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4837" r:id="rId2"/>
    <p:sldId id="4847" r:id="rId3"/>
    <p:sldId id="4850" r:id="rId4"/>
    <p:sldId id="4906" r:id="rId5"/>
    <p:sldId id="4916" r:id="rId6"/>
    <p:sldId id="4917" r:id="rId7"/>
    <p:sldId id="4920" r:id="rId8"/>
    <p:sldId id="4919" r:id="rId9"/>
    <p:sldId id="2286" r:id="rId10"/>
    <p:sldId id="4918" r:id="rId11"/>
    <p:sldId id="2248" r:id="rId12"/>
    <p:sldId id="4833" r:id="rId13"/>
    <p:sldId id="4875" r:id="rId14"/>
    <p:sldId id="4864" r:id="rId15"/>
    <p:sldId id="4903" r:id="rId16"/>
    <p:sldId id="4914" r:id="rId17"/>
    <p:sldId id="4912" r:id="rId18"/>
    <p:sldId id="4911" r:id="rId19"/>
    <p:sldId id="4885" r:id="rId20"/>
    <p:sldId id="3439" r:id="rId21"/>
    <p:sldId id="4915" r:id="rId22"/>
    <p:sldId id="257" r:id="rId23"/>
    <p:sldId id="4910" r:id="rId24"/>
    <p:sldId id="3448" r:id="rId25"/>
    <p:sldId id="3438" r:id="rId26"/>
    <p:sldId id="4908" r:id="rId27"/>
    <p:sldId id="4905" r:id="rId28"/>
    <p:sldId id="4845" r:id="rId29"/>
    <p:sldId id="4835" r:id="rId30"/>
    <p:sldId id="4836" r:id="rId31"/>
    <p:sldId id="2292" r:id="rId32"/>
    <p:sldId id="2310" r:id="rId33"/>
    <p:sldId id="4832" r:id="rId34"/>
    <p:sldId id="4904" r:id="rId35"/>
    <p:sldId id="2293" r:id="rId36"/>
    <p:sldId id="873" r:id="rId37"/>
    <p:sldId id="4822" r:id="rId38"/>
    <p:sldId id="2128" r:id="rId39"/>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BEEF4"/>
    <a:srgbClr val="744309"/>
    <a:srgbClr val="986B3A"/>
    <a:srgbClr val="FFFDE0"/>
    <a:srgbClr val="9BC6E7"/>
    <a:srgbClr val="97B8D1"/>
    <a:srgbClr val="FFCB82"/>
    <a:srgbClr val="D4C8AE"/>
    <a:srgbClr val="0E4C92"/>
    <a:srgbClr val="673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24" autoAdjust="0"/>
    <p:restoredTop sz="95196" autoAdjust="0"/>
  </p:normalViewPr>
  <p:slideViewPr>
    <p:cSldViewPr>
      <p:cViewPr>
        <p:scale>
          <a:sx n="66" d="100"/>
          <a:sy n="66" d="100"/>
        </p:scale>
        <p:origin x="784" y="52"/>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2025/6/16</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pPr/>
              <a:t>2025/6/16</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a:t>
            </a:fld>
            <a:endParaRPr lang="zh-CN" altLang="en-US"/>
          </a:p>
        </p:txBody>
      </p:sp>
    </p:spTree>
    <p:extLst>
      <p:ext uri="{BB962C8B-B14F-4D97-AF65-F5344CB8AC3E}">
        <p14:creationId xmlns:p14="http://schemas.microsoft.com/office/powerpoint/2010/main" val="2806196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19</a:t>
            </a:fld>
            <a:endParaRPr lang="zh-CN" altLang="en-US"/>
          </a:p>
        </p:txBody>
      </p:sp>
    </p:spTree>
    <p:extLst>
      <p:ext uri="{BB962C8B-B14F-4D97-AF65-F5344CB8AC3E}">
        <p14:creationId xmlns:p14="http://schemas.microsoft.com/office/powerpoint/2010/main" val="5764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32</a:t>
            </a:fld>
            <a:endParaRPr lang="zh-CN" altLang="en-US"/>
          </a:p>
        </p:txBody>
      </p:sp>
    </p:spTree>
    <p:extLst>
      <p:ext uri="{BB962C8B-B14F-4D97-AF65-F5344CB8AC3E}">
        <p14:creationId xmlns:p14="http://schemas.microsoft.com/office/powerpoint/2010/main" val="3074112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cs typeface="Arial" panose="020B0604020202020204" pitchFamily="34" charset="0"/>
              </a:defRPr>
            </a:lvl1pPr>
            <a:lvl2pPr>
              <a:defRPr sz="2400" baseline="0">
                <a:latin typeface="Arial" panose="020B0604020202020204" pitchFamily="34" charset="0"/>
                <a:ea typeface="微软雅黑" pitchFamily="34" charset="-122"/>
                <a:cs typeface="Arial" panose="020B0604020202020204" pitchFamily="34" charset="0"/>
              </a:defRPr>
            </a:lvl2pPr>
            <a:lvl3pPr>
              <a:defRPr baseline="0">
                <a:cs typeface="Arial" panose="020B0604020202020204" pitchFamily="34" charset="0"/>
              </a:defRPr>
            </a:lvl3pPr>
            <a:lvl4pPr>
              <a:defRPr baseline="0">
                <a:cs typeface="Arial" panose="020B0604020202020204" pitchFamily="34" charset="0"/>
              </a:defRPr>
            </a:lvl4pPr>
            <a:lvl5pPr>
              <a:defRPr baseline="0">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 name="标题 1"/>
          <p:cNvSpPr>
            <a:spLocks noGrp="1"/>
          </p:cNvSpPr>
          <p:nvPr>
            <p:ph type="title"/>
          </p:nvPr>
        </p:nvSpPr>
        <p:spPr>
          <a:xfrm>
            <a:off x="0" y="142852"/>
            <a:ext cx="12192000" cy="725470"/>
          </a:xfrm>
        </p:spPr>
        <p:txBody>
          <a:bodyPr>
            <a:normAutofit/>
          </a:bodyPr>
          <a:lstStyle>
            <a:lvl1pPr algn="ctr">
              <a:defRPr sz="3200" b="1" baseline="0">
                <a:solidFill>
                  <a:srgbClr val="095D89"/>
                </a:solidFill>
                <a:effectLst/>
                <a:latin typeface="Arial" panose="020B0604020202020204" pitchFamily="34" charset="0"/>
                <a:ea typeface="微软雅黑" pitchFamily="34" charset="-122"/>
                <a:cs typeface="Arial" panose="020B0604020202020204" pitchFamily="34" charset="0"/>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Arial" panose="020B0604020202020204" pitchFamily="34" charset="0"/>
              <a:cs typeface="Arial" panose="020B0604020202020204" pitchFamily="34" charset="0"/>
            </a:endParaRPr>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Arial" panose="020B0604020202020204" pitchFamily="34" charset="0"/>
              <a:cs typeface="Arial" panose="020B0604020202020204" pitchFamily="34" charset="0"/>
            </a:endParaRPr>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15E9139-A00B-4B2A-98A6-095DC08F134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5" r:id="rId3"/>
  </p:sldLayoutIdLst>
  <p:hf hd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s://accelconf.web.cern.ch/ipac2024/pdf/WEPS13.pdf" TargetMode="External"/><Relationship Id="rId5" Type="http://schemas.openxmlformats.org/officeDocument/2006/relationships/image" Target="../media/image24.png"/><Relationship Id="rId4" Type="http://schemas.openxmlformats.org/officeDocument/2006/relationships/image" Target="../media/image23.tmp"/></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slideLayout" Target="../slideLayouts/slideLayout2.xml"/><Relationship Id="rId7" Type="http://schemas.openxmlformats.org/officeDocument/2006/relationships/image" Target="../media/image39.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179.png"/><Relationship Id="rId4" Type="http://schemas.openxmlformats.org/officeDocument/2006/relationships/image" Target="../media/image36.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43.gif"/><Relationship Id="rId7" Type="http://schemas.openxmlformats.org/officeDocument/2006/relationships/image" Target="../media/image45.tmp"/><Relationship Id="rId2" Type="http://schemas.openxmlformats.org/officeDocument/2006/relationships/image" Target="../media/image42.tmp"/><Relationship Id="rId1" Type="http://schemas.openxmlformats.org/officeDocument/2006/relationships/slideLayout" Target="../slideLayouts/slideLayout2.xml"/><Relationship Id="rId6" Type="http://schemas.openxmlformats.org/officeDocument/2006/relationships/image" Target="../media/image44.gif"/><Relationship Id="rId11" Type="http://schemas.openxmlformats.org/officeDocument/2006/relationships/image" Target="../media/image47.jpeg"/><Relationship Id="rId5" Type="http://schemas.openxmlformats.org/officeDocument/2006/relationships/image" Target="../media/image330.png"/><Relationship Id="rId10" Type="http://schemas.openxmlformats.org/officeDocument/2006/relationships/image" Target="../media/image46.png"/><Relationship Id="rId4" Type="http://schemas.openxmlformats.org/officeDocument/2006/relationships/image" Target="../media/image320.png"/><Relationship Id="rId9" Type="http://schemas.openxmlformats.org/officeDocument/2006/relationships/image" Target="../media/image36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jpeg"/><Relationship Id="rId3" Type="http://schemas.openxmlformats.org/officeDocument/2006/relationships/image" Target="../media/image72.jpe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jpeg"/><Relationship Id="rId11" Type="http://schemas.openxmlformats.org/officeDocument/2006/relationships/image" Target="../media/image80.png"/><Relationship Id="rId5" Type="http://schemas.openxmlformats.org/officeDocument/2006/relationships/image" Target="../media/image74.jpe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jpeg"/><Relationship Id="rId14" Type="http://schemas.openxmlformats.org/officeDocument/2006/relationships/image" Target="../media/image83.jpeg"/></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6.png"/><Relationship Id="rId4" Type="http://schemas.openxmlformats.org/officeDocument/2006/relationships/image" Target="../media/image99.png"/><Relationship Id="rId9"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标题 3">
            <a:extLst>
              <a:ext uri="{FF2B5EF4-FFF2-40B4-BE49-F238E27FC236}">
                <a16:creationId xmlns:a16="http://schemas.microsoft.com/office/drawing/2014/main" id="{B3C7D44A-E595-41E2-A4CC-364FFAA6C918}"/>
              </a:ext>
            </a:extLst>
          </p:cNvPr>
          <p:cNvSpPr txBox="1">
            <a:spLocks/>
          </p:cNvSpPr>
          <p:nvPr/>
        </p:nvSpPr>
        <p:spPr>
          <a:xfrm>
            <a:off x="5183774" y="1700808"/>
            <a:ext cx="7008226" cy="1380478"/>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00000"/>
              </a:lnSpc>
            </a:pPr>
            <a:r>
              <a:rPr lang="en-US" altLang="zh-CN" sz="5000" dirty="0">
                <a:solidFill>
                  <a:srgbClr val="0E4C92"/>
                </a:solidFill>
                <a:latin typeface="Garamond" panose="02020404030301010803" pitchFamily="18" charset="0"/>
                <a:ea typeface="微软雅黑" panose="020B0503020204020204" pitchFamily="34" charset="-122"/>
                <a:cs typeface="Arial" panose="020B0604020202020204" pitchFamily="34" charset="0"/>
              </a:rPr>
              <a:t>CEPC SRF</a:t>
            </a:r>
          </a:p>
          <a:p>
            <a:pPr>
              <a:lnSpc>
                <a:spcPct val="100000"/>
              </a:lnSpc>
            </a:pPr>
            <a:r>
              <a:rPr lang="en-US" altLang="zh-CN" sz="5000" dirty="0">
                <a:solidFill>
                  <a:srgbClr val="0E4C92"/>
                </a:solidFill>
                <a:latin typeface="Garamond" panose="02020404030301010803" pitchFamily="18" charset="0"/>
                <a:ea typeface="微软雅黑" panose="020B0503020204020204" pitchFamily="34" charset="-122"/>
                <a:cs typeface="Arial" panose="020B0604020202020204" pitchFamily="34" charset="0"/>
              </a:rPr>
              <a:t>Development in EDR</a:t>
            </a:r>
            <a:endParaRPr lang="zh-CN" altLang="en-US" sz="5000" dirty="0">
              <a:solidFill>
                <a:srgbClr val="0E4C92"/>
              </a:solidFill>
              <a:latin typeface="Garamond" panose="02020404030301010803" pitchFamily="18" charset="0"/>
              <a:ea typeface="微软雅黑" panose="020B0503020204020204" pitchFamily="34" charset="-122"/>
              <a:cs typeface="Arial" panose="020B0604020202020204" pitchFamily="34" charset="0"/>
            </a:endParaRPr>
          </a:p>
        </p:txBody>
      </p:sp>
      <p:sp>
        <p:nvSpPr>
          <p:cNvPr id="10" name="文本框 7">
            <a:extLst>
              <a:ext uri="{FF2B5EF4-FFF2-40B4-BE49-F238E27FC236}">
                <a16:creationId xmlns:a16="http://schemas.microsoft.com/office/drawing/2014/main" id="{DD94D2DE-9AE2-4A0D-8425-816CA56E471C}"/>
              </a:ext>
            </a:extLst>
          </p:cNvPr>
          <p:cNvSpPr txBox="1"/>
          <p:nvPr/>
        </p:nvSpPr>
        <p:spPr>
          <a:xfrm>
            <a:off x="5231905" y="3933056"/>
            <a:ext cx="6840760" cy="523220"/>
          </a:xfrm>
          <a:prstGeom prst="rect">
            <a:avLst/>
          </a:prstGeom>
          <a:noFill/>
        </p:spPr>
        <p:txBody>
          <a:bodyPr wrap="square" rtlCol="0">
            <a:spAutoFit/>
          </a:bodyPr>
          <a:lstStyle/>
          <a:p>
            <a:pPr algn="ctr"/>
            <a:r>
              <a:rPr lang="en-US" altLang="zh-CN" sz="2800" b="1" dirty="0">
                <a:solidFill>
                  <a:srgbClr val="0E4C92"/>
                </a:solidFill>
                <a:latin typeface="Garamond" panose="02020404030301010803" pitchFamily="18" charset="0"/>
                <a:ea typeface="微软雅黑" panose="020B0503020204020204" pitchFamily="34" charset="-122"/>
                <a:cs typeface="Arial" panose="020B0604020202020204" pitchFamily="34" charset="0"/>
              </a:rPr>
              <a:t>Jiyuan Zhai (IHEP) </a:t>
            </a:r>
          </a:p>
        </p:txBody>
      </p:sp>
      <p:pic>
        <p:nvPicPr>
          <p:cNvPr id="8" name="图片 7">
            <a:extLst>
              <a:ext uri="{FF2B5EF4-FFF2-40B4-BE49-F238E27FC236}">
                <a16:creationId xmlns:a16="http://schemas.microsoft.com/office/drawing/2014/main" id="{4330987A-F3A8-4583-836C-C3EB8B2E23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183773" cy="6858000"/>
          </a:xfrm>
          <a:prstGeom prst="rect">
            <a:avLst/>
          </a:prstGeom>
        </p:spPr>
      </p:pic>
      <p:sp>
        <p:nvSpPr>
          <p:cNvPr id="18" name="文本框 17">
            <a:extLst>
              <a:ext uri="{FF2B5EF4-FFF2-40B4-BE49-F238E27FC236}">
                <a16:creationId xmlns:a16="http://schemas.microsoft.com/office/drawing/2014/main" id="{345B501D-AD92-42A8-AFAF-9453CC7230DD}"/>
              </a:ext>
            </a:extLst>
          </p:cNvPr>
          <p:cNvSpPr txBox="1"/>
          <p:nvPr/>
        </p:nvSpPr>
        <p:spPr>
          <a:xfrm>
            <a:off x="5525926" y="5805264"/>
            <a:ext cx="6323922" cy="646331"/>
          </a:xfrm>
          <a:prstGeom prst="rect">
            <a:avLst/>
          </a:prstGeom>
          <a:noFill/>
        </p:spPr>
        <p:txBody>
          <a:bodyPr wrap="square">
            <a:spAutoFit/>
          </a:bodyPr>
          <a:lstStyle/>
          <a:p>
            <a:pPr algn="ctr"/>
            <a:r>
              <a:rPr lang="en-US" altLang="zh-CN" i="0" dirty="0">
                <a:solidFill>
                  <a:srgbClr val="0E4C92"/>
                </a:solidFill>
                <a:effectLst/>
                <a:latin typeface="Garamond" panose="02020404030301010803" pitchFamily="18" charset="0"/>
                <a:cs typeface="Arial" panose="020B0604020202020204" pitchFamily="34" charset="0"/>
              </a:rPr>
              <a:t>International Workshop on the Circular Electron-Positron Collider (CEPC) 2025 European Edition, Barcelona, Spain, June 16-19, 2025</a:t>
            </a:r>
            <a:endParaRPr lang="zh-CN" altLang="en-US" dirty="0">
              <a:solidFill>
                <a:srgbClr val="0E4C92"/>
              </a:solidFill>
              <a:latin typeface="Garamond" panose="02020404030301010803" pitchFamily="18" charset="0"/>
              <a:cs typeface="Arial" panose="020B0604020202020204" pitchFamily="34" charset="0"/>
            </a:endParaRPr>
          </a:p>
        </p:txBody>
      </p:sp>
    </p:spTree>
    <p:extLst>
      <p:ext uri="{BB962C8B-B14F-4D97-AF65-F5344CB8AC3E}">
        <p14:creationId xmlns:p14="http://schemas.microsoft.com/office/powerpoint/2010/main" val="1467626477"/>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FBF94AD-F312-4870-BEA6-BE69CE2C2533}"/>
              </a:ext>
            </a:extLst>
          </p:cNvPr>
          <p:cNvSpPr>
            <a:spLocks noGrp="1"/>
          </p:cNvSpPr>
          <p:nvPr>
            <p:ph type="title"/>
          </p:nvPr>
        </p:nvSpPr>
        <p:spPr/>
        <p:txBody>
          <a:bodyPr/>
          <a:lstStyle/>
          <a:p>
            <a:r>
              <a:rPr lang="en-US" altLang="zh-CN" dirty="0"/>
              <a:t>RF Configuration: H-W-Z     ttbar (FCC-</a:t>
            </a:r>
            <a:r>
              <a:rPr lang="en-US" altLang="zh-CN" dirty="0" err="1"/>
              <a:t>ee</a:t>
            </a:r>
            <a:r>
              <a:rPr lang="en-US" altLang="zh-CN" dirty="0"/>
              <a:t> FSR) </a:t>
            </a:r>
            <a:endParaRPr lang="zh-CN" altLang="en-US" dirty="0"/>
          </a:p>
        </p:txBody>
      </p:sp>
      <p:sp>
        <p:nvSpPr>
          <p:cNvPr id="4" name="灯片编号占位符 3">
            <a:extLst>
              <a:ext uri="{FF2B5EF4-FFF2-40B4-BE49-F238E27FC236}">
                <a16:creationId xmlns:a16="http://schemas.microsoft.com/office/drawing/2014/main" id="{ABF551EA-5AA1-47FF-B707-6E93F3059F20}"/>
              </a:ext>
            </a:extLst>
          </p:cNvPr>
          <p:cNvSpPr>
            <a:spLocks noGrp="1"/>
          </p:cNvSpPr>
          <p:nvPr>
            <p:ph type="sldNum" sz="quarter" idx="12"/>
          </p:nvPr>
        </p:nvSpPr>
        <p:spPr/>
        <p:txBody>
          <a:bodyPr/>
          <a:lstStyle/>
          <a:p>
            <a:fld id="{F15E9139-A00B-4B2A-98A6-095DC08F1345}" type="slidenum">
              <a:rPr lang="zh-CN" altLang="en-US" smtClean="0"/>
              <a:pPr/>
              <a:t>10</a:t>
            </a:fld>
            <a:endParaRPr lang="zh-CN" altLang="en-US"/>
          </a:p>
        </p:txBody>
      </p:sp>
      <p:cxnSp>
        <p:nvCxnSpPr>
          <p:cNvPr id="5" name="直接箭头连接符 4">
            <a:extLst>
              <a:ext uri="{FF2B5EF4-FFF2-40B4-BE49-F238E27FC236}">
                <a16:creationId xmlns:a16="http://schemas.microsoft.com/office/drawing/2014/main" id="{F990E3E6-0862-40CE-BC8C-BF1BADFEC20C}"/>
              </a:ext>
            </a:extLst>
          </p:cNvPr>
          <p:cNvCxnSpPr>
            <a:cxnSpLocks/>
          </p:cNvCxnSpPr>
          <p:nvPr/>
        </p:nvCxnSpPr>
        <p:spPr>
          <a:xfrm>
            <a:off x="6528048" y="548680"/>
            <a:ext cx="360000" cy="0"/>
          </a:xfrm>
          <a:prstGeom prst="straightConnector1">
            <a:avLst/>
          </a:prstGeom>
          <a:ln w="28575">
            <a:solidFill>
              <a:srgbClr val="095D8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 name="Picture 3">
            <a:extLst>
              <a:ext uri="{FF2B5EF4-FFF2-40B4-BE49-F238E27FC236}">
                <a16:creationId xmlns:a16="http://schemas.microsoft.com/office/drawing/2014/main" id="{CE6A167E-BA22-F65A-785A-B6A45B8F365F}"/>
              </a:ext>
            </a:extLst>
          </p:cNvPr>
          <p:cNvPicPr>
            <a:picLocks noChangeAspect="1"/>
          </p:cNvPicPr>
          <p:nvPr/>
        </p:nvPicPr>
        <p:blipFill>
          <a:blip r:embed="rId2"/>
          <a:stretch>
            <a:fillRect/>
          </a:stretch>
        </p:blipFill>
        <p:spPr>
          <a:xfrm>
            <a:off x="6096000" y="1393974"/>
            <a:ext cx="6019544" cy="4779760"/>
          </a:xfrm>
          <a:prstGeom prst="rect">
            <a:avLst/>
          </a:prstGeom>
        </p:spPr>
      </p:pic>
      <p:pic>
        <p:nvPicPr>
          <p:cNvPr id="11" name="图片 10">
            <a:extLst>
              <a:ext uri="{FF2B5EF4-FFF2-40B4-BE49-F238E27FC236}">
                <a16:creationId xmlns:a16="http://schemas.microsoft.com/office/drawing/2014/main" id="{A12EC523-3DD2-4F5E-B6CA-D9F51EE188C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327" y="1146437"/>
            <a:ext cx="6048673" cy="2282563"/>
          </a:xfrm>
          <a:prstGeom prst="rect">
            <a:avLst/>
          </a:prstGeom>
        </p:spPr>
      </p:pic>
      <p:pic>
        <p:nvPicPr>
          <p:cNvPr id="12" name="图片 11">
            <a:extLst>
              <a:ext uri="{FF2B5EF4-FFF2-40B4-BE49-F238E27FC236}">
                <a16:creationId xmlns:a16="http://schemas.microsoft.com/office/drawing/2014/main" id="{92AB0BB0-9FFD-42BA-B675-C54BC7275FA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327" y="3546348"/>
            <a:ext cx="6048673" cy="3286937"/>
          </a:xfrm>
          <a:prstGeom prst="rect">
            <a:avLst/>
          </a:prstGeom>
        </p:spPr>
      </p:pic>
    </p:spTree>
    <p:extLst>
      <p:ext uri="{BB962C8B-B14F-4D97-AF65-F5344CB8AC3E}">
        <p14:creationId xmlns:p14="http://schemas.microsoft.com/office/powerpoint/2010/main" val="3537700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26C60C-6C95-47B7-90C9-CE8052EDF272}"/>
              </a:ext>
            </a:extLst>
          </p:cNvPr>
          <p:cNvSpPr>
            <a:spLocks noGrp="1"/>
          </p:cNvSpPr>
          <p:nvPr>
            <p:ph type="title"/>
          </p:nvPr>
        </p:nvSpPr>
        <p:spPr>
          <a:xfrm>
            <a:off x="0" y="0"/>
            <a:ext cx="12192000" cy="908720"/>
          </a:xfrm>
        </p:spPr>
        <p:txBody>
          <a:bodyPr/>
          <a:lstStyle/>
          <a:p>
            <a:r>
              <a:rPr lang="en-US" altLang="zh-CN" dirty="0"/>
              <a:t>RF System Design for H, W, ttbar</a:t>
            </a:r>
            <a:endParaRPr lang="zh-CN" altLang="en-US" dirty="0"/>
          </a:p>
        </p:txBody>
      </p:sp>
      <p:sp>
        <p:nvSpPr>
          <p:cNvPr id="3" name="内容占位符 2">
            <a:extLst>
              <a:ext uri="{FF2B5EF4-FFF2-40B4-BE49-F238E27FC236}">
                <a16:creationId xmlns:a16="http://schemas.microsoft.com/office/drawing/2014/main" id="{9BF6D586-D308-41C3-957E-5F82FD0C200C}"/>
              </a:ext>
            </a:extLst>
          </p:cNvPr>
          <p:cNvSpPr>
            <a:spLocks noGrp="1"/>
          </p:cNvSpPr>
          <p:nvPr>
            <p:ph idx="1"/>
          </p:nvPr>
        </p:nvSpPr>
        <p:spPr>
          <a:xfrm>
            <a:off x="334087" y="1223111"/>
            <a:ext cx="11523826" cy="5634889"/>
          </a:xfrm>
        </p:spPr>
        <p:txBody>
          <a:bodyPr>
            <a:normAutofit lnSpcReduction="10000"/>
          </a:bodyPr>
          <a:lstStyle/>
          <a:p>
            <a:pPr>
              <a:spcAft>
                <a:spcPts val="0"/>
              </a:spcAft>
            </a:pPr>
            <a:r>
              <a:rPr lang="en-US" altLang="zh-CN" sz="1800" b="1" dirty="0"/>
              <a:t>Common cavities for the two rings for H and ttbar (</a:t>
            </a:r>
            <a:r>
              <a:rPr lang="en-US" altLang="zh-CN" sz="1800" b="1" dirty="0">
                <a:solidFill>
                  <a:srgbClr val="00B050"/>
                </a:solidFill>
              </a:rPr>
              <a:t>low cost</a:t>
            </a:r>
            <a:r>
              <a:rPr lang="en-US" altLang="zh-CN" sz="1800" b="1" dirty="0"/>
              <a:t>)</a:t>
            </a:r>
          </a:p>
          <a:p>
            <a:pPr lvl="1">
              <a:lnSpc>
                <a:spcPct val="110000"/>
              </a:lnSpc>
              <a:buFont typeface="Arial" panose="020B0604020202020204" pitchFamily="34" charset="0"/>
              <a:buChar char="−"/>
            </a:pPr>
            <a:r>
              <a:rPr lang="en-US" altLang="zh-CN" sz="1600" dirty="0"/>
              <a:t>Shared cavities for H/ttbar, separate cavities for W/Z</a:t>
            </a:r>
          </a:p>
          <a:p>
            <a:pPr lvl="1">
              <a:lnSpc>
                <a:spcPct val="110000"/>
              </a:lnSpc>
              <a:buFont typeface="Arial" panose="020B0604020202020204" pitchFamily="34" charset="0"/>
              <a:buChar char="−"/>
            </a:pPr>
            <a:r>
              <a:rPr lang="en-US" altLang="zh-CN" sz="1600" dirty="0"/>
              <a:t>Save 2.2/10 GV, reduce by half cavities, klystrons, cryogenics construction and operation cost</a:t>
            </a:r>
          </a:p>
          <a:p>
            <a:pPr lvl="1">
              <a:lnSpc>
                <a:spcPct val="110000"/>
              </a:lnSpc>
              <a:buFont typeface="Arial" panose="020B0604020202020204" pitchFamily="34" charset="0"/>
              <a:buChar char="−"/>
            </a:pPr>
            <a:r>
              <a:rPr lang="en-US" altLang="zh-CN" sz="1600" dirty="0"/>
              <a:t>Cons: double coupler power, half filling of both collider and booster</a:t>
            </a:r>
          </a:p>
          <a:p>
            <a:pPr>
              <a:spcBef>
                <a:spcPts val="1800"/>
              </a:spcBef>
              <a:spcAft>
                <a:spcPts val="0"/>
              </a:spcAft>
            </a:pPr>
            <a:r>
              <a:rPr lang="en-US" altLang="zh-CN" sz="1800" b="1" dirty="0"/>
              <a:t>RF system optimized for Higgs (</a:t>
            </a:r>
            <a:r>
              <a:rPr lang="en-US" altLang="zh-CN" sz="1800" b="1" dirty="0">
                <a:solidFill>
                  <a:srgbClr val="00B050"/>
                </a:solidFill>
              </a:rPr>
              <a:t>Higgs priority</a:t>
            </a:r>
            <a:r>
              <a:rPr lang="en-US" altLang="zh-CN" sz="1800" b="1" dirty="0"/>
              <a:t>)</a:t>
            </a:r>
          </a:p>
          <a:p>
            <a:pPr lvl="1">
              <a:lnSpc>
                <a:spcPct val="110000"/>
              </a:lnSpc>
              <a:buFont typeface="Arial" panose="020B0604020202020204" pitchFamily="34" charset="0"/>
              <a:buChar char="−"/>
            </a:pPr>
            <a:r>
              <a:rPr lang="en-US" altLang="zh-CN" sz="1600" dirty="0"/>
              <a:t>Coupler power, </a:t>
            </a:r>
            <a:r>
              <a:rPr lang="en-US" altLang="zh-CN" sz="1600" dirty="0">
                <a:solidFill>
                  <a:srgbClr val="FF0000"/>
                </a:solidFill>
              </a:rPr>
              <a:t>cavity and cell number</a:t>
            </a:r>
            <a:r>
              <a:rPr lang="en-US" altLang="zh-CN" sz="1600" dirty="0"/>
              <a:t>, cavity gradient, HOM power, Qin match, beam-cavity interactions (FM/HOM CBI, RF transient), cavity material, operating temperature, Q</a:t>
            </a:r>
            <a:r>
              <a:rPr lang="en-US" altLang="zh-CN" sz="1600" baseline="-25000" dirty="0"/>
              <a:t>0</a:t>
            </a:r>
            <a:r>
              <a:rPr lang="en-US" altLang="zh-CN" sz="1600" dirty="0"/>
              <a:t>, number of cavities in a module, module heat load, HOM damper, cavities per klystron, power overhead for LLRF …</a:t>
            </a:r>
          </a:p>
          <a:p>
            <a:pPr lvl="1">
              <a:lnSpc>
                <a:spcPct val="110000"/>
              </a:lnSpc>
              <a:buFont typeface="Arial" panose="020B0604020202020204" pitchFamily="34" charset="0"/>
              <a:buChar char="−"/>
            </a:pPr>
            <a:r>
              <a:rPr lang="en-US" altLang="zh-CN" sz="1600" dirty="0"/>
              <a:t>Balance all the parameters with technology maturity, reliability, performance degradation, operational margins, cost, risk and maintenance. </a:t>
            </a:r>
          </a:p>
          <a:p>
            <a:pPr lvl="1">
              <a:lnSpc>
                <a:spcPct val="110000"/>
              </a:lnSpc>
              <a:buFont typeface="Arial" panose="020B0604020202020204" pitchFamily="34" charset="0"/>
              <a:buChar char="−"/>
            </a:pPr>
            <a:r>
              <a:rPr lang="en-US" altLang="zh-CN" sz="1600" dirty="0">
                <a:solidFill>
                  <a:srgbClr val="FF0000"/>
                </a:solidFill>
              </a:rPr>
              <a:t>CEPC and FCC-</a:t>
            </a:r>
            <a:r>
              <a:rPr lang="en-US" altLang="zh-CN" sz="1600" dirty="0" err="1">
                <a:solidFill>
                  <a:srgbClr val="FF0000"/>
                </a:solidFill>
              </a:rPr>
              <a:t>ee</a:t>
            </a:r>
            <a:r>
              <a:rPr lang="en-US" altLang="zh-CN" sz="1600" dirty="0">
                <a:solidFill>
                  <a:srgbClr val="FF0000"/>
                </a:solidFill>
              </a:rPr>
              <a:t> design is converging to ~300 2-cell cavities except the frequency</a:t>
            </a:r>
            <a:r>
              <a:rPr lang="en-US" altLang="zh-CN" sz="1600" dirty="0"/>
              <a:t>.</a:t>
            </a:r>
          </a:p>
          <a:p>
            <a:pPr>
              <a:spcBef>
                <a:spcPts val="1800"/>
              </a:spcBef>
              <a:spcAft>
                <a:spcPts val="0"/>
              </a:spcAft>
            </a:pPr>
            <a:r>
              <a:rPr lang="en-US" altLang="zh-CN" sz="1800" b="1" dirty="0"/>
              <a:t>RF system for W and ttbar (</a:t>
            </a:r>
            <a:r>
              <a:rPr lang="en-US" altLang="zh-CN" sz="1800" b="1" dirty="0">
                <a:solidFill>
                  <a:srgbClr val="00B050"/>
                </a:solidFill>
              </a:rPr>
              <a:t>mode switch and max luminosity</a:t>
            </a:r>
            <a:r>
              <a:rPr lang="en-US" altLang="zh-CN" sz="1800" b="1" dirty="0"/>
              <a:t>)</a:t>
            </a:r>
          </a:p>
          <a:p>
            <a:pPr lvl="1">
              <a:lnSpc>
                <a:spcPct val="110000"/>
              </a:lnSpc>
              <a:buFont typeface="Arial" panose="020B0604020202020204" pitchFamily="34" charset="0"/>
              <a:buChar char="−"/>
            </a:pPr>
            <a:r>
              <a:rPr lang="en-US" altLang="zh-CN" sz="1600" dirty="0"/>
              <a:t>Due to wide range of parameters from Z to ttbar, it is impossible to have a single common SRF system for the highest possible luminosity in each mode. </a:t>
            </a:r>
            <a:r>
              <a:rPr lang="en-GB" altLang="zh-CN" sz="1600" dirty="0"/>
              <a:t>A staged SRF complex for both collider and booster is inevitable at least for ttbar.</a:t>
            </a:r>
            <a:endParaRPr lang="en-US" altLang="zh-CN" sz="1600" dirty="0"/>
          </a:p>
          <a:p>
            <a:pPr lvl="1">
              <a:lnSpc>
                <a:spcPct val="110000"/>
              </a:lnSpc>
              <a:buFont typeface="Arial" panose="020B0604020202020204" pitchFamily="34" charset="0"/>
              <a:buChar char="−"/>
            </a:pPr>
            <a:r>
              <a:rPr lang="en-US" altLang="zh-CN" sz="1600" dirty="0">
                <a:solidFill>
                  <a:srgbClr val="FF0000"/>
                </a:solidFill>
              </a:rPr>
              <a:t>W</a:t>
            </a:r>
            <a:r>
              <a:rPr lang="en-US" altLang="zh-CN" sz="1600" dirty="0"/>
              <a:t>: fully share and use half of the Higgs cavities per ring due to similar beam parameters</a:t>
            </a:r>
          </a:p>
          <a:p>
            <a:pPr lvl="1">
              <a:lnSpc>
                <a:spcPct val="110000"/>
              </a:lnSpc>
              <a:buFont typeface="Arial" panose="020B0604020202020204" pitchFamily="34" charset="0"/>
              <a:buChar char="−"/>
            </a:pPr>
            <a:r>
              <a:rPr lang="en-US" altLang="zh-CN" sz="1600" dirty="0">
                <a:solidFill>
                  <a:srgbClr val="FF0000"/>
                </a:solidFill>
              </a:rPr>
              <a:t>ttbar</a:t>
            </a:r>
            <a:r>
              <a:rPr lang="en-US" altLang="zh-CN" sz="1600" dirty="0"/>
              <a:t>: reuse Higgs cavities, add new high gradient 5/6-cell cavities. Add more cavities for the booster.</a:t>
            </a:r>
          </a:p>
          <a:p>
            <a:pPr lvl="1">
              <a:lnSpc>
                <a:spcPct val="110000"/>
              </a:lnSpc>
              <a:buFont typeface="Arial" panose="020B0604020202020204" pitchFamily="34" charset="0"/>
              <a:buChar char="−"/>
            </a:pPr>
            <a:r>
              <a:rPr lang="en-US" altLang="zh-CN" sz="1600" dirty="0"/>
              <a:t>Add new RF power sources for ttbar</a:t>
            </a:r>
          </a:p>
        </p:txBody>
      </p:sp>
      <p:sp>
        <p:nvSpPr>
          <p:cNvPr id="4" name="灯片编号占位符 3">
            <a:extLst>
              <a:ext uri="{FF2B5EF4-FFF2-40B4-BE49-F238E27FC236}">
                <a16:creationId xmlns:a16="http://schemas.microsoft.com/office/drawing/2014/main" id="{DA2F2666-A07E-4602-ADFC-A67C36BD350A}"/>
              </a:ext>
            </a:extLst>
          </p:cNvPr>
          <p:cNvSpPr>
            <a:spLocks noGrp="1"/>
          </p:cNvSpPr>
          <p:nvPr>
            <p:ph type="sldNum" sz="quarter" idx="12"/>
          </p:nvPr>
        </p:nvSpPr>
        <p:spPr/>
        <p:txBody>
          <a:bodyPr/>
          <a:lstStyle/>
          <a:p>
            <a:fld id="{D81A5892-4DC8-4C24-8E36-6364759EFE91}" type="slidenum">
              <a:rPr lang="zh-CN" altLang="en-US" smtClean="0"/>
              <a:t>11</a:t>
            </a:fld>
            <a:endParaRPr lang="zh-CN" altLang="en-US" dirty="0"/>
          </a:p>
        </p:txBody>
      </p:sp>
    </p:spTree>
    <p:extLst>
      <p:ext uri="{BB962C8B-B14F-4D97-AF65-F5344CB8AC3E}">
        <p14:creationId xmlns:p14="http://schemas.microsoft.com/office/powerpoint/2010/main" val="3371849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内容占位符 6">
            <a:extLst>
              <a:ext uri="{FF2B5EF4-FFF2-40B4-BE49-F238E27FC236}">
                <a16:creationId xmlns:a16="http://schemas.microsoft.com/office/drawing/2014/main" id="{28B4AC67-4C29-495B-ADD6-31B4ECB2DB4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9336" y="4598049"/>
            <a:ext cx="6290666" cy="1437537"/>
          </a:xfrm>
          <a:prstGeom prst="rect">
            <a:avLst/>
          </a:prstGeom>
        </p:spPr>
      </p:pic>
      <p:sp>
        <p:nvSpPr>
          <p:cNvPr id="3" name="标题 2">
            <a:extLst>
              <a:ext uri="{FF2B5EF4-FFF2-40B4-BE49-F238E27FC236}">
                <a16:creationId xmlns:a16="http://schemas.microsoft.com/office/drawing/2014/main" id="{F464661F-F42D-4878-81D3-D2D117074032}"/>
              </a:ext>
            </a:extLst>
          </p:cNvPr>
          <p:cNvSpPr>
            <a:spLocks noGrp="1"/>
          </p:cNvSpPr>
          <p:nvPr>
            <p:ph type="title"/>
          </p:nvPr>
        </p:nvSpPr>
        <p:spPr/>
        <p:txBody>
          <a:bodyPr>
            <a:normAutofit/>
          </a:bodyPr>
          <a:lstStyle/>
          <a:p>
            <a:r>
              <a:rPr lang="en-US" altLang="zh-CN" dirty="0"/>
              <a:t>Collider Ring Higgs Cavities</a:t>
            </a:r>
            <a:endParaRPr lang="zh-CN" altLang="en-US" dirty="0"/>
          </a:p>
        </p:txBody>
      </p:sp>
      <p:graphicFrame>
        <p:nvGraphicFramePr>
          <p:cNvPr id="16" name="表格 16">
            <a:extLst>
              <a:ext uri="{FF2B5EF4-FFF2-40B4-BE49-F238E27FC236}">
                <a16:creationId xmlns:a16="http://schemas.microsoft.com/office/drawing/2014/main" id="{8F0F3653-B521-49B5-A43C-DF466B61D6E5}"/>
              </a:ext>
            </a:extLst>
          </p:cNvPr>
          <p:cNvGraphicFramePr>
            <a:graphicFrameLocks noGrp="1"/>
          </p:cNvGraphicFramePr>
          <p:nvPr>
            <p:extLst>
              <p:ext uri="{D42A27DB-BD31-4B8C-83A1-F6EECF244321}">
                <p14:modId xmlns:p14="http://schemas.microsoft.com/office/powerpoint/2010/main" val="3741017410"/>
              </p:ext>
            </p:extLst>
          </p:nvPr>
        </p:nvGraphicFramePr>
        <p:xfrm>
          <a:off x="828907" y="1484784"/>
          <a:ext cx="10534185" cy="2793252"/>
        </p:xfrm>
        <a:graphic>
          <a:graphicData uri="http://schemas.openxmlformats.org/drawingml/2006/table">
            <a:tbl>
              <a:tblPr firstRow="1" bandRow="1">
                <a:tableStyleId>{3B4B98B0-60AC-42C2-AFA5-B58CD77FA1E5}</a:tableStyleId>
              </a:tblPr>
              <a:tblGrid>
                <a:gridCol w="3511395">
                  <a:extLst>
                    <a:ext uri="{9D8B030D-6E8A-4147-A177-3AD203B41FA5}">
                      <a16:colId xmlns:a16="http://schemas.microsoft.com/office/drawing/2014/main" val="1857492249"/>
                    </a:ext>
                  </a:extLst>
                </a:gridCol>
                <a:gridCol w="3511395">
                  <a:extLst>
                    <a:ext uri="{9D8B030D-6E8A-4147-A177-3AD203B41FA5}">
                      <a16:colId xmlns:a16="http://schemas.microsoft.com/office/drawing/2014/main" val="3469942475"/>
                    </a:ext>
                  </a:extLst>
                </a:gridCol>
                <a:gridCol w="3511395">
                  <a:extLst>
                    <a:ext uri="{9D8B030D-6E8A-4147-A177-3AD203B41FA5}">
                      <a16:colId xmlns:a16="http://schemas.microsoft.com/office/drawing/2014/main" val="2289656921"/>
                    </a:ext>
                  </a:extLst>
                </a:gridCol>
              </a:tblGrid>
              <a:tr h="465542">
                <a:tc>
                  <a:txBody>
                    <a:bodyPr/>
                    <a:lstStyle/>
                    <a:p>
                      <a:pPr algn="l"/>
                      <a:endParaRPr lang="zh-CN" altLang="en-US" sz="1800" b="0" i="1" dirty="0">
                        <a:latin typeface="Arial" panose="020B0604020202020204" pitchFamily="34" charset="0"/>
                        <a:cs typeface="Arial" panose="020B0604020202020204" pitchFamily="34" charset="0"/>
                      </a:endParaRPr>
                    </a:p>
                  </a:txBody>
                  <a:tcPr anchor="ctr"/>
                </a:tc>
                <a:tc>
                  <a:txBody>
                    <a:bodyPr/>
                    <a:lstStyle/>
                    <a:p>
                      <a:pPr algn="l"/>
                      <a:r>
                        <a:rPr lang="en-US" altLang="zh-CN" sz="1800" dirty="0">
                          <a:latin typeface="Arial" panose="020B0604020202020204" pitchFamily="34" charset="0"/>
                          <a:cs typeface="Arial" panose="020B0604020202020204" pitchFamily="34" charset="0"/>
                        </a:rPr>
                        <a:t>CEPC TDR 50 MW</a:t>
                      </a:r>
                      <a:endParaRPr lang="zh-CN" altLang="en-US" sz="1800" dirty="0">
                        <a:latin typeface="Arial" panose="020B0604020202020204" pitchFamily="34" charset="0"/>
                        <a:cs typeface="Arial" panose="020B0604020202020204" pitchFamily="34" charset="0"/>
                      </a:endParaRPr>
                    </a:p>
                  </a:txBody>
                  <a:tcPr anchor="ctr"/>
                </a:tc>
                <a:tc>
                  <a:txBody>
                    <a:bodyPr/>
                    <a:lstStyle/>
                    <a:p>
                      <a:pPr algn="l"/>
                      <a:r>
                        <a:rPr lang="en-US" altLang="zh-CN" sz="1800" dirty="0">
                          <a:latin typeface="Arial" panose="020B0604020202020204" pitchFamily="34" charset="0"/>
                          <a:cs typeface="Arial" panose="020B0604020202020204" pitchFamily="34" charset="0"/>
                        </a:rPr>
                        <a:t>FCC-</a:t>
                      </a:r>
                      <a:r>
                        <a:rPr lang="en-US" altLang="zh-CN" sz="1800" dirty="0" err="1">
                          <a:latin typeface="Arial" panose="020B0604020202020204" pitchFamily="34" charset="0"/>
                          <a:cs typeface="Arial" panose="020B0604020202020204" pitchFamily="34" charset="0"/>
                        </a:rPr>
                        <a:t>ee</a:t>
                      </a:r>
                      <a:r>
                        <a:rPr lang="en-US" altLang="zh-CN" sz="1800" dirty="0">
                          <a:latin typeface="Arial" panose="020B0604020202020204" pitchFamily="34" charset="0"/>
                          <a:cs typeface="Arial" panose="020B0604020202020204" pitchFamily="34" charset="0"/>
                        </a:rPr>
                        <a:t> FSR 50 MW</a:t>
                      </a:r>
                      <a:endParaRPr lang="zh-CN" alt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11227890"/>
                  </a:ext>
                </a:extLst>
              </a:tr>
              <a:tr h="465542">
                <a:tc>
                  <a:txBody>
                    <a:bodyPr/>
                    <a:lstStyle/>
                    <a:p>
                      <a:pPr algn="l"/>
                      <a:r>
                        <a:rPr lang="en-US" altLang="zh-CN" sz="1800" dirty="0">
                          <a:latin typeface="Arial" panose="020B0604020202020204" pitchFamily="34" charset="0"/>
                          <a:cs typeface="Arial" panose="020B0604020202020204" pitchFamily="34" charset="0"/>
                        </a:rPr>
                        <a:t>RF freq. and cav. material</a:t>
                      </a:r>
                      <a:endParaRPr lang="zh-CN" altLang="en-US" sz="1800" dirty="0">
                        <a:latin typeface="Arial" panose="020B0604020202020204" pitchFamily="34" charset="0"/>
                        <a:cs typeface="Arial" panose="020B0604020202020204" pitchFamily="34" charset="0"/>
                      </a:endParaRPr>
                    </a:p>
                  </a:txBody>
                  <a:tcPr anchor="ctr"/>
                </a:tc>
                <a:tc>
                  <a:txBody>
                    <a:bodyPr/>
                    <a:lstStyle/>
                    <a:p>
                      <a:pPr algn="l"/>
                      <a:r>
                        <a:rPr lang="en-US" altLang="zh-CN" sz="1800" dirty="0">
                          <a:latin typeface="Arial" panose="020B0604020202020204" pitchFamily="34" charset="0"/>
                          <a:cs typeface="Arial" panose="020B0604020202020204" pitchFamily="34" charset="0"/>
                        </a:rPr>
                        <a:t>650 MHz, high Q bulk </a:t>
                      </a:r>
                      <a:r>
                        <a:rPr lang="en-US" altLang="zh-CN" sz="1800" dirty="0" err="1">
                          <a:latin typeface="Arial" panose="020B0604020202020204" pitchFamily="34" charset="0"/>
                          <a:cs typeface="Arial" panose="020B0604020202020204" pitchFamily="34" charset="0"/>
                        </a:rPr>
                        <a:t>Nb</a:t>
                      </a:r>
                      <a:r>
                        <a:rPr lang="en-US" altLang="zh-CN" sz="1800" dirty="0">
                          <a:latin typeface="Arial" panose="020B0604020202020204" pitchFamily="34" charset="0"/>
                          <a:cs typeface="Arial" panose="020B0604020202020204" pitchFamily="34" charset="0"/>
                        </a:rPr>
                        <a:t> </a:t>
                      </a:r>
                      <a:endParaRPr lang="zh-CN" altLang="en-US" sz="1800" dirty="0">
                        <a:latin typeface="Arial" panose="020B0604020202020204" pitchFamily="34" charset="0"/>
                        <a:cs typeface="Arial" panose="020B0604020202020204" pitchFamily="34" charset="0"/>
                      </a:endParaRPr>
                    </a:p>
                  </a:txBody>
                  <a:tcPr anchor="ctr"/>
                </a:tc>
                <a:tc>
                  <a:txBody>
                    <a:bodyPr/>
                    <a:lstStyle/>
                    <a:p>
                      <a:pPr algn="l"/>
                      <a:r>
                        <a:rPr lang="en-US" altLang="zh-CN" sz="1800" dirty="0">
                          <a:latin typeface="Arial" panose="020B0604020202020204" pitchFamily="34" charset="0"/>
                          <a:cs typeface="Arial" panose="020B0604020202020204" pitchFamily="34" charset="0"/>
                        </a:rPr>
                        <a:t>400 MHz, Nb film on Cu </a:t>
                      </a:r>
                      <a:endParaRPr lang="zh-CN" alt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63229727"/>
                  </a:ext>
                </a:extLst>
              </a:tr>
              <a:tr h="465542">
                <a:tc>
                  <a:txBody>
                    <a:bodyPr/>
                    <a:lstStyle/>
                    <a:p>
                      <a:pPr algn="l"/>
                      <a:r>
                        <a:rPr lang="en-US" altLang="zh-CN" sz="1800" dirty="0">
                          <a:latin typeface="Arial" panose="020B0604020202020204" pitchFamily="34" charset="0"/>
                          <a:cs typeface="Arial" panose="020B0604020202020204" pitchFamily="34" charset="0"/>
                        </a:rPr>
                        <a:t>Cavity and cryomodule #</a:t>
                      </a:r>
                      <a:endParaRPr lang="zh-CN" altLang="en-US" sz="1800" dirty="0">
                        <a:latin typeface="Arial" panose="020B0604020202020204" pitchFamily="34" charset="0"/>
                        <a:cs typeface="Arial" panose="020B0604020202020204" pitchFamily="34" charset="0"/>
                      </a:endParaRPr>
                    </a:p>
                  </a:txBody>
                  <a:tcPr anchor="ctr"/>
                </a:tc>
                <a:tc>
                  <a:txBody>
                    <a:bodyPr/>
                    <a:lstStyle/>
                    <a:p>
                      <a:pPr algn="l"/>
                      <a:r>
                        <a:rPr lang="en-US" altLang="zh-CN" sz="1800" dirty="0">
                          <a:latin typeface="Arial" panose="020B0604020202020204" pitchFamily="34" charset="0"/>
                          <a:cs typeface="Arial" panose="020B0604020202020204" pitchFamily="34" charset="0"/>
                        </a:rPr>
                        <a:t>336 2-cell, 56 CM</a:t>
                      </a:r>
                      <a:endParaRPr lang="zh-CN" altLang="en-US" sz="1800" dirty="0">
                        <a:latin typeface="Arial" panose="020B0604020202020204" pitchFamily="34" charset="0"/>
                        <a:cs typeface="Arial" panose="020B0604020202020204" pitchFamily="34" charset="0"/>
                      </a:endParaRPr>
                    </a:p>
                  </a:txBody>
                  <a:tcPr anchor="ctr"/>
                </a:tc>
                <a:tc>
                  <a:txBody>
                    <a:bodyPr/>
                    <a:lstStyle/>
                    <a:p>
                      <a:pPr algn="l"/>
                      <a:r>
                        <a:rPr lang="en-US" altLang="zh-CN" sz="1800" dirty="0">
                          <a:latin typeface="Arial" panose="020B0604020202020204" pitchFamily="34" charset="0"/>
                          <a:cs typeface="Arial" panose="020B0604020202020204" pitchFamily="34" charset="0"/>
                        </a:rPr>
                        <a:t>264 2-cell, 66 CM</a:t>
                      </a:r>
                      <a:endParaRPr lang="zh-CN" alt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04206083"/>
                  </a:ext>
                </a:extLst>
              </a:tr>
              <a:tr h="465542">
                <a:tc>
                  <a:txBody>
                    <a:bodyPr/>
                    <a:lstStyle/>
                    <a:p>
                      <a:pPr algn="l"/>
                      <a:r>
                        <a:rPr lang="en-US" altLang="zh-CN" sz="1800" dirty="0">
                          <a:latin typeface="Arial" panose="020B0604020202020204" pitchFamily="34" charset="0"/>
                          <a:cs typeface="Arial" panose="020B0604020202020204" pitchFamily="34" charset="0"/>
                        </a:rPr>
                        <a:t>Cavity gradient and Q</a:t>
                      </a:r>
                      <a:endParaRPr lang="zh-CN" altLang="en-US" sz="1800" dirty="0">
                        <a:latin typeface="Arial" panose="020B0604020202020204" pitchFamily="34" charset="0"/>
                        <a:cs typeface="Arial" panose="020B0604020202020204" pitchFamily="34" charset="0"/>
                      </a:endParaRPr>
                    </a:p>
                  </a:txBody>
                  <a:tcPr anchor="ctr"/>
                </a:tc>
                <a:tc>
                  <a:txBody>
                    <a:bodyPr/>
                    <a:lstStyle/>
                    <a:p>
                      <a:pPr algn="l"/>
                      <a:r>
                        <a:rPr lang="en-US" altLang="zh-CN" sz="1800" dirty="0">
                          <a:latin typeface="Arial" panose="020B0604020202020204" pitchFamily="34" charset="0"/>
                          <a:cs typeface="Arial" panose="020B0604020202020204" pitchFamily="34" charset="0"/>
                        </a:rPr>
                        <a:t>3E10 @ 14.5 MV/m @ 2 K</a:t>
                      </a:r>
                      <a:endParaRPr lang="zh-CN" altLang="en-US" sz="1800" dirty="0">
                        <a:latin typeface="Arial" panose="020B0604020202020204" pitchFamily="34" charset="0"/>
                        <a:cs typeface="Arial" panose="020B0604020202020204" pitchFamily="34" charset="0"/>
                      </a:endParaRPr>
                    </a:p>
                  </a:txBody>
                  <a:tcPr anchor="ctr"/>
                </a:tc>
                <a:tc>
                  <a:txBody>
                    <a:bodyPr/>
                    <a:lstStyle/>
                    <a:p>
                      <a:pPr algn="l"/>
                      <a:r>
                        <a:rPr lang="en-US" altLang="zh-CN" sz="1800" dirty="0">
                          <a:latin typeface="Arial" panose="020B0604020202020204" pitchFamily="34" charset="0"/>
                          <a:cs typeface="Arial" panose="020B0604020202020204" pitchFamily="34" charset="0"/>
                        </a:rPr>
                        <a:t>2.7E9 @ 10.6 MV/m @ 4.5 K</a:t>
                      </a:r>
                      <a:endParaRPr lang="zh-CN" alt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67844529"/>
                  </a:ext>
                </a:extLst>
              </a:tr>
              <a:tr h="465542">
                <a:tc>
                  <a:txBody>
                    <a:bodyPr/>
                    <a:lstStyle/>
                    <a:p>
                      <a:pPr algn="l"/>
                      <a:r>
                        <a:rPr lang="en-US" altLang="zh-CN" sz="1800" dirty="0">
                          <a:latin typeface="Arial" panose="020B0604020202020204" pitchFamily="34" charset="0"/>
                          <a:cs typeface="Arial" panose="020B0604020202020204" pitchFamily="34" charset="0"/>
                        </a:rPr>
                        <a:t>Cavity dynamic loss @ 4.5 K</a:t>
                      </a:r>
                      <a:endParaRPr lang="zh-CN" altLang="en-US" sz="1800" dirty="0">
                        <a:latin typeface="Arial" panose="020B0604020202020204" pitchFamily="34" charset="0"/>
                        <a:cs typeface="Arial" panose="020B0604020202020204" pitchFamily="34" charset="0"/>
                      </a:endParaRPr>
                    </a:p>
                  </a:txBody>
                  <a:tcPr anchor="ctr"/>
                </a:tc>
                <a:tc>
                  <a:txBody>
                    <a:bodyPr/>
                    <a:lstStyle/>
                    <a:p>
                      <a:pPr algn="l"/>
                      <a:r>
                        <a:rPr lang="en-US" altLang="zh-CN" sz="1800" dirty="0">
                          <a:latin typeface="Arial" panose="020B0604020202020204" pitchFamily="34" charset="0"/>
                          <a:cs typeface="Arial" panose="020B0604020202020204" pitchFamily="34" charset="0"/>
                        </a:rPr>
                        <a:t>25 W, total 8.4 kW equiv.</a:t>
                      </a:r>
                      <a:endParaRPr lang="zh-CN" altLang="en-US" sz="1800" dirty="0">
                        <a:latin typeface="Arial" panose="020B0604020202020204" pitchFamily="34" charset="0"/>
                        <a:cs typeface="Arial" panose="020B0604020202020204" pitchFamily="34" charset="0"/>
                      </a:endParaRPr>
                    </a:p>
                  </a:txBody>
                  <a:tcPr anchor="ctr"/>
                </a:tc>
                <a:tc>
                  <a:txBody>
                    <a:bodyPr/>
                    <a:lstStyle/>
                    <a:p>
                      <a:pPr algn="l"/>
                      <a:r>
                        <a:rPr lang="en-US" altLang="zh-CN" sz="1800" dirty="0">
                          <a:latin typeface="Arial" panose="020B0604020202020204" pitchFamily="34" charset="0"/>
                          <a:cs typeface="Arial" panose="020B0604020202020204" pitchFamily="34" charset="0"/>
                        </a:rPr>
                        <a:t>128 W, total 33</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kW</a:t>
                      </a:r>
                      <a:endParaRPr lang="zh-CN" alt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31407116"/>
                  </a:ext>
                </a:extLst>
              </a:tr>
              <a:tr h="465542">
                <a:tc>
                  <a:txBody>
                    <a:bodyPr/>
                    <a:lstStyle/>
                    <a:p>
                      <a:pPr algn="l"/>
                      <a:r>
                        <a:rPr lang="en-US" altLang="zh-CN" sz="1800" dirty="0">
                          <a:latin typeface="Arial" panose="020B0604020202020204" pitchFamily="34" charset="0"/>
                          <a:cs typeface="Arial" panose="020B0604020202020204" pitchFamily="34" charset="0"/>
                        </a:rPr>
                        <a:t>Cavity max input power</a:t>
                      </a:r>
                      <a:endParaRPr lang="zh-CN" altLang="en-US" sz="1800" dirty="0">
                        <a:latin typeface="Arial" panose="020B0604020202020204" pitchFamily="34" charset="0"/>
                        <a:cs typeface="Arial" panose="020B0604020202020204" pitchFamily="34" charset="0"/>
                      </a:endParaRPr>
                    </a:p>
                  </a:txBody>
                  <a:tcPr anchor="ctr"/>
                </a:tc>
                <a:tc>
                  <a:txBody>
                    <a:bodyPr/>
                    <a:lstStyle/>
                    <a:p>
                      <a:pPr algn="l"/>
                      <a:r>
                        <a:rPr lang="en-US" altLang="zh-CN" sz="1800" dirty="0">
                          <a:latin typeface="Arial" panose="020B0604020202020204" pitchFamily="34" charset="0"/>
                          <a:cs typeface="Arial" panose="020B0604020202020204" pitchFamily="34" charset="0"/>
                        </a:rPr>
                        <a:t>298 kW</a:t>
                      </a:r>
                      <a:endParaRPr lang="zh-CN" altLang="en-US" sz="1800" dirty="0">
                        <a:latin typeface="Arial" panose="020B0604020202020204" pitchFamily="34" charset="0"/>
                        <a:cs typeface="Arial" panose="020B0604020202020204" pitchFamily="34" charset="0"/>
                      </a:endParaRPr>
                    </a:p>
                  </a:txBody>
                  <a:tcPr anchor="ctr"/>
                </a:tc>
                <a:tc>
                  <a:txBody>
                    <a:bodyPr/>
                    <a:lstStyle/>
                    <a:p>
                      <a:pPr algn="l"/>
                      <a:r>
                        <a:rPr lang="en-US" altLang="zh-CN" sz="1800" dirty="0">
                          <a:latin typeface="Arial" panose="020B0604020202020204" pitchFamily="34" charset="0"/>
                          <a:cs typeface="Arial" panose="020B0604020202020204" pitchFamily="34" charset="0"/>
                        </a:rPr>
                        <a:t>378 kW</a:t>
                      </a:r>
                      <a:endParaRPr lang="zh-CN" alt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44963281"/>
                  </a:ext>
                </a:extLst>
              </a:tr>
            </a:tbl>
          </a:graphicData>
        </a:graphic>
      </p:graphicFrame>
      <p:sp>
        <p:nvSpPr>
          <p:cNvPr id="18" name="文本框 17">
            <a:extLst>
              <a:ext uri="{FF2B5EF4-FFF2-40B4-BE49-F238E27FC236}">
                <a16:creationId xmlns:a16="http://schemas.microsoft.com/office/drawing/2014/main" id="{2DBE96D2-B01C-4E8C-BCCD-38EB464C016A}"/>
              </a:ext>
            </a:extLst>
          </p:cNvPr>
          <p:cNvSpPr txBox="1"/>
          <p:nvPr/>
        </p:nvSpPr>
        <p:spPr>
          <a:xfrm>
            <a:off x="8761663" y="6141878"/>
            <a:ext cx="1041943" cy="36933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FCC-</a:t>
            </a:r>
            <a:r>
              <a:rPr lang="en-US" altLang="zh-CN" b="1" dirty="0" err="1">
                <a:latin typeface="Arial" panose="020B0604020202020204" pitchFamily="34" charset="0"/>
                <a:cs typeface="Arial" panose="020B0604020202020204" pitchFamily="34" charset="0"/>
              </a:rPr>
              <a:t>ee</a:t>
            </a:r>
            <a:endParaRPr lang="zh-CN" altLang="en-US" b="1" dirty="0">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7AF5B4A6-0FE1-4576-AD87-1AB39F845809}"/>
              </a:ext>
            </a:extLst>
          </p:cNvPr>
          <p:cNvSpPr txBox="1"/>
          <p:nvPr/>
        </p:nvSpPr>
        <p:spPr>
          <a:xfrm>
            <a:off x="2515471" y="6141878"/>
            <a:ext cx="949411" cy="36933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CEPC</a:t>
            </a:r>
            <a:endParaRPr lang="zh-CN" altLang="en-US" b="1" dirty="0">
              <a:latin typeface="Arial" panose="020B0604020202020204" pitchFamily="34" charset="0"/>
              <a:cs typeface="Arial" panose="020B0604020202020204" pitchFamily="34" charset="0"/>
            </a:endParaRPr>
          </a:p>
        </p:txBody>
      </p:sp>
      <p:sp>
        <p:nvSpPr>
          <p:cNvPr id="8" name="灯片编号占位符 3">
            <a:extLst>
              <a:ext uri="{FF2B5EF4-FFF2-40B4-BE49-F238E27FC236}">
                <a16:creationId xmlns:a16="http://schemas.microsoft.com/office/drawing/2014/main" id="{7B920B34-B211-4079-B2F9-B073BB70F65D}"/>
              </a:ext>
            </a:extLst>
          </p:cNvPr>
          <p:cNvSpPr>
            <a:spLocks noGrp="1"/>
          </p:cNvSpPr>
          <p:nvPr>
            <p:ph type="sldNum" sz="quarter" idx="12"/>
          </p:nvPr>
        </p:nvSpPr>
        <p:spPr>
          <a:xfrm>
            <a:off x="8737600" y="6356351"/>
            <a:ext cx="2844800" cy="365125"/>
          </a:xfrm>
        </p:spPr>
        <p:txBody>
          <a:bodyPr/>
          <a:lstStyle/>
          <a:p>
            <a:fld id="{F15E9139-A00B-4B2A-98A6-095DC08F1345}" type="slidenum">
              <a:rPr lang="zh-CN" altLang="en-US" smtClean="0"/>
              <a:pPr/>
              <a:t>12</a:t>
            </a:fld>
            <a:endParaRPr lang="zh-CN" altLang="en-US" dirty="0"/>
          </a:p>
        </p:txBody>
      </p:sp>
      <p:pic>
        <p:nvPicPr>
          <p:cNvPr id="9" name="Picture 14">
            <a:extLst>
              <a:ext uri="{FF2B5EF4-FFF2-40B4-BE49-F238E27FC236}">
                <a16:creationId xmlns:a16="http://schemas.microsoft.com/office/drawing/2014/main" id="{A63DC194-274F-443D-87B3-E77B8FA9C01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28048" y="4365437"/>
            <a:ext cx="4738499" cy="1902760"/>
          </a:xfrm>
          <a:prstGeom prst="rect">
            <a:avLst/>
          </a:prstGeom>
        </p:spPr>
      </p:pic>
    </p:spTree>
    <p:extLst>
      <p:ext uri="{BB962C8B-B14F-4D97-AF65-F5344CB8AC3E}">
        <p14:creationId xmlns:p14="http://schemas.microsoft.com/office/powerpoint/2010/main" val="2443942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7EC7BA4-7E15-4193-91BB-E705597E72E4}"/>
              </a:ext>
            </a:extLst>
          </p:cNvPr>
          <p:cNvSpPr>
            <a:spLocks noGrp="1"/>
          </p:cNvSpPr>
          <p:nvPr>
            <p:ph idx="1"/>
          </p:nvPr>
        </p:nvSpPr>
        <p:spPr>
          <a:xfrm>
            <a:off x="188113" y="1300031"/>
            <a:ext cx="11815773" cy="4840303"/>
          </a:xfrm>
        </p:spPr>
        <p:txBody>
          <a:bodyPr>
            <a:normAutofit/>
          </a:bodyPr>
          <a:lstStyle/>
          <a:p>
            <a:pPr>
              <a:spcAft>
                <a:spcPts val="0"/>
              </a:spcAft>
            </a:pPr>
            <a:r>
              <a:rPr lang="en-US" altLang="zh-CN" sz="1800" dirty="0"/>
              <a:t>Highest beam current &amp; lowest RF voltage and beam energy for high luminosity (HL) Z mode </a:t>
            </a:r>
            <a:br>
              <a:rPr lang="en-US" altLang="zh-CN" sz="1800" dirty="0"/>
            </a:br>
            <a:r>
              <a:rPr lang="en-US" altLang="zh-CN" sz="1800" dirty="0"/>
              <a:t>→ 1-cell cavity design is the </a:t>
            </a:r>
            <a:r>
              <a:rPr lang="en-US" altLang="zh-CN" sz="1800" dirty="0">
                <a:solidFill>
                  <a:srgbClr val="FF0000"/>
                </a:solidFill>
              </a:rPr>
              <a:t>straightforward and technically optimal choice</a:t>
            </a:r>
            <a:r>
              <a:rPr lang="en-US" altLang="zh-CN" sz="1800" dirty="0"/>
              <a:t>.</a:t>
            </a:r>
          </a:p>
        </p:txBody>
      </p:sp>
      <p:sp>
        <p:nvSpPr>
          <p:cNvPr id="3" name="标题 2">
            <a:extLst>
              <a:ext uri="{FF2B5EF4-FFF2-40B4-BE49-F238E27FC236}">
                <a16:creationId xmlns:a16="http://schemas.microsoft.com/office/drawing/2014/main" id="{B921CD54-A05D-4066-B01E-AD29693AB96E}"/>
              </a:ext>
            </a:extLst>
          </p:cNvPr>
          <p:cNvSpPr>
            <a:spLocks noGrp="1"/>
          </p:cNvSpPr>
          <p:nvPr>
            <p:ph type="title"/>
          </p:nvPr>
        </p:nvSpPr>
        <p:spPr/>
        <p:txBody>
          <a:bodyPr/>
          <a:lstStyle/>
          <a:p>
            <a:r>
              <a:rPr lang="en-US" altLang="zh-CN" dirty="0"/>
              <a:t>Dedicated High Luminosity Z Cavities</a:t>
            </a:r>
            <a:endParaRPr lang="zh-CN" altLang="en-US" dirty="0"/>
          </a:p>
        </p:txBody>
      </p:sp>
      <p:sp>
        <p:nvSpPr>
          <p:cNvPr id="4" name="灯片编号占位符 3">
            <a:extLst>
              <a:ext uri="{FF2B5EF4-FFF2-40B4-BE49-F238E27FC236}">
                <a16:creationId xmlns:a16="http://schemas.microsoft.com/office/drawing/2014/main" id="{D9671432-FEB6-4A5D-A60F-760368ED0ED2}"/>
              </a:ext>
            </a:extLst>
          </p:cNvPr>
          <p:cNvSpPr>
            <a:spLocks noGrp="1"/>
          </p:cNvSpPr>
          <p:nvPr>
            <p:ph type="sldNum" sz="quarter" idx="12"/>
          </p:nvPr>
        </p:nvSpPr>
        <p:spPr/>
        <p:txBody>
          <a:bodyPr/>
          <a:lstStyle/>
          <a:p>
            <a:fld id="{F15E9139-A00B-4B2A-98A6-095DC08F1345}" type="slidenum">
              <a:rPr lang="zh-CN" altLang="en-US" smtClean="0"/>
              <a:pPr/>
              <a:t>13</a:t>
            </a:fld>
            <a:endParaRPr lang="zh-CN" altLang="en-US"/>
          </a:p>
        </p:txBody>
      </p:sp>
      <p:pic>
        <p:nvPicPr>
          <p:cNvPr id="7" name="图片 6">
            <a:extLst>
              <a:ext uri="{FF2B5EF4-FFF2-40B4-BE49-F238E27FC236}">
                <a16:creationId xmlns:a16="http://schemas.microsoft.com/office/drawing/2014/main" id="{F162E614-BA55-4394-95A8-10B0842C5A04}"/>
              </a:ext>
            </a:extLst>
          </p:cNvPr>
          <p:cNvPicPr>
            <a:picLocks noChangeAspect="1"/>
          </p:cNvPicPr>
          <p:nvPr/>
        </p:nvPicPr>
        <p:blipFill>
          <a:blip r:embed="rId2"/>
          <a:stretch>
            <a:fillRect/>
          </a:stretch>
        </p:blipFill>
        <p:spPr>
          <a:xfrm>
            <a:off x="7320136" y="2092186"/>
            <a:ext cx="4753484" cy="4207863"/>
          </a:xfrm>
          <a:prstGeom prst="rect">
            <a:avLst/>
          </a:prstGeom>
        </p:spPr>
      </p:pic>
      <p:sp>
        <p:nvSpPr>
          <p:cNvPr id="9" name="内容占位符 1">
            <a:extLst>
              <a:ext uri="{FF2B5EF4-FFF2-40B4-BE49-F238E27FC236}">
                <a16:creationId xmlns:a16="http://schemas.microsoft.com/office/drawing/2014/main" id="{F8F917D7-2BB1-4F10-BAB2-6A6F82A2CD71}"/>
              </a:ext>
            </a:extLst>
          </p:cNvPr>
          <p:cNvSpPr txBox="1">
            <a:spLocks/>
          </p:cNvSpPr>
          <p:nvPr/>
        </p:nvSpPr>
        <p:spPr>
          <a:xfrm>
            <a:off x="172415" y="2251903"/>
            <a:ext cx="7064050" cy="4320140"/>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800"/>
              </a:spcBef>
              <a:spcAft>
                <a:spcPts val="0"/>
              </a:spcAft>
            </a:pPr>
            <a:r>
              <a:rPr lang="en-US" altLang="zh-CN" sz="1800" b="1" dirty="0"/>
              <a:t>FCC-</a:t>
            </a:r>
            <a:r>
              <a:rPr lang="en-US" altLang="zh-CN" sz="1800" b="1" dirty="0" err="1"/>
              <a:t>ee</a:t>
            </a:r>
            <a:r>
              <a:rPr lang="en-US" altLang="zh-CN" sz="1800" b="1" dirty="0"/>
              <a:t> CDR: sequential energy staging</a:t>
            </a:r>
            <a:r>
              <a:rPr lang="en-US" altLang="zh-CN" sz="1800" dirty="0"/>
              <a:t> </a:t>
            </a:r>
          </a:p>
          <a:p>
            <a:pPr lvl="1">
              <a:spcBef>
                <a:spcPts val="600"/>
              </a:spcBef>
            </a:pPr>
            <a:r>
              <a:rPr lang="en-US" altLang="zh-CN" sz="1600" dirty="0"/>
              <a:t>use 1-cell cav. to run HL-Z for 4 years. 4 cav. in a module (LHC type)</a:t>
            </a:r>
          </a:p>
          <a:p>
            <a:pPr lvl="1">
              <a:spcBef>
                <a:spcPts val="600"/>
              </a:spcBef>
            </a:pPr>
            <a:r>
              <a:rPr lang="en-US" altLang="zh-CN" sz="1600" dirty="0"/>
              <a:t>then uninstall Z cav., add new H, W 2-cell, RF power redistribution</a:t>
            </a:r>
          </a:p>
          <a:p>
            <a:pPr>
              <a:spcBef>
                <a:spcPts val="3000"/>
              </a:spcBef>
              <a:spcAft>
                <a:spcPts val="0"/>
              </a:spcAft>
            </a:pPr>
            <a:r>
              <a:rPr lang="en-US" altLang="zh-CN" sz="1800" b="1" dirty="0"/>
              <a:t>CEPC TDR: Higgs first and mode switch with bypass lines</a:t>
            </a:r>
          </a:p>
          <a:p>
            <a:pPr lvl="1">
              <a:spcBef>
                <a:spcPts val="600"/>
              </a:spcBef>
            </a:pPr>
            <a:r>
              <a:rPr lang="en-US" altLang="zh-CN" sz="1600" dirty="0"/>
              <a:t>install 2-cell cav. to run H, W and low luminosity Z (&lt; 10 MW, half parking) for ~10 years. Leave HL-Z as a possible future upgrade, keep enough tunnel length. </a:t>
            </a:r>
          </a:p>
          <a:p>
            <a:pPr lvl="1">
              <a:spcBef>
                <a:spcPts val="600"/>
              </a:spcBef>
            </a:pPr>
            <a:r>
              <a:rPr lang="en-US" altLang="zh-CN" sz="1600" dirty="0"/>
              <a:t>then, </a:t>
            </a:r>
            <a:r>
              <a:rPr lang="en-US" altLang="zh-CN" sz="1600" dirty="0">
                <a:solidFill>
                  <a:srgbClr val="C00000"/>
                </a:solidFill>
              </a:rPr>
              <a:t>if HL-Z justified</a:t>
            </a:r>
            <a:r>
              <a:rPr lang="en-US" altLang="zh-CN" sz="1600" dirty="0"/>
              <a:t>, </a:t>
            </a:r>
            <a:r>
              <a:rPr lang="en-US" altLang="zh-CN" sz="1600" dirty="0">
                <a:solidFill>
                  <a:srgbClr val="C00000"/>
                </a:solidFill>
              </a:rPr>
              <a:t>add dedicated Z 1-cell </a:t>
            </a:r>
            <a:r>
              <a:rPr lang="en-US" altLang="zh-CN" sz="1600" dirty="0"/>
              <a:t>(KEKB/BEPCII type). </a:t>
            </a:r>
          </a:p>
          <a:p>
            <a:pPr lvl="1">
              <a:spcBef>
                <a:spcPts val="600"/>
              </a:spcBef>
            </a:pPr>
            <a:r>
              <a:rPr lang="en-US" altLang="zh-CN" sz="1600" dirty="0"/>
              <a:t>bypass lines to switch H, W, HL-Z if needed. </a:t>
            </a:r>
          </a:p>
          <a:p>
            <a:pPr lvl="1">
              <a:spcBef>
                <a:spcPts val="600"/>
              </a:spcBef>
            </a:pPr>
            <a:r>
              <a:rPr lang="en-US" altLang="zh-CN" sz="1600" dirty="0">
                <a:solidFill>
                  <a:srgbClr val="C00000"/>
                </a:solidFill>
              </a:rPr>
              <a:t>100 MW RF power source duplication and cost. RF power transfer from</a:t>
            </a:r>
            <a:r>
              <a:rPr lang="zh-CN" altLang="en-US" sz="1600" dirty="0">
                <a:solidFill>
                  <a:srgbClr val="C00000"/>
                </a:solidFill>
              </a:rPr>
              <a:t> </a:t>
            </a:r>
            <a:r>
              <a:rPr lang="en-US" altLang="zh-CN" sz="1600" dirty="0">
                <a:solidFill>
                  <a:srgbClr val="C00000"/>
                </a:solidFill>
              </a:rPr>
              <a:t>H</a:t>
            </a:r>
            <a:r>
              <a:rPr lang="zh-CN" altLang="en-US" sz="1600" dirty="0">
                <a:solidFill>
                  <a:srgbClr val="C00000"/>
                </a:solidFill>
              </a:rPr>
              <a:t> </a:t>
            </a:r>
            <a:r>
              <a:rPr lang="en-US" altLang="zh-CN" sz="1600" dirty="0">
                <a:solidFill>
                  <a:srgbClr val="C00000"/>
                </a:solidFill>
              </a:rPr>
              <a:t>to</a:t>
            </a:r>
            <a:r>
              <a:rPr lang="zh-CN" altLang="en-US" sz="1600" dirty="0">
                <a:solidFill>
                  <a:srgbClr val="C00000"/>
                </a:solidFill>
              </a:rPr>
              <a:t> </a:t>
            </a:r>
            <a:r>
              <a:rPr lang="en-US" altLang="zh-CN" sz="1600" dirty="0">
                <a:solidFill>
                  <a:srgbClr val="C00000"/>
                </a:solidFill>
              </a:rPr>
              <a:t>HL-Z </a:t>
            </a:r>
            <a:r>
              <a:rPr lang="en-US" altLang="zh-CN" sz="1600" dirty="0" err="1">
                <a:solidFill>
                  <a:srgbClr val="C00000"/>
                </a:solidFill>
              </a:rPr>
              <a:t>cavites</a:t>
            </a:r>
            <a:r>
              <a:rPr lang="en-US" altLang="zh-CN" sz="1600" dirty="0">
                <a:solidFill>
                  <a:srgbClr val="C00000"/>
                </a:solidFill>
              </a:rPr>
              <a:t>?</a:t>
            </a:r>
            <a:endParaRPr lang="zh-CN" altLang="en-US" sz="2000" dirty="0">
              <a:solidFill>
                <a:srgbClr val="C00000"/>
              </a:solidFill>
            </a:endParaRPr>
          </a:p>
        </p:txBody>
      </p:sp>
    </p:spTree>
    <p:extLst>
      <p:ext uri="{BB962C8B-B14F-4D97-AF65-F5344CB8AC3E}">
        <p14:creationId xmlns:p14="http://schemas.microsoft.com/office/powerpoint/2010/main" val="1923228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606419D-48AF-4FAC-9105-F73BA6B7B9E6}"/>
              </a:ext>
            </a:extLst>
          </p:cNvPr>
          <p:cNvSpPr>
            <a:spLocks noGrp="1"/>
          </p:cNvSpPr>
          <p:nvPr>
            <p:ph type="title"/>
          </p:nvPr>
        </p:nvSpPr>
        <p:spPr/>
        <p:txBody>
          <a:bodyPr/>
          <a:lstStyle/>
          <a:p>
            <a:r>
              <a:rPr lang="en-US" altLang="zh-CN" dirty="0"/>
              <a:t>How to Integrate High Luminosity Z to Higgs Cavities?</a:t>
            </a:r>
            <a:endParaRPr lang="zh-CN" altLang="en-US" dirty="0"/>
          </a:p>
        </p:txBody>
      </p:sp>
      <p:sp>
        <p:nvSpPr>
          <p:cNvPr id="4" name="灯片编号占位符 3">
            <a:extLst>
              <a:ext uri="{FF2B5EF4-FFF2-40B4-BE49-F238E27FC236}">
                <a16:creationId xmlns:a16="http://schemas.microsoft.com/office/drawing/2014/main" id="{9B1C6D58-88C4-4E4A-8047-1AF2E43E4FDE}"/>
              </a:ext>
            </a:extLst>
          </p:cNvPr>
          <p:cNvSpPr>
            <a:spLocks noGrp="1"/>
          </p:cNvSpPr>
          <p:nvPr>
            <p:ph type="sldNum" sz="quarter" idx="12"/>
          </p:nvPr>
        </p:nvSpPr>
        <p:spPr/>
        <p:txBody>
          <a:bodyPr/>
          <a:lstStyle/>
          <a:p>
            <a:fld id="{F15E9139-A00B-4B2A-98A6-095DC08F1345}" type="slidenum">
              <a:rPr lang="zh-CN" altLang="en-US" smtClean="0"/>
              <a:pPr/>
              <a:t>14</a:t>
            </a:fld>
            <a:endParaRPr lang="zh-CN" altLang="en-US"/>
          </a:p>
        </p:txBody>
      </p:sp>
      <p:sp>
        <p:nvSpPr>
          <p:cNvPr id="7" name="文本框 6">
            <a:extLst>
              <a:ext uri="{FF2B5EF4-FFF2-40B4-BE49-F238E27FC236}">
                <a16:creationId xmlns:a16="http://schemas.microsoft.com/office/drawing/2014/main" id="{5FA7C53A-E5B4-4034-A08B-6DC426D9F7F7}"/>
              </a:ext>
            </a:extLst>
          </p:cNvPr>
          <p:cNvSpPr txBox="1"/>
          <p:nvPr/>
        </p:nvSpPr>
        <p:spPr>
          <a:xfrm>
            <a:off x="479376" y="1307620"/>
            <a:ext cx="11521280" cy="5124480"/>
          </a:xfrm>
          <a:prstGeom prst="rect">
            <a:avLst/>
          </a:prstGeom>
          <a:noFill/>
        </p:spPr>
        <p:txBody>
          <a:bodyPr wrap="square">
            <a:spAutoFit/>
          </a:bodyPr>
          <a:lstStyle/>
          <a:p>
            <a:pPr>
              <a:spcBef>
                <a:spcPts val="600"/>
              </a:spcBef>
            </a:pPr>
            <a:r>
              <a:rPr lang="en-US" altLang="zh-CN" b="1" dirty="0">
                <a:latin typeface="Arial" panose="020B0604020202020204" pitchFamily="34" charset="0"/>
                <a:cs typeface="Arial" panose="020B0604020202020204" pitchFamily="34" charset="0"/>
              </a:rPr>
              <a:t>FCC-</a:t>
            </a:r>
            <a:r>
              <a:rPr lang="en-US" altLang="zh-CN" b="1" dirty="0" err="1">
                <a:latin typeface="Arial" panose="020B0604020202020204" pitchFamily="34" charset="0"/>
                <a:cs typeface="Arial" panose="020B0604020202020204" pitchFamily="34" charset="0"/>
              </a:rPr>
              <a:t>ee</a:t>
            </a:r>
            <a:r>
              <a:rPr lang="en-US" altLang="zh-CN" b="1" dirty="0">
                <a:latin typeface="Arial" panose="020B0604020202020204" pitchFamily="34" charset="0"/>
                <a:cs typeface="Arial" panose="020B0604020202020204" pitchFamily="34" charset="0"/>
              </a:rPr>
              <a:t> FSR: universal 2-cell cavity for H, W, Z (HL) </a:t>
            </a:r>
            <a:endParaRPr lang="en-US" altLang="zh-CN" sz="1800" b="1"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More than 100 x </a:t>
            </a:r>
            <a:r>
              <a:rPr lang="en-US" altLang="zh-CN" sz="1800" dirty="0" err="1">
                <a:latin typeface="Arial" panose="020B0604020202020204" pitchFamily="34" charset="0"/>
                <a:cs typeface="Arial" panose="020B0604020202020204" pitchFamily="34" charset="0"/>
              </a:rPr>
              <a:t>Qe</a:t>
            </a:r>
            <a:r>
              <a:rPr lang="en-US" altLang="zh-CN" sz="1800" dirty="0">
                <a:latin typeface="Arial" panose="020B0604020202020204" pitchFamily="34" charset="0"/>
                <a:cs typeface="Arial" panose="020B0604020202020204" pitchFamily="34" charset="0"/>
              </a:rPr>
              <a:t> tuning </a:t>
            </a:r>
            <a:r>
              <a:rPr lang="en-US" altLang="zh-CN" dirty="0">
                <a:latin typeface="Arial" panose="020B0604020202020204" pitchFamily="34" charset="0"/>
                <a:cs typeface="Arial" panose="020B0604020202020204" pitchFamily="34" charset="0"/>
              </a:rPr>
              <a:t>(reverse phase operation, RPO)</a:t>
            </a:r>
            <a:endParaRPr lang="en-US" altLang="zh-CN" sz="180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Transient beam loading and FM instability: twice R/Q, lower stored energy, RPO will help?  </a:t>
            </a:r>
          </a:p>
          <a:p>
            <a:pPr marL="285750" indent="-285750">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Higher </a:t>
            </a:r>
            <a:r>
              <a:rPr lang="en-US" altLang="zh-CN" sz="1800" dirty="0">
                <a:latin typeface="Arial" panose="020B0604020202020204" pitchFamily="34" charset="0"/>
                <a:cs typeface="Arial" panose="020B0604020202020204" pitchFamily="34" charset="0"/>
              </a:rPr>
              <a:t>HOM power in multi-cavity cryomodule for Z-pole</a:t>
            </a:r>
          </a:p>
          <a:p>
            <a:pPr marL="285750" indent="-285750">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4 x impedance for Z-pole HOM damping</a:t>
            </a:r>
            <a:endParaRPr lang="en-US" altLang="zh-CN" sz="1800" dirty="0">
              <a:latin typeface="Arial" panose="020B0604020202020204" pitchFamily="34" charset="0"/>
              <a:cs typeface="Arial" panose="020B0604020202020204" pitchFamily="34" charset="0"/>
            </a:endParaRPr>
          </a:p>
          <a:p>
            <a:pPr>
              <a:spcBef>
                <a:spcPts val="3000"/>
              </a:spcBef>
            </a:pPr>
            <a:r>
              <a:rPr lang="en-US" altLang="zh-CN" sz="1800" b="1" dirty="0">
                <a:latin typeface="Arial" panose="020B0604020202020204" pitchFamily="34" charset="0"/>
                <a:cs typeface="Arial" panose="020B0604020202020204" pitchFamily="34" charset="0"/>
              </a:rPr>
              <a:t>CEPC TDR alternative: </a:t>
            </a:r>
            <a:r>
              <a:rPr lang="en-US" altLang="zh-CN" b="1" dirty="0">
                <a:latin typeface="Arial" panose="020B0604020202020204" pitchFamily="34" charset="0"/>
                <a:cs typeface="Arial" panose="020B0604020202020204" pitchFamily="34" charset="0"/>
              </a:rPr>
              <a:t>universal </a:t>
            </a:r>
            <a:r>
              <a:rPr lang="en-US" altLang="zh-CN" sz="1800" b="1" dirty="0">
                <a:latin typeface="Arial" panose="020B0604020202020204" pitchFamily="34" charset="0"/>
                <a:cs typeface="Arial" panose="020B0604020202020204" pitchFamily="34" charset="0"/>
              </a:rPr>
              <a:t>1-cell cavity for </a:t>
            </a:r>
            <a:r>
              <a:rPr lang="en-US" altLang="zh-CN" b="1" dirty="0">
                <a:latin typeface="Arial" panose="020B0604020202020204" pitchFamily="34" charset="0"/>
                <a:cs typeface="Arial" panose="020B0604020202020204" pitchFamily="34" charset="0"/>
              </a:rPr>
              <a:t>H, W, Z (HL) </a:t>
            </a:r>
          </a:p>
          <a:p>
            <a:pPr marL="285750" indent="-285750">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2 x 168 1-cell cavities for Z. More cavities than the optimized 2 x 50 1-cell cavities.</a:t>
            </a:r>
          </a:p>
          <a:p>
            <a:pPr marL="285750" indent="-285750">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Partly solve the HOM issue of Z-pole 2-cell (still huge HOM in multi-cavity CM), but worse for FM than baseline. Detune some cavities? Increase input power for the operating cavities.</a:t>
            </a:r>
          </a:p>
          <a:p>
            <a:pPr marL="285750" indent="-285750">
              <a:spcBef>
                <a:spcPts val="600"/>
              </a:spcBef>
              <a:buFont typeface="Arial" panose="020B0604020202020204" pitchFamily="34" charset="0"/>
              <a:buChar char="•"/>
            </a:pPr>
            <a:r>
              <a:rPr lang="en-US" altLang="zh-CN" dirty="0" err="1">
                <a:latin typeface="Arial" panose="020B0604020202020204" pitchFamily="34" charset="0"/>
                <a:cs typeface="Arial" panose="020B0604020202020204" pitchFamily="34" charset="0"/>
              </a:rPr>
              <a:t>Qe</a:t>
            </a:r>
            <a:r>
              <a:rPr lang="en-US" altLang="zh-CN" dirty="0">
                <a:latin typeface="Arial" panose="020B0604020202020204" pitchFamily="34" charset="0"/>
                <a:cs typeface="Arial" panose="020B0604020202020204" pitchFamily="34" charset="0"/>
              </a:rPr>
              <a:t> tuning range</a:t>
            </a:r>
          </a:p>
          <a:p>
            <a:pPr marL="285750" indent="-285750">
              <a:spcBef>
                <a:spcPts val="600"/>
              </a:spcBef>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Cavity gradient increase: FCC-</a:t>
            </a:r>
            <a:r>
              <a:rPr lang="en-US" altLang="zh-CN" sz="1800" dirty="0" err="1">
                <a:latin typeface="Arial" panose="020B0604020202020204" pitchFamily="34" charset="0"/>
                <a:cs typeface="Arial" panose="020B0604020202020204" pitchFamily="34" charset="0"/>
              </a:rPr>
              <a:t>ee</a:t>
            </a:r>
            <a:r>
              <a:rPr lang="en-US" altLang="zh-CN" sz="1800" dirty="0">
                <a:latin typeface="Arial" panose="020B0604020202020204" pitchFamily="34" charset="0"/>
                <a:cs typeface="Arial" panose="020B0604020202020204" pitchFamily="34" charset="0"/>
              </a:rPr>
              <a:t> 10 </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20 MV/m (Nb/Cu </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Nb?), CEPC (50 MW) 15</a:t>
            </a:r>
            <a:r>
              <a:rPr lang="zh-CN" altLang="en-US" dirty="0">
                <a:latin typeface="Arial" panose="020B0604020202020204" pitchFamily="34" charset="0"/>
                <a:cs typeface="Arial" panose="020B0604020202020204" pitchFamily="34" charset="0"/>
              </a:rPr>
              <a:t> → </a:t>
            </a:r>
            <a:r>
              <a:rPr lang="en-US" altLang="zh-CN" dirty="0">
                <a:latin typeface="Arial" panose="020B0604020202020204" pitchFamily="34" charset="0"/>
                <a:cs typeface="Arial" panose="020B0604020202020204" pitchFamily="34" charset="0"/>
              </a:rPr>
              <a:t>30 MV/m (because of higher freq. and RF voltage than FCC-</a:t>
            </a:r>
            <a:r>
              <a:rPr lang="en-US" altLang="zh-CN" dirty="0" err="1">
                <a:latin typeface="Arial" panose="020B0604020202020204" pitchFamily="34" charset="0"/>
                <a:cs typeface="Arial" panose="020B0604020202020204" pitchFamily="34" charset="0"/>
              </a:rPr>
              <a:t>ee</a:t>
            </a:r>
            <a:r>
              <a:rPr lang="en-US" altLang="zh-CN" dirty="0">
                <a:latin typeface="Arial" panose="020B0604020202020204" pitchFamily="34" charset="0"/>
                <a:cs typeface="Arial" panose="020B0604020202020204" pitchFamily="34" charset="0"/>
              </a:rPr>
              <a:t>).</a:t>
            </a:r>
          </a:p>
          <a:p>
            <a:pPr marL="285750" indent="-285750">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Need to double Q</a:t>
            </a:r>
            <a:r>
              <a:rPr lang="en-US" altLang="zh-CN" baseline="-25000" dirty="0">
                <a:latin typeface="Arial" panose="020B0604020202020204" pitchFamily="34" charset="0"/>
                <a:cs typeface="Arial" panose="020B0604020202020204" pitchFamily="34" charset="0"/>
              </a:rPr>
              <a:t>0</a:t>
            </a:r>
            <a:r>
              <a:rPr lang="en-US" altLang="zh-CN" dirty="0">
                <a:latin typeface="Arial" panose="020B0604020202020204" pitchFamily="34" charset="0"/>
                <a:cs typeface="Arial" panose="020B0604020202020204" pitchFamily="34" charset="0"/>
              </a:rPr>
              <a:t> at twice the gradient to have same Higgs cavity wall loss heat load.</a:t>
            </a:r>
          </a:p>
          <a:p>
            <a:pPr marL="285750" indent="-285750">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Combine high Q, high gradient, high current and high power in one cavity. Risk.</a:t>
            </a:r>
          </a:p>
        </p:txBody>
      </p:sp>
    </p:spTree>
    <p:extLst>
      <p:ext uri="{BB962C8B-B14F-4D97-AF65-F5344CB8AC3E}">
        <p14:creationId xmlns:p14="http://schemas.microsoft.com/office/powerpoint/2010/main" val="3827421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C7AADBC-7324-4CE3-8412-E1433520ED7D}"/>
              </a:ext>
            </a:extLst>
          </p:cNvPr>
          <p:cNvSpPr>
            <a:spLocks noGrp="1"/>
          </p:cNvSpPr>
          <p:nvPr>
            <p:ph type="title"/>
          </p:nvPr>
        </p:nvSpPr>
        <p:spPr/>
        <p:txBody>
          <a:bodyPr/>
          <a:lstStyle/>
          <a:p>
            <a:r>
              <a:rPr lang="en-US" altLang="zh-CN" dirty="0"/>
              <a:t> Z 2-cell vs 1-cell (FCC-</a:t>
            </a:r>
            <a:r>
              <a:rPr lang="en-US" altLang="zh-CN" dirty="0" err="1"/>
              <a:t>ee</a:t>
            </a:r>
            <a:r>
              <a:rPr lang="en-US" altLang="zh-CN" dirty="0"/>
              <a:t>)</a:t>
            </a:r>
            <a:endParaRPr lang="zh-CN" altLang="en-US" dirty="0"/>
          </a:p>
        </p:txBody>
      </p:sp>
      <p:sp>
        <p:nvSpPr>
          <p:cNvPr id="4" name="灯片编号占位符 3">
            <a:extLst>
              <a:ext uri="{FF2B5EF4-FFF2-40B4-BE49-F238E27FC236}">
                <a16:creationId xmlns:a16="http://schemas.microsoft.com/office/drawing/2014/main" id="{A561578D-C7F2-4F8B-946F-A2105C300251}"/>
              </a:ext>
            </a:extLst>
          </p:cNvPr>
          <p:cNvSpPr>
            <a:spLocks noGrp="1"/>
          </p:cNvSpPr>
          <p:nvPr>
            <p:ph type="sldNum" sz="quarter" idx="12"/>
          </p:nvPr>
        </p:nvSpPr>
        <p:spPr/>
        <p:txBody>
          <a:bodyPr/>
          <a:lstStyle/>
          <a:p>
            <a:fld id="{F15E9139-A00B-4B2A-98A6-095DC08F1345}" type="slidenum">
              <a:rPr lang="zh-CN" altLang="en-US" smtClean="0"/>
              <a:pPr/>
              <a:t>15</a:t>
            </a:fld>
            <a:endParaRPr lang="zh-CN" altLang="en-US"/>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9107CB2A-F4AA-4D6A-B240-0B5258AB38F7}"/>
                  </a:ext>
                </a:extLst>
              </p:cNvPr>
              <p:cNvGraphicFramePr>
                <a:graphicFrameLocks noGrp="1"/>
              </p:cNvGraphicFramePr>
              <p:nvPr>
                <p:ph idx="1"/>
                <p:extLst>
                  <p:ext uri="{D42A27DB-BD31-4B8C-83A1-F6EECF244321}">
                    <p14:modId xmlns:p14="http://schemas.microsoft.com/office/powerpoint/2010/main" val="3746011589"/>
                  </p:ext>
                </p:extLst>
              </p:nvPr>
            </p:nvGraphicFramePr>
            <p:xfrm>
              <a:off x="285964" y="1340768"/>
              <a:ext cx="11620071" cy="4819451"/>
            </p:xfrm>
            <a:graphic>
              <a:graphicData uri="http://schemas.openxmlformats.org/drawingml/2006/table">
                <a:tbl>
                  <a:tblPr firstRow="1" bandRow="1">
                    <a:tableStyleId>{5940675A-B579-460E-94D1-54222C63F5DA}</a:tableStyleId>
                  </a:tblPr>
                  <a:tblGrid>
                    <a:gridCol w="2732925">
                      <a:extLst>
                        <a:ext uri="{9D8B030D-6E8A-4147-A177-3AD203B41FA5}">
                          <a16:colId xmlns:a16="http://schemas.microsoft.com/office/drawing/2014/main" val="961962942"/>
                        </a:ext>
                      </a:extLst>
                    </a:gridCol>
                    <a:gridCol w="2517168">
                      <a:extLst>
                        <a:ext uri="{9D8B030D-6E8A-4147-A177-3AD203B41FA5}">
                          <a16:colId xmlns:a16="http://schemas.microsoft.com/office/drawing/2014/main" val="1081857715"/>
                        </a:ext>
                      </a:extLst>
                    </a:gridCol>
                    <a:gridCol w="3164441">
                      <a:extLst>
                        <a:ext uri="{9D8B030D-6E8A-4147-A177-3AD203B41FA5}">
                          <a16:colId xmlns:a16="http://schemas.microsoft.com/office/drawing/2014/main" val="1605676095"/>
                        </a:ext>
                      </a:extLst>
                    </a:gridCol>
                    <a:gridCol w="3205537">
                      <a:extLst>
                        <a:ext uri="{9D8B030D-6E8A-4147-A177-3AD203B41FA5}">
                          <a16:colId xmlns:a16="http://schemas.microsoft.com/office/drawing/2014/main" val="2278202825"/>
                        </a:ext>
                      </a:extLst>
                    </a:gridCol>
                  </a:tblGrid>
                  <a:tr h="510872">
                    <a:tc>
                      <a:txBody>
                        <a:bodyPr/>
                        <a:lstStyle/>
                        <a:p>
                          <a:pPr algn="l"/>
                          <a:r>
                            <a:rPr lang="en-US" sz="1800" b="1" dirty="0">
                              <a:latin typeface="Arial" panose="020B0604020202020204" pitchFamily="34" charset="0"/>
                              <a:cs typeface="Arial" panose="020B0604020202020204" pitchFamily="34" charset="0"/>
                            </a:rPr>
                            <a:t>Scenario</a:t>
                          </a:r>
                        </a:p>
                      </a:txBody>
                      <a:tcPr anchor="ctr"/>
                    </a:tc>
                    <a:tc>
                      <a:txBody>
                        <a:bodyPr/>
                        <a:lstStyle/>
                        <a:p>
                          <a:pPr algn="ctr"/>
                          <a:r>
                            <a:rPr lang="en-US" sz="1800" b="1" dirty="0">
                              <a:latin typeface="Arial" panose="020B0604020202020204" pitchFamily="34" charset="0"/>
                              <a:cs typeface="Arial" panose="020B0604020202020204" pitchFamily="34" charset="0"/>
                            </a:rPr>
                            <a:t>56 1-cell cav. </a:t>
                          </a:r>
                        </a:p>
                      </a:txBody>
                      <a:tcPr anchor="ctr"/>
                    </a:tc>
                    <a:tc>
                      <a:txBody>
                        <a:bodyPr/>
                        <a:lstStyle/>
                        <a:p>
                          <a:pPr algn="ctr"/>
                          <a:r>
                            <a:rPr lang="en-US" sz="1800" b="1" dirty="0">
                              <a:latin typeface="Arial" panose="020B0604020202020204" pitchFamily="34" charset="0"/>
                              <a:cs typeface="Arial" panose="020B0604020202020204" pitchFamily="34" charset="0"/>
                            </a:rPr>
                            <a:t>56 2-cell cav.</a:t>
                          </a:r>
                        </a:p>
                      </a:txBody>
                      <a:tcPr anchor="ctr"/>
                    </a:tc>
                    <a:tc>
                      <a:txBody>
                        <a:bodyPr/>
                        <a:lstStyle/>
                        <a:p>
                          <a:pPr algn="ctr"/>
                          <a:r>
                            <a:rPr lang="en-US" sz="1800" b="1" dirty="0">
                              <a:latin typeface="Arial" panose="020B0604020202020204" pitchFamily="34" charset="0"/>
                              <a:cs typeface="Arial" panose="020B0604020202020204" pitchFamily="34" charset="0"/>
                            </a:rPr>
                            <a:t>132 2-cell cav.</a:t>
                          </a:r>
                        </a:p>
                      </a:txBody>
                      <a:tcPr anchor="ctr"/>
                    </a:tc>
                    <a:extLst>
                      <a:ext uri="{0D108BD9-81ED-4DB2-BD59-A6C34878D82A}">
                        <a16:rowId xmlns:a16="http://schemas.microsoft.com/office/drawing/2014/main" val="2458860627"/>
                      </a:ext>
                    </a:extLst>
                  </a:tr>
                  <a:tr h="717148">
                    <a:tc>
                      <a:txBody>
                        <a:bodyPr/>
                        <a:lstStyle/>
                        <a:p>
                          <a:r>
                            <a:rPr lang="en-US" sz="1600" b="1" dirty="0">
                              <a:latin typeface="Arial" panose="020B0604020202020204" pitchFamily="34" charset="0"/>
                              <a:cs typeface="Arial" panose="020B0604020202020204" pitchFamily="34" charset="0"/>
                            </a:rPr>
                            <a:t>QL range</a:t>
                          </a:r>
                        </a:p>
                      </a:txBody>
                      <a:tcPr anchor="ctr"/>
                    </a:tc>
                    <a:tc>
                      <a:txBody>
                        <a:bodyPr/>
                        <a:lstStyle/>
                        <a:p>
                          <a:r>
                            <a:rPr lang="en-US" sz="1600" dirty="0">
                              <a:latin typeface="Arial" panose="020B0604020202020204" pitchFamily="34" charset="0"/>
                              <a:cs typeface="Arial" panose="020B0604020202020204" pitchFamily="34" charset="0"/>
                            </a:rPr>
                            <a:t>Fixed FPC coupling with moderate </a:t>
                          </a:r>
                          <a14:m>
                            <m:oMath xmlns:m="http://schemas.openxmlformats.org/officeDocument/2006/math">
                              <m:sSub>
                                <m:sSubPr>
                                  <m:ctrlPr>
                                    <a:rPr lang="en-US" sz="1600" b="0" i="1" dirty="0" smtClean="0">
                                      <a:latin typeface="Cambria Math" panose="02040503050406030204" pitchFamily="18" charset="0"/>
                                    </a:rPr>
                                  </m:ctrlPr>
                                </m:sSubPr>
                                <m:e>
                                  <m:r>
                                    <a:rPr lang="en-US" sz="1600" i="1" dirty="0" smtClean="0">
                                      <a:latin typeface="Cambria Math" panose="02040503050406030204" pitchFamily="18" charset="0"/>
                                    </a:rPr>
                                    <m:t>𝑄</m:t>
                                  </m:r>
                                </m:e>
                                <m:sub>
                                  <m:r>
                                    <a:rPr lang="en-US" sz="1600" b="0" i="1" dirty="0" smtClean="0">
                                      <a:latin typeface="Cambria Math" panose="02040503050406030204" pitchFamily="18" charset="0"/>
                                    </a:rPr>
                                    <m:t>𝐿</m:t>
                                  </m:r>
                                </m:sub>
                              </m:sSub>
                            </m:oMath>
                          </a14:m>
                          <a:endParaRPr lang="en-US" sz="1600" dirty="0">
                            <a:latin typeface="Arial" panose="020B0604020202020204" pitchFamily="34" charset="0"/>
                            <a:cs typeface="Arial" panose="020B0604020202020204" pitchFamily="34" charset="0"/>
                          </a:endParaRPr>
                        </a:p>
                      </a:txBody>
                      <a:tcPr anchor="ctr">
                        <a:solidFill>
                          <a:schemeClr val="accent3">
                            <a:lumMod val="40000"/>
                            <a:lumOff val="60000"/>
                          </a:schemeClr>
                        </a:solidFill>
                      </a:tcPr>
                    </a:tc>
                    <a:tc>
                      <a:txBody>
                        <a:bodyPr/>
                        <a:lstStyle/>
                        <a:p>
                          <a:r>
                            <a:rPr lang="en-US" sz="1600" dirty="0">
                              <a:latin typeface="Arial" panose="020B0604020202020204" pitchFamily="34" charset="0"/>
                              <a:cs typeface="Arial" panose="020B0604020202020204" pitchFamily="34" charset="0"/>
                            </a:rPr>
                            <a:t>Wide-range of FPC coupling</a:t>
                          </a:r>
                        </a:p>
                      </a:txBody>
                      <a:tcPr anchor="c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Wide-range of FPC coupling + extremely low </a:t>
                          </a:r>
                          <a14:m>
                            <m:oMath xmlns:m="http://schemas.openxmlformats.org/officeDocument/2006/math">
                              <m:sSub>
                                <m:sSubPr>
                                  <m:ctrlPr>
                                    <a:rPr lang="en-US" sz="1600" b="0" i="1" dirty="0" smtClean="0">
                                      <a:latin typeface="Cambria Math" panose="02040503050406030204" pitchFamily="18" charset="0"/>
                                    </a:rPr>
                                  </m:ctrlPr>
                                </m:sSubPr>
                                <m:e>
                                  <m:r>
                                    <a:rPr lang="en-US" sz="1600" i="1" dirty="0" smtClean="0">
                                      <a:latin typeface="Cambria Math" panose="02040503050406030204" pitchFamily="18" charset="0"/>
                                    </a:rPr>
                                    <m:t>𝑄</m:t>
                                  </m:r>
                                </m:e>
                                <m:sub>
                                  <m:r>
                                    <a:rPr lang="en-US" sz="1600" b="0" i="1" dirty="0" smtClean="0">
                                      <a:latin typeface="Cambria Math" panose="02040503050406030204" pitchFamily="18" charset="0"/>
                                    </a:rPr>
                                    <m:t>𝐿</m:t>
                                  </m:r>
                                </m:sub>
                              </m:sSub>
                            </m:oMath>
                          </a14:m>
                          <a:endParaRPr lang="en-US" sz="1600" dirty="0">
                            <a:latin typeface="Arial" panose="020B0604020202020204" pitchFamily="34" charset="0"/>
                            <a:cs typeface="Arial" panose="020B0604020202020204" pitchFamily="34" charset="0"/>
                          </a:endParaRPr>
                        </a:p>
                      </a:txBody>
                      <a:tcPr anchor="ctr">
                        <a:solidFill>
                          <a:schemeClr val="accent2">
                            <a:lumMod val="40000"/>
                            <a:lumOff val="60000"/>
                          </a:schemeClr>
                        </a:solidFill>
                      </a:tcPr>
                    </a:tc>
                    <a:extLst>
                      <a:ext uri="{0D108BD9-81ED-4DB2-BD59-A6C34878D82A}">
                        <a16:rowId xmlns:a16="http://schemas.microsoft.com/office/drawing/2014/main" val="2510386341"/>
                      </a:ext>
                    </a:extLst>
                  </a:tr>
                  <a:tr h="717148">
                    <a:tc>
                      <a:txBody>
                        <a:bodyPr/>
                        <a:lstStyle/>
                        <a:p>
                          <a:r>
                            <a:rPr lang="en-US" sz="1600" b="1" dirty="0">
                              <a:latin typeface="Arial" panose="020B0604020202020204" pitchFamily="34" charset="0"/>
                              <a:cs typeface="Arial" panose="020B0604020202020204" pitchFamily="34" charset="0"/>
                            </a:rPr>
                            <a:t>CBI due to fundamental mode</a:t>
                          </a:r>
                        </a:p>
                      </a:txBody>
                      <a:tcPr anchor="ctr"/>
                    </a:tc>
                    <a:tc>
                      <a:txBody>
                        <a:bodyPr/>
                        <a:lstStyle/>
                        <a:p>
                          <a:r>
                            <a:rPr lang="en-US" sz="1600" dirty="0">
                              <a:latin typeface="Arial" panose="020B0604020202020204" pitchFamily="34" charset="0"/>
                              <a:cs typeface="Arial" panose="020B0604020202020204" pitchFamily="34" charset="0"/>
                            </a:rPr>
                            <a:t>Strong RF feedback</a:t>
                          </a:r>
                        </a:p>
                      </a:txBody>
                      <a:tcPr anchor="ct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Strong RF feedback</a:t>
                          </a:r>
                        </a:p>
                      </a:txBody>
                      <a:tcPr anchor="ct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Strong RF feedback</a:t>
                          </a:r>
                        </a:p>
                        <a:p>
                          <a:r>
                            <a:rPr lang="en-US" sz="1600" dirty="0">
                              <a:latin typeface="Arial" panose="020B0604020202020204" pitchFamily="34" charset="0"/>
                              <a:cs typeface="Arial" panose="020B0604020202020204" pitchFamily="34" charset="0"/>
                            </a:rPr>
                            <a:t>Small margin (factor of 4)</a:t>
                          </a:r>
                        </a:p>
                      </a:txBody>
                      <a:tcPr anchor="ctr">
                        <a:solidFill>
                          <a:schemeClr val="accent6">
                            <a:lumMod val="40000"/>
                            <a:lumOff val="60000"/>
                          </a:schemeClr>
                        </a:solidFill>
                      </a:tcPr>
                    </a:tc>
                    <a:extLst>
                      <a:ext uri="{0D108BD9-81ED-4DB2-BD59-A6C34878D82A}">
                        <a16:rowId xmlns:a16="http://schemas.microsoft.com/office/drawing/2014/main" val="1521990154"/>
                      </a:ext>
                    </a:extLst>
                  </a:tr>
                  <a:tr h="717148">
                    <a:tc>
                      <a:txBody>
                        <a:bodyPr/>
                        <a:lstStyle/>
                        <a:p>
                          <a:r>
                            <a:rPr lang="en-US" sz="1600" b="1" dirty="0">
                              <a:latin typeface="Arial" panose="020B0604020202020204" pitchFamily="34" charset="0"/>
                              <a:cs typeface="Arial" panose="020B0604020202020204" pitchFamily="34" charset="0"/>
                            </a:rPr>
                            <a:t>Longitudinal HOM CBI</a:t>
                          </a:r>
                        </a:p>
                      </a:txBody>
                      <a:tcPr anchor="ctr"/>
                    </a:tc>
                    <a:tc>
                      <a:txBody>
                        <a:bodyPr/>
                        <a:lstStyle/>
                        <a:p>
                          <a:r>
                            <a:rPr lang="en-US" sz="1600" dirty="0">
                              <a:latin typeface="Arial" panose="020B0604020202020204" pitchFamily="34" charset="0"/>
                              <a:cs typeface="Arial" panose="020B0604020202020204" pitchFamily="34" charset="0"/>
                            </a:rPr>
                            <a:t>No trapped HOMs</a:t>
                          </a:r>
                        </a:p>
                      </a:txBody>
                      <a:tcPr anchor="ctr">
                        <a:solidFill>
                          <a:schemeClr val="accent3">
                            <a:lumMod val="40000"/>
                            <a:lumOff val="60000"/>
                          </a:schemeClr>
                        </a:solidFill>
                      </a:tcPr>
                    </a:tc>
                    <a:tc>
                      <a:txBody>
                        <a:bodyPr/>
                        <a:lstStyle/>
                        <a:p>
                          <a:r>
                            <a:rPr lang="en-US" sz="1600" dirty="0">
                              <a:latin typeface="Arial" panose="020B0604020202020204" pitchFamily="34" charset="0"/>
                              <a:cs typeface="Arial" panose="020B0604020202020204" pitchFamily="34" charset="0"/>
                            </a:rPr>
                            <a:t>0-mode strong damping and/or longitudinal feedback</a:t>
                          </a:r>
                        </a:p>
                      </a:txBody>
                      <a:tcPr anchor="c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0-mode strong damping and/or longitudinal feedback</a:t>
                          </a:r>
                        </a:p>
                      </a:txBody>
                      <a:tcPr anchor="ctr">
                        <a:solidFill>
                          <a:schemeClr val="accent6">
                            <a:lumMod val="40000"/>
                            <a:lumOff val="60000"/>
                          </a:schemeClr>
                        </a:solidFill>
                      </a:tcPr>
                    </a:tc>
                    <a:extLst>
                      <a:ext uri="{0D108BD9-81ED-4DB2-BD59-A6C34878D82A}">
                        <a16:rowId xmlns:a16="http://schemas.microsoft.com/office/drawing/2014/main" val="57071352"/>
                      </a:ext>
                    </a:extLst>
                  </a:tr>
                  <a:tr h="717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Transverse HOM CBI</a:t>
                          </a:r>
                        </a:p>
                      </a:txBody>
                      <a:tcPr anchor="ctr"/>
                    </a:tc>
                    <a:tc>
                      <a:txBody>
                        <a:bodyPr/>
                        <a:lstStyle/>
                        <a:p>
                          <a:r>
                            <a:rPr lang="en-US" sz="1600" dirty="0">
                              <a:latin typeface="Arial" panose="020B0604020202020204" pitchFamily="34" charset="0"/>
                              <a:cs typeface="Arial" panose="020B0604020202020204" pitchFamily="34" charset="0"/>
                            </a:rPr>
                            <a:t>Weak TFB system is useful</a:t>
                          </a:r>
                        </a:p>
                      </a:txBody>
                      <a:tcPr anchor="ctr">
                        <a:solidFill>
                          <a:schemeClr val="accent3">
                            <a:lumMod val="40000"/>
                            <a:lumOff val="60000"/>
                          </a:schemeClr>
                        </a:solidFill>
                      </a:tcPr>
                    </a:tc>
                    <a:tc>
                      <a:txBody>
                        <a:bodyPr/>
                        <a:lstStyle/>
                        <a:p>
                          <a:r>
                            <a:rPr lang="en-US" sz="1600" dirty="0">
                              <a:latin typeface="Arial" panose="020B0604020202020204" pitchFamily="34" charset="0"/>
                              <a:cs typeface="Arial" panose="020B0604020202020204" pitchFamily="34" charset="0"/>
                            </a:rPr>
                            <a:t>TFB system with 100-turn damping time</a:t>
                          </a:r>
                        </a:p>
                      </a:txBody>
                      <a:tcPr anchor="c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TFB system with 50-turn damping time</a:t>
                          </a:r>
                        </a:p>
                      </a:txBody>
                      <a:tcPr anchor="ctr">
                        <a:solidFill>
                          <a:schemeClr val="accent6">
                            <a:lumMod val="40000"/>
                            <a:lumOff val="60000"/>
                          </a:schemeClr>
                        </a:solidFill>
                      </a:tcPr>
                    </a:tc>
                    <a:extLst>
                      <a:ext uri="{0D108BD9-81ED-4DB2-BD59-A6C34878D82A}">
                        <a16:rowId xmlns:a16="http://schemas.microsoft.com/office/drawing/2014/main" val="3681888599"/>
                      </a:ext>
                    </a:extLst>
                  </a:tr>
                  <a:tr h="10244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Higher-order-mode power</a:t>
                          </a:r>
                        </a:p>
                      </a:txBody>
                      <a:tcPr anchor="ctr"/>
                    </a:tc>
                    <a:tc>
                      <a:txBody>
                        <a:bodyPr/>
                        <a:lstStyle/>
                        <a:p>
                          <a:r>
                            <a:rPr lang="en-US" sz="1600" dirty="0">
                              <a:latin typeface="Arial" panose="020B0604020202020204" pitchFamily="34" charset="0"/>
                              <a:cs typeface="Arial" panose="020B0604020202020204" pitchFamily="34" charset="0"/>
                            </a:rPr>
                            <a:t>“2-coax concept” needs demonstration</a:t>
                          </a:r>
                        </a:p>
                      </a:txBody>
                      <a:tcPr anchor="c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“2-coax concept” needs 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+ 40% HOM power increase</a:t>
                          </a:r>
                        </a:p>
                      </a:txBody>
                      <a:tcPr anchor="c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“2-coax concept” needs 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+ 40% HOM power increase</a:t>
                          </a:r>
                        </a:p>
                      </a:txBody>
                      <a:tcPr anchor="ctr">
                        <a:solidFill>
                          <a:schemeClr val="accent6">
                            <a:lumMod val="40000"/>
                            <a:lumOff val="60000"/>
                          </a:schemeClr>
                        </a:solidFill>
                      </a:tcPr>
                    </a:tc>
                    <a:extLst>
                      <a:ext uri="{0D108BD9-81ED-4DB2-BD59-A6C34878D82A}">
                        <a16:rowId xmlns:a16="http://schemas.microsoft.com/office/drawing/2014/main" val="2556829422"/>
                      </a:ext>
                    </a:extLst>
                  </a:tr>
                  <a:tr h="415490">
                    <a:tc>
                      <a:txBody>
                        <a:bodyPr/>
                        <a:lstStyle/>
                        <a:p>
                          <a:r>
                            <a:rPr lang="en-US" sz="1600" b="1" dirty="0">
                              <a:latin typeface="Arial" panose="020B0604020202020204" pitchFamily="34" charset="0"/>
                              <a:cs typeface="Arial" panose="020B0604020202020204" pitchFamily="34" charset="0"/>
                            </a:rPr>
                            <a:t>Availability challenges </a:t>
                          </a:r>
                        </a:p>
                      </a:txBody>
                      <a:tcPr anchor="ctr"/>
                    </a:tc>
                    <a:tc gridSpan="3">
                      <a:txBody>
                        <a:bodyPr/>
                        <a:lstStyle/>
                        <a:p>
                          <a:r>
                            <a:rPr lang="en-US" sz="1600" dirty="0">
                              <a:latin typeface="Arial" panose="020B0604020202020204" pitchFamily="34" charset="0"/>
                              <a:cs typeface="Arial" panose="020B0604020202020204" pitchFamily="34" charset="0"/>
                            </a:rPr>
                            <a:t>Longitudinal feedback system (main RF system as kicker) + ~10% RF power margin</a:t>
                          </a:r>
                        </a:p>
                      </a:txBody>
                      <a:tcPr anchor="ctr">
                        <a:solidFill>
                          <a:schemeClr val="accent6">
                            <a:lumMod val="40000"/>
                            <a:lumOff val="60000"/>
                          </a:schemeClr>
                        </a:solidFill>
                      </a:tcPr>
                    </a:tc>
                    <a:tc hMerge="1">
                      <a:txBody>
                        <a:bodyPr/>
                        <a:lstStyle/>
                        <a:p>
                          <a:endParaRPr 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3869195986"/>
                      </a:ext>
                    </a:extLst>
                  </a:tr>
                </a:tbl>
              </a:graphicData>
            </a:graphic>
          </p:graphicFrame>
        </mc:Choice>
        <mc:Fallback xmlns="">
          <p:graphicFrame>
            <p:nvGraphicFramePr>
              <p:cNvPr id="5" name="Table 4">
                <a:extLst>
                  <a:ext uri="{FF2B5EF4-FFF2-40B4-BE49-F238E27FC236}">
                    <a16:creationId xmlns:a16="http://schemas.microsoft.com/office/drawing/2014/main" id="{9107CB2A-F4AA-4D6A-B240-0B5258AB38F7}"/>
                  </a:ext>
                </a:extLst>
              </p:cNvPr>
              <p:cNvGraphicFramePr>
                <a:graphicFrameLocks noGrp="1"/>
              </p:cNvGraphicFramePr>
              <p:nvPr>
                <p:ph idx="1"/>
                <p:extLst>
                  <p:ext uri="{D42A27DB-BD31-4B8C-83A1-F6EECF244321}">
                    <p14:modId xmlns:p14="http://schemas.microsoft.com/office/powerpoint/2010/main" val="3746011589"/>
                  </p:ext>
                </p:extLst>
              </p:nvPr>
            </p:nvGraphicFramePr>
            <p:xfrm>
              <a:off x="285964" y="1340768"/>
              <a:ext cx="11620071" cy="4819451"/>
            </p:xfrm>
            <a:graphic>
              <a:graphicData uri="http://schemas.openxmlformats.org/drawingml/2006/table">
                <a:tbl>
                  <a:tblPr firstRow="1" bandRow="1">
                    <a:tableStyleId>{5940675A-B579-460E-94D1-54222C63F5DA}</a:tableStyleId>
                  </a:tblPr>
                  <a:tblGrid>
                    <a:gridCol w="2732925">
                      <a:extLst>
                        <a:ext uri="{9D8B030D-6E8A-4147-A177-3AD203B41FA5}">
                          <a16:colId xmlns:a16="http://schemas.microsoft.com/office/drawing/2014/main" val="961962942"/>
                        </a:ext>
                      </a:extLst>
                    </a:gridCol>
                    <a:gridCol w="2517168">
                      <a:extLst>
                        <a:ext uri="{9D8B030D-6E8A-4147-A177-3AD203B41FA5}">
                          <a16:colId xmlns:a16="http://schemas.microsoft.com/office/drawing/2014/main" val="1081857715"/>
                        </a:ext>
                      </a:extLst>
                    </a:gridCol>
                    <a:gridCol w="3164441">
                      <a:extLst>
                        <a:ext uri="{9D8B030D-6E8A-4147-A177-3AD203B41FA5}">
                          <a16:colId xmlns:a16="http://schemas.microsoft.com/office/drawing/2014/main" val="1605676095"/>
                        </a:ext>
                      </a:extLst>
                    </a:gridCol>
                    <a:gridCol w="3205537">
                      <a:extLst>
                        <a:ext uri="{9D8B030D-6E8A-4147-A177-3AD203B41FA5}">
                          <a16:colId xmlns:a16="http://schemas.microsoft.com/office/drawing/2014/main" val="2278202825"/>
                        </a:ext>
                      </a:extLst>
                    </a:gridCol>
                  </a:tblGrid>
                  <a:tr h="510872">
                    <a:tc>
                      <a:txBody>
                        <a:bodyPr/>
                        <a:lstStyle/>
                        <a:p>
                          <a:pPr algn="l"/>
                          <a:r>
                            <a:rPr lang="en-US" sz="1800" b="1" dirty="0">
                              <a:latin typeface="Arial" panose="020B0604020202020204" pitchFamily="34" charset="0"/>
                              <a:cs typeface="Arial" panose="020B0604020202020204" pitchFamily="34" charset="0"/>
                            </a:rPr>
                            <a:t>Scenario</a:t>
                          </a:r>
                        </a:p>
                      </a:txBody>
                      <a:tcPr anchor="ctr"/>
                    </a:tc>
                    <a:tc>
                      <a:txBody>
                        <a:bodyPr/>
                        <a:lstStyle/>
                        <a:p>
                          <a:pPr algn="ctr"/>
                          <a:r>
                            <a:rPr lang="en-US" sz="1800" b="1" dirty="0">
                              <a:latin typeface="Arial" panose="020B0604020202020204" pitchFamily="34" charset="0"/>
                              <a:cs typeface="Arial" panose="020B0604020202020204" pitchFamily="34" charset="0"/>
                            </a:rPr>
                            <a:t>56 1-cell cav. </a:t>
                          </a:r>
                        </a:p>
                      </a:txBody>
                      <a:tcPr anchor="ctr"/>
                    </a:tc>
                    <a:tc>
                      <a:txBody>
                        <a:bodyPr/>
                        <a:lstStyle/>
                        <a:p>
                          <a:pPr algn="ctr"/>
                          <a:r>
                            <a:rPr lang="en-US" sz="1800" b="1" dirty="0">
                              <a:latin typeface="Arial" panose="020B0604020202020204" pitchFamily="34" charset="0"/>
                              <a:cs typeface="Arial" panose="020B0604020202020204" pitchFamily="34" charset="0"/>
                            </a:rPr>
                            <a:t>56 2-cell cav.</a:t>
                          </a:r>
                        </a:p>
                      </a:txBody>
                      <a:tcPr anchor="ctr"/>
                    </a:tc>
                    <a:tc>
                      <a:txBody>
                        <a:bodyPr/>
                        <a:lstStyle/>
                        <a:p>
                          <a:pPr algn="ctr"/>
                          <a:r>
                            <a:rPr lang="en-US" sz="1800" b="1" dirty="0">
                              <a:latin typeface="Arial" panose="020B0604020202020204" pitchFamily="34" charset="0"/>
                              <a:cs typeface="Arial" panose="020B0604020202020204" pitchFamily="34" charset="0"/>
                            </a:rPr>
                            <a:t>132 2-cell cav.</a:t>
                          </a:r>
                        </a:p>
                      </a:txBody>
                      <a:tcPr anchor="ctr"/>
                    </a:tc>
                    <a:extLst>
                      <a:ext uri="{0D108BD9-81ED-4DB2-BD59-A6C34878D82A}">
                        <a16:rowId xmlns:a16="http://schemas.microsoft.com/office/drawing/2014/main" val="2458860627"/>
                      </a:ext>
                    </a:extLst>
                  </a:tr>
                  <a:tr h="717148">
                    <a:tc>
                      <a:txBody>
                        <a:bodyPr/>
                        <a:lstStyle/>
                        <a:p>
                          <a:r>
                            <a:rPr lang="en-US" sz="1600" b="1" dirty="0">
                              <a:latin typeface="Arial" panose="020B0604020202020204" pitchFamily="34" charset="0"/>
                              <a:cs typeface="Arial" panose="020B0604020202020204" pitchFamily="34" charset="0"/>
                            </a:rPr>
                            <a:t>QL range</a:t>
                          </a:r>
                        </a:p>
                      </a:txBody>
                      <a:tcPr anchor="ctr"/>
                    </a:tc>
                    <a:tc>
                      <a:txBody>
                        <a:bodyPr/>
                        <a:lstStyle/>
                        <a:p>
                          <a:endParaRPr lang="zh-CN"/>
                        </a:p>
                      </a:txBody>
                      <a:tcPr anchor="ctr">
                        <a:blipFill>
                          <a:blip r:embed="rId2"/>
                          <a:stretch>
                            <a:fillRect l="-108959" t="-72034" r="-253753" b="-505085"/>
                          </a:stretch>
                        </a:blipFill>
                      </a:tcPr>
                    </a:tc>
                    <a:tc>
                      <a:txBody>
                        <a:bodyPr/>
                        <a:lstStyle/>
                        <a:p>
                          <a:r>
                            <a:rPr lang="en-US" sz="1600" dirty="0">
                              <a:latin typeface="Arial" panose="020B0604020202020204" pitchFamily="34" charset="0"/>
                              <a:cs typeface="Arial" panose="020B0604020202020204" pitchFamily="34" charset="0"/>
                            </a:rPr>
                            <a:t>Wide-range of FPC coupling</a:t>
                          </a:r>
                        </a:p>
                      </a:txBody>
                      <a:tcPr anchor="ctr">
                        <a:solidFill>
                          <a:schemeClr val="accent6">
                            <a:lumMod val="40000"/>
                            <a:lumOff val="60000"/>
                          </a:schemeClr>
                        </a:solidFill>
                      </a:tcPr>
                    </a:tc>
                    <a:tc>
                      <a:txBody>
                        <a:bodyPr/>
                        <a:lstStyle/>
                        <a:p>
                          <a:endParaRPr lang="zh-CN"/>
                        </a:p>
                      </a:txBody>
                      <a:tcPr anchor="ctr">
                        <a:blipFill>
                          <a:blip r:embed="rId2"/>
                          <a:stretch>
                            <a:fillRect l="-262928" t="-72034" r="-380" b="-505085"/>
                          </a:stretch>
                        </a:blipFill>
                      </a:tcPr>
                    </a:tc>
                    <a:extLst>
                      <a:ext uri="{0D108BD9-81ED-4DB2-BD59-A6C34878D82A}">
                        <a16:rowId xmlns:a16="http://schemas.microsoft.com/office/drawing/2014/main" val="2510386341"/>
                      </a:ext>
                    </a:extLst>
                  </a:tr>
                  <a:tr h="717148">
                    <a:tc>
                      <a:txBody>
                        <a:bodyPr/>
                        <a:lstStyle/>
                        <a:p>
                          <a:r>
                            <a:rPr lang="en-US" sz="1600" b="1" dirty="0">
                              <a:latin typeface="Arial" panose="020B0604020202020204" pitchFamily="34" charset="0"/>
                              <a:cs typeface="Arial" panose="020B0604020202020204" pitchFamily="34" charset="0"/>
                            </a:rPr>
                            <a:t>CBI due to fundamental mode</a:t>
                          </a:r>
                        </a:p>
                      </a:txBody>
                      <a:tcPr anchor="ctr"/>
                    </a:tc>
                    <a:tc>
                      <a:txBody>
                        <a:bodyPr/>
                        <a:lstStyle/>
                        <a:p>
                          <a:r>
                            <a:rPr lang="en-US" sz="1600" dirty="0">
                              <a:latin typeface="Arial" panose="020B0604020202020204" pitchFamily="34" charset="0"/>
                              <a:cs typeface="Arial" panose="020B0604020202020204" pitchFamily="34" charset="0"/>
                            </a:rPr>
                            <a:t>Strong RF feedback</a:t>
                          </a:r>
                        </a:p>
                      </a:txBody>
                      <a:tcPr anchor="ct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Strong RF feedback</a:t>
                          </a:r>
                        </a:p>
                      </a:txBody>
                      <a:tcPr anchor="ct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Strong RF feedback</a:t>
                          </a:r>
                        </a:p>
                        <a:p>
                          <a:r>
                            <a:rPr lang="en-US" sz="1600" dirty="0">
                              <a:latin typeface="Arial" panose="020B0604020202020204" pitchFamily="34" charset="0"/>
                              <a:cs typeface="Arial" panose="020B0604020202020204" pitchFamily="34" charset="0"/>
                            </a:rPr>
                            <a:t>Small margin (factor of 4)</a:t>
                          </a:r>
                        </a:p>
                      </a:txBody>
                      <a:tcPr anchor="ctr">
                        <a:solidFill>
                          <a:schemeClr val="accent6">
                            <a:lumMod val="40000"/>
                            <a:lumOff val="60000"/>
                          </a:schemeClr>
                        </a:solidFill>
                      </a:tcPr>
                    </a:tc>
                    <a:extLst>
                      <a:ext uri="{0D108BD9-81ED-4DB2-BD59-A6C34878D82A}">
                        <a16:rowId xmlns:a16="http://schemas.microsoft.com/office/drawing/2014/main" val="1521990154"/>
                      </a:ext>
                    </a:extLst>
                  </a:tr>
                  <a:tr h="717148">
                    <a:tc>
                      <a:txBody>
                        <a:bodyPr/>
                        <a:lstStyle/>
                        <a:p>
                          <a:r>
                            <a:rPr lang="en-US" sz="1600" b="1" dirty="0">
                              <a:latin typeface="Arial" panose="020B0604020202020204" pitchFamily="34" charset="0"/>
                              <a:cs typeface="Arial" panose="020B0604020202020204" pitchFamily="34" charset="0"/>
                            </a:rPr>
                            <a:t>Longitudinal HOM CBI</a:t>
                          </a:r>
                        </a:p>
                      </a:txBody>
                      <a:tcPr anchor="ctr"/>
                    </a:tc>
                    <a:tc>
                      <a:txBody>
                        <a:bodyPr/>
                        <a:lstStyle/>
                        <a:p>
                          <a:r>
                            <a:rPr lang="en-US" sz="1600" dirty="0">
                              <a:latin typeface="Arial" panose="020B0604020202020204" pitchFamily="34" charset="0"/>
                              <a:cs typeface="Arial" panose="020B0604020202020204" pitchFamily="34" charset="0"/>
                            </a:rPr>
                            <a:t>No trapped HOMs</a:t>
                          </a:r>
                        </a:p>
                      </a:txBody>
                      <a:tcPr anchor="ctr">
                        <a:solidFill>
                          <a:schemeClr val="accent3">
                            <a:lumMod val="40000"/>
                            <a:lumOff val="60000"/>
                          </a:schemeClr>
                        </a:solidFill>
                      </a:tcPr>
                    </a:tc>
                    <a:tc>
                      <a:txBody>
                        <a:bodyPr/>
                        <a:lstStyle/>
                        <a:p>
                          <a:r>
                            <a:rPr lang="en-US" sz="1600" dirty="0">
                              <a:latin typeface="Arial" panose="020B0604020202020204" pitchFamily="34" charset="0"/>
                              <a:cs typeface="Arial" panose="020B0604020202020204" pitchFamily="34" charset="0"/>
                            </a:rPr>
                            <a:t>0-mode strong damping and/or longitudinal feedback</a:t>
                          </a:r>
                        </a:p>
                      </a:txBody>
                      <a:tcPr anchor="c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0-mode strong damping and/or longitudinal feedback</a:t>
                          </a:r>
                        </a:p>
                      </a:txBody>
                      <a:tcPr anchor="ctr">
                        <a:solidFill>
                          <a:schemeClr val="accent6">
                            <a:lumMod val="40000"/>
                            <a:lumOff val="60000"/>
                          </a:schemeClr>
                        </a:solidFill>
                      </a:tcPr>
                    </a:tc>
                    <a:extLst>
                      <a:ext uri="{0D108BD9-81ED-4DB2-BD59-A6C34878D82A}">
                        <a16:rowId xmlns:a16="http://schemas.microsoft.com/office/drawing/2014/main" val="57071352"/>
                      </a:ext>
                    </a:extLst>
                  </a:tr>
                  <a:tr h="717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Transverse HOM CBI</a:t>
                          </a:r>
                        </a:p>
                      </a:txBody>
                      <a:tcPr anchor="ctr"/>
                    </a:tc>
                    <a:tc>
                      <a:txBody>
                        <a:bodyPr/>
                        <a:lstStyle/>
                        <a:p>
                          <a:r>
                            <a:rPr lang="en-US" sz="1600" dirty="0">
                              <a:latin typeface="Arial" panose="020B0604020202020204" pitchFamily="34" charset="0"/>
                              <a:cs typeface="Arial" panose="020B0604020202020204" pitchFamily="34" charset="0"/>
                            </a:rPr>
                            <a:t>Weak TFB system is useful</a:t>
                          </a:r>
                        </a:p>
                      </a:txBody>
                      <a:tcPr anchor="ctr">
                        <a:solidFill>
                          <a:schemeClr val="accent3">
                            <a:lumMod val="40000"/>
                            <a:lumOff val="60000"/>
                          </a:schemeClr>
                        </a:solidFill>
                      </a:tcPr>
                    </a:tc>
                    <a:tc>
                      <a:txBody>
                        <a:bodyPr/>
                        <a:lstStyle/>
                        <a:p>
                          <a:r>
                            <a:rPr lang="en-US" sz="1600" dirty="0">
                              <a:latin typeface="Arial" panose="020B0604020202020204" pitchFamily="34" charset="0"/>
                              <a:cs typeface="Arial" panose="020B0604020202020204" pitchFamily="34" charset="0"/>
                            </a:rPr>
                            <a:t>TFB system with 100-turn damping time</a:t>
                          </a:r>
                        </a:p>
                      </a:txBody>
                      <a:tcPr anchor="c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TFB system with 50-turn damping time</a:t>
                          </a:r>
                        </a:p>
                      </a:txBody>
                      <a:tcPr anchor="ctr">
                        <a:solidFill>
                          <a:schemeClr val="accent6">
                            <a:lumMod val="40000"/>
                            <a:lumOff val="60000"/>
                          </a:schemeClr>
                        </a:solidFill>
                      </a:tcPr>
                    </a:tc>
                    <a:extLst>
                      <a:ext uri="{0D108BD9-81ED-4DB2-BD59-A6C34878D82A}">
                        <a16:rowId xmlns:a16="http://schemas.microsoft.com/office/drawing/2014/main" val="3681888599"/>
                      </a:ext>
                    </a:extLst>
                  </a:tr>
                  <a:tr h="10244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Higher-order-mode power</a:t>
                          </a:r>
                        </a:p>
                      </a:txBody>
                      <a:tcPr anchor="ctr"/>
                    </a:tc>
                    <a:tc>
                      <a:txBody>
                        <a:bodyPr/>
                        <a:lstStyle/>
                        <a:p>
                          <a:r>
                            <a:rPr lang="en-US" sz="1600" dirty="0">
                              <a:latin typeface="Arial" panose="020B0604020202020204" pitchFamily="34" charset="0"/>
                              <a:cs typeface="Arial" panose="020B0604020202020204" pitchFamily="34" charset="0"/>
                            </a:rPr>
                            <a:t>“2-coax concept” needs demonstration</a:t>
                          </a:r>
                        </a:p>
                      </a:txBody>
                      <a:tcPr anchor="c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“2-coax concept” needs 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+ 40% HOM power increase</a:t>
                          </a:r>
                        </a:p>
                      </a:txBody>
                      <a:tcPr anchor="c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“2-coax concept” needs 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+ 40% HOM power increase</a:t>
                          </a:r>
                        </a:p>
                      </a:txBody>
                      <a:tcPr anchor="ctr">
                        <a:solidFill>
                          <a:schemeClr val="accent6">
                            <a:lumMod val="40000"/>
                            <a:lumOff val="60000"/>
                          </a:schemeClr>
                        </a:solidFill>
                      </a:tcPr>
                    </a:tc>
                    <a:extLst>
                      <a:ext uri="{0D108BD9-81ED-4DB2-BD59-A6C34878D82A}">
                        <a16:rowId xmlns:a16="http://schemas.microsoft.com/office/drawing/2014/main" val="2556829422"/>
                      </a:ext>
                    </a:extLst>
                  </a:tr>
                  <a:tr h="415490">
                    <a:tc>
                      <a:txBody>
                        <a:bodyPr/>
                        <a:lstStyle/>
                        <a:p>
                          <a:r>
                            <a:rPr lang="en-US" sz="1600" b="1" dirty="0">
                              <a:latin typeface="Arial" panose="020B0604020202020204" pitchFamily="34" charset="0"/>
                              <a:cs typeface="Arial" panose="020B0604020202020204" pitchFamily="34" charset="0"/>
                            </a:rPr>
                            <a:t>Availability challenges </a:t>
                          </a:r>
                        </a:p>
                      </a:txBody>
                      <a:tcPr anchor="ctr"/>
                    </a:tc>
                    <a:tc gridSpan="3">
                      <a:txBody>
                        <a:bodyPr/>
                        <a:lstStyle/>
                        <a:p>
                          <a:r>
                            <a:rPr lang="en-US" sz="1600" dirty="0">
                              <a:latin typeface="Arial" panose="020B0604020202020204" pitchFamily="34" charset="0"/>
                              <a:cs typeface="Arial" panose="020B0604020202020204" pitchFamily="34" charset="0"/>
                            </a:rPr>
                            <a:t>Longitudinal feedback system (main RF system as kicker) + ~10% RF power margin</a:t>
                          </a:r>
                        </a:p>
                      </a:txBody>
                      <a:tcPr anchor="ctr">
                        <a:solidFill>
                          <a:schemeClr val="accent6">
                            <a:lumMod val="40000"/>
                            <a:lumOff val="60000"/>
                          </a:schemeClr>
                        </a:solidFill>
                      </a:tcPr>
                    </a:tc>
                    <a:tc hMerge="1">
                      <a:txBody>
                        <a:bodyPr/>
                        <a:lstStyle/>
                        <a:p>
                          <a:endParaRPr 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3869195986"/>
                      </a:ext>
                    </a:extLst>
                  </a:tr>
                </a:tbl>
              </a:graphicData>
            </a:graphic>
          </p:graphicFrame>
        </mc:Fallback>
      </mc:AlternateContent>
    </p:spTree>
    <p:extLst>
      <p:ext uri="{BB962C8B-B14F-4D97-AF65-F5344CB8AC3E}">
        <p14:creationId xmlns:p14="http://schemas.microsoft.com/office/powerpoint/2010/main" val="745761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A929F734-E7ED-489E-83A0-BAFF7721AC05}"/>
              </a:ext>
            </a:extLst>
          </p:cNvPr>
          <p:cNvSpPr>
            <a:spLocks noGrp="1"/>
          </p:cNvSpPr>
          <p:nvPr>
            <p:ph type="sldNum" sz="quarter" idx="12"/>
          </p:nvPr>
        </p:nvSpPr>
        <p:spPr/>
        <p:txBody>
          <a:bodyPr/>
          <a:lstStyle/>
          <a:p>
            <a:fld id="{F15E9139-A00B-4B2A-98A6-095DC08F1345}" type="slidenum">
              <a:rPr lang="zh-CN" altLang="en-US" smtClean="0"/>
              <a:pPr/>
              <a:t>16</a:t>
            </a:fld>
            <a:endParaRPr lang="zh-CN" altLang="en-US"/>
          </a:p>
        </p:txBody>
      </p:sp>
      <p:sp>
        <p:nvSpPr>
          <p:cNvPr id="5" name="Titel 1">
            <a:extLst>
              <a:ext uri="{FF2B5EF4-FFF2-40B4-BE49-F238E27FC236}">
                <a16:creationId xmlns:a16="http://schemas.microsoft.com/office/drawing/2014/main" id="{13A332AA-5EE2-4414-9505-F5F62E0522DB}"/>
              </a:ext>
            </a:extLst>
          </p:cNvPr>
          <p:cNvSpPr txBox="1">
            <a:spLocks/>
          </p:cNvSpPr>
          <p:nvPr/>
        </p:nvSpPr>
        <p:spPr>
          <a:xfrm>
            <a:off x="461374" y="124420"/>
            <a:ext cx="11269252" cy="6794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baseline="0">
                <a:solidFill>
                  <a:srgbClr val="095D89"/>
                </a:solidFill>
                <a:effectLst/>
                <a:latin typeface="Arial" panose="020B0604020202020204" pitchFamily="34" charset="0"/>
                <a:ea typeface="微软雅黑" pitchFamily="34" charset="-122"/>
                <a:cs typeface="Arial" panose="020B0604020202020204" pitchFamily="34" charset="0"/>
              </a:defRPr>
            </a:lvl1pPr>
          </a:lstStyle>
          <a:p>
            <a:r>
              <a:rPr lang="en-US" altLang="de-DE" dirty="0"/>
              <a:t>HOM Damping of FCC-</a:t>
            </a:r>
            <a:r>
              <a:rPr lang="en-US" altLang="de-DE" dirty="0" err="1"/>
              <a:t>ee</a:t>
            </a:r>
            <a:r>
              <a:rPr lang="en-US" altLang="de-DE" dirty="0"/>
              <a:t> 400 MHz Cavities</a:t>
            </a:r>
            <a:endParaRPr lang="de-DE" altLang="de-DE" dirty="0"/>
          </a:p>
        </p:txBody>
      </p:sp>
      <p:pic>
        <p:nvPicPr>
          <p:cNvPr id="6" name="Picture 1">
            <a:extLst>
              <a:ext uri="{FF2B5EF4-FFF2-40B4-BE49-F238E27FC236}">
                <a16:creationId xmlns:a16="http://schemas.microsoft.com/office/drawing/2014/main" id="{4EEDC968-8912-4D0D-ACEA-FB0C5F73676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4888"/>
          <a:stretch/>
        </p:blipFill>
        <p:spPr>
          <a:xfrm>
            <a:off x="916984" y="3508614"/>
            <a:ext cx="4929042" cy="1147966"/>
          </a:xfrm>
          <a:prstGeom prst="rect">
            <a:avLst/>
          </a:prstGeom>
        </p:spPr>
      </p:pic>
      <p:pic>
        <p:nvPicPr>
          <p:cNvPr id="7" name="Picture 7" descr="A diagram of a machine&#10;&#10;Description automatically generated">
            <a:extLst>
              <a:ext uri="{FF2B5EF4-FFF2-40B4-BE49-F238E27FC236}">
                <a16:creationId xmlns:a16="http://schemas.microsoft.com/office/drawing/2014/main" id="{EC22C0DB-64B2-4A97-8B35-63FA5DA2086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9184" y="5181661"/>
            <a:ext cx="761422" cy="962911"/>
          </a:xfrm>
          <a:prstGeom prst="rect">
            <a:avLst/>
          </a:prstGeom>
        </p:spPr>
      </p:pic>
      <p:cxnSp>
        <p:nvCxnSpPr>
          <p:cNvPr id="8" name="Straight Arrow Connector 10">
            <a:extLst>
              <a:ext uri="{FF2B5EF4-FFF2-40B4-BE49-F238E27FC236}">
                <a16:creationId xmlns:a16="http://schemas.microsoft.com/office/drawing/2014/main" id="{45189FAA-A579-4583-A7E1-072C4032E844}"/>
              </a:ext>
            </a:extLst>
          </p:cNvPr>
          <p:cNvCxnSpPr>
            <a:cxnSpLocks/>
          </p:cNvCxnSpPr>
          <p:nvPr/>
        </p:nvCxnSpPr>
        <p:spPr>
          <a:xfrm flipH="1">
            <a:off x="2292414" y="4339980"/>
            <a:ext cx="153184" cy="78512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11">
            <a:extLst>
              <a:ext uri="{FF2B5EF4-FFF2-40B4-BE49-F238E27FC236}">
                <a16:creationId xmlns:a16="http://schemas.microsoft.com/office/drawing/2014/main" id="{F28BF737-6919-4302-AD00-A26AC3E6963E}"/>
              </a:ext>
            </a:extLst>
          </p:cNvPr>
          <p:cNvCxnSpPr>
            <a:cxnSpLocks/>
          </p:cNvCxnSpPr>
          <p:nvPr/>
        </p:nvCxnSpPr>
        <p:spPr>
          <a:xfrm flipH="1">
            <a:off x="1327610" y="4339980"/>
            <a:ext cx="404446" cy="78512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0" descr="A diagram of a mechanical device&#10;&#10;AI-generated content may be incorrect.">
            <a:extLst>
              <a:ext uri="{FF2B5EF4-FFF2-40B4-BE49-F238E27FC236}">
                <a16:creationId xmlns:a16="http://schemas.microsoft.com/office/drawing/2014/main" id="{65EDED37-DB44-4A3D-8143-09789266E61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907" r="3446"/>
          <a:stretch/>
        </p:blipFill>
        <p:spPr>
          <a:xfrm>
            <a:off x="6189068" y="1157897"/>
            <a:ext cx="5886284" cy="1233663"/>
          </a:xfrm>
          <a:prstGeom prst="rect">
            <a:avLst/>
          </a:prstGeom>
        </p:spPr>
      </p:pic>
      <p:sp>
        <p:nvSpPr>
          <p:cNvPr id="11" name="TextBox 21">
            <a:extLst>
              <a:ext uri="{FF2B5EF4-FFF2-40B4-BE49-F238E27FC236}">
                <a16:creationId xmlns:a16="http://schemas.microsoft.com/office/drawing/2014/main" id="{D3ACD1EE-1346-4220-A1E2-DB8F704C58FF}"/>
              </a:ext>
            </a:extLst>
          </p:cNvPr>
          <p:cNvSpPr txBox="1"/>
          <p:nvPr/>
        </p:nvSpPr>
        <p:spPr>
          <a:xfrm>
            <a:off x="263351" y="1237992"/>
            <a:ext cx="5739583" cy="2046714"/>
          </a:xfrm>
          <a:prstGeom prst="rect">
            <a:avLst/>
          </a:prstGeom>
          <a:noFill/>
        </p:spPr>
        <p:txBody>
          <a:bodyPr wrap="square">
            <a:spAutoFit/>
          </a:bodyPr>
          <a:lstStyle/>
          <a:p>
            <a:pPr marL="171450" indent="-171450" algn="just">
              <a:spcAft>
                <a:spcPts val="600"/>
              </a:spcAft>
              <a:buFont typeface="Arial" panose="020B0604020202020204" pitchFamily="34" charset="0"/>
              <a:buChar char="•"/>
            </a:pPr>
            <a:r>
              <a:rPr lang="en-GB" sz="1600" dirty="0">
                <a:solidFill>
                  <a:schemeClr val="tx2"/>
                </a:solidFill>
                <a:latin typeface="Arial" panose="020B0604020202020204" pitchFamily="34" charset="0"/>
                <a:ea typeface="Verdana" panose="020B0604030504040204" pitchFamily="34" charset="0"/>
                <a:cs typeface="Arial" panose="020B0604020202020204" pitchFamily="34" charset="0"/>
              </a:rPr>
              <a:t>Two hook-type coaxial couplers per cavity used for trapped dipole mode damping. </a:t>
            </a:r>
            <a:r>
              <a:rPr lang="en-GB" sz="1600" b="1" dirty="0">
                <a:solidFill>
                  <a:schemeClr val="tx2"/>
                </a:solidFill>
                <a:latin typeface="Arial" panose="020B0604020202020204" pitchFamily="34" charset="0"/>
                <a:ea typeface="Verdana" panose="020B0604030504040204" pitchFamily="34" charset="0"/>
                <a:cs typeface="Arial" panose="020B0604020202020204" pitchFamily="34" charset="0"/>
              </a:rPr>
              <a:t>Total numbers: 8×66=528</a:t>
            </a:r>
            <a:endParaRPr lang="en-GB" sz="1600" dirty="0">
              <a:solidFill>
                <a:schemeClr val="tx2"/>
              </a:solidFill>
              <a:latin typeface="Arial" panose="020B0604020202020204" pitchFamily="34" charset="0"/>
              <a:ea typeface="Verdana" panose="020B0604030504040204" pitchFamily="34" charset="0"/>
              <a:cs typeface="Arial" panose="020B0604020202020204" pitchFamily="34" charset="0"/>
            </a:endParaRPr>
          </a:p>
          <a:p>
            <a:pPr marL="171450" indent="-171450" algn="just">
              <a:spcAft>
                <a:spcPts val="600"/>
              </a:spcAft>
              <a:buFont typeface="Arial" panose="020B0604020202020204" pitchFamily="34" charset="0"/>
              <a:buChar char="•"/>
            </a:pPr>
            <a:r>
              <a:rPr lang="en-GB" sz="1600" dirty="0">
                <a:solidFill>
                  <a:schemeClr val="tx2"/>
                </a:solidFill>
                <a:latin typeface="Arial" panose="020B0604020202020204" pitchFamily="34" charset="0"/>
                <a:ea typeface="Verdana" panose="020B0604030504040204" pitchFamily="34" charset="0"/>
                <a:cs typeface="Arial" panose="020B0604020202020204" pitchFamily="34" charset="0"/>
              </a:rPr>
              <a:t>Two coaxial lines between cavities for high-power HOM extraction. </a:t>
            </a:r>
            <a:r>
              <a:rPr lang="en-GB" sz="1600" b="1" dirty="0">
                <a:solidFill>
                  <a:schemeClr val="tx2"/>
                </a:solidFill>
                <a:latin typeface="Arial" panose="020B0604020202020204" pitchFamily="34" charset="0"/>
                <a:ea typeface="Verdana" panose="020B0604030504040204" pitchFamily="34" charset="0"/>
                <a:cs typeface="Arial" panose="020B0604020202020204" pitchFamily="34" charset="0"/>
              </a:rPr>
              <a:t>Total numbers: 10×66=660</a:t>
            </a:r>
          </a:p>
          <a:p>
            <a:pPr algn="just">
              <a:spcAft>
                <a:spcPts val="600"/>
              </a:spcAft>
            </a:pPr>
            <a:r>
              <a:rPr lang="en-GB" sz="1600" b="1" dirty="0">
                <a:solidFill>
                  <a:schemeClr val="tx2"/>
                </a:solidFill>
                <a:latin typeface="Arial" panose="020B0604020202020204" pitchFamily="34" charset="0"/>
                <a:ea typeface="Verdana" panose="020B0604030504040204" pitchFamily="34" charset="0"/>
                <a:cs typeface="Arial" panose="020B0604020202020204" pitchFamily="34" charset="0"/>
              </a:rPr>
              <a:t>   </a:t>
            </a:r>
            <a:r>
              <a:rPr lang="en-GB" sz="1600" dirty="0">
                <a:solidFill>
                  <a:schemeClr val="tx2"/>
                </a:solidFill>
                <a:latin typeface="Arial" panose="020B0604020202020204" pitchFamily="34" charset="0"/>
                <a:ea typeface="Verdana" panose="020B0604030504040204" pitchFamily="34" charset="0"/>
                <a:cs typeface="Arial" panose="020B0604020202020204" pitchFamily="34" charset="0"/>
              </a:rPr>
              <a:t>(possibility of reducing this number should be checked)</a:t>
            </a:r>
          </a:p>
          <a:p>
            <a:pPr marL="171450" indent="-171450" algn="just">
              <a:spcAft>
                <a:spcPts val="600"/>
              </a:spcAft>
              <a:buFont typeface="Arial" panose="020B0604020202020204" pitchFamily="34" charset="0"/>
              <a:buChar char="•"/>
            </a:pPr>
            <a:r>
              <a:rPr lang="en-GB" sz="1600" dirty="0">
                <a:solidFill>
                  <a:schemeClr val="tx2"/>
                </a:solidFill>
                <a:latin typeface="Arial" panose="020B0604020202020204" pitchFamily="34" charset="0"/>
                <a:ea typeface="Verdana" panose="020B0604030504040204" pitchFamily="34" charset="0"/>
                <a:cs typeface="Arial" panose="020B0604020202020204" pitchFamily="34" charset="0"/>
              </a:rPr>
              <a:t>BLA between modules to absorb power propagating from modules out. </a:t>
            </a:r>
            <a:r>
              <a:rPr lang="en-GB" sz="1600" b="1" dirty="0">
                <a:solidFill>
                  <a:schemeClr val="tx2"/>
                </a:solidFill>
                <a:latin typeface="Arial" panose="020B0604020202020204" pitchFamily="34" charset="0"/>
                <a:ea typeface="Verdana" panose="020B0604030504040204" pitchFamily="34" charset="0"/>
                <a:cs typeface="Arial" panose="020B0604020202020204" pitchFamily="34" charset="0"/>
              </a:rPr>
              <a:t>Total numbers=66+1=67</a:t>
            </a:r>
          </a:p>
        </p:txBody>
      </p:sp>
      <p:pic>
        <p:nvPicPr>
          <p:cNvPr id="12" name="Picture 23" descr="A diagram of different types of metal&#10;&#10;Description automatically generated">
            <a:extLst>
              <a:ext uri="{FF2B5EF4-FFF2-40B4-BE49-F238E27FC236}">
                <a16:creationId xmlns:a16="http://schemas.microsoft.com/office/drawing/2014/main" id="{F0EA843F-535C-4D96-8FEF-670F98A63035}"/>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909922" y="5081102"/>
            <a:ext cx="1872208" cy="900272"/>
          </a:xfrm>
          <a:prstGeom prst="rect">
            <a:avLst/>
          </a:prstGeom>
        </p:spPr>
      </p:pic>
      <p:sp>
        <p:nvSpPr>
          <p:cNvPr id="13" name="TextBox 24">
            <a:extLst>
              <a:ext uri="{FF2B5EF4-FFF2-40B4-BE49-F238E27FC236}">
                <a16:creationId xmlns:a16="http://schemas.microsoft.com/office/drawing/2014/main" id="{80972A21-1278-4904-9248-3AAE21AAE45E}"/>
              </a:ext>
            </a:extLst>
          </p:cNvPr>
          <p:cNvSpPr txBox="1"/>
          <p:nvPr/>
        </p:nvSpPr>
        <p:spPr>
          <a:xfrm>
            <a:off x="5403597" y="6006072"/>
            <a:ext cx="884858" cy="276999"/>
          </a:xfrm>
          <a:prstGeom prst="rect">
            <a:avLst/>
          </a:prstGeom>
          <a:noFill/>
        </p:spPr>
        <p:txBody>
          <a:bodyPr wrap="none" lIns="0" tIns="0" rIns="0" bIns="0" rtlCol="0">
            <a:spAutoFit/>
          </a:bodyPr>
          <a:lstStyle/>
          <a:p>
            <a:pPr algn="l"/>
            <a:r>
              <a:rPr lang="en-US" dirty="0">
                <a:solidFill>
                  <a:schemeClr val="tx2"/>
                </a:solidFill>
                <a:hlinkClick r:id="rId6">
                  <a:extLst>
                    <a:ext uri="{A12FA001-AC4F-418D-AE19-62706E023703}">
                      <ahyp:hlinkClr xmlns:ahyp="http://schemas.microsoft.com/office/drawing/2018/hyperlinkcolor" val="tx"/>
                    </a:ext>
                  </a:extLst>
                </a:hlinkClick>
              </a:rPr>
              <a:t>EIC BLA</a:t>
            </a:r>
            <a:endParaRPr lang="en-GB" dirty="0">
              <a:solidFill>
                <a:schemeClr val="tx2"/>
              </a:solidFill>
            </a:endParaRPr>
          </a:p>
        </p:txBody>
      </p:sp>
      <p:cxnSp>
        <p:nvCxnSpPr>
          <p:cNvPr id="14" name="Straight Arrow Connector 26">
            <a:extLst>
              <a:ext uri="{FF2B5EF4-FFF2-40B4-BE49-F238E27FC236}">
                <a16:creationId xmlns:a16="http://schemas.microsoft.com/office/drawing/2014/main" id="{1EB857F8-2D4C-4D99-A689-A7057CDA8834}"/>
              </a:ext>
            </a:extLst>
          </p:cNvPr>
          <p:cNvCxnSpPr>
            <a:cxnSpLocks/>
          </p:cNvCxnSpPr>
          <p:nvPr/>
        </p:nvCxnSpPr>
        <p:spPr>
          <a:xfrm>
            <a:off x="5714236" y="4358152"/>
            <a:ext cx="0" cy="417451"/>
          </a:xfrm>
          <a:prstGeom prst="straightConnector1">
            <a:avLst/>
          </a:prstGeom>
          <a:ln>
            <a:solidFill>
              <a:srgbClr val="30303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29">
            <a:extLst>
              <a:ext uri="{FF2B5EF4-FFF2-40B4-BE49-F238E27FC236}">
                <a16:creationId xmlns:a16="http://schemas.microsoft.com/office/drawing/2014/main" id="{8CCEBD8F-EA85-426A-A9BE-6034555E9910}"/>
              </a:ext>
            </a:extLst>
          </p:cNvPr>
          <p:cNvSpPr txBox="1"/>
          <p:nvPr/>
        </p:nvSpPr>
        <p:spPr>
          <a:xfrm>
            <a:off x="5297761" y="4744307"/>
            <a:ext cx="1470260" cy="369332"/>
          </a:xfrm>
          <a:prstGeom prst="rect">
            <a:avLst/>
          </a:prstGeom>
          <a:noFill/>
        </p:spPr>
        <p:txBody>
          <a:bodyPr wrap="square" lIns="0" tIns="0" rIns="0" bIns="0" rtlCol="0">
            <a:spAutoFit/>
          </a:bodyPr>
          <a:lstStyle/>
          <a:p>
            <a:pPr algn="l"/>
            <a:r>
              <a:rPr lang="en-GB" sz="1200" dirty="0">
                <a:solidFill>
                  <a:schemeClr val="tx2"/>
                </a:solidFill>
              </a:rPr>
              <a:t>Water cooled BLA between modules</a:t>
            </a:r>
          </a:p>
        </p:txBody>
      </p:sp>
      <p:pic>
        <p:nvPicPr>
          <p:cNvPr id="16" name="Picture 33" descr="A close-up of a cylinder&#10;&#10;Description automatically generated">
            <a:extLst>
              <a:ext uri="{FF2B5EF4-FFF2-40B4-BE49-F238E27FC236}">
                <a16:creationId xmlns:a16="http://schemas.microsoft.com/office/drawing/2014/main" id="{E4EC04E7-C30E-4E8A-9AE6-A489518A57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486814" y="5227426"/>
            <a:ext cx="684071" cy="952025"/>
          </a:xfrm>
          <a:prstGeom prst="rect">
            <a:avLst/>
          </a:prstGeom>
        </p:spPr>
      </p:pic>
      <p:sp>
        <p:nvSpPr>
          <p:cNvPr id="17" name="TextBox 35">
            <a:extLst>
              <a:ext uri="{FF2B5EF4-FFF2-40B4-BE49-F238E27FC236}">
                <a16:creationId xmlns:a16="http://schemas.microsoft.com/office/drawing/2014/main" id="{03FD97F5-38FF-4EB9-A717-EB98640ACE79}"/>
              </a:ext>
            </a:extLst>
          </p:cNvPr>
          <p:cNvSpPr txBox="1"/>
          <p:nvPr/>
        </p:nvSpPr>
        <p:spPr>
          <a:xfrm>
            <a:off x="2170885" y="5256556"/>
            <a:ext cx="2813844" cy="923330"/>
          </a:xfrm>
          <a:prstGeom prst="rect">
            <a:avLst/>
          </a:prstGeom>
          <a:noFill/>
        </p:spPr>
        <p:txBody>
          <a:bodyPr wrap="square" lIns="0" tIns="0" rIns="0" bIns="0" rtlCol="0">
            <a:spAutoFit/>
          </a:bodyPr>
          <a:lstStyle/>
          <a:p>
            <a:pPr marL="171450" indent="-171450" algn="just">
              <a:buFont typeface="Arial" panose="020B0604020202020204" pitchFamily="34" charset="0"/>
              <a:buChar char="•"/>
            </a:pPr>
            <a:r>
              <a:rPr lang="en-GB" sz="1200" dirty="0">
                <a:solidFill>
                  <a:schemeClr val="tx2"/>
                </a:solidFill>
              </a:rPr>
              <a:t>Coaxial lines terminated by water-cooled absorbers</a:t>
            </a:r>
          </a:p>
          <a:p>
            <a:pPr marL="171450" indent="-171450" algn="just">
              <a:buFont typeface="Arial" panose="020B0604020202020204" pitchFamily="34" charset="0"/>
              <a:buChar char="•"/>
            </a:pPr>
            <a:r>
              <a:rPr lang="en-GB" sz="1200" dirty="0">
                <a:solidFill>
                  <a:schemeClr val="tx2"/>
                </a:solidFill>
              </a:rPr>
              <a:t>Window to separate air and vacuum compromises broadband transmission (design study ongoing)</a:t>
            </a:r>
          </a:p>
        </p:txBody>
      </p:sp>
      <p:pic>
        <p:nvPicPr>
          <p:cNvPr id="18" name="Picture 16" descr="A graph of a graph showing a number of numbers and a line&#10;&#10;AI-generated content may be incorrect.">
            <a:extLst>
              <a:ext uri="{FF2B5EF4-FFF2-40B4-BE49-F238E27FC236}">
                <a16:creationId xmlns:a16="http://schemas.microsoft.com/office/drawing/2014/main" id="{4D8B4DC8-4DD0-4B1B-85FB-5A018CA3E3F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415627" y="3872612"/>
            <a:ext cx="3661654" cy="2290532"/>
          </a:xfrm>
          <a:prstGeom prst="rect">
            <a:avLst/>
          </a:prstGeom>
        </p:spPr>
      </p:pic>
      <p:sp>
        <p:nvSpPr>
          <p:cNvPr id="19" name="TextBox 17">
            <a:extLst>
              <a:ext uri="{FF2B5EF4-FFF2-40B4-BE49-F238E27FC236}">
                <a16:creationId xmlns:a16="http://schemas.microsoft.com/office/drawing/2014/main" id="{D48C5D51-BDC1-499E-A388-9C9318878992}"/>
              </a:ext>
            </a:extLst>
          </p:cNvPr>
          <p:cNvSpPr txBox="1"/>
          <p:nvPr/>
        </p:nvSpPr>
        <p:spPr>
          <a:xfrm>
            <a:off x="6384032" y="2506584"/>
            <a:ext cx="5739583" cy="430887"/>
          </a:xfrm>
          <a:prstGeom prst="rect">
            <a:avLst/>
          </a:prstGeom>
          <a:noFill/>
        </p:spPr>
        <p:txBody>
          <a:bodyPr wrap="square" lIns="0" tIns="0" rIns="0" bIns="0" rtlCol="0">
            <a:spAutoFit/>
          </a:bodyPr>
          <a:lstStyle/>
          <a:p>
            <a:pPr algn="l"/>
            <a:r>
              <a:rPr lang="en-US" sz="1400" dirty="0"/>
              <a:t>HOM power of all 8 hook-type HOM couplers combined is around 0.7 kW (not shown in the figure above)</a:t>
            </a:r>
            <a:endParaRPr lang="en-GB" sz="1400" dirty="0"/>
          </a:p>
        </p:txBody>
      </p:sp>
      <p:sp>
        <p:nvSpPr>
          <p:cNvPr id="21" name="文本框 20">
            <a:extLst>
              <a:ext uri="{FF2B5EF4-FFF2-40B4-BE49-F238E27FC236}">
                <a16:creationId xmlns:a16="http://schemas.microsoft.com/office/drawing/2014/main" id="{CB698F40-0395-4A68-BACA-837C39276C09}"/>
              </a:ext>
            </a:extLst>
          </p:cNvPr>
          <p:cNvSpPr txBox="1"/>
          <p:nvPr/>
        </p:nvSpPr>
        <p:spPr>
          <a:xfrm>
            <a:off x="7338242" y="6179451"/>
            <a:ext cx="381642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GB" altLang="zh-CN" dirty="0" err="1"/>
              <a:t>Shahnam</a:t>
            </a:r>
            <a:r>
              <a:rPr lang="en-GB" altLang="zh-CN" dirty="0"/>
              <a:t> </a:t>
            </a:r>
            <a:r>
              <a:rPr lang="en-GB" altLang="zh-CN" dirty="0" err="1"/>
              <a:t>Gorgi</a:t>
            </a:r>
            <a:r>
              <a:rPr lang="en-GB" altLang="zh-CN" dirty="0"/>
              <a:t> Zadeh</a:t>
            </a:r>
            <a:r>
              <a:rPr lang="en-US" altLang="zh-CN" dirty="0"/>
              <a:t>,</a:t>
            </a:r>
            <a:r>
              <a:rPr lang="zh-CN" altLang="en-US" dirty="0"/>
              <a:t> </a:t>
            </a:r>
            <a:r>
              <a:rPr lang="en-US" altLang="zh-CN" dirty="0"/>
              <a:t>FCC</a:t>
            </a:r>
            <a:r>
              <a:rPr lang="zh-CN" altLang="en-US" dirty="0"/>
              <a:t> </a:t>
            </a:r>
            <a:r>
              <a:rPr lang="en-US" altLang="zh-CN" dirty="0"/>
              <a:t>Week</a:t>
            </a:r>
            <a:r>
              <a:rPr lang="zh-CN" altLang="en-US" dirty="0"/>
              <a:t> </a:t>
            </a:r>
            <a:r>
              <a:rPr lang="en-US" altLang="zh-CN" dirty="0"/>
              <a:t>2025</a:t>
            </a:r>
            <a:r>
              <a:rPr lang="en-GB" altLang="zh-CN" dirty="0"/>
              <a:t> </a:t>
            </a:r>
            <a:endParaRPr lang="zh-CN" altLang="en-US" dirty="0"/>
          </a:p>
        </p:txBody>
      </p:sp>
      <p:sp>
        <p:nvSpPr>
          <p:cNvPr id="2" name="文本框 1">
            <a:extLst>
              <a:ext uri="{FF2B5EF4-FFF2-40B4-BE49-F238E27FC236}">
                <a16:creationId xmlns:a16="http://schemas.microsoft.com/office/drawing/2014/main" id="{357F83D3-E819-4171-B7E2-64F3B5AB31FE}"/>
              </a:ext>
            </a:extLst>
          </p:cNvPr>
          <p:cNvSpPr txBox="1"/>
          <p:nvPr/>
        </p:nvSpPr>
        <p:spPr>
          <a:xfrm>
            <a:off x="6653358" y="3057398"/>
            <a:ext cx="5077267"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zh-CN" sz="1600" dirty="0">
                <a:latin typeface="Arial" panose="020B0604020202020204" pitchFamily="34" charset="0"/>
                <a:cs typeface="Arial" panose="020B0604020202020204" pitchFamily="34" charset="0"/>
              </a:rPr>
              <a:t>CEPC has higher HOM power due to smaller cavity.</a:t>
            </a:r>
          </a:p>
          <a:p>
            <a:r>
              <a:rPr lang="en-US" altLang="zh-CN" sz="1600" dirty="0">
                <a:latin typeface="Arial" panose="020B0604020202020204" pitchFamily="34" charset="0"/>
                <a:cs typeface="Arial" panose="020B0604020202020204" pitchFamily="34" charset="0"/>
              </a:rPr>
              <a:t>BS bunch length control critical to limit HOM power.</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8193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5A5C1-ADE5-480D-BC30-D2E2584DA341}"/>
              </a:ext>
            </a:extLst>
          </p:cNvPr>
          <p:cNvPicPr>
            <a:picLocks noChangeAspect="1"/>
          </p:cNvPicPr>
          <p:nvPr/>
        </p:nvPicPr>
        <p:blipFill>
          <a:blip r:embed="rId2"/>
          <a:stretch>
            <a:fillRect/>
          </a:stretch>
        </p:blipFill>
        <p:spPr>
          <a:xfrm>
            <a:off x="6096000" y="1454299"/>
            <a:ext cx="6072142" cy="3846909"/>
          </a:xfrm>
          <a:prstGeom prst="rect">
            <a:avLst/>
          </a:prstGeom>
        </p:spPr>
      </p:pic>
      <p:sp>
        <p:nvSpPr>
          <p:cNvPr id="3" name="标题 2">
            <a:extLst>
              <a:ext uri="{FF2B5EF4-FFF2-40B4-BE49-F238E27FC236}">
                <a16:creationId xmlns:a16="http://schemas.microsoft.com/office/drawing/2014/main" id="{4CB1FB92-495A-455D-AED5-493B8E6286EF}"/>
              </a:ext>
            </a:extLst>
          </p:cNvPr>
          <p:cNvSpPr>
            <a:spLocks noGrp="1"/>
          </p:cNvSpPr>
          <p:nvPr>
            <p:ph type="title"/>
          </p:nvPr>
        </p:nvSpPr>
        <p:spPr>
          <a:xfrm>
            <a:off x="0" y="142852"/>
            <a:ext cx="12192000" cy="725470"/>
          </a:xfrm>
        </p:spPr>
        <p:txBody>
          <a:bodyPr/>
          <a:lstStyle/>
          <a:p>
            <a:r>
              <a:rPr lang="en-US" altLang="zh-CN" dirty="0"/>
              <a:t>Collider RF Parameters of CEPC TDR and FCC-</a:t>
            </a:r>
            <a:r>
              <a:rPr lang="en-US" altLang="zh-CN" dirty="0" err="1"/>
              <a:t>ee</a:t>
            </a:r>
            <a:r>
              <a:rPr lang="en-US" altLang="zh-CN" dirty="0"/>
              <a:t> FSR</a:t>
            </a:r>
            <a:endParaRPr lang="zh-CN" altLang="en-US" dirty="0"/>
          </a:p>
        </p:txBody>
      </p:sp>
      <p:sp>
        <p:nvSpPr>
          <p:cNvPr id="4" name="灯片编号占位符 3">
            <a:extLst>
              <a:ext uri="{FF2B5EF4-FFF2-40B4-BE49-F238E27FC236}">
                <a16:creationId xmlns:a16="http://schemas.microsoft.com/office/drawing/2014/main" id="{316C2ECC-CF77-4FDE-B5BD-0318E8B7B252}"/>
              </a:ext>
            </a:extLst>
          </p:cNvPr>
          <p:cNvSpPr>
            <a:spLocks noGrp="1"/>
          </p:cNvSpPr>
          <p:nvPr>
            <p:ph type="sldNum" sz="quarter" idx="12"/>
          </p:nvPr>
        </p:nvSpPr>
        <p:spPr/>
        <p:txBody>
          <a:bodyPr/>
          <a:lstStyle/>
          <a:p>
            <a:fld id="{F15E9139-A00B-4B2A-98A6-095DC08F1345}" type="slidenum">
              <a:rPr lang="zh-CN" altLang="en-US" smtClean="0"/>
              <a:pPr/>
              <a:t>17</a:t>
            </a:fld>
            <a:endParaRPr lang="zh-CN" altLang="en-US" dirty="0"/>
          </a:p>
        </p:txBody>
      </p:sp>
      <p:sp>
        <p:nvSpPr>
          <p:cNvPr id="6" name="矩形 5">
            <a:extLst>
              <a:ext uri="{FF2B5EF4-FFF2-40B4-BE49-F238E27FC236}">
                <a16:creationId xmlns:a16="http://schemas.microsoft.com/office/drawing/2014/main" id="{1F8B85E7-AAB7-431B-9286-C534716F8895}"/>
              </a:ext>
            </a:extLst>
          </p:cNvPr>
          <p:cNvSpPr/>
          <p:nvPr/>
        </p:nvSpPr>
        <p:spPr>
          <a:xfrm>
            <a:off x="9169502" y="4505876"/>
            <a:ext cx="20162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E33E9004-1BA0-4F8A-91B8-8D44E45411F0}"/>
              </a:ext>
            </a:extLst>
          </p:cNvPr>
          <p:cNvSpPr/>
          <p:nvPr/>
        </p:nvSpPr>
        <p:spPr>
          <a:xfrm>
            <a:off x="6185622" y="2420888"/>
            <a:ext cx="518457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EE00615-61AE-439A-BAB4-64D43EF33DEE}"/>
              </a:ext>
            </a:extLst>
          </p:cNvPr>
          <p:cNvSpPr/>
          <p:nvPr/>
        </p:nvSpPr>
        <p:spPr>
          <a:xfrm>
            <a:off x="9353974" y="4089633"/>
            <a:ext cx="165618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 name="表格 11">
            <a:extLst>
              <a:ext uri="{FF2B5EF4-FFF2-40B4-BE49-F238E27FC236}">
                <a16:creationId xmlns:a16="http://schemas.microsoft.com/office/drawing/2014/main" id="{0A3C6B2C-DE51-45F9-B930-FB1D45F4B99A}"/>
              </a:ext>
            </a:extLst>
          </p:cNvPr>
          <p:cNvGraphicFramePr>
            <a:graphicFrameLocks noGrp="1"/>
          </p:cNvGraphicFramePr>
          <p:nvPr>
            <p:extLst>
              <p:ext uri="{D42A27DB-BD31-4B8C-83A1-F6EECF244321}">
                <p14:modId xmlns:p14="http://schemas.microsoft.com/office/powerpoint/2010/main" val="1933523404"/>
              </p:ext>
            </p:extLst>
          </p:nvPr>
        </p:nvGraphicFramePr>
        <p:xfrm>
          <a:off x="173664" y="1841580"/>
          <a:ext cx="5796000" cy="3868640"/>
        </p:xfrm>
        <a:graphic>
          <a:graphicData uri="http://schemas.openxmlformats.org/drawingml/2006/table">
            <a:tbl>
              <a:tblPr firstRow="1" bandRow="1">
                <a:tableStyleId>{5940675A-B579-460E-94D1-54222C63F5DA}</a:tableStyleId>
              </a:tblPr>
              <a:tblGrid>
                <a:gridCol w="2556000">
                  <a:extLst>
                    <a:ext uri="{9D8B030D-6E8A-4147-A177-3AD203B41FA5}">
                      <a16:colId xmlns:a16="http://schemas.microsoft.com/office/drawing/2014/main" val="2090472386"/>
                    </a:ext>
                  </a:extLst>
                </a:gridCol>
                <a:gridCol w="540000">
                  <a:extLst>
                    <a:ext uri="{9D8B030D-6E8A-4147-A177-3AD203B41FA5}">
                      <a16:colId xmlns:a16="http://schemas.microsoft.com/office/drawing/2014/main" val="3950382671"/>
                    </a:ext>
                  </a:extLst>
                </a:gridCol>
                <a:gridCol w="540000">
                  <a:extLst>
                    <a:ext uri="{9D8B030D-6E8A-4147-A177-3AD203B41FA5}">
                      <a16:colId xmlns:a16="http://schemas.microsoft.com/office/drawing/2014/main" val="2967687971"/>
                    </a:ext>
                  </a:extLst>
                </a:gridCol>
                <a:gridCol w="540000">
                  <a:extLst>
                    <a:ext uri="{9D8B030D-6E8A-4147-A177-3AD203B41FA5}">
                      <a16:colId xmlns:a16="http://schemas.microsoft.com/office/drawing/2014/main" val="250639756"/>
                    </a:ext>
                  </a:extLst>
                </a:gridCol>
                <a:gridCol w="540000">
                  <a:extLst>
                    <a:ext uri="{9D8B030D-6E8A-4147-A177-3AD203B41FA5}">
                      <a16:colId xmlns:a16="http://schemas.microsoft.com/office/drawing/2014/main" val="954818290"/>
                    </a:ext>
                  </a:extLst>
                </a:gridCol>
                <a:gridCol w="540000">
                  <a:extLst>
                    <a:ext uri="{9D8B030D-6E8A-4147-A177-3AD203B41FA5}">
                      <a16:colId xmlns:a16="http://schemas.microsoft.com/office/drawing/2014/main" val="3361210139"/>
                    </a:ext>
                  </a:extLst>
                </a:gridCol>
                <a:gridCol w="540000">
                  <a:extLst>
                    <a:ext uri="{9D8B030D-6E8A-4147-A177-3AD203B41FA5}">
                      <a16:colId xmlns:a16="http://schemas.microsoft.com/office/drawing/2014/main" val="2133668496"/>
                    </a:ext>
                  </a:extLst>
                </a:gridCol>
              </a:tblGrid>
              <a:tr h="324000">
                <a:tc>
                  <a:txBody>
                    <a:bodyPr/>
                    <a:lstStyle/>
                    <a:p>
                      <a:pPr algn="l"/>
                      <a:r>
                        <a:rPr lang="en-US" altLang="zh-CN" sz="1300" dirty="0">
                          <a:latin typeface="Times New Roman" panose="02020603050405020304" pitchFamily="18" charset="0"/>
                          <a:cs typeface="Times New Roman" panose="02020603050405020304" pitchFamily="18" charset="0"/>
                        </a:rPr>
                        <a:t>Parameters (50 MW/beam)</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9525" cap="flat" cmpd="sng" algn="ctr">
                      <a:solidFill>
                        <a:schemeClr val="tx1"/>
                      </a:solidFill>
                      <a:prstDash val="solid"/>
                      <a:round/>
                      <a:headEnd type="none" w="med" len="med"/>
                      <a:tailEnd type="none" w="med" len="med"/>
                    </a:lnB>
                  </a:tcPr>
                </a:tc>
                <a:tc gridSpan="2">
                  <a:txBody>
                    <a:bodyPr/>
                    <a:lstStyle/>
                    <a:p>
                      <a:pPr algn="ctr"/>
                      <a:r>
                        <a:rPr lang="en-US" altLang="zh-CN" sz="1300" dirty="0">
                          <a:latin typeface="Times New Roman" panose="02020603050405020304" pitchFamily="18" charset="0"/>
                          <a:cs typeface="Times New Roman" panose="02020603050405020304" pitchFamily="18" charset="0"/>
                        </a:rPr>
                        <a:t>Z (50/10 MW)</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9525" cap="flat" cmpd="sng" algn="ctr">
                      <a:solidFill>
                        <a:schemeClr val="tx1"/>
                      </a:solid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W</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H</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9525" cap="flat" cmpd="sng" algn="ctr">
                      <a:solidFill>
                        <a:schemeClr val="tx1"/>
                      </a:solidFill>
                      <a:prstDash val="solid"/>
                      <a:round/>
                      <a:headEnd type="none" w="med" len="med"/>
                      <a:tailEnd type="none" w="med" len="med"/>
                    </a:lnB>
                  </a:tcPr>
                </a:tc>
                <a:tc gridSpan="2">
                  <a:txBody>
                    <a:bodyPr/>
                    <a:lstStyle/>
                    <a:p>
                      <a:pPr algn="ctr"/>
                      <a:r>
                        <a:rPr lang="en-US" altLang="zh-CN" sz="1300" dirty="0">
                          <a:latin typeface="Times New Roman" panose="02020603050405020304" pitchFamily="18" charset="0"/>
                          <a:cs typeface="Times New Roman" panose="02020603050405020304" pitchFamily="18" charset="0"/>
                        </a:rPr>
                        <a:t>ttbar</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9525" cap="flat" cmpd="sng" algn="ctr">
                      <a:solidFill>
                        <a:schemeClr val="tx1"/>
                      </a:solidFill>
                      <a:prstDash val="solid"/>
                      <a:round/>
                      <a:headEnd type="none" w="med" len="med"/>
                      <a:tailEnd type="none" w="med" len="med"/>
                    </a:lnB>
                  </a:tcPr>
                </a:tc>
                <a:tc hMerge="1">
                  <a:txBody>
                    <a:bodyPr/>
                    <a:lstStyle/>
                    <a:p>
                      <a:endParaRPr lang="zh-CN" altLang="en-US" sz="1600" dirty="0"/>
                    </a:p>
                  </a:txBody>
                  <a:tcPr/>
                </a:tc>
                <a:extLst>
                  <a:ext uri="{0D108BD9-81ED-4DB2-BD59-A6C34878D82A}">
                    <a16:rowId xmlns:a16="http://schemas.microsoft.com/office/drawing/2014/main" val="2977085090"/>
                  </a:ext>
                </a:extLst>
              </a:tr>
              <a:tr h="221540">
                <a:tc>
                  <a:txBody>
                    <a:bodyPr/>
                    <a:lstStyle/>
                    <a:p>
                      <a:r>
                        <a:rPr lang="en-US" altLang="zh-CN" sz="1300" dirty="0">
                          <a:latin typeface="Times New Roman" panose="02020603050405020304" pitchFamily="18" charset="0"/>
                          <a:cs typeface="Times New Roman" panose="02020603050405020304" pitchFamily="18" charset="0"/>
                        </a:rPr>
                        <a:t>Common RF system for two beams</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altLang="zh-CN" sz="1300" dirty="0">
                          <a:latin typeface="Times New Roman" panose="02020603050405020304" pitchFamily="18" charset="0"/>
                          <a:cs typeface="Times New Roman" panose="02020603050405020304" pitchFamily="18" charset="0"/>
                        </a:rPr>
                        <a:t>no</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no</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yes</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altLang="zh-CN" sz="1300" dirty="0">
                          <a:latin typeface="Times New Roman" panose="02020603050405020304" pitchFamily="18" charset="0"/>
                          <a:cs typeface="Times New Roman" panose="02020603050405020304" pitchFamily="18" charset="0"/>
                        </a:rPr>
                        <a:t>yes</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4172519900"/>
                  </a:ext>
                </a:extLst>
              </a:tr>
              <a:tr h="221540">
                <a:tc>
                  <a:txBody>
                    <a:bodyPr/>
                    <a:lstStyle/>
                    <a:p>
                      <a:r>
                        <a:rPr lang="en-US" altLang="zh-CN" sz="1300" dirty="0">
                          <a:latin typeface="Times New Roman" panose="02020603050405020304" pitchFamily="18" charset="0"/>
                          <a:cs typeface="Times New Roman" panose="02020603050405020304" pitchFamily="18" charset="0"/>
                        </a:rPr>
                        <a:t>RPO</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altLang="zh-CN" sz="1300" dirty="0">
                          <a:latin typeface="Times New Roman" panose="02020603050405020304" pitchFamily="18" charset="0"/>
                          <a:cs typeface="Times New Roman" panose="02020603050405020304" pitchFamily="18" charset="0"/>
                        </a:rPr>
                        <a:t>no</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no</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no</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altLang="zh-CN" sz="1300" dirty="0">
                          <a:latin typeface="Times New Roman" panose="02020603050405020304" pitchFamily="18" charset="0"/>
                          <a:cs typeface="Times New Roman" panose="02020603050405020304" pitchFamily="18" charset="0"/>
                        </a:rPr>
                        <a:t>no</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53546963"/>
                  </a:ext>
                </a:extLst>
              </a:tr>
              <a:tr h="221540">
                <a:tc>
                  <a:txBody>
                    <a:bodyPr/>
                    <a:lstStyle/>
                    <a:p>
                      <a:r>
                        <a:rPr lang="en-US" altLang="zh-CN" sz="1300" dirty="0">
                          <a:latin typeface="Times New Roman" panose="02020603050405020304" pitchFamily="18" charset="0"/>
                          <a:cs typeface="Times New Roman" panose="02020603050405020304" pitchFamily="18" charset="0"/>
                        </a:rPr>
                        <a:t>Total RF voltage [MV]</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altLang="zh-CN" sz="1300" dirty="0">
                          <a:latin typeface="Times New Roman" panose="02020603050405020304" pitchFamily="18" charset="0"/>
                          <a:cs typeface="Times New Roman" panose="02020603050405020304" pitchFamily="18" charset="0"/>
                        </a:rPr>
                        <a:t>0.12</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0.7</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2.2</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6.1</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3.9</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56807085"/>
                  </a:ext>
                </a:extLst>
              </a:tr>
              <a:tr h="221540">
                <a:tc>
                  <a:txBody>
                    <a:bodyPr/>
                    <a:lstStyle/>
                    <a:p>
                      <a:r>
                        <a:rPr lang="en-US" altLang="zh-CN" sz="1300" dirty="0">
                          <a:latin typeface="Times New Roman" panose="02020603050405020304" pitchFamily="18" charset="0"/>
                          <a:cs typeface="Times New Roman" panose="02020603050405020304" pitchFamily="18" charset="0"/>
                        </a:rPr>
                        <a:t>Beam current [mA]</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1345</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300" dirty="0">
                          <a:latin typeface="Times New Roman" panose="02020603050405020304" pitchFamily="18" charset="0"/>
                          <a:cs typeface="Times New Roman" panose="02020603050405020304" pitchFamily="18" charset="0"/>
                        </a:rPr>
                        <a:t>267</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140</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2</a:t>
                      </a:r>
                      <a:r>
                        <a:rPr lang="en-US" altLang="zh-CN" sz="900" dirty="0">
                          <a:latin typeface="Times New Roman" panose="02020603050405020304" pitchFamily="18" charset="0"/>
                          <a:cs typeface="Times New Roman" panose="02020603050405020304" pitchFamily="18" charset="0"/>
                        </a:rPr>
                        <a:t>×</a:t>
                      </a:r>
                      <a:r>
                        <a:rPr lang="en-US" altLang="zh-CN" sz="1300" dirty="0">
                          <a:latin typeface="Times New Roman" panose="02020603050405020304" pitchFamily="18" charset="0"/>
                          <a:cs typeface="Times New Roman" panose="02020603050405020304" pitchFamily="18" charset="0"/>
                        </a:rPr>
                        <a:t>27.8</a:t>
                      </a:r>
                      <a:endParaRPr lang="zh-CN" altLang="en-US" sz="1300" dirty="0">
                        <a:latin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altLang="zh-CN" sz="1300" dirty="0">
                          <a:latin typeface="Times New Roman" panose="02020603050405020304" pitchFamily="18" charset="0"/>
                          <a:cs typeface="Times New Roman" panose="02020603050405020304" pitchFamily="18" charset="0"/>
                        </a:rPr>
                        <a:t>2</a:t>
                      </a:r>
                      <a:r>
                        <a:rPr lang="en-US" altLang="zh-CN" sz="900" dirty="0">
                          <a:latin typeface="Times New Roman" panose="02020603050405020304" pitchFamily="18" charset="0"/>
                          <a:cs typeface="Times New Roman" panose="02020603050405020304" pitchFamily="18" charset="0"/>
                        </a:rPr>
                        <a:t>×</a:t>
                      </a:r>
                      <a:r>
                        <a:rPr lang="en-US" altLang="zh-CN" sz="1300" dirty="0">
                          <a:latin typeface="Times New Roman" panose="02020603050405020304" pitchFamily="18" charset="0"/>
                          <a:cs typeface="Times New Roman" panose="02020603050405020304" pitchFamily="18" charset="0"/>
                        </a:rPr>
                        <a:t>5.6</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44222449"/>
                  </a:ext>
                </a:extLst>
              </a:tr>
              <a:tr h="221540">
                <a:tc>
                  <a:txBody>
                    <a:bodyPr/>
                    <a:lstStyle/>
                    <a:p>
                      <a:r>
                        <a:rPr lang="en-US" altLang="zh-CN" sz="1300" dirty="0">
                          <a:latin typeface="Times New Roman" panose="02020603050405020304" pitchFamily="18" charset="0"/>
                          <a:cs typeface="Times New Roman" panose="02020603050405020304" pitchFamily="18" charset="0"/>
                        </a:rPr>
                        <a:t>RF frequency [MHz]</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6">
                  <a:txBody>
                    <a:bodyPr/>
                    <a:lstStyle/>
                    <a:p>
                      <a:pPr algn="ctr"/>
                      <a:r>
                        <a:rPr lang="en-US" altLang="zh-CN" sz="1300" dirty="0">
                          <a:latin typeface="Times New Roman" panose="02020603050405020304" pitchFamily="18" charset="0"/>
                          <a:cs typeface="Times New Roman" panose="02020603050405020304" pitchFamily="18" charset="0"/>
                        </a:rPr>
                        <a:t>650</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58434076"/>
                  </a:ext>
                </a:extLst>
              </a:tr>
              <a:tr h="221540">
                <a:tc>
                  <a:txBody>
                    <a:bodyPr/>
                    <a:lstStyle/>
                    <a:p>
                      <a:r>
                        <a:rPr lang="en-US" altLang="zh-CN" sz="1300" dirty="0">
                          <a:latin typeface="Times New Roman" panose="02020603050405020304" pitchFamily="18" charset="0"/>
                          <a:cs typeface="Times New Roman" panose="02020603050405020304" pitchFamily="18" charset="0"/>
                        </a:rPr>
                        <a:t>Operating temperature [K]</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6">
                  <a:txBody>
                    <a:bodyPr/>
                    <a:lstStyle/>
                    <a:p>
                      <a:pPr algn="ctr"/>
                      <a:r>
                        <a:rPr lang="en-US" altLang="zh-CN" sz="1300" dirty="0">
                          <a:latin typeface="Times New Roman" panose="02020603050405020304" pitchFamily="18" charset="0"/>
                          <a:cs typeface="Times New Roman" panose="02020603050405020304" pitchFamily="18" charset="0"/>
                        </a:rPr>
                        <a:t>2</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23898375"/>
                  </a:ext>
                </a:extLst>
              </a:tr>
              <a:tr h="221540">
                <a:tc>
                  <a:txBody>
                    <a:bodyPr/>
                    <a:lstStyle/>
                    <a:p>
                      <a:r>
                        <a:rPr lang="en-US" altLang="zh-CN" sz="1300" dirty="0">
                          <a:latin typeface="Times New Roman" panose="02020603050405020304" pitchFamily="18" charset="0"/>
                          <a:cs typeface="Times New Roman" panose="02020603050405020304" pitchFamily="18" charset="0"/>
                        </a:rPr>
                        <a:t>Number of cells per cavity</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1</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2</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a:latin typeface="Times New Roman" panose="02020603050405020304" pitchFamily="18" charset="0"/>
                          <a:cs typeface="Times New Roman" panose="02020603050405020304" pitchFamily="18" charset="0"/>
                        </a:rPr>
                        <a:t>2</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a:latin typeface="Times New Roman" panose="02020603050405020304" pitchFamily="18" charset="0"/>
                          <a:cs typeface="Times New Roman" panose="02020603050405020304" pitchFamily="18" charset="0"/>
                        </a:rPr>
                        <a:t>2</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2</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5</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91728809"/>
                  </a:ext>
                </a:extLst>
              </a:tr>
              <a:tr h="221540">
                <a:tc>
                  <a:txBody>
                    <a:bodyPr/>
                    <a:lstStyle/>
                    <a:p>
                      <a:r>
                        <a:rPr lang="en-US" altLang="zh-CN" sz="1300" dirty="0">
                          <a:latin typeface="Times New Roman" panose="02020603050405020304" pitchFamily="18" charset="0"/>
                          <a:cs typeface="Times New Roman" panose="02020603050405020304" pitchFamily="18" charset="0"/>
                        </a:rPr>
                        <a:t>Quality factor Q</a:t>
                      </a:r>
                      <a:r>
                        <a:rPr lang="en-US" altLang="zh-CN" sz="1300" baseline="-25000" dirty="0">
                          <a:latin typeface="Times New Roman" panose="02020603050405020304" pitchFamily="18" charset="0"/>
                          <a:cs typeface="Times New Roman" panose="02020603050405020304" pitchFamily="18" charset="0"/>
                        </a:rPr>
                        <a:t>0</a:t>
                      </a:r>
                      <a:endParaRPr lang="zh-CN" altLang="en-US" sz="1300" baseline="-250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2E10</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5">
                  <a:txBody>
                    <a:bodyPr/>
                    <a:lstStyle/>
                    <a:p>
                      <a:pPr algn="ctr"/>
                      <a:r>
                        <a:rPr lang="en-US" altLang="zh-CN" sz="1300" dirty="0">
                          <a:latin typeface="Times New Roman" panose="02020603050405020304" pitchFamily="18" charset="0"/>
                          <a:cs typeface="Times New Roman" panose="02020603050405020304" pitchFamily="18" charset="0"/>
                        </a:rPr>
                        <a:t>3E10</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18882272"/>
                  </a:ext>
                </a:extLst>
              </a:tr>
              <a:tr h="221540">
                <a:tc>
                  <a:txBody>
                    <a:bodyPr/>
                    <a:lstStyle/>
                    <a:p>
                      <a:r>
                        <a:rPr lang="en-US" altLang="zh-CN" sz="1300" dirty="0">
                          <a:latin typeface="Times New Roman" panose="02020603050405020304" pitchFamily="18" charset="0"/>
                          <a:cs typeface="Times New Roman" panose="02020603050405020304" pitchFamily="18" charset="0"/>
                        </a:rPr>
                        <a:t>Cavity voltage [MV]</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2</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2.5</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4.2</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6.6</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11.6</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31.8</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69017525"/>
                  </a:ext>
                </a:extLst>
              </a:tr>
              <a:tr h="221540">
                <a:tc>
                  <a:txBody>
                    <a:bodyPr/>
                    <a:lstStyle/>
                    <a:p>
                      <a:r>
                        <a:rPr lang="en-US" altLang="zh-CN" sz="1300" dirty="0">
                          <a:latin typeface="Times New Roman" panose="02020603050405020304" pitchFamily="18" charset="0"/>
                          <a:cs typeface="Times New Roman" panose="02020603050405020304" pitchFamily="18" charset="0"/>
                        </a:rPr>
                        <a:t>Accelerating gradient Eacc [MV/m]</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8.7</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5.4</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9.1</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14.2</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25.2</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27.6</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1425784049"/>
                  </a:ext>
                </a:extLst>
              </a:tr>
              <a:tr h="221540">
                <a:tc>
                  <a:txBody>
                    <a:bodyPr/>
                    <a:lstStyle/>
                    <a:p>
                      <a:r>
                        <a:rPr lang="en-US" altLang="zh-CN" sz="1300" dirty="0">
                          <a:latin typeface="Times New Roman" panose="02020603050405020304" pitchFamily="18" charset="0"/>
                          <a:cs typeface="Times New Roman" panose="02020603050405020304" pitchFamily="18" charset="0"/>
                        </a:rPr>
                        <a:t>RF power per cavity [kW]</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1000</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206</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gridSpan="2">
                  <a:txBody>
                    <a:bodyPr/>
                    <a:lstStyle/>
                    <a:p>
                      <a:pPr algn="ctr"/>
                      <a:r>
                        <a:rPr lang="en-US" altLang="zh-CN" sz="1300" dirty="0">
                          <a:latin typeface="Times New Roman" panose="02020603050405020304" pitchFamily="18" charset="0"/>
                          <a:cs typeface="Times New Roman" panose="02020603050405020304" pitchFamily="18" charset="0"/>
                        </a:rPr>
                        <a:t>298</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hMerge="1">
                  <a:txBody>
                    <a:bodyPr/>
                    <a:lstStyle/>
                    <a:p>
                      <a:pPr algn="ct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118</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315</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42633951"/>
                  </a:ext>
                </a:extLst>
              </a:tr>
              <a:tr h="221540">
                <a:tc>
                  <a:txBody>
                    <a:bodyPr/>
                    <a:lstStyle/>
                    <a:p>
                      <a:r>
                        <a:rPr lang="en-US" altLang="zh-CN" sz="1300" dirty="0">
                          <a:latin typeface="Times New Roman" panose="02020603050405020304" pitchFamily="18" charset="0"/>
                          <a:cs typeface="Times New Roman" panose="02020603050405020304" pitchFamily="18" charset="0"/>
                        </a:rPr>
                        <a:t>Coupling factor Q</a:t>
                      </a:r>
                      <a:r>
                        <a:rPr lang="en-US" altLang="zh-CN" sz="1300" baseline="-25000" dirty="0">
                          <a:latin typeface="Times New Roman" panose="02020603050405020304" pitchFamily="18" charset="0"/>
                          <a:cs typeface="Times New Roman" panose="02020603050405020304" pitchFamily="18" charset="0"/>
                        </a:rPr>
                        <a:t>L</a:t>
                      </a:r>
                      <a:endParaRPr lang="zh-CN" altLang="en-US" sz="1300" baseline="-250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3.8E4</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300" dirty="0">
                          <a:solidFill>
                            <a:srgbClr val="00B050"/>
                          </a:solidFill>
                          <a:latin typeface="Times New Roman" panose="02020603050405020304" pitchFamily="18" charset="0"/>
                          <a:cs typeface="Times New Roman" panose="02020603050405020304" pitchFamily="18" charset="0"/>
                        </a:rPr>
                        <a:t>1.4E5</a:t>
                      </a:r>
                      <a:endParaRPr lang="zh-CN" altLang="en-US" sz="1300" dirty="0">
                        <a:solidFill>
                          <a:srgbClr val="00B050"/>
                        </a:solidFill>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2.7E5</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300" dirty="0">
                          <a:latin typeface="Times New Roman" panose="02020603050405020304" pitchFamily="18" charset="0"/>
                          <a:cs typeface="Times New Roman" panose="02020603050405020304" pitchFamily="18" charset="0"/>
                        </a:rPr>
                        <a:t>6.8E5</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solidFill>
                            <a:srgbClr val="FF0000"/>
                          </a:solidFill>
                          <a:latin typeface="Times New Roman" panose="02020603050405020304" pitchFamily="18" charset="0"/>
                          <a:cs typeface="Times New Roman" panose="02020603050405020304" pitchFamily="18" charset="0"/>
                        </a:rPr>
                        <a:t>5.4E6</a:t>
                      </a:r>
                      <a:endParaRPr lang="zh-CN" altLang="en-US" sz="1300" dirty="0">
                        <a:solidFill>
                          <a:srgbClr val="FF0000"/>
                        </a:solidFill>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6E6</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3915983418"/>
                  </a:ext>
                </a:extLst>
              </a:tr>
              <a:tr h="221540">
                <a:tc>
                  <a:txBody>
                    <a:bodyPr/>
                    <a:lstStyle/>
                    <a:p>
                      <a:r>
                        <a:rPr lang="en-US" altLang="zh-CN" sz="1300" dirty="0">
                          <a:latin typeface="Times New Roman" panose="02020603050405020304" pitchFamily="18" charset="0"/>
                          <a:cs typeface="Times New Roman" panose="02020603050405020304" pitchFamily="18" charset="0"/>
                        </a:rPr>
                        <a:t>Number of cryomodules </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100</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16</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gridSpan="3">
                  <a:txBody>
                    <a:bodyPr/>
                    <a:lstStyle/>
                    <a:p>
                      <a:pPr algn="ctr"/>
                      <a:r>
                        <a:rPr lang="en-US" altLang="zh-CN" sz="1300" dirty="0">
                          <a:latin typeface="Times New Roman" panose="02020603050405020304" pitchFamily="18" charset="0"/>
                          <a:cs typeface="Times New Roman" panose="02020603050405020304" pitchFamily="18" charset="0"/>
                        </a:rPr>
                        <a:t>56</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hMerge="1">
                  <a:txBody>
                    <a:bodyPr/>
                    <a:lstStyle/>
                    <a:p>
                      <a:pPr algn="ct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hMerge="1">
                  <a:txBody>
                    <a:bodyPr/>
                    <a:lstStyle/>
                    <a:p>
                      <a:pPr algn="ct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48</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3424562763"/>
                  </a:ext>
                </a:extLst>
              </a:tr>
              <a:tr h="221540">
                <a:tc>
                  <a:txBody>
                    <a:bodyPr/>
                    <a:lstStyle/>
                    <a:p>
                      <a:r>
                        <a:rPr lang="en-US" altLang="zh-CN" sz="1300" dirty="0">
                          <a:latin typeface="Times New Roman" panose="02020603050405020304" pitchFamily="18" charset="0"/>
                          <a:cs typeface="Times New Roman" panose="02020603050405020304" pitchFamily="18" charset="0"/>
                        </a:rPr>
                        <a:t>Number of cavities</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2</a:t>
                      </a:r>
                      <a:r>
                        <a:rPr lang="en-US" altLang="zh-CN" sz="900" dirty="0">
                          <a:latin typeface="Times New Roman" panose="02020603050405020304" pitchFamily="18" charset="0"/>
                          <a:cs typeface="Times New Roman" panose="02020603050405020304" pitchFamily="18" charset="0"/>
                        </a:rPr>
                        <a:t>×</a:t>
                      </a:r>
                      <a:r>
                        <a:rPr lang="en-US" altLang="zh-CN" sz="1300" dirty="0">
                          <a:latin typeface="Times New Roman" panose="02020603050405020304" pitchFamily="18" charset="0"/>
                          <a:cs typeface="Times New Roman" panose="02020603050405020304" pitchFamily="18" charset="0"/>
                        </a:rPr>
                        <a:t>50</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2</a:t>
                      </a:r>
                      <a:r>
                        <a:rPr lang="en-US" altLang="zh-CN" sz="900" dirty="0">
                          <a:latin typeface="Times New Roman" panose="02020603050405020304" pitchFamily="18" charset="0"/>
                          <a:cs typeface="Times New Roman" panose="02020603050405020304" pitchFamily="18" charset="0"/>
                        </a:rPr>
                        <a:t>×</a:t>
                      </a:r>
                      <a:r>
                        <a:rPr lang="en-US" altLang="zh-CN" sz="1300" dirty="0">
                          <a:latin typeface="Times New Roman" panose="02020603050405020304" pitchFamily="18" charset="0"/>
                          <a:cs typeface="Times New Roman" panose="02020603050405020304" pitchFamily="18" charset="0"/>
                        </a:rPr>
                        <a:t>48</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gridSpan="3">
                  <a:txBody>
                    <a:bodyPr/>
                    <a:lstStyle/>
                    <a:p>
                      <a:pPr algn="ctr"/>
                      <a:r>
                        <a:rPr lang="en-US" altLang="zh-CN" sz="1300" dirty="0">
                          <a:latin typeface="Times New Roman" panose="02020603050405020304" pitchFamily="18" charset="0"/>
                          <a:cs typeface="Times New Roman" panose="02020603050405020304" pitchFamily="18" charset="0"/>
                        </a:rPr>
                        <a:t>336</a:t>
                      </a:r>
                      <a:endParaRPr lang="zh-CN" altLang="en-US" sz="1300" dirty="0">
                        <a:latin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hMerge="1">
                  <a:txBody>
                    <a:bodyPr/>
                    <a:lstStyle/>
                    <a:p>
                      <a:pPr algn="ctr"/>
                      <a:r>
                        <a:rPr lang="en-US" altLang="zh-CN" sz="1300" dirty="0">
                          <a:latin typeface="Times New Roman" panose="02020603050405020304" pitchFamily="18" charset="0"/>
                          <a:cs typeface="Times New Roman" panose="02020603050405020304" pitchFamily="18" charset="0"/>
                        </a:rPr>
                        <a:t>336</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hMerge="1">
                  <a:txBody>
                    <a:bodyPr/>
                    <a:lstStyle/>
                    <a:p>
                      <a:pPr algn="ct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en-US" altLang="zh-CN" sz="1300" dirty="0">
                          <a:latin typeface="Times New Roman" panose="02020603050405020304" pitchFamily="18" charset="0"/>
                          <a:cs typeface="Times New Roman" panose="02020603050405020304" pitchFamily="18" charset="0"/>
                        </a:rPr>
                        <a:t>192</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623286470"/>
                  </a:ext>
                </a:extLst>
              </a:tr>
              <a:tr h="221540">
                <a:tc>
                  <a:txBody>
                    <a:bodyPr/>
                    <a:lstStyle/>
                    <a:p>
                      <a:r>
                        <a:rPr lang="en-US" altLang="zh-CN" sz="1300" dirty="0">
                          <a:latin typeface="Times New Roman" panose="02020603050405020304" pitchFamily="18" charset="0"/>
                          <a:cs typeface="Times New Roman" panose="02020603050405020304" pitchFamily="18" charset="0"/>
                        </a:rPr>
                        <a:t>Optimal detuning [kHz]</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solidFill>
                            <a:srgbClr val="C00000"/>
                          </a:solidFill>
                          <a:latin typeface="Times New Roman" panose="02020603050405020304" pitchFamily="18" charset="0"/>
                          <a:cs typeface="Times New Roman" panose="02020603050405020304" pitchFamily="18" charset="0"/>
                        </a:rPr>
                        <a:t>21.7</a:t>
                      </a:r>
                      <a:endParaRPr lang="zh-CN" altLang="en-US" sz="1300" dirty="0">
                        <a:solidFill>
                          <a:srgbClr val="C00000"/>
                        </a:solidFill>
                        <a:latin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solidFill>
                            <a:srgbClr val="C00000"/>
                          </a:solidFill>
                          <a:latin typeface="Times New Roman" panose="02020603050405020304" pitchFamily="18" charset="0"/>
                          <a:cs typeface="Times New Roman" panose="02020603050405020304" pitchFamily="18" charset="0"/>
                        </a:rPr>
                        <a:t>7</a:t>
                      </a:r>
                      <a:endParaRPr lang="zh-CN" altLang="en-US" sz="1300" dirty="0">
                        <a:solidFill>
                          <a:srgbClr val="C00000"/>
                        </a:solidFill>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2</a:t>
                      </a:r>
                      <a:endParaRPr lang="zh-CN" altLang="en-US" sz="1300" dirty="0">
                        <a:latin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0.2</a:t>
                      </a:r>
                      <a:endParaRPr lang="zh-CN" altLang="en-US" sz="1300" dirty="0">
                        <a:latin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0.03</a:t>
                      </a:r>
                      <a:endParaRPr lang="zh-CN" altLang="en-US" sz="1300" dirty="0">
                        <a:latin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pPr algn="ctr"/>
                      <a:r>
                        <a:rPr lang="en-US" altLang="zh-CN" sz="1300" dirty="0">
                          <a:latin typeface="Times New Roman" panose="02020603050405020304" pitchFamily="18" charset="0"/>
                          <a:cs typeface="Times New Roman" panose="02020603050405020304" pitchFamily="18" charset="0"/>
                        </a:rPr>
                        <a:t>0.02</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3350717990"/>
                  </a:ext>
                </a:extLst>
              </a:tr>
              <a:tr h="221540">
                <a:tc>
                  <a:txBody>
                    <a:bodyPr/>
                    <a:lstStyle/>
                    <a:p>
                      <a:r>
                        <a:rPr lang="en-US" altLang="zh-CN" sz="1300" dirty="0">
                          <a:latin typeface="Times New Roman" panose="02020603050405020304" pitchFamily="18" charset="0"/>
                          <a:cs typeface="Times New Roman" panose="02020603050405020304" pitchFamily="18" charset="0"/>
                        </a:rPr>
                        <a:t>HOM power per cavity [kW]</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en-US" altLang="zh-CN" sz="1300" dirty="0">
                          <a:solidFill>
                            <a:srgbClr val="C00000"/>
                          </a:solidFill>
                          <a:latin typeface="Times New Roman" panose="02020603050405020304" pitchFamily="18" charset="0"/>
                          <a:cs typeface="Times New Roman" panose="02020603050405020304" pitchFamily="18" charset="0"/>
                        </a:rPr>
                        <a:t>6.2</a:t>
                      </a:r>
                      <a:endParaRPr lang="zh-CN" altLang="en-US" sz="1300" dirty="0">
                        <a:solidFill>
                          <a:srgbClr val="C00000"/>
                        </a:solidFill>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en-US" altLang="zh-CN" sz="1300" dirty="0">
                          <a:solidFill>
                            <a:srgbClr val="C00000"/>
                          </a:solidFill>
                          <a:latin typeface="Times New Roman" panose="02020603050405020304" pitchFamily="18" charset="0"/>
                          <a:cs typeface="Times New Roman" panose="02020603050405020304" pitchFamily="18" charset="0"/>
                        </a:rPr>
                        <a:t>1.9</a:t>
                      </a:r>
                      <a:endParaRPr lang="zh-CN" altLang="en-US" sz="1300" dirty="0">
                        <a:solidFill>
                          <a:srgbClr val="C00000"/>
                        </a:solidFill>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en-US" altLang="zh-CN" sz="1300" dirty="0">
                          <a:latin typeface="Times New Roman" panose="02020603050405020304" pitchFamily="18" charset="0"/>
                          <a:cs typeface="Times New Roman" panose="02020603050405020304" pitchFamily="18" charset="0"/>
                        </a:rPr>
                        <a:t>1.54</a:t>
                      </a:r>
                      <a:endParaRPr lang="zh-CN" altLang="en-US" sz="1300" dirty="0">
                        <a:latin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en-US" altLang="zh-CN" sz="1300" dirty="0">
                          <a:latin typeface="Times New Roman" panose="02020603050405020304" pitchFamily="18" charset="0"/>
                          <a:cs typeface="Times New Roman" panose="02020603050405020304" pitchFamily="18" charset="0"/>
                        </a:rPr>
                        <a:t>0.67</a:t>
                      </a:r>
                      <a:endParaRPr lang="zh-CN" altLang="en-US" sz="1300" dirty="0">
                        <a:latin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en-US" altLang="zh-CN" sz="1300" dirty="0">
                          <a:latin typeface="Times New Roman" panose="02020603050405020304" pitchFamily="18" charset="0"/>
                          <a:cs typeface="Times New Roman" panose="02020603050405020304" pitchFamily="18" charset="0"/>
                        </a:rPr>
                        <a:t>0.26</a:t>
                      </a:r>
                      <a:endParaRPr lang="zh-CN" altLang="en-US" sz="1300" dirty="0">
                        <a:latin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en-US" altLang="zh-CN" sz="1300" dirty="0">
                          <a:latin typeface="Times New Roman" panose="02020603050405020304" pitchFamily="18" charset="0"/>
                          <a:cs typeface="Times New Roman" panose="02020603050405020304" pitchFamily="18" charset="0"/>
                        </a:rPr>
                        <a:t>0.66</a:t>
                      </a:r>
                      <a:endParaRPr lang="zh-CN" altLang="en-US" sz="1300" dirty="0">
                        <a:latin typeface="Times New Roman" panose="02020603050405020304" pitchFamily="18"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709081661"/>
                  </a:ext>
                </a:extLst>
              </a:tr>
            </a:tbl>
          </a:graphicData>
        </a:graphic>
      </p:graphicFrame>
      <p:sp>
        <p:nvSpPr>
          <p:cNvPr id="13" name="文本框 12">
            <a:extLst>
              <a:ext uri="{FF2B5EF4-FFF2-40B4-BE49-F238E27FC236}">
                <a16:creationId xmlns:a16="http://schemas.microsoft.com/office/drawing/2014/main" id="{9EF473FC-CC27-4CDB-B07F-4B95C5CE684B}"/>
              </a:ext>
            </a:extLst>
          </p:cNvPr>
          <p:cNvSpPr txBox="1"/>
          <p:nvPr/>
        </p:nvSpPr>
        <p:spPr>
          <a:xfrm>
            <a:off x="551384" y="1432829"/>
            <a:ext cx="5040560" cy="307777"/>
          </a:xfrm>
          <a:prstGeom prst="rect">
            <a:avLst/>
          </a:prstGeom>
          <a:noFill/>
        </p:spPr>
        <p:txBody>
          <a:bodyPr wrap="square">
            <a:spAutoFit/>
          </a:bodyPr>
          <a:lstStyle/>
          <a:p>
            <a:pPr algn="ctr"/>
            <a:r>
              <a:rPr lang="en-US" altLang="zh-CN" sz="1400" dirty="0">
                <a:latin typeface="Times New Roman" panose="02020603050405020304" pitchFamily="18" charset="0"/>
                <a:cs typeface="Times New Roman" panose="02020603050405020304" pitchFamily="18" charset="0"/>
              </a:rPr>
              <a:t>Main RF parameters of the CEPC collider</a:t>
            </a:r>
            <a:endParaRPr lang="zh-CN" altLang="en-US" sz="1400" dirty="0">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B2685431-80C4-4CB0-A44D-E50F0F4E6C19}"/>
              </a:ext>
            </a:extLst>
          </p:cNvPr>
          <p:cNvSpPr/>
          <p:nvPr/>
        </p:nvSpPr>
        <p:spPr>
          <a:xfrm>
            <a:off x="191344" y="4613888"/>
            <a:ext cx="525658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A0E124D0-6E80-4598-BFD8-5B7E6A52A539}"/>
              </a:ext>
            </a:extLst>
          </p:cNvPr>
          <p:cNvSpPr txBox="1"/>
          <p:nvPr/>
        </p:nvSpPr>
        <p:spPr>
          <a:xfrm>
            <a:off x="6125780" y="5488177"/>
            <a:ext cx="5946884" cy="6617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Same cavity voltage and QL for Z/W/H, RPO for Z operation</a:t>
            </a:r>
          </a:p>
          <a:p>
            <a:pPr marL="285750" indent="-285750">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Reactive waveguide tuning to change QL for ttbar operation</a:t>
            </a:r>
            <a:endParaRPr lang="zh-CN" altLang="en-US" sz="1600" dirty="0">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439BB245-713F-4A2E-8A2E-2B43CF93B68F}"/>
              </a:ext>
            </a:extLst>
          </p:cNvPr>
          <p:cNvSpPr txBox="1"/>
          <p:nvPr/>
        </p:nvSpPr>
        <p:spPr>
          <a:xfrm>
            <a:off x="165263" y="5826750"/>
            <a:ext cx="5796000" cy="338554"/>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Coupler inner conductor moving to change QL</a:t>
            </a:r>
            <a:endParaRPr lang="zh-CN" altLang="en-US" sz="1600" dirty="0">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1753BC27-7DE4-4D46-8AE9-97549AEFEFDE}"/>
              </a:ext>
            </a:extLst>
          </p:cNvPr>
          <p:cNvSpPr/>
          <p:nvPr/>
        </p:nvSpPr>
        <p:spPr>
          <a:xfrm>
            <a:off x="9387286" y="2660355"/>
            <a:ext cx="885178" cy="1735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69879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1DE8CA3A-B86E-4B3A-B8C2-CD467D5D4AAB}"/>
              </a:ext>
            </a:extLst>
          </p:cNvPr>
          <p:cNvSpPr>
            <a:spLocks noGrp="1"/>
          </p:cNvSpPr>
          <p:nvPr>
            <p:ph idx="1"/>
          </p:nvPr>
        </p:nvSpPr>
        <p:spPr>
          <a:xfrm>
            <a:off x="361390" y="1145919"/>
            <a:ext cx="11567251" cy="4840303"/>
          </a:xfrm>
        </p:spPr>
        <p:txBody>
          <a:bodyPr/>
          <a:lstStyle/>
          <a:p>
            <a:r>
              <a:rPr lang="en-US" altLang="zh-CN" sz="1800" dirty="0">
                <a:latin typeface="Arial" panose="020B0604020202020204" pitchFamily="34" charset="0"/>
                <a:cs typeface="Arial" panose="020B0604020202020204" pitchFamily="34" charset="0"/>
              </a:rPr>
              <a:t>CEPC prototype input coupler design with two 70 mm bellows: </a:t>
            </a:r>
            <a:r>
              <a:rPr lang="en-US" altLang="zh-CN" sz="1800" dirty="0" err="1">
                <a:latin typeface="Arial" panose="020B0604020202020204" pitchFamily="34" charset="0"/>
                <a:cs typeface="Arial" panose="020B0604020202020204" pitchFamily="34" charset="0"/>
              </a:rPr>
              <a:t>Q</a:t>
            </a:r>
            <a:r>
              <a:rPr lang="en-US" altLang="zh-CN" sz="1800" baseline="-25000" dirty="0" err="1">
                <a:latin typeface="Arial" panose="020B0604020202020204" pitchFamily="34" charset="0"/>
                <a:cs typeface="Arial" panose="020B0604020202020204" pitchFamily="34" charset="0"/>
              </a:rPr>
              <a:t>ext</a:t>
            </a:r>
            <a:r>
              <a:rPr lang="en-US" altLang="zh-CN" sz="1800" baseline="-250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tuning range x 15 (</a:t>
            </a:r>
            <a:r>
              <a:rPr lang="en-US" altLang="zh-CN" sz="1800" dirty="0"/>
              <a:t>Δ</a:t>
            </a:r>
            <a:r>
              <a:rPr lang="en-US" altLang="zh-CN" sz="1800" i="1" dirty="0"/>
              <a:t>L = </a:t>
            </a:r>
            <a:r>
              <a:rPr lang="en-US" altLang="zh-CN" sz="1800" dirty="0">
                <a:latin typeface="Arial" panose="020B0604020202020204" pitchFamily="34" charset="0"/>
                <a:cs typeface="Arial" panose="020B0604020202020204" pitchFamily="34" charset="0"/>
              </a:rPr>
              <a:t>30 mm), cover 50 MW Higgs to 10 MW Z. Longer bellow (120 </a:t>
            </a:r>
            <a:r>
              <a:rPr lang="en-US" altLang="zh-CN" sz="1800" dirty="0"/>
              <a:t>mm) will enable</a:t>
            </a:r>
            <a:r>
              <a:rPr lang="zh-CN" altLang="en-US" sz="1800" dirty="0"/>
              <a:t> </a:t>
            </a:r>
            <a:r>
              <a:rPr lang="en-US" altLang="zh-CN" sz="1800" dirty="0">
                <a:latin typeface="Arial" panose="020B0604020202020204" pitchFamily="34" charset="0"/>
                <a:cs typeface="Arial" panose="020B0604020202020204" pitchFamily="34" charset="0"/>
              </a:rPr>
              <a:t>Higgs cavity operation </a:t>
            </a:r>
            <a:r>
              <a:rPr lang="en-US" altLang="zh-CN" sz="1800" dirty="0"/>
              <a:t>for</a:t>
            </a:r>
            <a:r>
              <a:rPr lang="en-US" altLang="zh-CN" sz="1800" dirty="0">
                <a:latin typeface="Arial" panose="020B0604020202020204" pitchFamily="34" charset="0"/>
                <a:cs typeface="Arial" panose="020B0604020202020204" pitchFamily="34" charset="0"/>
              </a:rPr>
              <a:t> ttbar. </a:t>
            </a:r>
          </a:p>
          <a:p>
            <a:r>
              <a:rPr lang="en-US" altLang="zh-CN" sz="1800" dirty="0">
                <a:latin typeface="Arial" panose="020B0604020202020204" pitchFamily="34" charset="0"/>
                <a:cs typeface="Arial" panose="020B0604020202020204" pitchFamily="34" charset="0"/>
              </a:rPr>
              <a:t>For 50 MW Z, if using Higgs 2-cell and keep 300 kW input power per cavity, </a:t>
            </a:r>
            <a:r>
              <a:rPr lang="en-US" altLang="zh-CN" sz="1800" dirty="0" err="1">
                <a:latin typeface="Arial" panose="020B0604020202020204" pitchFamily="34" charset="0"/>
                <a:cs typeface="Arial" panose="020B0604020202020204" pitchFamily="34" charset="0"/>
              </a:rPr>
              <a:t>Q</a:t>
            </a:r>
            <a:r>
              <a:rPr lang="en-US" altLang="zh-CN" sz="1800" baseline="-25000" dirty="0" err="1">
                <a:latin typeface="Arial" panose="020B0604020202020204" pitchFamily="34" charset="0"/>
                <a:cs typeface="Arial" panose="020B0604020202020204" pitchFamily="34" charset="0"/>
              </a:rPr>
              <a:t>ext</a:t>
            </a:r>
            <a:r>
              <a:rPr lang="en-US" altLang="zh-CN" sz="1800" baseline="-25000" dirty="0">
                <a:latin typeface="Arial" panose="020B0604020202020204" pitchFamily="34" charset="0"/>
                <a:cs typeface="Arial" panose="020B0604020202020204" pitchFamily="34" charset="0"/>
              </a:rPr>
              <a:t> </a:t>
            </a:r>
            <a:r>
              <a:rPr lang="en-US" altLang="zh-CN" sz="1800" dirty="0"/>
              <a:t>extremely low</a:t>
            </a:r>
            <a:r>
              <a:rPr lang="en-US" altLang="zh-CN" sz="1800" dirty="0">
                <a:latin typeface="Arial" panose="020B0604020202020204" pitchFamily="34" charset="0"/>
                <a:cs typeface="Arial" panose="020B0604020202020204" pitchFamily="34" charset="0"/>
              </a:rPr>
              <a:t> </a:t>
            </a:r>
            <a:r>
              <a:rPr lang="en-US" altLang="zh-CN" sz="1800" dirty="0"/>
              <a:t>(~ 5E3), cavity stored energy extremely small (detuning, FM CBI, gap transient...). </a:t>
            </a:r>
          </a:p>
          <a:p>
            <a:r>
              <a:rPr lang="en-US" altLang="zh-CN" sz="1800" dirty="0"/>
              <a:t>Increase cavity voltage and</a:t>
            </a:r>
            <a:r>
              <a:rPr lang="zh-CN" altLang="en-US" sz="1800" dirty="0"/>
              <a:t> </a:t>
            </a:r>
            <a:r>
              <a:rPr lang="en-US" altLang="zh-CN" sz="1800" dirty="0"/>
              <a:t>keep</a:t>
            </a:r>
            <a:r>
              <a:rPr lang="zh-CN" altLang="en-US" sz="1800" dirty="0"/>
              <a:t> </a:t>
            </a:r>
            <a:r>
              <a:rPr lang="en-US" altLang="zh-CN" sz="1800" dirty="0"/>
              <a:t>the</a:t>
            </a:r>
            <a:r>
              <a:rPr lang="zh-CN" altLang="en-US" sz="1800" dirty="0"/>
              <a:t> </a:t>
            </a:r>
            <a:r>
              <a:rPr lang="en-US" altLang="zh-CN" sz="1800" dirty="0"/>
              <a:t>beam</a:t>
            </a:r>
            <a:r>
              <a:rPr lang="zh-CN" altLang="en-US" sz="1800" dirty="0"/>
              <a:t> </a:t>
            </a:r>
            <a:r>
              <a:rPr lang="en-US" altLang="zh-CN" sz="1800" dirty="0"/>
              <a:t>dynamics</a:t>
            </a:r>
            <a:r>
              <a:rPr lang="zh-CN" altLang="en-US" sz="1800" dirty="0"/>
              <a:t> → </a:t>
            </a:r>
            <a:r>
              <a:rPr lang="en-US" altLang="zh-CN" sz="1800" dirty="0">
                <a:latin typeface="Arial" panose="020B0604020202020204" pitchFamily="34" charset="0"/>
                <a:cs typeface="Arial" panose="020B0604020202020204" pitchFamily="34" charset="0"/>
              </a:rPr>
              <a:t>Reverse Phase Operation (RPO).</a:t>
            </a:r>
          </a:p>
          <a:p>
            <a:endParaRPr lang="zh-CN" altLang="en-US" dirty="0"/>
          </a:p>
        </p:txBody>
      </p:sp>
      <p:sp>
        <p:nvSpPr>
          <p:cNvPr id="3" name="标题 2">
            <a:extLst>
              <a:ext uri="{FF2B5EF4-FFF2-40B4-BE49-F238E27FC236}">
                <a16:creationId xmlns:a16="http://schemas.microsoft.com/office/drawing/2014/main" id="{AEE05B35-2E9A-41FD-A9A0-E9760025BFA8}"/>
              </a:ext>
            </a:extLst>
          </p:cNvPr>
          <p:cNvSpPr>
            <a:spLocks noGrp="1"/>
          </p:cNvSpPr>
          <p:nvPr>
            <p:ph type="title"/>
          </p:nvPr>
        </p:nvSpPr>
        <p:spPr/>
        <p:txBody>
          <a:bodyPr/>
          <a:lstStyle/>
          <a:p>
            <a:r>
              <a:rPr lang="en-US" altLang="zh-CN" dirty="0"/>
              <a:t>Antenna Penetration Tuning of Coupler </a:t>
            </a:r>
            <a:r>
              <a:rPr lang="en-US" altLang="zh-CN" dirty="0" err="1"/>
              <a:t>Q</a:t>
            </a:r>
            <a:r>
              <a:rPr lang="en-US" altLang="zh-CN" baseline="-25000" dirty="0" err="1"/>
              <a:t>ext</a:t>
            </a:r>
            <a:r>
              <a:rPr lang="en-US" altLang="zh-CN" dirty="0"/>
              <a:t> (CEPC)  </a:t>
            </a:r>
            <a:endParaRPr lang="zh-CN" altLang="en-US" dirty="0"/>
          </a:p>
        </p:txBody>
      </p:sp>
      <p:sp>
        <p:nvSpPr>
          <p:cNvPr id="4" name="灯片编号占位符 3">
            <a:extLst>
              <a:ext uri="{FF2B5EF4-FFF2-40B4-BE49-F238E27FC236}">
                <a16:creationId xmlns:a16="http://schemas.microsoft.com/office/drawing/2014/main" id="{7E5DF614-B0EA-4B86-AE7E-9FAA4EF81BA1}"/>
              </a:ext>
            </a:extLst>
          </p:cNvPr>
          <p:cNvSpPr>
            <a:spLocks noGrp="1"/>
          </p:cNvSpPr>
          <p:nvPr>
            <p:ph type="sldNum" sz="quarter" idx="12"/>
          </p:nvPr>
        </p:nvSpPr>
        <p:spPr/>
        <p:txBody>
          <a:bodyPr/>
          <a:lstStyle/>
          <a:p>
            <a:fld id="{F15E9139-A00B-4B2A-98A6-095DC08F1345}" type="slidenum">
              <a:rPr lang="zh-CN" altLang="en-US" smtClean="0"/>
              <a:pPr/>
              <a:t>18</a:t>
            </a:fld>
            <a:endParaRPr lang="zh-CN" altLang="en-US"/>
          </a:p>
        </p:txBody>
      </p:sp>
      <p:pic>
        <p:nvPicPr>
          <p:cNvPr id="8" name="图片 7">
            <a:extLst>
              <a:ext uri="{FF2B5EF4-FFF2-40B4-BE49-F238E27FC236}">
                <a16:creationId xmlns:a16="http://schemas.microsoft.com/office/drawing/2014/main" id="{3AF2EC09-7EC9-4142-8C8B-0A15DD16F82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4016" y="4439768"/>
            <a:ext cx="7039024" cy="2156270"/>
          </a:xfrm>
          <a:prstGeom prst="rect">
            <a:avLst/>
          </a:prstGeom>
        </p:spPr>
      </p:pic>
      <p:sp>
        <p:nvSpPr>
          <p:cNvPr id="9" name="矩形 8">
            <a:extLst>
              <a:ext uri="{FF2B5EF4-FFF2-40B4-BE49-F238E27FC236}">
                <a16:creationId xmlns:a16="http://schemas.microsoft.com/office/drawing/2014/main" id="{0EC7258B-2D40-4C7F-8DF8-387A0281A46C}"/>
              </a:ext>
            </a:extLst>
          </p:cNvPr>
          <p:cNvSpPr/>
          <p:nvPr/>
        </p:nvSpPr>
        <p:spPr>
          <a:xfrm>
            <a:off x="5082589" y="5307770"/>
            <a:ext cx="102190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A55753EF-B2A5-42F5-83C3-64FEA7A1609C}"/>
              </a:ext>
            </a:extLst>
          </p:cNvPr>
          <p:cNvPicPr>
            <a:picLocks noChangeAspect="1"/>
          </p:cNvPicPr>
          <p:nvPr/>
        </p:nvPicPr>
        <p:blipFill>
          <a:blip r:embed="rId3"/>
          <a:stretch>
            <a:fillRect/>
          </a:stretch>
        </p:blipFill>
        <p:spPr>
          <a:xfrm rot="16200000">
            <a:off x="8718854" y="1848254"/>
            <a:ext cx="1449990" cy="4103410"/>
          </a:xfrm>
          <a:prstGeom prst="rect">
            <a:avLst/>
          </a:prstGeom>
        </p:spPr>
      </p:pic>
      <p:sp>
        <p:nvSpPr>
          <p:cNvPr id="16" name="文本框 15">
            <a:extLst>
              <a:ext uri="{FF2B5EF4-FFF2-40B4-BE49-F238E27FC236}">
                <a16:creationId xmlns:a16="http://schemas.microsoft.com/office/drawing/2014/main" id="{06F47F6C-C48E-4A3E-A238-59CA9D9BA586}"/>
              </a:ext>
            </a:extLst>
          </p:cNvPr>
          <p:cNvSpPr txBox="1"/>
          <p:nvPr/>
        </p:nvSpPr>
        <p:spPr>
          <a:xfrm>
            <a:off x="720468" y="6366831"/>
            <a:ext cx="3999299"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Antenna penetration depth into the beam pipe (mm) </a:t>
            </a:r>
            <a:endParaRPr lang="zh-CN" altLang="en-US" sz="1200" b="1" dirty="0">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A42196DF-9712-4512-9433-C5059D346808}"/>
              </a:ext>
            </a:extLst>
          </p:cNvPr>
          <p:cNvSpPr txBox="1"/>
          <p:nvPr/>
        </p:nvSpPr>
        <p:spPr>
          <a:xfrm>
            <a:off x="418035" y="4811523"/>
            <a:ext cx="504056" cy="276999"/>
          </a:xfrm>
          <a:prstGeom prst="rect">
            <a:avLst/>
          </a:prstGeom>
          <a:noFill/>
        </p:spPr>
        <p:txBody>
          <a:bodyPr wrap="square" rtlCol="0">
            <a:spAutoFit/>
          </a:bodyPr>
          <a:lstStyle/>
          <a:p>
            <a:r>
              <a:rPr lang="en-US" altLang="zh-CN" sz="1200" b="1" dirty="0" err="1">
                <a:latin typeface="Arial" panose="020B0604020202020204" pitchFamily="34" charset="0"/>
                <a:cs typeface="Arial" panose="020B0604020202020204" pitchFamily="34" charset="0"/>
              </a:rPr>
              <a:t>Q</a:t>
            </a:r>
            <a:r>
              <a:rPr lang="en-US" altLang="zh-CN" sz="1200" b="1" baseline="-25000" dirty="0" err="1">
                <a:latin typeface="Arial" panose="020B0604020202020204" pitchFamily="34" charset="0"/>
                <a:cs typeface="Arial" panose="020B0604020202020204" pitchFamily="34" charset="0"/>
              </a:rPr>
              <a:t>ext</a:t>
            </a:r>
            <a:endParaRPr lang="zh-CN" altLang="en-US" sz="1200" b="1" baseline="-25000" dirty="0">
              <a:latin typeface="Arial" panose="020B0604020202020204" pitchFamily="34" charset="0"/>
              <a:cs typeface="Arial" panose="020B0604020202020204" pitchFamily="34" charset="0"/>
            </a:endParaRPr>
          </a:p>
        </p:txBody>
      </p:sp>
      <p:pic>
        <p:nvPicPr>
          <p:cNvPr id="19" name="图片 18">
            <a:extLst>
              <a:ext uri="{FF2B5EF4-FFF2-40B4-BE49-F238E27FC236}">
                <a16:creationId xmlns:a16="http://schemas.microsoft.com/office/drawing/2014/main" id="{A26E907F-19ED-4030-B028-09D61D758A2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85664" y="3795902"/>
            <a:ext cx="3310570" cy="2495228"/>
          </a:xfrm>
          <a:prstGeom prst="rect">
            <a:avLst/>
          </a:prstGeom>
        </p:spPr>
      </p:pic>
      <p:cxnSp>
        <p:nvCxnSpPr>
          <p:cNvPr id="22" name="直接连接符 21">
            <a:extLst>
              <a:ext uri="{FF2B5EF4-FFF2-40B4-BE49-F238E27FC236}">
                <a16:creationId xmlns:a16="http://schemas.microsoft.com/office/drawing/2014/main" id="{C39A0440-D389-448F-9B08-D40730D9356B}"/>
              </a:ext>
            </a:extLst>
          </p:cNvPr>
          <p:cNvCxnSpPr>
            <a:cxnSpLocks/>
          </p:cNvCxnSpPr>
          <p:nvPr/>
        </p:nvCxnSpPr>
        <p:spPr>
          <a:xfrm flipV="1">
            <a:off x="1867919" y="4221088"/>
            <a:ext cx="0" cy="1871809"/>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2A21160B-9FCF-4D69-88EC-4CE3C16DE6EE}"/>
              </a:ext>
            </a:extLst>
          </p:cNvPr>
          <p:cNvCxnSpPr>
            <a:cxnSpLocks/>
          </p:cNvCxnSpPr>
          <p:nvPr/>
        </p:nvCxnSpPr>
        <p:spPr>
          <a:xfrm flipV="1">
            <a:off x="3668119" y="4221088"/>
            <a:ext cx="0" cy="1871809"/>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C988701B-8CDF-41AC-BFCB-52BA530C17FE}"/>
              </a:ext>
            </a:extLst>
          </p:cNvPr>
          <p:cNvCxnSpPr>
            <a:cxnSpLocks/>
          </p:cNvCxnSpPr>
          <p:nvPr/>
        </p:nvCxnSpPr>
        <p:spPr>
          <a:xfrm flipH="1">
            <a:off x="1867919" y="4221088"/>
            <a:ext cx="18002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3B251FD1-561E-4EA0-AF70-3B72A48ED009}"/>
              </a:ext>
            </a:extLst>
          </p:cNvPr>
          <p:cNvCxnSpPr>
            <a:cxnSpLocks/>
          </p:cNvCxnSpPr>
          <p:nvPr/>
        </p:nvCxnSpPr>
        <p:spPr>
          <a:xfrm flipH="1" flipV="1">
            <a:off x="1867919" y="5876873"/>
            <a:ext cx="1800200" cy="13764"/>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E5CECE5C-1C8A-46F1-8B95-E9A3FC8EF1D4}"/>
              </a:ext>
            </a:extLst>
          </p:cNvPr>
          <p:cNvSpPr txBox="1"/>
          <p:nvPr/>
        </p:nvSpPr>
        <p:spPr>
          <a:xfrm>
            <a:off x="707165" y="3117354"/>
            <a:ext cx="6443574" cy="538609"/>
          </a:xfrm>
          <a:prstGeom prst="rect">
            <a:avLst/>
          </a:prstGeom>
          <a:noFill/>
        </p:spPr>
        <p:txBody>
          <a:bodyPr wrap="square" rtlCol="0">
            <a:spAutoFit/>
          </a:bodyPr>
          <a:lstStyle/>
          <a:p>
            <a:pPr>
              <a:spcAft>
                <a:spcPts val="600"/>
              </a:spcAft>
            </a:pPr>
            <a:r>
              <a:rPr lang="en-US" altLang="zh-CN" sz="1200" b="1" dirty="0" err="1">
                <a:latin typeface="Arial" panose="020B0604020202020204" pitchFamily="34" charset="0"/>
                <a:cs typeface="Arial" panose="020B0604020202020204" pitchFamily="34" charset="0"/>
              </a:rPr>
              <a:t>Q</a:t>
            </a:r>
            <a:r>
              <a:rPr lang="en-US" altLang="zh-CN" sz="1200" b="1" baseline="-25000" dirty="0" err="1">
                <a:latin typeface="Arial" panose="020B0604020202020204" pitchFamily="34" charset="0"/>
                <a:cs typeface="Arial" panose="020B0604020202020204" pitchFamily="34" charset="0"/>
              </a:rPr>
              <a:t>ext</a:t>
            </a:r>
            <a:r>
              <a:rPr lang="en-US" altLang="zh-CN" sz="1200" b="1" dirty="0">
                <a:latin typeface="Arial" panose="020B0604020202020204" pitchFamily="34" charset="0"/>
                <a:cs typeface="Arial" panose="020B0604020202020204" pitchFamily="34" charset="0"/>
              </a:rPr>
              <a:t> = 1.4E5 ~ 5.4E6</a:t>
            </a:r>
            <a:r>
              <a:rPr lang="en-US" altLang="zh-CN" sz="1200" dirty="0">
                <a:latin typeface="Arial" panose="020B0604020202020204" pitchFamily="34" charset="0"/>
                <a:cs typeface="Arial" panose="020B0604020202020204" pitchFamily="34" charset="0"/>
              </a:rPr>
              <a:t> (</a:t>
            </a:r>
            <a:r>
              <a:rPr lang="en-US" altLang="zh-CN" sz="1000" b="1" dirty="0">
                <a:latin typeface="Arial" panose="020B0604020202020204" pitchFamily="34" charset="0"/>
                <a:cs typeface="Arial" panose="020B0604020202020204" pitchFamily="34" charset="0"/>
              </a:rPr>
              <a:t>× </a:t>
            </a:r>
            <a:r>
              <a:rPr lang="en-US" altLang="zh-CN" sz="1200" b="1" dirty="0">
                <a:latin typeface="Arial" panose="020B0604020202020204" pitchFamily="34" charset="0"/>
                <a:cs typeface="Arial" panose="020B0604020202020204" pitchFamily="34" charset="0"/>
              </a:rPr>
              <a:t>40</a:t>
            </a:r>
            <a:r>
              <a:rPr lang="en-US" altLang="zh-CN" sz="1200" dirty="0">
                <a:latin typeface="Arial" panose="020B0604020202020204" pitchFamily="34" charset="0"/>
                <a:cs typeface="Arial" panose="020B0604020202020204" pitchFamily="34" charset="0"/>
              </a:rPr>
              <a:t>), Δ</a:t>
            </a:r>
            <a:r>
              <a:rPr lang="en-US" altLang="zh-CN" sz="1200" i="1" dirty="0">
                <a:latin typeface="Arial" panose="020B0604020202020204" pitchFamily="34" charset="0"/>
                <a:cs typeface="Arial" panose="020B0604020202020204" pitchFamily="34" charset="0"/>
              </a:rPr>
              <a:t>L </a:t>
            </a:r>
            <a:r>
              <a:rPr lang="en-US" altLang="zh-CN" sz="1200" dirty="0">
                <a:latin typeface="Arial" panose="020B0604020202020204" pitchFamily="34" charset="0"/>
                <a:cs typeface="Arial" panose="020B0604020202020204" pitchFamily="34" charset="0"/>
              </a:rPr>
              <a:t>= 47 mm, </a:t>
            </a:r>
            <a:r>
              <a:rPr lang="en-US" altLang="zh-CN" sz="1200" b="1" dirty="0">
                <a:latin typeface="Arial" panose="020B0604020202020204" pitchFamily="34" charset="0"/>
                <a:cs typeface="Arial" panose="020B0604020202020204" pitchFamily="34" charset="0"/>
              </a:rPr>
              <a:t>Bellow length </a:t>
            </a:r>
            <a:r>
              <a:rPr lang="en-US" altLang="zh-CN" sz="1200" b="1" i="1" dirty="0">
                <a:latin typeface="Arial" panose="020B0604020202020204" pitchFamily="34" charset="0"/>
                <a:cs typeface="Arial" panose="020B0604020202020204" pitchFamily="34" charset="0"/>
              </a:rPr>
              <a:t>L</a:t>
            </a:r>
            <a:r>
              <a:rPr lang="en-US" altLang="zh-CN" sz="1200" b="1"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 2.5 Δ</a:t>
            </a:r>
            <a:r>
              <a:rPr lang="en-US" altLang="zh-CN" sz="1200" i="1" dirty="0">
                <a:latin typeface="Arial" panose="020B0604020202020204" pitchFamily="34" charset="0"/>
                <a:cs typeface="Arial" panose="020B0604020202020204" pitchFamily="34" charset="0"/>
              </a:rPr>
              <a:t>L</a:t>
            </a:r>
            <a:r>
              <a:rPr lang="en-US" altLang="zh-CN" sz="1200" dirty="0">
                <a:latin typeface="Arial" panose="020B0604020202020204" pitchFamily="34" charset="0"/>
                <a:cs typeface="Arial" panose="020B0604020202020204" pitchFamily="34" charset="0"/>
              </a:rPr>
              <a:t> = </a:t>
            </a:r>
            <a:r>
              <a:rPr lang="en-US" altLang="zh-CN" sz="1200" b="1" dirty="0">
                <a:latin typeface="Arial" panose="020B0604020202020204" pitchFamily="34" charset="0"/>
                <a:cs typeface="Arial" panose="020B0604020202020204" pitchFamily="34" charset="0"/>
              </a:rPr>
              <a:t>118 mm </a:t>
            </a:r>
            <a:r>
              <a:rPr lang="en-US" altLang="zh-CN" sz="1200" dirty="0">
                <a:latin typeface="Arial" panose="020B0604020202020204" pitchFamily="34" charset="0"/>
                <a:cs typeface="Arial" panose="020B0604020202020204" pitchFamily="34" charset="0"/>
              </a:rPr>
              <a:t>(1/4 </a:t>
            </a:r>
            <a:r>
              <a:rPr lang="en-US" altLang="zh-CN" sz="1200" i="1" dirty="0">
                <a:latin typeface="Arial" panose="020B0604020202020204" pitchFamily="34" charset="0"/>
                <a:cs typeface="Arial" panose="020B0604020202020204" pitchFamily="34" charset="0"/>
              </a:rPr>
              <a:t>λ</a:t>
            </a:r>
            <a:r>
              <a:rPr lang="en-US" altLang="zh-CN" sz="1200" dirty="0">
                <a:latin typeface="Arial" panose="020B0604020202020204" pitchFamily="34" charset="0"/>
                <a:cs typeface="Arial" panose="020B0604020202020204" pitchFamily="34" charset="0"/>
              </a:rPr>
              <a:t>) </a:t>
            </a:r>
          </a:p>
          <a:p>
            <a:pPr>
              <a:spcAft>
                <a:spcPts val="600"/>
              </a:spcAft>
            </a:pPr>
            <a:r>
              <a:rPr lang="en-US" altLang="zh-CN" sz="1200" b="1" dirty="0">
                <a:latin typeface="Arial" panose="020B0604020202020204" pitchFamily="34" charset="0"/>
                <a:cs typeface="Arial" panose="020B0604020202020204" pitchFamily="34" charset="0"/>
              </a:rPr>
              <a:t>Penetrate 30 mm </a:t>
            </a:r>
            <a:r>
              <a:rPr lang="en-US" altLang="zh-CN" sz="1200" dirty="0">
                <a:latin typeface="Arial" panose="020B0604020202020204" pitchFamily="34" charset="0"/>
                <a:cs typeface="Arial" panose="020B0604020202020204" pitchFamily="34" charset="0"/>
              </a:rPr>
              <a:t>into beam pipe (</a:t>
            </a:r>
            <a:r>
              <a:rPr lang="en-US" altLang="zh-CN" sz="1200" i="1" dirty="0">
                <a:latin typeface="Arial" panose="020B0604020202020204" pitchFamily="34" charset="0"/>
                <a:cs typeface="Arial" panose="020B0604020202020204" pitchFamily="34" charset="0"/>
              </a:rPr>
              <a:t>R</a:t>
            </a:r>
            <a:r>
              <a:rPr lang="en-US" altLang="zh-CN" sz="1200" dirty="0">
                <a:latin typeface="Arial" panose="020B0604020202020204" pitchFamily="34" charset="0"/>
                <a:cs typeface="Arial" panose="020B0604020202020204" pitchFamily="34" charset="0"/>
              </a:rPr>
              <a:t> = 80 mm) </a:t>
            </a:r>
            <a:endParaRPr lang="zh-CN" altLang="en-US" sz="1200" dirty="0">
              <a:latin typeface="Arial" panose="020B0604020202020204" pitchFamily="34" charset="0"/>
              <a:cs typeface="Arial" panose="020B0604020202020204" pitchFamily="34" charset="0"/>
            </a:endParaRPr>
          </a:p>
        </p:txBody>
      </p:sp>
      <p:sp>
        <p:nvSpPr>
          <p:cNvPr id="39" name="文本框 38">
            <a:extLst>
              <a:ext uri="{FF2B5EF4-FFF2-40B4-BE49-F238E27FC236}">
                <a16:creationId xmlns:a16="http://schemas.microsoft.com/office/drawing/2014/main" id="{B442580E-6E2D-4F27-B1FF-F9C86A35BFAB}"/>
              </a:ext>
            </a:extLst>
          </p:cNvPr>
          <p:cNvSpPr txBox="1"/>
          <p:nvPr/>
        </p:nvSpPr>
        <p:spPr>
          <a:xfrm>
            <a:off x="7464152" y="4657634"/>
            <a:ext cx="4608512" cy="584775"/>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120 mm bellow with 50 mm tuning range could work stably by adding a guiding structure.</a:t>
            </a:r>
            <a:endParaRPr lang="zh-CN" altLang="en-US" sz="1600" dirty="0">
              <a:latin typeface="Arial" panose="020B0604020202020204" pitchFamily="34" charset="0"/>
              <a:cs typeface="Arial" panose="020B0604020202020204" pitchFamily="34" charset="0"/>
            </a:endParaRPr>
          </a:p>
        </p:txBody>
      </p:sp>
      <p:sp>
        <p:nvSpPr>
          <p:cNvPr id="40" name="矩形 39">
            <a:extLst>
              <a:ext uri="{FF2B5EF4-FFF2-40B4-BE49-F238E27FC236}">
                <a16:creationId xmlns:a16="http://schemas.microsoft.com/office/drawing/2014/main" id="{A7D24050-5F8C-439E-A3A0-6238060F5B4A}"/>
              </a:ext>
            </a:extLst>
          </p:cNvPr>
          <p:cNvSpPr/>
          <p:nvPr/>
        </p:nvSpPr>
        <p:spPr>
          <a:xfrm>
            <a:off x="9820851" y="5307770"/>
            <a:ext cx="102190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24048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E22B58E-D6FC-4BBB-9632-83E7527AEEE8}"/>
              </a:ext>
            </a:extLst>
          </p:cNvPr>
          <p:cNvPicPr>
            <a:picLocks noChangeAspect="1"/>
          </p:cNvPicPr>
          <p:nvPr/>
        </p:nvPicPr>
        <p:blipFill>
          <a:blip r:embed="rId3"/>
          <a:stretch>
            <a:fillRect/>
          </a:stretch>
        </p:blipFill>
        <p:spPr>
          <a:xfrm>
            <a:off x="7464152" y="3513862"/>
            <a:ext cx="1728192" cy="2759101"/>
          </a:xfrm>
          <a:prstGeom prst="rect">
            <a:avLst/>
          </a:prstGeom>
        </p:spPr>
      </p:pic>
      <p:sp>
        <p:nvSpPr>
          <p:cNvPr id="2" name="内容占位符 1">
            <a:extLst>
              <a:ext uri="{FF2B5EF4-FFF2-40B4-BE49-F238E27FC236}">
                <a16:creationId xmlns:a16="http://schemas.microsoft.com/office/drawing/2014/main" id="{3D5BC54C-0252-443D-951F-9B27E616AD8A}"/>
              </a:ext>
            </a:extLst>
          </p:cNvPr>
          <p:cNvSpPr>
            <a:spLocks noGrp="1"/>
          </p:cNvSpPr>
          <p:nvPr>
            <p:ph idx="1"/>
          </p:nvPr>
        </p:nvSpPr>
        <p:spPr>
          <a:xfrm>
            <a:off x="239973" y="1340768"/>
            <a:ext cx="7440203" cy="5184576"/>
          </a:xfrm>
        </p:spPr>
        <p:txBody>
          <a:bodyPr>
            <a:normAutofit fontScale="92500" lnSpcReduction="10000"/>
          </a:bodyPr>
          <a:lstStyle/>
          <a:p>
            <a:pPr>
              <a:lnSpc>
                <a:spcPct val="100000"/>
              </a:lnSpc>
            </a:pPr>
            <a:r>
              <a:rPr lang="en-US" altLang="zh-CN" sz="1800" dirty="0"/>
              <a:t>To operate </a:t>
            </a:r>
            <a:r>
              <a:rPr lang="en-US" altLang="zh-CN" sz="1800" dirty="0">
                <a:latin typeface="Arial" panose="020B0604020202020204"/>
              </a:rPr>
              <a:t>Z, W, H modes with </a:t>
            </a:r>
            <a:r>
              <a:rPr lang="en-US" altLang="zh-CN" sz="1800" dirty="0">
                <a:solidFill>
                  <a:srgbClr val="C00000"/>
                </a:solidFill>
                <a:latin typeface="Arial" panose="020B0604020202020204"/>
              </a:rPr>
              <a:t>same cavity, </a:t>
            </a:r>
            <a:r>
              <a:rPr lang="en-US" altLang="zh-CN" sz="1800" dirty="0" err="1">
                <a:solidFill>
                  <a:srgbClr val="C00000"/>
                </a:solidFill>
                <a:latin typeface="Arial" panose="020B0604020202020204"/>
              </a:rPr>
              <a:t>Qext</a:t>
            </a:r>
            <a:r>
              <a:rPr lang="en-US" altLang="zh-CN" sz="1800" dirty="0">
                <a:solidFill>
                  <a:srgbClr val="C00000"/>
                </a:solidFill>
                <a:latin typeface="Arial" panose="020B0604020202020204"/>
              </a:rPr>
              <a:t> and RF power, avoid a movable fundamental power coupler design</a:t>
            </a:r>
          </a:p>
          <a:p>
            <a:pPr>
              <a:lnSpc>
                <a:spcPct val="100000"/>
              </a:lnSpc>
              <a:spcAft>
                <a:spcPts val="600"/>
              </a:spcAft>
            </a:pPr>
            <a:r>
              <a:rPr lang="en-US" altLang="zh-CN" sz="1800" dirty="0">
                <a:latin typeface="Arial" panose="020B0604020202020204"/>
              </a:rPr>
              <a:t>Reverse phase operation (RPO) offers this opportunity:</a:t>
            </a:r>
          </a:p>
          <a:p>
            <a:pPr lvl="1">
              <a:lnSpc>
                <a:spcPct val="110000"/>
              </a:lnSpc>
              <a:spcBef>
                <a:spcPts val="0"/>
              </a:spcBef>
              <a:buFont typeface="Arial" panose="020B0604020202020204" pitchFamily="34" charset="0"/>
              <a:buChar char="•"/>
            </a:pPr>
            <a:r>
              <a:rPr lang="en-GB" altLang="zh-CN" sz="1800" b="1" dirty="0">
                <a:solidFill>
                  <a:schemeClr val="tx1"/>
                </a:solidFill>
              </a:rPr>
              <a:t>allows operation at higher cavity </a:t>
            </a:r>
            <a:r>
              <a:rPr lang="en-GB" altLang="zh-CN" sz="1800" b="1" dirty="0"/>
              <a:t>voltages </a:t>
            </a:r>
            <a:r>
              <a:rPr lang="en-GB" altLang="zh-CN" sz="1800" dirty="0"/>
              <a:t>(</a:t>
            </a:r>
            <a:r>
              <a:rPr lang="en-GB" altLang="zh-CN" sz="1800" b="1" dirty="0"/>
              <a:t>alleviate FM </a:t>
            </a:r>
            <a:r>
              <a:rPr lang="en-GB" altLang="zh-CN" sz="1800" b="1" dirty="0">
                <a:solidFill>
                  <a:schemeClr val="tx1"/>
                </a:solidFill>
              </a:rPr>
              <a:t>CBI</a:t>
            </a:r>
            <a:r>
              <a:rPr lang="en-GB" altLang="zh-CN" sz="1800" dirty="0">
                <a:solidFill>
                  <a:schemeClr val="tx1"/>
                </a:solidFill>
              </a:rPr>
              <a:t>)</a:t>
            </a:r>
            <a:endParaRPr lang="en-GB" altLang="zh-CN" sz="1800" i="1" dirty="0">
              <a:solidFill>
                <a:schemeClr val="tx1"/>
              </a:solidFill>
            </a:endParaRPr>
          </a:p>
          <a:p>
            <a:pPr lvl="1">
              <a:lnSpc>
                <a:spcPct val="110000"/>
              </a:lnSpc>
              <a:spcBef>
                <a:spcPts val="0"/>
              </a:spcBef>
              <a:buFont typeface="Arial" panose="020B0604020202020204" pitchFamily="34" charset="0"/>
              <a:buChar char="•"/>
            </a:pPr>
            <a:r>
              <a:rPr lang="en-GB" altLang="zh-CN" sz="1800" dirty="0">
                <a:solidFill>
                  <a:schemeClr val="tx1"/>
                </a:solidFill>
              </a:rPr>
              <a:t>does not required more RF power </a:t>
            </a:r>
            <a:r>
              <a:rPr lang="en-GB" altLang="zh-CN" sz="1800" i="1" dirty="0">
                <a:solidFill>
                  <a:schemeClr val="tx1"/>
                </a:solidFill>
              </a:rPr>
              <a:t>(all cavities accelerate the beam)</a:t>
            </a:r>
          </a:p>
          <a:p>
            <a:pPr lvl="1">
              <a:lnSpc>
                <a:spcPct val="110000"/>
              </a:lnSpc>
              <a:spcBef>
                <a:spcPts val="0"/>
              </a:spcBef>
              <a:buFont typeface="Arial" panose="020B0604020202020204" pitchFamily="34" charset="0"/>
              <a:buChar char="•"/>
            </a:pPr>
            <a:r>
              <a:rPr lang="en-GB" altLang="zh-CN" sz="1800" dirty="0">
                <a:solidFill>
                  <a:srgbClr val="C00000"/>
                </a:solidFill>
              </a:rPr>
              <a:t>experimentally verified at KEKB </a:t>
            </a:r>
            <a:r>
              <a:rPr lang="en-GB" altLang="zh-CN" sz="1800" dirty="0"/>
              <a:t>(Y. Morita et al., </a:t>
            </a:r>
            <a:r>
              <a:rPr lang="en-US" altLang="zh-CN" sz="1800" dirty="0"/>
              <a:t>SRF</a:t>
            </a:r>
            <a:r>
              <a:rPr lang="en-GB" altLang="zh-CN" sz="1800" dirty="0"/>
              <a:t>2009) </a:t>
            </a:r>
            <a:r>
              <a:rPr lang="en-GB" altLang="zh-CN" sz="1800" dirty="0">
                <a:solidFill>
                  <a:schemeClr val="tx1"/>
                </a:solidFill>
              </a:rPr>
              <a:t>and </a:t>
            </a:r>
            <a:r>
              <a:rPr lang="en-GB" altLang="zh-CN" sz="1800" dirty="0">
                <a:solidFill>
                  <a:srgbClr val="C00000"/>
                </a:solidFill>
              </a:rPr>
              <a:t>baseline solution for EIC ESR </a:t>
            </a:r>
            <a:r>
              <a:rPr lang="en-GB" altLang="zh-CN" sz="1800" dirty="0"/>
              <a:t>(</a:t>
            </a:r>
            <a:r>
              <a:rPr lang="en-US" altLang="zh-CN" sz="1800" dirty="0"/>
              <a:t>J. Guo et al., IPAC2022)</a:t>
            </a:r>
          </a:p>
          <a:p>
            <a:pPr lvl="1">
              <a:lnSpc>
                <a:spcPct val="110000"/>
              </a:lnSpc>
              <a:spcBef>
                <a:spcPts val="0"/>
              </a:spcBef>
              <a:buFont typeface="Arial" panose="020B0604020202020204" pitchFamily="34" charset="0"/>
              <a:buChar char="•"/>
            </a:pPr>
            <a:r>
              <a:rPr lang="en-GB" altLang="zh-CN" sz="1800" dirty="0">
                <a:solidFill>
                  <a:schemeClr val="tx1"/>
                </a:solidFill>
              </a:rPr>
              <a:t>cavity voltage can only be changed in discrete steps of 𝑁_</a:t>
            </a:r>
            <a:r>
              <a:rPr lang="en-GB" altLang="zh-CN" sz="1800" dirty="0" err="1">
                <a:solidFill>
                  <a:schemeClr val="tx1"/>
                </a:solidFill>
              </a:rPr>
              <a:t>foc</a:t>
            </a:r>
            <a:r>
              <a:rPr lang="en-GB" altLang="zh-CN" sz="1800" dirty="0">
                <a:solidFill>
                  <a:schemeClr val="tx1"/>
                </a:solidFill>
              </a:rPr>
              <a:t>−𝑁_</a:t>
            </a:r>
            <a:r>
              <a:rPr lang="en-GB" altLang="zh-CN" sz="1800" dirty="0" err="1">
                <a:solidFill>
                  <a:schemeClr val="tx1"/>
                </a:solidFill>
              </a:rPr>
              <a:t>defoc</a:t>
            </a:r>
            <a:r>
              <a:rPr lang="en-GB" altLang="zh-CN" sz="1800" dirty="0">
                <a:solidFill>
                  <a:schemeClr val="tx1"/>
                </a:solidFill>
              </a:rPr>
              <a:t> = 2, 4,…</a:t>
            </a:r>
          </a:p>
          <a:p>
            <a:pPr>
              <a:lnSpc>
                <a:spcPct val="100000"/>
              </a:lnSpc>
              <a:spcBef>
                <a:spcPts val="1200"/>
              </a:spcBef>
            </a:pPr>
            <a:r>
              <a:rPr lang="en-US" altLang="zh-CN" sz="1800" dirty="0"/>
              <a:t>Higher cryogenic heat load for Z, W</a:t>
            </a:r>
          </a:p>
          <a:p>
            <a:pPr>
              <a:spcAft>
                <a:spcPts val="600"/>
              </a:spcAft>
            </a:pPr>
            <a:r>
              <a:rPr lang="en-US" altLang="zh-CN" sz="1800" dirty="0"/>
              <a:t>Static beam loading → New total RF voltage proposed</a:t>
            </a:r>
          </a:p>
          <a:p>
            <a:pPr>
              <a:spcAft>
                <a:spcPts val="600"/>
              </a:spcAft>
            </a:pPr>
            <a:r>
              <a:rPr lang="en-US" altLang="zh-CN" sz="1800" dirty="0"/>
              <a:t>Transient beam loading → Shorter beam gaps are introduced</a:t>
            </a:r>
          </a:p>
          <a:p>
            <a:pPr>
              <a:spcAft>
                <a:spcPts val="600"/>
              </a:spcAft>
            </a:pPr>
            <a:r>
              <a:rPr lang="en-US" altLang="zh-CN" sz="1800" dirty="0"/>
              <a:t>Coupled-bunch instabilities → Active and passive damping is sufficient</a:t>
            </a:r>
          </a:p>
          <a:p>
            <a:pPr>
              <a:spcAft>
                <a:spcPts val="600"/>
              </a:spcAft>
            </a:pPr>
            <a:r>
              <a:rPr lang="en-US" altLang="zh-CN" sz="1800" dirty="0"/>
              <a:t>Higher-order-mode power losses → ~50 % increase </a:t>
            </a:r>
            <a:r>
              <a:rPr lang="en-US" altLang="zh-CN" sz="1800" dirty="0" err="1"/>
              <a:t>wrt</a:t>
            </a:r>
            <a:r>
              <a:rPr lang="en-US" altLang="zh-CN" sz="1800" dirty="0"/>
              <a:t> 1-cell design </a:t>
            </a:r>
          </a:p>
          <a:p>
            <a:pPr>
              <a:spcAft>
                <a:spcPts val="600"/>
              </a:spcAft>
            </a:pPr>
            <a:r>
              <a:rPr lang="en-US" altLang="zh-CN" sz="1800" dirty="0"/>
              <a:t>Availability aspects: → Beam can be preserved only in case of a single cavity trip</a:t>
            </a:r>
          </a:p>
          <a:p>
            <a:pPr>
              <a:lnSpc>
                <a:spcPct val="100000"/>
              </a:lnSpc>
              <a:spcBef>
                <a:spcPts val="1200"/>
              </a:spcBef>
            </a:pPr>
            <a:endParaRPr lang="en-US" altLang="zh-CN" sz="1800" dirty="0"/>
          </a:p>
        </p:txBody>
      </p:sp>
      <p:sp>
        <p:nvSpPr>
          <p:cNvPr id="3" name="标题 2">
            <a:extLst>
              <a:ext uri="{FF2B5EF4-FFF2-40B4-BE49-F238E27FC236}">
                <a16:creationId xmlns:a16="http://schemas.microsoft.com/office/drawing/2014/main" id="{A179790A-BD5E-4D5E-A458-F09993984864}"/>
              </a:ext>
            </a:extLst>
          </p:cNvPr>
          <p:cNvSpPr>
            <a:spLocks noGrp="1"/>
          </p:cNvSpPr>
          <p:nvPr>
            <p:ph type="title"/>
          </p:nvPr>
        </p:nvSpPr>
        <p:spPr/>
        <p:txBody>
          <a:bodyPr/>
          <a:lstStyle/>
          <a:p>
            <a:r>
              <a:rPr lang="en-US" altLang="zh-CN" dirty="0"/>
              <a:t>Reverse Phase Operation (FCC-</a:t>
            </a:r>
            <a:r>
              <a:rPr lang="en-US" altLang="zh-CN" dirty="0" err="1"/>
              <a:t>ee</a:t>
            </a:r>
            <a:r>
              <a:rPr lang="en-US" altLang="zh-CN" dirty="0"/>
              <a:t>)</a:t>
            </a:r>
            <a:endParaRPr lang="zh-CN" altLang="en-US" dirty="0"/>
          </a:p>
        </p:txBody>
      </p:sp>
      <p:sp>
        <p:nvSpPr>
          <p:cNvPr id="4" name="灯片编号占位符 3">
            <a:extLst>
              <a:ext uri="{FF2B5EF4-FFF2-40B4-BE49-F238E27FC236}">
                <a16:creationId xmlns:a16="http://schemas.microsoft.com/office/drawing/2014/main" id="{1705BA63-3EC4-471B-AB54-44831CEE1E5E}"/>
              </a:ext>
            </a:extLst>
          </p:cNvPr>
          <p:cNvSpPr>
            <a:spLocks noGrp="1"/>
          </p:cNvSpPr>
          <p:nvPr>
            <p:ph type="sldNum" sz="quarter" idx="12"/>
          </p:nvPr>
        </p:nvSpPr>
        <p:spPr/>
        <p:txBody>
          <a:bodyPr/>
          <a:lstStyle/>
          <a:p>
            <a:fld id="{F15E9139-A00B-4B2A-98A6-095DC08F1345}" type="slidenum">
              <a:rPr lang="zh-CN" altLang="en-US" smtClean="0"/>
              <a:pPr/>
              <a:t>19</a:t>
            </a:fld>
            <a:endParaRPr lang="zh-CN" altLang="en-US"/>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26AF0ADE-C5BA-4DE8-B9FB-A3F317F48602}"/>
                  </a:ext>
                </a:extLst>
              </p:cNvPr>
              <p:cNvSpPr/>
              <p:nvPr/>
            </p:nvSpPr>
            <p:spPr>
              <a:xfrm>
                <a:off x="8522819" y="1294603"/>
                <a:ext cx="3217123" cy="340414"/>
              </a:xfrm>
              <a:prstGeom prst="rect">
                <a:avLst/>
              </a:prstGeom>
            </p:spPr>
            <p:txBody>
              <a:bodyPr wrap="square">
                <a:spAutoFit/>
              </a:bodyPr>
              <a:lstStyle/>
              <a:p>
                <a14:m>
                  <m:oMath xmlns:m="http://schemas.openxmlformats.org/officeDocument/2006/math">
                    <m:func>
                      <m:funcPr>
                        <m:ctrlPr>
                          <a:rPr lang="en-US" altLang="zh-CN" sz="1400" i="1">
                            <a:latin typeface="Cambria Math" panose="02040503050406030204" pitchFamily="18" charset="0"/>
                          </a:rPr>
                        </m:ctrlPr>
                      </m:funcPr>
                      <m:fName>
                        <m:r>
                          <a:rPr lang="en-US" altLang="zh-CN" sz="1400" i="1">
                            <a:latin typeface="Cambria Math" panose="02040503050406030204" pitchFamily="18" charset="0"/>
                          </a:rPr>
                          <m:t>𝑐𝑜𝑠</m:t>
                        </m:r>
                      </m:fName>
                      <m:e>
                        <m:d>
                          <m:dPr>
                            <m:ctrlPr>
                              <a:rPr lang="en-US" altLang="zh-CN" sz="1400" i="1">
                                <a:latin typeface="Cambria Math" panose="02040503050406030204" pitchFamily="18" charset="0"/>
                              </a:rPr>
                            </m:ctrlPr>
                          </m:dPr>
                          <m:e>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𝜙</m:t>
                                </m:r>
                              </m:e>
                              <m:sub>
                                <m:r>
                                  <a:rPr lang="en-US" altLang="zh-CN" sz="1400" i="1">
                                    <a:latin typeface="Cambria Math" panose="02040503050406030204" pitchFamily="18" charset="0"/>
                                  </a:rPr>
                                  <m:t>𝑠</m:t>
                                </m:r>
                              </m:sub>
                            </m:sSub>
                            <m:r>
                              <a:rPr lang="en-US" altLang="zh-CN"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𝜙</m:t>
                                </m:r>
                              </m:e>
                              <m:sub>
                                <m:r>
                                  <a:rPr lang="en-US" altLang="zh-CN" sz="1400" i="1">
                                    <a:latin typeface="Cambria Math" panose="02040503050406030204" pitchFamily="18" charset="0"/>
                                  </a:rPr>
                                  <m:t>𝑓𝑜𝑐</m:t>
                                </m:r>
                              </m:sub>
                            </m:sSub>
                          </m:e>
                        </m:d>
                      </m:e>
                    </m:func>
                  </m:oMath>
                </a14:m>
                <a:r>
                  <a:rPr lang="en-US" altLang="zh-CN" sz="1400" i="1" dirty="0"/>
                  <a:t>= </a:t>
                </a:r>
                <a14:m>
                  <m:oMath xmlns:m="http://schemas.openxmlformats.org/officeDocument/2006/math">
                    <m:func>
                      <m:funcPr>
                        <m:ctrlPr>
                          <a:rPr lang="en-US" altLang="zh-CN" sz="1400" i="1">
                            <a:latin typeface="Cambria Math" panose="02040503050406030204" pitchFamily="18" charset="0"/>
                          </a:rPr>
                        </m:ctrlPr>
                      </m:funcPr>
                      <m:fName>
                        <m:r>
                          <a:rPr lang="en-US" altLang="zh-CN" sz="1400" i="1">
                            <a:latin typeface="Cambria Math" panose="02040503050406030204" pitchFamily="18" charset="0"/>
                          </a:rPr>
                          <m:t>𝑐𝑜𝑠</m:t>
                        </m:r>
                      </m:fName>
                      <m:e>
                        <m:d>
                          <m:dPr>
                            <m:ctrlPr>
                              <a:rPr lang="en-US" altLang="zh-CN" sz="1400" i="1">
                                <a:latin typeface="Cambria Math" panose="02040503050406030204" pitchFamily="18" charset="0"/>
                              </a:rPr>
                            </m:ctrlPr>
                          </m:dPr>
                          <m:e>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𝜙</m:t>
                                </m:r>
                              </m:e>
                              <m:sub>
                                <m:r>
                                  <a:rPr lang="en-US" altLang="zh-CN" sz="1400" i="1">
                                    <a:latin typeface="Cambria Math" panose="02040503050406030204" pitchFamily="18" charset="0"/>
                                  </a:rPr>
                                  <m:t>𝑠</m:t>
                                </m:r>
                              </m:sub>
                            </m:sSub>
                            <m:r>
                              <a:rPr lang="en-US" altLang="zh-CN"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𝜙</m:t>
                                </m:r>
                              </m:e>
                              <m:sub>
                                <m:r>
                                  <a:rPr lang="en-US" altLang="zh-CN" sz="1400" i="1">
                                    <a:latin typeface="Cambria Math" panose="02040503050406030204" pitchFamily="18" charset="0"/>
                                  </a:rPr>
                                  <m:t>𝑑𝑒𝑓𝑜𝑐</m:t>
                                </m:r>
                              </m:sub>
                            </m:sSub>
                          </m:e>
                        </m:d>
                      </m:e>
                    </m:func>
                  </m:oMath>
                </a14:m>
                <a:endParaRPr lang="zh-CN" altLang="en-US" sz="1400" dirty="0"/>
              </a:p>
            </p:txBody>
          </p:sp>
        </mc:Choice>
        <mc:Fallback xmlns="">
          <p:sp>
            <p:nvSpPr>
              <p:cNvPr id="11" name="矩形 10">
                <a:extLst>
                  <a:ext uri="{FF2B5EF4-FFF2-40B4-BE49-F238E27FC236}">
                    <a16:creationId xmlns:a16="http://schemas.microsoft.com/office/drawing/2014/main" id="{26AF0ADE-C5BA-4DE8-B9FB-A3F317F48602}"/>
                  </a:ext>
                </a:extLst>
              </p:cNvPr>
              <p:cNvSpPr>
                <a:spLocks noRot="1" noChangeAspect="1" noMove="1" noResize="1" noEditPoints="1" noAdjustHandles="1" noChangeArrowheads="1" noChangeShapeType="1" noTextEdit="1"/>
              </p:cNvSpPr>
              <p:nvPr/>
            </p:nvSpPr>
            <p:spPr>
              <a:xfrm>
                <a:off x="8522819" y="1294603"/>
                <a:ext cx="3217123" cy="340414"/>
              </a:xfrm>
              <a:prstGeom prst="rect">
                <a:avLst/>
              </a:prstGeom>
              <a:blipFill>
                <a:blip r:embed="rId4"/>
                <a:stretch>
                  <a:fillRect b="-14286"/>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46C86C0B-9B37-41B0-905B-F4CF3EC88F68}"/>
              </a:ext>
            </a:extLst>
          </p:cNvPr>
          <p:cNvPicPr>
            <a:picLocks noChangeAspect="1"/>
          </p:cNvPicPr>
          <p:nvPr/>
        </p:nvPicPr>
        <p:blipFill>
          <a:blip r:embed="rId5"/>
          <a:stretch>
            <a:fillRect/>
          </a:stretch>
        </p:blipFill>
        <p:spPr>
          <a:xfrm>
            <a:off x="7929188" y="2693836"/>
            <a:ext cx="4143434" cy="677943"/>
          </a:xfrm>
          <a:prstGeom prst="rect">
            <a:avLst/>
          </a:prstGeom>
        </p:spPr>
      </p:pic>
      <p:pic>
        <p:nvPicPr>
          <p:cNvPr id="14" name="图片 13">
            <a:extLst>
              <a:ext uri="{FF2B5EF4-FFF2-40B4-BE49-F238E27FC236}">
                <a16:creationId xmlns:a16="http://schemas.microsoft.com/office/drawing/2014/main" id="{EFAA253B-AAD2-4E10-973B-DB8E509FD946}"/>
              </a:ext>
            </a:extLst>
          </p:cNvPr>
          <p:cNvPicPr>
            <a:picLocks noChangeAspect="1"/>
          </p:cNvPicPr>
          <p:nvPr/>
        </p:nvPicPr>
        <p:blipFill>
          <a:blip r:embed="rId6"/>
          <a:stretch>
            <a:fillRect/>
          </a:stretch>
        </p:blipFill>
        <p:spPr>
          <a:xfrm>
            <a:off x="7741221" y="1893661"/>
            <a:ext cx="1581918" cy="495273"/>
          </a:xfrm>
          <a:prstGeom prst="rect">
            <a:avLst/>
          </a:prstGeom>
        </p:spPr>
      </p:pic>
      <p:pic>
        <p:nvPicPr>
          <p:cNvPr id="16" name="Picture 6" descr="A diagram of a phase&#10;&#10;AI-generated content may be incorrect.">
            <a:extLst>
              <a:ext uri="{FF2B5EF4-FFF2-40B4-BE49-F238E27FC236}">
                <a16:creationId xmlns:a16="http://schemas.microsoft.com/office/drawing/2014/main" id="{AE1EAC28-6F3D-435A-A5CF-AFC98B84F7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87498" y="3861048"/>
            <a:ext cx="3104502" cy="2328527"/>
          </a:xfrm>
          <a:prstGeom prst="rect">
            <a:avLst/>
          </a:prstGeom>
        </p:spPr>
      </p:pic>
      <p:sp>
        <p:nvSpPr>
          <p:cNvPr id="17" name="文本框 16">
            <a:extLst>
              <a:ext uri="{FF2B5EF4-FFF2-40B4-BE49-F238E27FC236}">
                <a16:creationId xmlns:a16="http://schemas.microsoft.com/office/drawing/2014/main" id="{2B25768D-3CBE-47F9-9DDB-1307A47E5EF1}"/>
              </a:ext>
            </a:extLst>
          </p:cNvPr>
          <p:cNvSpPr txBox="1"/>
          <p:nvPr/>
        </p:nvSpPr>
        <p:spPr>
          <a:xfrm>
            <a:off x="4727849" y="6214488"/>
            <a:ext cx="28448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zh-CN" dirty="0"/>
              <a:t>Ivan </a:t>
            </a:r>
            <a:r>
              <a:rPr lang="en-US" altLang="zh-CN" dirty="0" err="1"/>
              <a:t>Karpov</a:t>
            </a:r>
            <a:r>
              <a:rPr lang="en-US" altLang="zh-CN" dirty="0"/>
              <a:t>,</a:t>
            </a:r>
            <a:r>
              <a:rPr lang="zh-CN" altLang="en-US" dirty="0"/>
              <a:t> </a:t>
            </a:r>
            <a:r>
              <a:rPr lang="en-US" altLang="zh-CN" dirty="0"/>
              <a:t>FCC</a:t>
            </a:r>
            <a:r>
              <a:rPr lang="zh-CN" altLang="en-US" dirty="0"/>
              <a:t> </a:t>
            </a:r>
            <a:r>
              <a:rPr lang="en-US" altLang="zh-CN" dirty="0"/>
              <a:t>Week</a:t>
            </a:r>
            <a:r>
              <a:rPr lang="zh-CN" altLang="en-US" dirty="0"/>
              <a:t> </a:t>
            </a:r>
            <a:r>
              <a:rPr lang="en-US" altLang="zh-CN" dirty="0"/>
              <a:t>2025 </a:t>
            </a:r>
            <a:endParaRPr lang="zh-CN" altLang="en-US" dirty="0"/>
          </a:p>
        </p:txBody>
      </p:sp>
      <p:pic>
        <p:nvPicPr>
          <p:cNvPr id="6" name="图片 5">
            <a:extLst>
              <a:ext uri="{FF2B5EF4-FFF2-40B4-BE49-F238E27FC236}">
                <a16:creationId xmlns:a16="http://schemas.microsoft.com/office/drawing/2014/main" id="{3E6F240A-142A-4271-A0E3-C66915FFC08D}"/>
              </a:ext>
            </a:extLst>
          </p:cNvPr>
          <p:cNvPicPr>
            <a:picLocks noChangeAspect="1"/>
          </p:cNvPicPr>
          <p:nvPr/>
        </p:nvPicPr>
        <p:blipFill>
          <a:blip r:embed="rId8"/>
          <a:stretch>
            <a:fillRect/>
          </a:stretch>
        </p:blipFill>
        <p:spPr>
          <a:xfrm>
            <a:off x="9430787" y="1864474"/>
            <a:ext cx="2748902" cy="525112"/>
          </a:xfrm>
          <a:prstGeom prst="rect">
            <a:avLst/>
          </a:prstGeom>
        </p:spPr>
      </p:pic>
    </p:spTree>
    <p:extLst>
      <p:ext uri="{BB962C8B-B14F-4D97-AF65-F5344CB8AC3E}">
        <p14:creationId xmlns:p14="http://schemas.microsoft.com/office/powerpoint/2010/main" val="366690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AF04BA05-4A71-4085-B857-60765DFC2E23}"/>
              </a:ext>
            </a:extLst>
          </p:cNvPr>
          <p:cNvSpPr>
            <a:spLocks noGrp="1"/>
          </p:cNvSpPr>
          <p:nvPr>
            <p:ph type="sldNum" sz="quarter" idx="12"/>
          </p:nvPr>
        </p:nvSpPr>
        <p:spPr/>
        <p:txBody>
          <a:bodyPr/>
          <a:lstStyle/>
          <a:p>
            <a:fld id="{F15E9139-A00B-4B2A-98A6-095DC08F1345}" type="slidenum">
              <a:rPr lang="zh-CN" altLang="en-US" smtClean="0"/>
              <a:pPr/>
              <a:t>2</a:t>
            </a:fld>
            <a:endParaRPr lang="zh-CN" altLang="en-US"/>
          </a:p>
        </p:txBody>
      </p:sp>
      <p:sp>
        <p:nvSpPr>
          <p:cNvPr id="5" name="标题 2">
            <a:extLst>
              <a:ext uri="{FF2B5EF4-FFF2-40B4-BE49-F238E27FC236}">
                <a16:creationId xmlns:a16="http://schemas.microsoft.com/office/drawing/2014/main" id="{F668BA41-6D2C-4950-9D3B-A9A3DCDD332B}"/>
              </a:ext>
            </a:extLst>
          </p:cNvPr>
          <p:cNvSpPr txBox="1">
            <a:spLocks/>
          </p:cNvSpPr>
          <p:nvPr/>
        </p:nvSpPr>
        <p:spPr>
          <a:xfrm>
            <a:off x="2137792" y="0"/>
            <a:ext cx="7916416" cy="9087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baseline="0">
                <a:solidFill>
                  <a:srgbClr val="095D89"/>
                </a:solidFill>
                <a:effectLst/>
                <a:latin typeface="Arial" panose="020B0604020202020204" pitchFamily="34" charset="0"/>
                <a:ea typeface="微软雅黑" pitchFamily="34" charset="-122"/>
                <a:cs typeface="Arial" panose="020B0604020202020204" pitchFamily="34" charset="0"/>
              </a:defRPr>
            </a:lvl1pPr>
          </a:lstStyle>
          <a:p>
            <a:r>
              <a:rPr lang="en-US" altLang="zh-CN" sz="3600" dirty="0"/>
              <a:t>Content</a:t>
            </a:r>
            <a:endParaRPr lang="zh-CN" altLang="en-US" sz="3600" dirty="0"/>
          </a:p>
        </p:txBody>
      </p:sp>
      <p:sp>
        <p:nvSpPr>
          <p:cNvPr id="6" name="内容占位符 2">
            <a:extLst>
              <a:ext uri="{FF2B5EF4-FFF2-40B4-BE49-F238E27FC236}">
                <a16:creationId xmlns:a16="http://schemas.microsoft.com/office/drawing/2014/main" id="{B6BF5009-1F6D-42EF-BFAA-15880348B909}"/>
              </a:ext>
            </a:extLst>
          </p:cNvPr>
          <p:cNvSpPr txBox="1">
            <a:spLocks/>
          </p:cNvSpPr>
          <p:nvPr/>
        </p:nvSpPr>
        <p:spPr>
          <a:xfrm>
            <a:off x="335360" y="1268760"/>
            <a:ext cx="11521280" cy="4531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50000"/>
              </a:lnSpc>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CEPC SRF system design  - compare and revisit</a:t>
            </a:r>
          </a:p>
          <a:p>
            <a:pPr marL="514350" indent="-514350">
              <a:lnSpc>
                <a:spcPct val="150000"/>
              </a:lnSpc>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EDR SRF R&amp;D status</a:t>
            </a:r>
          </a:p>
          <a:p>
            <a:pPr marL="514350" indent="-514350">
              <a:lnSpc>
                <a:spcPct val="150000"/>
              </a:lnSpc>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1221546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7AD034C-E937-42AA-9CD5-B782651EDB7A}"/>
              </a:ext>
            </a:extLst>
          </p:cNvPr>
          <p:cNvSpPr>
            <a:spLocks noGrp="1"/>
          </p:cNvSpPr>
          <p:nvPr>
            <p:ph idx="1"/>
          </p:nvPr>
        </p:nvSpPr>
        <p:spPr>
          <a:xfrm>
            <a:off x="181950" y="1147500"/>
            <a:ext cx="11840888" cy="1549253"/>
          </a:xfrm>
        </p:spPr>
        <p:txBody>
          <a:bodyPr>
            <a:normAutofit lnSpcReduction="10000"/>
          </a:bodyPr>
          <a:lstStyle/>
          <a:p>
            <a:r>
              <a:rPr lang="fr-CH" altLang="zh-CN" sz="1800" dirty="0">
                <a:ea typeface="Verdana" panose="020B0604030504040204" pitchFamily="34" charset="0"/>
              </a:rPr>
              <a:t>C</a:t>
            </a:r>
            <a:r>
              <a:rPr lang="en-US" altLang="zh-CN" sz="1800" dirty="0">
                <a:ea typeface="Verdana" panose="020B0604030504040204" pitchFamily="34" charset="0"/>
              </a:rPr>
              <a:t>avity input power as a function of loaded Q factor with optimal frequency detuning for beam loading compensation. </a:t>
            </a:r>
            <a:r>
              <a:rPr lang="fr-CH" altLang="zh-CN" sz="1800" dirty="0">
                <a:ea typeface="Verdana" panose="020B0604030504040204" pitchFamily="34" charset="0"/>
              </a:rPr>
              <a:t>Operation at optimal QL </a:t>
            </a:r>
            <a:r>
              <a:rPr lang="fr-CH" altLang="zh-CN" sz="1800" dirty="0" err="1">
                <a:ea typeface="Verdana" panose="020B0604030504040204" pitchFamily="34" charset="0"/>
              </a:rPr>
              <a:t>is</a:t>
            </a:r>
            <a:r>
              <a:rPr lang="fr-CH" altLang="zh-CN" sz="1800" dirty="0">
                <a:ea typeface="Verdana" panose="020B0604030504040204" pitchFamily="34" charset="0"/>
              </a:rPr>
              <a:t> mandatory to minimize RF power budget.</a:t>
            </a:r>
            <a:endParaRPr lang="en-US" altLang="zh-CN" sz="1800" b="1" dirty="0"/>
          </a:p>
          <a:p>
            <a:r>
              <a:rPr lang="en-US" altLang="zh-CN" sz="1800" dirty="0"/>
              <a:t>EIC and FCC-</a:t>
            </a:r>
            <a:r>
              <a:rPr lang="en-US" altLang="zh-CN" sz="1800" dirty="0" err="1"/>
              <a:t>ee</a:t>
            </a:r>
            <a:r>
              <a:rPr lang="en-US" altLang="zh-CN" sz="1800" dirty="0"/>
              <a:t> use </a:t>
            </a:r>
            <a:r>
              <a:rPr lang="en-US" altLang="zh-CN" sz="1800" dirty="0">
                <a:solidFill>
                  <a:srgbClr val="C00000"/>
                </a:solidFill>
              </a:rPr>
              <a:t>reactive tuning in the waveguide</a:t>
            </a:r>
            <a:r>
              <a:rPr lang="en-US" altLang="zh-CN" sz="1800" dirty="0"/>
              <a:t>. FCC-</a:t>
            </a:r>
            <a:r>
              <a:rPr lang="en-US" altLang="zh-CN" sz="1800" dirty="0" err="1"/>
              <a:t>ee</a:t>
            </a:r>
            <a:r>
              <a:rPr lang="en-US" altLang="zh-CN" sz="1800" dirty="0"/>
              <a:t>: two windows are placed outside the cryomodule, integration challenge after cryostating. A more robust and easier-to-cool down window design. </a:t>
            </a:r>
          </a:p>
          <a:p>
            <a:endParaRPr lang="en-US" altLang="zh-CN" sz="1600" b="1" dirty="0"/>
          </a:p>
          <a:p>
            <a:endParaRPr lang="en-US" altLang="zh-CN" sz="1800" dirty="0"/>
          </a:p>
          <a:p>
            <a:endParaRPr lang="zh-CN" altLang="en-US" sz="2000" dirty="0"/>
          </a:p>
        </p:txBody>
      </p:sp>
      <p:sp>
        <p:nvSpPr>
          <p:cNvPr id="3" name="标题 2">
            <a:extLst>
              <a:ext uri="{FF2B5EF4-FFF2-40B4-BE49-F238E27FC236}">
                <a16:creationId xmlns:a16="http://schemas.microsoft.com/office/drawing/2014/main" id="{D4085D93-586B-42B3-811F-05D305304B2D}"/>
              </a:ext>
            </a:extLst>
          </p:cNvPr>
          <p:cNvSpPr>
            <a:spLocks noGrp="1"/>
          </p:cNvSpPr>
          <p:nvPr>
            <p:ph type="title"/>
          </p:nvPr>
        </p:nvSpPr>
        <p:spPr/>
        <p:txBody>
          <a:bodyPr>
            <a:normAutofit/>
          </a:bodyPr>
          <a:lstStyle/>
          <a:p>
            <a:r>
              <a:rPr lang="en-US" altLang="zh-CN" dirty="0"/>
              <a:t>Waveguide Reactive Tuning of Coupler </a:t>
            </a:r>
            <a:r>
              <a:rPr lang="en-US" altLang="zh-CN" dirty="0" err="1"/>
              <a:t>Q</a:t>
            </a:r>
            <a:r>
              <a:rPr lang="en-US" altLang="zh-CN" baseline="-25000" dirty="0" err="1"/>
              <a:t>ext</a:t>
            </a:r>
            <a:r>
              <a:rPr lang="en-US" altLang="zh-CN" baseline="-25000" dirty="0"/>
              <a:t> </a:t>
            </a:r>
            <a:r>
              <a:rPr lang="en-US" altLang="zh-CN" dirty="0"/>
              <a:t>(FCC-</a:t>
            </a:r>
            <a:r>
              <a:rPr lang="en-US" altLang="zh-CN" dirty="0" err="1"/>
              <a:t>ee</a:t>
            </a:r>
            <a:r>
              <a:rPr lang="en-US" altLang="zh-CN" dirty="0"/>
              <a:t>)</a:t>
            </a:r>
            <a:endParaRPr lang="zh-CN" altLang="en-US" dirty="0"/>
          </a:p>
        </p:txBody>
      </p:sp>
      <p:sp>
        <p:nvSpPr>
          <p:cNvPr id="5" name="灯片编号占位符 4">
            <a:extLst>
              <a:ext uri="{FF2B5EF4-FFF2-40B4-BE49-F238E27FC236}">
                <a16:creationId xmlns:a16="http://schemas.microsoft.com/office/drawing/2014/main" id="{492FF486-F0D0-457D-AE67-F9E7E87DCF5A}"/>
              </a:ext>
            </a:extLst>
          </p:cNvPr>
          <p:cNvSpPr>
            <a:spLocks noGrp="1"/>
          </p:cNvSpPr>
          <p:nvPr>
            <p:ph type="sldNum" sz="quarter" idx="12"/>
          </p:nvPr>
        </p:nvSpPr>
        <p:spPr/>
        <p:txBody>
          <a:bodyPr/>
          <a:lstStyle/>
          <a:p>
            <a:fld id="{F15E9139-A00B-4B2A-98A6-095DC08F1345}" type="slidenum">
              <a:rPr lang="zh-CN" altLang="en-US" smtClean="0"/>
              <a:pPr/>
              <a:t>20</a:t>
            </a:fld>
            <a:endParaRPr lang="zh-CN" altLang="en-US" dirty="0"/>
          </a:p>
        </p:txBody>
      </p:sp>
      <p:pic>
        <p:nvPicPr>
          <p:cNvPr id="18" name="eSR v20230314 single Qtuner beamloading_03">
            <a:hlinkClick r:id="" action="ppaction://media"/>
            <a:extLst>
              <a:ext uri="{FF2B5EF4-FFF2-40B4-BE49-F238E27FC236}">
                <a16:creationId xmlns:a16="http://schemas.microsoft.com/office/drawing/2014/main" id="{D157E756-F31D-4565-9053-DD14B09397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90589" y="2769436"/>
            <a:ext cx="3060563" cy="2295212"/>
          </a:xfrm>
          <a:prstGeom prst="rect">
            <a:avLst/>
          </a:prstGeom>
        </p:spPr>
      </p:pic>
      <p:sp>
        <p:nvSpPr>
          <p:cNvPr id="17" name="文本框 16">
            <a:extLst>
              <a:ext uri="{FF2B5EF4-FFF2-40B4-BE49-F238E27FC236}">
                <a16:creationId xmlns:a16="http://schemas.microsoft.com/office/drawing/2014/main" id="{7A1D9104-79FB-40DA-92E0-55222D2DC286}"/>
              </a:ext>
            </a:extLst>
          </p:cNvPr>
          <p:cNvSpPr txBox="1"/>
          <p:nvPr/>
        </p:nvSpPr>
        <p:spPr>
          <a:xfrm>
            <a:off x="8652321" y="5204282"/>
            <a:ext cx="3098831" cy="830997"/>
          </a:xfrm>
          <a:prstGeom prst="rect">
            <a:avLst/>
          </a:prstGeom>
          <a:noFill/>
        </p:spPr>
        <p:txBody>
          <a:bodyPr wrap="square">
            <a:spAutoFit/>
          </a:bodyPr>
          <a:lstStyle/>
          <a:p>
            <a:pPr algn="just"/>
            <a:r>
              <a:rPr lang="en-US" altLang="zh-CN" sz="1200" dirty="0" err="1">
                <a:latin typeface="Arial" panose="020B0604020202020204" pitchFamily="34" charset="0"/>
                <a:cs typeface="Arial" panose="020B0604020202020204" pitchFamily="34" charset="0"/>
              </a:rPr>
              <a:t>Qe</a:t>
            </a:r>
            <a:r>
              <a:rPr lang="en-US" altLang="zh-CN" sz="1200" dirty="0">
                <a:latin typeface="Arial" panose="020B0604020202020204" pitchFamily="34" charset="0"/>
                <a:cs typeface="Arial" panose="020B0604020202020204" pitchFamily="34" charset="0"/>
              </a:rPr>
              <a:t> tuning with moving stub (EIC 591 MHz): </a:t>
            </a:r>
            <a:r>
              <a:rPr lang="en-US" altLang="zh-CN" sz="1200" dirty="0" err="1">
                <a:latin typeface="Arial" panose="020B0604020202020204" pitchFamily="34" charset="0"/>
                <a:cs typeface="Arial" panose="020B0604020202020204" pitchFamily="34" charset="0"/>
              </a:rPr>
              <a:t>Qext</a:t>
            </a:r>
            <a:r>
              <a:rPr lang="en-US" altLang="zh-CN" sz="1200" dirty="0">
                <a:latin typeface="Arial" panose="020B0604020202020204" pitchFamily="34" charset="0"/>
                <a:cs typeface="Arial" panose="020B0604020202020204" pitchFamily="34" charset="0"/>
              </a:rPr>
              <a:t> 100 times with shorted moving stub on matched T, but strong SW and heating (J. Guo, TTC meeting 2023)</a:t>
            </a:r>
            <a:endParaRPr lang="zh-CN" altLang="en-US" sz="1200"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793AA040-6FDA-408C-AD64-D468BB2A1DB4}"/>
              </a:ext>
            </a:extLst>
          </p:cNvPr>
          <p:cNvPicPr>
            <a:picLocks noChangeAspect="1"/>
          </p:cNvPicPr>
          <p:nvPr/>
        </p:nvPicPr>
        <p:blipFill>
          <a:blip r:embed="rId5"/>
          <a:stretch>
            <a:fillRect/>
          </a:stretch>
        </p:blipFill>
        <p:spPr>
          <a:xfrm>
            <a:off x="169162" y="2492896"/>
            <a:ext cx="3654515" cy="2392992"/>
          </a:xfrm>
          <a:prstGeom prst="rect">
            <a:avLst/>
          </a:prstGeom>
        </p:spPr>
      </p:pic>
      <p:pic>
        <p:nvPicPr>
          <p:cNvPr id="6" name="图片 5">
            <a:extLst>
              <a:ext uri="{FF2B5EF4-FFF2-40B4-BE49-F238E27FC236}">
                <a16:creationId xmlns:a16="http://schemas.microsoft.com/office/drawing/2014/main" id="{622F6C47-ABF1-47C5-B548-79E4E75F1FA3}"/>
              </a:ext>
            </a:extLst>
          </p:cNvPr>
          <p:cNvPicPr>
            <a:picLocks noChangeAspect="1"/>
          </p:cNvPicPr>
          <p:nvPr/>
        </p:nvPicPr>
        <p:blipFill>
          <a:blip r:embed="rId6"/>
          <a:stretch>
            <a:fillRect/>
          </a:stretch>
        </p:blipFill>
        <p:spPr>
          <a:xfrm>
            <a:off x="4037946" y="2492896"/>
            <a:ext cx="2370336" cy="1943090"/>
          </a:xfrm>
          <a:prstGeom prst="rect">
            <a:avLst/>
          </a:prstGeom>
        </p:spPr>
      </p:pic>
      <p:sp>
        <p:nvSpPr>
          <p:cNvPr id="13" name="object 3">
            <a:extLst>
              <a:ext uri="{FF2B5EF4-FFF2-40B4-BE49-F238E27FC236}">
                <a16:creationId xmlns:a16="http://schemas.microsoft.com/office/drawing/2014/main" id="{EEBC2A2D-2D76-4222-9FC0-781178AD686E}"/>
              </a:ext>
            </a:extLst>
          </p:cNvPr>
          <p:cNvSpPr/>
          <p:nvPr/>
        </p:nvSpPr>
        <p:spPr>
          <a:xfrm>
            <a:off x="4085040" y="4622196"/>
            <a:ext cx="3918375" cy="2047811"/>
          </a:xfrm>
          <a:prstGeom prst="rect">
            <a:avLst/>
          </a:prstGeom>
          <a:blipFill>
            <a:blip r:embed="rId7" cstate="print"/>
            <a:stretch>
              <a:fillRect/>
            </a:stretch>
          </a:blipFill>
        </p:spPr>
        <p:txBody>
          <a:bodyPr wrap="square" lIns="0" tIns="0" rIns="0" bIns="0" rtlCol="0"/>
          <a:lstStyle/>
          <a:p>
            <a:endParaRPr/>
          </a:p>
        </p:txBody>
      </p:sp>
      <p:sp>
        <p:nvSpPr>
          <p:cNvPr id="14" name="object 21">
            <a:extLst>
              <a:ext uri="{FF2B5EF4-FFF2-40B4-BE49-F238E27FC236}">
                <a16:creationId xmlns:a16="http://schemas.microsoft.com/office/drawing/2014/main" id="{3FBF1372-89FF-44A3-A420-9306475A0CBC}"/>
              </a:ext>
            </a:extLst>
          </p:cNvPr>
          <p:cNvSpPr/>
          <p:nvPr/>
        </p:nvSpPr>
        <p:spPr>
          <a:xfrm>
            <a:off x="5769192" y="3524315"/>
            <a:ext cx="2207569" cy="920119"/>
          </a:xfrm>
          <a:prstGeom prst="rect">
            <a:avLst/>
          </a:prstGeom>
          <a:blipFill>
            <a:blip r:embed="rId8" cstate="print"/>
            <a:stretch>
              <a:fillRect/>
            </a:stretch>
          </a:blipFill>
        </p:spPr>
        <p:txBody>
          <a:bodyPr wrap="square" lIns="0" tIns="0" rIns="0" bIns="0" rtlCol="0"/>
          <a:lstStyle/>
          <a:p>
            <a:endParaRPr/>
          </a:p>
        </p:txBody>
      </p:sp>
      <p:pic>
        <p:nvPicPr>
          <p:cNvPr id="7" name="图片 6">
            <a:extLst>
              <a:ext uri="{FF2B5EF4-FFF2-40B4-BE49-F238E27FC236}">
                <a16:creationId xmlns:a16="http://schemas.microsoft.com/office/drawing/2014/main" id="{1375FCB7-E1FF-4CA7-B271-F2BEBDDC8669}"/>
              </a:ext>
            </a:extLst>
          </p:cNvPr>
          <p:cNvPicPr>
            <a:picLocks noChangeAspect="1"/>
          </p:cNvPicPr>
          <p:nvPr/>
        </p:nvPicPr>
        <p:blipFill>
          <a:blip r:embed="rId9"/>
          <a:stretch>
            <a:fillRect/>
          </a:stretch>
        </p:blipFill>
        <p:spPr>
          <a:xfrm>
            <a:off x="418686" y="4841057"/>
            <a:ext cx="2257747" cy="1738886"/>
          </a:xfrm>
          <a:prstGeom prst="rect">
            <a:avLst/>
          </a:prstGeom>
        </p:spPr>
      </p:pic>
      <p:sp>
        <p:nvSpPr>
          <p:cNvPr id="8" name="矩形 7">
            <a:extLst>
              <a:ext uri="{FF2B5EF4-FFF2-40B4-BE49-F238E27FC236}">
                <a16:creationId xmlns:a16="http://schemas.microsoft.com/office/drawing/2014/main" id="{14B16943-B0F6-4357-9778-9482CA9B2F66}"/>
              </a:ext>
            </a:extLst>
          </p:cNvPr>
          <p:cNvSpPr/>
          <p:nvPr/>
        </p:nvSpPr>
        <p:spPr>
          <a:xfrm>
            <a:off x="1547560" y="6024983"/>
            <a:ext cx="2034871" cy="461665"/>
          </a:xfrm>
          <a:prstGeom prst="rect">
            <a:avLst/>
          </a:prstGeom>
        </p:spPr>
        <p:txBody>
          <a:bodyPr wrap="square">
            <a:spAutoFit/>
          </a:bodyPr>
          <a:lstStyle/>
          <a:p>
            <a:r>
              <a:rPr lang="en-US" altLang="zh-CN" sz="1200" dirty="0">
                <a:latin typeface="Arial" panose="020B0604020202020204" pitchFamily="34" charset="0"/>
                <a:cs typeface="Arial" panose="020B0604020202020204" pitchFamily="34" charset="0"/>
              </a:rPr>
              <a:t>Covering of all four working  points is challenging.</a:t>
            </a:r>
          </a:p>
        </p:txBody>
      </p:sp>
      <p:sp>
        <p:nvSpPr>
          <p:cNvPr id="15" name="矩形 14">
            <a:extLst>
              <a:ext uri="{FF2B5EF4-FFF2-40B4-BE49-F238E27FC236}">
                <a16:creationId xmlns:a16="http://schemas.microsoft.com/office/drawing/2014/main" id="{614D62F1-748A-4910-8155-0241B0D4E22F}"/>
              </a:ext>
            </a:extLst>
          </p:cNvPr>
          <p:cNvSpPr/>
          <p:nvPr/>
        </p:nvSpPr>
        <p:spPr>
          <a:xfrm>
            <a:off x="6433243" y="2911208"/>
            <a:ext cx="1706977" cy="461665"/>
          </a:xfrm>
          <a:prstGeom prst="rect">
            <a:avLst/>
          </a:prstGeom>
        </p:spPr>
        <p:txBody>
          <a:bodyPr wrap="square">
            <a:spAutoFit/>
          </a:bodyPr>
          <a:lstStyle/>
          <a:p>
            <a:r>
              <a:rPr lang="en-US" altLang="zh-CN" sz="1200" dirty="0">
                <a:latin typeface="Arial" panose="020B0604020202020204" pitchFamily="34" charset="0"/>
                <a:cs typeface="Arial" panose="020B0604020202020204" pitchFamily="34" charset="0"/>
              </a:rPr>
              <a:t>easier to cover all four working points. </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A12A445-DD28-40E5-A4E8-04BDE53DAA9F}"/>
                  </a:ext>
                </a:extLst>
              </p:cNvPr>
              <p:cNvSpPr txBox="1"/>
              <p:nvPr/>
            </p:nvSpPr>
            <p:spPr bwMode="auto">
              <a:xfrm>
                <a:off x="7378824" y="3977276"/>
                <a:ext cx="868956" cy="478080"/>
              </a:xfrm>
              <a:prstGeom prst="rect">
                <a:avLst/>
              </a:prstGeom>
              <a:noFill/>
            </p:spPr>
            <p:txBody>
              <a:bodyPr wrap="none" lIns="0" tIns="0" rIns="0" bIns="0" rtlCol="0">
                <a:spAutoFit/>
              </a:bodyPr>
              <a:lstStyle/>
              <a:p>
                <a14:m>
                  <m:oMath xmlns:m="http://schemas.openxmlformats.org/officeDocument/2006/math">
                    <m:sSub>
                      <m:sSubPr>
                        <m:ctrlPr>
                          <a:rPr lang="en-US" sz="600" b="0" i="1" dirty="0" smtClean="0">
                            <a:solidFill>
                              <a:schemeClr val="tx1">
                                <a:lumMod val="75000"/>
                              </a:schemeClr>
                            </a:solidFill>
                            <a:latin typeface="Cambria Math" panose="02040503050406030204" pitchFamily="18" charset="0"/>
                          </a:rPr>
                        </m:ctrlPr>
                      </m:sSubPr>
                      <m:e>
                        <m:r>
                          <a:rPr lang="en-US" sz="600" b="0" i="1" dirty="0" smtClean="0">
                            <a:solidFill>
                              <a:schemeClr val="tx1">
                                <a:lumMod val="75000"/>
                              </a:schemeClr>
                            </a:solidFill>
                            <a:latin typeface="Cambria Math" panose="02040503050406030204" pitchFamily="18" charset="0"/>
                          </a:rPr>
                          <m:t>𝐿</m:t>
                        </m:r>
                      </m:e>
                      <m:sub>
                        <m:r>
                          <m:rPr>
                            <m:sty m:val="p"/>
                          </m:rPr>
                          <a:rPr lang="en-GB" sz="600" i="0" dirty="0" smtClean="0">
                            <a:solidFill>
                              <a:schemeClr val="tx1">
                                <a:lumMod val="75000"/>
                              </a:schemeClr>
                            </a:solidFill>
                            <a:latin typeface="Cambria Math" panose="02040503050406030204" pitchFamily="18" charset="0"/>
                          </a:rPr>
                          <m:t>tune</m:t>
                        </m:r>
                      </m:sub>
                    </m:sSub>
                    <m:r>
                      <a:rPr lang="en-US" sz="600" b="0" i="1" dirty="0" smtClean="0">
                        <a:solidFill>
                          <a:schemeClr val="tx1">
                            <a:lumMod val="75000"/>
                          </a:schemeClr>
                        </a:solidFill>
                        <a:latin typeface="Cambria Math" panose="02040503050406030204" pitchFamily="18" charset="0"/>
                      </a:rPr>
                      <m:t>=450 </m:t>
                    </m:r>
                    <m:r>
                      <m:rPr>
                        <m:sty m:val="p"/>
                      </m:rPr>
                      <a:rPr lang="en-US" sz="600" b="0" i="0" dirty="0" smtClean="0">
                        <a:solidFill>
                          <a:schemeClr val="tx1">
                            <a:lumMod val="75000"/>
                          </a:schemeClr>
                        </a:solidFill>
                        <a:latin typeface="Cambria Math" panose="02040503050406030204" pitchFamily="18" charset="0"/>
                      </a:rPr>
                      <m:t>mm</m:t>
                    </m:r>
                  </m:oMath>
                </a14:m>
                <a:r>
                  <a:rPr lang="en-GB" sz="600" dirty="0">
                    <a:solidFill>
                      <a:schemeClr val="tx1">
                        <a:lumMod val="75000"/>
                      </a:schemeClr>
                    </a:solidFill>
                    <a:latin typeface="Arial" panose="020B0604020202020204" pitchFamily="34" charset="0"/>
                    <a:cs typeface="Arial" panose="020B0604020202020204" pitchFamily="34" charset="0"/>
                  </a:rPr>
                  <a:t>,</a:t>
                </a:r>
              </a:p>
              <a:p>
                <a14:m>
                  <m:oMath xmlns:m="http://schemas.openxmlformats.org/officeDocument/2006/math">
                    <m:sSub>
                      <m:sSubPr>
                        <m:ctrlPr>
                          <a:rPr lang="en-US" sz="600" b="0" i="1" dirty="0" smtClean="0">
                            <a:solidFill>
                              <a:schemeClr val="tx1">
                                <a:lumMod val="75000"/>
                              </a:schemeClr>
                            </a:solidFill>
                            <a:latin typeface="Cambria Math" panose="02040503050406030204" pitchFamily="18" charset="0"/>
                          </a:rPr>
                        </m:ctrlPr>
                      </m:sSubPr>
                      <m:e>
                        <m:r>
                          <a:rPr lang="en-US" sz="600" b="0" i="1" dirty="0" smtClean="0">
                            <a:solidFill>
                              <a:schemeClr val="tx1">
                                <a:lumMod val="75000"/>
                              </a:schemeClr>
                            </a:solidFill>
                            <a:latin typeface="Cambria Math" panose="02040503050406030204" pitchFamily="18" charset="0"/>
                          </a:rPr>
                          <m:t>𝑊</m:t>
                        </m:r>
                      </m:e>
                      <m:sub>
                        <m:r>
                          <m:rPr>
                            <m:sty m:val="p"/>
                          </m:rPr>
                          <a:rPr lang="en-GB" sz="600" i="0" dirty="0" smtClean="0">
                            <a:solidFill>
                              <a:schemeClr val="tx1">
                                <a:lumMod val="75000"/>
                              </a:schemeClr>
                            </a:solidFill>
                            <a:latin typeface="Cambria Math" panose="02040503050406030204" pitchFamily="18" charset="0"/>
                          </a:rPr>
                          <m:t>tune</m:t>
                        </m:r>
                      </m:sub>
                    </m:sSub>
                    <m:r>
                      <a:rPr lang="en-US" sz="600" b="0" i="1" dirty="0" smtClean="0">
                        <a:solidFill>
                          <a:schemeClr val="tx1">
                            <a:lumMod val="75000"/>
                          </a:schemeClr>
                        </a:solidFill>
                        <a:latin typeface="Cambria Math" panose="02040503050406030204" pitchFamily="18" charset="0"/>
                      </a:rPr>
                      <m:t>=55 </m:t>
                    </m:r>
                    <m:r>
                      <m:rPr>
                        <m:sty m:val="p"/>
                      </m:rPr>
                      <a:rPr lang="en-US" sz="600" b="0" i="0" dirty="0" smtClean="0">
                        <a:solidFill>
                          <a:schemeClr val="tx1">
                            <a:lumMod val="75000"/>
                          </a:schemeClr>
                        </a:solidFill>
                        <a:latin typeface="Cambria Math" panose="02040503050406030204" pitchFamily="18" charset="0"/>
                      </a:rPr>
                      <m:t>mm</m:t>
                    </m:r>
                  </m:oMath>
                </a14:m>
                <a:r>
                  <a:rPr lang="en-GB" sz="600" dirty="0">
                    <a:solidFill>
                      <a:schemeClr val="tx1">
                        <a:lumMod val="75000"/>
                      </a:schemeClr>
                    </a:solidFill>
                    <a:latin typeface="Arial" panose="020B0604020202020204" pitchFamily="34" charset="0"/>
                    <a:cs typeface="Arial" panose="020B0604020202020204" pitchFamily="34" charset="0"/>
                  </a:rPr>
                  <a:t>,</a:t>
                </a:r>
              </a:p>
              <a:p>
                <a14:m>
                  <m:oMath xmlns:m="http://schemas.openxmlformats.org/officeDocument/2006/math">
                    <m:sSub>
                      <m:sSubPr>
                        <m:ctrlPr>
                          <a:rPr lang="en-US" sz="600" b="0" i="1" dirty="0" smtClean="0">
                            <a:solidFill>
                              <a:schemeClr val="tx1">
                                <a:lumMod val="75000"/>
                              </a:schemeClr>
                            </a:solidFill>
                            <a:latin typeface="Cambria Math" panose="02040503050406030204" pitchFamily="18" charset="0"/>
                          </a:rPr>
                        </m:ctrlPr>
                      </m:sSubPr>
                      <m:e>
                        <m:r>
                          <a:rPr lang="en-GB" sz="600" i="1" dirty="0" smtClean="0">
                            <a:solidFill>
                              <a:schemeClr val="tx1">
                                <a:lumMod val="75000"/>
                              </a:schemeClr>
                            </a:solidFill>
                            <a:latin typeface="Cambria Math" panose="02040503050406030204" pitchFamily="18" charset="0"/>
                          </a:rPr>
                          <m:t>𝑄</m:t>
                        </m:r>
                      </m:e>
                      <m:sub>
                        <m:r>
                          <m:rPr>
                            <m:sty m:val="p"/>
                          </m:rPr>
                          <a:rPr lang="en-GB" sz="600" i="0" dirty="0" smtClean="0">
                            <a:solidFill>
                              <a:schemeClr val="tx1">
                                <a:lumMod val="75000"/>
                              </a:schemeClr>
                            </a:solidFill>
                            <a:latin typeface="Cambria Math" panose="02040503050406030204" pitchFamily="18" charset="0"/>
                          </a:rPr>
                          <m:t>ext</m:t>
                        </m:r>
                      </m:sub>
                    </m:sSub>
                    <m:r>
                      <a:rPr lang="en-US" sz="600" b="0" i="1" dirty="0" smtClean="0">
                        <a:solidFill>
                          <a:schemeClr val="tx1">
                            <a:lumMod val="75000"/>
                          </a:schemeClr>
                        </a:solidFill>
                        <a:latin typeface="Cambria Math" panose="02040503050406030204" pitchFamily="18" charset="0"/>
                      </a:rPr>
                      <m:t>=1.33</m:t>
                    </m:r>
                    <m:r>
                      <a:rPr lang="en-US" sz="600" b="0" i="1" dirty="0" smtClean="0">
                        <a:solidFill>
                          <a:schemeClr val="tx1">
                            <a:lumMod val="75000"/>
                          </a:schemeClr>
                        </a:solidFill>
                        <a:latin typeface="Cambria Math" panose="02040503050406030204" pitchFamily="18" charset="0"/>
                      </a:rPr>
                      <m:t>𝑒</m:t>
                    </m:r>
                  </m:oMath>
                </a14:m>
                <a:r>
                  <a:rPr lang="en-GB" sz="600" dirty="0">
                    <a:solidFill>
                      <a:schemeClr val="tx1">
                        <a:lumMod val="75000"/>
                      </a:schemeClr>
                    </a:solidFill>
                    <a:latin typeface="Arial" panose="020B0604020202020204" pitchFamily="34" charset="0"/>
                    <a:cs typeface="Arial" panose="020B0604020202020204" pitchFamily="34" charset="0"/>
                  </a:rPr>
                  <a:t>4,</a:t>
                </a:r>
              </a:p>
              <a:p>
                <a14:m>
                  <m:oMath xmlns:m="http://schemas.openxmlformats.org/officeDocument/2006/math">
                    <m:sSub>
                      <m:sSubPr>
                        <m:ctrlPr>
                          <a:rPr lang="en-US" sz="600" i="1" dirty="0">
                            <a:solidFill>
                              <a:schemeClr val="tx1">
                                <a:lumMod val="75000"/>
                              </a:schemeClr>
                            </a:solidFill>
                            <a:latin typeface="Cambria Math" panose="02040503050406030204" pitchFamily="18" charset="0"/>
                          </a:rPr>
                        </m:ctrlPr>
                      </m:sSubPr>
                      <m:e>
                        <m:r>
                          <a:rPr lang="en-US" sz="600" b="0" i="1" dirty="0" smtClean="0">
                            <a:solidFill>
                              <a:schemeClr val="tx1">
                                <a:lumMod val="75000"/>
                              </a:schemeClr>
                            </a:solidFill>
                            <a:latin typeface="Cambria Math" panose="02040503050406030204" pitchFamily="18" charset="0"/>
                          </a:rPr>
                          <m:t>𝐸</m:t>
                        </m:r>
                      </m:e>
                      <m:sub>
                        <m:r>
                          <m:rPr>
                            <m:sty m:val="p"/>
                          </m:rPr>
                          <a:rPr lang="en-US" sz="600" b="0" i="0" dirty="0" smtClean="0">
                            <a:solidFill>
                              <a:schemeClr val="tx1">
                                <a:lumMod val="75000"/>
                              </a:schemeClr>
                            </a:solidFill>
                            <a:latin typeface="Cambria Math" panose="02040503050406030204" pitchFamily="18" charset="0"/>
                          </a:rPr>
                          <m:t>pk</m:t>
                        </m:r>
                        <m:r>
                          <a:rPr lang="en-US" sz="600" b="0" i="0" dirty="0" smtClean="0">
                            <a:solidFill>
                              <a:schemeClr val="tx1">
                                <a:lumMod val="75000"/>
                              </a:schemeClr>
                            </a:solidFill>
                            <a:latin typeface="Cambria Math" panose="02040503050406030204" pitchFamily="18" charset="0"/>
                          </a:rPr>
                          <m:t>−</m:t>
                        </m:r>
                        <m:r>
                          <m:rPr>
                            <m:sty m:val="p"/>
                          </m:rPr>
                          <a:rPr lang="en-US" sz="600" b="0" i="0" dirty="0" smtClean="0">
                            <a:solidFill>
                              <a:schemeClr val="tx1">
                                <a:lumMod val="75000"/>
                              </a:schemeClr>
                            </a:solidFill>
                            <a:latin typeface="Cambria Math" panose="02040503050406030204" pitchFamily="18" charset="0"/>
                          </a:rPr>
                          <m:t>window</m:t>
                        </m:r>
                      </m:sub>
                    </m:sSub>
                    <m:r>
                      <a:rPr lang="en-US" sz="600" i="1" dirty="0">
                        <a:solidFill>
                          <a:schemeClr val="tx1">
                            <a:lumMod val="75000"/>
                          </a:schemeClr>
                        </a:solidFill>
                        <a:latin typeface="Cambria Math" panose="02040503050406030204" pitchFamily="18" charset="0"/>
                      </a:rPr>
                      <m:t>=</m:t>
                    </m:r>
                    <m:r>
                      <a:rPr lang="en-US" sz="600" b="0" i="0" dirty="0" smtClean="0">
                        <a:solidFill>
                          <a:schemeClr val="tx1">
                            <a:lumMod val="75000"/>
                          </a:schemeClr>
                        </a:solidFill>
                        <a:latin typeface="Cambria Math" panose="02040503050406030204" pitchFamily="18" charset="0"/>
                      </a:rPr>
                      <m:t>0.18 </m:t>
                    </m:r>
                    <m:r>
                      <m:rPr>
                        <m:sty m:val="p"/>
                      </m:rPr>
                      <a:rPr lang="en-US" sz="600" b="0" i="0" dirty="0" smtClean="0">
                        <a:solidFill>
                          <a:schemeClr val="tx1">
                            <a:lumMod val="75000"/>
                          </a:schemeClr>
                        </a:solidFill>
                        <a:latin typeface="Cambria Math" panose="02040503050406030204" pitchFamily="18" charset="0"/>
                      </a:rPr>
                      <m:t>MV</m:t>
                    </m:r>
                    <m:r>
                      <a:rPr lang="en-US" sz="600" b="0" i="0" dirty="0" smtClean="0">
                        <a:solidFill>
                          <a:schemeClr val="tx1">
                            <a:lumMod val="75000"/>
                          </a:schemeClr>
                        </a:solidFill>
                        <a:latin typeface="Cambria Math" panose="02040503050406030204" pitchFamily="18" charset="0"/>
                      </a:rPr>
                      <m:t>/</m:t>
                    </m:r>
                    <m:r>
                      <m:rPr>
                        <m:sty m:val="p"/>
                      </m:rPr>
                      <a:rPr lang="en-US" sz="600" b="0" i="0" dirty="0" smtClean="0">
                        <a:solidFill>
                          <a:schemeClr val="tx1">
                            <a:lumMod val="75000"/>
                          </a:schemeClr>
                        </a:solidFill>
                        <a:latin typeface="Cambria Math" panose="02040503050406030204" pitchFamily="18" charset="0"/>
                      </a:rPr>
                      <m:t>m</m:t>
                    </m:r>
                  </m:oMath>
                </a14:m>
                <a:r>
                  <a:rPr lang="en-GB" sz="600" dirty="0">
                    <a:solidFill>
                      <a:schemeClr val="tx1">
                        <a:lumMod val="75000"/>
                      </a:schemeClr>
                    </a:solidFill>
                    <a:latin typeface="Arial" panose="020B0604020202020204" pitchFamily="34" charset="0"/>
                    <a:cs typeface="Arial" panose="020B0604020202020204" pitchFamily="34" charset="0"/>
                  </a:rPr>
                  <a:t>,</a:t>
                </a:r>
              </a:p>
              <a:p>
                <a:pPr/>
                <a14:m>
                  <m:oMathPara xmlns:m="http://schemas.openxmlformats.org/officeDocument/2006/math">
                    <m:oMathParaPr>
                      <m:jc m:val="left"/>
                    </m:oMathParaPr>
                    <m:oMath xmlns:m="http://schemas.openxmlformats.org/officeDocument/2006/math">
                      <m:sSub>
                        <m:sSubPr>
                          <m:ctrlPr>
                            <a:rPr lang="en-US" sz="600" i="1" dirty="0">
                              <a:solidFill>
                                <a:schemeClr val="tx1">
                                  <a:lumMod val="75000"/>
                                </a:schemeClr>
                              </a:solidFill>
                              <a:latin typeface="Cambria Math" panose="02040503050406030204" pitchFamily="18" charset="0"/>
                            </a:rPr>
                          </m:ctrlPr>
                        </m:sSubPr>
                        <m:e>
                          <m:r>
                            <a:rPr lang="en-US" sz="600" b="0" i="1" dirty="0" smtClean="0">
                              <a:solidFill>
                                <a:schemeClr val="tx1">
                                  <a:lumMod val="75000"/>
                                </a:schemeClr>
                              </a:solidFill>
                              <a:latin typeface="Cambria Math" panose="02040503050406030204" pitchFamily="18" charset="0"/>
                            </a:rPr>
                            <m:t>𝐸</m:t>
                          </m:r>
                        </m:e>
                        <m:sub>
                          <m:r>
                            <m:rPr>
                              <m:sty m:val="p"/>
                            </m:rPr>
                            <a:rPr lang="en-US" sz="600" b="0" i="0" dirty="0" smtClean="0">
                              <a:solidFill>
                                <a:schemeClr val="tx1">
                                  <a:lumMod val="75000"/>
                                </a:schemeClr>
                              </a:solidFill>
                              <a:latin typeface="Cambria Math" panose="02040503050406030204" pitchFamily="18" charset="0"/>
                            </a:rPr>
                            <m:t>pk</m:t>
                          </m:r>
                          <m:r>
                            <a:rPr lang="en-US" sz="600" b="0" i="0" dirty="0" smtClean="0">
                              <a:solidFill>
                                <a:schemeClr val="tx1">
                                  <a:lumMod val="75000"/>
                                </a:schemeClr>
                              </a:solidFill>
                              <a:latin typeface="Cambria Math" panose="02040503050406030204" pitchFamily="18" charset="0"/>
                            </a:rPr>
                            <m:t>−</m:t>
                          </m:r>
                          <m:r>
                            <m:rPr>
                              <m:sty m:val="p"/>
                            </m:rPr>
                            <a:rPr lang="en-US" sz="600" b="0" i="0" dirty="0" smtClean="0">
                              <a:solidFill>
                                <a:schemeClr val="tx1">
                                  <a:lumMod val="75000"/>
                                </a:schemeClr>
                              </a:solidFill>
                              <a:latin typeface="Cambria Math" panose="02040503050406030204" pitchFamily="18" charset="0"/>
                            </a:rPr>
                            <m:t>air</m:t>
                          </m:r>
                        </m:sub>
                      </m:sSub>
                      <m:r>
                        <a:rPr lang="en-US" sz="600" i="1" dirty="0">
                          <a:solidFill>
                            <a:schemeClr val="tx1">
                              <a:lumMod val="75000"/>
                            </a:schemeClr>
                          </a:solidFill>
                          <a:latin typeface="Cambria Math" panose="02040503050406030204" pitchFamily="18" charset="0"/>
                        </a:rPr>
                        <m:t>=</m:t>
                      </m:r>
                      <m:r>
                        <a:rPr lang="en-US" sz="600" b="0" i="0" dirty="0" smtClean="0">
                          <a:solidFill>
                            <a:schemeClr val="tx1">
                              <a:lumMod val="75000"/>
                            </a:schemeClr>
                          </a:solidFill>
                          <a:latin typeface="Cambria Math" panose="02040503050406030204" pitchFamily="18" charset="0"/>
                        </a:rPr>
                        <m:t>0.22 </m:t>
                      </m:r>
                      <m:r>
                        <m:rPr>
                          <m:sty m:val="p"/>
                        </m:rPr>
                        <a:rPr lang="en-US" sz="600" b="0" i="0" dirty="0" smtClean="0">
                          <a:solidFill>
                            <a:schemeClr val="tx1">
                              <a:lumMod val="75000"/>
                            </a:schemeClr>
                          </a:solidFill>
                          <a:latin typeface="Cambria Math" panose="02040503050406030204" pitchFamily="18" charset="0"/>
                        </a:rPr>
                        <m:t>MV</m:t>
                      </m:r>
                      <m:r>
                        <a:rPr lang="en-US" sz="600" b="0" i="0" dirty="0" smtClean="0">
                          <a:solidFill>
                            <a:schemeClr val="tx1">
                              <a:lumMod val="75000"/>
                            </a:schemeClr>
                          </a:solidFill>
                          <a:latin typeface="Cambria Math" panose="02040503050406030204" pitchFamily="18" charset="0"/>
                        </a:rPr>
                        <m:t>/</m:t>
                      </m:r>
                      <m:r>
                        <m:rPr>
                          <m:sty m:val="p"/>
                        </m:rPr>
                        <a:rPr lang="en-US" sz="600" b="0" i="0" dirty="0" smtClean="0">
                          <a:solidFill>
                            <a:schemeClr val="tx1">
                              <a:lumMod val="75000"/>
                            </a:schemeClr>
                          </a:solidFill>
                          <a:latin typeface="Cambria Math" panose="02040503050406030204" pitchFamily="18" charset="0"/>
                        </a:rPr>
                        <m:t>m</m:t>
                      </m:r>
                    </m:oMath>
                  </m:oMathPara>
                </a14:m>
                <a:endParaRPr lang="en-GB" sz="600"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DA12A445-DD28-40E5-A4E8-04BDE53DAA9F}"/>
                  </a:ext>
                </a:extLst>
              </p:cNvPr>
              <p:cNvSpPr txBox="1">
                <a:spLocks noRot="1" noChangeAspect="1" noMove="1" noResize="1" noEditPoints="1" noAdjustHandles="1" noChangeArrowheads="1" noChangeShapeType="1" noTextEdit="1"/>
              </p:cNvSpPr>
              <p:nvPr/>
            </p:nvSpPr>
            <p:spPr bwMode="auto">
              <a:xfrm>
                <a:off x="7378824" y="3977276"/>
                <a:ext cx="868956" cy="478080"/>
              </a:xfrm>
              <a:prstGeom prst="rect">
                <a:avLst/>
              </a:prstGeom>
              <a:blipFill>
                <a:blip r:embed="rId10"/>
                <a:stretch>
                  <a:fillRect l="-4196" t="-6329" r="-5594" b="-5063"/>
                </a:stretch>
              </a:blipFill>
            </p:spPr>
            <p:txBody>
              <a:bodyPr/>
              <a:lstStyle/>
              <a:p>
                <a:r>
                  <a:rPr lang="zh-CN" altLang="en-US">
                    <a:noFill/>
                  </a:rPr>
                  <a:t> </a:t>
                </a:r>
              </a:p>
            </p:txBody>
          </p:sp>
        </mc:Fallback>
      </mc:AlternateContent>
      <p:sp>
        <p:nvSpPr>
          <p:cNvPr id="20" name="TextBox 26">
            <a:extLst>
              <a:ext uri="{FF2B5EF4-FFF2-40B4-BE49-F238E27FC236}">
                <a16:creationId xmlns:a16="http://schemas.microsoft.com/office/drawing/2014/main" id="{17D51403-F3DE-43C1-B737-8099C43F5B98}"/>
              </a:ext>
            </a:extLst>
          </p:cNvPr>
          <p:cNvSpPr txBox="1"/>
          <p:nvPr/>
        </p:nvSpPr>
        <p:spPr bwMode="auto">
          <a:xfrm>
            <a:off x="7173889" y="3869711"/>
            <a:ext cx="125034" cy="246221"/>
          </a:xfrm>
          <a:prstGeom prst="rect">
            <a:avLst/>
          </a:prstGeom>
          <a:noFill/>
        </p:spPr>
        <p:txBody>
          <a:bodyPr wrap="none" lIns="0" tIns="0" rIns="0" bIns="0" rtlCol="0">
            <a:spAutoFit/>
          </a:bodyPr>
          <a:lstStyle/>
          <a:p>
            <a:r>
              <a:rPr lang="en-GB" sz="1600" b="1" dirty="0">
                <a:solidFill>
                  <a:schemeClr val="tx1">
                    <a:lumMod val="75000"/>
                  </a:schemeClr>
                </a:solidFill>
              </a:rPr>
              <a:t>Z</a:t>
            </a:r>
          </a:p>
        </p:txBody>
      </p:sp>
    </p:spTree>
    <p:extLst>
      <p:ext uri="{BB962C8B-B14F-4D97-AF65-F5344CB8AC3E}">
        <p14:creationId xmlns:p14="http://schemas.microsoft.com/office/powerpoint/2010/main" val="4129125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100000">
                <p:cTn id="7" fill="hold" display="0">
                  <p:stCondLst>
                    <p:cond delay="indefinite"/>
                  </p:stCondLst>
                </p:cTn>
                <p:tgtEl>
                  <p:spTgt spid="1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051AD0D-BE0E-4EA8-A80D-82CEFB994BD1}"/>
              </a:ext>
            </a:extLst>
          </p:cNvPr>
          <p:cNvSpPr>
            <a:spLocks noGrp="1"/>
          </p:cNvSpPr>
          <p:nvPr>
            <p:ph type="title"/>
          </p:nvPr>
        </p:nvSpPr>
        <p:spPr/>
        <p:txBody>
          <a:bodyPr/>
          <a:lstStyle/>
          <a:p>
            <a:r>
              <a:rPr lang="en-US" altLang="zh-CN" dirty="0"/>
              <a:t>FCC-</a:t>
            </a:r>
            <a:r>
              <a:rPr lang="en-US" altLang="zh-CN" dirty="0" err="1"/>
              <a:t>ee</a:t>
            </a:r>
            <a:r>
              <a:rPr lang="en-US" altLang="zh-CN" dirty="0"/>
              <a:t> 400 MHz Power Coupler</a:t>
            </a:r>
            <a:endParaRPr lang="zh-CN" altLang="en-US" dirty="0"/>
          </a:p>
        </p:txBody>
      </p:sp>
      <p:sp>
        <p:nvSpPr>
          <p:cNvPr id="4" name="灯片编号占位符 3">
            <a:extLst>
              <a:ext uri="{FF2B5EF4-FFF2-40B4-BE49-F238E27FC236}">
                <a16:creationId xmlns:a16="http://schemas.microsoft.com/office/drawing/2014/main" id="{BABB4DC3-CF47-4F47-A123-5FDAA6F2963A}"/>
              </a:ext>
            </a:extLst>
          </p:cNvPr>
          <p:cNvSpPr>
            <a:spLocks noGrp="1"/>
          </p:cNvSpPr>
          <p:nvPr>
            <p:ph type="sldNum" sz="quarter" idx="12"/>
          </p:nvPr>
        </p:nvSpPr>
        <p:spPr/>
        <p:txBody>
          <a:bodyPr/>
          <a:lstStyle/>
          <a:p>
            <a:fld id="{F15E9139-A00B-4B2A-98A6-095DC08F1345}" type="slidenum">
              <a:rPr lang="zh-CN" altLang="en-US" smtClean="0"/>
              <a:pPr/>
              <a:t>21</a:t>
            </a:fld>
            <a:endParaRPr lang="zh-CN" altLang="en-US"/>
          </a:p>
        </p:txBody>
      </p:sp>
      <p:pic>
        <p:nvPicPr>
          <p:cNvPr id="8" name="Content Placeholder 11" descr="A blue and grey metal structure&#10;&#10;AI-generated content may be incorrect.">
            <a:extLst>
              <a:ext uri="{FF2B5EF4-FFF2-40B4-BE49-F238E27FC236}">
                <a16:creationId xmlns:a16="http://schemas.microsoft.com/office/drawing/2014/main" id="{94BC37F6-D7AF-48BF-82CB-8D23AB69BE58}"/>
              </a:ext>
            </a:extLst>
          </p:cNvPr>
          <p:cNvPicPr>
            <a:picLocks noChangeAspect="1"/>
          </p:cNvPicPr>
          <p:nvPr/>
        </p:nvPicPr>
        <p:blipFill>
          <a:blip r:embed="rId2"/>
          <a:stretch>
            <a:fillRect/>
          </a:stretch>
        </p:blipFill>
        <p:spPr>
          <a:xfrm>
            <a:off x="331397" y="1224456"/>
            <a:ext cx="2651098" cy="2043048"/>
          </a:xfrm>
          <a:prstGeom prst="rect">
            <a:avLst/>
          </a:prstGeom>
        </p:spPr>
      </p:pic>
      <p:pic>
        <p:nvPicPr>
          <p:cNvPr id="10" name="Picture 20" descr="A rainbow colored object with a white background&#10;&#10;Description automatically generated">
            <a:extLst>
              <a:ext uri="{FF2B5EF4-FFF2-40B4-BE49-F238E27FC236}">
                <a16:creationId xmlns:a16="http://schemas.microsoft.com/office/drawing/2014/main" id="{6B094E9F-027F-457D-8BE3-54F41A87C669}"/>
              </a:ext>
            </a:extLst>
          </p:cNvPr>
          <p:cNvPicPr>
            <a:picLocks noChangeAspect="1"/>
          </p:cNvPicPr>
          <p:nvPr/>
        </p:nvPicPr>
        <p:blipFill>
          <a:blip r:embed="rId3" cstate="hqprint">
            <a:extLst>
              <a:ext uri="{28A0092B-C50C-407E-A947-70E740481C1C}">
                <a14:useLocalDpi xmlns:a14="http://schemas.microsoft.com/office/drawing/2010/main"/>
              </a:ext>
            </a:extLst>
          </a:blip>
          <a:srcRect l="26323" t="7544" r="13973" b="19775"/>
          <a:stretch/>
        </p:blipFill>
        <p:spPr>
          <a:xfrm>
            <a:off x="3287688" y="1510473"/>
            <a:ext cx="3104601" cy="1636031"/>
          </a:xfrm>
          <a:prstGeom prst="rect">
            <a:avLst/>
          </a:prstGeom>
        </p:spPr>
      </p:pic>
      <mc:AlternateContent xmlns:mc="http://schemas.openxmlformats.org/markup-compatibility/2006" xmlns:a14="http://schemas.microsoft.com/office/drawing/2010/main">
        <mc:Choice Requires="a14">
          <p:sp>
            <p:nvSpPr>
              <p:cNvPr id="11" name="TextBox 21">
                <a:extLst>
                  <a:ext uri="{FF2B5EF4-FFF2-40B4-BE49-F238E27FC236}">
                    <a16:creationId xmlns:a16="http://schemas.microsoft.com/office/drawing/2014/main" id="{AD967867-6990-476F-BE22-7ED96B403C80}"/>
                  </a:ext>
                </a:extLst>
              </p:cNvPr>
              <p:cNvSpPr txBox="1"/>
              <p:nvPr/>
            </p:nvSpPr>
            <p:spPr>
              <a:xfrm>
                <a:off x="4656494" y="2535593"/>
                <a:ext cx="1735796" cy="788293"/>
              </a:xfrm>
              <a:prstGeom prst="rect">
                <a:avLst/>
              </a:prstGeom>
              <a:noFill/>
            </p:spPr>
            <p:txBody>
              <a:bodyPr wrap="none" lIns="0" tIns="0" rIns="0" bIns="0" rtlCol="0">
                <a:spAutoFit/>
              </a:bodyPr>
              <a:lstStyle/>
              <a:p>
                <a:r>
                  <a:rPr lang="en-US" sz="1200" dirty="0">
                    <a:solidFill>
                      <a:schemeClr val="tx2"/>
                    </a:solidFill>
                  </a:rPr>
                  <a:t>For 500 kW input power</a:t>
                </a:r>
                <a:endParaRPr lang="en-GB" sz="1200" dirty="0">
                  <a:solidFill>
                    <a:schemeClr val="tx2"/>
                  </a:solidFill>
                </a:endParaRPr>
              </a:p>
              <a:p>
                <a:pPr algn="l"/>
                <a14:m>
                  <m:oMath xmlns:m="http://schemas.openxmlformats.org/officeDocument/2006/math">
                    <m:sSub>
                      <m:sSubPr>
                        <m:ctrlPr>
                          <a:rPr lang="en-US" sz="1200" b="0" i="1" dirty="0" smtClean="0">
                            <a:latin typeface="Cambria Math" panose="02040503050406030204" pitchFamily="18" charset="0"/>
                          </a:rPr>
                        </m:ctrlPr>
                      </m:sSubPr>
                      <m:e>
                        <m:r>
                          <a:rPr lang="en-US" sz="1200" i="1" dirty="0" smtClean="0">
                            <a:latin typeface="Cambria Math" panose="02040503050406030204" pitchFamily="18" charset="0"/>
                          </a:rPr>
                          <m:t>𝐸</m:t>
                        </m:r>
                      </m:e>
                      <m:sub>
                        <m:r>
                          <m:rPr>
                            <m:sty m:val="p"/>
                          </m:rPr>
                          <a:rPr lang="en-US" sz="1200" i="0" dirty="0" smtClean="0">
                            <a:latin typeface="Cambria Math" panose="02040503050406030204" pitchFamily="18" charset="0"/>
                          </a:rPr>
                          <m:t>pk</m:t>
                        </m:r>
                      </m:sub>
                    </m:sSub>
                  </m:oMath>
                </a14:m>
                <a:r>
                  <a:rPr lang="en-US" sz="1200" dirty="0"/>
                  <a:t> on WG air=173 kV/m</a:t>
                </a:r>
              </a:p>
              <a:p>
                <a14:m>
                  <m:oMath xmlns:m="http://schemas.openxmlformats.org/officeDocument/2006/math">
                    <m:sSub>
                      <m:sSubPr>
                        <m:ctrlPr>
                          <a:rPr lang="en-US" sz="1200" b="0" i="1" dirty="0" smtClean="0">
                            <a:latin typeface="Cambria Math" panose="02040503050406030204" pitchFamily="18" charset="0"/>
                          </a:rPr>
                        </m:ctrlPr>
                      </m:sSubPr>
                      <m:e>
                        <m:r>
                          <a:rPr lang="en-US" sz="1200" i="1" dirty="0" smtClean="0">
                            <a:latin typeface="Cambria Math" panose="02040503050406030204" pitchFamily="18" charset="0"/>
                          </a:rPr>
                          <m:t>𝐸</m:t>
                        </m:r>
                      </m:e>
                      <m:sub>
                        <m:r>
                          <m:rPr>
                            <m:sty m:val="p"/>
                          </m:rPr>
                          <a:rPr lang="en-US" sz="1200" i="0" dirty="0" smtClean="0">
                            <a:latin typeface="Cambria Math" panose="02040503050406030204" pitchFamily="18" charset="0"/>
                          </a:rPr>
                          <m:t>pk</m:t>
                        </m:r>
                      </m:sub>
                    </m:sSub>
                  </m:oMath>
                </a14:m>
                <a:r>
                  <a:rPr lang="en-US" sz="1200" dirty="0"/>
                  <a:t> in vacuum=355 kV/m</a:t>
                </a:r>
                <a:endParaRPr lang="en-GB" sz="1200" dirty="0"/>
              </a:p>
              <a:p>
                <a14:m>
                  <m:oMath xmlns:m="http://schemas.openxmlformats.org/officeDocument/2006/math">
                    <m:sSub>
                      <m:sSubPr>
                        <m:ctrlPr>
                          <a:rPr lang="en-US" sz="1200" b="0" i="1" dirty="0" smtClean="0">
                            <a:latin typeface="Cambria Math" panose="02040503050406030204" pitchFamily="18" charset="0"/>
                          </a:rPr>
                        </m:ctrlPr>
                      </m:sSubPr>
                      <m:e>
                        <m:r>
                          <a:rPr lang="en-US" sz="1200" i="1" dirty="0" smtClean="0">
                            <a:latin typeface="Cambria Math" panose="02040503050406030204" pitchFamily="18" charset="0"/>
                          </a:rPr>
                          <m:t>𝐸</m:t>
                        </m:r>
                      </m:e>
                      <m:sub>
                        <m:r>
                          <m:rPr>
                            <m:sty m:val="p"/>
                          </m:rPr>
                          <a:rPr lang="en-US" sz="1200" i="0" dirty="0" smtClean="0">
                            <a:latin typeface="Cambria Math" panose="02040503050406030204" pitchFamily="18" charset="0"/>
                          </a:rPr>
                          <m:t>pk</m:t>
                        </m:r>
                      </m:sub>
                    </m:sSub>
                  </m:oMath>
                </a14:m>
                <a:r>
                  <a:rPr lang="en-US" sz="1200" dirty="0"/>
                  <a:t> on window=187 kV/m</a:t>
                </a:r>
                <a:endParaRPr lang="en-GB" sz="1200" dirty="0"/>
              </a:p>
            </p:txBody>
          </p:sp>
        </mc:Choice>
        <mc:Fallback xmlns="">
          <p:sp>
            <p:nvSpPr>
              <p:cNvPr id="11" name="TextBox 21">
                <a:extLst>
                  <a:ext uri="{FF2B5EF4-FFF2-40B4-BE49-F238E27FC236}">
                    <a16:creationId xmlns:a16="http://schemas.microsoft.com/office/drawing/2014/main" id="{AD967867-6990-476F-BE22-7ED96B403C80}"/>
                  </a:ext>
                </a:extLst>
              </p:cNvPr>
              <p:cNvSpPr txBox="1">
                <a:spLocks noRot="1" noChangeAspect="1" noMove="1" noResize="1" noEditPoints="1" noAdjustHandles="1" noChangeArrowheads="1" noChangeShapeType="1" noTextEdit="1"/>
              </p:cNvSpPr>
              <p:nvPr/>
            </p:nvSpPr>
            <p:spPr>
              <a:xfrm>
                <a:off x="4656494" y="2535593"/>
                <a:ext cx="1735796" cy="788293"/>
              </a:xfrm>
              <a:prstGeom prst="rect">
                <a:avLst/>
              </a:prstGeom>
              <a:blipFill>
                <a:blip r:embed="rId4"/>
                <a:stretch>
                  <a:fillRect l="-5614" t="-6202" b="-9302"/>
                </a:stretch>
              </a:blipFill>
            </p:spPr>
            <p:txBody>
              <a:bodyPr/>
              <a:lstStyle/>
              <a:p>
                <a:r>
                  <a:rPr lang="zh-CN" altLang="en-US">
                    <a:noFill/>
                  </a:rPr>
                  <a:t> </a:t>
                </a:r>
              </a:p>
            </p:txBody>
          </p:sp>
        </mc:Fallback>
      </mc:AlternateContent>
      <p:cxnSp>
        <p:nvCxnSpPr>
          <p:cNvPr id="12" name="Straight Arrow Connector 31">
            <a:extLst>
              <a:ext uri="{FF2B5EF4-FFF2-40B4-BE49-F238E27FC236}">
                <a16:creationId xmlns:a16="http://schemas.microsoft.com/office/drawing/2014/main" id="{3B97DCED-39EC-4C02-954B-D9AAC8AD230B}"/>
              </a:ext>
            </a:extLst>
          </p:cNvPr>
          <p:cNvCxnSpPr>
            <a:cxnSpLocks/>
          </p:cNvCxnSpPr>
          <p:nvPr/>
        </p:nvCxnSpPr>
        <p:spPr>
          <a:xfrm>
            <a:off x="4656493" y="1510473"/>
            <a:ext cx="2194560" cy="0"/>
          </a:xfrm>
          <a:prstGeom prst="straightConnector1">
            <a:avLst/>
          </a:prstGeom>
          <a:ln>
            <a:solidFill>
              <a:srgbClr val="303030"/>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32">
            <a:extLst>
              <a:ext uri="{FF2B5EF4-FFF2-40B4-BE49-F238E27FC236}">
                <a16:creationId xmlns:a16="http://schemas.microsoft.com/office/drawing/2014/main" id="{1D19CFFE-B815-407B-903E-AC41702DE6BC}"/>
              </a:ext>
            </a:extLst>
          </p:cNvPr>
          <p:cNvCxnSpPr>
            <a:cxnSpLocks/>
          </p:cNvCxnSpPr>
          <p:nvPr/>
        </p:nvCxnSpPr>
        <p:spPr>
          <a:xfrm>
            <a:off x="4656493" y="2379775"/>
            <a:ext cx="2194560" cy="0"/>
          </a:xfrm>
          <a:prstGeom prst="straightConnector1">
            <a:avLst/>
          </a:prstGeom>
          <a:ln>
            <a:solidFill>
              <a:srgbClr val="303030"/>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34">
            <a:extLst>
              <a:ext uri="{FF2B5EF4-FFF2-40B4-BE49-F238E27FC236}">
                <a16:creationId xmlns:a16="http://schemas.microsoft.com/office/drawing/2014/main" id="{9C6CEBAA-1C55-44F2-BA98-FC50AA845FC3}"/>
              </a:ext>
            </a:extLst>
          </p:cNvPr>
          <p:cNvCxnSpPr>
            <a:cxnSpLocks/>
          </p:cNvCxnSpPr>
          <p:nvPr/>
        </p:nvCxnSpPr>
        <p:spPr>
          <a:xfrm>
            <a:off x="6716325" y="1510473"/>
            <a:ext cx="0" cy="869302"/>
          </a:xfrm>
          <a:prstGeom prst="straightConnector1">
            <a:avLst/>
          </a:prstGeom>
          <a:ln>
            <a:solidFill>
              <a:srgbClr val="30303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36">
            <a:extLst>
              <a:ext uri="{FF2B5EF4-FFF2-40B4-BE49-F238E27FC236}">
                <a16:creationId xmlns:a16="http://schemas.microsoft.com/office/drawing/2014/main" id="{9DC328E3-E1CB-41AC-95CF-E6EAC8D9F165}"/>
              </a:ext>
            </a:extLst>
          </p:cNvPr>
          <p:cNvCxnSpPr>
            <a:cxnSpLocks/>
          </p:cNvCxnSpPr>
          <p:nvPr/>
        </p:nvCxnSpPr>
        <p:spPr>
          <a:xfrm>
            <a:off x="4356728" y="3073028"/>
            <a:ext cx="0" cy="241333"/>
          </a:xfrm>
          <a:prstGeom prst="line">
            <a:avLst/>
          </a:prstGeom>
          <a:ln>
            <a:solidFill>
              <a:srgbClr val="2F2F2F"/>
            </a:solidFill>
          </a:ln>
        </p:spPr>
        <p:style>
          <a:lnRef idx="1">
            <a:schemeClr val="accent1"/>
          </a:lnRef>
          <a:fillRef idx="0">
            <a:schemeClr val="accent1"/>
          </a:fillRef>
          <a:effectRef idx="0">
            <a:schemeClr val="accent1"/>
          </a:effectRef>
          <a:fontRef idx="minor">
            <a:schemeClr val="tx1"/>
          </a:fontRef>
        </p:style>
      </p:cxnSp>
      <p:cxnSp>
        <p:nvCxnSpPr>
          <p:cNvPr id="16" name="Straight Connector 37">
            <a:extLst>
              <a:ext uri="{FF2B5EF4-FFF2-40B4-BE49-F238E27FC236}">
                <a16:creationId xmlns:a16="http://schemas.microsoft.com/office/drawing/2014/main" id="{9A402662-5814-4F5B-A0FB-E21D49A134D7}"/>
              </a:ext>
            </a:extLst>
          </p:cNvPr>
          <p:cNvCxnSpPr>
            <a:cxnSpLocks/>
          </p:cNvCxnSpPr>
          <p:nvPr/>
        </p:nvCxnSpPr>
        <p:spPr>
          <a:xfrm>
            <a:off x="3929443" y="3062439"/>
            <a:ext cx="0" cy="241333"/>
          </a:xfrm>
          <a:prstGeom prst="line">
            <a:avLst/>
          </a:prstGeom>
          <a:ln>
            <a:solidFill>
              <a:srgbClr val="2F2F2F"/>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38">
            <a:extLst>
              <a:ext uri="{FF2B5EF4-FFF2-40B4-BE49-F238E27FC236}">
                <a16:creationId xmlns:a16="http://schemas.microsoft.com/office/drawing/2014/main" id="{D0B10EB8-A309-4CC1-AED8-DA34686E9930}"/>
              </a:ext>
            </a:extLst>
          </p:cNvPr>
          <p:cNvCxnSpPr>
            <a:cxnSpLocks/>
          </p:cNvCxnSpPr>
          <p:nvPr/>
        </p:nvCxnSpPr>
        <p:spPr>
          <a:xfrm flipH="1">
            <a:off x="3927063" y="3192630"/>
            <a:ext cx="422523" cy="0"/>
          </a:xfrm>
          <a:prstGeom prst="straightConnector1">
            <a:avLst/>
          </a:prstGeom>
          <a:ln>
            <a:solidFill>
              <a:srgbClr val="30303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41">
            <a:extLst>
              <a:ext uri="{FF2B5EF4-FFF2-40B4-BE49-F238E27FC236}">
                <a16:creationId xmlns:a16="http://schemas.microsoft.com/office/drawing/2014/main" id="{294C2838-9DE2-44D1-AD90-79DA28118DD3}"/>
              </a:ext>
            </a:extLst>
          </p:cNvPr>
          <p:cNvSpPr txBox="1"/>
          <p:nvPr/>
        </p:nvSpPr>
        <p:spPr>
          <a:xfrm>
            <a:off x="6794886" y="1829459"/>
            <a:ext cx="646011" cy="215444"/>
          </a:xfrm>
          <a:prstGeom prst="rect">
            <a:avLst/>
          </a:prstGeom>
          <a:noFill/>
        </p:spPr>
        <p:txBody>
          <a:bodyPr wrap="none" lIns="0" tIns="0" rIns="0" bIns="0" rtlCol="0">
            <a:spAutoFit/>
          </a:bodyPr>
          <a:lstStyle/>
          <a:p>
            <a:pPr algn="l"/>
            <a:r>
              <a:rPr lang="en-US" sz="1400" dirty="0">
                <a:solidFill>
                  <a:schemeClr val="tx2"/>
                </a:solidFill>
              </a:rPr>
              <a:t>400 mm</a:t>
            </a:r>
            <a:endParaRPr lang="en-GB" sz="1400" dirty="0">
              <a:solidFill>
                <a:schemeClr val="tx2"/>
              </a:solidFill>
            </a:endParaRPr>
          </a:p>
        </p:txBody>
      </p:sp>
      <p:sp>
        <p:nvSpPr>
          <p:cNvPr id="19" name="TextBox 42">
            <a:extLst>
              <a:ext uri="{FF2B5EF4-FFF2-40B4-BE49-F238E27FC236}">
                <a16:creationId xmlns:a16="http://schemas.microsoft.com/office/drawing/2014/main" id="{86A0552C-D947-4127-9564-2C5DC4372C02}"/>
              </a:ext>
            </a:extLst>
          </p:cNvPr>
          <p:cNvSpPr txBox="1"/>
          <p:nvPr/>
        </p:nvSpPr>
        <p:spPr>
          <a:xfrm>
            <a:off x="3829061" y="3267504"/>
            <a:ext cx="646011" cy="215444"/>
          </a:xfrm>
          <a:prstGeom prst="rect">
            <a:avLst/>
          </a:prstGeom>
          <a:noFill/>
        </p:spPr>
        <p:txBody>
          <a:bodyPr wrap="none" lIns="0" tIns="0" rIns="0" bIns="0" rtlCol="0">
            <a:spAutoFit/>
          </a:bodyPr>
          <a:lstStyle/>
          <a:p>
            <a:pPr algn="l"/>
            <a:r>
              <a:rPr lang="en-US" sz="1400" dirty="0">
                <a:solidFill>
                  <a:schemeClr val="tx2"/>
                </a:solidFill>
              </a:rPr>
              <a:t>200 mm</a:t>
            </a:r>
            <a:endParaRPr lang="en-GB" sz="1400" dirty="0">
              <a:solidFill>
                <a:schemeClr val="tx2"/>
              </a:solidFill>
            </a:endParaRPr>
          </a:p>
        </p:txBody>
      </p:sp>
      <mc:AlternateContent xmlns:mc="http://schemas.openxmlformats.org/markup-compatibility/2006" xmlns:a14="http://schemas.microsoft.com/office/drawing/2010/main">
        <mc:Choice Requires="a14">
          <p:sp>
            <p:nvSpPr>
              <p:cNvPr id="20" name="TextBox 43">
                <a:extLst>
                  <a:ext uri="{FF2B5EF4-FFF2-40B4-BE49-F238E27FC236}">
                    <a16:creationId xmlns:a16="http://schemas.microsoft.com/office/drawing/2014/main" id="{662D5D57-FB69-4A8E-A432-142B9EE1055C}"/>
                  </a:ext>
                </a:extLst>
              </p:cNvPr>
              <p:cNvSpPr txBox="1"/>
              <p:nvPr/>
            </p:nvSpPr>
            <p:spPr>
              <a:xfrm>
                <a:off x="3054638" y="2299035"/>
                <a:ext cx="828112" cy="21544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400" b="0" i="1" dirty="0" smtClean="0">
                              <a:solidFill>
                                <a:schemeClr val="tx2"/>
                              </a:solidFill>
                              <a:latin typeface="Cambria Math" panose="02040503050406030204" pitchFamily="18" charset="0"/>
                            </a:rPr>
                          </m:ctrlPr>
                        </m:sSubPr>
                        <m:e>
                          <m:r>
                            <a:rPr lang="en-US" sz="1400" i="1" dirty="0" smtClean="0">
                              <a:solidFill>
                                <a:schemeClr val="tx2"/>
                              </a:solidFill>
                              <a:latin typeface="Cambria Math" panose="02040503050406030204" pitchFamily="18" charset="0"/>
                            </a:rPr>
                            <m:t>𝑍</m:t>
                          </m:r>
                        </m:e>
                        <m:sub>
                          <m:r>
                            <a:rPr lang="en-US" sz="1400" i="1" dirty="0" smtClean="0">
                              <a:solidFill>
                                <a:schemeClr val="tx2"/>
                              </a:solidFill>
                              <a:latin typeface="Cambria Math" panose="02040503050406030204" pitchFamily="18" charset="0"/>
                            </a:rPr>
                            <m:t>0</m:t>
                          </m:r>
                        </m:sub>
                      </m:sSub>
                      <m:r>
                        <a:rPr lang="en-US" sz="1400" i="1" dirty="0" smtClean="0">
                          <a:solidFill>
                            <a:schemeClr val="tx2"/>
                          </a:solidFill>
                          <a:latin typeface="Cambria Math" panose="02040503050406030204" pitchFamily="18" charset="0"/>
                        </a:rPr>
                        <m:t>=75 </m:t>
                      </m:r>
                      <m:r>
                        <a:rPr lang="el-GR" sz="1400" i="1" dirty="0" smtClean="0">
                          <a:solidFill>
                            <a:schemeClr val="tx2"/>
                          </a:solidFill>
                          <a:latin typeface="Cambria Math" panose="02040503050406030204" pitchFamily="18" charset="0"/>
                        </a:rPr>
                        <m:t>Ω</m:t>
                      </m:r>
                    </m:oMath>
                  </m:oMathPara>
                </a14:m>
                <a:endParaRPr lang="en-GB" sz="1400" dirty="0">
                  <a:solidFill>
                    <a:schemeClr val="tx2"/>
                  </a:solidFill>
                </a:endParaRPr>
              </a:p>
            </p:txBody>
          </p:sp>
        </mc:Choice>
        <mc:Fallback xmlns="">
          <p:sp>
            <p:nvSpPr>
              <p:cNvPr id="20" name="TextBox 43">
                <a:extLst>
                  <a:ext uri="{FF2B5EF4-FFF2-40B4-BE49-F238E27FC236}">
                    <a16:creationId xmlns:a16="http://schemas.microsoft.com/office/drawing/2014/main" id="{662D5D57-FB69-4A8E-A432-142B9EE1055C}"/>
                  </a:ext>
                </a:extLst>
              </p:cNvPr>
              <p:cNvSpPr txBox="1">
                <a:spLocks noRot="1" noChangeAspect="1" noMove="1" noResize="1" noEditPoints="1" noAdjustHandles="1" noChangeArrowheads="1" noChangeShapeType="1" noTextEdit="1"/>
              </p:cNvSpPr>
              <p:nvPr/>
            </p:nvSpPr>
            <p:spPr>
              <a:xfrm>
                <a:off x="3054638" y="2299035"/>
                <a:ext cx="828112" cy="215444"/>
              </a:xfrm>
              <a:prstGeom prst="rect">
                <a:avLst/>
              </a:prstGeom>
              <a:blipFill>
                <a:blip r:embed="rId5"/>
                <a:stretch>
                  <a:fillRect l="-3676" r="-3676" b="-14286"/>
                </a:stretch>
              </a:blipFill>
            </p:spPr>
            <p:txBody>
              <a:bodyPr/>
              <a:lstStyle/>
              <a:p>
                <a:r>
                  <a:rPr lang="zh-CN" altLang="en-US">
                    <a:noFill/>
                  </a:rPr>
                  <a:t> </a:t>
                </a:r>
              </a:p>
            </p:txBody>
          </p:sp>
        </mc:Fallback>
      </mc:AlternateContent>
      <p:cxnSp>
        <p:nvCxnSpPr>
          <p:cNvPr id="21" name="Straight Arrow Connector 45">
            <a:extLst>
              <a:ext uri="{FF2B5EF4-FFF2-40B4-BE49-F238E27FC236}">
                <a16:creationId xmlns:a16="http://schemas.microsoft.com/office/drawing/2014/main" id="{7B00B0D8-5AD3-4D7F-B388-2CBC11071C1A}"/>
              </a:ext>
            </a:extLst>
          </p:cNvPr>
          <p:cNvCxnSpPr>
            <a:cxnSpLocks/>
          </p:cNvCxnSpPr>
          <p:nvPr/>
        </p:nvCxnSpPr>
        <p:spPr>
          <a:xfrm flipH="1" flipV="1">
            <a:off x="3748164" y="2535593"/>
            <a:ext cx="178899" cy="232956"/>
          </a:xfrm>
          <a:prstGeom prst="straightConnector1">
            <a:avLst/>
          </a:prstGeom>
          <a:ln>
            <a:solidFill>
              <a:srgbClr val="30303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48">
            <a:extLst>
              <a:ext uri="{FF2B5EF4-FFF2-40B4-BE49-F238E27FC236}">
                <a16:creationId xmlns:a16="http://schemas.microsoft.com/office/drawing/2014/main" id="{3EB494BA-A5AA-4C65-A150-A9A5FF38A612}"/>
              </a:ext>
            </a:extLst>
          </p:cNvPr>
          <p:cNvSpPr txBox="1"/>
          <p:nvPr/>
        </p:nvSpPr>
        <p:spPr>
          <a:xfrm>
            <a:off x="5998230" y="1163977"/>
            <a:ext cx="1380186" cy="184666"/>
          </a:xfrm>
          <a:prstGeom prst="rect">
            <a:avLst/>
          </a:prstGeom>
          <a:noFill/>
        </p:spPr>
        <p:txBody>
          <a:bodyPr wrap="none" lIns="0" tIns="0" rIns="0" bIns="0" rtlCol="0">
            <a:spAutoFit/>
          </a:bodyPr>
          <a:lstStyle/>
          <a:p>
            <a:pPr algn="l"/>
            <a:r>
              <a:rPr lang="en-US" sz="1200" dirty="0">
                <a:solidFill>
                  <a:schemeClr val="tx2"/>
                </a:solidFill>
              </a:rPr>
              <a:t>Half-height WR2300</a:t>
            </a:r>
            <a:endParaRPr lang="en-GB" sz="1200" dirty="0">
              <a:solidFill>
                <a:schemeClr val="tx2"/>
              </a:solidFill>
            </a:endParaRPr>
          </a:p>
        </p:txBody>
      </p:sp>
      <p:cxnSp>
        <p:nvCxnSpPr>
          <p:cNvPr id="23" name="Straight Arrow Connector 51">
            <a:extLst>
              <a:ext uri="{FF2B5EF4-FFF2-40B4-BE49-F238E27FC236}">
                <a16:creationId xmlns:a16="http://schemas.microsoft.com/office/drawing/2014/main" id="{80BCF057-9968-4C08-8260-784FFB958BD8}"/>
              </a:ext>
            </a:extLst>
          </p:cNvPr>
          <p:cNvCxnSpPr>
            <a:cxnSpLocks/>
          </p:cNvCxnSpPr>
          <p:nvPr/>
        </p:nvCxnSpPr>
        <p:spPr>
          <a:xfrm flipV="1">
            <a:off x="6295121" y="1367935"/>
            <a:ext cx="0" cy="42272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53" descr="A blue and green oval&#10;&#10;AI-generated content may be incorrect.">
            <a:extLst>
              <a:ext uri="{FF2B5EF4-FFF2-40B4-BE49-F238E27FC236}">
                <a16:creationId xmlns:a16="http://schemas.microsoft.com/office/drawing/2014/main" id="{B7FD6218-BB7F-49D4-9E61-DD325048003F}"/>
              </a:ext>
            </a:extLst>
          </p:cNvPr>
          <p:cNvPicPr>
            <a:picLocks noChangeAspect="1"/>
          </p:cNvPicPr>
          <p:nvPr/>
        </p:nvPicPr>
        <p:blipFill>
          <a:blip r:embed="rId6" cstate="hqprint">
            <a:extLst>
              <a:ext uri="{28A0092B-C50C-407E-A947-70E740481C1C}">
                <a14:useLocalDpi xmlns:a14="http://schemas.microsoft.com/office/drawing/2010/main"/>
              </a:ext>
            </a:extLst>
          </a:blip>
          <a:srcRect l="29329" t="22348" r="48464" b="20606"/>
          <a:stretch/>
        </p:blipFill>
        <p:spPr>
          <a:xfrm>
            <a:off x="6840890" y="2301303"/>
            <a:ext cx="799358" cy="1061035"/>
          </a:xfrm>
          <a:prstGeom prst="rect">
            <a:avLst/>
          </a:prstGeom>
        </p:spPr>
      </p:pic>
      <p:cxnSp>
        <p:nvCxnSpPr>
          <p:cNvPr id="25" name="Straight Arrow Connector 55">
            <a:extLst>
              <a:ext uri="{FF2B5EF4-FFF2-40B4-BE49-F238E27FC236}">
                <a16:creationId xmlns:a16="http://schemas.microsoft.com/office/drawing/2014/main" id="{9D016724-9C70-4F9F-8D63-44F8757958E5}"/>
              </a:ext>
            </a:extLst>
          </p:cNvPr>
          <p:cNvCxnSpPr>
            <a:cxnSpLocks/>
          </p:cNvCxnSpPr>
          <p:nvPr/>
        </p:nvCxnSpPr>
        <p:spPr>
          <a:xfrm>
            <a:off x="4786123" y="2258349"/>
            <a:ext cx="2132366" cy="308860"/>
          </a:xfrm>
          <a:prstGeom prst="straightConnector1">
            <a:avLst/>
          </a:prstGeom>
          <a:ln>
            <a:solidFill>
              <a:srgbClr val="2F2F2F"/>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9">
            <a:extLst>
              <a:ext uri="{FF2B5EF4-FFF2-40B4-BE49-F238E27FC236}">
                <a16:creationId xmlns:a16="http://schemas.microsoft.com/office/drawing/2014/main" id="{04034759-1DA5-405A-82FF-152517468F0D}"/>
              </a:ext>
            </a:extLst>
          </p:cNvPr>
          <p:cNvGrpSpPr/>
          <p:nvPr/>
        </p:nvGrpSpPr>
        <p:grpSpPr>
          <a:xfrm>
            <a:off x="7849950" y="1140801"/>
            <a:ext cx="3788567" cy="2320835"/>
            <a:chOff x="7244945" y="3891726"/>
            <a:chExt cx="3788567" cy="2320835"/>
          </a:xfrm>
        </p:grpSpPr>
        <p:pic>
          <p:nvPicPr>
            <p:cNvPr id="37" name="Picture 6" descr="A blue pipe with a screw&#10;&#10;Description automatically generated">
              <a:extLst>
                <a:ext uri="{FF2B5EF4-FFF2-40B4-BE49-F238E27FC236}">
                  <a16:creationId xmlns:a16="http://schemas.microsoft.com/office/drawing/2014/main" id="{13569C4F-3B66-4B82-BA25-CAC06227A6E4}"/>
                </a:ext>
              </a:extLst>
            </p:cNvPr>
            <p:cNvPicPr>
              <a:picLocks noChangeAspect="1"/>
            </p:cNvPicPr>
            <p:nvPr/>
          </p:nvPicPr>
          <p:blipFill>
            <a:blip r:embed="rId7"/>
            <a:stretch>
              <a:fillRect/>
            </a:stretch>
          </p:blipFill>
          <p:spPr>
            <a:xfrm>
              <a:off x="7244945" y="4149781"/>
              <a:ext cx="3511115" cy="2062780"/>
            </a:xfrm>
            <a:prstGeom prst="rect">
              <a:avLst/>
            </a:prstGeom>
          </p:spPr>
        </p:pic>
        <mc:AlternateContent xmlns:mc="http://schemas.openxmlformats.org/markup-compatibility/2006" xmlns:a14="http://schemas.microsoft.com/office/drawing/2010/main">
          <mc:Choice Requires="a14">
            <p:sp>
              <p:nvSpPr>
                <p:cNvPr id="38" name="TextBox 8">
                  <a:extLst>
                    <a:ext uri="{FF2B5EF4-FFF2-40B4-BE49-F238E27FC236}">
                      <a16:creationId xmlns:a16="http://schemas.microsoft.com/office/drawing/2014/main" id="{132AA577-D029-4169-9182-1C985FF83D28}"/>
                    </a:ext>
                  </a:extLst>
                </p:cNvPr>
                <p:cNvSpPr txBox="1"/>
                <p:nvPr/>
              </p:nvSpPr>
              <p:spPr>
                <a:xfrm>
                  <a:off x="10438710" y="3891726"/>
                  <a:ext cx="565796" cy="276999"/>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𝐿</m:t>
                            </m:r>
                          </m:e>
                          <m:sub>
                            <m:r>
                              <m:rPr>
                                <m:sty m:val="p"/>
                              </m:rPr>
                              <a:rPr lang="en-US" i="0" dirty="0" smtClean="0">
                                <a:latin typeface="Cambria Math" panose="02040503050406030204" pitchFamily="18" charset="0"/>
                              </a:rPr>
                              <m:t>tune</m:t>
                            </m:r>
                          </m:sub>
                        </m:sSub>
                      </m:oMath>
                    </m:oMathPara>
                  </a14:m>
                  <a:endParaRPr lang="en-GB" dirty="0"/>
                </a:p>
              </p:txBody>
            </p:sp>
          </mc:Choice>
          <mc:Fallback xmlns="">
            <p:sp>
              <p:nvSpPr>
                <p:cNvPr id="9" name="TextBox 8">
                  <a:extLst>
                    <a:ext uri="{FF2B5EF4-FFF2-40B4-BE49-F238E27FC236}">
                      <a16:creationId xmlns:a16="http://schemas.microsoft.com/office/drawing/2014/main" id="{5D95F177-1083-0F6A-862A-55A55B4F25E7}"/>
                    </a:ext>
                  </a:extLst>
                </p:cNvPr>
                <p:cNvSpPr txBox="1">
                  <a:spLocks noRot="1" noChangeAspect="1" noMove="1" noResize="1" noEditPoints="1" noAdjustHandles="1" noChangeArrowheads="1" noChangeShapeType="1" noTextEdit="1"/>
                </p:cNvSpPr>
                <p:nvPr/>
              </p:nvSpPr>
              <p:spPr>
                <a:xfrm>
                  <a:off x="10438710" y="3891726"/>
                  <a:ext cx="565796" cy="276999"/>
                </a:xfrm>
                <a:prstGeom prst="rect">
                  <a:avLst/>
                </a:prstGeom>
                <a:blipFill>
                  <a:blip r:embed="rId8"/>
                  <a:stretch>
                    <a:fillRect l="-8602" r="-2151" b="-15217"/>
                  </a:stretch>
                </a:blipFill>
              </p:spPr>
              <p:txBody>
                <a:bodyPr/>
                <a:lstStyle/>
                <a:p>
                  <a:r>
                    <a:rPr lang="en-GB">
                      <a:noFill/>
                    </a:rPr>
                    <a:t> </a:t>
                  </a:r>
                </a:p>
              </p:txBody>
            </p:sp>
          </mc:Fallback>
        </mc:AlternateContent>
        <p:cxnSp>
          <p:nvCxnSpPr>
            <p:cNvPr id="39" name="Straight Arrow Connector 10">
              <a:extLst>
                <a:ext uri="{FF2B5EF4-FFF2-40B4-BE49-F238E27FC236}">
                  <a16:creationId xmlns:a16="http://schemas.microsoft.com/office/drawing/2014/main" id="{1A5A2EDB-8742-459C-8F65-56A03CDA1D5F}"/>
                </a:ext>
              </a:extLst>
            </p:cNvPr>
            <p:cNvCxnSpPr>
              <a:cxnSpLocks/>
            </p:cNvCxnSpPr>
            <p:nvPr/>
          </p:nvCxnSpPr>
          <p:spPr>
            <a:xfrm flipH="1" flipV="1">
              <a:off x="10252236" y="4714835"/>
              <a:ext cx="161061" cy="432048"/>
            </a:xfrm>
            <a:prstGeom prst="straightConnector1">
              <a:avLst/>
            </a:prstGeom>
            <a:ln w="38100">
              <a:solidFill>
                <a:srgbClr val="30303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12">
              <a:extLst>
                <a:ext uri="{FF2B5EF4-FFF2-40B4-BE49-F238E27FC236}">
                  <a16:creationId xmlns:a16="http://schemas.microsoft.com/office/drawing/2014/main" id="{E572BAE0-09D8-43E3-9E5B-258729B34B65}"/>
                </a:ext>
              </a:extLst>
            </p:cNvPr>
            <p:cNvSpPr txBox="1"/>
            <p:nvPr/>
          </p:nvSpPr>
          <p:spPr>
            <a:xfrm>
              <a:off x="10264071" y="5264223"/>
              <a:ext cx="769441" cy="276999"/>
            </a:xfrm>
            <a:prstGeom prst="rect">
              <a:avLst/>
            </a:prstGeom>
            <a:noFill/>
          </p:spPr>
          <p:txBody>
            <a:bodyPr wrap="none" lIns="0" tIns="0" rIns="0" bIns="0" rtlCol="0">
              <a:spAutoFit/>
            </a:bodyPr>
            <a:lstStyle/>
            <a:p>
              <a:pPr algn="l"/>
              <a:r>
                <a:rPr lang="en-US" dirty="0">
                  <a:solidFill>
                    <a:schemeClr val="tx2"/>
                  </a:solidFill>
                </a:rPr>
                <a:t>Air side</a:t>
              </a:r>
              <a:endParaRPr lang="en-GB" dirty="0">
                <a:solidFill>
                  <a:schemeClr val="tx2"/>
                </a:solidFill>
              </a:endParaRPr>
            </a:p>
          </p:txBody>
        </p:sp>
        <p:cxnSp>
          <p:nvCxnSpPr>
            <p:cNvPr id="41" name="Straight Arrow Connector 13">
              <a:extLst>
                <a:ext uri="{FF2B5EF4-FFF2-40B4-BE49-F238E27FC236}">
                  <a16:creationId xmlns:a16="http://schemas.microsoft.com/office/drawing/2014/main" id="{2744F84F-77FD-4B97-9FB1-2813A2034586}"/>
                </a:ext>
              </a:extLst>
            </p:cNvPr>
            <p:cNvCxnSpPr>
              <a:cxnSpLocks/>
            </p:cNvCxnSpPr>
            <p:nvPr/>
          </p:nvCxnSpPr>
          <p:spPr>
            <a:xfrm flipV="1">
              <a:off x="8668060" y="4651211"/>
              <a:ext cx="162335" cy="207640"/>
            </a:xfrm>
            <a:prstGeom prst="straightConnector1">
              <a:avLst/>
            </a:prstGeom>
            <a:ln w="38100">
              <a:solidFill>
                <a:srgbClr val="30303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15">
              <a:extLst>
                <a:ext uri="{FF2B5EF4-FFF2-40B4-BE49-F238E27FC236}">
                  <a16:creationId xmlns:a16="http://schemas.microsoft.com/office/drawing/2014/main" id="{A6399DE2-D0F1-4F61-AB70-EFFB69713877}"/>
                </a:ext>
              </a:extLst>
            </p:cNvPr>
            <p:cNvSpPr txBox="1"/>
            <p:nvPr/>
          </p:nvSpPr>
          <p:spPr>
            <a:xfrm>
              <a:off x="7749001" y="4858851"/>
              <a:ext cx="1316579" cy="276999"/>
            </a:xfrm>
            <a:prstGeom prst="rect">
              <a:avLst/>
            </a:prstGeom>
            <a:noFill/>
          </p:spPr>
          <p:txBody>
            <a:bodyPr wrap="none" lIns="0" tIns="0" rIns="0" bIns="0" rtlCol="0">
              <a:spAutoFit/>
            </a:bodyPr>
            <a:lstStyle/>
            <a:p>
              <a:pPr algn="l"/>
              <a:r>
                <a:rPr lang="en-US" dirty="0">
                  <a:solidFill>
                    <a:schemeClr val="tx2"/>
                  </a:solidFill>
                </a:rPr>
                <a:t>Vacuum side</a:t>
              </a:r>
              <a:endParaRPr lang="en-GB" dirty="0">
                <a:solidFill>
                  <a:schemeClr val="tx2"/>
                </a:solidFill>
              </a:endParaRPr>
            </a:p>
          </p:txBody>
        </p:sp>
      </p:grpSp>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1130A31D-C4AF-4018-8BD3-962F6A1CE4A3}"/>
                  </a:ext>
                </a:extLst>
              </p:cNvPr>
              <p:cNvSpPr txBox="1"/>
              <p:nvPr/>
            </p:nvSpPr>
            <p:spPr>
              <a:xfrm>
                <a:off x="7092612" y="3904739"/>
                <a:ext cx="4685576" cy="2616101"/>
              </a:xfrm>
              <a:prstGeom prst="rect">
                <a:avLst/>
              </a:prstGeom>
              <a:noFill/>
            </p:spPr>
            <p:txBody>
              <a:bodyPr wrap="square">
                <a:spAutoFit/>
              </a:bodyPr>
              <a:lstStyle/>
              <a:p>
                <a:pPr marL="285750" indent="-285750" algn="just">
                  <a:spcBef>
                    <a:spcPts val="1200"/>
                  </a:spcBef>
                  <a:buFont typeface="Arial" panose="020B0604020202020204" pitchFamily="34" charset="0"/>
                  <a:buChar char="•"/>
                </a:pPr>
                <a14:m>
                  <m:oMath xmlns:m="http://schemas.openxmlformats.org/officeDocument/2006/math">
                    <m:sSub>
                      <m:sSubPr>
                        <m:ctrlPr>
                          <a:rPr lang="en-US" altLang="zh-CN" sz="1600" b="0" i="1" dirty="0" smtClean="0">
                            <a:solidFill>
                              <a:schemeClr val="tx2"/>
                            </a:solidFill>
                            <a:latin typeface="Cambria Math" panose="02040503050406030204" pitchFamily="18" charset="0"/>
                          </a:rPr>
                        </m:ctrlPr>
                      </m:sSubPr>
                      <m:e>
                        <m:r>
                          <a:rPr lang="en-GB" altLang="zh-CN" sz="1600" i="1" dirty="0" smtClean="0">
                            <a:solidFill>
                              <a:schemeClr val="tx2"/>
                            </a:solidFill>
                            <a:latin typeface="Cambria Math" panose="02040503050406030204" pitchFamily="18" charset="0"/>
                          </a:rPr>
                          <m:t>𝑄</m:t>
                        </m:r>
                      </m:e>
                      <m:sub>
                        <m:r>
                          <m:rPr>
                            <m:sty m:val="p"/>
                          </m:rPr>
                          <a:rPr lang="en-GB" altLang="zh-CN" sz="1600" i="0" dirty="0" smtClean="0">
                            <a:solidFill>
                              <a:schemeClr val="tx2"/>
                            </a:solidFill>
                            <a:latin typeface="Cambria Math" panose="02040503050406030204" pitchFamily="18" charset="0"/>
                          </a:rPr>
                          <m:t>ext</m:t>
                        </m:r>
                      </m:sub>
                    </m:sSub>
                  </m:oMath>
                </a14:m>
                <a:r>
                  <a:rPr lang="en-GB" altLang="zh-CN" sz="1600" dirty="0">
                    <a:solidFill>
                      <a:schemeClr val="tx2"/>
                    </a:solidFill>
                    <a:latin typeface="Arial" panose="020B0604020202020204" pitchFamily="34" charset="0"/>
                    <a:cs typeface="Arial" panose="020B0604020202020204" pitchFamily="34" charset="0"/>
                  </a:rPr>
                  <a:t> is tuned by changing the stub tuner length</a:t>
                </a:r>
                <a:r>
                  <a:rPr lang="en-US" altLang="zh-CN" sz="1600" dirty="0">
                    <a:solidFill>
                      <a:schemeClr val="tx2"/>
                    </a:solidFill>
                    <a:latin typeface="Arial" panose="020B0604020202020204" pitchFamily="34" charset="0"/>
                    <a:cs typeface="Arial" panose="020B0604020202020204" pitchFamily="34" charset="0"/>
                  </a:rPr>
                  <a:t> on the air side</a:t>
                </a:r>
              </a:p>
              <a:p>
                <a:pPr marL="285750" indent="-285750" algn="just">
                  <a:spcBef>
                    <a:spcPts val="1200"/>
                  </a:spcBef>
                  <a:buFont typeface="Arial" panose="020B0604020202020204" pitchFamily="34" charset="0"/>
                  <a:buChar char="•"/>
                </a:pPr>
                <a:r>
                  <a:rPr lang="en-GB" altLang="zh-CN" sz="1600" dirty="0">
                    <a:solidFill>
                      <a:schemeClr val="tx2"/>
                    </a:solidFill>
                    <a:latin typeface="Arial" panose="020B0604020202020204" pitchFamily="34" charset="0"/>
                    <a:cs typeface="Arial" panose="020B0604020202020204" pitchFamily="34" charset="0"/>
                  </a:rPr>
                  <a:t>The difficulties with space constraints and cryomodule integration have created a strong drive for more compact design solutions. </a:t>
                </a:r>
                <a:r>
                  <a:rPr lang="en-GB" altLang="zh-CN" sz="1600" b="0" dirty="0">
                    <a:solidFill>
                      <a:schemeClr val="tx2"/>
                    </a:solidFill>
                    <a:latin typeface="Arial" panose="020B0604020202020204" pitchFamily="34" charset="0"/>
                    <a:cs typeface="Arial" panose="020B0604020202020204" pitchFamily="34" charset="0"/>
                  </a:rPr>
                  <a:t>The relatively lower power and </a:t>
                </a:r>
                <a14:m>
                  <m:oMath xmlns:m="http://schemas.openxmlformats.org/officeDocument/2006/math">
                    <m:sSub>
                      <m:sSubPr>
                        <m:ctrlPr>
                          <a:rPr lang="en-US" altLang="zh-CN" sz="1600" b="0" i="1" dirty="0" smtClean="0">
                            <a:solidFill>
                              <a:schemeClr val="tx2"/>
                            </a:solidFill>
                            <a:latin typeface="Cambria Math" panose="02040503050406030204" pitchFamily="18" charset="0"/>
                          </a:rPr>
                        </m:ctrlPr>
                      </m:sSubPr>
                      <m:e>
                        <m:r>
                          <a:rPr lang="en-GB" altLang="zh-CN" sz="1600" b="0" i="1" dirty="0" smtClean="0">
                            <a:solidFill>
                              <a:schemeClr val="tx2"/>
                            </a:solidFill>
                            <a:latin typeface="Cambria Math" panose="02040503050406030204" pitchFamily="18" charset="0"/>
                          </a:rPr>
                          <m:t>𝑄</m:t>
                        </m:r>
                      </m:e>
                      <m:sub>
                        <m:r>
                          <m:rPr>
                            <m:sty m:val="p"/>
                          </m:rPr>
                          <a:rPr lang="en-GB" altLang="zh-CN" sz="1600" b="0" i="0" dirty="0" smtClean="0">
                            <a:solidFill>
                              <a:schemeClr val="tx2"/>
                            </a:solidFill>
                            <a:latin typeface="Cambria Math" panose="02040503050406030204" pitchFamily="18" charset="0"/>
                          </a:rPr>
                          <m:t>ext</m:t>
                        </m:r>
                      </m:sub>
                    </m:sSub>
                  </m:oMath>
                </a14:m>
                <a:r>
                  <a:rPr lang="en-GB" altLang="zh-CN" sz="1600" b="0" dirty="0">
                    <a:solidFill>
                      <a:schemeClr val="tx2"/>
                    </a:solidFill>
                    <a:latin typeface="Arial" panose="020B0604020202020204" pitchFamily="34" charset="0"/>
                    <a:cs typeface="Arial" panose="020B0604020202020204" pitchFamily="34" charset="0"/>
                  </a:rPr>
                  <a:t> tuning range in RPO facilitate this design shift. A more compact coupler design is being explored</a:t>
                </a:r>
              </a:p>
              <a:p>
                <a:pPr marL="285750" indent="-285750" algn="just">
                  <a:spcBef>
                    <a:spcPts val="1200"/>
                  </a:spcBef>
                  <a:buFont typeface="Arial" panose="020B0604020202020204" pitchFamily="34" charset="0"/>
                  <a:buChar char="•"/>
                </a:pPr>
                <a:endParaRPr lang="en-US" altLang="zh-CN" sz="1600" dirty="0">
                  <a:solidFill>
                    <a:schemeClr val="tx2"/>
                  </a:solidFill>
                  <a:latin typeface="Arial" panose="020B0604020202020204" pitchFamily="34" charset="0"/>
                  <a:cs typeface="Arial" panose="020B0604020202020204" pitchFamily="34" charset="0"/>
                </a:endParaRPr>
              </a:p>
            </p:txBody>
          </p:sp>
        </mc:Choice>
        <mc:Fallback xmlns="">
          <p:sp>
            <p:nvSpPr>
              <p:cNvPr id="44" name="文本框 43">
                <a:extLst>
                  <a:ext uri="{FF2B5EF4-FFF2-40B4-BE49-F238E27FC236}">
                    <a16:creationId xmlns:a16="http://schemas.microsoft.com/office/drawing/2014/main" id="{1130A31D-C4AF-4018-8BD3-962F6A1CE4A3}"/>
                  </a:ext>
                </a:extLst>
              </p:cNvPr>
              <p:cNvSpPr txBox="1">
                <a:spLocks noRot="1" noChangeAspect="1" noMove="1" noResize="1" noEditPoints="1" noAdjustHandles="1" noChangeArrowheads="1" noChangeShapeType="1" noTextEdit="1"/>
              </p:cNvSpPr>
              <p:nvPr/>
            </p:nvSpPr>
            <p:spPr>
              <a:xfrm>
                <a:off x="7092612" y="3904739"/>
                <a:ext cx="4685576" cy="2616101"/>
              </a:xfrm>
              <a:prstGeom prst="rect">
                <a:avLst/>
              </a:prstGeom>
              <a:blipFill>
                <a:blip r:embed="rId9"/>
                <a:stretch>
                  <a:fillRect l="-520" t="-699" r="-780"/>
                </a:stretch>
              </a:blipFill>
            </p:spPr>
            <p:txBody>
              <a:bodyPr/>
              <a:lstStyle/>
              <a:p>
                <a:r>
                  <a:rPr lang="zh-CN" altLang="en-US">
                    <a:noFill/>
                  </a:rPr>
                  <a:t> </a:t>
                </a:r>
              </a:p>
            </p:txBody>
          </p:sp>
        </mc:Fallback>
      </mc:AlternateContent>
      <p:sp>
        <p:nvSpPr>
          <p:cNvPr id="46" name="文本框 45">
            <a:extLst>
              <a:ext uri="{FF2B5EF4-FFF2-40B4-BE49-F238E27FC236}">
                <a16:creationId xmlns:a16="http://schemas.microsoft.com/office/drawing/2014/main" id="{38F3E872-3C2E-4939-A55E-D52F541E687D}"/>
              </a:ext>
            </a:extLst>
          </p:cNvPr>
          <p:cNvSpPr txBox="1"/>
          <p:nvPr/>
        </p:nvSpPr>
        <p:spPr>
          <a:xfrm>
            <a:off x="7357024" y="6214089"/>
            <a:ext cx="381642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GB" altLang="zh-CN" dirty="0" err="1"/>
              <a:t>Shahnam</a:t>
            </a:r>
            <a:r>
              <a:rPr lang="en-GB" altLang="zh-CN" dirty="0"/>
              <a:t> </a:t>
            </a:r>
            <a:r>
              <a:rPr lang="en-GB" altLang="zh-CN" dirty="0" err="1"/>
              <a:t>Gorgi</a:t>
            </a:r>
            <a:r>
              <a:rPr lang="en-GB" altLang="zh-CN" dirty="0"/>
              <a:t> Zadeh</a:t>
            </a:r>
            <a:r>
              <a:rPr lang="en-US" altLang="zh-CN" dirty="0"/>
              <a:t>,</a:t>
            </a:r>
            <a:r>
              <a:rPr lang="zh-CN" altLang="en-US" dirty="0"/>
              <a:t> </a:t>
            </a:r>
            <a:r>
              <a:rPr lang="en-US" altLang="zh-CN" dirty="0"/>
              <a:t>FCC</a:t>
            </a:r>
            <a:r>
              <a:rPr lang="zh-CN" altLang="en-US" dirty="0"/>
              <a:t> </a:t>
            </a:r>
            <a:r>
              <a:rPr lang="en-US" altLang="zh-CN" dirty="0"/>
              <a:t>Week</a:t>
            </a:r>
            <a:r>
              <a:rPr lang="zh-CN" altLang="en-US" dirty="0"/>
              <a:t> </a:t>
            </a:r>
            <a:r>
              <a:rPr lang="en-US" altLang="zh-CN" dirty="0"/>
              <a:t>2025</a:t>
            </a:r>
            <a:r>
              <a:rPr lang="en-GB" altLang="zh-CN" dirty="0"/>
              <a:t> </a:t>
            </a:r>
            <a:endParaRPr lang="zh-CN" altLang="en-US" dirty="0"/>
          </a:p>
        </p:txBody>
      </p:sp>
      <p:pic>
        <p:nvPicPr>
          <p:cNvPr id="47" name="图片 46">
            <a:extLst>
              <a:ext uri="{FF2B5EF4-FFF2-40B4-BE49-F238E27FC236}">
                <a16:creationId xmlns:a16="http://schemas.microsoft.com/office/drawing/2014/main" id="{252149B0-7709-4B76-9328-087A54575B65}"/>
              </a:ext>
            </a:extLst>
          </p:cNvPr>
          <p:cNvPicPr>
            <a:picLocks noChangeAspect="1"/>
          </p:cNvPicPr>
          <p:nvPr/>
        </p:nvPicPr>
        <p:blipFill>
          <a:blip r:embed="rId10"/>
          <a:stretch>
            <a:fillRect/>
          </a:stretch>
        </p:blipFill>
        <p:spPr>
          <a:xfrm>
            <a:off x="136758" y="3935066"/>
            <a:ext cx="4499343" cy="2463689"/>
          </a:xfrm>
          <a:prstGeom prst="rect">
            <a:avLst/>
          </a:prstGeom>
        </p:spPr>
      </p:pic>
      <p:pic>
        <p:nvPicPr>
          <p:cNvPr id="48" name="Picture 2">
            <a:extLst>
              <a:ext uri="{FF2B5EF4-FFF2-40B4-BE49-F238E27FC236}">
                <a16:creationId xmlns:a16="http://schemas.microsoft.com/office/drawing/2014/main" id="{B2894918-A72F-4E5E-A4C5-743CCC824A48}"/>
              </a:ext>
            </a:extLst>
          </p:cNvPr>
          <p:cNvPicPr>
            <a:picLocks noChangeAspect="1" noChangeArrowheads="1"/>
          </p:cNvPicPr>
          <p:nvPr/>
        </p:nvPicPr>
        <p:blipFill>
          <a:blip r:embed="rId11">
            <a:clrChange>
              <a:clrFrom>
                <a:srgbClr val="007C00"/>
              </a:clrFrom>
              <a:clrTo>
                <a:srgbClr val="007C00">
                  <a:alpha val="0"/>
                </a:srgbClr>
              </a:clrTo>
            </a:clrChange>
            <a:extLst>
              <a:ext uri="{28A0092B-C50C-407E-A947-70E740481C1C}">
                <a14:useLocalDpi xmlns:a14="http://schemas.microsoft.com/office/drawing/2010/main"/>
              </a:ext>
            </a:extLst>
          </a:blip>
          <a:srcRect/>
          <a:stretch>
            <a:fillRect/>
          </a:stretch>
        </p:blipFill>
        <p:spPr bwMode="auto">
          <a:xfrm>
            <a:off x="4915619" y="4207136"/>
            <a:ext cx="1879267" cy="1919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031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Reverse Phase Operation (CEPC)</a:t>
            </a:r>
          </a:p>
        </p:txBody>
      </p:sp>
      <p:graphicFrame>
        <p:nvGraphicFramePr>
          <p:cNvPr id="4" name="内容占位符 3"/>
          <p:cNvGraphicFramePr>
            <a:graphicFrameLocks noGrp="1"/>
          </p:cNvGraphicFramePr>
          <p:nvPr>
            <p:ph idx="1"/>
            <p:custDataLst>
              <p:tags r:id="rId2"/>
            </p:custDataLst>
            <p:extLst>
              <p:ext uri="{D42A27DB-BD31-4B8C-83A1-F6EECF244321}">
                <p14:modId xmlns:p14="http://schemas.microsoft.com/office/powerpoint/2010/main" val="2236758372"/>
              </p:ext>
            </p:extLst>
          </p:nvPr>
        </p:nvGraphicFramePr>
        <p:xfrm>
          <a:off x="788404" y="4293096"/>
          <a:ext cx="10348155" cy="2033280"/>
        </p:xfrm>
        <a:graphic>
          <a:graphicData uri="http://schemas.openxmlformats.org/drawingml/2006/table">
            <a:tbl>
              <a:tblPr firstRow="1" bandRow="1">
                <a:tableStyleId>{5C22544A-7EE6-4342-B048-85BDC9FD1C3A}</a:tableStyleId>
              </a:tblPr>
              <a:tblGrid>
                <a:gridCol w="738972">
                  <a:extLst>
                    <a:ext uri="{9D8B030D-6E8A-4147-A177-3AD203B41FA5}">
                      <a16:colId xmlns:a16="http://schemas.microsoft.com/office/drawing/2014/main" val="20000"/>
                    </a:ext>
                  </a:extLst>
                </a:gridCol>
                <a:gridCol w="1186161">
                  <a:extLst>
                    <a:ext uri="{9D8B030D-6E8A-4147-A177-3AD203B41FA5}">
                      <a16:colId xmlns:a16="http://schemas.microsoft.com/office/drawing/2014/main" val="20001"/>
                    </a:ext>
                  </a:extLst>
                </a:gridCol>
                <a:gridCol w="1185590">
                  <a:extLst>
                    <a:ext uri="{9D8B030D-6E8A-4147-A177-3AD203B41FA5}">
                      <a16:colId xmlns:a16="http://schemas.microsoft.com/office/drawing/2014/main" val="20002"/>
                    </a:ext>
                  </a:extLst>
                </a:gridCol>
                <a:gridCol w="1117729">
                  <a:extLst>
                    <a:ext uri="{9D8B030D-6E8A-4147-A177-3AD203B41FA5}">
                      <a16:colId xmlns:a16="http://schemas.microsoft.com/office/drawing/2014/main" val="20003"/>
                    </a:ext>
                  </a:extLst>
                </a:gridCol>
                <a:gridCol w="1090673">
                  <a:extLst>
                    <a:ext uri="{9D8B030D-6E8A-4147-A177-3AD203B41FA5}">
                      <a16:colId xmlns:a16="http://schemas.microsoft.com/office/drawing/2014/main" val="20004"/>
                    </a:ext>
                  </a:extLst>
                </a:gridCol>
                <a:gridCol w="1189737">
                  <a:extLst>
                    <a:ext uri="{9D8B030D-6E8A-4147-A177-3AD203B41FA5}">
                      <a16:colId xmlns:a16="http://schemas.microsoft.com/office/drawing/2014/main" val="20005"/>
                    </a:ext>
                  </a:extLst>
                </a:gridCol>
                <a:gridCol w="939537">
                  <a:extLst>
                    <a:ext uri="{9D8B030D-6E8A-4147-A177-3AD203B41FA5}">
                      <a16:colId xmlns:a16="http://schemas.microsoft.com/office/drawing/2014/main" val="20006"/>
                    </a:ext>
                  </a:extLst>
                </a:gridCol>
                <a:gridCol w="1052326">
                  <a:extLst>
                    <a:ext uri="{9D8B030D-6E8A-4147-A177-3AD203B41FA5}">
                      <a16:colId xmlns:a16="http://schemas.microsoft.com/office/drawing/2014/main" val="20007"/>
                    </a:ext>
                  </a:extLst>
                </a:gridCol>
                <a:gridCol w="1034561">
                  <a:extLst>
                    <a:ext uri="{9D8B030D-6E8A-4147-A177-3AD203B41FA5}">
                      <a16:colId xmlns:a16="http://schemas.microsoft.com/office/drawing/2014/main" val="20008"/>
                    </a:ext>
                  </a:extLst>
                </a:gridCol>
                <a:gridCol w="812869">
                  <a:extLst>
                    <a:ext uri="{9D8B030D-6E8A-4147-A177-3AD203B41FA5}">
                      <a16:colId xmlns:a16="http://schemas.microsoft.com/office/drawing/2014/main" val="20009"/>
                    </a:ext>
                  </a:extLst>
                </a:gridCol>
              </a:tblGrid>
              <a:tr h="936000">
                <a:tc>
                  <a:txBody>
                    <a:bodyPr/>
                    <a:lstStyle/>
                    <a:p>
                      <a:pPr algn="ctr">
                        <a:buNone/>
                      </a:pPr>
                      <a:r>
                        <a:rPr lang="en-US" altLang="en-US" sz="1400" dirty="0">
                          <a:latin typeface="Arial" panose="020B0604020202020204" pitchFamily="34" charset="0"/>
                          <a:cs typeface="Arial" panose="020B0604020202020204" pitchFamily="34" charset="0"/>
                        </a:rPr>
                        <a:t>Mode</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Number of Focusing Cavity</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Number of  Defocusing Cavity</a:t>
                      </a:r>
                    </a:p>
                  </a:txBody>
                  <a:tcPr anchor="ctr"/>
                </a:tc>
                <a:tc>
                  <a:txBody>
                    <a:bodyPr/>
                    <a:lstStyle/>
                    <a:p>
                      <a:pPr algn="ctr">
                        <a:buNone/>
                      </a:pPr>
                      <a:r>
                        <a:rPr lang="en-US" altLang="zh-CN" sz="1400" dirty="0" err="1">
                          <a:latin typeface="Arial" panose="020B0604020202020204" pitchFamily="34" charset="0"/>
                          <a:cs typeface="Arial" panose="020B0604020202020204" pitchFamily="34" charset="0"/>
                        </a:rPr>
                        <a:t>V_cav</a:t>
                      </a:r>
                      <a:endParaRPr lang="en-US" altLang="zh-CN" sz="1400" dirty="0">
                        <a:latin typeface="Arial" panose="020B0604020202020204" pitchFamily="34" charset="0"/>
                        <a:cs typeface="Arial" panose="020B0604020202020204" pitchFamily="34" charset="0"/>
                      </a:endParaRPr>
                    </a:p>
                    <a:p>
                      <a:pPr algn="ctr">
                        <a:buNone/>
                      </a:pPr>
                      <a:r>
                        <a:rPr lang="en-US" altLang="zh-CN" sz="1400" dirty="0">
                          <a:latin typeface="Arial" panose="020B0604020202020204" pitchFamily="34" charset="0"/>
                          <a:cs typeface="Arial" panose="020B0604020202020204" pitchFamily="34" charset="0"/>
                        </a:rPr>
                        <a:t>_original</a:t>
                      </a:r>
                    </a:p>
                    <a:p>
                      <a:pPr algn="ctr">
                        <a:buNone/>
                      </a:pPr>
                      <a:r>
                        <a:rPr lang="en-US" altLang="zh-CN" sz="1400" dirty="0">
                          <a:latin typeface="Arial" panose="020B0604020202020204" pitchFamily="34" charset="0"/>
                          <a:cs typeface="Arial" panose="020B0604020202020204" pitchFamily="34" charset="0"/>
                        </a:rPr>
                        <a:t>[MV]</a:t>
                      </a:r>
                    </a:p>
                  </a:txBody>
                  <a:tcPr anchor="ctr"/>
                </a:tc>
                <a:tc>
                  <a:txBody>
                    <a:bodyPr/>
                    <a:lstStyle/>
                    <a:p>
                      <a:pPr algn="ctr">
                        <a:buNone/>
                      </a:pPr>
                      <a:r>
                        <a:rPr lang="en-US" altLang="zh-CN" sz="1400" dirty="0" err="1">
                          <a:latin typeface="Arial" panose="020B0604020202020204" pitchFamily="34" charset="0"/>
                          <a:cs typeface="Arial" panose="020B0604020202020204" pitchFamily="34" charset="0"/>
                        </a:rPr>
                        <a:t>V_cav</a:t>
                      </a:r>
                      <a:endParaRPr lang="en-US" altLang="zh-CN" sz="1400" dirty="0">
                        <a:latin typeface="Arial" panose="020B0604020202020204" pitchFamily="34" charset="0"/>
                        <a:cs typeface="Arial" panose="020B0604020202020204" pitchFamily="34" charset="0"/>
                      </a:endParaRPr>
                    </a:p>
                    <a:p>
                      <a:pPr algn="ctr">
                        <a:buNone/>
                      </a:pPr>
                      <a:r>
                        <a:rPr lang="en-US" altLang="zh-CN" sz="1400" dirty="0">
                          <a:latin typeface="Arial" panose="020B0604020202020204" pitchFamily="34" charset="0"/>
                          <a:cs typeface="Arial" panose="020B0604020202020204" pitchFamily="34" charset="0"/>
                        </a:rPr>
                        <a:t>_new</a:t>
                      </a:r>
                    </a:p>
                    <a:p>
                      <a:pPr algn="ctr">
                        <a:buNone/>
                      </a:pPr>
                      <a:r>
                        <a:rPr lang="en-US" altLang="zh-CN" sz="1400" dirty="0">
                          <a:latin typeface="Arial" panose="020B0604020202020204" pitchFamily="34" charset="0"/>
                          <a:cs typeface="Arial" panose="020B0604020202020204" pitchFamily="34" charset="0"/>
                          <a:sym typeface="+mn-ea"/>
                        </a:rPr>
                        <a:t>[MV]</a:t>
                      </a:r>
                      <a:endParaRPr lang="en-US" altLang="zh-CN" sz="1400" dirty="0">
                        <a:latin typeface="Arial" panose="020B0604020202020204" pitchFamily="34" charset="0"/>
                        <a:cs typeface="Arial" panose="020B0604020202020204" pitchFamily="34" charset="0"/>
                      </a:endParaRPr>
                    </a:p>
                  </a:txBody>
                  <a:tcPr anchor="ctr"/>
                </a:tc>
                <a:tc>
                  <a:txBody>
                    <a:bodyPr/>
                    <a:lstStyle/>
                    <a:p>
                      <a:pPr algn="ctr">
                        <a:buNone/>
                      </a:pPr>
                      <a:r>
                        <a:rPr lang="en-US" altLang="zh-CN" sz="1400" dirty="0" err="1">
                          <a:latin typeface="Arial" panose="020B0604020202020204" pitchFamily="34" charset="0"/>
                          <a:cs typeface="Arial" panose="020B0604020202020204" pitchFamily="34" charset="0"/>
                        </a:rPr>
                        <a:t>V_focus</a:t>
                      </a:r>
                      <a:r>
                        <a:rPr lang="en-US" altLang="zh-CN" sz="1400" dirty="0">
                          <a:latin typeface="Arial" panose="020B0604020202020204" pitchFamily="34" charset="0"/>
                          <a:cs typeface="Arial" panose="020B0604020202020204" pitchFamily="34" charset="0"/>
                        </a:rPr>
                        <a:t>_</a:t>
                      </a:r>
                    </a:p>
                    <a:p>
                      <a:pPr algn="ctr">
                        <a:buNone/>
                      </a:pPr>
                      <a:r>
                        <a:rPr lang="en-US" altLang="zh-CN" sz="1400" dirty="0">
                          <a:latin typeface="Arial" panose="020B0604020202020204" pitchFamily="34" charset="0"/>
                          <a:cs typeface="Arial" panose="020B0604020202020204" pitchFamily="34" charset="0"/>
                        </a:rPr>
                        <a:t>original</a:t>
                      </a:r>
                    </a:p>
                    <a:p>
                      <a:pPr algn="ctr">
                        <a:buNone/>
                      </a:pPr>
                      <a:r>
                        <a:rPr lang="en-US" altLang="zh-CN" sz="1400" dirty="0">
                          <a:latin typeface="Arial" panose="020B0604020202020204" pitchFamily="34" charset="0"/>
                          <a:cs typeface="Arial" panose="020B0604020202020204" pitchFamily="34" charset="0"/>
                        </a:rPr>
                        <a:t>[MV]</a:t>
                      </a:r>
                    </a:p>
                  </a:txBody>
                  <a:tcPr anchor="ctr"/>
                </a:tc>
                <a:tc>
                  <a:txBody>
                    <a:bodyPr/>
                    <a:lstStyle/>
                    <a:p>
                      <a:pPr algn="ctr">
                        <a:buNone/>
                      </a:pPr>
                      <a:r>
                        <a:rPr lang="en-US" altLang="zh-CN" sz="1400" dirty="0" err="1">
                          <a:latin typeface="Arial" panose="020B0604020202020204" pitchFamily="34" charset="0"/>
                          <a:cs typeface="Arial" panose="020B0604020202020204" pitchFamily="34" charset="0"/>
                        </a:rPr>
                        <a:t>V_focus</a:t>
                      </a:r>
                      <a:endParaRPr lang="en-US" altLang="zh-CN" sz="1400" dirty="0">
                        <a:latin typeface="Arial" panose="020B0604020202020204" pitchFamily="34" charset="0"/>
                        <a:cs typeface="Arial" panose="020B0604020202020204" pitchFamily="34" charset="0"/>
                      </a:endParaRPr>
                    </a:p>
                    <a:p>
                      <a:pPr algn="ctr">
                        <a:buNone/>
                      </a:pPr>
                      <a:r>
                        <a:rPr lang="en-US" altLang="zh-CN" sz="1400" dirty="0">
                          <a:latin typeface="Arial" panose="020B0604020202020204" pitchFamily="34" charset="0"/>
                          <a:cs typeface="Arial" panose="020B0604020202020204" pitchFamily="34" charset="0"/>
                        </a:rPr>
                        <a:t>_new</a:t>
                      </a:r>
                    </a:p>
                    <a:p>
                      <a:pPr algn="ctr">
                        <a:buNone/>
                      </a:pPr>
                      <a:r>
                        <a:rPr lang="en-US" altLang="zh-CN" sz="1400" dirty="0">
                          <a:latin typeface="Arial" panose="020B0604020202020204" pitchFamily="34" charset="0"/>
                          <a:cs typeface="Arial" panose="020B0604020202020204" pitchFamily="34" charset="0"/>
                          <a:sym typeface="+mn-ea"/>
                        </a:rPr>
                        <a:t>[MV]</a:t>
                      </a:r>
                    </a:p>
                  </a:txBody>
                  <a:tcPr anchor="ctr"/>
                </a:tc>
                <a:tc>
                  <a:txBody>
                    <a:bodyPr/>
                    <a:lstStyle/>
                    <a:p>
                      <a:pPr algn="ctr">
                        <a:buNone/>
                      </a:pPr>
                      <a:r>
                        <a:rPr lang="en-US" altLang="zh-CN" sz="1400" dirty="0" err="1">
                          <a:latin typeface="Arial" panose="020B0604020202020204" pitchFamily="34" charset="0"/>
                          <a:cs typeface="Arial" panose="020B0604020202020204" pitchFamily="34" charset="0"/>
                        </a:rPr>
                        <a:t>Phi_focus</a:t>
                      </a:r>
                      <a:endParaRPr lang="en-US" altLang="zh-CN" sz="1400" dirty="0">
                        <a:latin typeface="Arial" panose="020B0604020202020204" pitchFamily="34" charset="0"/>
                        <a:cs typeface="Arial" panose="020B0604020202020204" pitchFamily="34" charset="0"/>
                      </a:endParaRPr>
                    </a:p>
                    <a:p>
                      <a:pPr algn="ctr">
                        <a:buNone/>
                      </a:pPr>
                      <a:r>
                        <a:rPr lang="en-US" altLang="zh-CN" sz="1400" dirty="0">
                          <a:latin typeface="Arial" panose="020B0604020202020204" pitchFamily="34" charset="0"/>
                          <a:cs typeface="Arial" panose="020B0604020202020204" pitchFamily="34" charset="0"/>
                        </a:rPr>
                        <a:t>_original</a:t>
                      </a:r>
                    </a:p>
                    <a:p>
                      <a:pPr algn="ctr">
                        <a:buNone/>
                      </a:pPr>
                      <a:r>
                        <a:rPr lang="en-US" altLang="zh-CN" sz="1400" dirty="0">
                          <a:latin typeface="Arial" panose="020B0604020202020204" pitchFamily="34" charset="0"/>
                          <a:cs typeface="Arial" panose="020B0604020202020204" pitchFamily="34" charset="0"/>
                        </a:rPr>
                        <a:t>[</a:t>
                      </a:r>
                      <a:r>
                        <a:rPr lang="en-US" altLang="zh-CN" sz="1400" dirty="0" err="1">
                          <a:latin typeface="Arial" panose="020B0604020202020204" pitchFamily="34" charset="0"/>
                          <a:cs typeface="Arial" panose="020B0604020202020204" pitchFamily="34" charset="0"/>
                        </a:rPr>
                        <a:t>dgr</a:t>
                      </a:r>
                      <a:r>
                        <a:rPr lang="en-US" altLang="zh-CN" sz="1400" dirty="0">
                          <a:latin typeface="Arial" panose="020B0604020202020204" pitchFamily="34" charset="0"/>
                          <a:cs typeface="Arial" panose="020B0604020202020204" pitchFamily="34" charset="0"/>
                        </a:rPr>
                        <a:t>]</a:t>
                      </a:r>
                    </a:p>
                  </a:txBody>
                  <a:tcPr anchor="ctr"/>
                </a:tc>
                <a:tc>
                  <a:txBody>
                    <a:bodyPr/>
                    <a:lstStyle/>
                    <a:p>
                      <a:pPr algn="ctr">
                        <a:buNone/>
                      </a:pPr>
                      <a:r>
                        <a:rPr lang="en-US" altLang="zh-CN" sz="1400" dirty="0" err="1">
                          <a:latin typeface="Arial" panose="020B0604020202020204" pitchFamily="34" charset="0"/>
                          <a:cs typeface="Arial" panose="020B0604020202020204" pitchFamily="34" charset="0"/>
                        </a:rPr>
                        <a:t>Phi_focus</a:t>
                      </a:r>
                      <a:endParaRPr lang="en-US" altLang="zh-CN" sz="1400" dirty="0">
                        <a:latin typeface="Arial" panose="020B0604020202020204" pitchFamily="34" charset="0"/>
                        <a:cs typeface="Arial" panose="020B0604020202020204" pitchFamily="34" charset="0"/>
                      </a:endParaRPr>
                    </a:p>
                    <a:p>
                      <a:pPr algn="ctr">
                        <a:buNone/>
                      </a:pPr>
                      <a:r>
                        <a:rPr lang="en-US" altLang="zh-CN" sz="1400" dirty="0">
                          <a:latin typeface="Arial" panose="020B0604020202020204" pitchFamily="34" charset="0"/>
                          <a:cs typeface="Arial" panose="020B0604020202020204" pitchFamily="34" charset="0"/>
                        </a:rPr>
                        <a:t>_new</a:t>
                      </a:r>
                    </a:p>
                    <a:p>
                      <a:pPr algn="ctr">
                        <a:buNone/>
                      </a:pPr>
                      <a:r>
                        <a:rPr lang="en-US" altLang="zh-CN" sz="1400" dirty="0">
                          <a:latin typeface="Arial" panose="020B0604020202020204" pitchFamily="34" charset="0"/>
                          <a:cs typeface="Arial" panose="020B0604020202020204" pitchFamily="34" charset="0"/>
                          <a:sym typeface="+mn-ea"/>
                        </a:rPr>
                        <a:t>[</a:t>
                      </a:r>
                      <a:r>
                        <a:rPr lang="en-US" altLang="zh-CN" sz="1400" dirty="0" err="1">
                          <a:latin typeface="Arial" panose="020B0604020202020204" pitchFamily="34" charset="0"/>
                          <a:cs typeface="Arial" panose="020B0604020202020204" pitchFamily="34" charset="0"/>
                          <a:sym typeface="+mn-ea"/>
                        </a:rPr>
                        <a:t>dgr</a:t>
                      </a:r>
                      <a:r>
                        <a:rPr lang="en-US" altLang="zh-CN" sz="1400" dirty="0">
                          <a:latin typeface="Arial" panose="020B0604020202020204" pitchFamily="34" charset="0"/>
                          <a:cs typeface="Arial" panose="020B0604020202020204" pitchFamily="34" charset="0"/>
                          <a:sym typeface="+mn-ea"/>
                        </a:rPr>
                        <a:t>]</a:t>
                      </a:r>
                    </a:p>
                  </a:txBody>
                  <a:tcPr anchor="ctr"/>
                </a:tc>
                <a:tc>
                  <a:txBody>
                    <a:bodyPr/>
                    <a:lstStyle/>
                    <a:p>
                      <a:pPr algn="ctr">
                        <a:buNone/>
                      </a:pPr>
                      <a:r>
                        <a:rPr lang="en-US" altLang="zh-CN" sz="1400" dirty="0" err="1">
                          <a:latin typeface="Arial" panose="020B0604020202020204" pitchFamily="34" charset="0"/>
                          <a:cs typeface="Arial" panose="020B0604020202020204" pitchFamily="34" charset="0"/>
                          <a:sym typeface="+mn-ea"/>
                        </a:rPr>
                        <a:t>Q_opt</a:t>
                      </a:r>
                      <a:endParaRPr lang="en-US" altLang="zh-CN" sz="1400" dirty="0">
                        <a:latin typeface="Arial" panose="020B0604020202020204" pitchFamily="34" charset="0"/>
                        <a:cs typeface="Arial" panose="020B0604020202020204" pitchFamily="34" charset="0"/>
                        <a:sym typeface="+mn-ea"/>
                      </a:endParaRPr>
                    </a:p>
                  </a:txBody>
                  <a:tcPr anchor="ctr"/>
                </a:tc>
                <a:extLst>
                  <a:ext uri="{0D108BD9-81ED-4DB2-BD59-A6C34878D82A}">
                    <a16:rowId xmlns:a16="http://schemas.microsoft.com/office/drawing/2014/main" val="10000"/>
                  </a:ext>
                </a:extLst>
              </a:tr>
              <a:tr h="365760">
                <a:tc>
                  <a:txBody>
                    <a:bodyPr/>
                    <a:lstStyle/>
                    <a:p>
                      <a:pPr algn="ctr">
                        <a:buNone/>
                      </a:pPr>
                      <a:r>
                        <a:rPr lang="en-US" altLang="zh-CN" sz="1400" dirty="0">
                          <a:latin typeface="Arial" panose="020B0604020202020204" pitchFamily="34" charset="0"/>
                          <a:cs typeface="Arial" panose="020B0604020202020204" pitchFamily="34" charset="0"/>
                        </a:rPr>
                        <a:t>H</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336</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0</a:t>
                      </a:r>
                    </a:p>
                  </a:txBody>
                  <a:tcPr anchor="ctr"/>
                </a:tc>
                <a:tc>
                  <a:txBody>
                    <a:bodyPr/>
                    <a:lstStyle/>
                    <a:p>
                      <a:pPr algn="ctr">
                        <a:buNone/>
                      </a:pPr>
                      <a:r>
                        <a:rPr lang="en-US" altLang="zh-CN" sz="1400">
                          <a:latin typeface="Arial" panose="020B0604020202020204" pitchFamily="34" charset="0"/>
                          <a:cs typeface="Arial" panose="020B0604020202020204" pitchFamily="34" charset="0"/>
                        </a:rPr>
                        <a:t>6.55</a:t>
                      </a:r>
                    </a:p>
                  </a:txBody>
                  <a:tcPr anchor="ctr"/>
                </a:tc>
                <a:tc>
                  <a:txBody>
                    <a:bodyPr/>
                    <a:lstStyle/>
                    <a:p>
                      <a:pPr algn="ctr">
                        <a:buNone/>
                      </a:pPr>
                      <a:r>
                        <a:rPr lang="en-US" altLang="zh-CN" sz="1400">
                          <a:latin typeface="Arial" panose="020B0604020202020204" pitchFamily="34" charset="0"/>
                          <a:cs typeface="Arial" panose="020B0604020202020204" pitchFamily="34" charset="0"/>
                        </a:rPr>
                        <a:t>6.55</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5.36</a:t>
                      </a:r>
                    </a:p>
                  </a:txBody>
                  <a:tcPr anchor="ctr"/>
                </a:tc>
                <a:tc>
                  <a:txBody>
                    <a:bodyPr/>
                    <a:lstStyle/>
                    <a:p>
                      <a:pPr algn="ctr">
                        <a:buNone/>
                      </a:pPr>
                      <a:r>
                        <a:rPr lang="en-US" altLang="zh-CN" sz="1400">
                          <a:latin typeface="Arial" panose="020B0604020202020204" pitchFamily="34" charset="0"/>
                          <a:cs typeface="Arial" panose="020B0604020202020204" pitchFamily="34" charset="0"/>
                        </a:rPr>
                        <a:t>5.36</a:t>
                      </a:r>
                    </a:p>
                  </a:txBody>
                  <a:tcPr anchor="ctr"/>
                </a:tc>
                <a:tc>
                  <a:txBody>
                    <a:bodyPr/>
                    <a:lstStyle/>
                    <a:p>
                      <a:pPr algn="ctr">
                        <a:buNone/>
                      </a:pPr>
                      <a:r>
                        <a:rPr lang="en-US" altLang="zh-CN" sz="1400">
                          <a:latin typeface="Arial" panose="020B0604020202020204" pitchFamily="34" charset="0"/>
                          <a:cs typeface="Arial" panose="020B0604020202020204" pitchFamily="34" charset="0"/>
                        </a:rPr>
                        <a:t>35.1</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35.1</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6.8e5</a:t>
                      </a:r>
                    </a:p>
                  </a:txBody>
                  <a:tcPr anchor="ctr"/>
                </a:tc>
                <a:extLst>
                  <a:ext uri="{0D108BD9-81ED-4DB2-BD59-A6C34878D82A}">
                    <a16:rowId xmlns:a16="http://schemas.microsoft.com/office/drawing/2014/main" val="10001"/>
                  </a:ext>
                </a:extLst>
              </a:tr>
              <a:tr h="365760">
                <a:tc>
                  <a:txBody>
                    <a:bodyPr/>
                    <a:lstStyle/>
                    <a:p>
                      <a:pPr algn="ctr">
                        <a:buNone/>
                      </a:pPr>
                      <a:r>
                        <a:rPr lang="en-US" altLang="zh-CN" sz="1400" dirty="0">
                          <a:latin typeface="Arial" panose="020B0604020202020204" pitchFamily="34" charset="0"/>
                          <a:cs typeface="Arial" panose="020B0604020202020204" pitchFamily="34" charset="0"/>
                        </a:rPr>
                        <a:t>W</a:t>
                      </a:r>
                    </a:p>
                  </a:txBody>
                  <a:tcPr anchor="ctr"/>
                </a:tc>
                <a:tc>
                  <a:txBody>
                    <a:bodyPr/>
                    <a:lstStyle/>
                    <a:p>
                      <a:pPr algn="ctr">
                        <a:buNone/>
                      </a:pPr>
                      <a:r>
                        <a:rPr lang="en-US" altLang="zh-CN" sz="1400">
                          <a:latin typeface="Arial" panose="020B0604020202020204" pitchFamily="34" charset="0"/>
                          <a:cs typeface="Arial" panose="020B0604020202020204" pitchFamily="34" charset="0"/>
                        </a:rPr>
                        <a:t>133</a:t>
                      </a:r>
                    </a:p>
                  </a:txBody>
                  <a:tcPr anchor="ctr"/>
                </a:tc>
                <a:tc>
                  <a:txBody>
                    <a:bodyPr/>
                    <a:lstStyle/>
                    <a:p>
                      <a:pPr algn="ctr">
                        <a:buNone/>
                      </a:pPr>
                      <a:r>
                        <a:rPr lang="en-US" altLang="zh-CN" sz="1400">
                          <a:latin typeface="Arial" panose="020B0604020202020204" pitchFamily="34" charset="0"/>
                          <a:cs typeface="Arial" panose="020B0604020202020204" pitchFamily="34" charset="0"/>
                        </a:rPr>
                        <a:t>35</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4.17</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6.50</a:t>
                      </a:r>
                    </a:p>
                  </a:txBody>
                  <a:tcPr anchor="ctr"/>
                </a:tc>
                <a:tc>
                  <a:txBody>
                    <a:bodyPr/>
                    <a:lstStyle/>
                    <a:p>
                      <a:pPr algn="ctr">
                        <a:buNone/>
                      </a:pPr>
                      <a:r>
                        <a:rPr lang="en-US" altLang="zh-CN" sz="1400">
                          <a:latin typeface="Arial" panose="020B0604020202020204" pitchFamily="34" charset="0"/>
                          <a:cs typeface="Arial" panose="020B0604020202020204" pitchFamily="34" charset="0"/>
                        </a:rPr>
                        <a:t>3.58</a:t>
                      </a:r>
                    </a:p>
                  </a:txBody>
                  <a:tcPr anchor="ctr"/>
                </a:tc>
                <a:tc>
                  <a:txBody>
                    <a:bodyPr/>
                    <a:lstStyle/>
                    <a:p>
                      <a:pPr algn="ctr">
                        <a:buNone/>
                      </a:pPr>
                      <a:r>
                        <a:rPr lang="en-US" altLang="zh-CN" sz="1400">
                          <a:latin typeface="Arial" panose="020B0604020202020204" pitchFamily="34" charset="0"/>
                          <a:cs typeface="Arial" panose="020B0604020202020204" pitchFamily="34" charset="0"/>
                        </a:rPr>
                        <a:t>6.14</a:t>
                      </a:r>
                    </a:p>
                  </a:txBody>
                  <a:tcPr anchor="ctr"/>
                </a:tc>
                <a:tc>
                  <a:txBody>
                    <a:bodyPr/>
                    <a:lstStyle/>
                    <a:p>
                      <a:pPr algn="ctr">
                        <a:buNone/>
                      </a:pPr>
                      <a:r>
                        <a:rPr lang="en-US" altLang="zh-CN" sz="1400">
                          <a:latin typeface="Arial" panose="020B0604020202020204" pitchFamily="34" charset="0"/>
                          <a:cs typeface="Arial" panose="020B0604020202020204" pitchFamily="34" charset="0"/>
                        </a:rPr>
                        <a:t>59.3</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71.0</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6.7e5</a:t>
                      </a:r>
                    </a:p>
                  </a:txBody>
                  <a:tcPr anchor="ctr"/>
                </a:tc>
                <a:extLst>
                  <a:ext uri="{0D108BD9-81ED-4DB2-BD59-A6C34878D82A}">
                    <a16:rowId xmlns:a16="http://schemas.microsoft.com/office/drawing/2014/main" val="10002"/>
                  </a:ext>
                </a:extLst>
              </a:tr>
              <a:tr h="365760">
                <a:tc>
                  <a:txBody>
                    <a:bodyPr/>
                    <a:lstStyle/>
                    <a:p>
                      <a:pPr algn="ctr">
                        <a:buNone/>
                      </a:pPr>
                      <a:r>
                        <a:rPr lang="en-US" altLang="zh-CN" sz="1400">
                          <a:latin typeface="Arial" panose="020B0604020202020204" pitchFamily="34" charset="0"/>
                          <a:cs typeface="Arial" panose="020B0604020202020204" pitchFamily="34" charset="0"/>
                        </a:rPr>
                        <a:t>Z</a:t>
                      </a:r>
                    </a:p>
                  </a:txBody>
                  <a:tcPr anchor="ctr"/>
                </a:tc>
                <a:tc>
                  <a:txBody>
                    <a:bodyPr/>
                    <a:lstStyle/>
                    <a:p>
                      <a:pPr algn="ctr">
                        <a:buNone/>
                      </a:pPr>
                      <a:r>
                        <a:rPr lang="en-US" altLang="zh-CN" sz="1400">
                          <a:latin typeface="Arial" panose="020B0604020202020204" pitchFamily="34" charset="0"/>
                          <a:cs typeface="Arial" panose="020B0604020202020204" pitchFamily="34" charset="0"/>
                        </a:rPr>
                        <a:t>91</a:t>
                      </a:r>
                    </a:p>
                  </a:txBody>
                  <a:tcPr anchor="ctr"/>
                </a:tc>
                <a:tc>
                  <a:txBody>
                    <a:bodyPr/>
                    <a:lstStyle/>
                    <a:p>
                      <a:pPr algn="ctr">
                        <a:buNone/>
                      </a:pPr>
                      <a:r>
                        <a:rPr lang="en-US" altLang="zh-CN" sz="1400">
                          <a:latin typeface="Arial" panose="020B0604020202020204" pitchFamily="34" charset="0"/>
                          <a:cs typeface="Arial" panose="020B0604020202020204" pitchFamily="34" charset="0"/>
                        </a:rPr>
                        <a:t>77</a:t>
                      </a:r>
                    </a:p>
                  </a:txBody>
                  <a:tcPr anchor="ctr"/>
                </a:tc>
                <a:tc>
                  <a:txBody>
                    <a:bodyPr/>
                    <a:lstStyle/>
                    <a:p>
                      <a:pPr algn="ctr">
                        <a:buNone/>
                      </a:pPr>
                      <a:r>
                        <a:rPr lang="en-US" altLang="zh-CN" sz="1400">
                          <a:latin typeface="Arial" panose="020B0604020202020204" pitchFamily="34" charset="0"/>
                          <a:cs typeface="Arial" panose="020B0604020202020204" pitchFamily="34" charset="0"/>
                        </a:rPr>
                        <a:t>2</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6.68</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1.86</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6.64</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68.3</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88.1</a:t>
                      </a:r>
                    </a:p>
                  </a:txBody>
                  <a:tcPr anchor="ctr"/>
                </a:tc>
                <a:tc>
                  <a:txBody>
                    <a:bodyPr/>
                    <a:lstStyle/>
                    <a:p>
                      <a:pPr algn="ctr">
                        <a:buNone/>
                      </a:pPr>
                      <a:r>
                        <a:rPr lang="en-US" altLang="zh-CN" sz="1400" dirty="0">
                          <a:latin typeface="Arial" panose="020B0604020202020204" pitchFamily="34" charset="0"/>
                          <a:cs typeface="Arial" panose="020B0604020202020204" pitchFamily="34" charset="0"/>
                        </a:rPr>
                        <a:t>7.0e5</a:t>
                      </a:r>
                    </a:p>
                  </a:txBody>
                  <a:tcPr anchor="ctr"/>
                </a:tc>
                <a:extLst>
                  <a:ext uri="{0D108BD9-81ED-4DB2-BD59-A6C34878D82A}">
                    <a16:rowId xmlns:a16="http://schemas.microsoft.com/office/drawing/2014/main" val="10003"/>
                  </a:ext>
                </a:extLst>
              </a:tr>
            </a:tbl>
          </a:graphicData>
        </a:graphic>
      </p:graphicFrame>
      <p:sp>
        <p:nvSpPr>
          <p:cNvPr id="5" name="文本框 4"/>
          <p:cNvSpPr txBox="1"/>
          <p:nvPr/>
        </p:nvSpPr>
        <p:spPr>
          <a:xfrm>
            <a:off x="384084" y="1268760"/>
            <a:ext cx="11688580" cy="2811026"/>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US" altLang="zh-CN" dirty="0">
                <a:latin typeface="Arial" panose="020B0604020202020204" pitchFamily="34" charset="0"/>
                <a:cs typeface="Arial" panose="020B0604020202020204" pitchFamily="34" charset="0"/>
                <a:sym typeface="+mn-ea"/>
              </a:rPr>
              <a:t>Use all 2-cell cavities in </a:t>
            </a:r>
            <a:r>
              <a:rPr lang="en-US" altLang="zh-CN" dirty="0">
                <a:latin typeface="Arial" panose="020B0604020202020204" pitchFamily="34" charset="0"/>
                <a:cs typeface="Arial" panose="020B0604020202020204" pitchFamily="34" charset="0"/>
              </a:rPr>
              <a:t>three operation modes, H, W and Z (all 50</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MW</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per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beam).</a:t>
            </a:r>
          </a:p>
          <a:p>
            <a:pPr marL="285750" indent="-285750">
              <a:lnSpc>
                <a:spcPct val="11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The </a:t>
            </a:r>
            <a:r>
              <a:rPr lang="en-US" altLang="zh-CN" dirty="0" err="1">
                <a:latin typeface="Arial" panose="020B0604020202020204" pitchFamily="34" charset="0"/>
                <a:cs typeface="Arial" panose="020B0604020202020204" pitchFamily="34" charset="0"/>
              </a:rPr>
              <a:t>Q_ext</a:t>
            </a:r>
            <a:r>
              <a:rPr lang="en-US" altLang="zh-CN" dirty="0">
                <a:latin typeface="Arial" panose="020B0604020202020204" pitchFamily="34" charset="0"/>
                <a:cs typeface="Arial" panose="020B0604020202020204" pitchFamily="34" charset="0"/>
              </a:rPr>
              <a:t> in all three modes can be kept unchanged. </a:t>
            </a:r>
          </a:p>
          <a:p>
            <a:pPr>
              <a:lnSpc>
                <a:spcPct val="110000"/>
              </a:lnSpc>
            </a:pPr>
            <a:endParaRPr lang="en-US" altLang="zh-CN"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In H mode, two beams share 336 cavities.</a:t>
            </a:r>
          </a:p>
          <a:p>
            <a:pPr marL="285750" indent="-285750">
              <a:lnSpc>
                <a:spcPct val="11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In W and Z mode, each beam gain energy from 168 cavities.</a:t>
            </a:r>
          </a:p>
          <a:p>
            <a:pPr marL="285750" indent="-285750">
              <a:lnSpc>
                <a:spcPct val="11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In W and Z mode, we matched the </a:t>
            </a:r>
            <a:r>
              <a:rPr lang="en-US" altLang="zh-CN" dirty="0" err="1">
                <a:latin typeface="Arial" panose="020B0604020202020204" pitchFamily="34" charset="0"/>
                <a:cs typeface="Arial" panose="020B0604020202020204" pitchFamily="34" charset="0"/>
              </a:rPr>
              <a:t>Q_ext</a:t>
            </a:r>
            <a:r>
              <a:rPr lang="en-US" altLang="zh-CN" dirty="0">
                <a:latin typeface="Arial" panose="020B0604020202020204" pitchFamily="34" charset="0"/>
                <a:cs typeface="Arial" panose="020B0604020202020204" pitchFamily="34" charset="0"/>
              </a:rPr>
              <a:t> to the </a:t>
            </a:r>
            <a:r>
              <a:rPr lang="en-US" altLang="zh-CN" dirty="0" err="1">
                <a:latin typeface="Arial" panose="020B0604020202020204" pitchFamily="34" charset="0"/>
                <a:cs typeface="Arial" panose="020B0604020202020204" pitchFamily="34" charset="0"/>
              </a:rPr>
              <a:t>Q_ext</a:t>
            </a:r>
            <a:r>
              <a:rPr lang="en-US" altLang="zh-CN" dirty="0">
                <a:latin typeface="Arial" panose="020B0604020202020204" pitchFamily="34" charset="0"/>
                <a:cs typeface="Arial" panose="020B0604020202020204" pitchFamily="34" charset="0"/>
              </a:rPr>
              <a:t> of cavities in H mode as close as possible.</a:t>
            </a:r>
          </a:p>
          <a:p>
            <a:pPr marL="285750" indent="-285750">
              <a:lnSpc>
                <a:spcPct val="11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The synchronous voltage of each cavity was kept unchanged.</a:t>
            </a:r>
          </a:p>
          <a:p>
            <a:pPr marL="285750" indent="-285750">
              <a:lnSpc>
                <a:spcPct val="11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The quadrature voltage of the cavities were chosen so that the combined quadrature voltage from the focusing and defocusing cavities stay the same as the original design to preserve the longitudinal working point. </a:t>
            </a:r>
          </a:p>
        </p:txBody>
      </p:sp>
      <p:sp>
        <p:nvSpPr>
          <p:cNvPr id="3" name="文本框 2">
            <a:extLst>
              <a:ext uri="{FF2B5EF4-FFF2-40B4-BE49-F238E27FC236}">
                <a16:creationId xmlns:a16="http://schemas.microsoft.com/office/drawing/2014/main" id="{C2BA895C-F337-4CAF-8DB3-9B508AC7D944}"/>
              </a:ext>
            </a:extLst>
          </p:cNvPr>
          <p:cNvSpPr txBox="1"/>
          <p:nvPr/>
        </p:nvSpPr>
        <p:spPr>
          <a:xfrm>
            <a:off x="9790766" y="1268760"/>
            <a:ext cx="2160240" cy="369332"/>
          </a:xfrm>
          <a:prstGeom prst="rect">
            <a:avLst/>
          </a:prstGeom>
          <a:solidFill>
            <a:schemeClr val="accent5">
              <a:lumMod val="20000"/>
              <a:lumOff val="80000"/>
            </a:schemeClr>
          </a:solidFill>
        </p:spPr>
        <p:txBody>
          <a:bodyPr wrap="square" rtlCol="0">
            <a:spAutoFit/>
          </a:bodyPr>
          <a:lstStyle/>
          <a:p>
            <a:r>
              <a:rPr lang="en-US" altLang="zh-CN" dirty="0" err="1">
                <a:latin typeface="Arial" panose="020B0604020202020204" pitchFamily="34" charset="0"/>
                <a:cs typeface="Arial" panose="020B0604020202020204" pitchFamily="34" charset="0"/>
              </a:rPr>
              <a:t>Tianmu</a:t>
            </a:r>
            <a:r>
              <a:rPr lang="en-US" altLang="zh-CN" dirty="0">
                <a:latin typeface="Arial" panose="020B0604020202020204" pitchFamily="34" charset="0"/>
                <a:cs typeface="Arial" panose="020B0604020202020204" pitchFamily="34" charset="0"/>
              </a:rPr>
              <a:t> Xin (IHEP)</a:t>
            </a:r>
            <a:endParaRPr lang="zh-CN" altLang="en-US" dirty="0">
              <a:latin typeface="Arial" panose="020B0604020202020204" pitchFamily="34" charset="0"/>
              <a:cs typeface="Arial" panose="020B0604020202020204" pitchFamily="34" charset="0"/>
            </a:endParaRPr>
          </a:p>
        </p:txBody>
      </p:sp>
      <p:sp>
        <p:nvSpPr>
          <p:cNvPr id="6" name="灯片编号占位符 3">
            <a:extLst>
              <a:ext uri="{FF2B5EF4-FFF2-40B4-BE49-F238E27FC236}">
                <a16:creationId xmlns:a16="http://schemas.microsoft.com/office/drawing/2014/main" id="{A02FBACF-E31B-43F1-A7BA-40B3B8BE3C3E}"/>
              </a:ext>
            </a:extLst>
          </p:cNvPr>
          <p:cNvSpPr>
            <a:spLocks noGrp="1"/>
          </p:cNvSpPr>
          <p:nvPr>
            <p:ph type="sldNum" sz="quarter" idx="12"/>
          </p:nvPr>
        </p:nvSpPr>
        <p:spPr>
          <a:xfrm>
            <a:off x="8737600" y="6356351"/>
            <a:ext cx="2844800" cy="365125"/>
          </a:xfrm>
        </p:spPr>
        <p:txBody>
          <a:bodyPr/>
          <a:lstStyle/>
          <a:p>
            <a:fld id="{F15E9139-A00B-4B2A-98A6-095DC08F1345}" type="slidenum">
              <a:rPr lang="zh-CN" altLang="en-US" smtClean="0"/>
              <a:pPr/>
              <a:t>22</a:t>
            </a:fld>
            <a:endParaRPr lang="zh-CN" altLang="en-US" dirty="0"/>
          </a:p>
        </p:txBody>
      </p:sp>
    </p:spTree>
    <p:custDataLst>
      <p:tags r:id="rId1"/>
    </p:custDataLst>
    <p:extLst>
      <p:ext uri="{BB962C8B-B14F-4D97-AF65-F5344CB8AC3E}">
        <p14:creationId xmlns:p14="http://schemas.microsoft.com/office/powerpoint/2010/main" val="3064338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AF04BA05-4A71-4085-B857-60765DFC2E23}"/>
              </a:ext>
            </a:extLst>
          </p:cNvPr>
          <p:cNvSpPr>
            <a:spLocks noGrp="1"/>
          </p:cNvSpPr>
          <p:nvPr>
            <p:ph type="sldNum" sz="quarter" idx="12"/>
          </p:nvPr>
        </p:nvSpPr>
        <p:spPr/>
        <p:txBody>
          <a:bodyPr/>
          <a:lstStyle/>
          <a:p>
            <a:fld id="{F15E9139-A00B-4B2A-98A6-095DC08F1345}" type="slidenum">
              <a:rPr lang="zh-CN" altLang="en-US" smtClean="0"/>
              <a:pPr/>
              <a:t>23</a:t>
            </a:fld>
            <a:endParaRPr lang="zh-CN" altLang="en-US"/>
          </a:p>
        </p:txBody>
      </p:sp>
      <p:sp>
        <p:nvSpPr>
          <p:cNvPr id="5" name="标题 2">
            <a:extLst>
              <a:ext uri="{FF2B5EF4-FFF2-40B4-BE49-F238E27FC236}">
                <a16:creationId xmlns:a16="http://schemas.microsoft.com/office/drawing/2014/main" id="{F668BA41-6D2C-4950-9D3B-A9A3DCDD332B}"/>
              </a:ext>
            </a:extLst>
          </p:cNvPr>
          <p:cNvSpPr txBox="1">
            <a:spLocks/>
          </p:cNvSpPr>
          <p:nvPr/>
        </p:nvSpPr>
        <p:spPr>
          <a:xfrm>
            <a:off x="2137792" y="0"/>
            <a:ext cx="7916416" cy="9087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baseline="0">
                <a:solidFill>
                  <a:srgbClr val="095D89"/>
                </a:solidFill>
                <a:effectLst/>
                <a:latin typeface="Arial" panose="020B0604020202020204" pitchFamily="34" charset="0"/>
                <a:ea typeface="微软雅黑" pitchFamily="34" charset="-122"/>
                <a:cs typeface="Arial" panose="020B0604020202020204" pitchFamily="34" charset="0"/>
              </a:defRPr>
            </a:lvl1pPr>
          </a:lstStyle>
          <a:p>
            <a:r>
              <a:rPr lang="en-US" altLang="zh-CN" sz="3600" dirty="0"/>
              <a:t>Content</a:t>
            </a:r>
            <a:endParaRPr lang="zh-CN" altLang="en-US" sz="3600" dirty="0"/>
          </a:p>
        </p:txBody>
      </p:sp>
      <p:sp>
        <p:nvSpPr>
          <p:cNvPr id="6" name="内容占位符 2">
            <a:extLst>
              <a:ext uri="{FF2B5EF4-FFF2-40B4-BE49-F238E27FC236}">
                <a16:creationId xmlns:a16="http://schemas.microsoft.com/office/drawing/2014/main" id="{B6BF5009-1F6D-42EF-BFAA-15880348B909}"/>
              </a:ext>
            </a:extLst>
          </p:cNvPr>
          <p:cNvSpPr txBox="1">
            <a:spLocks/>
          </p:cNvSpPr>
          <p:nvPr/>
        </p:nvSpPr>
        <p:spPr>
          <a:xfrm>
            <a:off x="335360" y="1268760"/>
            <a:ext cx="11521280" cy="4531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50000"/>
              </a:lnSpc>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CEPC SRF system design</a:t>
            </a:r>
          </a:p>
          <a:p>
            <a:pPr marL="514350" indent="-514350">
              <a:lnSpc>
                <a:spcPct val="150000"/>
              </a:lnSpc>
              <a:spcBef>
                <a:spcPts val="1200"/>
              </a:spcBef>
              <a:buFont typeface="+mj-lt"/>
              <a:buAutoNum type="arabicPeriod"/>
            </a:pPr>
            <a:r>
              <a:rPr lang="en-US" altLang="zh-CN" sz="2400" b="1" dirty="0">
                <a:latin typeface="Arial" panose="020B0604020202020204" pitchFamily="34" charset="0"/>
                <a:ea typeface="微软雅黑" panose="020B0503020204020204" pitchFamily="34" charset="-122"/>
                <a:cs typeface="Arial" panose="020B0604020202020204" pitchFamily="34" charset="0"/>
              </a:rPr>
              <a:t>EDR SRF R&amp;D status</a:t>
            </a:r>
          </a:p>
          <a:p>
            <a:pPr marL="514350" indent="-514350">
              <a:lnSpc>
                <a:spcPct val="150000"/>
              </a:lnSpc>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1880392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7ABE06F-7B9D-42A0-81E3-774E89F0134A}"/>
              </a:ext>
            </a:extLst>
          </p:cNvPr>
          <p:cNvSpPr>
            <a:spLocks noGrp="1"/>
          </p:cNvSpPr>
          <p:nvPr>
            <p:ph idx="1"/>
          </p:nvPr>
        </p:nvSpPr>
        <p:spPr>
          <a:xfrm>
            <a:off x="263352" y="1124744"/>
            <a:ext cx="6869741" cy="2592288"/>
          </a:xfrm>
        </p:spPr>
        <p:txBody>
          <a:bodyPr>
            <a:normAutofit/>
          </a:bodyPr>
          <a:lstStyle/>
          <a:p>
            <a:pPr marL="0" indent="0">
              <a:lnSpc>
                <a:spcPct val="120000"/>
              </a:lnSpc>
              <a:buNone/>
            </a:pPr>
            <a:r>
              <a:rPr lang="en-US" altLang="zh-CN" sz="1800" b="1" dirty="0"/>
              <a:t>EDR major goal</a:t>
            </a:r>
            <a:r>
              <a:rPr lang="en-US" altLang="zh-CN" sz="1800" dirty="0"/>
              <a:t> </a:t>
            </a:r>
            <a:r>
              <a:rPr lang="en-US" altLang="zh-CN" sz="1800" b="1" dirty="0"/>
              <a:t>is to prepare for the </a:t>
            </a:r>
            <a:r>
              <a:rPr lang="en-US" altLang="zh-CN" sz="1800" b="1" dirty="0">
                <a:solidFill>
                  <a:srgbClr val="FF0000"/>
                </a:solidFill>
              </a:rPr>
              <a:t>first stage </a:t>
            </a:r>
            <a:r>
              <a:rPr lang="en-US" altLang="zh-CN" sz="1800" b="1" dirty="0"/>
              <a:t>construction of the CEPC SRF system (30 MW H/W &amp; low-</a:t>
            </a:r>
            <a:r>
              <a:rPr lang="en-US" altLang="zh-CN" sz="1800" b="1" dirty="0" err="1"/>
              <a:t>lumi</a:t>
            </a:r>
            <a:r>
              <a:rPr lang="en-US" altLang="zh-CN" sz="1800" b="1" dirty="0"/>
              <a:t> Z): </a:t>
            </a:r>
          </a:p>
          <a:p>
            <a:pPr>
              <a:lnSpc>
                <a:spcPct val="120000"/>
              </a:lnSpc>
              <a:spcAft>
                <a:spcPts val="600"/>
              </a:spcAft>
            </a:pPr>
            <a:r>
              <a:rPr lang="en-US" altLang="zh-CN" sz="1400" dirty="0"/>
              <a:t>Complete </a:t>
            </a:r>
            <a:r>
              <a:rPr lang="en-US" altLang="zh-CN" sz="1400" dirty="0">
                <a:solidFill>
                  <a:srgbClr val="C00000"/>
                </a:solidFill>
              </a:rPr>
              <a:t>engineering design </a:t>
            </a:r>
            <a:r>
              <a:rPr lang="en-US" altLang="zh-CN" sz="1400" dirty="0"/>
              <a:t>of the Collider 650 MHz and Booster 1.3 GHz cryomodule for Higgs 30/50 MW &amp; Z 10 MW (3.8×10</a:t>
            </a:r>
            <a:r>
              <a:rPr lang="en-US" altLang="zh-CN" sz="1400" baseline="30000" dirty="0"/>
              <a:t>35</a:t>
            </a:r>
            <a:r>
              <a:rPr lang="en-US" altLang="zh-CN" sz="1400" dirty="0"/>
              <a:t> cm</a:t>
            </a:r>
            <a:r>
              <a:rPr lang="en-US" altLang="zh-CN" sz="1400" baseline="30000" dirty="0"/>
              <a:t>-2</a:t>
            </a:r>
            <a:r>
              <a:rPr lang="en-US" altLang="zh-CN" sz="1400" dirty="0"/>
              <a:t>s</a:t>
            </a:r>
            <a:r>
              <a:rPr lang="en-US" altLang="zh-CN" sz="1400" baseline="30000" dirty="0"/>
              <a:t>-1</a:t>
            </a:r>
            <a:r>
              <a:rPr lang="en-US" altLang="zh-CN" sz="1400" dirty="0"/>
              <a:t>) in 2025.</a:t>
            </a:r>
          </a:p>
          <a:p>
            <a:pPr>
              <a:lnSpc>
                <a:spcPct val="120000"/>
              </a:lnSpc>
              <a:spcAft>
                <a:spcPts val="600"/>
              </a:spcAft>
            </a:pPr>
            <a:r>
              <a:rPr lang="en-US" altLang="zh-CN" sz="1400" dirty="0">
                <a:latin typeface="Arial" panose="020B0604020202020204" pitchFamily="34" charset="0"/>
                <a:cs typeface="Arial" panose="020B0604020202020204" pitchFamily="34" charset="0"/>
              </a:rPr>
              <a:t>Complete Higgs </a:t>
            </a:r>
            <a:r>
              <a:rPr lang="en-US" altLang="zh-CN" sz="1400" dirty="0">
                <a:solidFill>
                  <a:srgbClr val="C00000"/>
                </a:solidFill>
                <a:latin typeface="Arial" panose="020B0604020202020204" pitchFamily="34" charset="0"/>
                <a:cs typeface="Arial" panose="020B0604020202020204" pitchFamily="34" charset="0"/>
              </a:rPr>
              <a:t>650 MHz full-scale cryomodule prototyping </a:t>
            </a:r>
            <a:r>
              <a:rPr lang="en-US" altLang="zh-CN" sz="1400" dirty="0">
                <a:latin typeface="Arial" panose="020B0604020202020204" pitchFamily="34" charset="0"/>
                <a:cs typeface="Arial" panose="020B0604020202020204" pitchFamily="34" charset="0"/>
              </a:rPr>
              <a:t>to</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achieve TDR specification in 2026. </a:t>
            </a:r>
          </a:p>
          <a:p>
            <a:pPr>
              <a:lnSpc>
                <a:spcPct val="120000"/>
              </a:lnSpc>
              <a:spcAft>
                <a:spcPts val="600"/>
              </a:spcAft>
            </a:pPr>
            <a:r>
              <a:rPr lang="en-US" altLang="zh-CN" sz="1400" dirty="0"/>
              <a:t>High Q high gradient cavity and high power RF components R&amp;D.</a:t>
            </a:r>
            <a:endParaRPr lang="en-US" altLang="zh-CN" sz="1400" dirty="0">
              <a:latin typeface="Arial" panose="020B0604020202020204" pitchFamily="34" charset="0"/>
              <a:cs typeface="Arial" panose="020B0604020202020204" pitchFamily="34" charset="0"/>
            </a:endParaRPr>
          </a:p>
        </p:txBody>
      </p:sp>
      <p:sp>
        <p:nvSpPr>
          <p:cNvPr id="3" name="标题 2">
            <a:extLst>
              <a:ext uri="{FF2B5EF4-FFF2-40B4-BE49-F238E27FC236}">
                <a16:creationId xmlns:a16="http://schemas.microsoft.com/office/drawing/2014/main" id="{78AED00E-88D7-4B1C-BCBE-8F3DD6B749C7}"/>
              </a:ext>
            </a:extLst>
          </p:cNvPr>
          <p:cNvSpPr>
            <a:spLocks noGrp="1"/>
          </p:cNvSpPr>
          <p:nvPr>
            <p:ph type="title"/>
          </p:nvPr>
        </p:nvSpPr>
        <p:spPr/>
        <p:txBody>
          <a:bodyPr/>
          <a:lstStyle/>
          <a:p>
            <a:r>
              <a:rPr lang="en-US" altLang="zh-CN" dirty="0"/>
              <a:t>EDR Plan of CEPC SRF System </a:t>
            </a:r>
            <a:endParaRPr lang="zh-CN" altLang="en-US" dirty="0"/>
          </a:p>
        </p:txBody>
      </p:sp>
      <p:sp>
        <p:nvSpPr>
          <p:cNvPr id="5" name="灯片编号占位符 4">
            <a:extLst>
              <a:ext uri="{FF2B5EF4-FFF2-40B4-BE49-F238E27FC236}">
                <a16:creationId xmlns:a16="http://schemas.microsoft.com/office/drawing/2014/main" id="{586205E2-3493-43E8-989A-BC3DDF70FC07}"/>
              </a:ext>
            </a:extLst>
          </p:cNvPr>
          <p:cNvSpPr>
            <a:spLocks noGrp="1"/>
          </p:cNvSpPr>
          <p:nvPr>
            <p:ph type="sldNum" sz="quarter" idx="12"/>
          </p:nvPr>
        </p:nvSpPr>
        <p:spPr/>
        <p:txBody>
          <a:bodyPr/>
          <a:lstStyle/>
          <a:p>
            <a:fld id="{F15E9139-A00B-4B2A-98A6-095DC08F1345}" type="slidenum">
              <a:rPr lang="zh-CN" altLang="en-US" smtClean="0"/>
              <a:pPr/>
              <a:t>24</a:t>
            </a:fld>
            <a:endParaRPr lang="zh-CN" altLang="en-US"/>
          </a:p>
        </p:txBody>
      </p:sp>
      <p:graphicFrame>
        <p:nvGraphicFramePr>
          <p:cNvPr id="6" name="内容占位符 5">
            <a:extLst>
              <a:ext uri="{FF2B5EF4-FFF2-40B4-BE49-F238E27FC236}">
                <a16:creationId xmlns:a16="http://schemas.microsoft.com/office/drawing/2014/main" id="{7DFDE114-1A08-4AB2-96BC-226CFB654A08}"/>
              </a:ext>
            </a:extLst>
          </p:cNvPr>
          <p:cNvGraphicFramePr>
            <a:graphicFrameLocks/>
          </p:cNvGraphicFramePr>
          <p:nvPr>
            <p:extLst>
              <p:ext uri="{D42A27DB-BD31-4B8C-83A1-F6EECF244321}">
                <p14:modId xmlns:p14="http://schemas.microsoft.com/office/powerpoint/2010/main" val="96382761"/>
              </p:ext>
            </p:extLst>
          </p:nvPr>
        </p:nvGraphicFramePr>
        <p:xfrm>
          <a:off x="7392144" y="1340768"/>
          <a:ext cx="4032448" cy="5072309"/>
        </p:xfrm>
        <a:graphic>
          <a:graphicData uri="http://schemas.openxmlformats.org/drawingml/2006/table">
            <a:tbl>
              <a:tblPr>
                <a:tableStyleId>{0E3FDE45-AF77-4B5C-9715-49D594BDF05E}</a:tableStyleId>
              </a:tblPr>
              <a:tblGrid>
                <a:gridCol w="2952328">
                  <a:extLst>
                    <a:ext uri="{9D8B030D-6E8A-4147-A177-3AD203B41FA5}">
                      <a16:colId xmlns:a16="http://schemas.microsoft.com/office/drawing/2014/main" val="346538509"/>
                    </a:ext>
                  </a:extLst>
                </a:gridCol>
                <a:gridCol w="1080120">
                  <a:extLst>
                    <a:ext uri="{9D8B030D-6E8A-4147-A177-3AD203B41FA5}">
                      <a16:colId xmlns:a16="http://schemas.microsoft.com/office/drawing/2014/main" val="3894419212"/>
                    </a:ext>
                  </a:extLst>
                </a:gridCol>
              </a:tblGrid>
              <a:tr h="682484">
                <a:tc>
                  <a:txBody>
                    <a:bodyPr/>
                    <a:lstStyle/>
                    <a:p>
                      <a:pPr algn="l" fontAlgn="ctr"/>
                      <a:r>
                        <a:rPr lang="en-US" altLang="zh-CN" sz="1400" b="1" u="none" strike="noStrike" dirty="0">
                          <a:effectLst/>
                          <a:latin typeface="Arial" panose="020B0604020202020204" pitchFamily="34" charset="0"/>
                          <a:cs typeface="Arial" panose="020B0604020202020204" pitchFamily="34" charset="0"/>
                        </a:rPr>
                        <a:t>Collider Higgs</a:t>
                      </a:r>
                      <a:r>
                        <a:rPr lang="zh-CN" altLang="en-US" sz="1400" b="1" u="none" strike="noStrike" dirty="0">
                          <a:effectLst/>
                          <a:latin typeface="Arial" panose="020B0604020202020204" pitchFamily="34" charset="0"/>
                          <a:cs typeface="Arial" panose="020B0604020202020204" pitchFamily="34" charset="0"/>
                        </a:rPr>
                        <a:t> </a:t>
                      </a:r>
                      <a:r>
                        <a:rPr lang="en-US" altLang="zh-CN" sz="1400" b="1" u="none" strike="noStrike" dirty="0">
                          <a:effectLst/>
                          <a:latin typeface="Arial" panose="020B0604020202020204" pitchFamily="34" charset="0"/>
                          <a:cs typeface="Arial" panose="020B0604020202020204" pitchFamily="34" charset="0"/>
                        </a:rPr>
                        <a:t>650 MHz</a:t>
                      </a:r>
                    </a:p>
                    <a:p>
                      <a:pPr algn="l" fontAlgn="ctr"/>
                      <a:r>
                        <a:rPr lang="en-US" altLang="zh-CN" sz="1400" b="1" u="none" strike="noStrike" dirty="0">
                          <a:effectLst/>
                          <a:latin typeface="Arial" panose="020B0604020202020204" pitchFamily="34" charset="0"/>
                          <a:cs typeface="Arial" panose="020B0604020202020204" pitchFamily="34" charset="0"/>
                        </a:rPr>
                        <a:t>Cryomodule Parameters</a:t>
                      </a:r>
                      <a:endParaRPr lang="zh-CN" alt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3810" marR="3810" marT="3810" marB="0" anchor="ct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r>
                        <a:rPr lang="en-US" altLang="zh-CN" sz="1400" b="1" u="none" strike="noStrike" dirty="0">
                          <a:solidFill>
                            <a:srgbClr val="000000"/>
                          </a:solidFill>
                          <a:effectLst/>
                          <a:latin typeface="Arial" panose="020B0604020202020204" pitchFamily="34" charset="0"/>
                          <a:cs typeface="Arial" panose="020B0604020202020204" pitchFamily="34" charset="0"/>
                        </a:rPr>
                        <a:t>Spec.</a:t>
                      </a:r>
                      <a:endParaRPr lang="zh-CN" alt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3810" marR="3810" marT="3810" marB="0" anchor="ct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2104669410"/>
                  </a:ext>
                </a:extLst>
              </a:tr>
              <a:tr h="399075">
                <a:tc>
                  <a:txBody>
                    <a:bodyPr/>
                    <a:lstStyle/>
                    <a:p>
                      <a:pPr algn="l" fontAlgn="ctr"/>
                      <a:r>
                        <a:rPr lang="en-US" altLang="zh-CN" sz="1200" u="none" strike="noStrike" dirty="0">
                          <a:effectLst/>
                          <a:latin typeface="Arial" panose="020B0604020202020204" pitchFamily="34" charset="0"/>
                          <a:cs typeface="Arial" panose="020B0604020202020204" pitchFamily="34" charset="0"/>
                        </a:rPr>
                        <a:t>Module operating temperature</a:t>
                      </a:r>
                      <a:endParaRPr lang="zh-CN" altLang="en-US" sz="12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lnT w="12700" cap="flat" cmpd="sng" algn="ctr">
                      <a:solidFill>
                        <a:srgbClr val="C00000"/>
                      </a:solidFill>
                      <a:prstDash val="solid"/>
                      <a:round/>
                      <a:headEnd type="none" w="med" len="med"/>
                      <a:tailEnd type="none" w="med" len="med"/>
                    </a:lnT>
                  </a:tcPr>
                </a:tc>
                <a:tc>
                  <a:txBody>
                    <a:bodyPr/>
                    <a:lstStyle/>
                    <a:p>
                      <a:pPr algn="l" fontAlgn="ctr"/>
                      <a:r>
                        <a:rPr lang="en-US" sz="1200" u="none" strike="noStrike" dirty="0">
                          <a:effectLst/>
                          <a:latin typeface="Arial" panose="020B0604020202020204" pitchFamily="34" charset="0"/>
                          <a:cs typeface="Arial" panose="020B0604020202020204" pitchFamily="34" charset="0"/>
                        </a:rPr>
                        <a:t>2 K</a:t>
                      </a:r>
                      <a:endParaRPr lang="en-US" sz="12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lnT w="12700" cap="flat" cmpd="sng" algn="ctr">
                      <a:solidFill>
                        <a:srgbClr val="C00000"/>
                      </a:solidFill>
                      <a:prstDash val="solid"/>
                      <a:round/>
                      <a:headEnd type="none" w="med" len="med"/>
                      <a:tailEnd type="none" w="med" len="med"/>
                    </a:lnT>
                  </a:tcPr>
                </a:tc>
                <a:extLst>
                  <a:ext uri="{0D108BD9-81ED-4DB2-BD59-A6C34878D82A}">
                    <a16:rowId xmlns:a16="http://schemas.microsoft.com/office/drawing/2014/main" val="1192079473"/>
                  </a:ext>
                </a:extLst>
              </a:tr>
              <a:tr h="399075">
                <a:tc>
                  <a:txBody>
                    <a:bodyPr/>
                    <a:lstStyle/>
                    <a:p>
                      <a:pPr algn="l" fontAlgn="ctr"/>
                      <a:r>
                        <a:rPr lang="en-US" altLang="zh-CN" sz="1200" b="0" u="none" strike="noStrike" dirty="0">
                          <a:solidFill>
                            <a:srgbClr val="000000"/>
                          </a:solidFill>
                          <a:effectLst/>
                          <a:latin typeface="Arial" panose="020B0604020202020204" pitchFamily="34" charset="0"/>
                          <a:cs typeface="Arial" panose="020B0604020202020204" pitchFamily="34" charset="0"/>
                        </a:rPr>
                        <a:t>Cavity vertical test gradient</a:t>
                      </a:r>
                      <a:endParaRPr lang="zh-CN" altLang="en-US" sz="12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1200" b="0" u="none" strike="noStrike" dirty="0">
                          <a:solidFill>
                            <a:srgbClr val="000000"/>
                          </a:solidFill>
                          <a:effectLst/>
                          <a:latin typeface="Arial" panose="020B0604020202020204" pitchFamily="34" charset="0"/>
                          <a:cs typeface="Arial" panose="020B0604020202020204" pitchFamily="34" charset="0"/>
                        </a:rPr>
                        <a:t>28 MV/m</a:t>
                      </a:r>
                      <a:endParaRPr lang="en-US" sz="12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832588095"/>
                  </a:ext>
                </a:extLst>
              </a:tr>
              <a:tr h="399075">
                <a:tc>
                  <a:txBody>
                    <a:bodyPr/>
                    <a:lstStyle/>
                    <a:p>
                      <a:pPr algn="l" fontAlgn="ctr"/>
                      <a:r>
                        <a:rPr lang="en-US" altLang="zh-CN" sz="1200" b="0" u="none" strike="noStrike" dirty="0">
                          <a:solidFill>
                            <a:srgbClr val="00000B"/>
                          </a:solidFill>
                          <a:effectLst/>
                          <a:latin typeface="Arial" panose="020B0604020202020204" pitchFamily="34" charset="0"/>
                          <a:cs typeface="Arial" panose="020B0604020202020204" pitchFamily="34" charset="0"/>
                        </a:rPr>
                        <a:t>Cavity vertical test </a:t>
                      </a:r>
                      <a:r>
                        <a:rPr lang="en-US" altLang="zh-CN" sz="1200" u="none" strike="noStrike" dirty="0">
                          <a:effectLst/>
                          <a:latin typeface="Arial" panose="020B0604020202020204" pitchFamily="34" charset="0"/>
                          <a:cs typeface="Arial" panose="020B0604020202020204" pitchFamily="34" charset="0"/>
                        </a:rPr>
                        <a:t>Q</a:t>
                      </a:r>
                      <a:r>
                        <a:rPr lang="en-US" altLang="zh-CN" sz="1200" u="none" strike="noStrike" baseline="-25000" dirty="0">
                          <a:effectLst/>
                          <a:latin typeface="Arial" panose="020B0604020202020204" pitchFamily="34" charset="0"/>
                          <a:cs typeface="Arial" panose="020B0604020202020204" pitchFamily="34" charset="0"/>
                        </a:rPr>
                        <a:t>0 </a:t>
                      </a:r>
                      <a:r>
                        <a:rPr lang="en-US" altLang="zh-CN" sz="1200" u="none" strike="noStrike" dirty="0">
                          <a:effectLst/>
                          <a:latin typeface="Arial" panose="020B0604020202020204" pitchFamily="34" charset="0"/>
                          <a:cs typeface="Arial" panose="020B0604020202020204" pitchFamily="34" charset="0"/>
                        </a:rPr>
                        <a:t>at 25 MV/m</a:t>
                      </a:r>
                      <a:endParaRPr lang="zh-CN" altLang="en-US" sz="1200" b="0" i="0" u="none" strike="noStrike" dirty="0">
                        <a:solidFill>
                          <a:srgbClr val="00000B"/>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1200" b="0" u="none" strike="noStrike" dirty="0">
                          <a:solidFill>
                            <a:srgbClr val="000000"/>
                          </a:solidFill>
                          <a:effectLst/>
                          <a:latin typeface="Arial" panose="020B0604020202020204" pitchFamily="34" charset="0"/>
                          <a:cs typeface="Arial" panose="020B0604020202020204" pitchFamily="34" charset="0"/>
                        </a:rPr>
                        <a:t>3.3E10</a:t>
                      </a:r>
                      <a:endParaRPr lang="en-US" sz="12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281031377"/>
                  </a:ext>
                </a:extLst>
              </a:tr>
              <a:tr h="39907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200" b="0" u="none" strike="noStrike" dirty="0">
                          <a:solidFill>
                            <a:schemeClr val="tx1"/>
                          </a:solidFill>
                          <a:effectLst/>
                          <a:latin typeface="Arial" panose="020B0604020202020204" pitchFamily="34" charset="0"/>
                          <a:cs typeface="Arial" panose="020B0604020202020204" pitchFamily="34" charset="0"/>
                        </a:rPr>
                        <a:t>Module RF voltage (six </a:t>
                      </a:r>
                      <a:r>
                        <a:rPr lang="en-US" altLang="zh-CN" sz="1200" u="none" strike="noStrike" dirty="0">
                          <a:effectLst/>
                          <a:latin typeface="Arial" panose="020B0604020202020204" pitchFamily="34" charset="0"/>
                          <a:cs typeface="Arial" panose="020B0604020202020204" pitchFamily="34" charset="0"/>
                        </a:rPr>
                        <a:t>2-cell cavities)</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u="none" strike="noStrike" dirty="0">
                          <a:solidFill>
                            <a:schemeClr val="tx1"/>
                          </a:solidFill>
                          <a:effectLst/>
                          <a:latin typeface="Arial" panose="020B0604020202020204" pitchFamily="34" charset="0"/>
                          <a:cs typeface="Arial" panose="020B0604020202020204" pitchFamily="34" charset="0"/>
                        </a:rPr>
                        <a:t>70 MV</a:t>
                      </a:r>
                      <a:endParaRPr 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77131384"/>
                  </a:ext>
                </a:extLst>
              </a:tr>
              <a:tr h="39907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200" u="none" strike="noStrike" dirty="0">
                          <a:solidFill>
                            <a:schemeClr val="tx1"/>
                          </a:solidFill>
                          <a:effectLst/>
                          <a:latin typeface="Arial" panose="020B0604020202020204" pitchFamily="34" charset="0"/>
                          <a:cs typeface="Arial" panose="020B0604020202020204" pitchFamily="34" charset="0"/>
                        </a:rPr>
                        <a:t>Module average cavity gradient</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200" u="none" strike="noStrike" dirty="0">
                          <a:solidFill>
                            <a:srgbClr val="C00000"/>
                          </a:solidFill>
                          <a:effectLst/>
                          <a:latin typeface="Arial" panose="020B0604020202020204" pitchFamily="34" charset="0"/>
                          <a:cs typeface="Arial" panose="020B0604020202020204" pitchFamily="34" charset="0"/>
                        </a:rPr>
                        <a:t>25 MV/m</a:t>
                      </a:r>
                      <a:endParaRPr lang="en-US" sz="1200" b="0" i="0" u="none" strike="noStrike" dirty="0">
                        <a:solidFill>
                          <a:srgbClr val="C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4285944046"/>
                  </a:ext>
                </a:extLst>
              </a:tr>
              <a:tr h="399075">
                <a:tc>
                  <a:txBody>
                    <a:bodyPr/>
                    <a:lstStyle/>
                    <a:p>
                      <a:pPr algn="l" fontAlgn="ctr"/>
                      <a:r>
                        <a:rPr lang="en-US" altLang="zh-CN" sz="1200" u="none" strike="noStrike" dirty="0">
                          <a:solidFill>
                            <a:schemeClr val="tx1"/>
                          </a:solidFill>
                          <a:effectLst/>
                          <a:latin typeface="Arial" panose="020B0604020202020204" pitchFamily="34" charset="0"/>
                          <a:cs typeface="Arial" panose="020B0604020202020204" pitchFamily="34" charset="0"/>
                        </a:rPr>
                        <a:t>Module average cavity Q</a:t>
                      </a:r>
                      <a:r>
                        <a:rPr lang="en-US" altLang="zh-CN" sz="1200" u="none" strike="noStrike" baseline="-25000" dirty="0">
                          <a:solidFill>
                            <a:schemeClr val="tx1"/>
                          </a:solidFill>
                          <a:effectLst/>
                          <a:latin typeface="Arial" panose="020B0604020202020204" pitchFamily="34" charset="0"/>
                          <a:cs typeface="Arial" panose="020B0604020202020204" pitchFamily="34" charset="0"/>
                        </a:rPr>
                        <a:t>0 </a:t>
                      </a:r>
                      <a:r>
                        <a:rPr lang="en-US" altLang="zh-CN" sz="1200" u="none" strike="noStrike" dirty="0">
                          <a:solidFill>
                            <a:schemeClr val="tx1"/>
                          </a:solidFill>
                          <a:effectLst/>
                          <a:latin typeface="Arial" panose="020B0604020202020204" pitchFamily="34" charset="0"/>
                          <a:cs typeface="Arial" panose="020B0604020202020204" pitchFamily="34" charset="0"/>
                        </a:rPr>
                        <a:t>at 25 MV/m</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1200" u="none" strike="noStrike" dirty="0">
                          <a:solidFill>
                            <a:srgbClr val="C00000"/>
                          </a:solidFill>
                          <a:effectLst/>
                          <a:latin typeface="Arial" panose="020B0604020202020204" pitchFamily="34" charset="0"/>
                          <a:cs typeface="Arial" panose="020B0604020202020204" pitchFamily="34" charset="0"/>
                        </a:rPr>
                        <a:t>3.0E10</a:t>
                      </a:r>
                      <a:endParaRPr lang="en-US" sz="1200" b="0" i="0" u="none" strike="noStrike" dirty="0">
                        <a:solidFill>
                          <a:srgbClr val="C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928447396"/>
                  </a:ext>
                </a:extLst>
              </a:tr>
              <a:tr h="399075">
                <a:tc>
                  <a:txBody>
                    <a:bodyPr/>
                    <a:lstStyle/>
                    <a:p>
                      <a:pPr algn="l" fontAlgn="ctr"/>
                      <a:r>
                        <a:rPr lang="en-US" altLang="zh-CN" sz="1200" u="none" strike="noStrike" dirty="0">
                          <a:effectLst/>
                          <a:latin typeface="Arial" panose="020B0604020202020204" pitchFamily="34" charset="0"/>
                          <a:cs typeface="Arial" panose="020B0604020202020204" pitchFamily="34" charset="0"/>
                        </a:rPr>
                        <a:t>Module total 2 K heat load at 70 MV</a:t>
                      </a:r>
                      <a:endParaRPr lang="zh-CN" altLang="en-US" sz="12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1200" u="none" strike="noStrike" dirty="0">
                          <a:effectLst/>
                          <a:latin typeface="Arial" panose="020B0604020202020204" pitchFamily="34" charset="0"/>
                          <a:cs typeface="Arial" panose="020B0604020202020204" pitchFamily="34" charset="0"/>
                        </a:rPr>
                        <a:t>160 W</a:t>
                      </a:r>
                      <a:endParaRPr lang="en-US" sz="12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524002145"/>
                  </a:ext>
                </a:extLst>
              </a:tr>
              <a:tr h="399075">
                <a:tc>
                  <a:txBody>
                    <a:bodyPr/>
                    <a:lstStyle/>
                    <a:p>
                      <a:pPr algn="l" fontAlgn="ctr"/>
                      <a:r>
                        <a:rPr lang="en-US" altLang="zh-CN" sz="1200" u="none" strike="noStrike" dirty="0">
                          <a:solidFill>
                            <a:schemeClr val="tx1"/>
                          </a:solidFill>
                          <a:effectLst/>
                          <a:latin typeface="Arial" panose="020B0604020202020204" pitchFamily="34" charset="0"/>
                          <a:cs typeface="Arial" panose="020B0604020202020204" pitchFamily="34" charset="0"/>
                        </a:rPr>
                        <a:t>Input coupler conditioning power</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1200" b="0" u="none" strike="noStrike" dirty="0">
                          <a:solidFill>
                            <a:srgbClr val="C00000"/>
                          </a:solidFill>
                          <a:effectLst/>
                          <a:latin typeface="Arial" panose="020B0604020202020204" pitchFamily="34" charset="0"/>
                          <a:cs typeface="Arial" panose="020B0604020202020204" pitchFamily="34" charset="0"/>
                        </a:rPr>
                        <a:t>300 kW</a:t>
                      </a:r>
                      <a:endParaRPr lang="en-US" altLang="zh-CN" sz="1200" b="0" i="0" u="none" strike="noStrike" dirty="0">
                        <a:solidFill>
                          <a:srgbClr val="C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223814296"/>
                  </a:ext>
                </a:extLst>
              </a:tr>
              <a:tr h="399075">
                <a:tc>
                  <a:txBody>
                    <a:bodyPr/>
                    <a:lstStyle/>
                    <a:p>
                      <a:pPr algn="l" fontAlgn="ctr"/>
                      <a:r>
                        <a:rPr lang="en-US" altLang="zh-CN" sz="1200" u="none" strike="noStrike" dirty="0">
                          <a:effectLst/>
                          <a:latin typeface="Arial" panose="020B0604020202020204" pitchFamily="34" charset="0"/>
                          <a:cs typeface="Arial" panose="020B0604020202020204" pitchFamily="34" charset="0"/>
                        </a:rPr>
                        <a:t>Input coupler </a:t>
                      </a:r>
                      <a:r>
                        <a:rPr lang="en-US" altLang="zh-CN" sz="1200" u="none" strike="noStrike" dirty="0" err="1">
                          <a:effectLst/>
                          <a:latin typeface="Arial" panose="020B0604020202020204" pitchFamily="34" charset="0"/>
                          <a:cs typeface="Arial" panose="020B0604020202020204" pitchFamily="34" charset="0"/>
                        </a:rPr>
                        <a:t>Q</a:t>
                      </a:r>
                      <a:r>
                        <a:rPr lang="en-US" altLang="zh-CN" sz="1200" u="none" strike="noStrike" baseline="-25000" dirty="0" err="1">
                          <a:effectLst/>
                          <a:latin typeface="Arial" panose="020B0604020202020204" pitchFamily="34" charset="0"/>
                          <a:cs typeface="Arial" panose="020B0604020202020204" pitchFamily="34" charset="0"/>
                        </a:rPr>
                        <a:t>e</a:t>
                      </a:r>
                      <a:r>
                        <a:rPr lang="zh-CN" altLang="en-US" sz="1200" u="none" strike="noStrike" dirty="0">
                          <a:effectLst/>
                          <a:latin typeface="Arial" panose="020B0604020202020204" pitchFamily="34" charset="0"/>
                          <a:cs typeface="Arial" panose="020B0604020202020204" pitchFamily="34" charset="0"/>
                        </a:rPr>
                        <a:t> </a:t>
                      </a:r>
                      <a:r>
                        <a:rPr lang="en-US" altLang="zh-CN" sz="1200" u="none" strike="noStrike" dirty="0">
                          <a:effectLst/>
                          <a:latin typeface="Arial" panose="020B0604020202020204" pitchFamily="34" charset="0"/>
                          <a:cs typeface="Arial" panose="020B0604020202020204" pitchFamily="34" charset="0"/>
                        </a:rPr>
                        <a:t>adjusting range </a:t>
                      </a:r>
                      <a:endParaRPr lang="zh-CN" altLang="en-US" sz="12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1200" u="none" strike="noStrike" dirty="0">
                          <a:solidFill>
                            <a:srgbClr val="C00000"/>
                          </a:solidFill>
                          <a:effectLst/>
                          <a:latin typeface="Arial" panose="020B0604020202020204" pitchFamily="34" charset="0"/>
                          <a:cs typeface="Arial" panose="020B0604020202020204" pitchFamily="34" charset="0"/>
                        </a:rPr>
                        <a:t>1E5 ~ 1E7</a:t>
                      </a:r>
                      <a:endParaRPr lang="en-US" sz="1200" b="0" i="0" u="none" strike="noStrike" dirty="0">
                        <a:solidFill>
                          <a:srgbClr val="C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990789905"/>
                  </a:ext>
                </a:extLst>
              </a:tr>
              <a:tr h="39907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200" u="none" strike="noStrike" dirty="0">
                          <a:effectLst/>
                          <a:latin typeface="Arial" panose="020B0604020202020204" pitchFamily="34" charset="0"/>
                          <a:cs typeface="Arial" panose="020B0604020202020204" pitchFamily="34" charset="0"/>
                        </a:rPr>
                        <a:t>HOM coupler power (cryogenic test)</a:t>
                      </a:r>
                      <a:endParaRPr lang="en-US" altLang="zh-CN" sz="12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lnB w="12700" cap="flat" cmpd="sng" algn="ctr">
                      <a:noFill/>
                      <a:prstDash val="solid"/>
                      <a:round/>
                      <a:headEnd type="none" w="med" len="med"/>
                      <a:tailEnd type="none" w="med" len="med"/>
                    </a:lnB>
                  </a:tcPr>
                </a:tc>
                <a:tc>
                  <a:txBody>
                    <a:bodyPr/>
                    <a:lstStyle/>
                    <a:p>
                      <a:pPr algn="l" fontAlgn="ctr"/>
                      <a:r>
                        <a:rPr lang="en-US" sz="1200" b="0" u="none" strike="noStrike" dirty="0">
                          <a:solidFill>
                            <a:srgbClr val="C00000"/>
                          </a:solidFill>
                          <a:effectLst/>
                          <a:latin typeface="Arial" panose="020B0604020202020204" pitchFamily="34" charset="0"/>
                          <a:cs typeface="Arial" panose="020B0604020202020204" pitchFamily="34" charset="0"/>
                        </a:rPr>
                        <a:t>1 kW</a:t>
                      </a:r>
                      <a:endParaRPr lang="en-US" sz="1200" b="0" i="0" u="none" strike="noStrike" dirty="0">
                        <a:solidFill>
                          <a:srgbClr val="C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022866472"/>
                  </a:ext>
                </a:extLst>
              </a:tr>
              <a:tr h="39907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200" kern="0" dirty="0">
                          <a:effectLst/>
                          <a:latin typeface="Arial" panose="020B0604020202020204" pitchFamily="34" charset="0"/>
                          <a:cs typeface="Arial" panose="020B0604020202020204" pitchFamily="34" charset="0"/>
                        </a:rPr>
                        <a:t>HOM absorber power (test stand)</a:t>
                      </a:r>
                      <a:endParaRPr lang="zh-CN" altLang="zh-CN" sz="12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l" fontAlgn="ctr"/>
                      <a:r>
                        <a:rPr lang="en-US" sz="1200" b="0" u="none" strike="noStrike" dirty="0">
                          <a:solidFill>
                            <a:srgbClr val="000000"/>
                          </a:solidFill>
                          <a:effectLst/>
                          <a:latin typeface="Arial" panose="020B0604020202020204" pitchFamily="34" charset="0"/>
                          <a:cs typeface="Arial" panose="020B0604020202020204" pitchFamily="34" charset="0"/>
                        </a:rPr>
                        <a:t>5 kW</a:t>
                      </a:r>
                      <a:endParaRPr lang="en-US" sz="12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2704205249"/>
                  </a:ext>
                </a:extLst>
              </a:tr>
            </a:tbl>
          </a:graphicData>
        </a:graphic>
      </p:graphicFrame>
      <p:graphicFrame>
        <p:nvGraphicFramePr>
          <p:cNvPr id="7" name="表格 7">
            <a:extLst>
              <a:ext uri="{FF2B5EF4-FFF2-40B4-BE49-F238E27FC236}">
                <a16:creationId xmlns:a16="http://schemas.microsoft.com/office/drawing/2014/main" id="{FB977DF3-3C7E-45AB-AE17-3C29C44004F8}"/>
              </a:ext>
            </a:extLst>
          </p:cNvPr>
          <p:cNvGraphicFramePr>
            <a:graphicFrameLocks noGrp="1"/>
          </p:cNvGraphicFramePr>
          <p:nvPr>
            <p:extLst>
              <p:ext uri="{D42A27DB-BD31-4B8C-83A1-F6EECF244321}">
                <p14:modId xmlns:p14="http://schemas.microsoft.com/office/powerpoint/2010/main" val="3373169872"/>
              </p:ext>
            </p:extLst>
          </p:nvPr>
        </p:nvGraphicFramePr>
        <p:xfrm>
          <a:off x="335360" y="3573016"/>
          <a:ext cx="6444000" cy="3017520"/>
        </p:xfrm>
        <a:graphic>
          <a:graphicData uri="http://schemas.openxmlformats.org/drawingml/2006/table">
            <a:tbl>
              <a:tblPr firstRow="1" bandRow="1">
                <a:tableStyleId>{5C22544A-7EE6-4342-B048-85BDC9FD1C3A}</a:tableStyleId>
              </a:tblPr>
              <a:tblGrid>
                <a:gridCol w="1548000">
                  <a:extLst>
                    <a:ext uri="{9D8B030D-6E8A-4147-A177-3AD203B41FA5}">
                      <a16:colId xmlns:a16="http://schemas.microsoft.com/office/drawing/2014/main" val="3636584596"/>
                    </a:ext>
                  </a:extLst>
                </a:gridCol>
                <a:gridCol w="1224000">
                  <a:extLst>
                    <a:ext uri="{9D8B030D-6E8A-4147-A177-3AD203B41FA5}">
                      <a16:colId xmlns:a16="http://schemas.microsoft.com/office/drawing/2014/main" val="725300828"/>
                    </a:ext>
                  </a:extLst>
                </a:gridCol>
                <a:gridCol w="1224000">
                  <a:extLst>
                    <a:ext uri="{9D8B030D-6E8A-4147-A177-3AD203B41FA5}">
                      <a16:colId xmlns:a16="http://schemas.microsoft.com/office/drawing/2014/main" val="2322520619"/>
                    </a:ext>
                  </a:extLst>
                </a:gridCol>
                <a:gridCol w="1224000">
                  <a:extLst>
                    <a:ext uri="{9D8B030D-6E8A-4147-A177-3AD203B41FA5}">
                      <a16:colId xmlns:a16="http://schemas.microsoft.com/office/drawing/2014/main" val="1273035066"/>
                    </a:ext>
                  </a:extLst>
                </a:gridCol>
                <a:gridCol w="1224000">
                  <a:extLst>
                    <a:ext uri="{9D8B030D-6E8A-4147-A177-3AD203B41FA5}">
                      <a16:colId xmlns:a16="http://schemas.microsoft.com/office/drawing/2014/main" val="3467702160"/>
                    </a:ext>
                  </a:extLst>
                </a:gridCol>
              </a:tblGrid>
              <a:tr h="648000">
                <a:tc>
                  <a:txBody>
                    <a:bodyPr/>
                    <a:lstStyle/>
                    <a:p>
                      <a:pPr algn="ctr"/>
                      <a:r>
                        <a:rPr lang="en-US" altLang="zh-CN" sz="1400" dirty="0">
                          <a:latin typeface="Arial" panose="020B0604020202020204" pitchFamily="34" charset="0"/>
                          <a:cs typeface="Arial" panose="020B0604020202020204" pitchFamily="34" charset="0"/>
                        </a:rPr>
                        <a:t>CEPC SRF Module EDR</a:t>
                      </a:r>
                    </a:p>
                    <a:p>
                      <a:pPr algn="ctr"/>
                      <a:r>
                        <a:rPr lang="en-US" altLang="zh-CN" sz="1400" dirty="0">
                          <a:latin typeface="Arial" panose="020B0604020202020204" pitchFamily="34" charset="0"/>
                          <a:cs typeface="Arial" panose="020B0604020202020204" pitchFamily="34" charset="0"/>
                        </a:rPr>
                        <a:t>(2024-2027)</a:t>
                      </a:r>
                      <a:endParaRPr lang="zh-CN" altLang="en-US" sz="1400" dirty="0">
                        <a:latin typeface="Arial" panose="020B0604020202020204" pitchFamily="34" charset="0"/>
                        <a:cs typeface="Arial" panose="020B0604020202020204" pitchFamily="34" charset="0"/>
                      </a:endParaRPr>
                    </a:p>
                  </a:txBody>
                  <a:tcPr anchor="ctr">
                    <a:solidFill>
                      <a:srgbClr val="002060"/>
                    </a:solidFill>
                  </a:tcPr>
                </a:tc>
                <a:tc>
                  <a:txBody>
                    <a:bodyPr/>
                    <a:lstStyle/>
                    <a:p>
                      <a:pPr algn="ctr"/>
                      <a:r>
                        <a:rPr lang="en-US" altLang="zh-CN" sz="1400" dirty="0">
                          <a:latin typeface="Arial" panose="020B0604020202020204" pitchFamily="34" charset="0"/>
                          <a:cs typeface="Arial" panose="020B0604020202020204" pitchFamily="34" charset="0"/>
                        </a:rPr>
                        <a:t>Preliminary Design</a:t>
                      </a:r>
                      <a:endParaRPr lang="zh-CN" altLang="en-US" sz="1400" dirty="0">
                        <a:latin typeface="Arial" panose="020B0604020202020204" pitchFamily="34" charset="0"/>
                        <a:cs typeface="Arial" panose="020B0604020202020204" pitchFamily="34" charset="0"/>
                      </a:endParaRPr>
                    </a:p>
                  </a:txBody>
                  <a:tcPr anchor="ctr">
                    <a:solidFill>
                      <a:srgbClr val="002060"/>
                    </a:solidFill>
                  </a:tcPr>
                </a:tc>
                <a:tc>
                  <a:txBody>
                    <a:bodyPr/>
                    <a:lstStyle/>
                    <a:p>
                      <a:pPr algn="ctr"/>
                      <a:r>
                        <a:rPr lang="en-US" altLang="zh-CN" sz="1400" dirty="0">
                          <a:latin typeface="Arial" panose="020B0604020202020204" pitchFamily="34" charset="0"/>
                          <a:cs typeface="Arial" panose="020B0604020202020204" pitchFamily="34" charset="0"/>
                        </a:rPr>
                        <a:t>Engineering Design</a:t>
                      </a:r>
                      <a:endParaRPr lang="zh-CN" altLang="en-US" sz="1400" dirty="0">
                        <a:latin typeface="Arial" panose="020B0604020202020204" pitchFamily="34" charset="0"/>
                        <a:cs typeface="Arial" panose="020B0604020202020204" pitchFamily="34" charset="0"/>
                      </a:endParaRPr>
                    </a:p>
                  </a:txBody>
                  <a:tcPr anchor="ctr">
                    <a:solidFill>
                      <a:srgbClr val="002060"/>
                    </a:solidFill>
                  </a:tcPr>
                </a:tc>
                <a:tc>
                  <a:txBody>
                    <a:bodyPr/>
                    <a:lstStyle/>
                    <a:p>
                      <a:pPr algn="ctr"/>
                      <a:r>
                        <a:rPr lang="en-US" altLang="zh-CN" sz="1400" dirty="0">
                          <a:latin typeface="Arial" panose="020B0604020202020204" pitchFamily="34" charset="0"/>
                          <a:cs typeface="Arial" panose="020B0604020202020204" pitchFamily="34" charset="0"/>
                        </a:rPr>
                        <a:t>Full-scale</a:t>
                      </a:r>
                    </a:p>
                    <a:p>
                      <a:pPr algn="ctr"/>
                      <a:r>
                        <a:rPr lang="en-US" altLang="zh-CN" sz="1400" dirty="0">
                          <a:latin typeface="Arial" panose="020B0604020202020204" pitchFamily="34" charset="0"/>
                          <a:cs typeface="Arial" panose="020B0604020202020204" pitchFamily="34" charset="0"/>
                        </a:rPr>
                        <a:t>Prototyping</a:t>
                      </a:r>
                    </a:p>
                  </a:txBody>
                  <a:tcPr anchor="ctr">
                    <a:solidFill>
                      <a:srgbClr val="002060"/>
                    </a:solidFill>
                  </a:tcPr>
                </a:tc>
                <a:tc>
                  <a:txBody>
                    <a:bodyPr/>
                    <a:lstStyle/>
                    <a:p>
                      <a:pPr algn="ctr"/>
                      <a:r>
                        <a:rPr lang="en-US" altLang="zh-CN" sz="1400" dirty="0">
                          <a:latin typeface="Arial" panose="020B0604020202020204" pitchFamily="34" charset="0"/>
                          <a:cs typeface="Arial" panose="020B0604020202020204" pitchFamily="34" charset="0"/>
                        </a:rPr>
                        <a:t>Industrial Preparation</a:t>
                      </a:r>
                      <a:endParaRPr lang="zh-CN" altLang="en-US" sz="1400" dirty="0">
                        <a:latin typeface="Arial" panose="020B0604020202020204" pitchFamily="34" charset="0"/>
                        <a:cs typeface="Arial" panose="020B0604020202020204" pitchFamily="34" charset="0"/>
                      </a:endParaRPr>
                    </a:p>
                  </a:txBody>
                  <a:tcPr anchor="ctr">
                    <a:solidFill>
                      <a:srgbClr val="002060"/>
                    </a:solidFill>
                  </a:tcPr>
                </a:tc>
                <a:extLst>
                  <a:ext uri="{0D108BD9-81ED-4DB2-BD59-A6C34878D82A}">
                    <a16:rowId xmlns:a16="http://schemas.microsoft.com/office/drawing/2014/main" val="4122376733"/>
                  </a:ext>
                </a:extLst>
              </a:tr>
              <a:tr h="370840">
                <a:tc>
                  <a:txBody>
                    <a:bodyPr/>
                    <a:lstStyle/>
                    <a:p>
                      <a:r>
                        <a:rPr lang="en-US" altLang="zh-CN" sz="1200" b="1" dirty="0">
                          <a:latin typeface="Arial" panose="020B0604020202020204" pitchFamily="34" charset="0"/>
                          <a:cs typeface="Arial" panose="020B0604020202020204" pitchFamily="34" charset="0"/>
                        </a:rPr>
                        <a:t>Collider H/W</a:t>
                      </a:r>
                    </a:p>
                    <a:p>
                      <a:r>
                        <a:rPr lang="en-US" altLang="zh-CN" sz="1200" b="0" dirty="0">
                          <a:latin typeface="Arial" panose="020B0604020202020204" pitchFamily="34" charset="0"/>
                          <a:cs typeface="Arial" panose="020B0604020202020204" pitchFamily="34" charset="0"/>
                        </a:rPr>
                        <a:t>(high</a:t>
                      </a:r>
                      <a:r>
                        <a:rPr lang="zh-CN" altLang="en-US" sz="1200" b="0" dirty="0">
                          <a:latin typeface="Arial" panose="020B0604020202020204" pitchFamily="34" charset="0"/>
                          <a:cs typeface="Arial" panose="020B0604020202020204" pitchFamily="34" charset="0"/>
                        </a:rPr>
                        <a:t> </a:t>
                      </a:r>
                      <a:r>
                        <a:rPr lang="en-US" altLang="zh-CN" sz="1200" b="0" dirty="0">
                          <a:latin typeface="Arial" panose="020B0604020202020204" pitchFamily="34" charset="0"/>
                          <a:cs typeface="Arial" panose="020B0604020202020204" pitchFamily="34" charset="0"/>
                        </a:rPr>
                        <a:t>Q / G 650 M)</a:t>
                      </a:r>
                      <a:endParaRPr lang="zh-CN" altLang="en-US" sz="1200" b="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algn="ctr"/>
                      <a:endParaRPr lang="zh-CN" altLang="en-US" sz="16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zh-CN" altLang="en-US" sz="1600" b="1" dirty="0">
                          <a:solidFill>
                            <a:srgbClr val="002060"/>
                          </a:solidFill>
                          <a:effectLst/>
                          <a:latin typeface="Georgia" panose="02040502050405020303" pitchFamily="18" charset="0"/>
                          <a:cs typeface="Arial" panose="020B0604020202020204" pitchFamily="34" charset="0"/>
                        </a:rPr>
                        <a:t>√</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1" dirty="0">
                          <a:solidFill>
                            <a:srgbClr val="002060"/>
                          </a:solidFill>
                          <a:effectLst/>
                          <a:latin typeface="Georgia" panose="02040502050405020303" pitchFamily="18" charset="0"/>
                          <a:cs typeface="Arial" panose="020B0604020202020204" pitchFamily="34" charset="0"/>
                        </a:rPr>
                        <a:t>√</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1" dirty="0">
                          <a:solidFill>
                            <a:srgbClr val="002060"/>
                          </a:solidFill>
                          <a:effectLst/>
                          <a:latin typeface="Georgia" panose="02040502050405020303" pitchFamily="18" charset="0"/>
                          <a:cs typeface="Arial" panose="020B0604020202020204" pitchFamily="34" charset="0"/>
                        </a:rPr>
                        <a:t>√</a:t>
                      </a:r>
                    </a:p>
                  </a:txBody>
                  <a:tcPr anchor="ctr">
                    <a:solidFill>
                      <a:schemeClr val="accent6">
                        <a:lumMod val="60000"/>
                        <a:lumOff val="40000"/>
                      </a:schemeClr>
                    </a:solidFill>
                  </a:tcPr>
                </a:tc>
                <a:extLst>
                  <a:ext uri="{0D108BD9-81ED-4DB2-BD59-A6C34878D82A}">
                    <a16:rowId xmlns:a16="http://schemas.microsoft.com/office/drawing/2014/main" val="2516325058"/>
                  </a:ext>
                </a:extLst>
              </a:tr>
              <a:tr h="370840">
                <a:tc>
                  <a:txBody>
                    <a:bodyPr/>
                    <a:lstStyle/>
                    <a:p>
                      <a:r>
                        <a:rPr lang="en-US" altLang="zh-CN" sz="1200" b="1" dirty="0">
                          <a:latin typeface="Arial" panose="020B0604020202020204" pitchFamily="34" charset="0"/>
                          <a:cs typeface="Arial" panose="020B0604020202020204" pitchFamily="34" charset="0"/>
                        </a:rPr>
                        <a:t>Collider HL-Z</a:t>
                      </a:r>
                    </a:p>
                    <a:p>
                      <a:r>
                        <a:rPr lang="en-US" altLang="zh-CN" sz="1200" b="0" dirty="0">
                          <a:latin typeface="Arial" panose="020B0604020202020204" pitchFamily="34" charset="0"/>
                          <a:cs typeface="Arial" panose="020B0604020202020204" pitchFamily="34" charset="0"/>
                        </a:rPr>
                        <a:t>(high current 650 M) </a:t>
                      </a:r>
                      <a:endParaRPr lang="zh-CN" altLang="en-US" sz="1200" b="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1" dirty="0">
                          <a:solidFill>
                            <a:srgbClr val="002060"/>
                          </a:solidFill>
                          <a:effectLst/>
                          <a:latin typeface="Georgia" panose="02040502050405020303" pitchFamily="18" charset="0"/>
                          <a:cs typeface="Arial" panose="020B0604020202020204" pitchFamily="34" charset="0"/>
                        </a:rPr>
                        <a:t>√</a:t>
                      </a:r>
                    </a:p>
                  </a:txBody>
                  <a:tcPr anchor="ctr">
                    <a:solidFill>
                      <a:schemeClr val="accent6">
                        <a:lumMod val="60000"/>
                        <a:lumOff val="40000"/>
                      </a:schemeClr>
                    </a:solidFill>
                  </a:tcPr>
                </a:tc>
                <a:tc>
                  <a:txBody>
                    <a:bodyPr/>
                    <a:lstStyle/>
                    <a:p>
                      <a:pPr algn="ctr"/>
                      <a:endParaRPr lang="zh-CN" altLang="en-US" sz="1600" dirty="0">
                        <a:latin typeface="Georgia" panose="02040502050405020303" pitchFamily="18" charset="0"/>
                        <a:cs typeface="Arial" panose="020B0604020202020204" pitchFamily="34" charset="0"/>
                      </a:endParaRPr>
                    </a:p>
                  </a:txBody>
                  <a:tcPr anchor="ctr">
                    <a:solidFill>
                      <a:schemeClr val="bg1">
                        <a:lumMod val="95000"/>
                      </a:schemeClr>
                    </a:solidFill>
                  </a:tcPr>
                </a:tc>
                <a:tc>
                  <a:txBody>
                    <a:bodyPr/>
                    <a:lstStyle/>
                    <a:p>
                      <a:pPr algn="ctr"/>
                      <a:endParaRPr lang="zh-CN" altLang="en-US" sz="16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endParaRPr lang="zh-CN" altLang="en-US" sz="1600" dirty="0">
                        <a:latin typeface="Arial" panose="020B0604020202020204" pitchFamily="34"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4269374652"/>
                  </a:ext>
                </a:extLst>
              </a:tr>
              <a:tr h="370840">
                <a:tc>
                  <a:txBody>
                    <a:bodyPr/>
                    <a:lstStyle/>
                    <a:p>
                      <a:r>
                        <a:rPr lang="en-US" altLang="zh-CN" sz="1200" b="1" dirty="0">
                          <a:latin typeface="Arial" panose="020B0604020202020204" pitchFamily="34" charset="0"/>
                          <a:cs typeface="Arial" panose="020B0604020202020204" pitchFamily="34" charset="0"/>
                        </a:rPr>
                        <a:t>Collider ttbar</a:t>
                      </a:r>
                    </a:p>
                    <a:p>
                      <a:r>
                        <a:rPr lang="en-US" altLang="zh-CN" sz="1200" b="0" dirty="0">
                          <a:latin typeface="Arial" panose="020B0604020202020204" pitchFamily="34" charset="0"/>
                          <a:cs typeface="Arial" panose="020B0604020202020204" pitchFamily="34" charset="0"/>
                        </a:rPr>
                        <a:t>(high G / Q 650 M)</a:t>
                      </a:r>
                      <a:endParaRPr lang="zh-CN" altLang="en-US" sz="1200" b="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1" dirty="0">
                          <a:solidFill>
                            <a:srgbClr val="002060"/>
                          </a:solidFill>
                          <a:effectLst/>
                          <a:latin typeface="Georgia" panose="02040502050405020303" pitchFamily="18" charset="0"/>
                          <a:cs typeface="Arial" panose="020B0604020202020204" pitchFamily="34" charset="0"/>
                        </a:rPr>
                        <a:t>√</a:t>
                      </a:r>
                    </a:p>
                  </a:txBody>
                  <a:tcPr anchor="ctr">
                    <a:solidFill>
                      <a:schemeClr val="accent6">
                        <a:lumMod val="60000"/>
                        <a:lumOff val="40000"/>
                      </a:schemeClr>
                    </a:solidFill>
                  </a:tcPr>
                </a:tc>
                <a:tc>
                  <a:txBody>
                    <a:bodyPr/>
                    <a:lstStyle/>
                    <a:p>
                      <a:pPr algn="ctr"/>
                      <a:endParaRPr lang="zh-CN" altLang="en-US" sz="1600" dirty="0">
                        <a:latin typeface="Georgia" panose="02040502050405020303" pitchFamily="18" charset="0"/>
                        <a:cs typeface="Arial" panose="020B0604020202020204" pitchFamily="34" charset="0"/>
                      </a:endParaRPr>
                    </a:p>
                  </a:txBody>
                  <a:tcPr anchor="ctr">
                    <a:solidFill>
                      <a:schemeClr val="bg1">
                        <a:lumMod val="95000"/>
                      </a:schemeClr>
                    </a:solidFill>
                  </a:tcPr>
                </a:tc>
                <a:tc>
                  <a:txBody>
                    <a:bodyPr/>
                    <a:lstStyle/>
                    <a:p>
                      <a:pPr algn="ctr"/>
                      <a:endParaRPr lang="zh-CN" altLang="en-US" sz="16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endParaRPr lang="zh-CN" altLang="en-US" sz="1600" dirty="0">
                        <a:latin typeface="Arial" panose="020B0604020202020204" pitchFamily="34"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24036775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Arial" panose="020B0604020202020204" pitchFamily="34" charset="0"/>
                          <a:cs typeface="Arial" panose="020B0604020202020204" pitchFamily="34" charset="0"/>
                        </a:rPr>
                        <a:t>Booster H/W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latin typeface="Arial" panose="020B0604020202020204" pitchFamily="34" charset="0"/>
                          <a:cs typeface="Arial" panose="020B0604020202020204" pitchFamily="34" charset="0"/>
                        </a:rPr>
                        <a:t>(high Q / G 1.3 G)</a:t>
                      </a:r>
                      <a:endParaRPr lang="zh-CN" altLang="en-US" sz="1200" b="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600" b="1" kern="1200" dirty="0">
                        <a:solidFill>
                          <a:schemeClr val="tx1"/>
                        </a:solidFill>
                        <a:effectLst/>
                        <a:latin typeface="Georgia" panose="02040502050405020303" pitchFamily="18" charset="0"/>
                        <a:ea typeface="+mn-ea"/>
                        <a:cs typeface="Arial"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1" dirty="0">
                          <a:solidFill>
                            <a:srgbClr val="002060"/>
                          </a:solidFill>
                          <a:effectLst/>
                          <a:latin typeface="Georgia" panose="02040502050405020303" pitchFamily="18" charset="0"/>
                          <a:cs typeface="Arial" panose="020B0604020202020204" pitchFamily="34" charset="0"/>
                        </a:rPr>
                        <a:t>√</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effectLst/>
                          <a:latin typeface="Arial" panose="020B0604020202020204" pitchFamily="34" charset="0"/>
                          <a:cs typeface="Arial" panose="020B0604020202020204" pitchFamily="34" charset="0"/>
                        </a:rPr>
                        <a:t>improve</a:t>
                      </a:r>
                      <a:endParaRPr lang="zh-CN" altLang="en-US" sz="1400" b="0" dirty="0">
                        <a:solidFill>
                          <a:schemeClr val="tx1"/>
                        </a:solidFill>
                        <a:effectLst/>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1" dirty="0">
                          <a:solidFill>
                            <a:srgbClr val="002060"/>
                          </a:solidFill>
                          <a:effectLst/>
                          <a:latin typeface="Georgia" panose="02040502050405020303" pitchFamily="18" charset="0"/>
                          <a:cs typeface="Arial" panose="020B0604020202020204" pitchFamily="34" charset="0"/>
                        </a:rPr>
                        <a:t>√</a:t>
                      </a:r>
                    </a:p>
                  </a:txBody>
                  <a:tcPr anchor="ctr">
                    <a:solidFill>
                      <a:schemeClr val="accent6">
                        <a:lumMod val="60000"/>
                        <a:lumOff val="40000"/>
                      </a:schemeClr>
                    </a:solidFill>
                  </a:tcPr>
                </a:tc>
                <a:extLst>
                  <a:ext uri="{0D108BD9-81ED-4DB2-BD59-A6C34878D82A}">
                    <a16:rowId xmlns:a16="http://schemas.microsoft.com/office/drawing/2014/main" val="24071277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Arial" panose="020B0604020202020204" pitchFamily="34" charset="0"/>
                          <a:cs typeface="Arial" panose="020B0604020202020204" pitchFamily="34" charset="0"/>
                        </a:rPr>
                        <a:t>Booster 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latin typeface="Arial" panose="020B0604020202020204" pitchFamily="34" charset="0"/>
                          <a:cs typeface="Arial" panose="020B0604020202020204" pitchFamily="34" charset="0"/>
                        </a:rPr>
                        <a:t>(high current 1.3 G)</a:t>
                      </a:r>
                      <a:endParaRPr lang="zh-CN" altLang="en-US" sz="1200" b="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600" b="1" dirty="0">
                        <a:solidFill>
                          <a:schemeClr val="tx1"/>
                        </a:solidFill>
                        <a:effectLst/>
                        <a:latin typeface="Georgia" panose="02040502050405020303" pitchFamily="18" charset="0"/>
                        <a:cs typeface="Arial"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1" dirty="0">
                          <a:solidFill>
                            <a:srgbClr val="002060"/>
                          </a:solidFill>
                          <a:effectLst/>
                          <a:latin typeface="Georgia" panose="02040502050405020303" pitchFamily="18" charset="0"/>
                          <a:cs typeface="Arial" panose="020B0604020202020204" pitchFamily="34" charset="0"/>
                        </a:rPr>
                        <a:t>√</a:t>
                      </a:r>
                    </a:p>
                  </a:txBody>
                  <a:tcPr anchor="ctr">
                    <a:solidFill>
                      <a:schemeClr val="accent6">
                        <a:lumMod val="60000"/>
                        <a:lumOff val="40000"/>
                      </a:schemeClr>
                    </a:solidFill>
                  </a:tcPr>
                </a:tc>
                <a:tc>
                  <a:txBody>
                    <a:bodyPr/>
                    <a:lstStyle/>
                    <a:p>
                      <a:pPr algn="ctr"/>
                      <a:r>
                        <a:rPr lang="en-US" altLang="zh-CN" sz="1400" dirty="0">
                          <a:latin typeface="Arial" panose="020B0604020202020204" pitchFamily="34" charset="0"/>
                          <a:cs typeface="Arial" panose="020B0604020202020204" pitchFamily="34" charset="0"/>
                        </a:rPr>
                        <a:t>R&amp;D</a:t>
                      </a:r>
                      <a:endParaRPr lang="zh-CN" altLang="en-US" sz="1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endParaRPr lang="zh-CN" altLang="en-US" sz="1600" dirty="0">
                        <a:latin typeface="Arial" panose="020B0604020202020204" pitchFamily="34"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2130300958"/>
                  </a:ext>
                </a:extLst>
              </a:tr>
            </a:tbl>
          </a:graphicData>
        </a:graphic>
      </p:graphicFrame>
    </p:spTree>
    <p:extLst>
      <p:ext uri="{BB962C8B-B14F-4D97-AF65-F5344CB8AC3E}">
        <p14:creationId xmlns:p14="http://schemas.microsoft.com/office/powerpoint/2010/main" val="219958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11C122D4-9897-487D-A885-AF85602F0A8F}"/>
              </a:ext>
            </a:extLst>
          </p:cNvPr>
          <p:cNvSpPr>
            <a:spLocks noGrp="1"/>
          </p:cNvSpPr>
          <p:nvPr>
            <p:ph idx="1"/>
          </p:nvPr>
        </p:nvSpPr>
        <p:spPr>
          <a:xfrm>
            <a:off x="335361" y="4955501"/>
            <a:ext cx="11593288" cy="1641851"/>
          </a:xfrm>
        </p:spPr>
        <p:txBody>
          <a:bodyPr>
            <a:normAutofit/>
          </a:bodyPr>
          <a:lstStyle/>
          <a:p>
            <a:r>
              <a:rPr lang="en-US" altLang="zh-CN" sz="1600" dirty="0"/>
              <a:t>Multi-channel cryogenic transfer lines (CTL) </a:t>
            </a:r>
            <a:r>
              <a:rPr lang="en-US" altLang="zh-CN" sz="1600" dirty="0">
                <a:solidFill>
                  <a:srgbClr val="FF0000"/>
                </a:solidFill>
              </a:rPr>
              <a:t>inside</a:t>
            </a:r>
            <a:r>
              <a:rPr lang="en-US" altLang="zh-CN" sz="1600" dirty="0"/>
              <a:t> cryomodule </a:t>
            </a:r>
            <a:r>
              <a:rPr lang="en-US" altLang="zh-CN" sz="1600" dirty="0">
                <a:latin typeface="Arial" panose="020B0604020202020204" pitchFamily="34" charset="0"/>
                <a:cs typeface="Arial" panose="020B0604020202020204" pitchFamily="34" charset="0"/>
              </a:rPr>
              <a:t>for TDR module connection scheme. Combines the features of cryomodule,</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valve box and cryogenic lines. Shared vacuum, make full use of space, low cost.</a:t>
            </a:r>
          </a:p>
          <a:p>
            <a:r>
              <a:rPr lang="en-US" altLang="zh-CN" sz="1600" dirty="0"/>
              <a:t>XFEL/ILC type module connection (all-cold beam line) not suitable for CEPC Collider cryomodules due to </a:t>
            </a:r>
            <a:r>
              <a:rPr lang="en-US" altLang="zh-CN" sz="1600" dirty="0">
                <a:solidFill>
                  <a:srgbClr val="FF0000"/>
                </a:solidFill>
              </a:rPr>
              <a:t>cooling requirement of huger HOM power </a:t>
            </a:r>
            <a:r>
              <a:rPr lang="en-US" altLang="zh-CN" sz="1600" dirty="0"/>
              <a:t>(~ 5 kW per absorber). Water-cooling HOM absorbers in the two ends outside of the cryomodule at room-temperature, and normal conducting quadrupoles outside. </a:t>
            </a:r>
          </a:p>
        </p:txBody>
      </p:sp>
      <p:sp>
        <p:nvSpPr>
          <p:cNvPr id="3" name="标题 2">
            <a:extLst>
              <a:ext uri="{FF2B5EF4-FFF2-40B4-BE49-F238E27FC236}">
                <a16:creationId xmlns:a16="http://schemas.microsoft.com/office/drawing/2014/main" id="{B3E0C4CC-EF5B-49B4-B209-07AFFF264A21}"/>
              </a:ext>
            </a:extLst>
          </p:cNvPr>
          <p:cNvSpPr>
            <a:spLocks noGrp="1"/>
          </p:cNvSpPr>
          <p:nvPr>
            <p:ph type="title"/>
          </p:nvPr>
        </p:nvSpPr>
        <p:spPr>
          <a:xfrm>
            <a:off x="0" y="109593"/>
            <a:ext cx="12192000" cy="725470"/>
          </a:xfrm>
        </p:spPr>
        <p:txBody>
          <a:bodyPr/>
          <a:lstStyle/>
          <a:p>
            <a:r>
              <a:rPr lang="en-US" altLang="zh-CN" dirty="0"/>
              <a:t>650 MHz Module Connection of CEPC Collider Ring</a:t>
            </a:r>
            <a:endParaRPr lang="zh-CN" altLang="en-US" dirty="0"/>
          </a:p>
        </p:txBody>
      </p:sp>
      <p:pic>
        <p:nvPicPr>
          <p:cNvPr id="7" name="图片 6">
            <a:extLst>
              <a:ext uri="{FF2B5EF4-FFF2-40B4-BE49-F238E27FC236}">
                <a16:creationId xmlns:a16="http://schemas.microsoft.com/office/drawing/2014/main" id="{8AD61CDD-F5CC-4979-932A-78BD5E5C8043}"/>
              </a:ext>
            </a:extLst>
          </p:cNvPr>
          <p:cNvPicPr>
            <a:picLocks noChangeAspect="1"/>
          </p:cNvPicPr>
          <p:nvPr/>
        </p:nvPicPr>
        <p:blipFill>
          <a:blip r:embed="rId2"/>
          <a:stretch>
            <a:fillRect/>
          </a:stretch>
        </p:blipFill>
        <p:spPr>
          <a:xfrm>
            <a:off x="1487488" y="1208995"/>
            <a:ext cx="6840760" cy="1873418"/>
          </a:xfrm>
          <a:prstGeom prst="rect">
            <a:avLst/>
          </a:prstGeom>
        </p:spPr>
      </p:pic>
      <p:pic>
        <p:nvPicPr>
          <p:cNvPr id="8" name="图片 7">
            <a:extLst>
              <a:ext uri="{FF2B5EF4-FFF2-40B4-BE49-F238E27FC236}">
                <a16:creationId xmlns:a16="http://schemas.microsoft.com/office/drawing/2014/main" id="{6A77C690-14A3-41E9-BBB8-505A2DA329F9}"/>
              </a:ext>
            </a:extLst>
          </p:cNvPr>
          <p:cNvPicPr>
            <a:picLocks noChangeAspect="1"/>
          </p:cNvPicPr>
          <p:nvPr/>
        </p:nvPicPr>
        <p:blipFill>
          <a:blip r:embed="rId3"/>
          <a:stretch>
            <a:fillRect/>
          </a:stretch>
        </p:blipFill>
        <p:spPr>
          <a:xfrm>
            <a:off x="1551670" y="3290548"/>
            <a:ext cx="6920594" cy="1437452"/>
          </a:xfrm>
          <a:prstGeom prst="rect">
            <a:avLst/>
          </a:prstGeom>
        </p:spPr>
      </p:pic>
      <p:sp>
        <p:nvSpPr>
          <p:cNvPr id="9" name="文本框 8">
            <a:extLst>
              <a:ext uri="{FF2B5EF4-FFF2-40B4-BE49-F238E27FC236}">
                <a16:creationId xmlns:a16="http://schemas.microsoft.com/office/drawing/2014/main" id="{57ACC94C-4621-45A9-A3A6-90E4EB3F08E6}"/>
              </a:ext>
            </a:extLst>
          </p:cNvPr>
          <p:cNvSpPr txBox="1"/>
          <p:nvPr/>
        </p:nvSpPr>
        <p:spPr>
          <a:xfrm>
            <a:off x="551384" y="1684039"/>
            <a:ext cx="389543" cy="9233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altLang="zh-CN" b="1" dirty="0">
                <a:latin typeface="Arial" panose="020B0604020202020204" pitchFamily="34" charset="0"/>
                <a:ea typeface="微软雅黑" panose="020B0503020204020204" pitchFamily="34" charset="-122"/>
                <a:cs typeface="Arial" panose="020B0604020202020204" pitchFamily="34" charset="0"/>
              </a:rPr>
              <a:t>C</a:t>
            </a:r>
          </a:p>
          <a:p>
            <a:r>
              <a:rPr lang="en-US" altLang="zh-CN" b="1" dirty="0">
                <a:latin typeface="Arial" panose="020B0604020202020204" pitchFamily="34" charset="0"/>
                <a:ea typeface="微软雅黑" panose="020B0503020204020204" pitchFamily="34" charset="-122"/>
                <a:cs typeface="Arial" panose="020B0604020202020204" pitchFamily="34" charset="0"/>
              </a:rPr>
              <a:t>D</a:t>
            </a:r>
          </a:p>
          <a:p>
            <a:r>
              <a:rPr lang="en-US" altLang="zh-CN" b="1" dirty="0">
                <a:latin typeface="Arial" panose="020B0604020202020204" pitchFamily="34" charset="0"/>
                <a:ea typeface="微软雅黑" panose="020B0503020204020204" pitchFamily="34" charset="-122"/>
                <a:cs typeface="Arial" panose="020B0604020202020204" pitchFamily="34" charset="0"/>
              </a:rPr>
              <a:t>R</a:t>
            </a:r>
            <a:endParaRPr lang="zh-CN" altLang="en-US" b="1" dirty="0">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11">
            <a:extLst>
              <a:ext uri="{FF2B5EF4-FFF2-40B4-BE49-F238E27FC236}">
                <a16:creationId xmlns:a16="http://schemas.microsoft.com/office/drawing/2014/main" id="{3E56BF70-B6A6-411C-8D7E-0E76BACC7BDC}"/>
              </a:ext>
            </a:extLst>
          </p:cNvPr>
          <p:cNvSpPr txBox="1"/>
          <p:nvPr/>
        </p:nvSpPr>
        <p:spPr>
          <a:xfrm>
            <a:off x="546987" y="3473609"/>
            <a:ext cx="389543" cy="923330"/>
          </a:xfrm>
          <a:prstGeom prst="rect">
            <a:avLst/>
          </a:prstGeom>
          <a:solidFill>
            <a:srgbClr val="4D8357"/>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altLang="zh-CN" b="1" dirty="0">
                <a:latin typeface="微软雅黑" panose="020B0503020204020204" pitchFamily="34" charset="-122"/>
                <a:ea typeface="微软雅黑" panose="020B0503020204020204" pitchFamily="34" charset="-122"/>
              </a:rPr>
              <a:t>TDR</a:t>
            </a:r>
            <a:endParaRPr lang="zh-CN" altLang="en-US" b="1"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BB0F8000-8C2A-4FF3-B987-941B2B9A711F}"/>
              </a:ext>
            </a:extLst>
          </p:cNvPr>
          <p:cNvSpPr txBox="1"/>
          <p:nvPr/>
        </p:nvSpPr>
        <p:spPr>
          <a:xfrm>
            <a:off x="8863856" y="1820606"/>
            <a:ext cx="2592288" cy="646331"/>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 “Parallel” </a:t>
            </a:r>
          </a:p>
          <a:p>
            <a:r>
              <a:rPr lang="en-US" altLang="zh-CN" dirty="0">
                <a:latin typeface="Arial" panose="020B0604020202020204" pitchFamily="34" charset="0"/>
                <a:cs typeface="Arial" panose="020B0604020202020204" pitchFamily="34" charset="0"/>
              </a:rPr>
              <a:t>cryogenic connection</a:t>
            </a:r>
            <a:endParaRPr lang="zh-CN" altLang="en-US"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4CC8A88D-22A1-4274-B212-5CCB95E50D5B}"/>
              </a:ext>
            </a:extLst>
          </p:cNvPr>
          <p:cNvSpPr txBox="1"/>
          <p:nvPr/>
        </p:nvSpPr>
        <p:spPr>
          <a:xfrm>
            <a:off x="8827852" y="3686108"/>
            <a:ext cx="2664296" cy="646331"/>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“Series”</a:t>
            </a:r>
          </a:p>
          <a:p>
            <a:r>
              <a:rPr lang="en-US" altLang="zh-CN" dirty="0">
                <a:latin typeface="Arial" panose="020B0604020202020204" pitchFamily="34" charset="0"/>
                <a:cs typeface="Arial" panose="020B0604020202020204" pitchFamily="34" charset="0"/>
              </a:rPr>
              <a:t> cryogenic connection</a:t>
            </a:r>
            <a:endParaRPr lang="zh-CN" altLang="en-US" dirty="0">
              <a:latin typeface="Arial" panose="020B0604020202020204" pitchFamily="34" charset="0"/>
              <a:cs typeface="Arial" panose="020B0604020202020204" pitchFamily="34" charset="0"/>
            </a:endParaRPr>
          </a:p>
        </p:txBody>
      </p:sp>
      <p:sp>
        <p:nvSpPr>
          <p:cNvPr id="17" name="箭头: 右 16">
            <a:extLst>
              <a:ext uri="{FF2B5EF4-FFF2-40B4-BE49-F238E27FC236}">
                <a16:creationId xmlns:a16="http://schemas.microsoft.com/office/drawing/2014/main" id="{7AD443C2-A589-4437-B929-D478D131AAD7}"/>
              </a:ext>
            </a:extLst>
          </p:cNvPr>
          <p:cNvSpPr/>
          <p:nvPr/>
        </p:nvSpPr>
        <p:spPr>
          <a:xfrm rot="5400000">
            <a:off x="9931151" y="2832463"/>
            <a:ext cx="457698" cy="43204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灯片编号占位符 3">
            <a:extLst>
              <a:ext uri="{FF2B5EF4-FFF2-40B4-BE49-F238E27FC236}">
                <a16:creationId xmlns:a16="http://schemas.microsoft.com/office/drawing/2014/main" id="{D3E5A81C-729B-4550-873C-AE5CB4A64BA1}"/>
              </a:ext>
            </a:extLst>
          </p:cNvPr>
          <p:cNvSpPr>
            <a:spLocks noGrp="1"/>
          </p:cNvSpPr>
          <p:nvPr>
            <p:ph type="sldNum" sz="quarter" idx="12"/>
          </p:nvPr>
        </p:nvSpPr>
        <p:spPr>
          <a:xfrm>
            <a:off x="8737600" y="6356351"/>
            <a:ext cx="2844800" cy="365125"/>
          </a:xfrm>
        </p:spPr>
        <p:txBody>
          <a:bodyPr/>
          <a:lstStyle/>
          <a:p>
            <a:fld id="{F15E9139-A00B-4B2A-98A6-095DC08F1345}" type="slidenum">
              <a:rPr lang="zh-CN" altLang="en-US" smtClean="0"/>
              <a:pPr/>
              <a:t>25</a:t>
            </a:fld>
            <a:endParaRPr lang="zh-CN" altLang="en-US" dirty="0"/>
          </a:p>
        </p:txBody>
      </p:sp>
    </p:spTree>
    <p:extLst>
      <p:ext uri="{BB962C8B-B14F-4D97-AF65-F5344CB8AC3E}">
        <p14:creationId xmlns:p14="http://schemas.microsoft.com/office/powerpoint/2010/main" val="2656385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9CD0943-CA70-4964-AFC2-22FE4E8F80EB}"/>
              </a:ext>
            </a:extLst>
          </p:cNvPr>
          <p:cNvSpPr>
            <a:spLocks noGrp="1"/>
          </p:cNvSpPr>
          <p:nvPr>
            <p:ph type="title"/>
          </p:nvPr>
        </p:nvSpPr>
        <p:spPr/>
        <p:txBody>
          <a:bodyPr/>
          <a:lstStyle/>
          <a:p>
            <a:r>
              <a:rPr lang="en-US" altLang="zh-CN" sz="3200" dirty="0"/>
              <a:t>EIC ESR 591 MHz Module with Inside Water Cooling?</a:t>
            </a:r>
            <a:endParaRPr lang="zh-CN" altLang="en-US" dirty="0"/>
          </a:p>
        </p:txBody>
      </p:sp>
      <p:sp>
        <p:nvSpPr>
          <p:cNvPr id="4" name="灯片编号占位符 3">
            <a:extLst>
              <a:ext uri="{FF2B5EF4-FFF2-40B4-BE49-F238E27FC236}">
                <a16:creationId xmlns:a16="http://schemas.microsoft.com/office/drawing/2014/main" id="{8813CFF7-BADE-4235-A6D6-ED9037A023CA}"/>
              </a:ext>
            </a:extLst>
          </p:cNvPr>
          <p:cNvSpPr>
            <a:spLocks noGrp="1"/>
          </p:cNvSpPr>
          <p:nvPr>
            <p:ph type="sldNum" sz="quarter" idx="12"/>
          </p:nvPr>
        </p:nvSpPr>
        <p:spPr/>
        <p:txBody>
          <a:bodyPr/>
          <a:lstStyle/>
          <a:p>
            <a:fld id="{F15E9139-A00B-4B2A-98A6-095DC08F1345}" type="slidenum">
              <a:rPr lang="zh-CN" altLang="en-US" smtClean="0"/>
              <a:pPr/>
              <a:t>26</a:t>
            </a:fld>
            <a:endParaRPr lang="zh-CN" altLang="en-US"/>
          </a:p>
        </p:txBody>
      </p:sp>
      <p:pic>
        <p:nvPicPr>
          <p:cNvPr id="6" name="图片 5">
            <a:extLst>
              <a:ext uri="{FF2B5EF4-FFF2-40B4-BE49-F238E27FC236}">
                <a16:creationId xmlns:a16="http://schemas.microsoft.com/office/drawing/2014/main" id="{FF5CA3D7-612E-4D62-9C93-FD7059B7422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36825"/>
          <a:stretch/>
        </p:blipFill>
        <p:spPr>
          <a:xfrm>
            <a:off x="551384" y="2345716"/>
            <a:ext cx="8472264" cy="2126557"/>
          </a:xfrm>
          <a:prstGeom prst="rect">
            <a:avLst/>
          </a:prstGeom>
        </p:spPr>
      </p:pic>
      <p:sp>
        <p:nvSpPr>
          <p:cNvPr id="8" name="文本框 7">
            <a:extLst>
              <a:ext uri="{FF2B5EF4-FFF2-40B4-BE49-F238E27FC236}">
                <a16:creationId xmlns:a16="http://schemas.microsoft.com/office/drawing/2014/main" id="{33548E0F-7A91-4BCB-AABA-F0F534BE6909}"/>
              </a:ext>
            </a:extLst>
          </p:cNvPr>
          <p:cNvSpPr txBox="1"/>
          <p:nvPr/>
        </p:nvSpPr>
        <p:spPr>
          <a:xfrm>
            <a:off x="9042886" y="3918684"/>
            <a:ext cx="1856572"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J. Guo, TTC2025</a:t>
            </a:r>
            <a:endParaRPr lang="zh-CN" altLang="en-US" sz="1400" dirty="0">
              <a:latin typeface="Arial" panose="020B0604020202020204" pitchFamily="34" charset="0"/>
              <a:cs typeface="Arial" panose="020B0604020202020204" pitchFamily="34" charset="0"/>
            </a:endParaRPr>
          </a:p>
        </p:txBody>
      </p:sp>
      <p:sp>
        <p:nvSpPr>
          <p:cNvPr id="9" name="TextBox 31">
            <a:extLst>
              <a:ext uri="{FF2B5EF4-FFF2-40B4-BE49-F238E27FC236}">
                <a16:creationId xmlns:a16="http://schemas.microsoft.com/office/drawing/2014/main" id="{6E131F7D-6291-45C7-9394-F8761259879C}"/>
              </a:ext>
            </a:extLst>
          </p:cNvPr>
          <p:cNvSpPr txBox="1"/>
          <p:nvPr/>
        </p:nvSpPr>
        <p:spPr>
          <a:xfrm>
            <a:off x="3814488" y="2138101"/>
            <a:ext cx="4159585" cy="369332"/>
          </a:xfrm>
          <a:prstGeom prst="rect">
            <a:avLst/>
          </a:prstGeom>
          <a:noFill/>
        </p:spPr>
        <p:txBody>
          <a:bodyPr wrap="square" rtlCol="0">
            <a:spAutoFit/>
          </a:bodyPr>
          <a:lstStyle/>
          <a:p>
            <a:r>
              <a:rPr lang="en-US" dirty="0">
                <a:solidFill>
                  <a:srgbClr val="C00000"/>
                </a:solidFill>
                <a:latin typeface="Arial" panose="020B0604020202020204" pitchFamily="34" charset="0"/>
                <a:cs typeface="Arial" panose="020B0604020202020204" pitchFamily="34" charset="0"/>
              </a:rPr>
              <a:t>BLA (</a:t>
            </a:r>
            <a:r>
              <a:rPr lang="en-US" altLang="zh-CN" dirty="0">
                <a:solidFill>
                  <a:srgbClr val="C00000"/>
                </a:solidFill>
              </a:rPr>
              <a:t>φ</a:t>
            </a:r>
            <a:r>
              <a:rPr lang="el-GR" dirty="0">
                <a:solidFill>
                  <a:srgbClr val="C00000"/>
                </a:solidFill>
                <a:latin typeface="Arial" panose="020B0604020202020204" pitchFamily="34" charset="0"/>
                <a:cs typeface="Arial" panose="020B0604020202020204" pitchFamily="34" charset="0"/>
              </a:rPr>
              <a:t>274</a:t>
            </a:r>
            <a:r>
              <a:rPr lang="en-US" dirty="0">
                <a:solidFill>
                  <a:srgbClr val="C00000"/>
                </a:solidFill>
              </a:rPr>
              <a:t> </a:t>
            </a:r>
            <a:r>
              <a:rPr lang="en-US" dirty="0">
                <a:solidFill>
                  <a:srgbClr val="C00000"/>
                </a:solidFill>
                <a:latin typeface="Arial" panose="020B0604020202020204" pitchFamily="34" charset="0"/>
                <a:cs typeface="Arial" panose="020B0604020202020204" pitchFamily="34" charset="0"/>
              </a:rPr>
              <a:t>mm), HOM power of </a:t>
            </a:r>
            <a:r>
              <a:rPr lang="en-US" altLang="zh-CN" dirty="0">
                <a:solidFill>
                  <a:srgbClr val="C00000"/>
                </a:solidFill>
                <a:latin typeface="Arial" panose="020B0604020202020204" pitchFamily="34" charset="0"/>
                <a:cs typeface="Arial" panose="020B0604020202020204" pitchFamily="34" charset="0"/>
              </a:rPr>
              <a:t>57 kW</a:t>
            </a:r>
            <a:endParaRPr lang="en-US" dirty="0">
              <a:solidFill>
                <a:srgbClr val="C00000"/>
              </a:solidFill>
              <a:latin typeface="Arial" panose="020B0604020202020204" pitchFamily="34" charset="0"/>
              <a:cs typeface="Arial" panose="020B0604020202020204" pitchFamily="34" charset="0"/>
            </a:endParaRPr>
          </a:p>
        </p:txBody>
      </p:sp>
      <p:cxnSp>
        <p:nvCxnSpPr>
          <p:cNvPr id="11" name="直接箭头连接符 10">
            <a:extLst>
              <a:ext uri="{FF2B5EF4-FFF2-40B4-BE49-F238E27FC236}">
                <a16:creationId xmlns:a16="http://schemas.microsoft.com/office/drawing/2014/main" id="{59754486-5AF2-4D19-8672-2F26B4576312}"/>
              </a:ext>
            </a:extLst>
          </p:cNvPr>
          <p:cNvCxnSpPr>
            <a:cxnSpLocks/>
          </p:cNvCxnSpPr>
          <p:nvPr/>
        </p:nvCxnSpPr>
        <p:spPr>
          <a:xfrm flipH="1">
            <a:off x="4787516" y="2507433"/>
            <a:ext cx="215102" cy="55472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6" name="文本框 15">
            <a:extLst>
              <a:ext uri="{FF2B5EF4-FFF2-40B4-BE49-F238E27FC236}">
                <a16:creationId xmlns:a16="http://schemas.microsoft.com/office/drawing/2014/main" id="{83F9C0B3-43CF-4350-B4CF-745A24CE24B5}"/>
              </a:ext>
            </a:extLst>
          </p:cNvPr>
          <p:cNvSpPr txBox="1"/>
          <p:nvPr/>
        </p:nvSpPr>
        <p:spPr>
          <a:xfrm>
            <a:off x="8467812" y="4875907"/>
            <a:ext cx="3384376" cy="830997"/>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Concept could be used in CEPC high luminosity Z-pole cryomodule design? Or even Higgs module? </a:t>
            </a:r>
            <a:endParaRPr lang="zh-CN" altLang="en-US" sz="1600"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EB822D9A-82D8-4FA7-9A14-BB8818654A23}"/>
              </a:ext>
            </a:extLst>
          </p:cNvPr>
          <p:cNvSpPr txBox="1"/>
          <p:nvPr/>
        </p:nvSpPr>
        <p:spPr>
          <a:xfrm>
            <a:off x="6240016" y="5661248"/>
            <a:ext cx="2232248" cy="523220"/>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Silvia </a:t>
            </a:r>
            <a:r>
              <a:rPr lang="en-US" altLang="zh-CN" sz="1400" dirty="0" err="1">
                <a:latin typeface="Arial" panose="020B0604020202020204" pitchFamily="34" charset="0"/>
                <a:cs typeface="Arial" panose="020B0604020202020204" pitchFamily="34" charset="0"/>
              </a:rPr>
              <a:t>Verdú</a:t>
            </a:r>
            <a:r>
              <a:rPr lang="en-US" altLang="zh-CN" sz="1400" dirty="0">
                <a:latin typeface="Arial" panose="020B0604020202020204" pitchFamily="34" charset="0"/>
                <a:cs typeface="Arial" panose="020B0604020202020204" pitchFamily="34" charset="0"/>
              </a:rPr>
              <a:t>-Andrés, </a:t>
            </a:r>
          </a:p>
          <a:p>
            <a:r>
              <a:rPr lang="en-US" altLang="zh-CN" sz="1400" dirty="0">
                <a:latin typeface="Arial" panose="020B0604020202020204" pitchFamily="34" charset="0"/>
                <a:cs typeface="Arial" panose="020B0604020202020204" pitchFamily="34" charset="0"/>
              </a:rPr>
              <a:t>FCC Week 2025</a:t>
            </a:r>
            <a:endParaRPr lang="zh-CN" altLang="en-US" sz="1400" dirty="0">
              <a:latin typeface="Arial" panose="020B0604020202020204" pitchFamily="34" charset="0"/>
              <a:cs typeface="Arial" panose="020B0604020202020204" pitchFamily="34" charset="0"/>
            </a:endParaRPr>
          </a:p>
        </p:txBody>
      </p:sp>
      <p:pic>
        <p:nvPicPr>
          <p:cNvPr id="24" name="Picture 4">
            <a:extLst>
              <a:ext uri="{FF2B5EF4-FFF2-40B4-BE49-F238E27FC236}">
                <a16:creationId xmlns:a16="http://schemas.microsoft.com/office/drawing/2014/main" id="{916DC62C-2D52-45A1-B813-B84889AE31B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584" b="31316"/>
          <a:stretch/>
        </p:blipFill>
        <p:spPr>
          <a:xfrm>
            <a:off x="263352" y="4658690"/>
            <a:ext cx="6048672" cy="1697661"/>
          </a:xfrm>
          <a:prstGeom prst="rect">
            <a:avLst/>
          </a:prstGeom>
        </p:spPr>
      </p:pic>
      <p:sp>
        <p:nvSpPr>
          <p:cNvPr id="26" name="文本框 25">
            <a:extLst>
              <a:ext uri="{FF2B5EF4-FFF2-40B4-BE49-F238E27FC236}">
                <a16:creationId xmlns:a16="http://schemas.microsoft.com/office/drawing/2014/main" id="{18242036-63AD-4BF0-9EE7-1A5B7D7B22E1}"/>
              </a:ext>
            </a:extLst>
          </p:cNvPr>
          <p:cNvSpPr txBox="1"/>
          <p:nvPr/>
        </p:nvSpPr>
        <p:spPr>
          <a:xfrm>
            <a:off x="275790" y="1151907"/>
            <a:ext cx="11899797" cy="723275"/>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591 MHz, 800 kW (2 x 400 kW) per cavity, 2 K, 2 x 1-cell cryomodule. </a:t>
            </a:r>
          </a:p>
          <a:p>
            <a:pPr marL="285750" indent="-285750">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Two cavities in a module are connected by large beam pipe hosting </a:t>
            </a:r>
            <a:r>
              <a:rPr lang="en-US" altLang="zh-CN" dirty="0">
                <a:solidFill>
                  <a:srgbClr val="C00000"/>
                </a:solidFill>
                <a:latin typeface="Arial" panose="020B0604020202020204" pitchFamily="34" charset="0"/>
                <a:cs typeface="Arial" panose="020B0604020202020204" pitchFamily="34" charset="0"/>
              </a:rPr>
              <a:t>room-temperature</a:t>
            </a:r>
            <a:r>
              <a:rPr lang="en-US" altLang="zh-CN"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SiC</a:t>
            </a:r>
            <a:r>
              <a:rPr lang="en-US" altLang="zh-CN" dirty="0">
                <a:latin typeface="Arial" panose="020B0604020202020204" pitchFamily="34" charset="0"/>
                <a:cs typeface="Arial" panose="020B0604020202020204" pitchFamily="34" charset="0"/>
              </a:rPr>
              <a:t> beam line absorber. </a:t>
            </a:r>
          </a:p>
        </p:txBody>
      </p:sp>
    </p:spTree>
    <p:extLst>
      <p:ext uri="{BB962C8B-B14F-4D97-AF65-F5344CB8AC3E}">
        <p14:creationId xmlns:p14="http://schemas.microsoft.com/office/powerpoint/2010/main" val="2796785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C18899C-D99D-4F89-ABE6-3AF47FF23E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978" t="38450" r="5159" b="32454"/>
          <a:stretch/>
        </p:blipFill>
        <p:spPr>
          <a:xfrm>
            <a:off x="191344" y="4414384"/>
            <a:ext cx="7450302" cy="2196280"/>
          </a:xfrm>
          <a:prstGeom prst="rect">
            <a:avLst/>
          </a:prstGeom>
        </p:spPr>
      </p:pic>
      <p:sp>
        <p:nvSpPr>
          <p:cNvPr id="3" name="标题 2">
            <a:extLst>
              <a:ext uri="{FF2B5EF4-FFF2-40B4-BE49-F238E27FC236}">
                <a16:creationId xmlns:a16="http://schemas.microsoft.com/office/drawing/2014/main" id="{93FCB18D-84BF-4B6B-9213-0ADEC48DA547}"/>
              </a:ext>
            </a:extLst>
          </p:cNvPr>
          <p:cNvSpPr>
            <a:spLocks noGrp="1"/>
          </p:cNvSpPr>
          <p:nvPr>
            <p:ph type="title"/>
          </p:nvPr>
        </p:nvSpPr>
        <p:spPr/>
        <p:txBody>
          <a:bodyPr/>
          <a:lstStyle/>
          <a:p>
            <a:r>
              <a:rPr lang="en-US" altLang="zh-CN" dirty="0"/>
              <a:t>650 MHz Cryomodule Design</a:t>
            </a:r>
            <a:endParaRPr lang="zh-CN" altLang="en-US" dirty="0"/>
          </a:p>
        </p:txBody>
      </p:sp>
      <p:sp>
        <p:nvSpPr>
          <p:cNvPr id="4" name="灯片编号占位符 3">
            <a:extLst>
              <a:ext uri="{FF2B5EF4-FFF2-40B4-BE49-F238E27FC236}">
                <a16:creationId xmlns:a16="http://schemas.microsoft.com/office/drawing/2014/main" id="{ABE6C652-B9C8-4F39-8083-FA410554B2D6}"/>
              </a:ext>
            </a:extLst>
          </p:cNvPr>
          <p:cNvSpPr>
            <a:spLocks noGrp="1"/>
          </p:cNvSpPr>
          <p:nvPr>
            <p:ph type="sldNum" sz="quarter" idx="12"/>
          </p:nvPr>
        </p:nvSpPr>
        <p:spPr/>
        <p:txBody>
          <a:bodyPr/>
          <a:lstStyle/>
          <a:p>
            <a:fld id="{F15E9139-A00B-4B2A-98A6-095DC08F1345}" type="slidenum">
              <a:rPr lang="zh-CN" altLang="en-US" smtClean="0"/>
              <a:pPr/>
              <a:t>27</a:t>
            </a:fld>
            <a:endParaRPr lang="zh-CN" altLang="en-US"/>
          </a:p>
        </p:txBody>
      </p:sp>
      <p:pic>
        <p:nvPicPr>
          <p:cNvPr id="5" name="图片 4">
            <a:extLst>
              <a:ext uri="{FF2B5EF4-FFF2-40B4-BE49-F238E27FC236}">
                <a16:creationId xmlns:a16="http://schemas.microsoft.com/office/drawing/2014/main" id="{2E9F32E4-3B0C-4616-B98C-D42D47831E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5400" y="1166530"/>
            <a:ext cx="5796611" cy="3305513"/>
          </a:xfrm>
          <a:prstGeom prst="rect">
            <a:avLst/>
          </a:prstGeom>
        </p:spPr>
      </p:pic>
      <p:pic>
        <p:nvPicPr>
          <p:cNvPr id="8" name="图片 7">
            <a:extLst>
              <a:ext uri="{FF2B5EF4-FFF2-40B4-BE49-F238E27FC236}">
                <a16:creationId xmlns:a16="http://schemas.microsoft.com/office/drawing/2014/main" id="{2CE42950-46C8-48C6-83BA-7983FFDC57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302" t="32893" r="10934" b="32314"/>
          <a:stretch/>
        </p:blipFill>
        <p:spPr>
          <a:xfrm>
            <a:off x="7248128" y="1166530"/>
            <a:ext cx="4871864" cy="5381303"/>
          </a:xfrm>
          <a:prstGeom prst="rect">
            <a:avLst/>
          </a:prstGeom>
        </p:spPr>
      </p:pic>
    </p:spTree>
    <p:extLst>
      <p:ext uri="{BB962C8B-B14F-4D97-AF65-F5344CB8AC3E}">
        <p14:creationId xmlns:p14="http://schemas.microsoft.com/office/powerpoint/2010/main" val="2641055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A3C3336-7B0B-43E8-9754-FA31A598E1D3}"/>
              </a:ext>
            </a:extLst>
          </p:cNvPr>
          <p:cNvSpPr>
            <a:spLocks noGrp="1"/>
          </p:cNvSpPr>
          <p:nvPr>
            <p:ph type="title"/>
          </p:nvPr>
        </p:nvSpPr>
        <p:spPr/>
        <p:txBody>
          <a:bodyPr/>
          <a:lstStyle/>
          <a:p>
            <a:r>
              <a:rPr lang="en-US" altLang="zh-CN" dirty="0"/>
              <a:t>650 MHz Cryomodule Design</a:t>
            </a:r>
            <a:endParaRPr lang="zh-CN" altLang="en-US" dirty="0"/>
          </a:p>
        </p:txBody>
      </p:sp>
      <p:sp>
        <p:nvSpPr>
          <p:cNvPr id="4" name="灯片编号占位符 3">
            <a:extLst>
              <a:ext uri="{FF2B5EF4-FFF2-40B4-BE49-F238E27FC236}">
                <a16:creationId xmlns:a16="http://schemas.microsoft.com/office/drawing/2014/main" id="{629B2080-2AA2-42CB-84FA-7798A49EF064}"/>
              </a:ext>
            </a:extLst>
          </p:cNvPr>
          <p:cNvSpPr>
            <a:spLocks noGrp="1"/>
          </p:cNvSpPr>
          <p:nvPr>
            <p:ph type="sldNum" sz="quarter" idx="12"/>
          </p:nvPr>
        </p:nvSpPr>
        <p:spPr/>
        <p:txBody>
          <a:bodyPr/>
          <a:lstStyle/>
          <a:p>
            <a:fld id="{F15E9139-A00B-4B2A-98A6-095DC08F1345}" type="slidenum">
              <a:rPr lang="zh-CN" altLang="en-US" smtClean="0"/>
              <a:pPr/>
              <a:t>28</a:t>
            </a:fld>
            <a:endParaRPr lang="zh-CN" altLang="en-US"/>
          </a:p>
        </p:txBody>
      </p:sp>
      <p:sp>
        <p:nvSpPr>
          <p:cNvPr id="10" name="文本框 9">
            <a:extLst>
              <a:ext uri="{FF2B5EF4-FFF2-40B4-BE49-F238E27FC236}">
                <a16:creationId xmlns:a16="http://schemas.microsoft.com/office/drawing/2014/main" id="{C1213108-DC57-44F6-B10C-613C3704C496}"/>
              </a:ext>
            </a:extLst>
          </p:cNvPr>
          <p:cNvSpPr txBox="1"/>
          <p:nvPr/>
        </p:nvSpPr>
        <p:spPr>
          <a:xfrm>
            <a:off x="8543895" y="1268760"/>
            <a:ext cx="3277369" cy="5339923"/>
          </a:xfrm>
          <a:prstGeom prst="rect">
            <a:avLst/>
          </a:prstGeom>
          <a:noFill/>
        </p:spPr>
        <p:txBody>
          <a:bodyPr wrap="square" rtlCol="0">
            <a:spAutoFit/>
          </a:bodyPr>
          <a:lstStyle/>
          <a:p>
            <a:pPr marL="180000" indent="-180000">
              <a:spcBef>
                <a:spcPts val="18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Two 5 ~ 8 K Ø45 pipes for coupler,</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two 40 ~ 70 K Ø45 pipes for thermal shield, one 2 K Ø273 (inside CM)  Ø219 (outside CM) GRP, 3 Bara @ 2.4 K Ø45 pipe for subcooled supply.</a:t>
            </a:r>
            <a:endParaRPr lang="zh-CN" altLang="en-US" sz="1400" dirty="0">
              <a:latin typeface="Arial" panose="020B0604020202020204" pitchFamily="34" charset="0"/>
              <a:cs typeface="Arial" panose="020B0604020202020204" pitchFamily="34" charset="0"/>
            </a:endParaRPr>
          </a:p>
          <a:p>
            <a:pPr marL="180000" indent="-180000">
              <a:spcBef>
                <a:spcPts val="18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rPr>
              <a:t>Coupler change from horizontal to 15 deg tilt due to off-axis (move downward) and cold mass-vacuum vessel assembly requirement. </a:t>
            </a:r>
            <a:r>
              <a:rPr lang="en-US" altLang="zh-CN" sz="1400" dirty="0">
                <a:latin typeface="Arial" panose="020B0604020202020204" pitchFamily="34" charset="0"/>
                <a:cs typeface="Arial" panose="020B0604020202020204" pitchFamily="34" charset="0"/>
              </a:rPr>
              <a:t>Coupler length also reduced.</a:t>
            </a:r>
          </a:p>
          <a:p>
            <a:pPr marL="180000" indent="-180000">
              <a:spcBef>
                <a:spcPts val="18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rPr>
              <a:t>12 coaxial lines for power extraction of 12 HOM couplers (1 kW each).</a:t>
            </a:r>
          </a:p>
          <a:p>
            <a:pPr marL="180000" indent="-180000">
              <a:spcBef>
                <a:spcPts val="18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Remove the ion pump inside the gate valve. </a:t>
            </a:r>
          </a:p>
          <a:p>
            <a:pPr marL="180000" indent="-180000">
              <a:spcBef>
                <a:spcPts val="18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RF shielded bellow between cavities. </a:t>
            </a:r>
          </a:p>
          <a:p>
            <a:pPr marL="180000" indent="-180000">
              <a:spcBef>
                <a:spcPts val="18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Impedance and heat load of cavity flange seal gap to be evaluated.</a:t>
            </a:r>
            <a:endParaRPr lang="zh-CN" altLang="en-US" dirty="0"/>
          </a:p>
        </p:txBody>
      </p:sp>
      <p:pic>
        <p:nvPicPr>
          <p:cNvPr id="12" name="内容占位符 6">
            <a:extLst>
              <a:ext uri="{FF2B5EF4-FFF2-40B4-BE49-F238E27FC236}">
                <a16:creationId xmlns:a16="http://schemas.microsoft.com/office/drawing/2014/main" id="{5379D849-0FA8-492B-B2E9-97EB50D4060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9578" y="4734249"/>
            <a:ext cx="7718908" cy="1792645"/>
          </a:xfrm>
          <a:prstGeom prst="rect">
            <a:avLst/>
          </a:prstGeom>
        </p:spPr>
      </p:pic>
      <p:sp>
        <p:nvSpPr>
          <p:cNvPr id="2" name="矩形 1">
            <a:extLst>
              <a:ext uri="{FF2B5EF4-FFF2-40B4-BE49-F238E27FC236}">
                <a16:creationId xmlns:a16="http://schemas.microsoft.com/office/drawing/2014/main" id="{DCD7C77C-5188-4E7E-8D5C-7ADCD6AF33FD}"/>
              </a:ext>
            </a:extLst>
          </p:cNvPr>
          <p:cNvSpPr/>
          <p:nvPr/>
        </p:nvSpPr>
        <p:spPr>
          <a:xfrm>
            <a:off x="393316" y="3849262"/>
            <a:ext cx="4694572" cy="954107"/>
          </a:xfrm>
          <a:prstGeom prst="rect">
            <a:avLst/>
          </a:prstGeom>
        </p:spPr>
        <p:txBody>
          <a:bodyPr wrap="square">
            <a:spAutoFit/>
          </a:bodyPr>
          <a:lstStyle/>
          <a:p>
            <a:r>
              <a:rPr lang="en-US" altLang="zh-CN" sz="1400" b="1" dirty="0">
                <a:latin typeface="Arial" panose="020B0604020202020204" pitchFamily="34" charset="0"/>
                <a:cs typeface="Arial" panose="020B0604020202020204" pitchFamily="34" charset="0"/>
              </a:rPr>
              <a:t>Cavity support configuration modified from TDR bottom-supported to top suspension, achieving both sufficient NC quadrupole vertical clearance and consistent beamline height with the arc sections.</a:t>
            </a:r>
            <a:endParaRPr lang="zh-CN" altLang="en-US" sz="1400" b="1" dirty="0">
              <a:latin typeface="Arial" panose="020B0604020202020204" pitchFamily="34" charset="0"/>
              <a:cs typeface="Arial" panose="020B0604020202020204" pitchFamily="34" charset="0"/>
            </a:endParaRPr>
          </a:p>
        </p:txBody>
      </p:sp>
      <p:pic>
        <p:nvPicPr>
          <p:cNvPr id="14" name="图片 13">
            <a:extLst>
              <a:ext uri="{FF2B5EF4-FFF2-40B4-BE49-F238E27FC236}">
                <a16:creationId xmlns:a16="http://schemas.microsoft.com/office/drawing/2014/main" id="{D0733203-C61C-48DC-AB66-3ACF846FACC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89698" y="1189563"/>
            <a:ext cx="2336165" cy="2605723"/>
          </a:xfrm>
          <a:prstGeom prst="rect">
            <a:avLst/>
          </a:prstGeom>
        </p:spPr>
      </p:pic>
      <p:sp>
        <p:nvSpPr>
          <p:cNvPr id="15" name="箭头: 右 14">
            <a:extLst>
              <a:ext uri="{FF2B5EF4-FFF2-40B4-BE49-F238E27FC236}">
                <a16:creationId xmlns:a16="http://schemas.microsoft.com/office/drawing/2014/main" id="{F84A21CE-DFCC-4AB3-8AB8-72CBCF0E2E57}"/>
              </a:ext>
            </a:extLst>
          </p:cNvPr>
          <p:cNvSpPr/>
          <p:nvPr/>
        </p:nvSpPr>
        <p:spPr>
          <a:xfrm>
            <a:off x="3598952" y="2435156"/>
            <a:ext cx="720080" cy="43204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67B4B62-DCDB-45C8-9838-E9FE06AAA6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302" t="32893" r="10934" b="32314"/>
          <a:stretch/>
        </p:blipFill>
        <p:spPr>
          <a:xfrm>
            <a:off x="5095504" y="1205587"/>
            <a:ext cx="3082982" cy="3405362"/>
          </a:xfrm>
          <a:prstGeom prst="rect">
            <a:avLst/>
          </a:prstGeom>
        </p:spPr>
      </p:pic>
    </p:spTree>
    <p:extLst>
      <p:ext uri="{BB962C8B-B14F-4D97-AF65-F5344CB8AC3E}">
        <p14:creationId xmlns:p14="http://schemas.microsoft.com/office/powerpoint/2010/main" val="3942007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DAE5C31-4308-4F8F-9472-03BC8BFC5197}"/>
              </a:ext>
            </a:extLst>
          </p:cNvPr>
          <p:cNvSpPr>
            <a:spLocks noGrp="1"/>
          </p:cNvSpPr>
          <p:nvPr>
            <p:ph idx="1"/>
          </p:nvPr>
        </p:nvSpPr>
        <p:spPr>
          <a:xfrm>
            <a:off x="304800" y="1184595"/>
            <a:ext cx="11767864" cy="4840303"/>
          </a:xfrm>
        </p:spPr>
        <p:txBody>
          <a:bodyPr/>
          <a:lstStyle/>
          <a:p>
            <a:r>
              <a:rPr lang="en-US" altLang="zh-CN" sz="2000" dirty="0"/>
              <a:t>CEPC 800 kW high efficiency 650 MHz klystron to feed six 2-cell cavities (150 kW SSA as backup). </a:t>
            </a:r>
          </a:p>
          <a:p>
            <a:r>
              <a:rPr lang="en-US" altLang="zh-CN" sz="2000" dirty="0"/>
              <a:t>RF distribution under design for the six 2-cell cavities.</a:t>
            </a:r>
            <a:endParaRPr lang="zh-CN" altLang="en-US" sz="2000" dirty="0"/>
          </a:p>
        </p:txBody>
      </p:sp>
      <p:sp>
        <p:nvSpPr>
          <p:cNvPr id="3" name="标题 2">
            <a:extLst>
              <a:ext uri="{FF2B5EF4-FFF2-40B4-BE49-F238E27FC236}">
                <a16:creationId xmlns:a16="http://schemas.microsoft.com/office/drawing/2014/main" id="{B1E96774-A2E5-4BD6-A459-17BA02731709}"/>
              </a:ext>
            </a:extLst>
          </p:cNvPr>
          <p:cNvSpPr>
            <a:spLocks noGrp="1"/>
          </p:cNvSpPr>
          <p:nvPr>
            <p:ph type="title"/>
          </p:nvPr>
        </p:nvSpPr>
        <p:spPr/>
        <p:txBody>
          <a:bodyPr/>
          <a:lstStyle/>
          <a:p>
            <a:r>
              <a:rPr lang="en-US" altLang="zh-CN" dirty="0"/>
              <a:t>HLRF System for</a:t>
            </a:r>
            <a:r>
              <a:rPr lang="zh-CN" altLang="en-US" dirty="0"/>
              <a:t> </a:t>
            </a:r>
            <a:r>
              <a:rPr lang="en-US" altLang="zh-CN" dirty="0"/>
              <a:t>650 MHz Module Test</a:t>
            </a:r>
            <a:endParaRPr lang="zh-CN" altLang="en-US" dirty="0"/>
          </a:p>
        </p:txBody>
      </p:sp>
      <p:sp>
        <p:nvSpPr>
          <p:cNvPr id="5" name="灯片编号占位符 4">
            <a:extLst>
              <a:ext uri="{FF2B5EF4-FFF2-40B4-BE49-F238E27FC236}">
                <a16:creationId xmlns:a16="http://schemas.microsoft.com/office/drawing/2014/main" id="{A967F54E-9432-4B90-876B-8E35E49016D3}"/>
              </a:ext>
            </a:extLst>
          </p:cNvPr>
          <p:cNvSpPr>
            <a:spLocks noGrp="1"/>
          </p:cNvSpPr>
          <p:nvPr>
            <p:ph type="sldNum" sz="quarter" idx="12"/>
          </p:nvPr>
        </p:nvSpPr>
        <p:spPr/>
        <p:txBody>
          <a:bodyPr/>
          <a:lstStyle/>
          <a:p>
            <a:fld id="{F15E9139-A00B-4B2A-98A6-095DC08F1345}" type="slidenum">
              <a:rPr lang="zh-CN" altLang="en-US" smtClean="0"/>
              <a:pPr/>
              <a:t>29</a:t>
            </a:fld>
            <a:endParaRPr lang="zh-CN" altLang="en-US"/>
          </a:p>
        </p:txBody>
      </p:sp>
      <p:sp>
        <p:nvSpPr>
          <p:cNvPr id="9" name="文本框 8">
            <a:extLst>
              <a:ext uri="{FF2B5EF4-FFF2-40B4-BE49-F238E27FC236}">
                <a16:creationId xmlns:a16="http://schemas.microsoft.com/office/drawing/2014/main" id="{8C5829DE-709E-4E90-9605-2F1991AF6BAF}"/>
              </a:ext>
            </a:extLst>
          </p:cNvPr>
          <p:cNvSpPr txBox="1"/>
          <p:nvPr/>
        </p:nvSpPr>
        <p:spPr>
          <a:xfrm>
            <a:off x="10316410" y="467124"/>
            <a:ext cx="177936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CN" dirty="0" err="1">
                <a:latin typeface="Arial" panose="020B0604020202020204" pitchFamily="34" charset="0"/>
                <a:cs typeface="Arial" panose="020B0604020202020204" pitchFamily="34" charset="0"/>
              </a:rPr>
              <a:t>Zusheng</a:t>
            </a:r>
            <a:r>
              <a:rPr lang="en-US" altLang="zh-CN" dirty="0">
                <a:latin typeface="Arial" panose="020B0604020202020204" pitchFamily="34" charset="0"/>
                <a:cs typeface="Arial" panose="020B0604020202020204" pitchFamily="34" charset="0"/>
              </a:rPr>
              <a:t> Zhou</a:t>
            </a:r>
            <a:endParaRPr lang="zh-CN" altLang="en-US"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8AE513AB-A5EA-47CE-A5FD-0E56D5832CBA}"/>
              </a:ext>
            </a:extLst>
          </p:cNvPr>
          <p:cNvPicPr>
            <a:picLocks noChangeAspect="1"/>
          </p:cNvPicPr>
          <p:nvPr/>
        </p:nvPicPr>
        <p:blipFill>
          <a:blip r:embed="rId2"/>
          <a:stretch>
            <a:fillRect/>
          </a:stretch>
        </p:blipFill>
        <p:spPr>
          <a:xfrm>
            <a:off x="227951" y="2338819"/>
            <a:ext cx="5472608" cy="4017532"/>
          </a:xfrm>
          <a:prstGeom prst="rect">
            <a:avLst/>
          </a:prstGeom>
        </p:spPr>
      </p:pic>
      <p:pic>
        <p:nvPicPr>
          <p:cNvPr id="7" name="图片 6">
            <a:extLst>
              <a:ext uri="{FF2B5EF4-FFF2-40B4-BE49-F238E27FC236}">
                <a16:creationId xmlns:a16="http://schemas.microsoft.com/office/drawing/2014/main" id="{C440AD7B-223C-4D54-9DAF-6A1AA2A1E228}"/>
              </a:ext>
            </a:extLst>
          </p:cNvPr>
          <p:cNvPicPr>
            <a:picLocks noChangeAspect="1"/>
          </p:cNvPicPr>
          <p:nvPr/>
        </p:nvPicPr>
        <p:blipFill>
          <a:blip r:embed="rId3"/>
          <a:stretch>
            <a:fillRect/>
          </a:stretch>
        </p:blipFill>
        <p:spPr>
          <a:xfrm rot="16200000">
            <a:off x="7013996" y="1346583"/>
            <a:ext cx="3791447" cy="6372105"/>
          </a:xfrm>
          <a:prstGeom prst="rect">
            <a:avLst/>
          </a:prstGeom>
        </p:spPr>
      </p:pic>
    </p:spTree>
    <p:extLst>
      <p:ext uri="{BB962C8B-B14F-4D97-AF65-F5344CB8AC3E}">
        <p14:creationId xmlns:p14="http://schemas.microsoft.com/office/powerpoint/2010/main" val="2397970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22C441F-6C9B-42D1-9AC7-EA625C726AFC}"/>
              </a:ext>
            </a:extLst>
          </p:cNvPr>
          <p:cNvSpPr>
            <a:spLocks noGrp="1"/>
          </p:cNvSpPr>
          <p:nvPr>
            <p:ph type="title"/>
          </p:nvPr>
        </p:nvSpPr>
        <p:spPr/>
        <p:txBody>
          <a:bodyPr/>
          <a:lstStyle/>
          <a:p>
            <a:r>
              <a:rPr lang="en-US" altLang="zh-CN" sz="3200" dirty="0">
                <a:latin typeface="Arial" panose="020B0604020202020204" pitchFamily="34" charset="0"/>
                <a:ea typeface="微软雅黑" panose="020B0503020204020204" pitchFamily="34" charset="-122"/>
                <a:cs typeface="Arial" panose="020B0604020202020204" pitchFamily="34" charset="0"/>
              </a:rPr>
              <a:t>RF Design Requirement (CEPC and FCC-</a:t>
            </a:r>
            <a:r>
              <a:rPr lang="en-US" altLang="zh-CN" sz="3200" dirty="0" err="1">
                <a:latin typeface="Arial" panose="020B0604020202020204" pitchFamily="34" charset="0"/>
                <a:ea typeface="微软雅黑" panose="020B0503020204020204" pitchFamily="34" charset="-122"/>
                <a:cs typeface="Arial" panose="020B0604020202020204" pitchFamily="34" charset="0"/>
              </a:rPr>
              <a:t>ee</a:t>
            </a:r>
            <a:r>
              <a:rPr lang="en-US" altLang="zh-CN" sz="3200" dirty="0">
                <a:latin typeface="Arial" panose="020B0604020202020204" pitchFamily="34" charset="0"/>
                <a:ea typeface="微软雅黑" panose="020B0503020204020204" pitchFamily="34" charset="-122"/>
                <a:cs typeface="Arial" panose="020B0604020202020204" pitchFamily="34" charset="0"/>
              </a:rPr>
              <a:t>)</a:t>
            </a:r>
            <a:endParaRPr lang="zh-CN" altLang="en-US" dirty="0"/>
          </a:p>
        </p:txBody>
      </p:sp>
      <p:sp>
        <p:nvSpPr>
          <p:cNvPr id="4" name="灯片编号占位符 3">
            <a:extLst>
              <a:ext uri="{FF2B5EF4-FFF2-40B4-BE49-F238E27FC236}">
                <a16:creationId xmlns:a16="http://schemas.microsoft.com/office/drawing/2014/main" id="{F0526D83-53BB-47A2-8AE1-F68C0D52C14B}"/>
              </a:ext>
            </a:extLst>
          </p:cNvPr>
          <p:cNvSpPr>
            <a:spLocks noGrp="1"/>
          </p:cNvSpPr>
          <p:nvPr>
            <p:ph type="sldNum" sz="quarter" idx="12"/>
          </p:nvPr>
        </p:nvSpPr>
        <p:spPr/>
        <p:txBody>
          <a:bodyPr/>
          <a:lstStyle/>
          <a:p>
            <a:fld id="{F15E9139-A00B-4B2A-98A6-095DC08F1345}" type="slidenum">
              <a:rPr lang="zh-CN" altLang="en-US" smtClean="0"/>
              <a:pPr/>
              <a:t>3</a:t>
            </a:fld>
            <a:endParaRPr lang="zh-CN" altLang="en-US"/>
          </a:p>
        </p:txBody>
      </p:sp>
      <p:graphicFrame>
        <p:nvGraphicFramePr>
          <p:cNvPr id="5" name="Table 8">
            <a:extLst>
              <a:ext uri="{FF2B5EF4-FFF2-40B4-BE49-F238E27FC236}">
                <a16:creationId xmlns:a16="http://schemas.microsoft.com/office/drawing/2014/main" id="{3CEB93F5-C322-4277-B8B3-679D7DA79865}"/>
              </a:ext>
            </a:extLst>
          </p:cNvPr>
          <p:cNvGraphicFramePr>
            <a:graphicFrameLocks noGrp="1"/>
          </p:cNvGraphicFramePr>
          <p:nvPr>
            <p:ph idx="1"/>
            <p:extLst>
              <p:ext uri="{D42A27DB-BD31-4B8C-83A1-F6EECF244321}">
                <p14:modId xmlns:p14="http://schemas.microsoft.com/office/powerpoint/2010/main" val="1589183032"/>
              </p:ext>
            </p:extLst>
          </p:nvPr>
        </p:nvGraphicFramePr>
        <p:xfrm>
          <a:off x="407368" y="1331659"/>
          <a:ext cx="10081123" cy="2317860"/>
        </p:xfrm>
        <a:graphic>
          <a:graphicData uri="http://schemas.openxmlformats.org/drawingml/2006/table">
            <a:tbl>
              <a:tblPr firstRow="1" bandRow="1">
                <a:tableStyleId>{5C22544A-7EE6-4342-B048-85BDC9FD1C3A}</a:tableStyleId>
              </a:tblPr>
              <a:tblGrid>
                <a:gridCol w="1498363">
                  <a:extLst>
                    <a:ext uri="{9D8B030D-6E8A-4147-A177-3AD203B41FA5}">
                      <a16:colId xmlns:a16="http://schemas.microsoft.com/office/drawing/2014/main" val="4252717736"/>
                    </a:ext>
                  </a:extLst>
                </a:gridCol>
                <a:gridCol w="1430460">
                  <a:extLst>
                    <a:ext uri="{9D8B030D-6E8A-4147-A177-3AD203B41FA5}">
                      <a16:colId xmlns:a16="http://schemas.microsoft.com/office/drawing/2014/main" val="2544991924"/>
                    </a:ext>
                  </a:extLst>
                </a:gridCol>
                <a:gridCol w="1430460">
                  <a:extLst>
                    <a:ext uri="{9D8B030D-6E8A-4147-A177-3AD203B41FA5}">
                      <a16:colId xmlns:a16="http://schemas.microsoft.com/office/drawing/2014/main" val="3221883107"/>
                    </a:ext>
                  </a:extLst>
                </a:gridCol>
                <a:gridCol w="1430460">
                  <a:extLst>
                    <a:ext uri="{9D8B030D-6E8A-4147-A177-3AD203B41FA5}">
                      <a16:colId xmlns:a16="http://schemas.microsoft.com/office/drawing/2014/main" val="2010679182"/>
                    </a:ext>
                  </a:extLst>
                </a:gridCol>
                <a:gridCol w="1430460">
                  <a:extLst>
                    <a:ext uri="{9D8B030D-6E8A-4147-A177-3AD203B41FA5}">
                      <a16:colId xmlns:a16="http://schemas.microsoft.com/office/drawing/2014/main" val="1493502334"/>
                    </a:ext>
                  </a:extLst>
                </a:gridCol>
                <a:gridCol w="1430460">
                  <a:extLst>
                    <a:ext uri="{9D8B030D-6E8A-4147-A177-3AD203B41FA5}">
                      <a16:colId xmlns:a16="http://schemas.microsoft.com/office/drawing/2014/main" val="1527937377"/>
                    </a:ext>
                  </a:extLst>
                </a:gridCol>
                <a:gridCol w="1430460">
                  <a:extLst>
                    <a:ext uri="{9D8B030D-6E8A-4147-A177-3AD203B41FA5}">
                      <a16:colId xmlns:a16="http://schemas.microsoft.com/office/drawing/2014/main" val="2478513002"/>
                    </a:ext>
                  </a:extLst>
                </a:gridCol>
              </a:tblGrid>
              <a:tr h="588756">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GB" sz="1600" b="1" dirty="0">
                          <a:solidFill>
                            <a:schemeClr val="bg1"/>
                          </a:solidFill>
                          <a:latin typeface="Arial" panose="020B0604020202020204" pitchFamily="34" charset="0"/>
                          <a:cs typeface="Arial" panose="020B0604020202020204" pitchFamily="34" charset="0"/>
                        </a:rPr>
                        <a:t>CEPC </a:t>
                      </a:r>
                      <a:r>
                        <a:rPr lang="en-US" altLang="zh-CN" sz="1600" b="1" dirty="0">
                          <a:solidFill>
                            <a:schemeClr val="bg1"/>
                          </a:solidFill>
                          <a:latin typeface="Arial" panose="020B0604020202020204" pitchFamily="34" charset="0"/>
                          <a:cs typeface="Arial" panose="020B0604020202020204" pitchFamily="34" charset="0"/>
                        </a:rPr>
                        <a:t>TDR 50 MW</a:t>
                      </a:r>
                      <a:endParaRPr lang="en-GB" sz="1600" b="1" dirty="0">
                        <a:solidFill>
                          <a:schemeClr val="bg1"/>
                        </a:solidFill>
                        <a:latin typeface="Arial" panose="020B0604020202020204" pitchFamily="34" charset="0"/>
                        <a:cs typeface="Arial" panose="020B0604020202020204" pitchFamily="34" charset="0"/>
                      </a:endParaRPr>
                    </a:p>
                    <a:p>
                      <a:pPr algn="ctr"/>
                      <a:r>
                        <a:rPr lang="en-GB" sz="1600" b="1" dirty="0">
                          <a:solidFill>
                            <a:schemeClr val="bg1"/>
                          </a:solidFill>
                          <a:latin typeface="Arial" panose="020B0604020202020204" pitchFamily="34" charset="0"/>
                          <a:cs typeface="Arial" panose="020B0604020202020204" pitchFamily="34" charset="0"/>
                        </a:rPr>
                        <a:t>/ FCC-</a:t>
                      </a:r>
                      <a:r>
                        <a:rPr lang="en-GB" sz="1600" b="1" dirty="0" err="1">
                          <a:solidFill>
                            <a:schemeClr val="bg1"/>
                          </a:solidFill>
                          <a:latin typeface="Arial" panose="020B0604020202020204" pitchFamily="34" charset="0"/>
                          <a:cs typeface="Arial" panose="020B0604020202020204" pitchFamily="34" charset="0"/>
                        </a:rPr>
                        <a:t>ee</a:t>
                      </a:r>
                      <a:r>
                        <a:rPr lang="en-GB" sz="1600" b="1" dirty="0">
                          <a:solidFill>
                            <a:schemeClr val="bg1"/>
                          </a:solidFill>
                          <a:latin typeface="Arial" panose="020B0604020202020204" pitchFamily="34" charset="0"/>
                          <a:cs typeface="Arial" panose="020B0604020202020204" pitchFamily="34" charset="0"/>
                        </a:rPr>
                        <a:t> FSR</a:t>
                      </a:r>
                    </a:p>
                  </a:txBody>
                  <a:tcPr anchor="ctr">
                    <a:solidFill>
                      <a:schemeClr val="tx2"/>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600" b="1" dirty="0">
                          <a:latin typeface="Arial" panose="020B0604020202020204" pitchFamily="34" charset="0"/>
                          <a:cs typeface="Arial" panose="020B0604020202020204" pitchFamily="34" charset="0"/>
                        </a:rPr>
                        <a:t>Energy</a:t>
                      </a:r>
                    </a:p>
                    <a:p>
                      <a:pPr algn="ctr"/>
                      <a:r>
                        <a:rPr lang="en-US" sz="1600" b="1" dirty="0">
                          <a:latin typeface="Arial" panose="020B0604020202020204" pitchFamily="34" charset="0"/>
                          <a:cs typeface="Arial" panose="020B0604020202020204" pitchFamily="34" charset="0"/>
                        </a:rPr>
                        <a:t> (GeV)</a:t>
                      </a:r>
                      <a:endParaRPr lang="en-GB" sz="1600" b="1" dirty="0">
                        <a:latin typeface="Arial" panose="020B0604020202020204" pitchFamily="34" charset="0"/>
                        <a:cs typeface="Arial" panose="020B0604020202020204" pitchFamily="34" charset="0"/>
                      </a:endParaRPr>
                    </a:p>
                  </a:txBody>
                  <a:tcPr anchor="ctr">
                    <a:solidFill>
                      <a:schemeClr val="tx2"/>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600" b="1" dirty="0">
                          <a:latin typeface="Arial" panose="020B0604020202020204" pitchFamily="34" charset="0"/>
                          <a:cs typeface="Arial" panose="020B0604020202020204" pitchFamily="34" charset="0"/>
                        </a:rPr>
                        <a:t>Collider beam</a:t>
                      </a:r>
                    </a:p>
                    <a:p>
                      <a:pPr algn="ctr"/>
                      <a:r>
                        <a:rPr lang="en-US" sz="1600" b="1" dirty="0">
                          <a:latin typeface="Arial" panose="020B0604020202020204" pitchFamily="34" charset="0"/>
                          <a:cs typeface="Arial" panose="020B0604020202020204" pitchFamily="34" charset="0"/>
                        </a:rPr>
                        <a:t>current (mA)</a:t>
                      </a:r>
                      <a:endParaRPr lang="en-GB" sz="1600" b="1" dirty="0">
                        <a:latin typeface="Arial" panose="020B0604020202020204" pitchFamily="34" charset="0"/>
                        <a:cs typeface="Arial" panose="020B0604020202020204" pitchFamily="34" charset="0"/>
                      </a:endParaRPr>
                    </a:p>
                  </a:txBody>
                  <a:tcPr anchor="ctr">
                    <a:solidFill>
                      <a:schemeClr val="tx2"/>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600" b="1" dirty="0">
                          <a:latin typeface="Arial" panose="020B0604020202020204" pitchFamily="34" charset="0"/>
                          <a:cs typeface="Arial" panose="020B0604020202020204" pitchFamily="34" charset="0"/>
                        </a:rPr>
                        <a:t>Collider RF voltage (GV)</a:t>
                      </a:r>
                      <a:endParaRPr lang="en-GB" sz="1600" b="1" dirty="0">
                        <a:latin typeface="Arial" panose="020B0604020202020204" pitchFamily="34" charset="0"/>
                        <a:cs typeface="Arial" panose="020B0604020202020204" pitchFamily="34" charset="0"/>
                      </a:endParaRPr>
                    </a:p>
                  </a:txBody>
                  <a:tcPr anchor="ctr">
                    <a:solidFill>
                      <a:schemeClr val="tx2"/>
                    </a:solidFill>
                  </a:tcPr>
                </a:tc>
                <a:tc>
                  <a:txBody>
                    <a:bodyPr/>
                    <a:lstStyle/>
                    <a:p>
                      <a:pPr algn="ctr"/>
                      <a:r>
                        <a:rPr lang="en-US" altLang="zh-CN" sz="1600" b="1" dirty="0">
                          <a:latin typeface="Arial" panose="020B0604020202020204" pitchFamily="34" charset="0"/>
                          <a:cs typeface="Arial" panose="020B0604020202020204" pitchFamily="34" charset="0"/>
                        </a:rPr>
                        <a:t>Booster beam</a:t>
                      </a:r>
                    </a:p>
                    <a:p>
                      <a:pPr algn="ctr"/>
                      <a:r>
                        <a:rPr lang="en-US" altLang="zh-CN" sz="1600" b="1" dirty="0">
                          <a:latin typeface="Arial" panose="020B0604020202020204" pitchFamily="34" charset="0"/>
                          <a:cs typeface="Arial" panose="020B0604020202020204" pitchFamily="34" charset="0"/>
                        </a:rPr>
                        <a:t>current</a:t>
                      </a:r>
                      <a:r>
                        <a:rPr lang="en-US" sz="1600" b="1" dirty="0">
                          <a:latin typeface="Arial" panose="020B0604020202020204" pitchFamily="34" charset="0"/>
                          <a:cs typeface="Arial" panose="020B0604020202020204" pitchFamily="34" charset="0"/>
                        </a:rPr>
                        <a:t> (mA)</a:t>
                      </a:r>
                      <a:endParaRPr lang="en-GB" sz="1600" b="1" dirty="0">
                        <a:latin typeface="Arial" panose="020B0604020202020204" pitchFamily="34" charset="0"/>
                        <a:cs typeface="Arial" panose="020B0604020202020204" pitchFamily="34" charset="0"/>
                      </a:endParaRPr>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latin typeface="Arial" panose="020B0604020202020204" pitchFamily="34" charset="0"/>
                          <a:cs typeface="Arial" panose="020B0604020202020204" pitchFamily="34" charset="0"/>
                        </a:rPr>
                        <a:t>Booster RF</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latin typeface="Arial" panose="020B0604020202020204" pitchFamily="34" charset="0"/>
                          <a:cs typeface="Arial" panose="020B0604020202020204" pitchFamily="34" charset="0"/>
                        </a:rPr>
                        <a:t>voltage (GV)</a:t>
                      </a:r>
                      <a:endParaRPr lang="en-GB" altLang="zh-CN" sz="1600" b="1" dirty="0">
                        <a:latin typeface="Arial" panose="020B0604020202020204" pitchFamily="34" charset="0"/>
                        <a:cs typeface="Arial" panose="020B0604020202020204" pitchFamily="34" charset="0"/>
                      </a:endParaRPr>
                    </a:p>
                  </a:txBody>
                  <a:tcPr anchor="ctr">
                    <a:solidFill>
                      <a:schemeClr val="tx2"/>
                    </a:solidFill>
                  </a:tcPr>
                </a:tc>
                <a:tc>
                  <a:txBody>
                    <a:bodyPr/>
                    <a:lstStyle/>
                    <a:p>
                      <a:pPr algn="ctr"/>
                      <a:r>
                        <a:rPr lang="en-GB" sz="1600" b="1" dirty="0">
                          <a:latin typeface="Arial" panose="020B0604020202020204" pitchFamily="34" charset="0"/>
                          <a:cs typeface="Arial" panose="020B0604020202020204" pitchFamily="34" charset="0"/>
                        </a:rPr>
                        <a:t>Booster duty factor </a:t>
                      </a:r>
                      <a:r>
                        <a:rPr lang="en-US" sz="1600" b="1" dirty="0">
                          <a:latin typeface="Arial" panose="020B0604020202020204" pitchFamily="34" charset="0"/>
                          <a:cs typeface="Arial" panose="020B0604020202020204" pitchFamily="34" charset="0"/>
                        </a:rPr>
                        <a:t>(</a:t>
                      </a:r>
                      <a:r>
                        <a:rPr lang="en-US" altLang="zh-CN" sz="1600" b="1" dirty="0">
                          <a:latin typeface="Arial" panose="020B0604020202020204" pitchFamily="34" charset="0"/>
                          <a:cs typeface="Arial" panose="020B0604020202020204" pitchFamily="34" charset="0"/>
                        </a:rPr>
                        <a:t>%)</a:t>
                      </a:r>
                      <a:endParaRPr lang="en-GB" sz="1600" b="1" dirty="0">
                        <a:latin typeface="Arial" panose="020B0604020202020204" pitchFamily="34" charset="0"/>
                        <a:cs typeface="Arial" panose="020B0604020202020204" pitchFamily="34" charset="0"/>
                      </a:endParaRPr>
                    </a:p>
                  </a:txBody>
                  <a:tcPr anchor="ctr">
                    <a:solidFill>
                      <a:schemeClr val="tx2"/>
                    </a:solidFill>
                  </a:tcPr>
                </a:tc>
                <a:extLst>
                  <a:ext uri="{0D108BD9-81ED-4DB2-BD59-A6C34878D82A}">
                    <a16:rowId xmlns:a16="http://schemas.microsoft.com/office/drawing/2014/main" val="3849403144"/>
                  </a:ext>
                </a:extLst>
              </a:tr>
              <a:tr h="373725">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b="1" dirty="0">
                          <a:latin typeface="Arial" panose="020B0604020202020204" pitchFamily="34" charset="0"/>
                          <a:cs typeface="Arial" panose="020B0604020202020204" pitchFamily="34" charset="0"/>
                        </a:rPr>
                        <a:t>Z</a:t>
                      </a:r>
                      <a:endParaRPr lang="en-GB" sz="1600" b="1" dirty="0">
                        <a:latin typeface="Arial" panose="020B0604020202020204" pitchFamily="34" charset="0"/>
                        <a:cs typeface="Arial" panose="020B0604020202020204" pitchFamily="34" charset="0"/>
                      </a:endParaRPr>
                    </a:p>
                  </a:txBody>
                  <a:tcPr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45.5 / 45.6</a:t>
                      </a:r>
                      <a:endParaRPr lang="en-GB" sz="1600" dirty="0">
                        <a:latin typeface="Arial" panose="020B0604020202020204" pitchFamily="34" charset="0"/>
                        <a:cs typeface="Arial" panose="020B0604020202020204" pitchFamily="34" charset="0"/>
                      </a:endParaRPr>
                    </a:p>
                  </a:txBody>
                  <a:tcPr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b="1" dirty="0">
                          <a:solidFill>
                            <a:srgbClr val="FF0000"/>
                          </a:solidFill>
                          <a:latin typeface="Arial" panose="020B0604020202020204" pitchFamily="34" charset="0"/>
                          <a:cs typeface="Arial" panose="020B0604020202020204" pitchFamily="34" charset="0"/>
                        </a:rPr>
                        <a:t>1345 / 1292</a:t>
                      </a:r>
                      <a:endParaRPr lang="en-GB" sz="1600" b="1" dirty="0">
                        <a:solidFill>
                          <a:srgbClr val="FF0000"/>
                        </a:solidFill>
                        <a:latin typeface="Arial" panose="020B0604020202020204" pitchFamily="34" charset="0"/>
                        <a:cs typeface="Arial" panose="020B0604020202020204" pitchFamily="34" charset="0"/>
                      </a:endParaRPr>
                    </a:p>
                  </a:txBody>
                  <a:tcPr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b="1" dirty="0">
                          <a:solidFill>
                            <a:srgbClr val="00B050"/>
                          </a:solidFill>
                          <a:latin typeface="Arial" panose="020B0604020202020204" pitchFamily="34" charset="0"/>
                          <a:cs typeface="Arial" panose="020B0604020202020204" pitchFamily="34" charset="0"/>
                        </a:rPr>
                        <a:t>0.1 / 0.09</a:t>
                      </a:r>
                      <a:endParaRPr lang="en-GB" sz="1600" b="1" dirty="0">
                        <a:solidFill>
                          <a:srgbClr val="00B050"/>
                        </a:solidFill>
                        <a:latin typeface="Arial" panose="020B0604020202020204" pitchFamily="34" charset="0"/>
                        <a:cs typeface="Arial" panose="020B0604020202020204" pitchFamily="34" charset="0"/>
                      </a:endParaRPr>
                    </a:p>
                  </a:txBody>
                  <a:tcPr anchor="ctr"/>
                </a:tc>
                <a:tc>
                  <a:txBody>
                    <a:bodyPr/>
                    <a:lstStyle/>
                    <a:p>
                      <a:pPr algn="ctr"/>
                      <a:r>
                        <a:rPr lang="en-GB" sz="1600" dirty="0">
                          <a:latin typeface="Arial" panose="020B0604020202020204" pitchFamily="34" charset="0"/>
                          <a:cs typeface="Arial" panose="020B0604020202020204" pitchFamily="34" charset="0"/>
                        </a:rPr>
                        <a:t>16 </a:t>
                      </a:r>
                      <a:r>
                        <a:rPr lang="en-US" sz="1600" dirty="0">
                          <a:latin typeface="Arial" panose="020B0604020202020204" pitchFamily="34" charset="0"/>
                          <a:cs typeface="Arial" panose="020B0604020202020204" pitchFamily="34" charset="0"/>
                        </a:rPr>
                        <a:t>(</a:t>
                      </a:r>
                      <a:r>
                        <a:rPr lang="en-GB" sz="1600" dirty="0">
                          <a:latin typeface="Arial" panose="020B0604020202020204" pitchFamily="34" charset="0"/>
                          <a:cs typeface="Arial" panose="020B0604020202020204" pitchFamily="34" charset="0"/>
                        </a:rPr>
                        <a:t>30) / 14.3</a:t>
                      </a:r>
                    </a:p>
                  </a:txBody>
                  <a:tcPr anchor="ctr"/>
                </a:tc>
                <a:tc>
                  <a:txBody>
                    <a:bodyPr/>
                    <a:lstStyle/>
                    <a:p>
                      <a:pPr algn="ctr"/>
                      <a:r>
                        <a:rPr lang="en-GB" sz="1600" dirty="0">
                          <a:latin typeface="Arial" panose="020B0604020202020204" pitchFamily="34" charset="0"/>
                          <a:cs typeface="Arial" panose="020B0604020202020204" pitchFamily="34" charset="0"/>
                        </a:rPr>
                        <a:t>0.46 / </a:t>
                      </a:r>
                      <a:r>
                        <a:rPr lang="en-GB" sz="1600" dirty="0">
                          <a:solidFill>
                            <a:schemeClr val="tx1"/>
                          </a:solidFill>
                          <a:latin typeface="Arial" panose="020B0604020202020204" pitchFamily="34" charset="0"/>
                          <a:cs typeface="Arial" panose="020B0604020202020204" pitchFamily="34" charset="0"/>
                        </a:rPr>
                        <a:t>0.08</a:t>
                      </a:r>
                    </a:p>
                  </a:txBody>
                  <a:tcPr anchor="ctr"/>
                </a:tc>
                <a:tc>
                  <a:txBody>
                    <a:bodyPr/>
                    <a:lstStyle/>
                    <a:p>
                      <a:pPr algn="ctr"/>
                      <a:r>
                        <a:rPr lang="en-GB" sz="1600" dirty="0">
                          <a:latin typeface="Arial" panose="020B0604020202020204" pitchFamily="34" charset="0"/>
                          <a:cs typeface="Arial" panose="020B0604020202020204" pitchFamily="34" charset="0"/>
                        </a:rPr>
                        <a:t>86 / 30-40</a:t>
                      </a:r>
                    </a:p>
                  </a:txBody>
                  <a:tcPr anchor="ctr"/>
                </a:tc>
                <a:extLst>
                  <a:ext uri="{0D108BD9-81ED-4DB2-BD59-A6C34878D82A}">
                    <a16:rowId xmlns:a16="http://schemas.microsoft.com/office/drawing/2014/main" val="176597485"/>
                  </a:ext>
                </a:extLst>
              </a:tr>
              <a:tr h="373725">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b="1" dirty="0">
                          <a:latin typeface="Arial" panose="020B0604020202020204" pitchFamily="34" charset="0"/>
                          <a:cs typeface="Arial" panose="020B0604020202020204" pitchFamily="34" charset="0"/>
                        </a:rPr>
                        <a:t>W</a:t>
                      </a:r>
                      <a:endParaRPr lang="en-GB" sz="1600" b="1" dirty="0">
                        <a:latin typeface="Arial" panose="020B0604020202020204" pitchFamily="34" charset="0"/>
                        <a:cs typeface="Arial" panose="020B0604020202020204" pitchFamily="34" charset="0"/>
                      </a:endParaRPr>
                    </a:p>
                  </a:txBody>
                  <a:tcPr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80</a:t>
                      </a:r>
                      <a:endParaRPr lang="en-GB" sz="1600" dirty="0">
                        <a:latin typeface="Arial" panose="020B0604020202020204" pitchFamily="34" charset="0"/>
                        <a:cs typeface="Arial" panose="020B0604020202020204" pitchFamily="34" charset="0"/>
                      </a:endParaRPr>
                    </a:p>
                  </a:txBody>
                  <a:tcPr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b="1" dirty="0">
                          <a:latin typeface="Arial" panose="020B0604020202020204" pitchFamily="34" charset="0"/>
                          <a:cs typeface="Arial" panose="020B0604020202020204" pitchFamily="34" charset="0"/>
                        </a:rPr>
                        <a:t>140 / 135</a:t>
                      </a:r>
                      <a:endParaRPr lang="en-GB" sz="1600" b="1" dirty="0">
                        <a:latin typeface="Arial" panose="020B0604020202020204" pitchFamily="34" charset="0"/>
                        <a:cs typeface="Arial" panose="020B0604020202020204" pitchFamily="34" charset="0"/>
                      </a:endParaRPr>
                    </a:p>
                  </a:txBody>
                  <a:tcPr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b="1" dirty="0">
                          <a:latin typeface="Arial" panose="020B0604020202020204" pitchFamily="34" charset="0"/>
                          <a:cs typeface="Arial" panose="020B0604020202020204" pitchFamily="34" charset="0"/>
                        </a:rPr>
                        <a:t>0.7 / 1.05</a:t>
                      </a:r>
                      <a:endParaRPr lang="en-GB" sz="1600" b="1" dirty="0">
                        <a:latin typeface="Arial" panose="020B0604020202020204" pitchFamily="34" charset="0"/>
                        <a:cs typeface="Arial" panose="020B0604020202020204" pitchFamily="34" charset="0"/>
                      </a:endParaRPr>
                    </a:p>
                  </a:txBody>
                  <a:tcPr anchor="ctr"/>
                </a:tc>
                <a:tc>
                  <a:txBody>
                    <a:bodyPr/>
                    <a:lstStyle/>
                    <a:p>
                      <a:pPr algn="ctr"/>
                      <a:r>
                        <a:rPr lang="en-GB" sz="1600" dirty="0">
                          <a:latin typeface="Arial" panose="020B0604020202020204" pitchFamily="34" charset="0"/>
                          <a:cs typeface="Arial" panose="020B0604020202020204" pitchFamily="34" charset="0"/>
                        </a:rPr>
                        <a:t>5.3 / 11.8</a:t>
                      </a:r>
                    </a:p>
                  </a:txBody>
                  <a:tcPr anchor="ctr"/>
                </a:tc>
                <a:tc>
                  <a:txBody>
                    <a:bodyPr/>
                    <a:lstStyle/>
                    <a:p>
                      <a:pPr algn="ctr"/>
                      <a:r>
                        <a:rPr lang="en-GB" sz="1600" dirty="0">
                          <a:latin typeface="Arial" panose="020B0604020202020204" pitchFamily="34" charset="0"/>
                          <a:cs typeface="Arial" panose="020B0604020202020204" pitchFamily="34" charset="0"/>
                        </a:rPr>
                        <a:t>0.87 / 0.4</a:t>
                      </a:r>
                    </a:p>
                  </a:txBody>
                  <a:tcPr anchor="ctr"/>
                </a:tc>
                <a:tc>
                  <a:txBody>
                    <a:bodyPr/>
                    <a:lstStyle/>
                    <a:p>
                      <a:pPr algn="ctr"/>
                      <a:r>
                        <a:rPr lang="en-GB" sz="1600" dirty="0">
                          <a:latin typeface="Arial" panose="020B0604020202020204" pitchFamily="34" charset="0"/>
                          <a:cs typeface="Arial" panose="020B0604020202020204" pitchFamily="34" charset="0"/>
                        </a:rPr>
                        <a:t>36 / 15-30</a:t>
                      </a:r>
                    </a:p>
                  </a:txBody>
                  <a:tcPr anchor="ctr"/>
                </a:tc>
                <a:extLst>
                  <a:ext uri="{0D108BD9-81ED-4DB2-BD59-A6C34878D82A}">
                    <a16:rowId xmlns:a16="http://schemas.microsoft.com/office/drawing/2014/main" val="2697709237"/>
                  </a:ext>
                </a:extLst>
              </a:tr>
              <a:tr h="373725">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b="1" dirty="0">
                          <a:latin typeface="Arial" panose="020B0604020202020204" pitchFamily="34" charset="0"/>
                          <a:cs typeface="Arial" panose="020B0604020202020204" pitchFamily="34" charset="0"/>
                        </a:rPr>
                        <a:t>H</a:t>
                      </a:r>
                      <a:endParaRPr lang="en-GB" sz="1600" b="1" dirty="0">
                        <a:latin typeface="Arial" panose="020B0604020202020204" pitchFamily="34" charset="0"/>
                        <a:cs typeface="Arial" panose="020B0604020202020204" pitchFamily="34" charset="0"/>
                      </a:endParaRPr>
                    </a:p>
                  </a:txBody>
                  <a:tcPr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120</a:t>
                      </a:r>
                      <a:endParaRPr lang="en-GB" sz="1600" dirty="0">
                        <a:latin typeface="Arial" panose="020B0604020202020204" pitchFamily="34" charset="0"/>
                        <a:cs typeface="Arial" panose="020B0604020202020204" pitchFamily="34" charset="0"/>
                      </a:endParaRPr>
                    </a:p>
                  </a:txBody>
                  <a:tcPr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b="1" dirty="0">
                          <a:latin typeface="Arial" panose="020B0604020202020204" pitchFamily="34" charset="0"/>
                          <a:cs typeface="Arial" panose="020B0604020202020204" pitchFamily="34" charset="0"/>
                        </a:rPr>
                        <a:t>2 x 27.8 / 26.8</a:t>
                      </a:r>
                      <a:endParaRPr lang="en-GB" sz="1600" b="1" dirty="0">
                        <a:latin typeface="Arial" panose="020B0604020202020204" pitchFamily="34" charset="0"/>
                        <a:cs typeface="Arial" panose="020B0604020202020204" pitchFamily="34" charset="0"/>
                      </a:endParaRPr>
                    </a:p>
                  </a:txBody>
                  <a:tcPr marL="0" marR="0" marT="0"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b="1" dirty="0">
                          <a:solidFill>
                            <a:schemeClr val="tx1"/>
                          </a:solidFill>
                          <a:latin typeface="Arial" panose="020B0604020202020204" pitchFamily="34" charset="0"/>
                          <a:cs typeface="Arial" panose="020B0604020202020204" pitchFamily="34" charset="0"/>
                        </a:rPr>
                        <a:t>2 x 2.2 / 2.1</a:t>
                      </a:r>
                      <a:endParaRPr lang="en-GB"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GB" sz="1600" dirty="0">
                          <a:solidFill>
                            <a:schemeClr val="tx1"/>
                          </a:solidFill>
                          <a:latin typeface="Arial" panose="020B0604020202020204" pitchFamily="34" charset="0"/>
                          <a:cs typeface="Arial" panose="020B0604020202020204" pitchFamily="34" charset="0"/>
                        </a:rPr>
                        <a:t>1.4 / 2</a:t>
                      </a:r>
                    </a:p>
                  </a:txBody>
                  <a:tcPr anchor="ctr"/>
                </a:tc>
                <a:tc>
                  <a:txBody>
                    <a:bodyPr/>
                    <a:lstStyle/>
                    <a:p>
                      <a:pPr algn="ctr"/>
                      <a:r>
                        <a:rPr lang="en-GB" sz="1600" dirty="0">
                          <a:solidFill>
                            <a:schemeClr val="tx1"/>
                          </a:solidFill>
                          <a:latin typeface="Arial" panose="020B0604020202020204" pitchFamily="34" charset="0"/>
                          <a:cs typeface="Arial" panose="020B0604020202020204" pitchFamily="34" charset="0"/>
                        </a:rPr>
                        <a:t>2.17 / 2</a:t>
                      </a:r>
                    </a:p>
                  </a:txBody>
                  <a:tcPr anchor="ctr"/>
                </a:tc>
                <a:tc>
                  <a:txBody>
                    <a:bodyPr/>
                    <a:lstStyle/>
                    <a:p>
                      <a:pPr algn="ctr"/>
                      <a:r>
                        <a:rPr lang="en-GB" sz="1600" dirty="0">
                          <a:solidFill>
                            <a:schemeClr val="tx1"/>
                          </a:solidFill>
                          <a:latin typeface="Arial" panose="020B0604020202020204" pitchFamily="34" charset="0"/>
                          <a:cs typeface="Arial" panose="020B0604020202020204" pitchFamily="34" charset="0"/>
                        </a:rPr>
                        <a:t>98 / 20-40</a:t>
                      </a:r>
                    </a:p>
                  </a:txBody>
                  <a:tcPr anchor="ctr"/>
                </a:tc>
                <a:extLst>
                  <a:ext uri="{0D108BD9-81ED-4DB2-BD59-A6C34878D82A}">
                    <a16:rowId xmlns:a16="http://schemas.microsoft.com/office/drawing/2014/main" val="57657447"/>
                  </a:ext>
                </a:extLst>
              </a:tr>
              <a:tr h="373725">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b="1" dirty="0">
                          <a:latin typeface="Arial" panose="020B0604020202020204" pitchFamily="34" charset="0"/>
                          <a:cs typeface="Arial" panose="020B0604020202020204" pitchFamily="34" charset="0"/>
                        </a:rPr>
                        <a:t>ttbar</a:t>
                      </a:r>
                      <a:endParaRPr lang="en-GB" sz="1600" b="1" dirty="0">
                        <a:latin typeface="Arial" panose="020B0604020202020204" pitchFamily="34" charset="0"/>
                        <a:cs typeface="Arial" panose="020B0604020202020204" pitchFamily="34" charset="0"/>
                      </a:endParaRPr>
                    </a:p>
                  </a:txBody>
                  <a:tcPr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180 / 182.5</a:t>
                      </a:r>
                      <a:endParaRPr lang="en-GB" sz="1600" dirty="0">
                        <a:latin typeface="Arial" panose="020B0604020202020204" pitchFamily="34" charset="0"/>
                        <a:cs typeface="Arial" panose="020B0604020202020204" pitchFamily="34" charset="0"/>
                      </a:endParaRPr>
                    </a:p>
                  </a:txBody>
                  <a:tcPr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b="1" dirty="0">
                          <a:solidFill>
                            <a:srgbClr val="00B050"/>
                          </a:solidFill>
                          <a:latin typeface="Arial" panose="020B0604020202020204" pitchFamily="34" charset="0"/>
                          <a:cs typeface="Arial" panose="020B0604020202020204" pitchFamily="34" charset="0"/>
                        </a:rPr>
                        <a:t>2 x 5.6 / 5</a:t>
                      </a:r>
                      <a:endParaRPr lang="en-GB" sz="1600" b="1" dirty="0">
                        <a:solidFill>
                          <a:srgbClr val="00B050"/>
                        </a:solidFill>
                        <a:latin typeface="Arial" panose="020B0604020202020204" pitchFamily="34" charset="0"/>
                        <a:cs typeface="Arial" panose="020B0604020202020204" pitchFamily="34" charset="0"/>
                      </a:endParaRPr>
                    </a:p>
                  </a:txBody>
                  <a:tcPr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b="1" dirty="0">
                          <a:solidFill>
                            <a:srgbClr val="FF0000"/>
                          </a:solidFill>
                          <a:latin typeface="Arial" panose="020B0604020202020204" pitchFamily="34" charset="0"/>
                          <a:cs typeface="Arial" panose="020B0604020202020204" pitchFamily="34" charset="0"/>
                        </a:rPr>
                        <a:t>10 /</a:t>
                      </a:r>
                      <a:r>
                        <a:rPr lang="zh-CN" altLang="en-US" sz="1600" b="1" dirty="0">
                          <a:solidFill>
                            <a:srgbClr val="FF0000"/>
                          </a:solidFill>
                          <a:latin typeface="Arial" panose="020B0604020202020204" pitchFamily="34" charset="0"/>
                          <a:cs typeface="Arial" panose="020B0604020202020204" pitchFamily="34" charset="0"/>
                        </a:rPr>
                        <a:t> </a:t>
                      </a:r>
                      <a:r>
                        <a:rPr lang="en-US" sz="1600" b="1" dirty="0">
                          <a:solidFill>
                            <a:srgbClr val="FF0000"/>
                          </a:solidFill>
                          <a:latin typeface="Arial" panose="020B0604020202020204" pitchFamily="34" charset="0"/>
                          <a:cs typeface="Arial" panose="020B0604020202020204" pitchFamily="34" charset="0"/>
                        </a:rPr>
                        <a:t>11.3</a:t>
                      </a:r>
                      <a:endParaRPr lang="en-GB" sz="1600" b="1"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GB" sz="1600" dirty="0">
                          <a:latin typeface="Arial" panose="020B0604020202020204" pitchFamily="34" charset="0"/>
                          <a:cs typeface="Arial" panose="020B0604020202020204" pitchFamily="34" charset="0"/>
                        </a:rPr>
                        <a:t>0.2 / 0.3</a:t>
                      </a:r>
                    </a:p>
                  </a:txBody>
                  <a:tcPr anchor="ctr"/>
                </a:tc>
                <a:tc>
                  <a:txBody>
                    <a:bodyPr/>
                    <a:lstStyle/>
                    <a:p>
                      <a:pPr algn="ctr"/>
                      <a:r>
                        <a:rPr lang="en-GB" sz="1600" dirty="0">
                          <a:latin typeface="Arial" panose="020B0604020202020204" pitchFamily="34" charset="0"/>
                          <a:cs typeface="Arial" panose="020B0604020202020204" pitchFamily="34" charset="0"/>
                        </a:rPr>
                        <a:t>9.7 / 10.2</a:t>
                      </a:r>
                    </a:p>
                  </a:txBody>
                  <a:tcPr anchor="ctr"/>
                </a:tc>
                <a:tc>
                  <a:txBody>
                    <a:bodyPr/>
                    <a:lstStyle/>
                    <a:p>
                      <a:pPr algn="ctr"/>
                      <a:r>
                        <a:rPr lang="en-GB" sz="1600" dirty="0">
                          <a:latin typeface="Arial" panose="020B0604020202020204" pitchFamily="34" charset="0"/>
                          <a:cs typeface="Arial" panose="020B0604020202020204" pitchFamily="34" charset="0"/>
                        </a:rPr>
                        <a:t>46 / 45-90</a:t>
                      </a:r>
                    </a:p>
                  </a:txBody>
                  <a:tcPr anchor="ctr"/>
                </a:tc>
                <a:extLst>
                  <a:ext uri="{0D108BD9-81ED-4DB2-BD59-A6C34878D82A}">
                    <a16:rowId xmlns:a16="http://schemas.microsoft.com/office/drawing/2014/main" val="1210711549"/>
                  </a:ext>
                </a:extLst>
              </a:tr>
            </a:tbl>
          </a:graphicData>
        </a:graphic>
      </p:graphicFrame>
      <p:sp>
        <p:nvSpPr>
          <p:cNvPr id="7" name="文本框 6">
            <a:extLst>
              <a:ext uri="{FF2B5EF4-FFF2-40B4-BE49-F238E27FC236}">
                <a16:creationId xmlns:a16="http://schemas.microsoft.com/office/drawing/2014/main" id="{5C223234-C08C-4D05-88FB-F7AE961CDED0}"/>
              </a:ext>
            </a:extLst>
          </p:cNvPr>
          <p:cNvSpPr txBox="1"/>
          <p:nvPr/>
        </p:nvSpPr>
        <p:spPr>
          <a:xfrm>
            <a:off x="335360" y="3909527"/>
            <a:ext cx="11521280" cy="2446824"/>
          </a:xfrm>
          <a:prstGeom prst="rect">
            <a:avLst/>
          </a:prstGeom>
          <a:noFill/>
        </p:spPr>
        <p:txBody>
          <a:bodyPr wrap="square">
            <a:spAutoFit/>
          </a:bodyPr>
          <a:lstStyle/>
          <a:p>
            <a:pPr marL="288000" indent="-288000">
              <a:spcBef>
                <a:spcPts val="1200"/>
              </a:spcBef>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D</a:t>
            </a:r>
            <a:r>
              <a:rPr lang="en-US" altLang="zh-CN" sz="1800" dirty="0">
                <a:solidFill>
                  <a:schemeClr val="tx1"/>
                </a:solidFill>
                <a:latin typeface="Arial" panose="020B0604020202020204" pitchFamily="34" charset="0"/>
                <a:cs typeface="Arial" panose="020B0604020202020204" pitchFamily="34" charset="0"/>
              </a:rPr>
              <a:t>ouble-ring collider with a full energy booster (20/30 GeV </a:t>
            </a:r>
            <a:r>
              <a:rPr lang="en-US" altLang="zh-CN" sz="1800" dirty="0" err="1">
                <a:solidFill>
                  <a:schemeClr val="tx1"/>
                </a:solidFill>
                <a:latin typeface="Arial" panose="020B0604020202020204" pitchFamily="34" charset="0"/>
                <a:cs typeface="Arial" panose="020B0604020202020204" pitchFamily="34" charset="0"/>
              </a:rPr>
              <a:t>linac</a:t>
            </a:r>
            <a:r>
              <a:rPr lang="en-US" altLang="zh-CN" sz="1800" dirty="0">
                <a:solidFill>
                  <a:schemeClr val="tx1"/>
                </a:solidFill>
                <a:latin typeface="Arial" panose="020B0604020202020204" pitchFamily="34" charset="0"/>
                <a:cs typeface="Arial" panose="020B0604020202020204" pitchFamily="34" charset="0"/>
              </a:rPr>
              <a:t> injection energy) </a:t>
            </a:r>
          </a:p>
          <a:p>
            <a:pPr marL="288000" indent="-288000">
              <a:spcBef>
                <a:spcPts val="1200"/>
              </a:spcBef>
              <a:spcAft>
                <a:spcPts val="600"/>
              </a:spcAft>
              <a:buFont typeface="Arial" panose="020B0604020202020204" pitchFamily="34" charset="0"/>
              <a:buChar char="•"/>
            </a:pPr>
            <a:r>
              <a:rPr lang="en-US" altLang="zh-CN" sz="1800" dirty="0">
                <a:solidFill>
                  <a:srgbClr val="C00000"/>
                </a:solidFill>
                <a:latin typeface="Arial" panose="020B0604020202020204" pitchFamily="34" charset="0"/>
                <a:cs typeface="Arial" panose="020B0604020202020204" pitchFamily="34" charset="0"/>
              </a:rPr>
              <a:t>High RF voltage </a:t>
            </a:r>
            <a:r>
              <a:rPr lang="en-US" altLang="zh-CN" dirty="0">
                <a:latin typeface="Arial" panose="020B0604020202020204" pitchFamily="34" charset="0"/>
                <a:cs typeface="Arial" panose="020B0604020202020204" pitchFamily="34" charset="0"/>
              </a:rPr>
              <a:t>(30 GV for three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rings)</a:t>
            </a:r>
            <a:r>
              <a:rPr lang="en-US" altLang="zh-CN" sz="1800" dirty="0">
                <a:solidFill>
                  <a:schemeClr val="tx1"/>
                </a:solidFill>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use </a:t>
            </a:r>
            <a:r>
              <a:rPr lang="en-US" altLang="zh-CN" sz="1800" dirty="0">
                <a:latin typeface="Arial" panose="020B0604020202020204" pitchFamily="34" charset="0"/>
                <a:cs typeface="Arial" panose="020B0604020202020204" pitchFamily="34" charset="0"/>
              </a:rPr>
              <a:t>common cavities for the two collider rings for H/ttbar, need high gradient and high Q cavity (# cavit</a:t>
            </a:r>
            <a:r>
              <a:rPr lang="en-US" altLang="zh-CN" dirty="0">
                <a:latin typeface="Arial" panose="020B0604020202020204" pitchFamily="34" charset="0"/>
                <a:cs typeface="Arial" panose="020B0604020202020204" pitchFamily="34" charset="0"/>
              </a:rPr>
              <a:t>y, </a:t>
            </a:r>
            <a:r>
              <a:rPr lang="en-US" altLang="zh-CN" sz="1800" dirty="0">
                <a:latin typeface="Arial" panose="020B0604020202020204" pitchFamily="34" charset="0"/>
                <a:cs typeface="Arial" panose="020B0604020202020204" pitchFamily="34" charset="0"/>
              </a:rPr>
              <a:t>cryogenic cost)</a:t>
            </a:r>
          </a:p>
          <a:p>
            <a:pPr marL="288000" indent="-288000">
              <a:spcBef>
                <a:spcPts val="1200"/>
              </a:spcBef>
              <a:spcAft>
                <a:spcPts val="600"/>
              </a:spcAft>
              <a:buFont typeface="Arial" panose="020B0604020202020204" pitchFamily="34" charset="0"/>
              <a:buChar char="•"/>
            </a:pPr>
            <a:r>
              <a:rPr lang="en-US" altLang="zh-CN" dirty="0">
                <a:solidFill>
                  <a:srgbClr val="C00000"/>
                </a:solidFill>
                <a:latin typeface="Arial" panose="020B0604020202020204" pitchFamily="34" charset="0"/>
                <a:cs typeface="Arial" panose="020B0604020202020204" pitchFamily="34" charset="0"/>
              </a:rPr>
              <a:t>High power </a:t>
            </a:r>
            <a:r>
              <a:rPr lang="en-US" altLang="zh-CN" dirty="0">
                <a:latin typeface="Arial" panose="020B0604020202020204" pitchFamily="34" charset="0"/>
                <a:cs typeface="Arial" panose="020B0604020202020204" pitchFamily="34" charset="0"/>
              </a:rPr>
              <a:t>(100 MW) </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need very high input coupler capacity to reduce # </a:t>
            </a:r>
            <a:r>
              <a:rPr lang="en-US" altLang="zh-CN" dirty="0" err="1">
                <a:latin typeface="Arial" panose="020B0604020202020204" pitchFamily="34" charset="0"/>
                <a:cs typeface="Arial" panose="020B0604020202020204" pitchFamily="34" charset="0"/>
              </a:rPr>
              <a:t>cav</a:t>
            </a:r>
            <a:r>
              <a:rPr lang="en-US" altLang="zh-CN" dirty="0">
                <a:latin typeface="Arial" panose="020B0604020202020204" pitchFamily="34" charset="0"/>
                <a:cs typeface="Arial" panose="020B0604020202020204" pitchFamily="34" charset="0"/>
              </a:rPr>
              <a:t> and impedance</a:t>
            </a:r>
          </a:p>
          <a:p>
            <a:pPr marL="288000" indent="-288000">
              <a:spcBef>
                <a:spcPts val="1200"/>
              </a:spcBef>
              <a:spcAft>
                <a:spcPts val="600"/>
              </a:spcAft>
              <a:buFont typeface="Arial" panose="020B0604020202020204" pitchFamily="34" charset="0"/>
              <a:buChar char="•"/>
            </a:pPr>
            <a:r>
              <a:rPr lang="en-US" altLang="zh-CN" sz="1800" dirty="0">
                <a:solidFill>
                  <a:srgbClr val="C00000"/>
                </a:solidFill>
                <a:latin typeface="Arial" panose="020B0604020202020204" pitchFamily="34" charset="0"/>
                <a:cs typeface="Arial" panose="020B0604020202020204" pitchFamily="34" charset="0"/>
              </a:rPr>
              <a:t>High </a:t>
            </a:r>
            <a:r>
              <a:rPr lang="en-US" altLang="zh-CN" dirty="0">
                <a:solidFill>
                  <a:srgbClr val="C00000"/>
                </a:solidFill>
                <a:latin typeface="Arial" panose="020B0604020202020204" pitchFamily="34" charset="0"/>
                <a:cs typeface="Arial" panose="020B0604020202020204" pitchFamily="34" charset="0"/>
              </a:rPr>
              <a:t>current </a:t>
            </a:r>
            <a:r>
              <a:rPr lang="en-US" altLang="zh-CN" dirty="0">
                <a:latin typeface="Arial" panose="020B0604020202020204" pitchFamily="34" charset="0"/>
                <a:cs typeface="Arial" panose="020B0604020202020204" pitchFamily="34" charset="0"/>
              </a:rPr>
              <a:t>(Z-pole 1.3 A, very low energy beam, 100/90.7 km)</a:t>
            </a:r>
            <a:r>
              <a:rPr lang="zh-CN" altLang="en-US" dirty="0">
                <a:latin typeface="Arial" panose="020B0604020202020204" pitchFamily="34" charset="0"/>
                <a:cs typeface="Arial" panose="020B0604020202020204" pitchFamily="34" charset="0"/>
              </a:rPr>
              <a:t> → </a:t>
            </a:r>
            <a:r>
              <a:rPr lang="en-US" altLang="zh-CN" dirty="0">
                <a:latin typeface="Arial" panose="020B0604020202020204" pitchFamily="34" charset="0"/>
                <a:cs typeface="Arial" panose="020B0604020202020204" pitchFamily="34" charset="0"/>
              </a:rPr>
              <a:t>fundamental mode instability and gap transient (cavity stored energy), HOM power and damping (</a:t>
            </a:r>
            <a:r>
              <a:rPr lang="en-US" altLang="zh-CN" sz="1800" dirty="0">
                <a:latin typeface="Arial" panose="020B0604020202020204" pitchFamily="34" charset="0"/>
                <a:cs typeface="Arial" panose="020B0604020202020204" pitchFamily="34" charset="0"/>
              </a:rPr>
              <a:t># cell of </a:t>
            </a:r>
            <a:r>
              <a:rPr lang="en-US" altLang="zh-CN" sz="1800" dirty="0" err="1">
                <a:latin typeface="Arial" panose="020B0604020202020204" pitchFamily="34" charset="0"/>
                <a:cs typeface="Arial" panose="020B0604020202020204" pitchFamily="34" charset="0"/>
              </a:rPr>
              <a:t>cav</a:t>
            </a:r>
            <a:r>
              <a:rPr lang="en-US" altLang="zh-CN" sz="1800" dirty="0">
                <a:latin typeface="Arial" panose="020B0604020202020204" pitchFamily="34" charset="0"/>
                <a:cs typeface="Arial" panose="020B0604020202020204" pitchFamily="34" charset="0"/>
              </a:rPr>
              <a:t>, # </a:t>
            </a:r>
            <a:r>
              <a:rPr lang="en-US" altLang="zh-CN" sz="1800" dirty="0" err="1">
                <a:latin typeface="Arial" panose="020B0604020202020204" pitchFamily="34" charset="0"/>
                <a:cs typeface="Arial" panose="020B0604020202020204" pitchFamily="34" charset="0"/>
              </a:rPr>
              <a:t>cav</a:t>
            </a:r>
            <a:r>
              <a:rPr lang="en-US" altLang="zh-CN" sz="1800" dirty="0">
                <a:latin typeface="Arial" panose="020B0604020202020204" pitchFamily="34" charset="0"/>
                <a:cs typeface="Arial" panose="020B0604020202020204" pitchFamily="34" charset="0"/>
              </a:rPr>
              <a:t> in </a:t>
            </a:r>
            <a:r>
              <a:rPr lang="en-US" altLang="zh-CN" dirty="0">
                <a:latin typeface="Arial" panose="020B0604020202020204" pitchFamily="34" charset="0"/>
                <a:cs typeface="Arial" panose="020B0604020202020204" pitchFamily="34" charset="0"/>
              </a:rPr>
              <a:t>CM)</a:t>
            </a:r>
          </a:p>
        </p:txBody>
      </p:sp>
      <p:sp>
        <p:nvSpPr>
          <p:cNvPr id="2" name="箭头: 下 1">
            <a:extLst>
              <a:ext uri="{FF2B5EF4-FFF2-40B4-BE49-F238E27FC236}">
                <a16:creationId xmlns:a16="http://schemas.microsoft.com/office/drawing/2014/main" id="{4768E166-9537-4DAD-B90C-DB6AE0507CE3}"/>
              </a:ext>
            </a:extLst>
          </p:cNvPr>
          <p:cNvSpPr/>
          <p:nvPr/>
        </p:nvSpPr>
        <p:spPr>
          <a:xfrm>
            <a:off x="10692353" y="2280410"/>
            <a:ext cx="288032" cy="1220598"/>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336A2B5-2B91-402A-A09E-B60A1ED3E576}"/>
              </a:ext>
            </a:extLst>
          </p:cNvPr>
          <p:cNvSpPr txBox="1"/>
          <p:nvPr/>
        </p:nvSpPr>
        <p:spPr>
          <a:xfrm>
            <a:off x="11111880" y="2079859"/>
            <a:ext cx="960784" cy="1569660"/>
          </a:xfrm>
          <a:prstGeom prst="rect">
            <a:avLst/>
          </a:prstGeom>
          <a:noFill/>
        </p:spPr>
        <p:txBody>
          <a:bodyPr wrap="square" rtlCol="0">
            <a:spAutoFit/>
          </a:bodyPr>
          <a:lstStyle/>
          <a:p>
            <a:r>
              <a:rPr lang="en-US" altLang="zh-CN" sz="1600" dirty="0">
                <a:solidFill>
                  <a:srgbClr val="C00000"/>
                </a:solidFill>
                <a:latin typeface="Arial" panose="020B0604020202020204" pitchFamily="34" charset="0"/>
                <a:cs typeface="Arial" panose="020B0604020202020204" pitchFamily="34" charset="0"/>
              </a:rPr>
              <a:t>High current</a:t>
            </a:r>
          </a:p>
          <a:p>
            <a:endParaRPr lang="en-US" altLang="zh-CN" sz="1600" dirty="0">
              <a:solidFill>
                <a:srgbClr val="C00000"/>
              </a:solidFill>
              <a:latin typeface="Arial" panose="020B0604020202020204" pitchFamily="34" charset="0"/>
              <a:cs typeface="Arial" panose="020B0604020202020204" pitchFamily="34" charset="0"/>
            </a:endParaRPr>
          </a:p>
          <a:p>
            <a:endParaRPr lang="en-US" altLang="zh-CN" sz="1600" dirty="0">
              <a:solidFill>
                <a:srgbClr val="C00000"/>
              </a:solidFill>
              <a:latin typeface="Arial" panose="020B0604020202020204" pitchFamily="34" charset="0"/>
              <a:cs typeface="Arial" panose="020B0604020202020204" pitchFamily="34" charset="0"/>
            </a:endParaRPr>
          </a:p>
          <a:p>
            <a:r>
              <a:rPr lang="en-US" altLang="zh-CN" sz="1600" dirty="0">
                <a:solidFill>
                  <a:srgbClr val="C00000"/>
                </a:solidFill>
                <a:latin typeface="Arial" panose="020B0604020202020204" pitchFamily="34" charset="0"/>
                <a:cs typeface="Arial" panose="020B0604020202020204" pitchFamily="34" charset="0"/>
              </a:rPr>
              <a:t>High gradient</a:t>
            </a:r>
            <a:endParaRPr lang="zh-CN" altLang="en-US" sz="1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243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0E4760C-6FDD-4C32-8C38-A236A0DA71DC}"/>
              </a:ext>
            </a:extLst>
          </p:cNvPr>
          <p:cNvSpPr>
            <a:spLocks noGrp="1"/>
          </p:cNvSpPr>
          <p:nvPr>
            <p:ph type="title"/>
          </p:nvPr>
        </p:nvSpPr>
        <p:spPr/>
        <p:txBody>
          <a:bodyPr/>
          <a:lstStyle/>
          <a:p>
            <a:r>
              <a:rPr lang="en-US" altLang="zh-CN" dirty="0"/>
              <a:t>LLRF System for</a:t>
            </a:r>
            <a:r>
              <a:rPr lang="zh-CN" altLang="en-US" dirty="0"/>
              <a:t> </a:t>
            </a:r>
            <a:r>
              <a:rPr lang="en-US" altLang="zh-CN" dirty="0"/>
              <a:t>650 MHz Module Test</a:t>
            </a:r>
            <a:endParaRPr lang="zh-CN" altLang="en-US" dirty="0"/>
          </a:p>
        </p:txBody>
      </p:sp>
      <p:sp>
        <p:nvSpPr>
          <p:cNvPr id="5" name="灯片编号占位符 4">
            <a:extLst>
              <a:ext uri="{FF2B5EF4-FFF2-40B4-BE49-F238E27FC236}">
                <a16:creationId xmlns:a16="http://schemas.microsoft.com/office/drawing/2014/main" id="{FEB63A3E-BF21-4621-8340-D957B996F56E}"/>
              </a:ext>
            </a:extLst>
          </p:cNvPr>
          <p:cNvSpPr>
            <a:spLocks noGrp="1"/>
          </p:cNvSpPr>
          <p:nvPr>
            <p:ph type="sldNum" sz="quarter" idx="12"/>
          </p:nvPr>
        </p:nvSpPr>
        <p:spPr/>
        <p:txBody>
          <a:bodyPr/>
          <a:lstStyle/>
          <a:p>
            <a:fld id="{F15E9139-A00B-4B2A-98A6-095DC08F1345}" type="slidenum">
              <a:rPr lang="zh-CN" altLang="en-US" smtClean="0"/>
              <a:pPr/>
              <a:t>30</a:t>
            </a:fld>
            <a:endParaRPr lang="zh-CN" altLang="en-US"/>
          </a:p>
        </p:txBody>
      </p:sp>
      <p:pic>
        <p:nvPicPr>
          <p:cNvPr id="23" name="图片 22">
            <a:extLst>
              <a:ext uri="{FF2B5EF4-FFF2-40B4-BE49-F238E27FC236}">
                <a16:creationId xmlns:a16="http://schemas.microsoft.com/office/drawing/2014/main" id="{4A46F260-1681-44EA-8198-9DFD0445AD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113571" y="1484784"/>
            <a:ext cx="5732073" cy="2429927"/>
          </a:xfrm>
          <a:prstGeom prst="rect">
            <a:avLst/>
          </a:prstGeom>
        </p:spPr>
      </p:pic>
      <p:sp>
        <p:nvSpPr>
          <p:cNvPr id="19" name="文本框 18">
            <a:extLst>
              <a:ext uri="{FF2B5EF4-FFF2-40B4-BE49-F238E27FC236}">
                <a16:creationId xmlns:a16="http://schemas.microsoft.com/office/drawing/2014/main" id="{44A5BC27-913C-47CC-83A3-5B3F342B1006}"/>
              </a:ext>
            </a:extLst>
          </p:cNvPr>
          <p:cNvSpPr txBox="1"/>
          <p:nvPr/>
        </p:nvSpPr>
        <p:spPr>
          <a:xfrm>
            <a:off x="263352" y="1471911"/>
            <a:ext cx="6573194" cy="4524315"/>
          </a:xfrm>
          <a:prstGeom prst="rect">
            <a:avLst/>
          </a:prstGeom>
          <a:noFill/>
        </p:spPr>
        <p:txBody>
          <a:bodyPr wrap="square">
            <a:spAutoFit/>
          </a:bodyPr>
          <a:lstStyle/>
          <a:p>
            <a:r>
              <a:rPr lang="en-US" altLang="zh-CN" b="1" dirty="0">
                <a:latin typeface="Arial" panose="020B0604020202020204" pitchFamily="34" charset="0"/>
                <a:cs typeface="Arial" panose="020B0604020202020204" pitchFamily="34" charset="0"/>
              </a:rPr>
              <a:t>Completed</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Amplitude &amp; Phase Control Module Design</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Inter-Board Communication: Design &amp; Testing</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Tuning Control Module Design</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System HW Development &amp; Fabrication</a:t>
            </a:r>
          </a:p>
          <a:p>
            <a:endParaRPr lang="en-US" altLang="zh-CN" b="1" dirty="0">
              <a:latin typeface="Arial" panose="020B0604020202020204" pitchFamily="34" charset="0"/>
              <a:cs typeface="Arial" panose="020B0604020202020204" pitchFamily="34" charset="0"/>
            </a:endParaRPr>
          </a:p>
          <a:p>
            <a:r>
              <a:rPr lang="en-US" altLang="zh-CN" b="1" dirty="0">
                <a:latin typeface="Arial" panose="020B0604020202020204" pitchFamily="34" charset="0"/>
                <a:cs typeface="Arial" panose="020B0604020202020204" pitchFamily="34" charset="0"/>
              </a:rPr>
              <a:t>In Progress</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Tuning Control Module Testing</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Vector Synthesis Module Design</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Quench &amp; Interlock Protection Module Design</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EPICS Interface Development</a:t>
            </a:r>
          </a:p>
          <a:p>
            <a:pPr marL="285750" indent="-285750">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a:p>
            <a:r>
              <a:rPr lang="en-US" altLang="zh-CN" b="1" dirty="0">
                <a:latin typeface="Arial" panose="020B0604020202020204" pitchFamily="34" charset="0"/>
                <a:cs typeface="Arial" panose="020B0604020202020204" pitchFamily="34" charset="0"/>
              </a:rPr>
              <a:t>Next Steps &amp; Outlook</a:t>
            </a:r>
            <a:endParaRPr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Complete system integration testing by end of Dec.</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Set up a lab test bench for full system validation</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Ensure module interoperability and system stability</a:t>
            </a:r>
            <a:endParaRPr lang="zh-CN" altLang="en-US" dirty="0">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id="{6CD1E3EA-87B0-44C2-B75C-951DBE82B0DC}"/>
              </a:ext>
            </a:extLst>
          </p:cNvPr>
          <p:cNvPicPr>
            <a:picLocks noChangeAspect="1"/>
          </p:cNvPicPr>
          <p:nvPr/>
        </p:nvPicPr>
        <p:blipFill>
          <a:blip r:embed="rId3"/>
          <a:stretch>
            <a:fillRect/>
          </a:stretch>
        </p:blipFill>
        <p:spPr>
          <a:xfrm>
            <a:off x="8328248" y="4221088"/>
            <a:ext cx="3489271" cy="1754674"/>
          </a:xfrm>
          <a:prstGeom prst="rect">
            <a:avLst/>
          </a:prstGeom>
        </p:spPr>
      </p:pic>
      <p:pic>
        <p:nvPicPr>
          <p:cNvPr id="4" name="图片 3">
            <a:extLst>
              <a:ext uri="{FF2B5EF4-FFF2-40B4-BE49-F238E27FC236}">
                <a16:creationId xmlns:a16="http://schemas.microsoft.com/office/drawing/2014/main" id="{80D0CA93-1141-4658-9CC3-B8A9D915BEDE}"/>
              </a:ext>
            </a:extLst>
          </p:cNvPr>
          <p:cNvPicPr>
            <a:picLocks noChangeAspect="1"/>
          </p:cNvPicPr>
          <p:nvPr/>
        </p:nvPicPr>
        <p:blipFill>
          <a:blip r:embed="rId4"/>
          <a:stretch>
            <a:fillRect/>
          </a:stretch>
        </p:blipFill>
        <p:spPr>
          <a:xfrm>
            <a:off x="6206976" y="4167914"/>
            <a:ext cx="1944735" cy="1875435"/>
          </a:xfrm>
          <a:prstGeom prst="rect">
            <a:avLst/>
          </a:prstGeom>
        </p:spPr>
      </p:pic>
      <p:sp>
        <p:nvSpPr>
          <p:cNvPr id="20" name="文本框 19">
            <a:extLst>
              <a:ext uri="{FF2B5EF4-FFF2-40B4-BE49-F238E27FC236}">
                <a16:creationId xmlns:a16="http://schemas.microsoft.com/office/drawing/2014/main" id="{191DA880-27EC-45EF-9174-38B1542CD2AB}"/>
              </a:ext>
            </a:extLst>
          </p:cNvPr>
          <p:cNvSpPr txBox="1"/>
          <p:nvPr/>
        </p:nvSpPr>
        <p:spPr>
          <a:xfrm>
            <a:off x="10316410" y="467124"/>
            <a:ext cx="177936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CN" dirty="0" err="1">
                <a:latin typeface="Arial" panose="020B0604020202020204" pitchFamily="34" charset="0"/>
                <a:cs typeface="Arial" panose="020B0604020202020204" pitchFamily="34" charset="0"/>
              </a:rPr>
              <a:t>Zusheng</a:t>
            </a:r>
            <a:r>
              <a:rPr lang="en-US" altLang="zh-CN" dirty="0">
                <a:latin typeface="Arial" panose="020B0604020202020204" pitchFamily="34" charset="0"/>
                <a:cs typeface="Arial" panose="020B0604020202020204" pitchFamily="34" charset="0"/>
              </a:rPr>
              <a:t> Zhou</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137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482B85A-53F2-49D7-A499-AD9769BAD491}"/>
              </a:ext>
            </a:extLst>
          </p:cNvPr>
          <p:cNvSpPr>
            <a:spLocks noGrp="1"/>
          </p:cNvSpPr>
          <p:nvPr>
            <p:ph type="title"/>
          </p:nvPr>
        </p:nvSpPr>
        <p:spPr>
          <a:xfrm>
            <a:off x="0" y="-1"/>
            <a:ext cx="12192000" cy="935833"/>
          </a:xfrm>
        </p:spPr>
        <p:txBody>
          <a:bodyPr/>
          <a:lstStyle/>
          <a:p>
            <a:r>
              <a:rPr lang="en-US" altLang="zh-CN" dirty="0"/>
              <a:t>650 MHz 2-cell Cavity</a:t>
            </a:r>
            <a:endParaRPr lang="zh-CN" altLang="en-US" dirty="0"/>
          </a:p>
        </p:txBody>
      </p:sp>
      <p:sp>
        <p:nvSpPr>
          <p:cNvPr id="5" name="灯片编号占位符 4">
            <a:extLst>
              <a:ext uri="{FF2B5EF4-FFF2-40B4-BE49-F238E27FC236}">
                <a16:creationId xmlns:a16="http://schemas.microsoft.com/office/drawing/2014/main" id="{2A281137-FC93-402E-9417-2B40C46DD0DE}"/>
              </a:ext>
            </a:extLst>
          </p:cNvPr>
          <p:cNvSpPr>
            <a:spLocks noGrp="1"/>
          </p:cNvSpPr>
          <p:nvPr>
            <p:ph type="sldNum" sz="quarter" idx="12"/>
          </p:nvPr>
        </p:nvSpPr>
        <p:spPr/>
        <p:txBody>
          <a:bodyPr/>
          <a:lstStyle/>
          <a:p>
            <a:fld id="{F15E9139-A00B-4B2A-98A6-095DC08F1345}" type="slidenum">
              <a:rPr lang="zh-CN" altLang="en-US" smtClean="0"/>
              <a:pPr/>
              <a:t>31</a:t>
            </a:fld>
            <a:endParaRPr lang="zh-CN" altLang="en-US"/>
          </a:p>
        </p:txBody>
      </p:sp>
      <p:pic>
        <p:nvPicPr>
          <p:cNvPr id="9" name="图片 8">
            <a:extLst>
              <a:ext uri="{FF2B5EF4-FFF2-40B4-BE49-F238E27FC236}">
                <a16:creationId xmlns:a16="http://schemas.microsoft.com/office/drawing/2014/main" id="{38BF67C2-093B-4D91-8658-CDE263AC84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23733" y="1144079"/>
            <a:ext cx="3872534" cy="2963405"/>
          </a:xfrm>
          <a:prstGeom prst="rect">
            <a:avLst/>
          </a:prstGeom>
        </p:spPr>
      </p:pic>
      <p:sp>
        <p:nvSpPr>
          <p:cNvPr id="11" name="文本框 10">
            <a:extLst>
              <a:ext uri="{FF2B5EF4-FFF2-40B4-BE49-F238E27FC236}">
                <a16:creationId xmlns:a16="http://schemas.microsoft.com/office/drawing/2014/main" id="{1CE901FB-45FB-4A46-BD94-75BF519544C9}"/>
              </a:ext>
            </a:extLst>
          </p:cNvPr>
          <p:cNvSpPr txBox="1"/>
          <p:nvPr/>
        </p:nvSpPr>
        <p:spPr>
          <a:xfrm>
            <a:off x="9981910" y="2344676"/>
            <a:ext cx="2160240" cy="307777"/>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rPr>
              <a:t>650 MHz 2-cell BCP</a:t>
            </a:r>
            <a:endParaRPr lang="zh-CN" altLang="en-US" sz="1400" b="1" dirty="0">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5C6E3869-8E2E-4F66-9F1C-E727F0F8A616}"/>
              </a:ext>
            </a:extLst>
          </p:cNvPr>
          <p:cNvSpPr txBox="1"/>
          <p:nvPr/>
        </p:nvSpPr>
        <p:spPr>
          <a:xfrm>
            <a:off x="261778" y="3970797"/>
            <a:ext cx="3960440" cy="276999"/>
          </a:xfrm>
          <a:prstGeom prst="rect">
            <a:avLst/>
          </a:prstGeom>
          <a:noFill/>
        </p:spPr>
        <p:txBody>
          <a:bodyPr wrap="square" rtlCol="0">
            <a:spAutoFit/>
          </a:bodyPr>
          <a:lstStyle/>
          <a:p>
            <a:pPr>
              <a:spcBef>
                <a:spcPts val="600"/>
              </a:spcBef>
              <a:spcAft>
                <a:spcPts val="600"/>
              </a:spcAft>
            </a:pPr>
            <a:r>
              <a:rPr lang="en-US" altLang="zh-CN" sz="1200" dirty="0">
                <a:latin typeface="Arial" panose="020B0604020202020204" pitchFamily="34" charset="0"/>
                <a:cs typeface="Arial" panose="020B0604020202020204" pitchFamily="34" charset="0"/>
              </a:rPr>
              <a:t>20 % margin from vertical test to operation spec.</a:t>
            </a:r>
            <a:r>
              <a:rPr lang="en-US" altLang="zh-CN" sz="1200" b="1" dirty="0">
                <a:latin typeface="Arial" panose="020B0604020202020204" pitchFamily="34" charset="0"/>
                <a:cs typeface="Arial" panose="020B0604020202020204" pitchFamily="34" charset="0"/>
              </a:rPr>
              <a:t> </a:t>
            </a:r>
          </a:p>
        </p:txBody>
      </p:sp>
      <p:graphicFrame>
        <p:nvGraphicFramePr>
          <p:cNvPr id="2" name="表格 7">
            <a:extLst>
              <a:ext uri="{FF2B5EF4-FFF2-40B4-BE49-F238E27FC236}">
                <a16:creationId xmlns:a16="http://schemas.microsoft.com/office/drawing/2014/main" id="{01C4CFDB-E35B-4F25-A1E3-9E30DEDBE469}"/>
              </a:ext>
            </a:extLst>
          </p:cNvPr>
          <p:cNvGraphicFramePr>
            <a:graphicFrameLocks noGrp="1"/>
          </p:cNvGraphicFramePr>
          <p:nvPr>
            <p:extLst>
              <p:ext uri="{D42A27DB-BD31-4B8C-83A1-F6EECF244321}">
                <p14:modId xmlns:p14="http://schemas.microsoft.com/office/powerpoint/2010/main" val="2736813482"/>
              </p:ext>
            </p:extLst>
          </p:nvPr>
        </p:nvGraphicFramePr>
        <p:xfrm>
          <a:off x="335360" y="1318400"/>
          <a:ext cx="5348473" cy="2595880"/>
        </p:xfrm>
        <a:graphic>
          <a:graphicData uri="http://schemas.openxmlformats.org/drawingml/2006/table">
            <a:tbl>
              <a:tblPr firstRow="1" bandRow="1">
                <a:tableStyleId>{3B4B98B0-60AC-42C2-AFA5-B58CD77FA1E5}</a:tableStyleId>
              </a:tblPr>
              <a:tblGrid>
                <a:gridCol w="2180473">
                  <a:extLst>
                    <a:ext uri="{9D8B030D-6E8A-4147-A177-3AD203B41FA5}">
                      <a16:colId xmlns:a16="http://schemas.microsoft.com/office/drawing/2014/main" val="2063849549"/>
                    </a:ext>
                  </a:extLst>
                </a:gridCol>
                <a:gridCol w="1008000">
                  <a:extLst>
                    <a:ext uri="{9D8B030D-6E8A-4147-A177-3AD203B41FA5}">
                      <a16:colId xmlns:a16="http://schemas.microsoft.com/office/drawing/2014/main" val="3918906928"/>
                    </a:ext>
                  </a:extLst>
                </a:gridCol>
                <a:gridCol w="2160000">
                  <a:extLst>
                    <a:ext uri="{9D8B030D-6E8A-4147-A177-3AD203B41FA5}">
                      <a16:colId xmlns:a16="http://schemas.microsoft.com/office/drawing/2014/main" val="2818462233"/>
                    </a:ext>
                  </a:extLst>
                </a:gridCol>
              </a:tblGrid>
              <a:tr h="370840">
                <a:tc gridSpan="2">
                  <a:txBody>
                    <a:bodyPr/>
                    <a:lstStyle/>
                    <a:p>
                      <a:pPr algn="ctr"/>
                      <a:r>
                        <a:rPr lang="en-US" altLang="zh-CN" sz="1400" dirty="0">
                          <a:latin typeface="Arial" panose="020B0604020202020204" pitchFamily="34" charset="0"/>
                          <a:cs typeface="Arial" panose="020B0604020202020204" pitchFamily="34" charset="0"/>
                        </a:rPr>
                        <a:t>CEPC 650 MHz CM</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EDR Specification</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4750435"/>
                  </a:ext>
                </a:extLst>
              </a:tr>
              <a:tr h="370840">
                <a:tc rowSpan="2">
                  <a:txBody>
                    <a:bodyPr/>
                    <a:lstStyle/>
                    <a:p>
                      <a:pPr algn="ctr"/>
                      <a:r>
                        <a:rPr lang="en-US" altLang="zh-CN" sz="1400" b="1" kern="1200" dirty="0">
                          <a:solidFill>
                            <a:schemeClr val="dk1"/>
                          </a:solidFill>
                          <a:latin typeface="Arial" panose="020B0604020202020204" pitchFamily="34" charset="0"/>
                          <a:cs typeface="Arial" panose="020B0604020202020204" pitchFamily="34" charset="0"/>
                        </a:rPr>
                        <a:t>650 MHz 2-cell cavity</a:t>
                      </a:r>
                    </a:p>
                    <a:p>
                      <a:pPr algn="ctr"/>
                      <a:r>
                        <a:rPr lang="en-US" altLang="zh-CN" sz="1400" b="1" kern="1200" dirty="0">
                          <a:solidFill>
                            <a:schemeClr val="dk1"/>
                          </a:solidFill>
                          <a:latin typeface="Arial" panose="020B0604020202020204" pitchFamily="34" charset="0"/>
                          <a:cs typeface="Arial" panose="020B0604020202020204" pitchFamily="34" charset="0"/>
                        </a:rPr>
                        <a:t>vertical test</a:t>
                      </a:r>
                      <a:endParaRPr lang="zh-CN" altLang="en-US" sz="1400" b="1" kern="12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i="1" kern="1200" dirty="0" err="1">
                          <a:solidFill>
                            <a:schemeClr val="dk1"/>
                          </a:solidFill>
                          <a:latin typeface="Arial" panose="020B0604020202020204" pitchFamily="34" charset="0"/>
                          <a:cs typeface="Arial" panose="020B0604020202020204" pitchFamily="34" charset="0"/>
                        </a:rPr>
                        <a:t>E</a:t>
                      </a:r>
                      <a:r>
                        <a:rPr lang="en-US" altLang="zh-CN" sz="1400" kern="1200" baseline="-25000" dirty="0" err="1">
                          <a:solidFill>
                            <a:schemeClr val="dk1"/>
                          </a:solidFill>
                          <a:latin typeface="Arial" panose="020B0604020202020204" pitchFamily="34" charset="0"/>
                          <a:cs typeface="Arial" panose="020B0604020202020204" pitchFamily="34" charset="0"/>
                        </a:rPr>
                        <a:t>acc.max</a:t>
                      </a:r>
                      <a:endParaRPr lang="zh-CN" altLang="en-US" sz="1400" kern="1200" baseline="-250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altLang="zh-CN" sz="1400" b="1" kern="1200" dirty="0">
                          <a:solidFill>
                            <a:schemeClr val="dk1"/>
                          </a:solidFill>
                          <a:latin typeface="Arial" panose="020B0604020202020204" pitchFamily="34" charset="0"/>
                          <a:cs typeface="Arial" panose="020B0604020202020204" pitchFamily="34" charset="0"/>
                        </a:rPr>
                        <a:t>30 MV/m</a:t>
                      </a:r>
                      <a:endParaRPr lang="zh-CN" altLang="en-US" sz="1400" b="1" kern="12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1730230"/>
                  </a:ext>
                </a:extLst>
              </a:tr>
              <a:tr h="370840">
                <a:tc vMerge="1">
                  <a:txBody>
                    <a:bodyPr/>
                    <a:lstStyle/>
                    <a:p>
                      <a:pPr algn="ctr"/>
                      <a:endParaRPr lang="zh-CN" altLang="en-US" sz="16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algn="ctr"/>
                      <a:r>
                        <a:rPr lang="en-US" altLang="zh-CN" sz="1400" kern="1200" dirty="0">
                          <a:solidFill>
                            <a:schemeClr val="dk1"/>
                          </a:solidFill>
                          <a:latin typeface="Arial" panose="020B0604020202020204" pitchFamily="34" charset="0"/>
                          <a:cs typeface="Arial" panose="020B0604020202020204" pitchFamily="34" charset="0"/>
                        </a:rPr>
                        <a:t>Q</a:t>
                      </a:r>
                      <a:r>
                        <a:rPr lang="en-US" altLang="zh-CN" sz="1400" kern="1200" baseline="-25000" dirty="0">
                          <a:solidFill>
                            <a:schemeClr val="dk1"/>
                          </a:solidFill>
                          <a:latin typeface="Arial" panose="020B0604020202020204" pitchFamily="34" charset="0"/>
                          <a:cs typeface="Arial" panose="020B0604020202020204" pitchFamily="34" charset="0"/>
                        </a:rPr>
                        <a:t>0</a:t>
                      </a:r>
                      <a:endParaRPr lang="zh-CN" altLang="en-US" sz="1400" kern="1200" baseline="-250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1400" b="1" kern="1200" dirty="0">
                          <a:solidFill>
                            <a:schemeClr val="dk1"/>
                          </a:solidFill>
                          <a:latin typeface="Arial" panose="020B0604020202020204" pitchFamily="34" charset="0"/>
                          <a:cs typeface="Arial" panose="020B0604020202020204" pitchFamily="34" charset="0"/>
                        </a:rPr>
                        <a:t>3.6E10 @ 25 MV/m</a:t>
                      </a:r>
                      <a:endParaRPr lang="zh-CN" altLang="en-US" sz="1400" b="1" kern="12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4730048"/>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dk1"/>
                          </a:solidFill>
                          <a:latin typeface="Arial" panose="020B0604020202020204" pitchFamily="34" charset="0"/>
                          <a:cs typeface="Arial" panose="020B0604020202020204" pitchFamily="34" charset="0"/>
                        </a:rPr>
                        <a:t>Module horizontal test </a:t>
                      </a:r>
                      <a:r>
                        <a:rPr lang="en-GB" altLang="zh-CN" sz="1400" b="1" kern="1200" dirty="0">
                          <a:solidFill>
                            <a:schemeClr val="dk1"/>
                          </a:solidFill>
                          <a:latin typeface="Arial" panose="020B0604020202020204" pitchFamily="34" charset="0"/>
                          <a:cs typeface="Arial" panose="020B0604020202020204" pitchFamily="34" charset="0"/>
                        </a:rPr>
                        <a:t>acceptance</a:t>
                      </a:r>
                      <a:endParaRPr lang="zh-CN" altLang="en-US" sz="1400" b="1" kern="12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i="1" kern="1200" dirty="0" err="1">
                          <a:solidFill>
                            <a:schemeClr val="dk1"/>
                          </a:solidFill>
                          <a:latin typeface="Arial" panose="020B0604020202020204" pitchFamily="34" charset="0"/>
                          <a:cs typeface="Arial" panose="020B0604020202020204" pitchFamily="34" charset="0"/>
                        </a:rPr>
                        <a:t>E</a:t>
                      </a:r>
                      <a:r>
                        <a:rPr lang="en-US" altLang="zh-CN" sz="1400" kern="1200" baseline="-25000" dirty="0" err="1">
                          <a:solidFill>
                            <a:schemeClr val="dk1"/>
                          </a:solidFill>
                          <a:latin typeface="Arial" panose="020B0604020202020204" pitchFamily="34" charset="0"/>
                          <a:cs typeface="Arial" panose="020B0604020202020204" pitchFamily="34" charset="0"/>
                        </a:rPr>
                        <a:t>acc.max</a:t>
                      </a:r>
                      <a:endParaRPr lang="zh-CN" altLang="en-US" sz="1400" kern="1200" baseline="-250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altLang="zh-CN" sz="1400" kern="1200" dirty="0">
                          <a:solidFill>
                            <a:schemeClr val="dk1"/>
                          </a:solidFill>
                          <a:latin typeface="Arial" panose="020B0604020202020204" pitchFamily="34" charset="0"/>
                          <a:cs typeface="Arial" panose="020B0604020202020204" pitchFamily="34" charset="0"/>
                        </a:rPr>
                        <a:t>28 MV/m</a:t>
                      </a:r>
                      <a:endParaRPr lang="zh-CN" altLang="en-US" sz="1400" kern="12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3809285"/>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4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algn="ctr"/>
                      <a:r>
                        <a:rPr lang="en-US" altLang="zh-CN" sz="1400" kern="1200" dirty="0">
                          <a:solidFill>
                            <a:schemeClr val="dk1"/>
                          </a:solidFill>
                          <a:latin typeface="Arial" panose="020B0604020202020204" pitchFamily="34" charset="0"/>
                          <a:cs typeface="Arial" panose="020B0604020202020204" pitchFamily="34" charset="0"/>
                        </a:rPr>
                        <a:t>Q</a:t>
                      </a:r>
                      <a:r>
                        <a:rPr lang="en-US" altLang="zh-CN" sz="1400" kern="1200" baseline="-25000" dirty="0">
                          <a:solidFill>
                            <a:schemeClr val="dk1"/>
                          </a:solidFill>
                          <a:latin typeface="Arial" panose="020B0604020202020204" pitchFamily="34" charset="0"/>
                          <a:cs typeface="Arial" panose="020B0604020202020204" pitchFamily="34" charset="0"/>
                        </a:rPr>
                        <a:t>0</a:t>
                      </a:r>
                      <a:endParaRPr lang="zh-CN" altLang="en-US" sz="1400" kern="1200" baseline="-250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1400" kern="1200" dirty="0">
                          <a:solidFill>
                            <a:schemeClr val="tx1"/>
                          </a:solidFill>
                          <a:latin typeface="Arial" panose="020B0604020202020204" pitchFamily="34" charset="0"/>
                          <a:cs typeface="Arial" panose="020B0604020202020204" pitchFamily="34" charset="0"/>
                        </a:rPr>
                        <a:t>3.3E10 @ 25 MV/m</a:t>
                      </a:r>
                      <a:endParaRPr lang="zh-CN" altLang="en-US" sz="1400"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2537002"/>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dk1"/>
                          </a:solidFill>
                          <a:latin typeface="Arial" panose="020B0604020202020204" pitchFamily="34" charset="0"/>
                          <a:cs typeface="Arial" panose="020B0604020202020204" pitchFamily="34" charset="0"/>
                        </a:rPr>
                        <a:t>Module long term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1400" b="1" kern="1200" dirty="0">
                          <a:solidFill>
                            <a:schemeClr val="dk1"/>
                          </a:solidFill>
                          <a:latin typeface="Arial" panose="020B0604020202020204" pitchFamily="34" charset="0"/>
                          <a:cs typeface="Arial" panose="020B0604020202020204" pitchFamily="34" charset="0"/>
                        </a:rPr>
                        <a:t>operation</a:t>
                      </a:r>
                      <a:endParaRPr lang="zh-CN" altLang="en-US" sz="1400" b="1" kern="12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i="1" kern="1200" dirty="0" err="1">
                          <a:solidFill>
                            <a:schemeClr val="dk1"/>
                          </a:solidFill>
                          <a:latin typeface="Arial" panose="020B0604020202020204" pitchFamily="34" charset="0"/>
                          <a:cs typeface="Arial" panose="020B0604020202020204" pitchFamily="34" charset="0"/>
                        </a:rPr>
                        <a:t>E</a:t>
                      </a:r>
                      <a:r>
                        <a:rPr lang="en-US" altLang="zh-CN" sz="1400" kern="1200" baseline="-25000" dirty="0" err="1">
                          <a:solidFill>
                            <a:schemeClr val="dk1"/>
                          </a:solidFill>
                          <a:latin typeface="Arial" panose="020B0604020202020204" pitchFamily="34" charset="0"/>
                          <a:cs typeface="Arial" panose="020B0604020202020204" pitchFamily="34" charset="0"/>
                        </a:rPr>
                        <a:t>acc.max</a:t>
                      </a:r>
                      <a:endParaRPr lang="zh-CN" altLang="en-US" sz="1400" kern="1200" baseline="-250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altLang="zh-CN" sz="1400" kern="1200" dirty="0">
                          <a:solidFill>
                            <a:schemeClr val="dk1"/>
                          </a:solidFill>
                          <a:latin typeface="Arial" panose="020B0604020202020204" pitchFamily="34" charset="0"/>
                          <a:cs typeface="Arial" panose="020B0604020202020204" pitchFamily="34" charset="0"/>
                        </a:rPr>
                        <a:t>28 MV/m</a:t>
                      </a:r>
                      <a:endParaRPr lang="zh-CN" altLang="en-US" sz="1400" kern="12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752984"/>
                  </a:ext>
                </a:extLst>
              </a:tr>
              <a:tr h="370840">
                <a:tc vMerge="1">
                  <a:txBody>
                    <a:bodyPr/>
                    <a:lstStyle/>
                    <a:p>
                      <a:pPr algn="ctr"/>
                      <a:endParaRPr lang="zh-CN" altLang="en-US" sz="14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algn="ctr"/>
                      <a:r>
                        <a:rPr lang="en-US" altLang="zh-CN" sz="1400" kern="1200" dirty="0">
                          <a:solidFill>
                            <a:schemeClr val="dk1"/>
                          </a:solidFill>
                          <a:latin typeface="Arial" panose="020B0604020202020204" pitchFamily="34" charset="0"/>
                          <a:cs typeface="Arial" panose="020B0604020202020204" pitchFamily="34" charset="0"/>
                        </a:rPr>
                        <a:t>Q</a:t>
                      </a:r>
                      <a:r>
                        <a:rPr lang="en-US" altLang="zh-CN" sz="1400" kern="1200" baseline="-25000" dirty="0">
                          <a:solidFill>
                            <a:schemeClr val="dk1"/>
                          </a:solidFill>
                          <a:latin typeface="Arial" panose="020B0604020202020204" pitchFamily="34" charset="0"/>
                          <a:cs typeface="Arial" panose="020B0604020202020204" pitchFamily="34" charset="0"/>
                        </a:rPr>
                        <a:t>0</a:t>
                      </a:r>
                      <a:endParaRPr lang="zh-CN" altLang="en-US" sz="1400" kern="1200" baseline="-250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1400" kern="1200" dirty="0">
                          <a:solidFill>
                            <a:schemeClr val="dk1"/>
                          </a:solidFill>
                          <a:latin typeface="Arial" panose="020B0604020202020204" pitchFamily="34" charset="0"/>
                          <a:cs typeface="Arial" panose="020B0604020202020204" pitchFamily="34" charset="0"/>
                        </a:rPr>
                        <a:t>3.0E10 @ 25 MV/m</a:t>
                      </a:r>
                      <a:endParaRPr lang="zh-CN" altLang="en-US" sz="1400" kern="12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6234695"/>
                  </a:ext>
                </a:extLst>
              </a:tr>
            </a:tbl>
          </a:graphicData>
        </a:graphic>
      </p:graphicFrame>
      <p:pic>
        <p:nvPicPr>
          <p:cNvPr id="17" name="图片 16">
            <a:extLst>
              <a:ext uri="{FF2B5EF4-FFF2-40B4-BE49-F238E27FC236}">
                <a16:creationId xmlns:a16="http://schemas.microsoft.com/office/drawing/2014/main" id="{40D7BB8D-18A8-43AC-920F-E5FE7588A0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75660" y="2831823"/>
            <a:ext cx="2127790" cy="1054934"/>
          </a:xfrm>
          <a:prstGeom prst="rect">
            <a:avLst/>
          </a:prstGeom>
        </p:spPr>
      </p:pic>
      <p:pic>
        <p:nvPicPr>
          <p:cNvPr id="18" name="picture" descr="descript">
            <a:extLst>
              <a:ext uri="{FF2B5EF4-FFF2-40B4-BE49-F238E27FC236}">
                <a16:creationId xmlns:a16="http://schemas.microsoft.com/office/drawing/2014/main" id="{75C74996-850F-470A-80F8-C7710B5708D2}"/>
              </a:ext>
            </a:extLst>
          </p:cNvPr>
          <p:cNvPicPr/>
          <p:nvPr/>
        </p:nvPicPr>
        <p:blipFill rotWithShape="1">
          <a:blip r:embed="rId4"/>
          <a:srcRect/>
          <a:stretch/>
        </p:blipFill>
        <p:spPr>
          <a:xfrm>
            <a:off x="6060342" y="1340768"/>
            <a:ext cx="2127791" cy="1230557"/>
          </a:xfrm>
          <a:prstGeom prst="rect">
            <a:avLst/>
          </a:prstGeom>
        </p:spPr>
      </p:pic>
      <p:sp>
        <p:nvSpPr>
          <p:cNvPr id="21" name="文本框 20">
            <a:extLst>
              <a:ext uri="{FF2B5EF4-FFF2-40B4-BE49-F238E27FC236}">
                <a16:creationId xmlns:a16="http://schemas.microsoft.com/office/drawing/2014/main" id="{4D4DD0F5-90AF-45DF-B43F-0970BDC53BC8}"/>
              </a:ext>
            </a:extLst>
          </p:cNvPr>
          <p:cNvSpPr txBox="1"/>
          <p:nvPr/>
        </p:nvSpPr>
        <p:spPr>
          <a:xfrm>
            <a:off x="266339" y="4512684"/>
            <a:ext cx="7128792" cy="1538883"/>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altLang="zh-CN" sz="1600" b="1" dirty="0">
                <a:latin typeface="Arial" panose="020B0604020202020204" pitchFamily="34" charset="0"/>
                <a:cs typeface="Arial" panose="020B0604020202020204" pitchFamily="34" charset="0"/>
              </a:rPr>
              <a:t>BCP dressed 2-cell VT</a:t>
            </a:r>
            <a:r>
              <a:rPr lang="en-US" altLang="zh-CN" sz="1600" dirty="0">
                <a:latin typeface="Arial" panose="020B0604020202020204" pitchFamily="34" charset="0"/>
                <a:cs typeface="Arial" panose="020B0604020202020204" pitchFamily="34" charset="0"/>
              </a:rPr>
              <a:t>: 2E10 @ 25 MV/m, max ~ 26.5 MV/m</a:t>
            </a:r>
          </a:p>
          <a:p>
            <a:pPr marL="285750" indent="-285750">
              <a:spcBef>
                <a:spcPts val="1200"/>
              </a:spcBef>
              <a:buFont typeface="Arial" panose="020B0604020202020204" pitchFamily="34" charset="0"/>
              <a:buChar char="•"/>
            </a:pPr>
            <a:r>
              <a:rPr lang="en-US" altLang="zh-CN" sz="1600" b="1" dirty="0">
                <a:latin typeface="Arial" panose="020B0604020202020204" pitchFamily="34" charset="0"/>
                <a:cs typeface="Arial" panose="020B0604020202020204" pitchFamily="34" charset="0"/>
              </a:rPr>
              <a:t>BCP 2-cell module test</a:t>
            </a:r>
            <a:r>
              <a:rPr lang="en-US" altLang="zh-CN" sz="1600" dirty="0">
                <a:latin typeface="Arial" panose="020B0604020202020204" pitchFamily="34" charset="0"/>
                <a:cs typeface="Arial" panose="020B0604020202020204" pitchFamily="34" charset="0"/>
              </a:rPr>
              <a:t>: 2E10 @ 8 MV/m (coupler cooling limited?) </a:t>
            </a:r>
            <a:endParaRPr lang="zh-CN" altLang="en-US" sz="1600" dirty="0">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en-US" altLang="zh-CN" sz="1600" b="1" dirty="0">
                <a:solidFill>
                  <a:srgbClr val="FF0000"/>
                </a:solidFill>
                <a:latin typeface="Arial" panose="020B0604020202020204" pitchFamily="34" charset="0"/>
                <a:cs typeface="Arial" panose="020B0604020202020204" pitchFamily="34" charset="0"/>
              </a:rPr>
              <a:t>EP + mid-T 1-cell VT</a:t>
            </a:r>
            <a:r>
              <a:rPr lang="en-US" altLang="zh-CN" sz="1600" dirty="0">
                <a:solidFill>
                  <a:srgbClr val="FF0000"/>
                </a:solidFill>
                <a:latin typeface="Arial" panose="020B0604020202020204" pitchFamily="34" charset="0"/>
                <a:cs typeface="Arial" panose="020B0604020202020204" pitchFamily="34" charset="0"/>
              </a:rPr>
              <a:t>: 8E10 @ 25 MV/m, max 31.5 MV/m</a:t>
            </a:r>
          </a:p>
          <a:p>
            <a:pPr marL="285750" indent="-285750">
              <a:spcBef>
                <a:spcPts val="1200"/>
              </a:spcBef>
              <a:buFont typeface="Arial" panose="020B0604020202020204" pitchFamily="34" charset="0"/>
              <a:buChar char="•"/>
            </a:pPr>
            <a:r>
              <a:rPr lang="en-US" altLang="zh-CN" sz="1600" b="1" dirty="0">
                <a:latin typeface="Arial" panose="020B0604020202020204" pitchFamily="34" charset="0"/>
                <a:cs typeface="Arial" panose="020B0604020202020204" pitchFamily="34" charset="0"/>
              </a:rPr>
              <a:t>Apply 1-cell recipe to 2-cell</a:t>
            </a:r>
          </a:p>
        </p:txBody>
      </p:sp>
      <p:pic>
        <p:nvPicPr>
          <p:cNvPr id="7" name="图片 6">
            <a:extLst>
              <a:ext uri="{FF2B5EF4-FFF2-40B4-BE49-F238E27FC236}">
                <a16:creationId xmlns:a16="http://schemas.microsoft.com/office/drawing/2014/main" id="{180C3FD4-0E6A-489D-B93C-09CFAF4B36B8}"/>
              </a:ext>
            </a:extLst>
          </p:cNvPr>
          <p:cNvPicPr>
            <a:picLocks noChangeAspect="1"/>
          </p:cNvPicPr>
          <p:nvPr/>
        </p:nvPicPr>
        <p:blipFill>
          <a:blip r:embed="rId5"/>
          <a:stretch>
            <a:fillRect/>
          </a:stretch>
        </p:blipFill>
        <p:spPr>
          <a:xfrm>
            <a:off x="7150007" y="4146909"/>
            <a:ext cx="4518014" cy="2533466"/>
          </a:xfrm>
          <a:prstGeom prst="rect">
            <a:avLst/>
          </a:prstGeom>
        </p:spPr>
      </p:pic>
      <p:sp>
        <p:nvSpPr>
          <p:cNvPr id="27" name="文本框 26">
            <a:extLst>
              <a:ext uri="{FF2B5EF4-FFF2-40B4-BE49-F238E27FC236}">
                <a16:creationId xmlns:a16="http://schemas.microsoft.com/office/drawing/2014/main" id="{4536CFE3-BFDE-4B86-9DA8-B9A4D0A1C978}"/>
              </a:ext>
            </a:extLst>
          </p:cNvPr>
          <p:cNvSpPr txBox="1"/>
          <p:nvPr/>
        </p:nvSpPr>
        <p:spPr>
          <a:xfrm>
            <a:off x="7968208" y="5743790"/>
            <a:ext cx="2376264" cy="307777"/>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rPr>
              <a:t>650 MHz 1-cell EP mid-T</a:t>
            </a:r>
            <a:endParaRPr lang="zh-CN" altLang="en-US" sz="1400" b="1" dirty="0">
              <a:latin typeface="Arial" panose="020B0604020202020204" pitchFamily="34" charset="0"/>
              <a:cs typeface="Arial" panose="020B0604020202020204" pitchFamily="34" charset="0"/>
            </a:endParaRPr>
          </a:p>
        </p:txBody>
      </p:sp>
      <p:sp>
        <p:nvSpPr>
          <p:cNvPr id="13" name="灯片编号占位符 3">
            <a:extLst>
              <a:ext uri="{FF2B5EF4-FFF2-40B4-BE49-F238E27FC236}">
                <a16:creationId xmlns:a16="http://schemas.microsoft.com/office/drawing/2014/main" id="{A642E918-76A5-43B7-95A4-A2ACFCAB46A7}"/>
              </a:ext>
            </a:extLst>
          </p:cNvPr>
          <p:cNvSpPr txBox="1">
            <a:spLocks/>
          </p:cNvSpPr>
          <p:nvPr/>
        </p:nvSpPr>
        <p:spPr>
          <a:xfrm>
            <a:off x="8922072" y="6335800"/>
            <a:ext cx="28448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5E9139-A00B-4B2A-98A6-095DC08F1345}" type="slidenum">
              <a:rPr lang="zh-CN" altLang="en-US" smtClean="0"/>
              <a:pPr/>
              <a:t>31</a:t>
            </a:fld>
            <a:endParaRPr lang="zh-CN" altLang="en-US" dirty="0"/>
          </a:p>
        </p:txBody>
      </p:sp>
    </p:spTree>
    <p:extLst>
      <p:ext uri="{BB962C8B-B14F-4D97-AF65-F5344CB8AC3E}">
        <p14:creationId xmlns:p14="http://schemas.microsoft.com/office/powerpoint/2010/main" val="81312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ctr">
              <a:spcBef>
                <a:spcPts val="600"/>
              </a:spcBef>
            </a:pPr>
            <a:r>
              <a:rPr lang="en-US" altLang="zh-CN" dirty="0">
                <a:effectLst/>
                <a:latin typeface="Arial" panose="020B0604020202020204" pitchFamily="34" charset="0"/>
                <a:ea typeface="黑体" panose="02010609060101010101" pitchFamily="49" charset="-122"/>
              </a:rPr>
              <a:t>650 MHz 2-cell Cavity Fabrication </a:t>
            </a:r>
          </a:p>
        </p:txBody>
      </p:sp>
      <p:sp>
        <p:nvSpPr>
          <p:cNvPr id="6" name="内容占位符 1"/>
          <p:cNvSpPr>
            <a:spLocks noGrp="1"/>
          </p:cNvSpPr>
          <p:nvPr>
            <p:ph idx="1"/>
          </p:nvPr>
        </p:nvSpPr>
        <p:spPr>
          <a:xfrm>
            <a:off x="277078" y="1186431"/>
            <a:ext cx="11723578" cy="874418"/>
          </a:xfrm>
        </p:spPr>
        <p:txBody>
          <a:bodyPr>
            <a:noAutofit/>
          </a:bodyPr>
          <a:lstStyle/>
          <a:p>
            <a:pPr marL="355600" lvl="0" indent="-355600" defTabSz="685800">
              <a:lnSpc>
                <a:spcPct val="120000"/>
              </a:lnSpc>
              <a:spcAft>
                <a:spcPts val="0"/>
              </a:spcAft>
              <a:buClrTx/>
              <a:buSzTx/>
              <a:buFont typeface="Arial" panose="020B0604020202020204" pitchFamily="34" charset="0"/>
              <a:buChar char="•"/>
              <a:defRPr/>
            </a:pPr>
            <a:r>
              <a:rPr lang="en-US" altLang="zh-CN" sz="2000" dirty="0">
                <a:solidFill>
                  <a:sysClr val="windowText" lastClr="000000"/>
                </a:solidFill>
                <a:ea typeface="等线" panose="02010600030101010101" pitchFamily="2" charset="-122"/>
              </a:rPr>
              <a:t>Will complete EBW of </a:t>
            </a:r>
            <a:r>
              <a:rPr lang="en-US" altLang="zh-CN" sz="2000" dirty="0">
                <a:solidFill>
                  <a:srgbClr val="C00000"/>
                </a:solidFill>
                <a:ea typeface="等线" panose="02010600030101010101" pitchFamily="2" charset="-122"/>
              </a:rPr>
              <a:t>eight 2-cell cavities </a:t>
            </a:r>
            <a:r>
              <a:rPr lang="en-US" altLang="zh-CN" sz="2000" dirty="0">
                <a:solidFill>
                  <a:sysClr val="windowText" lastClr="000000"/>
                </a:solidFill>
                <a:ea typeface="等线" panose="02010600030101010101" pitchFamily="2" charset="-122"/>
              </a:rPr>
              <a:t>in 2025. </a:t>
            </a:r>
          </a:p>
          <a:p>
            <a:pPr marL="355600" lvl="0" indent="-355600" defTabSz="685800">
              <a:lnSpc>
                <a:spcPct val="120000"/>
              </a:lnSpc>
              <a:spcAft>
                <a:spcPts val="0"/>
              </a:spcAft>
              <a:buClrTx/>
              <a:buSzTx/>
              <a:buFont typeface="Arial" panose="020B0604020202020204" pitchFamily="34" charset="0"/>
              <a:buChar char="•"/>
              <a:defRPr/>
            </a:pPr>
            <a:r>
              <a:rPr lang="en-US" altLang="zh-CN" sz="2000" dirty="0">
                <a:solidFill>
                  <a:sysClr val="windowText" lastClr="000000"/>
                </a:solidFill>
                <a:ea typeface="等线" panose="02010600030101010101" pitchFamily="2" charset="-122"/>
              </a:rPr>
              <a:t>Processing, dressing and vertical test until early 2026.</a:t>
            </a:r>
          </a:p>
        </p:txBody>
      </p:sp>
      <p:pic>
        <p:nvPicPr>
          <p:cNvPr id="17" name="图片 16" descr="E:\WeChat Files\wxid_6270522705422\FileStorage\Temp\729fff057b903473fbdc14aab49a6b1.jpg">
            <a:extLst>
              <a:ext uri="{FF2B5EF4-FFF2-40B4-BE49-F238E27FC236}">
                <a16:creationId xmlns:a16="http://schemas.microsoft.com/office/drawing/2014/main" id="{66A1DFBB-287E-48D9-BF16-33D49EA5FDF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5921196" y="4410053"/>
            <a:ext cx="1534372" cy="2050892"/>
          </a:xfrm>
          <a:prstGeom prst="rect">
            <a:avLst/>
          </a:prstGeom>
          <a:noFill/>
          <a:ln>
            <a:noFill/>
          </a:ln>
        </p:spPr>
      </p:pic>
      <p:pic>
        <p:nvPicPr>
          <p:cNvPr id="5" name="图片 4">
            <a:extLst>
              <a:ext uri="{FF2B5EF4-FFF2-40B4-BE49-F238E27FC236}">
                <a16:creationId xmlns:a16="http://schemas.microsoft.com/office/drawing/2014/main" id="{8830DA98-5EDB-49D9-B528-22E1DFBE6F2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446" t="636"/>
          <a:stretch/>
        </p:blipFill>
        <p:spPr>
          <a:xfrm>
            <a:off x="303108" y="2343494"/>
            <a:ext cx="5460904" cy="4059892"/>
          </a:xfrm>
          <a:prstGeom prst="rect">
            <a:avLst/>
          </a:prstGeom>
        </p:spPr>
      </p:pic>
      <p:pic>
        <p:nvPicPr>
          <p:cNvPr id="9" name="图片 8" descr="E:\WeChat Files\wxid_6270522705422\FileStorage\Temp\797c0c1abf90fa7990eaae1fc60d161.jpg">
            <a:extLst>
              <a:ext uri="{FF2B5EF4-FFF2-40B4-BE49-F238E27FC236}">
                <a16:creationId xmlns:a16="http://schemas.microsoft.com/office/drawing/2014/main" id="{CAA72254-DE83-4C40-8410-5C334A94AD1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bwMode="auto">
          <a:xfrm>
            <a:off x="7657382" y="4410053"/>
            <a:ext cx="1614237" cy="2016224"/>
          </a:xfrm>
          <a:prstGeom prst="rect">
            <a:avLst/>
          </a:prstGeom>
          <a:noFill/>
          <a:ln>
            <a:noFill/>
          </a:ln>
        </p:spPr>
      </p:pic>
      <p:pic>
        <p:nvPicPr>
          <p:cNvPr id="10" name="图片 9" descr="E:\WeChat Files\wxid_6270522705422\FileStorage\Temp\228a72ac48d8785e9b00e6b14d7af12.jpg">
            <a:extLst>
              <a:ext uri="{FF2B5EF4-FFF2-40B4-BE49-F238E27FC236}">
                <a16:creationId xmlns:a16="http://schemas.microsoft.com/office/drawing/2014/main" id="{15BDE698-BC37-4E38-8C1D-B2CC727B13A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bwMode="auto">
          <a:xfrm>
            <a:off x="5906243" y="2227184"/>
            <a:ext cx="6094413" cy="1980684"/>
          </a:xfrm>
          <a:prstGeom prst="rect">
            <a:avLst/>
          </a:prstGeom>
          <a:noFill/>
          <a:ln>
            <a:noFill/>
          </a:ln>
          <a:extLst>
            <a:ext uri="{53640926-AAD7-44D8-BBD7-CCE9431645EC}">
              <a14:shadowObscured xmlns:a14="http://schemas.microsoft.com/office/drawing/2010/main"/>
            </a:ext>
          </a:extLst>
        </p:spPr>
      </p:pic>
      <p:pic>
        <p:nvPicPr>
          <p:cNvPr id="11" name="图片 10" descr="E:\WeChat Files\wxid_6270522705422\FileStorage\Temp\d411f484e4531a395c37ae010648986.jpg">
            <a:extLst>
              <a:ext uri="{FF2B5EF4-FFF2-40B4-BE49-F238E27FC236}">
                <a16:creationId xmlns:a16="http://schemas.microsoft.com/office/drawing/2014/main" id="{941C6D20-EE82-457C-ADDE-D034B8715FC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bwMode="auto">
          <a:xfrm>
            <a:off x="9473434" y="4410053"/>
            <a:ext cx="2527222" cy="1991173"/>
          </a:xfrm>
          <a:prstGeom prst="rect">
            <a:avLst/>
          </a:prstGeom>
          <a:noFill/>
          <a:ln>
            <a:noFill/>
          </a:ln>
          <a:extLst>
            <a:ext uri="{53640926-AAD7-44D8-BBD7-CCE9431645EC}">
              <a14:shadowObscured xmlns:a14="http://schemas.microsoft.com/office/drawing/2010/main"/>
            </a:ext>
          </a:extLst>
        </p:spPr>
      </p:pic>
      <p:sp>
        <p:nvSpPr>
          <p:cNvPr id="12" name="灯片编号占位符 3">
            <a:extLst>
              <a:ext uri="{FF2B5EF4-FFF2-40B4-BE49-F238E27FC236}">
                <a16:creationId xmlns:a16="http://schemas.microsoft.com/office/drawing/2014/main" id="{E6F625E3-1288-432A-A963-E777EFA44AFE}"/>
              </a:ext>
            </a:extLst>
          </p:cNvPr>
          <p:cNvSpPr>
            <a:spLocks noGrp="1"/>
          </p:cNvSpPr>
          <p:nvPr>
            <p:ph type="sldNum" sz="quarter" idx="12"/>
          </p:nvPr>
        </p:nvSpPr>
        <p:spPr>
          <a:xfrm>
            <a:off x="8737600" y="6356351"/>
            <a:ext cx="2844800" cy="365125"/>
          </a:xfrm>
        </p:spPr>
        <p:txBody>
          <a:bodyPr/>
          <a:lstStyle/>
          <a:p>
            <a:fld id="{F15E9139-A00B-4B2A-98A6-095DC08F1345}" type="slidenum">
              <a:rPr lang="zh-CN" altLang="en-US" smtClean="0"/>
              <a:pPr/>
              <a:t>32</a:t>
            </a:fld>
            <a:endParaRPr lang="zh-CN" altLang="en-US" dirty="0"/>
          </a:p>
        </p:txBody>
      </p:sp>
    </p:spTree>
    <p:extLst>
      <p:ext uri="{BB962C8B-B14F-4D97-AF65-F5344CB8AC3E}">
        <p14:creationId xmlns:p14="http://schemas.microsoft.com/office/powerpoint/2010/main" val="867769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DC108AC-7C42-4631-B2DC-E6FBBE41E571}"/>
              </a:ext>
            </a:extLst>
          </p:cNvPr>
          <p:cNvSpPr>
            <a:spLocks noGrp="1"/>
          </p:cNvSpPr>
          <p:nvPr>
            <p:ph type="title"/>
          </p:nvPr>
        </p:nvSpPr>
        <p:spPr/>
        <p:txBody>
          <a:bodyPr/>
          <a:lstStyle/>
          <a:p>
            <a:r>
              <a:rPr lang="en-US" altLang="zh-CN" dirty="0"/>
              <a:t>650 MHz 2-cell Cavity EP and Mid-T Bake</a:t>
            </a:r>
            <a:endParaRPr lang="zh-CN" altLang="en-US" dirty="0"/>
          </a:p>
        </p:txBody>
      </p:sp>
      <p:sp>
        <p:nvSpPr>
          <p:cNvPr id="5" name="灯片编号占位符 4">
            <a:extLst>
              <a:ext uri="{FF2B5EF4-FFF2-40B4-BE49-F238E27FC236}">
                <a16:creationId xmlns:a16="http://schemas.microsoft.com/office/drawing/2014/main" id="{E841DDA1-354F-4038-AC9B-558F62BFF83C}"/>
              </a:ext>
            </a:extLst>
          </p:cNvPr>
          <p:cNvSpPr>
            <a:spLocks noGrp="1"/>
          </p:cNvSpPr>
          <p:nvPr>
            <p:ph type="sldNum" sz="quarter" idx="12"/>
          </p:nvPr>
        </p:nvSpPr>
        <p:spPr/>
        <p:txBody>
          <a:bodyPr/>
          <a:lstStyle/>
          <a:p>
            <a:fld id="{F15E9139-A00B-4B2A-98A6-095DC08F1345}" type="slidenum">
              <a:rPr lang="zh-CN" altLang="en-US" smtClean="0"/>
              <a:pPr/>
              <a:t>33</a:t>
            </a:fld>
            <a:endParaRPr lang="zh-CN" altLang="en-US"/>
          </a:p>
        </p:txBody>
      </p:sp>
      <p:sp>
        <p:nvSpPr>
          <p:cNvPr id="11" name="文本框 10">
            <a:extLst>
              <a:ext uri="{FF2B5EF4-FFF2-40B4-BE49-F238E27FC236}">
                <a16:creationId xmlns:a16="http://schemas.microsoft.com/office/drawing/2014/main" id="{E7A9B9A7-2CE6-4CE8-A344-07D218482C49}"/>
              </a:ext>
            </a:extLst>
          </p:cNvPr>
          <p:cNvSpPr txBox="1"/>
          <p:nvPr/>
        </p:nvSpPr>
        <p:spPr>
          <a:xfrm>
            <a:off x="191344" y="1136675"/>
            <a:ext cx="11809312" cy="1169551"/>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EP system aging and maintenance: abrasion and erosion of parts and devices. Sulfur and carbon contaminations inside pipes and pumps. Clean or change most of the parts and devices.</a:t>
            </a:r>
          </a:p>
          <a:p>
            <a:pPr marL="285750" indent="-285750">
              <a:spcBef>
                <a:spcPts val="12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2-cell cavity EP optimization and mid-T for high Q and high gradient</a:t>
            </a:r>
          </a:p>
        </p:txBody>
      </p:sp>
      <p:pic>
        <p:nvPicPr>
          <p:cNvPr id="13" name="图片 12">
            <a:extLst>
              <a:ext uri="{FF2B5EF4-FFF2-40B4-BE49-F238E27FC236}">
                <a16:creationId xmlns:a16="http://schemas.microsoft.com/office/drawing/2014/main" id="{CF46D6DE-A263-4152-9CDE-D497819A53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46392" y="2470408"/>
            <a:ext cx="2696671" cy="2021738"/>
          </a:xfrm>
          <a:prstGeom prst="rect">
            <a:avLst/>
          </a:prstGeom>
        </p:spPr>
      </p:pic>
      <p:pic>
        <p:nvPicPr>
          <p:cNvPr id="8" name="图片 7">
            <a:extLst>
              <a:ext uri="{FF2B5EF4-FFF2-40B4-BE49-F238E27FC236}">
                <a16:creationId xmlns:a16="http://schemas.microsoft.com/office/drawing/2014/main" id="{554DD90C-E611-4478-A0F7-1AA898A8CF4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488488" y="2477758"/>
            <a:ext cx="1070766" cy="1976800"/>
          </a:xfrm>
          <a:prstGeom prst="rect">
            <a:avLst/>
          </a:prstGeom>
        </p:spPr>
      </p:pic>
      <p:pic>
        <p:nvPicPr>
          <p:cNvPr id="14" name="图片 13">
            <a:extLst>
              <a:ext uri="{FF2B5EF4-FFF2-40B4-BE49-F238E27FC236}">
                <a16:creationId xmlns:a16="http://schemas.microsoft.com/office/drawing/2014/main" id="{116F6582-EC62-4C69-8BD3-7FA35A9D8D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40216" y="4551775"/>
            <a:ext cx="3240360" cy="2095567"/>
          </a:xfrm>
          <a:prstGeom prst="rect">
            <a:avLst/>
          </a:prstGeom>
        </p:spPr>
      </p:pic>
      <p:pic>
        <p:nvPicPr>
          <p:cNvPr id="20" name="图片 19">
            <a:extLst>
              <a:ext uri="{FF2B5EF4-FFF2-40B4-BE49-F238E27FC236}">
                <a16:creationId xmlns:a16="http://schemas.microsoft.com/office/drawing/2014/main" id="{E90EA397-3888-4455-9ABE-9E4B4CC43C7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248088" y="2483329"/>
            <a:ext cx="1245900" cy="1974276"/>
          </a:xfrm>
          <a:prstGeom prst="rect">
            <a:avLst/>
          </a:prstGeom>
        </p:spPr>
      </p:pic>
      <p:pic>
        <p:nvPicPr>
          <p:cNvPr id="22" name="图片 21">
            <a:extLst>
              <a:ext uri="{FF2B5EF4-FFF2-40B4-BE49-F238E27FC236}">
                <a16:creationId xmlns:a16="http://schemas.microsoft.com/office/drawing/2014/main" id="{86D1C96D-2D76-47D8-A775-C36CD8690F9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611760" y="2474353"/>
            <a:ext cx="956323" cy="1965347"/>
          </a:xfrm>
          <a:prstGeom prst="rect">
            <a:avLst/>
          </a:prstGeom>
        </p:spPr>
      </p:pic>
      <p:pic>
        <p:nvPicPr>
          <p:cNvPr id="23" name="图片 22">
            <a:extLst>
              <a:ext uri="{FF2B5EF4-FFF2-40B4-BE49-F238E27FC236}">
                <a16:creationId xmlns:a16="http://schemas.microsoft.com/office/drawing/2014/main" id="{FE269197-C345-42B7-998E-508463DCD877}"/>
              </a:ext>
            </a:extLst>
          </p:cNvPr>
          <p:cNvPicPr>
            <a:picLocks noChangeAspect="1"/>
          </p:cNvPicPr>
          <p:nvPr/>
        </p:nvPicPr>
        <p:blipFill>
          <a:blip r:embed="rId7"/>
          <a:stretch>
            <a:fillRect/>
          </a:stretch>
        </p:blipFill>
        <p:spPr>
          <a:xfrm>
            <a:off x="601741" y="4633048"/>
            <a:ext cx="1428919" cy="1807583"/>
          </a:xfrm>
          <a:prstGeom prst="rect">
            <a:avLst/>
          </a:prstGeom>
        </p:spPr>
      </p:pic>
      <p:pic>
        <p:nvPicPr>
          <p:cNvPr id="24" name="图片 23">
            <a:extLst>
              <a:ext uri="{FF2B5EF4-FFF2-40B4-BE49-F238E27FC236}">
                <a16:creationId xmlns:a16="http://schemas.microsoft.com/office/drawing/2014/main" id="{DBA88955-E6B8-47CA-BFDE-7924FF5CC92F}"/>
              </a:ext>
            </a:extLst>
          </p:cNvPr>
          <p:cNvPicPr>
            <a:picLocks noChangeAspect="1"/>
          </p:cNvPicPr>
          <p:nvPr/>
        </p:nvPicPr>
        <p:blipFill>
          <a:blip r:embed="rId8"/>
          <a:stretch>
            <a:fillRect/>
          </a:stretch>
        </p:blipFill>
        <p:spPr>
          <a:xfrm>
            <a:off x="2113945" y="4631668"/>
            <a:ext cx="1079289" cy="1814456"/>
          </a:xfrm>
          <a:prstGeom prst="rect">
            <a:avLst/>
          </a:prstGeom>
        </p:spPr>
      </p:pic>
      <p:pic>
        <p:nvPicPr>
          <p:cNvPr id="25" name="图片 24">
            <a:extLst>
              <a:ext uri="{FF2B5EF4-FFF2-40B4-BE49-F238E27FC236}">
                <a16:creationId xmlns:a16="http://schemas.microsoft.com/office/drawing/2014/main" id="{24EA5E93-1F65-4A0A-B4E9-440D0E0B136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286225" y="4627464"/>
            <a:ext cx="1054725" cy="1811710"/>
          </a:xfrm>
          <a:prstGeom prst="rect">
            <a:avLst/>
          </a:prstGeom>
        </p:spPr>
      </p:pic>
      <p:pic>
        <p:nvPicPr>
          <p:cNvPr id="26" name="图片 25">
            <a:extLst>
              <a:ext uri="{FF2B5EF4-FFF2-40B4-BE49-F238E27FC236}">
                <a16:creationId xmlns:a16="http://schemas.microsoft.com/office/drawing/2014/main" id="{90F5E2F8-6567-4B89-872F-6C7715F68CAB}"/>
              </a:ext>
            </a:extLst>
          </p:cNvPr>
          <p:cNvPicPr>
            <a:picLocks noChangeAspect="1"/>
          </p:cNvPicPr>
          <p:nvPr/>
        </p:nvPicPr>
        <p:blipFill>
          <a:blip r:embed="rId10"/>
          <a:stretch>
            <a:fillRect/>
          </a:stretch>
        </p:blipFill>
        <p:spPr>
          <a:xfrm>
            <a:off x="4439507" y="4624718"/>
            <a:ext cx="1177217" cy="1814456"/>
          </a:xfrm>
          <a:prstGeom prst="rect">
            <a:avLst/>
          </a:prstGeom>
        </p:spPr>
      </p:pic>
      <p:pic>
        <p:nvPicPr>
          <p:cNvPr id="27" name="图片 26">
            <a:extLst>
              <a:ext uri="{FF2B5EF4-FFF2-40B4-BE49-F238E27FC236}">
                <a16:creationId xmlns:a16="http://schemas.microsoft.com/office/drawing/2014/main" id="{95B6D34F-35B2-43A8-BEF2-1B5A3BA73738}"/>
              </a:ext>
            </a:extLst>
          </p:cNvPr>
          <p:cNvPicPr>
            <a:picLocks noChangeAspect="1"/>
          </p:cNvPicPr>
          <p:nvPr/>
        </p:nvPicPr>
        <p:blipFill>
          <a:blip r:embed="rId11"/>
          <a:stretch>
            <a:fillRect/>
          </a:stretch>
        </p:blipFill>
        <p:spPr>
          <a:xfrm>
            <a:off x="5685855" y="2485332"/>
            <a:ext cx="1048686" cy="1954368"/>
          </a:xfrm>
          <a:prstGeom prst="rect">
            <a:avLst/>
          </a:prstGeom>
        </p:spPr>
      </p:pic>
      <p:pic>
        <p:nvPicPr>
          <p:cNvPr id="28" name="图片 27">
            <a:extLst>
              <a:ext uri="{FF2B5EF4-FFF2-40B4-BE49-F238E27FC236}">
                <a16:creationId xmlns:a16="http://schemas.microsoft.com/office/drawing/2014/main" id="{8901CAA5-3C97-4AEB-9CA5-964ED5CE960E}"/>
              </a:ext>
            </a:extLst>
          </p:cNvPr>
          <p:cNvPicPr>
            <a:picLocks noChangeAspect="1"/>
          </p:cNvPicPr>
          <p:nvPr/>
        </p:nvPicPr>
        <p:blipFill>
          <a:blip r:embed="rId12"/>
          <a:stretch>
            <a:fillRect/>
          </a:stretch>
        </p:blipFill>
        <p:spPr>
          <a:xfrm>
            <a:off x="5701068" y="4627464"/>
            <a:ext cx="1033473" cy="1796834"/>
          </a:xfrm>
          <a:prstGeom prst="rect">
            <a:avLst/>
          </a:prstGeom>
        </p:spPr>
      </p:pic>
      <p:pic>
        <p:nvPicPr>
          <p:cNvPr id="6" name="图片 5">
            <a:extLst>
              <a:ext uri="{FF2B5EF4-FFF2-40B4-BE49-F238E27FC236}">
                <a16:creationId xmlns:a16="http://schemas.microsoft.com/office/drawing/2014/main" id="{0BC704EE-B8AB-42A1-8CF8-4E6663DC173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635522" y="2470409"/>
            <a:ext cx="1245900" cy="1973810"/>
          </a:xfrm>
          <a:prstGeom prst="rect">
            <a:avLst/>
          </a:prstGeom>
        </p:spPr>
      </p:pic>
      <p:pic>
        <p:nvPicPr>
          <p:cNvPr id="29" name="图片 28">
            <a:extLst>
              <a:ext uri="{FF2B5EF4-FFF2-40B4-BE49-F238E27FC236}">
                <a16:creationId xmlns:a16="http://schemas.microsoft.com/office/drawing/2014/main" id="{58333DF4-D17D-4443-ADAB-F4BF7A23B2E6}"/>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2018062" y="2469942"/>
            <a:ext cx="1126764" cy="1974276"/>
          </a:xfrm>
          <a:prstGeom prst="rect">
            <a:avLst/>
          </a:prstGeom>
        </p:spPr>
      </p:pic>
    </p:spTree>
    <p:extLst>
      <p:ext uri="{BB962C8B-B14F-4D97-AF65-F5344CB8AC3E}">
        <p14:creationId xmlns:p14="http://schemas.microsoft.com/office/powerpoint/2010/main" val="592260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269FFB4B-C9D1-4695-8E20-CF3EF02C94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660" y="3653939"/>
            <a:ext cx="4328270" cy="2799127"/>
          </a:xfrm>
          <a:prstGeom prst="rect">
            <a:avLst/>
          </a:prstGeom>
        </p:spPr>
      </p:pic>
      <p:sp>
        <p:nvSpPr>
          <p:cNvPr id="3" name="标题 2">
            <a:extLst>
              <a:ext uri="{FF2B5EF4-FFF2-40B4-BE49-F238E27FC236}">
                <a16:creationId xmlns:a16="http://schemas.microsoft.com/office/drawing/2014/main" id="{C385FE21-A1EB-4D42-B55B-163E553FEE6B}"/>
              </a:ext>
            </a:extLst>
          </p:cNvPr>
          <p:cNvSpPr>
            <a:spLocks noGrp="1"/>
          </p:cNvSpPr>
          <p:nvPr>
            <p:ph type="title"/>
          </p:nvPr>
        </p:nvSpPr>
        <p:spPr/>
        <p:txBody>
          <a:bodyPr/>
          <a:lstStyle/>
          <a:p>
            <a:r>
              <a:rPr lang="en-US" altLang="zh-CN" dirty="0"/>
              <a:t>650 MHz Large Grain Cavity R&amp;D</a:t>
            </a:r>
            <a:endParaRPr lang="zh-CN" altLang="en-US" dirty="0"/>
          </a:p>
        </p:txBody>
      </p:sp>
      <p:sp>
        <p:nvSpPr>
          <p:cNvPr id="4" name="灯片编号占位符 3">
            <a:extLst>
              <a:ext uri="{FF2B5EF4-FFF2-40B4-BE49-F238E27FC236}">
                <a16:creationId xmlns:a16="http://schemas.microsoft.com/office/drawing/2014/main" id="{3C122B05-0B1D-4C96-960C-00424CDA98C9}"/>
              </a:ext>
            </a:extLst>
          </p:cNvPr>
          <p:cNvSpPr>
            <a:spLocks noGrp="1"/>
          </p:cNvSpPr>
          <p:nvPr>
            <p:ph type="sldNum" sz="quarter" idx="12"/>
          </p:nvPr>
        </p:nvSpPr>
        <p:spPr/>
        <p:txBody>
          <a:bodyPr/>
          <a:lstStyle/>
          <a:p>
            <a:fld id="{F15E9139-A00B-4B2A-98A6-095DC08F1345}" type="slidenum">
              <a:rPr lang="zh-CN" altLang="en-US" smtClean="0"/>
              <a:pPr/>
              <a:t>34</a:t>
            </a:fld>
            <a:endParaRPr lang="zh-CN" altLang="en-US"/>
          </a:p>
        </p:txBody>
      </p:sp>
      <p:sp>
        <p:nvSpPr>
          <p:cNvPr id="5" name="TextBox 8">
            <a:extLst>
              <a:ext uri="{FF2B5EF4-FFF2-40B4-BE49-F238E27FC236}">
                <a16:creationId xmlns:a16="http://schemas.microsoft.com/office/drawing/2014/main" id="{AEB06B1D-08D8-49D4-B8CD-2D6AF512BB5F}"/>
              </a:ext>
            </a:extLst>
          </p:cNvPr>
          <p:cNvSpPr txBox="1">
            <a:spLocks noChangeArrowheads="1"/>
          </p:cNvSpPr>
          <p:nvPr/>
        </p:nvSpPr>
        <p:spPr bwMode="auto">
          <a:xfrm>
            <a:off x="479377" y="6349119"/>
            <a:ext cx="3888432" cy="307777"/>
          </a:xfrm>
          <a:prstGeom prst="rect">
            <a:avLst/>
          </a:prstGeom>
          <a:solidFill>
            <a:schemeClr val="bg1"/>
          </a:solidFill>
          <a:ln w="9525">
            <a:noFill/>
            <a:miter lim="800000"/>
            <a:headEnd/>
            <a:tailEnd/>
          </a:ln>
        </p:spPr>
        <p:txBody>
          <a:bodyPr wrap="square">
            <a:spAutoFit/>
          </a:bodyPr>
          <a:lstStyle/>
          <a:p>
            <a:r>
              <a:rPr lang="en-US" altLang="zh-CN" sz="1400" dirty="0">
                <a:latin typeface="Arial" panose="020B0604020202020204" pitchFamily="34" charset="0"/>
                <a:cs typeface="Arial" panose="020B0604020202020204" pitchFamily="34" charset="0"/>
              </a:rPr>
              <a:t>Vertical test result of 650 MHz LG 1-cell cavity</a:t>
            </a:r>
          </a:p>
        </p:txBody>
      </p:sp>
      <p:pic>
        <p:nvPicPr>
          <p:cNvPr id="6" name="Picture 2">
            <a:extLst>
              <a:ext uri="{FF2B5EF4-FFF2-40B4-BE49-F238E27FC236}">
                <a16:creationId xmlns:a16="http://schemas.microsoft.com/office/drawing/2014/main" id="{C7A4D073-321C-4C25-957D-61807A6F8DF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562660" y="1277431"/>
            <a:ext cx="1364062" cy="1790372"/>
          </a:xfrm>
          <a:prstGeom prst="rect">
            <a:avLst/>
          </a:prstGeom>
          <a:noFill/>
          <a:ln w="9525">
            <a:noFill/>
            <a:miter lim="800000"/>
            <a:headEnd/>
            <a:tailEnd/>
          </a:ln>
          <a:effectLst/>
        </p:spPr>
      </p:pic>
      <p:pic>
        <p:nvPicPr>
          <p:cNvPr id="7" name="图片 6">
            <a:extLst>
              <a:ext uri="{FF2B5EF4-FFF2-40B4-BE49-F238E27FC236}">
                <a16:creationId xmlns:a16="http://schemas.microsoft.com/office/drawing/2014/main" id="{5A2BE929-8BFB-4AAB-92C2-42090B0B31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3162360" y="1425531"/>
            <a:ext cx="1670585" cy="1493104"/>
          </a:xfrm>
          <a:prstGeom prst="rect">
            <a:avLst/>
          </a:prstGeom>
        </p:spPr>
      </p:pic>
      <p:sp>
        <p:nvSpPr>
          <p:cNvPr id="8" name="矩形 7">
            <a:extLst>
              <a:ext uri="{FF2B5EF4-FFF2-40B4-BE49-F238E27FC236}">
                <a16:creationId xmlns:a16="http://schemas.microsoft.com/office/drawing/2014/main" id="{1B65312C-94BF-4C94-9229-6DD30A6082EA}"/>
              </a:ext>
            </a:extLst>
          </p:cNvPr>
          <p:cNvSpPr/>
          <p:nvPr/>
        </p:nvSpPr>
        <p:spPr>
          <a:xfrm>
            <a:off x="-168696" y="3082884"/>
            <a:ext cx="2968738" cy="338554"/>
          </a:xfrm>
          <a:prstGeom prst="rect">
            <a:avLst/>
          </a:prstGeom>
        </p:spPr>
        <p:txBody>
          <a:bodyPr wrap="square">
            <a:spAutoFit/>
          </a:bodyPr>
          <a:lstStyle/>
          <a:p>
            <a:pPr algn="ctr"/>
            <a:r>
              <a:rPr lang="en-US" altLang="zh-CN" sz="1600" dirty="0" err="1">
                <a:latin typeface="Arial" panose="020B0604020202020204" pitchFamily="34" charset="0"/>
                <a:cs typeface="Arial" panose="020B0604020202020204" pitchFamily="34" charset="0"/>
              </a:rPr>
              <a:t>Nb</a:t>
            </a:r>
            <a:r>
              <a:rPr lang="en-US" altLang="zh-CN" sz="1600" dirty="0">
                <a:latin typeface="Arial" panose="020B0604020202020204" pitchFamily="34" charset="0"/>
                <a:cs typeface="Arial" panose="020B0604020202020204" pitchFamily="34" charset="0"/>
              </a:rPr>
              <a:t> ingot (</a:t>
            </a:r>
            <a:r>
              <a:rPr lang="el-GR" altLang="zh-CN" sz="1600" dirty="0">
                <a:latin typeface="Arial" panose="020B0604020202020204" pitchFamily="34" charset="0"/>
                <a:cs typeface="Arial" panose="020B0604020202020204" pitchFamily="34" charset="0"/>
              </a:rPr>
              <a:t>Φ</a:t>
            </a:r>
            <a:r>
              <a:rPr lang="en-US" altLang="zh-CN" sz="1600" dirty="0">
                <a:latin typeface="Arial" panose="020B0604020202020204" pitchFamily="34" charset="0"/>
                <a:cs typeface="Arial" panose="020B0604020202020204" pitchFamily="34" charset="0"/>
              </a:rPr>
              <a:t>480mm)</a:t>
            </a:r>
            <a:endParaRPr lang="zh-CN" altLang="en-US" sz="1600" dirty="0">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13783B94-3247-4611-BF9C-F3DFEE73F767}"/>
              </a:ext>
            </a:extLst>
          </p:cNvPr>
          <p:cNvSpPr/>
          <p:nvPr/>
        </p:nvSpPr>
        <p:spPr>
          <a:xfrm>
            <a:off x="2580268" y="3107779"/>
            <a:ext cx="2968738" cy="338554"/>
          </a:xfrm>
          <a:prstGeom prst="rect">
            <a:avLst/>
          </a:prstGeom>
        </p:spPr>
        <p:txBody>
          <a:bodyPr wrap="square">
            <a:spAutoFit/>
          </a:bodyPr>
          <a:lstStyle/>
          <a:p>
            <a:pPr algn="ctr"/>
            <a:r>
              <a:rPr lang="en-US" altLang="zh-CN" sz="1600" dirty="0">
                <a:latin typeface="Arial" panose="020B0604020202020204" pitchFamily="34" charset="0"/>
                <a:cs typeface="Arial" panose="020B0604020202020204" pitchFamily="34" charset="0"/>
              </a:rPr>
              <a:t>LG sheet (</a:t>
            </a:r>
            <a:r>
              <a:rPr lang="el-GR" altLang="zh-CN" sz="1600" dirty="0">
                <a:latin typeface="Arial" panose="020B0604020202020204" pitchFamily="34" charset="0"/>
                <a:cs typeface="Arial" panose="020B0604020202020204" pitchFamily="34" charset="0"/>
              </a:rPr>
              <a:t>Φ</a:t>
            </a:r>
            <a:r>
              <a:rPr lang="en-US" altLang="zh-CN" sz="1600" dirty="0">
                <a:latin typeface="Arial" panose="020B0604020202020204" pitchFamily="34" charset="0"/>
                <a:cs typeface="Arial" panose="020B0604020202020204" pitchFamily="34" charset="0"/>
              </a:rPr>
              <a:t>540 mm)</a:t>
            </a:r>
            <a:endParaRPr lang="zh-CN" altLang="en-US" sz="1600" dirty="0">
              <a:latin typeface="Arial" panose="020B0604020202020204" pitchFamily="34" charset="0"/>
              <a:cs typeface="Arial" panose="020B0604020202020204" pitchFamily="34" charset="0"/>
            </a:endParaRPr>
          </a:p>
        </p:txBody>
      </p:sp>
      <p:sp>
        <p:nvSpPr>
          <p:cNvPr id="10" name="右箭头 8">
            <a:extLst>
              <a:ext uri="{FF2B5EF4-FFF2-40B4-BE49-F238E27FC236}">
                <a16:creationId xmlns:a16="http://schemas.microsoft.com/office/drawing/2014/main" id="{0D4BEF1E-33F2-44E2-B638-79C07CC369B4}"/>
              </a:ext>
            </a:extLst>
          </p:cNvPr>
          <p:cNvSpPr/>
          <p:nvPr/>
        </p:nvSpPr>
        <p:spPr>
          <a:xfrm>
            <a:off x="2173408" y="2252613"/>
            <a:ext cx="688743" cy="2875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DEBF3523-6448-4668-98A7-302633F724C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48328" y="1331615"/>
            <a:ext cx="2304256" cy="1727517"/>
          </a:xfrm>
          <a:prstGeom prst="rect">
            <a:avLst/>
          </a:prstGeom>
        </p:spPr>
      </p:pic>
      <p:sp>
        <p:nvSpPr>
          <p:cNvPr id="12" name="右箭头 30">
            <a:extLst>
              <a:ext uri="{FF2B5EF4-FFF2-40B4-BE49-F238E27FC236}">
                <a16:creationId xmlns:a16="http://schemas.microsoft.com/office/drawing/2014/main" id="{B34D8DAB-0766-4B26-837D-5AD4E74652A0}"/>
              </a:ext>
            </a:extLst>
          </p:cNvPr>
          <p:cNvSpPr/>
          <p:nvPr/>
        </p:nvSpPr>
        <p:spPr>
          <a:xfrm>
            <a:off x="7996518" y="2252613"/>
            <a:ext cx="569039" cy="2875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7ABABD5-5456-4D10-BCB5-E9800626AF65}"/>
              </a:ext>
            </a:extLst>
          </p:cNvPr>
          <p:cNvSpPr/>
          <p:nvPr/>
        </p:nvSpPr>
        <p:spPr>
          <a:xfrm>
            <a:off x="8846739" y="3082884"/>
            <a:ext cx="2968738" cy="338554"/>
          </a:xfrm>
          <a:prstGeom prst="rect">
            <a:avLst/>
          </a:prstGeom>
        </p:spPr>
        <p:txBody>
          <a:bodyPr wrap="square">
            <a:spAutoFit/>
          </a:bodyPr>
          <a:lstStyle/>
          <a:p>
            <a:pPr algn="ctr"/>
            <a:r>
              <a:rPr lang="en-US" altLang="zh-CN" sz="1600" dirty="0">
                <a:latin typeface="Arial" panose="020B0604020202020204" pitchFamily="34" charset="0"/>
                <a:cs typeface="Arial" panose="020B0604020202020204" pitchFamily="34" charset="0"/>
              </a:rPr>
              <a:t>650 MHz LG SRF cavity</a:t>
            </a:r>
            <a:endParaRPr lang="zh-CN" altLang="en-US" sz="1600" dirty="0">
              <a:latin typeface="Arial" panose="020B0604020202020204" pitchFamily="34" charset="0"/>
              <a:cs typeface="Arial" panose="020B0604020202020204" pitchFamily="34" charset="0"/>
            </a:endParaRPr>
          </a:p>
        </p:txBody>
      </p:sp>
      <p:pic>
        <p:nvPicPr>
          <p:cNvPr id="14" name="图片 13">
            <a:extLst>
              <a:ext uri="{FF2B5EF4-FFF2-40B4-BE49-F238E27FC236}">
                <a16:creationId xmlns:a16="http://schemas.microsoft.com/office/drawing/2014/main" id="{7681E8FC-3AE3-458F-9AD7-51EE6C390E2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5400000">
            <a:off x="5965588" y="1450765"/>
            <a:ext cx="1801665" cy="1467666"/>
          </a:xfrm>
          <a:prstGeom prst="rect">
            <a:avLst/>
          </a:prstGeom>
        </p:spPr>
      </p:pic>
      <p:sp>
        <p:nvSpPr>
          <p:cNvPr id="15" name="右箭头 33">
            <a:extLst>
              <a:ext uri="{FF2B5EF4-FFF2-40B4-BE49-F238E27FC236}">
                <a16:creationId xmlns:a16="http://schemas.microsoft.com/office/drawing/2014/main" id="{1369DA5B-2F77-42EF-B8D9-B1CBFA472E44}"/>
              </a:ext>
            </a:extLst>
          </p:cNvPr>
          <p:cNvSpPr/>
          <p:nvPr/>
        </p:nvSpPr>
        <p:spPr>
          <a:xfrm>
            <a:off x="5114661" y="2259380"/>
            <a:ext cx="644663" cy="2875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A13F130B-0517-4294-8417-152F01C67AD1}"/>
              </a:ext>
            </a:extLst>
          </p:cNvPr>
          <p:cNvSpPr/>
          <p:nvPr/>
        </p:nvSpPr>
        <p:spPr>
          <a:xfrm>
            <a:off x="5436201" y="3082884"/>
            <a:ext cx="2968738" cy="338554"/>
          </a:xfrm>
          <a:prstGeom prst="rect">
            <a:avLst/>
          </a:prstGeom>
        </p:spPr>
        <p:txBody>
          <a:bodyPr wrap="square">
            <a:spAutoFit/>
          </a:bodyPr>
          <a:lstStyle/>
          <a:p>
            <a:pPr algn="ctr"/>
            <a:r>
              <a:rPr lang="en-US" altLang="zh-CN" sz="1600" dirty="0">
                <a:latin typeface="Arial" panose="020B0604020202020204" pitchFamily="34" charset="0"/>
                <a:cs typeface="Arial" panose="020B0604020202020204" pitchFamily="34" charset="0"/>
              </a:rPr>
              <a:t>Deep-drawing</a:t>
            </a:r>
            <a:endParaRPr lang="zh-CN" altLang="en-US" sz="1600" dirty="0">
              <a:latin typeface="Arial" panose="020B0604020202020204" pitchFamily="34" charset="0"/>
              <a:cs typeface="Arial" panose="020B0604020202020204" pitchFamily="34" charset="0"/>
            </a:endParaRPr>
          </a:p>
        </p:txBody>
      </p:sp>
      <p:pic>
        <p:nvPicPr>
          <p:cNvPr id="17" name="图片 16">
            <a:extLst>
              <a:ext uri="{FF2B5EF4-FFF2-40B4-BE49-F238E27FC236}">
                <a16:creationId xmlns:a16="http://schemas.microsoft.com/office/drawing/2014/main" id="{A5C04B66-A75C-4A30-96B6-27C3299DA382}"/>
              </a:ext>
            </a:extLst>
          </p:cNvPr>
          <p:cNvPicPr>
            <a:picLocks noChangeAspect="1"/>
          </p:cNvPicPr>
          <p:nvPr/>
        </p:nvPicPr>
        <p:blipFill>
          <a:blip r:embed="rId7"/>
          <a:stretch>
            <a:fillRect/>
          </a:stretch>
        </p:blipFill>
        <p:spPr>
          <a:xfrm>
            <a:off x="4367809" y="3832346"/>
            <a:ext cx="4328269" cy="2013467"/>
          </a:xfrm>
          <a:prstGeom prst="rect">
            <a:avLst/>
          </a:prstGeom>
          <a:noFill/>
          <a:ln>
            <a:noFill/>
          </a:ln>
        </p:spPr>
      </p:pic>
      <p:sp>
        <p:nvSpPr>
          <p:cNvPr id="18" name="文本框 17">
            <a:extLst>
              <a:ext uri="{FF2B5EF4-FFF2-40B4-BE49-F238E27FC236}">
                <a16:creationId xmlns:a16="http://schemas.microsoft.com/office/drawing/2014/main" id="{0C7E6557-01D7-4291-BDB7-08AF84E67426}"/>
              </a:ext>
            </a:extLst>
          </p:cNvPr>
          <p:cNvSpPr txBox="1"/>
          <p:nvPr/>
        </p:nvSpPr>
        <p:spPr>
          <a:xfrm>
            <a:off x="2086876" y="1787268"/>
            <a:ext cx="861808" cy="338554"/>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Rolling</a:t>
            </a:r>
            <a:endParaRPr lang="zh-CN" altLang="en-US" sz="1600" dirty="0">
              <a:latin typeface="Arial" panose="020B0604020202020204" pitchFamily="34" charset="0"/>
              <a:cs typeface="Arial" panose="020B0604020202020204" pitchFamily="34" charset="0"/>
            </a:endParaRPr>
          </a:p>
        </p:txBody>
      </p:sp>
      <p:sp>
        <p:nvSpPr>
          <p:cNvPr id="20" name="内容占位符 1">
            <a:extLst>
              <a:ext uri="{FF2B5EF4-FFF2-40B4-BE49-F238E27FC236}">
                <a16:creationId xmlns:a16="http://schemas.microsoft.com/office/drawing/2014/main" id="{7992AA1E-3EB0-4826-880D-87146350C52E}"/>
              </a:ext>
            </a:extLst>
          </p:cNvPr>
          <p:cNvSpPr>
            <a:spLocks noGrp="1"/>
          </p:cNvSpPr>
          <p:nvPr>
            <p:ph idx="1"/>
          </p:nvPr>
        </p:nvSpPr>
        <p:spPr>
          <a:xfrm>
            <a:off x="8976320" y="3832346"/>
            <a:ext cx="3011610" cy="2706567"/>
          </a:xfrm>
        </p:spPr>
        <p:txBody>
          <a:bodyPr>
            <a:noAutofit/>
          </a:bodyPr>
          <a:lstStyle/>
          <a:p>
            <a:pPr>
              <a:lnSpc>
                <a:spcPct val="100000"/>
              </a:lnSpc>
              <a:spcAft>
                <a:spcPts val="1800"/>
              </a:spcAft>
              <a:buClr>
                <a:srgbClr val="C00000"/>
              </a:buClr>
            </a:pPr>
            <a:r>
              <a:rPr lang="en-US" altLang="zh-CN" sz="1800" dirty="0"/>
              <a:t>OTIC has bought a new Electron Beam Melting (EBM) furnace, which can make large (</a:t>
            </a:r>
            <a:r>
              <a:rPr lang="el-GR" altLang="zh-CN" sz="1800" dirty="0"/>
              <a:t>Φ</a:t>
            </a:r>
            <a:r>
              <a:rPr lang="en-US" altLang="zh-CN" sz="1800" dirty="0"/>
              <a:t> &gt; 54</a:t>
            </a:r>
            <a:r>
              <a:rPr lang="el-GR" altLang="zh-CN" sz="1800" dirty="0"/>
              <a:t>0</a:t>
            </a:r>
            <a:r>
              <a:rPr lang="en-US" altLang="zh-CN" sz="1800" dirty="0"/>
              <a:t> mm) LG sheets. </a:t>
            </a:r>
          </a:p>
          <a:p>
            <a:pPr>
              <a:lnSpc>
                <a:spcPct val="100000"/>
              </a:lnSpc>
              <a:spcAft>
                <a:spcPts val="1800"/>
              </a:spcAft>
              <a:buClr>
                <a:srgbClr val="C00000"/>
              </a:buClr>
            </a:pPr>
            <a:r>
              <a:rPr lang="en-US" altLang="zh-CN" sz="1800" dirty="0">
                <a:solidFill>
                  <a:srgbClr val="C00000"/>
                </a:solidFill>
              </a:rPr>
              <a:t>New 650 MHz LG cavities will be made for CEPC R&amp;D. </a:t>
            </a:r>
          </a:p>
        </p:txBody>
      </p:sp>
    </p:spTree>
    <p:extLst>
      <p:ext uri="{BB962C8B-B14F-4D97-AF65-F5344CB8AC3E}">
        <p14:creationId xmlns:p14="http://schemas.microsoft.com/office/powerpoint/2010/main" val="4115675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5F8040C-4492-4759-8DA7-6BFE32891537}"/>
              </a:ext>
            </a:extLst>
          </p:cNvPr>
          <p:cNvSpPr>
            <a:spLocks noGrp="1"/>
          </p:cNvSpPr>
          <p:nvPr>
            <p:ph type="title"/>
          </p:nvPr>
        </p:nvSpPr>
        <p:spPr>
          <a:xfrm>
            <a:off x="0" y="-27407"/>
            <a:ext cx="12192000" cy="960617"/>
          </a:xfrm>
        </p:spPr>
        <p:txBody>
          <a:bodyPr/>
          <a:lstStyle/>
          <a:p>
            <a:r>
              <a:rPr lang="en-US" altLang="zh-CN" dirty="0"/>
              <a:t>650 MHz High Power Input Coupler</a:t>
            </a:r>
            <a:endParaRPr lang="zh-CN" altLang="en-US" dirty="0"/>
          </a:p>
        </p:txBody>
      </p:sp>
      <p:sp>
        <p:nvSpPr>
          <p:cNvPr id="5" name="灯片编号占位符 4">
            <a:extLst>
              <a:ext uri="{FF2B5EF4-FFF2-40B4-BE49-F238E27FC236}">
                <a16:creationId xmlns:a16="http://schemas.microsoft.com/office/drawing/2014/main" id="{D2E669EC-283A-4299-B312-1FBB6A859D08}"/>
              </a:ext>
            </a:extLst>
          </p:cNvPr>
          <p:cNvSpPr>
            <a:spLocks noGrp="1"/>
          </p:cNvSpPr>
          <p:nvPr>
            <p:ph type="sldNum" sz="quarter" idx="12"/>
          </p:nvPr>
        </p:nvSpPr>
        <p:spPr/>
        <p:txBody>
          <a:bodyPr/>
          <a:lstStyle/>
          <a:p>
            <a:fld id="{F15E9139-A00B-4B2A-98A6-095DC08F1345}" type="slidenum">
              <a:rPr lang="zh-CN" altLang="en-US" smtClean="0"/>
              <a:pPr/>
              <a:t>35</a:t>
            </a:fld>
            <a:endParaRPr lang="zh-CN" altLang="en-US"/>
          </a:p>
        </p:txBody>
      </p:sp>
      <p:sp>
        <p:nvSpPr>
          <p:cNvPr id="6" name="文本框 5">
            <a:extLst>
              <a:ext uri="{FF2B5EF4-FFF2-40B4-BE49-F238E27FC236}">
                <a16:creationId xmlns:a16="http://schemas.microsoft.com/office/drawing/2014/main" id="{EE01A4F0-31B6-419A-B2D7-0CC9FF873528}"/>
              </a:ext>
            </a:extLst>
          </p:cNvPr>
          <p:cNvSpPr txBox="1"/>
          <p:nvPr/>
        </p:nvSpPr>
        <p:spPr>
          <a:xfrm>
            <a:off x="263352" y="1170771"/>
            <a:ext cx="11881320" cy="155427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CEPC Higgs mode requires variable </a:t>
            </a:r>
            <a:r>
              <a:rPr lang="en-US" altLang="zh-CN" dirty="0">
                <a:solidFill>
                  <a:srgbClr val="C00000"/>
                </a:solidFill>
                <a:latin typeface="Arial" panose="020B0604020202020204" pitchFamily="34" charset="0"/>
                <a:cs typeface="Arial" panose="020B0604020202020204" pitchFamily="34" charset="0"/>
              </a:rPr>
              <a:t>313 kW </a:t>
            </a:r>
            <a:r>
              <a:rPr lang="en-US" altLang="zh-CN" dirty="0">
                <a:latin typeface="Arial" panose="020B0604020202020204" pitchFamily="34" charset="0"/>
                <a:cs typeface="Arial" panose="020B0604020202020204" pitchFamily="34" charset="0"/>
              </a:rPr>
              <a:t>CW 650 MHz input coupler. In the CEPC TDR phase, both f</a:t>
            </a:r>
            <a:r>
              <a:rPr lang="en-US" altLang="zh-CN" sz="1800" dirty="0">
                <a:latin typeface="Arial" panose="020B0604020202020204" pitchFamily="34" charset="0"/>
                <a:cs typeface="Arial" panose="020B0604020202020204" pitchFamily="34" charset="0"/>
              </a:rPr>
              <a:t>ixed and variable couplers are designed, fabricated and </a:t>
            </a:r>
            <a:r>
              <a:rPr lang="en-US" altLang="zh-CN" sz="1800" dirty="0">
                <a:solidFill>
                  <a:srgbClr val="C00000"/>
                </a:solidFill>
                <a:latin typeface="Arial" panose="020B0604020202020204" pitchFamily="34" charset="0"/>
                <a:cs typeface="Arial" panose="020B0604020202020204" pitchFamily="34" charset="0"/>
              </a:rPr>
              <a:t>tested to CW TW 150 kW (SSA power limit), SW 100 kW</a:t>
            </a:r>
            <a:r>
              <a:rPr lang="en-US" altLang="zh-CN" dirty="0">
                <a:solidFill>
                  <a:srgbClr val="C00000"/>
                </a:solidFill>
                <a:latin typeface="Arial" panose="020B0604020202020204" pitchFamily="34" charset="0"/>
                <a:cs typeface="Arial" panose="020B0604020202020204" pitchFamily="34" charset="0"/>
              </a:rPr>
              <a:t>.</a:t>
            </a:r>
            <a:endParaRPr lang="en-US" altLang="zh-CN" sz="1800" dirty="0">
              <a:solidFill>
                <a:srgbClr val="C00000"/>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altLang="zh-CN" sz="1800" dirty="0">
                <a:solidFill>
                  <a:srgbClr val="C00000"/>
                </a:solidFill>
                <a:latin typeface="Arial" panose="020B0604020202020204" pitchFamily="34" charset="0"/>
                <a:cs typeface="Arial" panose="020B0604020202020204" pitchFamily="34" charset="0"/>
              </a:rPr>
              <a:t>Six variable couplers in the full-size cryomodule </a:t>
            </a:r>
            <a:r>
              <a:rPr lang="en-US" altLang="zh-CN" sz="1800" dirty="0">
                <a:latin typeface="Arial" panose="020B0604020202020204" pitchFamily="34" charset="0"/>
                <a:cs typeface="Arial" panose="020B0604020202020204" pitchFamily="34" charset="0"/>
              </a:rPr>
              <a:t>instead of the fixed couplers in test cryomodule for RF power saving in different modes. </a:t>
            </a:r>
            <a:r>
              <a:rPr lang="en-US" altLang="zh-CN" sz="1800" dirty="0">
                <a:solidFill>
                  <a:srgbClr val="C00000"/>
                </a:solidFill>
                <a:latin typeface="Arial" panose="020B0604020202020204" pitchFamily="34" charset="0"/>
                <a:cs typeface="Arial" panose="020B0604020202020204" pitchFamily="34" charset="0"/>
              </a:rPr>
              <a:t>Eight couplers currently </a:t>
            </a:r>
            <a:r>
              <a:rPr lang="en-US" altLang="zh-CN" dirty="0">
                <a:solidFill>
                  <a:srgbClr val="C00000"/>
                </a:solidFill>
                <a:latin typeface="Arial" panose="020B0604020202020204" pitchFamily="34" charset="0"/>
                <a:cs typeface="Arial" panose="020B0604020202020204" pitchFamily="34" charset="0"/>
              </a:rPr>
              <a:t>in fabrication</a:t>
            </a:r>
            <a:r>
              <a:rPr lang="en-US" altLang="zh-CN" sz="1800" dirty="0">
                <a:latin typeface="Arial" panose="020B0604020202020204" pitchFamily="34" charset="0"/>
                <a:cs typeface="Arial" panose="020B0604020202020204" pitchFamily="34" charset="0"/>
              </a:rPr>
              <a:t>. H</a:t>
            </a:r>
            <a:r>
              <a:rPr lang="en-US" altLang="zh-CN" dirty="0">
                <a:latin typeface="Arial" panose="020B0604020202020204" pitchFamily="34" charset="0"/>
                <a:cs typeface="Arial" panose="020B0604020202020204" pitchFamily="34" charset="0"/>
              </a:rPr>
              <a:t>igh power conditioning with 800 kW 650 MHz klystron. </a:t>
            </a:r>
            <a:endParaRPr lang="en-US" altLang="zh-CN" sz="1800"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5657B9CF-1094-4BA2-821D-1232334214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78881" y="4221087"/>
            <a:ext cx="1674628" cy="2232838"/>
          </a:xfrm>
          <a:prstGeom prst="rect">
            <a:avLst/>
          </a:prstGeom>
        </p:spPr>
      </p:pic>
      <p:pic>
        <p:nvPicPr>
          <p:cNvPr id="18" name="图片 17">
            <a:extLst>
              <a:ext uri="{FF2B5EF4-FFF2-40B4-BE49-F238E27FC236}">
                <a16:creationId xmlns:a16="http://schemas.microsoft.com/office/drawing/2014/main" id="{3257D581-BB56-4925-8DF0-1E57943EA20B}"/>
              </a:ext>
            </a:extLst>
          </p:cNvPr>
          <p:cNvPicPr/>
          <p:nvPr/>
        </p:nvPicPr>
        <p:blipFill rotWithShape="1">
          <a:blip r:embed="rId3" cstate="hqprint">
            <a:extLst>
              <a:ext uri="{28A0092B-C50C-407E-A947-70E740481C1C}">
                <a14:useLocalDpi xmlns:a14="http://schemas.microsoft.com/office/drawing/2010/main"/>
              </a:ext>
            </a:extLst>
          </a:blip>
          <a:srcRect/>
          <a:stretch/>
        </p:blipFill>
        <p:spPr>
          <a:xfrm rot="16200000">
            <a:off x="9362178" y="1927393"/>
            <a:ext cx="1131789" cy="3103097"/>
          </a:xfrm>
          <a:prstGeom prst="rect">
            <a:avLst/>
          </a:prstGeom>
        </p:spPr>
      </p:pic>
      <p:pic>
        <p:nvPicPr>
          <p:cNvPr id="21" name="图片 20">
            <a:extLst>
              <a:ext uri="{FF2B5EF4-FFF2-40B4-BE49-F238E27FC236}">
                <a16:creationId xmlns:a16="http://schemas.microsoft.com/office/drawing/2014/main" id="{108E71A4-E6B0-4AE6-A894-62089F16F4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31772" y="4221087"/>
            <a:ext cx="1547849" cy="2221243"/>
          </a:xfrm>
          <a:prstGeom prst="rect">
            <a:avLst/>
          </a:prstGeom>
        </p:spPr>
      </p:pic>
      <p:pic>
        <p:nvPicPr>
          <p:cNvPr id="25" name="图片 24">
            <a:extLst>
              <a:ext uri="{FF2B5EF4-FFF2-40B4-BE49-F238E27FC236}">
                <a16:creationId xmlns:a16="http://schemas.microsoft.com/office/drawing/2014/main" id="{9FE619B3-7800-4937-97FE-760464C96E0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272834" y="4221087"/>
            <a:ext cx="1548358" cy="2232838"/>
          </a:xfrm>
          <a:prstGeom prst="rect">
            <a:avLst/>
          </a:prstGeom>
        </p:spPr>
      </p:pic>
      <p:pic>
        <p:nvPicPr>
          <p:cNvPr id="7" name="图片 6">
            <a:extLst>
              <a:ext uri="{FF2B5EF4-FFF2-40B4-BE49-F238E27FC236}">
                <a16:creationId xmlns:a16="http://schemas.microsoft.com/office/drawing/2014/main" id="{0C082D25-86D6-4B07-8B4B-3AFAF2E70A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68828" y="2924944"/>
            <a:ext cx="1509053" cy="1131790"/>
          </a:xfrm>
          <a:prstGeom prst="rect">
            <a:avLst/>
          </a:prstGeom>
        </p:spPr>
      </p:pic>
      <p:pic>
        <p:nvPicPr>
          <p:cNvPr id="12" name="图片 11">
            <a:extLst>
              <a:ext uri="{FF2B5EF4-FFF2-40B4-BE49-F238E27FC236}">
                <a16:creationId xmlns:a16="http://schemas.microsoft.com/office/drawing/2014/main" id="{85054FB7-595C-4ADB-8784-64FDF9BB39A5}"/>
              </a:ext>
            </a:extLst>
          </p:cNvPr>
          <p:cNvPicPr>
            <a:picLocks noChangeAspect="1"/>
          </p:cNvPicPr>
          <p:nvPr/>
        </p:nvPicPr>
        <p:blipFill>
          <a:blip r:embed="rId7"/>
          <a:stretch>
            <a:fillRect/>
          </a:stretch>
        </p:blipFill>
        <p:spPr>
          <a:xfrm>
            <a:off x="2370808" y="2912421"/>
            <a:ext cx="3582753" cy="3541504"/>
          </a:xfrm>
          <a:prstGeom prst="rect">
            <a:avLst/>
          </a:prstGeom>
        </p:spPr>
      </p:pic>
      <p:pic>
        <p:nvPicPr>
          <p:cNvPr id="13" name="图片 12">
            <a:extLst>
              <a:ext uri="{FF2B5EF4-FFF2-40B4-BE49-F238E27FC236}">
                <a16:creationId xmlns:a16="http://schemas.microsoft.com/office/drawing/2014/main" id="{3DBD26A3-381A-460F-B703-481ACFA45E71}"/>
              </a:ext>
            </a:extLst>
          </p:cNvPr>
          <p:cNvPicPr>
            <a:picLocks noChangeAspect="1"/>
          </p:cNvPicPr>
          <p:nvPr/>
        </p:nvPicPr>
        <p:blipFill>
          <a:blip r:embed="rId8"/>
          <a:stretch>
            <a:fillRect/>
          </a:stretch>
        </p:blipFill>
        <p:spPr>
          <a:xfrm>
            <a:off x="609600" y="2924944"/>
            <a:ext cx="1380370" cy="3556628"/>
          </a:xfrm>
          <a:prstGeom prst="rect">
            <a:avLst/>
          </a:prstGeom>
        </p:spPr>
      </p:pic>
    </p:spTree>
    <p:extLst>
      <p:ext uri="{BB962C8B-B14F-4D97-AF65-F5344CB8AC3E}">
        <p14:creationId xmlns:p14="http://schemas.microsoft.com/office/powerpoint/2010/main" val="1664647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95FA4CB4-B8AD-4063-80F4-7DA3D35B1FBE}"/>
              </a:ext>
            </a:extLst>
          </p:cNvPr>
          <p:cNvSpPr>
            <a:spLocks noGrp="1"/>
          </p:cNvSpPr>
          <p:nvPr>
            <p:ph type="sldNum" sz="quarter" idx="12"/>
          </p:nvPr>
        </p:nvSpPr>
        <p:spPr/>
        <p:txBody>
          <a:bodyPr/>
          <a:lstStyle/>
          <a:p>
            <a:fld id="{F15E9139-A00B-4B2A-98A6-095DC08F1345}" type="slidenum">
              <a:rPr lang="zh-CN" altLang="en-US" smtClean="0"/>
              <a:pPr/>
              <a:t>36</a:t>
            </a:fld>
            <a:endParaRPr lang="zh-CN" altLang="en-US" dirty="0"/>
          </a:p>
        </p:txBody>
      </p:sp>
      <p:sp>
        <p:nvSpPr>
          <p:cNvPr id="4" name="标题 3">
            <a:extLst>
              <a:ext uri="{FF2B5EF4-FFF2-40B4-BE49-F238E27FC236}">
                <a16:creationId xmlns:a16="http://schemas.microsoft.com/office/drawing/2014/main" id="{4FB0E88C-4731-404F-9B1D-5DA931BC069D}"/>
              </a:ext>
            </a:extLst>
          </p:cNvPr>
          <p:cNvSpPr>
            <a:spLocks noGrp="1"/>
          </p:cNvSpPr>
          <p:nvPr>
            <p:ph type="title"/>
          </p:nvPr>
        </p:nvSpPr>
        <p:spPr>
          <a:xfrm>
            <a:off x="335360" y="142852"/>
            <a:ext cx="11521280" cy="725470"/>
          </a:xfrm>
        </p:spPr>
        <p:txBody>
          <a:bodyPr>
            <a:normAutofit/>
          </a:bodyPr>
          <a:lstStyle/>
          <a:p>
            <a:r>
              <a:rPr lang="en-US" altLang="zh-CN" dirty="0"/>
              <a:t>650 MHz Coupler Cooling and Heat Load</a:t>
            </a:r>
            <a:endParaRPr lang="zh-CN" altLang="en-US" dirty="0"/>
          </a:p>
        </p:txBody>
      </p:sp>
      <p:graphicFrame>
        <p:nvGraphicFramePr>
          <p:cNvPr id="9" name="表格 8">
            <a:extLst>
              <a:ext uri="{FF2B5EF4-FFF2-40B4-BE49-F238E27FC236}">
                <a16:creationId xmlns:a16="http://schemas.microsoft.com/office/drawing/2014/main" id="{189146DE-4E73-4B02-AD87-3B2C1098E064}"/>
              </a:ext>
            </a:extLst>
          </p:cNvPr>
          <p:cNvGraphicFramePr>
            <a:graphicFrameLocks noGrp="1"/>
          </p:cNvGraphicFramePr>
          <p:nvPr>
            <p:extLst>
              <p:ext uri="{D42A27DB-BD31-4B8C-83A1-F6EECF244321}">
                <p14:modId xmlns:p14="http://schemas.microsoft.com/office/powerpoint/2010/main" val="2908763243"/>
              </p:ext>
            </p:extLst>
          </p:nvPr>
        </p:nvGraphicFramePr>
        <p:xfrm>
          <a:off x="550256" y="2438276"/>
          <a:ext cx="1995262" cy="2366206"/>
        </p:xfrm>
        <a:graphic>
          <a:graphicData uri="http://schemas.openxmlformats.org/drawingml/2006/table">
            <a:tbl>
              <a:tblPr firstRow="1" bandRow="1">
                <a:tableStyleId>{5C22544A-7EE6-4342-B048-85BDC9FD1C3A}</a:tableStyleId>
              </a:tblPr>
              <a:tblGrid>
                <a:gridCol w="663262">
                  <a:extLst>
                    <a:ext uri="{9D8B030D-6E8A-4147-A177-3AD203B41FA5}">
                      <a16:colId xmlns:a16="http://schemas.microsoft.com/office/drawing/2014/main" val="1146045499"/>
                    </a:ext>
                  </a:extLst>
                </a:gridCol>
                <a:gridCol w="1332000">
                  <a:extLst>
                    <a:ext uri="{9D8B030D-6E8A-4147-A177-3AD203B41FA5}">
                      <a16:colId xmlns:a16="http://schemas.microsoft.com/office/drawing/2014/main" val="3831137164"/>
                    </a:ext>
                  </a:extLst>
                </a:gridCol>
              </a:tblGrid>
              <a:tr h="611532">
                <a:tc>
                  <a:txBody>
                    <a:bodyPr/>
                    <a:lstStyle/>
                    <a:p>
                      <a:endParaRPr lang="zh-CN" altLang="en-US" sz="1400" dirty="0">
                        <a:solidFill>
                          <a:schemeClr val="bg1"/>
                        </a:solidFill>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1"/>
                          </a:solidFill>
                          <a:latin typeface="Arial" panose="020B0604020202020204" pitchFamily="34" charset="0"/>
                          <a:cs typeface="Arial" panose="020B0604020202020204" pitchFamily="34" charset="0"/>
                        </a:rPr>
                        <a:t>Heat Load at 313 kW, TW</a:t>
                      </a:r>
                    </a:p>
                  </a:txBody>
                  <a:tcPr anchor="ctr"/>
                </a:tc>
                <a:extLst>
                  <a:ext uri="{0D108BD9-81ED-4DB2-BD59-A6C34878D82A}">
                    <a16:rowId xmlns:a16="http://schemas.microsoft.com/office/drawing/2014/main" val="689340978"/>
                  </a:ext>
                </a:extLst>
              </a:tr>
              <a:tr h="437665">
                <a:tc>
                  <a:txBody>
                    <a:bodyPr/>
                    <a:lstStyle/>
                    <a:p>
                      <a:pPr algn="ctr"/>
                      <a:r>
                        <a:rPr lang="en-US" altLang="zh-CN" sz="1400" dirty="0">
                          <a:latin typeface="Arial" panose="020B0604020202020204" pitchFamily="34" charset="0"/>
                          <a:cs typeface="Arial" panose="020B0604020202020204" pitchFamily="34" charset="0"/>
                        </a:rPr>
                        <a:t>298 K</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effectLst/>
                          <a:latin typeface="Arial" panose="020B0604020202020204" pitchFamily="34" charset="0"/>
                          <a:cs typeface="Arial" panose="020B0604020202020204" pitchFamily="34" charset="0"/>
                        </a:rPr>
                        <a:t>  4.2 W</a:t>
                      </a:r>
                      <a:endParaRPr lang="en-US" altLang="zh-CN"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01131069"/>
                  </a:ext>
                </a:extLst>
              </a:tr>
              <a:tr h="437665">
                <a:tc>
                  <a:txBody>
                    <a:bodyPr/>
                    <a:lstStyle/>
                    <a:p>
                      <a:pPr algn="ctr"/>
                      <a:r>
                        <a:rPr lang="en-US" altLang="zh-CN" sz="1400" dirty="0">
                          <a:latin typeface="Arial" panose="020B0604020202020204" pitchFamily="34" charset="0"/>
                          <a:cs typeface="Arial" panose="020B0604020202020204" pitchFamily="34" charset="0"/>
                        </a:rPr>
                        <a:t>60 K</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effectLst/>
                          <a:latin typeface="Arial" panose="020B0604020202020204" pitchFamily="34" charset="0"/>
                          <a:cs typeface="Arial" panose="020B0604020202020204" pitchFamily="34" charset="0"/>
                        </a:rPr>
                        <a:t>  29.2 W</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67131986"/>
                  </a:ext>
                </a:extLst>
              </a:tr>
              <a:tr h="437665">
                <a:tc>
                  <a:txBody>
                    <a:bodyPr/>
                    <a:lstStyle/>
                    <a:p>
                      <a:pPr algn="ctr"/>
                      <a:r>
                        <a:rPr lang="en-US" altLang="zh-CN" sz="1400" dirty="0">
                          <a:solidFill>
                            <a:schemeClr val="tx1"/>
                          </a:solidFill>
                          <a:latin typeface="Arial" panose="020B0604020202020204" pitchFamily="34" charset="0"/>
                          <a:cs typeface="Arial" panose="020B0604020202020204" pitchFamily="34" charset="0"/>
                        </a:rPr>
                        <a:t>7 K</a:t>
                      </a:r>
                      <a:endParaRPr lang="zh-CN" altLang="en-US" sz="14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400" dirty="0">
                          <a:solidFill>
                            <a:schemeClr val="tx1"/>
                          </a:solidFill>
                          <a:effectLst/>
                          <a:latin typeface="Arial" panose="020B0604020202020204" pitchFamily="34" charset="0"/>
                          <a:cs typeface="Arial" panose="020B0604020202020204" pitchFamily="34" charset="0"/>
                        </a:rPr>
                        <a:t>  6.3 W</a:t>
                      </a:r>
                      <a:endParaRPr lang="zh-CN" altLang="en-US" sz="14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76248948"/>
                  </a:ext>
                </a:extLst>
              </a:tr>
              <a:tr h="441679">
                <a:tc>
                  <a:txBody>
                    <a:bodyPr/>
                    <a:lstStyle/>
                    <a:p>
                      <a:pPr algn="ctr"/>
                      <a:r>
                        <a:rPr lang="en-US" altLang="zh-CN" sz="1400" dirty="0">
                          <a:solidFill>
                            <a:schemeClr val="tx1"/>
                          </a:solidFill>
                          <a:latin typeface="Arial" panose="020B0604020202020204" pitchFamily="34" charset="0"/>
                          <a:cs typeface="Arial" panose="020B0604020202020204" pitchFamily="34" charset="0"/>
                        </a:rPr>
                        <a:t>2 K</a:t>
                      </a:r>
                      <a:endParaRPr lang="zh-CN" altLang="en-US" sz="140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solidFill>
                          <a:effectLst/>
                          <a:latin typeface="Arial" panose="020B0604020202020204" pitchFamily="34" charset="0"/>
                          <a:cs typeface="Arial" panose="020B0604020202020204" pitchFamily="34" charset="0"/>
                        </a:rPr>
                        <a:t> 2.7 W</a:t>
                      </a:r>
                      <a:endParaRPr lang="en-US" altLang="zh-CN" sz="14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33040086"/>
                  </a:ext>
                </a:extLst>
              </a:tr>
            </a:tbl>
          </a:graphicData>
        </a:graphic>
      </p:graphicFrame>
      <p:pic>
        <p:nvPicPr>
          <p:cNvPr id="23" name="图片 22">
            <a:extLst>
              <a:ext uri="{FF2B5EF4-FFF2-40B4-BE49-F238E27FC236}">
                <a16:creationId xmlns:a16="http://schemas.microsoft.com/office/drawing/2014/main" id="{8B715308-6360-49AE-BE87-30F024E21B8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14771" y="2443237"/>
            <a:ext cx="2213751" cy="1177212"/>
          </a:xfrm>
          <a:prstGeom prst="rect">
            <a:avLst/>
          </a:prstGeom>
        </p:spPr>
      </p:pic>
      <p:pic>
        <p:nvPicPr>
          <p:cNvPr id="24" name="图片 23">
            <a:extLst>
              <a:ext uri="{FF2B5EF4-FFF2-40B4-BE49-F238E27FC236}">
                <a16:creationId xmlns:a16="http://schemas.microsoft.com/office/drawing/2014/main" id="{DBB7F847-8A6A-4F44-9435-8EEF16A3DFF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14771" y="3788579"/>
            <a:ext cx="2213751" cy="984688"/>
          </a:xfrm>
          <a:prstGeom prst="rect">
            <a:avLst/>
          </a:prstGeom>
        </p:spPr>
      </p:pic>
      <p:pic>
        <p:nvPicPr>
          <p:cNvPr id="33" name="图片 32">
            <a:extLst>
              <a:ext uri="{FF2B5EF4-FFF2-40B4-BE49-F238E27FC236}">
                <a16:creationId xmlns:a16="http://schemas.microsoft.com/office/drawing/2014/main" id="{EC69B24D-7DDD-4BE2-8FB4-B60B555561F9}"/>
              </a:ext>
            </a:extLst>
          </p:cNvPr>
          <p:cNvPicPr>
            <a:picLocks noChangeAspect="1"/>
          </p:cNvPicPr>
          <p:nvPr/>
        </p:nvPicPr>
        <p:blipFill>
          <a:blip r:embed="rId4"/>
          <a:stretch>
            <a:fillRect/>
          </a:stretch>
        </p:blipFill>
        <p:spPr>
          <a:xfrm>
            <a:off x="2831117" y="2438276"/>
            <a:ext cx="1822304" cy="2366206"/>
          </a:xfrm>
          <a:prstGeom prst="rect">
            <a:avLst/>
          </a:prstGeom>
        </p:spPr>
      </p:pic>
      <p:pic>
        <p:nvPicPr>
          <p:cNvPr id="60" name="图片 59">
            <a:extLst>
              <a:ext uri="{FF2B5EF4-FFF2-40B4-BE49-F238E27FC236}">
                <a16:creationId xmlns:a16="http://schemas.microsoft.com/office/drawing/2014/main" id="{0946971E-E921-445E-BE2B-7D13BC7A4E6A}"/>
              </a:ext>
            </a:extLst>
          </p:cNvPr>
          <p:cNvPicPr>
            <a:picLocks noChangeAspect="1"/>
          </p:cNvPicPr>
          <p:nvPr/>
        </p:nvPicPr>
        <p:blipFill>
          <a:blip r:embed="rId5"/>
          <a:stretch>
            <a:fillRect/>
          </a:stretch>
        </p:blipFill>
        <p:spPr>
          <a:xfrm>
            <a:off x="10160000" y="1283500"/>
            <a:ext cx="2214805" cy="2724563"/>
          </a:xfrm>
          <a:prstGeom prst="rect">
            <a:avLst/>
          </a:prstGeom>
        </p:spPr>
      </p:pic>
      <p:pic>
        <p:nvPicPr>
          <p:cNvPr id="63" name="图片 62">
            <a:extLst>
              <a:ext uri="{FF2B5EF4-FFF2-40B4-BE49-F238E27FC236}">
                <a16:creationId xmlns:a16="http://schemas.microsoft.com/office/drawing/2014/main" id="{4882BCCE-0182-4186-99BB-4AC5AF2FCDCD}"/>
              </a:ext>
            </a:extLst>
          </p:cNvPr>
          <p:cNvPicPr>
            <a:picLocks noChangeAspect="1"/>
          </p:cNvPicPr>
          <p:nvPr/>
        </p:nvPicPr>
        <p:blipFill>
          <a:blip r:embed="rId6"/>
          <a:stretch>
            <a:fillRect/>
          </a:stretch>
        </p:blipFill>
        <p:spPr>
          <a:xfrm>
            <a:off x="585912" y="5036550"/>
            <a:ext cx="1759365" cy="1826242"/>
          </a:xfrm>
          <a:prstGeom prst="rect">
            <a:avLst/>
          </a:prstGeom>
        </p:spPr>
      </p:pic>
      <p:pic>
        <p:nvPicPr>
          <p:cNvPr id="67" name="图片 66">
            <a:extLst>
              <a:ext uri="{FF2B5EF4-FFF2-40B4-BE49-F238E27FC236}">
                <a16:creationId xmlns:a16="http://schemas.microsoft.com/office/drawing/2014/main" id="{CF194FBD-2F16-47FF-A1DA-B5430A72076B}"/>
              </a:ext>
            </a:extLst>
          </p:cNvPr>
          <p:cNvPicPr>
            <a:picLocks noChangeAspect="1"/>
          </p:cNvPicPr>
          <p:nvPr/>
        </p:nvPicPr>
        <p:blipFill>
          <a:blip r:embed="rId7"/>
          <a:stretch>
            <a:fillRect/>
          </a:stretch>
        </p:blipFill>
        <p:spPr>
          <a:xfrm>
            <a:off x="2852727" y="4917705"/>
            <a:ext cx="4274421" cy="1621208"/>
          </a:xfrm>
          <a:prstGeom prst="rect">
            <a:avLst/>
          </a:prstGeom>
        </p:spPr>
      </p:pic>
      <p:sp>
        <p:nvSpPr>
          <p:cNvPr id="68" name="文本框 67">
            <a:extLst>
              <a:ext uri="{FF2B5EF4-FFF2-40B4-BE49-F238E27FC236}">
                <a16:creationId xmlns:a16="http://schemas.microsoft.com/office/drawing/2014/main" id="{A48F4F0E-0BE5-4BB4-960A-5B56C2DADC17}"/>
              </a:ext>
            </a:extLst>
          </p:cNvPr>
          <p:cNvSpPr txBox="1"/>
          <p:nvPr/>
        </p:nvSpPr>
        <p:spPr>
          <a:xfrm>
            <a:off x="307384" y="1164241"/>
            <a:ext cx="7444800" cy="1077218"/>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Evaluate cooling capacity of the thermal anchors on cryogenic lines, avoid cavity low field quench by coupler heating. Compare with helium gas cooling.</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Avoid overheating of the bellow on the inner conductor.</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Confirm air cooling capacity of the warm part and the window.</a:t>
            </a:r>
            <a:endParaRPr lang="zh-CN" altLang="en-US" sz="1600" dirty="0">
              <a:latin typeface="Arial" panose="020B0604020202020204" pitchFamily="34" charset="0"/>
              <a:cs typeface="Arial" panose="020B0604020202020204" pitchFamily="34" charset="0"/>
            </a:endParaRPr>
          </a:p>
        </p:txBody>
      </p:sp>
      <p:pic>
        <p:nvPicPr>
          <p:cNvPr id="41" name="图片 40">
            <a:extLst>
              <a:ext uri="{FF2B5EF4-FFF2-40B4-BE49-F238E27FC236}">
                <a16:creationId xmlns:a16="http://schemas.microsoft.com/office/drawing/2014/main" id="{2FD57FCF-38D8-4034-94E8-A2170876C121}"/>
              </a:ext>
            </a:extLst>
          </p:cNvPr>
          <p:cNvPicPr>
            <a:picLocks noChangeAspect="1"/>
          </p:cNvPicPr>
          <p:nvPr/>
        </p:nvPicPr>
        <p:blipFill>
          <a:blip r:embed="rId8"/>
          <a:stretch>
            <a:fillRect/>
          </a:stretch>
        </p:blipFill>
        <p:spPr>
          <a:xfrm>
            <a:off x="9980585" y="4423241"/>
            <a:ext cx="1974027" cy="1962516"/>
          </a:xfrm>
          <a:prstGeom prst="rect">
            <a:avLst/>
          </a:prstGeom>
        </p:spPr>
      </p:pic>
      <p:pic>
        <p:nvPicPr>
          <p:cNvPr id="44" name="图片 43">
            <a:extLst>
              <a:ext uri="{FF2B5EF4-FFF2-40B4-BE49-F238E27FC236}">
                <a16:creationId xmlns:a16="http://schemas.microsoft.com/office/drawing/2014/main" id="{B0638C6D-C7EC-4BE4-89FE-9B4E0F51C290}"/>
              </a:ext>
            </a:extLst>
          </p:cNvPr>
          <p:cNvPicPr>
            <a:picLocks noChangeAspect="1"/>
          </p:cNvPicPr>
          <p:nvPr/>
        </p:nvPicPr>
        <p:blipFill>
          <a:blip r:embed="rId9"/>
          <a:stretch>
            <a:fillRect/>
          </a:stretch>
        </p:blipFill>
        <p:spPr>
          <a:xfrm>
            <a:off x="7469331" y="2801432"/>
            <a:ext cx="1364071" cy="3706061"/>
          </a:xfrm>
          <a:prstGeom prst="rect">
            <a:avLst/>
          </a:prstGeom>
        </p:spPr>
      </p:pic>
      <p:pic>
        <p:nvPicPr>
          <p:cNvPr id="45" name="图片 44">
            <a:extLst>
              <a:ext uri="{FF2B5EF4-FFF2-40B4-BE49-F238E27FC236}">
                <a16:creationId xmlns:a16="http://schemas.microsoft.com/office/drawing/2014/main" id="{570822C8-5B8F-408D-9A68-D7098646389A}"/>
              </a:ext>
            </a:extLst>
          </p:cNvPr>
          <p:cNvPicPr>
            <a:picLocks noChangeAspect="1"/>
          </p:cNvPicPr>
          <p:nvPr/>
        </p:nvPicPr>
        <p:blipFill>
          <a:blip r:embed="rId10"/>
          <a:stretch>
            <a:fillRect/>
          </a:stretch>
        </p:blipFill>
        <p:spPr>
          <a:xfrm rot="5400000">
            <a:off x="7453217" y="4371981"/>
            <a:ext cx="3788322" cy="647223"/>
          </a:xfrm>
          <a:prstGeom prst="rect">
            <a:avLst/>
          </a:prstGeom>
        </p:spPr>
      </p:pic>
    </p:spTree>
    <p:extLst>
      <p:ext uri="{BB962C8B-B14F-4D97-AF65-F5344CB8AC3E}">
        <p14:creationId xmlns:p14="http://schemas.microsoft.com/office/powerpoint/2010/main" val="2345971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572F79-BE73-CD45-DB38-93C61703A31F}"/>
              </a:ext>
            </a:extLst>
          </p:cNvPr>
          <p:cNvSpPr>
            <a:spLocks noGrp="1"/>
          </p:cNvSpPr>
          <p:nvPr>
            <p:ph type="title"/>
          </p:nvPr>
        </p:nvSpPr>
        <p:spPr>
          <a:xfrm>
            <a:off x="838200" y="56154"/>
            <a:ext cx="10515600" cy="836822"/>
          </a:xfrm>
        </p:spPr>
        <p:txBody>
          <a:bodyPr/>
          <a:lstStyle/>
          <a:p>
            <a:pPr algn="ctr"/>
            <a:r>
              <a:rPr lang="en-US" altLang="zh-CN" b="1" dirty="0"/>
              <a:t>HOM Coupler and Absorber</a:t>
            </a:r>
            <a:endParaRPr lang="zh-CN" altLang="en-US" b="1" dirty="0"/>
          </a:p>
        </p:txBody>
      </p:sp>
      <p:pic>
        <p:nvPicPr>
          <p:cNvPr id="6" name="图片 5">
            <a:extLst>
              <a:ext uri="{FF2B5EF4-FFF2-40B4-BE49-F238E27FC236}">
                <a16:creationId xmlns:a16="http://schemas.microsoft.com/office/drawing/2014/main" id="{7AD2A449-8FAB-FA11-0E86-2FBD3E529EA5}"/>
              </a:ext>
            </a:extLst>
          </p:cNvPr>
          <p:cNvPicPr>
            <a:picLocks noChangeAspect="1"/>
          </p:cNvPicPr>
          <p:nvPr/>
        </p:nvPicPr>
        <p:blipFill>
          <a:blip r:embed="rId2"/>
          <a:stretch>
            <a:fillRect/>
          </a:stretch>
        </p:blipFill>
        <p:spPr>
          <a:xfrm>
            <a:off x="263352" y="2562230"/>
            <a:ext cx="2633481" cy="2248440"/>
          </a:xfrm>
          <a:prstGeom prst="rect">
            <a:avLst/>
          </a:prstGeom>
        </p:spPr>
      </p:pic>
      <p:pic>
        <p:nvPicPr>
          <p:cNvPr id="7" name="图片 6">
            <a:extLst>
              <a:ext uri="{FF2B5EF4-FFF2-40B4-BE49-F238E27FC236}">
                <a16:creationId xmlns:a16="http://schemas.microsoft.com/office/drawing/2014/main" id="{A26D4165-A8E0-99D8-E3FE-18E9DAF7AB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7279674" y="3729294"/>
            <a:ext cx="1390736" cy="1262554"/>
          </a:xfrm>
          <a:prstGeom prst="rect">
            <a:avLst/>
          </a:prstGeom>
        </p:spPr>
      </p:pic>
      <p:sp>
        <p:nvSpPr>
          <p:cNvPr id="12" name="文本框 11">
            <a:extLst>
              <a:ext uri="{FF2B5EF4-FFF2-40B4-BE49-F238E27FC236}">
                <a16:creationId xmlns:a16="http://schemas.microsoft.com/office/drawing/2014/main" id="{F9D7E316-B35C-5369-E604-57B6F1D25487}"/>
              </a:ext>
            </a:extLst>
          </p:cNvPr>
          <p:cNvSpPr txBox="1"/>
          <p:nvPr/>
        </p:nvSpPr>
        <p:spPr>
          <a:xfrm>
            <a:off x="316810" y="1188994"/>
            <a:ext cx="6643286" cy="1077218"/>
          </a:xfrm>
          <a:prstGeom prst="rect">
            <a:avLst/>
          </a:prstGeom>
          <a:noFill/>
        </p:spPr>
        <p:txBody>
          <a:bodyPr wrap="square" rtlCol="0">
            <a:spAutoFit/>
          </a:bodyPr>
          <a:lstStyle/>
          <a:p>
            <a:pPr>
              <a:spcBef>
                <a:spcPts val="600"/>
              </a:spcBef>
            </a:pPr>
            <a:r>
              <a:rPr lang="en-US" altLang="zh-CN" b="1" dirty="0">
                <a:latin typeface="Arial" panose="020B0604020202020204" pitchFamily="34" charset="0"/>
                <a:cs typeface="Arial" panose="020B0604020202020204" pitchFamily="34" charset="0"/>
              </a:rPr>
              <a:t>Robust design of HOM coupler: double-notch, coaxial filter </a:t>
            </a:r>
          </a:p>
          <a:p>
            <a:pPr marL="342900" indent="-342900">
              <a:spcBef>
                <a:spcPts val="600"/>
              </a:spcBef>
              <a:buFont typeface="Arial" panose="020B0604020202020204" pitchFamily="34" charset="0"/>
              <a:buChar char="•"/>
            </a:pPr>
            <a:r>
              <a:rPr lang="en-US" altLang="zh-CN" dirty="0">
                <a:latin typeface="Arial" panose="020B0604020202020204" pitchFamily="34" charset="0"/>
                <a:ea typeface="等线" panose="02010600030101010101" pitchFamily="2" charset="-122"/>
                <a:cs typeface="Arial" panose="020B0604020202020204" pitchFamily="34" charset="0"/>
              </a:rPr>
              <a:t>Fundamental mode (TM010) </a:t>
            </a:r>
            <a:r>
              <a:rPr lang="en-US" altLang="zh-CN" dirty="0" err="1">
                <a:latin typeface="Arial" panose="020B0604020202020204" pitchFamily="34" charset="0"/>
                <a:ea typeface="等线" panose="02010600030101010101" pitchFamily="2" charset="-122"/>
                <a:cs typeface="Arial" panose="020B0604020202020204" pitchFamily="34" charset="0"/>
              </a:rPr>
              <a:t>Qe</a:t>
            </a:r>
            <a:r>
              <a:rPr lang="en-US" altLang="zh-CN" b="1" dirty="0">
                <a:latin typeface="Arial" panose="020B0604020202020204" pitchFamily="34" charset="0"/>
                <a:ea typeface="等线" panose="02010600030101010101" pitchFamily="2" charset="-122"/>
                <a:cs typeface="Arial" panose="020B0604020202020204" pitchFamily="34" charset="0"/>
              </a:rPr>
              <a:t> </a:t>
            </a:r>
            <a:r>
              <a:rPr lang="en-US" altLang="zh-CN" dirty="0">
                <a:latin typeface="Arial" panose="020B0604020202020204" pitchFamily="34" charset="0"/>
                <a:ea typeface="等线" panose="02010600030101010101" pitchFamily="2" charset="-122"/>
                <a:cs typeface="Arial" panose="020B0604020202020204" pitchFamily="34" charset="0"/>
              </a:rPr>
              <a:t>&gt;1×10</a:t>
            </a:r>
            <a:r>
              <a:rPr lang="en-US" altLang="zh-CN" baseline="30000" dirty="0">
                <a:latin typeface="Arial" panose="020B0604020202020204" pitchFamily="34" charset="0"/>
                <a:ea typeface="等线" panose="02010600030101010101" pitchFamily="2" charset="-122"/>
                <a:cs typeface="Arial" panose="020B0604020202020204" pitchFamily="34" charset="0"/>
              </a:rPr>
              <a:t>11</a:t>
            </a:r>
            <a:r>
              <a:rPr lang="en-US" altLang="zh-CN" dirty="0">
                <a:latin typeface="Arial" panose="020B0604020202020204" pitchFamily="34" charset="0"/>
                <a:cs typeface="Arial" panose="020B0604020202020204" pitchFamily="34" charset="0"/>
              </a:rPr>
              <a:t> without tuning</a:t>
            </a:r>
            <a:endParaRPr lang="en-US" altLang="zh-CN" baseline="30000" dirty="0">
              <a:latin typeface="Arial" panose="020B0604020202020204" pitchFamily="34" charset="0"/>
              <a:ea typeface="等线" panose="02010600030101010101" pitchFamily="2" charset="-122"/>
              <a:cs typeface="Arial" panose="020B0604020202020204" pitchFamily="34" charset="0"/>
            </a:endParaRPr>
          </a:p>
          <a:p>
            <a:pPr marL="342900" indent="-342900">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HOM damping verified by the test cryomodule</a:t>
            </a:r>
          </a:p>
        </p:txBody>
      </p:sp>
      <p:pic>
        <p:nvPicPr>
          <p:cNvPr id="5" name="图片 4">
            <a:extLst>
              <a:ext uri="{FF2B5EF4-FFF2-40B4-BE49-F238E27FC236}">
                <a16:creationId xmlns:a16="http://schemas.microsoft.com/office/drawing/2014/main" id="{9A78717A-5606-ED08-1B41-A4828CAC7A9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067322" y="2094818"/>
            <a:ext cx="1815440" cy="1390734"/>
          </a:xfrm>
          <a:prstGeom prst="rect">
            <a:avLst/>
          </a:prstGeom>
        </p:spPr>
      </p:pic>
      <p:sp>
        <p:nvSpPr>
          <p:cNvPr id="19" name="文本框 18">
            <a:extLst>
              <a:ext uri="{FF2B5EF4-FFF2-40B4-BE49-F238E27FC236}">
                <a16:creationId xmlns:a16="http://schemas.microsoft.com/office/drawing/2014/main" id="{EEFE556C-12F4-4638-ABEA-2DD9B36C7AEB}"/>
              </a:ext>
            </a:extLst>
          </p:cNvPr>
          <p:cNvSpPr txBox="1"/>
          <p:nvPr/>
        </p:nvSpPr>
        <p:spPr>
          <a:xfrm>
            <a:off x="316810" y="5301208"/>
            <a:ext cx="11265590" cy="1154162"/>
          </a:xfrm>
          <a:prstGeom prst="rect">
            <a:avLst/>
          </a:prstGeom>
          <a:noFill/>
        </p:spPr>
        <p:txBody>
          <a:bodyPr wrap="square">
            <a:spAutoFit/>
          </a:bodyPr>
          <a:lstStyle/>
          <a:p>
            <a:pPr marL="342900" indent="-342900">
              <a:spcBef>
                <a:spcPts val="600"/>
              </a:spcBef>
              <a:buFont typeface="Arial" panose="020B0604020202020204" pitchFamily="34" charset="0"/>
              <a:buChar char="•"/>
            </a:pPr>
            <a:r>
              <a:rPr lang="en-US" altLang="zh-CN" sz="1600" b="1" dirty="0">
                <a:solidFill>
                  <a:srgbClr val="C00000"/>
                </a:solidFill>
                <a:latin typeface="Arial" panose="020B0604020202020204" pitchFamily="34" charset="0"/>
                <a:cs typeface="Arial" panose="020B0604020202020204" pitchFamily="34" charset="0"/>
              </a:rPr>
              <a:t>Custom rigid coaxial line </a:t>
            </a:r>
            <a:r>
              <a:rPr lang="en-US" altLang="zh-CN" sz="1600" dirty="0">
                <a:solidFill>
                  <a:srgbClr val="C00000"/>
                </a:solidFill>
                <a:latin typeface="Arial" panose="020B0604020202020204" pitchFamily="34" charset="0"/>
                <a:cs typeface="Arial" panose="020B0604020202020204" pitchFamily="34" charset="0"/>
              </a:rPr>
              <a:t>is currently being designed for HOM power handling capacity of 1 kW or more </a:t>
            </a:r>
            <a:r>
              <a:rPr lang="en-US" altLang="zh-CN" sz="1600" dirty="0">
                <a:latin typeface="Arial" panose="020B0604020202020204" pitchFamily="34" charset="0"/>
                <a:cs typeface="Arial" panose="020B0604020202020204" pitchFamily="34" charset="0"/>
              </a:rPr>
              <a:t>(refer to LHC 1 kW and HL-LHC 5 kW HOM power extraction lines). Cryogenic test on the cryomodule or chechia with cavity HOM freq. </a:t>
            </a:r>
            <a:r>
              <a:rPr lang="en-US" altLang="zh-CN" sz="1600" dirty="0">
                <a:solidFill>
                  <a:srgbClr val="C00000"/>
                </a:solidFill>
                <a:latin typeface="Arial" panose="020B0604020202020204" pitchFamily="34" charset="0"/>
                <a:cs typeface="Arial" panose="020B0604020202020204" pitchFamily="34" charset="0"/>
              </a:rPr>
              <a:t>Consider to install one or two prototype power extraction lines in the cryomodule.</a:t>
            </a:r>
          </a:p>
          <a:p>
            <a:pPr marL="342900" indent="-342900">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Two broadband HOM absorbers (5 kW BLA) are under fabrication for the cryomodule.</a:t>
            </a:r>
          </a:p>
        </p:txBody>
      </p:sp>
      <p:pic>
        <p:nvPicPr>
          <p:cNvPr id="17" name="Picture 2" descr="E:\工作文件2018\高频平台项目\650MHz高阶模吸收器\平台组元650MHz高阶模吸收器研制照片\IMG_20190114_170545.jpg">
            <a:extLst>
              <a:ext uri="{FF2B5EF4-FFF2-40B4-BE49-F238E27FC236}">
                <a16:creationId xmlns:a16="http://schemas.microsoft.com/office/drawing/2014/main" id="{DFAD8B8F-E12D-4CE7-92C3-531CEF88E55A}"/>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9848729" y="3479521"/>
            <a:ext cx="1400034" cy="1576418"/>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4" name="内容占位符 4">
            <a:extLst>
              <a:ext uri="{FF2B5EF4-FFF2-40B4-BE49-F238E27FC236}">
                <a16:creationId xmlns:a16="http://schemas.microsoft.com/office/drawing/2014/main" id="{16EC13E5-5600-4461-980D-1A3C9B6D4EE2}"/>
              </a:ext>
            </a:extLst>
          </p:cNvPr>
          <p:cNvPicPr>
            <a:picLocks noGrp="1"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192344" y="1340768"/>
            <a:ext cx="2856823" cy="1979988"/>
          </a:xfrm>
          <a:prstGeom prst="rect">
            <a:avLst/>
          </a:prstGeom>
        </p:spPr>
      </p:pic>
      <p:sp>
        <p:nvSpPr>
          <p:cNvPr id="21" name="灯片编号占位符 3">
            <a:extLst>
              <a:ext uri="{FF2B5EF4-FFF2-40B4-BE49-F238E27FC236}">
                <a16:creationId xmlns:a16="http://schemas.microsoft.com/office/drawing/2014/main" id="{7B4FACF0-676E-45BF-AE7E-E2E009C917D7}"/>
              </a:ext>
            </a:extLst>
          </p:cNvPr>
          <p:cNvSpPr>
            <a:spLocks noGrp="1"/>
          </p:cNvSpPr>
          <p:nvPr>
            <p:ph type="sldNum" sz="quarter" idx="12"/>
          </p:nvPr>
        </p:nvSpPr>
        <p:spPr>
          <a:xfrm>
            <a:off x="8737600" y="6356351"/>
            <a:ext cx="2844800" cy="365125"/>
          </a:xfrm>
        </p:spPr>
        <p:txBody>
          <a:bodyPr/>
          <a:lstStyle/>
          <a:p>
            <a:fld id="{F15E9139-A00B-4B2A-98A6-095DC08F1345}" type="slidenum">
              <a:rPr lang="zh-CN" altLang="en-US" smtClean="0"/>
              <a:pPr/>
              <a:t>37</a:t>
            </a:fld>
            <a:endParaRPr lang="zh-CN" altLang="en-US" dirty="0"/>
          </a:p>
        </p:txBody>
      </p:sp>
      <p:pic>
        <p:nvPicPr>
          <p:cNvPr id="13" name="图片 12">
            <a:extLst>
              <a:ext uri="{FF2B5EF4-FFF2-40B4-BE49-F238E27FC236}">
                <a16:creationId xmlns:a16="http://schemas.microsoft.com/office/drawing/2014/main" id="{C0AB09DD-13AE-4C24-A0A8-A3C9DA24AD8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969996" y="2330762"/>
            <a:ext cx="3476121" cy="2874009"/>
          </a:xfrm>
          <a:prstGeom prst="rect">
            <a:avLst/>
          </a:prstGeom>
        </p:spPr>
      </p:pic>
    </p:spTree>
    <p:extLst>
      <p:ext uri="{BB962C8B-B14F-4D97-AF65-F5344CB8AC3E}">
        <p14:creationId xmlns:p14="http://schemas.microsoft.com/office/powerpoint/2010/main" val="4248673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1FA018-9020-4642-8719-D08E4E18249A}"/>
              </a:ext>
            </a:extLst>
          </p:cNvPr>
          <p:cNvSpPr>
            <a:spLocks noGrp="1"/>
          </p:cNvSpPr>
          <p:nvPr>
            <p:ph type="title"/>
          </p:nvPr>
        </p:nvSpPr>
        <p:spPr>
          <a:xfrm>
            <a:off x="-24680" y="1"/>
            <a:ext cx="12216680" cy="980728"/>
          </a:xfrm>
        </p:spPr>
        <p:txBody>
          <a:bodyPr vert="horz" lIns="91440" tIns="45720" rIns="91440" bIns="45720" rtlCol="0" anchor="ctr">
            <a:normAutofit/>
          </a:bodyPr>
          <a:lstStyle/>
          <a:p>
            <a:pPr algn="ctr"/>
            <a:r>
              <a:rPr lang="en-US" altLang="zh-CN" dirty="0">
                <a:latin typeface="Arial" panose="020B0604020202020204" pitchFamily="34" charset="0"/>
                <a:cs typeface="Arial" panose="020B0604020202020204" pitchFamily="34" charset="0"/>
              </a:rPr>
              <a:t>Summary</a:t>
            </a:r>
            <a:endParaRPr lang="zh-CN" altLang="en-US"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13DAD403-95C9-4A9D-BB4B-9BF28838590F}"/>
              </a:ext>
            </a:extLst>
          </p:cNvPr>
          <p:cNvSpPr>
            <a:spLocks noGrp="1"/>
          </p:cNvSpPr>
          <p:nvPr>
            <p:ph idx="1"/>
          </p:nvPr>
        </p:nvSpPr>
        <p:spPr>
          <a:xfrm>
            <a:off x="95672" y="1256673"/>
            <a:ext cx="12000656" cy="5256584"/>
          </a:xfrm>
        </p:spPr>
        <p:txBody>
          <a:bodyPr>
            <a:normAutofit/>
          </a:bodyPr>
          <a:lstStyle/>
          <a:p>
            <a:pPr algn="just">
              <a:lnSpc>
                <a:spcPct val="120000"/>
              </a:lnSpc>
              <a:spcBef>
                <a:spcPts val="600"/>
              </a:spcBef>
              <a:spcAft>
                <a:spcPts val="1800"/>
              </a:spcAft>
            </a:pPr>
            <a:r>
              <a:rPr lang="en-US" altLang="zh-CN" sz="2000" dirty="0"/>
              <a:t>RF systems for future circular colliders—CEPC and FCC-</a:t>
            </a:r>
            <a:r>
              <a:rPr lang="en-US" altLang="zh-CN" sz="2000" dirty="0" err="1"/>
              <a:t>ee</a:t>
            </a:r>
            <a:r>
              <a:rPr lang="en-US" altLang="zh-CN" sz="2000" dirty="0"/>
              <a:t>—face unprecedented scale, complexity, and challenges. After a decade-long evolution, RF designs for both machines are converging toward similar configurations, key differences remain in frequency selection, RF section number, klystron gallery location, cavity technology, and particularly the way to achieve high-luminosity Z. </a:t>
            </a:r>
          </a:p>
          <a:p>
            <a:pPr algn="just">
              <a:lnSpc>
                <a:spcPct val="120000"/>
              </a:lnSpc>
              <a:spcBef>
                <a:spcPts val="600"/>
              </a:spcBef>
              <a:spcAft>
                <a:spcPts val="1800"/>
              </a:spcAft>
            </a:pPr>
            <a:r>
              <a:rPr lang="en-US" altLang="zh-CN" sz="2000" dirty="0"/>
              <a:t>FCC-</a:t>
            </a:r>
            <a:r>
              <a:rPr lang="en-US" altLang="zh-CN" sz="2000" dirty="0" err="1"/>
              <a:t>ee</a:t>
            </a:r>
            <a:r>
              <a:rPr lang="en-US" altLang="zh-CN" sz="2000" dirty="0"/>
              <a:t> is implementing and validating reserve phase operation (RPO) and large HOM power extraction for a compact and efficient 2-cell RF system compatible with high-luminosity Z. CEPC may also need to reconsider and simplify its TDR RF configuration for high-luminosity Z, if the physics really justified, without compromising the Higgs priority and the first phase cost and schedule.</a:t>
            </a:r>
          </a:p>
          <a:p>
            <a:pPr algn="just">
              <a:lnSpc>
                <a:spcPct val="120000"/>
              </a:lnSpc>
              <a:spcBef>
                <a:spcPts val="600"/>
              </a:spcBef>
              <a:spcAft>
                <a:spcPts val="1800"/>
              </a:spcAft>
            </a:pPr>
            <a:r>
              <a:rPr lang="en-US" altLang="zh-CN" sz="2000" dirty="0"/>
              <a:t>Critical R&amp;D efforts are currently underway for the CEPC Engineering Design Report (EDR), focusing on the development and demonstration of a full-size collider 650 MHz prototype cryomodule with high quality factor, high accelerating gradient, and high power handling capabilities.</a:t>
            </a:r>
          </a:p>
        </p:txBody>
      </p:sp>
      <p:sp>
        <p:nvSpPr>
          <p:cNvPr id="4" name="灯片编号占位符 3">
            <a:extLst>
              <a:ext uri="{FF2B5EF4-FFF2-40B4-BE49-F238E27FC236}">
                <a16:creationId xmlns:a16="http://schemas.microsoft.com/office/drawing/2014/main" id="{037EE883-8FA1-4991-A343-701724CFF38E}"/>
              </a:ext>
            </a:extLst>
          </p:cNvPr>
          <p:cNvSpPr>
            <a:spLocks noGrp="1"/>
          </p:cNvSpPr>
          <p:nvPr>
            <p:ph type="sldNum" sz="quarter" idx="12"/>
          </p:nvPr>
        </p:nvSpPr>
        <p:spPr/>
        <p:txBody>
          <a:bodyPr/>
          <a:lstStyle/>
          <a:p>
            <a:fld id="{7AE299F9-135B-4EE2-98CB-4517BC31739C}" type="slidenum">
              <a:rPr lang="zh-CN" altLang="en-US" smtClean="0"/>
              <a:t>38</a:t>
            </a:fld>
            <a:endParaRPr lang="zh-CN" altLang="en-US"/>
          </a:p>
        </p:txBody>
      </p:sp>
    </p:spTree>
    <p:extLst>
      <p:ext uri="{BB962C8B-B14F-4D97-AF65-F5344CB8AC3E}">
        <p14:creationId xmlns:p14="http://schemas.microsoft.com/office/powerpoint/2010/main" val="3895664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9998D0-B3C4-4BD4-9436-4FAE2BDF3214}"/>
              </a:ext>
            </a:extLst>
          </p:cNvPr>
          <p:cNvPicPr>
            <a:picLocks noChangeAspect="1"/>
          </p:cNvPicPr>
          <p:nvPr/>
        </p:nvPicPr>
        <p:blipFill>
          <a:blip r:embed="rId2"/>
          <a:stretch>
            <a:fillRect/>
          </a:stretch>
        </p:blipFill>
        <p:spPr>
          <a:xfrm>
            <a:off x="6218746" y="1134518"/>
            <a:ext cx="5761219" cy="5102794"/>
          </a:xfrm>
          <a:prstGeom prst="rect">
            <a:avLst/>
          </a:prstGeom>
        </p:spPr>
      </p:pic>
      <p:sp>
        <p:nvSpPr>
          <p:cNvPr id="3" name="标题 2">
            <a:extLst>
              <a:ext uri="{FF2B5EF4-FFF2-40B4-BE49-F238E27FC236}">
                <a16:creationId xmlns:a16="http://schemas.microsoft.com/office/drawing/2014/main" id="{73358C9A-4FE8-48D3-85E0-8983FC31F2BC}"/>
              </a:ext>
            </a:extLst>
          </p:cNvPr>
          <p:cNvSpPr>
            <a:spLocks noGrp="1"/>
          </p:cNvSpPr>
          <p:nvPr>
            <p:ph type="title"/>
          </p:nvPr>
        </p:nvSpPr>
        <p:spPr/>
        <p:txBody>
          <a:bodyPr/>
          <a:lstStyle/>
          <a:p>
            <a:r>
              <a:rPr lang="en-US" altLang="zh-CN" dirty="0"/>
              <a:t>RF Design Evolution</a:t>
            </a:r>
            <a:endParaRPr lang="zh-CN" altLang="en-US" dirty="0"/>
          </a:p>
        </p:txBody>
      </p:sp>
      <p:sp>
        <p:nvSpPr>
          <p:cNvPr id="4" name="灯片编号占位符 3">
            <a:extLst>
              <a:ext uri="{FF2B5EF4-FFF2-40B4-BE49-F238E27FC236}">
                <a16:creationId xmlns:a16="http://schemas.microsoft.com/office/drawing/2014/main" id="{F36E7F9E-8067-4008-8B96-4438F776279E}"/>
              </a:ext>
            </a:extLst>
          </p:cNvPr>
          <p:cNvSpPr>
            <a:spLocks noGrp="1"/>
          </p:cNvSpPr>
          <p:nvPr>
            <p:ph type="sldNum" sz="quarter" idx="12"/>
          </p:nvPr>
        </p:nvSpPr>
        <p:spPr/>
        <p:txBody>
          <a:bodyPr/>
          <a:lstStyle/>
          <a:p>
            <a:fld id="{F15E9139-A00B-4B2A-98A6-095DC08F1345}" type="slidenum">
              <a:rPr lang="zh-CN" altLang="en-US" smtClean="0"/>
              <a:pPr/>
              <a:t>4</a:t>
            </a:fld>
            <a:endParaRPr lang="zh-CN" altLang="en-US"/>
          </a:p>
        </p:txBody>
      </p:sp>
      <p:graphicFrame>
        <p:nvGraphicFramePr>
          <p:cNvPr id="11" name="表格 5">
            <a:extLst>
              <a:ext uri="{FF2B5EF4-FFF2-40B4-BE49-F238E27FC236}">
                <a16:creationId xmlns:a16="http://schemas.microsoft.com/office/drawing/2014/main" id="{7EB20A4B-E5D9-4174-8323-48C29083F9A6}"/>
              </a:ext>
            </a:extLst>
          </p:cNvPr>
          <p:cNvGraphicFramePr>
            <a:graphicFrameLocks/>
          </p:cNvGraphicFramePr>
          <p:nvPr>
            <p:extLst>
              <p:ext uri="{D42A27DB-BD31-4B8C-83A1-F6EECF244321}">
                <p14:modId xmlns:p14="http://schemas.microsoft.com/office/powerpoint/2010/main" val="854996921"/>
              </p:ext>
            </p:extLst>
          </p:nvPr>
        </p:nvGraphicFramePr>
        <p:xfrm>
          <a:off x="192000" y="1524080"/>
          <a:ext cx="5868000" cy="4641224"/>
        </p:xfrm>
        <a:graphic>
          <a:graphicData uri="http://schemas.openxmlformats.org/drawingml/2006/table">
            <a:tbl>
              <a:tblPr firstRow="1" bandRow="1">
                <a:tableStyleId>{5940675A-B579-460E-94D1-54222C63F5DA}</a:tableStyleId>
              </a:tblPr>
              <a:tblGrid>
                <a:gridCol w="3348000">
                  <a:extLst>
                    <a:ext uri="{9D8B030D-6E8A-4147-A177-3AD203B41FA5}">
                      <a16:colId xmlns:a16="http://schemas.microsoft.com/office/drawing/2014/main" val="2146805550"/>
                    </a:ext>
                  </a:extLst>
                </a:gridCol>
                <a:gridCol w="576000">
                  <a:extLst>
                    <a:ext uri="{9D8B030D-6E8A-4147-A177-3AD203B41FA5}">
                      <a16:colId xmlns:a16="http://schemas.microsoft.com/office/drawing/2014/main" val="1588432343"/>
                    </a:ext>
                  </a:extLst>
                </a:gridCol>
                <a:gridCol w="576000">
                  <a:extLst>
                    <a:ext uri="{9D8B030D-6E8A-4147-A177-3AD203B41FA5}">
                      <a16:colId xmlns:a16="http://schemas.microsoft.com/office/drawing/2014/main" val="3107963621"/>
                    </a:ext>
                  </a:extLst>
                </a:gridCol>
                <a:gridCol w="576000">
                  <a:extLst>
                    <a:ext uri="{9D8B030D-6E8A-4147-A177-3AD203B41FA5}">
                      <a16:colId xmlns:a16="http://schemas.microsoft.com/office/drawing/2014/main" val="3130025834"/>
                    </a:ext>
                  </a:extLst>
                </a:gridCol>
                <a:gridCol w="792000">
                  <a:extLst>
                    <a:ext uri="{9D8B030D-6E8A-4147-A177-3AD203B41FA5}">
                      <a16:colId xmlns:a16="http://schemas.microsoft.com/office/drawing/2014/main" val="1927272969"/>
                    </a:ext>
                  </a:extLst>
                </a:gridCol>
              </a:tblGrid>
              <a:tr h="267222">
                <a:tc>
                  <a:txBody>
                    <a:bodyPr/>
                    <a:lstStyle/>
                    <a:p>
                      <a:pPr algn="ctr"/>
                      <a:r>
                        <a:rPr lang="en-US" altLang="zh-CN" sz="1300" dirty="0">
                          <a:latin typeface="Times New Roman" panose="02020603050405020304" pitchFamily="18" charset="0"/>
                          <a:cs typeface="Times New Roman" panose="02020603050405020304" pitchFamily="18" charset="0"/>
                        </a:rPr>
                        <a:t>Operating point</a:t>
                      </a:r>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tcPr>
                </a:tc>
                <a:tc>
                  <a:txBody>
                    <a:bodyPr/>
                    <a:lstStyle/>
                    <a:p>
                      <a:pPr algn="ctr"/>
                      <a:r>
                        <a:rPr lang="en-US" altLang="zh-CN" sz="1300" dirty="0">
                          <a:latin typeface="Times New Roman" panose="02020603050405020304" pitchFamily="18" charset="0"/>
                          <a:cs typeface="Times New Roman" panose="02020603050405020304" pitchFamily="18" charset="0"/>
                        </a:rPr>
                        <a:t>Z</a:t>
                      </a:r>
                      <a:endParaRPr lang="zh-CN" altLang="en-US" sz="13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300" dirty="0">
                          <a:latin typeface="Times New Roman" panose="02020603050405020304" pitchFamily="18" charset="0"/>
                          <a:cs typeface="Times New Roman" panose="02020603050405020304" pitchFamily="18" charset="0"/>
                        </a:rPr>
                        <a:t>W</a:t>
                      </a:r>
                      <a:endParaRPr lang="zh-CN" altLang="en-US" sz="13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300" dirty="0">
                          <a:latin typeface="Times New Roman" panose="02020603050405020304" pitchFamily="18" charset="0"/>
                          <a:cs typeface="Times New Roman" panose="02020603050405020304" pitchFamily="18" charset="0"/>
                        </a:rPr>
                        <a:t>H</a:t>
                      </a:r>
                      <a:endParaRPr lang="zh-CN" altLang="en-US" sz="13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300" dirty="0">
                          <a:latin typeface="Times New Roman" panose="02020603050405020304" pitchFamily="18" charset="0"/>
                          <a:cs typeface="Times New Roman" panose="02020603050405020304" pitchFamily="18" charset="0"/>
                        </a:rPr>
                        <a:t>ttbar</a:t>
                      </a:r>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2160519452"/>
                  </a:ext>
                </a:extLst>
              </a:tr>
              <a:tr h="267222">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300" dirty="0">
                          <a:latin typeface="Times New Roman" panose="02020603050405020304" pitchFamily="18" charset="0"/>
                          <a:cs typeface="Times New Roman" panose="02020603050405020304" pitchFamily="18" charset="0"/>
                        </a:rPr>
                        <a:t>Preliminary conceptual design report (Pre-CDR, 2015)</a:t>
                      </a:r>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endParaRPr lang="zh-CN" altLang="en-US" sz="1600" dirty="0">
                        <a:latin typeface="Times New Roman" panose="02020603050405020304" pitchFamily="18" charset="0"/>
                        <a:cs typeface="Times New Roman" panose="02020603050405020304" pitchFamily="18" charset="0"/>
                      </a:endParaRPr>
                    </a:p>
                  </a:txBody>
                  <a:tcPr/>
                </a:tc>
                <a:tc hMerge="1">
                  <a:txBody>
                    <a:bodyPr/>
                    <a:lstStyle/>
                    <a:p>
                      <a:endParaRPr lang="zh-CN" altLang="en-US" sz="1600" dirty="0">
                        <a:latin typeface="Times New Roman" panose="02020603050405020304" pitchFamily="18" charset="0"/>
                        <a:cs typeface="Times New Roman" panose="02020603050405020304" pitchFamily="18" charset="0"/>
                      </a:endParaRPr>
                    </a:p>
                  </a:txBody>
                  <a:tcPr/>
                </a:tc>
                <a:tc hMerge="1">
                  <a:txBody>
                    <a:bodyPr/>
                    <a:lstStyle/>
                    <a:p>
                      <a:endParaRPr lang="zh-CN" altLang="en-US" sz="1600" dirty="0">
                        <a:latin typeface="Times New Roman" panose="02020603050405020304" pitchFamily="18" charset="0"/>
                        <a:cs typeface="Times New Roman" panose="02020603050405020304" pitchFamily="18" charset="0"/>
                      </a:endParaRPr>
                    </a:p>
                  </a:txBody>
                  <a:tcPr/>
                </a:tc>
                <a:tc hMerge="1">
                  <a:txBody>
                    <a:bodyPr/>
                    <a:lstStyle/>
                    <a:p>
                      <a:endParaRPr lang="zh-CN" altLang="en-US" sz="1600" dirty="0">
                        <a:latin typeface="Times New Roman" panose="02020603050405020304" pitchFamily="18" charset="0"/>
                        <a:cs typeface="Times New Roman" panose="02020603050405020304" pitchFamily="18" charset="0"/>
                      </a:endParaRPr>
                    </a:p>
                  </a:txBody>
                  <a:tcPr>
                    <a:lnL w="12700" cmpd="sng">
                      <a:noFill/>
                    </a:lnL>
                  </a:tcPr>
                </a:tc>
                <a:extLst>
                  <a:ext uri="{0D108BD9-81ED-4DB2-BD59-A6C34878D82A}">
                    <a16:rowId xmlns:a16="http://schemas.microsoft.com/office/drawing/2014/main" val="1881426719"/>
                  </a:ext>
                </a:extLst>
              </a:tr>
              <a:tr h="267222">
                <a:tc>
                  <a:txBody>
                    <a:bodyPr/>
                    <a:lstStyle/>
                    <a:p>
                      <a:r>
                        <a:rPr lang="en-US" altLang="zh-CN" sz="1300" dirty="0">
                          <a:latin typeface="Times New Roman" panose="02020603050405020304" pitchFamily="18" charset="0"/>
                          <a:cs typeface="Times New Roman" panose="02020603050405020304" pitchFamily="18" charset="0"/>
                        </a:rPr>
                        <a:t>Common RF system for two beams</a:t>
                      </a:r>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tc>
                  <a:txBody>
                    <a:bodyPr/>
                    <a:lstStyle/>
                    <a:p>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bg1">
                        <a:lumMod val="95000"/>
                      </a:schemeClr>
                    </a:solidFill>
                  </a:tcPr>
                </a:tc>
                <a:tc>
                  <a:txBody>
                    <a:bodyPr/>
                    <a:lstStyle/>
                    <a:p>
                      <a:pPr algn="ctr"/>
                      <a:r>
                        <a:rPr lang="en-US" altLang="zh-CN" sz="1200" kern="900" spc="0" baseline="0" dirty="0">
                          <a:latin typeface="Times New Roman" panose="02020603050405020304" pitchFamily="18" charset="0"/>
                          <a:cs typeface="Times New Roman" panose="02020603050405020304" pitchFamily="18" charset="0"/>
                        </a:rPr>
                        <a:t>Pretzel</a:t>
                      </a:r>
                      <a:endParaRPr lang="zh-CN" altLang="en-US" sz="1200" kern="900" spc="0" baseline="0" dirty="0">
                        <a:latin typeface="Times New Roman" panose="02020603050405020304" pitchFamily="18" charset="0"/>
                        <a:cs typeface="Times New Roman" panose="02020603050405020304" pitchFamily="18" charset="0"/>
                      </a:endParaRPr>
                    </a:p>
                  </a:txBody>
                  <a:tcPr marL="0" marR="0" marT="0" marB="0" anchor="ctr">
                    <a:lnB w="12700" cap="flat" cmpd="sng" algn="ctr">
                      <a:noFill/>
                      <a:prstDash val="solid"/>
                      <a:round/>
                      <a:headEnd type="none" w="med" len="med"/>
                      <a:tailEnd type="none" w="med" len="med"/>
                    </a:lnB>
                  </a:tcPr>
                </a:tc>
                <a:tc>
                  <a:txBody>
                    <a:bodyPr/>
                    <a:lstStyle/>
                    <a:p>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55351065"/>
                  </a:ext>
                </a:extLst>
              </a:tr>
              <a:tr h="267222">
                <a:tc>
                  <a:txBody>
                    <a:bodyPr/>
                    <a:lstStyle/>
                    <a:p>
                      <a:r>
                        <a:rPr lang="en-US" altLang="zh-CN" sz="1300" dirty="0">
                          <a:latin typeface="Times New Roman" panose="02020603050405020304" pitchFamily="18" charset="0"/>
                          <a:cs typeface="Times New Roman" panose="02020603050405020304" pitchFamily="18" charset="0"/>
                        </a:rPr>
                        <a:t>Number of cavities (54 km, 6.87</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GV)</a:t>
                      </a:r>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altLang="zh-CN" sz="1300" dirty="0">
                          <a:latin typeface="Times New Roman" panose="02020603050405020304" pitchFamily="18" charset="0"/>
                          <a:cs typeface="Times New Roman" panose="02020603050405020304" pitchFamily="18" charset="0"/>
                        </a:rPr>
                        <a:t>384</a:t>
                      </a:r>
                      <a:endParaRPr lang="zh-CN" altLang="en-US" sz="1300" dirty="0">
                        <a:latin typeface="Times New Roman" panose="02020603050405020304" pitchFamily="18" charset="0"/>
                        <a:cs typeface="Times New Roman" panose="02020603050405020304" pitchFamily="18" charset="0"/>
                      </a:endParaRPr>
                    </a:p>
                  </a:txBody>
                  <a:tcPr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31179997"/>
                  </a:ext>
                </a:extLst>
              </a:tr>
              <a:tr h="267222">
                <a:tc>
                  <a:txBody>
                    <a:bodyPr/>
                    <a:lstStyle/>
                    <a:p>
                      <a:r>
                        <a:rPr lang="en-US" altLang="zh-CN" sz="1300" dirty="0">
                          <a:latin typeface="Times New Roman" panose="02020603050405020304" pitchFamily="18" charset="0"/>
                          <a:cs typeface="Times New Roman" panose="02020603050405020304" pitchFamily="18" charset="0"/>
                        </a:rPr>
                        <a:t>Number of cells per cavity</a:t>
                      </a:r>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altLang="zh-CN" sz="1300" dirty="0">
                          <a:latin typeface="Times New Roman" panose="02020603050405020304" pitchFamily="18" charset="0"/>
                          <a:cs typeface="Times New Roman" panose="02020603050405020304" pitchFamily="18" charset="0"/>
                        </a:rPr>
                        <a:t>5</a:t>
                      </a:r>
                      <a:endParaRPr lang="zh-CN" altLang="en-US" sz="1300" dirty="0">
                        <a:latin typeface="Times New Roman" panose="02020603050405020304" pitchFamily="18" charset="0"/>
                        <a:cs typeface="Times New Roman" panose="02020603050405020304" pitchFamily="18" charset="0"/>
                      </a:endParaRPr>
                    </a:p>
                  </a:txBody>
                  <a:tcPr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09392078"/>
                  </a:ext>
                </a:extLst>
              </a:tr>
              <a:tr h="267222">
                <a:tc>
                  <a:txBody>
                    <a:bodyPr/>
                    <a:lstStyle/>
                    <a:p>
                      <a:r>
                        <a:rPr lang="en-US" altLang="zh-CN" sz="1300" dirty="0">
                          <a:latin typeface="Times New Roman" panose="02020603050405020304" pitchFamily="18" charset="0"/>
                          <a:cs typeface="Times New Roman" panose="02020603050405020304" pitchFamily="18" charset="0"/>
                        </a:rPr>
                        <a:t>RF power per cavity [kW] (52</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MW/beam)</a:t>
                      </a:r>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lumMod val="95000"/>
                      </a:schemeClr>
                    </a:solidFill>
                  </a:tcPr>
                </a:tc>
                <a:tc>
                  <a:txBody>
                    <a:bodyPr/>
                    <a:lstStyle/>
                    <a:p>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lumMod val="95000"/>
                      </a:schemeClr>
                    </a:solidFill>
                  </a:tcPr>
                </a:tc>
                <a:tc>
                  <a:txBody>
                    <a:bodyPr/>
                    <a:lstStyle/>
                    <a:p>
                      <a:pPr algn="ctr"/>
                      <a:r>
                        <a:rPr lang="en-US" altLang="zh-CN" sz="1300" dirty="0">
                          <a:latin typeface="Times New Roman" panose="02020603050405020304" pitchFamily="18" charset="0"/>
                          <a:cs typeface="Times New Roman" panose="02020603050405020304" pitchFamily="18" charset="0"/>
                        </a:rPr>
                        <a:t>280</a:t>
                      </a:r>
                      <a:endParaRPr lang="zh-CN" altLang="en-US" sz="1300" dirty="0">
                        <a:latin typeface="Times New Roman" panose="02020603050405020304" pitchFamily="18" charset="0"/>
                        <a:cs typeface="Times New Roman" panose="02020603050405020304" pitchFamily="18" charset="0"/>
                      </a:endParaRPr>
                    </a:p>
                  </a:txBody>
                  <a:tcPr marT="0" marB="0" anchor="ctr">
                    <a:lnT w="12700" cap="flat" cmpd="sng" algn="ctr">
                      <a:noFill/>
                      <a:prstDash val="solid"/>
                      <a:round/>
                      <a:headEnd type="none" w="med" len="med"/>
                      <a:tailEnd type="none" w="med" len="med"/>
                    </a:lnT>
                  </a:tcPr>
                </a:tc>
                <a:tc>
                  <a:txBody>
                    <a:bodyPr/>
                    <a:lstStyle/>
                    <a:p>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156993569"/>
                  </a:ext>
                </a:extLst>
              </a:tr>
              <a:tr h="267222">
                <a:tc gridSpan="5">
                  <a:txBody>
                    <a:bodyPr/>
                    <a:lstStyle/>
                    <a:p>
                      <a:pPr algn="ctr"/>
                      <a:r>
                        <a:rPr lang="en-US" altLang="zh-CN" sz="1300" dirty="0">
                          <a:latin typeface="Times New Roman" panose="02020603050405020304" pitchFamily="18" charset="0"/>
                          <a:cs typeface="Times New Roman" panose="02020603050405020304" pitchFamily="18" charset="0"/>
                        </a:rPr>
                        <a:t>Conceptual design report (CDR, 2018)</a:t>
                      </a:r>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endParaRPr lang="zh-CN" altLang="en-US" sz="1400" dirty="0">
                        <a:latin typeface="Times New Roman" panose="02020603050405020304" pitchFamily="18" charset="0"/>
                        <a:cs typeface="Times New Roman" panose="02020603050405020304" pitchFamily="18" charset="0"/>
                      </a:endParaRPr>
                    </a:p>
                  </a:txBody>
                  <a:tcPr/>
                </a:tc>
                <a:tc hMerge="1">
                  <a:txBody>
                    <a:bodyPr/>
                    <a:lstStyle/>
                    <a:p>
                      <a:endParaRPr lang="zh-CN" altLang="en-US" sz="1400" dirty="0">
                        <a:latin typeface="Times New Roman" panose="02020603050405020304" pitchFamily="18" charset="0"/>
                        <a:cs typeface="Times New Roman" panose="02020603050405020304" pitchFamily="18" charset="0"/>
                      </a:endParaRPr>
                    </a:p>
                  </a:txBody>
                  <a:tcPr/>
                </a:tc>
                <a:tc hMerge="1">
                  <a:txBody>
                    <a:bodyPr/>
                    <a:lstStyle/>
                    <a:p>
                      <a:endParaRPr lang="zh-CN" altLang="en-US" sz="1400" dirty="0">
                        <a:latin typeface="Times New Roman" panose="02020603050405020304" pitchFamily="18" charset="0"/>
                        <a:cs typeface="Times New Roman" panose="02020603050405020304" pitchFamily="18" charset="0"/>
                      </a:endParaRPr>
                    </a:p>
                  </a:txBody>
                  <a:tcPr/>
                </a:tc>
                <a:tc hMerge="1">
                  <a:txBody>
                    <a:bodyPr/>
                    <a:lstStyle/>
                    <a:p>
                      <a:endParaRPr lang="zh-CN" altLang="en-US" sz="1400" dirty="0">
                        <a:latin typeface="Times New Roman" panose="02020603050405020304" pitchFamily="18" charset="0"/>
                        <a:cs typeface="Times New Roman" panose="02020603050405020304" pitchFamily="18" charset="0"/>
                      </a:endParaRPr>
                    </a:p>
                  </a:txBody>
                  <a:tcPr>
                    <a:lnL w="12700" cmpd="sng">
                      <a:noFill/>
                    </a:lnL>
                  </a:tcPr>
                </a:tc>
                <a:extLst>
                  <a:ext uri="{0D108BD9-81ED-4DB2-BD59-A6C34878D82A}">
                    <a16:rowId xmlns:a16="http://schemas.microsoft.com/office/drawing/2014/main" val="756692975"/>
                  </a:ext>
                </a:extLst>
              </a:tr>
              <a:tr h="267222">
                <a:tc>
                  <a:txBody>
                    <a:bodyPr/>
                    <a:lstStyle/>
                    <a:p>
                      <a:r>
                        <a:rPr lang="en-US" altLang="zh-CN" sz="1300" dirty="0">
                          <a:latin typeface="Times New Roman" panose="02020603050405020304" pitchFamily="18" charset="0"/>
                          <a:cs typeface="Times New Roman" panose="02020603050405020304" pitchFamily="18" charset="0"/>
                        </a:rPr>
                        <a:t>Common RF system for two beams</a:t>
                      </a:r>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gridSpan="2">
                  <a:txBody>
                    <a:bodyPr/>
                    <a:lstStyle/>
                    <a:p>
                      <a:pPr algn="ctr"/>
                      <a:r>
                        <a:rPr lang="en-US" altLang="zh-CN" sz="1300" dirty="0">
                          <a:latin typeface="Times New Roman" panose="02020603050405020304" pitchFamily="18" charset="0"/>
                          <a:cs typeface="Times New Roman" panose="02020603050405020304" pitchFamily="18" charset="0"/>
                        </a:rPr>
                        <a:t>no</a:t>
                      </a:r>
                    </a:p>
                  </a:txBody>
                  <a:tcPr marT="0" marB="0" anchor="ctr">
                    <a:lnB w="12700" cap="flat" cmpd="sng" algn="ctr">
                      <a:noFill/>
                      <a:prstDash val="solid"/>
                      <a:round/>
                      <a:headEnd type="none" w="med" len="med"/>
                      <a:tailEnd type="none" w="med" len="med"/>
                    </a:lnB>
                  </a:tcPr>
                </a:tc>
                <a:tc hMerge="1">
                  <a:txBody>
                    <a:bodyPr/>
                    <a:lstStyle/>
                    <a:p>
                      <a:pPr algn="ctr"/>
                      <a:r>
                        <a:rPr lang="en-US" altLang="zh-CN" sz="1400" dirty="0">
                          <a:latin typeface="Times New Roman" panose="02020603050405020304" pitchFamily="18" charset="0"/>
                          <a:cs typeface="Times New Roman" panose="02020603050405020304" pitchFamily="18" charset="0"/>
                        </a:rPr>
                        <a:t>no</a:t>
                      </a:r>
                      <a:endParaRPr lang="zh-CN" alt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300" dirty="0">
                          <a:latin typeface="Times New Roman" panose="02020603050405020304" pitchFamily="18" charset="0"/>
                          <a:cs typeface="Times New Roman" panose="02020603050405020304" pitchFamily="18" charset="0"/>
                        </a:rPr>
                        <a:t>yes</a:t>
                      </a:r>
                      <a:endParaRPr lang="zh-CN" altLang="en-US" sz="1300" dirty="0">
                        <a:latin typeface="Times New Roman" panose="02020603050405020304" pitchFamily="18" charset="0"/>
                        <a:cs typeface="Times New Roman" panose="02020603050405020304" pitchFamily="18" charset="0"/>
                      </a:endParaRPr>
                    </a:p>
                  </a:txBody>
                  <a:tcPr marT="0" marB="0" anchor="ctr">
                    <a:lnB w="12700" cap="flat" cmpd="sng" algn="ctr">
                      <a:noFill/>
                      <a:prstDash val="solid"/>
                      <a:round/>
                      <a:headEnd type="none" w="med" len="med"/>
                      <a:tailEnd type="none" w="med" len="med"/>
                    </a:lnB>
                  </a:tcPr>
                </a:tc>
                <a:tc>
                  <a:txBody>
                    <a:bodyPr/>
                    <a:lstStyle/>
                    <a:p>
                      <a:pPr algn="ctr"/>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64186599"/>
                  </a:ext>
                </a:extLst>
              </a:tr>
              <a:tr h="267222">
                <a:tc>
                  <a:txBody>
                    <a:bodyPr/>
                    <a:lstStyle/>
                    <a:p>
                      <a:r>
                        <a:rPr lang="en-US" altLang="zh-CN" sz="1300" dirty="0">
                          <a:latin typeface="Times New Roman" panose="02020603050405020304" pitchFamily="18" charset="0"/>
                          <a:cs typeface="Times New Roman" panose="02020603050405020304" pitchFamily="18" charset="0"/>
                        </a:rPr>
                        <a:t>Number of cavities (100 km, 2.17 GV)</a:t>
                      </a:r>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120</a:t>
                      </a:r>
                      <a:endParaRPr lang="zh-CN" altLang="en-US" sz="1300" dirty="0">
                        <a:latin typeface="Times New Roman" panose="02020603050405020304" pitchFamily="18" charset="0"/>
                        <a:cs typeface="Times New Roman" panose="02020603050405020304" pitchFamily="18" charset="0"/>
                      </a:endParaRPr>
                    </a:p>
                  </a:txBody>
                  <a:tcPr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216</a:t>
                      </a:r>
                      <a:endParaRPr lang="zh-CN" altLang="en-US" sz="1300" dirty="0">
                        <a:latin typeface="Times New Roman" panose="02020603050405020304" pitchFamily="18" charset="0"/>
                        <a:cs typeface="Times New Roman" panose="02020603050405020304" pitchFamily="18" charset="0"/>
                      </a:endParaRPr>
                    </a:p>
                  </a:txBody>
                  <a:tcPr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240</a:t>
                      </a:r>
                      <a:endParaRPr lang="zh-CN" altLang="en-US" sz="1300" dirty="0">
                        <a:latin typeface="Times New Roman" panose="02020603050405020304" pitchFamily="18" charset="0"/>
                        <a:cs typeface="Times New Roman" panose="02020603050405020304" pitchFamily="18" charset="0"/>
                      </a:endParaRPr>
                    </a:p>
                  </a:txBody>
                  <a:tcPr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2407325"/>
                  </a:ext>
                </a:extLst>
              </a:tr>
              <a:tr h="267222">
                <a:tc>
                  <a:txBody>
                    <a:bodyPr/>
                    <a:lstStyle/>
                    <a:p>
                      <a:r>
                        <a:rPr lang="en-US" altLang="zh-CN" sz="1300" dirty="0">
                          <a:latin typeface="Times New Roman" panose="02020603050405020304" pitchFamily="18" charset="0"/>
                          <a:cs typeface="Times New Roman" panose="02020603050405020304" pitchFamily="18" charset="0"/>
                        </a:rPr>
                        <a:t>Number of cells per cavity</a:t>
                      </a:r>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algn="ctr"/>
                      <a:r>
                        <a:rPr lang="en-US" altLang="zh-CN" sz="1300" dirty="0">
                          <a:latin typeface="Times New Roman" panose="02020603050405020304" pitchFamily="18" charset="0"/>
                          <a:cs typeface="Times New Roman" panose="02020603050405020304" pitchFamily="18" charset="0"/>
                        </a:rPr>
                        <a:t>2</a:t>
                      </a:r>
                    </a:p>
                  </a:txBody>
                  <a:tcPr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r>
                        <a:rPr lang="en-US" altLang="zh-CN" sz="1400" dirty="0">
                          <a:latin typeface="Times New Roman" panose="02020603050405020304" pitchFamily="18" charset="0"/>
                          <a:cs typeface="Times New Roman" panose="02020603050405020304" pitchFamily="18" charset="0"/>
                        </a:rPr>
                        <a:t>2</a:t>
                      </a:r>
                      <a:endParaRPr lang="zh-CN" altLang="en-US" sz="1400" dirty="0">
                        <a:latin typeface="Times New Roman" panose="02020603050405020304" pitchFamily="18" charset="0"/>
                        <a:cs typeface="Times New Roman" panose="02020603050405020304" pitchFamily="18" charset="0"/>
                      </a:endParaRPr>
                    </a:p>
                  </a:txBody>
                  <a:tcPr anchor="ctr"/>
                </a:tc>
                <a:tc hMerge="1">
                  <a:txBody>
                    <a:bodyPr/>
                    <a:lstStyle/>
                    <a:p>
                      <a:pPr algn="ctr"/>
                      <a:r>
                        <a:rPr lang="en-US" altLang="zh-CN" sz="1400" dirty="0">
                          <a:latin typeface="Times New Roman" panose="02020603050405020304" pitchFamily="18" charset="0"/>
                          <a:cs typeface="Times New Roman" panose="02020603050405020304" pitchFamily="18" charset="0"/>
                        </a:rPr>
                        <a:t>2</a:t>
                      </a:r>
                      <a:endParaRPr lang="zh-CN" altLang="en-US" sz="1400" dirty="0">
                        <a:latin typeface="Times New Roman" panose="02020603050405020304" pitchFamily="18" charset="0"/>
                        <a:cs typeface="Times New Roman" panose="02020603050405020304" pitchFamily="18" charset="0"/>
                      </a:endParaRPr>
                    </a:p>
                  </a:txBody>
                  <a:tcPr anchor="ctr"/>
                </a:tc>
                <a:tc>
                  <a:txBody>
                    <a:bodyPr/>
                    <a:lstStyle/>
                    <a:p>
                      <a:pPr algn="ctr"/>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87031210"/>
                  </a:ext>
                </a:extLst>
              </a:tr>
              <a:tr h="450058">
                <a:tc>
                  <a:txBody>
                    <a:bodyPr/>
                    <a:lstStyle/>
                    <a:p>
                      <a:r>
                        <a:rPr lang="en-US" altLang="zh-CN" sz="1300" dirty="0">
                          <a:latin typeface="Times New Roman" panose="02020603050405020304" pitchFamily="18" charset="0"/>
                          <a:cs typeface="Times New Roman" panose="02020603050405020304" pitchFamily="18" charset="0"/>
                        </a:rPr>
                        <a:t>RF power per cavity [kW] </a:t>
                      </a:r>
                    </a:p>
                    <a:p>
                      <a:r>
                        <a:rPr lang="en-US" altLang="zh-CN" sz="1300" dirty="0">
                          <a:latin typeface="Times New Roman" panose="02020603050405020304" pitchFamily="18" charset="0"/>
                          <a:cs typeface="Times New Roman" panose="02020603050405020304" pitchFamily="18" charset="0"/>
                        </a:rPr>
                        <a:t>(H/W 30 MW per beam, Z 16.5 MW/beam)</a:t>
                      </a:r>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US" altLang="zh-CN" sz="1300" dirty="0">
                          <a:latin typeface="Times New Roman" panose="02020603050405020304" pitchFamily="18" charset="0"/>
                          <a:cs typeface="Times New Roman" panose="02020603050405020304" pitchFamily="18" charset="0"/>
                        </a:rPr>
                        <a:t>275</a:t>
                      </a:r>
                      <a:endParaRPr lang="zh-CN" altLang="en-US" sz="1300" dirty="0">
                        <a:latin typeface="Times New Roman" panose="02020603050405020304" pitchFamily="18" charset="0"/>
                        <a:cs typeface="Times New Roman" panose="02020603050405020304" pitchFamily="18" charset="0"/>
                      </a:endParaRPr>
                    </a:p>
                  </a:txBody>
                  <a:tcPr marT="0" marB="0" anchor="ctr">
                    <a:lnT w="12700" cap="flat" cmpd="sng" algn="ctr">
                      <a:noFill/>
                      <a:prstDash val="solid"/>
                      <a:round/>
                      <a:headEnd type="none" w="med" len="med"/>
                      <a:tailEnd type="none" w="med" len="med"/>
                    </a:lnT>
                  </a:tcPr>
                </a:tc>
                <a:tc>
                  <a:txBody>
                    <a:bodyPr/>
                    <a:lstStyle/>
                    <a:p>
                      <a:pPr algn="ctr"/>
                      <a:r>
                        <a:rPr lang="en-US" altLang="zh-CN" sz="1300" dirty="0">
                          <a:latin typeface="Times New Roman" panose="02020603050405020304" pitchFamily="18" charset="0"/>
                          <a:cs typeface="Times New Roman" panose="02020603050405020304" pitchFamily="18" charset="0"/>
                        </a:rPr>
                        <a:t>278</a:t>
                      </a:r>
                      <a:endParaRPr lang="zh-CN" altLang="en-US" sz="1300" dirty="0">
                        <a:latin typeface="Times New Roman" panose="02020603050405020304" pitchFamily="18" charset="0"/>
                        <a:cs typeface="Times New Roman" panose="02020603050405020304" pitchFamily="18" charset="0"/>
                      </a:endParaRPr>
                    </a:p>
                  </a:txBody>
                  <a:tcPr marT="0" marB="0" anchor="ctr">
                    <a:lnT w="12700" cap="flat" cmpd="sng" algn="ctr">
                      <a:noFill/>
                      <a:prstDash val="solid"/>
                      <a:round/>
                      <a:headEnd type="none" w="med" len="med"/>
                      <a:tailEnd type="none" w="med" len="med"/>
                    </a:lnT>
                  </a:tcPr>
                </a:tc>
                <a:tc>
                  <a:txBody>
                    <a:bodyPr/>
                    <a:lstStyle/>
                    <a:p>
                      <a:pPr algn="ctr"/>
                      <a:r>
                        <a:rPr lang="en-US" altLang="zh-CN" sz="1300" dirty="0">
                          <a:latin typeface="Times New Roman" panose="02020603050405020304" pitchFamily="18" charset="0"/>
                          <a:cs typeface="Times New Roman" panose="02020603050405020304" pitchFamily="18" charset="0"/>
                        </a:rPr>
                        <a:t>250</a:t>
                      </a:r>
                      <a:endParaRPr lang="zh-CN" altLang="en-US" sz="1300" dirty="0">
                        <a:latin typeface="Times New Roman" panose="02020603050405020304" pitchFamily="18" charset="0"/>
                        <a:cs typeface="Times New Roman" panose="02020603050405020304" pitchFamily="18" charset="0"/>
                      </a:endParaRPr>
                    </a:p>
                  </a:txBody>
                  <a:tcPr marT="0" marB="0" anchor="ctr">
                    <a:lnT w="12700" cap="flat" cmpd="sng" algn="ctr">
                      <a:noFill/>
                      <a:prstDash val="solid"/>
                      <a:round/>
                      <a:headEnd type="none" w="med" len="med"/>
                      <a:tailEnd type="none" w="med" len="med"/>
                    </a:lnT>
                  </a:tcPr>
                </a:tc>
                <a:tc>
                  <a:txBody>
                    <a:bodyPr/>
                    <a:lstStyle/>
                    <a:p>
                      <a:pPr algn="ctr"/>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4248529946"/>
                  </a:ext>
                </a:extLst>
              </a:tr>
              <a:tr h="267222">
                <a:tc gridSpan="5">
                  <a:txBody>
                    <a:bodyPr/>
                    <a:lstStyle/>
                    <a:p>
                      <a:pPr algn="ctr"/>
                      <a:r>
                        <a:rPr lang="en-US" altLang="zh-CN" sz="1300" dirty="0">
                          <a:latin typeface="Times New Roman" panose="02020603050405020304" pitchFamily="18" charset="0"/>
                          <a:cs typeface="Times New Roman" panose="02020603050405020304" pitchFamily="18" charset="0"/>
                        </a:rPr>
                        <a:t>Technical design report (TDR, 2023)</a:t>
                      </a:r>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endParaRPr lang="zh-CN" altLang="en-US" sz="1400" dirty="0">
                        <a:latin typeface="Times New Roman" panose="02020603050405020304" pitchFamily="18" charset="0"/>
                        <a:cs typeface="Times New Roman" panose="02020603050405020304" pitchFamily="18" charset="0"/>
                      </a:endParaRPr>
                    </a:p>
                  </a:txBody>
                  <a:tcPr/>
                </a:tc>
                <a:tc hMerge="1">
                  <a:txBody>
                    <a:bodyPr/>
                    <a:lstStyle/>
                    <a:p>
                      <a:endParaRPr lang="zh-CN" altLang="en-US" sz="1400" dirty="0">
                        <a:latin typeface="Times New Roman" panose="02020603050405020304" pitchFamily="18" charset="0"/>
                        <a:cs typeface="Times New Roman" panose="02020603050405020304" pitchFamily="18" charset="0"/>
                      </a:endParaRPr>
                    </a:p>
                  </a:txBody>
                  <a:tcPr/>
                </a:tc>
                <a:tc hMerge="1">
                  <a:txBody>
                    <a:bodyPr/>
                    <a:lstStyle/>
                    <a:p>
                      <a:endParaRPr lang="zh-CN" altLang="en-US" sz="1400" dirty="0">
                        <a:latin typeface="Times New Roman" panose="02020603050405020304" pitchFamily="18" charset="0"/>
                        <a:cs typeface="Times New Roman" panose="02020603050405020304" pitchFamily="18" charset="0"/>
                      </a:endParaRPr>
                    </a:p>
                  </a:txBody>
                  <a:tcPr/>
                </a:tc>
                <a:tc hMerge="1">
                  <a:txBody>
                    <a:bodyPr/>
                    <a:lstStyle/>
                    <a:p>
                      <a:endParaRPr lang="zh-CN" altLang="en-US" sz="1400" dirty="0">
                        <a:latin typeface="Times New Roman" panose="02020603050405020304" pitchFamily="18" charset="0"/>
                        <a:cs typeface="Times New Roman" panose="02020603050405020304" pitchFamily="18" charset="0"/>
                      </a:endParaRPr>
                    </a:p>
                  </a:txBody>
                  <a:tcPr>
                    <a:lnL w="12700" cmpd="sng">
                      <a:noFill/>
                    </a:lnL>
                  </a:tcPr>
                </a:tc>
                <a:extLst>
                  <a:ext uri="{0D108BD9-81ED-4DB2-BD59-A6C34878D82A}">
                    <a16:rowId xmlns:a16="http://schemas.microsoft.com/office/drawing/2014/main" val="2946488505"/>
                  </a:ext>
                </a:extLst>
              </a:tr>
              <a:tr h="267222">
                <a:tc>
                  <a:txBody>
                    <a:bodyPr/>
                    <a:lstStyle/>
                    <a:p>
                      <a:r>
                        <a:rPr lang="en-US" altLang="zh-CN" sz="1300" dirty="0">
                          <a:latin typeface="Times New Roman" panose="02020603050405020304" pitchFamily="18" charset="0"/>
                          <a:cs typeface="Times New Roman" panose="02020603050405020304" pitchFamily="18" charset="0"/>
                        </a:rPr>
                        <a:t>Common RF system for two beams</a:t>
                      </a:r>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gridSpan="2">
                  <a:txBody>
                    <a:bodyPr/>
                    <a:lstStyle/>
                    <a:p>
                      <a:pPr algn="ctr"/>
                      <a:r>
                        <a:rPr lang="en-US" altLang="zh-CN" sz="1300" dirty="0">
                          <a:latin typeface="Times New Roman" panose="02020603050405020304" pitchFamily="18" charset="0"/>
                          <a:cs typeface="Times New Roman" panose="02020603050405020304" pitchFamily="18" charset="0"/>
                        </a:rPr>
                        <a:t>no</a:t>
                      </a:r>
                      <a:endParaRPr lang="zh-CN" altLang="en-US" sz="1300" dirty="0">
                        <a:latin typeface="Times New Roman" panose="02020603050405020304" pitchFamily="18" charset="0"/>
                        <a:cs typeface="Times New Roman" panose="02020603050405020304" pitchFamily="18" charset="0"/>
                      </a:endParaRPr>
                    </a:p>
                  </a:txBody>
                  <a:tcPr marT="0" marB="0" anchor="ctr">
                    <a:lnB w="12700" cap="flat" cmpd="sng" algn="ctr">
                      <a:noFill/>
                      <a:prstDash val="solid"/>
                      <a:round/>
                      <a:headEnd type="none" w="med" len="med"/>
                      <a:tailEnd type="none" w="med" len="med"/>
                    </a:lnB>
                  </a:tcPr>
                </a:tc>
                <a:tc hMerge="1">
                  <a:txBody>
                    <a:bodyPr/>
                    <a:lstStyle/>
                    <a:p>
                      <a:pPr algn="ctr"/>
                      <a:endParaRPr lang="zh-CN" altLang="en-US" sz="1400" dirty="0">
                        <a:latin typeface="Times New Roman" panose="02020603050405020304" pitchFamily="18" charset="0"/>
                        <a:cs typeface="Times New Roman" panose="02020603050405020304" pitchFamily="18" charset="0"/>
                      </a:endParaRPr>
                    </a:p>
                  </a:txBody>
                  <a:tcPr anchor="ctr">
                    <a:lnB w="12700" cap="flat" cmpd="sng" algn="ctr">
                      <a:noFill/>
                      <a:prstDash val="solid"/>
                      <a:round/>
                      <a:headEnd type="none" w="med" len="med"/>
                      <a:tailEnd type="none" w="med" len="med"/>
                    </a:lnB>
                  </a:tcPr>
                </a:tc>
                <a:tc gridSpan="2">
                  <a:txBody>
                    <a:bodyPr/>
                    <a:lstStyle/>
                    <a:p>
                      <a:pPr algn="ctr"/>
                      <a:r>
                        <a:rPr lang="en-US" altLang="zh-CN" sz="1300" dirty="0">
                          <a:latin typeface="Times New Roman" panose="02020603050405020304" pitchFamily="18" charset="0"/>
                          <a:cs typeface="Times New Roman" panose="02020603050405020304" pitchFamily="18" charset="0"/>
                        </a:rPr>
                        <a:t>yes</a:t>
                      </a:r>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hMerge="1">
                  <a:txBody>
                    <a:bodyPr/>
                    <a:lstStyle/>
                    <a:p>
                      <a:pPr algn="ctr"/>
                      <a:endParaRPr lang="zh-CN" altLang="en-US" sz="1400" dirty="0">
                        <a:latin typeface="Times New Roman" panose="02020603050405020304" pitchFamily="18" charset="0"/>
                        <a:cs typeface="Times New Roman" panose="02020603050405020304" pitchFamily="18" charset="0"/>
                      </a:endParaRPr>
                    </a:p>
                  </a:txBody>
                  <a:tcPr anchor="ctr">
                    <a:lnL w="12700" cmpd="sng">
                      <a:noFill/>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718626606"/>
                  </a:ext>
                </a:extLst>
              </a:tr>
              <a:tr h="267222">
                <a:tc>
                  <a:txBody>
                    <a:bodyPr/>
                    <a:lstStyle/>
                    <a:p>
                      <a:r>
                        <a:rPr lang="en-US" altLang="zh-CN" sz="1300" dirty="0">
                          <a:latin typeface="Times New Roman" panose="02020603050405020304" pitchFamily="18" charset="0"/>
                          <a:cs typeface="Times New Roman" panose="02020603050405020304" pitchFamily="18" charset="0"/>
                        </a:rPr>
                        <a:t>Number of cavities</a:t>
                      </a:r>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100</a:t>
                      </a:r>
                      <a:endParaRPr lang="zh-CN" altLang="en-US" sz="1300" dirty="0">
                        <a:latin typeface="Times New Roman" panose="02020603050405020304" pitchFamily="18" charset="0"/>
                        <a:cs typeface="Times New Roman" panose="02020603050405020304" pitchFamily="18" charset="0"/>
                      </a:endParaRPr>
                    </a:p>
                  </a:txBody>
                  <a:tcPr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altLang="zh-CN" sz="1300" dirty="0">
                          <a:latin typeface="Times New Roman" panose="02020603050405020304" pitchFamily="18" charset="0"/>
                          <a:cs typeface="Times New Roman" panose="02020603050405020304" pitchFamily="18" charset="0"/>
                        </a:rPr>
                        <a:t>336</a:t>
                      </a:r>
                      <a:endParaRPr lang="zh-CN" altLang="en-US" sz="1300" dirty="0">
                        <a:latin typeface="Times New Roman" panose="02020603050405020304" pitchFamily="18" charset="0"/>
                        <a:cs typeface="Times New Roman" panose="02020603050405020304" pitchFamily="18" charset="0"/>
                      </a:endParaRPr>
                    </a:p>
                  </a:txBody>
                  <a:tcPr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r>
                        <a:rPr lang="en-US" altLang="zh-CN" sz="1300" dirty="0">
                          <a:latin typeface="Times New Roman" panose="02020603050405020304" pitchFamily="18" charset="0"/>
                          <a:cs typeface="Times New Roman" panose="02020603050405020304" pitchFamily="18" charset="0"/>
                        </a:rPr>
                        <a:t>336</a:t>
                      </a:r>
                      <a:endParaRPr lang="zh-CN" altLang="en-US" sz="1300" dirty="0">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336/192</a:t>
                      </a:r>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55037780"/>
                  </a:ext>
                </a:extLst>
              </a:tr>
              <a:tr h="267222">
                <a:tc>
                  <a:txBody>
                    <a:bodyPr/>
                    <a:lstStyle/>
                    <a:p>
                      <a:r>
                        <a:rPr lang="en-US" altLang="zh-CN" sz="1300" dirty="0">
                          <a:latin typeface="Times New Roman" panose="02020603050405020304" pitchFamily="18" charset="0"/>
                          <a:cs typeface="Times New Roman" panose="02020603050405020304" pitchFamily="18" charset="0"/>
                        </a:rPr>
                        <a:t>Number of cells per cavity (Z 50/10 MW/beam)</a:t>
                      </a:r>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1/2</a:t>
                      </a:r>
                      <a:endParaRPr lang="zh-CN" altLang="en-US" sz="1300" dirty="0">
                        <a:latin typeface="Times New Roman" panose="02020603050405020304" pitchFamily="18" charset="0"/>
                        <a:cs typeface="Times New Roman" panose="02020603050405020304" pitchFamily="18" charset="0"/>
                      </a:endParaRPr>
                    </a:p>
                  </a:txBody>
                  <a:tcPr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altLang="zh-CN" sz="1300" dirty="0">
                          <a:latin typeface="Times New Roman" panose="02020603050405020304" pitchFamily="18" charset="0"/>
                          <a:cs typeface="Times New Roman" panose="02020603050405020304" pitchFamily="18" charset="0"/>
                        </a:rPr>
                        <a:t>2</a:t>
                      </a:r>
                    </a:p>
                  </a:txBody>
                  <a:tcPr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r>
                        <a:rPr lang="en-US" altLang="zh-CN" sz="1300" dirty="0">
                          <a:latin typeface="Times New Roman" panose="02020603050405020304" pitchFamily="18" charset="0"/>
                          <a:cs typeface="Times New Roman" panose="02020603050405020304" pitchFamily="18" charset="0"/>
                        </a:rPr>
                        <a:t>2</a:t>
                      </a:r>
                      <a:endParaRPr lang="zh-CN" altLang="en-US" sz="1300" dirty="0">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sz="1300" dirty="0">
                          <a:latin typeface="Times New Roman" panose="02020603050405020304" pitchFamily="18" charset="0"/>
                          <a:cs typeface="Times New Roman" panose="02020603050405020304" pitchFamily="18" charset="0"/>
                        </a:rPr>
                        <a:t>2/5</a:t>
                      </a:r>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21981796"/>
                  </a:ext>
                </a:extLst>
              </a:tr>
              <a:tr h="450058">
                <a:tc>
                  <a:txBody>
                    <a:bodyPr/>
                    <a:lstStyle/>
                    <a:p>
                      <a:r>
                        <a:rPr lang="en-US" altLang="zh-CN" sz="1300" dirty="0">
                          <a:latin typeface="Times New Roman" panose="02020603050405020304" pitchFamily="18" charset="0"/>
                          <a:cs typeface="Times New Roman" panose="02020603050405020304" pitchFamily="18" charset="0"/>
                        </a:rPr>
                        <a:t>RF power per cavity [kW]</a:t>
                      </a:r>
                    </a:p>
                    <a:p>
                      <a:r>
                        <a:rPr lang="en-US" altLang="zh-CN" sz="1300" dirty="0">
                          <a:latin typeface="Times New Roman" panose="02020603050405020304" pitchFamily="18" charset="0"/>
                          <a:cs typeface="Times New Roman" panose="02020603050405020304" pitchFamily="18" charset="0"/>
                        </a:rPr>
                        <a:t> (H/W 50</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MW</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per</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beam, Z 50/10 MW/beam)</a:t>
                      </a:r>
                      <a:endParaRPr lang="zh-CN" altLang="en-US" sz="1300" dirty="0">
                        <a:latin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US" altLang="zh-CN" sz="1300" dirty="0">
                          <a:latin typeface="Times New Roman" panose="02020603050405020304" pitchFamily="18" charset="0"/>
                          <a:cs typeface="Times New Roman" panose="02020603050405020304" pitchFamily="18" charset="0"/>
                        </a:rPr>
                        <a:t>1000</a:t>
                      </a:r>
                    </a:p>
                    <a:p>
                      <a:pPr algn="ctr"/>
                      <a:r>
                        <a:rPr lang="en-US" altLang="zh-CN" sz="1300" dirty="0">
                          <a:latin typeface="Times New Roman" panose="02020603050405020304" pitchFamily="18" charset="0"/>
                          <a:cs typeface="Times New Roman" panose="02020603050405020304" pitchFamily="18" charset="0"/>
                        </a:rPr>
                        <a:t>/200</a:t>
                      </a:r>
                      <a:endParaRPr lang="zh-CN" altLang="en-US" sz="1300" dirty="0">
                        <a:latin typeface="Times New Roman" panose="02020603050405020304" pitchFamily="18" charset="0"/>
                        <a:cs typeface="Times New Roman" panose="02020603050405020304" pitchFamily="18" charset="0"/>
                      </a:endParaRPr>
                    </a:p>
                  </a:txBody>
                  <a:tcPr marT="0" marB="0" anchor="ctr">
                    <a:lnT w="12700" cap="flat" cmpd="sng" algn="ctr">
                      <a:noFill/>
                      <a:prstDash val="solid"/>
                      <a:round/>
                      <a:headEnd type="none" w="med" len="med"/>
                      <a:tailEnd type="none" w="med" len="med"/>
                    </a:lnT>
                  </a:tcPr>
                </a:tc>
                <a:tc gridSpan="2">
                  <a:txBody>
                    <a:bodyPr/>
                    <a:lstStyle/>
                    <a:p>
                      <a:pPr algn="ctr"/>
                      <a:r>
                        <a:rPr lang="en-US" altLang="zh-CN" sz="1300" dirty="0">
                          <a:latin typeface="Times New Roman" panose="02020603050405020304" pitchFamily="18" charset="0"/>
                          <a:cs typeface="Times New Roman" panose="02020603050405020304" pitchFamily="18" charset="0"/>
                        </a:rPr>
                        <a:t>298</a:t>
                      </a:r>
                      <a:endParaRPr lang="zh-CN" altLang="en-US" sz="1300" dirty="0">
                        <a:latin typeface="Times New Roman" panose="02020603050405020304" pitchFamily="18" charset="0"/>
                        <a:cs typeface="Times New Roman" panose="02020603050405020304" pitchFamily="18" charset="0"/>
                      </a:endParaRPr>
                    </a:p>
                  </a:txBody>
                  <a:tcPr marT="0" marB="0" anchor="ctr">
                    <a:lnT w="12700" cap="flat" cmpd="sng" algn="ctr">
                      <a:noFill/>
                      <a:prstDash val="solid"/>
                      <a:round/>
                      <a:headEnd type="none" w="med" len="med"/>
                      <a:tailEnd type="none" w="med" len="med"/>
                    </a:lnT>
                  </a:tcPr>
                </a:tc>
                <a:tc hMerge="1">
                  <a:txBody>
                    <a:bodyPr/>
                    <a:lstStyle/>
                    <a:p>
                      <a:pPr algn="ctr"/>
                      <a:r>
                        <a:rPr lang="en-US" altLang="zh-CN" sz="1300" dirty="0">
                          <a:latin typeface="Times New Roman" panose="02020603050405020304" pitchFamily="18" charset="0"/>
                          <a:cs typeface="Times New Roman" panose="02020603050405020304" pitchFamily="18" charset="0"/>
                        </a:rPr>
                        <a:t>298</a:t>
                      </a:r>
                      <a:endParaRPr lang="zh-CN" altLang="en-US" sz="1300" dirty="0">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tcPr>
                </a:tc>
                <a:tc>
                  <a:txBody>
                    <a:bodyPr/>
                    <a:lstStyle/>
                    <a:p>
                      <a:pPr algn="ctr"/>
                      <a:r>
                        <a:rPr lang="en-US" altLang="zh-CN" sz="1300" dirty="0">
                          <a:latin typeface="Times New Roman" panose="02020603050405020304" pitchFamily="18" charset="0"/>
                          <a:cs typeface="Times New Roman" panose="02020603050405020304" pitchFamily="18" charset="0"/>
                        </a:rPr>
                        <a:t>118/315</a:t>
                      </a:r>
                      <a:endParaRPr lang="zh-CN" altLang="en-US" sz="1300" dirty="0">
                        <a:latin typeface="Times New Roman" panose="02020603050405020304" pitchFamily="18" charset="0"/>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181162821"/>
                  </a:ext>
                </a:extLst>
              </a:tr>
            </a:tbl>
          </a:graphicData>
        </a:graphic>
      </p:graphicFrame>
      <p:sp>
        <p:nvSpPr>
          <p:cNvPr id="13" name="文本框 12">
            <a:extLst>
              <a:ext uri="{FF2B5EF4-FFF2-40B4-BE49-F238E27FC236}">
                <a16:creationId xmlns:a16="http://schemas.microsoft.com/office/drawing/2014/main" id="{089F2DA3-88A6-41F7-A6B1-85D9681D15C7}"/>
              </a:ext>
            </a:extLst>
          </p:cNvPr>
          <p:cNvSpPr txBox="1"/>
          <p:nvPr/>
        </p:nvSpPr>
        <p:spPr>
          <a:xfrm>
            <a:off x="551384" y="1164752"/>
            <a:ext cx="5040560" cy="307777"/>
          </a:xfrm>
          <a:prstGeom prst="rect">
            <a:avLst/>
          </a:prstGeom>
          <a:noFill/>
        </p:spPr>
        <p:txBody>
          <a:bodyPr wrap="square">
            <a:spAutoFit/>
          </a:bodyPr>
          <a:lstStyle/>
          <a:p>
            <a:pPr algn="ctr"/>
            <a:r>
              <a:rPr lang="en-US" altLang="zh-CN" sz="1400" dirty="0">
                <a:latin typeface="Times New Roman" panose="02020603050405020304" pitchFamily="18" charset="0"/>
                <a:cs typeface="Times New Roman" panose="02020603050405020304" pitchFamily="18" charset="0"/>
              </a:rPr>
              <a:t>Evolution of CEPC collider 650 MHz RF system layout</a:t>
            </a:r>
            <a:endParaRPr lang="zh-CN" altLang="en-US" sz="1400"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36765E0A-03EE-485D-9E9E-D371ACE2A273}"/>
              </a:ext>
            </a:extLst>
          </p:cNvPr>
          <p:cNvSpPr txBox="1"/>
          <p:nvPr/>
        </p:nvSpPr>
        <p:spPr>
          <a:xfrm>
            <a:off x="9984432" y="1799207"/>
            <a:ext cx="720080"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(2019)</a:t>
            </a:r>
            <a:endParaRPr lang="zh-CN" altLang="en-US" sz="14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73B069AC-64E4-4B5D-8099-7FCBD6136752}"/>
              </a:ext>
            </a:extLst>
          </p:cNvPr>
          <p:cNvSpPr txBox="1"/>
          <p:nvPr/>
        </p:nvSpPr>
        <p:spPr>
          <a:xfrm>
            <a:off x="10272464" y="3275111"/>
            <a:ext cx="720080"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(2024)</a:t>
            </a:r>
            <a:endParaRPr lang="zh-CN" altLang="en-US" sz="1400"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F4564C90-1B19-4A88-878D-EFFB02D4837C}"/>
              </a:ext>
            </a:extLst>
          </p:cNvPr>
          <p:cNvSpPr txBox="1"/>
          <p:nvPr/>
        </p:nvSpPr>
        <p:spPr>
          <a:xfrm>
            <a:off x="10056440" y="4705399"/>
            <a:ext cx="720080"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(2025)</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834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D27F8B3B-3F13-4E14-8BB1-99F15D751D14}"/>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t="4893"/>
          <a:stretch/>
        </p:blipFill>
        <p:spPr>
          <a:xfrm>
            <a:off x="5864280" y="1195448"/>
            <a:ext cx="5746640" cy="4467103"/>
          </a:xfrm>
          <a:prstGeom prst="rect">
            <a:avLst/>
          </a:prstGeom>
        </p:spPr>
      </p:pic>
      <p:sp>
        <p:nvSpPr>
          <p:cNvPr id="3" name="标题 2">
            <a:extLst>
              <a:ext uri="{FF2B5EF4-FFF2-40B4-BE49-F238E27FC236}">
                <a16:creationId xmlns:a16="http://schemas.microsoft.com/office/drawing/2014/main" id="{116E4C68-E9D5-41FD-93F9-6FBC531B4322}"/>
              </a:ext>
            </a:extLst>
          </p:cNvPr>
          <p:cNvSpPr>
            <a:spLocks noGrp="1"/>
          </p:cNvSpPr>
          <p:nvPr>
            <p:ph type="title"/>
          </p:nvPr>
        </p:nvSpPr>
        <p:spPr/>
        <p:txBody>
          <a:bodyPr/>
          <a:lstStyle/>
          <a:p>
            <a:r>
              <a:rPr lang="en-US" altLang="zh-CN" dirty="0"/>
              <a:t>RF Section Location</a:t>
            </a:r>
            <a:endParaRPr lang="zh-CN" altLang="en-US" dirty="0"/>
          </a:p>
        </p:txBody>
      </p:sp>
      <p:sp>
        <p:nvSpPr>
          <p:cNvPr id="4" name="灯片编号占位符 3">
            <a:extLst>
              <a:ext uri="{FF2B5EF4-FFF2-40B4-BE49-F238E27FC236}">
                <a16:creationId xmlns:a16="http://schemas.microsoft.com/office/drawing/2014/main" id="{2A4B46AC-14C2-4393-8D99-E16050B46945}"/>
              </a:ext>
            </a:extLst>
          </p:cNvPr>
          <p:cNvSpPr>
            <a:spLocks noGrp="1"/>
          </p:cNvSpPr>
          <p:nvPr>
            <p:ph type="sldNum" sz="quarter" idx="12"/>
          </p:nvPr>
        </p:nvSpPr>
        <p:spPr/>
        <p:txBody>
          <a:bodyPr/>
          <a:lstStyle/>
          <a:p>
            <a:fld id="{F15E9139-A00B-4B2A-98A6-095DC08F1345}" type="slidenum">
              <a:rPr lang="zh-CN" altLang="en-US" smtClean="0"/>
              <a:pPr/>
              <a:t>5</a:t>
            </a:fld>
            <a:endParaRPr lang="zh-CN" altLang="en-US"/>
          </a:p>
        </p:txBody>
      </p:sp>
      <p:pic>
        <p:nvPicPr>
          <p:cNvPr id="6" name="Picture 1" descr="A picture containing circle, diagram, text, map&#10;&#10;Description automatically generated">
            <a:extLst>
              <a:ext uri="{FF2B5EF4-FFF2-40B4-BE49-F238E27FC236}">
                <a16:creationId xmlns:a16="http://schemas.microsoft.com/office/drawing/2014/main" id="{C14E9D61-E381-4629-B13B-B19B4CC133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416" t="9117" r="20665" b="9752"/>
          <a:stretch/>
        </p:blipFill>
        <p:spPr>
          <a:xfrm>
            <a:off x="723920" y="1400793"/>
            <a:ext cx="4049358" cy="3900529"/>
          </a:xfrm>
          <a:prstGeom prst="rect">
            <a:avLst/>
          </a:prstGeom>
        </p:spPr>
      </p:pic>
      <p:sp>
        <p:nvSpPr>
          <p:cNvPr id="10" name="矩形 9">
            <a:extLst>
              <a:ext uri="{FF2B5EF4-FFF2-40B4-BE49-F238E27FC236}">
                <a16:creationId xmlns:a16="http://schemas.microsoft.com/office/drawing/2014/main" id="{75EE81BC-7F16-48A3-8B66-0E267125B91D}"/>
              </a:ext>
            </a:extLst>
          </p:cNvPr>
          <p:cNvSpPr/>
          <p:nvPr/>
        </p:nvSpPr>
        <p:spPr>
          <a:xfrm>
            <a:off x="6124520" y="1760834"/>
            <a:ext cx="2232248" cy="658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5686BE9-C98F-4A26-A6A2-3A516C4F3AC7}"/>
              </a:ext>
            </a:extLst>
          </p:cNvPr>
          <p:cNvSpPr/>
          <p:nvPr/>
        </p:nvSpPr>
        <p:spPr>
          <a:xfrm>
            <a:off x="6124520" y="4425131"/>
            <a:ext cx="2232248" cy="8027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6630621B-85B2-4070-B6DC-3D434488FE98}"/>
              </a:ext>
            </a:extLst>
          </p:cNvPr>
          <p:cNvSpPr/>
          <p:nvPr/>
        </p:nvSpPr>
        <p:spPr>
          <a:xfrm>
            <a:off x="581080" y="2988322"/>
            <a:ext cx="1344793" cy="725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F7D73D5E-1882-41E4-AF21-2E14196E0477}"/>
              </a:ext>
            </a:extLst>
          </p:cNvPr>
          <p:cNvSpPr/>
          <p:nvPr/>
        </p:nvSpPr>
        <p:spPr>
          <a:xfrm>
            <a:off x="3405126" y="2988322"/>
            <a:ext cx="1368152" cy="725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D5DCD3E6-9383-4645-80AD-6E5D29D0E056}"/>
              </a:ext>
            </a:extLst>
          </p:cNvPr>
          <p:cNvSpPr txBox="1"/>
          <p:nvPr/>
        </p:nvSpPr>
        <p:spPr>
          <a:xfrm>
            <a:off x="335360" y="5542333"/>
            <a:ext cx="5079671" cy="923330"/>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CEPC</a:t>
            </a:r>
            <a:r>
              <a:rPr lang="en-US" altLang="zh-CN" dirty="0">
                <a:latin typeface="Arial" panose="020B0604020202020204" pitchFamily="34" charset="0"/>
                <a:cs typeface="Arial" panose="020B0604020202020204" pitchFamily="34" charset="0"/>
              </a:rPr>
              <a:t>: two symmetric RF sections. IP2 and IP4 have the same Collider and Booster RF cavity numbers. </a:t>
            </a:r>
            <a:endParaRPr lang="zh-CN" altLang="en-US"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C9C40D4C-DFD1-49CB-9FD9-CC8D1096413D}"/>
              </a:ext>
            </a:extLst>
          </p:cNvPr>
          <p:cNvSpPr txBox="1"/>
          <p:nvPr/>
        </p:nvSpPr>
        <p:spPr>
          <a:xfrm>
            <a:off x="5951984" y="5511444"/>
            <a:ext cx="5904656" cy="1200329"/>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FCC-</a:t>
            </a:r>
            <a:r>
              <a:rPr lang="en-US" altLang="zh-CN" b="1" dirty="0" err="1">
                <a:latin typeface="Arial" panose="020B0604020202020204" pitchFamily="34" charset="0"/>
                <a:cs typeface="Arial" panose="020B0604020202020204" pitchFamily="34" charset="0"/>
              </a:rPr>
              <a:t>ee</a:t>
            </a:r>
            <a:r>
              <a:rPr lang="en-US" altLang="zh-CN" dirty="0">
                <a:latin typeface="Arial" panose="020B0604020202020204" pitchFamily="34" charset="0"/>
                <a:cs typeface="Arial" panose="020B0604020202020204" pitchFamily="34" charset="0"/>
              </a:rPr>
              <a:t>: Collider RF in PH, Booster RF in PL. RF at a single location is for the need of extremely precise energy calibration at Z (FCC FSR vol.2, p135).  Also to keep the tunnel diameter of 5.5 m.</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5947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D2143D2-ACCE-43BF-A425-6A4322862760}"/>
              </a:ext>
            </a:extLst>
          </p:cNvPr>
          <p:cNvSpPr>
            <a:spLocks noGrp="1"/>
          </p:cNvSpPr>
          <p:nvPr>
            <p:ph type="title"/>
          </p:nvPr>
        </p:nvSpPr>
        <p:spPr/>
        <p:txBody>
          <a:bodyPr/>
          <a:lstStyle/>
          <a:p>
            <a:r>
              <a:rPr lang="en-US" altLang="zh-CN" dirty="0"/>
              <a:t>Klystron Gallery Position</a:t>
            </a:r>
            <a:endParaRPr lang="zh-CN" altLang="en-US" dirty="0"/>
          </a:p>
        </p:txBody>
      </p:sp>
      <p:sp>
        <p:nvSpPr>
          <p:cNvPr id="4" name="灯片编号占位符 3">
            <a:extLst>
              <a:ext uri="{FF2B5EF4-FFF2-40B4-BE49-F238E27FC236}">
                <a16:creationId xmlns:a16="http://schemas.microsoft.com/office/drawing/2014/main" id="{71EE0446-69F9-45F8-850F-AC8DAB49EBC8}"/>
              </a:ext>
            </a:extLst>
          </p:cNvPr>
          <p:cNvSpPr>
            <a:spLocks noGrp="1"/>
          </p:cNvSpPr>
          <p:nvPr>
            <p:ph type="sldNum" sz="quarter" idx="12"/>
          </p:nvPr>
        </p:nvSpPr>
        <p:spPr>
          <a:xfrm>
            <a:off x="8737600" y="6356351"/>
            <a:ext cx="2844800" cy="365125"/>
          </a:xfrm>
        </p:spPr>
        <p:txBody>
          <a:bodyPr/>
          <a:lstStyle/>
          <a:p>
            <a:fld id="{F15E9139-A00B-4B2A-98A6-095DC08F1345}" type="slidenum">
              <a:rPr lang="zh-CN" altLang="en-US" smtClean="0"/>
              <a:pPr/>
              <a:t>6</a:t>
            </a:fld>
            <a:endParaRPr lang="zh-CN" altLang="en-US"/>
          </a:p>
        </p:txBody>
      </p:sp>
      <p:pic>
        <p:nvPicPr>
          <p:cNvPr id="5" name="图片 4">
            <a:extLst>
              <a:ext uri="{FF2B5EF4-FFF2-40B4-BE49-F238E27FC236}">
                <a16:creationId xmlns:a16="http://schemas.microsoft.com/office/drawing/2014/main" id="{12E23289-D482-4751-9055-2F0E5FA115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3392" y="3339809"/>
            <a:ext cx="4504819" cy="2308719"/>
          </a:xfrm>
          <a:prstGeom prst="rect">
            <a:avLst/>
          </a:prstGeom>
        </p:spPr>
      </p:pic>
      <p:pic>
        <p:nvPicPr>
          <p:cNvPr id="6" name="图片 5">
            <a:extLst>
              <a:ext uri="{FF2B5EF4-FFF2-40B4-BE49-F238E27FC236}">
                <a16:creationId xmlns:a16="http://schemas.microsoft.com/office/drawing/2014/main" id="{76289A50-A954-4312-8550-AD9F909728A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5400" y="1052736"/>
            <a:ext cx="4218400" cy="2209458"/>
          </a:xfrm>
          <a:prstGeom prst="rect">
            <a:avLst/>
          </a:prstGeom>
        </p:spPr>
      </p:pic>
      <p:sp>
        <p:nvSpPr>
          <p:cNvPr id="7" name="文本框 7">
            <a:extLst>
              <a:ext uri="{FF2B5EF4-FFF2-40B4-BE49-F238E27FC236}">
                <a16:creationId xmlns:a16="http://schemas.microsoft.com/office/drawing/2014/main" id="{7B79A8AA-0E02-4846-A160-B28A167D22D8}"/>
              </a:ext>
            </a:extLst>
          </p:cNvPr>
          <p:cNvSpPr txBox="1"/>
          <p:nvPr/>
        </p:nvSpPr>
        <p:spPr>
          <a:xfrm>
            <a:off x="1219334" y="3187690"/>
            <a:ext cx="4352732"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650 MHz cryomodules mounted on tunnel floor. </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 name="文本框 9">
            <a:extLst>
              <a:ext uri="{FF2B5EF4-FFF2-40B4-BE49-F238E27FC236}">
                <a16:creationId xmlns:a16="http://schemas.microsoft.com/office/drawing/2014/main" id="{AE872007-94C5-4771-9526-6F3E5C6A48A0}"/>
              </a:ext>
            </a:extLst>
          </p:cNvPr>
          <p:cNvSpPr txBox="1"/>
          <p:nvPr/>
        </p:nvSpPr>
        <p:spPr>
          <a:xfrm>
            <a:off x="623392" y="5634909"/>
            <a:ext cx="4390027"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 GHz cryomodules hung from ceiling at a different beamline height and in between collider cryomodule sections.</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A6963BF3-09E4-4FC9-941E-9C7449F11AC5}"/>
              </a:ext>
            </a:extLst>
          </p:cNvPr>
          <p:cNvSpPr txBox="1"/>
          <p:nvPr/>
        </p:nvSpPr>
        <p:spPr>
          <a:xfrm>
            <a:off x="427529" y="6182884"/>
            <a:ext cx="4896544" cy="584775"/>
          </a:xfrm>
          <a:prstGeom prst="rect">
            <a:avLst/>
          </a:prstGeom>
          <a:noFill/>
        </p:spPr>
        <p:txBody>
          <a:bodyPr wrap="square" rtlCol="0">
            <a:spAutoFit/>
          </a:bodyPr>
          <a:lstStyle/>
          <a:p>
            <a:r>
              <a:rPr lang="en-US" altLang="zh-CN" sz="1600" b="1" dirty="0">
                <a:latin typeface="Arial" panose="020B0604020202020204" pitchFamily="34" charset="0"/>
                <a:cs typeface="Arial" panose="020B0604020202020204" pitchFamily="34" charset="0"/>
              </a:rPr>
              <a:t>CEPC klystron gallery parallel to main tunnel</a:t>
            </a:r>
          </a:p>
          <a:p>
            <a:pPr algn="ctr"/>
            <a:r>
              <a:rPr lang="en-US" altLang="zh-CN" sz="1600" b="1" dirty="0">
                <a:latin typeface="Arial" panose="020B0604020202020204" pitchFamily="34" charset="0"/>
                <a:cs typeface="Arial" panose="020B0604020202020204" pitchFamily="34" charset="0"/>
              </a:rPr>
              <a:t>in the horizontal plane</a:t>
            </a:r>
            <a:endParaRPr lang="zh-CN" altLang="en-US" sz="1600" b="1"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FC0D01B0-DA0D-4C36-9C5D-C523C4B5F35C}"/>
              </a:ext>
            </a:extLst>
          </p:cNvPr>
          <p:cNvSpPr txBox="1"/>
          <p:nvPr/>
        </p:nvSpPr>
        <p:spPr>
          <a:xfrm>
            <a:off x="6577360" y="6305994"/>
            <a:ext cx="4320480" cy="338554"/>
          </a:xfrm>
          <a:prstGeom prst="rect">
            <a:avLst/>
          </a:prstGeom>
          <a:noFill/>
        </p:spPr>
        <p:txBody>
          <a:bodyPr wrap="square" rtlCol="0">
            <a:spAutoFit/>
          </a:bodyPr>
          <a:lstStyle/>
          <a:p>
            <a:r>
              <a:rPr lang="en-US" altLang="zh-CN" sz="1600" b="1" dirty="0">
                <a:latin typeface="Arial" panose="020B0604020202020204" pitchFamily="34" charset="0"/>
                <a:cs typeface="Arial" panose="020B0604020202020204" pitchFamily="34" charset="0"/>
              </a:rPr>
              <a:t>FCC-</a:t>
            </a:r>
            <a:r>
              <a:rPr lang="en-US" altLang="zh-CN" sz="1600" b="1" dirty="0" err="1">
                <a:latin typeface="Arial" panose="020B0604020202020204" pitchFamily="34" charset="0"/>
                <a:cs typeface="Arial" panose="020B0604020202020204" pitchFamily="34" charset="0"/>
              </a:rPr>
              <a:t>ee</a:t>
            </a:r>
            <a:r>
              <a:rPr lang="en-US" altLang="zh-CN" sz="1600" b="1" dirty="0">
                <a:latin typeface="Arial" panose="020B0604020202020204" pitchFamily="34" charset="0"/>
                <a:cs typeface="Arial" panose="020B0604020202020204" pitchFamily="34" charset="0"/>
              </a:rPr>
              <a:t> klystron gallery above main tunnel</a:t>
            </a:r>
            <a:endParaRPr lang="zh-CN" altLang="en-US" sz="1600" b="1" dirty="0">
              <a:latin typeface="Arial" panose="020B0604020202020204" pitchFamily="34" charset="0"/>
              <a:cs typeface="Arial" panose="020B0604020202020204" pitchFamily="34" charset="0"/>
            </a:endParaRPr>
          </a:p>
        </p:txBody>
      </p:sp>
      <p:pic>
        <p:nvPicPr>
          <p:cNvPr id="13" name="Picture 14">
            <a:extLst>
              <a:ext uri="{FF2B5EF4-FFF2-40B4-BE49-F238E27FC236}">
                <a16:creationId xmlns:a16="http://schemas.microsoft.com/office/drawing/2014/main" id="{443FA311-47BC-BDE5-9637-0AEA62B012F7}"/>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840746" y="1222749"/>
            <a:ext cx="2872036" cy="1759688"/>
          </a:xfrm>
          <a:prstGeom prst="rect">
            <a:avLst/>
          </a:prstGeom>
        </p:spPr>
      </p:pic>
      <p:pic>
        <p:nvPicPr>
          <p:cNvPr id="15" name="图片 14">
            <a:extLst>
              <a:ext uri="{FF2B5EF4-FFF2-40B4-BE49-F238E27FC236}">
                <a16:creationId xmlns:a16="http://schemas.microsoft.com/office/drawing/2014/main" id="{38F804A9-7762-4982-8CB2-A1260D728D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39296" y="3166256"/>
            <a:ext cx="3274936" cy="2629429"/>
          </a:xfrm>
          <a:prstGeom prst="rect">
            <a:avLst/>
          </a:prstGeom>
        </p:spPr>
      </p:pic>
      <p:sp>
        <p:nvSpPr>
          <p:cNvPr id="16" name="矩形 15">
            <a:extLst>
              <a:ext uri="{FF2B5EF4-FFF2-40B4-BE49-F238E27FC236}">
                <a16:creationId xmlns:a16="http://schemas.microsoft.com/office/drawing/2014/main" id="{1195F5AD-360E-412F-8900-C287B69373DB}"/>
              </a:ext>
            </a:extLst>
          </p:cNvPr>
          <p:cNvSpPr/>
          <p:nvPr/>
        </p:nvSpPr>
        <p:spPr>
          <a:xfrm>
            <a:off x="9264352" y="5872613"/>
            <a:ext cx="2776658" cy="307777"/>
          </a:xfrm>
          <a:prstGeom prst="rect">
            <a:avLst/>
          </a:prstGeom>
        </p:spPr>
        <p:txBody>
          <a:bodyPr wrap="none">
            <a:spAutoFit/>
          </a:bodyPr>
          <a:lstStyle/>
          <a:p>
            <a:r>
              <a:rPr lang="en-US" altLang="zh-CN" sz="1400" dirty="0">
                <a:solidFill>
                  <a:srgbClr val="000000"/>
                </a:solidFill>
                <a:latin typeface="Arial" panose="020B0604020202020204" pitchFamily="34" charset="0"/>
                <a:cs typeface="Arial" panose="020B0604020202020204" pitchFamily="34" charset="0"/>
              </a:rPr>
              <a:t>F. </a:t>
            </a:r>
            <a:r>
              <a:rPr lang="en-US" altLang="zh-CN" sz="1400" dirty="0" err="1">
                <a:solidFill>
                  <a:srgbClr val="000000"/>
                </a:solidFill>
                <a:latin typeface="Arial" panose="020B0604020202020204" pitchFamily="34" charset="0"/>
                <a:cs typeface="Arial" panose="020B0604020202020204" pitchFamily="34" charset="0"/>
              </a:rPr>
              <a:t>Valchkova</a:t>
            </a:r>
            <a:r>
              <a:rPr lang="en-US" altLang="zh-CN" sz="1400" dirty="0">
                <a:solidFill>
                  <a:srgbClr val="000000"/>
                </a:solidFill>
                <a:latin typeface="Arial" panose="020B0604020202020204" pitchFamily="34" charset="0"/>
                <a:cs typeface="Arial" panose="020B0604020202020204" pitchFamily="34" charset="0"/>
              </a:rPr>
              <a:t>-Georgieva, IPAC24</a:t>
            </a:r>
            <a:endParaRPr lang="zh-CN" altLang="en-US" sz="1400" dirty="0">
              <a:latin typeface="Arial" panose="020B0604020202020204" pitchFamily="34" charset="0"/>
              <a:cs typeface="Arial" panose="020B0604020202020204" pitchFamily="34" charset="0"/>
            </a:endParaRPr>
          </a:p>
        </p:txBody>
      </p:sp>
      <p:pic>
        <p:nvPicPr>
          <p:cNvPr id="17" name="图片 16">
            <a:extLst>
              <a:ext uri="{FF2B5EF4-FFF2-40B4-BE49-F238E27FC236}">
                <a16:creationId xmlns:a16="http://schemas.microsoft.com/office/drawing/2014/main" id="{10252486-368D-447A-8247-E460A979E328}"/>
              </a:ext>
            </a:extLst>
          </p:cNvPr>
          <p:cNvPicPr>
            <a:picLocks noChangeAspect="1"/>
          </p:cNvPicPr>
          <p:nvPr/>
        </p:nvPicPr>
        <p:blipFill>
          <a:blip r:embed="rId6"/>
          <a:stretch>
            <a:fillRect/>
          </a:stretch>
        </p:blipFill>
        <p:spPr>
          <a:xfrm>
            <a:off x="5553202" y="3970842"/>
            <a:ext cx="2889770" cy="2308719"/>
          </a:xfrm>
          <a:prstGeom prst="rect">
            <a:avLst/>
          </a:prstGeom>
        </p:spPr>
      </p:pic>
      <p:pic>
        <p:nvPicPr>
          <p:cNvPr id="2" name="图片 1">
            <a:extLst>
              <a:ext uri="{FF2B5EF4-FFF2-40B4-BE49-F238E27FC236}">
                <a16:creationId xmlns:a16="http://schemas.microsoft.com/office/drawing/2014/main" id="{C27B5AC4-1040-4065-A54C-8EE6A7ADD190}"/>
              </a:ext>
            </a:extLst>
          </p:cNvPr>
          <p:cNvPicPr>
            <a:picLocks noChangeAspect="1"/>
          </p:cNvPicPr>
          <p:nvPr/>
        </p:nvPicPr>
        <p:blipFill>
          <a:blip r:embed="rId7"/>
          <a:stretch>
            <a:fillRect/>
          </a:stretch>
        </p:blipFill>
        <p:spPr>
          <a:xfrm>
            <a:off x="5564058" y="1076721"/>
            <a:ext cx="2926815" cy="2867688"/>
          </a:xfrm>
          <a:prstGeom prst="rect">
            <a:avLst/>
          </a:prstGeom>
        </p:spPr>
      </p:pic>
    </p:spTree>
    <p:extLst>
      <p:ext uri="{BB962C8B-B14F-4D97-AF65-F5344CB8AC3E}">
        <p14:creationId xmlns:p14="http://schemas.microsoft.com/office/powerpoint/2010/main" val="1599948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C80A8F1E-726A-4AE2-85B9-6AB8B1C5B72C}"/>
              </a:ext>
            </a:extLst>
          </p:cNvPr>
          <p:cNvPicPr>
            <a:picLocks noGrp="1" noChangeAspect="1"/>
          </p:cNvPicPr>
          <p:nvPr>
            <p:ph idx="1"/>
          </p:nvPr>
        </p:nvPicPr>
        <p:blipFill>
          <a:blip r:embed="rId2"/>
          <a:stretch>
            <a:fillRect/>
          </a:stretch>
        </p:blipFill>
        <p:spPr>
          <a:xfrm>
            <a:off x="0" y="0"/>
            <a:ext cx="12192000" cy="6887688"/>
          </a:xfrm>
          <a:prstGeom prst="rect">
            <a:avLst/>
          </a:prstGeom>
        </p:spPr>
      </p:pic>
      <p:sp>
        <p:nvSpPr>
          <p:cNvPr id="4" name="灯片编号占位符 3">
            <a:extLst>
              <a:ext uri="{FF2B5EF4-FFF2-40B4-BE49-F238E27FC236}">
                <a16:creationId xmlns:a16="http://schemas.microsoft.com/office/drawing/2014/main" id="{EC333CCC-2971-4C27-8DDE-D7570898AB43}"/>
              </a:ext>
            </a:extLst>
          </p:cNvPr>
          <p:cNvSpPr>
            <a:spLocks noGrp="1"/>
          </p:cNvSpPr>
          <p:nvPr>
            <p:ph type="sldNum" sz="quarter" idx="12"/>
          </p:nvPr>
        </p:nvSpPr>
        <p:spPr/>
        <p:txBody>
          <a:bodyPr/>
          <a:lstStyle/>
          <a:p>
            <a:fld id="{F15E9139-A00B-4B2A-98A6-095DC08F1345}" type="slidenum">
              <a:rPr lang="zh-CN" altLang="en-US" smtClean="0"/>
              <a:pPr/>
              <a:t>7</a:t>
            </a:fld>
            <a:endParaRPr lang="zh-CN" altLang="en-US"/>
          </a:p>
        </p:txBody>
      </p:sp>
    </p:spTree>
    <p:extLst>
      <p:ext uri="{BB962C8B-B14F-4D97-AF65-F5344CB8AC3E}">
        <p14:creationId xmlns:p14="http://schemas.microsoft.com/office/powerpoint/2010/main" val="4125965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1BA65068-34F0-45F9-91A1-D329507AC4FB}"/>
              </a:ext>
            </a:extLst>
          </p:cNvPr>
          <p:cNvPicPr>
            <a:picLocks noGrp="1" noChangeAspect="1"/>
          </p:cNvPicPr>
          <p:nvPr>
            <p:ph idx="1"/>
          </p:nvPr>
        </p:nvPicPr>
        <p:blipFill>
          <a:blip r:embed="rId2"/>
          <a:stretch>
            <a:fillRect/>
          </a:stretch>
        </p:blipFill>
        <p:spPr>
          <a:xfrm>
            <a:off x="632262" y="84413"/>
            <a:ext cx="10950138" cy="6637063"/>
          </a:xfrm>
          <a:prstGeom prst="rect">
            <a:avLst/>
          </a:prstGeom>
        </p:spPr>
      </p:pic>
      <p:sp>
        <p:nvSpPr>
          <p:cNvPr id="4" name="灯片编号占位符 3">
            <a:extLst>
              <a:ext uri="{FF2B5EF4-FFF2-40B4-BE49-F238E27FC236}">
                <a16:creationId xmlns:a16="http://schemas.microsoft.com/office/drawing/2014/main" id="{9856DC43-8DA8-4AA1-B3DC-17A678C12839}"/>
              </a:ext>
            </a:extLst>
          </p:cNvPr>
          <p:cNvSpPr>
            <a:spLocks noGrp="1"/>
          </p:cNvSpPr>
          <p:nvPr>
            <p:ph type="sldNum" sz="quarter" idx="12"/>
          </p:nvPr>
        </p:nvSpPr>
        <p:spPr/>
        <p:txBody>
          <a:bodyPr/>
          <a:lstStyle/>
          <a:p>
            <a:fld id="{F15E9139-A00B-4B2A-98A6-095DC08F1345}" type="slidenum">
              <a:rPr lang="zh-CN" altLang="en-US" smtClean="0"/>
              <a:pPr/>
              <a:t>8</a:t>
            </a:fld>
            <a:endParaRPr lang="zh-CN" altLang="en-US"/>
          </a:p>
        </p:txBody>
      </p:sp>
    </p:spTree>
    <p:extLst>
      <p:ext uri="{BB962C8B-B14F-4D97-AF65-F5344CB8AC3E}">
        <p14:creationId xmlns:p14="http://schemas.microsoft.com/office/powerpoint/2010/main" val="1259321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8F820CA-BC0A-4CCF-8A69-2A3E5D9158D1}"/>
              </a:ext>
            </a:extLst>
          </p:cNvPr>
          <p:cNvPicPr>
            <a:picLocks noChangeAspect="1"/>
          </p:cNvPicPr>
          <p:nvPr/>
        </p:nvPicPr>
        <p:blipFill>
          <a:blip r:embed="rId2"/>
          <a:stretch>
            <a:fillRect/>
          </a:stretch>
        </p:blipFill>
        <p:spPr>
          <a:xfrm>
            <a:off x="169788" y="1075579"/>
            <a:ext cx="7843683" cy="3319914"/>
          </a:xfrm>
          <a:prstGeom prst="rect">
            <a:avLst/>
          </a:prstGeom>
        </p:spPr>
      </p:pic>
      <p:sp>
        <p:nvSpPr>
          <p:cNvPr id="2" name="标题 1">
            <a:extLst>
              <a:ext uri="{FF2B5EF4-FFF2-40B4-BE49-F238E27FC236}">
                <a16:creationId xmlns:a16="http://schemas.microsoft.com/office/drawing/2014/main" id="{459726D4-AA3B-4660-9A95-E1FEECB896D4}"/>
              </a:ext>
            </a:extLst>
          </p:cNvPr>
          <p:cNvSpPr>
            <a:spLocks noGrp="1"/>
          </p:cNvSpPr>
          <p:nvPr>
            <p:ph type="title"/>
          </p:nvPr>
        </p:nvSpPr>
        <p:spPr>
          <a:xfrm>
            <a:off x="-1" y="0"/>
            <a:ext cx="12180939" cy="960120"/>
          </a:xfrm>
        </p:spPr>
        <p:txBody>
          <a:bodyPr>
            <a:normAutofit/>
          </a:bodyPr>
          <a:lstStyle/>
          <a:p>
            <a:r>
              <a:rPr lang="en-US" altLang="zh-CN" dirty="0"/>
              <a:t>RF Configuration:</a:t>
            </a:r>
            <a:r>
              <a:rPr lang="zh-CN" altLang="en-US" dirty="0"/>
              <a:t> </a:t>
            </a:r>
            <a:r>
              <a:rPr lang="en-US" altLang="zh-CN" dirty="0"/>
              <a:t>H-W-LLZ      HLZ</a:t>
            </a:r>
            <a:r>
              <a:rPr lang="zh-CN" altLang="en-US" dirty="0"/>
              <a:t>     </a:t>
            </a:r>
            <a:r>
              <a:rPr lang="en-US" altLang="zh-CN" dirty="0"/>
              <a:t>ttbar (CEPC EDR)</a:t>
            </a:r>
            <a:endParaRPr lang="zh-CN" altLang="en-US" dirty="0"/>
          </a:p>
        </p:txBody>
      </p:sp>
      <p:sp>
        <p:nvSpPr>
          <p:cNvPr id="4" name="灯片编号占位符 3">
            <a:extLst>
              <a:ext uri="{FF2B5EF4-FFF2-40B4-BE49-F238E27FC236}">
                <a16:creationId xmlns:a16="http://schemas.microsoft.com/office/drawing/2014/main" id="{2B4695C6-BFD7-4235-B843-59FA46CBB6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1A5892-4DC8-4C24-8E36-6364759EFE9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 name="文本框 6">
            <a:extLst>
              <a:ext uri="{FF2B5EF4-FFF2-40B4-BE49-F238E27FC236}">
                <a16:creationId xmlns:a16="http://schemas.microsoft.com/office/drawing/2014/main" id="{622E6991-4CED-4381-9300-755D10D5A4D8}"/>
              </a:ext>
            </a:extLst>
          </p:cNvPr>
          <p:cNvSpPr txBox="1"/>
          <p:nvPr/>
        </p:nvSpPr>
        <p:spPr>
          <a:xfrm>
            <a:off x="371186" y="5711044"/>
            <a:ext cx="8112191" cy="8925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2x1.8 km RF section, 3 km RF module footprint</a:t>
            </a:r>
            <a:r>
              <a:rPr lang="en-US" altLang="zh-CN" sz="1400" dirty="0">
                <a:latin typeface="Arial" panose="020B0604020202020204" pitchFamily="34" charset="0"/>
                <a:ea typeface="宋体" panose="02010600030101010101" pitchFamily="2" charset="-122"/>
                <a:cs typeface="Arial" panose="020B0604020202020204" pitchFamily="34" charset="0"/>
              </a:rPr>
              <a:t>,</a:t>
            </a:r>
            <a:r>
              <a:rPr lang="zh-CN" altLang="en-US" sz="1400" dirty="0">
                <a:latin typeface="Arial" panose="020B0604020202020204" pitchFamily="34" charset="0"/>
                <a:ea typeface="宋体" panose="02010600030101010101" pitchFamily="2" charset="-122"/>
                <a:cs typeface="Arial" panose="020B0604020202020204" pitchFamily="34" charset="0"/>
              </a:rPr>
              <a:t> </a:t>
            </a:r>
            <a:r>
              <a:rPr kumimoji="0" lang="en-US" altLang="zh-CN" sz="1400" b="0"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2 km RF module length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628 </a:t>
            </a:r>
            <a:r>
              <a:rPr kumimoji="0" lang="en-US" altLang="zh-CN" sz="14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650 MHz cavities,</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 384 </a:t>
            </a:r>
            <a:r>
              <a:rPr kumimoji="0" lang="en-US" altLang="zh-CN" sz="14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1.3 GHz cavities, total </a:t>
            </a:r>
            <a:r>
              <a:rPr lang="en-US" altLang="zh-CN" sz="1400" b="1" dirty="0">
                <a:solidFill>
                  <a:srgbClr val="FF0000"/>
                </a:solidFill>
                <a:latin typeface="Arial" panose="020B0604020202020204" pitchFamily="34" charset="0"/>
                <a:ea typeface="宋体" panose="02010600030101010101" pitchFamily="2" charset="-122"/>
                <a:cs typeface="Arial" panose="020B0604020202020204" pitchFamily="34" charset="0"/>
              </a:rPr>
              <a:t>1012</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 cavities</a:t>
            </a:r>
            <a:r>
              <a:rPr kumimoji="0" lang="en-US" altLang="zh-CN" sz="14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 </a:t>
            </a:r>
            <a:r>
              <a:rPr lang="en-US" altLang="zh-CN" sz="1400" b="1" dirty="0">
                <a:latin typeface="Arial" panose="020B0604020202020204" pitchFamily="34" charset="0"/>
                <a:ea typeface="宋体" panose="02010600030101010101" pitchFamily="2" charset="-122"/>
                <a:cs typeface="Arial" panose="020B0604020202020204" pitchFamily="34" charset="0"/>
              </a:rPr>
              <a:t>5188</a:t>
            </a:r>
            <a:r>
              <a:rPr kumimoji="0" lang="en-US" altLang="zh-CN" sz="14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 cells</a:t>
            </a:r>
          </a:p>
          <a:p>
            <a:pPr marL="285750" indent="-285750">
              <a:spcAft>
                <a:spcPts val="600"/>
              </a:spcAft>
              <a:buFont typeface="Arial" panose="020B0604020202020204" pitchFamily="34" charset="0"/>
              <a:buChar char="•"/>
              <a:defRPr/>
            </a:pPr>
            <a:r>
              <a:rPr lang="en-US" altLang="zh-CN" sz="1400" dirty="0">
                <a:latin typeface="Arial" panose="020B0604020202020204" pitchFamily="34" charset="0"/>
                <a:cs typeface="Arial" panose="020B0604020202020204" pitchFamily="34" charset="0"/>
              </a:rPr>
              <a:t>Collider and booster RF bypass for mode switch. </a:t>
            </a:r>
            <a:endParaRPr kumimoji="0" lang="zh-CN" altLang="en-US" sz="14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7" name="文本框 16">
            <a:extLst>
              <a:ext uri="{FF2B5EF4-FFF2-40B4-BE49-F238E27FC236}">
                <a16:creationId xmlns:a16="http://schemas.microsoft.com/office/drawing/2014/main" id="{0B4D954F-212E-4ED4-AAFB-16E9A93F1C17}"/>
              </a:ext>
            </a:extLst>
          </p:cNvPr>
          <p:cNvSpPr txBox="1"/>
          <p:nvPr/>
        </p:nvSpPr>
        <p:spPr>
          <a:xfrm>
            <a:off x="8494737" y="5541111"/>
            <a:ext cx="3217452" cy="276999"/>
          </a:xfrm>
          <a:prstGeom prst="rect">
            <a:avLst/>
          </a:prstGeom>
          <a:noFill/>
        </p:spPr>
        <p:txBody>
          <a:bodyPr wrap="square">
            <a:spAutoFit/>
          </a:bodyPr>
          <a:lstStyle/>
          <a:p>
            <a:r>
              <a:rPr lang="en-US" altLang="zh-CN" sz="1200" b="1" dirty="0">
                <a:latin typeface="Arial" panose="020B0604020202020204" pitchFamily="34" charset="0"/>
                <a:cs typeface="Arial" panose="020B0604020202020204" pitchFamily="34" charset="0"/>
              </a:rPr>
              <a:t>Collider RF Staging and Bypass Scheme</a:t>
            </a:r>
            <a:endParaRPr lang="zh-CN" altLang="en-US" sz="1200" b="1" dirty="0">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82E6B43E-AB91-4E4E-A93E-CD7BD79B5EE7}"/>
              </a:ext>
            </a:extLst>
          </p:cNvPr>
          <p:cNvPicPr>
            <a:picLocks noChangeAspect="1"/>
          </p:cNvPicPr>
          <p:nvPr/>
        </p:nvPicPr>
        <p:blipFill>
          <a:blip r:embed="rId3"/>
          <a:stretch>
            <a:fillRect/>
          </a:stretch>
        </p:blipFill>
        <p:spPr>
          <a:xfrm>
            <a:off x="1247313" y="4590189"/>
            <a:ext cx="5688632" cy="950922"/>
          </a:xfrm>
          <a:prstGeom prst="rect">
            <a:avLst/>
          </a:prstGeom>
          <a:ln w="19050">
            <a:solidFill>
              <a:srgbClr val="00B0F0"/>
            </a:solidFill>
          </a:ln>
        </p:spPr>
      </p:pic>
      <p:sp>
        <p:nvSpPr>
          <p:cNvPr id="10" name="文本框 9">
            <a:extLst>
              <a:ext uri="{FF2B5EF4-FFF2-40B4-BE49-F238E27FC236}">
                <a16:creationId xmlns:a16="http://schemas.microsoft.com/office/drawing/2014/main" id="{813B90DD-C064-4979-AE7D-C2E8D45DCEE4}"/>
              </a:ext>
            </a:extLst>
          </p:cNvPr>
          <p:cNvSpPr txBox="1"/>
          <p:nvPr/>
        </p:nvSpPr>
        <p:spPr>
          <a:xfrm>
            <a:off x="3299541" y="2784043"/>
            <a:ext cx="1684835" cy="415498"/>
          </a:xfrm>
          <a:prstGeom prst="rect">
            <a:avLst/>
          </a:prstGeom>
          <a:noFill/>
        </p:spPr>
        <p:txBody>
          <a:bodyPr wrap="square" rtlCol="0">
            <a:spAutoFit/>
          </a:bodyPr>
          <a:lstStyle/>
          <a:p>
            <a:r>
              <a:rPr lang="en-US" altLang="zh-CN" sz="1050" dirty="0">
                <a:latin typeface="Arial" panose="020B0604020202020204" pitchFamily="34" charset="0"/>
                <a:cs typeface="Arial" panose="020B0604020202020204" pitchFamily="34" charset="0"/>
              </a:rPr>
              <a:t>30 MW:</a:t>
            </a:r>
            <a:r>
              <a:rPr lang="zh-CN" altLang="en-US" sz="1050" dirty="0">
                <a:latin typeface="Arial" panose="020B0604020202020204" pitchFamily="34" charset="0"/>
                <a:cs typeface="Arial" panose="020B0604020202020204" pitchFamily="34" charset="0"/>
              </a:rPr>
              <a:t> </a:t>
            </a:r>
            <a:r>
              <a:rPr lang="en-US" altLang="zh-CN" sz="1050" dirty="0">
                <a:latin typeface="Arial" panose="020B0604020202020204" pitchFamily="34" charset="0"/>
                <a:cs typeface="Arial" panose="020B0604020202020204" pitchFamily="34" charset="0"/>
              </a:rPr>
              <a:t>8 CM (48 CAV)</a:t>
            </a:r>
          </a:p>
          <a:p>
            <a:r>
              <a:rPr lang="en-US" altLang="zh-CN" sz="1050" dirty="0">
                <a:latin typeface="Arial" panose="020B0604020202020204" pitchFamily="34" charset="0"/>
                <a:cs typeface="Arial" panose="020B0604020202020204" pitchFamily="34" charset="0"/>
              </a:rPr>
              <a:t>50 MW: 14 CM (84 CAV)</a:t>
            </a:r>
            <a:endParaRPr lang="zh-CN" altLang="en-US" sz="1050" dirty="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4F36DD2D-522B-4536-B4EB-5CE306E75279}"/>
              </a:ext>
            </a:extLst>
          </p:cNvPr>
          <p:cNvSpPr txBox="1"/>
          <p:nvPr/>
        </p:nvSpPr>
        <p:spPr>
          <a:xfrm>
            <a:off x="3021481" y="3341000"/>
            <a:ext cx="1584176" cy="253916"/>
          </a:xfrm>
          <a:prstGeom prst="rect">
            <a:avLst/>
          </a:prstGeom>
          <a:noFill/>
        </p:spPr>
        <p:txBody>
          <a:bodyPr wrap="square" rtlCol="0">
            <a:spAutoFit/>
          </a:bodyPr>
          <a:lstStyle/>
          <a:p>
            <a:r>
              <a:rPr lang="en-US" altLang="zh-CN" sz="1050" dirty="0">
                <a:latin typeface="Arial" panose="020B0604020202020204" pitchFamily="34" charset="0"/>
                <a:cs typeface="Arial" panose="020B0604020202020204" pitchFamily="34" charset="0"/>
              </a:rPr>
              <a:t>3 CM (24 CAV)</a:t>
            </a:r>
            <a:endParaRPr lang="zh-CN" altLang="en-US" sz="1050" dirty="0">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C4D353B0-AE9B-44E1-8006-D6ADCE17EE91}"/>
              </a:ext>
            </a:extLst>
          </p:cNvPr>
          <p:cNvSpPr txBox="1"/>
          <p:nvPr/>
        </p:nvSpPr>
        <p:spPr>
          <a:xfrm>
            <a:off x="1600001" y="3336765"/>
            <a:ext cx="1009766" cy="253916"/>
          </a:xfrm>
          <a:prstGeom prst="rect">
            <a:avLst/>
          </a:prstGeom>
          <a:noFill/>
        </p:spPr>
        <p:txBody>
          <a:bodyPr wrap="square" rtlCol="0">
            <a:spAutoFit/>
          </a:bodyPr>
          <a:lstStyle/>
          <a:p>
            <a:r>
              <a:rPr lang="en-US" altLang="zh-CN" sz="1050" dirty="0">
                <a:latin typeface="Arial" panose="020B0604020202020204" pitchFamily="34" charset="0"/>
                <a:cs typeface="Arial" panose="020B0604020202020204" pitchFamily="34" charset="0"/>
              </a:rPr>
              <a:t>1 CM (8 CAV)</a:t>
            </a:r>
            <a:endParaRPr lang="zh-CN" altLang="en-US" sz="1050"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A0F37063-00F5-41AB-87C6-EA620628BFEA}"/>
              </a:ext>
            </a:extLst>
          </p:cNvPr>
          <p:cNvSpPr txBox="1"/>
          <p:nvPr/>
        </p:nvSpPr>
        <p:spPr>
          <a:xfrm>
            <a:off x="6575516" y="3341000"/>
            <a:ext cx="1319582"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Center of IP2/4</a:t>
            </a:r>
            <a:endParaRPr lang="zh-CN" altLang="en-US" sz="1200" b="1"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0693AFA2-6DF9-403B-A5F5-563EB605D6DA}"/>
              </a:ext>
            </a:extLst>
          </p:cNvPr>
          <p:cNvSpPr txBox="1"/>
          <p:nvPr/>
        </p:nvSpPr>
        <p:spPr>
          <a:xfrm>
            <a:off x="5053789" y="3364083"/>
            <a:ext cx="1162634" cy="253916"/>
          </a:xfrm>
          <a:prstGeom prst="rect">
            <a:avLst/>
          </a:prstGeom>
          <a:noFill/>
        </p:spPr>
        <p:txBody>
          <a:bodyPr wrap="square" rtlCol="0">
            <a:spAutoFit/>
          </a:bodyPr>
          <a:lstStyle/>
          <a:p>
            <a:r>
              <a:rPr lang="en-US" altLang="zh-CN" sz="1050" dirty="0">
                <a:latin typeface="Arial" panose="020B0604020202020204" pitchFamily="34" charset="0"/>
                <a:cs typeface="Arial" panose="020B0604020202020204" pitchFamily="34" charset="0"/>
              </a:rPr>
              <a:t>8 CM (64 CAV)</a:t>
            </a:r>
            <a:endParaRPr lang="zh-CN" altLang="en-US" sz="1050" dirty="0">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5604338C-A670-4BDF-B011-EDAC7E6C5CDC}"/>
              </a:ext>
            </a:extLst>
          </p:cNvPr>
          <p:cNvSpPr txBox="1"/>
          <p:nvPr/>
        </p:nvSpPr>
        <p:spPr>
          <a:xfrm>
            <a:off x="5850330" y="2784043"/>
            <a:ext cx="1162634" cy="253916"/>
          </a:xfrm>
          <a:prstGeom prst="rect">
            <a:avLst/>
          </a:prstGeom>
          <a:noFill/>
        </p:spPr>
        <p:txBody>
          <a:bodyPr wrap="square" rtlCol="0">
            <a:spAutoFit/>
          </a:bodyPr>
          <a:lstStyle/>
          <a:p>
            <a:r>
              <a:rPr lang="en-US" altLang="zh-CN" sz="1050" dirty="0">
                <a:latin typeface="Arial" panose="020B0604020202020204" pitchFamily="34" charset="0"/>
                <a:cs typeface="Arial" panose="020B0604020202020204" pitchFamily="34" charset="0"/>
              </a:rPr>
              <a:t>12 CM (48 CAV)</a:t>
            </a:r>
            <a:endParaRPr lang="zh-CN" altLang="en-US" sz="1050" dirty="0">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B528D81E-25C4-4561-B109-4FEB33743DE2}"/>
              </a:ext>
            </a:extLst>
          </p:cNvPr>
          <p:cNvSpPr txBox="1"/>
          <p:nvPr/>
        </p:nvSpPr>
        <p:spPr>
          <a:xfrm>
            <a:off x="1383977" y="2784043"/>
            <a:ext cx="1107690" cy="415498"/>
          </a:xfrm>
          <a:prstGeom prst="rect">
            <a:avLst/>
          </a:prstGeom>
          <a:noFill/>
        </p:spPr>
        <p:txBody>
          <a:bodyPr wrap="square" rtlCol="0">
            <a:spAutoFit/>
          </a:bodyPr>
          <a:lstStyle/>
          <a:p>
            <a:r>
              <a:rPr lang="en-US" altLang="zh-CN" sz="1050" dirty="0">
                <a:latin typeface="Arial" panose="020B0604020202020204" pitchFamily="34" charset="0"/>
                <a:cs typeface="Arial" panose="020B0604020202020204" pitchFamily="34" charset="0"/>
              </a:rPr>
              <a:t>30 MW:</a:t>
            </a:r>
            <a:r>
              <a:rPr lang="zh-CN" altLang="en-US" sz="1050" dirty="0">
                <a:latin typeface="Arial" panose="020B0604020202020204" pitchFamily="34" charset="0"/>
                <a:cs typeface="Arial" panose="020B0604020202020204" pitchFamily="34" charset="0"/>
              </a:rPr>
              <a:t> </a:t>
            </a:r>
            <a:r>
              <a:rPr lang="en-US" altLang="zh-CN" sz="1050" dirty="0">
                <a:latin typeface="Arial" panose="020B0604020202020204" pitchFamily="34" charset="0"/>
                <a:cs typeface="Arial" panose="020B0604020202020204" pitchFamily="34" charset="0"/>
              </a:rPr>
              <a:t>15 CM</a:t>
            </a:r>
          </a:p>
          <a:p>
            <a:r>
              <a:rPr lang="en-US" altLang="zh-CN" sz="1050" dirty="0">
                <a:latin typeface="Arial" panose="020B0604020202020204" pitchFamily="34" charset="0"/>
                <a:cs typeface="Arial" panose="020B0604020202020204" pitchFamily="34" charset="0"/>
              </a:rPr>
              <a:t>50 MW: 25 CM</a:t>
            </a:r>
            <a:endParaRPr lang="zh-CN" altLang="en-US" sz="1050"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ADE9926B-7417-477A-917C-66E1451B24FE}"/>
              </a:ext>
            </a:extLst>
          </p:cNvPr>
          <p:cNvSpPr txBox="1"/>
          <p:nvPr/>
        </p:nvSpPr>
        <p:spPr>
          <a:xfrm>
            <a:off x="3461557" y="2235898"/>
            <a:ext cx="1260143"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650 MHz 2-cell</a:t>
            </a:r>
            <a:endParaRPr lang="zh-CN" altLang="en-US" sz="1200" dirty="0">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64BB3AD8-90F3-40C6-9F45-2591F34DD187}"/>
              </a:ext>
            </a:extLst>
          </p:cNvPr>
          <p:cNvSpPr txBox="1"/>
          <p:nvPr/>
        </p:nvSpPr>
        <p:spPr>
          <a:xfrm>
            <a:off x="5845522" y="2235897"/>
            <a:ext cx="1260143"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650 MHz 5-cell</a:t>
            </a:r>
            <a:endParaRPr lang="zh-CN" altLang="en-US" sz="1200" dirty="0">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2E1EA62B-D34D-4F7C-BCF7-11ED1E1491D2}"/>
              </a:ext>
            </a:extLst>
          </p:cNvPr>
          <p:cNvSpPr txBox="1"/>
          <p:nvPr/>
        </p:nvSpPr>
        <p:spPr>
          <a:xfrm>
            <a:off x="1362267" y="2220128"/>
            <a:ext cx="1260143"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650 MHz 1-cell</a:t>
            </a:r>
            <a:endParaRPr lang="zh-CN" altLang="en-US" sz="1200" dirty="0">
              <a:latin typeface="Arial" panose="020B0604020202020204" pitchFamily="34" charset="0"/>
              <a:cs typeface="Arial" panose="020B0604020202020204" pitchFamily="34" charset="0"/>
            </a:endParaRPr>
          </a:p>
        </p:txBody>
      </p:sp>
      <p:sp>
        <p:nvSpPr>
          <p:cNvPr id="29" name="文本框 28">
            <a:extLst>
              <a:ext uri="{FF2B5EF4-FFF2-40B4-BE49-F238E27FC236}">
                <a16:creationId xmlns:a16="http://schemas.microsoft.com/office/drawing/2014/main" id="{759F6047-3240-4E00-8494-A57E4C81126C}"/>
              </a:ext>
            </a:extLst>
          </p:cNvPr>
          <p:cNvSpPr txBox="1"/>
          <p:nvPr/>
        </p:nvSpPr>
        <p:spPr>
          <a:xfrm>
            <a:off x="149460" y="3121321"/>
            <a:ext cx="697789" cy="430887"/>
          </a:xfrm>
          <a:prstGeom prst="rect">
            <a:avLst/>
          </a:prstGeom>
          <a:noFill/>
        </p:spPr>
        <p:txBody>
          <a:bodyPr wrap="square" rtlCol="0">
            <a:spAutoFit/>
          </a:bodyPr>
          <a:lstStyle/>
          <a:p>
            <a:r>
              <a:rPr lang="en-US" altLang="zh-CN" sz="1050" dirty="0">
                <a:latin typeface="Arial" panose="020B0604020202020204" pitchFamily="34" charset="0"/>
                <a:cs typeface="Arial" panose="020B0604020202020204" pitchFamily="34" charset="0"/>
              </a:rPr>
              <a:t>1.3 GHz</a:t>
            </a:r>
          </a:p>
          <a:p>
            <a:pPr algn="ctr"/>
            <a:r>
              <a:rPr lang="en-US" altLang="zh-CN" sz="1050" dirty="0">
                <a:latin typeface="Arial" panose="020B0604020202020204" pitchFamily="34" charset="0"/>
                <a:cs typeface="Arial" panose="020B0604020202020204" pitchFamily="34" charset="0"/>
              </a:rPr>
              <a:t>9-cell</a:t>
            </a:r>
            <a:endParaRPr lang="zh-CN" altLang="en-US" sz="1050" dirty="0">
              <a:latin typeface="Arial" panose="020B0604020202020204" pitchFamily="34" charset="0"/>
              <a:cs typeface="Arial" panose="020B0604020202020204" pitchFamily="34" charset="0"/>
            </a:endParaRPr>
          </a:p>
        </p:txBody>
      </p:sp>
      <p:pic>
        <p:nvPicPr>
          <p:cNvPr id="25" name="图片 24">
            <a:extLst>
              <a:ext uri="{FF2B5EF4-FFF2-40B4-BE49-F238E27FC236}">
                <a16:creationId xmlns:a16="http://schemas.microsoft.com/office/drawing/2014/main" id="{18EAD6A7-F0D6-4C2F-99F3-26D8D405B860}"/>
              </a:ext>
            </a:extLst>
          </p:cNvPr>
          <p:cNvPicPr>
            <a:picLocks noChangeAspect="1"/>
          </p:cNvPicPr>
          <p:nvPr/>
        </p:nvPicPr>
        <p:blipFill>
          <a:blip r:embed="rId4"/>
          <a:stretch>
            <a:fillRect/>
          </a:stretch>
        </p:blipFill>
        <p:spPr>
          <a:xfrm>
            <a:off x="8100424" y="1898467"/>
            <a:ext cx="3884997" cy="3439064"/>
          </a:xfrm>
          <a:prstGeom prst="rect">
            <a:avLst/>
          </a:prstGeom>
        </p:spPr>
      </p:pic>
      <p:cxnSp>
        <p:nvCxnSpPr>
          <p:cNvPr id="5" name="直接箭头连接符 4">
            <a:extLst>
              <a:ext uri="{FF2B5EF4-FFF2-40B4-BE49-F238E27FC236}">
                <a16:creationId xmlns:a16="http://schemas.microsoft.com/office/drawing/2014/main" id="{CEAAD339-72AD-4476-97B6-9484745C29F7}"/>
              </a:ext>
            </a:extLst>
          </p:cNvPr>
          <p:cNvCxnSpPr>
            <a:cxnSpLocks/>
          </p:cNvCxnSpPr>
          <p:nvPr/>
        </p:nvCxnSpPr>
        <p:spPr>
          <a:xfrm>
            <a:off x="6215516" y="500957"/>
            <a:ext cx="360000" cy="0"/>
          </a:xfrm>
          <a:prstGeom prst="straightConnector1">
            <a:avLst/>
          </a:prstGeom>
          <a:ln w="28575">
            <a:solidFill>
              <a:srgbClr val="095D8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FE306BA6-896B-49EA-8B4D-7F44D88F5482}"/>
              </a:ext>
            </a:extLst>
          </p:cNvPr>
          <p:cNvCxnSpPr>
            <a:cxnSpLocks/>
          </p:cNvCxnSpPr>
          <p:nvPr/>
        </p:nvCxnSpPr>
        <p:spPr>
          <a:xfrm>
            <a:off x="7535098" y="500957"/>
            <a:ext cx="360000" cy="0"/>
          </a:xfrm>
          <a:prstGeom prst="straightConnector1">
            <a:avLst/>
          </a:prstGeom>
          <a:ln w="28575">
            <a:solidFill>
              <a:srgbClr val="095D89"/>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4036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960*65"/>
  <p:tag name="TABLE_ENDDRAG_RECT" val="-8*357*960*6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61670</TotalTime>
  <Words>4422</Words>
  <Application>Microsoft Office PowerPoint</Application>
  <PresentationFormat>宽屏</PresentationFormat>
  <Paragraphs>670</Paragraphs>
  <Slides>38</Slides>
  <Notes>3</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38</vt:i4>
      </vt:variant>
    </vt:vector>
  </HeadingPairs>
  <TitlesOfParts>
    <vt:vector size="51" baseType="lpstr">
      <vt:lpstr>等线</vt:lpstr>
      <vt:lpstr>黑体</vt:lpstr>
      <vt:lpstr>宋体</vt:lpstr>
      <vt:lpstr>微软雅黑</vt:lpstr>
      <vt:lpstr>Arial</vt:lpstr>
      <vt:lpstr>Calibri</vt:lpstr>
      <vt:lpstr>Cambria Math</vt:lpstr>
      <vt:lpstr>Garamond</vt:lpstr>
      <vt:lpstr>Georgia</vt:lpstr>
      <vt:lpstr>Times New Roman</vt:lpstr>
      <vt:lpstr>Verdana</vt:lpstr>
      <vt:lpstr>Wingdings</vt:lpstr>
      <vt:lpstr>Office 主题</vt:lpstr>
      <vt:lpstr>PowerPoint 演示文稿</vt:lpstr>
      <vt:lpstr>PowerPoint 演示文稿</vt:lpstr>
      <vt:lpstr>RF Design Requirement (CEPC and FCC-ee)</vt:lpstr>
      <vt:lpstr>RF Design Evolution</vt:lpstr>
      <vt:lpstr>RF Section Location</vt:lpstr>
      <vt:lpstr>Klystron Gallery Position</vt:lpstr>
      <vt:lpstr>PowerPoint 演示文稿</vt:lpstr>
      <vt:lpstr>PowerPoint 演示文稿</vt:lpstr>
      <vt:lpstr>RF Configuration: H-W-LLZ      HLZ     ttbar (CEPC EDR)</vt:lpstr>
      <vt:lpstr>RF Configuration: H-W-Z     ttbar (FCC-ee FSR) </vt:lpstr>
      <vt:lpstr>RF System Design for H, W, ttbar</vt:lpstr>
      <vt:lpstr>Collider Ring Higgs Cavities</vt:lpstr>
      <vt:lpstr>Dedicated High Luminosity Z Cavities</vt:lpstr>
      <vt:lpstr>How to Integrate High Luminosity Z to Higgs Cavities?</vt:lpstr>
      <vt:lpstr> Z 2-cell vs 1-cell (FCC-ee)</vt:lpstr>
      <vt:lpstr>PowerPoint 演示文稿</vt:lpstr>
      <vt:lpstr>Collider RF Parameters of CEPC TDR and FCC-ee FSR</vt:lpstr>
      <vt:lpstr>Antenna Penetration Tuning of Coupler Qext (CEPC)  </vt:lpstr>
      <vt:lpstr>Reverse Phase Operation (FCC-ee)</vt:lpstr>
      <vt:lpstr>Waveguide Reactive Tuning of Coupler Qext (FCC-ee)</vt:lpstr>
      <vt:lpstr>FCC-ee 400 MHz Power Coupler</vt:lpstr>
      <vt:lpstr>Reverse Phase Operation (CEPC)</vt:lpstr>
      <vt:lpstr>PowerPoint 演示文稿</vt:lpstr>
      <vt:lpstr>EDR Plan of CEPC SRF System </vt:lpstr>
      <vt:lpstr>650 MHz Module Connection of CEPC Collider Ring</vt:lpstr>
      <vt:lpstr>EIC ESR 591 MHz Module with Inside Water Cooling?</vt:lpstr>
      <vt:lpstr>650 MHz Cryomodule Design</vt:lpstr>
      <vt:lpstr>650 MHz Cryomodule Design</vt:lpstr>
      <vt:lpstr>HLRF System for 650 MHz Module Test</vt:lpstr>
      <vt:lpstr>LLRF System for 650 MHz Module Test</vt:lpstr>
      <vt:lpstr>650 MHz 2-cell Cavity</vt:lpstr>
      <vt:lpstr>650 MHz 2-cell Cavity Fabrication </vt:lpstr>
      <vt:lpstr>650 MHz 2-cell Cavity EP and Mid-T Bake</vt:lpstr>
      <vt:lpstr>650 MHz Large Grain Cavity R&amp;D</vt:lpstr>
      <vt:lpstr>650 MHz High Power Input Coupler</vt:lpstr>
      <vt:lpstr>650 MHz Coupler Cooling and Heat Load</vt:lpstr>
      <vt:lpstr>HOM Coupler and Absorber</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Zhai</cp:lastModifiedBy>
  <cp:revision>6564</cp:revision>
  <cp:lastPrinted>2022-11-06T05:19:21Z</cp:lastPrinted>
  <dcterms:created xsi:type="dcterms:W3CDTF">2012-09-04T11:33:36Z</dcterms:created>
  <dcterms:modified xsi:type="dcterms:W3CDTF">2025-06-17T06:06:08Z</dcterms:modified>
</cp:coreProperties>
</file>