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953" r:id="rId2"/>
    <p:sldId id="907" r:id="rId3"/>
    <p:sldId id="993" r:id="rId4"/>
    <p:sldId id="2337" r:id="rId5"/>
    <p:sldId id="1001" r:id="rId6"/>
    <p:sldId id="2356" r:id="rId7"/>
    <p:sldId id="2359" r:id="rId8"/>
    <p:sldId id="2357" r:id="rId9"/>
    <p:sldId id="2346" r:id="rId10"/>
    <p:sldId id="2361" r:id="rId11"/>
    <p:sldId id="2362" r:id="rId12"/>
    <p:sldId id="2363" r:id="rId13"/>
    <p:sldId id="2406" r:id="rId14"/>
    <p:sldId id="2374" r:id="rId15"/>
    <p:sldId id="2375" r:id="rId16"/>
    <p:sldId id="2376" r:id="rId17"/>
    <p:sldId id="2368" r:id="rId18"/>
    <p:sldId id="2369" r:id="rId19"/>
    <p:sldId id="2370" r:id="rId20"/>
    <p:sldId id="2371" r:id="rId21"/>
    <p:sldId id="2372" r:id="rId22"/>
    <p:sldId id="2407" r:id="rId23"/>
    <p:sldId id="2409" r:id="rId24"/>
    <p:sldId id="2416" r:id="rId25"/>
    <p:sldId id="2410" r:id="rId26"/>
    <p:sldId id="2411" r:id="rId27"/>
    <p:sldId id="2412" r:id="rId28"/>
    <p:sldId id="2413" r:id="rId29"/>
    <p:sldId id="2414" r:id="rId30"/>
    <p:sldId id="2380" r:id="rId31"/>
    <p:sldId id="2340" r:id="rId32"/>
    <p:sldId id="2379" r:id="rId33"/>
    <p:sldId id="2377" r:id="rId34"/>
    <p:sldId id="2383" r:id="rId35"/>
    <p:sldId id="1007" r:id="rId36"/>
    <p:sldId id="991" r:id="rId3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400"/>
    <a:srgbClr val="66CCFF"/>
    <a:srgbClr val="FFFFFF"/>
    <a:srgbClr val="003399"/>
    <a:srgbClr val="E6E6E6"/>
    <a:srgbClr val="0070C0"/>
    <a:srgbClr val="4D8357"/>
    <a:srgbClr val="0058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7" autoAdjust="0"/>
    <p:restoredTop sz="94513" autoAdjust="0"/>
  </p:normalViewPr>
  <p:slideViewPr>
    <p:cSldViewPr>
      <p:cViewPr>
        <p:scale>
          <a:sx n="66" d="100"/>
          <a:sy n="66" d="100"/>
        </p:scale>
        <p:origin x="672" y="1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089221007747"/>
          <c:y val="7.0377461479422906E-2"/>
          <c:w val="0.73035204764468198"/>
          <c:h val="0.81297169820656201"/>
        </c:manualLayout>
      </c:layout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yVal>
            <c:numRef>
              <c:f>'20230815'!$E$10:$E$29</c:f>
              <c:numCache>
                <c:formatCode>General</c:formatCode>
                <c:ptCount val="20"/>
                <c:pt idx="0">
                  <c:v>3.9999999999054099E-3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2.0000000004074502E-3</c:v>
                </c:pt>
                <c:pt idx="5">
                  <c:v>-5.0000000001091402E-3</c:v>
                </c:pt>
                <c:pt idx="6">
                  <c:v>-1.1999999999716199E-2</c:v>
                </c:pt>
                <c:pt idx="7">
                  <c:v>1.0000000002037301E-3</c:v>
                </c:pt>
                <c:pt idx="8">
                  <c:v>-9.9999999993087806E-3</c:v>
                </c:pt>
                <c:pt idx="9">
                  <c:v>-1.1999999999716199E-2</c:v>
                </c:pt>
                <c:pt idx="10">
                  <c:v>-3.9999999999054099E-3</c:v>
                </c:pt>
                <c:pt idx="11">
                  <c:v>9.0000000000145502E-3</c:v>
                </c:pt>
                <c:pt idx="12">
                  <c:v>0</c:v>
                </c:pt>
                <c:pt idx="13">
                  <c:v>-6.9999999996071E-3</c:v>
                </c:pt>
                <c:pt idx="14">
                  <c:v>1.2000000000625699E-2</c:v>
                </c:pt>
                <c:pt idx="15">
                  <c:v>1.40000000001237E-2</c:v>
                </c:pt>
                <c:pt idx="16">
                  <c:v>0</c:v>
                </c:pt>
                <c:pt idx="17">
                  <c:v>1.0000000002037301E-3</c:v>
                </c:pt>
                <c:pt idx="18">
                  <c:v>1.2000000000625699E-2</c:v>
                </c:pt>
                <c:pt idx="19">
                  <c:v>9.0000000000145502E-3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148224"/>
        <c:axId val="-1406733712"/>
      </c:scatterChart>
      <c:valAx>
        <c:axId val="-4148224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Cell numbers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406733712"/>
        <c:crosses val="autoZero"/>
        <c:crossBetween val="midCat"/>
      </c:valAx>
      <c:valAx>
        <c:axId val="-140673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Frequency error </a:t>
                </a:r>
                <a:r>
                  <a:rPr lang="zh-CN" altLang="en-US" dirty="0"/>
                  <a:t>（</a:t>
                </a:r>
                <a:r>
                  <a:rPr lang="en-US" altLang="zh-CN" dirty="0"/>
                  <a:t>MHz</a:t>
                </a:r>
                <a:r>
                  <a:rPr lang="zh-CN" altLang="en-US" dirty="0"/>
                  <a:t>）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4148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adcd80d-e4cc-4225-a9da-bbf2dd847d7d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4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56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07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74075"/>
            <a:ext cx="10972800" cy="505209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spcBef>
                <a:spcPts val="300"/>
              </a:spcBef>
              <a:defRPr sz="2400" baseline="0">
                <a:solidFill>
                  <a:srgbClr val="0000FF"/>
                </a:solidFill>
                <a:latin typeface="Arial" panose="020B0604020202020204" pitchFamily="34" charset="0"/>
                <a:ea typeface="微软雅黑" pitchFamily="34" charset="-122"/>
              </a:defRPr>
            </a:lvl2pPr>
            <a:lvl3pPr>
              <a:spcBef>
                <a:spcPts val="200"/>
              </a:spcBef>
              <a:defRPr sz="2200"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chart" Target="../charts/chart1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911424" y="2504947"/>
            <a:ext cx="1087320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CEPC </a:t>
            </a:r>
            <a:r>
              <a:rPr lang="en-US" altLang="zh-CN" sz="6000" dirty="0" err="1"/>
              <a:t>linac</a:t>
            </a:r>
            <a:r>
              <a:rPr lang="en-US" altLang="zh-CN" sz="6000" dirty="0"/>
              <a:t> injector development in EDR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6" y="4242209"/>
            <a:ext cx="7146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Jingru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Zhang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CEPC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team</a:t>
            </a:r>
          </a:p>
          <a:p>
            <a:pPr algn="ctr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June, 2025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16-19 June, 2025, Barcelona, Spain.  EU Edition of the International Workshop on the CEPC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96474BCE-CE71-487B-A749-4A6C58EC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Completed </a:t>
            </a:r>
            <a:r>
              <a:rPr lang="en-US" altLang="zh-CN" sz="2000" dirty="0"/>
              <a:t>the design and measurement of the spherical pulse </a:t>
            </a:r>
            <a:r>
              <a:rPr lang="en-US" altLang="zh-CN" sz="2000" dirty="0" smtClean="0"/>
              <a:t>compressor TE</a:t>
            </a:r>
            <a:r>
              <a:rPr lang="en-US" altLang="zh-CN" sz="2000" baseline="-25000" dirty="0" smtClean="0"/>
              <a:t>113</a:t>
            </a:r>
            <a:r>
              <a:rPr lang="en-US" altLang="zh-CN" sz="2000" dirty="0" smtClean="0"/>
              <a:t> mode</a:t>
            </a:r>
            <a:endParaRPr lang="en-US" altLang="zh-CN" sz="2000" dirty="0"/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The </a:t>
            </a:r>
            <a:r>
              <a:rPr lang="en-US" altLang="zh-CN" sz="2000" dirty="0" smtClean="0">
                <a:solidFill>
                  <a:schemeClr val="tx1"/>
                </a:solidFill>
              </a:rPr>
              <a:t>cold measured </a:t>
            </a:r>
            <a:r>
              <a:rPr lang="en-US" altLang="zh-CN" sz="2000" dirty="0">
                <a:solidFill>
                  <a:schemeClr val="tx1"/>
                </a:solidFill>
              </a:rPr>
              <a:t>Q</a:t>
            </a:r>
            <a:r>
              <a:rPr lang="en-US" altLang="zh-CN" sz="2000" baseline="-25000" dirty="0">
                <a:solidFill>
                  <a:schemeClr val="tx1"/>
                </a:solidFill>
              </a:rPr>
              <a:t>0</a:t>
            </a:r>
            <a:r>
              <a:rPr lang="en-US" altLang="zh-CN" sz="2000" dirty="0">
                <a:solidFill>
                  <a:schemeClr val="tx1"/>
                </a:solidFill>
              </a:rPr>
              <a:t>, peak power gain G</a:t>
            </a:r>
            <a:r>
              <a:rPr lang="en-US" altLang="zh-CN" sz="2000" baseline="-25000" dirty="0">
                <a:solidFill>
                  <a:schemeClr val="tx1"/>
                </a:solidFill>
              </a:rPr>
              <a:t>P</a:t>
            </a:r>
            <a:r>
              <a:rPr lang="en-US" altLang="zh-CN" sz="2000" dirty="0">
                <a:solidFill>
                  <a:schemeClr val="tx1"/>
                </a:solidFill>
              </a:rPr>
              <a:t>, and energy multiplication factor M are 132003, 4.8, and 1.85, respectively</a:t>
            </a:r>
          </a:p>
          <a:p>
            <a:r>
              <a:rPr lang="en-US" altLang="zh-CN" sz="2000" dirty="0"/>
              <a:t>High power testing </a:t>
            </a:r>
            <a:r>
              <a:rPr lang="en-US" altLang="zh-CN" sz="2000" dirty="0" smtClean="0"/>
              <a:t>was finished</a:t>
            </a:r>
            <a:endParaRPr lang="en-US" altLang="zh-CN" sz="2000" dirty="0"/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Use 80MW klystron. (pulse width 4 μ s, repetition rate 50 Hz)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Experienced to a power of </a:t>
            </a:r>
            <a:r>
              <a:rPr lang="en-US" altLang="zh-CN" sz="2000" dirty="0" smtClean="0">
                <a:solidFill>
                  <a:schemeClr val="tx1"/>
                </a:solidFill>
              </a:rPr>
              <a:t>66.5MW</a:t>
            </a:r>
            <a:r>
              <a:rPr lang="en-US" altLang="zh-CN" sz="2000" dirty="0">
                <a:solidFill>
                  <a:schemeClr val="tx1"/>
                </a:solidFill>
              </a:rPr>
              <a:t>, </a:t>
            </a:r>
            <a:r>
              <a:rPr lang="en-US" altLang="zh-CN" sz="2000" dirty="0" smtClean="0">
                <a:solidFill>
                  <a:schemeClr val="tx1"/>
                </a:solidFill>
              </a:rPr>
              <a:t>the maximum </a:t>
            </a:r>
            <a:r>
              <a:rPr lang="en-US" altLang="zh-CN" sz="2000" dirty="0">
                <a:solidFill>
                  <a:schemeClr val="tx1"/>
                </a:solidFill>
              </a:rPr>
              <a:t>energy multiplication </a:t>
            </a:r>
            <a:r>
              <a:rPr lang="en-US" altLang="zh-CN" sz="2000" dirty="0" smtClean="0">
                <a:solidFill>
                  <a:schemeClr val="tx1"/>
                </a:solidFill>
              </a:rPr>
              <a:t>factor M=1.8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5897C0BE-D20F-4A1B-84ED-B60B48E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405952" cy="725470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S-band </a:t>
            </a:r>
            <a:r>
              <a:rPr lang="en-US" altLang="zh-CN" sz="2400" dirty="0"/>
              <a:t>RF technology </a:t>
            </a:r>
            <a:r>
              <a:rPr lang="en-US" altLang="zh-CN" sz="2400" dirty="0" smtClean="0"/>
              <a:t>upgrade</a:t>
            </a:r>
            <a:r>
              <a:rPr lang="zh-CN" altLang="en-US" sz="2400" dirty="0" smtClean="0"/>
              <a:t>：</a:t>
            </a:r>
            <a:r>
              <a:rPr lang="en-GB" altLang="zh-CN" sz="2400" dirty="0" smtClean="0"/>
              <a:t>spherical </a:t>
            </a:r>
            <a:r>
              <a:rPr lang="en-GB" altLang="zh-CN" sz="2400" dirty="0"/>
              <a:t>cavity pulse </a:t>
            </a:r>
            <a:r>
              <a:rPr lang="en-GB" altLang="zh-CN" sz="2400" dirty="0" smtClean="0"/>
              <a:t>compressor</a:t>
            </a:r>
            <a:endParaRPr lang="zh-CN" altLang="en-US" sz="2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68A5CB5-B571-4C43-9435-4224F602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778369E-5385-49AC-904A-C0E7DC1B2586}"/>
              </a:ext>
            </a:extLst>
          </p:cNvPr>
          <p:cNvGrpSpPr/>
          <p:nvPr/>
        </p:nvGrpSpPr>
        <p:grpSpPr>
          <a:xfrm>
            <a:off x="897940" y="3777716"/>
            <a:ext cx="6177484" cy="2472115"/>
            <a:chOff x="5767338" y="3084995"/>
            <a:chExt cx="6177484" cy="2472115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0AC794CE-2FB1-422E-8F00-F7247B6D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7461" y="3084995"/>
              <a:ext cx="2728697" cy="20438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8647667F-46FB-426B-9F9A-EC4F75C8C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6125" y="3125795"/>
              <a:ext cx="2728697" cy="203511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8A1A6D4B-DE99-49E2-930E-87E8719D95B4}"/>
                </a:ext>
              </a:extLst>
            </p:cNvPr>
            <p:cNvSpPr txBox="1"/>
            <p:nvPr/>
          </p:nvSpPr>
          <p:spPr>
            <a:xfrm>
              <a:off x="5767338" y="5210643"/>
              <a:ext cx="29198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Measured by network analyzer</a:t>
              </a:r>
              <a:endParaRPr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A72878A4-6700-431B-8962-4F430D70A46F}"/>
                </a:ext>
              </a:extLst>
            </p:cNvPr>
            <p:cNvSpPr txBox="1"/>
            <p:nvPr/>
          </p:nvSpPr>
          <p:spPr>
            <a:xfrm>
              <a:off x="9457717" y="5249333"/>
              <a:ext cx="22455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High power test waveform</a:t>
              </a:r>
              <a:endParaRPr lang="zh-CN" altLang="en-US" sz="1400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25CE7CA-A261-4E16-BCF3-C62041E19357}"/>
              </a:ext>
            </a:extLst>
          </p:cNvPr>
          <p:cNvGrpSpPr/>
          <p:nvPr/>
        </p:nvGrpSpPr>
        <p:grpSpPr>
          <a:xfrm>
            <a:off x="7752184" y="3786713"/>
            <a:ext cx="3154527" cy="2555898"/>
            <a:chOff x="8896614" y="3816138"/>
            <a:chExt cx="3154527" cy="2555898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E75235A-D2BE-4923-97DB-EFBCE708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6614" y="3816138"/>
              <a:ext cx="3154527" cy="2200448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59CF0B84-93C6-41B5-B1CA-062DE46CA7E3}"/>
                </a:ext>
              </a:extLst>
            </p:cNvPr>
            <p:cNvSpPr txBox="1"/>
            <p:nvPr/>
          </p:nvSpPr>
          <p:spPr>
            <a:xfrm>
              <a:off x="9696399" y="6064259"/>
              <a:ext cx="19631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High power test system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29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72799DCB-1F58-45F5-B9F9-986F1062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5"/>
            <a:ext cx="10972800" cy="500142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The </a:t>
            </a:r>
            <a:r>
              <a:rPr lang="en-US" altLang="zh-CN" sz="2000" dirty="0"/>
              <a:t>design, processing, and cold testing of the metal load have been completed, and the standing wave ratio is less than 1.1</a:t>
            </a:r>
          </a:p>
          <a:p>
            <a:r>
              <a:rPr lang="en-US" altLang="zh-CN" sz="2000" dirty="0"/>
              <a:t>High power testing of metal loads has been completed, with peak power </a:t>
            </a:r>
            <a:r>
              <a:rPr lang="en-US" altLang="zh-CN" sz="2000" dirty="0" smtClean="0"/>
              <a:t>42MW </a:t>
            </a:r>
            <a:r>
              <a:rPr lang="en-US" altLang="zh-CN" sz="2000" dirty="0"/>
              <a:t>under a pulse width of </a:t>
            </a:r>
            <a:r>
              <a:rPr lang="en-US" altLang="zh-CN" sz="2000" dirty="0" smtClean="0"/>
              <a:t>4us </a:t>
            </a:r>
            <a:r>
              <a:rPr lang="en-US" altLang="zh-CN" sz="2000" dirty="0"/>
              <a:t>and a repetition rate of 50Hz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D414B909-DF56-4604-A68F-BBCE767B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900" dirty="0"/>
              <a:t>S-band RF technology upgrade</a:t>
            </a:r>
            <a:r>
              <a:rPr lang="zh-CN" altLang="en-US" sz="2900" dirty="0"/>
              <a:t>：</a:t>
            </a:r>
            <a:r>
              <a:rPr lang="en-US" altLang="zh-CN" sz="2900" dirty="0"/>
              <a:t>SS430 metal load</a:t>
            </a:r>
            <a:endParaRPr lang="zh-CN" altLang="en-US" sz="29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2A44794-B04C-4D26-990B-161EB5A5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C43D0AB-1AF7-4DE9-A9F5-E0B9F6E7CE54}"/>
              </a:ext>
            </a:extLst>
          </p:cNvPr>
          <p:cNvGrpSpPr/>
          <p:nvPr/>
        </p:nvGrpSpPr>
        <p:grpSpPr>
          <a:xfrm>
            <a:off x="821325" y="3159663"/>
            <a:ext cx="2131175" cy="2758258"/>
            <a:chOff x="217366" y="2290922"/>
            <a:chExt cx="2131175" cy="2758258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83203588-0B21-4E5E-B0DA-03920FCD9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366" y="2290922"/>
              <a:ext cx="2131175" cy="2415331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8AFEB4D7-AE19-482D-B349-F77A85ABA5E8}"/>
                </a:ext>
              </a:extLst>
            </p:cNvPr>
            <p:cNvSpPr txBox="1"/>
            <p:nvPr/>
          </p:nvSpPr>
          <p:spPr>
            <a:xfrm>
              <a:off x="731316" y="4679848"/>
              <a:ext cx="1291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Metal Load </a:t>
              </a:r>
              <a:endParaRPr lang="zh-CN" altLang="en-US" dirty="0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E8017A0-D1D8-47C6-9254-2C200334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899" y="3342952"/>
            <a:ext cx="2935879" cy="239030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9654439B-EC80-4D7D-B5A8-16B48D46041B}"/>
              </a:ext>
            </a:extLst>
          </p:cNvPr>
          <p:cNvGrpSpPr/>
          <p:nvPr/>
        </p:nvGrpSpPr>
        <p:grpSpPr>
          <a:xfrm>
            <a:off x="6359004" y="4021426"/>
            <a:ext cx="5364596" cy="1522676"/>
            <a:chOff x="227348" y="5413071"/>
            <a:chExt cx="5364596" cy="1155748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823F6727-16D2-4E87-AF89-3183F68F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348" y="5413071"/>
              <a:ext cx="5364596" cy="87541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FEF7B4A2-D068-4F95-ABF8-7A8BC115764A}"/>
                </a:ext>
              </a:extLst>
            </p:cNvPr>
            <p:cNvSpPr txBox="1"/>
            <p:nvPr/>
          </p:nvSpPr>
          <p:spPr>
            <a:xfrm>
              <a:off x="2009399" y="6288487"/>
              <a:ext cx="2375843" cy="280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High power test system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3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632295-7C19-40E6-8820-B14ECA86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054" y="4244249"/>
            <a:ext cx="3606362" cy="2197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8B16C7B-6800-49D0-83E9-048A57F8D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6" y="4243153"/>
            <a:ext cx="3747760" cy="210811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59FFCF59-4109-4B6B-ADA9-C0C85F933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4075"/>
            <a:ext cx="11582400" cy="3084048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200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preliminary double-bunch acceleration beam experiment based on actual conditions. Upgrade the gun from one bunch to double-bunch using existing equipment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cs typeface="Arial" panose="020B0604020202020204" pitchFamily="34" charset="0"/>
              </a:rPr>
              <a:t>Achieved </a:t>
            </a:r>
            <a:r>
              <a:rPr lang="en-US" altLang="zh-CN" sz="2000" dirty="0">
                <a:cs typeface="Arial" panose="020B0604020202020204" pitchFamily="34" charset="0"/>
              </a:rPr>
              <a:t>the generation and tuning of double bunches (with an interval of 6ns multiples)</a:t>
            </a:r>
          </a:p>
          <a:p>
            <a:pPr lvl="1">
              <a:spcBef>
                <a:spcPts val="0"/>
              </a:spcBef>
            </a:pPr>
            <a:r>
              <a:rPr lang="en-US" altLang="zh-CN" sz="2000" b="0" i="0" dirty="0" smtClean="0">
                <a:solidFill>
                  <a:srgbClr val="060607"/>
                </a:solidFill>
                <a:effectLst/>
                <a:cs typeface="Arial" panose="020B0604020202020204" pitchFamily="34" charset="0"/>
              </a:rPr>
              <a:t>The </a:t>
            </a:r>
            <a:r>
              <a:rPr lang="en-US" altLang="zh-CN" sz="2000" b="0" i="0" dirty="0">
                <a:solidFill>
                  <a:srgbClr val="060607"/>
                </a:solidFill>
                <a:effectLst/>
                <a:cs typeface="Arial" panose="020B0604020202020204" pitchFamily="34" charset="0"/>
              </a:rPr>
              <a:t>gun pulser will continue to be </a:t>
            </a:r>
            <a:r>
              <a:rPr lang="en-US" altLang="zh-CN" sz="2000" dirty="0">
                <a:solidFill>
                  <a:srgbClr val="060607"/>
                </a:solidFill>
                <a:cs typeface="Arial" panose="020B0604020202020204" pitchFamily="34" charset="0"/>
              </a:rPr>
              <a:t>upgraded. When the power combining module is connected, the actual measured pulse amplitude exhibits an attenuation of about 30</a:t>
            </a:r>
            <a:r>
              <a:rPr lang="en-US" altLang="zh-CN" sz="2000" dirty="0" smtClean="0">
                <a:solidFill>
                  <a:srgbClr val="060607"/>
                </a:solidFill>
                <a:cs typeface="Arial" panose="020B0604020202020204" pitchFamily="34" charset="0"/>
              </a:rPr>
              <a:t>%</a:t>
            </a:r>
          </a:p>
          <a:p>
            <a:pPr lvl="1">
              <a:spcBef>
                <a:spcPts val="0"/>
              </a:spcBef>
            </a:pPr>
            <a:r>
              <a:rPr lang="en-US" altLang="zh-CN" sz="2000" dirty="0">
                <a:solidFill>
                  <a:srgbClr val="060607"/>
                </a:solidFill>
                <a:cs typeface="Arial" panose="020B0604020202020204" pitchFamily="34" charset="0"/>
              </a:rPr>
              <a:t>Accurate measurement of the characteristics of </a:t>
            </a:r>
            <a:r>
              <a:rPr lang="en-US" altLang="zh-CN" sz="2000" dirty="0" smtClean="0">
                <a:solidFill>
                  <a:srgbClr val="060607"/>
                </a:solidFill>
                <a:cs typeface="Arial" panose="020B0604020202020204" pitchFamily="34" charset="0"/>
              </a:rPr>
              <a:t>dual bunch requires </a:t>
            </a:r>
            <a:r>
              <a:rPr lang="en-US" altLang="zh-CN" sz="2000" dirty="0">
                <a:solidFill>
                  <a:srgbClr val="060607"/>
                </a:solidFill>
                <a:cs typeface="Arial" panose="020B0604020202020204" pitchFamily="34" charset="0"/>
              </a:rPr>
              <a:t>upgrading the beam measurement system</a:t>
            </a:r>
          </a:p>
          <a:p>
            <a:pPr lvl="1">
              <a:spcBef>
                <a:spcPts val="0"/>
              </a:spcBef>
            </a:pPr>
            <a:r>
              <a:rPr lang="en-US" altLang="zh-CN" sz="2000" dirty="0">
                <a:solidFill>
                  <a:srgbClr val="060607"/>
                </a:solidFill>
                <a:cs typeface="Arial" panose="020B0604020202020204" pitchFamily="34" charset="0"/>
              </a:rPr>
              <a:t>The experiment is subject to the availability of machine time!!!</a:t>
            </a:r>
            <a:endParaRPr lang="zh-CN" altLang="en-US" sz="2000" b="1" dirty="0">
              <a:cs typeface="Arial" panose="020B060402020202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103CF558-3CE5-4D93-9596-06274C5E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261936" cy="725470"/>
          </a:xfrm>
        </p:spPr>
        <p:txBody>
          <a:bodyPr>
            <a:normAutofit/>
          </a:bodyPr>
          <a:lstStyle/>
          <a:p>
            <a:r>
              <a:rPr lang="en-GB" altLang="zh-CN" sz="2400" dirty="0"/>
              <a:t>EDR progress </a:t>
            </a:r>
            <a:r>
              <a:rPr lang="en-GB" altLang="zh-CN" sz="2400" dirty="0" smtClean="0"/>
              <a:t>status</a:t>
            </a:r>
            <a:r>
              <a:rPr lang="zh-CN" altLang="en-US" sz="2400" dirty="0" smtClean="0"/>
              <a:t>：</a:t>
            </a:r>
            <a:r>
              <a:rPr lang="en-US" altLang="zh-CN" sz="2400" dirty="0"/>
              <a:t>dual bunch acceleration experiments </a:t>
            </a:r>
            <a:endParaRPr lang="zh-CN" altLang="en-US" sz="2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8EAE923-C9FF-420B-850C-5591C8F5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3B3852F-A6FE-4A27-B81D-4D3615E66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48" y="4158123"/>
            <a:ext cx="1760053" cy="23415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0E2A34D-F8D2-4E68-93B0-5E7DEC15D542}"/>
              </a:ext>
            </a:extLst>
          </p:cNvPr>
          <p:cNvSpPr txBox="1"/>
          <p:nvPr/>
        </p:nvSpPr>
        <p:spPr>
          <a:xfrm>
            <a:off x="5247500" y="641871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BPM signal 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1F075F93-D1F2-4F90-937A-37633BBADC09}"/>
              </a:ext>
            </a:extLst>
          </p:cNvPr>
          <p:cNvSpPr txBox="1"/>
          <p:nvPr/>
        </p:nvSpPr>
        <p:spPr>
          <a:xfrm>
            <a:off x="8019526" y="6412402"/>
            <a:ext cx="165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ICT @ </a:t>
            </a:r>
            <a:r>
              <a:rPr lang="en-US" altLang="zh-CN" dirty="0" err="1"/>
              <a:t>Egun</a:t>
            </a:r>
            <a:r>
              <a:rPr lang="en-US" altLang="zh-CN" dirty="0"/>
              <a:t> exit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612A0707-4A15-4FE2-B5C0-D77CD516C30D}"/>
              </a:ext>
            </a:extLst>
          </p:cNvPr>
          <p:cNvSpPr txBox="1"/>
          <p:nvPr/>
        </p:nvSpPr>
        <p:spPr>
          <a:xfrm>
            <a:off x="10043338" y="6440111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ICT@50MeV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78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A C-band high-power test platform will be established in Huairou Park at IHEP.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CEPC C-band RF frequency is 5720 </a:t>
            </a:r>
            <a:r>
              <a:rPr lang="en-US" altLang="zh-CN" sz="2000" dirty="0" err="1">
                <a:cs typeface="Arial" panose="020B0604020202020204" pitchFamily="34" charset="0"/>
              </a:rPr>
              <a:t>MHz.</a:t>
            </a:r>
            <a:r>
              <a:rPr lang="en-US" altLang="zh-CN" sz="2000" dirty="0">
                <a:cs typeface="Arial" panose="020B0604020202020204" pitchFamily="34" charset="0"/>
              </a:rPr>
              <a:t> For the power source is 5712 MHz, we designed it at 5712MHz. It is easy to change frequency from 5712 MHz to 5720 MHz in the </a:t>
            </a:r>
            <a:r>
              <a:rPr lang="en-US" altLang="zh-CN" sz="2000" dirty="0" smtClean="0">
                <a:cs typeface="Arial" panose="020B0604020202020204" pitchFamily="34" charset="0"/>
              </a:rPr>
              <a:t>future</a:t>
            </a:r>
          </a:p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The </a:t>
            </a:r>
            <a:r>
              <a:rPr lang="en-US" altLang="zh-CN" sz="2000" dirty="0">
                <a:cs typeface="Arial" panose="020B0604020202020204" pitchFamily="34" charset="0"/>
              </a:rPr>
              <a:t>C-band klystron will be completed in July this year. </a:t>
            </a:r>
            <a:endParaRPr lang="zh-C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12" y="116632"/>
            <a:ext cx="10763325" cy="725470"/>
          </a:xfrm>
        </p:spPr>
        <p:txBody>
          <a:bodyPr/>
          <a:lstStyle/>
          <a:p>
            <a:r>
              <a:rPr lang="en-US" altLang="zh-CN" dirty="0"/>
              <a:t>C-band high power test platform plan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61" y="3322416"/>
            <a:ext cx="4098876" cy="2776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9" y="2838097"/>
            <a:ext cx="3168352" cy="19460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4" y="3322416"/>
            <a:ext cx="1438275" cy="10407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9" y="4983323"/>
            <a:ext cx="6893560" cy="1257935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2117416" y="3744194"/>
            <a:ext cx="720080" cy="260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0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24585"/>
            <a:ext cx="10972800" cy="1800225"/>
          </a:xfr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>
                <a:cs typeface="Arial" panose="020B0604020202020204" pitchFamily="34" charset="0"/>
              </a:rPr>
              <a:t>The accelerating </a:t>
            </a:r>
            <a:r>
              <a:rPr lang="en-US" altLang="zh-CN" sz="2000" dirty="0">
                <a:cs typeface="Arial" panose="020B0604020202020204" pitchFamily="34" charset="0"/>
              </a:rPr>
              <a:t>gradients up to 50 MV/m can be achieved on the test bench</a:t>
            </a:r>
          </a:p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Stabilized operation with beam is about ~</a:t>
            </a:r>
            <a:r>
              <a:rPr lang="en-US" altLang="zh-CN" sz="2000" dirty="0" smtClean="0">
                <a:cs typeface="Arial" panose="020B0604020202020204" pitchFamily="34" charset="0"/>
              </a:rPr>
              <a:t>40MV/m</a:t>
            </a:r>
          </a:p>
          <a:p>
            <a:pPr algn="l">
              <a:lnSpc>
                <a:spcPct val="130000"/>
              </a:lnSpc>
              <a:spcBef>
                <a:spcPts val="600"/>
              </a:spcBef>
            </a:pPr>
            <a:endParaRPr lang="en-US" altLang="zh-CN" sz="2000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50" y="142875"/>
            <a:ext cx="10955020" cy="7251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Status of C-band accelerating structures in the world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14</a:t>
            </a:fld>
            <a:endParaRPr lang="zh-CN" altLang="en-US" dirty="0"/>
          </a:p>
        </p:txBody>
      </p:sp>
      <p:graphicFrame>
        <p:nvGraphicFramePr>
          <p:cNvPr id="8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62020"/>
              </p:ext>
            </p:extLst>
          </p:nvPr>
        </p:nvGraphicFramePr>
        <p:xfrm>
          <a:off x="801336" y="2534817"/>
          <a:ext cx="10820434" cy="360586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422456"/>
                <a:gridCol w="1152128"/>
                <a:gridCol w="1512168"/>
                <a:gridCol w="1224136"/>
                <a:gridCol w="1224136"/>
                <a:gridCol w="1152128"/>
                <a:gridCol w="1133282"/>
              </a:tblGrid>
              <a:tr h="503503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IHEP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SARI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RIKEN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INFN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PSI</a:t>
                      </a:r>
                      <a:endParaRPr lang="en-US" altLang="zh-CN" sz="20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 smtClean="0">
                          <a:effectLst/>
                        </a:rPr>
                        <a:t>CEPC</a:t>
                      </a:r>
                      <a:endParaRPr lang="en-US" altLang="zh-CN" sz="20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350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Frequency(MHz)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 smtClean="0"/>
                        <a:t>5720</a:t>
                      </a:r>
                      <a:endParaRPr lang="zh-CN" altLang="en-US" sz="2000" dirty="0"/>
                    </a:p>
                  </a:txBody>
                  <a:tcPr/>
                </a:tc>
              </a:tr>
              <a:tr h="50350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Mode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3</a:t>
                      </a:r>
                      <a:r>
                        <a:rPr lang="en-US" altLang="zh-CN" sz="2000" kern="100" dirty="0"/>
                        <a:t>π/4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4π/5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/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/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/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50350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Length (m)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1.8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1.8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1.4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~1.8</a:t>
                      </a:r>
                      <a:endParaRPr lang="zh-CN" altLang="en-US" sz="2000" dirty="0"/>
                    </a:p>
                  </a:txBody>
                  <a:tcPr/>
                </a:tc>
              </a:tr>
              <a:tr h="680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Gradient at high power test bench(MV/m)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-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50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0" dirty="0"/>
                        <a:t>50.1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36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52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aseline="30000" dirty="0"/>
                    </a:p>
                  </a:txBody>
                  <a:tcPr/>
                </a:tc>
              </a:tr>
              <a:tr h="89081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Operating gradient with beam (MV/m)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-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41.7</a:t>
                      </a:r>
                    </a:p>
                    <a:p>
                      <a:pPr algn="ctr"/>
                      <a:r>
                        <a:rPr lang="en-US" altLang="zh-CN" sz="2000" dirty="0" smtClean="0"/>
                        <a:t>(</a:t>
                      </a:r>
                      <a:r>
                        <a:rPr lang="en-US" altLang="zh-CN" sz="2000" dirty="0"/>
                        <a:t>maximum)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41.4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36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40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425"/>
            <a:ext cx="7280343" cy="5011420"/>
          </a:xfrm>
        </p:spPr>
        <p:txBody>
          <a:bodyPr/>
          <a:lstStyle/>
          <a:p>
            <a:r>
              <a:rPr lang="en-US" altLang="zh-CN" sz="2000" dirty="0">
                <a:sym typeface="+mn-ea"/>
              </a:rPr>
              <a:t>The R&amp;D of C-band Accelerating Structure at IHEP</a:t>
            </a:r>
            <a:endParaRPr lang="en-US" altLang="zh-CN" sz="2000" dirty="0"/>
          </a:p>
          <a:p>
            <a:r>
              <a:rPr lang="en-US" altLang="zh-CN" sz="2000" dirty="0">
                <a:sym typeface="+mn-ea"/>
              </a:rPr>
              <a:t>Constant gradient, operating in 3π/4 mode, extending 1.8 meters (mechanical length inclusive, with an effective length of approximately 1.7m)</a:t>
            </a:r>
            <a:endParaRPr lang="en-US" altLang="zh-CN" sz="2000" dirty="0"/>
          </a:p>
          <a:p>
            <a:r>
              <a:rPr lang="en-US" altLang="zh-CN" sz="2000" dirty="0">
                <a:sym typeface="+mn-ea"/>
              </a:rPr>
              <a:t>A round cavity, featuring an elliptical cross-sectional iris</a:t>
            </a:r>
            <a:endParaRPr lang="en-US" altLang="zh-CN" sz="2000" dirty="0"/>
          </a:p>
          <a:p>
            <a:r>
              <a:rPr lang="en-US" altLang="zh-CN" sz="2000" dirty="0">
                <a:sym typeface="+mn-ea"/>
              </a:rPr>
              <a:t>A racetrack-shaped coupler, embodying symmetrical magnetic coupling</a:t>
            </a:r>
            <a:endParaRPr lang="en-US" altLang="zh-CN" sz="2000" dirty="0"/>
          </a:p>
          <a:p>
            <a:endParaRPr lang="en-US" altLang="zh-C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117920" cy="72547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Review of the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TDR: C-band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accelerating structure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122114" y="3568442"/>
            <a:ext cx="6767829" cy="3082290"/>
            <a:chOff x="1662309" y="2887357"/>
            <a:chExt cx="6361666" cy="243925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62309" y="2887357"/>
              <a:ext cx="2663825" cy="126555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442628" y="4429101"/>
              <a:ext cx="3581347" cy="89750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5139035" y="2975541"/>
              <a:ext cx="1911246" cy="1356179"/>
              <a:chOff x="8423925" y="3039886"/>
              <a:chExt cx="1911246" cy="1356179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8439078" y="3039886"/>
                <a:ext cx="1720241" cy="912081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8423925" y="4066912"/>
                <a:ext cx="1911246" cy="32915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zh-CN" altLang="en-US" sz="1200" dirty="0"/>
                  <a:t>The deformation caused by temperature variation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667678" y="4072271"/>
              <a:ext cx="2302806" cy="1205053"/>
              <a:chOff x="1906251" y="2465272"/>
              <a:chExt cx="2695968" cy="1708593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1906251" y="3132892"/>
                <a:ext cx="2695968" cy="1040973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2392505" y="2465272"/>
                <a:ext cx="1289459" cy="3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Cavity shape </a:t>
                </a:r>
                <a:endParaRPr lang="zh-CN" altLang="en-US" sz="1200" dirty="0"/>
              </a:p>
            </p:txBody>
          </p:sp>
        </p:grpSp>
      </p:grp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371116"/>
              </p:ext>
            </p:extLst>
          </p:nvPr>
        </p:nvGraphicFramePr>
        <p:xfrm>
          <a:off x="8099727" y="1114425"/>
          <a:ext cx="3684905" cy="5317590"/>
        </p:xfrm>
        <a:graphic>
          <a:graphicData uri="http://schemas.openxmlformats.org/drawingml/2006/table">
            <a:tbl>
              <a:tblPr/>
              <a:tblGrid>
                <a:gridCol w="2295525"/>
                <a:gridCol w="1389380"/>
              </a:tblGrid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IHEP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Frequency: f</a:t>
                      </a:r>
                      <a:r>
                        <a:rPr 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MHz</a:t>
                      </a:r>
                      <a:r>
                        <a:rPr 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） 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5712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No.</a:t>
                      </a:r>
                      <a:r>
                        <a:rPr lang="en-US" altLang="zh-CN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Cells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87+2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Phase</a:t>
                      </a:r>
                      <a:r>
                        <a:rPr lang="en-US" altLang="zh-CN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advance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3π/4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Total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length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1.8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Length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d 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  <a:endParaRPr lang="zh-CN" altLang="zh-CN" sz="1600" kern="100" dirty="0">
                        <a:latin typeface="Times New Roman" panose="02020603050405020304"/>
                        <a:ea typeface="+mn-ea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19.675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Disk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thickness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t (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mm)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4.5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a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perture: 2a 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14.04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diameter : 2b 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(mm)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45.6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070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Shunt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impedance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(average)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Rs (MΩ/m) 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66.05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Quality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Q 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11358~11186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Group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velocity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Vg/c (%) 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2.8% ~ 0.96%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Filling</a:t>
                      </a:r>
                      <a:r>
                        <a:rPr lang="en-US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time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</a:t>
                      </a:r>
                      <a:r>
                        <a:rPr lang="en-US" sz="16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</a:t>
                      </a:r>
                      <a:r>
                        <a:rPr lang="en-US" sz="1600" kern="100" baseline="-250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(ns) 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350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Attenuation</a:t>
                      </a:r>
                      <a:r>
                        <a:rPr lang="en-US" altLang="zh-CN" sz="16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τ 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0.56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Epeak</a:t>
                      </a:r>
                      <a:r>
                        <a:rPr lang="en-US" altLang="zh-CN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/E0</a:t>
                      </a:r>
                      <a:endParaRPr lang="zh-CN" sz="16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2.57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0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15" y="2188203"/>
            <a:ext cx="2767052" cy="1870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35" y="2192506"/>
            <a:ext cx="3020415" cy="1873394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3785"/>
            <a:ext cx="10972800" cy="5096510"/>
          </a:xfr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  <a:sym typeface="+mn-ea"/>
              </a:rPr>
              <a:t>Types of SLEDII, </a:t>
            </a:r>
            <a:r>
              <a:rPr lang="en-US" altLang="zh-CN" sz="2000" dirty="0" smtClean="0">
                <a:cs typeface="Arial" panose="020B0604020202020204" pitchFamily="34" charset="0"/>
                <a:sym typeface="+mn-ea"/>
              </a:rPr>
              <a:t>cylinder cavities types, </a:t>
            </a:r>
            <a:r>
              <a:rPr lang="en-US" altLang="zh-CN" sz="2000" dirty="0">
                <a:cs typeface="Arial" panose="020B0604020202020204" pitchFamily="34" charset="0"/>
                <a:sym typeface="+mn-ea"/>
              </a:rPr>
              <a:t>spherical cavities, BOC types, and a newly designed bowl-shaped open cavity, have all been effectively </a:t>
            </a:r>
            <a:r>
              <a:rPr lang="en-US" altLang="zh-CN" sz="2000" dirty="0" smtClean="0">
                <a:cs typeface="Arial" panose="020B0604020202020204" pitchFamily="34" charset="0"/>
                <a:sym typeface="+mn-ea"/>
              </a:rPr>
              <a:t>employed</a:t>
            </a:r>
            <a:endParaRPr lang="en-US" altLang="zh-CN" sz="2000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C-band pulse </a:t>
            </a:r>
            <a:r>
              <a:rPr lang="en-US" altLang="zh-CN" dirty="0" smtClean="0"/>
              <a:t>compressor in the world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308" y="2194770"/>
            <a:ext cx="2740019" cy="1896996"/>
          </a:xfrm>
          <a:prstGeom prst="rect">
            <a:avLst/>
          </a:prstGeom>
        </p:spPr>
      </p:pic>
      <p:pic>
        <p:nvPicPr>
          <p:cNvPr id="13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07" y="4508982"/>
            <a:ext cx="3192990" cy="1799913"/>
          </a:xfrm>
          <a:prstGeom prst="rect">
            <a:avLst/>
          </a:prstGeom>
        </p:spPr>
      </p:pic>
      <p:sp>
        <p:nvSpPr>
          <p:cNvPr id="14" name="文本框 18"/>
          <p:cNvSpPr txBox="1"/>
          <p:nvPr/>
        </p:nvSpPr>
        <p:spPr>
          <a:xfrm>
            <a:off x="1343472" y="6428380"/>
            <a:ext cx="240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Spherical Cavity (SLAC)</a:t>
            </a:r>
            <a:endParaRPr lang="en-US" altLang="zh-CN" sz="1600" baseline="-25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4787" y="4095159"/>
            <a:ext cx="2181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Cylinder cavities type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476" y="4440762"/>
            <a:ext cx="2885100" cy="200673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33257" y="6428380"/>
            <a:ext cx="119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BOC 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type 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24499" y="4127952"/>
            <a:ext cx="100513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SLEDII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434412" y="6428380"/>
            <a:ext cx="260287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 smtClean="0">
                <a:sym typeface="+mn-ea"/>
              </a:rPr>
              <a:t>Bowl-shaped </a:t>
            </a:r>
            <a:r>
              <a:rPr lang="en-US" altLang="zh-CN" sz="1600" dirty="0">
                <a:sym typeface="+mn-ea"/>
              </a:rPr>
              <a:t>open cavity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6362" y="4440762"/>
            <a:ext cx="2316205" cy="18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1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3785"/>
            <a:ext cx="10972800" cy="1881505"/>
          </a:xfrm>
        </p:spPr>
        <p:txBody>
          <a:bodyPr>
            <a:noAutofit/>
          </a:bodyPr>
          <a:lstStyle/>
          <a:p>
            <a:pPr algn="just">
              <a:defRPr sz="1300"/>
            </a:pPr>
            <a:r>
              <a:rPr sz="2000" dirty="0" smtClean="0">
                <a:sym typeface="+mn-ea"/>
              </a:rPr>
              <a:t>Currently </a:t>
            </a:r>
            <a:r>
              <a:rPr sz="2000" dirty="0">
                <a:sym typeface="+mn-ea"/>
              </a:rPr>
              <a:t>focused on the </a:t>
            </a:r>
            <a:r>
              <a:rPr sz="2000" b="1" dirty="0">
                <a:sym typeface="+mn-ea"/>
              </a:rPr>
              <a:t>mode converter design</a:t>
            </a:r>
            <a:r>
              <a:rPr sz="2000" dirty="0">
                <a:sym typeface="+mn-ea"/>
              </a:rPr>
              <a:t>, aiming to optimize </a:t>
            </a:r>
            <a:r>
              <a:rPr sz="2000" b="1" dirty="0">
                <a:sym typeface="+mn-ea"/>
              </a:rPr>
              <a:t>matching</a:t>
            </a:r>
            <a:r>
              <a:rPr lang="en-GB" sz="2000" dirty="0">
                <a:sym typeface="+mn-ea"/>
              </a:rPr>
              <a:t> </a:t>
            </a:r>
            <a:r>
              <a:rPr sz="2000" dirty="0">
                <a:sym typeface="+mn-ea"/>
              </a:rPr>
              <a:t>and reduce </a:t>
            </a:r>
            <a:r>
              <a:rPr sz="2000" b="1" dirty="0">
                <a:sym typeface="+mn-ea"/>
              </a:rPr>
              <a:t>reflection </a:t>
            </a:r>
            <a:r>
              <a:rPr sz="2000" b="1" dirty="0" smtClean="0">
                <a:sym typeface="+mn-ea"/>
              </a:rPr>
              <a:t>losses</a:t>
            </a:r>
            <a:endParaRPr sz="2000" dirty="0"/>
          </a:p>
          <a:p>
            <a:pPr algn="just">
              <a:defRPr sz="1300"/>
            </a:pPr>
            <a:r>
              <a:rPr sz="2000" dirty="0">
                <a:sym typeface="+mn-ea"/>
              </a:rPr>
              <a:t>The </a:t>
            </a:r>
            <a:r>
              <a:rPr sz="2000" b="1" dirty="0">
                <a:sym typeface="+mn-ea"/>
              </a:rPr>
              <a:t>3-dB power divider </a:t>
            </a:r>
            <a:r>
              <a:rPr sz="2000" dirty="0">
                <a:sym typeface="+mn-ea"/>
              </a:rPr>
              <a:t>has been successfully designed and validated with good simulation </a:t>
            </a:r>
            <a:r>
              <a:rPr sz="2000" dirty="0" smtClean="0">
                <a:sym typeface="+mn-ea"/>
              </a:rPr>
              <a:t>results</a:t>
            </a:r>
            <a:endParaRPr sz="2000" dirty="0"/>
          </a:p>
          <a:p>
            <a:pPr algn="just">
              <a:defRPr sz="1300"/>
            </a:pPr>
            <a:r>
              <a:rPr sz="2000" dirty="0">
                <a:sym typeface="+mn-ea"/>
              </a:rPr>
              <a:t>Further work will integrate the optimized converter with the complete system to evaluate overall </a:t>
            </a:r>
            <a:r>
              <a:rPr sz="2000" b="1" dirty="0">
                <a:sym typeface="+mn-ea"/>
              </a:rPr>
              <a:t>efficiency</a:t>
            </a:r>
            <a:r>
              <a:rPr lang="en-GB" sz="2000" b="1" dirty="0">
                <a:sym typeface="+mn-ea"/>
              </a:rPr>
              <a:t> </a:t>
            </a:r>
            <a:r>
              <a:rPr sz="2000" dirty="0">
                <a:sym typeface="+mn-ea"/>
              </a:rPr>
              <a:t>and </a:t>
            </a:r>
            <a:r>
              <a:rPr sz="2000" b="1" dirty="0">
                <a:sym typeface="+mn-ea"/>
              </a:rPr>
              <a:t>power </a:t>
            </a:r>
            <a:r>
              <a:rPr sz="2000" b="1" dirty="0" smtClean="0">
                <a:sym typeface="+mn-ea"/>
              </a:rPr>
              <a:t>multiplication</a:t>
            </a:r>
            <a:endParaRPr sz="2000" dirty="0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Pulse compressor (1</a:t>
            </a:r>
            <a:r>
              <a:rPr lang="en-US" altLang="zh-CN" dirty="0" smtClean="0">
                <a:sym typeface="+mn-ea"/>
              </a:rPr>
              <a:t>): </a:t>
            </a:r>
            <a:r>
              <a:rPr lang="en-US" altLang="zh-CN" dirty="0" smtClean="0"/>
              <a:t>Cylinder </a:t>
            </a:r>
            <a:r>
              <a:rPr lang="en-US" altLang="zh-CN" dirty="0"/>
              <a:t>cavities type TE</a:t>
            </a:r>
            <a:r>
              <a:rPr lang="en-US" altLang="zh-CN" baseline="-25000" dirty="0"/>
              <a:t>0115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TextBox 4"/>
          <p:cNvSpPr txBox="1"/>
          <p:nvPr/>
        </p:nvSpPr>
        <p:spPr>
          <a:xfrm>
            <a:off x="5906554" y="3254942"/>
            <a:ext cx="462216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100"/>
            </a:pPr>
            <a:r>
              <a:rPr dirty="0"/>
              <a:t>Reference image of a C-band RF pulse compressor system consisting of two resonant cavities, a 3-dB coupler, and a mode converter.</a:t>
            </a:r>
          </a:p>
        </p:txBody>
      </p:sp>
      <p:pic>
        <p:nvPicPr>
          <p:cNvPr id="7" name="Picture 5" descr="caa50fc5-6949-4745-9b2c-df1e2adb74cb.png"/>
          <p:cNvPicPr>
            <a:picLocks noChangeAspect="1"/>
          </p:cNvPicPr>
          <p:nvPr/>
        </p:nvPicPr>
        <p:blipFill rotWithShape="1">
          <a:blip r:embed="rId2"/>
          <a:srcRect l="8662" r="17971" b="20009"/>
          <a:stretch>
            <a:fillRect/>
          </a:stretch>
        </p:blipFill>
        <p:spPr>
          <a:xfrm>
            <a:off x="1509076" y="3208279"/>
            <a:ext cx="2736215" cy="1515745"/>
          </a:xfrm>
          <a:prstGeom prst="rect">
            <a:avLst/>
          </a:prstGeom>
        </p:spPr>
      </p:pic>
      <p:pic>
        <p:nvPicPr>
          <p:cNvPr id="8" name="Picture 6" descr="5a7daca6-25c6-4201-a438-fe0b813d3f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50" y="4735531"/>
            <a:ext cx="3466465" cy="1445895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911424" y="6271895"/>
            <a:ext cx="430911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/>
            </a:pPr>
            <a:r>
              <a:rPr dirty="0"/>
              <a:t>S-Parameter Results for 3-dB Power Divider (Matching </a:t>
            </a:r>
            <a:r>
              <a:rPr lang="en-GB" dirty="0"/>
              <a:t>at</a:t>
            </a:r>
            <a:r>
              <a:rPr dirty="0"/>
              <a:t> 5.712 GHz)</a:t>
            </a:r>
          </a:p>
        </p:txBody>
      </p:sp>
      <p:pic>
        <p:nvPicPr>
          <p:cNvPr id="10" name="Picture 8" descr="963c50e0-25a0-434b-aea8-0382f9dd05b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625" y="3893014"/>
            <a:ext cx="2339778" cy="2190513"/>
          </a:xfrm>
          <a:prstGeom prst="rect">
            <a:avLst/>
          </a:prstGeom>
        </p:spPr>
      </p:pic>
      <p:pic>
        <p:nvPicPr>
          <p:cNvPr id="11" name="Picture 9" descr="b87873ac-0cf5-4fff-8670-ba11faac0b5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352" y="3893014"/>
            <a:ext cx="2272449" cy="2190513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6240016" y="6217286"/>
            <a:ext cx="4406265" cy="2781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defRPr sz="1100"/>
            </a:pPr>
            <a:r>
              <a:rPr dirty="0"/>
              <a:t>CST model showing mode converter geometry, port setup, and meshing.</a:t>
            </a:r>
          </a:p>
        </p:txBody>
      </p:sp>
    </p:spTree>
    <p:extLst>
      <p:ext uri="{BB962C8B-B14F-4D97-AF65-F5344CB8AC3E}">
        <p14:creationId xmlns:p14="http://schemas.microsoft.com/office/powerpoint/2010/main" val="39432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Spherical </a:t>
            </a:r>
            <a:r>
              <a:rPr lang="en-US" altLang="zh-CN" sz="2000" dirty="0" smtClean="0">
                <a:solidFill>
                  <a:schemeClr val="tx1"/>
                </a:solidFill>
                <a:sym typeface="+mn-ea"/>
              </a:rPr>
              <a:t>cavity type has been designed now</a:t>
            </a:r>
          </a:p>
          <a:p>
            <a:r>
              <a:rPr lang="en-US" altLang="zh-CN" sz="2000" dirty="0" smtClean="0">
                <a:sym typeface="+mn-ea"/>
              </a:rPr>
              <a:t>Only RF design has just begun</a:t>
            </a:r>
            <a:endParaRPr lang="en-US" altLang="zh-CN" sz="2000" dirty="0" smtClean="0">
              <a:solidFill>
                <a:schemeClr val="tx1"/>
              </a:solidFill>
              <a:sym typeface="+mn-ea"/>
            </a:endParaRPr>
          </a:p>
          <a:p>
            <a:r>
              <a:rPr lang="en-US" altLang="zh-CN" sz="2000" dirty="0" smtClean="0">
                <a:sym typeface="+mn-ea"/>
              </a:rPr>
              <a:t>TE</a:t>
            </a:r>
            <a:r>
              <a:rPr lang="en-US" altLang="zh-CN" sz="2000" baseline="-25000" dirty="0" smtClean="0">
                <a:sym typeface="+mn-ea"/>
              </a:rPr>
              <a:t>113</a:t>
            </a:r>
            <a:r>
              <a:rPr lang="en-US" altLang="zh-CN" sz="2000" dirty="0" smtClean="0">
                <a:sym typeface="+mn-ea"/>
              </a:rPr>
              <a:t> and TE</a:t>
            </a:r>
            <a:r>
              <a:rPr lang="en-US" altLang="zh-CN" sz="2000" baseline="-25000" dirty="0" smtClean="0">
                <a:sym typeface="+mn-ea"/>
              </a:rPr>
              <a:t>114 </a:t>
            </a:r>
            <a:r>
              <a:rPr lang="en-US" altLang="zh-CN" sz="2000" dirty="0" smtClean="0"/>
              <a:t>parameters </a:t>
            </a:r>
            <a:r>
              <a:rPr lang="en-US" altLang="zh-CN" sz="2000" dirty="0" smtClean="0">
                <a:sym typeface="+mn-ea"/>
              </a:rPr>
              <a:t>will be compared </a:t>
            </a:r>
            <a:r>
              <a:rPr lang="en-US" altLang="zh-CN" sz="2000" dirty="0">
                <a:sym typeface="+mn-ea"/>
              </a:rPr>
              <a:t>before mechanical </a:t>
            </a:r>
            <a:r>
              <a:rPr lang="en-US" altLang="zh-CN" sz="2000" dirty="0" smtClean="0">
                <a:sym typeface="+mn-ea"/>
              </a:rPr>
              <a:t>design</a:t>
            </a:r>
            <a:endParaRPr lang="en-US" altLang="zh-CN" sz="2000" baseline="-250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Pulse compressor (2): Spherical Cavity </a:t>
            </a:r>
            <a:r>
              <a:rPr lang="en-US" altLang="zh-CN" dirty="0" smtClean="0">
                <a:sym typeface="+mn-ea"/>
              </a:rPr>
              <a:t>TE</a:t>
            </a:r>
            <a:r>
              <a:rPr lang="en-US" altLang="zh-CN" baseline="-25000" dirty="0" smtClean="0">
                <a:sym typeface="+mn-ea"/>
              </a:rPr>
              <a:t>113</a:t>
            </a:r>
            <a:endParaRPr lang="zh-CN" altLang="en-US" baseline="-25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88" y="2666664"/>
            <a:ext cx="2308860" cy="1696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0438" r="11691"/>
          <a:stretch>
            <a:fillRect/>
          </a:stretch>
        </p:blipFill>
        <p:spPr>
          <a:xfrm>
            <a:off x="4051952" y="2666425"/>
            <a:ext cx="2483525" cy="1663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2666425"/>
            <a:ext cx="2887444" cy="158332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941252" y="4739867"/>
            <a:ext cx="3859530" cy="1909573"/>
            <a:chOff x="6028" y="5361"/>
            <a:chExt cx="7111" cy="369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rcRect l="7050" t="3555" r="10493"/>
            <a:stretch>
              <a:fillRect/>
            </a:stretch>
          </p:blipFill>
          <p:spPr>
            <a:xfrm>
              <a:off x="9595" y="5361"/>
              <a:ext cx="3544" cy="279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rcRect l="8023" t="3477" r="7999"/>
            <a:stretch>
              <a:fillRect/>
            </a:stretch>
          </p:blipFill>
          <p:spPr>
            <a:xfrm>
              <a:off x="6028" y="5361"/>
              <a:ext cx="3433" cy="285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739" y="8520"/>
              <a:ext cx="6400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/>
                <a:t>TE10</a:t>
              </a:r>
              <a:r>
                <a:rPr lang="en-US" altLang="zh-CN" sz="1200"/>
                <a:t>                                                     </a:t>
              </a:r>
              <a:r>
                <a:rPr lang="zh-CN" altLang="en-US" sz="1200"/>
                <a:t> TE20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77888" y="4794339"/>
            <a:ext cx="3374506" cy="1517132"/>
            <a:chOff x="12175" y="2551"/>
            <a:chExt cx="6885" cy="2799"/>
          </a:xfrm>
        </p:grpSpPr>
        <p:sp>
          <p:nvSpPr>
            <p:cNvPr id="19" name="文本框 18"/>
            <p:cNvSpPr txBox="1"/>
            <p:nvPr/>
          </p:nvSpPr>
          <p:spPr>
            <a:xfrm>
              <a:off x="14879" y="4901"/>
              <a:ext cx="2922" cy="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/>
                <a:t>TE113</a:t>
              </a:r>
              <a:endParaRPr lang="zh-CN" altLang="en-US" sz="120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75" y="2551"/>
              <a:ext cx="6885" cy="223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773236" y="432120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CST model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474228" y="4310327"/>
            <a:ext cx="170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Mode convertor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628845" y="6280108"/>
            <a:ext cx="291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Modes in the spherical cavity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053257" y="4296828"/>
            <a:ext cx="269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Common mode waveguide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27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1155" y="1159510"/>
            <a:ext cx="11002645" cy="5017770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VSWR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1.06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/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Amplitude </a:t>
            </a:r>
            <a:r>
              <a:rPr lang="en-US" altLang="zh-CN" sz="2000" dirty="0" err="1">
                <a:solidFill>
                  <a:schemeClr val="tx1"/>
                </a:solidFill>
                <a:cs typeface="Arial" panose="020B0604020202020204" pitchFamily="34" charset="0"/>
              </a:rPr>
              <a:t>imbanlance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: -0.13dB</a:t>
            </a:r>
          </a:p>
          <a:p>
            <a:pPr lvl="0"/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Phase imbalance degree: 0.48</a:t>
            </a:r>
            <a:r>
              <a:rPr lang="zh-CN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°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3dB hybrid power divider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19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84001" y="2930535"/>
            <a:ext cx="2902585" cy="1188720"/>
            <a:chOff x="3397571" y="2244340"/>
            <a:chExt cx="6443950" cy="371428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571" y="2244340"/>
              <a:ext cx="3104762" cy="37142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2655" y="2244341"/>
              <a:ext cx="3118866" cy="3714286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0" y="4518660"/>
            <a:ext cx="2798445" cy="19748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85" y="4508500"/>
            <a:ext cx="2721610" cy="19792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0" y="4533900"/>
            <a:ext cx="2639060" cy="1931035"/>
          </a:xfrm>
          <a:prstGeom prst="rect">
            <a:avLst/>
          </a:prstGeom>
        </p:spPr>
      </p:pic>
      <p:graphicFrame>
        <p:nvGraphicFramePr>
          <p:cNvPr id="20" name="表格 19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1456929"/>
              </p:ext>
            </p:extLst>
          </p:nvPr>
        </p:nvGraphicFramePr>
        <p:xfrm>
          <a:off x="4506537" y="2795108"/>
          <a:ext cx="683768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950"/>
                <a:gridCol w="712470"/>
                <a:gridCol w="854710"/>
                <a:gridCol w="854710"/>
                <a:gridCol w="730250"/>
                <a:gridCol w="896620"/>
                <a:gridCol w="680720"/>
                <a:gridCol w="1111250"/>
              </a:tblGrid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/>
                    </a:p>
                  </a:txBody>
                  <a:tcPr marL="45720" marR="45720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Amplitude</a:t>
                      </a: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Phase</a:t>
                      </a: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5720" marR="45720"/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S11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Phase difference</a:t>
                      </a:r>
                    </a:p>
                  </a:txBody>
                  <a:tcPr marL="45720" marR="45720"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Designed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-40.7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-41.9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-30.4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-120.4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90</a:t>
                      </a:r>
                    </a:p>
                  </a:txBody>
                  <a:tcPr marL="45720" marR="45720"/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Measured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-20.9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-42.2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-3.05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-3.18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137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/>
                        <a:t>-132.5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/>
                        <a:t>90.48</a:t>
                      </a:r>
                    </a:p>
                  </a:txBody>
                  <a:tcPr marL="45720" marR="45720"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478790" y="4428490"/>
            <a:ext cx="2884170" cy="1983105"/>
            <a:chOff x="6687304" y="685390"/>
            <a:chExt cx="4716213" cy="5312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7304" y="685390"/>
              <a:ext cx="4716213" cy="248691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7304" y="3510897"/>
              <a:ext cx="4716213" cy="248691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805" y="1042670"/>
            <a:ext cx="2088515" cy="15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Outline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EDR goal, scope and </a:t>
            </a:r>
            <a:r>
              <a:rPr lang="en-US" altLang="zh-CN" b="1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plan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What are finished before EDR</a:t>
            </a:r>
            <a:endParaRPr lang="en-US" altLang="zh-CN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EDR progress status 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Summary</a:t>
            </a:r>
            <a:endParaRPr lang="en-US" altLang="zh-CN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27760"/>
            <a:ext cx="7443470" cy="4998085"/>
          </a:xfrm>
        </p:spPr>
        <p:txBody>
          <a:bodyPr>
            <a:normAutofit/>
          </a:bodyPr>
          <a:lstStyle/>
          <a:p>
            <a:pPr algn="l"/>
            <a:r>
              <a:rPr lang="en-US" altLang="zh-CN" sz="2000" dirty="0"/>
              <a:t>Bethy hole type </a:t>
            </a:r>
            <a:r>
              <a:rPr lang="en-US" altLang="zh-CN" sz="2000" dirty="0">
                <a:sym typeface="+mn-ea"/>
              </a:rPr>
              <a:t>directional coupler</a:t>
            </a:r>
          </a:p>
          <a:p>
            <a:pPr algn="l"/>
            <a:r>
              <a:rPr lang="en-US" altLang="zh-CN" sz="2000" dirty="0">
                <a:sym typeface="+mn-ea"/>
              </a:rPr>
              <a:t>CF35 flage, SMA feedthrough</a:t>
            </a:r>
            <a:endParaRPr lang="en-US" altLang="zh-CN" sz="2000" dirty="0"/>
          </a:p>
          <a:p>
            <a:pPr algn="l"/>
            <a:r>
              <a:rPr lang="en-US" altLang="zh-CN" sz="2000" dirty="0"/>
              <a:t>The coupling is 62dB and the directionality  is 41.8dB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High </a:t>
            </a:r>
            <a:r>
              <a:rPr lang="en-US" altLang="zh-CN" dirty="0">
                <a:sym typeface="+mn-ea"/>
              </a:rPr>
              <a:t>directional coupler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1" y="3298565"/>
            <a:ext cx="2726690" cy="2167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480" y="3140710"/>
            <a:ext cx="2296160" cy="2214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41925" y="3282315"/>
            <a:ext cx="1275715" cy="247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200"/>
              <a:t>SMA feedthrough</a:t>
            </a:r>
            <a:endParaRPr lang="en-US" altLang="en-US" sz="1200"/>
          </a:p>
        </p:txBody>
      </p:sp>
      <p:cxnSp>
        <p:nvCxnSpPr>
          <p:cNvPr id="9" name="直接箭头连接符 8"/>
          <p:cNvCxnSpPr>
            <a:stCxn id="8" idx="1"/>
          </p:cNvCxnSpPr>
          <p:nvPr/>
        </p:nvCxnSpPr>
        <p:spPr>
          <a:xfrm flipH="1">
            <a:off x="4519930" y="3406140"/>
            <a:ext cx="721995" cy="408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447665" y="3880485"/>
            <a:ext cx="86360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200"/>
              <a:t>CF35 flage</a:t>
            </a:r>
          </a:p>
        </p:txBody>
      </p:sp>
      <p:cxnSp>
        <p:nvCxnSpPr>
          <p:cNvPr id="11" name="直接箭头连接符 10"/>
          <p:cNvCxnSpPr>
            <a:stCxn id="10" idx="1"/>
          </p:cNvCxnSpPr>
          <p:nvPr/>
        </p:nvCxnSpPr>
        <p:spPr>
          <a:xfrm flipH="1">
            <a:off x="5087620" y="4018280"/>
            <a:ext cx="360045" cy="150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3284855"/>
            <a:ext cx="5171440" cy="2163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170" y="1355090"/>
            <a:ext cx="2640965" cy="1916430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>
            <p:extLst>
              <p:ext uri="{D42A27DB-BD31-4B8C-83A1-F6EECF244321}">
                <p14:modId xmlns:p14="http://schemas.microsoft.com/office/powerpoint/2010/main" val="2526874765"/>
              </p:ext>
            </p:extLst>
          </p:nvPr>
        </p:nvGraphicFramePr>
        <p:xfrm>
          <a:off x="5241925" y="5623283"/>
          <a:ext cx="682548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372"/>
                <a:gridCol w="1706372"/>
                <a:gridCol w="1706372"/>
                <a:gridCol w="1706372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S11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S12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S13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S14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-45.9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-103.8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-62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2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67715" y="3555365"/>
            <a:ext cx="4407535" cy="2086610"/>
            <a:chOff x="636853" y="3400282"/>
            <a:chExt cx="5217181" cy="295850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34273">
              <a:off x="894551" y="3403415"/>
              <a:ext cx="4409394" cy="295537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59090" y="3400282"/>
              <a:ext cx="694944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BJ48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14627" y="3516289"/>
              <a:ext cx="1663844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Waveguide taper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22094" y="4863733"/>
              <a:ext cx="1475231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Match section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39396" y="5561979"/>
              <a:ext cx="1475231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Regular section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6853" y="4785001"/>
              <a:ext cx="1010213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70C0"/>
                  </a:solidFill>
                </a:rPr>
                <a:t>End cavity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Load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8950" y="1144270"/>
            <a:ext cx="5372735" cy="2299335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000" dirty="0"/>
              <a:t>Pure SS430 load with BJ48 input port, composed of waveguide taper, match section, regular section and end cavity. 1.02 VSWR in 5712 MHz working  frequency, and &gt;400 MHz bandwidth (S11&lt;-20 dB)</a:t>
            </a:r>
          </a:p>
        </p:txBody>
      </p:sp>
      <p:sp>
        <p:nvSpPr>
          <p:cNvPr id="19" name="内容占位符 2"/>
          <p:cNvSpPr txBox="1"/>
          <p:nvPr/>
        </p:nvSpPr>
        <p:spPr>
          <a:xfrm>
            <a:off x="6153846" y="1231239"/>
            <a:ext cx="5605766" cy="705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Distribution of the electric and magnetic field, Emax ~ 30 MV/m with 300  MW peak input power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296031" y="2362611"/>
            <a:ext cx="5088508" cy="1380358"/>
            <a:chOff x="6296031" y="2481879"/>
            <a:chExt cx="5088508" cy="1380358"/>
          </a:xfrm>
        </p:grpSpPr>
        <p:pic>
          <p:nvPicPr>
            <p:cNvPr id="4" name="图片 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96031" y="2486324"/>
              <a:ext cx="2501900" cy="1373505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83274" y="2481879"/>
              <a:ext cx="2501265" cy="137795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292603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Electric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909308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Magnetic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159233" y="4870025"/>
            <a:ext cx="3362104" cy="1817318"/>
            <a:chOff x="7123943" y="4583747"/>
            <a:chExt cx="3362104" cy="1817318"/>
          </a:xfrm>
        </p:grpSpPr>
        <p:pic>
          <p:nvPicPr>
            <p:cNvPr id="23" name="图片 2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123943" y="4583747"/>
              <a:ext cx="3312409" cy="181731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991060" y="6062511"/>
              <a:ext cx="2494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Distribution of temperature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内容占位符 2"/>
          <p:cNvSpPr txBox="1"/>
          <p:nvPr/>
        </p:nvSpPr>
        <p:spPr>
          <a:xfrm>
            <a:off x="6153846" y="3910279"/>
            <a:ext cx="5372879" cy="834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Tmax ~ 185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Symbol" panose="05050102010706020507" pitchFamily="18" charset="2"/>
              </a:rPr>
              <a:t>C with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10 kW average input power, 30 L/min cooling water flow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06595" y="4391660"/>
            <a:ext cx="1362710" cy="289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The aforementioned details pertain to the preparation of a C-band normal temperature test bench, specifically tailored for the baseline requirements of the CEPC </a:t>
            </a:r>
            <a:r>
              <a:rPr lang="en-US" altLang="zh-CN" sz="2000" dirty="0" err="1">
                <a:cs typeface="Arial" panose="020B0604020202020204" pitchFamily="34" charset="0"/>
              </a:rPr>
              <a:t>linac</a:t>
            </a:r>
            <a:r>
              <a:rPr lang="en-US" altLang="zh-CN" sz="2000" dirty="0">
                <a:cs typeface="Arial" panose="020B0604020202020204" pitchFamily="34" charset="0"/>
              </a:rPr>
              <a:t> RF </a:t>
            </a:r>
            <a:r>
              <a:rPr lang="en-US" altLang="zh-CN" sz="2000" dirty="0" smtClean="0">
                <a:cs typeface="Arial" panose="020B0604020202020204" pitchFamily="34" charset="0"/>
              </a:rPr>
              <a:t>system</a:t>
            </a:r>
          </a:p>
          <a:p>
            <a:r>
              <a:rPr lang="en-US" altLang="zh-CN" sz="2000" dirty="0" smtClean="0">
                <a:cs typeface="Arial" panose="020B0604020202020204" pitchFamily="34" charset="0"/>
              </a:rPr>
              <a:t>To </a:t>
            </a:r>
            <a:r>
              <a:rPr lang="en-US" altLang="zh-CN" sz="2000" dirty="0">
                <a:cs typeface="Arial" panose="020B0604020202020204" pitchFamily="34" charset="0"/>
              </a:rPr>
              <a:t>achieve higher gradients, we have additionally developed cryogenic copper accelerating structures that operate within liquid </a:t>
            </a:r>
            <a:r>
              <a:rPr lang="en-US" altLang="zh-CN" sz="2000" dirty="0" smtClean="0">
                <a:cs typeface="Arial" panose="020B0604020202020204" pitchFamily="34" charset="0"/>
              </a:rPr>
              <a:t>nitrogen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>
                <a:cs typeface="Arial" panose="020B0604020202020204" pitchFamily="34" charset="0"/>
              </a:rPr>
              <a:t>We have designed two types of structures, and the development and progress are described </a:t>
            </a:r>
            <a:r>
              <a:rPr lang="en-US" altLang="zh-CN" sz="2000" dirty="0" smtClean="0">
                <a:cs typeface="Arial" panose="020B0604020202020204" pitchFamily="34" charset="0"/>
              </a:rPr>
              <a:t>below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Type I : 20cells</a:t>
            </a:r>
            <a:r>
              <a:rPr lang="zh-CN" alt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，</a:t>
            </a:r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a/</a:t>
            </a:r>
            <a:r>
              <a:rPr lang="el-GR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λ</a:t>
            </a:r>
            <a:r>
              <a:rPr lang="en-US" altLang="zh-CN" sz="2000" baseline="-25000" dirty="0" smtClean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=0.05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Type II : 40cells</a:t>
            </a:r>
            <a:r>
              <a:rPr lang="zh-CN" alt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，</a:t>
            </a:r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a/</a:t>
            </a:r>
            <a:r>
              <a:rPr lang="el-GR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λ</a:t>
            </a:r>
            <a:r>
              <a:rPr lang="en-US" altLang="zh-CN" sz="2000" baseline="-25000" dirty="0" smtClean="0">
                <a:solidFill>
                  <a:schemeClr val="tx1"/>
                </a:solidFill>
                <a:cs typeface="Arial" panose="020B0604020202020204" pitchFamily="34" charset="0"/>
              </a:rPr>
              <a:t>0</a:t>
            </a:r>
            <a:r>
              <a:rPr lang="en-US" altLang="zh-C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=0.1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Cryogenic copper accelerating structures plan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1079756"/>
            <a:ext cx="6768752" cy="505752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Type </a:t>
            </a:r>
            <a:r>
              <a:rPr lang="en-US" altLang="zh-CN" sz="2000" dirty="0" smtClean="0"/>
              <a:t>I: </a:t>
            </a:r>
            <a:r>
              <a:rPr lang="en-US" altLang="zh-CN" sz="2000" dirty="0" smtClean="0">
                <a:solidFill>
                  <a:schemeClr val="tx1"/>
                </a:solidFill>
              </a:rPr>
              <a:t>The </a:t>
            </a:r>
            <a:r>
              <a:rPr lang="en-US" altLang="zh-CN" sz="2000" dirty="0">
                <a:solidFill>
                  <a:schemeClr val="tx1"/>
                </a:solidFill>
              </a:rPr>
              <a:t>shunt impedance has been determined to be </a:t>
            </a:r>
            <a:r>
              <a:rPr lang="en-US" altLang="zh-CN" sz="2000" dirty="0" smtClean="0">
                <a:solidFill>
                  <a:schemeClr val="tx1"/>
                </a:solidFill>
              </a:rPr>
              <a:t>324 </a:t>
            </a:r>
            <a:r>
              <a:rPr lang="en-US" altLang="zh-CN" sz="2000" dirty="0">
                <a:solidFill>
                  <a:schemeClr val="tx1"/>
                </a:solidFill>
              </a:rPr>
              <a:t>MΩ/m at </a:t>
            </a:r>
            <a:r>
              <a:rPr lang="en-US" altLang="zh-CN" sz="2000" dirty="0" smtClean="0">
                <a:solidFill>
                  <a:schemeClr val="tx1"/>
                </a:solidFill>
              </a:rPr>
              <a:t>77K for the single cavity</a:t>
            </a:r>
          </a:p>
          <a:p>
            <a:r>
              <a:rPr lang="en-US" altLang="zh-CN" sz="2000" dirty="0" smtClean="0">
                <a:solidFill>
                  <a:schemeClr val="tx1"/>
                </a:solidFill>
              </a:rPr>
              <a:t>Based on the experimental data, </a:t>
            </a:r>
            <a:r>
              <a:rPr lang="en-US" altLang="zh-CN" sz="2000" dirty="0">
                <a:solidFill>
                  <a:schemeClr val="tx1"/>
                </a:solidFill>
              </a:rPr>
              <a:t>the Q</a:t>
            </a:r>
            <a:r>
              <a:rPr lang="en-US" altLang="zh-CN" sz="2000" baseline="-25000" dirty="0">
                <a:solidFill>
                  <a:schemeClr val="tx1"/>
                </a:solidFill>
              </a:rPr>
              <a:t>0</a:t>
            </a:r>
            <a:r>
              <a:rPr lang="en-US" altLang="zh-CN" sz="2000" dirty="0">
                <a:solidFill>
                  <a:schemeClr val="tx1"/>
                </a:solidFill>
              </a:rPr>
              <a:t> value </a:t>
            </a:r>
            <a:r>
              <a:rPr lang="en-US" altLang="zh-CN" sz="2000" dirty="0"/>
              <a:t>increase by a factor of </a:t>
            </a:r>
            <a:r>
              <a:rPr lang="en-US" altLang="zh-CN" sz="2000" dirty="0" smtClean="0"/>
              <a:t>2.7 attains </a:t>
            </a:r>
            <a:r>
              <a:rPr lang="en-US" altLang="zh-CN" sz="2000" dirty="0" smtClean="0">
                <a:solidFill>
                  <a:schemeClr val="tx1"/>
                </a:solidFill>
              </a:rPr>
              <a:t>34289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9376" y="105357"/>
            <a:ext cx="11017223" cy="6635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C-band 20 cells parallel coupling structure design 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1632128" y="3444790"/>
            <a:ext cx="1345649" cy="2124247"/>
            <a:chOff x="373278" y="4740255"/>
            <a:chExt cx="1299769" cy="174405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278" y="4740255"/>
              <a:ext cx="1217627" cy="14147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30056" y="6181080"/>
              <a:ext cx="1142991" cy="3032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/>
                <a:t>a/</a:t>
              </a:r>
              <a:r>
                <a:rPr lang="el-GR" altLang="zh-CN" dirty="0"/>
                <a:t> λ</a:t>
              </a:r>
              <a:r>
                <a:rPr lang="en-US" altLang="zh-CN" baseline="-25000" dirty="0"/>
                <a:t>0 </a:t>
              </a:r>
              <a:r>
                <a:rPr lang="en-US" altLang="zh-CN" dirty="0" smtClean="0"/>
                <a:t>=0.05</a:t>
              </a:r>
              <a:endParaRPr lang="zh-CN" altLang="en-US" dirty="0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501008"/>
            <a:ext cx="2192694" cy="146179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789752" y="5139616"/>
            <a:ext cx="17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Thermal analysis</a:t>
            </a:r>
            <a:endParaRPr lang="zh-CN" altLang="en-US" dirty="0"/>
          </a:p>
        </p:txBody>
      </p:sp>
      <p:graphicFrame>
        <p:nvGraphicFramePr>
          <p:cNvPr id="18" name="表格 17"/>
          <p:cNvGraphicFramePr/>
          <p:nvPr>
            <p:extLst>
              <p:ext uri="{D42A27DB-BD31-4B8C-83A1-F6EECF244321}">
                <p14:modId xmlns:p14="http://schemas.microsoft.com/office/powerpoint/2010/main" val="1287857246"/>
              </p:ext>
            </p:extLst>
          </p:nvPr>
        </p:nvGraphicFramePr>
        <p:xfrm>
          <a:off x="7221397" y="1562670"/>
          <a:ext cx="4843145" cy="3876675"/>
        </p:xfrm>
        <a:graphic>
          <a:graphicData uri="http://schemas.openxmlformats.org/drawingml/2006/table">
            <a:tbl>
              <a:tblPr/>
              <a:tblGrid>
                <a:gridCol w="2210435"/>
                <a:gridCol w="1454785"/>
                <a:gridCol w="1177925"/>
              </a:tblGrid>
              <a:tr h="209550"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等线" panose="02010600030101010101" charset="-122"/>
                        </a:rPr>
                        <a:t>ingle cell parameters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RF Parameter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value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Temperature 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77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K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F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requency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 f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5712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MHz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Working m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ode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  <a:r>
                        <a:rPr lang="zh-CN" sz="12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Aperture 2a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5.25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mm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Diameter 2b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39.687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mm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Nose distance 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D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18.13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m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Cell length 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p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26.243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m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Copper conductivity 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2.7*2.7*5.8*10</a:t>
                      </a:r>
                      <a:r>
                        <a:rPr lang="en-US" altLang="zh-CN" sz="1200" baseline="30000"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S/m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Quality factor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 Q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34289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----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Shunt Impedance 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324.7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MΩ/m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Rs*p /Q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248.5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Ω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Filling time T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f </a:t>
                      </a:r>
                      <a:r>
                        <a:rPr 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0.9</a:t>
                      </a:r>
                      <a:r>
                        <a:rPr 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2.3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u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s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E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p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E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2.26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----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Rsurf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7.3*10</a:t>
                      </a:r>
                      <a:r>
                        <a:rPr lang="en-US" altLang="zh-CN" sz="1200" baseline="30000">
                          <a:latin typeface="Times New Roman" panose="02020603050405020304"/>
                          <a:ea typeface="Times New Roman" panose="02020603050405020304"/>
                        </a:rPr>
                        <a:t>-3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Ω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G=Rsurf*Q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232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Ω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1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9376" y="1107777"/>
            <a:ext cx="6768752" cy="5057527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When add the coupler, the shunt impedance and the Q is a little change</a:t>
            </a:r>
          </a:p>
          <a:p>
            <a:r>
              <a:rPr lang="en-US" altLang="zh-CN" sz="2000" dirty="0" smtClean="0"/>
              <a:t>For the 20 cell structure, the total length is 525 mm</a:t>
            </a:r>
          </a:p>
          <a:p>
            <a:endParaRPr lang="en-US" altLang="zh-CN" sz="2000" dirty="0" smtClean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9376" y="105357"/>
            <a:ext cx="11017223" cy="6635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C-band 20 cells parallel coupling structure design 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48858" y="3459043"/>
            <a:ext cx="4632050" cy="2526494"/>
            <a:chOff x="1469922" y="4745453"/>
            <a:chExt cx="4474123" cy="207430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8674" y="4745453"/>
              <a:ext cx="1462607" cy="14547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469922" y="6450430"/>
              <a:ext cx="2000654" cy="303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Cavity </a:t>
              </a:r>
              <a:r>
                <a:rPr lang="en-US" altLang="zh-CN" dirty="0" smtClean="0"/>
                <a:t>with couplers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716531" y="6450430"/>
              <a:ext cx="177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Field distribution</a:t>
              </a:r>
              <a:endParaRPr lang="zh-CN" altLang="en-US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264505" y="4746756"/>
              <a:ext cx="2679540" cy="1592793"/>
              <a:chOff x="851069" y="3567895"/>
              <a:chExt cx="5427790" cy="414793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954" y="3567895"/>
                <a:ext cx="5217900" cy="151253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69" y="5441701"/>
                <a:ext cx="5427790" cy="2274125"/>
              </a:xfrm>
              <a:prstGeom prst="rect">
                <a:avLst/>
              </a:prstGeom>
            </p:spPr>
          </p:pic>
        </p:grpSp>
      </p:grpSp>
      <p:graphicFrame>
        <p:nvGraphicFramePr>
          <p:cNvPr id="19" name="表格 18"/>
          <p:cNvGraphicFramePr/>
          <p:nvPr>
            <p:extLst>
              <p:ext uri="{D42A27DB-BD31-4B8C-83A1-F6EECF244321}">
                <p14:modId xmlns:p14="http://schemas.microsoft.com/office/powerpoint/2010/main" val="1058730737"/>
              </p:ext>
            </p:extLst>
          </p:nvPr>
        </p:nvGraphicFramePr>
        <p:xfrm>
          <a:off x="7277254" y="1404324"/>
          <a:ext cx="4850130" cy="2303145"/>
        </p:xfrm>
        <a:graphic>
          <a:graphicData uri="http://schemas.openxmlformats.org/drawingml/2006/table">
            <a:tbl>
              <a:tblPr/>
              <a:tblGrid>
                <a:gridCol w="2217420"/>
                <a:gridCol w="1454785"/>
                <a:gridCol w="1177925"/>
              </a:tblGrid>
              <a:tr h="200025"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The parameters with coupler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RF Parameter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value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Coupling coeficient 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β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Quality factor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 with coupler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 Q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Times New Roman" panose="02020603050405020304"/>
                        </a:rPr>
                        <a:t>total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34079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Efficient 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s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hunt Impedance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 with coupler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200" dirty="0" err="1">
                          <a:latin typeface="Times New Roman" panose="02020603050405020304"/>
                          <a:ea typeface="宋体" panose="02010600030101010101" pitchFamily="2" charset="-122"/>
                        </a:rPr>
                        <a:t>Rs</a:t>
                      </a:r>
                      <a:endParaRPr lang="en-US" altLang="zh-CN" sz="12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323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MΩ/m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Filling time T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宋体" panose="02010600030101010101" pitchFamily="2" charset="-122"/>
                        </a:rPr>
                        <a:t>f </a:t>
                      </a:r>
                      <a:r>
                        <a:rPr 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0.9</a:t>
                      </a:r>
                      <a:r>
                        <a:rPr 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with coupler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2.3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u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s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maximum surface magnetic field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  with coupler Hcoup/Hp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1.2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Hcoup*Z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/E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1.46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  <a:r>
                        <a:rPr lang="zh-CN" sz="12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表格 19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7371345"/>
              </p:ext>
            </p:extLst>
          </p:nvPr>
        </p:nvGraphicFramePr>
        <p:xfrm>
          <a:off x="7290905" y="3711279"/>
          <a:ext cx="4836795" cy="2429510"/>
        </p:xfrm>
        <a:graphic>
          <a:graphicData uri="http://schemas.openxmlformats.org/drawingml/2006/table">
            <a:tbl>
              <a:tblPr/>
              <a:tblGrid>
                <a:gridCol w="2207794"/>
                <a:gridCol w="1452327"/>
                <a:gridCol w="1176674"/>
              </a:tblGrid>
              <a:tr h="242570">
                <a:tc gridSpan="3"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The </a:t>
                      </a:r>
                      <a:r>
                        <a:rPr lang="en-US" altLang="zh-CN" sz="12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20</a:t>
                      </a:r>
                      <a:r>
                        <a:rPr lang="en-US" altLang="zh-CN" sz="1200" baseline="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 cells</a:t>
                      </a:r>
                      <a:r>
                        <a:rPr lang="en-US" altLang="zh-CN" sz="1200" dirty="0" smtClean="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structure parameters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RF Parameter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value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Temp T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77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K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F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requency</a:t>
                      </a: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 f</a:t>
                      </a:r>
                      <a:r>
                        <a:rPr lang="en-US" altLang="zh-CN" sz="1200" baseline="-250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5712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MHz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Working m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ode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  <a:r>
                        <a:rPr 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　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Cavity number</a:t>
                      </a: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s n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r>
                        <a:rPr lang="en-US" altLang="zh-CN" sz="1200">
                          <a:latin typeface="Times New Roman" panose="02020603050405020304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----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Total length  L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525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Times New Roman" panose="02020603050405020304"/>
                          <a:ea typeface="Times New Roman" panose="02020603050405020304"/>
                        </a:rPr>
                        <a:t>mm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088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Times New Roman" panose="02020603050405020304"/>
                          <a:ea typeface="Times New Roman" panose="02020603050405020304"/>
                        </a:rPr>
                        <a:t>The gradient of the total cavity </a:t>
                      </a: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dirty="0">
                          <a:latin typeface="等线" panose="02010600030101010101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b="1">
                          <a:solidFill>
                            <a:srgbClr val="FF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24.8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2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026" y="4503574"/>
            <a:ext cx="1725122" cy="143982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400852" y="6137283"/>
            <a:ext cx="195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mechanical design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7"/>
          <a:stretch>
            <a:fillRect/>
          </a:stretch>
        </p:blipFill>
        <p:spPr>
          <a:xfrm>
            <a:off x="11104010" y="5630658"/>
            <a:ext cx="785177" cy="312737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8"/>
          <a:stretch>
            <a:fillRect/>
          </a:stretch>
        </p:blipFill>
        <p:spPr>
          <a:xfrm>
            <a:off x="8011121" y="5803466"/>
            <a:ext cx="487997" cy="3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Brazing serves as the process for </a:t>
            </a:r>
            <a:r>
              <a:rPr lang="en-US" altLang="zh-CN" sz="2000" dirty="0" smtClean="0">
                <a:cs typeface="Arial" panose="020B0604020202020204" pitchFamily="34" charset="0"/>
              </a:rPr>
              <a:t>soldering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>
                <a:cs typeface="Arial" panose="020B0604020202020204" pitchFamily="34" charset="0"/>
              </a:rPr>
              <a:t>The frequency error for each cell is within </a:t>
            </a:r>
            <a:r>
              <a:rPr lang="en-US" altLang="en-US" sz="2000" dirty="0">
                <a:cs typeface="Arial" panose="020B0604020202020204" pitchFamily="34" charset="0"/>
              </a:rPr>
              <a:t>±</a:t>
            </a:r>
            <a:r>
              <a:rPr lang="en-US" altLang="zh-CN" sz="2000" dirty="0">
                <a:cs typeface="Arial" panose="020B0604020202020204" pitchFamily="34" charset="0"/>
              </a:rPr>
              <a:t>15 kHz, and the field distribution exhibits a flatness of over 90</a:t>
            </a:r>
            <a:r>
              <a:rPr lang="en-US" altLang="zh-CN" sz="2000" dirty="0" smtClean="0">
                <a:cs typeface="Arial" panose="020B0604020202020204" pitchFamily="34" charset="0"/>
              </a:rPr>
              <a:t>%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>
                <a:cs typeface="Arial" panose="020B0604020202020204" pitchFamily="34" charset="0"/>
                <a:sym typeface="+mn-ea"/>
              </a:rPr>
              <a:t>The structure has been installed within the </a:t>
            </a:r>
            <a:r>
              <a:rPr lang="en-US" altLang="zh-CN" sz="2000" dirty="0" smtClean="0">
                <a:cs typeface="Arial" panose="020B0604020202020204" pitchFamily="34" charset="0"/>
                <a:sym typeface="+mn-ea"/>
              </a:rPr>
              <a:t>cryostat</a:t>
            </a:r>
            <a:endParaRPr lang="en-US" altLang="zh-CN" sz="2000" dirty="0">
              <a:cs typeface="Arial" panose="020B0604020202020204" pitchFamily="34" charset="0"/>
            </a:endParaRPr>
          </a:p>
          <a:p>
            <a:endParaRPr lang="zh-CN" altLang="en-US" sz="2000" dirty="0">
              <a:cs typeface="Arial" panose="020B0604020202020204" pitchFamily="34" charset="0"/>
            </a:endParaRPr>
          </a:p>
          <a:p>
            <a:endParaRPr lang="zh-C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Cold test results after tuning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63" y="4434956"/>
            <a:ext cx="3078095" cy="18086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27" y="4771193"/>
            <a:ext cx="2960935" cy="15258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31" y="4853984"/>
            <a:ext cx="2539452" cy="14276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13246" y="6353044"/>
            <a:ext cx="373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 structure installed in the  cryostat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969433" y="6352144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Electric field distribution after tuning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049941" y="6312304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 </a:t>
            </a:r>
            <a:r>
              <a:rPr lang="en-US" altLang="zh-CN" dirty="0" smtClean="0"/>
              <a:t>cells structure</a:t>
            </a:r>
            <a:endParaRPr lang="zh-CN" altLang="en-US" dirty="0"/>
          </a:p>
        </p:txBody>
      </p:sp>
      <p:graphicFrame>
        <p:nvGraphicFramePr>
          <p:cNvPr id="12" name="图表 11"/>
          <p:cNvGraphicFramePr/>
          <p:nvPr>
            <p:extLst/>
          </p:nvPr>
        </p:nvGraphicFramePr>
        <p:xfrm>
          <a:off x="637314" y="2708920"/>
          <a:ext cx="3852330" cy="155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内容占位符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2" y="2761652"/>
            <a:ext cx="2256347" cy="16733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750220"/>
            <a:ext cx="2371792" cy="16847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03" y="2757889"/>
            <a:ext cx="2405375" cy="16733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25091" y="4503896"/>
            <a:ext cx="423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Room temperature measured s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43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14" y="3172325"/>
            <a:ext cx="1248192" cy="21552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6" y="3172325"/>
            <a:ext cx="1929817" cy="3282067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In the Dongguan branch of the </a:t>
            </a:r>
            <a:r>
              <a:rPr lang="en-US" altLang="zh-CN" sz="2000" dirty="0" smtClean="0"/>
              <a:t>IHEP, </a:t>
            </a:r>
            <a:r>
              <a:rPr lang="en-US" altLang="zh-CN" sz="2000" dirty="0"/>
              <a:t>there is a C-band test platform</a:t>
            </a:r>
            <a:endParaRPr lang="en-US" altLang="zh-CN" sz="2000" dirty="0" smtClean="0"/>
          </a:p>
          <a:p>
            <a:r>
              <a:rPr lang="en-US" altLang="zh-CN" sz="2000" dirty="0" smtClean="0"/>
              <a:t>Before </a:t>
            </a:r>
            <a:r>
              <a:rPr lang="en-US" altLang="zh-CN" sz="2000" dirty="0"/>
              <a:t>connecting to the power source, </a:t>
            </a:r>
            <a:r>
              <a:rPr lang="en-US" altLang="zh-CN" sz="2000" dirty="0" smtClean="0"/>
              <a:t>VNA </a:t>
            </a:r>
            <a:r>
              <a:rPr lang="en-US" altLang="zh-CN" sz="2000" dirty="0"/>
              <a:t>is utilized for measuring the S parameters</a:t>
            </a:r>
          </a:p>
          <a:p>
            <a:r>
              <a:rPr lang="en-US" altLang="zh-CN" sz="2000" dirty="0"/>
              <a:t>Subsequent to cooling to 77 K, </a:t>
            </a:r>
            <a:r>
              <a:rPr lang="en-US" altLang="zh-CN" sz="2000" dirty="0">
                <a:sym typeface="+mn-ea"/>
              </a:rPr>
              <a:t>The resonant frequency is recorded at 5711.907 </a:t>
            </a:r>
            <a:r>
              <a:rPr lang="en-US" altLang="zh-CN" sz="2000" dirty="0" smtClean="0">
                <a:sym typeface="+mn-ea"/>
              </a:rPr>
              <a:t>MHz (5694.225MHz@21°C),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S</a:t>
            </a:r>
            <a:r>
              <a:rPr lang="en-US" altLang="zh-CN" sz="2000" baseline="-25000" dirty="0"/>
              <a:t>11</a:t>
            </a:r>
            <a:r>
              <a:rPr lang="en-US" altLang="zh-CN" sz="2000" dirty="0"/>
              <a:t> value is obtained as 1.13</a:t>
            </a:r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Preparation for High Power Tests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88" y="3172713"/>
            <a:ext cx="4220614" cy="288824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130312" y="3450123"/>
            <a:ext cx="1251979" cy="948612"/>
            <a:chOff x="2663614" y="3368443"/>
            <a:chExt cx="1616534" cy="1062122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3211978" y="3737775"/>
              <a:ext cx="259902" cy="6927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2663614" y="3368443"/>
              <a:ext cx="1616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Measured here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63808" y="3273922"/>
            <a:ext cx="2833222" cy="3093509"/>
            <a:chOff x="1101904" y="3523674"/>
            <a:chExt cx="2772547" cy="296768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01904" y="3523674"/>
              <a:ext cx="2425113" cy="2652534"/>
            </a:xfrm>
            <a:prstGeom prst="rect">
              <a:avLst/>
            </a:prstGeom>
          </p:spPr>
        </p:pic>
        <p:sp>
          <p:nvSpPr>
            <p:cNvPr id="17" name="文本框 6"/>
            <p:cNvSpPr txBox="1"/>
            <p:nvPr/>
          </p:nvSpPr>
          <p:spPr>
            <a:xfrm>
              <a:off x="1507515" y="6213849"/>
              <a:ext cx="2366936" cy="27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Waveguide layout design </a:t>
              </a:r>
              <a:endParaRPr lang="zh-CN" altLang="en-US" sz="1200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595746" y="3172326"/>
            <a:ext cx="93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window</a:t>
            </a:r>
            <a:endParaRPr lang="zh-CN" altLang="en-US" dirty="0"/>
          </a:p>
        </p:txBody>
      </p:sp>
      <p:cxnSp>
        <p:nvCxnSpPr>
          <p:cNvPr id="30" name="直接箭头连接符 29"/>
          <p:cNvCxnSpPr>
            <a:stCxn id="28" idx="2"/>
          </p:cNvCxnSpPr>
          <p:nvPr/>
        </p:nvCxnSpPr>
        <p:spPr>
          <a:xfrm flipH="1">
            <a:off x="5620182" y="3541658"/>
            <a:ext cx="441750" cy="391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968208" y="6305865"/>
            <a:ext cx="276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Frequency after the cooling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0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599" y="1074075"/>
            <a:ext cx="6961637" cy="505209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duration for achieving a total cooling to 77K approximates 1.5 to 2 </a:t>
            </a:r>
            <a:r>
              <a:rPr lang="en-US" altLang="zh-CN" sz="2000" dirty="0" smtClean="0"/>
              <a:t>hours</a:t>
            </a:r>
          </a:p>
          <a:p>
            <a:r>
              <a:rPr lang="en-US" altLang="zh-CN" sz="2000" dirty="0" smtClean="0"/>
              <a:t>Frost </a:t>
            </a:r>
            <a:r>
              <a:rPr lang="en-US" altLang="zh-CN" sz="2000" dirty="0"/>
              <a:t>formation was observed on the waveguide port, necessitating upgrade the </a:t>
            </a:r>
            <a:r>
              <a:rPr lang="en-US" altLang="zh-CN" sz="2000" dirty="0" smtClean="0"/>
              <a:t>waveguide </a:t>
            </a:r>
            <a:r>
              <a:rPr lang="en-US" altLang="zh-CN" sz="2000" dirty="0"/>
              <a:t>connection and the inclusion of a heat insulation design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Situation on cooling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384032" y="6321284"/>
            <a:ext cx="2725438" cy="354977"/>
          </a:xfrm>
        </p:spPr>
        <p:txBody>
          <a:bodyPr/>
          <a:lstStyle/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Curve of the cooling process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20" y="3953900"/>
            <a:ext cx="1284621" cy="22825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0" y="3998494"/>
            <a:ext cx="4355180" cy="23578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37" y="1062887"/>
            <a:ext cx="4139638" cy="2685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4" y="3998494"/>
            <a:ext cx="3990827" cy="2258756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9336360" y="2405517"/>
            <a:ext cx="1080120" cy="2247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For the window between cavity and the </a:t>
            </a:r>
            <a:r>
              <a:rPr lang="en-US" altLang="zh-CN" sz="2000" dirty="0" smtClean="0">
                <a:cs typeface="Arial" panose="020B0604020202020204" pitchFamily="34" charset="0"/>
              </a:rPr>
              <a:t>circulator </a:t>
            </a:r>
            <a:r>
              <a:rPr lang="en-US" altLang="zh-CN" sz="2000" dirty="0">
                <a:cs typeface="Arial" panose="020B0604020202020204" pitchFamily="34" charset="0"/>
              </a:rPr>
              <a:t>was </a:t>
            </a:r>
            <a:r>
              <a:rPr lang="en-US" altLang="zh-CN" sz="2000" dirty="0" smtClean="0">
                <a:cs typeface="Arial" panose="020B0604020202020204" pitchFamily="34" charset="0"/>
              </a:rPr>
              <a:t>broken, we stopped the test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 smtClean="0">
                <a:cs typeface="Arial" panose="020B0604020202020204" pitchFamily="34" charset="0"/>
              </a:rPr>
              <a:t>At </a:t>
            </a:r>
            <a:r>
              <a:rPr lang="en-US" altLang="zh-CN" sz="2000" dirty="0">
                <a:cs typeface="Arial" panose="020B0604020202020204" pitchFamily="34" charset="0"/>
              </a:rPr>
              <a:t>the position of the directional coupler, we tested a power of 20 </a:t>
            </a:r>
            <a:r>
              <a:rPr lang="en-US" altLang="zh-CN" sz="2000" dirty="0" smtClean="0">
                <a:cs typeface="Arial" panose="020B0604020202020204" pitchFamily="34" charset="0"/>
              </a:rPr>
              <a:t>MW. </a:t>
            </a:r>
            <a:r>
              <a:rPr lang="en-US" altLang="zh-CN" sz="2000" dirty="0" smtClean="0">
                <a:cs typeface="Arial" panose="020B0604020202020204" pitchFamily="34" charset="0"/>
                <a:sym typeface="+mn-ea"/>
              </a:rPr>
              <a:t>That is the gradient of the cavity is 92.08MV/m</a:t>
            </a:r>
          </a:p>
          <a:p>
            <a:r>
              <a:rPr lang="en-US" altLang="zh-CN" sz="2000" dirty="0">
                <a:cs typeface="Arial" panose="020B0604020202020204" pitchFamily="34" charset="0"/>
                <a:sym typeface="+mn-ea"/>
              </a:rPr>
              <a:t>In mid-July, we will continue with high-power </a:t>
            </a:r>
            <a:r>
              <a:rPr lang="en-US" altLang="zh-CN" sz="2000" dirty="0" smtClean="0">
                <a:cs typeface="Arial" panose="020B0604020202020204" pitchFamily="34" charset="0"/>
                <a:sym typeface="+mn-ea"/>
              </a:rPr>
              <a:t>testing</a:t>
            </a:r>
            <a:endParaRPr lang="en-US" altLang="zh-CN" sz="2000" dirty="0">
              <a:cs typeface="Arial" panose="020B0604020202020204" pitchFamily="3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cs typeface="Arial" panose="020B0604020202020204" pitchFamily="34" charset="0"/>
            </a:endParaRPr>
          </a:p>
          <a:p>
            <a:endParaRPr lang="zh-CN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High p</a:t>
            </a:r>
            <a:r>
              <a:rPr lang="en-US" altLang="zh-CN" dirty="0" smtClean="0"/>
              <a:t>ower </a:t>
            </a:r>
            <a:r>
              <a:rPr lang="en-US" altLang="zh-CN" dirty="0"/>
              <a:t>t</a:t>
            </a:r>
            <a:r>
              <a:rPr lang="en-US" altLang="zh-CN" dirty="0" smtClean="0"/>
              <a:t>est results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6" name="图片 5" descr="微信图片_20221128201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76" y="2884394"/>
            <a:ext cx="4622304" cy="3501997"/>
          </a:xfrm>
          <a:prstGeom prst="rect">
            <a:avLst/>
          </a:prstGeom>
        </p:spPr>
      </p:pic>
      <p:pic>
        <p:nvPicPr>
          <p:cNvPr id="8" name="图片 7" descr="微信图片_202503282124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4" y="2867905"/>
            <a:ext cx="4344878" cy="350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23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Type II: a/</a:t>
            </a:r>
            <a:r>
              <a:rPr lang="el-GR" altLang="zh-CN" sz="2000" dirty="0" smtClean="0"/>
              <a:t>λ</a:t>
            </a:r>
            <a:r>
              <a:rPr lang="en-US" altLang="zh-CN" sz="2000" baseline="-25000" dirty="0"/>
              <a:t>0 </a:t>
            </a:r>
            <a:r>
              <a:rPr lang="en-US" altLang="zh-CN" sz="2000" dirty="0" smtClean="0"/>
              <a:t>=0.1</a:t>
            </a:r>
            <a:r>
              <a:rPr lang="el-GR" altLang="zh-CN" sz="2000" dirty="0" smtClean="0"/>
              <a:t> </a:t>
            </a:r>
            <a:r>
              <a:rPr lang="en-US" altLang="zh-CN" sz="2000" dirty="0" smtClean="0"/>
              <a:t>(2a=10.5mm)</a:t>
            </a:r>
          </a:p>
          <a:p>
            <a:r>
              <a:rPr lang="en-US" altLang="zh-CN" sz="2000" dirty="0" smtClean="0"/>
              <a:t>The increase of the beam aperture leads to coupling between neighboring cells. Subsequently, the field distribution of the pi-mode is flattened after resizing the two edge cells (reduce about 3um)</a:t>
            </a:r>
          </a:p>
          <a:p>
            <a:r>
              <a:rPr lang="en-US" altLang="zh-CN" sz="2000" dirty="0" smtClean="0"/>
              <a:t>The </a:t>
            </a:r>
            <a:r>
              <a:rPr lang="en-US" altLang="zh-CN" sz="2000" dirty="0"/>
              <a:t>shunt impedance and E</a:t>
            </a:r>
            <a:r>
              <a:rPr lang="en-US" altLang="zh-CN" sz="2000" baseline="-25000" dirty="0"/>
              <a:t>S</a:t>
            </a:r>
            <a:r>
              <a:rPr lang="en-US" altLang="zh-CN" sz="2000" dirty="0"/>
              <a:t>/E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 both decrease when compared to the structure with 20 </a:t>
            </a:r>
            <a:r>
              <a:rPr lang="en-US" altLang="zh-CN" sz="2000" dirty="0" smtClean="0"/>
              <a:t>cells</a:t>
            </a:r>
          </a:p>
          <a:p>
            <a:r>
              <a:rPr lang="en-US" altLang="zh-CN" sz="2000" dirty="0" smtClean="0"/>
              <a:t>The finishing process completed. We </a:t>
            </a:r>
            <a:r>
              <a:rPr lang="en-US" altLang="zh-CN" sz="2000" dirty="0"/>
              <a:t>prepare to </a:t>
            </a:r>
            <a:r>
              <a:rPr lang="en-US" altLang="zh-CN" sz="2000" dirty="0" smtClean="0"/>
              <a:t>measurement before brazing now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40 cells cryogenic accelerating structure design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306009" y="3751728"/>
            <a:ext cx="3655046" cy="2467351"/>
            <a:chOff x="183090" y="2526956"/>
            <a:chExt cx="7704312" cy="3787083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" t="4286" r="9736" b="4185"/>
            <a:stretch>
              <a:fillRect/>
            </a:stretch>
          </p:blipFill>
          <p:spPr>
            <a:xfrm>
              <a:off x="886284" y="2526956"/>
              <a:ext cx="3079376" cy="1584409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767" y="2676771"/>
              <a:ext cx="3333635" cy="1791574"/>
            </a:xfrm>
            <a:prstGeom prst="rect">
              <a:avLst/>
            </a:prstGeom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 rotWithShape="1">
            <a:blip r:embed="rId4"/>
            <a:srcRect l="3091" t="10327" r="9555" b="5490"/>
            <a:stretch>
              <a:fillRect/>
            </a:stretch>
          </p:blipFill>
          <p:spPr>
            <a:xfrm>
              <a:off x="183090" y="4309893"/>
              <a:ext cx="4025840" cy="200414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6294" y="4698613"/>
              <a:ext cx="2452896" cy="139152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000" y="3693782"/>
            <a:ext cx="5202902" cy="26861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055" y="3200951"/>
            <a:ext cx="2891130" cy="17330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42854" y="4436863"/>
            <a:ext cx="1454706" cy="26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3F1EDE37-8C38-43D2-9AAF-2186B2428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926"/>
            <a:ext cx="6278488" cy="56685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Linac design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Meet requirements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High availability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Reserve upgrade potential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High energy electron and positron linear accelerator with S-band and C-band accelerating </a:t>
            </a:r>
            <a:r>
              <a:rPr lang="en-US" altLang="zh-CN" sz="2000" dirty="0" smtClean="0"/>
              <a:t>units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A large number of C-band accelerator structures (TAS)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This report primarily focuses on the electron and positron sources and the RF system of the </a:t>
            </a:r>
            <a:r>
              <a:rPr lang="en-US" altLang="zh-CN" sz="2000" dirty="0" err="1" smtClean="0"/>
              <a:t>linac</a:t>
            </a:r>
            <a:r>
              <a:rPr lang="en-US" altLang="zh-CN" sz="2000" dirty="0" smtClean="0"/>
              <a:t> and DR copper cavity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Design details of the </a:t>
            </a:r>
            <a:r>
              <a:rPr lang="en-US" altLang="zh-CN" sz="2000" dirty="0" err="1"/>
              <a:t>linac</a:t>
            </a:r>
            <a:r>
              <a:rPr lang="en-US" altLang="zh-CN" sz="2000" dirty="0"/>
              <a:t> RF sources, magnets, and other components are covered in reports by other specialists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E6383061-1041-445F-A024-FD2B6D97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Introduction: </a:t>
            </a:r>
            <a:r>
              <a:rPr lang="en-GB" altLang="zh-CN" dirty="0">
                <a:solidFill>
                  <a:srgbClr val="0000FF"/>
                </a:solidFill>
              </a:rPr>
              <a:t>CEPC </a:t>
            </a:r>
            <a:r>
              <a:rPr lang="en-GB" altLang="zh-CN" dirty="0" err="1" smtClean="0">
                <a:solidFill>
                  <a:srgbClr val="0000FF"/>
                </a:solidFill>
              </a:rPr>
              <a:t>Linac</a:t>
            </a:r>
            <a:r>
              <a:rPr lang="en-GB" altLang="zh-CN" dirty="0" smtClean="0">
                <a:solidFill>
                  <a:srgbClr val="0000FF"/>
                </a:solidFill>
              </a:rPr>
              <a:t> baseline design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BA6C735-CDA4-4CAE-BDA0-25B466EC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graphicFrame>
        <p:nvGraphicFramePr>
          <p:cNvPr id="6" name="表格 4">
            <a:extLst>
              <a:ext uri="{FF2B5EF4-FFF2-40B4-BE49-F238E27FC236}">
                <a16:creationId xmlns="" xmlns:a16="http://schemas.microsoft.com/office/drawing/2014/main" id="{6014E5BF-5E73-46ED-8849-73C5B905F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619704"/>
              </p:ext>
            </p:extLst>
          </p:nvPr>
        </p:nvGraphicFramePr>
        <p:xfrm>
          <a:off x="6816080" y="1288130"/>
          <a:ext cx="5217758" cy="23801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49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59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2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91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9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Symbol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>
                          <a:effectLst/>
                        </a:rPr>
                        <a:t>-</a:t>
                      </a:r>
                      <a:r>
                        <a:rPr lang="en-US" sz="1600" kern="100" baseline="0" dirty="0">
                          <a:effectLst/>
                        </a:rPr>
                        <a:t>/</a:t>
                      </a:r>
                      <a:r>
                        <a:rPr lang="en-US" altLang="zh-CN" sz="1600" b="0" i="1" kern="1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>
                          <a:effectLst/>
                        </a:rPr>
                        <a:t>+</a:t>
                      </a:r>
                      <a:endParaRPr lang="zh-CN" altLang="zh-CN" sz="1400" i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</a:rPr>
                        <a:t>f</a:t>
                      </a:r>
                      <a:r>
                        <a:rPr lang="en-US" sz="1600" kern="100" baseline="-25000" dirty="0" err="1">
                          <a:effectLst/>
                        </a:rPr>
                        <a:t>rep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Bunch number per pulse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1 or 2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3317628732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</a:rPr>
                        <a:t>Bunch charge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200" i="1" kern="100" baseline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Energy spread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</a:rPr>
                        <a:t>σ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Emittance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l-GR" sz="1600" i="1" kern="100" dirty="0">
                          <a:effectLst/>
                        </a:rPr>
                        <a:t>ε</a:t>
                      </a:r>
                      <a:r>
                        <a:rPr lang="en-US" sz="1600" kern="100" baseline="-25000" dirty="0">
                          <a:effectLst/>
                        </a:rPr>
                        <a:t>r</a:t>
                      </a: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6.5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5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Switch time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electron and positron</a:t>
                      </a:r>
                      <a:endParaRPr lang="zh-CN" altLang="en-US" sz="16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114118058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BE0DA1-1603-411C-BA42-F391B444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07" y="4128786"/>
            <a:ext cx="5331932" cy="21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599" y="1074075"/>
            <a:ext cx="7104783" cy="2730062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RF </a:t>
            </a:r>
            <a:r>
              <a:rPr lang="en-US" altLang="zh-CN" sz="2000" dirty="0"/>
              <a:t>cavity with two different pipe </a:t>
            </a:r>
            <a:r>
              <a:rPr lang="en-US" altLang="zh-CN" sz="2000" dirty="0" smtClean="0"/>
              <a:t>apertures were studied</a:t>
            </a:r>
            <a:endParaRPr lang="en-US" altLang="zh-CN" sz="2000" dirty="0"/>
          </a:p>
          <a:p>
            <a:r>
              <a:rPr lang="en-US" altLang="zh-CN" sz="2000" dirty="0"/>
              <a:t>For the damping ring parameters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HOM power are 68.5 w&amp;10 mA&amp;137 w&amp;20 mA and 51.8 w&amp;10 mA&amp;104 w &amp;20 mA for two aperture </a:t>
            </a:r>
            <a:r>
              <a:rPr lang="en-US" altLang="zh-CN" sz="2000" dirty="0" smtClean="0"/>
              <a:t>cavity (</a:t>
            </a:r>
            <a:r>
              <a:rPr lang="zh-CN" altLang="zh-CN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44mm</a:t>
            </a:r>
            <a:r>
              <a:rPr lang="zh-C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zh-CN" sz="18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18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90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mm</a:t>
            </a:r>
            <a:r>
              <a:rPr lang="en-US" altLang="zh-CN" sz="2000" dirty="0" smtClean="0"/>
              <a:t>)</a:t>
            </a:r>
          </a:p>
          <a:p>
            <a:r>
              <a:rPr lang="en-US" altLang="zh-CN" sz="2000" dirty="0" smtClean="0"/>
              <a:t>Based </a:t>
            </a:r>
            <a:r>
              <a:rPr lang="en-US" altLang="zh-CN" sz="2000" dirty="0"/>
              <a:t>on the simulation of the impedance threshold and HOM power, the 5-cell cavity with an aperture 90 mm is the best choice for RF system in </a:t>
            </a:r>
            <a:r>
              <a:rPr lang="en-US" altLang="zh-CN" sz="2000" dirty="0" smtClean="0"/>
              <a:t>DR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DR </a:t>
            </a:r>
            <a:r>
              <a:rPr lang="en-US" altLang="zh-CN" dirty="0"/>
              <a:t>copper cavity </a:t>
            </a:r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86886" y="6063225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Longitudinal </a:t>
            </a:r>
            <a:r>
              <a:rPr lang="en-US" altLang="zh-CN" dirty="0"/>
              <a:t>impedance and threshold for 5-cell copper cavity with different aperture</a:t>
            </a:r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8154"/>
          <a:stretch>
            <a:fillRect/>
          </a:stretch>
        </p:blipFill>
        <p:spPr>
          <a:xfrm>
            <a:off x="5276858" y="4548760"/>
            <a:ext cx="2884735" cy="152644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7985"/>
          <a:stretch>
            <a:fillRect/>
          </a:stretch>
        </p:blipFill>
        <p:spPr>
          <a:xfrm>
            <a:off x="8469090" y="4548760"/>
            <a:ext cx="2805813" cy="157740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99145" y="4077072"/>
            <a:ext cx="4615458" cy="23913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98395"/>
              </p:ext>
            </p:extLst>
          </p:nvPr>
        </p:nvGraphicFramePr>
        <p:xfrm>
          <a:off x="7680176" y="1074081"/>
          <a:ext cx="4225925" cy="3520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5235"/>
                <a:gridCol w="1710690"/>
              </a:tblGrid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 dirty="0">
                          <a:effectLst/>
                        </a:rPr>
                        <a:t> </a:t>
                      </a:r>
                      <a:endParaRPr lang="zh-CN" sz="11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DR V3.0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Energy (Gev)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1.1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Circumference (m)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147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Number of bunches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2 (4)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Bunch current (mA)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6.2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 dirty="0">
                          <a:effectLst/>
                        </a:rPr>
                        <a:t>Bending radius (m)</a:t>
                      </a:r>
                      <a:endParaRPr lang="zh-CN" sz="11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2.87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Dipole strength B</a:t>
                      </a:r>
                      <a:r>
                        <a:rPr lang="en-GB" sz="1000" kern="0" baseline="-25000">
                          <a:effectLst/>
                        </a:rPr>
                        <a:t>0</a:t>
                      </a:r>
                      <a:r>
                        <a:rPr lang="en-GB" sz="1000" kern="0">
                          <a:effectLst/>
                        </a:rPr>
                        <a:t> (T)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1.28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U</a:t>
                      </a:r>
                      <a:r>
                        <a:rPr lang="en-GB" sz="1000" kern="0" baseline="-25000">
                          <a:effectLst/>
                        </a:rPr>
                        <a:t>0</a:t>
                      </a:r>
                      <a:r>
                        <a:rPr lang="en-GB" sz="1000" kern="0">
                          <a:effectLst/>
                        </a:rPr>
                        <a:t> (keV/turn)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94.6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4002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Damping time </a:t>
                      </a:r>
                      <a:r>
                        <a:rPr lang="en-GB" sz="1000" kern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GB" sz="1000" kern="0" baseline="-25000">
                          <a:effectLst/>
                        </a:rPr>
                        <a:t>x</a:t>
                      </a:r>
                      <a:r>
                        <a:rPr lang="en-GB" sz="1000" kern="0">
                          <a:effectLst/>
                        </a:rPr>
                        <a:t>/</a:t>
                      </a:r>
                      <a:r>
                        <a:rPr lang="en-GB" sz="1000" kern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GB" sz="1000" kern="0" baseline="-25000">
                          <a:effectLst/>
                        </a:rPr>
                        <a:t>y</a:t>
                      </a:r>
                      <a:r>
                        <a:rPr lang="en-GB" sz="1000" kern="0">
                          <a:effectLst/>
                        </a:rPr>
                        <a:t>/</a:t>
                      </a:r>
                      <a:r>
                        <a:rPr lang="en-GB" sz="1000" kern="0">
                          <a:effectLst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GB" sz="1000" kern="0" baseline="-25000">
                          <a:effectLst/>
                        </a:rPr>
                        <a:t>z</a:t>
                      </a:r>
                      <a:r>
                        <a:rPr lang="en-GB" sz="1000" kern="0">
                          <a:effectLst/>
                        </a:rPr>
                        <a:t> (ms)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11.4/ 11.4/ 5.7 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Momentum compaction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0.013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Storage time (ms)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20 (40)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Working point (H/V)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7.7/8.6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RF frequency f</a:t>
                      </a:r>
                      <a:r>
                        <a:rPr lang="en-GB" sz="1000" kern="0" baseline="-25000">
                          <a:effectLst/>
                        </a:rPr>
                        <a:t>RF</a:t>
                      </a:r>
                      <a:r>
                        <a:rPr lang="en-GB" sz="1000" kern="0">
                          <a:effectLst/>
                        </a:rPr>
                        <a:t> (MHz)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650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Bunch length (mm)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4.4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V</a:t>
                      </a:r>
                      <a:r>
                        <a:rPr lang="en-GB" sz="1000" kern="0" baseline="-25000">
                          <a:effectLst/>
                        </a:rPr>
                        <a:t>RF</a:t>
                      </a:r>
                      <a:r>
                        <a:rPr lang="en-GB" sz="1000" kern="0">
                          <a:effectLst/>
                        </a:rPr>
                        <a:t> (MV)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2.5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18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>
                          <a:effectLst/>
                        </a:rPr>
                        <a:t>Longitudinal tune</a:t>
                      </a:r>
                      <a:endParaRPr lang="zh-CN" sz="11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000" kern="0" dirty="0">
                          <a:effectLst/>
                        </a:rPr>
                        <a:t>0.0387</a:t>
                      </a:r>
                      <a:endParaRPr lang="zh-CN" sz="11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17" name="文本框 8"/>
          <p:cNvSpPr txBox="1"/>
          <p:nvPr/>
        </p:nvSpPr>
        <p:spPr>
          <a:xfrm>
            <a:off x="6886343" y="5201549"/>
            <a:ext cx="8280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44mm</a:t>
            </a:r>
            <a:endParaRPr lang="zh-CN" sz="12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10116893" y="5201549"/>
            <a:ext cx="8280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400" kern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lang="en-US" sz="14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宋体" panose="02010600030101010101" pitchFamily="2" charset="-122"/>
              </a:rPr>
              <a:t>90mm</a:t>
            </a:r>
            <a:endParaRPr lang="zh-CN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46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703556D7-0210-4336-A61A-5A7C7B374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4075"/>
            <a:ext cx="6143254" cy="2924705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DR copper cavity design is finished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</a:rPr>
              <a:t>The 5-cell cavity of 650 MHz with an aperture 90 mm 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</a:rPr>
              <a:t>The dissipated </a:t>
            </a:r>
            <a:r>
              <a:rPr lang="en-US" altLang="zh-CN" sz="2000" dirty="0">
                <a:solidFill>
                  <a:schemeClr val="tx1"/>
                </a:solidFill>
              </a:rPr>
              <a:t>power is 60 kW as considering a 20% margin for the accelerating voltage of 1.25 </a:t>
            </a:r>
            <a:r>
              <a:rPr lang="en-US" altLang="zh-CN" sz="2000" dirty="0" smtClean="0">
                <a:solidFill>
                  <a:schemeClr val="tx1"/>
                </a:solidFill>
              </a:rPr>
              <a:t>MV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B1B5DEB9-AF56-42B0-B035-B7A819D2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DR </a:t>
            </a:r>
            <a:r>
              <a:rPr lang="en-US" altLang="zh-CN" dirty="0"/>
              <a:t>copper cavity design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DC11AD2-FF07-4751-96B8-503DA68D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26346"/>
              </p:ext>
            </p:extLst>
          </p:nvPr>
        </p:nvGraphicFramePr>
        <p:xfrm>
          <a:off x="6672064" y="1074075"/>
          <a:ext cx="5360168" cy="507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1710"/>
                <a:gridCol w="792088"/>
                <a:gridCol w="1616370"/>
              </a:tblGrid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Unit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Value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GB" sz="1600">
                          <a:effectLst/>
                        </a:rPr>
                        <a:t>-mode frequency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MHz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650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Tuning range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MHz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649.63~650.78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 factor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31500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Shunt impedance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32.2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Coupling factor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Shunt impedance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32.2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Accelerating voltage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MV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Accelerating gradient (Eacc)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MV/m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1.08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Dissipated power (20% margin)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kW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length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5*230.61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Beam tube aperture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Peak surface electric field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MV/m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4.95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  <a:tr h="36244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Separation of 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GB" sz="1600">
                          <a:effectLst/>
                        </a:rPr>
                        <a:t> mode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MHz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1.98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985" marB="0" anchor="ctr"/>
                </a:tc>
              </a:tr>
            </a:tbl>
          </a:graphicData>
        </a:graphic>
      </p:graphicFrame>
      <p:pic>
        <p:nvPicPr>
          <p:cNvPr id="19" name="图片 18" descr="77c2f305a131f3e12e66ad17e9e9796"/>
          <p:cNvPicPr/>
          <p:nvPr/>
        </p:nvPicPr>
        <p:blipFill>
          <a:blip r:embed="rId2"/>
          <a:stretch>
            <a:fillRect/>
          </a:stretch>
        </p:blipFill>
        <p:spPr>
          <a:xfrm>
            <a:off x="1415480" y="3356992"/>
            <a:ext cx="428197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4075"/>
            <a:ext cx="10972800" cy="2549793"/>
          </a:xfrm>
        </p:spPr>
        <p:txBody>
          <a:bodyPr>
            <a:normAutofit/>
          </a:bodyPr>
          <a:lstStyle/>
          <a:p>
            <a:r>
              <a:rPr lang="en-US" altLang="zh-CN" sz="2000" dirty="0" err="1" smtClean="0"/>
              <a:t>Multipacting</a:t>
            </a:r>
            <a:r>
              <a:rPr lang="en-US" altLang="zh-CN" sz="2000" dirty="0" smtClean="0"/>
              <a:t> effect was analyzed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</a:rPr>
              <a:t>The </a:t>
            </a:r>
            <a:r>
              <a:rPr lang="en-US" altLang="zh-CN" sz="2000" dirty="0">
                <a:solidFill>
                  <a:schemeClr val="tx1"/>
                </a:solidFill>
              </a:rPr>
              <a:t>cavity </a:t>
            </a:r>
            <a:r>
              <a:rPr lang="en-US" altLang="zh-CN" sz="2000" dirty="0" smtClean="0">
                <a:solidFill>
                  <a:schemeClr val="tx1"/>
                </a:solidFill>
              </a:rPr>
              <a:t>exhibits </a:t>
            </a:r>
            <a:r>
              <a:rPr lang="en-US" altLang="zh-CN" sz="2000" dirty="0">
                <a:solidFill>
                  <a:schemeClr val="tx1"/>
                </a:solidFill>
              </a:rPr>
              <a:t>a weak </a:t>
            </a:r>
            <a:r>
              <a:rPr lang="en-US" altLang="zh-CN" sz="2000" dirty="0" err="1">
                <a:solidFill>
                  <a:schemeClr val="tx1"/>
                </a:solidFill>
              </a:rPr>
              <a:t>multipacting</a:t>
            </a: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effect at the 1.25 MV cavity </a:t>
            </a:r>
            <a:r>
              <a:rPr lang="en-US" altLang="zh-CN" sz="2000" dirty="0">
                <a:solidFill>
                  <a:schemeClr val="tx1"/>
                </a:solidFill>
              </a:rPr>
              <a:t>voltage 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T</a:t>
            </a:r>
            <a:r>
              <a:rPr lang="en-US" altLang="zh-CN" sz="2000" dirty="0" smtClean="0">
                <a:solidFill>
                  <a:schemeClr val="tx1"/>
                </a:solidFill>
              </a:rPr>
              <a:t>he </a:t>
            </a:r>
            <a:r>
              <a:rPr lang="en-US" altLang="zh-CN" sz="2000" dirty="0">
                <a:solidFill>
                  <a:schemeClr val="tx1"/>
                </a:solidFill>
              </a:rPr>
              <a:t>secondary electron yield (SEY) on the surface of the cavity decreases during the </a:t>
            </a:r>
            <a:r>
              <a:rPr lang="en-US" altLang="zh-CN" sz="2000" dirty="0" smtClean="0">
                <a:solidFill>
                  <a:schemeClr val="tx1"/>
                </a:solidFill>
              </a:rPr>
              <a:t>high power practice. Normally</a:t>
            </a:r>
            <a:r>
              <a:rPr lang="en-US" altLang="zh-CN" sz="2000" dirty="0">
                <a:solidFill>
                  <a:schemeClr val="tx1"/>
                </a:solidFill>
              </a:rPr>
              <a:t>, it would be completely </a:t>
            </a:r>
            <a:r>
              <a:rPr lang="en-US" altLang="zh-CN" sz="2000" dirty="0" smtClean="0">
                <a:solidFill>
                  <a:schemeClr val="tx1"/>
                </a:solidFill>
              </a:rPr>
              <a:t>disappear </a:t>
            </a:r>
            <a:r>
              <a:rPr lang="en-US" altLang="zh-CN" sz="2000" dirty="0">
                <a:solidFill>
                  <a:schemeClr val="tx1"/>
                </a:solidFill>
              </a:rPr>
              <a:t>when </a:t>
            </a:r>
            <a:r>
              <a:rPr lang="en-US" altLang="zh-CN" sz="2000" dirty="0" smtClean="0">
                <a:solidFill>
                  <a:schemeClr val="tx1"/>
                </a:solidFill>
              </a:rPr>
              <a:t>SEY below 1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</a:rPr>
              <a:t>For </a:t>
            </a:r>
            <a:r>
              <a:rPr lang="en-US" altLang="zh-CN" sz="2000" dirty="0">
                <a:solidFill>
                  <a:schemeClr val="tx1"/>
                </a:solidFill>
              </a:rPr>
              <a:t>this simulation, the maximum value of the material SEY we used is 2.3. Actually, it can reach around 1.4 after </a:t>
            </a:r>
            <a:r>
              <a:rPr lang="en-US" altLang="zh-CN" sz="2000" dirty="0" smtClean="0">
                <a:solidFill>
                  <a:schemeClr val="tx1"/>
                </a:solidFill>
              </a:rPr>
              <a:t>practice</a:t>
            </a:r>
            <a:r>
              <a:rPr lang="en-US" altLang="zh-CN" sz="2000" dirty="0">
                <a:solidFill>
                  <a:schemeClr val="tx1"/>
                </a:solidFill>
              </a:rPr>
              <a:t>, </a:t>
            </a:r>
            <a:r>
              <a:rPr lang="en-US" altLang="zh-CN" sz="2000" dirty="0" smtClean="0">
                <a:solidFill>
                  <a:schemeClr val="tx1"/>
                </a:solidFill>
              </a:rPr>
              <a:t>so the </a:t>
            </a:r>
            <a:r>
              <a:rPr lang="en-US" altLang="zh-CN" sz="2000" dirty="0">
                <a:solidFill>
                  <a:schemeClr val="tx1"/>
                </a:solidFill>
              </a:rPr>
              <a:t>secondary electron multiplication effect will diminish</a:t>
            </a:r>
            <a:endParaRPr lang="en-US" altLang="zh-CN" sz="2000" dirty="0" smtClean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Refinement of DR copper cavity design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79576" y="5891509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SEY </a:t>
            </a:r>
            <a:r>
              <a:rPr lang="en-US" altLang="zh-CN" dirty="0"/>
              <a:t>curve for OFE </a:t>
            </a:r>
            <a:r>
              <a:rPr lang="en-US" altLang="zh-CN" dirty="0" smtClean="0"/>
              <a:t>copper                          The </a:t>
            </a:r>
            <a:r>
              <a:rPr lang="en-US" altLang="zh-CN" dirty="0"/>
              <a:t>average SEY versus the voltage of a single cell</a:t>
            </a:r>
            <a:endParaRPr lang="zh-CN" altLang="en-US" dirty="0"/>
          </a:p>
        </p:txBody>
      </p:sp>
      <p:pic>
        <p:nvPicPr>
          <p:cNvPr id="4098" name="图片 19" descr="copper sey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8" y="3623868"/>
            <a:ext cx="3561356" cy="21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图片 20" descr="se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623868"/>
            <a:ext cx="3644973" cy="2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4075"/>
            <a:ext cx="7070576" cy="3106874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The </a:t>
            </a:r>
            <a:r>
              <a:rPr lang="en-US" altLang="zh-CN" sz="2000" dirty="0"/>
              <a:t>total length is about 1398 </a:t>
            </a:r>
            <a:r>
              <a:rPr lang="en-US" altLang="zh-CN" sz="2000" dirty="0" smtClean="0"/>
              <a:t>mm</a:t>
            </a:r>
          </a:p>
          <a:p>
            <a:r>
              <a:rPr lang="en-US" altLang="zh-CN" sz="2000" dirty="0"/>
              <a:t>The average velocity of water was approximately 2.5 m/s, while the total water flow amounted to 12 m</a:t>
            </a:r>
            <a:r>
              <a:rPr lang="en-US" altLang="zh-CN" sz="2000" baseline="30000" dirty="0"/>
              <a:t>3</a:t>
            </a:r>
            <a:r>
              <a:rPr lang="en-US" altLang="zh-CN" sz="2000" dirty="0"/>
              <a:t>/h, and the water temperature was maintain at 30 </a:t>
            </a:r>
            <a:r>
              <a:rPr lang="en-US" altLang="zh-CN" sz="2000" dirty="0" smtClean="0"/>
              <a:t>°C</a:t>
            </a:r>
            <a:r>
              <a:rPr lang="en-US" altLang="zh-CN" sz="2000" dirty="0"/>
              <a:t>.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calculated temperature distribution of the cavity under an average input power of 60 kW, with the maximum temperature reaching 47.6 °</a:t>
            </a:r>
            <a:r>
              <a:rPr lang="en-US" altLang="zh-CN" sz="2000" dirty="0" smtClean="0"/>
              <a:t>C</a:t>
            </a:r>
            <a:r>
              <a:rPr lang="en-US" altLang="zh-CN" sz="2000" dirty="0"/>
              <a:t>. Correspondingly, the frequency shift was about 93 kHz, which fell well within the tuning range of 1150 kHz.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Refinement of DR copper cavity design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7" name="图片 6" descr="E:\会议报告\RDTM\RDTM2024\图\650MHz 5-cell温度分布20250210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0185" y="4180353"/>
            <a:ext cx="4354830" cy="18834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6869268" y="6190337"/>
            <a:ext cx="3736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Temperature distribution of the cavity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559496" y="5741505"/>
            <a:ext cx="400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water cooling on the plates and cells</a:t>
            </a:r>
            <a:endParaRPr lang="zh-CN" altLang="en-US" dirty="0"/>
          </a:p>
        </p:txBody>
      </p:sp>
      <p:pic>
        <p:nvPicPr>
          <p:cNvPr id="10" name="图片 9" descr="b7dcb1e32ff02741a8c806bc62f9d3e"/>
          <p:cNvPicPr/>
          <p:nvPr/>
        </p:nvPicPr>
        <p:blipFill>
          <a:blip r:embed="rId3"/>
          <a:stretch>
            <a:fillRect/>
          </a:stretch>
        </p:blipFill>
        <p:spPr>
          <a:xfrm>
            <a:off x="983432" y="4658347"/>
            <a:ext cx="3295015" cy="1014095"/>
          </a:xfrm>
          <a:prstGeom prst="rect">
            <a:avLst/>
          </a:prstGeom>
        </p:spPr>
      </p:pic>
      <p:pic>
        <p:nvPicPr>
          <p:cNvPr id="11" name="图片 10" descr="4eefc70a6f8971a72022efeba983bdd"/>
          <p:cNvPicPr/>
          <p:nvPr/>
        </p:nvPicPr>
        <p:blipFill>
          <a:blip r:embed="rId4"/>
          <a:stretch>
            <a:fillRect/>
          </a:stretch>
        </p:blipFill>
        <p:spPr>
          <a:xfrm>
            <a:off x="4381592" y="4668024"/>
            <a:ext cx="1739265" cy="93535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7816933" y="1080190"/>
            <a:ext cx="3765467" cy="2732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5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="" xmlns:a16="http://schemas.microsoft.com/office/drawing/2014/main" id="{7CD2DC7E-F55A-4D59-B17A-61ED858D9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461408"/>
              </p:ext>
            </p:extLst>
          </p:nvPr>
        </p:nvGraphicFramePr>
        <p:xfrm>
          <a:off x="335360" y="2018359"/>
          <a:ext cx="11689976" cy="45586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3918371313"/>
                    </a:ext>
                  </a:extLst>
                </a:gridCol>
                <a:gridCol w="4320480">
                  <a:extLst>
                    <a:ext uri="{9D8B030D-6E8A-4147-A177-3AD203B41FA5}">
                      <a16:colId xmlns="" xmlns:a16="http://schemas.microsoft.com/office/drawing/2014/main" val="2186135837"/>
                    </a:ext>
                  </a:extLst>
                </a:gridCol>
                <a:gridCol w="2832992">
                  <a:extLst>
                    <a:ext uri="{9D8B030D-6E8A-4147-A177-3AD203B41FA5}">
                      <a16:colId xmlns="" xmlns:a16="http://schemas.microsoft.com/office/drawing/2014/main" val="1928450714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436482983"/>
                    </a:ext>
                  </a:extLst>
                </a:gridCol>
              </a:tblGrid>
              <a:tr h="401905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Tasks</a:t>
                      </a:r>
                      <a:endParaRPr lang="zh-CN" alt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Manpower</a:t>
                      </a: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3402262"/>
                  </a:ext>
                </a:extLst>
              </a:tr>
              <a:tr h="1004763"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Employees </a:t>
                      </a:r>
                      <a:r>
                        <a:rPr lang="en-GB" altLang="zh-CN" sz="1800" b="0" kern="1200" dirty="0" smtClean="0">
                          <a:solidFill>
                            <a:schemeClr val="dk1"/>
                          </a:solidFill>
                          <a:effectLst/>
                        </a:rPr>
                        <a:t>(16)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postdoctoral fellows and students </a:t>
                      </a:r>
                      <a:r>
                        <a:rPr lang="en-GB" altLang="zh-CN" sz="1800" b="0" kern="1200" dirty="0" smtClean="0">
                          <a:solidFill>
                            <a:schemeClr val="dk1"/>
                          </a:solidFill>
                          <a:effectLst/>
                        </a:rPr>
                        <a:t>(8)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5263498"/>
                  </a:ext>
                </a:extLst>
              </a:tr>
              <a:tr h="703334">
                <a:tc>
                  <a:txBody>
                    <a:bodyPr/>
                    <a:lstStyle/>
                    <a:p>
                      <a:r>
                        <a:rPr lang="en-US" altLang="zh-CN" dirty="0"/>
                        <a:t>Physical design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Beam dynamics, scheme design, </a:t>
                      </a:r>
                      <a:r>
                        <a:rPr lang="en-US" altLang="zh-CN" sz="1800" dirty="0"/>
                        <a:t>experiment, commissioning simulation, et al.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C. Meng, J.Y. LI, L. Du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0028429"/>
                  </a:ext>
                </a:extLst>
              </a:tr>
              <a:tr h="703334">
                <a:tc>
                  <a:txBody>
                    <a:bodyPr/>
                    <a:lstStyle/>
                    <a:p>
                      <a:r>
                        <a:rPr lang="en-GB" altLang="zh-CN" dirty="0"/>
                        <a:t>Microwave technology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Accelerating structure, cavity, microwave devices, microwave transmission, et al.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J. R. Zhang, X. He, H.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Shi, O. Z. </a:t>
                      </a:r>
                      <a:r>
                        <a:rPr lang="en-US" altLang="zh-CN" dirty="0" smtClean="0"/>
                        <a:t>Xiao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037875"/>
                  </a:ext>
                </a:extLst>
              </a:tr>
              <a:tr h="703334">
                <a:tc>
                  <a:txBody>
                    <a:bodyPr/>
                    <a:lstStyle/>
                    <a:p>
                      <a:r>
                        <a:rPr lang="en-GB" altLang="zh-CN" dirty="0"/>
                        <a:t>Microwave measurement and control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LLRF, reference line system, et al.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X.P. Ma, N. Gan, Y. J. Mu, Y. Y. </a:t>
                      </a:r>
                      <a:r>
                        <a:rPr lang="en-US" altLang="zh-CN" dirty="0" smtClean="0"/>
                        <a:t>Peng, J.D. Liu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1816172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en-US" altLang="zh-CN" dirty="0"/>
                        <a:t>Particle source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Positron source, electron gun, et al.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X. P. Li, C. Meng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834842"/>
                  </a:ext>
                </a:extLst>
              </a:tr>
              <a:tr h="40190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DR Copper cavity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Physical design,  RF design, mechanical design, vacuum design, et al.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Y.D. Liu, H.</a:t>
                      </a:r>
                      <a:r>
                        <a:rPr lang="en-US" altLang="zh-CN" baseline="0" dirty="0" smtClean="0"/>
                        <a:t> Shi, S.Y. Chen, O.Z. Xiao, B.Q. Liu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="" xmlns:a16="http://schemas.microsoft.com/office/drawing/2014/main" id="{9A60865C-2633-4CC2-82F6-2D032B66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Manpower in EDR phase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F279E27-708D-4607-B232-32135E31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67DA1C8B-F668-4AC0-AE65-77C557465DA4}"/>
              </a:ext>
            </a:extLst>
          </p:cNvPr>
          <p:cNvSpPr txBox="1"/>
          <p:nvPr/>
        </p:nvSpPr>
        <p:spPr>
          <a:xfrm>
            <a:off x="575766" y="1136938"/>
            <a:ext cx="10945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</a:rPr>
              <a:t>A total of </a:t>
            </a:r>
            <a:r>
              <a:rPr lang="en-US" altLang="zh-CN" sz="2400" dirty="0" smtClean="0">
                <a:latin typeface="Arial" panose="020B0604020202020204" pitchFamily="34" charset="0"/>
                <a:ea typeface="微软雅黑" pitchFamily="34" charset="-122"/>
              </a:rPr>
              <a:t>16 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</a:rPr>
              <a:t>staff members and </a:t>
            </a:r>
            <a:r>
              <a:rPr lang="en-US" altLang="zh-CN" sz="2400" dirty="0" smtClean="0">
                <a:latin typeface="Arial" panose="020B0604020202020204" pitchFamily="34" charset="0"/>
                <a:ea typeface="微软雅黑" pitchFamily="34" charset="-122"/>
              </a:rPr>
              <a:t>8 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</a:rPr>
              <a:t>students (including postdoctoral fellows) were involved</a:t>
            </a:r>
            <a:endParaRPr lang="zh-CN" altLang="en-US" sz="2400" dirty="0">
              <a:latin typeface="Arial" panose="020B0604020202020204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1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E74020D6-F6F1-4299-932A-2347BFAB0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EDR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covers </a:t>
            </a:r>
            <a:r>
              <a:rPr lang="en-US" altLang="zh-CN" sz="2400" dirty="0" err="1" smtClean="0">
                <a:solidFill>
                  <a:srgbClr val="060607"/>
                </a:solidFill>
                <a:cs typeface="Arial" panose="020B0604020202020204" pitchFamily="34" charset="0"/>
              </a:rPr>
              <a:t>linac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 particle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sources, microwave systems, and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copper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cavities of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DR</a:t>
            </a:r>
          </a:p>
          <a:p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S-band RF system continues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to focus on new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technologies</a:t>
            </a:r>
          </a:p>
          <a:p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Preparing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to upgrade the existing equipment and conduct dual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bunch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acceleration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experiments</a:t>
            </a:r>
          </a:p>
          <a:p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The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C-band testing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components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is currently being designed for high-power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testing</a:t>
            </a:r>
          </a:p>
          <a:p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Detailed </a:t>
            </a:r>
            <a:r>
              <a:rPr lang="en-US" altLang="zh-CN" sz="2400" dirty="0">
                <a:solidFill>
                  <a:srgbClr val="060607"/>
                </a:solidFill>
                <a:cs typeface="Arial" panose="020B0604020202020204" pitchFamily="34" charset="0"/>
              </a:rPr>
              <a:t>research was conducted on the DR </a:t>
            </a:r>
            <a:r>
              <a:rPr lang="en-US" altLang="zh-CN" sz="2400" dirty="0" smtClean="0">
                <a:solidFill>
                  <a:srgbClr val="060607"/>
                </a:solidFill>
                <a:cs typeface="Arial" panose="020B0604020202020204" pitchFamily="34" charset="0"/>
              </a:rPr>
              <a:t>copper cavity</a:t>
            </a:r>
          </a:p>
          <a:p>
            <a:endParaRPr lang="en-US" altLang="zh-CN" sz="2400" dirty="0">
              <a:solidFill>
                <a:srgbClr val="060607"/>
              </a:solidFill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A20AE922-9C0E-43F3-9B3B-7F913AA3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Summary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EEFDD99-DE35-4D52-8523-5EE6FE12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9B504068-3376-4569-9768-AA838BFB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E179B22-DAF0-4A3A-9A7E-717D4960C784}"/>
              </a:ext>
            </a:extLst>
          </p:cNvPr>
          <p:cNvSpPr txBox="1"/>
          <p:nvPr/>
        </p:nvSpPr>
        <p:spPr>
          <a:xfrm>
            <a:off x="1631504" y="1877316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 for your attention!</a:t>
            </a:r>
            <a:endParaRPr lang="zh-CN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图片 3" descr="8d5d924e275b0c7f58feed1244176003">
            <a:extLst>
              <a:ext uri="{FF2B5EF4-FFF2-40B4-BE49-F238E27FC236}">
                <a16:creationId xmlns="" xmlns:a16="http://schemas.microsoft.com/office/drawing/2014/main" id="{3A7C0214-ACEF-4000-87D0-34DC5D06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0" y="3933056"/>
            <a:ext cx="12191365" cy="2118283"/>
          </a:xfrm>
          <a:prstGeom prst="rect">
            <a:avLst/>
          </a:prstGeom>
        </p:spPr>
      </p:pic>
      <p:pic>
        <p:nvPicPr>
          <p:cNvPr id="6" name="Picture 2" descr="C:\Users\Administrator\Desktop\11112.png">
            <a:extLst>
              <a:ext uri="{FF2B5EF4-FFF2-40B4-BE49-F238E27FC236}">
                <a16:creationId xmlns="" xmlns:a16="http://schemas.microsoft.com/office/drawing/2014/main" id="{5E16F920-3B15-4CEB-9252-C542904A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6690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6384697A-CFF9-41BF-A438-846CBCB77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98693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="" xmlns:a16="http://schemas.microsoft.com/office/drawing/2014/main" id="{1E29FA05-F242-4701-9148-1221D5B0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4074"/>
            <a:ext cx="6863325" cy="564740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1800" dirty="0">
                <a:cs typeface="Arial" panose="020B0604020202020204" pitchFamily="34" charset="0"/>
              </a:rPr>
              <a:t>Electron gun &amp; positron source &amp; bunching system</a:t>
            </a:r>
          </a:p>
          <a:p>
            <a:pPr>
              <a:spcAft>
                <a:spcPts val="0"/>
              </a:spcAft>
            </a:pPr>
            <a:r>
              <a:rPr lang="en-US" altLang="zh-CN" sz="1800" dirty="0">
                <a:cs typeface="Arial" panose="020B0604020202020204" pitchFamily="34" charset="0"/>
              </a:rPr>
              <a:t>RF distribution of the 30 GeV Linac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S-band,</a:t>
            </a:r>
            <a:r>
              <a:rPr lang="zh-CN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80 MW klystron, the number of S-band Acc. structure is 93, big hole s-band structure after the positron source is 16. the number of pulse compressor is 33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1-1(ESBS), 1 accelerating structure, 22MV/m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1-4 (FAS), 21 sets, 84 standard accelerating structures, with pulse compressor, 22MV/m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1-2(PSPAS), 8 sets, 16 big hole accelerating structures, 22MV/m,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with pulse compressor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1-2(SAS), 4 sets, 8 accelerating structures, 27MV/m , with pulse compressor </a:t>
            </a:r>
          </a:p>
          <a:p>
            <a:pPr lvl="1">
              <a:lnSpc>
                <a:spcPts val="2000"/>
              </a:lnSpc>
            </a:pPr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C-band, </a:t>
            </a:r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50 MW klystron, </a:t>
            </a:r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C-band  structures: 470, with 235 pulse compressors</a:t>
            </a:r>
            <a:endParaRPr lang="zh-CN" alt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1.1GeV-30GeV, 1-2(TAS), 235 sets,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470 accelerating structures, ~40MV/m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Damping ring copper cavity (2)</a:t>
            </a:r>
          </a:p>
          <a:p>
            <a:r>
              <a:rPr lang="en-US" altLang="zh-CN" sz="1800" dirty="0">
                <a:cs typeface="Arial" panose="020B0604020202020204" pitchFamily="34" charset="0"/>
              </a:rPr>
              <a:t>Transport line S-band ACC.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structure (2</a:t>
            </a:r>
            <a:r>
              <a:rPr lang="en-US" altLang="zh-CN" sz="1800" dirty="0" smtClean="0">
                <a:cs typeface="Arial" panose="020B0604020202020204" pitchFamily="34" charset="0"/>
              </a:rPr>
              <a:t>)</a:t>
            </a:r>
            <a:endParaRPr lang="zh-CN" altLang="en-US" sz="1800" dirty="0"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="" xmlns:a16="http://schemas.microsoft.com/office/drawing/2014/main" id="{95125381-EB29-4610-A42F-4A80B0B2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Introduction: </a:t>
            </a:r>
            <a:r>
              <a:rPr lang="en-GB" altLang="zh-CN" dirty="0">
                <a:solidFill>
                  <a:srgbClr val="0000FF"/>
                </a:solidFill>
              </a:rPr>
              <a:t>CEPC </a:t>
            </a:r>
            <a:r>
              <a:rPr lang="en-GB" altLang="zh-CN" dirty="0" err="1">
                <a:solidFill>
                  <a:srgbClr val="0000FF"/>
                </a:solidFill>
              </a:rPr>
              <a:t>Linac</a:t>
            </a:r>
            <a:r>
              <a:rPr lang="en-GB" altLang="zh-CN" dirty="0">
                <a:solidFill>
                  <a:srgbClr val="0000FF"/>
                </a:solidFill>
              </a:rPr>
              <a:t> </a:t>
            </a:r>
            <a:r>
              <a:rPr lang="en-GB" altLang="zh-CN" dirty="0" smtClean="0">
                <a:solidFill>
                  <a:srgbClr val="0000FF"/>
                </a:solidFill>
              </a:rPr>
              <a:t>Sources </a:t>
            </a:r>
            <a:r>
              <a:rPr lang="en-GB" altLang="zh-CN" dirty="0">
                <a:solidFill>
                  <a:srgbClr val="0000FF"/>
                </a:solidFill>
              </a:rPr>
              <a:t>&amp;</a:t>
            </a:r>
            <a:r>
              <a:rPr lang="en-US" altLang="zh-CN" dirty="0">
                <a:solidFill>
                  <a:srgbClr val="0000FF"/>
                </a:solidFill>
              </a:rPr>
              <a:t>RF system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A827E8D-FD4C-4E93-B77B-BBA46FEC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2E4BF82C-D27A-482B-996E-DEF0BA16D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906994"/>
              </p:ext>
            </p:extLst>
          </p:nvPr>
        </p:nvGraphicFramePr>
        <p:xfrm>
          <a:off x="7738765" y="1117740"/>
          <a:ext cx="4155803" cy="2710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099">
                  <a:extLst>
                    <a:ext uri="{9D8B030D-6E8A-4147-A177-3AD203B41FA5}">
                      <a16:colId xmlns="" xmlns:a16="http://schemas.microsoft.com/office/drawing/2014/main" val="1122123864"/>
                    </a:ext>
                  </a:extLst>
                </a:gridCol>
                <a:gridCol w="572803">
                  <a:extLst>
                    <a:ext uri="{9D8B030D-6E8A-4147-A177-3AD203B41FA5}">
                      <a16:colId xmlns="" xmlns:a16="http://schemas.microsoft.com/office/drawing/2014/main" val="3712332523"/>
                    </a:ext>
                  </a:extLst>
                </a:gridCol>
                <a:gridCol w="552571">
                  <a:extLst>
                    <a:ext uri="{9D8B030D-6E8A-4147-A177-3AD203B41FA5}">
                      <a16:colId xmlns="" xmlns:a16="http://schemas.microsoft.com/office/drawing/2014/main" val="2212388856"/>
                    </a:ext>
                  </a:extLst>
                </a:gridCol>
                <a:gridCol w="490071">
                  <a:extLst>
                    <a:ext uri="{9D8B030D-6E8A-4147-A177-3AD203B41FA5}">
                      <a16:colId xmlns="" xmlns:a16="http://schemas.microsoft.com/office/drawing/2014/main" val="2295713117"/>
                    </a:ext>
                  </a:extLst>
                </a:gridCol>
                <a:gridCol w="977259">
                  <a:extLst>
                    <a:ext uri="{9D8B030D-6E8A-4147-A177-3AD203B41FA5}">
                      <a16:colId xmlns="" xmlns:a16="http://schemas.microsoft.com/office/drawing/2014/main" val="1293214955"/>
                    </a:ext>
                  </a:extLst>
                </a:gridCol>
              </a:tblGrid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Parameter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Unit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S-band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C-band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277897093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Frequency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MHz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2860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5720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669232033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Length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3.1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1.8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601378424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Cavity mode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2π/3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3π/4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183580498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Aperture 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19~26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12~16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3875749948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Gradient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MV/m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22/27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1673460648"/>
                  </a:ext>
                </a:extLst>
              </a:tr>
              <a:tr h="3467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Cells (include coupler cells)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86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89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2598264640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Number of Acc. </a:t>
                      </a:r>
                      <a:r>
                        <a:rPr lang="en-US" sz="1200" kern="100" dirty="0" err="1">
                          <a:effectLst/>
                        </a:rPr>
                        <a:t>Stru</a:t>
                      </a:r>
                      <a:r>
                        <a:rPr lang="en-US" sz="1200" kern="100" dirty="0">
                          <a:effectLst/>
                        </a:rPr>
                        <a:t>.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93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470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3614553496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Number of Klystron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33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388938072"/>
                  </a:ext>
                </a:extLst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Klystron Power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MW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50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="" xmlns:a16="http://schemas.microsoft.com/office/drawing/2014/main" val="1206889937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9AC1C43-BAB9-45CF-90D6-C98C0B030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897" y="5563161"/>
            <a:ext cx="1584139" cy="9685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BC7E2B1-6E7A-4282-9D4C-0D05E18541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086758"/>
            <a:ext cx="4449305" cy="1366508"/>
          </a:xfrm>
          <a:prstGeom prst="rect">
            <a:avLst/>
          </a:prstGeom>
        </p:spPr>
      </p:pic>
      <p:pic>
        <p:nvPicPr>
          <p:cNvPr id="9" name="内容占位符 5" descr="H:\CEPC\5、CDR-Injector\Visio graph\zhangjingru\design\design1-4.png">
            <a:extLst>
              <a:ext uri="{FF2B5EF4-FFF2-40B4-BE49-F238E27FC236}">
                <a16:creationId xmlns="" xmlns:a16="http://schemas.microsoft.com/office/drawing/2014/main" id="{D888D77C-94AD-46D6-B038-6C10A429E66E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537" y="5510193"/>
            <a:ext cx="1144061" cy="10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8938011-7FED-40DC-89D3-C45FAD4382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132" y="5544137"/>
            <a:ext cx="1299224" cy="960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55E5923-A610-434A-B5D0-69E374D5C6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90" y="5480623"/>
            <a:ext cx="1299224" cy="960529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06FADAB7-2C61-4320-879C-35693C1D481B}"/>
              </a:ext>
            </a:extLst>
          </p:cNvPr>
          <p:cNvCxnSpPr>
            <a:cxnSpLocks/>
          </p:cNvCxnSpPr>
          <p:nvPr/>
        </p:nvCxnSpPr>
        <p:spPr>
          <a:xfrm>
            <a:off x="9874610" y="4518806"/>
            <a:ext cx="513971" cy="8258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F78EA07F-077A-4442-8725-56D98982ABE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266598" y="4657435"/>
            <a:ext cx="767146" cy="886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EC6EC422-1323-41F2-861A-7AEDFEEF6381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8446196" y="4657435"/>
            <a:ext cx="248372" cy="852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="" xmlns:a16="http://schemas.microsoft.com/office/drawing/2014/main" id="{E1B5DF6A-0764-45E2-BC16-C8138386D18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494967" y="4657435"/>
            <a:ext cx="0" cy="9057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="" xmlns:a16="http://schemas.microsoft.com/office/drawing/2014/main" id="{3A2DD388-40E1-4975-9D41-B521E2C85C0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8227" y="4657435"/>
            <a:ext cx="1015517" cy="886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3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123B9AEB-C9AF-4CCC-BB09-16B6908D9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54916"/>
              </p:ext>
            </p:extLst>
          </p:nvPr>
        </p:nvGraphicFramePr>
        <p:xfrm>
          <a:off x="191344" y="1528392"/>
          <a:ext cx="11868356" cy="51788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06580">
                  <a:extLst>
                    <a:ext uri="{9D8B030D-6E8A-4147-A177-3AD203B41FA5}">
                      <a16:colId xmlns="" xmlns:a16="http://schemas.microsoft.com/office/drawing/2014/main" val="3554429710"/>
                    </a:ext>
                  </a:extLst>
                </a:gridCol>
                <a:gridCol w="943909">
                  <a:extLst>
                    <a:ext uri="{9D8B030D-6E8A-4147-A177-3AD203B41FA5}">
                      <a16:colId xmlns="" xmlns:a16="http://schemas.microsoft.com/office/drawing/2014/main" val="1292620815"/>
                    </a:ext>
                  </a:extLst>
                </a:gridCol>
                <a:gridCol w="1576432">
                  <a:extLst>
                    <a:ext uri="{9D8B030D-6E8A-4147-A177-3AD203B41FA5}">
                      <a16:colId xmlns="" xmlns:a16="http://schemas.microsoft.com/office/drawing/2014/main" val="612380958"/>
                    </a:ext>
                  </a:extLst>
                </a:gridCol>
                <a:gridCol w="1814240">
                  <a:extLst>
                    <a:ext uri="{9D8B030D-6E8A-4147-A177-3AD203B41FA5}">
                      <a16:colId xmlns="" xmlns:a16="http://schemas.microsoft.com/office/drawing/2014/main" val="3124892109"/>
                    </a:ext>
                  </a:extLst>
                </a:gridCol>
                <a:gridCol w="2036934">
                  <a:extLst>
                    <a:ext uri="{9D8B030D-6E8A-4147-A177-3AD203B41FA5}">
                      <a16:colId xmlns="" xmlns:a16="http://schemas.microsoft.com/office/drawing/2014/main" val="1843658737"/>
                    </a:ext>
                  </a:extLst>
                </a:gridCol>
                <a:gridCol w="2490261">
                  <a:extLst>
                    <a:ext uri="{9D8B030D-6E8A-4147-A177-3AD203B41FA5}">
                      <a16:colId xmlns="" xmlns:a16="http://schemas.microsoft.com/office/drawing/2014/main" val="1162347843"/>
                    </a:ext>
                  </a:extLst>
                </a:gridCol>
              </a:tblGrid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u="none" strike="noStrike" dirty="0">
                          <a:effectLst/>
                        </a:rPr>
                        <a:t>　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Numbers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Designed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High power tested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Operated with beam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Need upgraded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62122745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Electron gun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Two bunch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212034035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Positron source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Yes</a:t>
                      </a:r>
                      <a:endParaRPr lang="en-US" altLang="zh-CN" sz="1600" b="0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Power increase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4115907717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SHBs/Buncher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2/1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345821649"/>
                  </a:ext>
                </a:extLst>
              </a:tr>
              <a:tr h="329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S-band 3m AS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93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The </a:t>
                      </a:r>
                      <a:r>
                        <a:rPr lang="en-US" sz="1600" u="none" strike="noStrike" dirty="0">
                          <a:effectLst/>
                        </a:rPr>
                        <a:t>water cooling to 100Hz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1547921664"/>
                  </a:ext>
                </a:extLst>
              </a:tr>
              <a:tr h="3291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S-band PC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33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</a:t>
                      </a:r>
                      <a:r>
                        <a:rPr lang="en-US" sz="1600" u="none" strike="noStrike" dirty="0" smtClean="0">
                          <a:effectLst/>
                        </a:rPr>
                        <a:t>he </a:t>
                      </a:r>
                      <a:r>
                        <a:rPr lang="en-US" sz="1600" u="none" strike="noStrike" dirty="0">
                          <a:effectLst/>
                        </a:rPr>
                        <a:t>water cooling to 100Hz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278118679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S-band big hole AS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sz="1600" u="none" strike="noStrike" dirty="0" err="1">
                          <a:effectLst/>
                        </a:rPr>
                        <a:t>→</a:t>
                      </a:r>
                      <a:r>
                        <a:rPr lang="en-US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52103599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S-band 1m AS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1002007395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S-band dummy load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190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1490769639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S-band waveguide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387114997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S-band LLRF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42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1413887059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AS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370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4119021940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235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696269168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dummy load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706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904718388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deflector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664189532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waveguide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861729516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C-band LLRF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→</a:t>
                      </a:r>
                      <a:r>
                        <a:rPr lang="en-US" altLang="zh-CN" sz="1600" u="none" strike="noStrike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r>
                        <a:rPr lang="en-US" altLang="zh-CN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after EDR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phase drift compensation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3026533856"/>
                  </a:ext>
                </a:extLst>
              </a:tr>
              <a:tr h="187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DR copper cavity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8214" marR="8214" marT="82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214" marR="8214" marT="8214" marB="0" anchor="b"/>
                </a:tc>
                <a:extLst>
                  <a:ext uri="{0D108BD9-81ED-4DB2-BD59-A6C34878D82A}">
                    <a16:rowId xmlns="" xmlns:a16="http://schemas.microsoft.com/office/drawing/2014/main" val="1595392039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="" xmlns:a16="http://schemas.microsoft.com/office/drawing/2014/main" id="{B00A19B1-22AF-4545-988D-EA94A500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EDR goal:</a:t>
            </a:r>
            <a:r>
              <a:rPr lang="en-GB" altLang="zh-CN" dirty="0"/>
              <a:t> </a:t>
            </a:r>
            <a:r>
              <a:rPr lang="en-GB" altLang="zh-CN" dirty="0">
                <a:solidFill>
                  <a:srgbClr val="0000FF"/>
                </a:solidFill>
              </a:rPr>
              <a:t>Equipment list &amp; preparation status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08EE9F6-F89E-418E-AF14-886730F4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33017" y="1124744"/>
            <a:ext cx="641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Our goals and plan are to make all our hardware prepared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65681"/>
            <a:ext cx="5486400" cy="5011434"/>
          </a:xfrm>
        </p:spPr>
        <p:txBody>
          <a:bodyPr/>
          <a:lstStyle/>
          <a:p>
            <a:r>
              <a:rPr lang="en-US" altLang="zh-CN" sz="2400" dirty="0">
                <a:cs typeface="Arial" panose="020B0604020202020204" pitchFamily="34" charset="0"/>
              </a:rPr>
              <a:t>Electron source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Traditional thermionic triode gun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cs typeface="Arial" panose="020B0604020202020204" pitchFamily="34" charset="0"/>
              </a:rPr>
              <a:t>Mature technology</a:t>
            </a:r>
          </a:p>
          <a:p>
            <a:r>
              <a:rPr lang="en-US" altLang="zh-CN" sz="2200" dirty="0">
                <a:ea typeface="Times New Roman" panose="02020603050405020304" pitchFamily="18" charset="0"/>
                <a:cs typeface="Arial" panose="020B0604020202020204" pitchFamily="34" charset="0"/>
              </a:rPr>
              <a:t>Design parameters of the </a:t>
            </a:r>
            <a:r>
              <a:rPr lang="en-US" altLang="zh-CN" sz="2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EDR</a:t>
            </a:r>
            <a:endParaRPr lang="en-US" altLang="zh-CN" sz="2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1.5 </a:t>
            </a:r>
            <a:r>
              <a:rPr lang="en-US" altLang="zh-CN" sz="1800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nC</a:t>
            </a:r>
            <a:r>
              <a:rPr lang="en-US" altLang="zh-CN" sz="18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bunch charge for electron injection</a:t>
            </a:r>
          </a:p>
          <a:p>
            <a:pPr lvl="1"/>
            <a:r>
              <a:rPr lang="en-US" altLang="zh-CN" sz="18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en-US" altLang="zh-CN" sz="1800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nC</a:t>
            </a:r>
            <a:r>
              <a:rPr lang="en-US" altLang="zh-CN" sz="18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bunch charge for positron production</a:t>
            </a:r>
          </a:p>
          <a:p>
            <a:r>
              <a:rPr lang="en-US" altLang="zh-CN" sz="2200" dirty="0">
                <a:ea typeface="Times New Roman" panose="02020603050405020304" pitchFamily="18" charset="0"/>
                <a:cs typeface="Arial" panose="020B0604020202020204" pitchFamily="34" charset="0"/>
              </a:rPr>
              <a:t>The HEPS and BEPCII design can meet our requirement </a:t>
            </a:r>
          </a:p>
          <a:p>
            <a:pPr lvl="1"/>
            <a:endParaRPr lang="en-US" altLang="zh-CN" sz="2400" dirty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 TDR design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review: </a:t>
            </a:r>
            <a:r>
              <a:rPr lang="en-US" altLang="zh-CN" sz="32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Sources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内容占位符 1"/>
          <p:cNvSpPr txBox="1"/>
          <p:nvPr/>
        </p:nvSpPr>
        <p:spPr>
          <a:xfrm>
            <a:off x="5749752" y="1114731"/>
            <a:ext cx="5832648" cy="5011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cs typeface="Arial" panose="020B0604020202020204" pitchFamily="34" charset="0"/>
              </a:rPr>
              <a:t>Positron source</a:t>
            </a:r>
          </a:p>
          <a:p>
            <a:pPr lvl="1"/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</a:rPr>
              <a:t>Incident electron beam:4GeV/10nC/100Hz</a:t>
            </a:r>
          </a:p>
          <a:p>
            <a:pPr lvl="1"/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</a:rPr>
              <a:t>Fixed Target</a:t>
            </a:r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</a:rPr>
              <a:t>tungsten,15mm thickness</a:t>
            </a:r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altLang="zh-CN" sz="1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ea typeface="Times New Roman" panose="02020603050405020304" pitchFamily="18" charset="0"/>
                <a:cs typeface="Arial" panose="020B0604020202020204" pitchFamily="34" charset="0"/>
              </a:rPr>
              <a:t>FLUX concentrator </a:t>
            </a:r>
          </a:p>
          <a:p>
            <a:pPr lvl="2"/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Length: 100mm</a:t>
            </a:r>
          </a:p>
          <a:p>
            <a:pPr lvl="2"/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Aperture: 7mm→52mm</a:t>
            </a:r>
          </a:p>
          <a:p>
            <a:pPr lvl="2"/>
            <a:r>
              <a:rPr lang="en-US" altLang="zh-C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Magnetic field: 6.0T → 0.5T</a:t>
            </a:r>
            <a:endParaRPr lang="zh-CN" alt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cs typeface="Arial" panose="020B0604020202020204" pitchFamily="34" charset="0"/>
              </a:rPr>
              <a:t>We have made a prototype of the  flux concentrator and it’s power supply and successfully high power tested</a:t>
            </a:r>
          </a:p>
          <a:p>
            <a:endParaRPr lang="zh-CN" altLang="en-US" dirty="0">
              <a:cs typeface="Arial" panose="020B06040202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33783"/>
              </p:ext>
            </p:extLst>
          </p:nvPr>
        </p:nvGraphicFramePr>
        <p:xfrm>
          <a:off x="1040028" y="4152449"/>
          <a:ext cx="4552635" cy="25377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81342"/>
                <a:gridCol w="661815"/>
                <a:gridCol w="1909478"/>
              </a:tblGrid>
              <a:tr h="2480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Parameter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</a:rPr>
                        <a:t>Unit</a:t>
                      </a:r>
                      <a:endParaRPr lang="zh-CN" sz="14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</a:rPr>
                        <a:t>Value</a:t>
                      </a:r>
                      <a:endParaRPr lang="zh-CN" sz="14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0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Type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</a:rPr>
                        <a:t>-</a:t>
                      </a:r>
                      <a:endParaRPr lang="zh-CN" sz="14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Thermionic Triode Gun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Cathode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-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</a:rPr>
                        <a:t>Dispenser cathode</a:t>
                      </a:r>
                      <a:endParaRPr lang="zh-CN" sz="14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Beam current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A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&gt; 10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0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High voltage of anode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kV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150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Bunch charge 1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nC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3.3 (e</a:t>
                      </a:r>
                      <a:r>
                        <a:rPr lang="en-GB" sz="1400" baseline="30000" dirty="0">
                          <a:effectLst/>
                          <a:latin typeface="+mj-lt"/>
                        </a:rPr>
                        <a:t>–</a:t>
                      </a:r>
                      <a:r>
                        <a:rPr lang="en-GB" sz="1400" dirty="0">
                          <a:effectLst/>
                          <a:latin typeface="+mj-lt"/>
                        </a:rPr>
                        <a:t> injection)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Bunch charge 2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</a:rPr>
                        <a:t>nC</a:t>
                      </a:r>
                      <a:endParaRPr lang="zh-CN" sz="14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11 (e</a:t>
                      </a:r>
                      <a:r>
                        <a:rPr lang="en-GB" sz="1400" baseline="30000" dirty="0">
                          <a:effectLst/>
                          <a:latin typeface="+mj-lt"/>
                        </a:rPr>
                        <a:t>+</a:t>
                      </a:r>
                      <a:r>
                        <a:rPr lang="en-GB" sz="1400" dirty="0">
                          <a:effectLst/>
                          <a:latin typeface="+mj-lt"/>
                        </a:rPr>
                        <a:t> production)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Repetition rate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Hz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100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8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Pulse duration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ns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6612009" y="4627122"/>
            <a:ext cx="1416253" cy="2063036"/>
            <a:chOff x="1134242" y="3140526"/>
            <a:chExt cx="2688491" cy="395888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351997" y="3140526"/>
              <a:ext cx="2252980" cy="3004185"/>
            </a:xfrm>
            <a:prstGeom prst="rect">
              <a:avLst/>
            </a:prstGeom>
          </p:spPr>
        </p:pic>
        <p:sp>
          <p:nvSpPr>
            <p:cNvPr id="10" name="文本框 17"/>
            <p:cNvSpPr txBox="1"/>
            <p:nvPr/>
          </p:nvSpPr>
          <p:spPr>
            <a:xfrm>
              <a:off x="1134242" y="6213492"/>
              <a:ext cx="2688491" cy="88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200" dirty="0"/>
                <a:t>The FLUX conentrator</a:t>
              </a:r>
              <a:endParaRPr lang="en-US" altLang="zh-CN" sz="12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385962" y="4644639"/>
            <a:ext cx="2766010" cy="1909487"/>
            <a:chOff x="3647825" y="3133691"/>
            <a:chExt cx="2766010" cy="190948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978764" y="3133691"/>
              <a:ext cx="2104133" cy="1532476"/>
            </a:xfrm>
            <a:prstGeom prst="rect">
              <a:avLst/>
            </a:prstGeom>
          </p:spPr>
        </p:pic>
        <p:sp>
          <p:nvSpPr>
            <p:cNvPr id="13" name="文本框 17"/>
            <p:cNvSpPr txBox="1"/>
            <p:nvPr/>
          </p:nvSpPr>
          <p:spPr>
            <a:xfrm>
              <a:off x="3647825" y="4704624"/>
              <a:ext cx="2766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zh-CN" sz="1600" dirty="0">
                  <a:sym typeface="+mn-ea"/>
                </a:rPr>
                <a:t>The 15kA solid-state modulator</a:t>
              </a:r>
              <a:endPara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443" y="2663671"/>
            <a:ext cx="1431538" cy="1872897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cs typeface="Arial" panose="020B0604020202020204" pitchFamily="34" charset="0"/>
              </a:rPr>
              <a:t>HEPS 500MeV S-band </a:t>
            </a:r>
            <a:r>
              <a:rPr lang="en-US" altLang="zh-CN" sz="2000" dirty="0" err="1">
                <a:cs typeface="Arial" panose="020B0604020202020204" pitchFamily="34" charset="0"/>
              </a:rPr>
              <a:t>linac</a:t>
            </a:r>
            <a:r>
              <a:rPr lang="en-US" altLang="zh-CN" sz="2000" dirty="0">
                <a:cs typeface="Arial" panose="020B0604020202020204" pitchFamily="34" charset="0"/>
              </a:rPr>
              <a:t> including bunching system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Gun, 2  SHBs, 1 </a:t>
            </a:r>
            <a:r>
              <a:rPr lang="en-US" altLang="zh-CN" sz="2000" dirty="0" err="1">
                <a:solidFill>
                  <a:schemeClr val="tx1"/>
                </a:solidFill>
                <a:cs typeface="Arial" panose="020B0604020202020204" pitchFamily="34" charset="0"/>
              </a:rPr>
              <a:t>prebuncher</a:t>
            </a:r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, 1 buncher , 9 accelerating structures, 4 SLAC type pulse compressors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  <a:cs typeface="Arial" panose="020B0604020202020204" pitchFamily="34" charset="0"/>
              </a:rPr>
              <a:t>The S-band RF system successfully used in HEPS project and the gradient with beam reached 26 MV/m</a:t>
            </a:r>
            <a:endParaRPr lang="zh-CN" alt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TDR design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review: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500MeV S-band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6" name="组合 60"/>
          <p:cNvGrpSpPr/>
          <p:nvPr/>
        </p:nvGrpSpPr>
        <p:grpSpPr bwMode="auto">
          <a:xfrm>
            <a:off x="1055439" y="3328559"/>
            <a:ext cx="2989413" cy="3324263"/>
            <a:chOff x="5851201" y="3218594"/>
            <a:chExt cx="2959500" cy="3333954"/>
          </a:xfrm>
        </p:grpSpPr>
        <p:pic>
          <p:nvPicPr>
            <p:cNvPr id="7" name="图片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201" y="3218594"/>
              <a:ext cx="2959500" cy="298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62"/>
            <p:cNvSpPr txBox="1">
              <a:spLocks noChangeArrowheads="1"/>
            </p:cNvSpPr>
            <p:nvPr/>
          </p:nvSpPr>
          <p:spPr bwMode="auto">
            <a:xfrm>
              <a:off x="6467213" y="6183216"/>
              <a:ext cx="18181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dirty="0">
                  <a:ea typeface="宋体" panose="02010600030101010101" pitchFamily="2" charset="-122"/>
                </a:rPr>
                <a:t>HEPS </a:t>
              </a:r>
              <a:r>
                <a:rPr lang="en-US" altLang="zh-CN" dirty="0" err="1">
                  <a:ea typeface="宋体" panose="02010600030101010101" pitchFamily="2" charset="-122"/>
                </a:rPr>
                <a:t>linac</a:t>
              </a:r>
              <a:r>
                <a:rPr lang="en-US" altLang="zh-CN" dirty="0">
                  <a:ea typeface="宋体" panose="02010600030101010101" pitchFamily="2" charset="-122"/>
                </a:rPr>
                <a:t> tunnel</a:t>
              </a:r>
              <a:endParaRPr lang="zh-CN" altLang="en-US" dirty="0">
                <a:ea typeface="宋体" panose="02010600030101010101" pitchFamily="2" charset="-122"/>
              </a:endParaRPr>
            </a:p>
          </p:txBody>
        </p:sp>
      </p:grpSp>
      <p:pic>
        <p:nvPicPr>
          <p:cNvPr id="11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b="19940"/>
          <a:stretch>
            <a:fillRect/>
          </a:stretch>
        </p:blipFill>
        <p:spPr>
          <a:xfrm>
            <a:off x="4197891" y="3328560"/>
            <a:ext cx="4390196" cy="30033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44309" y="6345816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HEPS equipment hall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9213516" y="4726976"/>
            <a:ext cx="2129495" cy="1886289"/>
            <a:chOff x="300352" y="4651410"/>
            <a:chExt cx="2129495" cy="188628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00352" y="4651410"/>
              <a:ext cx="2061725" cy="154568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00353" y="6199145"/>
              <a:ext cx="2129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HEPS pulse compressor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54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14731"/>
            <a:ext cx="5391510" cy="5011434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ea typeface="Arial Unicode MS" panose="020B0604020202020204" pitchFamily="34" charset="-122"/>
                <a:cs typeface="Arial" panose="020B0604020202020204" pitchFamily="34" charset="0"/>
              </a:rPr>
              <a:t>The SHBs &amp; buncher </a:t>
            </a:r>
          </a:p>
          <a:p>
            <a:pPr lvl="1"/>
            <a:r>
              <a:rPr lang="x-none" altLang="zh-CN" sz="2000" dirty="0">
                <a:solidFill>
                  <a:schemeClr val="tx1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Re-entrant SW</a:t>
            </a:r>
            <a:r>
              <a:rPr lang="en-US" altLang="zh-CN" sz="2000" dirty="0">
                <a:solidFill>
                  <a:schemeClr val="tx1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 for SHBs </a:t>
            </a:r>
            <a:endParaRPr lang="zh-CN" altLang="zh-CN" sz="2000" dirty="0">
              <a:solidFill>
                <a:schemeClr val="tx1"/>
              </a:solidFill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lvl="1"/>
            <a:r>
              <a:rPr lang="en-GB" altLang="zh-CN" sz="2000" dirty="0">
                <a:solidFill>
                  <a:schemeClr val="tx1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TW/CI for buncher</a:t>
            </a:r>
            <a:endParaRPr lang="en-US" altLang="zh-CN" sz="2000" dirty="0">
              <a:solidFill>
                <a:schemeClr val="tx1"/>
              </a:solidFill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ea typeface="Arial Unicode MS" panose="020B0604020202020204" pitchFamily="34" charset="-122"/>
                <a:cs typeface="Arial" panose="020B0604020202020204" pitchFamily="34" charset="0"/>
              </a:rPr>
              <a:t>The same as HEPS only the frequency is</a:t>
            </a:r>
            <a:r>
              <a:rPr lang="zh-CN" altLang="en-US" sz="2000" dirty="0"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ea typeface="Arial Unicode MS" panose="020B0604020202020204" pitchFamily="34" charset="-122"/>
                <a:cs typeface="Arial" panose="020B0604020202020204" pitchFamily="34" charset="0"/>
              </a:rPr>
              <a:t>a little deference </a:t>
            </a:r>
          </a:p>
          <a:p>
            <a:endParaRPr lang="zh-CN" altLang="en-US" sz="2000" dirty="0"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189928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 TDR design 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review: Bunching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216747" y="3641851"/>
            <a:ext cx="2784363" cy="2441677"/>
            <a:chOff x="4457614" y="6152984"/>
            <a:chExt cx="2016096" cy="154952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457614" y="6152984"/>
              <a:ext cx="2016096" cy="1138119"/>
            </a:xfrm>
            <a:prstGeom prst="rect">
              <a:avLst/>
            </a:prstGeom>
          </p:spPr>
        </p:pic>
        <p:sp>
          <p:nvSpPr>
            <p:cNvPr id="8" name="文本框 8"/>
            <p:cNvSpPr txBox="1"/>
            <p:nvPr/>
          </p:nvSpPr>
          <p:spPr>
            <a:xfrm>
              <a:off x="4846499" y="7399839"/>
              <a:ext cx="1627211" cy="30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err="1"/>
                <a:t>Buncher</a:t>
              </a:r>
              <a:r>
                <a:rPr lang="en-US" altLang="zh-CN" dirty="0"/>
                <a:t> for HEPS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17123" y="3551403"/>
            <a:ext cx="2499624" cy="2583534"/>
            <a:chOff x="3596521" y="4379585"/>
            <a:chExt cx="1776251" cy="224200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6521" y="4379585"/>
              <a:ext cx="1522919" cy="1802647"/>
            </a:xfrm>
            <a:prstGeom prst="rect">
              <a:avLst/>
            </a:prstGeom>
          </p:spPr>
        </p:pic>
        <p:sp>
          <p:nvSpPr>
            <p:cNvPr id="11" name="文本框 5"/>
            <p:cNvSpPr txBox="1"/>
            <p:nvPr/>
          </p:nvSpPr>
          <p:spPr>
            <a:xfrm>
              <a:off x="3849853" y="6225788"/>
              <a:ext cx="1522919" cy="39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SHBs for HEPS </a:t>
              </a:r>
              <a:endParaRPr lang="zh-CN" altLang="en-US" dirty="0"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190892" y="1025379"/>
          <a:ext cx="5752294" cy="24425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11964"/>
                <a:gridCol w="875267"/>
                <a:gridCol w="1513561"/>
                <a:gridCol w="1351502"/>
              </a:tblGrid>
              <a:tr h="2125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Value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125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SHB1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SHB2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241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Frequency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MHz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158.89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476.67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241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Shunt Impedance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l-GR" sz="1400">
                          <a:effectLst/>
                        </a:rPr>
                        <a:t>Ω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1.46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2.53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241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Unloaded Q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8475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12431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241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VSWR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&lt; 1.05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&lt; 1.05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241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</a:t>
                      </a:r>
                      <a:r>
                        <a:rPr lang="en-US" sz="1400" baseline="-25000">
                          <a:effectLst/>
                        </a:rPr>
                        <a:t>surface, max</a:t>
                      </a:r>
                      <a:r>
                        <a:rPr lang="en-US" sz="1400">
                          <a:effectLst/>
                        </a:rPr>
                        <a:t> @100 kV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MV/m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6.4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6.1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  <a:tr h="3813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Required power @100 kV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10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</a:rPr>
                        <a:t>7</a:t>
                      </a:r>
                      <a:endParaRPr lang="zh-CN" alt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9525" anchor="ctr"/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7002220" y="3455748"/>
          <a:ext cx="4593631" cy="335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75175"/>
                <a:gridCol w="1259228"/>
                <a:gridCol w="1259228"/>
              </a:tblGrid>
              <a:tr h="1451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Parameters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Value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Frequency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MHz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2860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Phase advance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>
                          <a:effectLst/>
                        </a:rPr>
                        <a:t>2π/3</a:t>
                      </a:r>
                      <a:endParaRPr lang="el-GR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Cell number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6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Phase velocity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0.75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Group velocity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0.0193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Attenuation constant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Np/m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0.147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Shunt impedance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l-GR" sz="1400">
                          <a:effectLst/>
                        </a:rPr>
                        <a:t>Ω/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33.2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Unloaded Q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-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11083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Bunching voltage (Max)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>
                          <a:effectLst/>
                        </a:rPr>
                        <a:t>1.2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  <a:tr h="14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Input power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</a:rPr>
                        <a:t>6</a:t>
                      </a:r>
                      <a:endParaRPr lang="zh-CN" alt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2345" marR="62345" marT="95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5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Upgrade of the S-band RF technology </a:t>
            </a:r>
          </a:p>
          <a:p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Using existing HEPS </a:t>
            </a:r>
            <a:r>
              <a:rPr lang="en-US" altLang="zh-CN" sz="2400" dirty="0" err="1" smtClean="0">
                <a:ea typeface="Arial Unicode MS" panose="020B0604020202020204" pitchFamily="34" charset="-122"/>
                <a:cs typeface="Arial" panose="020B0604020202020204" pitchFamily="34" charset="0"/>
              </a:rPr>
              <a:t>linac</a:t>
            </a:r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>
                <a:ea typeface="Arial Unicode MS" panose="020B0604020202020204" pitchFamily="34" charset="-122"/>
                <a:cs typeface="Arial" panose="020B0604020202020204" pitchFamily="34" charset="0"/>
              </a:rPr>
              <a:t>conduct dual </a:t>
            </a:r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bunch </a:t>
            </a:r>
            <a:r>
              <a:rPr lang="en-US" altLang="zh-CN" sz="2400" dirty="0">
                <a:ea typeface="Arial Unicode MS" panose="020B0604020202020204" pitchFamily="34" charset="-122"/>
                <a:cs typeface="Arial" panose="020B0604020202020204" pitchFamily="34" charset="0"/>
              </a:rPr>
              <a:t>acceleration experiments after upgrading e-gun and </a:t>
            </a:r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beam measurement </a:t>
            </a:r>
            <a:r>
              <a:rPr lang="en-US" altLang="zh-CN" sz="2400" dirty="0">
                <a:ea typeface="Arial Unicode MS" panose="020B0604020202020204" pitchFamily="34" charset="-122"/>
                <a:cs typeface="Arial" panose="020B0604020202020204" pitchFamily="34" charset="0"/>
              </a:rPr>
              <a:t>equipment</a:t>
            </a:r>
            <a:endParaRPr lang="en-US" altLang="zh-CN" sz="2400" dirty="0" smtClean="0"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Build </a:t>
            </a:r>
            <a:r>
              <a:rPr lang="en-US" altLang="zh-CN" sz="2400" dirty="0">
                <a:ea typeface="Arial Unicode MS" panose="020B0604020202020204" pitchFamily="34" charset="-122"/>
                <a:cs typeface="Arial" panose="020B0604020202020204" pitchFamily="34" charset="0"/>
              </a:rPr>
              <a:t>a C-band unit testing </a:t>
            </a:r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bench</a:t>
            </a:r>
          </a:p>
          <a:p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R&amp;D of cryogenic copper C-band accelerating structures </a:t>
            </a:r>
          </a:p>
          <a:p>
            <a:r>
              <a:rPr lang="en-US" altLang="zh-CN" sz="2400" dirty="0" smtClean="0">
                <a:ea typeface="Arial Unicode MS" panose="020B0604020202020204" pitchFamily="34" charset="-122"/>
                <a:cs typeface="Arial" panose="020B0604020202020204" pitchFamily="34" charset="0"/>
              </a:rPr>
              <a:t>Improve </a:t>
            </a:r>
            <a:r>
              <a:rPr lang="en-US" altLang="zh-CN" sz="2400" dirty="0">
                <a:ea typeface="Arial Unicode MS" panose="020B0604020202020204" pitchFamily="34" charset="-122"/>
                <a:cs typeface="Arial" panose="020B0604020202020204" pitchFamily="34" charset="0"/>
              </a:rPr>
              <a:t>the design of DR copper cavity</a:t>
            </a:r>
            <a:endParaRPr lang="zh-CN" altLang="en-US" sz="2400" dirty="0"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zh-CN" altLang="en-US" sz="2400" dirty="0"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</a:t>
            </a:r>
            <a:r>
              <a:rPr lang="en-US" altLang="zh-CN" dirty="0" smtClean="0"/>
              <a:t>evelopment </a:t>
            </a:r>
            <a:r>
              <a:rPr lang="en-US" altLang="zh-CN" dirty="0"/>
              <a:t>in </a:t>
            </a:r>
            <a:r>
              <a:rPr lang="en-US" altLang="zh-CN" dirty="0" smtClean="0"/>
              <a:t>EDR</a:t>
            </a:r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of the CEPC IARC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ec4454c-127a-4e3c-9396-6911192c462f}"/>
  <p:tag name="TABLE_ENDDRAG_ORIGIN_RECT" val="290*346"/>
  <p:tag name="TABLE_ENDDRAG_RECT" val="650*111*290*3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38*117"/>
  <p:tag name="TABLE_ENDDRAG_RECT" val="360*225*538*1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75*191"/>
  <p:tag name="TABLE_ENDDRAG_RECT" val="480*132*375*19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32497</TotalTime>
  <Words>3330</Words>
  <Application>Microsoft Office PowerPoint</Application>
  <PresentationFormat>宽屏</PresentationFormat>
  <Paragraphs>835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Arial Unicode MS</vt:lpstr>
      <vt:lpstr>MS Mincho</vt:lpstr>
      <vt:lpstr>等线</vt:lpstr>
      <vt:lpstr>楷体</vt:lpstr>
      <vt:lpstr>宋体</vt:lpstr>
      <vt:lpstr>微软雅黑</vt:lpstr>
      <vt:lpstr>Arial</vt:lpstr>
      <vt:lpstr>Arial Black</vt:lpstr>
      <vt:lpstr>Calibri</vt:lpstr>
      <vt:lpstr>Symbol</vt:lpstr>
      <vt:lpstr>Times New Roman</vt:lpstr>
      <vt:lpstr>Wingdings</vt:lpstr>
      <vt:lpstr>Office 主题</vt:lpstr>
      <vt:lpstr>PowerPoint 演示文稿</vt:lpstr>
      <vt:lpstr>Outline</vt:lpstr>
      <vt:lpstr>Introduction: CEPC Linac baseline design</vt:lpstr>
      <vt:lpstr>Introduction: CEPC Linac Sources &amp;RF system</vt:lpstr>
      <vt:lpstr>EDR goal: Equipment list &amp; preparation status</vt:lpstr>
      <vt:lpstr>The TDR design review: Sources</vt:lpstr>
      <vt:lpstr>The TDR design review: 500MeV S-band linac </vt:lpstr>
      <vt:lpstr>The TDR design review: Bunching cavities</vt:lpstr>
      <vt:lpstr>Development in EDR</vt:lpstr>
      <vt:lpstr>S-band RF technology upgrade：spherical cavity pulse compressor</vt:lpstr>
      <vt:lpstr>S-band RF technology upgrade：SS430 metal load</vt:lpstr>
      <vt:lpstr>EDR progress status：dual bunch acceleration experiments </vt:lpstr>
      <vt:lpstr>C-band high power test platform plan</vt:lpstr>
      <vt:lpstr>Status of C-band accelerating structures in the world</vt:lpstr>
      <vt:lpstr>Review of the TDR: C-band accelerating structure </vt:lpstr>
      <vt:lpstr>C-band pulse compressor in the world</vt:lpstr>
      <vt:lpstr>Pulse compressor (1): Cylinder cavities type TE0115 </vt:lpstr>
      <vt:lpstr>Pulse compressor (2): Spherical Cavity TE113</vt:lpstr>
      <vt:lpstr>3dB hybrid power divider</vt:lpstr>
      <vt:lpstr>High directional coupler</vt:lpstr>
      <vt:lpstr>Load</vt:lpstr>
      <vt:lpstr>Cryogenic copper accelerating structures plan</vt:lpstr>
      <vt:lpstr>C-band 20 cells parallel coupling structure design </vt:lpstr>
      <vt:lpstr>C-band 20 cells parallel coupling structure design </vt:lpstr>
      <vt:lpstr>Cold test results after tuning</vt:lpstr>
      <vt:lpstr>Preparation for High Power Tests</vt:lpstr>
      <vt:lpstr>Situation on cooling</vt:lpstr>
      <vt:lpstr>High power test results</vt:lpstr>
      <vt:lpstr>40 cells cryogenic accelerating structure design</vt:lpstr>
      <vt:lpstr>DR copper cavity design</vt:lpstr>
      <vt:lpstr>DR copper cavity design</vt:lpstr>
      <vt:lpstr>Refinement of DR copper cavity design</vt:lpstr>
      <vt:lpstr>Refinement of DR copper cavity design</vt:lpstr>
      <vt:lpstr>Manpower in EDR phase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23192</cp:lastModifiedBy>
  <cp:revision>2510</cp:revision>
  <cp:lastPrinted>2022-11-06T05:19:21Z</cp:lastPrinted>
  <dcterms:created xsi:type="dcterms:W3CDTF">2012-09-04T11:33:36Z</dcterms:created>
  <dcterms:modified xsi:type="dcterms:W3CDTF">2025-06-17T05:00:55Z</dcterms:modified>
</cp:coreProperties>
</file>