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75" r:id="rId2"/>
  </p:sldMasterIdLst>
  <p:notesMasterIdLst>
    <p:notesMasterId r:id="rId25"/>
  </p:notesMasterIdLst>
  <p:handoutMasterIdLst>
    <p:handoutMasterId r:id="rId26"/>
  </p:handoutMasterIdLst>
  <p:sldIdLst>
    <p:sldId id="953" r:id="rId3"/>
    <p:sldId id="907" r:id="rId4"/>
    <p:sldId id="946" r:id="rId5"/>
    <p:sldId id="1413" r:id="rId6"/>
    <p:sldId id="1414" r:id="rId7"/>
    <p:sldId id="423" r:id="rId8"/>
    <p:sldId id="491" r:id="rId9"/>
    <p:sldId id="1557" r:id="rId10"/>
    <p:sldId id="1558" r:id="rId11"/>
    <p:sldId id="1415" r:id="rId12"/>
    <p:sldId id="374" r:id="rId13"/>
    <p:sldId id="359" r:id="rId14"/>
    <p:sldId id="257" r:id="rId15"/>
    <p:sldId id="1422" r:id="rId16"/>
    <p:sldId id="258" r:id="rId17"/>
    <p:sldId id="350" r:id="rId18"/>
    <p:sldId id="1559" r:id="rId19"/>
    <p:sldId id="1421" r:id="rId20"/>
    <p:sldId id="259" r:id="rId21"/>
    <p:sldId id="327" r:id="rId22"/>
    <p:sldId id="352" r:id="rId23"/>
    <p:sldId id="1420" r:id="rId24"/>
  </p:sldIdLst>
  <p:sldSz cx="12192000" cy="6858000"/>
  <p:notesSz cx="7104063" cy="10234613"/>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沙 鹏" initials="沙" lastIdx="1" clrIdx="0">
    <p:extLst>
      <p:ext uri="{19B8F6BF-5375-455C-9EA6-DF929625EA0E}">
        <p15:presenceInfo xmlns:p15="http://schemas.microsoft.com/office/powerpoint/2012/main" userId="b8608ec0e979a9ee"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FF"/>
    <a:srgbClr val="0000FF"/>
    <a:srgbClr val="003399"/>
    <a:srgbClr val="E6E6E6"/>
    <a:srgbClr val="0070C0"/>
    <a:srgbClr val="4D8357"/>
    <a:srgbClr val="005800"/>
    <a:srgbClr val="008400"/>
    <a:srgbClr val="FDCC6D"/>
    <a:srgbClr val="00A24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度样式 2 - 强调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2838BEF-8BB2-4498-84A7-C5851F593DF1}" styleName="中度样式 4 - 强调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3C2FFA5D-87B4-456A-9821-1D502468CF0F}" styleName="主题样式 1 - 强调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CF1AB2-1976-4502-BF36-3FF5EA218861}" styleName="中度样式 4 - 强调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0505E3EF-67EA-436B-97B2-0124C06EBD24}" styleName="中度样式 4 - 强调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16D9F66E-5EB9-4882-86FB-DCBF35E3C3E4}" styleName="中度样式 4 - 强调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69C7853C-536D-4A76-A0AE-DD22124D55A5}" styleName="主题样式 1 - 强调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5758FB7-9AC5-4552-8A53-C91805E547FA}" styleName="主题样式 1 - 强调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F5AB1C69-6EDB-4FF4-983F-18BD219EF322}" styleName="中度样式 2 - 强调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中度样式 2 - 强调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中度样式 1 - 强调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B301B821-A1FF-4177-AEE7-76D212191A09}" styleName="中度样式 1 - 强调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BC89EF96-8CEA-46FF-86C4-4CE0E7609802}" styleName="浅色样式 3 - 强调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DBED569-4797-4DF1-A0F4-6AAB3CD982D8}" styleName="浅色样式 3 - 强调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21E4AEA4-8DFA-4A89-87EB-49C32662AFE0}" styleName="中度样式 2 - 强调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中度样式 2 - 强调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D5ABB26-0587-4C30-8999-92F81FD0307C}" styleName="无样式，无网格">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DA37D80-6434-44D0-A028-1B22A696006F}" styleName="浅色样式 3 - 强调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833" autoAdjust="0"/>
    <p:restoredTop sz="91732" autoAdjust="0"/>
  </p:normalViewPr>
  <p:slideViewPr>
    <p:cSldViewPr>
      <p:cViewPr varScale="1">
        <p:scale>
          <a:sx n="101" d="100"/>
          <a:sy n="101" d="100"/>
        </p:scale>
        <p:origin x="690" y="96"/>
      </p:cViewPr>
      <p:guideLst>
        <p:guide orient="horz" pos="2160"/>
        <p:guide pos="3840"/>
      </p:guideLst>
    </p:cSldViewPr>
  </p:slideViewPr>
  <p:notesTextViewPr>
    <p:cViewPr>
      <p:scale>
        <a:sx n="3" d="2"/>
        <a:sy n="3" d="2"/>
      </p:scale>
      <p:origin x="0" y="0"/>
    </p:cViewPr>
  </p:notesTextViewPr>
  <p:sorterViewPr>
    <p:cViewPr>
      <p:scale>
        <a:sx n="90" d="100"/>
        <a:sy n="90" d="100"/>
      </p:scale>
      <p:origin x="0" y="9182"/>
    </p:cViewPr>
  </p:sorterViewPr>
  <p:notesViewPr>
    <p:cSldViewPr>
      <p:cViewPr varScale="1">
        <p:scale>
          <a:sx n="53" d="100"/>
          <a:sy n="53" d="100"/>
        </p:scale>
        <p:origin x="3312" y="77"/>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commentAuthors" Target="commentAuthors.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Sheet1!$B$1</c:f>
              <c:strCache>
                <c:ptCount val="1"/>
                <c:pt idx="0">
                  <c:v>系列 1</c:v>
                </c:pt>
              </c:strCache>
            </c:strRef>
          </c:tx>
          <c:spPr>
            <a:solidFill>
              <a:srgbClr val="FFC000"/>
            </a:solidFill>
            <a:ln>
              <a:noFill/>
            </a:ln>
            <a:effectLst/>
          </c:spPr>
          <c:invertIfNegative val="0"/>
          <c:dPt>
            <c:idx val="0"/>
            <c:invertIfNegative val="0"/>
            <c:bubble3D val="0"/>
            <c:spPr>
              <a:solidFill>
                <a:srgbClr val="FF0000"/>
              </a:solidFill>
              <a:ln>
                <a:noFill/>
              </a:ln>
              <a:effectLst/>
            </c:spPr>
            <c:extLst>
              <c:ext xmlns:c16="http://schemas.microsoft.com/office/drawing/2014/chart" uri="{C3380CC4-5D6E-409C-BE32-E72D297353CC}">
                <c16:uniqueId val="{00000000-4BFE-4C5B-B32A-48B307099F0D}"/>
              </c:ext>
            </c:extLst>
          </c:dPt>
          <c:dLbls>
            <c:delete val="1"/>
          </c:dLbls>
          <c:cat>
            <c:strRef>
              <c:f>Sheet1!$A$2</c:f>
              <c:strCache>
                <c:ptCount val="1"/>
                <c:pt idx="0">
                  <c:v>类别 1</c:v>
                </c:pt>
              </c:strCache>
            </c:strRef>
          </c:cat>
          <c:val>
            <c:numRef>
              <c:f>Sheet1!$B$2</c:f>
              <c:numCache>
                <c:formatCode>General</c:formatCode>
                <c:ptCount val="1"/>
                <c:pt idx="0">
                  <c:v>0.66</c:v>
                </c:pt>
              </c:numCache>
            </c:numRef>
          </c:val>
          <c:extLst>
            <c:ext xmlns:c16="http://schemas.microsoft.com/office/drawing/2014/chart" uri="{C3380CC4-5D6E-409C-BE32-E72D297353CC}">
              <c16:uniqueId val="{00000000-3C70-47AC-B5F4-681A51338602}"/>
            </c:ext>
          </c:extLst>
        </c:ser>
        <c:ser>
          <c:idx val="1"/>
          <c:order val="1"/>
          <c:tx>
            <c:strRef>
              <c:f>Sheet1!$C$1</c:f>
              <c:strCache>
                <c:ptCount val="1"/>
                <c:pt idx="0">
                  <c:v>系列 2</c:v>
                </c:pt>
              </c:strCache>
            </c:strRef>
          </c:tx>
          <c:spPr>
            <a:solidFill>
              <a:srgbClr val="00B0F0"/>
            </a:solidFill>
            <a:ln>
              <a:noFill/>
            </a:ln>
            <a:effectLst/>
          </c:spPr>
          <c:invertIfNegative val="0"/>
          <c:dLbls>
            <c:delete val="1"/>
          </c:dLbls>
          <c:cat>
            <c:strRef>
              <c:f>Sheet1!$A$2</c:f>
              <c:strCache>
                <c:ptCount val="1"/>
                <c:pt idx="0">
                  <c:v>类别 1</c:v>
                </c:pt>
              </c:strCache>
            </c:strRef>
          </c:cat>
          <c:val>
            <c:numRef>
              <c:f>Sheet1!$C$2</c:f>
              <c:numCache>
                <c:formatCode>General</c:formatCode>
                <c:ptCount val="1"/>
                <c:pt idx="0">
                  <c:v>0.33</c:v>
                </c:pt>
              </c:numCache>
            </c:numRef>
          </c:val>
          <c:extLst>
            <c:ext xmlns:c16="http://schemas.microsoft.com/office/drawing/2014/chart" uri="{C3380CC4-5D6E-409C-BE32-E72D297353CC}">
              <c16:uniqueId val="{00000001-3C70-47AC-B5F4-681A51338602}"/>
            </c:ext>
          </c:extLst>
        </c:ser>
        <c:dLbls>
          <c:dLblPos val="ctr"/>
          <c:showLegendKey val="0"/>
          <c:showVal val="1"/>
          <c:showCatName val="0"/>
          <c:showSerName val="0"/>
          <c:showPercent val="0"/>
          <c:showBubbleSize val="0"/>
        </c:dLbls>
        <c:gapWidth val="150"/>
        <c:overlap val="100"/>
        <c:axId val="1992134687"/>
        <c:axId val="1917269455"/>
      </c:barChart>
      <c:catAx>
        <c:axId val="1992134687"/>
        <c:scaling>
          <c:orientation val="minMax"/>
        </c:scaling>
        <c:delete val="1"/>
        <c:axPos val="l"/>
        <c:numFmt formatCode="General" sourceLinked="1"/>
        <c:majorTickMark val="none"/>
        <c:minorTickMark val="none"/>
        <c:tickLblPos val="nextTo"/>
        <c:crossAx val="1917269455"/>
        <c:crosses val="autoZero"/>
        <c:auto val="1"/>
        <c:lblAlgn val="ctr"/>
        <c:lblOffset val="100"/>
        <c:noMultiLvlLbl val="0"/>
      </c:catAx>
      <c:valAx>
        <c:axId val="1917269455"/>
        <c:scaling>
          <c:orientation val="minMax"/>
        </c:scaling>
        <c:delete val="1"/>
        <c:axPos val="b"/>
        <c:numFmt formatCode="0%" sourceLinked="1"/>
        <c:majorTickMark val="none"/>
        <c:minorTickMark val="none"/>
        <c:tickLblPos val="nextTo"/>
        <c:crossAx val="199213468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image" Target="../media/image15.wmf"/><Relationship Id="rId1" Type="http://schemas.openxmlformats.org/officeDocument/2006/relationships/image" Target="../media/image14.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163" cy="512763"/>
          </a:xfrm>
          <a:prstGeom prst="rect">
            <a:avLst/>
          </a:prstGeom>
        </p:spPr>
        <p:txBody>
          <a:bodyPr vert="horz" lIns="91440" tIns="45720" rIns="91440" bIns="45720" rtlCol="0"/>
          <a:lstStyle>
            <a:lvl1pPr algn="l">
              <a:defRPr sz="1200"/>
            </a:lvl1pPr>
          </a:lstStyle>
          <a:p>
            <a:endParaRPr lang="zh-CN" altLang="en-US"/>
          </a:p>
        </p:txBody>
      </p:sp>
      <p:sp>
        <p:nvSpPr>
          <p:cNvPr id="3" name="Date Placeholder 2"/>
          <p:cNvSpPr>
            <a:spLocks noGrp="1"/>
          </p:cNvSpPr>
          <p:nvPr>
            <p:ph type="dt" sz="quarter" idx="1"/>
          </p:nvPr>
        </p:nvSpPr>
        <p:spPr>
          <a:xfrm>
            <a:off x="4024313" y="0"/>
            <a:ext cx="3078162" cy="512763"/>
          </a:xfrm>
          <a:prstGeom prst="rect">
            <a:avLst/>
          </a:prstGeom>
        </p:spPr>
        <p:txBody>
          <a:bodyPr vert="horz" lIns="91440" tIns="45720" rIns="91440" bIns="45720" rtlCol="0"/>
          <a:lstStyle>
            <a:lvl1pPr algn="r">
              <a:defRPr sz="1200"/>
            </a:lvl1pPr>
          </a:lstStyle>
          <a:p>
            <a:fld id="{7F9E6D00-2C1C-47F1-8495-043F093F9ED6}" type="datetimeFigureOut">
              <a:rPr lang="zh-CN" altLang="en-US" smtClean="0"/>
              <a:t>2025-6-17</a:t>
            </a:fld>
            <a:endParaRPr lang="zh-CN" altLang="en-US"/>
          </a:p>
        </p:txBody>
      </p:sp>
      <p:sp>
        <p:nvSpPr>
          <p:cNvPr id="4" name="Footer Placeholder 3"/>
          <p:cNvSpPr>
            <a:spLocks noGrp="1"/>
          </p:cNvSpPr>
          <p:nvPr>
            <p:ph type="ftr" sz="quarter" idx="2"/>
          </p:nvPr>
        </p:nvSpPr>
        <p:spPr>
          <a:xfrm>
            <a:off x="0" y="9721850"/>
            <a:ext cx="3078163" cy="512763"/>
          </a:xfrm>
          <a:prstGeom prst="rect">
            <a:avLst/>
          </a:prstGeom>
        </p:spPr>
        <p:txBody>
          <a:bodyPr vert="horz" lIns="91440" tIns="45720" rIns="91440" bIns="45720" rtlCol="0" anchor="b"/>
          <a:lstStyle>
            <a:lvl1pPr algn="l">
              <a:defRPr sz="1200"/>
            </a:lvl1pPr>
          </a:lstStyle>
          <a:p>
            <a:endParaRPr lang="zh-CN" altLang="en-US"/>
          </a:p>
        </p:txBody>
      </p:sp>
      <p:sp>
        <p:nvSpPr>
          <p:cNvPr id="5" name="Slide Number Placeholder 4"/>
          <p:cNvSpPr>
            <a:spLocks noGrp="1"/>
          </p:cNvSpPr>
          <p:nvPr>
            <p:ph type="sldNum" sz="quarter" idx="3"/>
          </p:nvPr>
        </p:nvSpPr>
        <p:spPr>
          <a:xfrm>
            <a:off x="4024313" y="9721850"/>
            <a:ext cx="3078162" cy="512763"/>
          </a:xfrm>
          <a:prstGeom prst="rect">
            <a:avLst/>
          </a:prstGeom>
        </p:spPr>
        <p:txBody>
          <a:bodyPr vert="horz" lIns="91440" tIns="45720" rIns="91440" bIns="45720" rtlCol="0" anchor="b"/>
          <a:lstStyle>
            <a:lvl1pPr algn="r">
              <a:defRPr sz="1200"/>
            </a:lvl1pPr>
          </a:lstStyle>
          <a:p>
            <a:fld id="{EB5A05AE-EECD-457A-A033-312F4EB81B8B}" type="slidenum">
              <a:rPr lang="zh-CN" altLang="en-US" smtClean="0"/>
              <a:t>‹#›</a:t>
            </a:fld>
            <a:endParaRPr lang="zh-CN" altLang="en-US"/>
          </a:p>
        </p:txBody>
      </p:sp>
    </p:spTree>
    <p:extLst>
      <p:ext uri="{BB962C8B-B14F-4D97-AF65-F5344CB8AC3E}">
        <p14:creationId xmlns:p14="http://schemas.microsoft.com/office/powerpoint/2010/main" val="16386177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427" cy="511731"/>
          </a:xfrm>
          <a:prstGeom prst="rect">
            <a:avLst/>
          </a:prstGeom>
        </p:spPr>
        <p:txBody>
          <a:bodyPr vert="horz" lIns="99075" tIns="49538" rIns="99075" bIns="49538" rtlCol="0"/>
          <a:lstStyle>
            <a:lvl1pPr algn="l">
              <a:defRPr sz="1300"/>
            </a:lvl1pPr>
          </a:lstStyle>
          <a:p>
            <a:endParaRPr lang="zh-CN" altLang="en-US"/>
          </a:p>
        </p:txBody>
      </p:sp>
      <p:sp>
        <p:nvSpPr>
          <p:cNvPr id="3" name="日期占位符 2"/>
          <p:cNvSpPr>
            <a:spLocks noGrp="1"/>
          </p:cNvSpPr>
          <p:nvPr>
            <p:ph type="dt" idx="1"/>
          </p:nvPr>
        </p:nvSpPr>
        <p:spPr>
          <a:xfrm>
            <a:off x="4023992" y="0"/>
            <a:ext cx="3078427" cy="511731"/>
          </a:xfrm>
          <a:prstGeom prst="rect">
            <a:avLst/>
          </a:prstGeom>
        </p:spPr>
        <p:txBody>
          <a:bodyPr vert="horz" lIns="99075" tIns="49538" rIns="99075" bIns="49538" rtlCol="0"/>
          <a:lstStyle>
            <a:lvl1pPr algn="r">
              <a:defRPr sz="1300"/>
            </a:lvl1pPr>
          </a:lstStyle>
          <a:p>
            <a:fld id="{A3E0D183-6031-4C32-B44B-14746A336CF0}" type="datetimeFigureOut">
              <a:rPr lang="zh-CN" altLang="en-US" smtClean="0"/>
              <a:pPr/>
              <a:t>2025-6-17</a:t>
            </a:fld>
            <a:endParaRPr lang="zh-CN" altLang="en-US"/>
          </a:p>
        </p:txBody>
      </p:sp>
      <p:sp>
        <p:nvSpPr>
          <p:cNvPr id="4" name="幻灯片图像占位符 3"/>
          <p:cNvSpPr>
            <a:spLocks noGrp="1" noRot="1" noChangeAspect="1"/>
          </p:cNvSpPr>
          <p:nvPr>
            <p:ph type="sldImg" idx="2"/>
          </p:nvPr>
        </p:nvSpPr>
        <p:spPr>
          <a:xfrm>
            <a:off x="142875" y="768350"/>
            <a:ext cx="6818313" cy="3836988"/>
          </a:xfrm>
          <a:prstGeom prst="rect">
            <a:avLst/>
          </a:prstGeom>
          <a:noFill/>
          <a:ln w="12700">
            <a:solidFill>
              <a:prstClr val="black"/>
            </a:solidFill>
          </a:ln>
        </p:spPr>
        <p:txBody>
          <a:bodyPr vert="horz" lIns="99075" tIns="49538" rIns="99075" bIns="49538" rtlCol="0" anchor="ctr"/>
          <a:lstStyle/>
          <a:p>
            <a:endParaRPr lang="zh-CN" altLang="en-US"/>
          </a:p>
        </p:txBody>
      </p:sp>
      <p:sp>
        <p:nvSpPr>
          <p:cNvPr id="5" name="备注占位符 4"/>
          <p:cNvSpPr>
            <a:spLocks noGrp="1"/>
          </p:cNvSpPr>
          <p:nvPr>
            <p:ph type="body" sz="quarter" idx="3"/>
          </p:nvPr>
        </p:nvSpPr>
        <p:spPr>
          <a:xfrm>
            <a:off x="710407" y="4861441"/>
            <a:ext cx="5683250" cy="4605576"/>
          </a:xfrm>
          <a:prstGeom prst="rect">
            <a:avLst/>
          </a:prstGeom>
        </p:spPr>
        <p:txBody>
          <a:bodyPr vert="horz" lIns="99075" tIns="49538" rIns="99075" bIns="49538"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9721106"/>
            <a:ext cx="3078427" cy="511731"/>
          </a:xfrm>
          <a:prstGeom prst="rect">
            <a:avLst/>
          </a:prstGeom>
        </p:spPr>
        <p:txBody>
          <a:bodyPr vert="horz" lIns="99075" tIns="49538" rIns="99075" bIns="49538" rtlCol="0" anchor="b"/>
          <a:lstStyle>
            <a:lvl1pPr algn="l">
              <a:defRPr sz="1300"/>
            </a:lvl1pPr>
          </a:lstStyle>
          <a:p>
            <a:endParaRPr lang="zh-CN" altLang="en-US"/>
          </a:p>
        </p:txBody>
      </p:sp>
      <p:sp>
        <p:nvSpPr>
          <p:cNvPr id="7" name="灯片编号占位符 6"/>
          <p:cNvSpPr>
            <a:spLocks noGrp="1"/>
          </p:cNvSpPr>
          <p:nvPr>
            <p:ph type="sldNum" sz="quarter" idx="5"/>
          </p:nvPr>
        </p:nvSpPr>
        <p:spPr>
          <a:xfrm>
            <a:off x="4023992" y="9721106"/>
            <a:ext cx="3078427" cy="511731"/>
          </a:xfrm>
          <a:prstGeom prst="rect">
            <a:avLst/>
          </a:prstGeom>
        </p:spPr>
        <p:txBody>
          <a:bodyPr vert="horz" lIns="99075" tIns="49538" rIns="99075" bIns="49538" rtlCol="0" anchor="b"/>
          <a:lstStyle>
            <a:lvl1pPr algn="r">
              <a:defRPr sz="1300"/>
            </a:lvl1pPr>
          </a:lstStyle>
          <a:p>
            <a:fld id="{03A1DF17-A28C-4D46-829F-D8D110C09314}" type="slidenum">
              <a:rPr lang="zh-CN" altLang="en-US" smtClean="0"/>
              <a:pPr/>
              <a:t>‹#›</a:t>
            </a:fld>
            <a:endParaRPr lang="zh-CN" altLang="en-US"/>
          </a:p>
        </p:txBody>
      </p:sp>
    </p:spTree>
    <p:extLst>
      <p:ext uri="{BB962C8B-B14F-4D97-AF65-F5344CB8AC3E}">
        <p14:creationId xmlns:p14="http://schemas.microsoft.com/office/powerpoint/2010/main" val="29194622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03A1DF17-A28C-4D46-829F-D8D110C09314}" type="slidenum">
              <a:rPr lang="zh-CN" altLang="en-US" smtClean="0"/>
              <a:pPr/>
              <a:t>1</a:t>
            </a:fld>
            <a:endParaRPr lang="zh-CN" altLang="en-US"/>
          </a:p>
        </p:txBody>
      </p:sp>
    </p:spTree>
    <p:extLst>
      <p:ext uri="{BB962C8B-B14F-4D97-AF65-F5344CB8AC3E}">
        <p14:creationId xmlns:p14="http://schemas.microsoft.com/office/powerpoint/2010/main" val="26805504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3A1DF17-A28C-4D46-829F-D8D110C09314}" type="slidenum">
              <a:rPr lang="zh-CN" altLang="en-US" smtClean="0"/>
              <a:pPr/>
              <a:t>2</a:t>
            </a:fld>
            <a:endParaRPr lang="zh-CN" altLang="en-US"/>
          </a:p>
        </p:txBody>
      </p:sp>
    </p:spTree>
    <p:extLst>
      <p:ext uri="{BB962C8B-B14F-4D97-AF65-F5344CB8AC3E}">
        <p14:creationId xmlns:p14="http://schemas.microsoft.com/office/powerpoint/2010/main" val="2501384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3A1DF17-A28C-4D46-829F-D8D110C09314}" type="slidenum">
              <a:rPr lang="zh-CN" altLang="en-US" smtClean="0"/>
              <a:pPr/>
              <a:t>3</a:t>
            </a:fld>
            <a:endParaRPr lang="zh-CN" altLang="en-US"/>
          </a:p>
        </p:txBody>
      </p:sp>
    </p:spTree>
    <p:extLst>
      <p:ext uri="{BB962C8B-B14F-4D97-AF65-F5344CB8AC3E}">
        <p14:creationId xmlns:p14="http://schemas.microsoft.com/office/powerpoint/2010/main" val="37727784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4782BABE-A268-4011-AB62-F38D4174A187}" type="slidenum">
              <a:rPr lang="zh-CN" altLang="en-US" smtClean="0"/>
              <a:pPr/>
              <a:t>20</a:t>
            </a:fld>
            <a:endParaRPr lang="zh-CN" altLang="en-US"/>
          </a:p>
        </p:txBody>
      </p:sp>
    </p:spTree>
    <p:extLst>
      <p:ext uri="{BB962C8B-B14F-4D97-AF65-F5344CB8AC3E}">
        <p14:creationId xmlns:p14="http://schemas.microsoft.com/office/powerpoint/2010/main" val="38589318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21308" y="1718148"/>
            <a:ext cx="10363200" cy="1470025"/>
          </a:xfrm>
        </p:spPr>
        <p:txBody>
          <a:bodyPr>
            <a:noAutofit/>
          </a:bodyPr>
          <a:lstStyle>
            <a:lvl1pPr>
              <a:defRPr lang="zh-CN" altLang="en-US" sz="6600" b="1" kern="1200" dirty="0">
                <a:solidFill>
                  <a:srgbClr val="3366FF"/>
                </a:solidFill>
                <a:effectLst>
                  <a:outerShdw blurRad="38100" dist="38100" dir="2700000" algn="tl">
                    <a:srgbClr val="000000">
                      <a:alpha val="43137"/>
                    </a:srgbClr>
                  </a:outerShdw>
                  <a:reflection blurRad="25400" stA="30000" endPos="30000" dist="50800" dir="5400000" sy="-100000" algn="bl" rotWithShape="0"/>
                </a:effectLst>
                <a:latin typeface="微软雅黑" pitchFamily="34" charset="-122"/>
                <a:ea typeface="微软雅黑" pitchFamily="34" charset="-122"/>
                <a:cs typeface="+mn-cs"/>
              </a:defRPr>
            </a:lvl1pPr>
          </a:lstStyle>
          <a:p>
            <a:r>
              <a:rPr lang="zh-CN" altLang="en-US" dirty="0"/>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dirty="0"/>
              <a:t>单击此处编辑母版副标题样式</a:t>
            </a:r>
          </a:p>
        </p:txBody>
      </p:sp>
      <p:sp>
        <p:nvSpPr>
          <p:cNvPr id="4" name="日期占位符 3"/>
          <p:cNvSpPr>
            <a:spLocks noGrp="1"/>
          </p:cNvSpPr>
          <p:nvPr>
            <p:ph type="dt" sz="half" idx="10"/>
          </p:nvPr>
        </p:nvSpPr>
        <p:spPr/>
        <p:txBody>
          <a:bodyPr/>
          <a:lstStyle/>
          <a:p>
            <a:fld id="{EEB30B2B-8DAF-4635-9F01-0B9C458933E3}" type="datetime1">
              <a:rPr lang="zh-CN" altLang="en-US" smtClean="0"/>
              <a:t>2025-6-17</a:t>
            </a:fld>
            <a:endParaRPr lang="zh-CN" altLang="en-US"/>
          </a:p>
        </p:txBody>
      </p:sp>
      <p:sp>
        <p:nvSpPr>
          <p:cNvPr id="6" name="灯片编号占位符 5"/>
          <p:cNvSpPr>
            <a:spLocks noGrp="1"/>
          </p:cNvSpPr>
          <p:nvPr>
            <p:ph type="sldNum" sz="quarter" idx="12"/>
          </p:nvPr>
        </p:nvSpPr>
        <p:spPr/>
        <p:txBody>
          <a:bodyPr/>
          <a:lstStyle/>
          <a:p>
            <a:fld id="{F15E9139-A00B-4B2A-98A6-095DC08F1345}" type="slidenum">
              <a:rPr lang="zh-CN" altLang="en-US" smtClean="0"/>
              <a:pPr/>
              <a:t>‹#›</a:t>
            </a:fld>
            <a:endParaRPr lang="zh-CN" altLang="en-US"/>
          </a:p>
        </p:txBody>
      </p:sp>
      <p:sp>
        <p:nvSpPr>
          <p:cNvPr id="8" name="矩形 7"/>
          <p:cNvSpPr/>
          <p:nvPr userDrawn="1"/>
        </p:nvSpPr>
        <p:spPr>
          <a:xfrm>
            <a:off x="0" y="6750024"/>
            <a:ext cx="12192000" cy="108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9" name="矩形 8"/>
          <p:cNvSpPr/>
          <p:nvPr userDrawn="1"/>
        </p:nvSpPr>
        <p:spPr>
          <a:xfrm>
            <a:off x="2476476" y="6750024"/>
            <a:ext cx="9715525" cy="108000"/>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0" name="矩形 9"/>
          <p:cNvSpPr/>
          <p:nvPr userDrawn="1"/>
        </p:nvSpPr>
        <p:spPr>
          <a:xfrm>
            <a:off x="-1" y="0"/>
            <a:ext cx="12192000" cy="216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1" name="矩形 10"/>
          <p:cNvSpPr/>
          <p:nvPr userDrawn="1"/>
        </p:nvSpPr>
        <p:spPr>
          <a:xfrm>
            <a:off x="9239272" y="-2"/>
            <a:ext cx="2952728" cy="216000"/>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5" name="页脚占位符 4"/>
          <p:cNvSpPr>
            <a:spLocks noGrp="1"/>
          </p:cNvSpPr>
          <p:nvPr>
            <p:ph type="ftr" sz="quarter" idx="11"/>
          </p:nvPr>
        </p:nvSpPr>
        <p:spPr>
          <a:xfrm>
            <a:off x="3733552" y="6356351"/>
            <a:ext cx="4738712" cy="365125"/>
          </a:xfrm>
        </p:spPr>
        <p:txBody>
          <a:bodyPr/>
          <a:lstStyle>
            <a:lvl1pPr>
              <a:defRPr>
                <a:solidFill>
                  <a:schemeClr val="tx1"/>
                </a:solidFill>
              </a:defRPr>
            </a:lvl1pPr>
          </a:lstStyle>
          <a:p>
            <a:endParaRPr lang="en-US" altLang="zh-CN" dirty="0"/>
          </a:p>
        </p:txBody>
      </p:sp>
    </p:spTree>
    <p:extLst>
      <p:ext uri="{BB962C8B-B14F-4D97-AF65-F5344CB8AC3E}">
        <p14:creationId xmlns:p14="http://schemas.microsoft.com/office/powerpoint/2010/main" val="17917917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3" name="内容占位符 2"/>
          <p:cNvSpPr>
            <a:spLocks noGrp="1"/>
          </p:cNvSpPr>
          <p:nvPr>
            <p:ph idx="1"/>
          </p:nvPr>
        </p:nvSpPr>
        <p:spPr>
          <a:xfrm>
            <a:off x="609600" y="1285861"/>
            <a:ext cx="10972800" cy="4840303"/>
          </a:xfrm>
        </p:spPr>
        <p:txBody>
          <a:bodyPr/>
          <a:lstStyle>
            <a:lvl1pPr>
              <a:lnSpc>
                <a:spcPct val="110000"/>
              </a:lnSpc>
              <a:spcBef>
                <a:spcPts val="0"/>
              </a:spcBef>
              <a:spcAft>
                <a:spcPts val="1000"/>
              </a:spcAft>
              <a:buClr>
                <a:srgbClr val="FFC000"/>
              </a:buClr>
              <a:buSzPct val="80000"/>
              <a:buFont typeface="Wingdings" pitchFamily="2" charset="2"/>
              <a:buChar char="n"/>
              <a:defRPr sz="2800" b="0" baseline="0">
                <a:latin typeface="Arial" panose="020B0604020202020204" pitchFamily="34" charset="0"/>
                <a:ea typeface="微软雅黑" pitchFamily="34" charset="-122"/>
              </a:defRPr>
            </a:lvl1pPr>
            <a:lvl2pPr>
              <a:defRPr sz="2400" baseline="0">
                <a:latin typeface="Arial" panose="020B0604020202020204" pitchFamily="34" charset="0"/>
                <a:ea typeface="微软雅黑" pitchFamily="34" charset="-122"/>
              </a:defRPr>
            </a:lvl2pPr>
            <a:lvl3pPr>
              <a:defRPr baseline="0"/>
            </a:lvl3pPr>
            <a:lvl4pPr>
              <a:defRPr baseline="0"/>
            </a:lvl4pPr>
            <a:lvl5pPr>
              <a:defRPr baseline="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p:txBody>
          <a:bodyPr/>
          <a:lstStyle/>
          <a:p>
            <a:fld id="{ACAB315D-5845-4E10-96EE-900B6420E4E9}" type="datetime1">
              <a:rPr lang="zh-CN" altLang="en-US" smtClean="0"/>
              <a:t>2025-6-17</a:t>
            </a:fld>
            <a:endParaRPr lang="zh-CN" altLang="en-US"/>
          </a:p>
        </p:txBody>
      </p:sp>
      <p:sp>
        <p:nvSpPr>
          <p:cNvPr id="2" name="标题 1"/>
          <p:cNvSpPr>
            <a:spLocks noGrp="1"/>
          </p:cNvSpPr>
          <p:nvPr>
            <p:ph type="title"/>
          </p:nvPr>
        </p:nvSpPr>
        <p:spPr>
          <a:xfrm>
            <a:off x="666712" y="142852"/>
            <a:ext cx="10763325" cy="725470"/>
          </a:xfrm>
        </p:spPr>
        <p:txBody>
          <a:bodyPr>
            <a:normAutofit/>
          </a:bodyPr>
          <a:lstStyle>
            <a:lvl1pPr algn="l">
              <a:defRPr sz="3000" b="1" baseline="0">
                <a:solidFill>
                  <a:srgbClr val="FF0000"/>
                </a:solidFill>
                <a:effectLst>
                  <a:outerShdw blurRad="38100" dist="38100" dir="2700000" algn="tl">
                    <a:srgbClr val="000000">
                      <a:alpha val="43137"/>
                    </a:srgbClr>
                  </a:outerShdw>
                </a:effectLst>
                <a:latin typeface="Arial Black" pitchFamily="34" charset="0"/>
                <a:ea typeface="微软雅黑" pitchFamily="34" charset="-122"/>
              </a:defRPr>
            </a:lvl1pPr>
          </a:lstStyle>
          <a:p>
            <a:r>
              <a:rPr lang="zh-CN" altLang="en-US" dirty="0"/>
              <a:t>单击此处编辑母版标题样式</a:t>
            </a:r>
          </a:p>
        </p:txBody>
      </p:sp>
      <p:sp>
        <p:nvSpPr>
          <p:cNvPr id="15" name="矩形 14"/>
          <p:cNvSpPr/>
          <p:nvPr userDrawn="1"/>
        </p:nvSpPr>
        <p:spPr>
          <a:xfrm>
            <a:off x="0" y="6750024"/>
            <a:ext cx="12192000" cy="108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6" name="矩形 15"/>
          <p:cNvSpPr/>
          <p:nvPr userDrawn="1"/>
        </p:nvSpPr>
        <p:spPr>
          <a:xfrm>
            <a:off x="2476476" y="6750024"/>
            <a:ext cx="9715525" cy="108000"/>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8" name="矩形 17"/>
          <p:cNvSpPr/>
          <p:nvPr userDrawn="1"/>
        </p:nvSpPr>
        <p:spPr>
          <a:xfrm>
            <a:off x="-1" y="937526"/>
            <a:ext cx="12192000" cy="108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23" name="矩形 22"/>
          <p:cNvSpPr/>
          <p:nvPr userDrawn="1"/>
        </p:nvSpPr>
        <p:spPr>
          <a:xfrm>
            <a:off x="0" y="0"/>
            <a:ext cx="285709" cy="91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5" name="页脚占位符 4"/>
          <p:cNvSpPr>
            <a:spLocks noGrp="1"/>
          </p:cNvSpPr>
          <p:nvPr>
            <p:ph type="ftr" sz="quarter" idx="11"/>
          </p:nvPr>
        </p:nvSpPr>
        <p:spPr>
          <a:xfrm>
            <a:off x="3586586" y="6386391"/>
            <a:ext cx="5040560" cy="354977"/>
          </a:xfrm>
        </p:spPr>
        <p:txBody>
          <a:bodyPr/>
          <a:lstStyle>
            <a:lvl1pPr>
              <a:defRPr/>
            </a:lvl1pPr>
          </a:lstStyle>
          <a:p>
            <a:r>
              <a:rPr lang="en-US" altLang="zh-CN" dirty="0"/>
              <a:t>IAS Program on High Energy Physics</a:t>
            </a:r>
            <a:endParaRPr lang="zh-CN" altLang="en-US" dirty="0"/>
          </a:p>
        </p:txBody>
      </p:sp>
      <p:sp>
        <p:nvSpPr>
          <p:cNvPr id="6" name="灯片编号占位符 5"/>
          <p:cNvSpPr>
            <a:spLocks noGrp="1"/>
          </p:cNvSpPr>
          <p:nvPr>
            <p:ph type="sldNum" sz="quarter" idx="12"/>
          </p:nvPr>
        </p:nvSpPr>
        <p:spPr/>
        <p:txBody>
          <a:bodyPr/>
          <a:lstStyle/>
          <a:p>
            <a:fld id="{F15E9139-A00B-4B2A-98A6-095DC08F1345}" type="slidenum">
              <a:rPr lang="zh-CN" altLang="en-US" smtClean="0"/>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CAE8D2C3-E4EE-4507-8B92-8AE7B7B616F4}" type="datetime1">
              <a:rPr lang="zh-CN" altLang="en-US" smtClean="0"/>
              <a:t>2025-6-17</a:t>
            </a:fld>
            <a:endParaRPr lang="zh-CN" altLang="en-US"/>
          </a:p>
        </p:txBody>
      </p:sp>
      <p:sp>
        <p:nvSpPr>
          <p:cNvPr id="4" name="灯片编号占位符 3"/>
          <p:cNvSpPr>
            <a:spLocks noGrp="1"/>
          </p:cNvSpPr>
          <p:nvPr>
            <p:ph type="sldNum" sz="quarter" idx="12"/>
          </p:nvPr>
        </p:nvSpPr>
        <p:spPr/>
        <p:txBody>
          <a:bodyPr/>
          <a:lstStyle/>
          <a:p>
            <a:fld id="{F15E9139-A00B-4B2A-98A6-095DC08F1345}" type="slidenum">
              <a:rPr lang="zh-CN" altLang="en-US" smtClean="0"/>
              <a:pPr/>
              <a:t>‹#›</a:t>
            </a:fld>
            <a:endParaRPr lang="zh-CN" altLang="en-US"/>
          </a:p>
        </p:txBody>
      </p:sp>
      <p:sp>
        <p:nvSpPr>
          <p:cNvPr id="6" name="页脚占位符 4"/>
          <p:cNvSpPr>
            <a:spLocks noGrp="1"/>
          </p:cNvSpPr>
          <p:nvPr>
            <p:ph type="ftr" sz="quarter" idx="11"/>
          </p:nvPr>
        </p:nvSpPr>
        <p:spPr>
          <a:xfrm>
            <a:off x="3586586" y="6386391"/>
            <a:ext cx="5040560" cy="354977"/>
          </a:xfrm>
        </p:spPr>
        <p:txBody>
          <a:bodyPr/>
          <a:lstStyle/>
          <a:p>
            <a:r>
              <a:rPr lang="en-US" altLang="zh-CN"/>
              <a:t>CEPC Accelerator TDR International Review</a:t>
            </a:r>
            <a:endParaRPr lang="zh-CN"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ltLang="zh-CN"/>
              <a:t>Click to edit Master subtitle style</a:t>
            </a:r>
            <a:endParaRPr lang="zh-CN" altLang="en-US"/>
          </a:p>
        </p:txBody>
      </p:sp>
      <p:sp>
        <p:nvSpPr>
          <p:cNvPr id="4" name="Date Placeholder 3"/>
          <p:cNvSpPr>
            <a:spLocks noGrp="1"/>
          </p:cNvSpPr>
          <p:nvPr>
            <p:ph type="dt" sz="half" idx="10"/>
          </p:nvPr>
        </p:nvSpPr>
        <p:spPr/>
        <p:txBody>
          <a:bodyPr/>
          <a:lstStyle/>
          <a:p>
            <a:fld id="{62D92942-8651-4956-B7C0-A7B74FFC6096}" type="datetime1">
              <a:rPr lang="zh-CN" altLang="en-US" smtClean="0"/>
              <a:t>2025-6-17</a:t>
            </a:fld>
            <a:endParaRPr lang="zh-CN" altLang="en-US"/>
          </a:p>
        </p:txBody>
      </p:sp>
      <p:sp>
        <p:nvSpPr>
          <p:cNvPr id="5" name="Footer Placeholder 4"/>
          <p:cNvSpPr>
            <a:spLocks noGrp="1"/>
          </p:cNvSpPr>
          <p:nvPr>
            <p:ph type="ftr" sz="quarter" idx="11"/>
          </p:nvPr>
        </p:nvSpPr>
        <p:spPr/>
        <p:txBody>
          <a:bodyPr/>
          <a:lstStyle/>
          <a:p>
            <a:r>
              <a:rPr lang="en-US" altLang="zh-CN"/>
              <a:t>CEPC Accelerator TDR International Review</a:t>
            </a:r>
            <a:endParaRPr lang="zh-CN" altLang="en-US"/>
          </a:p>
        </p:txBody>
      </p:sp>
      <p:sp>
        <p:nvSpPr>
          <p:cNvPr id="6" name="Slide Number Placeholder 5"/>
          <p:cNvSpPr>
            <a:spLocks noGrp="1"/>
          </p:cNvSpPr>
          <p:nvPr>
            <p:ph type="sldNum" sz="quarter" idx="12"/>
          </p:nvPr>
        </p:nvSpPr>
        <p:spPr/>
        <p:txBody>
          <a:bodyPr/>
          <a:lstStyle/>
          <a:p>
            <a:fld id="{27F552FA-C358-4F70-9CE8-3E41459FCE36}" type="slidenum">
              <a:rPr lang="zh-CN" altLang="en-US" smtClean="0"/>
              <a:t>‹#›</a:t>
            </a:fld>
            <a:endParaRPr lang="zh-CN" altLang="en-US"/>
          </a:p>
        </p:txBody>
      </p:sp>
      <p:sp>
        <p:nvSpPr>
          <p:cNvPr id="7" name="Title 6"/>
          <p:cNvSpPr>
            <a:spLocks noGrp="1"/>
          </p:cNvSpPr>
          <p:nvPr>
            <p:ph type="title"/>
          </p:nvPr>
        </p:nvSpPr>
        <p:spPr/>
        <p:txBody>
          <a:bodyPr/>
          <a:lstStyle/>
          <a:p>
            <a:r>
              <a:rPr lang="en-US" altLang="zh-CN"/>
              <a:t>Click to edit Master title style</a:t>
            </a:r>
            <a:endParaRPr lang="zh-CN" altLang="en-US"/>
          </a:p>
        </p:txBody>
      </p:sp>
    </p:spTree>
    <p:extLst>
      <p:ext uri="{BB962C8B-B14F-4D97-AF65-F5344CB8AC3E}">
        <p14:creationId xmlns:p14="http://schemas.microsoft.com/office/powerpoint/2010/main" val="6896756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21308" y="1718148"/>
            <a:ext cx="10363200" cy="1470025"/>
          </a:xfrm>
        </p:spPr>
        <p:txBody>
          <a:bodyPr>
            <a:noAutofit/>
          </a:bodyPr>
          <a:lstStyle>
            <a:lvl1pPr>
              <a:defRPr lang="zh-CN" altLang="en-US" sz="6600" b="1" kern="1200" dirty="0">
                <a:solidFill>
                  <a:srgbClr val="3366FF"/>
                </a:solidFill>
                <a:effectLst>
                  <a:outerShdw blurRad="38100" dist="38100" dir="2700000" algn="tl">
                    <a:srgbClr val="000000">
                      <a:alpha val="43137"/>
                    </a:srgbClr>
                  </a:outerShdw>
                  <a:reflection blurRad="25400" stA="30000" endPos="30000" dist="50800" dir="5400000" sy="-100000" algn="bl" rotWithShape="0"/>
                </a:effectLst>
                <a:latin typeface="微软雅黑" pitchFamily="34" charset="-122"/>
                <a:ea typeface="微软雅黑" pitchFamily="34" charset="-122"/>
                <a:cs typeface="+mn-cs"/>
              </a:defRPr>
            </a:lvl1pPr>
          </a:lstStyle>
          <a:p>
            <a:r>
              <a:rPr lang="zh-CN" altLang="en-US" dirty="0"/>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dirty="0"/>
              <a:t>单击此处编辑母版副标题样式</a:t>
            </a:r>
          </a:p>
        </p:txBody>
      </p:sp>
      <p:sp>
        <p:nvSpPr>
          <p:cNvPr id="4" name="日期占位符 3"/>
          <p:cNvSpPr>
            <a:spLocks noGrp="1"/>
          </p:cNvSpPr>
          <p:nvPr>
            <p:ph type="dt" sz="half" idx="10"/>
          </p:nvPr>
        </p:nvSpPr>
        <p:spPr/>
        <p:txBody>
          <a:bodyPr/>
          <a:lstStyle/>
          <a:p>
            <a:fld id="{CFBB5022-7AB0-494F-9084-A71DBF121947}" type="datetime1">
              <a:rPr lang="zh-CN" altLang="en-US" smtClean="0"/>
              <a:t>2025-6-17</a:t>
            </a:fld>
            <a:endParaRPr lang="zh-CN" altLang="en-US"/>
          </a:p>
        </p:txBody>
      </p:sp>
      <p:sp>
        <p:nvSpPr>
          <p:cNvPr id="6" name="灯片编号占位符 5"/>
          <p:cNvSpPr>
            <a:spLocks noGrp="1"/>
          </p:cNvSpPr>
          <p:nvPr>
            <p:ph type="sldNum" sz="quarter" idx="12"/>
          </p:nvPr>
        </p:nvSpPr>
        <p:spPr/>
        <p:txBody>
          <a:bodyPr/>
          <a:lstStyle/>
          <a:p>
            <a:fld id="{F15E9139-A00B-4B2A-98A6-095DC08F1345}" type="slidenum">
              <a:rPr lang="zh-CN" altLang="en-US" smtClean="0"/>
              <a:pPr/>
              <a:t>‹#›</a:t>
            </a:fld>
            <a:endParaRPr lang="zh-CN" altLang="en-US"/>
          </a:p>
        </p:txBody>
      </p:sp>
      <p:sp>
        <p:nvSpPr>
          <p:cNvPr id="8" name="矩形 7"/>
          <p:cNvSpPr/>
          <p:nvPr userDrawn="1"/>
        </p:nvSpPr>
        <p:spPr>
          <a:xfrm>
            <a:off x="0" y="6750024"/>
            <a:ext cx="12192000" cy="108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9" name="矩形 8"/>
          <p:cNvSpPr/>
          <p:nvPr userDrawn="1"/>
        </p:nvSpPr>
        <p:spPr>
          <a:xfrm>
            <a:off x="2476476" y="6750024"/>
            <a:ext cx="9715525" cy="108000"/>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0" name="矩形 9"/>
          <p:cNvSpPr/>
          <p:nvPr userDrawn="1"/>
        </p:nvSpPr>
        <p:spPr>
          <a:xfrm>
            <a:off x="-1" y="0"/>
            <a:ext cx="12192000" cy="216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1" name="矩形 10"/>
          <p:cNvSpPr/>
          <p:nvPr userDrawn="1"/>
        </p:nvSpPr>
        <p:spPr>
          <a:xfrm>
            <a:off x="9239272" y="-2"/>
            <a:ext cx="2952728" cy="216000"/>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5" name="页脚占位符 4"/>
          <p:cNvSpPr>
            <a:spLocks noGrp="1"/>
          </p:cNvSpPr>
          <p:nvPr>
            <p:ph type="ftr" sz="quarter" idx="11"/>
          </p:nvPr>
        </p:nvSpPr>
        <p:spPr>
          <a:xfrm>
            <a:off x="3733552" y="6356351"/>
            <a:ext cx="4738712" cy="365125"/>
          </a:xfrm>
        </p:spPr>
        <p:txBody>
          <a:bodyPr/>
          <a:lstStyle>
            <a:lvl1pPr>
              <a:defRPr>
                <a:solidFill>
                  <a:schemeClr val="tx1"/>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dirty="0">
                <a:solidFill>
                  <a:schemeClr val="tx1"/>
                </a:solidFill>
              </a:rPr>
              <a:t>The CEPC IARC Meeting, Sep. 18-20, 2024 (Main building A415, IHEP)</a:t>
            </a:r>
            <a:endParaRPr lang="zh-CN" altLang="en-US" dirty="0">
              <a:solidFill>
                <a:schemeClr val="tx1"/>
              </a:solidFill>
            </a:endParaRPr>
          </a:p>
        </p:txBody>
      </p:sp>
    </p:spTree>
    <p:extLst>
      <p:ext uri="{BB962C8B-B14F-4D97-AF65-F5344CB8AC3E}">
        <p14:creationId xmlns:p14="http://schemas.microsoft.com/office/powerpoint/2010/main" val="22621057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3" name="内容占位符 2"/>
          <p:cNvSpPr>
            <a:spLocks noGrp="1"/>
          </p:cNvSpPr>
          <p:nvPr>
            <p:ph idx="1"/>
          </p:nvPr>
        </p:nvSpPr>
        <p:spPr>
          <a:xfrm>
            <a:off x="609600" y="1285861"/>
            <a:ext cx="10972800" cy="4840303"/>
          </a:xfrm>
        </p:spPr>
        <p:txBody>
          <a:bodyPr/>
          <a:lstStyle>
            <a:lvl1pPr>
              <a:lnSpc>
                <a:spcPct val="110000"/>
              </a:lnSpc>
              <a:spcBef>
                <a:spcPts val="0"/>
              </a:spcBef>
              <a:spcAft>
                <a:spcPts val="1000"/>
              </a:spcAft>
              <a:buClr>
                <a:srgbClr val="FFC000"/>
              </a:buClr>
              <a:buSzPct val="80000"/>
              <a:buFont typeface="Wingdings" pitchFamily="2" charset="2"/>
              <a:buChar char="n"/>
              <a:defRPr sz="2800" b="0" baseline="0">
                <a:latin typeface="Arial" panose="020B0604020202020204" pitchFamily="34" charset="0"/>
                <a:ea typeface="微软雅黑" pitchFamily="34" charset="-122"/>
              </a:defRPr>
            </a:lvl1pPr>
            <a:lvl2pPr>
              <a:defRPr sz="2400" baseline="0">
                <a:latin typeface="Arial" panose="020B0604020202020204" pitchFamily="34" charset="0"/>
                <a:ea typeface="微软雅黑" pitchFamily="34" charset="-122"/>
              </a:defRPr>
            </a:lvl2pPr>
            <a:lvl3pPr>
              <a:defRPr baseline="0"/>
            </a:lvl3pPr>
            <a:lvl4pPr>
              <a:defRPr baseline="0"/>
            </a:lvl4pPr>
            <a:lvl5pPr>
              <a:defRPr baseline="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p:txBody>
          <a:bodyPr/>
          <a:lstStyle/>
          <a:p>
            <a:fld id="{B46D4CD7-BD84-4D3A-9129-BC33634998A7}" type="datetime1">
              <a:rPr lang="zh-CN" altLang="en-US" smtClean="0"/>
              <a:t>2025-6-17</a:t>
            </a:fld>
            <a:endParaRPr lang="zh-CN" altLang="en-US"/>
          </a:p>
        </p:txBody>
      </p:sp>
      <p:sp>
        <p:nvSpPr>
          <p:cNvPr id="2" name="标题 1"/>
          <p:cNvSpPr>
            <a:spLocks noGrp="1"/>
          </p:cNvSpPr>
          <p:nvPr>
            <p:ph type="title"/>
          </p:nvPr>
        </p:nvSpPr>
        <p:spPr>
          <a:xfrm>
            <a:off x="666712" y="142852"/>
            <a:ext cx="10763325" cy="725470"/>
          </a:xfrm>
        </p:spPr>
        <p:txBody>
          <a:bodyPr>
            <a:normAutofit/>
          </a:bodyPr>
          <a:lstStyle>
            <a:lvl1pPr algn="l">
              <a:defRPr sz="3200" b="1" baseline="0">
                <a:solidFill>
                  <a:srgbClr val="FF0000"/>
                </a:solidFill>
                <a:effectLst>
                  <a:outerShdw blurRad="38100" dist="38100" dir="2700000" algn="tl">
                    <a:srgbClr val="000000">
                      <a:alpha val="43137"/>
                    </a:srgbClr>
                  </a:outerShdw>
                </a:effectLst>
                <a:latin typeface="Arial Black" pitchFamily="34" charset="0"/>
                <a:ea typeface="微软雅黑" pitchFamily="34" charset="-122"/>
              </a:defRPr>
            </a:lvl1pPr>
          </a:lstStyle>
          <a:p>
            <a:r>
              <a:rPr lang="zh-CN" altLang="en-US" dirty="0"/>
              <a:t>单击此处编辑母版标题样式</a:t>
            </a:r>
          </a:p>
        </p:txBody>
      </p:sp>
      <p:sp>
        <p:nvSpPr>
          <p:cNvPr id="15" name="矩形 14"/>
          <p:cNvSpPr/>
          <p:nvPr userDrawn="1"/>
        </p:nvSpPr>
        <p:spPr>
          <a:xfrm>
            <a:off x="0" y="6750024"/>
            <a:ext cx="12192000" cy="108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6" name="矩形 15"/>
          <p:cNvSpPr/>
          <p:nvPr userDrawn="1"/>
        </p:nvSpPr>
        <p:spPr>
          <a:xfrm>
            <a:off x="2476476" y="6750024"/>
            <a:ext cx="9715525" cy="108000"/>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8" name="矩形 17"/>
          <p:cNvSpPr/>
          <p:nvPr userDrawn="1"/>
        </p:nvSpPr>
        <p:spPr>
          <a:xfrm>
            <a:off x="-1" y="937526"/>
            <a:ext cx="12192000" cy="108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23" name="矩形 22"/>
          <p:cNvSpPr/>
          <p:nvPr userDrawn="1"/>
        </p:nvSpPr>
        <p:spPr>
          <a:xfrm>
            <a:off x="0" y="0"/>
            <a:ext cx="285709" cy="91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5" name="页脚占位符 4"/>
          <p:cNvSpPr>
            <a:spLocks noGrp="1"/>
          </p:cNvSpPr>
          <p:nvPr>
            <p:ph type="ftr" sz="quarter" idx="11"/>
          </p:nvPr>
        </p:nvSpPr>
        <p:spPr>
          <a:xfrm>
            <a:off x="3599798" y="6375091"/>
            <a:ext cx="5040560" cy="354977"/>
          </a:xfrm>
        </p:spPr>
        <p:txBody>
          <a:bodyPr/>
          <a:lstStyle>
            <a:lvl1pPr>
              <a:defRPr/>
            </a:lvl1pPr>
          </a:lstStyle>
          <a:p>
            <a:r>
              <a:rPr lang="en-US" altLang="zh-CN" dirty="0">
                <a:solidFill>
                  <a:schemeClr val="tx1"/>
                </a:solidFill>
              </a:rPr>
              <a:t>The CEPC IARC Meeting, Sep. 18-20, 2024 (Main building A415, IHEP)</a:t>
            </a:r>
            <a:endParaRPr lang="zh-CN" altLang="en-US" dirty="0">
              <a:solidFill>
                <a:schemeClr val="tx1"/>
              </a:solidFill>
            </a:endParaRPr>
          </a:p>
        </p:txBody>
      </p:sp>
      <p:sp>
        <p:nvSpPr>
          <p:cNvPr id="6" name="灯片编号占位符 5"/>
          <p:cNvSpPr>
            <a:spLocks noGrp="1"/>
          </p:cNvSpPr>
          <p:nvPr>
            <p:ph type="sldNum" sz="quarter" idx="12"/>
          </p:nvPr>
        </p:nvSpPr>
        <p:spPr/>
        <p:txBody>
          <a:bodyPr/>
          <a:lstStyle/>
          <a:p>
            <a:fld id="{F15E9139-A00B-4B2A-98A6-095DC08F1345}" type="slidenum">
              <a:rPr lang="zh-CN" altLang="en-US" smtClean="0"/>
              <a:pPr/>
              <a:t>‹#›</a:t>
            </a:fld>
            <a:endParaRPr lang="zh-CN" altLang="en-US"/>
          </a:p>
        </p:txBody>
      </p:sp>
    </p:spTree>
    <p:extLst>
      <p:ext uri="{BB962C8B-B14F-4D97-AF65-F5344CB8AC3E}">
        <p14:creationId xmlns:p14="http://schemas.microsoft.com/office/powerpoint/2010/main" val="7669201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99CDCD54-DD17-46C6-A250-FC3C1B41454D}" type="datetime1">
              <a:rPr lang="zh-CN" altLang="en-US" smtClean="0"/>
              <a:t>2025-6-17</a:t>
            </a:fld>
            <a:endParaRPr lang="zh-CN" altLang="en-US"/>
          </a:p>
        </p:txBody>
      </p:sp>
      <p:sp>
        <p:nvSpPr>
          <p:cNvPr id="4" name="灯片编号占位符 3"/>
          <p:cNvSpPr>
            <a:spLocks noGrp="1"/>
          </p:cNvSpPr>
          <p:nvPr>
            <p:ph type="sldNum" sz="quarter" idx="12"/>
          </p:nvPr>
        </p:nvSpPr>
        <p:spPr/>
        <p:txBody>
          <a:bodyPr/>
          <a:lstStyle/>
          <a:p>
            <a:fld id="{F15E9139-A00B-4B2A-98A6-095DC08F1345}" type="slidenum">
              <a:rPr lang="zh-CN" altLang="en-US" smtClean="0"/>
              <a:pPr/>
              <a:t>‹#›</a:t>
            </a:fld>
            <a:endParaRPr lang="zh-CN" altLang="en-US"/>
          </a:p>
        </p:txBody>
      </p:sp>
      <p:sp>
        <p:nvSpPr>
          <p:cNvPr id="6" name="页脚占位符 4"/>
          <p:cNvSpPr>
            <a:spLocks noGrp="1"/>
          </p:cNvSpPr>
          <p:nvPr>
            <p:ph type="ftr" sz="quarter" idx="11"/>
          </p:nvPr>
        </p:nvSpPr>
        <p:spPr>
          <a:xfrm>
            <a:off x="3586586" y="6386391"/>
            <a:ext cx="5040560" cy="354977"/>
          </a:xfrm>
        </p:spPr>
        <p:txBody>
          <a:bodyPr/>
          <a:lstStyle/>
          <a:p>
            <a:r>
              <a:rPr lang="en-US" altLang="zh-CN"/>
              <a:t>The CEPC IARC Meeting, Sep. 18-20, 2024 (Main building A415, IHEP)</a:t>
            </a:r>
            <a:endParaRPr lang="zh-CN" altLang="en-US" dirty="0"/>
          </a:p>
        </p:txBody>
      </p:sp>
    </p:spTree>
    <p:extLst>
      <p:ext uri="{BB962C8B-B14F-4D97-AF65-F5344CB8AC3E}">
        <p14:creationId xmlns:p14="http://schemas.microsoft.com/office/powerpoint/2010/main" val="1311612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ltLang="zh-CN"/>
              <a:t>Click to edit Master subtitle style</a:t>
            </a:r>
            <a:endParaRPr lang="zh-CN" altLang="en-US"/>
          </a:p>
        </p:txBody>
      </p:sp>
      <p:sp>
        <p:nvSpPr>
          <p:cNvPr id="4" name="Date Placeholder 3"/>
          <p:cNvSpPr>
            <a:spLocks noGrp="1"/>
          </p:cNvSpPr>
          <p:nvPr>
            <p:ph type="dt" sz="half" idx="10"/>
          </p:nvPr>
        </p:nvSpPr>
        <p:spPr/>
        <p:txBody>
          <a:bodyPr/>
          <a:lstStyle/>
          <a:p>
            <a:fld id="{A234F1F4-714C-4733-8E5B-8EC651AD2E43}" type="datetime1">
              <a:rPr lang="zh-CN" altLang="en-US" smtClean="0"/>
              <a:t>2025-6-17</a:t>
            </a:fld>
            <a:endParaRPr lang="zh-CN" altLang="en-US"/>
          </a:p>
        </p:txBody>
      </p:sp>
      <p:sp>
        <p:nvSpPr>
          <p:cNvPr id="5" name="Footer Placeholder 4"/>
          <p:cNvSpPr>
            <a:spLocks noGrp="1"/>
          </p:cNvSpPr>
          <p:nvPr>
            <p:ph type="ftr" sz="quarter" idx="11"/>
          </p:nvPr>
        </p:nvSpPr>
        <p:spPr>
          <a:xfrm>
            <a:off x="1343472" y="6356351"/>
            <a:ext cx="6682928"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dirty="0">
                <a:solidFill>
                  <a:schemeClr val="tx1"/>
                </a:solidFill>
              </a:rPr>
              <a:t>The CEPC IARC Meeting, Sep. 18-20, 2024 (Main building A415, IHEP)</a:t>
            </a:r>
            <a:endParaRPr lang="zh-CN" altLang="en-US" dirty="0">
              <a:solidFill>
                <a:schemeClr val="tx1"/>
              </a:solidFill>
            </a:endParaRPr>
          </a:p>
        </p:txBody>
      </p:sp>
      <p:sp>
        <p:nvSpPr>
          <p:cNvPr id="6" name="Slide Number Placeholder 5"/>
          <p:cNvSpPr>
            <a:spLocks noGrp="1"/>
          </p:cNvSpPr>
          <p:nvPr>
            <p:ph type="sldNum" sz="quarter" idx="12"/>
          </p:nvPr>
        </p:nvSpPr>
        <p:spPr/>
        <p:txBody>
          <a:bodyPr/>
          <a:lstStyle/>
          <a:p>
            <a:fld id="{27F552FA-C358-4F70-9CE8-3E41459FCE36}" type="slidenum">
              <a:rPr lang="zh-CN" altLang="en-US" smtClean="0"/>
              <a:t>‹#›</a:t>
            </a:fld>
            <a:endParaRPr lang="zh-CN" altLang="en-US"/>
          </a:p>
        </p:txBody>
      </p:sp>
      <p:sp>
        <p:nvSpPr>
          <p:cNvPr id="7" name="Title 6"/>
          <p:cNvSpPr>
            <a:spLocks noGrp="1"/>
          </p:cNvSpPr>
          <p:nvPr>
            <p:ph type="title"/>
          </p:nvPr>
        </p:nvSpPr>
        <p:spPr/>
        <p:txBody>
          <a:bodyPr/>
          <a:lstStyle/>
          <a:p>
            <a:r>
              <a:rPr lang="en-US" altLang="zh-CN"/>
              <a:t>Click to edit Master title style</a:t>
            </a:r>
            <a:endParaRPr lang="zh-CN" altLang="en-US"/>
          </a:p>
        </p:txBody>
      </p:sp>
    </p:spTree>
    <p:extLst>
      <p:ext uri="{BB962C8B-B14F-4D97-AF65-F5344CB8AC3E}">
        <p14:creationId xmlns:p14="http://schemas.microsoft.com/office/powerpoint/2010/main" val="210134990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5" Type="http://schemas.openxmlformats.org/officeDocument/2006/relationships/theme" Target="../theme/theme2.xml"/><Relationship Id="rId4"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1CE2C9-0858-40D0-852F-2215466EB8FC}" type="datetime1">
              <a:rPr lang="zh-CN" altLang="en-US" smtClean="0"/>
              <a:t>2025-6-17</a:t>
            </a:fld>
            <a:endParaRPr lang="zh-CN" altLang="en-US"/>
          </a:p>
        </p:txBody>
      </p:sp>
      <p:sp>
        <p:nvSpPr>
          <p:cNvPr id="5" name="页脚占位符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ltLang="zh-CN" dirty="0"/>
              <a:t>CEPC Accelerator TDR International Review</a:t>
            </a:r>
            <a:endParaRPr lang="zh-CN" altLang="en-US" dirty="0"/>
          </a:p>
        </p:txBody>
      </p:sp>
      <p:sp>
        <p:nvSpPr>
          <p:cNvPr id="6" name="灯片编号占位符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5E9139-A00B-4B2A-98A6-095DC08F1345}"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73" r:id="rId1"/>
    <p:sldLayoutId id="2147483650" r:id="rId2"/>
    <p:sldLayoutId id="2147483655" r:id="rId3"/>
    <p:sldLayoutId id="2147483674" r:id="rId4"/>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4460F7-8568-45C3-B577-9FF82E6D4CC6}" type="datetime1">
              <a:rPr lang="zh-CN" altLang="en-US" smtClean="0"/>
              <a:t>2025-6-17</a:t>
            </a:fld>
            <a:endParaRPr lang="zh-CN" altLang="en-US"/>
          </a:p>
        </p:txBody>
      </p:sp>
      <p:sp>
        <p:nvSpPr>
          <p:cNvPr id="5" name="页脚占位符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ltLang="zh-CN"/>
              <a:t>The CEPC IARC Meeting, Sep. 18-20, 2024 (Main building A415, IHEP)</a:t>
            </a:r>
            <a:endParaRPr lang="zh-CN" altLang="en-US" dirty="0"/>
          </a:p>
        </p:txBody>
      </p:sp>
      <p:sp>
        <p:nvSpPr>
          <p:cNvPr id="6" name="灯片编号占位符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5E9139-A00B-4B2A-98A6-095DC08F1345}" type="slidenum">
              <a:rPr lang="zh-CN" altLang="en-US" smtClean="0"/>
              <a:pPr/>
              <a:t>‹#›</a:t>
            </a:fld>
            <a:endParaRPr lang="zh-CN" altLang="en-US"/>
          </a:p>
        </p:txBody>
      </p:sp>
    </p:spTree>
    <p:extLst>
      <p:ext uri="{BB962C8B-B14F-4D97-AF65-F5344CB8AC3E}">
        <p14:creationId xmlns:p14="http://schemas.microsoft.com/office/powerpoint/2010/main" val="2295021968"/>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4.xml"/><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jpeg"/></Relationships>
</file>

<file path=ppt/slides/_rels/slide1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3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45.png"/><Relationship Id="rId1" Type="http://schemas.openxmlformats.org/officeDocument/2006/relationships/slideLayout" Target="../slideLayouts/slideLayout2.xml"/><Relationship Id="rId4" Type="http://schemas.openxmlformats.org/officeDocument/2006/relationships/image" Target="../media/image36.jpeg"/></Relationships>
</file>

<file path=ppt/slides/_rels/slide1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jpg"/><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1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 Id="rId6" Type="http://schemas.openxmlformats.org/officeDocument/2006/relationships/image" Target="../media/image47.emf"/><Relationship Id="rId5" Type="http://schemas.openxmlformats.org/officeDocument/2006/relationships/image" Target="../media/image46.png"/><Relationship Id="rId4" Type="http://schemas.openxmlformats.org/officeDocument/2006/relationships/image" Target="../media/image44.emf"/></Relationships>
</file>

<file path=ppt/slides/_rels/slide19.xml.rels><?xml version="1.0" encoding="UTF-8" standalone="yes"?>
<Relationships xmlns="http://schemas.openxmlformats.org/package/2006/relationships"><Relationship Id="rId2" Type="http://schemas.openxmlformats.org/officeDocument/2006/relationships/image" Target="../media/image48.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6.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6.xml"/><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13" Type="http://schemas.openxmlformats.org/officeDocument/2006/relationships/tags" Target="../tags/tag12.xml"/><Relationship Id="rId18" Type="http://schemas.openxmlformats.org/officeDocument/2006/relationships/tags" Target="../tags/tag17.xml"/><Relationship Id="rId26" Type="http://schemas.openxmlformats.org/officeDocument/2006/relationships/image" Target="../media/image19.png"/><Relationship Id="rId3" Type="http://schemas.openxmlformats.org/officeDocument/2006/relationships/tags" Target="../tags/tag2.xml"/><Relationship Id="rId21" Type="http://schemas.openxmlformats.org/officeDocument/2006/relationships/slideLayout" Target="../slideLayouts/slideLayout6.xml"/><Relationship Id="rId7" Type="http://schemas.openxmlformats.org/officeDocument/2006/relationships/tags" Target="../tags/tag6.xml"/><Relationship Id="rId12" Type="http://schemas.openxmlformats.org/officeDocument/2006/relationships/tags" Target="../tags/tag11.xml"/><Relationship Id="rId17" Type="http://schemas.openxmlformats.org/officeDocument/2006/relationships/tags" Target="../tags/tag16.xml"/><Relationship Id="rId25" Type="http://schemas.openxmlformats.org/officeDocument/2006/relationships/image" Target="../media/image18.png"/><Relationship Id="rId33" Type="http://schemas.openxmlformats.org/officeDocument/2006/relationships/image" Target="../media/image22.png"/><Relationship Id="rId2" Type="http://schemas.openxmlformats.org/officeDocument/2006/relationships/tags" Target="../tags/tag1.xml"/><Relationship Id="rId16" Type="http://schemas.openxmlformats.org/officeDocument/2006/relationships/tags" Target="../tags/tag15.xml"/><Relationship Id="rId20" Type="http://schemas.openxmlformats.org/officeDocument/2006/relationships/tags" Target="../tags/tag19.xml"/><Relationship Id="rId29" Type="http://schemas.openxmlformats.org/officeDocument/2006/relationships/oleObject" Target="../embeddings/oleObject3.bin"/><Relationship Id="rId1" Type="http://schemas.openxmlformats.org/officeDocument/2006/relationships/vmlDrawing" Target="../drawings/vmlDrawing1.vml"/><Relationship Id="rId6" Type="http://schemas.openxmlformats.org/officeDocument/2006/relationships/tags" Target="../tags/tag5.xml"/><Relationship Id="rId11" Type="http://schemas.openxmlformats.org/officeDocument/2006/relationships/tags" Target="../tags/tag10.xml"/><Relationship Id="rId24" Type="http://schemas.openxmlformats.org/officeDocument/2006/relationships/image" Target="../media/image14.wmf"/><Relationship Id="rId32" Type="http://schemas.openxmlformats.org/officeDocument/2006/relationships/image" Target="../media/image21.png"/><Relationship Id="rId5" Type="http://schemas.openxmlformats.org/officeDocument/2006/relationships/tags" Target="../tags/tag4.xml"/><Relationship Id="rId15" Type="http://schemas.openxmlformats.org/officeDocument/2006/relationships/tags" Target="../tags/tag14.xml"/><Relationship Id="rId23" Type="http://schemas.openxmlformats.org/officeDocument/2006/relationships/oleObject" Target="../embeddings/oleObject1.bin"/><Relationship Id="rId28" Type="http://schemas.openxmlformats.org/officeDocument/2006/relationships/image" Target="../media/image15.wmf"/><Relationship Id="rId10" Type="http://schemas.openxmlformats.org/officeDocument/2006/relationships/tags" Target="../tags/tag9.xml"/><Relationship Id="rId19" Type="http://schemas.openxmlformats.org/officeDocument/2006/relationships/tags" Target="../tags/tag18.xml"/><Relationship Id="rId31" Type="http://schemas.openxmlformats.org/officeDocument/2006/relationships/image" Target="../media/image20.emf"/><Relationship Id="rId4" Type="http://schemas.openxmlformats.org/officeDocument/2006/relationships/tags" Target="../tags/tag3.xml"/><Relationship Id="rId9" Type="http://schemas.openxmlformats.org/officeDocument/2006/relationships/tags" Target="../tags/tag8.xml"/><Relationship Id="rId14" Type="http://schemas.openxmlformats.org/officeDocument/2006/relationships/tags" Target="../tags/tag13.xml"/><Relationship Id="rId22" Type="http://schemas.openxmlformats.org/officeDocument/2006/relationships/image" Target="../media/image17.png"/><Relationship Id="rId27" Type="http://schemas.openxmlformats.org/officeDocument/2006/relationships/oleObject" Target="../embeddings/oleObject2.bin"/><Relationship Id="rId30" Type="http://schemas.openxmlformats.org/officeDocument/2006/relationships/image" Target="../media/image16.wmf"/><Relationship Id="rId8" Type="http://schemas.openxmlformats.org/officeDocument/2006/relationships/tags" Target="../tags/tag7.xml"/></Relationships>
</file>

<file path=ppt/slides/_rels/slide9.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tags" Target="../tags/tag22.xml"/><Relationship Id="rId7" Type="http://schemas.openxmlformats.org/officeDocument/2006/relationships/image" Target="../media/image23.emf"/><Relationship Id="rId2" Type="http://schemas.openxmlformats.org/officeDocument/2006/relationships/tags" Target="../tags/tag21.xml"/><Relationship Id="rId1" Type="http://schemas.openxmlformats.org/officeDocument/2006/relationships/tags" Target="../tags/tag20.xml"/><Relationship Id="rId6" Type="http://schemas.openxmlformats.org/officeDocument/2006/relationships/slideLayout" Target="../slideLayouts/slideLayout6.xml"/><Relationship Id="rId5" Type="http://schemas.openxmlformats.org/officeDocument/2006/relationships/tags" Target="../tags/tag24.xml"/><Relationship Id="rId10" Type="http://schemas.openxmlformats.org/officeDocument/2006/relationships/image" Target="../media/image26.png"/><Relationship Id="rId4" Type="http://schemas.openxmlformats.org/officeDocument/2006/relationships/tags" Target="../tags/tag23.xml"/><Relationship Id="rId9" Type="http://schemas.openxmlformats.org/officeDocument/2006/relationships/image" Target="../media/image2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3" descr="8d5d924e275b0c7f58feed1244176003"/>
          <p:cNvPicPr>
            <a:picLocks noChangeAspect="1"/>
          </p:cNvPicPr>
          <p:nvPr/>
        </p:nvPicPr>
        <p:blipFill rotWithShape="1">
          <a:blip r:embed="rId3"/>
          <a:srcRect t="28679" b="6192"/>
          <a:stretch/>
        </p:blipFill>
        <p:spPr>
          <a:xfrm>
            <a:off x="635" y="0"/>
            <a:ext cx="12191365" cy="2118283"/>
          </a:xfrm>
          <a:prstGeom prst="rect">
            <a:avLst/>
          </a:prstGeom>
        </p:spPr>
      </p:pic>
      <p:sp>
        <p:nvSpPr>
          <p:cNvPr id="6" name="标题 3"/>
          <p:cNvSpPr txBox="1">
            <a:spLocks/>
          </p:cNvSpPr>
          <p:nvPr/>
        </p:nvSpPr>
        <p:spPr>
          <a:xfrm>
            <a:off x="98342" y="2480570"/>
            <a:ext cx="11974322" cy="1326319"/>
          </a:xfrm>
          <a:prstGeom prst="rect">
            <a:avLst/>
          </a:prstGeom>
        </p:spPr>
        <p:txBody>
          <a:bodyPr vert="horz" lIns="68580" tIns="34290" rIns="68580" bIns="34290" rtlCol="0" anchor="ctr">
            <a:noAutofit/>
          </a:bodyPr>
          <a:lstStyle>
            <a:lvl1pPr algn="ctr" defTabSz="914354" rtl="0" eaLnBrk="1" latinLnBrk="0" hangingPunct="1">
              <a:lnSpc>
                <a:spcPct val="90000"/>
              </a:lnSpc>
              <a:spcBef>
                <a:spcPct val="0"/>
              </a:spcBef>
              <a:buNone/>
              <a:defRPr sz="4000" b="1" kern="1200">
                <a:solidFill>
                  <a:schemeClr val="accent1"/>
                </a:solidFill>
                <a:latin typeface="+mj-lt"/>
                <a:ea typeface="+mj-ea"/>
                <a:cs typeface="+mj-cs"/>
              </a:defRPr>
            </a:lvl1pPr>
          </a:lstStyle>
          <a:p>
            <a:r>
              <a:rPr lang="en-US" altLang="zh-CN" sz="6000" dirty="0">
                <a:solidFill>
                  <a:srgbClr val="C00000"/>
                </a:solidFill>
              </a:rPr>
              <a:t>CEPC instrumentation and feedback studies in EDR</a:t>
            </a:r>
            <a:endParaRPr lang="zh-CN" altLang="en-US" sz="6000" dirty="0">
              <a:solidFill>
                <a:srgbClr val="C00000"/>
              </a:solidFill>
            </a:endParaRPr>
          </a:p>
        </p:txBody>
      </p:sp>
      <p:sp>
        <p:nvSpPr>
          <p:cNvPr id="7" name="文本框 7">
            <a:extLst>
              <a:ext uri="{FF2B5EF4-FFF2-40B4-BE49-F238E27FC236}">
                <a16:creationId xmlns:a16="http://schemas.microsoft.com/office/drawing/2014/main" id="{785816F2-AEF2-4FFE-A0DA-84B4490709A4}"/>
              </a:ext>
            </a:extLst>
          </p:cNvPr>
          <p:cNvSpPr txBox="1"/>
          <p:nvPr/>
        </p:nvSpPr>
        <p:spPr>
          <a:xfrm>
            <a:off x="2621737" y="4242209"/>
            <a:ext cx="6769500" cy="954107"/>
          </a:xfrm>
          <a:prstGeom prst="rect">
            <a:avLst/>
          </a:prstGeom>
          <a:noFill/>
        </p:spPr>
        <p:txBody>
          <a:bodyPr wrap="square" rtlCol="0">
            <a:spAutoFit/>
          </a:bodyPr>
          <a:lstStyle/>
          <a:p>
            <a:pPr algn="ctr"/>
            <a:r>
              <a:rPr lang="en-US" altLang="zh-CN" sz="2800" dirty="0">
                <a:latin typeface="Times New Roman" panose="02020603050405020304" pitchFamily="18" charset="0"/>
                <a:ea typeface="微软雅黑" panose="020B0503020204020204" pitchFamily="34" charset="-122"/>
              </a:rPr>
              <a:t>Yanfeng Sui</a:t>
            </a:r>
          </a:p>
          <a:p>
            <a:pPr algn="ctr"/>
            <a:r>
              <a:rPr lang="en-US" altLang="zh-CN" sz="2800" dirty="0">
                <a:latin typeface="Times New Roman" panose="02020603050405020304" pitchFamily="18" charset="0"/>
                <a:ea typeface="微软雅黑" panose="020B0503020204020204" pitchFamily="34" charset="-122"/>
              </a:rPr>
              <a:t>On behalf of CEPC BI group </a:t>
            </a:r>
          </a:p>
        </p:txBody>
      </p:sp>
      <p:sp>
        <p:nvSpPr>
          <p:cNvPr id="9" name="TextBox 8"/>
          <p:cNvSpPr txBox="1"/>
          <p:nvPr/>
        </p:nvSpPr>
        <p:spPr>
          <a:xfrm>
            <a:off x="635" y="6457890"/>
            <a:ext cx="12191365" cy="369332"/>
          </a:xfrm>
          <a:prstGeom prst="rect">
            <a:avLst/>
          </a:prstGeom>
          <a:solidFill>
            <a:schemeClr val="accent1"/>
          </a:solidFill>
        </p:spPr>
        <p:txBody>
          <a:bodyPr wrap="square" rtlCol="0">
            <a:spAutoFit/>
          </a:bodyPr>
          <a:lstStyle/>
          <a:p>
            <a:pPr algn="ctr"/>
            <a:r>
              <a:rPr lang="en-US" altLang="zh-CN" dirty="0">
                <a:solidFill>
                  <a:schemeClr val="bg1"/>
                </a:solidFill>
              </a:rPr>
              <a:t>The 2025 European Edition of the International Workshop on the CEPC Barcelona, Spain, June 16</a:t>
            </a:r>
            <a:r>
              <a:rPr lang="en-US" altLang="zh-CN" baseline="30000" dirty="0">
                <a:solidFill>
                  <a:schemeClr val="bg1"/>
                </a:solidFill>
              </a:rPr>
              <a:t>th</a:t>
            </a:r>
            <a:r>
              <a:rPr lang="en-US" altLang="zh-CN" dirty="0">
                <a:solidFill>
                  <a:schemeClr val="bg1"/>
                </a:solidFill>
              </a:rPr>
              <a:t>-19</a:t>
            </a:r>
            <a:r>
              <a:rPr lang="en-US" altLang="zh-CN" baseline="30000" dirty="0">
                <a:solidFill>
                  <a:schemeClr val="bg1"/>
                </a:solidFill>
              </a:rPr>
              <a:t>th</a:t>
            </a:r>
            <a:endParaRPr lang="zh-CN" altLang="en-US" baseline="30000" dirty="0">
              <a:solidFill>
                <a:schemeClr val="bg1"/>
              </a:solidFill>
            </a:endParaRPr>
          </a:p>
        </p:txBody>
      </p:sp>
      <p:pic>
        <p:nvPicPr>
          <p:cNvPr id="10" name="Picture 2" descr="C:\Users\Administrator\Desktop\1111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8342" y="35979"/>
            <a:ext cx="1548428" cy="912600"/>
          </a:xfrm>
          <a:prstGeom prst="rect">
            <a:avLst/>
          </a:prstGeom>
          <a:noFill/>
          <a:extLst>
            <a:ext uri="{909E8E84-426E-40DD-AFC4-6F175D3DCCD1}">
              <a14:hiddenFill xmlns:a14="http://schemas.microsoft.com/office/drawing/2010/main">
                <a:solidFill>
                  <a:srgbClr val="FFFFFF"/>
                </a:solidFill>
              </a14:hiddenFill>
            </a:ext>
          </a:extLst>
        </p:spPr>
      </p:pic>
      <p:pic>
        <p:nvPicPr>
          <p:cNvPr id="11" name="图片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46363" y="5398314"/>
            <a:ext cx="3552825" cy="672912"/>
          </a:xfrm>
          <a:prstGeom prst="rect">
            <a:avLst/>
          </a:prstGeom>
        </p:spPr>
      </p:pic>
    </p:spTree>
    <p:extLst>
      <p:ext uri="{BB962C8B-B14F-4D97-AF65-F5344CB8AC3E}">
        <p14:creationId xmlns:p14="http://schemas.microsoft.com/office/powerpoint/2010/main" val="1692391731"/>
      </p:ext>
    </p:extLst>
  </p:cSld>
  <p:clrMapOvr>
    <a:masterClrMapping/>
  </p:clrMapOvr>
  <mc:AlternateContent xmlns:mc="http://schemas.openxmlformats.org/markup-compatibility/2006" xmlns:p14="http://schemas.microsoft.com/office/powerpoint/2010/main">
    <mc:Choice Requires="p14">
      <p:transition spd="slow" p14:dur="2000" advTm="1636"/>
    </mc:Choice>
    <mc:Fallback xmlns="">
      <p:transition spd="slow" advTm="1636"/>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a:extLst>
              <a:ext uri="{FF2B5EF4-FFF2-40B4-BE49-F238E27FC236}">
                <a16:creationId xmlns:a16="http://schemas.microsoft.com/office/drawing/2014/main" id="{29F02881-D1EA-4EC9-8A6A-B591446E66E9}"/>
              </a:ext>
            </a:extLst>
          </p:cNvPr>
          <p:cNvSpPr>
            <a:spLocks noGrp="1"/>
          </p:cNvSpPr>
          <p:nvPr>
            <p:ph idx="1"/>
          </p:nvPr>
        </p:nvSpPr>
        <p:spPr>
          <a:xfrm>
            <a:off x="335360" y="1285861"/>
            <a:ext cx="11593288" cy="4840303"/>
          </a:xfrm>
        </p:spPr>
        <p:txBody>
          <a:bodyPr/>
          <a:lstStyle/>
          <a:p>
            <a:r>
              <a:rPr lang="en-US" altLang="zh-CN" dirty="0"/>
              <a:t>The industrialized production of BPM </a:t>
            </a:r>
            <a:r>
              <a:rPr lang="en-US" altLang="zh-CN" dirty="0" err="1"/>
              <a:t>electronincs</a:t>
            </a:r>
            <a:endParaRPr lang="en-US" altLang="zh-CN" dirty="0"/>
          </a:p>
          <a:p>
            <a:pPr lvl="1"/>
            <a:r>
              <a:rPr lang="en-US" altLang="zh-CN" dirty="0"/>
              <a:t>HEPS and BEPCII BPM electronics production is still in the laboratory, but for CEPC, there will be an order of magnitude increase. We can’t handle that.</a:t>
            </a:r>
          </a:p>
          <a:p>
            <a:pPr lvl="1"/>
            <a:r>
              <a:rPr lang="en-US" altLang="zh-CN" dirty="0"/>
              <a:t>We need to seek assistance from CIPC member companies or other vendors to carry out batch production.</a:t>
            </a:r>
          </a:p>
          <a:p>
            <a:r>
              <a:rPr lang="en-US" altLang="zh-CN" dirty="0"/>
              <a:t>The automated testing of BPM electronics</a:t>
            </a:r>
          </a:p>
          <a:p>
            <a:pPr lvl="1"/>
            <a:r>
              <a:rPr lang="en-US" altLang="zh-CN" dirty="0"/>
              <a:t>Improve BPM electronics testing efficiency</a:t>
            </a:r>
          </a:p>
          <a:p>
            <a:pPr lvl="1"/>
            <a:r>
              <a:rPr lang="en-US" altLang="zh-CN" dirty="0"/>
              <a:t>Reduce the impact of human factors on test results</a:t>
            </a:r>
          </a:p>
          <a:p>
            <a:pPr lvl="1"/>
            <a:r>
              <a:rPr lang="en-US" altLang="zh-CN" dirty="0"/>
              <a:t>The electronic and automated testing documents</a:t>
            </a:r>
            <a:endParaRPr lang="zh-CN" altLang="en-US" dirty="0"/>
          </a:p>
        </p:txBody>
      </p:sp>
      <p:sp>
        <p:nvSpPr>
          <p:cNvPr id="3" name="标题 2">
            <a:extLst>
              <a:ext uri="{FF2B5EF4-FFF2-40B4-BE49-F238E27FC236}">
                <a16:creationId xmlns:a16="http://schemas.microsoft.com/office/drawing/2014/main" id="{38D51525-E167-477A-AEF4-E2C0478EA6C5}"/>
              </a:ext>
            </a:extLst>
          </p:cNvPr>
          <p:cNvSpPr>
            <a:spLocks noGrp="1"/>
          </p:cNvSpPr>
          <p:nvPr>
            <p:ph type="title"/>
          </p:nvPr>
        </p:nvSpPr>
        <p:spPr/>
        <p:txBody>
          <a:bodyPr>
            <a:normAutofit/>
          </a:bodyPr>
          <a:lstStyle/>
          <a:p>
            <a:r>
              <a:rPr lang="en-US" altLang="zh-CN" dirty="0"/>
              <a:t>The industrialization of BPM electronics</a:t>
            </a:r>
            <a:endParaRPr lang="zh-CN" altLang="en-US" dirty="0"/>
          </a:p>
        </p:txBody>
      </p:sp>
      <p:sp>
        <p:nvSpPr>
          <p:cNvPr id="5" name="灯片编号占位符 4">
            <a:extLst>
              <a:ext uri="{FF2B5EF4-FFF2-40B4-BE49-F238E27FC236}">
                <a16:creationId xmlns:a16="http://schemas.microsoft.com/office/drawing/2014/main" id="{E49926DE-EC7A-4665-BDCD-A3DFAD7E1A98}"/>
              </a:ext>
            </a:extLst>
          </p:cNvPr>
          <p:cNvSpPr>
            <a:spLocks noGrp="1"/>
          </p:cNvSpPr>
          <p:nvPr>
            <p:ph type="sldNum" sz="quarter" idx="12"/>
          </p:nvPr>
        </p:nvSpPr>
        <p:spPr/>
        <p:txBody>
          <a:bodyPr/>
          <a:lstStyle/>
          <a:p>
            <a:fld id="{F15E9139-A00B-4B2A-98A6-095DC08F1345}" type="slidenum">
              <a:rPr lang="zh-CN" altLang="en-US" smtClean="0"/>
              <a:pPr/>
              <a:t>10</a:t>
            </a:fld>
            <a:endParaRPr lang="zh-CN" altLang="en-US"/>
          </a:p>
        </p:txBody>
      </p:sp>
    </p:spTree>
    <p:extLst>
      <p:ext uri="{BB962C8B-B14F-4D97-AF65-F5344CB8AC3E}">
        <p14:creationId xmlns:p14="http://schemas.microsoft.com/office/powerpoint/2010/main" val="1450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191344" y="1099954"/>
            <a:ext cx="10972800" cy="4840303"/>
          </a:xfrm>
        </p:spPr>
        <p:txBody>
          <a:bodyPr/>
          <a:lstStyle/>
          <a:p>
            <a:r>
              <a:rPr lang="en-US" altLang="zh-CN" dirty="0"/>
              <a:t>Testing of DC performance—hardware</a:t>
            </a:r>
            <a:endParaRPr lang="zh-CN" altLang="en-US" dirty="0"/>
          </a:p>
        </p:txBody>
      </p:sp>
      <p:sp>
        <p:nvSpPr>
          <p:cNvPr id="4" name="标题 3"/>
          <p:cNvSpPr>
            <a:spLocks noGrp="1"/>
          </p:cNvSpPr>
          <p:nvPr>
            <p:ph type="title"/>
          </p:nvPr>
        </p:nvSpPr>
        <p:spPr/>
        <p:txBody>
          <a:bodyPr>
            <a:normAutofit/>
          </a:bodyPr>
          <a:lstStyle/>
          <a:p>
            <a:r>
              <a:rPr lang="en-US" altLang="zh-CN" sz="3200" dirty="0"/>
              <a:t>BPM electronics </a:t>
            </a:r>
            <a:r>
              <a:rPr lang="en-US" altLang="zh-CN" dirty="0"/>
              <a:t>a</a:t>
            </a:r>
            <a:r>
              <a:rPr lang="en-US" altLang="zh-CN" sz="3200" dirty="0"/>
              <a:t>utomated test system R&amp;D</a:t>
            </a:r>
            <a:endParaRPr lang="zh-CN" altLang="en-US" dirty="0"/>
          </a:p>
        </p:txBody>
      </p:sp>
      <p:sp>
        <p:nvSpPr>
          <p:cNvPr id="13" name="文本框 12"/>
          <p:cNvSpPr txBox="1"/>
          <p:nvPr/>
        </p:nvSpPr>
        <p:spPr>
          <a:xfrm>
            <a:off x="10711148" y="5478592"/>
            <a:ext cx="1577540" cy="923330"/>
          </a:xfrm>
          <a:prstGeom prst="rect">
            <a:avLst/>
          </a:prstGeom>
          <a:noFill/>
        </p:spPr>
        <p:txBody>
          <a:bodyPr wrap="square" rtlCol="0">
            <a:spAutoFit/>
          </a:bodyPr>
          <a:lstStyle/>
          <a:p>
            <a:pPr lvl="0">
              <a:defRPr/>
            </a:pPr>
            <a:r>
              <a:rPr lang="en-US" altLang="zh-CN" dirty="0"/>
              <a:t>Design of AFE fixture and probe module</a:t>
            </a:r>
            <a:endParaRPr kumimoji="0" lang="zh-CN" altLang="en-US" sz="16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pic>
        <p:nvPicPr>
          <p:cNvPr id="14" name="图片 13"/>
          <p:cNvPicPr/>
          <p:nvPr/>
        </p:nvPicPr>
        <p:blipFill>
          <a:blip r:embed="rId2"/>
          <a:stretch>
            <a:fillRect/>
          </a:stretch>
        </p:blipFill>
        <p:spPr>
          <a:xfrm>
            <a:off x="6165489" y="4832295"/>
            <a:ext cx="4555491" cy="1889181"/>
          </a:xfrm>
          <a:prstGeom prst="rect">
            <a:avLst/>
          </a:prstGeom>
        </p:spPr>
      </p:pic>
      <p:sp>
        <p:nvSpPr>
          <p:cNvPr id="6" name="文本框 5"/>
          <p:cNvSpPr txBox="1"/>
          <p:nvPr/>
        </p:nvSpPr>
        <p:spPr>
          <a:xfrm>
            <a:off x="191344" y="5097958"/>
            <a:ext cx="5651240"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To be tested</a:t>
            </a:r>
            <a:r>
              <a:rPr kumimoji="0" lang="zh-CN" altLang="en-US" sz="1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a:t>
            </a:r>
            <a:endParaRPr kumimoji="0" lang="en-US" altLang="zh-CN" sz="1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a:p>
            <a:pPr lvl="0">
              <a:defRPr/>
            </a:pPr>
            <a:r>
              <a:rPr lang="en-US" altLang="zh-CN" dirty="0"/>
              <a:t>Voltage and resistance of 23 key chips, with voltage values ranging from 1.8V to 6V.</a:t>
            </a:r>
            <a:endParaRPr kumimoji="0" lang="zh-CN" altLang="en-US" sz="1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pic>
        <p:nvPicPr>
          <p:cNvPr id="11" name="图片 10"/>
          <p:cNvPicPr>
            <a:picLocks noChangeAspect="1"/>
          </p:cNvPicPr>
          <p:nvPr/>
        </p:nvPicPr>
        <p:blipFill>
          <a:blip r:embed="rId3"/>
          <a:stretch>
            <a:fillRect/>
          </a:stretch>
        </p:blipFill>
        <p:spPr>
          <a:xfrm>
            <a:off x="5659937" y="1714354"/>
            <a:ext cx="3947931" cy="2657506"/>
          </a:xfrm>
          <a:prstGeom prst="rect">
            <a:avLst/>
          </a:prstGeom>
        </p:spPr>
      </p:pic>
      <p:pic>
        <p:nvPicPr>
          <p:cNvPr id="12" name="图片 11"/>
          <p:cNvPicPr>
            <a:picLocks noChangeAspect="1"/>
          </p:cNvPicPr>
          <p:nvPr/>
        </p:nvPicPr>
        <p:blipFill rotWithShape="1">
          <a:blip r:embed="rId4" cstate="print">
            <a:extLst>
              <a:ext uri="{28A0092B-C50C-407E-A947-70E740481C1C}">
                <a14:useLocalDpi xmlns:a14="http://schemas.microsoft.com/office/drawing/2010/main" val="0"/>
              </a:ext>
            </a:extLst>
          </a:blip>
          <a:srcRect t="10351" r="10419" b="6641"/>
          <a:stretch/>
        </p:blipFill>
        <p:spPr>
          <a:xfrm>
            <a:off x="9663571" y="1582196"/>
            <a:ext cx="2473241" cy="3054447"/>
          </a:xfrm>
          <a:prstGeom prst="rect">
            <a:avLst/>
          </a:prstGeom>
        </p:spPr>
      </p:pic>
      <p:pic>
        <p:nvPicPr>
          <p:cNvPr id="5" name="图片 4"/>
          <p:cNvPicPr>
            <a:picLocks noChangeAspect="1"/>
          </p:cNvPicPr>
          <p:nvPr/>
        </p:nvPicPr>
        <p:blipFill>
          <a:blip r:embed="rId5"/>
          <a:stretch>
            <a:fillRect/>
          </a:stretch>
        </p:blipFill>
        <p:spPr>
          <a:xfrm>
            <a:off x="81808" y="1934445"/>
            <a:ext cx="5596654" cy="2961670"/>
          </a:xfrm>
          <a:prstGeom prst="rect">
            <a:avLst/>
          </a:prstGeom>
        </p:spPr>
      </p:pic>
      <p:sp>
        <p:nvSpPr>
          <p:cNvPr id="8" name="灯片编号占位符 7">
            <a:extLst>
              <a:ext uri="{FF2B5EF4-FFF2-40B4-BE49-F238E27FC236}">
                <a16:creationId xmlns:a16="http://schemas.microsoft.com/office/drawing/2014/main" id="{22F562D0-26FE-4AEE-B023-CE22B0399A5D}"/>
              </a:ext>
            </a:extLst>
          </p:cNvPr>
          <p:cNvSpPr>
            <a:spLocks noGrp="1"/>
          </p:cNvSpPr>
          <p:nvPr>
            <p:ph type="sldNum" sz="quarter" idx="12"/>
          </p:nvPr>
        </p:nvSpPr>
        <p:spPr/>
        <p:txBody>
          <a:bodyPr/>
          <a:lstStyle/>
          <a:p>
            <a:fld id="{F15E9139-A00B-4B2A-98A6-095DC08F1345}" type="slidenum">
              <a:rPr lang="zh-CN" altLang="en-US" smtClean="0"/>
              <a:pPr/>
              <a:t>11</a:t>
            </a:fld>
            <a:endParaRPr lang="zh-CN" altLang="en-US"/>
          </a:p>
        </p:txBody>
      </p:sp>
    </p:spTree>
    <p:extLst>
      <p:ext uri="{BB962C8B-B14F-4D97-AF65-F5344CB8AC3E}">
        <p14:creationId xmlns:p14="http://schemas.microsoft.com/office/powerpoint/2010/main" val="15147872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609600" y="1011912"/>
            <a:ext cx="10972800" cy="4840303"/>
          </a:xfrm>
        </p:spPr>
        <p:txBody>
          <a:bodyPr/>
          <a:lstStyle/>
          <a:p>
            <a:r>
              <a:rPr lang="en-US" altLang="zh-CN" dirty="0"/>
              <a:t>RF performance testing—system development</a:t>
            </a:r>
            <a:endParaRPr lang="zh-CN" altLang="en-US" dirty="0"/>
          </a:p>
        </p:txBody>
      </p:sp>
      <p:sp>
        <p:nvSpPr>
          <p:cNvPr id="4" name="标题 3"/>
          <p:cNvSpPr>
            <a:spLocks noGrp="1"/>
          </p:cNvSpPr>
          <p:nvPr>
            <p:ph type="title"/>
          </p:nvPr>
        </p:nvSpPr>
        <p:spPr/>
        <p:txBody>
          <a:bodyPr>
            <a:normAutofit/>
          </a:bodyPr>
          <a:lstStyle/>
          <a:p>
            <a:r>
              <a:rPr lang="en-US" altLang="zh-CN" sz="3200" dirty="0"/>
              <a:t>BPM electronics automated test system R&amp;D</a:t>
            </a:r>
            <a:endParaRPr lang="zh-CN" altLang="en-US" sz="3200" dirty="0"/>
          </a:p>
        </p:txBody>
      </p:sp>
      <p:pic>
        <p:nvPicPr>
          <p:cNvPr id="6" name="图片 5"/>
          <p:cNvPicPr/>
          <p:nvPr/>
        </p:nvPicPr>
        <p:blipFill rotWithShape="1">
          <a:blip r:embed="rId2"/>
          <a:srcRect t="44754"/>
          <a:stretch/>
        </p:blipFill>
        <p:spPr>
          <a:xfrm>
            <a:off x="5293921" y="1784749"/>
            <a:ext cx="4018339" cy="2693141"/>
          </a:xfrm>
          <a:prstGeom prst="rect">
            <a:avLst/>
          </a:prstGeom>
        </p:spPr>
      </p:pic>
      <p:pic>
        <p:nvPicPr>
          <p:cNvPr id="9" name="图片 8"/>
          <p:cNvPicPr>
            <a:picLocks noChangeAspect="1"/>
          </p:cNvPicPr>
          <p:nvPr/>
        </p:nvPicPr>
        <p:blipFill>
          <a:blip r:embed="rId3"/>
          <a:stretch>
            <a:fillRect/>
          </a:stretch>
        </p:blipFill>
        <p:spPr>
          <a:xfrm>
            <a:off x="9829899" y="2216262"/>
            <a:ext cx="1665754" cy="2530914"/>
          </a:xfrm>
          <a:prstGeom prst="rect">
            <a:avLst/>
          </a:prstGeom>
        </p:spPr>
      </p:pic>
      <p:sp>
        <p:nvSpPr>
          <p:cNvPr id="7" name="矩形 6"/>
          <p:cNvSpPr/>
          <p:nvPr/>
        </p:nvSpPr>
        <p:spPr>
          <a:xfrm>
            <a:off x="9552384" y="1659307"/>
            <a:ext cx="2061805" cy="369332"/>
          </a:xfrm>
          <a:prstGeom prst="rect">
            <a:avLst/>
          </a:prstGeom>
        </p:spPr>
        <p:txBody>
          <a:bodyPr wrap="square">
            <a:spAutoFit/>
          </a:bodyPr>
          <a:lstStyle/>
          <a:p>
            <a:r>
              <a:rPr lang="en-US" altLang="zh-CN" dirty="0">
                <a:latin typeface="微软雅黑" panose="020B0503020204020204" pitchFamily="34" charset="-122"/>
                <a:ea typeface="微软雅黑" panose="020B0503020204020204" pitchFamily="34" charset="-122"/>
              </a:rPr>
              <a:t>Calibration data</a:t>
            </a:r>
            <a:endParaRPr lang="zh-CN" altLang="en-US" dirty="0">
              <a:latin typeface="微软雅黑" panose="020B0503020204020204" pitchFamily="34" charset="-122"/>
              <a:ea typeface="微软雅黑" panose="020B0503020204020204" pitchFamily="34" charset="-122"/>
            </a:endParaRPr>
          </a:p>
        </p:txBody>
      </p:sp>
      <p:sp>
        <p:nvSpPr>
          <p:cNvPr id="12" name="文本框 11"/>
          <p:cNvSpPr txBox="1"/>
          <p:nvPr/>
        </p:nvSpPr>
        <p:spPr>
          <a:xfrm>
            <a:off x="5585383" y="4630491"/>
            <a:ext cx="3435413" cy="338554"/>
          </a:xfrm>
          <a:prstGeom prst="rect">
            <a:avLst/>
          </a:prstGeom>
          <a:noFill/>
        </p:spPr>
        <p:txBody>
          <a:bodyPr wrap="square" rtlCol="0">
            <a:spAutoFit/>
          </a:bodyPr>
          <a:lstStyle/>
          <a:p>
            <a:r>
              <a:rPr lang="en-US" altLang="zh-CN" sz="1600" dirty="0">
                <a:latin typeface="微软雅黑" panose="020B0503020204020204" pitchFamily="34" charset="-122"/>
                <a:ea typeface="微软雅黑" panose="020B0503020204020204" pitchFamily="34" charset="-122"/>
              </a:rPr>
              <a:t>RF performance testing stand</a:t>
            </a:r>
            <a:endParaRPr lang="zh-CN" altLang="en-US" sz="1600" dirty="0">
              <a:latin typeface="微软雅黑" panose="020B0503020204020204" pitchFamily="34" charset="-122"/>
              <a:ea typeface="微软雅黑" panose="020B0503020204020204" pitchFamily="34" charset="-122"/>
            </a:endParaRPr>
          </a:p>
        </p:txBody>
      </p:sp>
      <p:sp>
        <p:nvSpPr>
          <p:cNvPr id="11" name="文本框 10"/>
          <p:cNvSpPr txBox="1"/>
          <p:nvPr/>
        </p:nvSpPr>
        <p:spPr>
          <a:xfrm>
            <a:off x="119336" y="4477890"/>
            <a:ext cx="4879141" cy="2031325"/>
          </a:xfrm>
          <a:prstGeom prst="rect">
            <a:avLst/>
          </a:prstGeom>
          <a:noFill/>
        </p:spPr>
        <p:txBody>
          <a:bodyPr wrap="square" rtlCol="0">
            <a:spAutoFit/>
          </a:bodyPr>
          <a:lstStyle/>
          <a:p>
            <a:r>
              <a:rPr lang="en-US" altLang="zh-CN" dirty="0">
                <a:latin typeface="微软雅黑" panose="020B0503020204020204" pitchFamily="34" charset="-122"/>
                <a:ea typeface="微软雅黑" panose="020B0503020204020204" pitchFamily="34" charset="-122"/>
              </a:rPr>
              <a:t>To be tested</a:t>
            </a:r>
            <a:r>
              <a:rPr lang="zh-CN" altLang="en-US" dirty="0">
                <a:latin typeface="微软雅黑" panose="020B0503020204020204" pitchFamily="34" charset="-122"/>
                <a:ea typeface="微软雅黑" panose="020B0503020204020204" pitchFamily="34" charset="-122"/>
              </a:rPr>
              <a:t>：</a:t>
            </a:r>
            <a:endParaRPr lang="en-US" altLang="zh-CN" dirty="0">
              <a:latin typeface="微软雅黑" panose="020B0503020204020204" pitchFamily="34" charset="-122"/>
              <a:ea typeface="微软雅黑" panose="020B0503020204020204" pitchFamily="34" charset="-122"/>
            </a:endParaRPr>
          </a:p>
          <a:p>
            <a:pPr marL="342900" indent="-342900">
              <a:buFont typeface="+mj-lt"/>
              <a:buAutoNum type="arabicPeriod"/>
            </a:pPr>
            <a:r>
              <a:rPr lang="en-US" altLang="zh-CN" dirty="0">
                <a:latin typeface="微软雅黑" panose="020B0503020204020204" pitchFamily="34" charset="-122"/>
                <a:ea typeface="微软雅黑" panose="020B0503020204020204" pitchFamily="34" charset="-122"/>
              </a:rPr>
              <a:t>AFE channel filter performance (S21 parameter)</a:t>
            </a:r>
          </a:p>
          <a:p>
            <a:pPr marL="342900" indent="-342900">
              <a:buFont typeface="+mj-lt"/>
              <a:buAutoNum type="arabicPeriod"/>
            </a:pPr>
            <a:r>
              <a:rPr lang="en-US" altLang="zh-CN" dirty="0">
                <a:latin typeface="微软雅黑" panose="020B0503020204020204" pitchFamily="34" charset="-122"/>
                <a:ea typeface="微软雅黑" panose="020B0503020204020204" pitchFamily="34" charset="-122"/>
              </a:rPr>
              <a:t>AFE saturation performance (power scan parameters)</a:t>
            </a:r>
          </a:p>
          <a:p>
            <a:pPr marL="342900" indent="-342900">
              <a:buFont typeface="+mj-lt"/>
              <a:buAutoNum type="arabicPeriod"/>
            </a:pPr>
            <a:r>
              <a:rPr lang="en-US" altLang="zh-CN" dirty="0">
                <a:latin typeface="微软雅黑" panose="020B0503020204020204" pitchFamily="34" charset="-122"/>
                <a:ea typeface="微软雅黑" panose="020B0503020204020204" pitchFamily="34" charset="-122"/>
              </a:rPr>
              <a:t>AFE group delay</a:t>
            </a:r>
          </a:p>
          <a:p>
            <a:pPr marL="342900" indent="-342900">
              <a:buFont typeface="+mj-lt"/>
              <a:buAutoNum type="arabicPeriod"/>
            </a:pPr>
            <a:r>
              <a:rPr lang="en-US" altLang="zh-CN" dirty="0">
                <a:latin typeface="微软雅黑" panose="020B0503020204020204" pitchFamily="34" charset="-122"/>
                <a:ea typeface="微软雅黑" panose="020B0503020204020204" pitchFamily="34" charset="-122"/>
              </a:rPr>
              <a:t>AFE voltage standing wave ratio</a:t>
            </a:r>
          </a:p>
        </p:txBody>
      </p:sp>
      <p:pic>
        <p:nvPicPr>
          <p:cNvPr id="14" name="图片 13"/>
          <p:cNvPicPr>
            <a:picLocks noChangeAspect="1"/>
          </p:cNvPicPr>
          <p:nvPr/>
        </p:nvPicPr>
        <p:blipFill>
          <a:blip r:embed="rId4"/>
          <a:stretch>
            <a:fillRect/>
          </a:stretch>
        </p:blipFill>
        <p:spPr>
          <a:xfrm>
            <a:off x="757943" y="1846930"/>
            <a:ext cx="4387635" cy="2568781"/>
          </a:xfrm>
          <a:prstGeom prst="rect">
            <a:avLst/>
          </a:prstGeom>
        </p:spPr>
      </p:pic>
      <p:pic>
        <p:nvPicPr>
          <p:cNvPr id="8" name="图片 7"/>
          <p:cNvPicPr>
            <a:picLocks noChangeAspect="1"/>
          </p:cNvPicPr>
          <p:nvPr/>
        </p:nvPicPr>
        <p:blipFill>
          <a:blip r:embed="rId5"/>
          <a:stretch>
            <a:fillRect/>
          </a:stretch>
        </p:blipFill>
        <p:spPr>
          <a:xfrm>
            <a:off x="5085224" y="5112635"/>
            <a:ext cx="5745581" cy="1560808"/>
          </a:xfrm>
          <a:prstGeom prst="rect">
            <a:avLst/>
          </a:prstGeom>
        </p:spPr>
      </p:pic>
      <p:sp>
        <p:nvSpPr>
          <p:cNvPr id="10" name="灯片编号占位符 9">
            <a:extLst>
              <a:ext uri="{FF2B5EF4-FFF2-40B4-BE49-F238E27FC236}">
                <a16:creationId xmlns:a16="http://schemas.microsoft.com/office/drawing/2014/main" id="{2E0BEB2D-F130-41EA-BB37-0EA18BE4F1BA}"/>
              </a:ext>
            </a:extLst>
          </p:cNvPr>
          <p:cNvSpPr>
            <a:spLocks noGrp="1"/>
          </p:cNvSpPr>
          <p:nvPr>
            <p:ph type="sldNum" sz="quarter" idx="12"/>
          </p:nvPr>
        </p:nvSpPr>
        <p:spPr/>
        <p:txBody>
          <a:bodyPr/>
          <a:lstStyle/>
          <a:p>
            <a:fld id="{F15E9139-A00B-4B2A-98A6-095DC08F1345}" type="slidenum">
              <a:rPr lang="zh-CN" altLang="en-US" smtClean="0"/>
              <a:pPr/>
              <a:t>12</a:t>
            </a:fld>
            <a:endParaRPr lang="zh-CN" altLang="en-US"/>
          </a:p>
        </p:txBody>
      </p:sp>
    </p:spTree>
    <p:extLst>
      <p:ext uri="{BB962C8B-B14F-4D97-AF65-F5344CB8AC3E}">
        <p14:creationId xmlns:p14="http://schemas.microsoft.com/office/powerpoint/2010/main" val="28080991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a:extLst>
              <a:ext uri="{FF2B5EF4-FFF2-40B4-BE49-F238E27FC236}">
                <a16:creationId xmlns:a16="http://schemas.microsoft.com/office/drawing/2014/main" id="{8BB52A6F-B44E-4F35-96A0-ACD08528ED82}"/>
              </a:ext>
            </a:extLst>
          </p:cNvPr>
          <p:cNvSpPr txBox="1"/>
          <p:nvPr/>
        </p:nvSpPr>
        <p:spPr>
          <a:xfrm>
            <a:off x="119336" y="980728"/>
            <a:ext cx="12313368" cy="5230150"/>
          </a:xfrm>
          <a:prstGeom prst="rect">
            <a:avLst/>
          </a:prstGeom>
          <a:noFill/>
        </p:spPr>
        <p:txBody>
          <a:bodyPr wrap="square" rtlCol="0">
            <a:spAutoFit/>
          </a:bodyPr>
          <a:lstStyle/>
          <a:p>
            <a:pPr marL="342900" lvl="0" indent="-342900">
              <a:lnSpc>
                <a:spcPct val="110000"/>
              </a:lnSpc>
              <a:spcAft>
                <a:spcPts val="1000"/>
              </a:spcAft>
              <a:buClr>
                <a:srgbClr val="FFC000"/>
              </a:buClr>
              <a:buSzPct val="80000"/>
              <a:buFont typeface="Wingdings" pitchFamily="2" charset="2"/>
              <a:buChar char="n"/>
            </a:pPr>
            <a:r>
              <a:rPr lang="en-US" altLang="zh-CN" sz="2800" b="1" dirty="0">
                <a:solidFill>
                  <a:prstClr val="black"/>
                </a:solidFill>
                <a:latin typeface="Times New Roman" panose="02020603050405020304" pitchFamily="18" charset="0"/>
                <a:ea typeface="微软雅黑" pitchFamily="34" charset="-122"/>
                <a:cs typeface="Times New Roman" panose="02020603050405020304" pitchFamily="18" charset="0"/>
              </a:rPr>
              <a:t>Visible light extraction mirror</a:t>
            </a:r>
          </a:p>
          <a:p>
            <a:pPr marL="742950" lvl="1" indent="-285750">
              <a:spcBef>
                <a:spcPct val="20000"/>
              </a:spcBef>
              <a:buFont typeface="Arial" pitchFamily="34" charset="0"/>
              <a:buChar char="–"/>
            </a:pPr>
            <a:r>
              <a:rPr lang="en-US" altLang="zh-CN" dirty="0">
                <a:latin typeface="Arial" panose="020B0604020202020204" pitchFamily="34" charset="0"/>
                <a:ea typeface="微软雅黑" pitchFamily="34" charset="-122"/>
              </a:rPr>
              <a:t>Visible light is used for bunch length measurement with streak camera.</a:t>
            </a:r>
          </a:p>
          <a:p>
            <a:pPr marL="742950" lvl="1" indent="-285750">
              <a:spcBef>
                <a:spcPct val="20000"/>
              </a:spcBef>
              <a:buFont typeface="Arial" pitchFamily="34" charset="0"/>
              <a:buChar char="–"/>
            </a:pPr>
            <a:r>
              <a:rPr lang="en-US" altLang="zh-CN" dirty="0">
                <a:latin typeface="Arial" panose="020B0604020202020204" pitchFamily="34" charset="0"/>
                <a:ea typeface="微软雅黑" pitchFamily="34" charset="-122"/>
              </a:rPr>
              <a:t>SR power from dipole is about 4.7kW/</a:t>
            </a:r>
            <a:r>
              <a:rPr lang="en-US" altLang="zh-CN" dirty="0" err="1">
                <a:latin typeface="Arial" panose="020B0604020202020204" pitchFamily="34" charset="0"/>
                <a:ea typeface="微软雅黑" pitchFamily="34" charset="-122"/>
              </a:rPr>
              <a:t>mrad</a:t>
            </a:r>
            <a:r>
              <a:rPr lang="en-US" altLang="zh-CN" dirty="0">
                <a:latin typeface="Arial" panose="020B0604020202020204" pitchFamily="34" charset="0"/>
                <a:ea typeface="微软雅黑" pitchFamily="34" charset="-122"/>
              </a:rPr>
              <a:t>. It’s a huge heat load if extract visible light directly with a mirror. Thermal distortion with current due to incident SR will cause measurement error.</a:t>
            </a:r>
          </a:p>
          <a:p>
            <a:pPr marL="742950" lvl="1" indent="-285750">
              <a:spcBef>
                <a:spcPct val="20000"/>
              </a:spcBef>
              <a:buFont typeface="Arial" pitchFamily="34" charset="0"/>
              <a:buChar char="–"/>
            </a:pPr>
            <a:r>
              <a:rPr lang="en-US" altLang="zh-CN" dirty="0">
                <a:latin typeface="Arial" panose="020B0604020202020204" pitchFamily="34" charset="0"/>
                <a:ea typeface="微软雅黑" pitchFamily="34" charset="-122"/>
              </a:rPr>
              <a:t>Mirror design and mount, distortion evaluate are key issues for research.</a:t>
            </a:r>
            <a:endParaRPr lang="en-US" altLang="zh-CN" dirty="0">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nSpc>
                <a:spcPct val="110000"/>
              </a:lnSpc>
              <a:spcAft>
                <a:spcPts val="1000"/>
              </a:spcAft>
              <a:buClr>
                <a:srgbClr val="FFC000"/>
              </a:buClr>
              <a:buSzPct val="80000"/>
              <a:buFont typeface="Wingdings" pitchFamily="2" charset="2"/>
              <a:buChar char="n"/>
            </a:pPr>
            <a:r>
              <a:rPr lang="en-US" altLang="zh-CN" sz="2800" b="1" dirty="0">
                <a:solidFill>
                  <a:prstClr val="black"/>
                </a:solidFill>
                <a:latin typeface="Times New Roman" panose="02020603050405020304" pitchFamily="18" charset="0"/>
                <a:ea typeface="微软雅黑" pitchFamily="34" charset="-122"/>
                <a:cs typeface="Times New Roman" panose="02020603050405020304" pitchFamily="18" charset="0"/>
              </a:rPr>
              <a:t>Beam sizes measurement</a:t>
            </a:r>
          </a:p>
          <a:p>
            <a:pPr marL="742950" lvl="1" indent="-285750">
              <a:spcBef>
                <a:spcPct val="20000"/>
              </a:spcBef>
              <a:buFont typeface="Arial" pitchFamily="34" charset="0"/>
              <a:buChar char="–"/>
            </a:pPr>
            <a:r>
              <a:rPr lang="en-US" altLang="zh-CN" dirty="0">
                <a:latin typeface="Arial" panose="020B0604020202020204" pitchFamily="34" charset="0"/>
                <a:ea typeface="微软雅黑" pitchFamily="34" charset="-122"/>
              </a:rPr>
              <a:t>Vertical beam size is very small approximately several micrometers. Hard x-ray should be used in order to achieve enough resolution.</a:t>
            </a:r>
          </a:p>
          <a:p>
            <a:pPr marL="742950" lvl="1" indent="-285750">
              <a:spcBef>
                <a:spcPct val="20000"/>
              </a:spcBef>
              <a:buFont typeface="Arial" pitchFamily="34" charset="0"/>
              <a:buChar char="–"/>
            </a:pPr>
            <a:r>
              <a:rPr lang="en-US" altLang="zh-CN" dirty="0">
                <a:latin typeface="Arial" panose="020B0604020202020204" pitchFamily="34" charset="0"/>
                <a:ea typeface="微软雅黑" pitchFamily="34" charset="-122"/>
              </a:rPr>
              <a:t>Bending angle of dipole is also small, considering the radius of beam pipe and the magnets geometry, the nearest optical elements should be placed about 50 meters away from the source point, making measurement more difficult.  X ray interferometer is considered as measurement method.</a:t>
            </a:r>
          </a:p>
          <a:p>
            <a:pPr marL="742950" lvl="1" indent="-285750">
              <a:spcBef>
                <a:spcPct val="20000"/>
              </a:spcBef>
              <a:buFont typeface="Arial" pitchFamily="34" charset="0"/>
              <a:buChar char="–"/>
            </a:pPr>
            <a:r>
              <a:rPr lang="en-US" altLang="zh-CN" dirty="0">
                <a:latin typeface="Arial" panose="020B0604020202020204" pitchFamily="34" charset="0"/>
                <a:ea typeface="微软雅黑" pitchFamily="34" charset="-122"/>
              </a:rPr>
              <a:t>Design of measurement system, fabrication of x-ray double slit, and design of high resolution x-ray camera are key issues for research.    </a:t>
            </a:r>
          </a:p>
          <a:p>
            <a:pPr marL="268287"/>
            <a:endParaRPr lang="en-US" altLang="zh-CN" dirty="0">
              <a:latin typeface="Times New Roman" panose="02020603050405020304" pitchFamily="18" charset="0"/>
              <a:cs typeface="Times New Roman" panose="02020603050405020304" pitchFamily="18" charset="0"/>
            </a:endParaRPr>
          </a:p>
          <a:p>
            <a:pPr marL="285750" lvl="1" indent="-17463"/>
            <a:endParaRPr lang="en-US" altLang="zh-CN" b="1" dirty="0">
              <a:latin typeface="Times New Roman" panose="02020603050405020304" pitchFamily="18" charset="0"/>
              <a:cs typeface="Times New Roman" panose="02020603050405020304" pitchFamily="18" charset="0"/>
            </a:endParaRPr>
          </a:p>
        </p:txBody>
      </p:sp>
      <p:sp>
        <p:nvSpPr>
          <p:cNvPr id="6" name="标题 1">
            <a:extLst>
              <a:ext uri="{FF2B5EF4-FFF2-40B4-BE49-F238E27FC236}">
                <a16:creationId xmlns:a16="http://schemas.microsoft.com/office/drawing/2014/main" id="{57ABACC0-8B7B-4E90-B2D3-AF6F2EE24836}"/>
              </a:ext>
            </a:extLst>
          </p:cNvPr>
          <p:cNvSpPr>
            <a:spLocks noGrp="1"/>
          </p:cNvSpPr>
          <p:nvPr>
            <p:ph type="title"/>
          </p:nvPr>
        </p:nvSpPr>
        <p:spPr>
          <a:xfrm>
            <a:off x="166664" y="131363"/>
            <a:ext cx="12025336" cy="725470"/>
          </a:xfrm>
        </p:spPr>
        <p:txBody>
          <a:bodyPr>
            <a:normAutofit/>
          </a:bodyPr>
          <a:lstStyle/>
          <a:p>
            <a:r>
              <a:rPr lang="en-US" altLang="zh-CN" dirty="0"/>
              <a:t>The study of synchrotron light based diagnostics</a:t>
            </a:r>
            <a:endParaRPr lang="zh-CN" altLang="en-US" dirty="0"/>
          </a:p>
        </p:txBody>
      </p:sp>
      <p:sp>
        <p:nvSpPr>
          <p:cNvPr id="3" name="灯片编号占位符 2">
            <a:extLst>
              <a:ext uri="{FF2B5EF4-FFF2-40B4-BE49-F238E27FC236}">
                <a16:creationId xmlns:a16="http://schemas.microsoft.com/office/drawing/2014/main" id="{FB6ED4E6-945F-4DDB-A85F-414630B48C73}"/>
              </a:ext>
            </a:extLst>
          </p:cNvPr>
          <p:cNvSpPr>
            <a:spLocks noGrp="1"/>
          </p:cNvSpPr>
          <p:nvPr>
            <p:ph type="sldNum" sz="quarter" idx="12"/>
          </p:nvPr>
        </p:nvSpPr>
        <p:spPr/>
        <p:txBody>
          <a:bodyPr/>
          <a:lstStyle/>
          <a:p>
            <a:fld id="{F15E9139-A00B-4B2A-98A6-095DC08F1345}" type="slidenum">
              <a:rPr lang="zh-CN" altLang="en-US" smtClean="0"/>
              <a:pPr/>
              <a:t>13</a:t>
            </a:fld>
            <a:endParaRPr lang="zh-CN" altLang="en-US"/>
          </a:p>
        </p:txBody>
      </p:sp>
    </p:spTree>
    <p:extLst>
      <p:ext uri="{BB962C8B-B14F-4D97-AF65-F5344CB8AC3E}">
        <p14:creationId xmlns:p14="http://schemas.microsoft.com/office/powerpoint/2010/main" val="7079825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7" name="文本框 6">
                <a:extLst>
                  <a:ext uri="{FF2B5EF4-FFF2-40B4-BE49-F238E27FC236}">
                    <a16:creationId xmlns:a16="http://schemas.microsoft.com/office/drawing/2014/main" id="{5906FCF9-B30B-4EC0-8099-C2D086EFD703}"/>
                  </a:ext>
                </a:extLst>
              </p:cNvPr>
              <p:cNvSpPr txBox="1"/>
              <p:nvPr/>
            </p:nvSpPr>
            <p:spPr>
              <a:xfrm>
                <a:off x="119336" y="971445"/>
                <a:ext cx="12169351" cy="2476832"/>
              </a:xfrm>
              <a:prstGeom prst="rect">
                <a:avLst/>
              </a:prstGeom>
              <a:noFill/>
            </p:spPr>
            <p:txBody>
              <a:bodyPr wrap="square">
                <a:spAutoFit/>
              </a:bodyPr>
              <a:lstStyle/>
              <a:p>
                <a:pPr marL="342900" indent="-342900">
                  <a:lnSpc>
                    <a:spcPct val="110000"/>
                  </a:lnSpc>
                  <a:spcAft>
                    <a:spcPts val="1000"/>
                  </a:spcAft>
                  <a:buClr>
                    <a:srgbClr val="FFC000"/>
                  </a:buClr>
                  <a:buSzPct val="80000"/>
                  <a:buFont typeface="Wingdings" pitchFamily="2" charset="2"/>
                  <a:buChar char="n"/>
                </a:pPr>
                <a:r>
                  <a:rPr lang="en-US" altLang="zh-CN" sz="2400" dirty="0">
                    <a:latin typeface="Arial" panose="020B0604020202020204" pitchFamily="34" charset="0"/>
                    <a:ea typeface="微软雅黑" pitchFamily="34" charset="-122"/>
                  </a:rPr>
                  <a:t>Visible light of half vertical angle is considered to extract in case of heat load. </a:t>
                </a:r>
              </a:p>
              <a:p>
                <a:pPr marL="342900" indent="-342900">
                  <a:lnSpc>
                    <a:spcPct val="110000"/>
                  </a:lnSpc>
                  <a:spcAft>
                    <a:spcPts val="1000"/>
                  </a:spcAft>
                  <a:buClr>
                    <a:srgbClr val="FFC000"/>
                  </a:buClr>
                  <a:buSzPct val="80000"/>
                  <a:buFont typeface="Wingdings" pitchFamily="2" charset="2"/>
                  <a:buChar char="n"/>
                </a:pPr>
                <a:r>
                  <a:rPr lang="en-US" altLang="zh-CN" sz="2400" dirty="0">
                    <a:latin typeface="Arial" panose="020B0604020202020204" pitchFamily="34" charset="0"/>
                    <a:ea typeface="微软雅黑" pitchFamily="34" charset="-122"/>
                  </a:rPr>
                  <a:t>The mirror sizes is 70×35×10mm3 to extract 0.6 </a:t>
                </a:r>
                <a:r>
                  <a:rPr lang="en-US" altLang="zh-CN" sz="2400" dirty="0" err="1">
                    <a:latin typeface="Arial" panose="020B0604020202020204" pitchFamily="34" charset="0"/>
                    <a:ea typeface="微软雅黑" pitchFamily="34" charset="-122"/>
                  </a:rPr>
                  <a:t>mrad</a:t>
                </a:r>
                <a:r>
                  <a:rPr lang="en-US" altLang="zh-CN" sz="2400" dirty="0">
                    <a:latin typeface="Arial" panose="020B0604020202020204" pitchFamily="34" charset="0"/>
                    <a:ea typeface="微软雅黑" pitchFamily="34" charset="-122"/>
                  </a:rPr>
                  <a:t> horizontally and 0.3 </a:t>
                </a:r>
                <a:r>
                  <a:rPr lang="en-US" altLang="zh-CN" sz="2400" dirty="0" err="1">
                    <a:latin typeface="Arial" panose="020B0604020202020204" pitchFamily="34" charset="0"/>
                    <a:ea typeface="微软雅黑" pitchFamily="34" charset="-122"/>
                  </a:rPr>
                  <a:t>mrad</a:t>
                </a:r>
                <a:r>
                  <a:rPr lang="en-US" altLang="zh-CN" sz="2400" dirty="0">
                    <a:latin typeface="Arial" panose="020B0604020202020204" pitchFamily="34" charset="0"/>
                    <a:ea typeface="微软雅黑" pitchFamily="34" charset="-122"/>
                  </a:rPr>
                  <a:t> vertically.</a:t>
                </a:r>
              </a:p>
              <a:p>
                <a:pPr marL="342900" indent="-342900">
                  <a:lnSpc>
                    <a:spcPct val="110000"/>
                  </a:lnSpc>
                  <a:spcAft>
                    <a:spcPts val="1000"/>
                  </a:spcAft>
                  <a:buClr>
                    <a:srgbClr val="FFC000"/>
                  </a:buClr>
                  <a:buSzPct val="80000"/>
                  <a:buFont typeface="Wingdings" pitchFamily="2" charset="2"/>
                  <a:buChar char="n"/>
                </a:pPr>
                <a:r>
                  <a:rPr lang="en-US" altLang="zh-CN" sz="2400" dirty="0">
                    <a:latin typeface="Arial" panose="020B0604020202020204" pitchFamily="34" charset="0"/>
                    <a:ea typeface="微软雅黑" pitchFamily="34" charset="-122"/>
                  </a:rPr>
                  <a:t>Surface quality: &lt; </a:t>
                </a:r>
                <a14:m>
                  <m:oMath xmlns:m="http://schemas.openxmlformats.org/officeDocument/2006/math">
                    <m:r>
                      <a:rPr lang="zh-CN" altLang="en-US" sz="2400">
                        <a:latin typeface="Cambria Math" panose="02040503050406030204" pitchFamily="18" charset="0"/>
                      </a:rPr>
                      <m:t>𝜆</m:t>
                    </m:r>
                    <m:r>
                      <a:rPr lang="en-US" altLang="zh-CN" sz="2400">
                        <a:latin typeface="Cambria Math" panose="02040503050406030204" pitchFamily="18" charset="0"/>
                      </a:rPr>
                      <m:t>/10</m:t>
                    </m:r>
                  </m:oMath>
                </a14:m>
                <a:r>
                  <a:rPr lang="zh-CN" altLang="en-US" sz="2400" dirty="0">
                    <a:latin typeface="Arial" panose="020B0604020202020204" pitchFamily="34" charset="0"/>
                    <a:ea typeface="微软雅黑" pitchFamily="34" charset="-122"/>
                  </a:rPr>
                  <a:t>  </a:t>
                </a:r>
                <a:r>
                  <a:rPr lang="en-US" altLang="zh-CN" sz="2400" dirty="0">
                    <a:latin typeface="Arial" panose="020B0604020202020204" pitchFamily="34" charset="0"/>
                    <a:ea typeface="微软雅黑" pitchFamily="34" charset="-122"/>
                  </a:rPr>
                  <a:t>(</a:t>
                </a:r>
                <a14:m>
                  <m:oMath xmlns:m="http://schemas.openxmlformats.org/officeDocument/2006/math">
                    <m:r>
                      <a:rPr lang="en-US" altLang="zh-CN" sz="2400">
                        <a:latin typeface="Cambria Math" panose="02040503050406030204" pitchFamily="18" charset="0"/>
                      </a:rPr>
                      <m:t> </m:t>
                    </m:r>
                    <m:r>
                      <a:rPr lang="zh-CN" altLang="en-US" sz="2400">
                        <a:latin typeface="Cambria Math" panose="02040503050406030204" pitchFamily="18" charset="0"/>
                      </a:rPr>
                      <m:t>𝜆</m:t>
                    </m:r>
                  </m:oMath>
                </a14:m>
                <a:r>
                  <a:rPr lang="en-US" altLang="zh-CN" sz="2400" dirty="0">
                    <a:latin typeface="Arial" panose="020B0604020202020204" pitchFamily="34" charset="0"/>
                    <a:ea typeface="微软雅黑" pitchFamily="34" charset="-122"/>
                  </a:rPr>
                  <a:t>:632nm). </a:t>
                </a:r>
              </a:p>
              <a:p>
                <a:pPr marL="342900" indent="-342900">
                  <a:lnSpc>
                    <a:spcPct val="110000"/>
                  </a:lnSpc>
                  <a:spcAft>
                    <a:spcPts val="1000"/>
                  </a:spcAft>
                  <a:buClr>
                    <a:srgbClr val="FFC000"/>
                  </a:buClr>
                  <a:buSzPct val="80000"/>
                  <a:buFont typeface="Wingdings" pitchFamily="2" charset="2"/>
                  <a:buChar char="n"/>
                </a:pPr>
                <a:r>
                  <a:rPr lang="en-US" altLang="zh-CN" sz="2400" dirty="0">
                    <a:latin typeface="Arial" panose="020B0604020202020204" pitchFamily="34" charset="0"/>
                    <a:ea typeface="微软雅黑" pitchFamily="34" charset="-122"/>
                  </a:rPr>
                  <a:t>Aerospace Information Research Institute make such mirrors for HEPS.</a:t>
                </a:r>
                <a:endParaRPr lang="zh-CN" altLang="en-US" sz="2400" dirty="0">
                  <a:latin typeface="Arial" panose="020B0604020202020204" pitchFamily="34" charset="0"/>
                  <a:ea typeface="微软雅黑" pitchFamily="34" charset="-122"/>
                </a:endParaRPr>
              </a:p>
            </p:txBody>
          </p:sp>
        </mc:Choice>
        <mc:Fallback xmlns="">
          <p:sp>
            <p:nvSpPr>
              <p:cNvPr id="7" name="文本框 6">
                <a:extLst>
                  <a:ext uri="{FF2B5EF4-FFF2-40B4-BE49-F238E27FC236}">
                    <a16:creationId xmlns:a16="http://schemas.microsoft.com/office/drawing/2014/main" id="{5906FCF9-B30B-4EC0-8099-C2D086EFD703}"/>
                  </a:ext>
                </a:extLst>
              </p:cNvPr>
              <p:cNvSpPr txBox="1">
                <a:spLocks noRot="1" noChangeAspect="1" noMove="1" noResize="1" noEditPoints="1" noAdjustHandles="1" noChangeArrowheads="1" noChangeShapeType="1" noTextEdit="1"/>
              </p:cNvSpPr>
              <p:nvPr/>
            </p:nvSpPr>
            <p:spPr>
              <a:xfrm>
                <a:off x="119336" y="971445"/>
                <a:ext cx="12169351" cy="2476832"/>
              </a:xfrm>
              <a:prstGeom prst="rect">
                <a:avLst/>
              </a:prstGeom>
              <a:blipFill>
                <a:blip r:embed="rId2"/>
                <a:stretch>
                  <a:fillRect l="-401" t="-1474" b="-4668"/>
                </a:stretch>
              </a:blipFill>
            </p:spPr>
            <p:txBody>
              <a:bodyPr/>
              <a:lstStyle/>
              <a:p>
                <a:r>
                  <a:rPr lang="zh-CN" altLang="en-US">
                    <a:noFill/>
                  </a:rPr>
                  <a:t> </a:t>
                </a:r>
              </a:p>
            </p:txBody>
          </p:sp>
        </mc:Fallback>
      </mc:AlternateContent>
      <p:pic>
        <p:nvPicPr>
          <p:cNvPr id="10" name="图片 9">
            <a:extLst>
              <a:ext uri="{FF2B5EF4-FFF2-40B4-BE49-F238E27FC236}">
                <a16:creationId xmlns:a16="http://schemas.microsoft.com/office/drawing/2014/main" id="{D0979578-EDBD-44FC-AD18-54FF022C734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846" t="10278" r="1"/>
          <a:stretch/>
        </p:blipFill>
        <p:spPr>
          <a:xfrm>
            <a:off x="1919536" y="3673205"/>
            <a:ext cx="2376264" cy="2737440"/>
          </a:xfrm>
          <a:prstGeom prst="rect">
            <a:avLst/>
          </a:prstGeom>
        </p:spPr>
      </p:pic>
      <p:sp>
        <p:nvSpPr>
          <p:cNvPr id="14" name="文本框 13">
            <a:extLst>
              <a:ext uri="{FF2B5EF4-FFF2-40B4-BE49-F238E27FC236}">
                <a16:creationId xmlns:a16="http://schemas.microsoft.com/office/drawing/2014/main" id="{444523B7-5736-4774-BAA7-3C925BE92C89}"/>
              </a:ext>
            </a:extLst>
          </p:cNvPr>
          <p:cNvSpPr txBox="1"/>
          <p:nvPr/>
        </p:nvSpPr>
        <p:spPr>
          <a:xfrm>
            <a:off x="1140909" y="6298728"/>
            <a:ext cx="4719562" cy="369332"/>
          </a:xfrm>
          <a:prstGeom prst="rect">
            <a:avLst/>
          </a:prstGeom>
          <a:noFill/>
        </p:spPr>
        <p:txBody>
          <a:bodyPr wrap="none" rtlCol="0">
            <a:spAutoFit/>
          </a:bodyPr>
          <a:lstStyle/>
          <a:p>
            <a:r>
              <a:rPr lang="en-US" altLang="zh-CN" dirty="0">
                <a:latin typeface="Times" panose="02020603050405020304" pitchFamily="18" charset="0"/>
                <a:cs typeface="Times" panose="02020603050405020304" pitchFamily="18" charset="0"/>
              </a:rPr>
              <a:t>Extraction mirror at HEPS diagnostic beamline</a:t>
            </a:r>
            <a:endParaRPr lang="zh-CN" altLang="en-US" dirty="0">
              <a:latin typeface="Times" panose="02020603050405020304" pitchFamily="18" charset="0"/>
              <a:cs typeface="Times" panose="02020603050405020304" pitchFamily="18" charset="0"/>
            </a:endParaRPr>
          </a:p>
        </p:txBody>
      </p:sp>
      <p:pic>
        <p:nvPicPr>
          <p:cNvPr id="15" name="图片 14">
            <a:extLst>
              <a:ext uri="{FF2B5EF4-FFF2-40B4-BE49-F238E27FC236}">
                <a16:creationId xmlns:a16="http://schemas.microsoft.com/office/drawing/2014/main" id="{CA277685-0C06-4FA7-B870-3F06EC982FC9}"/>
              </a:ext>
            </a:extLst>
          </p:cNvPr>
          <p:cNvPicPr/>
          <p:nvPr/>
        </p:nvPicPr>
        <p:blipFill rotWithShape="1">
          <a:blip r:embed="rId4" cstate="print">
            <a:extLst>
              <a:ext uri="{28A0092B-C50C-407E-A947-70E740481C1C}">
                <a14:useLocalDpi xmlns:a14="http://schemas.microsoft.com/office/drawing/2010/main" val="0"/>
              </a:ext>
            </a:extLst>
          </a:blip>
          <a:srcRect l="16055" r="21128"/>
          <a:stretch/>
        </p:blipFill>
        <p:spPr bwMode="auto">
          <a:xfrm>
            <a:off x="6611532" y="3717032"/>
            <a:ext cx="3084867" cy="2594501"/>
          </a:xfrm>
          <a:prstGeom prst="rect">
            <a:avLst/>
          </a:prstGeom>
        </p:spPr>
      </p:pic>
      <p:sp>
        <p:nvSpPr>
          <p:cNvPr id="16" name="文本框 15">
            <a:extLst>
              <a:ext uri="{FF2B5EF4-FFF2-40B4-BE49-F238E27FC236}">
                <a16:creationId xmlns:a16="http://schemas.microsoft.com/office/drawing/2014/main" id="{BA3A9EE5-3EBF-4C44-91D6-DB92E243713E}"/>
              </a:ext>
            </a:extLst>
          </p:cNvPr>
          <p:cNvSpPr txBox="1"/>
          <p:nvPr/>
        </p:nvSpPr>
        <p:spPr>
          <a:xfrm>
            <a:off x="6161434" y="6301692"/>
            <a:ext cx="3977371" cy="369332"/>
          </a:xfrm>
          <a:prstGeom prst="rect">
            <a:avLst/>
          </a:prstGeom>
          <a:noFill/>
        </p:spPr>
        <p:txBody>
          <a:bodyPr wrap="none" rtlCol="0">
            <a:spAutoFit/>
          </a:bodyPr>
          <a:lstStyle/>
          <a:p>
            <a:r>
              <a:rPr lang="en-US" altLang="zh-CN" dirty="0">
                <a:latin typeface="Times" panose="02020603050405020304" pitchFamily="18" charset="0"/>
                <a:cs typeface="Times" panose="02020603050405020304" pitchFamily="18" charset="0"/>
              </a:rPr>
              <a:t>First light at HEPS diagnostic beamline</a:t>
            </a:r>
            <a:endParaRPr lang="zh-CN" altLang="en-US" dirty="0">
              <a:latin typeface="Times" panose="02020603050405020304" pitchFamily="18" charset="0"/>
              <a:cs typeface="Times" panose="02020603050405020304" pitchFamily="18" charset="0"/>
            </a:endParaRPr>
          </a:p>
        </p:txBody>
      </p:sp>
      <p:sp>
        <p:nvSpPr>
          <p:cNvPr id="2" name="标题 1">
            <a:extLst>
              <a:ext uri="{FF2B5EF4-FFF2-40B4-BE49-F238E27FC236}">
                <a16:creationId xmlns:a16="http://schemas.microsoft.com/office/drawing/2014/main" id="{7319E466-8943-486A-829F-0481573D9391}"/>
              </a:ext>
            </a:extLst>
          </p:cNvPr>
          <p:cNvSpPr>
            <a:spLocks noGrp="1"/>
          </p:cNvSpPr>
          <p:nvPr>
            <p:ph type="title"/>
          </p:nvPr>
        </p:nvSpPr>
        <p:spPr>
          <a:xfrm>
            <a:off x="479376" y="119703"/>
            <a:ext cx="10907341" cy="725470"/>
          </a:xfrm>
        </p:spPr>
        <p:txBody>
          <a:bodyPr>
            <a:normAutofit/>
          </a:bodyPr>
          <a:lstStyle/>
          <a:p>
            <a:r>
              <a:rPr lang="en-US" altLang="zh-CN" dirty="0"/>
              <a:t>In-vacuum visible light extraction mirror</a:t>
            </a:r>
            <a:endParaRPr lang="zh-CN" altLang="en-US" dirty="0"/>
          </a:p>
        </p:txBody>
      </p:sp>
      <p:sp>
        <p:nvSpPr>
          <p:cNvPr id="4" name="灯片编号占位符 3">
            <a:extLst>
              <a:ext uri="{FF2B5EF4-FFF2-40B4-BE49-F238E27FC236}">
                <a16:creationId xmlns:a16="http://schemas.microsoft.com/office/drawing/2014/main" id="{AAD395A9-0D1F-4B84-B133-896C9FC12FDF}"/>
              </a:ext>
            </a:extLst>
          </p:cNvPr>
          <p:cNvSpPr>
            <a:spLocks noGrp="1"/>
          </p:cNvSpPr>
          <p:nvPr>
            <p:ph type="sldNum" sz="quarter" idx="12"/>
          </p:nvPr>
        </p:nvSpPr>
        <p:spPr/>
        <p:txBody>
          <a:bodyPr/>
          <a:lstStyle/>
          <a:p>
            <a:fld id="{F15E9139-A00B-4B2A-98A6-095DC08F1345}" type="slidenum">
              <a:rPr lang="zh-CN" altLang="en-US" smtClean="0"/>
              <a:pPr/>
              <a:t>14</a:t>
            </a:fld>
            <a:endParaRPr lang="zh-CN" altLang="en-US"/>
          </a:p>
        </p:txBody>
      </p:sp>
    </p:spTree>
    <p:extLst>
      <p:ext uri="{BB962C8B-B14F-4D97-AF65-F5344CB8AC3E}">
        <p14:creationId xmlns:p14="http://schemas.microsoft.com/office/powerpoint/2010/main" val="24651088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9E2CD724-BDE6-41B1-8E08-F8605D263FA4}"/>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136369" y="1059420"/>
            <a:ext cx="7011825" cy="2042163"/>
          </a:xfrm>
          <a:prstGeom prst="rect">
            <a:avLst/>
          </a:prstGeom>
        </p:spPr>
      </p:pic>
      <p:sp>
        <p:nvSpPr>
          <p:cNvPr id="9" name="文本框 8">
            <a:extLst>
              <a:ext uri="{FF2B5EF4-FFF2-40B4-BE49-F238E27FC236}">
                <a16:creationId xmlns:a16="http://schemas.microsoft.com/office/drawing/2014/main" id="{1F78091A-34D4-4266-AFA3-E4786B37EA5E}"/>
              </a:ext>
            </a:extLst>
          </p:cNvPr>
          <p:cNvSpPr txBox="1"/>
          <p:nvPr/>
        </p:nvSpPr>
        <p:spPr>
          <a:xfrm>
            <a:off x="1775520" y="2929846"/>
            <a:ext cx="6096000" cy="307777"/>
          </a:xfrm>
          <a:prstGeom prst="rect">
            <a:avLst/>
          </a:prstGeom>
          <a:noFill/>
        </p:spPr>
        <p:txBody>
          <a:bodyPr wrap="square">
            <a:spAutoFit/>
          </a:bodyPr>
          <a:lstStyle/>
          <a:p>
            <a:pPr algn="ctr"/>
            <a:r>
              <a:rPr lang="en-US" altLang="zh-CN" sz="1400" kern="100" dirty="0">
                <a:effectLst/>
                <a:latin typeface="Times New Roman" panose="02020603050405020304" pitchFamily="18" charset="0"/>
                <a:ea typeface="等线" panose="02010600030101010101" pitchFamily="2" charset="-122"/>
                <a:cs typeface="Times New Roman" panose="02020603050405020304" pitchFamily="18" charset="0"/>
              </a:rPr>
              <a:t> </a:t>
            </a:r>
            <a:r>
              <a:rPr lang="en-GB" altLang="zh-CN" sz="1400" dirty="0">
                <a:solidFill>
                  <a:srgbClr val="000000"/>
                </a:solidFill>
                <a:effectLst/>
                <a:latin typeface="Times" panose="02020603050405020304" pitchFamily="18" charset="0"/>
                <a:ea typeface="宋体" panose="02010600030101010101" pitchFamily="2" charset="-122"/>
                <a:cs typeface="Times New Roman" panose="02020603050405020304" pitchFamily="18" charset="0"/>
              </a:rPr>
              <a:t>Schematic diagram </a:t>
            </a:r>
            <a:r>
              <a:rPr lang="en-US" altLang="zh-CN" sz="1400" kern="100" dirty="0">
                <a:effectLst/>
                <a:latin typeface="Times New Roman" panose="02020603050405020304" pitchFamily="18" charset="0"/>
                <a:ea typeface="等线" panose="02010600030101010101" pitchFamily="2" charset="-122"/>
                <a:cs typeface="Times New Roman" panose="02020603050405020304" pitchFamily="18" charset="0"/>
              </a:rPr>
              <a:t>of CEPC X-ray double slit interferometer</a:t>
            </a:r>
            <a:endParaRPr lang="zh-CN" altLang="zh-CN" sz="1400" kern="100" dirty="0">
              <a:effectLst/>
              <a:latin typeface="等线" panose="02010600030101010101" pitchFamily="2" charset="-122"/>
              <a:ea typeface="等线" panose="02010600030101010101" pitchFamily="2" charset="-122"/>
              <a:cs typeface="Times New Roman" panose="02020603050405020304" pitchFamily="18" charset="0"/>
            </a:endParaRPr>
          </a:p>
        </p:txBody>
      </p:sp>
      <p:sp>
        <p:nvSpPr>
          <p:cNvPr id="14" name="文本框 13">
            <a:extLst>
              <a:ext uri="{FF2B5EF4-FFF2-40B4-BE49-F238E27FC236}">
                <a16:creationId xmlns:a16="http://schemas.microsoft.com/office/drawing/2014/main" id="{832E27E9-5A72-42BD-B6C4-A62584E16FF8}"/>
              </a:ext>
            </a:extLst>
          </p:cNvPr>
          <p:cNvSpPr txBox="1"/>
          <p:nvPr/>
        </p:nvSpPr>
        <p:spPr>
          <a:xfrm>
            <a:off x="638885" y="2145044"/>
            <a:ext cx="1951889" cy="923330"/>
          </a:xfrm>
          <a:prstGeom prst="rect">
            <a:avLst/>
          </a:prstGeom>
          <a:noFill/>
        </p:spPr>
        <p:txBody>
          <a:bodyPr wrap="square">
            <a:spAutoFit/>
          </a:bodyPr>
          <a:lstStyle/>
          <a:p>
            <a:r>
              <a:rPr lang="en-US" altLang="zh-CN" sz="1800" i="1" dirty="0">
                <a:effectLst/>
                <a:latin typeface="Times New Roman" panose="02020603050405020304" pitchFamily="18" charset="0"/>
                <a:ea typeface="等线" panose="02010600030101010101" pitchFamily="2" charset="-122"/>
              </a:rPr>
              <a:t>Slit parameters</a:t>
            </a:r>
            <a:endParaRPr lang="en-US" altLang="zh-CN" sz="1800" dirty="0">
              <a:effectLst/>
              <a:latin typeface="Times New Roman" panose="02020603050405020304" pitchFamily="18" charset="0"/>
              <a:ea typeface="等线" panose="02010600030101010101" pitchFamily="2" charset="-122"/>
            </a:endParaRPr>
          </a:p>
          <a:p>
            <a:r>
              <a:rPr lang="en-US" altLang="zh-CN" sz="1800" i="1" dirty="0">
                <a:effectLst/>
                <a:latin typeface="Times New Roman" panose="02020603050405020304" pitchFamily="18" charset="0"/>
                <a:ea typeface="等线" panose="02010600030101010101" pitchFamily="2" charset="-122"/>
              </a:rPr>
              <a:t>d</a:t>
            </a:r>
            <a:r>
              <a:rPr lang="en-US" altLang="zh-CN" sz="1800" dirty="0">
                <a:effectLst/>
                <a:latin typeface="Times New Roman" panose="02020603050405020304" pitchFamily="18" charset="0"/>
                <a:ea typeface="等线" panose="02010600030101010101" pitchFamily="2" charset="-122"/>
              </a:rPr>
              <a:t> : 300 </a:t>
            </a:r>
            <a:r>
              <a:rPr lang="en-US" altLang="zh-CN" sz="1800" dirty="0">
                <a:effectLst/>
                <a:latin typeface="Times New Roman" panose="02020603050405020304" pitchFamily="18" charset="0"/>
                <a:ea typeface="宋体" panose="02010600030101010101" pitchFamily="2" charset="-122"/>
              </a:rPr>
              <a:t>µ</a:t>
            </a:r>
            <a:r>
              <a:rPr lang="en-US" altLang="zh-CN" sz="1800" dirty="0">
                <a:effectLst/>
                <a:latin typeface="Times New Roman" panose="02020603050405020304" pitchFamily="18" charset="0"/>
                <a:ea typeface="等线" panose="02010600030101010101" pitchFamily="2" charset="-122"/>
              </a:rPr>
              <a:t>m  </a:t>
            </a:r>
          </a:p>
          <a:p>
            <a:r>
              <a:rPr lang="en-US" altLang="zh-CN" sz="1800" i="1" dirty="0">
                <a:effectLst/>
                <a:latin typeface="Times New Roman" panose="02020603050405020304" pitchFamily="18" charset="0"/>
                <a:ea typeface="等线" panose="02010600030101010101" pitchFamily="2" charset="-122"/>
              </a:rPr>
              <a:t>a</a:t>
            </a:r>
            <a:r>
              <a:rPr lang="en-US" altLang="zh-CN" sz="1800" dirty="0">
                <a:effectLst/>
                <a:latin typeface="Times New Roman" panose="02020603050405020304" pitchFamily="18" charset="0"/>
                <a:ea typeface="等线" panose="02010600030101010101" pitchFamily="2" charset="-122"/>
              </a:rPr>
              <a:t> : 8 </a:t>
            </a:r>
            <a:r>
              <a:rPr lang="en-US" altLang="zh-CN" sz="1800" dirty="0">
                <a:effectLst/>
                <a:latin typeface="Times New Roman" panose="02020603050405020304" pitchFamily="18" charset="0"/>
                <a:ea typeface="宋体" panose="02010600030101010101" pitchFamily="2" charset="-122"/>
              </a:rPr>
              <a:t>µ</a:t>
            </a:r>
            <a:r>
              <a:rPr lang="en-US" altLang="zh-CN" sz="1800" dirty="0">
                <a:effectLst/>
                <a:latin typeface="Times New Roman" panose="02020603050405020304" pitchFamily="18" charset="0"/>
                <a:ea typeface="等线" panose="02010600030101010101" pitchFamily="2" charset="-122"/>
              </a:rPr>
              <a:t>m. </a:t>
            </a:r>
            <a:endParaRPr lang="zh-CN" altLang="en-US" dirty="0"/>
          </a:p>
        </p:txBody>
      </p:sp>
      <p:sp>
        <p:nvSpPr>
          <p:cNvPr id="13" name="文本框 12">
            <a:extLst>
              <a:ext uri="{FF2B5EF4-FFF2-40B4-BE49-F238E27FC236}">
                <a16:creationId xmlns:a16="http://schemas.microsoft.com/office/drawing/2014/main" id="{29E86434-5922-41C6-A61E-ABE11FD2AB5D}"/>
              </a:ext>
            </a:extLst>
          </p:cNvPr>
          <p:cNvSpPr txBox="1"/>
          <p:nvPr/>
        </p:nvSpPr>
        <p:spPr>
          <a:xfrm>
            <a:off x="424434" y="3610773"/>
            <a:ext cx="11161240" cy="2756588"/>
          </a:xfrm>
          <a:prstGeom prst="rect">
            <a:avLst/>
          </a:prstGeom>
          <a:noFill/>
        </p:spPr>
        <p:txBody>
          <a:bodyPr wrap="square" rtlCol="0">
            <a:spAutoFit/>
          </a:bodyPr>
          <a:lstStyle/>
          <a:p>
            <a:pPr marL="342900" indent="-342900">
              <a:lnSpc>
                <a:spcPct val="110000"/>
              </a:lnSpc>
              <a:spcAft>
                <a:spcPts val="1000"/>
              </a:spcAft>
              <a:buClr>
                <a:srgbClr val="FFC000"/>
              </a:buClr>
              <a:buSzPct val="80000"/>
              <a:buFont typeface="Wingdings" pitchFamily="2" charset="2"/>
              <a:buChar char="n"/>
            </a:pPr>
            <a:r>
              <a:rPr lang="en-US" altLang="zh-CN" sz="2400" dirty="0">
                <a:latin typeface="Arial" panose="020B0604020202020204" pitchFamily="34" charset="0"/>
                <a:ea typeface="微软雅黑" pitchFamily="34" charset="-122"/>
              </a:rPr>
              <a:t>We produce 20 µm scale slits by pressing precision machined tungsten sheets together for HEPS. </a:t>
            </a:r>
          </a:p>
          <a:p>
            <a:pPr marL="342900" indent="-342900">
              <a:lnSpc>
                <a:spcPct val="110000"/>
              </a:lnSpc>
              <a:spcAft>
                <a:spcPts val="1000"/>
              </a:spcAft>
              <a:buClr>
                <a:srgbClr val="FFC000"/>
              </a:buClr>
              <a:buSzPct val="80000"/>
              <a:buFont typeface="Wingdings" pitchFamily="2" charset="2"/>
              <a:buChar char="n"/>
            </a:pPr>
            <a:r>
              <a:rPr lang="en-US" altLang="zh-CN" sz="2400" dirty="0">
                <a:latin typeface="Arial" panose="020B0604020202020204" pitchFamily="34" charset="0"/>
                <a:ea typeface="微软雅黑" pitchFamily="34" charset="-122"/>
              </a:rPr>
              <a:t>So it’s possible to make two 8 µm slits with 300 µm distance using the same method. </a:t>
            </a:r>
          </a:p>
          <a:p>
            <a:pPr marL="342900" indent="-342900">
              <a:lnSpc>
                <a:spcPct val="110000"/>
              </a:lnSpc>
              <a:spcAft>
                <a:spcPts val="1000"/>
              </a:spcAft>
              <a:buClr>
                <a:srgbClr val="FFC000"/>
              </a:buClr>
              <a:buSzPct val="80000"/>
              <a:buFont typeface="Wingdings" pitchFamily="2" charset="2"/>
              <a:buChar char="n"/>
            </a:pPr>
            <a:r>
              <a:rPr lang="en-US" altLang="zh-CN" sz="2400" dirty="0">
                <a:latin typeface="Arial" panose="020B0604020202020204" pitchFamily="34" charset="0"/>
                <a:ea typeface="微软雅黑" pitchFamily="34" charset="-122"/>
              </a:rPr>
              <a:t>The preliminary design of double slits is under discussion and the mechanical drawing is in progress</a:t>
            </a:r>
            <a:r>
              <a:rPr lang="en-US" altLang="zh-CN" sz="2400" dirty="0">
                <a:latin typeface="Times" panose="02020603050405020304" pitchFamily="18" charset="0"/>
                <a:ea typeface="宋体" panose="02010600030101010101" pitchFamily="2" charset="-122"/>
                <a:cs typeface="Times New Roman" panose="02020603050405020304" pitchFamily="18" charset="0"/>
              </a:rPr>
              <a:t>.</a:t>
            </a:r>
            <a:endParaRPr lang="zh-CN" altLang="en-US" sz="2400" dirty="0">
              <a:latin typeface="Times" panose="02020603050405020304" pitchFamily="18" charset="0"/>
              <a:ea typeface="宋体" panose="02010600030101010101" pitchFamily="2" charset="-122"/>
              <a:cs typeface="Times New Roman" panose="02020603050405020304" pitchFamily="18" charset="0"/>
            </a:endParaRPr>
          </a:p>
        </p:txBody>
      </p:sp>
      <p:pic>
        <p:nvPicPr>
          <p:cNvPr id="22" name="图片 21">
            <a:extLst>
              <a:ext uri="{FF2B5EF4-FFF2-40B4-BE49-F238E27FC236}">
                <a16:creationId xmlns:a16="http://schemas.microsoft.com/office/drawing/2014/main" id="{E35EA9E9-DD6E-44E4-84AB-02BD04CCFC8B}"/>
              </a:ext>
            </a:extLst>
          </p:cNvPr>
          <p:cNvPicPr>
            <a:picLocks noChangeAspect="1"/>
          </p:cNvPicPr>
          <p:nvPr/>
        </p:nvPicPr>
        <p:blipFill rotWithShape="1">
          <a:blip r:embed="rId3"/>
          <a:srcRect l="8508" t="23333" r="6683" b="27778"/>
          <a:stretch/>
        </p:blipFill>
        <p:spPr>
          <a:xfrm>
            <a:off x="6493721" y="1059420"/>
            <a:ext cx="3328073" cy="1438307"/>
          </a:xfrm>
          <a:prstGeom prst="rect">
            <a:avLst/>
          </a:prstGeom>
        </p:spPr>
      </p:pic>
      <p:pic>
        <p:nvPicPr>
          <p:cNvPr id="23" name="图片 22">
            <a:extLst>
              <a:ext uri="{FF2B5EF4-FFF2-40B4-BE49-F238E27FC236}">
                <a16:creationId xmlns:a16="http://schemas.microsoft.com/office/drawing/2014/main" id="{9C70CA15-9408-498E-B27F-F24B082B30D6}"/>
              </a:ext>
            </a:extLst>
          </p:cNvPr>
          <p:cNvPicPr>
            <a:picLocks noChangeAspect="1"/>
          </p:cNvPicPr>
          <p:nvPr/>
        </p:nvPicPr>
        <p:blipFill rotWithShape="1">
          <a:blip r:embed="rId4"/>
          <a:srcRect r="53030"/>
          <a:stretch/>
        </p:blipFill>
        <p:spPr>
          <a:xfrm>
            <a:off x="9949881" y="764704"/>
            <a:ext cx="2157079" cy="2042163"/>
          </a:xfrm>
          <a:prstGeom prst="rect">
            <a:avLst/>
          </a:prstGeom>
        </p:spPr>
      </p:pic>
      <p:sp>
        <p:nvSpPr>
          <p:cNvPr id="20" name="文本框 19">
            <a:extLst>
              <a:ext uri="{FF2B5EF4-FFF2-40B4-BE49-F238E27FC236}">
                <a16:creationId xmlns:a16="http://schemas.microsoft.com/office/drawing/2014/main" id="{C8FD9CB2-FEC2-43D3-A824-18069E68D5DD}"/>
              </a:ext>
            </a:extLst>
          </p:cNvPr>
          <p:cNvSpPr txBox="1"/>
          <p:nvPr/>
        </p:nvSpPr>
        <p:spPr>
          <a:xfrm>
            <a:off x="7626330" y="2622201"/>
            <a:ext cx="2157079" cy="369332"/>
          </a:xfrm>
          <a:prstGeom prst="rect">
            <a:avLst/>
          </a:prstGeom>
          <a:noFill/>
        </p:spPr>
        <p:txBody>
          <a:bodyPr wrap="square" rtlCol="0">
            <a:spAutoFit/>
          </a:bodyPr>
          <a:lstStyle/>
          <a:p>
            <a:r>
              <a:rPr lang="en-US" altLang="zh-CN" dirty="0"/>
              <a:t>20</a:t>
            </a:r>
            <a:r>
              <a:rPr lang="en-US" altLang="zh-CN" sz="1800" dirty="0">
                <a:effectLst/>
                <a:latin typeface="Times New Roman" panose="02020603050405020304" pitchFamily="18" charset="0"/>
                <a:ea typeface="宋体" panose="02010600030101010101" pitchFamily="2" charset="-122"/>
              </a:rPr>
              <a:t> µ</a:t>
            </a:r>
            <a:r>
              <a:rPr lang="en-US" altLang="zh-CN" sz="1800" dirty="0">
                <a:effectLst/>
                <a:latin typeface="Times New Roman" panose="02020603050405020304" pitchFamily="18" charset="0"/>
                <a:ea typeface="等线" panose="02010600030101010101" pitchFamily="2" charset="-122"/>
              </a:rPr>
              <a:t>m slit at HEPS</a:t>
            </a:r>
            <a:endParaRPr lang="zh-CN" altLang="en-US" dirty="0"/>
          </a:p>
        </p:txBody>
      </p:sp>
      <p:sp>
        <p:nvSpPr>
          <p:cNvPr id="10" name="标题 1">
            <a:extLst>
              <a:ext uri="{FF2B5EF4-FFF2-40B4-BE49-F238E27FC236}">
                <a16:creationId xmlns:a16="http://schemas.microsoft.com/office/drawing/2014/main" id="{043D0337-FB23-4E0E-9CA7-762B3BA631B7}"/>
              </a:ext>
            </a:extLst>
          </p:cNvPr>
          <p:cNvSpPr>
            <a:spLocks noGrp="1"/>
          </p:cNvSpPr>
          <p:nvPr>
            <p:ph type="title"/>
          </p:nvPr>
        </p:nvSpPr>
        <p:spPr>
          <a:xfrm>
            <a:off x="623392" y="119703"/>
            <a:ext cx="10763325" cy="725470"/>
          </a:xfrm>
        </p:spPr>
        <p:txBody>
          <a:bodyPr>
            <a:normAutofit/>
          </a:bodyPr>
          <a:lstStyle/>
          <a:p>
            <a:r>
              <a:rPr lang="en-US" altLang="zh-CN" dirty="0"/>
              <a:t>X-ray double slits processing study</a:t>
            </a:r>
            <a:endParaRPr lang="zh-CN" altLang="en-US" dirty="0"/>
          </a:p>
        </p:txBody>
      </p:sp>
      <p:sp>
        <p:nvSpPr>
          <p:cNvPr id="3" name="灯片编号占位符 2">
            <a:extLst>
              <a:ext uri="{FF2B5EF4-FFF2-40B4-BE49-F238E27FC236}">
                <a16:creationId xmlns:a16="http://schemas.microsoft.com/office/drawing/2014/main" id="{2C4B706E-A465-44BB-9885-11B2C8CA574F}"/>
              </a:ext>
            </a:extLst>
          </p:cNvPr>
          <p:cNvSpPr>
            <a:spLocks noGrp="1"/>
          </p:cNvSpPr>
          <p:nvPr>
            <p:ph type="sldNum" sz="quarter" idx="12"/>
          </p:nvPr>
        </p:nvSpPr>
        <p:spPr/>
        <p:txBody>
          <a:bodyPr/>
          <a:lstStyle/>
          <a:p>
            <a:fld id="{F15E9139-A00B-4B2A-98A6-095DC08F1345}" type="slidenum">
              <a:rPr lang="zh-CN" altLang="en-US" smtClean="0"/>
              <a:pPr/>
              <a:t>15</a:t>
            </a:fld>
            <a:endParaRPr lang="zh-CN" altLang="en-US"/>
          </a:p>
        </p:txBody>
      </p:sp>
    </p:spTree>
    <p:extLst>
      <p:ext uri="{BB962C8B-B14F-4D97-AF65-F5344CB8AC3E}">
        <p14:creationId xmlns:p14="http://schemas.microsoft.com/office/powerpoint/2010/main" val="15042814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1" name="直接箭头连接符 30">
            <a:extLst>
              <a:ext uri="{FF2B5EF4-FFF2-40B4-BE49-F238E27FC236}">
                <a16:creationId xmlns:a16="http://schemas.microsoft.com/office/drawing/2014/main" id="{4B3CC287-12FE-4E30-9422-F8A79F7FBF02}"/>
              </a:ext>
            </a:extLst>
          </p:cNvPr>
          <p:cNvCxnSpPr>
            <a:cxnSpLocks/>
          </p:cNvCxnSpPr>
          <p:nvPr/>
        </p:nvCxnSpPr>
        <p:spPr>
          <a:xfrm>
            <a:off x="8937285" y="4923420"/>
            <a:ext cx="0" cy="100965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 name="椭圆 2">
            <a:extLst>
              <a:ext uri="{FF2B5EF4-FFF2-40B4-BE49-F238E27FC236}">
                <a16:creationId xmlns:a16="http://schemas.microsoft.com/office/drawing/2014/main" id="{042535A4-799A-4205-A56D-EFA88226EF77}"/>
              </a:ext>
            </a:extLst>
          </p:cNvPr>
          <p:cNvSpPr/>
          <p:nvPr/>
        </p:nvSpPr>
        <p:spPr>
          <a:xfrm>
            <a:off x="8538753" y="1979075"/>
            <a:ext cx="3503613" cy="3699415"/>
          </a:xfrm>
          <a:prstGeom prst="ellipse">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FFFFFF"/>
              </a:solidFill>
              <a:effectLst/>
              <a:uLnTx/>
              <a:uFillTx/>
              <a:latin typeface="Calibri"/>
              <a:ea typeface="微软雅黑"/>
              <a:cs typeface="+mn-cs"/>
            </a:endParaRPr>
          </a:p>
        </p:txBody>
      </p:sp>
      <p:graphicFrame>
        <p:nvGraphicFramePr>
          <p:cNvPr id="8" name="图表 7">
            <a:extLst>
              <a:ext uri="{FF2B5EF4-FFF2-40B4-BE49-F238E27FC236}">
                <a16:creationId xmlns:a16="http://schemas.microsoft.com/office/drawing/2014/main" id="{7B9CA4ED-0FC5-47E3-BB78-9D12B79DE3B5}"/>
              </a:ext>
            </a:extLst>
          </p:cNvPr>
          <p:cNvGraphicFramePr/>
          <p:nvPr/>
        </p:nvGraphicFramePr>
        <p:xfrm>
          <a:off x="8313540" y="5678490"/>
          <a:ext cx="3902365" cy="618837"/>
        </p:xfrm>
        <a:graphic>
          <a:graphicData uri="http://schemas.openxmlformats.org/drawingml/2006/chart">
            <c:chart xmlns:c="http://schemas.openxmlformats.org/drawingml/2006/chart" xmlns:r="http://schemas.openxmlformats.org/officeDocument/2006/relationships" r:id="rId2"/>
          </a:graphicData>
        </a:graphic>
      </p:graphicFrame>
      <p:sp>
        <p:nvSpPr>
          <p:cNvPr id="10" name="矩形 9">
            <a:extLst>
              <a:ext uri="{FF2B5EF4-FFF2-40B4-BE49-F238E27FC236}">
                <a16:creationId xmlns:a16="http://schemas.microsoft.com/office/drawing/2014/main" id="{D659D0BF-5620-4804-8794-88A9BF91F3CD}"/>
              </a:ext>
            </a:extLst>
          </p:cNvPr>
          <p:cNvSpPr/>
          <p:nvPr/>
        </p:nvSpPr>
        <p:spPr>
          <a:xfrm>
            <a:off x="9047423" y="6297327"/>
            <a:ext cx="2573141" cy="369332"/>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prstClr val="black"/>
                </a:solidFill>
                <a:effectLst/>
                <a:uLnTx/>
                <a:uFillTx/>
                <a:latin typeface="Calibri"/>
                <a:ea typeface="微软雅黑"/>
                <a:cs typeface="+mn-cs"/>
              </a:rPr>
              <a:t>CEPC Damping Time 1ms</a:t>
            </a:r>
            <a:endParaRPr kumimoji="0" lang="zh-CN" altLang="en-US" sz="1800" b="0" i="0" u="none" strike="noStrike" kern="1200" cap="none" spc="0" normalizeH="0" baseline="0" noProof="0" dirty="0">
              <a:ln>
                <a:noFill/>
              </a:ln>
              <a:solidFill>
                <a:srgbClr val="000000"/>
              </a:solidFill>
              <a:effectLst/>
              <a:uLnTx/>
              <a:uFillTx/>
              <a:latin typeface="Calibri"/>
              <a:ea typeface="微软雅黑"/>
              <a:cs typeface="+mn-cs"/>
            </a:endParaRPr>
          </a:p>
        </p:txBody>
      </p:sp>
      <p:sp>
        <p:nvSpPr>
          <p:cNvPr id="11" name="标题 4">
            <a:extLst>
              <a:ext uri="{FF2B5EF4-FFF2-40B4-BE49-F238E27FC236}">
                <a16:creationId xmlns:a16="http://schemas.microsoft.com/office/drawing/2014/main" id="{6C80309C-06F0-4526-B305-42F1F659DD17}"/>
              </a:ext>
            </a:extLst>
          </p:cNvPr>
          <p:cNvSpPr>
            <a:spLocks noGrp="1"/>
          </p:cNvSpPr>
          <p:nvPr>
            <p:ph type="title" hasCustomPrompt="1"/>
          </p:nvPr>
        </p:nvSpPr>
        <p:spPr>
          <a:xfrm>
            <a:off x="347321" y="105353"/>
            <a:ext cx="11726916" cy="663575"/>
          </a:xfrm>
          <a:prstGeom prst="rect">
            <a:avLst/>
          </a:prstGeom>
        </p:spPr>
        <p:txBody>
          <a:bodyPr anchor="ctr">
            <a:normAutofit/>
          </a:bodyPr>
          <a:lstStyle>
            <a:lvl1pPr>
              <a:defRPr sz="4000" b="1" baseline="0">
                <a:solidFill>
                  <a:srgbClr val="C00000"/>
                </a:solidFill>
              </a:defRPr>
            </a:lvl1pPr>
          </a:lstStyle>
          <a:p>
            <a:r>
              <a:rPr lang="en-US" altLang="zh-CN" sz="3200" dirty="0">
                <a:solidFill>
                  <a:srgbClr val="FF0000"/>
                </a:solidFill>
              </a:rPr>
              <a:t>The integration of feedback system with ML</a:t>
            </a:r>
            <a:endParaRPr lang="zh-CN" altLang="en-US" sz="3200" dirty="0">
              <a:solidFill>
                <a:srgbClr val="FF0000"/>
              </a:solidFill>
            </a:endParaRPr>
          </a:p>
        </p:txBody>
      </p:sp>
      <p:sp>
        <p:nvSpPr>
          <p:cNvPr id="13" name="矩形 12">
            <a:extLst>
              <a:ext uri="{FF2B5EF4-FFF2-40B4-BE49-F238E27FC236}">
                <a16:creationId xmlns:a16="http://schemas.microsoft.com/office/drawing/2014/main" id="{8FAC8900-E98C-4DE3-B0B6-C97140B6314E}"/>
              </a:ext>
            </a:extLst>
          </p:cNvPr>
          <p:cNvSpPr/>
          <p:nvPr/>
        </p:nvSpPr>
        <p:spPr>
          <a:xfrm>
            <a:off x="9585691" y="4528948"/>
            <a:ext cx="1358064" cy="369332"/>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prstClr val="black"/>
                </a:solidFill>
                <a:effectLst/>
                <a:uLnTx/>
                <a:uFillTx/>
                <a:latin typeface="Calibri"/>
                <a:ea typeface="微软雅黑"/>
                <a:cs typeface="+mn-cs"/>
              </a:rPr>
              <a:t>0.33ms/turn</a:t>
            </a:r>
            <a:endParaRPr kumimoji="0" lang="zh-CN" altLang="en-US" sz="1800" b="0" i="0" u="none" strike="noStrike" kern="1200" cap="none" spc="0" normalizeH="0" baseline="0" noProof="0" dirty="0">
              <a:ln>
                <a:noFill/>
              </a:ln>
              <a:solidFill>
                <a:srgbClr val="000000"/>
              </a:solidFill>
              <a:effectLst/>
              <a:uLnTx/>
              <a:uFillTx/>
              <a:latin typeface="Calibri"/>
              <a:ea typeface="微软雅黑"/>
              <a:cs typeface="+mn-cs"/>
            </a:endParaRPr>
          </a:p>
        </p:txBody>
      </p:sp>
      <p:sp>
        <p:nvSpPr>
          <p:cNvPr id="14" name="矩形 13">
            <a:extLst>
              <a:ext uri="{FF2B5EF4-FFF2-40B4-BE49-F238E27FC236}">
                <a16:creationId xmlns:a16="http://schemas.microsoft.com/office/drawing/2014/main" id="{3FDD734B-BF06-4097-8DF6-B5C4FCF8974D}"/>
              </a:ext>
            </a:extLst>
          </p:cNvPr>
          <p:cNvSpPr/>
          <p:nvPr/>
        </p:nvSpPr>
        <p:spPr>
          <a:xfrm>
            <a:off x="47328" y="1179510"/>
            <a:ext cx="8266212" cy="4914422"/>
          </a:xfrm>
          <a:prstGeom prst="rect">
            <a:avLst/>
          </a:prstGeom>
        </p:spPr>
        <p:txBody>
          <a:bodyPr wrap="square">
            <a:spAutoFit/>
          </a:bodyPr>
          <a:lstStyle/>
          <a:p>
            <a:pPr marL="342900" marR="0" lvl="0" indent="-342900" algn="l" defTabSz="914400" rtl="0" eaLnBrk="1" fontAlgn="auto" latinLnBrk="0" hangingPunct="1">
              <a:lnSpc>
                <a:spcPct val="110000"/>
              </a:lnSpc>
              <a:spcBef>
                <a:spcPts val="0"/>
              </a:spcBef>
              <a:spcAft>
                <a:spcPts val="1000"/>
              </a:spcAft>
              <a:buClr>
                <a:srgbClr val="FFC000"/>
              </a:buClr>
              <a:buSzPct val="80000"/>
              <a:buFont typeface="Wingdings" pitchFamily="2" charset="2"/>
              <a:buChar char="n"/>
              <a:tabLst/>
              <a:defRPr/>
            </a:pPr>
            <a:r>
              <a:rPr kumimoji="0" lang="en-US" altLang="zh-CN" sz="2400" b="0" i="0" u="none" strike="noStrike" kern="1200" cap="none" spc="0" normalizeH="0" baseline="0" noProof="0" dirty="0">
                <a:ln>
                  <a:noFill/>
                </a:ln>
                <a:solidFill>
                  <a:prstClr val="black"/>
                </a:solidFill>
                <a:effectLst/>
                <a:uLnTx/>
                <a:uFillTx/>
                <a:latin typeface="Arial" panose="020B0604020202020204" pitchFamily="34" charset="0"/>
                <a:ea typeface="微软雅黑" pitchFamily="34" charset="-122"/>
                <a:cs typeface="+mn-cs"/>
              </a:rPr>
              <a:t>The damping time provided by the feedback system must be shorter than the growth time of the instability.</a:t>
            </a:r>
          </a:p>
          <a:p>
            <a:pPr marL="342900" marR="0" lvl="0" indent="-342900" algn="l" defTabSz="914400" rtl="0" eaLnBrk="1" fontAlgn="auto" latinLnBrk="0" hangingPunct="1">
              <a:lnSpc>
                <a:spcPct val="110000"/>
              </a:lnSpc>
              <a:spcBef>
                <a:spcPts val="0"/>
              </a:spcBef>
              <a:spcAft>
                <a:spcPts val="1000"/>
              </a:spcAft>
              <a:buClr>
                <a:srgbClr val="FFC000"/>
              </a:buClr>
              <a:buSzPct val="80000"/>
              <a:buFont typeface="Wingdings" pitchFamily="2" charset="2"/>
              <a:buChar char="n"/>
              <a:tabLst/>
              <a:defRPr/>
            </a:pPr>
            <a:r>
              <a:rPr kumimoji="0" lang="en-US" altLang="zh-CN" sz="2400" b="0" i="0" u="none" strike="noStrike" kern="1200" cap="none" spc="0" normalizeH="0" baseline="0" noProof="0" dirty="0">
                <a:ln>
                  <a:noFill/>
                </a:ln>
                <a:solidFill>
                  <a:prstClr val="black"/>
                </a:solidFill>
                <a:effectLst/>
                <a:uLnTx/>
                <a:uFillTx/>
                <a:latin typeface="Arial" panose="020B0604020202020204" pitchFamily="34" charset="0"/>
                <a:ea typeface="微软雅黑" pitchFamily="34" charset="-122"/>
                <a:cs typeface="+mn-cs"/>
              </a:rPr>
              <a:t>The time taken for data acquisition(multi-turn oscillation) and processing by the feedback system will occupy part of the damping time.</a:t>
            </a:r>
          </a:p>
          <a:p>
            <a:pPr marL="342900" marR="0" lvl="0" indent="-342900" algn="l" defTabSz="914400" rtl="0" eaLnBrk="1" fontAlgn="auto" latinLnBrk="0" hangingPunct="1">
              <a:lnSpc>
                <a:spcPct val="110000"/>
              </a:lnSpc>
              <a:spcBef>
                <a:spcPts val="0"/>
              </a:spcBef>
              <a:spcAft>
                <a:spcPts val="1000"/>
              </a:spcAft>
              <a:buClr>
                <a:srgbClr val="FFC000"/>
              </a:buClr>
              <a:buSzPct val="80000"/>
              <a:buFont typeface="Wingdings" pitchFamily="2" charset="2"/>
              <a:buChar char="n"/>
              <a:tabLst/>
              <a:defRPr/>
            </a:pPr>
            <a:r>
              <a:rPr kumimoji="0" lang="en-US" altLang="zh-CN" sz="2400" b="0" i="0" u="none" strike="noStrike" kern="1200" cap="none" spc="0" normalizeH="0" baseline="0" noProof="0" dirty="0">
                <a:ln>
                  <a:noFill/>
                </a:ln>
                <a:solidFill>
                  <a:prstClr val="black"/>
                </a:solidFill>
                <a:effectLst/>
                <a:uLnTx/>
                <a:uFillTx/>
                <a:latin typeface="Arial" panose="020B0604020202020204" pitchFamily="34" charset="0"/>
                <a:ea typeface="微软雅黑" pitchFamily="34" charset="-122"/>
                <a:cs typeface="+mn-cs"/>
              </a:rPr>
              <a:t>The impact of data acquisition can greatly affect the damping time for rings with larger circumferences such as CEPC.</a:t>
            </a:r>
          </a:p>
          <a:p>
            <a:pPr marL="342900" marR="0" lvl="0" indent="-342900" algn="l" defTabSz="914400" rtl="0" eaLnBrk="1" fontAlgn="auto" latinLnBrk="0" hangingPunct="1">
              <a:lnSpc>
                <a:spcPct val="110000"/>
              </a:lnSpc>
              <a:spcBef>
                <a:spcPts val="0"/>
              </a:spcBef>
              <a:spcAft>
                <a:spcPts val="1000"/>
              </a:spcAft>
              <a:buClr>
                <a:srgbClr val="FFC000"/>
              </a:buClr>
              <a:buSzPct val="80000"/>
              <a:buFont typeface="Wingdings" pitchFamily="2" charset="2"/>
              <a:buChar char="n"/>
              <a:tabLst/>
              <a:defRPr/>
            </a:pPr>
            <a:r>
              <a:rPr kumimoji="0" lang="en-US" altLang="zh-CN" sz="2400" b="0" i="0" u="none" strike="noStrike" kern="1200" cap="none" spc="0" normalizeH="0" baseline="0" noProof="0" dirty="0">
                <a:ln>
                  <a:noFill/>
                </a:ln>
                <a:solidFill>
                  <a:prstClr val="black"/>
                </a:solidFill>
                <a:effectLst/>
                <a:uLnTx/>
                <a:uFillTx/>
                <a:latin typeface="Arial" panose="020B0604020202020204" pitchFamily="34" charset="0"/>
                <a:ea typeface="微软雅黑" pitchFamily="34" charset="-122"/>
                <a:cs typeface="+mn-cs"/>
              </a:rPr>
              <a:t>Therefore, machine learning will be applied to the acquisition of beam oscillation signals in the feedback system of CEPC to address the issues above.</a:t>
            </a:r>
          </a:p>
        </p:txBody>
      </p:sp>
      <p:sp>
        <p:nvSpPr>
          <p:cNvPr id="33" name="矩形 32">
            <a:extLst>
              <a:ext uri="{FF2B5EF4-FFF2-40B4-BE49-F238E27FC236}">
                <a16:creationId xmlns:a16="http://schemas.microsoft.com/office/drawing/2014/main" id="{018E4357-FFB9-4F63-8C33-D1FF47EABDB5}"/>
              </a:ext>
            </a:extLst>
          </p:cNvPr>
          <p:cNvSpPr/>
          <p:nvPr/>
        </p:nvSpPr>
        <p:spPr>
          <a:xfrm>
            <a:off x="7896200" y="4788263"/>
            <a:ext cx="867546" cy="64633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prstClr val="black"/>
                </a:solidFill>
                <a:effectLst/>
                <a:uLnTx/>
                <a:uFillTx/>
                <a:latin typeface="Calibri"/>
                <a:ea typeface="微软雅黑"/>
                <a:cs typeface="+mn-cs"/>
              </a:rPr>
              <a:t>2 turns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prstClr val="black"/>
                </a:solidFill>
                <a:effectLst/>
                <a:uLnTx/>
                <a:uFillTx/>
                <a:latin typeface="Calibri"/>
                <a:ea typeface="微软雅黑"/>
                <a:cs typeface="+mn-cs"/>
              </a:rPr>
              <a:t>0.66ms</a:t>
            </a:r>
            <a:endParaRPr kumimoji="0" lang="zh-CN" altLang="en-US" sz="1800" b="0" i="0" u="none" strike="noStrike" kern="1200" cap="none" spc="0" normalizeH="0" baseline="0" noProof="0" dirty="0">
              <a:ln>
                <a:noFill/>
              </a:ln>
              <a:solidFill>
                <a:srgbClr val="000000"/>
              </a:solidFill>
              <a:effectLst/>
              <a:uLnTx/>
              <a:uFillTx/>
              <a:latin typeface="Calibri"/>
              <a:ea typeface="微软雅黑"/>
              <a:cs typeface="+mn-cs"/>
            </a:endParaRPr>
          </a:p>
        </p:txBody>
      </p:sp>
      <p:sp>
        <p:nvSpPr>
          <p:cNvPr id="35" name="椭圆 34">
            <a:extLst>
              <a:ext uri="{FF2B5EF4-FFF2-40B4-BE49-F238E27FC236}">
                <a16:creationId xmlns:a16="http://schemas.microsoft.com/office/drawing/2014/main" id="{BBDB549A-0D5A-4C58-B0A5-68842D22E948}"/>
              </a:ext>
            </a:extLst>
          </p:cNvPr>
          <p:cNvSpPr/>
          <p:nvPr/>
        </p:nvSpPr>
        <p:spPr>
          <a:xfrm>
            <a:off x="8888399" y="4907421"/>
            <a:ext cx="121703" cy="14530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微软雅黑"/>
              <a:cs typeface="+mn-cs"/>
            </a:endParaRPr>
          </a:p>
        </p:txBody>
      </p:sp>
      <p:sp>
        <p:nvSpPr>
          <p:cNvPr id="4" name="矩形 3">
            <a:extLst>
              <a:ext uri="{FF2B5EF4-FFF2-40B4-BE49-F238E27FC236}">
                <a16:creationId xmlns:a16="http://schemas.microsoft.com/office/drawing/2014/main" id="{25C331BC-D19C-4621-A502-81780268C034}"/>
              </a:ext>
            </a:extLst>
          </p:cNvPr>
          <p:cNvSpPr/>
          <p:nvPr/>
        </p:nvSpPr>
        <p:spPr>
          <a:xfrm>
            <a:off x="8763746" y="2879507"/>
            <a:ext cx="3304674" cy="120032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srgbClr val="24292F"/>
                </a:solidFill>
                <a:effectLst/>
                <a:uLnTx/>
                <a:uFillTx/>
                <a:latin typeface="Noto Sans SC"/>
                <a:ea typeface="宋体" panose="02010600030101010101" pitchFamily="2" charset="-122"/>
                <a:cs typeface="+mn-cs"/>
              </a:rPr>
              <a:t>Using traditional feedback methods, the time taken for data acquisition will occupy at most 2/3 of the damping time.</a:t>
            </a:r>
            <a:endParaRPr kumimoji="0" lang="zh-CN" altLang="en-US" sz="18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endParaRPr>
          </a:p>
        </p:txBody>
      </p:sp>
      <p:sp>
        <p:nvSpPr>
          <p:cNvPr id="12" name="内容占位符 2">
            <a:extLst>
              <a:ext uri="{FF2B5EF4-FFF2-40B4-BE49-F238E27FC236}">
                <a16:creationId xmlns:a16="http://schemas.microsoft.com/office/drawing/2014/main" id="{41BBAC61-A663-4949-AE08-4CBC53227B47}"/>
              </a:ext>
            </a:extLst>
          </p:cNvPr>
          <p:cNvSpPr txBox="1">
            <a:spLocks/>
          </p:cNvSpPr>
          <p:nvPr/>
        </p:nvSpPr>
        <p:spPr>
          <a:xfrm>
            <a:off x="119336" y="6054601"/>
            <a:ext cx="10972800" cy="612058"/>
          </a:xfrm>
          <a:prstGeom prst="rect">
            <a:avLst/>
          </a:prstGeom>
        </p:spPr>
        <p:txBody>
          <a:bodyPr vert="horz" lIns="91440" tIns="45720" rIns="91440" bIns="45720" rtlCol="0">
            <a:normAutofit/>
          </a:bodyPr>
          <a:lstStyle>
            <a:lvl1pPr marL="342900" indent="-342900" algn="l" defTabSz="914400" rtl="0" eaLnBrk="1" latinLnBrk="0" hangingPunct="1">
              <a:lnSpc>
                <a:spcPct val="110000"/>
              </a:lnSpc>
              <a:spcBef>
                <a:spcPts val="0"/>
              </a:spcBef>
              <a:spcAft>
                <a:spcPts val="1000"/>
              </a:spcAft>
              <a:buClr>
                <a:srgbClr val="FFC000"/>
              </a:buClr>
              <a:buSzPct val="80000"/>
              <a:buFont typeface="Wingdings" pitchFamily="2" charset="2"/>
              <a:buChar char="n"/>
              <a:defRPr sz="2800" b="0" kern="1200" baseline="0">
                <a:solidFill>
                  <a:schemeClr val="tx1"/>
                </a:solidFill>
                <a:latin typeface="Arial" panose="020B0604020202020204" pitchFamily="34" charset="0"/>
                <a:ea typeface="微软雅黑" pitchFamily="34" charset="-122"/>
                <a:cs typeface="+mn-cs"/>
              </a:defRPr>
            </a:lvl1pPr>
            <a:lvl2pPr marL="742950" indent="-285750" algn="l" defTabSz="914400" rtl="0" eaLnBrk="1" latinLnBrk="0" hangingPunct="1">
              <a:spcBef>
                <a:spcPct val="20000"/>
              </a:spcBef>
              <a:buFont typeface="Arial" pitchFamily="34" charset="0"/>
              <a:buChar char="–"/>
              <a:defRPr sz="2400" kern="1200" baseline="0">
                <a:solidFill>
                  <a:schemeClr val="tx1"/>
                </a:solidFill>
                <a:latin typeface="Arial" panose="020B0604020202020204" pitchFamily="34" charset="0"/>
                <a:ea typeface="微软雅黑" pitchFamily="34" charset="-122"/>
                <a:cs typeface="+mn-cs"/>
              </a:defRPr>
            </a:lvl2pPr>
            <a:lvl3pPr marL="1143000" indent="-228600" algn="l" defTabSz="914400" rtl="0" eaLnBrk="1" latinLnBrk="0" hangingPunct="1">
              <a:spcBef>
                <a:spcPct val="20000"/>
              </a:spcBef>
              <a:buFont typeface="Arial" pitchFamily="34" charset="0"/>
              <a:buChar char="•"/>
              <a:defRPr sz="2400" kern="1200" baseline="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baseline="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baseline="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10000"/>
              </a:lnSpc>
              <a:spcBef>
                <a:spcPts val="0"/>
              </a:spcBef>
              <a:spcAft>
                <a:spcPts val="1000"/>
              </a:spcAft>
              <a:buClr>
                <a:srgbClr val="FFC000"/>
              </a:buClr>
              <a:buSzPct val="80000"/>
              <a:buFont typeface="Wingdings" pitchFamily="2" charset="2"/>
              <a:buChar char="n"/>
              <a:tabLst/>
              <a:defRPr/>
            </a:pPr>
            <a:r>
              <a:rPr kumimoji="0" lang="en-US" altLang="zh-CN" sz="2800" b="0" i="0" u="none" strike="noStrike" kern="1200" cap="none" spc="0" normalizeH="0" baseline="0" noProof="0" dirty="0">
                <a:ln>
                  <a:noFill/>
                </a:ln>
                <a:solidFill>
                  <a:prstClr val="black"/>
                </a:solidFill>
                <a:effectLst/>
                <a:uLnTx/>
                <a:uFillTx/>
                <a:latin typeface="Arial" panose="020B0604020202020204" pitchFamily="34" charset="0"/>
                <a:ea typeface="微软雅黑" pitchFamily="34" charset="-122"/>
                <a:cs typeface="+mn-cs"/>
              </a:rPr>
              <a:t> </a:t>
            </a:r>
            <a:r>
              <a:rPr kumimoji="0" lang="en-US" altLang="zh-CN" sz="2400" b="0" i="0" u="none" strike="noStrike" kern="1200" cap="none" spc="0" normalizeH="0" baseline="0" noProof="0" dirty="0">
                <a:ln>
                  <a:noFill/>
                </a:ln>
                <a:solidFill>
                  <a:prstClr val="black"/>
                </a:solidFill>
                <a:effectLst/>
                <a:uLnTx/>
                <a:uFillTx/>
                <a:latin typeface="Arial" panose="020B0604020202020204" pitchFamily="34" charset="0"/>
                <a:ea typeface="微软雅黑" pitchFamily="34" charset="-122"/>
                <a:cs typeface="+mn-cs"/>
              </a:rPr>
              <a:t>Study of narrow-band feedback for specific instabilities.</a:t>
            </a:r>
            <a:endParaRPr kumimoji="0" lang="zh-CN" altLang="en-US" sz="2400" b="0" i="0" u="none" strike="noStrike" kern="1200" cap="none" spc="0" normalizeH="0" baseline="0" noProof="0" dirty="0">
              <a:ln>
                <a:noFill/>
              </a:ln>
              <a:solidFill>
                <a:prstClr val="black"/>
              </a:solidFill>
              <a:effectLst/>
              <a:uLnTx/>
              <a:uFillTx/>
              <a:latin typeface="Arial" panose="020B0604020202020204" pitchFamily="34" charset="0"/>
              <a:ea typeface="微软雅黑" pitchFamily="34" charset="-122"/>
              <a:cs typeface="+mn-cs"/>
            </a:endParaRPr>
          </a:p>
        </p:txBody>
      </p:sp>
      <p:sp>
        <p:nvSpPr>
          <p:cNvPr id="5" name="灯片编号占位符 4">
            <a:extLst>
              <a:ext uri="{FF2B5EF4-FFF2-40B4-BE49-F238E27FC236}">
                <a16:creationId xmlns:a16="http://schemas.microsoft.com/office/drawing/2014/main" id="{9BFA30A5-F4BC-476A-83B4-09EB24472A8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5E9139-A00B-4B2A-98A6-095DC08F1345}"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977728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path" presetSubtype="0" repeatCount="2000" fill="hold" grpId="0" nodeType="withEffect">
                                  <p:stCondLst>
                                    <p:cond delay="0"/>
                                  </p:stCondLst>
                                  <p:childTnLst>
                                    <p:animMotion origin="layout" path="M -0.00052 -3.7037E-7 C -0.05482 -0.10486 -0.0474 -0.27014 0.01107 -0.36435 C 0.07227 -0.45463 0.16328 -0.44074 0.21797 -0.33889 C 0.2681 -0.22893 0.26224 -0.0662 0.20247 0.02593 C 0.14115 0.11921 0.05117 0.10949 -0.00052 -3.7037E-7 Z " pathEditMode="relative" rAng="13740000" ptsTypes="AAAAA">
                                      <p:cBhvr>
                                        <p:cTn id="6" dur="7000" fill="hold"/>
                                        <p:tgtEl>
                                          <p:spTgt spid="35"/>
                                        </p:tgtEl>
                                        <p:attrNameLst>
                                          <p:attrName>ppt_x</p:attrName>
                                          <p:attrName>ppt_y</p:attrName>
                                        </p:attrNameLst>
                                      </p:cBhvr>
                                      <p:rCtr x="10846" y="-1708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4">
            <a:extLst>
              <a:ext uri="{FF2B5EF4-FFF2-40B4-BE49-F238E27FC236}">
                <a16:creationId xmlns:a16="http://schemas.microsoft.com/office/drawing/2014/main" id="{2619A207-F800-4840-A15A-621D6FE53CA9}"/>
              </a:ext>
            </a:extLst>
          </p:cNvPr>
          <p:cNvSpPr>
            <a:spLocks noGrp="1"/>
          </p:cNvSpPr>
          <p:nvPr>
            <p:ph type="title" hasCustomPrompt="1"/>
          </p:nvPr>
        </p:nvSpPr>
        <p:spPr>
          <a:xfrm>
            <a:off x="407368" y="129267"/>
            <a:ext cx="11906290" cy="663575"/>
          </a:xfrm>
          <a:prstGeom prst="rect">
            <a:avLst/>
          </a:prstGeom>
        </p:spPr>
        <p:txBody>
          <a:bodyPr anchor="ctr">
            <a:normAutofit/>
          </a:bodyPr>
          <a:lstStyle>
            <a:lvl1pPr>
              <a:defRPr sz="4000" b="1" baseline="0">
                <a:solidFill>
                  <a:srgbClr val="C00000"/>
                </a:solidFill>
              </a:defRPr>
            </a:lvl1pPr>
          </a:lstStyle>
          <a:p>
            <a:r>
              <a:rPr lang="en-US" altLang="zh-CN" sz="3200" dirty="0">
                <a:solidFill>
                  <a:srgbClr val="FF0000"/>
                </a:solidFill>
              </a:rPr>
              <a:t>Process of integrating ML with feedback system</a:t>
            </a:r>
            <a:endParaRPr lang="zh-CN" altLang="en-US" sz="3200" dirty="0">
              <a:solidFill>
                <a:srgbClr val="FF0000"/>
              </a:solidFill>
            </a:endParaRPr>
          </a:p>
        </p:txBody>
      </p:sp>
      <p:pic>
        <p:nvPicPr>
          <p:cNvPr id="4" name="图片 3">
            <a:extLst>
              <a:ext uri="{FF2B5EF4-FFF2-40B4-BE49-F238E27FC236}">
                <a16:creationId xmlns:a16="http://schemas.microsoft.com/office/drawing/2014/main" id="{561D36D4-8E20-4930-B0B2-2513E61EA1DE}"/>
              </a:ext>
            </a:extLst>
          </p:cNvPr>
          <p:cNvPicPr>
            <a:picLocks noChangeAspect="1"/>
          </p:cNvPicPr>
          <p:nvPr/>
        </p:nvPicPr>
        <p:blipFill>
          <a:blip r:embed="rId2"/>
          <a:stretch>
            <a:fillRect/>
          </a:stretch>
        </p:blipFill>
        <p:spPr>
          <a:xfrm>
            <a:off x="8019062" y="1311394"/>
            <a:ext cx="2929781" cy="1952506"/>
          </a:xfrm>
          <a:prstGeom prst="rect">
            <a:avLst/>
          </a:prstGeom>
        </p:spPr>
      </p:pic>
      <p:sp>
        <p:nvSpPr>
          <p:cNvPr id="5" name="矩形 4">
            <a:extLst>
              <a:ext uri="{FF2B5EF4-FFF2-40B4-BE49-F238E27FC236}">
                <a16:creationId xmlns:a16="http://schemas.microsoft.com/office/drawing/2014/main" id="{F4AE0AAF-D010-4FDA-9B24-884D3BDB51FE}"/>
              </a:ext>
            </a:extLst>
          </p:cNvPr>
          <p:cNvSpPr/>
          <p:nvPr/>
        </p:nvSpPr>
        <p:spPr>
          <a:xfrm>
            <a:off x="193963" y="1378054"/>
            <a:ext cx="6768171" cy="4629216"/>
          </a:xfrm>
          <a:prstGeom prst="rect">
            <a:avLst/>
          </a:prstGeom>
        </p:spPr>
        <p:txBody>
          <a:bodyPr wrap="square">
            <a:spAutoFit/>
          </a:bodyPr>
          <a:lstStyle/>
          <a:p>
            <a:pPr marL="342900" marR="0" lvl="0" indent="-342900" algn="l" defTabSz="914400" rtl="0" eaLnBrk="1" fontAlgn="auto" latinLnBrk="0" hangingPunct="1">
              <a:lnSpc>
                <a:spcPct val="110000"/>
              </a:lnSpc>
              <a:spcBef>
                <a:spcPts val="0"/>
              </a:spcBef>
              <a:spcAft>
                <a:spcPts val="1000"/>
              </a:spcAft>
              <a:buClr>
                <a:srgbClr val="C0504D"/>
              </a:buClr>
              <a:buSzPct val="80000"/>
              <a:buFont typeface="Wingdings" pitchFamily="2" charset="2"/>
              <a:buChar char="n"/>
              <a:tabLst/>
              <a:defRPr/>
            </a:pPr>
            <a:r>
              <a:rPr kumimoji="0" lang="en-US" altLang="zh-CN" sz="2400" b="0" i="0" u="none" strike="noStrike" kern="1200" cap="none" spc="0" normalizeH="0" baseline="0" noProof="0" dirty="0">
                <a:ln>
                  <a:noFill/>
                </a:ln>
                <a:solidFill>
                  <a:prstClr val="black"/>
                </a:solidFill>
                <a:effectLst/>
                <a:uLnTx/>
                <a:uFillTx/>
                <a:latin typeface="Arial" panose="020B0604020202020204" pitchFamily="34" charset="0"/>
                <a:ea typeface="微软雅黑" pitchFamily="34" charset="-122"/>
                <a:cs typeface="+mn-cs"/>
              </a:rPr>
              <a:t>Implementation of Closed-orbit Signal Cancellation based on Digital/Analog Circuits</a:t>
            </a:r>
          </a:p>
          <a:p>
            <a:pPr marL="457200" marR="0" lvl="1" indent="0" algn="l" defTabSz="914400" rtl="0" eaLnBrk="1" fontAlgn="auto" latinLnBrk="0" hangingPunct="1">
              <a:lnSpc>
                <a:spcPct val="110000"/>
              </a:lnSpc>
              <a:spcBef>
                <a:spcPts val="0"/>
              </a:spcBef>
              <a:spcAft>
                <a:spcPts val="1000"/>
              </a:spcAft>
              <a:buClr>
                <a:srgbClr val="C0504D"/>
              </a:buClr>
              <a:buSzPct val="80000"/>
              <a:buFontTx/>
              <a:buNone/>
              <a:tabLst/>
              <a:defRPr/>
            </a:pPr>
            <a:r>
              <a:rPr kumimoji="0" lang="en-US" altLang="zh-CN" sz="20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Performing Circuit Design for Front-End Electronics</a:t>
            </a:r>
            <a:endParaRPr kumimoji="0" lang="zh-CN" altLang="en-US" sz="2000" b="0" i="0" u="none" strike="noStrike" kern="1200" cap="none" spc="0" normalizeH="0" baseline="0" noProof="0" dirty="0">
              <a:ln>
                <a:noFill/>
              </a:ln>
              <a:solidFill>
                <a:prstClr val="black"/>
              </a:solidFill>
              <a:effectLst/>
              <a:uLnTx/>
              <a:uFillTx/>
              <a:latin typeface="Calibri"/>
              <a:ea typeface="微软雅黑" pitchFamily="34" charset="-122"/>
              <a:cs typeface="+mn-cs"/>
            </a:endParaRPr>
          </a:p>
          <a:p>
            <a:pPr marL="342900" marR="0" lvl="0" indent="-342900" algn="l" defTabSz="914400" rtl="0" eaLnBrk="1" fontAlgn="auto" latinLnBrk="0" hangingPunct="1">
              <a:lnSpc>
                <a:spcPct val="110000"/>
              </a:lnSpc>
              <a:spcBef>
                <a:spcPts val="0"/>
              </a:spcBef>
              <a:spcAft>
                <a:spcPts val="1000"/>
              </a:spcAft>
              <a:buClr>
                <a:srgbClr val="C0504D"/>
              </a:buClr>
              <a:buSzPct val="80000"/>
              <a:buFont typeface="Wingdings" pitchFamily="2" charset="2"/>
              <a:buChar char="n"/>
              <a:tabLst/>
              <a:defRPr/>
            </a:pPr>
            <a:r>
              <a:rPr kumimoji="0" lang="en-US" altLang="zh-CN" sz="2400" b="0" i="0" u="none" strike="noStrike" kern="1200" cap="none" spc="0" normalizeH="0" baseline="0" noProof="0" dirty="0">
                <a:ln>
                  <a:noFill/>
                </a:ln>
                <a:solidFill>
                  <a:prstClr val="black"/>
                </a:solidFill>
                <a:effectLst/>
                <a:uLnTx/>
                <a:uFillTx/>
                <a:latin typeface="Arial" panose="020B0604020202020204" pitchFamily="34" charset="0"/>
                <a:ea typeface="微软雅黑" pitchFamily="34" charset="-122"/>
                <a:cs typeface="+mn-cs"/>
              </a:rPr>
              <a:t>Oscillation Information Acquisition Based on Machine Learning </a:t>
            </a:r>
          </a:p>
          <a:p>
            <a:pPr marL="457200" marR="0" lvl="1" indent="0" algn="l" defTabSz="914400" rtl="0" eaLnBrk="1" fontAlgn="auto" latinLnBrk="0" hangingPunct="1">
              <a:lnSpc>
                <a:spcPct val="110000"/>
              </a:lnSpc>
              <a:spcBef>
                <a:spcPts val="0"/>
              </a:spcBef>
              <a:spcAft>
                <a:spcPts val="1000"/>
              </a:spcAft>
              <a:buClr>
                <a:srgbClr val="C0504D"/>
              </a:buClr>
              <a:buSzPct val="80000"/>
              <a:buFontTx/>
              <a:buNone/>
              <a:tabLst/>
              <a:defRPr/>
            </a:pPr>
            <a:r>
              <a:rPr kumimoji="0" lang="en-US" altLang="zh-CN" sz="20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Data Acquisition and Analysis using HEPS as a model</a:t>
            </a:r>
            <a:endParaRPr kumimoji="0" lang="en-US" altLang="zh-CN" sz="2400" b="0" i="0" u="none" strike="noStrike" kern="1200" cap="none" spc="0" normalizeH="0" baseline="0" noProof="0" dirty="0">
              <a:ln>
                <a:noFill/>
              </a:ln>
              <a:solidFill>
                <a:prstClr val="black"/>
              </a:solidFill>
              <a:effectLst/>
              <a:uLnTx/>
              <a:uFillTx/>
              <a:latin typeface="Arial" panose="020B0604020202020204" pitchFamily="34" charset="0"/>
              <a:ea typeface="微软雅黑" pitchFamily="34" charset="-122"/>
              <a:cs typeface="+mn-cs"/>
            </a:endParaRPr>
          </a:p>
          <a:p>
            <a:pPr marL="342900" marR="0" lvl="0" indent="-342900" algn="l" defTabSz="914400" rtl="0" eaLnBrk="1" fontAlgn="auto" latinLnBrk="0" hangingPunct="1">
              <a:lnSpc>
                <a:spcPct val="110000"/>
              </a:lnSpc>
              <a:spcBef>
                <a:spcPts val="0"/>
              </a:spcBef>
              <a:spcAft>
                <a:spcPts val="1000"/>
              </a:spcAft>
              <a:buClr>
                <a:srgbClr val="FFC000"/>
              </a:buClr>
              <a:buSzPct val="80000"/>
              <a:buFont typeface="Wingdings" pitchFamily="2" charset="2"/>
              <a:buChar char="n"/>
              <a:tabLst/>
              <a:defRPr/>
            </a:pPr>
            <a:r>
              <a:rPr kumimoji="0" lang="en-US" altLang="zh-CN" sz="2400" b="0" i="0" u="none" strike="noStrike" kern="1200" cap="none" spc="0" normalizeH="0" baseline="0" noProof="0" dirty="0">
                <a:ln>
                  <a:noFill/>
                </a:ln>
                <a:solidFill>
                  <a:prstClr val="black"/>
                </a:solidFill>
                <a:effectLst/>
                <a:uLnTx/>
                <a:uFillTx/>
                <a:latin typeface="Arial" panose="020B0604020202020204" pitchFamily="34" charset="0"/>
                <a:ea typeface="微软雅黑" pitchFamily="34" charset="-122"/>
                <a:cs typeface="+mn-cs"/>
              </a:rPr>
              <a:t>Debugging of the Signal Processing Card and FPGA Implementation</a:t>
            </a:r>
            <a:endParaRPr kumimoji="0" lang="zh-CN" altLang="en-US" sz="2400" b="0" i="0" u="none" strike="noStrike" kern="1200" cap="none" spc="0" normalizeH="0" baseline="0" noProof="0" dirty="0">
              <a:ln>
                <a:noFill/>
              </a:ln>
              <a:solidFill>
                <a:prstClr val="black"/>
              </a:solidFill>
              <a:effectLst/>
              <a:uLnTx/>
              <a:uFillTx/>
              <a:latin typeface="Arial" panose="020B0604020202020204" pitchFamily="34" charset="0"/>
              <a:ea typeface="微软雅黑" pitchFamily="34" charset="-122"/>
              <a:cs typeface="+mn-cs"/>
            </a:endParaRPr>
          </a:p>
          <a:p>
            <a:pPr marL="342900" marR="0" lvl="0" indent="-342900" algn="l" defTabSz="914400" rtl="0" eaLnBrk="1" fontAlgn="auto" latinLnBrk="0" hangingPunct="1">
              <a:lnSpc>
                <a:spcPct val="110000"/>
              </a:lnSpc>
              <a:spcBef>
                <a:spcPts val="0"/>
              </a:spcBef>
              <a:spcAft>
                <a:spcPts val="1000"/>
              </a:spcAft>
              <a:buClr>
                <a:srgbClr val="FFC000"/>
              </a:buClr>
              <a:buSzPct val="80000"/>
              <a:buFont typeface="Wingdings" pitchFamily="2" charset="2"/>
              <a:buChar char="n"/>
              <a:tabLst/>
              <a:defRPr/>
            </a:pPr>
            <a:r>
              <a:rPr kumimoji="0" lang="en-US" altLang="zh-CN" sz="2400" b="0" i="0" u="none" strike="noStrike" kern="1200" cap="none" spc="0" normalizeH="0" baseline="0" noProof="0" dirty="0">
                <a:ln>
                  <a:noFill/>
                </a:ln>
                <a:solidFill>
                  <a:prstClr val="black"/>
                </a:solidFill>
                <a:effectLst/>
                <a:uLnTx/>
                <a:uFillTx/>
                <a:latin typeface="Arial" panose="020B0604020202020204" pitchFamily="34" charset="0"/>
                <a:ea typeface="微软雅黑" pitchFamily="34" charset="-122"/>
                <a:cs typeface="+mn-cs"/>
              </a:rPr>
              <a:t>Optimize the Design Structure and Conduct Testing</a:t>
            </a:r>
            <a:endParaRPr kumimoji="0" lang="zh-CN" altLang="en-US" sz="2400" b="0" i="0" u="none" strike="noStrike" kern="1200" cap="none" spc="0" normalizeH="0" baseline="0" noProof="0" dirty="0">
              <a:ln>
                <a:noFill/>
              </a:ln>
              <a:solidFill>
                <a:prstClr val="black"/>
              </a:solidFill>
              <a:effectLst/>
              <a:uLnTx/>
              <a:uFillTx/>
              <a:latin typeface="Arial" panose="020B0604020202020204" pitchFamily="34" charset="0"/>
              <a:ea typeface="微软雅黑" pitchFamily="34" charset="-122"/>
              <a:cs typeface="+mn-cs"/>
            </a:endParaRPr>
          </a:p>
        </p:txBody>
      </p:sp>
      <p:sp>
        <p:nvSpPr>
          <p:cNvPr id="3" name="矩形 2">
            <a:extLst>
              <a:ext uri="{FF2B5EF4-FFF2-40B4-BE49-F238E27FC236}">
                <a16:creationId xmlns:a16="http://schemas.microsoft.com/office/drawing/2014/main" id="{1AED5C96-8A7B-47F6-8FEF-DEE228486BD5}"/>
              </a:ext>
            </a:extLst>
          </p:cNvPr>
          <p:cNvSpPr/>
          <p:nvPr/>
        </p:nvSpPr>
        <p:spPr>
          <a:xfrm>
            <a:off x="6962135" y="3332495"/>
            <a:ext cx="5121915" cy="33855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600" b="0" i="0" u="none" strike="noStrike" kern="1200" cap="none" spc="0" normalizeH="0" baseline="0" noProof="0" dirty="0">
                <a:ln>
                  <a:noFill/>
                </a:ln>
                <a:solidFill>
                  <a:srgbClr val="24292F"/>
                </a:solidFill>
                <a:effectLst/>
                <a:uLnTx/>
                <a:uFillTx/>
                <a:latin typeface="Noto Sans SC"/>
                <a:ea typeface="宋体" panose="02010600030101010101" pitchFamily="2" charset="-122"/>
                <a:cs typeface="+mn-cs"/>
              </a:rPr>
              <a:t>Implement the machine learning model in the FPGA</a:t>
            </a:r>
            <a:endParaRPr kumimoji="0" lang="zh-CN" altLang="en-US" sz="16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endParaRPr>
          </a:p>
        </p:txBody>
      </p:sp>
      <p:sp>
        <p:nvSpPr>
          <p:cNvPr id="8" name="灯片编号占位符 7">
            <a:extLst>
              <a:ext uri="{FF2B5EF4-FFF2-40B4-BE49-F238E27FC236}">
                <a16:creationId xmlns:a16="http://schemas.microsoft.com/office/drawing/2014/main" id="{179EE568-BE29-498E-8801-AEA9E1E426B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5E9139-A00B-4B2A-98A6-095DC08F1345}"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pic>
        <p:nvPicPr>
          <p:cNvPr id="9" name="图片 8">
            <a:extLst>
              <a:ext uri="{FF2B5EF4-FFF2-40B4-BE49-F238E27FC236}">
                <a16:creationId xmlns:a16="http://schemas.microsoft.com/office/drawing/2014/main" id="{97EA968F-D231-47D8-B0EB-D5E0753C3DD0}"/>
              </a:ext>
            </a:extLst>
          </p:cNvPr>
          <p:cNvPicPr>
            <a:picLocks noChangeAspect="1"/>
          </p:cNvPicPr>
          <p:nvPr/>
        </p:nvPicPr>
        <p:blipFill>
          <a:blip r:embed="rId3"/>
          <a:stretch>
            <a:fillRect/>
          </a:stretch>
        </p:blipFill>
        <p:spPr>
          <a:xfrm>
            <a:off x="8020114" y="3898336"/>
            <a:ext cx="2928729" cy="2070574"/>
          </a:xfrm>
          <a:prstGeom prst="rect">
            <a:avLst/>
          </a:prstGeom>
        </p:spPr>
      </p:pic>
      <p:sp>
        <p:nvSpPr>
          <p:cNvPr id="11" name="文本框 10">
            <a:extLst>
              <a:ext uri="{FF2B5EF4-FFF2-40B4-BE49-F238E27FC236}">
                <a16:creationId xmlns:a16="http://schemas.microsoft.com/office/drawing/2014/main" id="{4C05A000-E918-4CF0-B007-E9F10F676F8F}"/>
              </a:ext>
            </a:extLst>
          </p:cNvPr>
          <p:cNvSpPr txBox="1"/>
          <p:nvPr/>
        </p:nvSpPr>
        <p:spPr>
          <a:xfrm>
            <a:off x="7508555" y="6017797"/>
            <a:ext cx="3950793"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600" b="0" i="0" u="none" strike="noStrike" kern="1200" cap="none" spc="0" normalizeH="0" baseline="0" noProof="0" dirty="0">
                <a:ln>
                  <a:noFill/>
                </a:ln>
                <a:solidFill>
                  <a:srgbClr val="24292F"/>
                </a:solidFill>
                <a:effectLst/>
                <a:uLnTx/>
                <a:uFillTx/>
                <a:latin typeface="Noto Sans SC"/>
                <a:ea typeface="宋体" panose="02010600030101010101" pitchFamily="2" charset="-122"/>
                <a:cs typeface="+mn-cs"/>
              </a:rPr>
              <a:t>Front-End Electronics Circuit Diagram</a:t>
            </a:r>
            <a:endParaRPr kumimoji="0" lang="zh-CN" altLang="en-US" sz="1600" b="0" i="0" u="none" strike="noStrike" kern="1200" cap="none" spc="0" normalizeH="0" baseline="0" noProof="0" dirty="0">
              <a:ln>
                <a:noFill/>
              </a:ln>
              <a:solidFill>
                <a:srgbClr val="24292F"/>
              </a:solidFill>
              <a:effectLst/>
              <a:uLnTx/>
              <a:uFillTx/>
              <a:latin typeface="Noto Sans SC"/>
              <a:ea typeface="宋体" panose="02010600030101010101" pitchFamily="2" charset="-122"/>
              <a:cs typeface="+mn-cs"/>
            </a:endParaRPr>
          </a:p>
        </p:txBody>
      </p:sp>
    </p:spTree>
    <p:extLst>
      <p:ext uri="{BB962C8B-B14F-4D97-AF65-F5344CB8AC3E}">
        <p14:creationId xmlns:p14="http://schemas.microsoft.com/office/powerpoint/2010/main" val="3593996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197C033-F796-481E-BF2D-46BE887A6432}"/>
              </a:ext>
            </a:extLst>
          </p:cNvPr>
          <p:cNvSpPr>
            <a:spLocks noGrp="1"/>
          </p:cNvSpPr>
          <p:nvPr>
            <p:ph type="title"/>
          </p:nvPr>
        </p:nvSpPr>
        <p:spPr/>
        <p:txBody>
          <a:bodyPr/>
          <a:lstStyle/>
          <a:p>
            <a:r>
              <a:rPr lang="en-US" altLang="zh-CN" dirty="0"/>
              <a:t>Beam feedback kicker study in EDR</a:t>
            </a:r>
            <a:endParaRPr lang="zh-CN" altLang="en-US" dirty="0"/>
          </a:p>
        </p:txBody>
      </p:sp>
      <p:sp>
        <p:nvSpPr>
          <p:cNvPr id="3" name="内容占位符 2">
            <a:extLst>
              <a:ext uri="{FF2B5EF4-FFF2-40B4-BE49-F238E27FC236}">
                <a16:creationId xmlns:a16="http://schemas.microsoft.com/office/drawing/2014/main" id="{9FA5504C-AE94-4E60-8CB8-9A8034AD9ACA}"/>
              </a:ext>
            </a:extLst>
          </p:cNvPr>
          <p:cNvSpPr>
            <a:spLocks noGrp="1"/>
          </p:cNvSpPr>
          <p:nvPr>
            <p:ph idx="1"/>
          </p:nvPr>
        </p:nvSpPr>
        <p:spPr>
          <a:xfrm>
            <a:off x="404795" y="1057937"/>
            <a:ext cx="10972800" cy="612058"/>
          </a:xfrm>
        </p:spPr>
        <p:txBody>
          <a:bodyPr/>
          <a:lstStyle/>
          <a:p>
            <a:r>
              <a:rPr lang="en-US" altLang="zh-CN" dirty="0"/>
              <a:t>Study of feedback system kicker</a:t>
            </a:r>
            <a:endParaRPr lang="zh-CN" altLang="en-US" dirty="0"/>
          </a:p>
        </p:txBody>
      </p:sp>
      <p:sp>
        <p:nvSpPr>
          <p:cNvPr id="7" name="文本框 8">
            <a:extLst>
              <a:ext uri="{FF2B5EF4-FFF2-40B4-BE49-F238E27FC236}">
                <a16:creationId xmlns:a16="http://schemas.microsoft.com/office/drawing/2014/main" id="{9527683B-7F8B-41EC-9F51-582E8304C18B}"/>
              </a:ext>
            </a:extLst>
          </p:cNvPr>
          <p:cNvSpPr txBox="1"/>
          <p:nvPr/>
        </p:nvSpPr>
        <p:spPr>
          <a:xfrm>
            <a:off x="1127448" y="3947061"/>
            <a:ext cx="4487931" cy="338554"/>
          </a:xfrm>
          <a:prstGeom prst="rect">
            <a:avLst/>
          </a:prstGeom>
          <a:noFill/>
        </p:spPr>
        <p:txBody>
          <a:bodyPr wrap="square" rtlCol="0">
            <a:spAutoFit/>
          </a:bodyPr>
          <a:ls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CN" sz="1600" b="0" i="0" u="none" strike="noStrike" kern="1200" cap="none" spc="0" normalizeH="0" baseline="0" noProof="0" dirty="0">
                <a:ln>
                  <a:noFill/>
                </a:ln>
                <a:solidFill>
                  <a:prstClr val="black"/>
                </a:solidFill>
                <a:effectLst/>
                <a:uLnTx/>
                <a:uFillTx/>
                <a:latin typeface="Arial" panose="020B0604020202020204" pitchFamily="34" charset="0"/>
                <a:ea typeface="宋体" panose="02010600030101010101" pitchFamily="2" charset="-122"/>
                <a:cs typeface="+mn-cs"/>
              </a:rPr>
              <a:t>Resonant strip-line type longitudinal kicker</a:t>
            </a:r>
            <a:endParaRPr kumimoji="0" lang="zh-CN" altLang="zh-CN" sz="1600" b="0" i="0" u="none" strike="noStrike" kern="1200" cap="none" spc="0" normalizeH="0" baseline="0" noProof="0" dirty="0">
              <a:ln>
                <a:noFill/>
              </a:ln>
              <a:solidFill>
                <a:prstClr val="black"/>
              </a:solidFill>
              <a:effectLst/>
              <a:uLnTx/>
              <a:uFillTx/>
              <a:latin typeface="Arial" panose="020B0604020202020204" pitchFamily="34" charset="0"/>
              <a:ea typeface="宋体" panose="02010600030101010101" pitchFamily="2" charset="-122"/>
              <a:cs typeface="+mn-cs"/>
            </a:endParaRPr>
          </a:p>
        </p:txBody>
      </p:sp>
      <p:pic>
        <p:nvPicPr>
          <p:cNvPr id="8" name="图片 7">
            <a:extLst>
              <a:ext uri="{FF2B5EF4-FFF2-40B4-BE49-F238E27FC236}">
                <a16:creationId xmlns:a16="http://schemas.microsoft.com/office/drawing/2014/main" id="{B95E2514-9998-46CA-AACC-C453169856AC}"/>
              </a:ext>
            </a:extLst>
          </p:cNvPr>
          <p:cNvPicPr>
            <a:picLocks noChangeAspect="1"/>
          </p:cNvPicPr>
          <p:nvPr/>
        </p:nvPicPr>
        <p:blipFill>
          <a:blip r:embed="rId2"/>
          <a:stretch>
            <a:fillRect/>
          </a:stretch>
        </p:blipFill>
        <p:spPr>
          <a:xfrm>
            <a:off x="221344" y="1541973"/>
            <a:ext cx="2882075" cy="2286297"/>
          </a:xfrm>
          <a:prstGeom prst="rect">
            <a:avLst/>
          </a:prstGeom>
        </p:spPr>
      </p:pic>
      <p:pic>
        <p:nvPicPr>
          <p:cNvPr id="9" name="图片 8">
            <a:extLst>
              <a:ext uri="{FF2B5EF4-FFF2-40B4-BE49-F238E27FC236}">
                <a16:creationId xmlns:a16="http://schemas.microsoft.com/office/drawing/2014/main" id="{7D552BD2-F3FC-4342-9354-0ED85C2F5991}"/>
              </a:ext>
            </a:extLst>
          </p:cNvPr>
          <p:cNvPicPr>
            <a:picLocks noChangeAspect="1"/>
          </p:cNvPicPr>
          <p:nvPr/>
        </p:nvPicPr>
        <p:blipFill>
          <a:blip r:embed="rId3"/>
          <a:stretch>
            <a:fillRect/>
          </a:stretch>
        </p:blipFill>
        <p:spPr>
          <a:xfrm>
            <a:off x="3647906" y="1746939"/>
            <a:ext cx="3277820" cy="2051296"/>
          </a:xfrm>
          <a:prstGeom prst="rect">
            <a:avLst/>
          </a:prstGeom>
        </p:spPr>
      </p:pic>
      <p:pic>
        <p:nvPicPr>
          <p:cNvPr id="10" name="图片 9">
            <a:extLst>
              <a:ext uri="{FF2B5EF4-FFF2-40B4-BE49-F238E27FC236}">
                <a16:creationId xmlns:a16="http://schemas.microsoft.com/office/drawing/2014/main" id="{A1D3228D-7205-47FC-92E4-803D27AA2C03}"/>
              </a:ext>
            </a:extLst>
          </p:cNvPr>
          <p:cNvPicPr>
            <a:picLocks noChangeAspect="1"/>
          </p:cNvPicPr>
          <p:nvPr/>
        </p:nvPicPr>
        <p:blipFill>
          <a:blip r:embed="rId4"/>
          <a:stretch>
            <a:fillRect/>
          </a:stretch>
        </p:blipFill>
        <p:spPr>
          <a:xfrm>
            <a:off x="7523176" y="788761"/>
            <a:ext cx="4205152" cy="3153865"/>
          </a:xfrm>
          <a:prstGeom prst="rect">
            <a:avLst/>
          </a:prstGeom>
        </p:spPr>
      </p:pic>
      <p:pic>
        <p:nvPicPr>
          <p:cNvPr id="12" name="图片 11">
            <a:extLst>
              <a:ext uri="{FF2B5EF4-FFF2-40B4-BE49-F238E27FC236}">
                <a16:creationId xmlns:a16="http://schemas.microsoft.com/office/drawing/2014/main" id="{57F96118-A2B5-4833-BF73-0AA7D4342149}"/>
              </a:ext>
            </a:extLst>
          </p:cNvPr>
          <p:cNvPicPr>
            <a:picLocks noChangeAspect="1"/>
          </p:cNvPicPr>
          <p:nvPr/>
        </p:nvPicPr>
        <p:blipFill>
          <a:blip r:embed="rId5"/>
          <a:stretch>
            <a:fillRect/>
          </a:stretch>
        </p:blipFill>
        <p:spPr>
          <a:xfrm>
            <a:off x="551384" y="4294077"/>
            <a:ext cx="4619626" cy="1443633"/>
          </a:xfrm>
          <a:prstGeom prst="rect">
            <a:avLst/>
          </a:prstGeom>
        </p:spPr>
      </p:pic>
      <p:grpSp>
        <p:nvGrpSpPr>
          <p:cNvPr id="14" name="组合 13">
            <a:extLst>
              <a:ext uri="{FF2B5EF4-FFF2-40B4-BE49-F238E27FC236}">
                <a16:creationId xmlns:a16="http://schemas.microsoft.com/office/drawing/2014/main" id="{921228B5-3C63-4867-AFFD-6FB7E1F9961B}"/>
              </a:ext>
            </a:extLst>
          </p:cNvPr>
          <p:cNvGrpSpPr/>
          <p:nvPr/>
        </p:nvGrpSpPr>
        <p:grpSpPr>
          <a:xfrm>
            <a:off x="7261396" y="3789040"/>
            <a:ext cx="4930604" cy="2766400"/>
            <a:chOff x="5641717" y="2554941"/>
            <a:chExt cx="5848474" cy="4000500"/>
          </a:xfrm>
        </p:grpSpPr>
        <p:pic>
          <p:nvPicPr>
            <p:cNvPr id="15" name="图片 14">
              <a:extLst>
                <a:ext uri="{FF2B5EF4-FFF2-40B4-BE49-F238E27FC236}">
                  <a16:creationId xmlns:a16="http://schemas.microsoft.com/office/drawing/2014/main" id="{84EA85EC-7864-4110-BA5E-4CA3D90FCAB1}"/>
                </a:ext>
              </a:extLst>
            </p:cNvPr>
            <p:cNvPicPr>
              <a:picLocks noChangeAspect="1"/>
            </p:cNvPicPr>
            <p:nvPr/>
          </p:nvPicPr>
          <p:blipFill>
            <a:blip r:embed="rId6"/>
            <a:stretch>
              <a:fillRect/>
            </a:stretch>
          </p:blipFill>
          <p:spPr>
            <a:xfrm>
              <a:off x="5641717" y="2554941"/>
              <a:ext cx="5334000" cy="4000500"/>
            </a:xfrm>
            <a:prstGeom prst="rect">
              <a:avLst/>
            </a:prstGeom>
          </p:spPr>
        </p:pic>
        <p:sp>
          <p:nvSpPr>
            <p:cNvPr id="16" name="文本框 15">
              <a:extLst>
                <a:ext uri="{FF2B5EF4-FFF2-40B4-BE49-F238E27FC236}">
                  <a16:creationId xmlns:a16="http://schemas.microsoft.com/office/drawing/2014/main" id="{75AD6ADE-559E-44A3-9DA3-9AA7FEE5FD46}"/>
                </a:ext>
              </a:extLst>
            </p:cNvPr>
            <p:cNvSpPr txBox="1"/>
            <p:nvPr/>
          </p:nvSpPr>
          <p:spPr>
            <a:xfrm>
              <a:off x="10586383" y="5380602"/>
              <a:ext cx="707640" cy="4450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400" b="0" i="0" u="none" strike="noStrike" kern="1200" cap="none" spc="0" normalizeH="0" baseline="0" noProof="0" dirty="0">
                  <a:ln>
                    <a:noFill/>
                  </a:ln>
                  <a:solidFill>
                    <a:srgbClr val="4F81BD"/>
                  </a:solidFill>
                  <a:effectLst/>
                  <a:uLnTx/>
                  <a:uFillTx/>
                  <a:latin typeface="Calibri"/>
                  <a:ea typeface="宋体" panose="02010600030101010101" pitchFamily="2" charset="-122"/>
                  <a:cs typeface="+mn-cs"/>
                </a:rPr>
                <a:t>85</a:t>
              </a:r>
              <a:endParaRPr kumimoji="0" lang="zh-CN" altLang="en-US" sz="1400" b="0" i="0" u="none" strike="noStrike" kern="1200" cap="none" spc="0" normalizeH="0" baseline="0" noProof="0" dirty="0">
                <a:ln>
                  <a:noFill/>
                </a:ln>
                <a:solidFill>
                  <a:srgbClr val="4F81BD"/>
                </a:solidFill>
                <a:effectLst/>
                <a:uLnTx/>
                <a:uFillTx/>
                <a:latin typeface="Calibri"/>
                <a:ea typeface="宋体" panose="02010600030101010101" pitchFamily="2" charset="-122"/>
                <a:cs typeface="+mn-cs"/>
              </a:endParaRPr>
            </a:p>
          </p:txBody>
        </p:sp>
        <p:sp>
          <p:nvSpPr>
            <p:cNvPr id="17" name="文本框 16">
              <a:extLst>
                <a:ext uri="{FF2B5EF4-FFF2-40B4-BE49-F238E27FC236}">
                  <a16:creationId xmlns:a16="http://schemas.microsoft.com/office/drawing/2014/main" id="{35183B28-6538-41DC-A0D6-A1E0A692DBA1}"/>
                </a:ext>
              </a:extLst>
            </p:cNvPr>
            <p:cNvSpPr txBox="1"/>
            <p:nvPr/>
          </p:nvSpPr>
          <p:spPr>
            <a:xfrm>
              <a:off x="10555586" y="5181978"/>
              <a:ext cx="793053" cy="4450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400" b="0" i="0" u="none" strike="noStrike" kern="1200" cap="none" spc="0" normalizeH="0" baseline="0" noProof="0" dirty="0">
                  <a:ln>
                    <a:noFill/>
                  </a:ln>
                  <a:solidFill>
                    <a:srgbClr val="C0504D"/>
                  </a:solidFill>
                  <a:effectLst/>
                  <a:uLnTx/>
                  <a:uFillTx/>
                  <a:latin typeface="Calibri"/>
                  <a:ea typeface="宋体" panose="02010600030101010101" pitchFamily="2" charset="-122"/>
                  <a:cs typeface="+mn-cs"/>
                </a:rPr>
                <a:t>108</a:t>
              </a:r>
              <a:endParaRPr kumimoji="0" lang="zh-CN" altLang="en-US" sz="1400" b="0" i="0" u="none" strike="noStrike" kern="1200" cap="none" spc="0" normalizeH="0" baseline="0" noProof="0" dirty="0">
                <a:ln>
                  <a:noFill/>
                </a:ln>
                <a:solidFill>
                  <a:srgbClr val="C0504D"/>
                </a:solidFill>
                <a:effectLst/>
                <a:uLnTx/>
                <a:uFillTx/>
                <a:latin typeface="Calibri"/>
                <a:ea typeface="宋体" panose="02010600030101010101" pitchFamily="2" charset="-122"/>
                <a:cs typeface="+mn-cs"/>
              </a:endParaRPr>
            </a:p>
          </p:txBody>
        </p:sp>
        <p:sp>
          <p:nvSpPr>
            <p:cNvPr id="18" name="文本框 17">
              <a:extLst>
                <a:ext uri="{FF2B5EF4-FFF2-40B4-BE49-F238E27FC236}">
                  <a16:creationId xmlns:a16="http://schemas.microsoft.com/office/drawing/2014/main" id="{6500EAA1-44FD-4611-BA76-0D23A86BB1D2}"/>
                </a:ext>
              </a:extLst>
            </p:cNvPr>
            <p:cNvSpPr txBox="1"/>
            <p:nvPr/>
          </p:nvSpPr>
          <p:spPr>
            <a:xfrm>
              <a:off x="10555586" y="4760938"/>
              <a:ext cx="934605" cy="4450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400" b="0" i="0" u="none" strike="noStrike" kern="1200" cap="none" spc="0" normalizeH="0" baseline="0" noProof="0" dirty="0">
                  <a:ln>
                    <a:noFill/>
                  </a:ln>
                  <a:solidFill>
                    <a:srgbClr val="8064A2"/>
                  </a:solidFill>
                  <a:effectLst/>
                  <a:uLnTx/>
                  <a:uFillTx/>
                  <a:latin typeface="Calibri"/>
                  <a:ea typeface="宋体" panose="02010600030101010101" pitchFamily="2" charset="-122"/>
                  <a:cs typeface="+mn-cs"/>
                </a:rPr>
                <a:t>130</a:t>
              </a:r>
              <a:endParaRPr kumimoji="0" lang="zh-CN" altLang="en-US" sz="1400" b="0" i="0" u="none" strike="noStrike" kern="1200" cap="none" spc="0" normalizeH="0" baseline="0" noProof="0" dirty="0">
                <a:ln>
                  <a:noFill/>
                </a:ln>
                <a:solidFill>
                  <a:srgbClr val="8064A2"/>
                </a:solidFill>
                <a:effectLst/>
                <a:uLnTx/>
                <a:uFillTx/>
                <a:latin typeface="Calibri"/>
                <a:ea typeface="宋体" panose="02010600030101010101" pitchFamily="2" charset="-122"/>
                <a:cs typeface="+mn-cs"/>
              </a:endParaRPr>
            </a:p>
          </p:txBody>
        </p:sp>
        <p:sp>
          <p:nvSpPr>
            <p:cNvPr id="19" name="文本框 18">
              <a:extLst>
                <a:ext uri="{FF2B5EF4-FFF2-40B4-BE49-F238E27FC236}">
                  <a16:creationId xmlns:a16="http://schemas.microsoft.com/office/drawing/2014/main" id="{35FA7209-7C7E-4236-BCAC-6C3A56B7DDB7}"/>
                </a:ext>
              </a:extLst>
            </p:cNvPr>
            <p:cNvSpPr txBox="1"/>
            <p:nvPr/>
          </p:nvSpPr>
          <p:spPr>
            <a:xfrm>
              <a:off x="10508413" y="4959439"/>
              <a:ext cx="934606" cy="4450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400" b="0" i="0" u="none" strike="noStrike" kern="1200" cap="none" spc="0" normalizeH="0" baseline="0" noProof="0" dirty="0">
                  <a:ln>
                    <a:noFill/>
                  </a:ln>
                  <a:solidFill>
                    <a:srgbClr val="7030A0"/>
                  </a:solidFill>
                  <a:effectLst/>
                  <a:uLnTx/>
                  <a:uFillTx/>
                  <a:latin typeface="Calibri"/>
                  <a:ea typeface="宋体" panose="02010600030101010101" pitchFamily="2" charset="-122"/>
                  <a:cs typeface="+mn-cs"/>
                </a:rPr>
                <a:t>121.5</a:t>
              </a:r>
              <a:endParaRPr kumimoji="0" lang="zh-CN" altLang="en-US" sz="1400" b="0" i="0" u="none" strike="noStrike" kern="1200" cap="none" spc="0" normalizeH="0" baseline="0" noProof="0" dirty="0">
                <a:ln>
                  <a:noFill/>
                </a:ln>
                <a:solidFill>
                  <a:srgbClr val="7030A0"/>
                </a:solidFill>
                <a:effectLst/>
                <a:uLnTx/>
                <a:uFillTx/>
                <a:latin typeface="Calibri"/>
                <a:ea typeface="宋体" panose="02010600030101010101" pitchFamily="2" charset="-122"/>
                <a:cs typeface="+mn-cs"/>
              </a:endParaRPr>
            </a:p>
          </p:txBody>
        </p:sp>
        <p:sp>
          <p:nvSpPr>
            <p:cNvPr id="20" name="矩形 19">
              <a:extLst>
                <a:ext uri="{FF2B5EF4-FFF2-40B4-BE49-F238E27FC236}">
                  <a16:creationId xmlns:a16="http://schemas.microsoft.com/office/drawing/2014/main" id="{F48B944A-19E7-4862-B493-5E85BFE497A3}"/>
                </a:ext>
              </a:extLst>
            </p:cNvPr>
            <p:cNvSpPr/>
            <p:nvPr/>
          </p:nvSpPr>
          <p:spPr>
            <a:xfrm>
              <a:off x="8600710" y="2951629"/>
              <a:ext cx="1707776" cy="18825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sp>
        <p:nvSpPr>
          <p:cNvPr id="6" name="矩形 5">
            <a:extLst>
              <a:ext uri="{FF2B5EF4-FFF2-40B4-BE49-F238E27FC236}">
                <a16:creationId xmlns:a16="http://schemas.microsoft.com/office/drawing/2014/main" id="{F1F5323A-090F-4AA8-AB20-DBE3348600B3}"/>
              </a:ext>
            </a:extLst>
          </p:cNvPr>
          <p:cNvSpPr/>
          <p:nvPr/>
        </p:nvSpPr>
        <p:spPr>
          <a:xfrm>
            <a:off x="1199456" y="5776003"/>
            <a:ext cx="4211987"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Resonant strip-line type transverse kicker </a:t>
            </a:r>
            <a:endParaRPr kumimoji="0" lang="zh-CN" altLang="en-US" sz="18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endParaRPr>
          </a:p>
        </p:txBody>
      </p:sp>
      <p:sp>
        <p:nvSpPr>
          <p:cNvPr id="21" name="灯片编号占位符 20">
            <a:extLst>
              <a:ext uri="{FF2B5EF4-FFF2-40B4-BE49-F238E27FC236}">
                <a16:creationId xmlns:a16="http://schemas.microsoft.com/office/drawing/2014/main" id="{64A58FD5-B68C-44EF-AA88-CE7A4FFE0C8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5E9139-A00B-4B2A-98A6-095DC08F1345}"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5535634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D9CCF5F-6427-45DA-80CE-4AC087E4EC46}"/>
              </a:ext>
            </a:extLst>
          </p:cNvPr>
          <p:cNvSpPr>
            <a:spLocks noGrp="1"/>
          </p:cNvSpPr>
          <p:nvPr>
            <p:ph type="title"/>
          </p:nvPr>
        </p:nvSpPr>
        <p:spPr>
          <a:xfrm>
            <a:off x="335360" y="188640"/>
            <a:ext cx="11905861" cy="601135"/>
          </a:xfrm>
        </p:spPr>
        <p:txBody>
          <a:bodyPr>
            <a:normAutofit/>
          </a:bodyPr>
          <a:lstStyle/>
          <a:p>
            <a:r>
              <a:rPr lang="en-US" altLang="zh-CN" dirty="0"/>
              <a:t>Design of luminosity tuning system for CEPC</a:t>
            </a:r>
            <a:endParaRPr lang="zh-CN" altLang="en-US" dirty="0"/>
          </a:p>
        </p:txBody>
      </p:sp>
      <p:pic>
        <p:nvPicPr>
          <p:cNvPr id="4" name="图片 3">
            <a:extLst>
              <a:ext uri="{FF2B5EF4-FFF2-40B4-BE49-F238E27FC236}">
                <a16:creationId xmlns:a16="http://schemas.microsoft.com/office/drawing/2014/main" id="{9CE4FEE3-0352-4558-A80F-3CA1A651B168}"/>
              </a:ext>
            </a:extLst>
          </p:cNvPr>
          <p:cNvPicPr>
            <a:picLocks noChangeAspect="1"/>
          </p:cNvPicPr>
          <p:nvPr/>
        </p:nvPicPr>
        <p:blipFill>
          <a:blip r:embed="rId2"/>
          <a:stretch>
            <a:fillRect/>
          </a:stretch>
        </p:blipFill>
        <p:spPr>
          <a:xfrm>
            <a:off x="5375920" y="1422883"/>
            <a:ext cx="6624736" cy="4759697"/>
          </a:xfrm>
          <a:prstGeom prst="rect">
            <a:avLst/>
          </a:prstGeom>
        </p:spPr>
      </p:pic>
      <p:sp>
        <p:nvSpPr>
          <p:cNvPr id="8" name="内容占位符 2">
            <a:extLst>
              <a:ext uri="{FF2B5EF4-FFF2-40B4-BE49-F238E27FC236}">
                <a16:creationId xmlns:a16="http://schemas.microsoft.com/office/drawing/2014/main" id="{2BF876F5-31CD-458B-945D-C3423883152A}"/>
              </a:ext>
            </a:extLst>
          </p:cNvPr>
          <p:cNvSpPr>
            <a:spLocks noGrp="1"/>
          </p:cNvSpPr>
          <p:nvPr>
            <p:ph idx="1"/>
          </p:nvPr>
        </p:nvSpPr>
        <p:spPr>
          <a:xfrm>
            <a:off x="119336" y="1132593"/>
            <a:ext cx="5400600" cy="5733256"/>
          </a:xfrm>
        </p:spPr>
        <p:txBody>
          <a:bodyPr>
            <a:normAutofit fontScale="77500" lnSpcReduction="20000"/>
          </a:bodyPr>
          <a:lstStyle/>
          <a:p>
            <a:r>
              <a:rPr lang="en-US" altLang="zh-CN" dirty="0"/>
              <a:t>BPM sub-system</a:t>
            </a:r>
          </a:p>
          <a:p>
            <a:pPr lvl="1"/>
            <a:r>
              <a:rPr lang="en-US" altLang="zh-CN" dirty="0"/>
              <a:t>BPM detector</a:t>
            </a:r>
          </a:p>
          <a:p>
            <a:pPr lvl="1"/>
            <a:r>
              <a:rPr lang="en-US" altLang="zh-CN" dirty="0"/>
              <a:t>PT module</a:t>
            </a:r>
          </a:p>
          <a:p>
            <a:pPr lvl="1"/>
            <a:r>
              <a:rPr lang="en-US" altLang="zh-CN" dirty="0"/>
              <a:t>Digital BPM electronics</a:t>
            </a:r>
          </a:p>
          <a:p>
            <a:r>
              <a:rPr lang="en-US" altLang="zh-CN" dirty="0"/>
              <a:t>L</a:t>
            </a:r>
            <a:r>
              <a:rPr lang="en" altLang="zh-CN" dirty="0"/>
              <a:t>uminosity </a:t>
            </a:r>
            <a:r>
              <a:rPr lang="en-US" altLang="zh-CN" dirty="0"/>
              <a:t>monitor </a:t>
            </a:r>
            <a:br>
              <a:rPr lang="en-US" altLang="zh-CN" dirty="0"/>
            </a:br>
            <a:r>
              <a:rPr lang="en-US" altLang="zh-CN" dirty="0"/>
              <a:t>sub-system</a:t>
            </a:r>
          </a:p>
          <a:p>
            <a:pPr lvl="1"/>
            <a:r>
              <a:rPr lang="en-US" altLang="zh-CN" dirty="0"/>
              <a:t>Luminosity detector</a:t>
            </a:r>
          </a:p>
          <a:p>
            <a:pPr lvl="1"/>
            <a:r>
              <a:rPr lang="en-US" altLang="zh-CN" dirty="0"/>
              <a:t>Front-end electronics</a:t>
            </a:r>
          </a:p>
          <a:p>
            <a:pPr lvl="1"/>
            <a:r>
              <a:rPr lang="en-US" altLang="zh-CN" dirty="0"/>
              <a:t>DAS electronics</a:t>
            </a:r>
          </a:p>
          <a:p>
            <a:r>
              <a:rPr lang="en-US" altLang="zh-CN" dirty="0"/>
              <a:t>Interaction Point fast orbit feedback control system of CEPC</a:t>
            </a:r>
          </a:p>
          <a:p>
            <a:pPr lvl="1"/>
            <a:r>
              <a:rPr lang="en-US" altLang="zh-CN" dirty="0"/>
              <a:t>BPM interface logic</a:t>
            </a:r>
          </a:p>
          <a:p>
            <a:pPr lvl="1"/>
            <a:r>
              <a:rPr lang="en-US" altLang="zh-CN" dirty="0"/>
              <a:t>Luminosity monitor interface logic</a:t>
            </a:r>
          </a:p>
          <a:p>
            <a:pPr lvl="1"/>
            <a:r>
              <a:rPr lang="en-US" altLang="zh-CN" dirty="0"/>
              <a:t>TDC logic</a:t>
            </a:r>
          </a:p>
          <a:p>
            <a:pPr lvl="1"/>
            <a:r>
              <a:rPr lang="en-US" altLang="zh-CN" dirty="0"/>
              <a:t>FOC, Fast Orbit Controller</a:t>
            </a:r>
          </a:p>
          <a:p>
            <a:pPr lvl="1"/>
            <a:r>
              <a:rPr lang="en-US" altLang="zh-CN" dirty="0"/>
              <a:t>Power Supply Controller Interface</a:t>
            </a:r>
          </a:p>
          <a:p>
            <a:pPr lvl="1"/>
            <a:r>
              <a:rPr lang="en-US" altLang="zh-CN" dirty="0"/>
              <a:t>……</a:t>
            </a:r>
            <a:endParaRPr lang="zh-CN" altLang="en-US" dirty="0"/>
          </a:p>
        </p:txBody>
      </p:sp>
      <p:sp>
        <p:nvSpPr>
          <p:cNvPr id="5" name="灯片编号占位符 4">
            <a:extLst>
              <a:ext uri="{FF2B5EF4-FFF2-40B4-BE49-F238E27FC236}">
                <a16:creationId xmlns:a16="http://schemas.microsoft.com/office/drawing/2014/main" id="{C4A666E5-058E-4BEC-932E-48945A4D3BF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5E9139-A00B-4B2A-98A6-095DC08F1345}"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0102402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ctrTitle"/>
          </p:nvPr>
        </p:nvSpPr>
        <p:spPr>
          <a:xfrm>
            <a:off x="2121448" y="67537"/>
            <a:ext cx="7916416" cy="1036506"/>
          </a:xfrm>
        </p:spPr>
        <p:txBody>
          <a:bodyPr/>
          <a:lstStyle/>
          <a:p>
            <a:pPr>
              <a:lnSpc>
                <a:spcPct val="150000"/>
              </a:lnSpc>
              <a:defRPr/>
            </a:pPr>
            <a:r>
              <a:rPr lang="en-US" altLang="zh-CN" sz="4000" kern="0" dirty="0">
                <a:latin typeface="Arial Black" panose="020B0A04020102020204" pitchFamily="34" charset="0"/>
              </a:rPr>
              <a:t>Content</a:t>
            </a:r>
            <a:endParaRPr lang="zh-CN" altLang="en-US" sz="4000" kern="0" dirty="0">
              <a:latin typeface="Arial Black" panose="020B0A04020102020204" pitchFamily="34" charset="0"/>
            </a:endParaRPr>
          </a:p>
        </p:txBody>
      </p:sp>
      <p:sp>
        <p:nvSpPr>
          <p:cNvPr id="7" name="内容占位符 2"/>
          <p:cNvSpPr txBox="1">
            <a:spLocks/>
          </p:cNvSpPr>
          <p:nvPr/>
        </p:nvSpPr>
        <p:spPr>
          <a:xfrm>
            <a:off x="335360" y="1412776"/>
            <a:ext cx="10578570" cy="4747237"/>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en-US" altLang="zh-CN" b="1" dirty="0">
                <a:solidFill>
                  <a:srgbClr val="C00000"/>
                </a:solidFill>
                <a:latin typeface="Arial" panose="020B0604020202020204" pitchFamily="34" charset="0"/>
                <a:ea typeface="微软雅黑" panose="020B0503020204020204" pitchFamily="34" charset="-122"/>
                <a:cs typeface="Arial" panose="020B0604020202020204" pitchFamily="34" charset="0"/>
              </a:rPr>
              <a:t>The introduction of CEPC beam instrumentation</a:t>
            </a:r>
          </a:p>
          <a:p>
            <a:pPr lvl="1">
              <a:lnSpc>
                <a:spcPct val="120000"/>
              </a:lnSpc>
            </a:pPr>
            <a:r>
              <a:rPr lang="en-US" altLang="zh-CN" sz="2000" dirty="0">
                <a:solidFill>
                  <a:srgbClr val="0000FF"/>
                </a:solidFill>
                <a:latin typeface="Arial" panose="020B0604020202020204" pitchFamily="34" charset="0"/>
                <a:ea typeface="微软雅黑" panose="020B0503020204020204" pitchFamily="34" charset="-122"/>
                <a:cs typeface="Arial" panose="020B0604020202020204" pitchFamily="34" charset="0"/>
              </a:rPr>
              <a:t>Booster and collider ring beam instrumentation </a:t>
            </a:r>
          </a:p>
          <a:p>
            <a:pPr lvl="1">
              <a:lnSpc>
                <a:spcPct val="120000"/>
              </a:lnSpc>
            </a:pPr>
            <a:r>
              <a:rPr lang="en-US" altLang="zh-CN" sz="2000" dirty="0" err="1">
                <a:solidFill>
                  <a:srgbClr val="0000FF"/>
                </a:solidFill>
                <a:latin typeface="Arial" panose="020B0604020202020204" pitchFamily="34" charset="0"/>
                <a:ea typeface="微软雅黑" panose="020B0503020204020204" pitchFamily="34" charset="-122"/>
                <a:cs typeface="Arial" panose="020B0604020202020204" pitchFamily="34" charset="0"/>
              </a:rPr>
              <a:t>Linac</a:t>
            </a:r>
            <a:r>
              <a:rPr lang="en-US" altLang="zh-CN" sz="2000" dirty="0">
                <a:solidFill>
                  <a:srgbClr val="0000FF"/>
                </a:solidFill>
                <a:latin typeface="Arial" panose="020B0604020202020204" pitchFamily="34" charset="0"/>
                <a:ea typeface="微软雅黑" panose="020B0503020204020204" pitchFamily="34" charset="-122"/>
                <a:cs typeface="Arial" panose="020B0604020202020204" pitchFamily="34" charset="0"/>
              </a:rPr>
              <a:t> and damping ring beam instrumentation </a:t>
            </a:r>
          </a:p>
          <a:p>
            <a:pPr>
              <a:lnSpc>
                <a:spcPct val="120000"/>
              </a:lnSpc>
            </a:pPr>
            <a:r>
              <a:rPr lang="en-US" altLang="zh-CN" b="1" dirty="0">
                <a:solidFill>
                  <a:srgbClr val="C00000"/>
                </a:solidFill>
                <a:latin typeface="Arial" panose="020B0604020202020204" pitchFamily="34" charset="0"/>
                <a:ea typeface="微软雅黑" panose="020B0503020204020204" pitchFamily="34" charset="-122"/>
                <a:cs typeface="Arial" panose="020B0604020202020204" pitchFamily="34" charset="0"/>
              </a:rPr>
              <a:t>Instrumentation study in EDR</a:t>
            </a:r>
          </a:p>
          <a:p>
            <a:pPr lvl="1">
              <a:lnSpc>
                <a:spcPct val="120000"/>
              </a:lnSpc>
            </a:pPr>
            <a:r>
              <a:rPr lang="en-US" altLang="zh-CN" sz="2000" dirty="0">
                <a:solidFill>
                  <a:srgbClr val="0000FF"/>
                </a:solidFill>
                <a:latin typeface="Arial" panose="020B0604020202020204" pitchFamily="34" charset="0"/>
                <a:ea typeface="微软雅黑" panose="020B0503020204020204" pitchFamily="34" charset="-122"/>
                <a:cs typeface="Arial" panose="020B0604020202020204" pitchFamily="34" charset="0"/>
              </a:rPr>
              <a:t>Beam position monitor </a:t>
            </a:r>
            <a:r>
              <a:rPr lang="zh-CN" altLang="en-US" sz="2000" dirty="0">
                <a:solidFill>
                  <a:srgbClr val="0000FF"/>
                </a:solidFill>
                <a:latin typeface="Arial" panose="020B0604020202020204" pitchFamily="34" charset="0"/>
                <a:ea typeface="微软雅黑" panose="020B0503020204020204" pitchFamily="34" charset="-122"/>
                <a:cs typeface="Arial" panose="020B0604020202020204" pitchFamily="34" charset="0"/>
              </a:rPr>
              <a:t>（</a:t>
            </a:r>
            <a:r>
              <a:rPr lang="en-US" altLang="zh-CN" sz="2000" dirty="0">
                <a:solidFill>
                  <a:srgbClr val="0000FF"/>
                </a:solidFill>
                <a:latin typeface="Arial" panose="020B0604020202020204" pitchFamily="34" charset="0"/>
                <a:ea typeface="微软雅黑" panose="020B0503020204020204" pitchFamily="34" charset="-122"/>
                <a:cs typeface="Arial" panose="020B0604020202020204" pitchFamily="34" charset="0"/>
              </a:rPr>
              <a:t>BPM</a:t>
            </a:r>
            <a:r>
              <a:rPr lang="zh-CN" altLang="en-US" sz="2000" dirty="0">
                <a:solidFill>
                  <a:srgbClr val="0000FF"/>
                </a:solidFill>
                <a:latin typeface="Arial" panose="020B0604020202020204" pitchFamily="34" charset="0"/>
                <a:ea typeface="微软雅黑" panose="020B0503020204020204" pitchFamily="34" charset="-122"/>
                <a:cs typeface="Arial" panose="020B0604020202020204" pitchFamily="34" charset="0"/>
              </a:rPr>
              <a:t>）</a:t>
            </a:r>
            <a:r>
              <a:rPr lang="en-US" altLang="zh-CN" sz="2000" dirty="0">
                <a:solidFill>
                  <a:srgbClr val="0000FF"/>
                </a:solidFill>
                <a:latin typeface="Arial" panose="020B0604020202020204" pitchFamily="34" charset="0"/>
                <a:ea typeface="微软雅黑" panose="020B0503020204020204" pitchFamily="34" charset="-122"/>
                <a:cs typeface="Arial" panose="020B0604020202020204" pitchFamily="34" charset="0"/>
              </a:rPr>
              <a:t>system</a:t>
            </a:r>
          </a:p>
          <a:p>
            <a:pPr lvl="1">
              <a:lnSpc>
                <a:spcPct val="120000"/>
              </a:lnSpc>
            </a:pPr>
            <a:r>
              <a:rPr lang="en-US" altLang="zh-CN" sz="2000" dirty="0">
                <a:solidFill>
                  <a:srgbClr val="0000FF"/>
                </a:solidFill>
                <a:latin typeface="Arial" panose="020B0604020202020204" pitchFamily="34" charset="0"/>
                <a:ea typeface="微软雅黑" panose="020B0503020204020204" pitchFamily="34" charset="-122"/>
                <a:cs typeface="Arial" panose="020B0604020202020204" pitchFamily="34" charset="0"/>
              </a:rPr>
              <a:t>Beam feedback system</a:t>
            </a:r>
          </a:p>
          <a:p>
            <a:pPr lvl="1">
              <a:lnSpc>
                <a:spcPct val="120000"/>
              </a:lnSpc>
            </a:pPr>
            <a:r>
              <a:rPr lang="en-US" altLang="zh-CN" sz="2000" dirty="0">
                <a:solidFill>
                  <a:srgbClr val="0000FF"/>
                </a:solidFill>
                <a:latin typeface="Arial" panose="020B0604020202020204" pitchFamily="34" charset="0"/>
                <a:ea typeface="微软雅黑" panose="020B0503020204020204" pitchFamily="34" charset="-122"/>
                <a:cs typeface="Arial" panose="020B0604020202020204" pitchFamily="34" charset="0"/>
              </a:rPr>
              <a:t>Synchrotron light based diagnostics</a:t>
            </a:r>
          </a:p>
          <a:p>
            <a:pPr lvl="1">
              <a:lnSpc>
                <a:spcPct val="120000"/>
              </a:lnSpc>
            </a:pPr>
            <a:r>
              <a:rPr lang="en-US" altLang="zh-CN" sz="2000" dirty="0">
                <a:solidFill>
                  <a:srgbClr val="0000FF"/>
                </a:solidFill>
                <a:latin typeface="Arial" panose="020B0604020202020204" pitchFamily="34" charset="0"/>
                <a:ea typeface="微软雅黑" panose="020B0503020204020204" pitchFamily="34" charset="-122"/>
                <a:cs typeface="Arial" panose="020B0604020202020204" pitchFamily="34" charset="0"/>
              </a:rPr>
              <a:t>Luminosity tuning system</a:t>
            </a:r>
          </a:p>
          <a:p>
            <a:pPr lvl="1">
              <a:lnSpc>
                <a:spcPct val="120000"/>
              </a:lnSpc>
            </a:pPr>
            <a:r>
              <a:rPr lang="en-US" altLang="zh-CN" sz="2000" dirty="0">
                <a:solidFill>
                  <a:srgbClr val="0000FF"/>
                </a:solidFill>
                <a:latin typeface="Arial" panose="020B0604020202020204" pitchFamily="34" charset="0"/>
                <a:ea typeface="微软雅黑" panose="020B0503020204020204" pitchFamily="34" charset="-122"/>
                <a:cs typeface="Arial" panose="020B0604020202020204" pitchFamily="34" charset="0"/>
              </a:rPr>
              <a:t>……</a:t>
            </a:r>
          </a:p>
          <a:p>
            <a:pPr>
              <a:lnSpc>
                <a:spcPct val="120000"/>
              </a:lnSpc>
            </a:pPr>
            <a:r>
              <a:rPr lang="en-US" altLang="zh-CN" b="1" dirty="0">
                <a:solidFill>
                  <a:srgbClr val="C00000"/>
                </a:solidFill>
                <a:latin typeface="Arial" panose="020B0604020202020204" pitchFamily="34" charset="0"/>
                <a:ea typeface="微软雅黑" panose="020B0503020204020204" pitchFamily="34" charset="-122"/>
                <a:cs typeface="Arial" panose="020B0604020202020204" pitchFamily="34" charset="0"/>
              </a:rPr>
              <a:t>Summary</a:t>
            </a:r>
          </a:p>
        </p:txBody>
      </p:sp>
    </p:spTree>
    <p:extLst>
      <p:ext uri="{BB962C8B-B14F-4D97-AF65-F5344CB8AC3E}">
        <p14:creationId xmlns:p14="http://schemas.microsoft.com/office/powerpoint/2010/main" val="1610262731"/>
      </p:ext>
    </p:extLst>
  </p:cSld>
  <p:clrMapOvr>
    <a:masterClrMapping/>
  </p:clrMapOvr>
  <mc:AlternateContent xmlns:mc="http://schemas.openxmlformats.org/markup-compatibility/2006" xmlns:p14="http://schemas.microsoft.com/office/powerpoint/2010/main">
    <mc:Choice Requires="p14">
      <p:transition spd="slow" p14:dur="2000" advTm="57378"/>
    </mc:Choice>
    <mc:Fallback xmlns="">
      <p:transition spd="slow" advTm="57378"/>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9F94323D-573C-4476-9F91-977B562BAA26}"/>
              </a:ext>
            </a:extLst>
          </p:cNvPr>
          <p:cNvPicPr>
            <a:picLocks noChangeAspect="1"/>
          </p:cNvPicPr>
          <p:nvPr/>
        </p:nvPicPr>
        <p:blipFill>
          <a:blip r:embed="rId3"/>
          <a:stretch>
            <a:fillRect/>
          </a:stretch>
        </p:blipFill>
        <p:spPr>
          <a:xfrm>
            <a:off x="4268798" y="2240929"/>
            <a:ext cx="7515834" cy="3780359"/>
          </a:xfrm>
          <a:prstGeom prst="rect">
            <a:avLst/>
          </a:prstGeom>
        </p:spPr>
      </p:pic>
      <p:sp>
        <p:nvSpPr>
          <p:cNvPr id="3" name="内容占位符 2"/>
          <p:cNvSpPr>
            <a:spLocks noGrp="1"/>
          </p:cNvSpPr>
          <p:nvPr>
            <p:ph idx="1"/>
          </p:nvPr>
        </p:nvSpPr>
        <p:spPr>
          <a:xfrm>
            <a:off x="479376" y="1412776"/>
            <a:ext cx="5846440" cy="4840303"/>
          </a:xfrm>
        </p:spPr>
        <p:txBody>
          <a:bodyPr/>
          <a:lstStyle/>
          <a:p>
            <a:pPr>
              <a:lnSpc>
                <a:spcPct val="90000"/>
              </a:lnSpc>
            </a:pPr>
            <a:r>
              <a:rPr lang="en-US" altLang="zh-CN" sz="2200" dirty="0"/>
              <a:t>Fast Orbit Feedback Controller</a:t>
            </a:r>
            <a:endParaRPr lang="zh-CN" altLang="zh-CN" sz="2200" dirty="0"/>
          </a:p>
          <a:p>
            <a:pPr lvl="1">
              <a:lnSpc>
                <a:spcPct val="80000"/>
              </a:lnSpc>
            </a:pPr>
            <a:r>
              <a:rPr lang="en-US" altLang="zh-CN" sz="1900" dirty="0"/>
              <a:t>BPMs</a:t>
            </a:r>
          </a:p>
          <a:p>
            <a:pPr lvl="1">
              <a:lnSpc>
                <a:spcPct val="80000"/>
              </a:lnSpc>
            </a:pPr>
            <a:r>
              <a:rPr lang="en-US" altLang="zh-CN" sz="1900" dirty="0"/>
              <a:t>Luminosity Monitor</a:t>
            </a:r>
          </a:p>
          <a:p>
            <a:pPr lvl="1">
              <a:lnSpc>
                <a:spcPct val="80000"/>
              </a:lnSpc>
            </a:pPr>
            <a:r>
              <a:rPr lang="en-US" altLang="zh-CN" sz="1900" dirty="0"/>
              <a:t>TDC logic</a:t>
            </a:r>
          </a:p>
          <a:p>
            <a:pPr lvl="1">
              <a:lnSpc>
                <a:spcPct val="80000"/>
              </a:lnSpc>
            </a:pPr>
            <a:r>
              <a:rPr lang="en-US" altLang="zh-CN" sz="1900" dirty="0"/>
              <a:t>Interface to PSC</a:t>
            </a:r>
          </a:p>
          <a:p>
            <a:pPr lvl="1">
              <a:lnSpc>
                <a:spcPct val="80000"/>
              </a:lnSpc>
            </a:pPr>
            <a:r>
              <a:rPr lang="en-US" altLang="zh-CN" sz="1900" dirty="0"/>
              <a:t>……</a:t>
            </a:r>
          </a:p>
        </p:txBody>
      </p:sp>
      <p:sp>
        <p:nvSpPr>
          <p:cNvPr id="2" name="标题 1"/>
          <p:cNvSpPr>
            <a:spLocks noGrp="1"/>
          </p:cNvSpPr>
          <p:nvPr>
            <p:ph type="title"/>
          </p:nvPr>
        </p:nvSpPr>
        <p:spPr>
          <a:xfrm>
            <a:off x="335360" y="142852"/>
            <a:ext cx="10873208" cy="725470"/>
          </a:xfrm>
        </p:spPr>
        <p:txBody>
          <a:bodyPr>
            <a:normAutofit/>
          </a:bodyPr>
          <a:lstStyle/>
          <a:p>
            <a:r>
              <a:rPr lang="en-US" altLang="zh-CN" dirty="0"/>
              <a:t>Design of the fast orbit feedback system at IP</a:t>
            </a:r>
            <a:endParaRPr lang="zh-CN" altLang="en-US" dirty="0"/>
          </a:p>
        </p:txBody>
      </p:sp>
      <p:sp>
        <p:nvSpPr>
          <p:cNvPr id="5" name="灯片编号占位符 4">
            <a:extLst>
              <a:ext uri="{FF2B5EF4-FFF2-40B4-BE49-F238E27FC236}">
                <a16:creationId xmlns:a16="http://schemas.microsoft.com/office/drawing/2014/main" id="{DEADAAC2-3F6B-4817-A2CE-535DF2C22630}"/>
              </a:ext>
            </a:extLst>
          </p:cNvPr>
          <p:cNvSpPr>
            <a:spLocks noGrp="1"/>
          </p:cNvSpPr>
          <p:nvPr>
            <p:ph type="sldNum" sz="quarter" idx="12"/>
          </p:nvPr>
        </p:nvSpPr>
        <p:spPr/>
        <p:txBody>
          <a:bodyPr/>
          <a:lstStyle/>
          <a:p>
            <a:fld id="{F15E9139-A00B-4B2A-98A6-095DC08F1345}" type="slidenum">
              <a:rPr lang="zh-CN" altLang="en-US" smtClean="0"/>
              <a:pPr/>
              <a:t>20</a:t>
            </a:fld>
            <a:endParaRPr lang="zh-CN" altLang="en-US"/>
          </a:p>
        </p:txBody>
      </p:sp>
    </p:spTree>
    <p:extLst>
      <p:ext uri="{BB962C8B-B14F-4D97-AF65-F5344CB8AC3E}">
        <p14:creationId xmlns:p14="http://schemas.microsoft.com/office/powerpoint/2010/main" val="42212526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09CB618-928F-4E80-AB8A-5D21BCCF67F5}"/>
              </a:ext>
            </a:extLst>
          </p:cNvPr>
          <p:cNvSpPr>
            <a:spLocks noGrp="1"/>
          </p:cNvSpPr>
          <p:nvPr>
            <p:ph type="title"/>
          </p:nvPr>
        </p:nvSpPr>
        <p:spPr>
          <a:xfrm>
            <a:off x="798987" y="35704"/>
            <a:ext cx="8501090" cy="955658"/>
          </a:xfrm>
        </p:spPr>
        <p:txBody>
          <a:bodyPr>
            <a:normAutofit/>
          </a:bodyPr>
          <a:lstStyle/>
          <a:p>
            <a:r>
              <a:rPr lang="sv-SE" altLang="zh-CN" dirty="0"/>
              <a:t>Fast Orbit </a:t>
            </a:r>
            <a:r>
              <a:rPr lang="en-US" altLang="zh-CN" dirty="0"/>
              <a:t>Controller electronics</a:t>
            </a:r>
            <a:endParaRPr lang="zh-CN" altLang="en-US" dirty="0"/>
          </a:p>
        </p:txBody>
      </p:sp>
      <p:sp>
        <p:nvSpPr>
          <p:cNvPr id="3" name="内容占位符 2">
            <a:extLst>
              <a:ext uri="{FF2B5EF4-FFF2-40B4-BE49-F238E27FC236}">
                <a16:creationId xmlns:a16="http://schemas.microsoft.com/office/drawing/2014/main" id="{7353C8A1-CCFA-45F0-B6EE-F4B44031CD8B}"/>
              </a:ext>
            </a:extLst>
          </p:cNvPr>
          <p:cNvSpPr>
            <a:spLocks noGrp="1"/>
          </p:cNvSpPr>
          <p:nvPr>
            <p:ph idx="1"/>
          </p:nvPr>
        </p:nvSpPr>
        <p:spPr>
          <a:xfrm>
            <a:off x="119336" y="1340768"/>
            <a:ext cx="6480720" cy="4840303"/>
          </a:xfrm>
        </p:spPr>
        <p:txBody>
          <a:bodyPr/>
          <a:lstStyle/>
          <a:p>
            <a:r>
              <a:rPr lang="en-US" altLang="zh-CN" dirty="0"/>
              <a:t>FOC Input signals</a:t>
            </a:r>
          </a:p>
          <a:p>
            <a:pPr lvl="1"/>
            <a:r>
              <a:rPr lang="en-US" altLang="zh-CN" dirty="0"/>
              <a:t>Digital BPMs data</a:t>
            </a:r>
          </a:p>
          <a:p>
            <a:pPr lvl="1"/>
            <a:r>
              <a:rPr lang="en-US" altLang="zh-CN" dirty="0"/>
              <a:t>Luminosity monitor data</a:t>
            </a:r>
          </a:p>
          <a:p>
            <a:pPr lvl="1"/>
            <a:r>
              <a:rPr lang="en-US" altLang="zh-CN" dirty="0"/>
              <a:t>Electron and positron beam arriving time</a:t>
            </a:r>
          </a:p>
          <a:p>
            <a:pPr lvl="1"/>
            <a:r>
              <a:rPr lang="en-US" altLang="zh-CN" dirty="0"/>
              <a:t>Clock and Timing signal</a:t>
            </a:r>
          </a:p>
          <a:p>
            <a:r>
              <a:rPr lang="en-US" altLang="zh-CN" dirty="0"/>
              <a:t>FOC output signals</a:t>
            </a:r>
          </a:p>
          <a:p>
            <a:pPr lvl="1"/>
            <a:r>
              <a:rPr lang="en-US" altLang="zh-CN" dirty="0"/>
              <a:t>Fast corrector power supply setting</a:t>
            </a:r>
          </a:p>
          <a:p>
            <a:pPr lvl="1"/>
            <a:r>
              <a:rPr lang="en-US" altLang="zh-CN" dirty="0"/>
              <a:t>Dithering controlling information</a:t>
            </a:r>
          </a:p>
          <a:p>
            <a:pPr lvl="1"/>
            <a:endParaRPr lang="en-US" altLang="zh-CN" dirty="0"/>
          </a:p>
          <a:p>
            <a:pPr lvl="1"/>
            <a:endParaRPr lang="en-US" altLang="zh-CN" dirty="0"/>
          </a:p>
          <a:p>
            <a:pPr lvl="1"/>
            <a:endParaRPr lang="zh-CN" altLang="en-US" dirty="0"/>
          </a:p>
        </p:txBody>
      </p:sp>
      <p:pic>
        <p:nvPicPr>
          <p:cNvPr id="4" name="图片 3">
            <a:extLst>
              <a:ext uri="{FF2B5EF4-FFF2-40B4-BE49-F238E27FC236}">
                <a16:creationId xmlns:a16="http://schemas.microsoft.com/office/drawing/2014/main" id="{16E2787A-2936-41E1-A84C-7409A2342813}"/>
              </a:ext>
            </a:extLst>
          </p:cNvPr>
          <p:cNvPicPr>
            <a:picLocks noChangeAspect="1"/>
          </p:cNvPicPr>
          <p:nvPr/>
        </p:nvPicPr>
        <p:blipFill>
          <a:blip r:embed="rId2"/>
          <a:stretch>
            <a:fillRect/>
          </a:stretch>
        </p:blipFill>
        <p:spPr>
          <a:xfrm>
            <a:off x="6456040" y="1412776"/>
            <a:ext cx="5754686" cy="3869052"/>
          </a:xfrm>
          <a:prstGeom prst="rect">
            <a:avLst/>
          </a:prstGeom>
        </p:spPr>
      </p:pic>
      <p:sp>
        <p:nvSpPr>
          <p:cNvPr id="6" name="灯片编号占位符 5">
            <a:extLst>
              <a:ext uri="{FF2B5EF4-FFF2-40B4-BE49-F238E27FC236}">
                <a16:creationId xmlns:a16="http://schemas.microsoft.com/office/drawing/2014/main" id="{622C54C0-1184-4DF6-894A-E894DFF2776F}"/>
              </a:ext>
            </a:extLst>
          </p:cNvPr>
          <p:cNvSpPr>
            <a:spLocks noGrp="1"/>
          </p:cNvSpPr>
          <p:nvPr>
            <p:ph type="sldNum" sz="quarter" idx="12"/>
          </p:nvPr>
        </p:nvSpPr>
        <p:spPr/>
        <p:txBody>
          <a:bodyPr/>
          <a:lstStyle/>
          <a:p>
            <a:fld id="{F15E9139-A00B-4B2A-98A6-095DC08F1345}" type="slidenum">
              <a:rPr lang="zh-CN" altLang="en-US" smtClean="0"/>
              <a:pPr/>
              <a:t>21</a:t>
            </a:fld>
            <a:endParaRPr lang="zh-CN" altLang="en-US"/>
          </a:p>
        </p:txBody>
      </p:sp>
    </p:spTree>
    <p:extLst>
      <p:ext uri="{BB962C8B-B14F-4D97-AF65-F5344CB8AC3E}">
        <p14:creationId xmlns:p14="http://schemas.microsoft.com/office/powerpoint/2010/main" val="7641601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a:extLst>
              <a:ext uri="{FF2B5EF4-FFF2-40B4-BE49-F238E27FC236}">
                <a16:creationId xmlns:a16="http://schemas.microsoft.com/office/drawing/2014/main" id="{6444B51C-7E72-468C-9353-5AC9112354DC}"/>
              </a:ext>
            </a:extLst>
          </p:cNvPr>
          <p:cNvSpPr>
            <a:spLocks noGrp="1"/>
          </p:cNvSpPr>
          <p:nvPr>
            <p:ph idx="1"/>
          </p:nvPr>
        </p:nvSpPr>
        <p:spPr>
          <a:xfrm>
            <a:off x="263352" y="1285861"/>
            <a:ext cx="11809312" cy="4840303"/>
          </a:xfrm>
        </p:spPr>
        <p:txBody>
          <a:bodyPr/>
          <a:lstStyle/>
          <a:p>
            <a:pPr algn="just"/>
            <a:r>
              <a:rPr lang="en-US" altLang="zh-CN" dirty="0"/>
              <a:t>We have thoroughly understood the measurement requirements of CEPC and conducted extensive research on key technologies, in the TDR phase.</a:t>
            </a:r>
          </a:p>
          <a:p>
            <a:pPr algn="just"/>
            <a:r>
              <a:rPr lang="en-US" altLang="zh-CN" dirty="0"/>
              <a:t>In the EDR phase, studies will carry out in industrialization and testing of BPM electronics</a:t>
            </a:r>
            <a:r>
              <a:rPr lang="zh-CN" altLang="en-US" dirty="0"/>
              <a:t>，</a:t>
            </a:r>
            <a:r>
              <a:rPr lang="en-US" altLang="zh-CN" dirty="0"/>
              <a:t>beam feedback system</a:t>
            </a:r>
            <a:r>
              <a:rPr lang="zh-CN" altLang="en-US" dirty="0"/>
              <a:t>，</a:t>
            </a:r>
            <a:r>
              <a:rPr lang="en-US" altLang="zh-CN" dirty="0"/>
              <a:t>luminosity tuning  system and components R&amp;D of synchrotron light based diagnostics.</a:t>
            </a:r>
          </a:p>
          <a:p>
            <a:pPr algn="just"/>
            <a:r>
              <a:rPr lang="en-US" altLang="zh-CN" dirty="0"/>
              <a:t>The beam instrumentation systems aim to be prepared for construction after the EDR phase.</a:t>
            </a:r>
          </a:p>
          <a:p>
            <a:pPr algn="just"/>
            <a:endParaRPr lang="en-US" altLang="zh-CN" dirty="0"/>
          </a:p>
          <a:p>
            <a:pPr algn="just"/>
            <a:endParaRPr lang="en-US" altLang="zh-CN" dirty="0"/>
          </a:p>
          <a:p>
            <a:endParaRPr lang="en-US" altLang="zh-CN" dirty="0"/>
          </a:p>
          <a:p>
            <a:endParaRPr lang="zh-CN" altLang="en-US" dirty="0"/>
          </a:p>
        </p:txBody>
      </p:sp>
      <p:sp>
        <p:nvSpPr>
          <p:cNvPr id="3" name="标题 2">
            <a:extLst>
              <a:ext uri="{FF2B5EF4-FFF2-40B4-BE49-F238E27FC236}">
                <a16:creationId xmlns:a16="http://schemas.microsoft.com/office/drawing/2014/main" id="{FA9DBDD3-93DD-487B-AAB2-98B6D143364E}"/>
              </a:ext>
            </a:extLst>
          </p:cNvPr>
          <p:cNvSpPr>
            <a:spLocks noGrp="1"/>
          </p:cNvSpPr>
          <p:nvPr>
            <p:ph type="title"/>
          </p:nvPr>
        </p:nvSpPr>
        <p:spPr/>
        <p:txBody>
          <a:bodyPr/>
          <a:lstStyle/>
          <a:p>
            <a:r>
              <a:rPr lang="en-US" altLang="zh-CN" dirty="0"/>
              <a:t>Summary</a:t>
            </a:r>
            <a:endParaRPr lang="zh-CN" altLang="en-US" dirty="0"/>
          </a:p>
        </p:txBody>
      </p:sp>
      <p:sp>
        <p:nvSpPr>
          <p:cNvPr id="5" name="灯片编号占位符 4">
            <a:extLst>
              <a:ext uri="{FF2B5EF4-FFF2-40B4-BE49-F238E27FC236}">
                <a16:creationId xmlns:a16="http://schemas.microsoft.com/office/drawing/2014/main" id="{0A46C6BB-B255-4801-8313-8AE5E8A866F3}"/>
              </a:ext>
            </a:extLst>
          </p:cNvPr>
          <p:cNvSpPr>
            <a:spLocks noGrp="1"/>
          </p:cNvSpPr>
          <p:nvPr>
            <p:ph type="sldNum" sz="quarter" idx="12"/>
          </p:nvPr>
        </p:nvSpPr>
        <p:spPr/>
        <p:txBody>
          <a:bodyPr/>
          <a:lstStyle/>
          <a:p>
            <a:fld id="{F15E9139-A00B-4B2A-98A6-095DC08F1345}" type="slidenum">
              <a:rPr lang="zh-CN" altLang="en-US" smtClean="0"/>
              <a:pPr/>
              <a:t>22</a:t>
            </a:fld>
            <a:endParaRPr lang="zh-CN" altLang="en-US"/>
          </a:p>
        </p:txBody>
      </p:sp>
      <p:sp>
        <p:nvSpPr>
          <p:cNvPr id="6" name="文本框 5">
            <a:extLst>
              <a:ext uri="{FF2B5EF4-FFF2-40B4-BE49-F238E27FC236}">
                <a16:creationId xmlns:a16="http://schemas.microsoft.com/office/drawing/2014/main" id="{B627C376-4C36-46A2-9FE0-011BD36AA579}"/>
              </a:ext>
            </a:extLst>
          </p:cNvPr>
          <p:cNvSpPr txBox="1"/>
          <p:nvPr/>
        </p:nvSpPr>
        <p:spPr>
          <a:xfrm>
            <a:off x="6465844" y="5572139"/>
            <a:ext cx="5616624" cy="646331"/>
          </a:xfrm>
          <a:prstGeom prst="rect">
            <a:avLst/>
          </a:prstGeom>
          <a:noFill/>
        </p:spPr>
        <p:txBody>
          <a:bodyPr wrap="square" rtlCol="0">
            <a:spAutoFit/>
          </a:bodyPr>
          <a:lstStyle/>
          <a:p>
            <a:r>
              <a:rPr lang="en-US" altLang="zh-CN" sz="3600" dirty="0">
                <a:solidFill>
                  <a:srgbClr val="996633"/>
                </a:solidFill>
              </a:rPr>
              <a:t>Thank you for attention</a:t>
            </a:r>
            <a:r>
              <a:rPr lang="zh-CN" altLang="en-US" sz="3600" dirty="0">
                <a:solidFill>
                  <a:srgbClr val="996633"/>
                </a:solidFill>
              </a:rPr>
              <a:t>！</a:t>
            </a:r>
            <a:r>
              <a:rPr lang="en-US" altLang="zh-CN" sz="3600" dirty="0">
                <a:solidFill>
                  <a:srgbClr val="996633"/>
                </a:solidFill>
              </a:rPr>
              <a:t> </a:t>
            </a:r>
            <a:endParaRPr lang="zh-CN" altLang="en-US" sz="3600" dirty="0">
              <a:solidFill>
                <a:srgbClr val="996633"/>
              </a:solidFill>
            </a:endParaRPr>
          </a:p>
        </p:txBody>
      </p:sp>
    </p:spTree>
    <p:extLst>
      <p:ext uri="{BB962C8B-B14F-4D97-AF65-F5344CB8AC3E}">
        <p14:creationId xmlns:p14="http://schemas.microsoft.com/office/powerpoint/2010/main" val="18941744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9069808" y="6338623"/>
            <a:ext cx="2844800" cy="365125"/>
          </a:xfrm>
        </p:spPr>
        <p:txBody>
          <a:bodyPr/>
          <a:lstStyle/>
          <a:p>
            <a:fld id="{F15E9139-A00B-4B2A-98A6-095DC08F1345}" type="slidenum">
              <a:rPr lang="zh-CN" altLang="en-US" smtClean="0"/>
              <a:pPr/>
              <a:t>3</a:t>
            </a:fld>
            <a:endParaRPr lang="zh-CN" altLang="en-US" dirty="0"/>
          </a:p>
        </p:txBody>
      </p:sp>
      <p:graphicFrame>
        <p:nvGraphicFramePr>
          <p:cNvPr id="6" name="表格 5">
            <a:extLst>
              <a:ext uri="{FF2B5EF4-FFF2-40B4-BE49-F238E27FC236}">
                <a16:creationId xmlns:a16="http://schemas.microsoft.com/office/drawing/2014/main" id="{3E4432BE-F4B9-4C6D-9E09-12E465AF6379}"/>
              </a:ext>
            </a:extLst>
          </p:cNvPr>
          <p:cNvGraphicFramePr>
            <a:graphicFrameLocks noGrp="1"/>
          </p:cNvGraphicFramePr>
          <p:nvPr>
            <p:extLst>
              <p:ext uri="{D42A27DB-BD31-4B8C-83A1-F6EECF244321}">
                <p14:modId xmlns:p14="http://schemas.microsoft.com/office/powerpoint/2010/main" val="364024646"/>
              </p:ext>
            </p:extLst>
          </p:nvPr>
        </p:nvGraphicFramePr>
        <p:xfrm>
          <a:off x="342830" y="1268760"/>
          <a:ext cx="10945216" cy="4032451"/>
        </p:xfrm>
        <a:graphic>
          <a:graphicData uri="http://schemas.openxmlformats.org/drawingml/2006/table">
            <a:tbl>
              <a:tblPr firstRow="1" bandRow="1">
                <a:tableStyleId>{5C22544A-7EE6-4342-B048-85BDC9FD1C3A}</a:tableStyleId>
              </a:tblPr>
              <a:tblGrid>
                <a:gridCol w="1355123">
                  <a:extLst>
                    <a:ext uri="{9D8B030D-6E8A-4147-A177-3AD203B41FA5}">
                      <a16:colId xmlns:a16="http://schemas.microsoft.com/office/drawing/2014/main" val="20000"/>
                    </a:ext>
                  </a:extLst>
                </a:gridCol>
                <a:gridCol w="2455488">
                  <a:extLst>
                    <a:ext uri="{9D8B030D-6E8A-4147-A177-3AD203B41FA5}">
                      <a16:colId xmlns:a16="http://schemas.microsoft.com/office/drawing/2014/main" val="20001"/>
                    </a:ext>
                  </a:extLst>
                </a:gridCol>
                <a:gridCol w="2268220">
                  <a:extLst>
                    <a:ext uri="{9D8B030D-6E8A-4147-A177-3AD203B41FA5}">
                      <a16:colId xmlns:a16="http://schemas.microsoft.com/office/drawing/2014/main" val="20002"/>
                    </a:ext>
                  </a:extLst>
                </a:gridCol>
                <a:gridCol w="3541859">
                  <a:extLst>
                    <a:ext uri="{9D8B030D-6E8A-4147-A177-3AD203B41FA5}">
                      <a16:colId xmlns:a16="http://schemas.microsoft.com/office/drawing/2014/main" val="20003"/>
                    </a:ext>
                  </a:extLst>
                </a:gridCol>
                <a:gridCol w="1324526">
                  <a:extLst>
                    <a:ext uri="{9D8B030D-6E8A-4147-A177-3AD203B41FA5}">
                      <a16:colId xmlns:a16="http://schemas.microsoft.com/office/drawing/2014/main" val="20004"/>
                    </a:ext>
                  </a:extLst>
                </a:gridCol>
              </a:tblGrid>
              <a:tr h="454513">
                <a:tc>
                  <a:txBody>
                    <a:bodyPr/>
                    <a:lstStyle/>
                    <a:p>
                      <a:endParaRPr lang="zh-CN" altLang="en-US" dirty="0">
                        <a:solidFill>
                          <a:srgbClr val="3333FF"/>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altLang="zh-CN" dirty="0">
                          <a:solidFill>
                            <a:schemeClr val="tx1"/>
                          </a:solidFill>
                        </a:rPr>
                        <a:t>Item</a:t>
                      </a:r>
                      <a:endParaRPr lang="zh-CN" alt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altLang="zh-CN" dirty="0">
                          <a:solidFill>
                            <a:schemeClr val="tx1"/>
                          </a:solidFill>
                        </a:rPr>
                        <a:t>Method</a:t>
                      </a:r>
                      <a:endParaRPr lang="zh-CN" alt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altLang="zh-CN" dirty="0">
                          <a:solidFill>
                            <a:schemeClr val="tx1"/>
                          </a:solidFill>
                        </a:rPr>
                        <a:t>Parameter</a:t>
                      </a:r>
                      <a:endParaRPr lang="zh-CN" alt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altLang="zh-CN" dirty="0">
                          <a:solidFill>
                            <a:schemeClr val="tx1"/>
                          </a:solidFill>
                        </a:rPr>
                        <a:t>Amounts</a:t>
                      </a:r>
                      <a:endParaRPr lang="zh-CN" alt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388749">
                <a:tc rowSpan="5">
                  <a:txBody>
                    <a:bodyPr/>
                    <a:lstStyle/>
                    <a:p>
                      <a:pPr marL="0" marR="0" algn="ctr" defTabSz="914400" rtl="0" eaLnBrk="1" latinLnBrk="0" hangingPunct="1">
                        <a:lnSpc>
                          <a:spcPct val="115000"/>
                        </a:lnSpc>
                        <a:spcBef>
                          <a:spcPts val="120"/>
                        </a:spcBef>
                        <a:spcAft>
                          <a:spcPts val="120"/>
                        </a:spcAft>
                      </a:pPr>
                      <a:r>
                        <a:rPr lang="en-US" altLang="zh-CN" sz="1400" b="1" kern="100" dirty="0">
                          <a:solidFill>
                            <a:schemeClr val="tx1"/>
                          </a:solidFill>
                          <a:effectLst/>
                          <a:latin typeface="Times New Roman"/>
                          <a:ea typeface="宋体"/>
                          <a:cs typeface="Times New Roman"/>
                        </a:rPr>
                        <a:t>Linac</a:t>
                      </a:r>
                      <a:endParaRPr lang="zh-CN" altLang="en-US" sz="1400" b="1" kern="100" dirty="0">
                        <a:solidFill>
                          <a:schemeClr val="tx1"/>
                        </a:solidFill>
                        <a:effectLst/>
                        <a:latin typeface="Times New Roman"/>
                        <a:ea typeface="宋体"/>
                        <a:cs typeface="Times New Roman"/>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just" defTabSz="914400" rtl="0" eaLnBrk="1" fontAlgn="auto" latinLnBrk="0" hangingPunct="1">
                        <a:lnSpc>
                          <a:spcPct val="115000"/>
                        </a:lnSpc>
                        <a:spcBef>
                          <a:spcPts val="120"/>
                        </a:spcBef>
                        <a:spcAft>
                          <a:spcPts val="120"/>
                        </a:spcAft>
                        <a:buClrTx/>
                        <a:buSzTx/>
                        <a:buFontTx/>
                        <a:buNone/>
                        <a:tabLst/>
                        <a:defRPr/>
                      </a:pPr>
                      <a:r>
                        <a:rPr lang="en-US" altLang="zh-CN" sz="1400" b="1" kern="100" dirty="0">
                          <a:solidFill>
                            <a:schemeClr val="tx1"/>
                          </a:solidFill>
                          <a:effectLst/>
                          <a:latin typeface="Times New Roman"/>
                          <a:ea typeface="宋体"/>
                          <a:cs typeface="Times New Roman"/>
                        </a:rPr>
                        <a:t>Beam position</a:t>
                      </a:r>
                      <a:endParaRPr lang="zh-CN" altLang="en-US" sz="1400" b="1" kern="100" dirty="0">
                        <a:solidFill>
                          <a:schemeClr val="tx1"/>
                        </a:solidFill>
                        <a:effectLst/>
                        <a:latin typeface="Times New Roman"/>
                        <a:ea typeface="宋体"/>
                        <a:cs typeface="Times New Roma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defTabSz="914400" rtl="0" eaLnBrk="1" latinLnBrk="0" hangingPunct="1">
                        <a:lnSpc>
                          <a:spcPct val="115000"/>
                        </a:lnSpc>
                        <a:spcBef>
                          <a:spcPts val="120"/>
                        </a:spcBef>
                        <a:spcAft>
                          <a:spcPts val="120"/>
                        </a:spcAft>
                      </a:pPr>
                      <a:r>
                        <a:rPr lang="en-US" altLang="zh-CN" sz="1400" b="1" kern="100" dirty="0" err="1">
                          <a:solidFill>
                            <a:schemeClr val="tx1"/>
                          </a:solidFill>
                          <a:effectLst/>
                          <a:latin typeface="Times New Roman"/>
                          <a:ea typeface="宋体"/>
                          <a:cs typeface="Times New Roman"/>
                        </a:rPr>
                        <a:t>Stripline</a:t>
                      </a:r>
                      <a:r>
                        <a:rPr lang="en-US" altLang="zh-CN" sz="1400" b="1" kern="100" dirty="0">
                          <a:solidFill>
                            <a:schemeClr val="tx1"/>
                          </a:solidFill>
                          <a:effectLst/>
                          <a:latin typeface="Times New Roman"/>
                          <a:ea typeface="宋体"/>
                          <a:cs typeface="Times New Roman"/>
                        </a:rPr>
                        <a:t> BPM</a:t>
                      </a:r>
                      <a:endParaRPr lang="zh-CN" altLang="en-US" sz="1400" b="1" kern="100" dirty="0">
                        <a:solidFill>
                          <a:schemeClr val="tx1"/>
                        </a:solidFill>
                        <a:effectLst/>
                        <a:latin typeface="Times New Roman"/>
                        <a:ea typeface="宋体"/>
                        <a:cs typeface="Times New Roma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defTabSz="914400" rtl="0" eaLnBrk="1" latinLnBrk="0" hangingPunct="1">
                        <a:lnSpc>
                          <a:spcPct val="115000"/>
                        </a:lnSpc>
                        <a:spcBef>
                          <a:spcPts val="120"/>
                        </a:spcBef>
                        <a:spcAft>
                          <a:spcPts val="120"/>
                        </a:spcAft>
                      </a:pPr>
                      <a:r>
                        <a:rPr lang="en-US" altLang="zh-CN" sz="1400" b="1" kern="100" dirty="0">
                          <a:solidFill>
                            <a:schemeClr val="tx1"/>
                          </a:solidFill>
                          <a:effectLst/>
                          <a:latin typeface="Times New Roman"/>
                          <a:ea typeface="宋体"/>
                          <a:cs typeface="Times New Roman"/>
                        </a:rPr>
                        <a:t>Resolution</a:t>
                      </a:r>
                      <a:r>
                        <a:rPr lang="en-US" altLang="zh-CN" sz="1400" b="1" kern="100" baseline="0" dirty="0">
                          <a:solidFill>
                            <a:schemeClr val="tx1"/>
                          </a:solidFill>
                          <a:effectLst/>
                          <a:latin typeface="Times New Roman"/>
                          <a:ea typeface="宋体"/>
                          <a:cs typeface="Times New Roman"/>
                        </a:rPr>
                        <a:t> </a:t>
                      </a:r>
                      <a:r>
                        <a:rPr lang="zh-CN" altLang="en-US" sz="1400" b="1" kern="100" baseline="0" dirty="0">
                          <a:solidFill>
                            <a:schemeClr val="tx1"/>
                          </a:solidFill>
                          <a:effectLst/>
                          <a:latin typeface="Times New Roman"/>
                          <a:ea typeface="宋体"/>
                          <a:cs typeface="Times New Roman"/>
                        </a:rPr>
                        <a:t>：</a:t>
                      </a:r>
                      <a:r>
                        <a:rPr lang="en-US" altLang="zh-CN" sz="1400" b="1" kern="100" baseline="0" dirty="0">
                          <a:solidFill>
                            <a:schemeClr val="tx1"/>
                          </a:solidFill>
                          <a:effectLst/>
                          <a:latin typeface="Times New Roman"/>
                          <a:ea typeface="宋体"/>
                          <a:cs typeface="Times New Roman"/>
                        </a:rPr>
                        <a:t>30um</a:t>
                      </a:r>
                      <a:endParaRPr lang="zh-CN" altLang="en-US" sz="1400" b="1" kern="100" dirty="0">
                        <a:solidFill>
                          <a:schemeClr val="tx1"/>
                        </a:solidFill>
                        <a:effectLst/>
                        <a:latin typeface="Times New Roman"/>
                        <a:ea typeface="宋体"/>
                        <a:cs typeface="Times New Roma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defTabSz="914400" rtl="0" eaLnBrk="1" latinLnBrk="0" hangingPunct="1">
                        <a:lnSpc>
                          <a:spcPct val="115000"/>
                        </a:lnSpc>
                        <a:spcBef>
                          <a:spcPts val="120"/>
                        </a:spcBef>
                        <a:spcAft>
                          <a:spcPts val="120"/>
                        </a:spcAft>
                      </a:pPr>
                      <a:r>
                        <a:rPr lang="en-US" altLang="zh-CN" sz="1400" b="1" kern="100" dirty="0">
                          <a:solidFill>
                            <a:schemeClr val="tx1"/>
                          </a:solidFill>
                          <a:effectLst/>
                          <a:latin typeface="Times New Roman"/>
                          <a:ea typeface="宋体"/>
                          <a:cs typeface="Times New Roman"/>
                        </a:rPr>
                        <a:t>150</a:t>
                      </a:r>
                      <a:endParaRPr lang="zh-CN" altLang="en-US" sz="1400" b="1" kern="100" dirty="0">
                        <a:solidFill>
                          <a:schemeClr val="tx1"/>
                        </a:solidFill>
                        <a:effectLst/>
                        <a:latin typeface="Times New Roman"/>
                        <a:ea typeface="宋体"/>
                        <a:cs typeface="Times New Roma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454513">
                <a:tc vMerge="1">
                  <a:txBody>
                    <a:bodyPr/>
                    <a:lstStyle/>
                    <a:p>
                      <a:pPr marL="0" marR="0" algn="just" defTabSz="914400" rtl="0" eaLnBrk="1" latinLnBrk="0" hangingPunct="1">
                        <a:lnSpc>
                          <a:spcPct val="115000"/>
                        </a:lnSpc>
                        <a:spcBef>
                          <a:spcPts val="120"/>
                        </a:spcBef>
                        <a:spcAft>
                          <a:spcPts val="120"/>
                        </a:spcAft>
                      </a:pPr>
                      <a:endParaRPr lang="zh-CN" altLang="en-US" sz="1200" b="1" kern="100" dirty="0">
                        <a:solidFill>
                          <a:schemeClr val="tx1"/>
                        </a:solidFill>
                        <a:effectLst/>
                        <a:latin typeface="Times New Roman"/>
                        <a:ea typeface="宋体"/>
                        <a:cs typeface="Times New Roma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defTabSz="914400" rtl="0" eaLnBrk="1" latinLnBrk="0" hangingPunct="1">
                        <a:lnSpc>
                          <a:spcPct val="115000"/>
                        </a:lnSpc>
                        <a:spcBef>
                          <a:spcPts val="120"/>
                        </a:spcBef>
                        <a:spcAft>
                          <a:spcPts val="120"/>
                        </a:spcAft>
                      </a:pPr>
                      <a:r>
                        <a:rPr lang="en-US" altLang="zh-CN" sz="1400" b="1" kern="100" dirty="0">
                          <a:solidFill>
                            <a:schemeClr val="tx1"/>
                          </a:solidFill>
                          <a:effectLst/>
                          <a:latin typeface="Times New Roman"/>
                          <a:ea typeface="宋体"/>
                          <a:cs typeface="Times New Roman"/>
                        </a:rPr>
                        <a:t>Beam current </a:t>
                      </a:r>
                      <a:endParaRPr lang="zh-CN" altLang="en-US" sz="1400" b="1" kern="100" dirty="0">
                        <a:solidFill>
                          <a:schemeClr val="tx1"/>
                        </a:solidFill>
                        <a:effectLst/>
                        <a:latin typeface="Times New Roman"/>
                        <a:ea typeface="宋体"/>
                        <a:cs typeface="Times New Roma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defTabSz="914400" rtl="0" eaLnBrk="1" latinLnBrk="0" hangingPunct="1">
                        <a:lnSpc>
                          <a:spcPct val="115000"/>
                        </a:lnSpc>
                        <a:spcBef>
                          <a:spcPts val="120"/>
                        </a:spcBef>
                        <a:spcAft>
                          <a:spcPts val="120"/>
                        </a:spcAft>
                      </a:pPr>
                      <a:r>
                        <a:rPr lang="en-US" altLang="zh-CN" sz="1400" b="1" kern="100" dirty="0">
                          <a:solidFill>
                            <a:schemeClr val="tx1"/>
                          </a:solidFill>
                          <a:effectLst/>
                          <a:latin typeface="Times New Roman"/>
                          <a:ea typeface="宋体"/>
                          <a:cs typeface="Times New Roman"/>
                        </a:rPr>
                        <a:t>ICT</a:t>
                      </a:r>
                      <a:endParaRPr lang="zh-CN" altLang="en-US" sz="1400" b="1" kern="100" dirty="0">
                        <a:solidFill>
                          <a:schemeClr val="tx1"/>
                        </a:solidFill>
                        <a:effectLst/>
                        <a:latin typeface="Times New Roman"/>
                        <a:ea typeface="宋体"/>
                        <a:cs typeface="Times New Roma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defTabSz="914400" rtl="0" eaLnBrk="1" latinLnBrk="0" hangingPunct="1">
                        <a:lnSpc>
                          <a:spcPct val="115000"/>
                        </a:lnSpc>
                        <a:spcBef>
                          <a:spcPts val="120"/>
                        </a:spcBef>
                        <a:spcAft>
                          <a:spcPts val="120"/>
                        </a:spcAft>
                      </a:pPr>
                      <a:r>
                        <a:rPr lang="en-US" altLang="zh-CN" sz="1400" b="1" kern="100" dirty="0">
                          <a:solidFill>
                            <a:schemeClr val="tx1"/>
                          </a:solidFill>
                          <a:effectLst/>
                          <a:latin typeface="Times New Roman"/>
                          <a:ea typeface="宋体"/>
                          <a:cs typeface="Times New Roman"/>
                        </a:rPr>
                        <a:t>2.5%@1nC-10nC</a:t>
                      </a:r>
                      <a:endParaRPr lang="zh-CN" altLang="en-US" sz="1400" b="1" kern="100" dirty="0">
                        <a:solidFill>
                          <a:schemeClr val="tx1"/>
                        </a:solidFill>
                        <a:effectLst/>
                        <a:latin typeface="Times New Roman"/>
                        <a:ea typeface="宋体"/>
                        <a:cs typeface="Times New Roma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defTabSz="914400" rtl="0" eaLnBrk="1" latinLnBrk="0" hangingPunct="1">
                        <a:lnSpc>
                          <a:spcPct val="115000"/>
                        </a:lnSpc>
                        <a:spcBef>
                          <a:spcPts val="120"/>
                        </a:spcBef>
                        <a:spcAft>
                          <a:spcPts val="120"/>
                        </a:spcAft>
                      </a:pPr>
                      <a:r>
                        <a:rPr lang="en-US" altLang="zh-CN" sz="1400" b="1" kern="100" dirty="0">
                          <a:solidFill>
                            <a:schemeClr val="tx1"/>
                          </a:solidFill>
                          <a:effectLst/>
                          <a:latin typeface="Times New Roman"/>
                          <a:ea typeface="宋体"/>
                          <a:cs typeface="Times New Roman"/>
                        </a:rPr>
                        <a:t>63</a:t>
                      </a:r>
                      <a:endParaRPr lang="zh-CN" altLang="en-US" sz="1400" b="1" kern="100" dirty="0">
                        <a:solidFill>
                          <a:schemeClr val="tx1"/>
                        </a:solidFill>
                        <a:effectLst/>
                        <a:latin typeface="Times New Roman"/>
                        <a:ea typeface="宋体"/>
                        <a:cs typeface="Times New Roma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462111">
                <a:tc vMerge="1">
                  <a:txBody>
                    <a:bodyPr/>
                    <a:lstStyle/>
                    <a:p>
                      <a:pPr marL="0" marR="0" algn="just" defTabSz="914400" rtl="0" eaLnBrk="1" latinLnBrk="0" hangingPunct="1">
                        <a:lnSpc>
                          <a:spcPct val="115000"/>
                        </a:lnSpc>
                        <a:spcBef>
                          <a:spcPts val="120"/>
                        </a:spcBef>
                        <a:spcAft>
                          <a:spcPts val="120"/>
                        </a:spcAft>
                      </a:pPr>
                      <a:endParaRPr lang="zh-CN" altLang="en-US" sz="1200" b="1" kern="100" dirty="0">
                        <a:solidFill>
                          <a:schemeClr val="tx1"/>
                        </a:solidFill>
                        <a:effectLst/>
                        <a:latin typeface="Times New Roman"/>
                        <a:ea typeface="宋体"/>
                        <a:cs typeface="Times New Roma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defTabSz="914400" rtl="0" eaLnBrk="1" latinLnBrk="0" hangingPunct="1">
                        <a:lnSpc>
                          <a:spcPct val="115000"/>
                        </a:lnSpc>
                        <a:spcBef>
                          <a:spcPts val="120"/>
                        </a:spcBef>
                        <a:spcAft>
                          <a:spcPts val="120"/>
                        </a:spcAft>
                      </a:pPr>
                      <a:r>
                        <a:rPr lang="en-US" altLang="zh-CN" sz="1400" b="1" kern="100" dirty="0">
                          <a:solidFill>
                            <a:schemeClr val="tx1"/>
                          </a:solidFill>
                          <a:effectLst/>
                          <a:latin typeface="Times New Roman"/>
                          <a:ea typeface="宋体"/>
                          <a:cs typeface="Times New Roman"/>
                        </a:rPr>
                        <a:t>Beam profile</a:t>
                      </a:r>
                      <a:endParaRPr lang="zh-CN" altLang="en-US" sz="1400" b="1" kern="100" dirty="0">
                        <a:solidFill>
                          <a:schemeClr val="tx1"/>
                        </a:solidFill>
                        <a:effectLst/>
                        <a:latin typeface="Times New Roman"/>
                        <a:ea typeface="宋体"/>
                        <a:cs typeface="Times New Roma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defTabSz="914400" rtl="0" eaLnBrk="1" latinLnBrk="0" hangingPunct="1">
                        <a:lnSpc>
                          <a:spcPct val="115000"/>
                        </a:lnSpc>
                        <a:spcBef>
                          <a:spcPts val="120"/>
                        </a:spcBef>
                        <a:spcAft>
                          <a:spcPts val="120"/>
                        </a:spcAft>
                      </a:pPr>
                      <a:r>
                        <a:rPr lang="en-US" altLang="zh-CN" sz="1400" b="1" kern="100" dirty="0">
                          <a:solidFill>
                            <a:schemeClr val="tx1"/>
                          </a:solidFill>
                          <a:effectLst/>
                          <a:latin typeface="Times New Roman"/>
                          <a:ea typeface="宋体"/>
                          <a:cs typeface="Times New Roman"/>
                        </a:rPr>
                        <a:t>YAG/OTR</a:t>
                      </a:r>
                      <a:endParaRPr lang="zh-CN" altLang="en-US" sz="1400" b="1" kern="100" dirty="0">
                        <a:solidFill>
                          <a:schemeClr val="tx1"/>
                        </a:solidFill>
                        <a:effectLst/>
                        <a:latin typeface="Times New Roman"/>
                        <a:ea typeface="宋体"/>
                        <a:cs typeface="Times New Roma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just" defTabSz="914400" rtl="0" eaLnBrk="1" fontAlgn="auto" latinLnBrk="0" hangingPunct="1">
                        <a:lnSpc>
                          <a:spcPct val="115000"/>
                        </a:lnSpc>
                        <a:spcBef>
                          <a:spcPts val="120"/>
                        </a:spcBef>
                        <a:spcAft>
                          <a:spcPts val="120"/>
                        </a:spcAft>
                        <a:buClrTx/>
                        <a:buSzTx/>
                        <a:buFontTx/>
                        <a:buNone/>
                        <a:tabLst/>
                        <a:defRPr/>
                      </a:pPr>
                      <a:r>
                        <a:rPr lang="en-US" altLang="zh-CN" sz="1400" b="1" kern="100" dirty="0">
                          <a:solidFill>
                            <a:schemeClr val="tx1"/>
                          </a:solidFill>
                          <a:effectLst/>
                          <a:latin typeface="Times New Roman"/>
                          <a:ea typeface="宋体"/>
                          <a:cs typeface="Times New Roman"/>
                        </a:rPr>
                        <a:t>Resolution:</a:t>
                      </a:r>
                      <a:r>
                        <a:rPr lang="en-US" altLang="zh-CN" sz="1400" b="1" kern="100" baseline="0" dirty="0">
                          <a:solidFill>
                            <a:schemeClr val="tx1"/>
                          </a:solidFill>
                          <a:effectLst/>
                          <a:latin typeface="Times New Roman"/>
                          <a:ea typeface="宋体"/>
                          <a:cs typeface="Times New Roman"/>
                        </a:rPr>
                        <a:t> 30um</a:t>
                      </a:r>
                      <a:endParaRPr lang="zh-CN" altLang="en-US" sz="1400" b="1" kern="100" dirty="0">
                        <a:solidFill>
                          <a:schemeClr val="tx1"/>
                        </a:solidFill>
                        <a:effectLst/>
                        <a:latin typeface="Times New Roman"/>
                        <a:ea typeface="宋体"/>
                        <a:cs typeface="Times New Roma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defTabSz="914400" rtl="0" eaLnBrk="1" latinLnBrk="0" hangingPunct="1">
                        <a:lnSpc>
                          <a:spcPct val="115000"/>
                        </a:lnSpc>
                        <a:spcBef>
                          <a:spcPts val="120"/>
                        </a:spcBef>
                        <a:spcAft>
                          <a:spcPts val="120"/>
                        </a:spcAft>
                      </a:pPr>
                      <a:r>
                        <a:rPr lang="en-US" altLang="zh-CN" sz="1400" b="1" kern="100" dirty="0">
                          <a:solidFill>
                            <a:schemeClr val="tx1"/>
                          </a:solidFill>
                          <a:effectLst/>
                          <a:latin typeface="Times New Roman"/>
                          <a:ea typeface="宋体"/>
                          <a:cs typeface="Times New Roman"/>
                        </a:rPr>
                        <a:t>30</a:t>
                      </a:r>
                      <a:endParaRPr lang="zh-CN" altLang="en-US" sz="1400" b="1" kern="100" dirty="0">
                        <a:solidFill>
                          <a:schemeClr val="tx1"/>
                        </a:solidFill>
                        <a:effectLst/>
                        <a:latin typeface="Times New Roman"/>
                        <a:ea typeface="宋体"/>
                        <a:cs typeface="Times New Roma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454513">
                <a:tc vMerge="1">
                  <a:txBody>
                    <a:bodyPr/>
                    <a:lstStyle/>
                    <a:p>
                      <a:pPr marL="0" marR="0" algn="just" defTabSz="914400" rtl="0" eaLnBrk="1" latinLnBrk="0" hangingPunct="1">
                        <a:lnSpc>
                          <a:spcPct val="115000"/>
                        </a:lnSpc>
                        <a:spcBef>
                          <a:spcPts val="120"/>
                        </a:spcBef>
                        <a:spcAft>
                          <a:spcPts val="120"/>
                        </a:spcAft>
                      </a:pPr>
                      <a:endParaRPr lang="zh-CN" altLang="en-US" sz="1200" b="1" kern="100" dirty="0">
                        <a:solidFill>
                          <a:schemeClr val="tx1"/>
                        </a:solidFill>
                        <a:effectLst/>
                        <a:latin typeface="Times New Roman"/>
                        <a:ea typeface="宋体"/>
                        <a:cs typeface="Times New Roma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defTabSz="914400" rtl="0" eaLnBrk="1" latinLnBrk="0" hangingPunct="1">
                        <a:lnSpc>
                          <a:spcPct val="115000"/>
                        </a:lnSpc>
                        <a:spcBef>
                          <a:spcPts val="120"/>
                        </a:spcBef>
                        <a:spcAft>
                          <a:spcPts val="120"/>
                        </a:spcAft>
                      </a:pPr>
                      <a:r>
                        <a:rPr lang="en-US" altLang="zh-CN" sz="1400" b="1" kern="100" dirty="0">
                          <a:solidFill>
                            <a:schemeClr val="tx1"/>
                          </a:solidFill>
                          <a:effectLst/>
                          <a:latin typeface="Times New Roman"/>
                          <a:ea typeface="宋体"/>
                          <a:cs typeface="Times New Roman"/>
                        </a:rPr>
                        <a:t>Beam </a:t>
                      </a:r>
                      <a:r>
                        <a:rPr lang="en-US" altLang="zh-CN" sz="1400" b="1" kern="100" dirty="0" err="1">
                          <a:solidFill>
                            <a:schemeClr val="tx1"/>
                          </a:solidFill>
                          <a:effectLst/>
                          <a:latin typeface="Times New Roman"/>
                          <a:ea typeface="宋体"/>
                          <a:cs typeface="Times New Roman"/>
                        </a:rPr>
                        <a:t>emittance</a:t>
                      </a:r>
                      <a:endParaRPr lang="zh-CN" altLang="en-US" sz="1400" b="1" kern="100" dirty="0">
                        <a:solidFill>
                          <a:schemeClr val="tx1"/>
                        </a:solidFill>
                        <a:effectLst/>
                        <a:latin typeface="Times New Roman"/>
                        <a:ea typeface="宋体"/>
                        <a:cs typeface="Times New Roma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defTabSz="914400" rtl="0" eaLnBrk="1" latinLnBrk="0" hangingPunct="1">
                        <a:lnSpc>
                          <a:spcPct val="115000"/>
                        </a:lnSpc>
                        <a:spcBef>
                          <a:spcPts val="120"/>
                        </a:spcBef>
                        <a:spcAft>
                          <a:spcPts val="120"/>
                        </a:spcAft>
                      </a:pPr>
                      <a:r>
                        <a:rPr lang="en-US" altLang="zh-CN" sz="1400" b="1" kern="100" dirty="0">
                          <a:solidFill>
                            <a:schemeClr val="tx1"/>
                          </a:solidFill>
                          <a:effectLst/>
                          <a:latin typeface="Times New Roman"/>
                          <a:ea typeface="宋体"/>
                          <a:cs typeface="Times New Roman"/>
                        </a:rPr>
                        <a:t>Q+PR</a:t>
                      </a:r>
                      <a:endParaRPr lang="zh-CN" altLang="en-US" sz="1400" b="1" kern="100" dirty="0">
                        <a:solidFill>
                          <a:schemeClr val="tx1"/>
                        </a:solidFill>
                        <a:effectLst/>
                        <a:latin typeface="Times New Roman"/>
                        <a:ea typeface="宋体"/>
                        <a:cs typeface="Times New Roma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defTabSz="914400" rtl="0" eaLnBrk="1" latinLnBrk="0" hangingPunct="1">
                        <a:lnSpc>
                          <a:spcPct val="115000"/>
                        </a:lnSpc>
                        <a:spcBef>
                          <a:spcPts val="120"/>
                        </a:spcBef>
                        <a:spcAft>
                          <a:spcPts val="120"/>
                        </a:spcAft>
                      </a:pPr>
                      <a:r>
                        <a:rPr lang="en-US" altLang="zh-CN" sz="1400" b="1" kern="100" dirty="0">
                          <a:solidFill>
                            <a:schemeClr val="tx1"/>
                          </a:solidFill>
                          <a:effectLst/>
                          <a:latin typeface="Times New Roman"/>
                          <a:ea typeface="宋体"/>
                          <a:cs typeface="Times New Roman"/>
                        </a:rPr>
                        <a:t>10%</a:t>
                      </a:r>
                      <a:endParaRPr lang="zh-CN" altLang="en-US" sz="1400" b="1" kern="100" dirty="0">
                        <a:solidFill>
                          <a:schemeClr val="tx1"/>
                        </a:solidFill>
                        <a:effectLst/>
                        <a:latin typeface="Times New Roman"/>
                        <a:ea typeface="宋体"/>
                        <a:cs typeface="Times New Roma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defTabSz="914400" rtl="0" eaLnBrk="1" latinLnBrk="0" hangingPunct="1">
                        <a:lnSpc>
                          <a:spcPct val="115000"/>
                        </a:lnSpc>
                        <a:spcBef>
                          <a:spcPts val="120"/>
                        </a:spcBef>
                        <a:spcAft>
                          <a:spcPts val="120"/>
                        </a:spcAft>
                      </a:pPr>
                      <a:r>
                        <a:rPr lang="en-US" altLang="zh-CN" sz="1400" b="1" kern="100" dirty="0">
                          <a:solidFill>
                            <a:schemeClr val="tx1"/>
                          </a:solidFill>
                          <a:effectLst/>
                          <a:latin typeface="Times New Roman"/>
                          <a:ea typeface="宋体"/>
                          <a:cs typeface="Times New Roman"/>
                        </a:rPr>
                        <a:t>3</a:t>
                      </a:r>
                      <a:endParaRPr lang="zh-CN" altLang="en-US" sz="1400" b="1" kern="100" dirty="0">
                        <a:solidFill>
                          <a:schemeClr val="tx1"/>
                        </a:solidFill>
                        <a:effectLst/>
                        <a:latin typeface="Times New Roman"/>
                        <a:ea typeface="宋体"/>
                        <a:cs typeface="Times New Roma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454513">
                <a:tc vMerge="1">
                  <a:txBody>
                    <a:bodyPr/>
                    <a:lstStyle/>
                    <a:p>
                      <a:pPr marL="0" marR="0" algn="just" defTabSz="914400" rtl="0" eaLnBrk="1" latinLnBrk="0" hangingPunct="1">
                        <a:lnSpc>
                          <a:spcPct val="115000"/>
                        </a:lnSpc>
                        <a:spcBef>
                          <a:spcPts val="120"/>
                        </a:spcBef>
                        <a:spcAft>
                          <a:spcPts val="120"/>
                        </a:spcAft>
                      </a:pPr>
                      <a:endParaRPr lang="zh-CN" altLang="en-US" sz="1200" b="1" kern="100" dirty="0">
                        <a:solidFill>
                          <a:schemeClr val="tx1"/>
                        </a:solidFill>
                        <a:effectLst/>
                        <a:latin typeface="Times New Roman"/>
                        <a:ea typeface="宋体"/>
                        <a:cs typeface="Times New Roma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defTabSz="914400" rtl="0" eaLnBrk="1" latinLnBrk="0" hangingPunct="1">
                        <a:lnSpc>
                          <a:spcPct val="115000"/>
                        </a:lnSpc>
                        <a:spcBef>
                          <a:spcPts val="120"/>
                        </a:spcBef>
                        <a:spcAft>
                          <a:spcPts val="120"/>
                        </a:spcAft>
                      </a:pPr>
                      <a:r>
                        <a:rPr lang="en-US" altLang="zh-CN" sz="1400" b="1" kern="100" dirty="0">
                          <a:solidFill>
                            <a:schemeClr val="tx1"/>
                          </a:solidFill>
                          <a:effectLst/>
                          <a:latin typeface="Times New Roman"/>
                          <a:ea typeface="宋体"/>
                          <a:cs typeface="Times New Roman"/>
                        </a:rPr>
                        <a:t>Beam energy &amp; spread</a:t>
                      </a:r>
                      <a:endParaRPr lang="zh-CN" altLang="en-US" sz="1400" b="1" kern="100" dirty="0">
                        <a:solidFill>
                          <a:schemeClr val="tx1"/>
                        </a:solidFill>
                        <a:effectLst/>
                        <a:latin typeface="Times New Roman"/>
                        <a:ea typeface="宋体"/>
                        <a:cs typeface="Times New Roma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defTabSz="914400" rtl="0" eaLnBrk="1" latinLnBrk="0" hangingPunct="1">
                        <a:lnSpc>
                          <a:spcPct val="115000"/>
                        </a:lnSpc>
                        <a:spcBef>
                          <a:spcPts val="120"/>
                        </a:spcBef>
                        <a:spcAft>
                          <a:spcPts val="120"/>
                        </a:spcAft>
                      </a:pPr>
                      <a:r>
                        <a:rPr lang="en-US" altLang="zh-CN" sz="1400" b="1" kern="100" dirty="0">
                          <a:solidFill>
                            <a:schemeClr val="tx1"/>
                          </a:solidFill>
                          <a:effectLst/>
                          <a:latin typeface="Times New Roman"/>
                          <a:ea typeface="宋体"/>
                          <a:cs typeface="Times New Roman"/>
                        </a:rPr>
                        <a:t>AM+PR</a:t>
                      </a:r>
                      <a:endParaRPr lang="zh-CN" altLang="en-US" sz="1400" b="1" kern="100" dirty="0">
                        <a:solidFill>
                          <a:schemeClr val="tx1"/>
                        </a:solidFill>
                        <a:effectLst/>
                        <a:latin typeface="Times New Roman"/>
                        <a:ea typeface="宋体"/>
                        <a:cs typeface="Times New Roma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defTabSz="914400" rtl="0" eaLnBrk="1" latinLnBrk="0" hangingPunct="1">
                        <a:lnSpc>
                          <a:spcPct val="115000"/>
                        </a:lnSpc>
                        <a:spcBef>
                          <a:spcPts val="120"/>
                        </a:spcBef>
                        <a:spcAft>
                          <a:spcPts val="120"/>
                        </a:spcAft>
                      </a:pPr>
                      <a:r>
                        <a:rPr lang="en-US" altLang="zh-CN" sz="1400" b="1" kern="100" dirty="0">
                          <a:solidFill>
                            <a:schemeClr val="tx1"/>
                          </a:solidFill>
                          <a:effectLst/>
                          <a:latin typeface="Times New Roman"/>
                          <a:ea typeface="宋体"/>
                          <a:cs typeface="Times New Roman"/>
                        </a:rPr>
                        <a:t>0.1%</a:t>
                      </a:r>
                      <a:endParaRPr lang="zh-CN" altLang="en-US" sz="1400" b="1" kern="100" dirty="0">
                        <a:solidFill>
                          <a:schemeClr val="tx1"/>
                        </a:solidFill>
                        <a:effectLst/>
                        <a:latin typeface="Times New Roman"/>
                        <a:ea typeface="宋体"/>
                        <a:cs typeface="Times New Roma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defTabSz="914400" rtl="0" eaLnBrk="1" latinLnBrk="0" hangingPunct="1">
                        <a:lnSpc>
                          <a:spcPct val="115000"/>
                        </a:lnSpc>
                        <a:spcBef>
                          <a:spcPts val="120"/>
                        </a:spcBef>
                        <a:spcAft>
                          <a:spcPts val="120"/>
                        </a:spcAft>
                      </a:pPr>
                      <a:r>
                        <a:rPr lang="en-US" altLang="zh-CN" sz="1400" b="1" kern="100" dirty="0">
                          <a:solidFill>
                            <a:schemeClr val="tx1"/>
                          </a:solidFill>
                          <a:effectLst/>
                          <a:latin typeface="Times New Roman"/>
                          <a:ea typeface="宋体"/>
                          <a:cs typeface="Times New Roman"/>
                        </a:rPr>
                        <a:t>3</a:t>
                      </a:r>
                      <a:endParaRPr lang="zh-CN" altLang="en-US" sz="1400" b="1" kern="100" dirty="0">
                        <a:solidFill>
                          <a:schemeClr val="tx1"/>
                        </a:solidFill>
                        <a:effectLst/>
                        <a:latin typeface="Times New Roman"/>
                        <a:ea typeface="宋体"/>
                        <a:cs typeface="Times New Roma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454513">
                <a:tc rowSpan="3">
                  <a:txBody>
                    <a:bodyPr/>
                    <a:lstStyle/>
                    <a:p>
                      <a:pPr marL="0" marR="0" algn="just" defTabSz="914400" rtl="0" eaLnBrk="1" latinLnBrk="0" hangingPunct="1">
                        <a:lnSpc>
                          <a:spcPct val="115000"/>
                        </a:lnSpc>
                        <a:spcBef>
                          <a:spcPts val="120"/>
                        </a:spcBef>
                        <a:spcAft>
                          <a:spcPts val="120"/>
                        </a:spcAft>
                      </a:pPr>
                      <a:r>
                        <a:rPr lang="en-US" altLang="zh-CN" sz="1400" b="1" kern="100" dirty="0">
                          <a:solidFill>
                            <a:schemeClr val="tx1"/>
                          </a:solidFill>
                          <a:effectLst/>
                          <a:latin typeface="Times New Roman"/>
                          <a:ea typeface="宋体"/>
                          <a:cs typeface="Times New Roman"/>
                        </a:rPr>
                        <a:t>Damping ring</a:t>
                      </a:r>
                      <a:endParaRPr lang="zh-CN" altLang="en-US" sz="1400" b="1" kern="100" dirty="0">
                        <a:solidFill>
                          <a:schemeClr val="tx1"/>
                        </a:solidFill>
                        <a:effectLst/>
                        <a:latin typeface="Times New Roman"/>
                        <a:ea typeface="宋体"/>
                        <a:cs typeface="Times New Roman"/>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defTabSz="914400" rtl="0" eaLnBrk="1" latinLnBrk="0" hangingPunct="1">
                        <a:lnSpc>
                          <a:spcPct val="115000"/>
                        </a:lnSpc>
                        <a:spcBef>
                          <a:spcPts val="120"/>
                        </a:spcBef>
                        <a:spcAft>
                          <a:spcPts val="120"/>
                        </a:spcAft>
                      </a:pPr>
                      <a:r>
                        <a:rPr lang="en-US" altLang="zh-CN" sz="1400" b="1" kern="100" dirty="0">
                          <a:solidFill>
                            <a:schemeClr val="tx1"/>
                          </a:solidFill>
                          <a:effectLst/>
                          <a:latin typeface="Times New Roman"/>
                          <a:ea typeface="宋体"/>
                          <a:cs typeface="Times New Roman"/>
                        </a:rPr>
                        <a:t>Average</a:t>
                      </a:r>
                      <a:r>
                        <a:rPr lang="en-US" altLang="zh-CN" sz="1400" b="1" kern="100" baseline="0" dirty="0">
                          <a:solidFill>
                            <a:schemeClr val="tx1"/>
                          </a:solidFill>
                          <a:effectLst/>
                          <a:latin typeface="Times New Roman"/>
                          <a:ea typeface="宋体"/>
                          <a:cs typeface="Times New Roman"/>
                        </a:rPr>
                        <a:t> current</a:t>
                      </a:r>
                      <a:endParaRPr lang="zh-CN" altLang="en-US" sz="1400" b="1" kern="100" dirty="0">
                        <a:solidFill>
                          <a:schemeClr val="tx1"/>
                        </a:solidFill>
                        <a:effectLst/>
                        <a:latin typeface="Times New Roman"/>
                        <a:ea typeface="宋体"/>
                        <a:cs typeface="Times New Roma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defTabSz="914400" rtl="0" eaLnBrk="1" latinLnBrk="0" hangingPunct="1">
                        <a:lnSpc>
                          <a:spcPct val="115000"/>
                        </a:lnSpc>
                        <a:spcBef>
                          <a:spcPts val="120"/>
                        </a:spcBef>
                        <a:spcAft>
                          <a:spcPts val="120"/>
                        </a:spcAft>
                      </a:pPr>
                      <a:r>
                        <a:rPr lang="en-US" altLang="zh-CN" sz="1400" b="1" kern="100" dirty="0">
                          <a:solidFill>
                            <a:schemeClr val="tx1"/>
                          </a:solidFill>
                          <a:effectLst/>
                          <a:latin typeface="Times New Roman"/>
                          <a:ea typeface="宋体"/>
                          <a:cs typeface="Times New Roman"/>
                        </a:rPr>
                        <a:t>DCCT</a:t>
                      </a:r>
                      <a:endParaRPr lang="zh-CN" altLang="en-US" sz="1400" b="1" kern="100" dirty="0">
                        <a:solidFill>
                          <a:schemeClr val="tx1"/>
                        </a:solidFill>
                        <a:effectLst/>
                        <a:latin typeface="Times New Roman"/>
                        <a:ea typeface="宋体"/>
                        <a:cs typeface="Times New Roma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defTabSz="914400" rtl="0" eaLnBrk="1" latinLnBrk="0" hangingPunct="1">
                        <a:lnSpc>
                          <a:spcPct val="115000"/>
                        </a:lnSpc>
                        <a:spcBef>
                          <a:spcPts val="120"/>
                        </a:spcBef>
                        <a:spcAft>
                          <a:spcPts val="120"/>
                        </a:spcAft>
                      </a:pPr>
                      <a:r>
                        <a:rPr lang="en-US" altLang="zh-CN" sz="1400" b="1" kern="100" dirty="0">
                          <a:solidFill>
                            <a:schemeClr val="tx1"/>
                          </a:solidFill>
                          <a:effectLst/>
                          <a:latin typeface="Times New Roman"/>
                          <a:ea typeface="宋体"/>
                          <a:cs typeface="Times New Roman"/>
                        </a:rPr>
                        <a:t>Resolution</a:t>
                      </a:r>
                      <a:r>
                        <a:rPr lang="en-US" altLang="zh-CN" sz="1400" b="1" kern="100" baseline="0" dirty="0">
                          <a:solidFill>
                            <a:schemeClr val="tx1"/>
                          </a:solidFill>
                          <a:effectLst/>
                          <a:latin typeface="Times New Roman"/>
                          <a:ea typeface="宋体"/>
                          <a:cs typeface="Times New Roman"/>
                        </a:rPr>
                        <a:t> :50uA@0.1mA-30mA</a:t>
                      </a:r>
                      <a:endParaRPr lang="zh-CN" altLang="en-US" sz="1400" b="1" kern="100" dirty="0">
                        <a:solidFill>
                          <a:schemeClr val="tx1"/>
                        </a:solidFill>
                        <a:effectLst/>
                        <a:latin typeface="Times New Roman"/>
                        <a:ea typeface="宋体"/>
                        <a:cs typeface="Times New Roma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defTabSz="914400" rtl="0" eaLnBrk="1" latinLnBrk="0" hangingPunct="1">
                        <a:lnSpc>
                          <a:spcPct val="115000"/>
                        </a:lnSpc>
                        <a:spcBef>
                          <a:spcPts val="120"/>
                        </a:spcBef>
                        <a:spcAft>
                          <a:spcPts val="120"/>
                        </a:spcAft>
                      </a:pPr>
                      <a:r>
                        <a:rPr lang="en-US" altLang="zh-CN" sz="1400" b="1" kern="100" dirty="0">
                          <a:solidFill>
                            <a:schemeClr val="tx1"/>
                          </a:solidFill>
                          <a:effectLst/>
                          <a:latin typeface="Times New Roman"/>
                          <a:ea typeface="宋体"/>
                          <a:cs typeface="Times New Roman"/>
                        </a:rPr>
                        <a:t>1</a:t>
                      </a:r>
                      <a:endParaRPr lang="zh-CN" altLang="en-US" sz="1400" b="1" kern="100" dirty="0">
                        <a:solidFill>
                          <a:schemeClr val="tx1"/>
                        </a:solidFill>
                        <a:effectLst/>
                        <a:latin typeface="Times New Roman"/>
                        <a:ea typeface="宋体"/>
                        <a:cs typeface="Times New Roma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454513">
                <a:tc vMerge="1">
                  <a:txBody>
                    <a:bodyPr/>
                    <a:lstStyle/>
                    <a:p>
                      <a:pPr marL="0" marR="0" algn="just" defTabSz="914400" rtl="0" eaLnBrk="1" latinLnBrk="0" hangingPunct="1">
                        <a:lnSpc>
                          <a:spcPct val="115000"/>
                        </a:lnSpc>
                        <a:spcBef>
                          <a:spcPts val="120"/>
                        </a:spcBef>
                        <a:spcAft>
                          <a:spcPts val="120"/>
                        </a:spcAft>
                      </a:pPr>
                      <a:endParaRPr lang="zh-CN" altLang="en-US" sz="1200" b="1" kern="100" dirty="0">
                        <a:solidFill>
                          <a:schemeClr val="tx1"/>
                        </a:solidFill>
                        <a:effectLst/>
                        <a:latin typeface="Times New Roman"/>
                        <a:ea typeface="宋体"/>
                        <a:cs typeface="Times New Roma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defTabSz="914400" rtl="0" eaLnBrk="1" latinLnBrk="0" hangingPunct="1">
                        <a:lnSpc>
                          <a:spcPct val="115000"/>
                        </a:lnSpc>
                        <a:spcBef>
                          <a:spcPts val="120"/>
                        </a:spcBef>
                        <a:spcAft>
                          <a:spcPts val="120"/>
                        </a:spcAft>
                      </a:pPr>
                      <a:r>
                        <a:rPr lang="en-US" altLang="zh-CN" sz="1400" b="1" kern="100" dirty="0">
                          <a:solidFill>
                            <a:schemeClr val="tx1"/>
                          </a:solidFill>
                          <a:effectLst/>
                          <a:latin typeface="Times New Roman"/>
                          <a:ea typeface="宋体"/>
                          <a:cs typeface="Times New Roman"/>
                        </a:rPr>
                        <a:t>Beam position</a:t>
                      </a:r>
                      <a:endParaRPr lang="zh-CN" altLang="en-US" sz="1400" b="1" kern="100" dirty="0">
                        <a:solidFill>
                          <a:schemeClr val="tx1"/>
                        </a:solidFill>
                        <a:effectLst/>
                        <a:latin typeface="Times New Roman"/>
                        <a:ea typeface="宋体"/>
                        <a:cs typeface="Times New Roma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defTabSz="914400" rtl="0" eaLnBrk="1" latinLnBrk="0" hangingPunct="1">
                        <a:lnSpc>
                          <a:spcPct val="115000"/>
                        </a:lnSpc>
                        <a:spcBef>
                          <a:spcPts val="120"/>
                        </a:spcBef>
                        <a:spcAft>
                          <a:spcPts val="120"/>
                        </a:spcAft>
                      </a:pPr>
                      <a:r>
                        <a:rPr lang="en-US" altLang="zh-CN" sz="1400" b="1" kern="100" dirty="0">
                          <a:solidFill>
                            <a:schemeClr val="tx1"/>
                          </a:solidFill>
                          <a:effectLst/>
                          <a:latin typeface="Times New Roman"/>
                          <a:ea typeface="宋体"/>
                          <a:cs typeface="Times New Roman"/>
                        </a:rPr>
                        <a:t>Button BPM</a:t>
                      </a:r>
                      <a:endParaRPr lang="zh-CN" altLang="en-US" sz="1400" b="1" kern="100" dirty="0">
                        <a:solidFill>
                          <a:schemeClr val="tx1"/>
                        </a:solidFill>
                        <a:effectLst/>
                        <a:latin typeface="Times New Roman"/>
                        <a:ea typeface="宋体"/>
                        <a:cs typeface="Times New Roma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defTabSz="914400" rtl="0" eaLnBrk="1" latinLnBrk="0" hangingPunct="1">
                        <a:lnSpc>
                          <a:spcPct val="115000"/>
                        </a:lnSpc>
                        <a:spcBef>
                          <a:spcPts val="120"/>
                        </a:spcBef>
                        <a:spcAft>
                          <a:spcPts val="120"/>
                        </a:spcAft>
                      </a:pPr>
                      <a:r>
                        <a:rPr lang="en-US" altLang="zh-CN" sz="1400" b="1" kern="100" dirty="0">
                          <a:solidFill>
                            <a:schemeClr val="tx1"/>
                          </a:solidFill>
                          <a:effectLst/>
                          <a:latin typeface="Times New Roman"/>
                          <a:ea typeface="宋体"/>
                          <a:cs typeface="Times New Roman"/>
                        </a:rPr>
                        <a:t>Resolution : 20um @ 5mA TBT</a:t>
                      </a:r>
                      <a:endParaRPr lang="zh-CN" altLang="en-US" sz="1400" b="1" kern="100" dirty="0">
                        <a:solidFill>
                          <a:schemeClr val="tx1"/>
                        </a:solidFill>
                        <a:effectLst/>
                        <a:latin typeface="Times New Roman"/>
                        <a:ea typeface="宋体"/>
                        <a:cs typeface="Times New Roma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defTabSz="914400" rtl="0" eaLnBrk="1" latinLnBrk="0" hangingPunct="1">
                        <a:lnSpc>
                          <a:spcPct val="115000"/>
                        </a:lnSpc>
                        <a:spcBef>
                          <a:spcPts val="120"/>
                        </a:spcBef>
                        <a:spcAft>
                          <a:spcPts val="120"/>
                        </a:spcAft>
                      </a:pPr>
                      <a:r>
                        <a:rPr lang="en-US" altLang="zh-CN" sz="1400" b="1" kern="100" dirty="0">
                          <a:solidFill>
                            <a:schemeClr val="tx1"/>
                          </a:solidFill>
                          <a:effectLst/>
                          <a:latin typeface="Times New Roman"/>
                          <a:ea typeface="宋体"/>
                          <a:cs typeface="Times New Roman"/>
                        </a:rPr>
                        <a:t>40</a:t>
                      </a:r>
                      <a:endParaRPr lang="zh-CN" altLang="en-US" sz="1400" b="1" kern="100" dirty="0">
                        <a:solidFill>
                          <a:schemeClr val="tx1"/>
                        </a:solidFill>
                        <a:effectLst/>
                        <a:latin typeface="Times New Roman"/>
                        <a:ea typeface="宋体"/>
                        <a:cs typeface="Times New Roma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r h="454513">
                <a:tc vMerge="1">
                  <a:txBody>
                    <a:bodyPr/>
                    <a:lstStyle/>
                    <a:p>
                      <a:pPr marL="0" marR="0" algn="just" defTabSz="914400" rtl="0" eaLnBrk="1" latinLnBrk="0" hangingPunct="1">
                        <a:lnSpc>
                          <a:spcPct val="115000"/>
                        </a:lnSpc>
                        <a:spcBef>
                          <a:spcPts val="120"/>
                        </a:spcBef>
                        <a:spcAft>
                          <a:spcPts val="120"/>
                        </a:spcAft>
                      </a:pPr>
                      <a:endParaRPr lang="zh-CN" altLang="en-US" sz="1200" b="1" kern="100" dirty="0">
                        <a:solidFill>
                          <a:schemeClr val="tx1"/>
                        </a:solidFill>
                        <a:effectLst/>
                        <a:latin typeface="Times New Roman"/>
                        <a:ea typeface="宋体"/>
                        <a:cs typeface="Times New Roman"/>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just" defTabSz="914400" rtl="0" eaLnBrk="1" fontAlgn="auto" latinLnBrk="0" hangingPunct="1">
                        <a:lnSpc>
                          <a:spcPct val="115000"/>
                        </a:lnSpc>
                        <a:spcBef>
                          <a:spcPts val="120"/>
                        </a:spcBef>
                        <a:spcAft>
                          <a:spcPts val="120"/>
                        </a:spcAft>
                        <a:buClrTx/>
                        <a:buSzTx/>
                        <a:buFontTx/>
                        <a:buNone/>
                        <a:tabLst/>
                        <a:defRPr/>
                      </a:pPr>
                      <a:r>
                        <a:rPr lang="en-US" altLang="zh-CN" sz="1400" b="1" kern="100" dirty="0">
                          <a:effectLst/>
                          <a:latin typeface="Times New Roman"/>
                          <a:ea typeface="宋体"/>
                        </a:rPr>
                        <a:t>Tune measurement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defTabSz="914400" rtl="0" eaLnBrk="1" latinLnBrk="0" hangingPunct="1">
                        <a:lnSpc>
                          <a:spcPct val="115000"/>
                        </a:lnSpc>
                        <a:spcBef>
                          <a:spcPts val="120"/>
                        </a:spcBef>
                        <a:spcAft>
                          <a:spcPts val="120"/>
                        </a:spcAft>
                      </a:pPr>
                      <a:r>
                        <a:rPr lang="en-US" altLang="zh-CN" sz="1400" b="1" kern="100" dirty="0">
                          <a:effectLst/>
                          <a:latin typeface="Times New Roman"/>
                          <a:ea typeface="宋体"/>
                        </a:rPr>
                        <a:t>Frequency sweeping </a:t>
                      </a:r>
                      <a:endParaRPr lang="zh-CN" altLang="en-US" sz="1400" b="1" kern="100" dirty="0">
                        <a:solidFill>
                          <a:schemeClr val="tx1"/>
                        </a:solidFill>
                        <a:effectLst/>
                        <a:latin typeface="Times New Roman"/>
                        <a:ea typeface="宋体"/>
                        <a:cs typeface="Times New Roma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just" defTabSz="914400" rtl="0" eaLnBrk="1" fontAlgn="auto" latinLnBrk="0" hangingPunct="1">
                        <a:lnSpc>
                          <a:spcPct val="115000"/>
                        </a:lnSpc>
                        <a:spcBef>
                          <a:spcPts val="120"/>
                        </a:spcBef>
                        <a:spcAft>
                          <a:spcPts val="120"/>
                        </a:spcAft>
                        <a:buClrTx/>
                        <a:buSzTx/>
                        <a:buFontTx/>
                        <a:buNone/>
                        <a:tabLst/>
                        <a:defRPr/>
                      </a:pPr>
                      <a:r>
                        <a:rPr lang="en-US" altLang="zh-CN" sz="1400" b="1" kern="100" dirty="0">
                          <a:effectLst/>
                          <a:latin typeface="Times New Roman"/>
                          <a:ea typeface="宋体"/>
                        </a:rPr>
                        <a:t>Resolution:0.001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defTabSz="914400" rtl="0" eaLnBrk="1" latinLnBrk="0" hangingPunct="1">
                        <a:lnSpc>
                          <a:spcPct val="115000"/>
                        </a:lnSpc>
                        <a:spcBef>
                          <a:spcPts val="120"/>
                        </a:spcBef>
                        <a:spcAft>
                          <a:spcPts val="120"/>
                        </a:spcAft>
                      </a:pPr>
                      <a:r>
                        <a:rPr lang="en-US" altLang="zh-CN" sz="1400" b="1" kern="100" dirty="0">
                          <a:solidFill>
                            <a:schemeClr val="tx1"/>
                          </a:solidFill>
                          <a:effectLst/>
                          <a:latin typeface="Times New Roman"/>
                          <a:ea typeface="宋体"/>
                          <a:cs typeface="Times New Roman"/>
                        </a:rPr>
                        <a:t>1</a:t>
                      </a:r>
                      <a:endParaRPr lang="zh-CN" altLang="en-US" sz="1400" b="1" kern="100" dirty="0">
                        <a:solidFill>
                          <a:schemeClr val="tx1"/>
                        </a:solidFill>
                        <a:effectLst/>
                        <a:latin typeface="Times New Roman"/>
                        <a:ea typeface="宋体"/>
                        <a:cs typeface="Times New Roma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8"/>
                  </a:ext>
                </a:extLst>
              </a:tr>
            </a:tbl>
          </a:graphicData>
        </a:graphic>
      </p:graphicFrame>
      <p:sp>
        <p:nvSpPr>
          <p:cNvPr id="9" name="标题 1">
            <a:extLst>
              <a:ext uri="{FF2B5EF4-FFF2-40B4-BE49-F238E27FC236}">
                <a16:creationId xmlns:a16="http://schemas.microsoft.com/office/drawing/2014/main" id="{2EBED322-4F20-4655-B5CC-842C07A6E7A4}"/>
              </a:ext>
            </a:extLst>
          </p:cNvPr>
          <p:cNvSpPr txBox="1">
            <a:spLocks/>
          </p:cNvSpPr>
          <p:nvPr/>
        </p:nvSpPr>
        <p:spPr bwMode="auto">
          <a:xfrm>
            <a:off x="335359" y="44624"/>
            <a:ext cx="11856641" cy="85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200" b="1">
                <a:solidFill>
                  <a:srgbClr val="CC0000"/>
                </a:solidFill>
                <a:latin typeface="+mj-lt"/>
                <a:ea typeface="+mj-ea"/>
                <a:cs typeface="楷体_GB2312" charset="0"/>
              </a:defRPr>
            </a:lvl1pPr>
            <a:lvl2pPr algn="ctr" rtl="0" eaLnBrk="0" fontAlgn="base" hangingPunct="0">
              <a:spcBef>
                <a:spcPct val="0"/>
              </a:spcBef>
              <a:spcAft>
                <a:spcPct val="0"/>
              </a:spcAft>
              <a:defRPr sz="3200" b="1">
                <a:solidFill>
                  <a:srgbClr val="CC0000"/>
                </a:solidFill>
                <a:latin typeface="Comic Sans MS" pitchFamily="66" charset="0"/>
                <a:ea typeface="楷体_GB2312" pitchFamily="49" charset="-122"/>
                <a:cs typeface="楷体_GB2312" charset="0"/>
              </a:defRPr>
            </a:lvl2pPr>
            <a:lvl3pPr algn="ctr" rtl="0" eaLnBrk="0" fontAlgn="base" hangingPunct="0">
              <a:spcBef>
                <a:spcPct val="0"/>
              </a:spcBef>
              <a:spcAft>
                <a:spcPct val="0"/>
              </a:spcAft>
              <a:defRPr sz="3200" b="1">
                <a:solidFill>
                  <a:srgbClr val="CC0000"/>
                </a:solidFill>
                <a:latin typeface="Comic Sans MS" pitchFamily="66" charset="0"/>
                <a:ea typeface="楷体_GB2312" pitchFamily="49" charset="-122"/>
                <a:cs typeface="楷体_GB2312" charset="0"/>
              </a:defRPr>
            </a:lvl3pPr>
            <a:lvl4pPr algn="ctr" rtl="0" eaLnBrk="0" fontAlgn="base" hangingPunct="0">
              <a:spcBef>
                <a:spcPct val="0"/>
              </a:spcBef>
              <a:spcAft>
                <a:spcPct val="0"/>
              </a:spcAft>
              <a:defRPr sz="3200" b="1">
                <a:solidFill>
                  <a:srgbClr val="CC0000"/>
                </a:solidFill>
                <a:latin typeface="Comic Sans MS" pitchFamily="66" charset="0"/>
                <a:ea typeface="楷体_GB2312" pitchFamily="49" charset="-122"/>
                <a:cs typeface="楷体_GB2312" charset="0"/>
              </a:defRPr>
            </a:lvl4pPr>
            <a:lvl5pPr algn="ctr" rtl="0" eaLnBrk="0" fontAlgn="base" hangingPunct="0">
              <a:spcBef>
                <a:spcPct val="0"/>
              </a:spcBef>
              <a:spcAft>
                <a:spcPct val="0"/>
              </a:spcAft>
              <a:defRPr sz="3200" b="1">
                <a:solidFill>
                  <a:srgbClr val="CC0000"/>
                </a:solidFill>
                <a:latin typeface="Comic Sans MS" pitchFamily="66" charset="0"/>
                <a:ea typeface="楷体_GB2312" pitchFamily="49" charset="-122"/>
                <a:cs typeface="楷体_GB2312" charset="0"/>
              </a:defRPr>
            </a:lvl5pPr>
            <a:lvl6pPr marL="457200" algn="ctr" rtl="0" eaLnBrk="1" fontAlgn="base" hangingPunct="1">
              <a:spcBef>
                <a:spcPct val="0"/>
              </a:spcBef>
              <a:spcAft>
                <a:spcPct val="0"/>
              </a:spcAft>
              <a:defRPr sz="3200" b="1">
                <a:solidFill>
                  <a:srgbClr val="CC0000"/>
                </a:solidFill>
                <a:latin typeface="Comic Sans MS" pitchFamily="66" charset="0"/>
                <a:ea typeface="楷体_GB2312" pitchFamily="49" charset="-122"/>
              </a:defRPr>
            </a:lvl6pPr>
            <a:lvl7pPr marL="914400" algn="ctr" rtl="0" eaLnBrk="1" fontAlgn="base" hangingPunct="1">
              <a:spcBef>
                <a:spcPct val="0"/>
              </a:spcBef>
              <a:spcAft>
                <a:spcPct val="0"/>
              </a:spcAft>
              <a:defRPr sz="3200" b="1">
                <a:solidFill>
                  <a:srgbClr val="CC0000"/>
                </a:solidFill>
                <a:latin typeface="Comic Sans MS" pitchFamily="66" charset="0"/>
                <a:ea typeface="楷体_GB2312" pitchFamily="49" charset="-122"/>
              </a:defRPr>
            </a:lvl7pPr>
            <a:lvl8pPr marL="1371600" algn="ctr" rtl="0" eaLnBrk="1" fontAlgn="base" hangingPunct="1">
              <a:spcBef>
                <a:spcPct val="0"/>
              </a:spcBef>
              <a:spcAft>
                <a:spcPct val="0"/>
              </a:spcAft>
              <a:defRPr sz="3200" b="1">
                <a:solidFill>
                  <a:srgbClr val="CC0000"/>
                </a:solidFill>
                <a:latin typeface="Comic Sans MS" pitchFamily="66" charset="0"/>
                <a:ea typeface="楷体_GB2312" pitchFamily="49" charset="-122"/>
              </a:defRPr>
            </a:lvl8pPr>
            <a:lvl9pPr marL="1828800" algn="ctr" rtl="0" eaLnBrk="1" fontAlgn="base" hangingPunct="1">
              <a:spcBef>
                <a:spcPct val="0"/>
              </a:spcBef>
              <a:spcAft>
                <a:spcPct val="0"/>
              </a:spcAft>
              <a:defRPr sz="3200" b="1">
                <a:solidFill>
                  <a:srgbClr val="CC0000"/>
                </a:solidFill>
                <a:latin typeface="Comic Sans MS" pitchFamily="66" charset="0"/>
                <a:ea typeface="楷体_GB2312" pitchFamily="49" charset="-122"/>
              </a:defRPr>
            </a:lvl9pPr>
          </a:lstStyle>
          <a:p>
            <a:pPr lvl="0" algn="l">
              <a:defRPr/>
            </a:pPr>
            <a:r>
              <a:rPr lang="en-US" altLang="zh-CN" sz="2900" dirty="0">
                <a:solidFill>
                  <a:srgbClr val="FF0000"/>
                </a:solidFill>
                <a:effectLst>
                  <a:outerShdw blurRad="38100" dist="38100" dir="2700000" algn="tl">
                    <a:srgbClr val="000000">
                      <a:alpha val="43137"/>
                    </a:srgbClr>
                  </a:outerShdw>
                </a:effectLst>
                <a:latin typeface="Arial Black" pitchFamily="34" charset="0"/>
                <a:ea typeface="微软雅黑" pitchFamily="34" charset="-122"/>
                <a:cs typeface="+mj-cs"/>
              </a:rPr>
              <a:t>Design parameters of </a:t>
            </a:r>
            <a:r>
              <a:rPr lang="en-US" altLang="zh-CN" sz="2900" dirty="0" err="1">
                <a:solidFill>
                  <a:srgbClr val="FF0000"/>
                </a:solidFill>
                <a:effectLst>
                  <a:outerShdw blurRad="38100" dist="38100" dir="2700000" algn="tl">
                    <a:srgbClr val="000000">
                      <a:alpha val="43137"/>
                    </a:srgbClr>
                  </a:outerShdw>
                </a:effectLst>
                <a:latin typeface="Arial Black" pitchFamily="34" charset="0"/>
                <a:ea typeface="微软雅黑" pitchFamily="34" charset="-122"/>
                <a:cs typeface="+mj-cs"/>
              </a:rPr>
              <a:t>Linac</a:t>
            </a:r>
            <a:r>
              <a:rPr lang="en-US" altLang="zh-CN" sz="2900" dirty="0">
                <a:solidFill>
                  <a:srgbClr val="FF0000"/>
                </a:solidFill>
                <a:effectLst>
                  <a:outerShdw blurRad="38100" dist="38100" dir="2700000" algn="tl">
                    <a:srgbClr val="000000">
                      <a:alpha val="43137"/>
                    </a:srgbClr>
                  </a:outerShdw>
                </a:effectLst>
                <a:latin typeface="Arial Black" pitchFamily="34" charset="0"/>
                <a:ea typeface="微软雅黑" pitchFamily="34" charset="-122"/>
                <a:cs typeface="+mj-cs"/>
              </a:rPr>
              <a:t> &amp; damping ring</a:t>
            </a:r>
          </a:p>
        </p:txBody>
      </p:sp>
    </p:spTree>
    <p:extLst>
      <p:ext uri="{BB962C8B-B14F-4D97-AF65-F5344CB8AC3E}">
        <p14:creationId xmlns:p14="http://schemas.microsoft.com/office/powerpoint/2010/main" val="450977743"/>
      </p:ext>
    </p:extLst>
  </p:cSld>
  <p:clrMapOvr>
    <a:masterClrMapping/>
  </p:clrMapOvr>
  <mc:AlternateContent xmlns:mc="http://schemas.openxmlformats.org/markup-compatibility/2006" xmlns:p14="http://schemas.microsoft.com/office/powerpoint/2010/main">
    <mc:Choice Requires="p14">
      <p:transition spd="slow" p14:dur="2000" advTm="41671"/>
    </mc:Choice>
    <mc:Fallback xmlns="">
      <p:transition spd="slow" advTm="41671"/>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1"/>
          <p:cNvSpPr txBox="1">
            <a:spLocks/>
          </p:cNvSpPr>
          <p:nvPr/>
        </p:nvSpPr>
        <p:spPr bwMode="auto">
          <a:xfrm>
            <a:off x="119336" y="44624"/>
            <a:ext cx="12144672" cy="85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200" b="1">
                <a:solidFill>
                  <a:srgbClr val="CC0000"/>
                </a:solidFill>
                <a:latin typeface="+mj-lt"/>
                <a:ea typeface="+mj-ea"/>
                <a:cs typeface="楷体_GB2312" charset="0"/>
              </a:defRPr>
            </a:lvl1pPr>
            <a:lvl2pPr algn="ctr" rtl="0" eaLnBrk="0" fontAlgn="base" hangingPunct="0">
              <a:spcBef>
                <a:spcPct val="0"/>
              </a:spcBef>
              <a:spcAft>
                <a:spcPct val="0"/>
              </a:spcAft>
              <a:defRPr sz="3200" b="1">
                <a:solidFill>
                  <a:srgbClr val="CC0000"/>
                </a:solidFill>
                <a:latin typeface="Comic Sans MS" pitchFamily="66" charset="0"/>
                <a:ea typeface="楷体_GB2312" pitchFamily="49" charset="-122"/>
                <a:cs typeface="楷体_GB2312" charset="0"/>
              </a:defRPr>
            </a:lvl2pPr>
            <a:lvl3pPr algn="ctr" rtl="0" eaLnBrk="0" fontAlgn="base" hangingPunct="0">
              <a:spcBef>
                <a:spcPct val="0"/>
              </a:spcBef>
              <a:spcAft>
                <a:spcPct val="0"/>
              </a:spcAft>
              <a:defRPr sz="3200" b="1">
                <a:solidFill>
                  <a:srgbClr val="CC0000"/>
                </a:solidFill>
                <a:latin typeface="Comic Sans MS" pitchFamily="66" charset="0"/>
                <a:ea typeface="楷体_GB2312" pitchFamily="49" charset="-122"/>
                <a:cs typeface="楷体_GB2312" charset="0"/>
              </a:defRPr>
            </a:lvl3pPr>
            <a:lvl4pPr algn="ctr" rtl="0" eaLnBrk="0" fontAlgn="base" hangingPunct="0">
              <a:spcBef>
                <a:spcPct val="0"/>
              </a:spcBef>
              <a:spcAft>
                <a:spcPct val="0"/>
              </a:spcAft>
              <a:defRPr sz="3200" b="1">
                <a:solidFill>
                  <a:srgbClr val="CC0000"/>
                </a:solidFill>
                <a:latin typeface="Comic Sans MS" pitchFamily="66" charset="0"/>
                <a:ea typeface="楷体_GB2312" pitchFamily="49" charset="-122"/>
                <a:cs typeface="楷体_GB2312" charset="0"/>
              </a:defRPr>
            </a:lvl4pPr>
            <a:lvl5pPr algn="ctr" rtl="0" eaLnBrk="0" fontAlgn="base" hangingPunct="0">
              <a:spcBef>
                <a:spcPct val="0"/>
              </a:spcBef>
              <a:spcAft>
                <a:spcPct val="0"/>
              </a:spcAft>
              <a:defRPr sz="3200" b="1">
                <a:solidFill>
                  <a:srgbClr val="CC0000"/>
                </a:solidFill>
                <a:latin typeface="Comic Sans MS" pitchFamily="66" charset="0"/>
                <a:ea typeface="楷体_GB2312" pitchFamily="49" charset="-122"/>
                <a:cs typeface="楷体_GB2312" charset="0"/>
              </a:defRPr>
            </a:lvl5pPr>
            <a:lvl6pPr marL="457200" algn="ctr" rtl="0" eaLnBrk="1" fontAlgn="base" hangingPunct="1">
              <a:spcBef>
                <a:spcPct val="0"/>
              </a:spcBef>
              <a:spcAft>
                <a:spcPct val="0"/>
              </a:spcAft>
              <a:defRPr sz="3200" b="1">
                <a:solidFill>
                  <a:srgbClr val="CC0000"/>
                </a:solidFill>
                <a:latin typeface="Comic Sans MS" pitchFamily="66" charset="0"/>
                <a:ea typeface="楷体_GB2312" pitchFamily="49" charset="-122"/>
              </a:defRPr>
            </a:lvl6pPr>
            <a:lvl7pPr marL="914400" algn="ctr" rtl="0" eaLnBrk="1" fontAlgn="base" hangingPunct="1">
              <a:spcBef>
                <a:spcPct val="0"/>
              </a:spcBef>
              <a:spcAft>
                <a:spcPct val="0"/>
              </a:spcAft>
              <a:defRPr sz="3200" b="1">
                <a:solidFill>
                  <a:srgbClr val="CC0000"/>
                </a:solidFill>
                <a:latin typeface="Comic Sans MS" pitchFamily="66" charset="0"/>
                <a:ea typeface="楷体_GB2312" pitchFamily="49" charset="-122"/>
              </a:defRPr>
            </a:lvl7pPr>
            <a:lvl8pPr marL="1371600" algn="ctr" rtl="0" eaLnBrk="1" fontAlgn="base" hangingPunct="1">
              <a:spcBef>
                <a:spcPct val="0"/>
              </a:spcBef>
              <a:spcAft>
                <a:spcPct val="0"/>
              </a:spcAft>
              <a:defRPr sz="3200" b="1">
                <a:solidFill>
                  <a:srgbClr val="CC0000"/>
                </a:solidFill>
                <a:latin typeface="Comic Sans MS" pitchFamily="66" charset="0"/>
                <a:ea typeface="楷体_GB2312" pitchFamily="49" charset="-122"/>
              </a:defRPr>
            </a:lvl8pPr>
            <a:lvl9pPr marL="1828800" algn="ctr" rtl="0" eaLnBrk="1" fontAlgn="base" hangingPunct="1">
              <a:spcBef>
                <a:spcPct val="0"/>
              </a:spcBef>
              <a:spcAft>
                <a:spcPct val="0"/>
              </a:spcAft>
              <a:defRPr sz="3200" b="1">
                <a:solidFill>
                  <a:srgbClr val="CC0000"/>
                </a:solidFill>
                <a:latin typeface="Comic Sans MS" pitchFamily="66" charset="0"/>
                <a:ea typeface="楷体_GB2312" pitchFamily="49" charset="-122"/>
              </a:defRPr>
            </a:lvl9pPr>
          </a:lstStyle>
          <a:p>
            <a:pPr algn="l" eaLnBrk="1" hangingPunct="1">
              <a:defRPr/>
            </a:pPr>
            <a:r>
              <a:rPr lang="en-US" altLang="zh-CN" sz="2900" dirty="0">
                <a:solidFill>
                  <a:srgbClr val="FF0000"/>
                </a:solidFill>
                <a:effectLst>
                  <a:outerShdw blurRad="38100" dist="38100" dir="2700000" algn="tl">
                    <a:srgbClr val="000000">
                      <a:alpha val="43137"/>
                    </a:srgbClr>
                  </a:outerShdw>
                </a:effectLst>
                <a:latin typeface="Arial Black" pitchFamily="34" charset="0"/>
                <a:ea typeface="微软雅黑" pitchFamily="34" charset="-122"/>
                <a:cs typeface="+mj-cs"/>
              </a:rPr>
              <a:t>Design parameters of the booster beam instrumentation</a:t>
            </a:r>
            <a:endParaRPr lang="zh-CN" altLang="en-US" sz="2900" dirty="0">
              <a:solidFill>
                <a:srgbClr val="FF0000"/>
              </a:solidFill>
              <a:effectLst>
                <a:outerShdw blurRad="38100" dist="38100" dir="2700000" algn="tl">
                  <a:srgbClr val="000000">
                    <a:alpha val="43137"/>
                  </a:srgbClr>
                </a:outerShdw>
              </a:effectLst>
              <a:latin typeface="Arial Black" pitchFamily="34" charset="0"/>
              <a:ea typeface="微软雅黑" pitchFamily="34" charset="-122"/>
              <a:cs typeface="+mj-cs"/>
            </a:endParaRPr>
          </a:p>
        </p:txBody>
      </p:sp>
      <p:graphicFrame>
        <p:nvGraphicFramePr>
          <p:cNvPr id="7" name="表格 6"/>
          <p:cNvGraphicFramePr>
            <a:graphicFrameLocks noGrp="1"/>
          </p:cNvGraphicFramePr>
          <p:nvPr/>
        </p:nvGraphicFramePr>
        <p:xfrm>
          <a:off x="1199456" y="1124744"/>
          <a:ext cx="9361039" cy="5472608"/>
        </p:xfrm>
        <a:graphic>
          <a:graphicData uri="http://schemas.openxmlformats.org/drawingml/2006/table">
            <a:tbl>
              <a:tblPr firstRow="1" firstCol="1" lastRow="1" lastCol="1" bandRow="1" bandCol="1"/>
              <a:tblGrid>
                <a:gridCol w="2260561">
                  <a:extLst>
                    <a:ext uri="{9D8B030D-6E8A-4147-A177-3AD203B41FA5}">
                      <a16:colId xmlns:a16="http://schemas.microsoft.com/office/drawing/2014/main" val="20001"/>
                    </a:ext>
                  </a:extLst>
                </a:gridCol>
                <a:gridCol w="2247736">
                  <a:extLst>
                    <a:ext uri="{9D8B030D-6E8A-4147-A177-3AD203B41FA5}">
                      <a16:colId xmlns:a16="http://schemas.microsoft.com/office/drawing/2014/main" val="20003"/>
                    </a:ext>
                  </a:extLst>
                </a:gridCol>
                <a:gridCol w="3573614">
                  <a:extLst>
                    <a:ext uri="{9D8B030D-6E8A-4147-A177-3AD203B41FA5}">
                      <a16:colId xmlns:a16="http://schemas.microsoft.com/office/drawing/2014/main" val="20004"/>
                    </a:ext>
                  </a:extLst>
                </a:gridCol>
                <a:gridCol w="1279128">
                  <a:extLst>
                    <a:ext uri="{9D8B030D-6E8A-4147-A177-3AD203B41FA5}">
                      <a16:colId xmlns:a16="http://schemas.microsoft.com/office/drawing/2014/main" val="20005"/>
                    </a:ext>
                  </a:extLst>
                </a:gridCol>
              </a:tblGrid>
              <a:tr h="429337">
                <a:tc>
                  <a:txBody>
                    <a:bodyPr/>
                    <a:lstStyle/>
                    <a:p>
                      <a:pPr marL="0" marR="0" algn="ctr" defTabSz="914400" rtl="0" eaLnBrk="1" latinLnBrk="0" hangingPunct="1">
                        <a:lnSpc>
                          <a:spcPct val="115000"/>
                        </a:lnSpc>
                        <a:spcBef>
                          <a:spcPts val="0"/>
                        </a:spcBef>
                        <a:spcAft>
                          <a:spcPts val="0"/>
                        </a:spcAft>
                      </a:pPr>
                      <a:r>
                        <a:rPr lang="en-US" sz="1800" b="1" kern="1200" dirty="0">
                          <a:solidFill>
                            <a:schemeClr val="tx1"/>
                          </a:solidFill>
                          <a:latin typeface="Times New Roman" panose="02020603050405020304" pitchFamily="18" charset="0"/>
                          <a:ea typeface="+mn-ea"/>
                          <a:cs typeface="Times New Roman" panose="02020603050405020304" pitchFamily="18" charset="0"/>
                        </a:rPr>
                        <a:t>Item</a:t>
                      </a:r>
                    </a:p>
                  </a:txBody>
                  <a:tcPr marL="48988" marR="489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914400" rtl="0" eaLnBrk="1" latinLnBrk="0" hangingPunct="1">
                        <a:lnSpc>
                          <a:spcPct val="115000"/>
                        </a:lnSpc>
                        <a:spcBef>
                          <a:spcPts val="0"/>
                        </a:spcBef>
                        <a:spcAft>
                          <a:spcPts val="0"/>
                        </a:spcAft>
                      </a:pPr>
                      <a:r>
                        <a:rPr lang="en-US" sz="1800" b="1" kern="1200" dirty="0">
                          <a:solidFill>
                            <a:schemeClr val="tx1"/>
                          </a:solidFill>
                          <a:latin typeface="Times New Roman" panose="02020603050405020304" pitchFamily="18" charset="0"/>
                          <a:ea typeface="+mn-ea"/>
                          <a:cs typeface="Times New Roman" panose="02020603050405020304" pitchFamily="18" charset="0"/>
                        </a:rPr>
                        <a:t>Method</a:t>
                      </a:r>
                    </a:p>
                  </a:txBody>
                  <a:tcPr marL="48988" marR="489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914400" rtl="0" eaLnBrk="1" latinLnBrk="0" hangingPunct="1">
                        <a:lnSpc>
                          <a:spcPct val="115000"/>
                        </a:lnSpc>
                        <a:spcBef>
                          <a:spcPts val="0"/>
                        </a:spcBef>
                        <a:spcAft>
                          <a:spcPts val="0"/>
                        </a:spcAft>
                      </a:pPr>
                      <a:r>
                        <a:rPr lang="en-US" sz="1800" b="1" kern="1200" dirty="0">
                          <a:solidFill>
                            <a:schemeClr val="tx1"/>
                          </a:solidFill>
                          <a:latin typeface="Times New Roman" panose="02020603050405020304" pitchFamily="18" charset="0"/>
                          <a:ea typeface="+mn-ea"/>
                          <a:cs typeface="Times New Roman" panose="02020603050405020304" pitchFamily="18" charset="0"/>
                        </a:rPr>
                        <a:t>Parameter</a:t>
                      </a:r>
                    </a:p>
                  </a:txBody>
                  <a:tcPr marL="48988" marR="489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914400" rtl="0" eaLnBrk="1" latinLnBrk="0" hangingPunct="1">
                        <a:lnSpc>
                          <a:spcPct val="115000"/>
                        </a:lnSpc>
                        <a:spcBef>
                          <a:spcPts val="0"/>
                        </a:spcBef>
                        <a:spcAft>
                          <a:spcPts val="0"/>
                        </a:spcAft>
                      </a:pPr>
                      <a:r>
                        <a:rPr lang="en-US" sz="1800" b="1" kern="1200" dirty="0">
                          <a:solidFill>
                            <a:schemeClr val="tx1"/>
                          </a:solidFill>
                          <a:latin typeface="+mn-lt"/>
                          <a:ea typeface="+mn-ea"/>
                          <a:cs typeface="+mn-cs"/>
                        </a:rPr>
                        <a:t>Amounts</a:t>
                      </a:r>
                    </a:p>
                  </a:txBody>
                  <a:tcPr marL="48988" marR="489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806432">
                <a:tc>
                  <a:txBody>
                    <a:bodyPr/>
                    <a:lstStyle/>
                    <a:p>
                      <a:pPr marL="0" marR="0" algn="ctr">
                        <a:lnSpc>
                          <a:spcPct val="115000"/>
                        </a:lnSpc>
                        <a:spcBef>
                          <a:spcPts val="0"/>
                        </a:spcBef>
                        <a:spcAft>
                          <a:spcPts val="0"/>
                        </a:spcAft>
                      </a:pPr>
                      <a:r>
                        <a:rPr lang="en-US" sz="1200" b="1" kern="100" dirty="0">
                          <a:effectLst/>
                          <a:latin typeface="Times New Roman" panose="02020603050405020304" pitchFamily="18" charset="0"/>
                          <a:ea typeface="宋体"/>
                          <a:cs typeface="Times New Roman" panose="02020603050405020304" pitchFamily="18" charset="0"/>
                        </a:rPr>
                        <a:t>Beam position monitor</a:t>
                      </a:r>
                    </a:p>
                  </a:txBody>
                  <a:tcPr marL="48988" marR="489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US" sz="1200" b="1" i="0" u="none" strike="noStrike" kern="100" cap="none" spc="0" normalizeH="0" baseline="0" noProof="0" dirty="0">
                          <a:ln>
                            <a:noFill/>
                          </a:ln>
                          <a:solidFill>
                            <a:srgbClr val="000000"/>
                          </a:solidFill>
                          <a:effectLst/>
                          <a:uLnTx/>
                          <a:uFillTx/>
                          <a:latin typeface="Times New Roman" panose="02020603050405020304" pitchFamily="18" charset="0"/>
                          <a:ea typeface="宋体"/>
                          <a:cs typeface="Times New Roman" panose="02020603050405020304" pitchFamily="18" charset="0"/>
                        </a:rPr>
                        <a:t>Button electrode BPM</a:t>
                      </a:r>
                      <a:endParaRPr lang="en-US" sz="1200" b="1" kern="100" dirty="0">
                        <a:effectLst/>
                        <a:latin typeface="Times New Roman" panose="02020603050405020304" pitchFamily="18" charset="0"/>
                        <a:ea typeface="宋体"/>
                        <a:cs typeface="Times New Roman" panose="02020603050405020304" pitchFamily="18" charset="0"/>
                      </a:endParaRPr>
                    </a:p>
                  </a:txBody>
                  <a:tcPr marL="48988" marR="489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120"/>
                        </a:spcBef>
                        <a:spcAft>
                          <a:spcPts val="120"/>
                        </a:spcAft>
                      </a:pPr>
                      <a:r>
                        <a:rPr lang="en-US" sz="1200" b="1" kern="100" dirty="0">
                          <a:effectLst/>
                          <a:latin typeface="Times New Roman" panose="02020603050405020304" pitchFamily="18" charset="0"/>
                          <a:ea typeface="宋体"/>
                          <a:cs typeface="Times New Roman" panose="02020603050405020304" pitchFamily="18" charset="0"/>
                        </a:rPr>
                        <a:t>Measurement area (x </a:t>
                      </a:r>
                      <a:r>
                        <a:rPr lang="en-US" sz="1200" b="1" kern="100" dirty="0">
                          <a:effectLst/>
                          <a:latin typeface="Times New Roman" panose="02020603050405020304" pitchFamily="18" charset="0"/>
                          <a:ea typeface="宋体"/>
                          <a:cs typeface="Times New Roman" panose="02020603050405020304" pitchFamily="18" charset="0"/>
                          <a:sym typeface="Symbol"/>
                        </a:rPr>
                        <a:t></a:t>
                      </a:r>
                      <a:r>
                        <a:rPr lang="en-US" sz="1200" b="1" kern="100" dirty="0">
                          <a:effectLst/>
                          <a:latin typeface="Times New Roman" panose="02020603050405020304" pitchFamily="18" charset="0"/>
                          <a:ea typeface="宋体"/>
                          <a:cs typeface="Times New Roman" panose="02020603050405020304" pitchFamily="18" charset="0"/>
                        </a:rPr>
                        <a:t> y)</a:t>
                      </a:r>
                      <a:r>
                        <a:rPr lang="zh-CN" altLang="en-US" sz="1200" b="1" kern="100" dirty="0">
                          <a:effectLst/>
                          <a:latin typeface="Times New Roman" panose="02020603050405020304" pitchFamily="18" charset="0"/>
                          <a:ea typeface="宋体"/>
                          <a:cs typeface="Times New Roman" panose="02020603050405020304" pitchFamily="18" charset="0"/>
                        </a:rPr>
                        <a:t>：</a:t>
                      </a:r>
                      <a:r>
                        <a:rPr lang="en-US" sz="1200" b="1" kern="100" dirty="0">
                          <a:effectLst/>
                          <a:latin typeface="Times New Roman" panose="02020603050405020304" pitchFamily="18" charset="0"/>
                          <a:ea typeface="宋体"/>
                          <a:cs typeface="Times New Roman" panose="02020603050405020304" pitchFamily="18" charset="0"/>
                        </a:rPr>
                        <a:t>±20mm×±10mm</a:t>
                      </a:r>
                      <a:endParaRPr lang="en-US" sz="1200" b="1" dirty="0">
                        <a:effectLst/>
                        <a:latin typeface="Times New Roman" panose="02020603050405020304" pitchFamily="18" charset="0"/>
                        <a:ea typeface="宋体"/>
                        <a:cs typeface="Times New Roman" panose="02020603050405020304" pitchFamily="18" charset="0"/>
                      </a:endParaRPr>
                    </a:p>
                    <a:p>
                      <a:pPr marL="0" marR="0" lvl="0" indent="0" algn="just" defTabSz="685800" rtl="0" eaLnBrk="1" fontAlgn="auto" latinLnBrk="0" hangingPunct="1">
                        <a:lnSpc>
                          <a:spcPct val="115000"/>
                        </a:lnSpc>
                        <a:spcBef>
                          <a:spcPts val="120"/>
                        </a:spcBef>
                        <a:spcAft>
                          <a:spcPts val="120"/>
                        </a:spcAft>
                        <a:buClrTx/>
                        <a:buSzTx/>
                        <a:buFontTx/>
                        <a:buNone/>
                        <a:tabLst/>
                        <a:defRPr/>
                      </a:pPr>
                      <a:r>
                        <a:rPr lang="en-US" sz="1200" b="1" kern="100" dirty="0">
                          <a:effectLst/>
                          <a:latin typeface="Times New Roman" panose="02020603050405020304" pitchFamily="18" charset="0"/>
                          <a:ea typeface="宋体"/>
                          <a:cs typeface="Times New Roman" panose="02020603050405020304" pitchFamily="18" charset="0"/>
                        </a:rPr>
                        <a:t>Resolution</a:t>
                      </a:r>
                      <a:r>
                        <a:rPr lang="zh-CN" altLang="en-US" sz="1200" b="1" kern="100" dirty="0">
                          <a:effectLst/>
                          <a:latin typeface="Times New Roman" panose="02020603050405020304" pitchFamily="18" charset="0"/>
                          <a:ea typeface="宋体"/>
                          <a:cs typeface="Times New Roman" panose="02020603050405020304" pitchFamily="18" charset="0"/>
                        </a:rPr>
                        <a:t>：</a:t>
                      </a:r>
                      <a:r>
                        <a:rPr lang="en-US" sz="1200" b="1" kern="100" dirty="0">
                          <a:effectLst/>
                          <a:latin typeface="Times New Roman" panose="02020603050405020304" pitchFamily="18" charset="0"/>
                          <a:ea typeface="宋体"/>
                          <a:cs typeface="Times New Roman" panose="02020603050405020304" pitchFamily="18" charset="0"/>
                        </a:rPr>
                        <a:t>&lt;20um(</a:t>
                      </a:r>
                      <a:r>
                        <a:rPr lang="en-US" altLang="zh-CN" sz="1200" b="1" kern="100" dirty="0">
                          <a:effectLst/>
                          <a:latin typeface="Times New Roman" panose="02020603050405020304" pitchFamily="18" charset="0"/>
                          <a:ea typeface="宋体"/>
                          <a:cs typeface="Times New Roman" panose="02020603050405020304" pitchFamily="18" charset="0"/>
                        </a:rPr>
                        <a:t>turn</a:t>
                      </a:r>
                      <a:r>
                        <a:rPr lang="en-US" altLang="zh-CN" sz="1200" b="1" kern="100" baseline="0" dirty="0">
                          <a:effectLst/>
                          <a:latin typeface="Times New Roman" panose="02020603050405020304" pitchFamily="18" charset="0"/>
                          <a:ea typeface="宋体"/>
                          <a:cs typeface="Times New Roman" panose="02020603050405020304" pitchFamily="18" charset="0"/>
                        </a:rPr>
                        <a:t> by turn)</a:t>
                      </a:r>
                      <a:endParaRPr lang="en-US" altLang="zh-CN" sz="1200" b="1" kern="100" dirty="0">
                        <a:effectLst/>
                        <a:latin typeface="Times New Roman" panose="02020603050405020304" pitchFamily="18" charset="0"/>
                        <a:ea typeface="宋体"/>
                        <a:cs typeface="Times New Roman" panose="02020603050405020304" pitchFamily="18" charset="0"/>
                      </a:endParaRPr>
                    </a:p>
                  </a:txBody>
                  <a:tcPr marL="48988" marR="489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kern="100" dirty="0">
                          <a:solidFill>
                            <a:schemeClr val="tx1"/>
                          </a:solidFill>
                          <a:effectLst/>
                          <a:latin typeface="Times New Roman"/>
                          <a:ea typeface="宋体"/>
                        </a:rPr>
                        <a:t>2408</a:t>
                      </a:r>
                    </a:p>
                  </a:txBody>
                  <a:tcPr marL="48988" marR="489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483725">
                <a:tc>
                  <a:txBody>
                    <a:bodyPr/>
                    <a:lstStyle/>
                    <a:p>
                      <a:pPr marL="0" marR="0" algn="ctr">
                        <a:lnSpc>
                          <a:spcPct val="115000"/>
                        </a:lnSpc>
                        <a:spcBef>
                          <a:spcPts val="0"/>
                        </a:spcBef>
                        <a:spcAft>
                          <a:spcPts val="0"/>
                        </a:spcAft>
                      </a:pPr>
                      <a:r>
                        <a:rPr lang="en-US" sz="1200" b="1" kern="100" dirty="0">
                          <a:effectLst/>
                          <a:latin typeface="Times New Roman" panose="02020603050405020304" pitchFamily="18" charset="0"/>
                          <a:ea typeface="宋体"/>
                          <a:cs typeface="Times New Roman" panose="02020603050405020304" pitchFamily="18" charset="0"/>
                        </a:rPr>
                        <a:t>Bunch current</a:t>
                      </a:r>
                    </a:p>
                  </a:txBody>
                  <a:tcPr marL="48988" marR="48988" marT="0" marB="0" anchor="ctr">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kern="100" dirty="0">
                          <a:effectLst/>
                          <a:latin typeface="Times New Roman" panose="02020603050405020304" pitchFamily="18" charset="0"/>
                          <a:ea typeface="宋体"/>
                          <a:cs typeface="Times New Roman" panose="02020603050405020304" pitchFamily="18" charset="0"/>
                        </a:rPr>
                        <a:t>BCM</a:t>
                      </a:r>
                    </a:p>
                  </a:txBody>
                  <a:tcPr marL="48988" marR="489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120"/>
                        </a:spcBef>
                        <a:spcAft>
                          <a:spcPts val="120"/>
                        </a:spcAft>
                      </a:pPr>
                      <a:r>
                        <a:rPr lang="en-US" sz="1200" b="1" kern="100" dirty="0">
                          <a:effectLst/>
                          <a:latin typeface="Times New Roman" panose="02020603050405020304" pitchFamily="18" charset="0"/>
                          <a:ea typeface="宋体"/>
                          <a:cs typeface="Times New Roman" panose="02020603050405020304" pitchFamily="18" charset="0"/>
                        </a:rPr>
                        <a:t>Measurement range</a:t>
                      </a:r>
                      <a:r>
                        <a:rPr lang="zh-CN" altLang="en-US" sz="1200" b="1" kern="100" dirty="0">
                          <a:effectLst/>
                          <a:latin typeface="Times New Roman" panose="02020603050405020304" pitchFamily="18" charset="0"/>
                          <a:ea typeface="宋体"/>
                          <a:cs typeface="Times New Roman" panose="02020603050405020304" pitchFamily="18" charset="0"/>
                        </a:rPr>
                        <a:t>：</a:t>
                      </a:r>
                      <a:r>
                        <a:rPr lang="en-US" sz="1200" b="1" kern="100" dirty="0">
                          <a:effectLst/>
                          <a:latin typeface="Times New Roman" panose="02020603050405020304" pitchFamily="18" charset="0"/>
                          <a:ea typeface="宋体"/>
                          <a:cs typeface="Times New Roman" panose="02020603050405020304" pitchFamily="18" charset="0"/>
                        </a:rPr>
                        <a:t>10mA / per bunch</a:t>
                      </a:r>
                      <a:endParaRPr lang="en-US" sz="1200" b="1" dirty="0">
                        <a:effectLst/>
                        <a:latin typeface="Times New Roman" panose="02020603050405020304" pitchFamily="18" charset="0"/>
                        <a:ea typeface="宋体"/>
                        <a:cs typeface="Times New Roman" panose="02020603050405020304" pitchFamily="18" charset="0"/>
                      </a:endParaRPr>
                    </a:p>
                    <a:p>
                      <a:pPr marL="0" marR="0" algn="just">
                        <a:lnSpc>
                          <a:spcPct val="115000"/>
                        </a:lnSpc>
                        <a:spcBef>
                          <a:spcPts val="120"/>
                        </a:spcBef>
                        <a:spcAft>
                          <a:spcPts val="120"/>
                        </a:spcAft>
                      </a:pPr>
                      <a:r>
                        <a:rPr lang="en-US" sz="1200" b="1" kern="100" dirty="0">
                          <a:effectLst/>
                          <a:latin typeface="Times New Roman" panose="02020603050405020304" pitchFamily="18" charset="0"/>
                          <a:ea typeface="宋体"/>
                          <a:cs typeface="Times New Roman" panose="02020603050405020304" pitchFamily="18" charset="0"/>
                        </a:rPr>
                        <a:t>Relatively </a:t>
                      </a:r>
                      <a:r>
                        <a:rPr lang="en-US" sz="1200" b="1" kern="100" dirty="0">
                          <a:solidFill>
                            <a:srgbClr val="000000"/>
                          </a:solidFill>
                          <a:effectLst/>
                          <a:latin typeface="Times New Roman" panose="02020603050405020304" pitchFamily="18" charset="0"/>
                          <a:ea typeface="宋体"/>
                          <a:cs typeface="Times New Roman" panose="02020603050405020304" pitchFamily="18" charset="0"/>
                        </a:rPr>
                        <a:t>precision</a:t>
                      </a:r>
                      <a:r>
                        <a:rPr lang="zh-CN" altLang="en-US" sz="1200" b="1" kern="100" dirty="0">
                          <a:effectLst/>
                          <a:latin typeface="Times New Roman" panose="02020603050405020304" pitchFamily="18" charset="0"/>
                          <a:ea typeface="宋体"/>
                          <a:cs typeface="Times New Roman" panose="02020603050405020304" pitchFamily="18" charset="0"/>
                        </a:rPr>
                        <a:t>：</a:t>
                      </a:r>
                      <a:r>
                        <a:rPr lang="en-US" sz="1200" b="1" kern="100" dirty="0">
                          <a:effectLst/>
                          <a:latin typeface="Times New Roman" panose="02020603050405020304" pitchFamily="18" charset="0"/>
                          <a:ea typeface="宋体"/>
                          <a:cs typeface="Times New Roman" panose="02020603050405020304" pitchFamily="18" charset="0"/>
                        </a:rPr>
                        <a:t>1/4095</a:t>
                      </a:r>
                      <a:endParaRPr lang="en-US" sz="1200" b="1" dirty="0">
                        <a:effectLst/>
                        <a:latin typeface="Times New Roman" panose="02020603050405020304" pitchFamily="18" charset="0"/>
                        <a:ea typeface="宋体"/>
                        <a:cs typeface="Times New Roman" panose="02020603050405020304" pitchFamily="18" charset="0"/>
                      </a:endParaRPr>
                    </a:p>
                  </a:txBody>
                  <a:tcPr marL="48988" marR="489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kern="100" dirty="0">
                          <a:effectLst/>
                          <a:latin typeface="Times New Roman"/>
                          <a:ea typeface="宋体"/>
                        </a:rPr>
                        <a:t>2</a:t>
                      </a:r>
                    </a:p>
                  </a:txBody>
                  <a:tcPr marL="48988" marR="489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956175">
                <a:tc>
                  <a:txBody>
                    <a:bodyPr/>
                    <a:lstStyle/>
                    <a:p>
                      <a:pPr marL="0" marR="0" algn="ctr" defTabSz="685800" rtl="0" eaLnBrk="1" latinLnBrk="0" hangingPunct="1">
                        <a:lnSpc>
                          <a:spcPct val="115000"/>
                        </a:lnSpc>
                        <a:spcBef>
                          <a:spcPts val="0"/>
                        </a:spcBef>
                        <a:spcAft>
                          <a:spcPts val="0"/>
                        </a:spcAft>
                      </a:pPr>
                      <a:r>
                        <a:rPr lang="en-US" sz="1200" b="1" kern="100" dirty="0">
                          <a:solidFill>
                            <a:schemeClr val="tx1"/>
                          </a:solidFill>
                          <a:effectLst/>
                          <a:latin typeface="Times New Roman" panose="02020603050405020304" pitchFamily="18" charset="0"/>
                          <a:ea typeface="宋体"/>
                          <a:cs typeface="Times New Roman" panose="02020603050405020304" pitchFamily="18" charset="0"/>
                        </a:rPr>
                        <a:t>Average current</a:t>
                      </a:r>
                    </a:p>
                  </a:txBody>
                  <a:tcPr marL="48988" marR="48988" marT="0" marB="0" anchor="ctr">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kern="100" dirty="0">
                          <a:effectLst/>
                          <a:latin typeface="Times New Roman" panose="02020603050405020304" pitchFamily="18" charset="0"/>
                          <a:ea typeface="宋体"/>
                          <a:cs typeface="Times New Roman" panose="02020603050405020304" pitchFamily="18" charset="0"/>
                        </a:rPr>
                        <a:t>DCCT</a:t>
                      </a:r>
                    </a:p>
                  </a:txBody>
                  <a:tcPr marL="48988" marR="489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120"/>
                        </a:spcBef>
                        <a:spcAft>
                          <a:spcPts val="120"/>
                        </a:spcAft>
                      </a:pPr>
                      <a:r>
                        <a:rPr lang="en-US" sz="1200" b="1" kern="100" dirty="0">
                          <a:effectLst/>
                          <a:latin typeface="Times New Roman" panose="02020603050405020304" pitchFamily="18" charset="0"/>
                          <a:ea typeface="宋体"/>
                          <a:cs typeface="Times New Roman" panose="02020603050405020304" pitchFamily="18" charset="0"/>
                        </a:rPr>
                        <a:t>Dynamic measurement range</a:t>
                      </a:r>
                      <a:r>
                        <a:rPr lang="zh-CN" altLang="en-US" sz="1200" b="1" kern="100" dirty="0">
                          <a:effectLst/>
                          <a:latin typeface="Times New Roman" panose="02020603050405020304" pitchFamily="18" charset="0"/>
                          <a:ea typeface="宋体"/>
                          <a:cs typeface="Times New Roman" panose="02020603050405020304" pitchFamily="18" charset="0"/>
                        </a:rPr>
                        <a:t>：</a:t>
                      </a:r>
                      <a:r>
                        <a:rPr lang="en-US" sz="1200" b="1" kern="100" dirty="0">
                          <a:effectLst/>
                          <a:latin typeface="Times New Roman" panose="02020603050405020304" pitchFamily="18" charset="0"/>
                          <a:ea typeface="宋体"/>
                          <a:cs typeface="Times New Roman" panose="02020603050405020304" pitchFamily="18" charset="0"/>
                        </a:rPr>
                        <a:t>0.0~1A</a:t>
                      </a:r>
                      <a:endParaRPr lang="en-US" sz="1200" b="1" dirty="0">
                        <a:effectLst/>
                        <a:latin typeface="Times New Roman" panose="02020603050405020304" pitchFamily="18" charset="0"/>
                        <a:ea typeface="宋体"/>
                        <a:cs typeface="Times New Roman" panose="02020603050405020304" pitchFamily="18" charset="0"/>
                      </a:endParaRPr>
                    </a:p>
                    <a:p>
                      <a:pPr marL="0" marR="0" algn="just">
                        <a:lnSpc>
                          <a:spcPct val="115000"/>
                        </a:lnSpc>
                        <a:spcBef>
                          <a:spcPts val="120"/>
                        </a:spcBef>
                        <a:spcAft>
                          <a:spcPts val="120"/>
                        </a:spcAft>
                      </a:pPr>
                      <a:r>
                        <a:rPr lang="en-US" sz="1200" b="1" kern="100" dirty="0">
                          <a:effectLst/>
                          <a:latin typeface="Times New Roman" panose="02020603050405020304" pitchFamily="18" charset="0"/>
                          <a:ea typeface="宋体"/>
                          <a:cs typeface="Times New Roman" panose="02020603050405020304" pitchFamily="18" charset="0"/>
                        </a:rPr>
                        <a:t>Resolution:50uA@0.6-8mA</a:t>
                      </a:r>
                    </a:p>
                    <a:p>
                      <a:pPr marL="0" marR="0" algn="just">
                        <a:lnSpc>
                          <a:spcPct val="115000"/>
                        </a:lnSpc>
                        <a:spcBef>
                          <a:spcPts val="120"/>
                        </a:spcBef>
                        <a:spcAft>
                          <a:spcPts val="120"/>
                        </a:spcAft>
                      </a:pPr>
                      <a:r>
                        <a:rPr lang="en-US" sz="1200" b="1" kern="100" dirty="0">
                          <a:effectLst/>
                          <a:latin typeface="Times New Roman" panose="02020603050405020304" pitchFamily="18" charset="0"/>
                          <a:ea typeface="宋体"/>
                          <a:cs typeface="Times New Roman" panose="02020603050405020304" pitchFamily="18" charset="0"/>
                        </a:rPr>
                        <a:t>Linearity</a:t>
                      </a:r>
                      <a:r>
                        <a:rPr lang="zh-CN" altLang="en-US" sz="1200" b="1" kern="100" dirty="0">
                          <a:effectLst/>
                          <a:latin typeface="Times New Roman" panose="02020603050405020304" pitchFamily="18" charset="0"/>
                          <a:ea typeface="宋体"/>
                          <a:cs typeface="Times New Roman" panose="02020603050405020304" pitchFamily="18" charset="0"/>
                        </a:rPr>
                        <a:t>：</a:t>
                      </a:r>
                      <a:r>
                        <a:rPr lang="en-US" sz="1200" b="1" kern="100" dirty="0">
                          <a:effectLst/>
                          <a:latin typeface="Times New Roman" panose="02020603050405020304" pitchFamily="18" charset="0"/>
                          <a:ea typeface="宋体"/>
                          <a:cs typeface="Times New Roman" panose="02020603050405020304" pitchFamily="18" charset="0"/>
                        </a:rPr>
                        <a:t>0.1 %</a:t>
                      </a:r>
                      <a:endParaRPr lang="en-US" sz="1200" b="1" dirty="0">
                        <a:effectLst/>
                        <a:latin typeface="Times New Roman" panose="02020603050405020304" pitchFamily="18" charset="0"/>
                        <a:ea typeface="宋体"/>
                        <a:cs typeface="Times New Roman" panose="02020603050405020304" pitchFamily="18" charset="0"/>
                      </a:endParaRPr>
                    </a:p>
                    <a:p>
                      <a:pPr marL="0" marR="0" algn="just">
                        <a:lnSpc>
                          <a:spcPct val="115000"/>
                        </a:lnSpc>
                        <a:spcBef>
                          <a:spcPts val="120"/>
                        </a:spcBef>
                        <a:spcAft>
                          <a:spcPts val="120"/>
                        </a:spcAft>
                      </a:pPr>
                      <a:r>
                        <a:rPr lang="en-US" sz="1200" b="1" kern="100" dirty="0">
                          <a:effectLst/>
                          <a:latin typeface="Times New Roman" panose="02020603050405020304" pitchFamily="18" charset="0"/>
                          <a:ea typeface="宋体"/>
                          <a:cs typeface="Times New Roman" panose="02020603050405020304" pitchFamily="18" charset="0"/>
                        </a:rPr>
                        <a:t>Zero drift: &lt;0.05mA</a:t>
                      </a:r>
                      <a:endParaRPr lang="en-US" sz="1200" b="1" dirty="0">
                        <a:effectLst/>
                        <a:latin typeface="Times New Roman" panose="02020603050405020304" pitchFamily="18" charset="0"/>
                        <a:ea typeface="宋体"/>
                        <a:cs typeface="Times New Roman" panose="02020603050405020304" pitchFamily="18" charset="0"/>
                      </a:endParaRPr>
                    </a:p>
                  </a:txBody>
                  <a:tcPr marL="48988" marR="489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kern="100" dirty="0">
                          <a:effectLst/>
                          <a:latin typeface="Times New Roman"/>
                          <a:ea typeface="宋体"/>
                        </a:rPr>
                        <a:t>2</a:t>
                      </a:r>
                    </a:p>
                  </a:txBody>
                  <a:tcPr marL="48988" marR="489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639589">
                <a:tc>
                  <a:txBody>
                    <a:bodyPr/>
                    <a:lstStyle/>
                    <a:p>
                      <a:pPr marL="0" marR="0" algn="ctr" defTabSz="685800" rtl="0" eaLnBrk="1" latinLnBrk="0" hangingPunct="1">
                        <a:lnSpc>
                          <a:spcPct val="115000"/>
                        </a:lnSpc>
                        <a:spcBef>
                          <a:spcPts val="0"/>
                        </a:spcBef>
                        <a:spcAft>
                          <a:spcPts val="0"/>
                        </a:spcAft>
                      </a:pPr>
                      <a:r>
                        <a:rPr lang="en-US" sz="1200" b="1" kern="100" dirty="0">
                          <a:solidFill>
                            <a:schemeClr val="tx1"/>
                          </a:solidFill>
                          <a:effectLst/>
                          <a:latin typeface="Times New Roman" panose="02020603050405020304" pitchFamily="18" charset="0"/>
                          <a:ea typeface="宋体"/>
                          <a:cs typeface="Times New Roman" panose="02020603050405020304" pitchFamily="18" charset="0"/>
                        </a:rPr>
                        <a:t>Beam size</a:t>
                      </a:r>
                    </a:p>
                  </a:txBody>
                  <a:tcPr marL="48988" marR="48988" marT="0" marB="0" anchor="ctr">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kern="100" dirty="0">
                          <a:effectLst/>
                          <a:latin typeface="Times New Roman" panose="02020603050405020304" pitchFamily="18" charset="0"/>
                          <a:ea typeface="宋体"/>
                          <a:cs typeface="Times New Roman" panose="02020603050405020304" pitchFamily="18" charset="0"/>
                        </a:rPr>
                        <a:t>Double slit interferometer </a:t>
                      </a:r>
                    </a:p>
                    <a:p>
                      <a:pPr marL="0" marR="0" algn="ctr">
                        <a:lnSpc>
                          <a:spcPct val="115000"/>
                        </a:lnSpc>
                        <a:spcBef>
                          <a:spcPts val="0"/>
                        </a:spcBef>
                        <a:spcAft>
                          <a:spcPts val="0"/>
                        </a:spcAft>
                      </a:pPr>
                      <a:r>
                        <a:rPr lang="en-US" sz="1200" b="1" kern="100" dirty="0">
                          <a:effectLst/>
                          <a:latin typeface="Times New Roman" panose="02020603050405020304" pitchFamily="18" charset="0"/>
                          <a:ea typeface="宋体"/>
                          <a:cs typeface="Times New Roman" panose="02020603050405020304" pitchFamily="18" charset="0"/>
                        </a:rPr>
                        <a:t>x ray pin hole</a:t>
                      </a:r>
                    </a:p>
                  </a:txBody>
                  <a:tcPr marL="48988" marR="489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kern="100" dirty="0">
                          <a:effectLst/>
                          <a:latin typeface="Times New Roman" panose="02020603050405020304" pitchFamily="18" charset="0"/>
                          <a:ea typeface="宋体"/>
                          <a:cs typeface="Times New Roman" panose="02020603050405020304" pitchFamily="18" charset="0"/>
                        </a:rPr>
                        <a:t>Resolution:0.2 µ</a:t>
                      </a:r>
                      <a:r>
                        <a:rPr lang="en-US" sz="1200" b="1" kern="0" dirty="0">
                          <a:effectLst/>
                          <a:latin typeface="Times New Roman" panose="02020603050405020304" pitchFamily="18" charset="0"/>
                          <a:ea typeface="宋体"/>
                          <a:cs typeface="Times New Roman" panose="02020603050405020304" pitchFamily="18" charset="0"/>
                        </a:rPr>
                        <a:t>m</a:t>
                      </a:r>
                      <a:endParaRPr lang="en-US" sz="1200" b="1" kern="100" dirty="0">
                        <a:effectLst/>
                        <a:latin typeface="Times New Roman" panose="02020603050405020304" pitchFamily="18" charset="0"/>
                        <a:ea typeface="宋体"/>
                        <a:cs typeface="Times New Roman" panose="02020603050405020304" pitchFamily="18" charset="0"/>
                      </a:endParaRPr>
                    </a:p>
                  </a:txBody>
                  <a:tcPr marL="48988" marR="489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kern="100" dirty="0">
                          <a:effectLst/>
                          <a:latin typeface="Times New Roman"/>
                          <a:ea typeface="宋体"/>
                        </a:rPr>
                        <a:t>2</a:t>
                      </a:r>
                    </a:p>
                  </a:txBody>
                  <a:tcPr marL="48988" marR="489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651968">
                <a:tc>
                  <a:txBody>
                    <a:bodyPr/>
                    <a:lstStyle/>
                    <a:p>
                      <a:pPr marL="0" marR="0" algn="ctr" defTabSz="685800" rtl="0" eaLnBrk="1" latinLnBrk="0" hangingPunct="1">
                        <a:lnSpc>
                          <a:spcPct val="115000"/>
                        </a:lnSpc>
                        <a:spcBef>
                          <a:spcPts val="0"/>
                        </a:spcBef>
                        <a:spcAft>
                          <a:spcPts val="0"/>
                        </a:spcAft>
                      </a:pPr>
                      <a:r>
                        <a:rPr lang="en-US" sz="1200" b="1" kern="100" dirty="0">
                          <a:solidFill>
                            <a:schemeClr val="tx1"/>
                          </a:solidFill>
                          <a:effectLst/>
                          <a:latin typeface="Times New Roman" panose="02020603050405020304" pitchFamily="18" charset="0"/>
                          <a:ea typeface="宋体"/>
                          <a:cs typeface="Times New Roman" panose="02020603050405020304" pitchFamily="18" charset="0"/>
                        </a:rPr>
                        <a:t>B</a:t>
                      </a:r>
                      <a:r>
                        <a:rPr lang="en-US" altLang="zh-CN" sz="1200" b="1" kern="100" dirty="0">
                          <a:solidFill>
                            <a:schemeClr val="tx1"/>
                          </a:solidFill>
                          <a:effectLst/>
                          <a:latin typeface="Times New Roman" panose="02020603050405020304" pitchFamily="18" charset="0"/>
                          <a:ea typeface="宋体"/>
                          <a:cs typeface="Times New Roman" panose="02020603050405020304" pitchFamily="18" charset="0"/>
                        </a:rPr>
                        <a:t>unch</a:t>
                      </a:r>
                      <a:r>
                        <a:rPr lang="en-US" sz="1200" b="1" kern="100" dirty="0">
                          <a:solidFill>
                            <a:schemeClr val="tx1"/>
                          </a:solidFill>
                          <a:effectLst/>
                          <a:latin typeface="Times New Roman" panose="02020603050405020304" pitchFamily="18" charset="0"/>
                          <a:ea typeface="宋体"/>
                          <a:cs typeface="Times New Roman" panose="02020603050405020304" pitchFamily="18" charset="0"/>
                        </a:rPr>
                        <a:t> length</a:t>
                      </a:r>
                    </a:p>
                  </a:txBody>
                  <a:tcPr marL="48988" marR="48988" marT="0" marB="0" anchor="ctr">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kern="100" dirty="0">
                          <a:effectLst/>
                          <a:latin typeface="Times New Roman" panose="02020603050405020304" pitchFamily="18" charset="0"/>
                          <a:ea typeface="宋体"/>
                          <a:cs typeface="Times New Roman" panose="02020603050405020304" pitchFamily="18" charset="0"/>
                        </a:rPr>
                        <a:t>Streak camera</a:t>
                      </a:r>
                    </a:p>
                    <a:p>
                      <a:pPr marL="0" marR="0" algn="ctr">
                        <a:lnSpc>
                          <a:spcPct val="115000"/>
                        </a:lnSpc>
                        <a:spcBef>
                          <a:spcPts val="0"/>
                        </a:spcBef>
                        <a:spcAft>
                          <a:spcPts val="0"/>
                        </a:spcAft>
                      </a:pPr>
                      <a:r>
                        <a:rPr lang="en-US" altLang="zh-CN" sz="1200" b="1" dirty="0">
                          <a:latin typeface="Times New Roman" panose="02020603050405020304" pitchFamily="18" charset="0"/>
                          <a:cs typeface="Times New Roman" panose="02020603050405020304" pitchFamily="18" charset="0"/>
                        </a:rPr>
                        <a:t>Two photon intensity interferometer</a:t>
                      </a:r>
                      <a:endParaRPr lang="en-US" sz="1200" b="1" kern="100" dirty="0">
                        <a:effectLst/>
                        <a:latin typeface="Times New Roman" panose="02020603050405020304" pitchFamily="18" charset="0"/>
                        <a:ea typeface="宋体"/>
                        <a:cs typeface="Times New Roman" panose="02020603050405020304" pitchFamily="18" charset="0"/>
                      </a:endParaRPr>
                    </a:p>
                  </a:txBody>
                  <a:tcPr marL="48988" marR="489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kern="0" dirty="0">
                          <a:effectLst/>
                          <a:latin typeface="Times New Roman" panose="02020603050405020304" pitchFamily="18" charset="0"/>
                          <a:ea typeface="宋体"/>
                          <a:cs typeface="Times New Roman" panose="02020603050405020304" pitchFamily="18" charset="0"/>
                        </a:rPr>
                        <a:t>Resolution:1 </a:t>
                      </a:r>
                      <a:r>
                        <a:rPr lang="en-US" sz="1200" b="1" kern="0" dirty="0" err="1">
                          <a:effectLst/>
                          <a:latin typeface="Times New Roman" panose="02020603050405020304" pitchFamily="18" charset="0"/>
                          <a:ea typeface="宋体"/>
                          <a:cs typeface="Times New Roman" panose="02020603050405020304" pitchFamily="18" charset="0"/>
                        </a:rPr>
                        <a:t>ps</a:t>
                      </a:r>
                      <a:endParaRPr lang="en-US" sz="1200" b="1" kern="100" dirty="0">
                        <a:effectLst/>
                        <a:latin typeface="Times New Roman" panose="02020603050405020304" pitchFamily="18" charset="0"/>
                        <a:ea typeface="宋体"/>
                        <a:cs typeface="Times New Roman" panose="02020603050405020304" pitchFamily="18" charset="0"/>
                      </a:endParaRPr>
                    </a:p>
                  </a:txBody>
                  <a:tcPr marL="48988" marR="489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kern="100" dirty="0">
                          <a:effectLst/>
                          <a:latin typeface="Times New Roman"/>
                          <a:ea typeface="宋体"/>
                        </a:rPr>
                        <a:t>2</a:t>
                      </a:r>
                    </a:p>
                  </a:txBody>
                  <a:tcPr marL="48988" marR="489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381664">
                <a:tc rowSpan="2">
                  <a:txBody>
                    <a:bodyPr/>
                    <a:lstStyle/>
                    <a:p>
                      <a:pPr marL="0" marR="0" algn="ctr" defTabSz="685800" rtl="0" eaLnBrk="1" latinLnBrk="0" hangingPunct="1">
                        <a:lnSpc>
                          <a:spcPct val="115000"/>
                        </a:lnSpc>
                        <a:spcBef>
                          <a:spcPts val="0"/>
                        </a:spcBef>
                        <a:spcAft>
                          <a:spcPts val="0"/>
                        </a:spcAft>
                      </a:pPr>
                      <a:r>
                        <a:rPr lang="en-US" sz="1200" b="1" kern="100" dirty="0">
                          <a:solidFill>
                            <a:schemeClr val="tx1"/>
                          </a:solidFill>
                          <a:effectLst/>
                          <a:latin typeface="Times New Roman" panose="02020603050405020304" pitchFamily="18" charset="0"/>
                          <a:ea typeface="宋体"/>
                          <a:cs typeface="Times New Roman" panose="02020603050405020304" pitchFamily="18" charset="0"/>
                        </a:rPr>
                        <a:t>Tune measurement</a:t>
                      </a:r>
                    </a:p>
                  </a:txBody>
                  <a:tcPr marL="48988" marR="48988" marT="0" marB="0" anchor="ctr">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kern="100" dirty="0">
                          <a:effectLst/>
                          <a:latin typeface="Times New Roman" panose="02020603050405020304" pitchFamily="18" charset="0"/>
                          <a:ea typeface="宋体"/>
                          <a:cs typeface="Times New Roman" panose="02020603050405020304" pitchFamily="18" charset="0"/>
                        </a:rPr>
                        <a:t>Frequency sweeping method</a:t>
                      </a:r>
                    </a:p>
                  </a:txBody>
                  <a:tcPr marL="48988" marR="489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800"/>
                        </a:lnSpc>
                        <a:spcBef>
                          <a:spcPts val="0"/>
                        </a:spcBef>
                        <a:spcAft>
                          <a:spcPts val="0"/>
                        </a:spcAft>
                      </a:pPr>
                      <a:r>
                        <a:rPr lang="en-US" sz="1200" b="1" kern="100" dirty="0">
                          <a:effectLst/>
                          <a:latin typeface="Times New Roman" panose="02020603050405020304" pitchFamily="18" charset="0"/>
                          <a:ea typeface="宋体"/>
                          <a:cs typeface="Times New Roman" panose="02020603050405020304" pitchFamily="18" charset="0"/>
                        </a:rPr>
                        <a:t>Resolution:0.001</a:t>
                      </a:r>
                    </a:p>
                  </a:txBody>
                  <a:tcPr marL="48988" marR="489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gn="ctr">
                        <a:lnSpc>
                          <a:spcPct val="115000"/>
                        </a:lnSpc>
                        <a:spcBef>
                          <a:spcPts val="0"/>
                        </a:spcBef>
                        <a:spcAft>
                          <a:spcPts val="0"/>
                        </a:spcAft>
                      </a:pPr>
                      <a:r>
                        <a:rPr lang="en-US" sz="1200" b="1" kern="100" dirty="0">
                          <a:effectLst/>
                          <a:latin typeface="Times New Roman"/>
                          <a:ea typeface="宋体"/>
                        </a:rPr>
                        <a:t>2</a:t>
                      </a:r>
                    </a:p>
                  </a:txBody>
                  <a:tcPr marL="48988" marR="489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205366">
                <a:tc vMerge="1">
                  <a:txBody>
                    <a:bodyPr/>
                    <a:lstStyle/>
                    <a:p>
                      <a:endParaRPr lang="en-US"/>
                    </a:p>
                  </a:txBody>
                  <a:tcPr/>
                </a:tc>
                <a:tc>
                  <a:txBody>
                    <a:bodyPr/>
                    <a:lstStyle/>
                    <a:p>
                      <a:pPr marL="0" marR="0" algn="ctr">
                        <a:lnSpc>
                          <a:spcPct val="115000"/>
                        </a:lnSpc>
                        <a:spcBef>
                          <a:spcPts val="0"/>
                        </a:spcBef>
                        <a:spcAft>
                          <a:spcPts val="0"/>
                        </a:spcAft>
                      </a:pPr>
                      <a:r>
                        <a:rPr lang="en-US" sz="1200" b="1" kern="100" dirty="0">
                          <a:effectLst/>
                          <a:latin typeface="Times New Roman" panose="02020603050405020304" pitchFamily="18" charset="0"/>
                          <a:ea typeface="宋体"/>
                          <a:cs typeface="Times New Roman" panose="02020603050405020304" pitchFamily="18" charset="0"/>
                        </a:rPr>
                        <a:t>DDD</a:t>
                      </a:r>
                    </a:p>
                  </a:txBody>
                  <a:tcPr marL="48988" marR="489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kern="100" dirty="0">
                          <a:effectLst/>
                          <a:latin typeface="Times New Roman" panose="02020603050405020304" pitchFamily="18" charset="0"/>
                          <a:ea typeface="宋体"/>
                          <a:cs typeface="Times New Roman" panose="02020603050405020304" pitchFamily="18" charset="0"/>
                        </a:rPr>
                        <a:t>Resolution:0.001</a:t>
                      </a:r>
                    </a:p>
                  </a:txBody>
                  <a:tcPr marL="48988" marR="489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val="10008"/>
                  </a:ext>
                </a:extLst>
              </a:tr>
              <a:tr h="480447">
                <a:tc>
                  <a:txBody>
                    <a:bodyPr/>
                    <a:lstStyle/>
                    <a:p>
                      <a:pPr marL="0" marR="0" algn="ctr" defTabSz="685800" rtl="0" eaLnBrk="1" latinLnBrk="0" hangingPunct="1">
                        <a:lnSpc>
                          <a:spcPct val="115000"/>
                        </a:lnSpc>
                        <a:spcBef>
                          <a:spcPts val="0"/>
                        </a:spcBef>
                        <a:spcAft>
                          <a:spcPts val="0"/>
                        </a:spcAft>
                      </a:pPr>
                      <a:r>
                        <a:rPr lang="en-US" sz="1200" b="1" kern="100" dirty="0">
                          <a:solidFill>
                            <a:schemeClr val="tx1"/>
                          </a:solidFill>
                          <a:effectLst/>
                          <a:latin typeface="Times New Roman" panose="02020603050405020304" pitchFamily="18" charset="0"/>
                          <a:ea typeface="宋体"/>
                          <a:cs typeface="Times New Roman" panose="02020603050405020304" pitchFamily="18" charset="0"/>
                        </a:rPr>
                        <a:t>Beam loss monitor</a:t>
                      </a:r>
                    </a:p>
                  </a:txBody>
                  <a:tcPr marL="48988" marR="48988" marT="0" marB="0" anchor="ctr">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altLang="zh-CN" sz="1200" b="1" kern="100" dirty="0">
                          <a:solidFill>
                            <a:schemeClr val="tx1"/>
                          </a:solidFill>
                          <a:effectLst/>
                          <a:latin typeface="Times New Roman" panose="02020603050405020304" pitchFamily="18" charset="0"/>
                          <a:ea typeface="宋体"/>
                          <a:cs typeface="Times New Roman" panose="02020603050405020304" pitchFamily="18" charset="0"/>
                        </a:rPr>
                        <a:t>Optical</a:t>
                      </a:r>
                      <a:r>
                        <a:rPr lang="en-GB" altLang="zh-CN" sz="1200" b="1" kern="100" dirty="0">
                          <a:solidFill>
                            <a:schemeClr val="tx1"/>
                          </a:solidFill>
                          <a:effectLst/>
                          <a:latin typeface="Times New Roman" panose="02020603050405020304" pitchFamily="18" charset="0"/>
                          <a:ea typeface="宋体"/>
                          <a:cs typeface="Times New Roman" panose="02020603050405020304" pitchFamily="18" charset="0"/>
                        </a:rPr>
                        <a:t> </a:t>
                      </a:r>
                      <a:r>
                        <a:rPr lang="en-GB" altLang="zh-CN" sz="1200" b="1" kern="100" dirty="0" err="1">
                          <a:solidFill>
                            <a:schemeClr val="tx1"/>
                          </a:solidFill>
                          <a:effectLst/>
                          <a:latin typeface="Times New Roman" panose="02020603050405020304" pitchFamily="18" charset="0"/>
                          <a:ea typeface="宋体"/>
                          <a:cs typeface="Times New Roman" panose="02020603050405020304" pitchFamily="18" charset="0"/>
                        </a:rPr>
                        <a:t>fiber</a:t>
                      </a:r>
                      <a:endParaRPr lang="en-US" sz="1200" b="1" kern="100" dirty="0">
                        <a:effectLst/>
                        <a:latin typeface="Times New Roman" panose="02020603050405020304" pitchFamily="18" charset="0"/>
                        <a:ea typeface="宋体"/>
                        <a:cs typeface="Times New Roman" panose="02020603050405020304" pitchFamily="18" charset="0"/>
                      </a:endParaRPr>
                    </a:p>
                  </a:txBody>
                  <a:tcPr marL="48988" marR="489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800"/>
                        </a:lnSpc>
                        <a:spcBef>
                          <a:spcPts val="0"/>
                        </a:spcBef>
                        <a:spcAft>
                          <a:spcPts val="0"/>
                        </a:spcAft>
                      </a:pPr>
                      <a:r>
                        <a:rPr lang="en-US" sz="1200" b="1" kern="100" dirty="0">
                          <a:effectLst/>
                          <a:latin typeface="Times New Roman" panose="02020603050405020304" pitchFamily="18" charset="0"/>
                          <a:ea typeface="宋体"/>
                          <a:cs typeface="Times New Roman" panose="02020603050405020304" pitchFamily="18" charset="0"/>
                        </a:rPr>
                        <a:t>Space resolution</a:t>
                      </a:r>
                      <a:r>
                        <a:rPr lang="en-US" sz="1200" b="1" kern="100" baseline="0" dirty="0">
                          <a:effectLst/>
                          <a:latin typeface="Times New Roman" panose="02020603050405020304" pitchFamily="18" charset="0"/>
                          <a:ea typeface="宋体"/>
                          <a:cs typeface="Times New Roman" panose="02020603050405020304" pitchFamily="18" charset="0"/>
                        </a:rPr>
                        <a:t>:0.6m</a:t>
                      </a:r>
                      <a:endParaRPr lang="en-US" sz="1200" b="1" kern="100" dirty="0">
                        <a:effectLst/>
                        <a:latin typeface="Times New Roman" panose="02020603050405020304" pitchFamily="18" charset="0"/>
                        <a:ea typeface="宋体"/>
                        <a:cs typeface="Times New Roman" panose="02020603050405020304" pitchFamily="18" charset="0"/>
                      </a:endParaRPr>
                    </a:p>
                  </a:txBody>
                  <a:tcPr marL="48988" marR="489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kern="100" dirty="0">
                          <a:solidFill>
                            <a:schemeClr val="tx1"/>
                          </a:solidFill>
                          <a:effectLst/>
                          <a:latin typeface="Times New Roman"/>
                          <a:ea typeface="宋体"/>
                        </a:rPr>
                        <a:t>670</a:t>
                      </a:r>
                    </a:p>
                  </a:txBody>
                  <a:tcPr marL="48988" marR="489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219930">
                <a:tc>
                  <a:txBody>
                    <a:bodyPr/>
                    <a:lstStyle/>
                    <a:p>
                      <a:pPr marL="0" marR="0" algn="ctr" defTabSz="685800" rtl="0" eaLnBrk="1" latinLnBrk="0" hangingPunct="1">
                        <a:lnSpc>
                          <a:spcPct val="115000"/>
                        </a:lnSpc>
                        <a:spcBef>
                          <a:spcPts val="0"/>
                        </a:spcBef>
                        <a:spcAft>
                          <a:spcPts val="0"/>
                        </a:spcAft>
                      </a:pPr>
                      <a:r>
                        <a:rPr lang="en-US" sz="1200" b="1" kern="100" dirty="0">
                          <a:solidFill>
                            <a:schemeClr val="tx1"/>
                          </a:solidFill>
                          <a:effectLst/>
                          <a:latin typeface="Times New Roman" panose="02020603050405020304" pitchFamily="18" charset="0"/>
                          <a:ea typeface="宋体"/>
                          <a:cs typeface="Times New Roman" panose="02020603050405020304" pitchFamily="18" charset="0"/>
                        </a:rPr>
                        <a:t>Feedback system</a:t>
                      </a:r>
                    </a:p>
                  </a:txBody>
                  <a:tcPr marL="48988" marR="489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kern="100" dirty="0">
                          <a:effectLst/>
                          <a:latin typeface="Times New Roman" panose="02020603050405020304" pitchFamily="18" charset="0"/>
                          <a:ea typeface="宋体"/>
                          <a:cs typeface="Times New Roman" panose="02020603050405020304" pitchFamily="18" charset="0"/>
                        </a:rPr>
                        <a:t>TFB</a:t>
                      </a:r>
                    </a:p>
                  </a:txBody>
                  <a:tcPr marL="48988" marR="489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800"/>
                        </a:lnSpc>
                        <a:spcBef>
                          <a:spcPts val="0"/>
                        </a:spcBef>
                        <a:spcAft>
                          <a:spcPts val="0"/>
                        </a:spcAft>
                      </a:pPr>
                      <a:r>
                        <a:rPr lang="en-US" sz="1200" b="1" kern="100" dirty="0">
                          <a:effectLst/>
                          <a:latin typeface="Times New Roman" panose="02020603050405020304" pitchFamily="18" charset="0"/>
                          <a:ea typeface="宋体"/>
                          <a:cs typeface="Times New Roman" panose="02020603050405020304" pitchFamily="18" charset="0"/>
                        </a:rPr>
                        <a:t>Damping time&lt;=3ms</a:t>
                      </a:r>
                    </a:p>
                  </a:txBody>
                  <a:tcPr marL="48988" marR="489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kern="100" dirty="0">
                          <a:effectLst/>
                          <a:latin typeface="Times New Roman"/>
                          <a:ea typeface="宋体"/>
                        </a:rPr>
                        <a:t>2</a:t>
                      </a:r>
                    </a:p>
                  </a:txBody>
                  <a:tcPr marL="48988" marR="489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217975">
                <a:tc>
                  <a:txBody>
                    <a:bodyPr/>
                    <a:lstStyle/>
                    <a:p>
                      <a:pPr marL="0" marR="0" indent="0" algn="ctr" defTabSz="685800" rtl="0" eaLnBrk="1" fontAlgn="auto" latinLnBrk="0" hangingPunct="1">
                        <a:lnSpc>
                          <a:spcPct val="115000"/>
                        </a:lnSpc>
                        <a:spcBef>
                          <a:spcPts val="0"/>
                        </a:spcBef>
                        <a:spcAft>
                          <a:spcPts val="0"/>
                        </a:spcAft>
                        <a:buClrTx/>
                        <a:buSzTx/>
                        <a:buFontTx/>
                        <a:buNone/>
                        <a:tabLst/>
                        <a:defRPr/>
                      </a:pPr>
                      <a:r>
                        <a:rPr lang="en-US" altLang="zh-CN" sz="1200" b="1" kern="100" dirty="0">
                          <a:solidFill>
                            <a:schemeClr val="tx1"/>
                          </a:solidFill>
                          <a:effectLst/>
                          <a:latin typeface="Times New Roman" panose="02020603050405020304" pitchFamily="18" charset="0"/>
                          <a:ea typeface="宋体"/>
                          <a:cs typeface="Times New Roman" panose="02020603050405020304" pitchFamily="18" charset="0"/>
                        </a:rPr>
                        <a:t>Feedback system</a:t>
                      </a:r>
                    </a:p>
                  </a:txBody>
                  <a:tcPr marL="48988" marR="489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kern="100" dirty="0">
                          <a:effectLst/>
                          <a:latin typeface="Times New Roman" panose="02020603050405020304" pitchFamily="18" charset="0"/>
                          <a:ea typeface="宋体"/>
                          <a:cs typeface="Times New Roman" panose="02020603050405020304" pitchFamily="18" charset="0"/>
                        </a:rPr>
                        <a:t>LFB</a:t>
                      </a:r>
                    </a:p>
                  </a:txBody>
                  <a:tcPr marL="48988" marR="489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685800" rtl="0" eaLnBrk="1" latinLnBrk="0" hangingPunct="1">
                        <a:lnSpc>
                          <a:spcPts val="1800"/>
                        </a:lnSpc>
                        <a:spcBef>
                          <a:spcPts val="0"/>
                        </a:spcBef>
                        <a:spcAft>
                          <a:spcPts val="0"/>
                        </a:spcAft>
                      </a:pPr>
                      <a:r>
                        <a:rPr lang="en-US" altLang="zh-CN" sz="1200" b="1" kern="100" dirty="0">
                          <a:solidFill>
                            <a:schemeClr val="tx1"/>
                          </a:solidFill>
                          <a:effectLst/>
                          <a:latin typeface="Times New Roman" panose="02020603050405020304" pitchFamily="18" charset="0"/>
                          <a:ea typeface="宋体"/>
                          <a:cs typeface="Times New Roman" panose="02020603050405020304" pitchFamily="18" charset="0"/>
                        </a:rPr>
                        <a:t>Damping time&lt;=35ms</a:t>
                      </a:r>
                      <a:r>
                        <a:rPr lang="zh-CN" altLang="en-US" sz="1200" b="1" kern="100" dirty="0">
                          <a:solidFill>
                            <a:schemeClr val="tx1"/>
                          </a:solidFill>
                          <a:effectLst/>
                          <a:latin typeface="Times New Roman" panose="02020603050405020304" pitchFamily="18" charset="0"/>
                          <a:ea typeface="宋体"/>
                          <a:cs typeface="Times New Roman" panose="02020603050405020304" pitchFamily="18" charset="0"/>
                        </a:rPr>
                        <a:t>（</a:t>
                      </a:r>
                      <a:r>
                        <a:rPr lang="en-US" altLang="zh-CN" sz="1200" b="1" kern="100" dirty="0">
                          <a:solidFill>
                            <a:schemeClr val="tx1"/>
                          </a:solidFill>
                          <a:effectLst/>
                          <a:latin typeface="Times New Roman" panose="02020603050405020304" pitchFamily="18" charset="0"/>
                          <a:ea typeface="宋体"/>
                          <a:cs typeface="Times New Roman" panose="02020603050405020304" pitchFamily="18" charset="0"/>
                        </a:rPr>
                        <a:t>50ms</a:t>
                      </a:r>
                      <a:r>
                        <a:rPr lang="zh-CN" altLang="en-US" sz="1200" b="1" kern="100" dirty="0">
                          <a:solidFill>
                            <a:schemeClr val="tx1"/>
                          </a:solidFill>
                          <a:effectLst/>
                          <a:latin typeface="Times New Roman" panose="02020603050405020304" pitchFamily="18" charset="0"/>
                          <a:ea typeface="宋体"/>
                          <a:cs typeface="Times New Roman" panose="02020603050405020304" pitchFamily="18" charset="0"/>
                        </a:rPr>
                        <a:t>）</a:t>
                      </a:r>
                      <a:endParaRPr lang="en-US" sz="1200" b="1" kern="100" dirty="0">
                        <a:solidFill>
                          <a:schemeClr val="tx1"/>
                        </a:solidFill>
                        <a:effectLst/>
                        <a:latin typeface="Times New Roman" panose="02020603050405020304" pitchFamily="18" charset="0"/>
                        <a:ea typeface="宋体"/>
                        <a:cs typeface="Times New Roman" panose="02020603050405020304" pitchFamily="18" charset="0"/>
                      </a:endParaRPr>
                    </a:p>
                  </a:txBody>
                  <a:tcPr marL="48988" marR="489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kern="100" dirty="0">
                          <a:effectLst/>
                          <a:latin typeface="Times New Roman"/>
                          <a:ea typeface="宋体"/>
                        </a:rPr>
                        <a:t>4</a:t>
                      </a:r>
                    </a:p>
                  </a:txBody>
                  <a:tcPr marL="48988" marR="489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25458189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表格 6"/>
          <p:cNvGraphicFramePr>
            <a:graphicFrameLocks noGrp="1"/>
          </p:cNvGraphicFramePr>
          <p:nvPr/>
        </p:nvGraphicFramePr>
        <p:xfrm>
          <a:off x="1415480" y="1052737"/>
          <a:ext cx="8928991" cy="5507453"/>
        </p:xfrm>
        <a:graphic>
          <a:graphicData uri="http://schemas.openxmlformats.org/drawingml/2006/table">
            <a:tbl>
              <a:tblPr firstRow="1" firstCol="1" lastRow="1" lastCol="1" bandRow="1" bandCol="1"/>
              <a:tblGrid>
                <a:gridCol w="1006307">
                  <a:extLst>
                    <a:ext uri="{9D8B030D-6E8A-4147-A177-3AD203B41FA5}">
                      <a16:colId xmlns:a16="http://schemas.microsoft.com/office/drawing/2014/main" val="20001"/>
                    </a:ext>
                  </a:extLst>
                </a:gridCol>
                <a:gridCol w="1006307">
                  <a:extLst>
                    <a:ext uri="{9D8B030D-6E8A-4147-A177-3AD203B41FA5}">
                      <a16:colId xmlns:a16="http://schemas.microsoft.com/office/drawing/2014/main" val="20002"/>
                    </a:ext>
                  </a:extLst>
                </a:gridCol>
                <a:gridCol w="2378545">
                  <a:extLst>
                    <a:ext uri="{9D8B030D-6E8A-4147-A177-3AD203B41FA5}">
                      <a16:colId xmlns:a16="http://schemas.microsoft.com/office/drawing/2014/main" val="20003"/>
                    </a:ext>
                  </a:extLst>
                </a:gridCol>
                <a:gridCol w="3201887">
                  <a:extLst>
                    <a:ext uri="{9D8B030D-6E8A-4147-A177-3AD203B41FA5}">
                      <a16:colId xmlns:a16="http://schemas.microsoft.com/office/drawing/2014/main" val="20004"/>
                    </a:ext>
                  </a:extLst>
                </a:gridCol>
                <a:gridCol w="1335945">
                  <a:extLst>
                    <a:ext uri="{9D8B030D-6E8A-4147-A177-3AD203B41FA5}">
                      <a16:colId xmlns:a16="http://schemas.microsoft.com/office/drawing/2014/main" val="20005"/>
                    </a:ext>
                  </a:extLst>
                </a:gridCol>
              </a:tblGrid>
              <a:tr h="385955">
                <a:tc gridSpan="2">
                  <a:txBody>
                    <a:bodyPr/>
                    <a:lstStyle/>
                    <a:p>
                      <a:pPr marL="0" marR="0" algn="l" defTabSz="914400" rtl="0" eaLnBrk="1" latinLnBrk="0" hangingPunct="1">
                        <a:lnSpc>
                          <a:spcPct val="115000"/>
                        </a:lnSpc>
                        <a:spcBef>
                          <a:spcPts val="0"/>
                        </a:spcBef>
                        <a:spcAft>
                          <a:spcPts val="0"/>
                        </a:spcAft>
                      </a:pPr>
                      <a:r>
                        <a:rPr lang="en-US" sz="1800" b="1" kern="1200" dirty="0">
                          <a:solidFill>
                            <a:schemeClr val="tx1"/>
                          </a:solidFill>
                          <a:latin typeface="+mn-lt"/>
                          <a:ea typeface="+mn-ea"/>
                          <a:cs typeface="+mn-cs"/>
                        </a:rPr>
                        <a:t>Item</a:t>
                      </a:r>
                    </a:p>
                  </a:txBody>
                  <a:tcPr marL="48988" marR="489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lgn="l" defTabSz="914400" rtl="0" eaLnBrk="1" latinLnBrk="0" hangingPunct="1">
                        <a:lnSpc>
                          <a:spcPct val="115000"/>
                        </a:lnSpc>
                        <a:spcBef>
                          <a:spcPts val="0"/>
                        </a:spcBef>
                        <a:spcAft>
                          <a:spcPts val="0"/>
                        </a:spcAft>
                      </a:pPr>
                      <a:r>
                        <a:rPr lang="en-US" sz="1800" b="1" kern="1200" dirty="0">
                          <a:solidFill>
                            <a:schemeClr val="tx1"/>
                          </a:solidFill>
                          <a:latin typeface="+mn-lt"/>
                          <a:ea typeface="+mn-ea"/>
                          <a:cs typeface="+mn-cs"/>
                        </a:rPr>
                        <a:t>Method</a:t>
                      </a:r>
                    </a:p>
                  </a:txBody>
                  <a:tcPr marL="48988" marR="489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15000"/>
                        </a:lnSpc>
                        <a:spcBef>
                          <a:spcPts val="0"/>
                        </a:spcBef>
                        <a:spcAft>
                          <a:spcPts val="0"/>
                        </a:spcAft>
                      </a:pPr>
                      <a:r>
                        <a:rPr lang="en-US" sz="1800" b="1" kern="1200" dirty="0">
                          <a:solidFill>
                            <a:schemeClr val="tx1"/>
                          </a:solidFill>
                          <a:latin typeface="+mn-lt"/>
                          <a:ea typeface="+mn-ea"/>
                          <a:cs typeface="+mn-cs"/>
                        </a:rPr>
                        <a:t>Parameter</a:t>
                      </a:r>
                    </a:p>
                  </a:txBody>
                  <a:tcPr marL="48988" marR="489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15000"/>
                        </a:lnSpc>
                        <a:spcBef>
                          <a:spcPts val="0"/>
                        </a:spcBef>
                        <a:spcAft>
                          <a:spcPts val="0"/>
                        </a:spcAft>
                      </a:pPr>
                      <a:r>
                        <a:rPr lang="en-US" sz="1800" b="1" kern="1200" dirty="0">
                          <a:solidFill>
                            <a:schemeClr val="tx1"/>
                          </a:solidFill>
                          <a:latin typeface="+mn-lt"/>
                          <a:ea typeface="+mn-ea"/>
                          <a:cs typeface="+mn-cs"/>
                        </a:rPr>
                        <a:t>Amounts</a:t>
                      </a:r>
                    </a:p>
                  </a:txBody>
                  <a:tcPr marL="48988" marR="489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831852">
                <a:tc rowSpan="2">
                  <a:txBody>
                    <a:bodyPr/>
                    <a:lstStyle/>
                    <a:p>
                      <a:pPr marL="0" marR="0" algn="ctr">
                        <a:lnSpc>
                          <a:spcPct val="115000"/>
                        </a:lnSpc>
                        <a:spcBef>
                          <a:spcPts val="0"/>
                        </a:spcBef>
                        <a:spcAft>
                          <a:spcPts val="0"/>
                        </a:spcAft>
                      </a:pPr>
                      <a:r>
                        <a:rPr lang="en-US" sz="1200" b="1" kern="100" dirty="0">
                          <a:effectLst/>
                          <a:latin typeface="Times New Roman"/>
                          <a:ea typeface="宋体"/>
                        </a:rPr>
                        <a:t>Beam position monitor</a:t>
                      </a:r>
                    </a:p>
                  </a:txBody>
                  <a:tcPr marL="48988" marR="48988"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kern="100" dirty="0">
                          <a:effectLst/>
                          <a:latin typeface="Times New Roman"/>
                          <a:ea typeface="宋体"/>
                        </a:rPr>
                        <a:t>Closed orbit</a:t>
                      </a:r>
                    </a:p>
                  </a:txBody>
                  <a:tcPr marL="48988" marR="48988"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US" sz="1200" b="1" i="0" u="none" strike="noStrike" kern="100" cap="none" spc="0" normalizeH="0" baseline="0" noProof="0" dirty="0">
                          <a:ln>
                            <a:noFill/>
                          </a:ln>
                          <a:solidFill>
                            <a:srgbClr val="000000"/>
                          </a:solidFill>
                          <a:effectLst/>
                          <a:uLnTx/>
                          <a:uFillTx/>
                          <a:latin typeface="Times New Roman"/>
                          <a:ea typeface="宋体"/>
                          <a:cs typeface="+mn-cs"/>
                        </a:rPr>
                        <a:t>Button electrode BPM</a:t>
                      </a:r>
                      <a:endParaRPr lang="en-US" sz="1200" b="1" kern="100" dirty="0">
                        <a:effectLst/>
                        <a:latin typeface="Times New Roman"/>
                        <a:ea typeface="宋体"/>
                      </a:endParaRPr>
                    </a:p>
                  </a:txBody>
                  <a:tcPr marL="48988" marR="489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120"/>
                        </a:spcBef>
                        <a:spcAft>
                          <a:spcPts val="120"/>
                        </a:spcAft>
                      </a:pPr>
                      <a:r>
                        <a:rPr lang="en-US" sz="1200" b="1" kern="100" dirty="0">
                          <a:effectLst/>
                          <a:latin typeface="Times New Roman"/>
                          <a:ea typeface="宋体"/>
                          <a:cs typeface="Times New Roman"/>
                        </a:rPr>
                        <a:t>Measurement area (x </a:t>
                      </a:r>
                      <a:r>
                        <a:rPr lang="en-US" sz="1200" b="1" kern="100" dirty="0">
                          <a:effectLst/>
                          <a:latin typeface="Times New Roman"/>
                          <a:ea typeface="宋体"/>
                          <a:cs typeface="Times New Roman"/>
                          <a:sym typeface="Symbol"/>
                        </a:rPr>
                        <a:t></a:t>
                      </a:r>
                      <a:r>
                        <a:rPr lang="en-US" sz="1200" b="1" kern="100" dirty="0">
                          <a:effectLst/>
                          <a:latin typeface="Times New Roman"/>
                          <a:ea typeface="宋体"/>
                          <a:cs typeface="Times New Roman"/>
                        </a:rPr>
                        <a:t> y)</a:t>
                      </a:r>
                      <a:r>
                        <a:rPr lang="zh-CN" altLang="en-US" sz="1200" b="1" kern="100" dirty="0">
                          <a:effectLst/>
                          <a:latin typeface="Times New Roman"/>
                          <a:ea typeface="宋体"/>
                          <a:cs typeface="Times New Roman"/>
                        </a:rPr>
                        <a:t>：</a:t>
                      </a:r>
                      <a:r>
                        <a:rPr lang="en-US" sz="1200" b="1" kern="100" dirty="0">
                          <a:effectLst/>
                          <a:latin typeface="Times New Roman"/>
                          <a:ea typeface="宋体"/>
                          <a:cs typeface="Times New Roman"/>
                        </a:rPr>
                        <a:t>±20mm×±10mm</a:t>
                      </a:r>
                      <a:endParaRPr lang="en-US" sz="1200" b="1" dirty="0">
                        <a:effectLst/>
                        <a:latin typeface="+mn-lt"/>
                        <a:ea typeface="宋体"/>
                        <a:cs typeface="Times New Roman"/>
                      </a:endParaRPr>
                    </a:p>
                    <a:p>
                      <a:pPr marL="0" marR="0" algn="just">
                        <a:lnSpc>
                          <a:spcPct val="115000"/>
                        </a:lnSpc>
                        <a:spcBef>
                          <a:spcPts val="120"/>
                        </a:spcBef>
                        <a:spcAft>
                          <a:spcPts val="120"/>
                        </a:spcAft>
                      </a:pPr>
                      <a:r>
                        <a:rPr lang="en-US" sz="1200" b="1" kern="100" dirty="0">
                          <a:effectLst/>
                          <a:latin typeface="Times New Roman"/>
                          <a:ea typeface="宋体"/>
                          <a:cs typeface="Times New Roman"/>
                        </a:rPr>
                        <a:t>Resolution</a:t>
                      </a:r>
                      <a:r>
                        <a:rPr lang="zh-CN" altLang="en-US" sz="1200" b="1" kern="100" dirty="0">
                          <a:effectLst/>
                          <a:latin typeface="Times New Roman"/>
                          <a:ea typeface="宋体"/>
                          <a:cs typeface="Times New Roman"/>
                        </a:rPr>
                        <a:t>：</a:t>
                      </a:r>
                      <a:r>
                        <a:rPr lang="en-US" sz="1200" b="1" kern="100" dirty="0">
                          <a:effectLst/>
                          <a:latin typeface="Times New Roman"/>
                          <a:ea typeface="宋体"/>
                          <a:cs typeface="Times New Roman"/>
                        </a:rPr>
                        <a:t>&lt;1um</a:t>
                      </a:r>
                      <a:endParaRPr lang="en-US" sz="1200" b="1" dirty="0">
                        <a:effectLst/>
                        <a:latin typeface="+mn-lt"/>
                        <a:ea typeface="宋体"/>
                        <a:cs typeface="Times New Roman"/>
                      </a:endParaRPr>
                    </a:p>
                    <a:p>
                      <a:r>
                        <a:rPr lang="en-US" sz="1200" b="1" kern="100" dirty="0">
                          <a:effectLst/>
                          <a:latin typeface="Times New Roman"/>
                          <a:ea typeface="宋体"/>
                        </a:rPr>
                        <a:t>Measurement time of COD</a:t>
                      </a:r>
                      <a:r>
                        <a:rPr lang="zh-CN" altLang="en-US" sz="1200" b="1" kern="100" dirty="0">
                          <a:effectLst/>
                          <a:latin typeface="Times New Roman"/>
                          <a:ea typeface="宋体"/>
                          <a:cs typeface="Times New Roman"/>
                        </a:rPr>
                        <a:t>：</a:t>
                      </a:r>
                      <a:r>
                        <a:rPr lang="en-US" sz="1200" b="1" kern="100" dirty="0">
                          <a:effectLst/>
                          <a:latin typeface="Times New Roman"/>
                          <a:ea typeface="宋体"/>
                        </a:rPr>
                        <a:t>&lt; 4 s</a:t>
                      </a:r>
                    </a:p>
                  </a:txBody>
                  <a:tcPr marL="48988" marR="489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gn="ctr">
                        <a:lnSpc>
                          <a:spcPct val="115000"/>
                        </a:lnSpc>
                        <a:spcBef>
                          <a:spcPts val="0"/>
                        </a:spcBef>
                        <a:spcAft>
                          <a:spcPts val="0"/>
                        </a:spcAft>
                      </a:pPr>
                      <a:r>
                        <a:rPr lang="en-US" sz="1200" b="1" kern="100" dirty="0">
                          <a:solidFill>
                            <a:schemeClr val="tx1"/>
                          </a:solidFill>
                          <a:effectLst/>
                          <a:latin typeface="Times New Roman"/>
                          <a:ea typeface="宋体"/>
                        </a:rPr>
                        <a:t>4252</a:t>
                      </a:r>
                    </a:p>
                  </a:txBody>
                  <a:tcPr marL="48988" marR="489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601692">
                <a:tc vMerge="1">
                  <a:txBody>
                    <a:bodyPr/>
                    <a:lstStyle/>
                    <a:p>
                      <a:pPr marL="0" marR="0" algn="ctr">
                        <a:lnSpc>
                          <a:spcPct val="115000"/>
                        </a:lnSpc>
                        <a:spcBef>
                          <a:spcPts val="0"/>
                        </a:spcBef>
                        <a:spcAft>
                          <a:spcPts val="0"/>
                        </a:spcAft>
                      </a:pPr>
                      <a:endParaRPr lang="en-US" sz="800" kern="100" dirty="0">
                        <a:effectLst/>
                        <a:latin typeface="Times New Roman"/>
                        <a:ea typeface="宋体"/>
                      </a:endParaRPr>
                    </a:p>
                  </a:txBody>
                  <a:tcPr marL="48988" marR="48988"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kern="100" dirty="0">
                          <a:effectLst/>
                          <a:latin typeface="Times New Roman"/>
                          <a:ea typeface="宋体"/>
                        </a:rPr>
                        <a:t>Bunch by bunch</a:t>
                      </a:r>
                    </a:p>
                  </a:txBody>
                  <a:tcPr marL="48988" marR="48988"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kern="100" dirty="0">
                          <a:effectLst/>
                          <a:latin typeface="Times New Roman"/>
                          <a:ea typeface="宋体"/>
                        </a:rPr>
                        <a:t>Button electrode BPM</a:t>
                      </a:r>
                    </a:p>
                  </a:txBody>
                  <a:tcPr marL="48988" marR="489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120"/>
                        </a:spcBef>
                        <a:spcAft>
                          <a:spcPts val="120"/>
                        </a:spcAft>
                      </a:pPr>
                      <a:r>
                        <a:rPr lang="en-US" sz="1200" b="1" kern="100" dirty="0">
                          <a:effectLst/>
                          <a:latin typeface="Times New Roman"/>
                          <a:ea typeface="宋体"/>
                          <a:cs typeface="Times New Roman"/>
                        </a:rPr>
                        <a:t>Measurement area (x </a:t>
                      </a:r>
                      <a:r>
                        <a:rPr lang="en-US" sz="1200" b="1" kern="100" dirty="0">
                          <a:effectLst/>
                          <a:latin typeface="Times New Roman"/>
                          <a:ea typeface="宋体"/>
                          <a:cs typeface="Times New Roman"/>
                          <a:sym typeface="Symbol"/>
                        </a:rPr>
                        <a:t></a:t>
                      </a:r>
                      <a:r>
                        <a:rPr lang="en-US" sz="1200" b="1" kern="100" dirty="0">
                          <a:effectLst/>
                          <a:latin typeface="Times New Roman"/>
                          <a:ea typeface="宋体"/>
                          <a:cs typeface="Times New Roman"/>
                        </a:rPr>
                        <a:t> y)</a:t>
                      </a:r>
                      <a:r>
                        <a:rPr lang="zh-CN" altLang="en-US" sz="1200" b="1" kern="100" dirty="0">
                          <a:effectLst/>
                          <a:latin typeface="Times New Roman"/>
                          <a:ea typeface="宋体"/>
                          <a:cs typeface="Times New Roman"/>
                        </a:rPr>
                        <a:t>：</a:t>
                      </a:r>
                      <a:r>
                        <a:rPr lang="en-GB" sz="1200" b="1" kern="100" dirty="0">
                          <a:effectLst/>
                          <a:latin typeface="Times New Roman"/>
                          <a:ea typeface="宋体"/>
                          <a:cs typeface="Times New Roman"/>
                        </a:rPr>
                        <a:t>±</a:t>
                      </a:r>
                      <a:r>
                        <a:rPr lang="en-US" sz="1200" b="1" kern="100" dirty="0">
                          <a:effectLst/>
                          <a:latin typeface="Times New Roman"/>
                          <a:ea typeface="宋体"/>
                          <a:cs typeface="Times New Roman"/>
                        </a:rPr>
                        <a:t>40mm</a:t>
                      </a:r>
                      <a:r>
                        <a:rPr lang="en-GB" sz="1200" b="1" kern="100" dirty="0">
                          <a:effectLst/>
                          <a:latin typeface="Times New Roman"/>
                          <a:ea typeface="宋体"/>
                          <a:cs typeface="Times New Roman"/>
                        </a:rPr>
                        <a:t>×±</a:t>
                      </a:r>
                      <a:r>
                        <a:rPr lang="en-US" sz="1200" b="1" kern="100" dirty="0">
                          <a:effectLst/>
                          <a:latin typeface="Times New Roman"/>
                          <a:ea typeface="宋体"/>
                          <a:cs typeface="Times New Roman"/>
                        </a:rPr>
                        <a:t>20mm</a:t>
                      </a:r>
                      <a:endParaRPr lang="en-US" sz="1200" b="1" dirty="0">
                        <a:effectLst/>
                        <a:latin typeface="+mn-lt"/>
                        <a:ea typeface="宋体"/>
                        <a:cs typeface="Times New Roman"/>
                      </a:endParaRPr>
                    </a:p>
                    <a:p>
                      <a:r>
                        <a:rPr lang="en-US" sz="1200" b="1" kern="100" dirty="0">
                          <a:effectLst/>
                          <a:latin typeface="Times New Roman"/>
                          <a:ea typeface="宋体"/>
                        </a:rPr>
                        <a:t>Resolution</a:t>
                      </a:r>
                      <a:r>
                        <a:rPr lang="zh-CN" altLang="en-US" sz="1200" b="1" kern="100" dirty="0">
                          <a:effectLst/>
                          <a:latin typeface="Times New Roman"/>
                          <a:ea typeface="宋体"/>
                          <a:cs typeface="Times New Roman"/>
                        </a:rPr>
                        <a:t>：</a:t>
                      </a:r>
                      <a:r>
                        <a:rPr lang="en-US" sz="1200" b="1" kern="100" dirty="0">
                          <a:effectLst/>
                          <a:latin typeface="Times New Roman"/>
                          <a:ea typeface="宋体"/>
                        </a:rPr>
                        <a:t>0.1mm</a:t>
                      </a:r>
                    </a:p>
                  </a:txBody>
                  <a:tcPr marL="48988" marR="489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marL="0" marR="0" algn="ctr">
                        <a:lnSpc>
                          <a:spcPct val="115000"/>
                        </a:lnSpc>
                        <a:spcBef>
                          <a:spcPts val="0"/>
                        </a:spcBef>
                        <a:spcAft>
                          <a:spcPts val="0"/>
                        </a:spcAft>
                      </a:pPr>
                      <a:endParaRPr lang="en-US" sz="1200" b="1" kern="100" dirty="0">
                        <a:solidFill>
                          <a:srgbClr val="FF0000"/>
                        </a:solidFill>
                        <a:effectLst/>
                        <a:latin typeface="Times New Roman"/>
                        <a:ea typeface="宋体"/>
                      </a:endParaRPr>
                    </a:p>
                  </a:txBody>
                  <a:tcPr marL="48988" marR="489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434849">
                <a:tc gridSpan="2">
                  <a:txBody>
                    <a:bodyPr/>
                    <a:lstStyle/>
                    <a:p>
                      <a:pPr marL="0" marR="0" algn="ctr">
                        <a:lnSpc>
                          <a:spcPct val="115000"/>
                        </a:lnSpc>
                        <a:spcBef>
                          <a:spcPts val="0"/>
                        </a:spcBef>
                        <a:spcAft>
                          <a:spcPts val="0"/>
                        </a:spcAft>
                      </a:pPr>
                      <a:r>
                        <a:rPr lang="en-US" sz="1200" b="1" kern="100" dirty="0">
                          <a:effectLst/>
                          <a:latin typeface="Times New Roman"/>
                          <a:ea typeface="宋体"/>
                        </a:rPr>
                        <a:t>Bunch current</a:t>
                      </a:r>
                    </a:p>
                  </a:txBody>
                  <a:tcPr marL="48988" marR="489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lgn="ctr">
                        <a:lnSpc>
                          <a:spcPct val="115000"/>
                        </a:lnSpc>
                        <a:spcBef>
                          <a:spcPts val="0"/>
                        </a:spcBef>
                        <a:spcAft>
                          <a:spcPts val="0"/>
                        </a:spcAft>
                      </a:pPr>
                      <a:r>
                        <a:rPr lang="en-US" sz="1200" b="1" kern="100" dirty="0">
                          <a:effectLst/>
                          <a:latin typeface="Times New Roman"/>
                          <a:ea typeface="宋体"/>
                        </a:rPr>
                        <a:t>BCM</a:t>
                      </a:r>
                    </a:p>
                  </a:txBody>
                  <a:tcPr marL="48988" marR="489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120"/>
                        </a:spcBef>
                        <a:spcAft>
                          <a:spcPts val="120"/>
                        </a:spcAft>
                      </a:pPr>
                      <a:r>
                        <a:rPr lang="en-US" sz="1200" b="1" kern="100" dirty="0">
                          <a:effectLst/>
                          <a:latin typeface="Times New Roman"/>
                          <a:ea typeface="宋体"/>
                          <a:cs typeface="Times New Roman"/>
                        </a:rPr>
                        <a:t>Measurement range</a:t>
                      </a:r>
                      <a:r>
                        <a:rPr lang="zh-CN" altLang="en-US" sz="1200" b="1" kern="100" dirty="0">
                          <a:effectLst/>
                          <a:latin typeface="Times New Roman"/>
                          <a:ea typeface="宋体"/>
                          <a:cs typeface="Times New Roman"/>
                        </a:rPr>
                        <a:t>：</a:t>
                      </a:r>
                      <a:r>
                        <a:rPr lang="en-US" sz="1200" b="1" kern="100" dirty="0">
                          <a:effectLst/>
                          <a:latin typeface="Times New Roman"/>
                          <a:ea typeface="宋体"/>
                          <a:cs typeface="Times New Roman"/>
                        </a:rPr>
                        <a:t>10mA / per bunch</a:t>
                      </a:r>
                      <a:endParaRPr lang="en-US" sz="1200" b="1" dirty="0">
                        <a:effectLst/>
                        <a:latin typeface="+mn-lt"/>
                        <a:ea typeface="宋体"/>
                        <a:cs typeface="Times New Roman"/>
                      </a:endParaRPr>
                    </a:p>
                    <a:p>
                      <a:pPr marL="0" marR="0" algn="just">
                        <a:lnSpc>
                          <a:spcPct val="115000"/>
                        </a:lnSpc>
                        <a:spcBef>
                          <a:spcPts val="120"/>
                        </a:spcBef>
                        <a:spcAft>
                          <a:spcPts val="120"/>
                        </a:spcAft>
                      </a:pPr>
                      <a:r>
                        <a:rPr lang="en-US" sz="1200" b="1" kern="100" dirty="0">
                          <a:effectLst/>
                          <a:latin typeface="Times New Roman"/>
                          <a:ea typeface="宋体"/>
                          <a:cs typeface="Times New Roman"/>
                        </a:rPr>
                        <a:t>Relatively </a:t>
                      </a:r>
                      <a:r>
                        <a:rPr lang="en-US" sz="1200" b="1" kern="100" dirty="0">
                          <a:solidFill>
                            <a:srgbClr val="000000"/>
                          </a:solidFill>
                          <a:effectLst/>
                          <a:latin typeface="Times New Roman"/>
                          <a:ea typeface="宋体"/>
                          <a:cs typeface="Times New Roman"/>
                        </a:rPr>
                        <a:t>precision</a:t>
                      </a:r>
                      <a:r>
                        <a:rPr lang="zh-CN" altLang="en-US" sz="1200" b="1" kern="100" dirty="0">
                          <a:effectLst/>
                          <a:latin typeface="Times New Roman"/>
                          <a:ea typeface="宋体"/>
                          <a:cs typeface="Times New Roman"/>
                        </a:rPr>
                        <a:t>：</a:t>
                      </a:r>
                      <a:r>
                        <a:rPr lang="en-US" sz="1200" b="1" kern="100" dirty="0">
                          <a:effectLst/>
                          <a:latin typeface="Times New Roman"/>
                          <a:ea typeface="宋体"/>
                          <a:cs typeface="Times New Roman"/>
                        </a:rPr>
                        <a:t>1/4095</a:t>
                      </a:r>
                      <a:endParaRPr lang="en-US" sz="1200" b="1" dirty="0">
                        <a:effectLst/>
                        <a:latin typeface="+mn-lt"/>
                        <a:ea typeface="宋体"/>
                        <a:cs typeface="Times New Roman"/>
                      </a:endParaRPr>
                    </a:p>
                  </a:txBody>
                  <a:tcPr marL="48988" marR="489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kern="100" dirty="0">
                          <a:effectLst/>
                          <a:latin typeface="Times New Roman"/>
                          <a:ea typeface="宋体"/>
                        </a:rPr>
                        <a:t>2</a:t>
                      </a:r>
                    </a:p>
                  </a:txBody>
                  <a:tcPr marL="48988" marR="489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652721">
                <a:tc gridSpan="2">
                  <a:txBody>
                    <a:bodyPr/>
                    <a:lstStyle/>
                    <a:p>
                      <a:pPr marL="0" marR="0" algn="ctr">
                        <a:lnSpc>
                          <a:spcPct val="115000"/>
                        </a:lnSpc>
                        <a:spcBef>
                          <a:spcPts val="0"/>
                        </a:spcBef>
                        <a:spcAft>
                          <a:spcPts val="0"/>
                        </a:spcAft>
                      </a:pPr>
                      <a:r>
                        <a:rPr lang="en-US" sz="1200" b="1" kern="100" dirty="0">
                          <a:effectLst/>
                          <a:latin typeface="Times New Roman"/>
                          <a:ea typeface="宋体"/>
                        </a:rPr>
                        <a:t>Average current</a:t>
                      </a:r>
                    </a:p>
                  </a:txBody>
                  <a:tcPr marL="48988" marR="489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lgn="ctr">
                        <a:lnSpc>
                          <a:spcPct val="115000"/>
                        </a:lnSpc>
                        <a:spcBef>
                          <a:spcPts val="0"/>
                        </a:spcBef>
                        <a:spcAft>
                          <a:spcPts val="0"/>
                        </a:spcAft>
                      </a:pPr>
                      <a:r>
                        <a:rPr lang="en-US" sz="1200" b="1" kern="100" dirty="0">
                          <a:effectLst/>
                          <a:latin typeface="Times New Roman"/>
                          <a:ea typeface="宋体"/>
                        </a:rPr>
                        <a:t>DCCT</a:t>
                      </a:r>
                    </a:p>
                  </a:txBody>
                  <a:tcPr marL="48988" marR="489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120"/>
                        </a:spcBef>
                        <a:spcAft>
                          <a:spcPts val="120"/>
                        </a:spcAft>
                      </a:pPr>
                      <a:r>
                        <a:rPr lang="en-US" sz="1200" b="1" kern="100" dirty="0">
                          <a:effectLst/>
                          <a:latin typeface="Times New Roman"/>
                          <a:ea typeface="宋体"/>
                          <a:cs typeface="Times New Roman"/>
                        </a:rPr>
                        <a:t>Dynamic measurement range</a:t>
                      </a:r>
                      <a:r>
                        <a:rPr lang="zh-CN" altLang="en-US" sz="1200" b="1" kern="100" dirty="0">
                          <a:effectLst/>
                          <a:latin typeface="Times New Roman"/>
                          <a:ea typeface="宋体"/>
                          <a:cs typeface="Times New Roman"/>
                        </a:rPr>
                        <a:t>：</a:t>
                      </a:r>
                      <a:r>
                        <a:rPr lang="en-US" sz="1200" b="1" kern="100" dirty="0">
                          <a:effectLst/>
                          <a:latin typeface="Times New Roman"/>
                          <a:ea typeface="宋体"/>
                          <a:cs typeface="Times New Roman"/>
                        </a:rPr>
                        <a:t>0.0~1A</a:t>
                      </a:r>
                      <a:endParaRPr lang="en-US" sz="1200" b="1" dirty="0">
                        <a:effectLst/>
                        <a:latin typeface="+mn-lt"/>
                        <a:ea typeface="宋体"/>
                        <a:cs typeface="Times New Roman"/>
                      </a:endParaRPr>
                    </a:p>
                    <a:p>
                      <a:pPr marL="0" marR="0" algn="just">
                        <a:lnSpc>
                          <a:spcPct val="115000"/>
                        </a:lnSpc>
                        <a:spcBef>
                          <a:spcPts val="120"/>
                        </a:spcBef>
                        <a:spcAft>
                          <a:spcPts val="120"/>
                        </a:spcAft>
                      </a:pPr>
                      <a:r>
                        <a:rPr lang="en-US" sz="1200" b="1" kern="100" dirty="0">
                          <a:effectLst/>
                          <a:latin typeface="Times New Roman"/>
                          <a:ea typeface="宋体"/>
                          <a:cs typeface="Times New Roman"/>
                        </a:rPr>
                        <a:t>Linearity</a:t>
                      </a:r>
                      <a:r>
                        <a:rPr lang="zh-CN" altLang="en-US" sz="1200" b="1" kern="100" dirty="0">
                          <a:effectLst/>
                          <a:latin typeface="Times New Roman"/>
                          <a:ea typeface="宋体"/>
                          <a:cs typeface="Times New Roman"/>
                        </a:rPr>
                        <a:t>：</a:t>
                      </a:r>
                      <a:r>
                        <a:rPr lang="en-US" sz="1200" b="1" kern="100" dirty="0">
                          <a:effectLst/>
                          <a:latin typeface="Times New Roman"/>
                          <a:ea typeface="宋体"/>
                          <a:cs typeface="Times New Roman"/>
                        </a:rPr>
                        <a:t>0.1 %</a:t>
                      </a:r>
                      <a:endParaRPr lang="en-US" sz="1200" b="1" dirty="0">
                        <a:effectLst/>
                        <a:latin typeface="+mn-lt"/>
                        <a:ea typeface="宋体"/>
                        <a:cs typeface="Times New Roman"/>
                      </a:endParaRPr>
                    </a:p>
                    <a:p>
                      <a:pPr marL="0" marR="0" algn="just">
                        <a:lnSpc>
                          <a:spcPct val="115000"/>
                        </a:lnSpc>
                        <a:spcBef>
                          <a:spcPts val="120"/>
                        </a:spcBef>
                        <a:spcAft>
                          <a:spcPts val="120"/>
                        </a:spcAft>
                      </a:pPr>
                      <a:r>
                        <a:rPr lang="en-US" sz="1200" b="1" kern="100" dirty="0">
                          <a:effectLst/>
                          <a:latin typeface="Times New Roman"/>
                          <a:ea typeface="宋体"/>
                          <a:cs typeface="Times New Roman"/>
                        </a:rPr>
                        <a:t>Zero drift: &lt;0.05mA</a:t>
                      </a:r>
                      <a:endParaRPr lang="en-US" sz="1200" b="1" dirty="0">
                        <a:effectLst/>
                        <a:latin typeface="+mn-lt"/>
                        <a:ea typeface="宋体"/>
                        <a:cs typeface="Times New Roman"/>
                      </a:endParaRPr>
                    </a:p>
                  </a:txBody>
                  <a:tcPr marL="48988" marR="489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kern="100" dirty="0">
                          <a:effectLst/>
                          <a:latin typeface="Times New Roman"/>
                          <a:ea typeface="宋体"/>
                        </a:rPr>
                        <a:t>2</a:t>
                      </a:r>
                    </a:p>
                  </a:txBody>
                  <a:tcPr marL="48988" marR="489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574962">
                <a:tc gridSpan="2">
                  <a:txBody>
                    <a:bodyPr/>
                    <a:lstStyle/>
                    <a:p>
                      <a:pPr marL="0" marR="0" algn="ctr">
                        <a:lnSpc>
                          <a:spcPct val="115000"/>
                        </a:lnSpc>
                        <a:spcBef>
                          <a:spcPts val="0"/>
                        </a:spcBef>
                        <a:spcAft>
                          <a:spcPts val="0"/>
                        </a:spcAft>
                      </a:pPr>
                      <a:r>
                        <a:rPr lang="en-US" sz="1200" b="1" kern="100" dirty="0">
                          <a:effectLst/>
                          <a:latin typeface="Times New Roman"/>
                          <a:ea typeface="宋体"/>
                        </a:rPr>
                        <a:t>Beam size</a:t>
                      </a:r>
                    </a:p>
                  </a:txBody>
                  <a:tcPr marL="48988" marR="489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lgn="ctr">
                        <a:lnSpc>
                          <a:spcPct val="115000"/>
                        </a:lnSpc>
                        <a:spcBef>
                          <a:spcPts val="0"/>
                        </a:spcBef>
                        <a:spcAft>
                          <a:spcPts val="0"/>
                        </a:spcAft>
                      </a:pPr>
                      <a:r>
                        <a:rPr lang="en-US" sz="1200" b="1" kern="100" dirty="0">
                          <a:effectLst/>
                          <a:latin typeface="Times New Roman"/>
                          <a:ea typeface="宋体"/>
                        </a:rPr>
                        <a:t>Double slit interferometer </a:t>
                      </a:r>
                    </a:p>
                    <a:p>
                      <a:pPr marL="0" marR="0" algn="ctr">
                        <a:lnSpc>
                          <a:spcPct val="115000"/>
                        </a:lnSpc>
                        <a:spcBef>
                          <a:spcPts val="0"/>
                        </a:spcBef>
                        <a:spcAft>
                          <a:spcPts val="0"/>
                        </a:spcAft>
                      </a:pPr>
                      <a:r>
                        <a:rPr lang="en-US" sz="1200" b="1" kern="100" dirty="0">
                          <a:effectLst/>
                          <a:latin typeface="Times New Roman"/>
                          <a:ea typeface="宋体"/>
                        </a:rPr>
                        <a:t>x ray pin hole</a:t>
                      </a:r>
                    </a:p>
                  </a:txBody>
                  <a:tcPr marL="48988" marR="489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kern="100" dirty="0">
                          <a:effectLst/>
                          <a:latin typeface="Times New Roman"/>
                          <a:ea typeface="宋体"/>
                        </a:rPr>
                        <a:t>Resolution:0.2 µ</a:t>
                      </a:r>
                      <a:r>
                        <a:rPr lang="en-US" sz="1200" b="1" kern="0" dirty="0">
                          <a:effectLst/>
                          <a:latin typeface="Times New Roman"/>
                          <a:ea typeface="宋体"/>
                        </a:rPr>
                        <a:t>m</a:t>
                      </a:r>
                      <a:endParaRPr lang="en-US" sz="1200" b="1" kern="100" dirty="0">
                        <a:effectLst/>
                        <a:latin typeface="Times New Roman"/>
                        <a:ea typeface="宋体"/>
                      </a:endParaRPr>
                    </a:p>
                  </a:txBody>
                  <a:tcPr marL="48988" marR="489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kern="100" dirty="0">
                          <a:effectLst/>
                          <a:latin typeface="Times New Roman"/>
                          <a:ea typeface="宋体"/>
                        </a:rPr>
                        <a:t>4</a:t>
                      </a:r>
                    </a:p>
                  </a:txBody>
                  <a:tcPr marL="48988" marR="489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603118">
                <a:tc gridSpan="2">
                  <a:txBody>
                    <a:bodyPr/>
                    <a:lstStyle/>
                    <a:p>
                      <a:pPr marL="0" marR="0" algn="ctr">
                        <a:lnSpc>
                          <a:spcPct val="115000"/>
                        </a:lnSpc>
                        <a:spcBef>
                          <a:spcPts val="0"/>
                        </a:spcBef>
                        <a:spcAft>
                          <a:spcPts val="0"/>
                        </a:spcAft>
                      </a:pPr>
                      <a:r>
                        <a:rPr lang="en-US" sz="1200" b="1" kern="100" dirty="0">
                          <a:effectLst/>
                          <a:latin typeface="Times New Roman"/>
                          <a:ea typeface="宋体"/>
                        </a:rPr>
                        <a:t>B</a:t>
                      </a:r>
                      <a:r>
                        <a:rPr lang="en-US" altLang="zh-CN" sz="1200" b="1" kern="100" dirty="0">
                          <a:effectLst/>
                          <a:latin typeface="Times New Roman"/>
                          <a:ea typeface="宋体"/>
                        </a:rPr>
                        <a:t>unch</a:t>
                      </a:r>
                      <a:r>
                        <a:rPr lang="en-US" sz="1200" b="1" kern="100" dirty="0">
                          <a:effectLst/>
                          <a:latin typeface="Times New Roman"/>
                          <a:ea typeface="宋体"/>
                        </a:rPr>
                        <a:t> length</a:t>
                      </a:r>
                    </a:p>
                  </a:txBody>
                  <a:tcPr marL="48988" marR="489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lgn="ctr">
                        <a:lnSpc>
                          <a:spcPct val="115000"/>
                        </a:lnSpc>
                        <a:spcBef>
                          <a:spcPts val="0"/>
                        </a:spcBef>
                        <a:spcAft>
                          <a:spcPts val="0"/>
                        </a:spcAft>
                      </a:pPr>
                      <a:r>
                        <a:rPr lang="en-US" sz="1200" b="1" kern="100" dirty="0">
                          <a:effectLst/>
                          <a:latin typeface="Times New Roman"/>
                          <a:ea typeface="宋体"/>
                        </a:rPr>
                        <a:t>Streak camera</a:t>
                      </a:r>
                    </a:p>
                    <a:p>
                      <a:pPr marL="0" marR="0" algn="ctr">
                        <a:lnSpc>
                          <a:spcPct val="115000"/>
                        </a:lnSpc>
                        <a:spcBef>
                          <a:spcPts val="0"/>
                        </a:spcBef>
                        <a:spcAft>
                          <a:spcPts val="0"/>
                        </a:spcAft>
                      </a:pPr>
                      <a:r>
                        <a:rPr lang="en-US" altLang="zh-CN" sz="1200" b="1" dirty="0"/>
                        <a:t>Two photon intensity interferometer</a:t>
                      </a:r>
                      <a:endParaRPr lang="en-US" sz="1200" b="1" kern="100" dirty="0">
                        <a:effectLst/>
                        <a:latin typeface="Times New Roman"/>
                        <a:ea typeface="宋体"/>
                      </a:endParaRPr>
                    </a:p>
                  </a:txBody>
                  <a:tcPr marL="48988" marR="489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kern="0" dirty="0">
                          <a:effectLst/>
                          <a:latin typeface="Times New Roman"/>
                          <a:ea typeface="宋体"/>
                        </a:rPr>
                        <a:t>Resolution:1ps@10ps</a:t>
                      </a:r>
                      <a:endParaRPr lang="en-US" sz="1200" b="1" kern="100" dirty="0">
                        <a:effectLst/>
                        <a:latin typeface="Times New Roman"/>
                        <a:ea typeface="宋体"/>
                      </a:endParaRPr>
                    </a:p>
                  </a:txBody>
                  <a:tcPr marL="48988" marR="489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kern="100" dirty="0">
                          <a:effectLst/>
                          <a:latin typeface="Times New Roman"/>
                          <a:ea typeface="宋体"/>
                        </a:rPr>
                        <a:t>2</a:t>
                      </a:r>
                    </a:p>
                  </a:txBody>
                  <a:tcPr marL="48988" marR="489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255563">
                <a:tc rowSpan="2" gridSpan="2">
                  <a:txBody>
                    <a:bodyPr/>
                    <a:lstStyle/>
                    <a:p>
                      <a:pPr marL="0" marR="0" algn="ctr">
                        <a:lnSpc>
                          <a:spcPct val="115000"/>
                        </a:lnSpc>
                        <a:spcBef>
                          <a:spcPts val="0"/>
                        </a:spcBef>
                        <a:spcAft>
                          <a:spcPts val="0"/>
                        </a:spcAft>
                      </a:pPr>
                      <a:r>
                        <a:rPr lang="en-US" sz="1200" b="1" kern="100" dirty="0">
                          <a:effectLst/>
                          <a:latin typeface="Times New Roman"/>
                          <a:ea typeface="宋体"/>
                        </a:rPr>
                        <a:t>Tune measurement</a:t>
                      </a:r>
                    </a:p>
                  </a:txBody>
                  <a:tcPr marL="48988" marR="489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hMerge="1">
                  <a:txBody>
                    <a:bodyPr/>
                    <a:lstStyle/>
                    <a:p>
                      <a:endParaRPr lang="en-US"/>
                    </a:p>
                  </a:txBody>
                  <a:tcPr/>
                </a:tc>
                <a:tc>
                  <a:txBody>
                    <a:bodyPr/>
                    <a:lstStyle/>
                    <a:p>
                      <a:pPr marL="0" marR="0" algn="ctr">
                        <a:lnSpc>
                          <a:spcPct val="115000"/>
                        </a:lnSpc>
                        <a:spcBef>
                          <a:spcPts val="0"/>
                        </a:spcBef>
                        <a:spcAft>
                          <a:spcPts val="0"/>
                        </a:spcAft>
                      </a:pPr>
                      <a:r>
                        <a:rPr lang="en-US" sz="1200" b="1" kern="100" dirty="0">
                          <a:effectLst/>
                          <a:latin typeface="Times New Roman"/>
                          <a:ea typeface="宋体"/>
                        </a:rPr>
                        <a:t>Frequency sweeping method</a:t>
                      </a:r>
                    </a:p>
                  </a:txBody>
                  <a:tcPr marL="48988" marR="489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800"/>
                        </a:lnSpc>
                        <a:spcBef>
                          <a:spcPts val="0"/>
                        </a:spcBef>
                        <a:spcAft>
                          <a:spcPts val="0"/>
                        </a:spcAft>
                      </a:pPr>
                      <a:r>
                        <a:rPr lang="en-US" sz="1200" b="1" kern="100" dirty="0">
                          <a:effectLst/>
                          <a:latin typeface="Times New Roman"/>
                          <a:ea typeface="宋体"/>
                        </a:rPr>
                        <a:t>Resolution:0.001</a:t>
                      </a:r>
                    </a:p>
                  </a:txBody>
                  <a:tcPr marL="48988" marR="489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gn="ctr">
                        <a:lnSpc>
                          <a:spcPct val="115000"/>
                        </a:lnSpc>
                        <a:spcBef>
                          <a:spcPts val="0"/>
                        </a:spcBef>
                        <a:spcAft>
                          <a:spcPts val="0"/>
                        </a:spcAft>
                      </a:pPr>
                      <a:r>
                        <a:rPr lang="en-US" sz="1200" b="1" kern="100" dirty="0">
                          <a:effectLst/>
                          <a:latin typeface="Times New Roman"/>
                          <a:ea typeface="宋体"/>
                        </a:rPr>
                        <a:t>2</a:t>
                      </a:r>
                    </a:p>
                  </a:txBody>
                  <a:tcPr marL="48988" marR="489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188866">
                <a:tc gridSpan="2" vMerge="1">
                  <a:txBody>
                    <a:bodyPr/>
                    <a:lstStyle/>
                    <a:p>
                      <a:endParaRPr lang="en-US"/>
                    </a:p>
                  </a:txBody>
                  <a:tcPr/>
                </a:tc>
                <a:tc hMerge="1" vMerge="1">
                  <a:txBody>
                    <a:bodyPr/>
                    <a:lstStyle/>
                    <a:p>
                      <a:endParaRPr lang="en-US"/>
                    </a:p>
                  </a:txBody>
                  <a:tcPr/>
                </a:tc>
                <a:tc>
                  <a:txBody>
                    <a:bodyPr/>
                    <a:lstStyle/>
                    <a:p>
                      <a:pPr marL="0" marR="0" algn="ctr">
                        <a:lnSpc>
                          <a:spcPct val="115000"/>
                        </a:lnSpc>
                        <a:spcBef>
                          <a:spcPts val="0"/>
                        </a:spcBef>
                        <a:spcAft>
                          <a:spcPts val="0"/>
                        </a:spcAft>
                      </a:pPr>
                      <a:r>
                        <a:rPr lang="en-US" sz="1200" b="1" kern="100" dirty="0">
                          <a:effectLst/>
                          <a:latin typeface="Times New Roman"/>
                          <a:ea typeface="宋体"/>
                        </a:rPr>
                        <a:t>DDD</a:t>
                      </a:r>
                    </a:p>
                  </a:txBody>
                  <a:tcPr marL="48988" marR="489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kern="100" dirty="0">
                          <a:effectLst/>
                          <a:latin typeface="Times New Roman"/>
                          <a:ea typeface="宋体"/>
                        </a:rPr>
                        <a:t>Resolution:0.001</a:t>
                      </a:r>
                    </a:p>
                  </a:txBody>
                  <a:tcPr marL="48988" marR="489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val="10008"/>
                  </a:ext>
                </a:extLst>
              </a:tr>
              <a:tr h="431903">
                <a:tc gridSpan="2">
                  <a:txBody>
                    <a:bodyPr/>
                    <a:lstStyle/>
                    <a:p>
                      <a:pPr marL="0" marR="0" algn="ctr">
                        <a:lnSpc>
                          <a:spcPct val="115000"/>
                        </a:lnSpc>
                        <a:spcBef>
                          <a:spcPts val="0"/>
                        </a:spcBef>
                        <a:spcAft>
                          <a:spcPts val="0"/>
                        </a:spcAft>
                      </a:pPr>
                      <a:r>
                        <a:rPr lang="en-US" sz="1200" b="1" kern="100" dirty="0">
                          <a:effectLst/>
                          <a:latin typeface="Times New Roman"/>
                          <a:ea typeface="宋体"/>
                        </a:rPr>
                        <a:t>Beam loss monitor</a:t>
                      </a:r>
                    </a:p>
                  </a:txBody>
                  <a:tcPr marL="48988" marR="489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lgn="ctr">
                        <a:lnSpc>
                          <a:spcPct val="115000"/>
                        </a:lnSpc>
                        <a:spcBef>
                          <a:spcPts val="0"/>
                        </a:spcBef>
                        <a:spcAft>
                          <a:spcPts val="0"/>
                        </a:spcAft>
                      </a:pPr>
                      <a:r>
                        <a:rPr lang="en-US" sz="1200" b="1" kern="100" dirty="0">
                          <a:effectLst/>
                          <a:latin typeface="Times New Roman"/>
                          <a:ea typeface="宋体"/>
                        </a:rPr>
                        <a:t>PIN-diode</a:t>
                      </a:r>
                    </a:p>
                  </a:txBody>
                  <a:tcPr marL="48988" marR="489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800"/>
                        </a:lnSpc>
                        <a:spcBef>
                          <a:spcPts val="0"/>
                        </a:spcBef>
                        <a:spcAft>
                          <a:spcPts val="0"/>
                        </a:spcAft>
                      </a:pPr>
                      <a:r>
                        <a:rPr lang="en-US" sz="1200" b="1" kern="100" dirty="0">
                          <a:effectLst/>
                          <a:latin typeface="Times New Roman"/>
                          <a:ea typeface="宋体"/>
                        </a:rPr>
                        <a:t>Dynamic range:120 dB</a:t>
                      </a:r>
                    </a:p>
                    <a:p>
                      <a:pPr marL="0" marR="0" algn="ctr">
                        <a:lnSpc>
                          <a:spcPct val="115000"/>
                        </a:lnSpc>
                        <a:spcBef>
                          <a:spcPts val="0"/>
                        </a:spcBef>
                        <a:spcAft>
                          <a:spcPts val="0"/>
                        </a:spcAft>
                      </a:pPr>
                      <a:r>
                        <a:rPr lang="en-US" sz="1200" b="1" kern="100" dirty="0">
                          <a:effectLst/>
                          <a:latin typeface="Times New Roman"/>
                          <a:ea typeface="宋体"/>
                        </a:rPr>
                        <a:t>Maximum counting rates≥10 MHz</a:t>
                      </a:r>
                    </a:p>
                  </a:txBody>
                  <a:tcPr marL="48988" marR="489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kern="100" dirty="0">
                          <a:solidFill>
                            <a:schemeClr val="tx1"/>
                          </a:solidFill>
                          <a:effectLst/>
                          <a:latin typeface="Times New Roman"/>
                          <a:ea typeface="宋体"/>
                        </a:rPr>
                        <a:t>5800</a:t>
                      </a:r>
                    </a:p>
                  </a:txBody>
                  <a:tcPr marL="48988" marR="489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255563">
                <a:tc rowSpan="2" gridSpan="2">
                  <a:txBody>
                    <a:bodyPr/>
                    <a:lstStyle/>
                    <a:p>
                      <a:pPr marL="0" marR="0" algn="ctr">
                        <a:lnSpc>
                          <a:spcPct val="115000"/>
                        </a:lnSpc>
                        <a:spcBef>
                          <a:spcPts val="0"/>
                        </a:spcBef>
                        <a:spcAft>
                          <a:spcPts val="0"/>
                        </a:spcAft>
                      </a:pPr>
                      <a:r>
                        <a:rPr lang="en-US" sz="1200" b="1" kern="100" dirty="0">
                          <a:effectLst/>
                          <a:latin typeface="Times New Roman"/>
                          <a:ea typeface="宋体"/>
                        </a:rPr>
                        <a:t>Feedback system</a:t>
                      </a:r>
                    </a:p>
                  </a:txBody>
                  <a:tcPr marL="48988" marR="489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hMerge="1">
                  <a:txBody>
                    <a:bodyPr/>
                    <a:lstStyle/>
                    <a:p>
                      <a:endParaRPr lang="en-US"/>
                    </a:p>
                  </a:txBody>
                  <a:tcPr/>
                </a:tc>
                <a:tc>
                  <a:txBody>
                    <a:bodyPr/>
                    <a:lstStyle/>
                    <a:p>
                      <a:pPr marL="0" marR="0" algn="ctr">
                        <a:lnSpc>
                          <a:spcPct val="115000"/>
                        </a:lnSpc>
                        <a:spcBef>
                          <a:spcPts val="0"/>
                        </a:spcBef>
                        <a:spcAft>
                          <a:spcPts val="0"/>
                        </a:spcAft>
                      </a:pPr>
                      <a:r>
                        <a:rPr lang="en-US" sz="1200" b="1" kern="100" dirty="0">
                          <a:effectLst/>
                          <a:latin typeface="Times New Roman"/>
                          <a:ea typeface="宋体"/>
                        </a:rPr>
                        <a:t>TFB</a:t>
                      </a:r>
                    </a:p>
                  </a:txBody>
                  <a:tcPr marL="48988" marR="489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800"/>
                        </a:lnSpc>
                        <a:spcBef>
                          <a:spcPts val="0"/>
                        </a:spcBef>
                        <a:spcAft>
                          <a:spcPts val="0"/>
                        </a:spcAft>
                      </a:pPr>
                      <a:r>
                        <a:rPr lang="en-US" sz="1200" b="1" kern="100" dirty="0">
                          <a:effectLst/>
                          <a:latin typeface="Times New Roman"/>
                          <a:ea typeface="宋体"/>
                        </a:rPr>
                        <a:t>Damping time&lt;=1ms</a:t>
                      </a:r>
                    </a:p>
                  </a:txBody>
                  <a:tcPr marL="48988" marR="489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kern="100" dirty="0">
                          <a:effectLst/>
                          <a:latin typeface="Times New Roman"/>
                          <a:ea typeface="宋体"/>
                        </a:rPr>
                        <a:t>4</a:t>
                      </a:r>
                    </a:p>
                  </a:txBody>
                  <a:tcPr marL="48988" marR="489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255563">
                <a:tc gridSpan="2" vMerge="1">
                  <a:txBody>
                    <a:bodyPr/>
                    <a:lstStyle/>
                    <a:p>
                      <a:pPr marL="0" marR="0" algn="ctr">
                        <a:lnSpc>
                          <a:spcPct val="115000"/>
                        </a:lnSpc>
                        <a:spcBef>
                          <a:spcPts val="0"/>
                        </a:spcBef>
                        <a:spcAft>
                          <a:spcPts val="0"/>
                        </a:spcAft>
                      </a:pPr>
                      <a:endParaRPr lang="en-US" sz="900" kern="100" dirty="0">
                        <a:effectLst/>
                        <a:latin typeface="Times New Roman"/>
                        <a:ea typeface="宋体"/>
                      </a:endParaRPr>
                    </a:p>
                  </a:txBody>
                  <a:tcPr marL="48988" marR="489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vMerge="1">
                  <a:txBody>
                    <a:bodyPr/>
                    <a:lstStyle/>
                    <a:p>
                      <a:endParaRPr lang="en-US"/>
                    </a:p>
                  </a:txBody>
                  <a:tcPr/>
                </a:tc>
                <a:tc>
                  <a:txBody>
                    <a:bodyPr/>
                    <a:lstStyle/>
                    <a:p>
                      <a:pPr marL="0" marR="0" algn="ctr">
                        <a:lnSpc>
                          <a:spcPct val="115000"/>
                        </a:lnSpc>
                        <a:spcBef>
                          <a:spcPts val="0"/>
                        </a:spcBef>
                        <a:spcAft>
                          <a:spcPts val="0"/>
                        </a:spcAft>
                      </a:pPr>
                      <a:r>
                        <a:rPr lang="en-US" sz="1200" b="1" kern="100" dirty="0">
                          <a:effectLst/>
                          <a:latin typeface="Times New Roman"/>
                          <a:ea typeface="宋体"/>
                        </a:rPr>
                        <a:t>LFB</a:t>
                      </a:r>
                    </a:p>
                  </a:txBody>
                  <a:tcPr marL="48988" marR="489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800"/>
                        </a:lnSpc>
                        <a:spcBef>
                          <a:spcPts val="0"/>
                        </a:spcBef>
                        <a:spcAft>
                          <a:spcPts val="0"/>
                        </a:spcAft>
                      </a:pPr>
                      <a:r>
                        <a:rPr lang="en-US" sz="1200" b="1" kern="100" dirty="0">
                          <a:solidFill>
                            <a:schemeClr val="tx1"/>
                          </a:solidFill>
                          <a:effectLst/>
                          <a:latin typeface="Times New Roman"/>
                          <a:ea typeface="宋体"/>
                        </a:rPr>
                        <a:t>Damping time&lt;=12ms</a:t>
                      </a:r>
                      <a:endParaRPr lang="en-US" sz="1200" b="1" kern="100" dirty="0">
                        <a:effectLst/>
                        <a:latin typeface="Times New Roman"/>
                        <a:ea typeface="宋体"/>
                      </a:endParaRPr>
                    </a:p>
                  </a:txBody>
                  <a:tcPr marL="48988" marR="489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kern="100" dirty="0">
                          <a:effectLst/>
                          <a:latin typeface="Times New Roman"/>
                          <a:ea typeface="宋体"/>
                        </a:rPr>
                        <a:t>4</a:t>
                      </a:r>
                    </a:p>
                  </a:txBody>
                  <a:tcPr marL="48988" marR="489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bl>
          </a:graphicData>
        </a:graphic>
      </p:graphicFrame>
      <p:sp>
        <p:nvSpPr>
          <p:cNvPr id="4" name="标题 1">
            <a:extLst>
              <a:ext uri="{FF2B5EF4-FFF2-40B4-BE49-F238E27FC236}">
                <a16:creationId xmlns:a16="http://schemas.microsoft.com/office/drawing/2014/main" id="{E36D711B-D3BD-4C45-A7CC-0A735EDA9F8E}"/>
              </a:ext>
            </a:extLst>
          </p:cNvPr>
          <p:cNvSpPr txBox="1">
            <a:spLocks/>
          </p:cNvSpPr>
          <p:nvPr/>
        </p:nvSpPr>
        <p:spPr bwMode="auto">
          <a:xfrm>
            <a:off x="335360" y="116632"/>
            <a:ext cx="12169352" cy="85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200" b="1">
                <a:solidFill>
                  <a:srgbClr val="CC0000"/>
                </a:solidFill>
                <a:latin typeface="+mj-lt"/>
                <a:ea typeface="+mj-ea"/>
                <a:cs typeface="楷体_GB2312" charset="0"/>
              </a:defRPr>
            </a:lvl1pPr>
            <a:lvl2pPr algn="ctr" rtl="0" eaLnBrk="0" fontAlgn="base" hangingPunct="0">
              <a:spcBef>
                <a:spcPct val="0"/>
              </a:spcBef>
              <a:spcAft>
                <a:spcPct val="0"/>
              </a:spcAft>
              <a:defRPr sz="3200" b="1">
                <a:solidFill>
                  <a:srgbClr val="CC0000"/>
                </a:solidFill>
                <a:latin typeface="Comic Sans MS" pitchFamily="66" charset="0"/>
                <a:ea typeface="楷体_GB2312" pitchFamily="49" charset="-122"/>
                <a:cs typeface="楷体_GB2312" charset="0"/>
              </a:defRPr>
            </a:lvl2pPr>
            <a:lvl3pPr algn="ctr" rtl="0" eaLnBrk="0" fontAlgn="base" hangingPunct="0">
              <a:spcBef>
                <a:spcPct val="0"/>
              </a:spcBef>
              <a:spcAft>
                <a:spcPct val="0"/>
              </a:spcAft>
              <a:defRPr sz="3200" b="1">
                <a:solidFill>
                  <a:srgbClr val="CC0000"/>
                </a:solidFill>
                <a:latin typeface="Comic Sans MS" pitchFamily="66" charset="0"/>
                <a:ea typeface="楷体_GB2312" pitchFamily="49" charset="-122"/>
                <a:cs typeface="楷体_GB2312" charset="0"/>
              </a:defRPr>
            </a:lvl3pPr>
            <a:lvl4pPr algn="ctr" rtl="0" eaLnBrk="0" fontAlgn="base" hangingPunct="0">
              <a:spcBef>
                <a:spcPct val="0"/>
              </a:spcBef>
              <a:spcAft>
                <a:spcPct val="0"/>
              </a:spcAft>
              <a:defRPr sz="3200" b="1">
                <a:solidFill>
                  <a:srgbClr val="CC0000"/>
                </a:solidFill>
                <a:latin typeface="Comic Sans MS" pitchFamily="66" charset="0"/>
                <a:ea typeface="楷体_GB2312" pitchFamily="49" charset="-122"/>
                <a:cs typeface="楷体_GB2312" charset="0"/>
              </a:defRPr>
            </a:lvl4pPr>
            <a:lvl5pPr algn="ctr" rtl="0" eaLnBrk="0" fontAlgn="base" hangingPunct="0">
              <a:spcBef>
                <a:spcPct val="0"/>
              </a:spcBef>
              <a:spcAft>
                <a:spcPct val="0"/>
              </a:spcAft>
              <a:defRPr sz="3200" b="1">
                <a:solidFill>
                  <a:srgbClr val="CC0000"/>
                </a:solidFill>
                <a:latin typeface="Comic Sans MS" pitchFamily="66" charset="0"/>
                <a:ea typeface="楷体_GB2312" pitchFamily="49" charset="-122"/>
                <a:cs typeface="楷体_GB2312" charset="0"/>
              </a:defRPr>
            </a:lvl5pPr>
            <a:lvl6pPr marL="457200" algn="ctr" rtl="0" eaLnBrk="1" fontAlgn="base" hangingPunct="1">
              <a:spcBef>
                <a:spcPct val="0"/>
              </a:spcBef>
              <a:spcAft>
                <a:spcPct val="0"/>
              </a:spcAft>
              <a:defRPr sz="3200" b="1">
                <a:solidFill>
                  <a:srgbClr val="CC0000"/>
                </a:solidFill>
                <a:latin typeface="Comic Sans MS" pitchFamily="66" charset="0"/>
                <a:ea typeface="楷体_GB2312" pitchFamily="49" charset="-122"/>
              </a:defRPr>
            </a:lvl6pPr>
            <a:lvl7pPr marL="914400" algn="ctr" rtl="0" eaLnBrk="1" fontAlgn="base" hangingPunct="1">
              <a:spcBef>
                <a:spcPct val="0"/>
              </a:spcBef>
              <a:spcAft>
                <a:spcPct val="0"/>
              </a:spcAft>
              <a:defRPr sz="3200" b="1">
                <a:solidFill>
                  <a:srgbClr val="CC0000"/>
                </a:solidFill>
                <a:latin typeface="Comic Sans MS" pitchFamily="66" charset="0"/>
                <a:ea typeface="楷体_GB2312" pitchFamily="49" charset="-122"/>
              </a:defRPr>
            </a:lvl7pPr>
            <a:lvl8pPr marL="1371600" algn="ctr" rtl="0" eaLnBrk="1" fontAlgn="base" hangingPunct="1">
              <a:spcBef>
                <a:spcPct val="0"/>
              </a:spcBef>
              <a:spcAft>
                <a:spcPct val="0"/>
              </a:spcAft>
              <a:defRPr sz="3200" b="1">
                <a:solidFill>
                  <a:srgbClr val="CC0000"/>
                </a:solidFill>
                <a:latin typeface="Comic Sans MS" pitchFamily="66" charset="0"/>
                <a:ea typeface="楷体_GB2312" pitchFamily="49" charset="-122"/>
              </a:defRPr>
            </a:lvl8pPr>
            <a:lvl9pPr marL="1828800" algn="ctr" rtl="0" eaLnBrk="1" fontAlgn="base" hangingPunct="1">
              <a:spcBef>
                <a:spcPct val="0"/>
              </a:spcBef>
              <a:spcAft>
                <a:spcPct val="0"/>
              </a:spcAft>
              <a:defRPr sz="3200" b="1">
                <a:solidFill>
                  <a:srgbClr val="CC0000"/>
                </a:solidFill>
                <a:latin typeface="Comic Sans MS" pitchFamily="66" charset="0"/>
                <a:ea typeface="楷体_GB2312" pitchFamily="49" charset="-122"/>
              </a:defRPr>
            </a:lvl9pPr>
          </a:lstStyle>
          <a:p>
            <a:pPr lvl="0" algn="l" eaLnBrk="1" hangingPunct="1">
              <a:defRPr/>
            </a:pPr>
            <a:r>
              <a:rPr lang="en-US" altLang="zh-CN" sz="2900" dirty="0">
                <a:solidFill>
                  <a:srgbClr val="FF0000"/>
                </a:solidFill>
                <a:effectLst>
                  <a:outerShdw blurRad="38100" dist="38100" dir="2700000" algn="tl">
                    <a:srgbClr val="000000">
                      <a:alpha val="43137"/>
                    </a:srgbClr>
                  </a:outerShdw>
                </a:effectLst>
                <a:latin typeface="Arial Black" pitchFamily="34" charset="0"/>
                <a:ea typeface="微软雅黑" pitchFamily="34" charset="-122"/>
                <a:cs typeface="+mj-cs"/>
              </a:rPr>
              <a:t>Design parameters of the collider beam instrumentation</a:t>
            </a:r>
            <a:endParaRPr lang="zh-CN" altLang="en-US" sz="2900" dirty="0">
              <a:solidFill>
                <a:srgbClr val="FF0000"/>
              </a:solidFill>
              <a:effectLst>
                <a:outerShdw blurRad="38100" dist="38100" dir="2700000" algn="tl">
                  <a:srgbClr val="000000">
                    <a:alpha val="43137"/>
                  </a:srgbClr>
                </a:outerShdw>
              </a:effectLst>
              <a:latin typeface="Arial Black" pitchFamily="34" charset="0"/>
              <a:ea typeface="微软雅黑" pitchFamily="34" charset="-122"/>
              <a:cs typeface="+mj-cs"/>
            </a:endParaRPr>
          </a:p>
        </p:txBody>
      </p:sp>
    </p:spTree>
    <p:extLst>
      <p:ext uri="{BB962C8B-B14F-4D97-AF65-F5344CB8AC3E}">
        <p14:creationId xmlns:p14="http://schemas.microsoft.com/office/powerpoint/2010/main" val="35094432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551384" y="158204"/>
            <a:ext cx="11516463" cy="725470"/>
          </a:xfrm>
        </p:spPr>
        <p:txBody>
          <a:bodyPr>
            <a:normAutofit fontScale="90000"/>
          </a:bodyPr>
          <a:lstStyle/>
          <a:p>
            <a:r>
              <a:rPr lang="en-US" altLang="zh-CN" sz="3200" dirty="0"/>
              <a:t>CEPC BPM  pick-ups optimization and  mass production</a:t>
            </a:r>
            <a:endParaRPr lang="zh-CN" altLang="en-US" sz="3200" dirty="0"/>
          </a:p>
        </p:txBody>
      </p:sp>
      <p:sp>
        <p:nvSpPr>
          <p:cNvPr id="5" name="内容占位符 4"/>
          <p:cNvSpPr>
            <a:spLocks noGrp="1"/>
          </p:cNvSpPr>
          <p:nvPr>
            <p:ph idx="1"/>
          </p:nvPr>
        </p:nvSpPr>
        <p:spPr>
          <a:xfrm>
            <a:off x="263352" y="1115581"/>
            <a:ext cx="11809312" cy="1733994"/>
          </a:xfrm>
        </p:spPr>
        <p:txBody>
          <a:bodyPr>
            <a:normAutofit/>
          </a:bodyPr>
          <a:lstStyle/>
          <a:p>
            <a:r>
              <a:rPr lang="en-US" altLang="zh-CN" sz="2400" dirty="0"/>
              <a:t>With one Beam Position Monitor (BPM) near each quadruple.</a:t>
            </a:r>
          </a:p>
          <a:p>
            <a:r>
              <a:rPr lang="en-US" altLang="zh-CN" sz="2400" dirty="0"/>
              <a:t>The best solution is a capacitive monitor with a button-like electrode. </a:t>
            </a:r>
          </a:p>
          <a:p>
            <a:r>
              <a:rPr lang="en-US" altLang="zh-CN" sz="2400" dirty="0"/>
              <a:t>Based on experience gained form HEPS BPM design, the geometries are refined.</a:t>
            </a:r>
          </a:p>
        </p:txBody>
      </p:sp>
      <p:graphicFrame>
        <p:nvGraphicFramePr>
          <p:cNvPr id="6" name="表格 5"/>
          <p:cNvGraphicFramePr>
            <a:graphicFrameLocks noGrp="1"/>
          </p:cNvGraphicFramePr>
          <p:nvPr/>
        </p:nvGraphicFramePr>
        <p:xfrm>
          <a:off x="0" y="4838517"/>
          <a:ext cx="6168009" cy="1876628"/>
        </p:xfrm>
        <a:graphic>
          <a:graphicData uri="http://schemas.openxmlformats.org/drawingml/2006/table">
            <a:tbl>
              <a:tblPr firstRow="1" firstCol="1" bandRow="1">
                <a:tableStyleId>{5C22544A-7EE6-4342-B048-85BDC9FD1C3A}</a:tableStyleId>
              </a:tblPr>
              <a:tblGrid>
                <a:gridCol w="692381">
                  <a:extLst>
                    <a:ext uri="{9D8B030D-6E8A-4147-A177-3AD203B41FA5}">
                      <a16:colId xmlns:a16="http://schemas.microsoft.com/office/drawing/2014/main" val="20000"/>
                    </a:ext>
                  </a:extLst>
                </a:gridCol>
                <a:gridCol w="749170">
                  <a:extLst>
                    <a:ext uri="{9D8B030D-6E8A-4147-A177-3AD203B41FA5}">
                      <a16:colId xmlns:a16="http://schemas.microsoft.com/office/drawing/2014/main" val="20001"/>
                    </a:ext>
                  </a:extLst>
                </a:gridCol>
                <a:gridCol w="571763">
                  <a:extLst>
                    <a:ext uri="{9D8B030D-6E8A-4147-A177-3AD203B41FA5}">
                      <a16:colId xmlns:a16="http://schemas.microsoft.com/office/drawing/2014/main" val="20002"/>
                    </a:ext>
                  </a:extLst>
                </a:gridCol>
                <a:gridCol w="631389">
                  <a:extLst>
                    <a:ext uri="{9D8B030D-6E8A-4147-A177-3AD203B41FA5}">
                      <a16:colId xmlns:a16="http://schemas.microsoft.com/office/drawing/2014/main" val="20003"/>
                    </a:ext>
                  </a:extLst>
                </a:gridCol>
                <a:gridCol w="922770">
                  <a:extLst>
                    <a:ext uri="{9D8B030D-6E8A-4147-A177-3AD203B41FA5}">
                      <a16:colId xmlns:a16="http://schemas.microsoft.com/office/drawing/2014/main" val="20004"/>
                    </a:ext>
                  </a:extLst>
                </a:gridCol>
                <a:gridCol w="685024">
                  <a:extLst>
                    <a:ext uri="{9D8B030D-6E8A-4147-A177-3AD203B41FA5}">
                      <a16:colId xmlns:a16="http://schemas.microsoft.com/office/drawing/2014/main" val="20005"/>
                    </a:ext>
                  </a:extLst>
                </a:gridCol>
                <a:gridCol w="642872">
                  <a:extLst>
                    <a:ext uri="{9D8B030D-6E8A-4147-A177-3AD203B41FA5}">
                      <a16:colId xmlns:a16="http://schemas.microsoft.com/office/drawing/2014/main" val="20006"/>
                    </a:ext>
                  </a:extLst>
                </a:gridCol>
                <a:gridCol w="623943">
                  <a:extLst>
                    <a:ext uri="{9D8B030D-6E8A-4147-A177-3AD203B41FA5}">
                      <a16:colId xmlns:a16="http://schemas.microsoft.com/office/drawing/2014/main" val="20007"/>
                    </a:ext>
                  </a:extLst>
                </a:gridCol>
                <a:gridCol w="648697">
                  <a:extLst>
                    <a:ext uri="{9D8B030D-6E8A-4147-A177-3AD203B41FA5}">
                      <a16:colId xmlns:a16="http://schemas.microsoft.com/office/drawing/2014/main" val="20008"/>
                    </a:ext>
                  </a:extLst>
                </a:gridCol>
              </a:tblGrid>
              <a:tr h="187663">
                <a:tc>
                  <a:txBody>
                    <a:bodyPr/>
                    <a:lstStyle/>
                    <a:p>
                      <a:pPr algn="l">
                        <a:spcAft>
                          <a:spcPts val="0"/>
                        </a:spcAft>
                      </a:pPr>
                      <a:r>
                        <a:rPr lang="en-US" sz="1000" kern="100" dirty="0">
                          <a:solidFill>
                            <a:schemeClr val="tx1"/>
                          </a:solidFill>
                          <a:effectLst/>
                        </a:rPr>
                        <a:t> </a:t>
                      </a:r>
                      <a:endParaRPr lang="zh-CN" sz="1050" kern="100" dirty="0">
                        <a:solidFill>
                          <a:schemeClr val="tx1"/>
                        </a:solidFill>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ctr">
                        <a:spcAft>
                          <a:spcPts val="0"/>
                        </a:spcAft>
                      </a:pPr>
                      <a:r>
                        <a:rPr lang="en-US" sz="1000" kern="100" dirty="0">
                          <a:solidFill>
                            <a:schemeClr val="tx1"/>
                          </a:solidFill>
                          <a:effectLst/>
                        </a:rPr>
                        <a:t>ttbar</a:t>
                      </a:r>
                      <a:endParaRPr lang="zh-CN" sz="1050" kern="100" dirty="0">
                        <a:solidFill>
                          <a:schemeClr val="tx1"/>
                        </a:solidFill>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zh-CN" altLang="en-US"/>
                    </a:p>
                  </a:txBody>
                  <a:tcPr/>
                </a:tc>
                <a:tc gridSpan="2">
                  <a:txBody>
                    <a:bodyPr/>
                    <a:lstStyle/>
                    <a:p>
                      <a:pPr algn="ctr">
                        <a:spcAft>
                          <a:spcPts val="0"/>
                        </a:spcAft>
                      </a:pPr>
                      <a:r>
                        <a:rPr lang="en-US" sz="1000" kern="100">
                          <a:solidFill>
                            <a:schemeClr val="tx1"/>
                          </a:solidFill>
                          <a:effectLst/>
                        </a:rPr>
                        <a:t>Higgs</a:t>
                      </a:r>
                      <a:endParaRPr lang="zh-CN" sz="1050" kern="100">
                        <a:solidFill>
                          <a:schemeClr val="tx1"/>
                        </a:solidFill>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zh-CN" altLang="en-US"/>
                    </a:p>
                  </a:txBody>
                  <a:tcPr/>
                </a:tc>
                <a:tc gridSpan="2">
                  <a:txBody>
                    <a:bodyPr/>
                    <a:lstStyle/>
                    <a:p>
                      <a:pPr algn="ctr">
                        <a:spcAft>
                          <a:spcPts val="0"/>
                        </a:spcAft>
                      </a:pPr>
                      <a:r>
                        <a:rPr lang="en-US" sz="1000" kern="100">
                          <a:solidFill>
                            <a:schemeClr val="tx1"/>
                          </a:solidFill>
                          <a:effectLst/>
                        </a:rPr>
                        <a:t>W</a:t>
                      </a:r>
                      <a:endParaRPr lang="zh-CN" sz="1050" kern="100">
                        <a:solidFill>
                          <a:schemeClr val="tx1"/>
                        </a:solidFill>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zh-CN" altLang="en-US"/>
                    </a:p>
                  </a:txBody>
                  <a:tcPr/>
                </a:tc>
                <a:tc gridSpan="2">
                  <a:txBody>
                    <a:bodyPr/>
                    <a:lstStyle/>
                    <a:p>
                      <a:pPr algn="ctr">
                        <a:spcAft>
                          <a:spcPts val="0"/>
                        </a:spcAft>
                      </a:pPr>
                      <a:r>
                        <a:rPr lang="en-US" sz="1000" kern="100" dirty="0">
                          <a:solidFill>
                            <a:schemeClr val="tx1"/>
                          </a:solidFill>
                          <a:effectLst/>
                        </a:rPr>
                        <a:t>Z</a:t>
                      </a:r>
                      <a:endParaRPr lang="zh-CN" sz="1050" kern="100" dirty="0">
                        <a:solidFill>
                          <a:schemeClr val="tx1"/>
                        </a:solidFill>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zh-CN" altLang="en-US"/>
                    </a:p>
                  </a:txBody>
                  <a:tcPr/>
                </a:tc>
                <a:extLst>
                  <a:ext uri="{0D108BD9-81ED-4DB2-BD59-A6C34878D82A}">
                    <a16:rowId xmlns:a16="http://schemas.microsoft.com/office/drawing/2014/main" val="10000"/>
                  </a:ext>
                </a:extLst>
              </a:tr>
              <a:tr h="187663">
                <a:tc>
                  <a:txBody>
                    <a:bodyPr/>
                    <a:lstStyle/>
                    <a:p>
                      <a:pPr algn="l">
                        <a:spcAft>
                          <a:spcPts val="0"/>
                        </a:spcAft>
                      </a:pPr>
                      <a:r>
                        <a:rPr lang="en-US" sz="1000" kern="100">
                          <a:solidFill>
                            <a:schemeClr val="tx1"/>
                          </a:solidFill>
                          <a:effectLst/>
                        </a:rPr>
                        <a:t> </a:t>
                      </a:r>
                      <a:endParaRPr lang="zh-CN" sz="1050" kern="100">
                        <a:solidFill>
                          <a:schemeClr val="tx1"/>
                        </a:solidFill>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Aft>
                          <a:spcPts val="0"/>
                        </a:spcAft>
                      </a:pPr>
                      <a:r>
                        <a:rPr lang="en-US" sz="1000" kern="100" dirty="0">
                          <a:effectLst/>
                        </a:rPr>
                        <a:t>Real</a:t>
                      </a:r>
                      <a:endParaRPr lang="zh-CN" sz="1050" kern="100" dirty="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Aft>
                          <a:spcPts val="0"/>
                        </a:spcAft>
                      </a:pPr>
                      <a:r>
                        <a:rPr lang="en-US" sz="1000" kern="100" dirty="0">
                          <a:effectLst/>
                        </a:rPr>
                        <a:t>CST</a:t>
                      </a:r>
                      <a:endParaRPr lang="zh-CN" sz="1050" kern="100" dirty="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Aft>
                          <a:spcPts val="0"/>
                        </a:spcAft>
                      </a:pPr>
                      <a:r>
                        <a:rPr lang="en-US" sz="1000" kern="100" dirty="0">
                          <a:effectLst/>
                        </a:rPr>
                        <a:t>Real</a:t>
                      </a:r>
                      <a:endParaRPr lang="zh-CN" sz="1050" kern="100" dirty="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Aft>
                          <a:spcPts val="0"/>
                        </a:spcAft>
                      </a:pPr>
                      <a:r>
                        <a:rPr lang="en-US" sz="1000" kern="100">
                          <a:effectLst/>
                        </a:rPr>
                        <a:t>CST</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Aft>
                          <a:spcPts val="0"/>
                        </a:spcAft>
                      </a:pPr>
                      <a:r>
                        <a:rPr lang="en-US" sz="1000" kern="100">
                          <a:effectLst/>
                        </a:rPr>
                        <a:t>Real</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Aft>
                          <a:spcPts val="0"/>
                        </a:spcAft>
                      </a:pPr>
                      <a:r>
                        <a:rPr lang="en-US" sz="1000" kern="100">
                          <a:effectLst/>
                        </a:rPr>
                        <a:t>CST</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Aft>
                          <a:spcPts val="0"/>
                        </a:spcAft>
                      </a:pPr>
                      <a:r>
                        <a:rPr lang="en-US" sz="1000" kern="100">
                          <a:effectLst/>
                        </a:rPr>
                        <a:t>Real</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Aft>
                          <a:spcPts val="0"/>
                        </a:spcAft>
                      </a:pPr>
                      <a:r>
                        <a:rPr lang="en-US" sz="1000" kern="100" dirty="0">
                          <a:effectLst/>
                        </a:rPr>
                        <a:t>CST</a:t>
                      </a:r>
                      <a:endParaRPr lang="zh-CN" sz="1050" kern="100" dirty="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375325">
                <a:tc>
                  <a:txBody>
                    <a:bodyPr/>
                    <a:lstStyle/>
                    <a:p>
                      <a:pPr algn="l">
                        <a:spcAft>
                          <a:spcPts val="0"/>
                        </a:spcAft>
                      </a:pPr>
                      <a:r>
                        <a:rPr lang="en-US" sz="1000" kern="100">
                          <a:solidFill>
                            <a:schemeClr val="tx1"/>
                          </a:solidFill>
                          <a:effectLst/>
                        </a:rPr>
                        <a:t>Charge</a:t>
                      </a:r>
                      <a:endParaRPr lang="zh-CN" sz="1050" kern="100">
                        <a:solidFill>
                          <a:schemeClr val="tx1"/>
                        </a:solidFill>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Aft>
                          <a:spcPts val="0"/>
                        </a:spcAft>
                      </a:pPr>
                      <a:r>
                        <a:rPr lang="en-US" sz="1000" kern="100" dirty="0">
                          <a:effectLst/>
                        </a:rPr>
                        <a:t>20e10</a:t>
                      </a:r>
                      <a:endParaRPr lang="zh-CN" sz="1050" kern="100" dirty="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Aft>
                          <a:spcPts val="0"/>
                        </a:spcAft>
                      </a:pPr>
                      <a:r>
                        <a:rPr lang="en-US" sz="1000" kern="100" dirty="0">
                          <a:effectLst/>
                        </a:rPr>
                        <a:t>32 </a:t>
                      </a:r>
                      <a:r>
                        <a:rPr lang="en-US" sz="1000" kern="100" dirty="0" err="1">
                          <a:effectLst/>
                        </a:rPr>
                        <a:t>nC</a:t>
                      </a:r>
                      <a:endParaRPr lang="zh-CN" sz="1050" kern="100" dirty="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Aft>
                          <a:spcPts val="0"/>
                        </a:spcAft>
                      </a:pPr>
                      <a:r>
                        <a:rPr lang="en-US" sz="1000" kern="100" dirty="0">
                          <a:effectLst/>
                        </a:rPr>
                        <a:t>14e10</a:t>
                      </a:r>
                      <a:endParaRPr lang="zh-CN" sz="1050" kern="100" dirty="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Aft>
                          <a:spcPts val="0"/>
                        </a:spcAft>
                      </a:pPr>
                      <a:r>
                        <a:rPr lang="en-US" sz="1000" kern="100" dirty="0">
                          <a:effectLst/>
                        </a:rPr>
                        <a:t>22.4 </a:t>
                      </a:r>
                      <a:r>
                        <a:rPr lang="en-US" sz="1000" kern="100" dirty="0" err="1">
                          <a:effectLst/>
                        </a:rPr>
                        <a:t>nC</a:t>
                      </a:r>
                      <a:endParaRPr lang="zh-CN" sz="1050" kern="100" dirty="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Aft>
                          <a:spcPts val="0"/>
                        </a:spcAft>
                      </a:pPr>
                      <a:r>
                        <a:rPr lang="en-US" sz="1000" kern="100" dirty="0">
                          <a:effectLst/>
                        </a:rPr>
                        <a:t>13.5e10</a:t>
                      </a:r>
                      <a:endParaRPr lang="zh-CN" sz="1050" kern="100" dirty="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Aft>
                          <a:spcPts val="0"/>
                        </a:spcAft>
                      </a:pPr>
                      <a:r>
                        <a:rPr lang="en-US" sz="1000" kern="100">
                          <a:effectLst/>
                        </a:rPr>
                        <a:t>21.6 nC</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Aft>
                          <a:spcPts val="0"/>
                        </a:spcAft>
                      </a:pPr>
                      <a:r>
                        <a:rPr lang="en-US" sz="1000" kern="100">
                          <a:effectLst/>
                        </a:rPr>
                        <a:t>14e10</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Aft>
                          <a:spcPts val="0"/>
                        </a:spcAft>
                      </a:pPr>
                      <a:r>
                        <a:rPr lang="en-US" sz="1000" kern="100">
                          <a:effectLst/>
                        </a:rPr>
                        <a:t>22.4 nC</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375325">
                <a:tc>
                  <a:txBody>
                    <a:bodyPr/>
                    <a:lstStyle/>
                    <a:p>
                      <a:pPr algn="l">
                        <a:spcAft>
                          <a:spcPts val="0"/>
                        </a:spcAft>
                      </a:pPr>
                      <a:r>
                        <a:rPr lang="en-US" sz="1000" kern="100">
                          <a:solidFill>
                            <a:schemeClr val="tx1"/>
                          </a:solidFill>
                          <a:effectLst/>
                        </a:rPr>
                        <a:t>Bunch length</a:t>
                      </a:r>
                      <a:endParaRPr lang="zh-CN" sz="1050" kern="100">
                        <a:solidFill>
                          <a:schemeClr val="tx1"/>
                        </a:solidFill>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Aft>
                          <a:spcPts val="0"/>
                        </a:spcAft>
                      </a:pPr>
                      <a:r>
                        <a:rPr lang="en-US" sz="1000" kern="100">
                          <a:effectLst/>
                        </a:rPr>
                        <a:t>2.2/2.9</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Aft>
                          <a:spcPts val="0"/>
                        </a:spcAft>
                      </a:pPr>
                      <a:r>
                        <a:rPr lang="en-US" sz="1000" kern="100">
                          <a:effectLst/>
                        </a:rPr>
                        <a:t>3 mm</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Aft>
                          <a:spcPts val="0"/>
                        </a:spcAft>
                      </a:pPr>
                      <a:r>
                        <a:rPr lang="en-US" sz="1000" kern="100" dirty="0">
                          <a:effectLst/>
                        </a:rPr>
                        <a:t>2.3/3.9</a:t>
                      </a:r>
                      <a:endParaRPr lang="zh-CN" sz="1050" kern="100" dirty="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Aft>
                          <a:spcPts val="0"/>
                        </a:spcAft>
                      </a:pPr>
                      <a:r>
                        <a:rPr lang="en-US" sz="1000" kern="100" dirty="0">
                          <a:effectLst/>
                        </a:rPr>
                        <a:t>4 mm</a:t>
                      </a:r>
                      <a:endParaRPr lang="zh-CN" sz="1050" kern="100" dirty="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Aft>
                          <a:spcPts val="0"/>
                        </a:spcAft>
                      </a:pPr>
                      <a:r>
                        <a:rPr lang="en-US" sz="1000" kern="100" dirty="0">
                          <a:effectLst/>
                        </a:rPr>
                        <a:t>2.5/4.9</a:t>
                      </a:r>
                      <a:endParaRPr lang="zh-CN" sz="1050" kern="100" dirty="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Aft>
                          <a:spcPts val="0"/>
                        </a:spcAft>
                      </a:pPr>
                      <a:r>
                        <a:rPr lang="en-US" sz="1000" kern="100" dirty="0">
                          <a:effectLst/>
                        </a:rPr>
                        <a:t>5 mm</a:t>
                      </a:r>
                      <a:endParaRPr lang="zh-CN" sz="1050" kern="100" dirty="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Aft>
                          <a:spcPts val="0"/>
                        </a:spcAft>
                      </a:pPr>
                      <a:r>
                        <a:rPr lang="en-US" sz="1000" kern="100" dirty="0">
                          <a:effectLst/>
                        </a:rPr>
                        <a:t>2.5/8.7</a:t>
                      </a:r>
                      <a:endParaRPr lang="zh-CN" sz="1050" kern="100" dirty="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Aft>
                          <a:spcPts val="0"/>
                        </a:spcAft>
                      </a:pPr>
                      <a:r>
                        <a:rPr lang="en-US" sz="1000" kern="100">
                          <a:effectLst/>
                        </a:rPr>
                        <a:t>8.7 mm</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187663">
                <a:tc>
                  <a:txBody>
                    <a:bodyPr/>
                    <a:lstStyle/>
                    <a:p>
                      <a:pPr algn="l">
                        <a:spcAft>
                          <a:spcPts val="0"/>
                        </a:spcAft>
                      </a:pPr>
                      <a:r>
                        <a:rPr lang="en-US" sz="1000" kern="100">
                          <a:solidFill>
                            <a:schemeClr val="tx1"/>
                          </a:solidFill>
                          <a:effectLst/>
                        </a:rPr>
                        <a:t>Vpp</a:t>
                      </a:r>
                      <a:endParaRPr lang="zh-CN" sz="1050" kern="100">
                        <a:solidFill>
                          <a:schemeClr val="tx1"/>
                        </a:solidFill>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ctr">
                        <a:spcAft>
                          <a:spcPts val="0"/>
                        </a:spcAft>
                      </a:pPr>
                      <a:r>
                        <a:rPr lang="en-US" sz="1000" kern="100" dirty="0">
                          <a:effectLst/>
                        </a:rPr>
                        <a:t>635V</a:t>
                      </a:r>
                      <a:endParaRPr lang="zh-CN" sz="1050" kern="100" dirty="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zh-CN" altLang="en-US"/>
                    </a:p>
                  </a:txBody>
                  <a:tcPr/>
                </a:tc>
                <a:tc gridSpan="2">
                  <a:txBody>
                    <a:bodyPr/>
                    <a:lstStyle/>
                    <a:p>
                      <a:pPr algn="ctr">
                        <a:spcAft>
                          <a:spcPts val="0"/>
                        </a:spcAft>
                      </a:pPr>
                      <a:r>
                        <a:rPr lang="en-US" sz="1000" kern="100" dirty="0">
                          <a:effectLst/>
                        </a:rPr>
                        <a:t>359V</a:t>
                      </a:r>
                      <a:endParaRPr lang="zh-CN" sz="1050" kern="100" dirty="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zh-CN" altLang="en-US"/>
                    </a:p>
                  </a:txBody>
                  <a:tcPr/>
                </a:tc>
                <a:tc gridSpan="2">
                  <a:txBody>
                    <a:bodyPr/>
                    <a:lstStyle/>
                    <a:p>
                      <a:pPr algn="ctr">
                        <a:spcAft>
                          <a:spcPts val="0"/>
                        </a:spcAft>
                      </a:pPr>
                      <a:r>
                        <a:rPr lang="en-US" sz="1000" kern="100" dirty="0">
                          <a:effectLst/>
                        </a:rPr>
                        <a:t>295V</a:t>
                      </a:r>
                      <a:endParaRPr lang="zh-CN" sz="1050" kern="100" dirty="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zh-CN" altLang="en-US"/>
                    </a:p>
                  </a:txBody>
                  <a:tcPr/>
                </a:tc>
                <a:tc gridSpan="2">
                  <a:txBody>
                    <a:bodyPr/>
                    <a:lstStyle/>
                    <a:p>
                      <a:pPr algn="ctr">
                        <a:spcAft>
                          <a:spcPts val="0"/>
                        </a:spcAft>
                      </a:pPr>
                      <a:r>
                        <a:rPr lang="en-US" sz="1000" kern="100" dirty="0">
                          <a:effectLst/>
                        </a:rPr>
                        <a:t>179V</a:t>
                      </a:r>
                      <a:endParaRPr lang="zh-CN" sz="1050" kern="100" dirty="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zh-CN" altLang="en-US"/>
                    </a:p>
                  </a:txBody>
                  <a:tcPr/>
                </a:tc>
                <a:extLst>
                  <a:ext uri="{0D108BD9-81ED-4DB2-BD59-A6C34878D82A}">
                    <a16:rowId xmlns:a16="http://schemas.microsoft.com/office/drawing/2014/main" val="10004"/>
                  </a:ext>
                </a:extLst>
              </a:tr>
              <a:tr h="187663">
                <a:tc>
                  <a:txBody>
                    <a:bodyPr/>
                    <a:lstStyle/>
                    <a:p>
                      <a:pPr algn="l">
                        <a:spcAft>
                          <a:spcPts val="0"/>
                        </a:spcAft>
                      </a:pPr>
                      <a:r>
                        <a:rPr lang="en-US" sz="1000" kern="100">
                          <a:solidFill>
                            <a:schemeClr val="tx1"/>
                          </a:solidFill>
                          <a:effectLst/>
                        </a:rPr>
                        <a:t>Z_500M</a:t>
                      </a:r>
                      <a:endParaRPr lang="zh-CN" sz="1050" kern="100">
                        <a:solidFill>
                          <a:schemeClr val="tx1"/>
                        </a:solidFill>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ctr">
                        <a:spcAft>
                          <a:spcPts val="0"/>
                        </a:spcAft>
                      </a:pPr>
                      <a:r>
                        <a:rPr lang="en-US" sz="1000" kern="100">
                          <a:effectLst/>
                        </a:rPr>
                        <a:t>0.22Ω</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zh-CN" altLang="en-US"/>
                    </a:p>
                  </a:txBody>
                  <a:tcPr/>
                </a:tc>
                <a:tc gridSpan="2">
                  <a:txBody>
                    <a:bodyPr/>
                    <a:lstStyle/>
                    <a:p>
                      <a:pPr algn="ctr">
                        <a:spcAft>
                          <a:spcPts val="0"/>
                        </a:spcAft>
                      </a:pPr>
                      <a:r>
                        <a:rPr lang="en-US" sz="1000" kern="100" dirty="0">
                          <a:effectLst/>
                        </a:rPr>
                        <a:t>0.22Ω</a:t>
                      </a:r>
                      <a:endParaRPr lang="zh-CN" sz="1050" kern="100" dirty="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zh-CN" altLang="en-US"/>
                    </a:p>
                  </a:txBody>
                  <a:tcPr/>
                </a:tc>
                <a:tc gridSpan="2">
                  <a:txBody>
                    <a:bodyPr/>
                    <a:lstStyle/>
                    <a:p>
                      <a:pPr algn="ctr">
                        <a:spcAft>
                          <a:spcPts val="0"/>
                        </a:spcAft>
                      </a:pPr>
                      <a:r>
                        <a:rPr lang="en-US" sz="1000" kern="100" dirty="0">
                          <a:effectLst/>
                        </a:rPr>
                        <a:t>0.22Ω</a:t>
                      </a:r>
                      <a:endParaRPr lang="zh-CN" sz="1050" kern="100" dirty="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zh-CN" altLang="en-US"/>
                    </a:p>
                  </a:txBody>
                  <a:tcPr/>
                </a:tc>
                <a:tc gridSpan="2">
                  <a:txBody>
                    <a:bodyPr/>
                    <a:lstStyle/>
                    <a:p>
                      <a:pPr algn="ctr">
                        <a:spcAft>
                          <a:spcPts val="0"/>
                        </a:spcAft>
                      </a:pPr>
                      <a:r>
                        <a:rPr lang="en-US" sz="1000" kern="100" dirty="0">
                          <a:effectLst/>
                        </a:rPr>
                        <a:t>0.22Ω</a:t>
                      </a:r>
                      <a:endParaRPr lang="zh-CN" sz="1050" kern="100" dirty="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zh-CN" altLang="en-US"/>
                    </a:p>
                  </a:txBody>
                  <a:tcPr/>
                </a:tc>
                <a:extLst>
                  <a:ext uri="{0D108BD9-81ED-4DB2-BD59-A6C34878D82A}">
                    <a16:rowId xmlns:a16="http://schemas.microsoft.com/office/drawing/2014/main" val="10005"/>
                  </a:ext>
                </a:extLst>
              </a:tr>
              <a:tr h="187663">
                <a:tc>
                  <a:txBody>
                    <a:bodyPr/>
                    <a:lstStyle/>
                    <a:p>
                      <a:pPr algn="l">
                        <a:spcAft>
                          <a:spcPts val="0"/>
                        </a:spcAft>
                      </a:pPr>
                      <a:r>
                        <a:rPr lang="en-US" sz="1000" kern="100">
                          <a:solidFill>
                            <a:schemeClr val="tx1"/>
                          </a:solidFill>
                          <a:effectLst/>
                        </a:rPr>
                        <a:t>P_500M</a:t>
                      </a:r>
                      <a:endParaRPr lang="zh-CN" sz="1050" kern="100">
                        <a:solidFill>
                          <a:schemeClr val="tx1"/>
                        </a:solidFill>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ctr">
                        <a:spcAft>
                          <a:spcPts val="0"/>
                        </a:spcAft>
                      </a:pPr>
                      <a:r>
                        <a:rPr lang="en-US" sz="1000" kern="100">
                          <a:effectLst/>
                        </a:rPr>
                        <a:t>-7.3dBm/320mA</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zh-CN" altLang="en-US"/>
                    </a:p>
                  </a:txBody>
                  <a:tcPr/>
                </a:tc>
                <a:tc gridSpan="2">
                  <a:txBody>
                    <a:bodyPr/>
                    <a:lstStyle/>
                    <a:p>
                      <a:pPr algn="ctr">
                        <a:spcAft>
                          <a:spcPts val="0"/>
                        </a:spcAft>
                      </a:pPr>
                      <a:r>
                        <a:rPr lang="en-US" sz="1000" kern="100" dirty="0">
                          <a:effectLst/>
                        </a:rPr>
                        <a:t>-12.8dBm/170mA</a:t>
                      </a:r>
                      <a:endParaRPr lang="zh-CN" sz="1050" kern="100" dirty="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zh-CN" altLang="en-US"/>
                    </a:p>
                  </a:txBody>
                  <a:tcPr/>
                </a:tc>
                <a:tc gridSpan="2">
                  <a:txBody>
                    <a:bodyPr/>
                    <a:lstStyle/>
                    <a:p>
                      <a:pPr algn="ctr">
                        <a:spcAft>
                          <a:spcPts val="0"/>
                        </a:spcAft>
                      </a:pPr>
                      <a:r>
                        <a:rPr lang="en-US" sz="1000" kern="100">
                          <a:effectLst/>
                        </a:rPr>
                        <a:t>-10.6dBm/216mA</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zh-CN" altLang="en-US"/>
                    </a:p>
                  </a:txBody>
                  <a:tcPr/>
                </a:tc>
                <a:tc gridSpan="2">
                  <a:txBody>
                    <a:bodyPr/>
                    <a:lstStyle/>
                    <a:p>
                      <a:pPr algn="ctr">
                        <a:spcAft>
                          <a:spcPts val="0"/>
                        </a:spcAft>
                      </a:pPr>
                      <a:r>
                        <a:rPr lang="en-US" sz="1000" kern="100" dirty="0">
                          <a:effectLst/>
                        </a:rPr>
                        <a:t>-10.4dBm/224mA</a:t>
                      </a:r>
                      <a:endParaRPr lang="zh-CN" sz="1050" kern="100" dirty="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zh-CN" altLang="en-US"/>
                    </a:p>
                  </a:txBody>
                  <a:tcPr/>
                </a:tc>
                <a:extLst>
                  <a:ext uri="{0D108BD9-81ED-4DB2-BD59-A6C34878D82A}">
                    <a16:rowId xmlns:a16="http://schemas.microsoft.com/office/drawing/2014/main" val="10006"/>
                  </a:ext>
                </a:extLst>
              </a:tr>
              <a:tr h="187663">
                <a:tc>
                  <a:txBody>
                    <a:bodyPr/>
                    <a:lstStyle/>
                    <a:p>
                      <a:pPr algn="l">
                        <a:spcAft>
                          <a:spcPts val="0"/>
                        </a:spcAft>
                      </a:pPr>
                      <a:r>
                        <a:rPr lang="en-US" sz="1000" kern="100">
                          <a:solidFill>
                            <a:schemeClr val="tx1"/>
                          </a:solidFill>
                          <a:effectLst/>
                        </a:rPr>
                        <a:t>Kx=Ky</a:t>
                      </a:r>
                      <a:endParaRPr lang="zh-CN" sz="1050" kern="100">
                        <a:solidFill>
                          <a:schemeClr val="tx1"/>
                        </a:solidFill>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ctr">
                        <a:spcAft>
                          <a:spcPts val="0"/>
                        </a:spcAft>
                      </a:pPr>
                      <a:r>
                        <a:rPr lang="en-US" sz="1000" kern="100">
                          <a:effectLst/>
                        </a:rPr>
                        <a:t>19.9mm</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zh-CN" altLang="en-US"/>
                    </a:p>
                  </a:txBody>
                  <a:tcPr/>
                </a:tc>
                <a:tc gridSpan="2">
                  <a:txBody>
                    <a:bodyPr/>
                    <a:lstStyle/>
                    <a:p>
                      <a:pPr algn="ctr">
                        <a:spcAft>
                          <a:spcPts val="0"/>
                        </a:spcAft>
                      </a:pPr>
                      <a:r>
                        <a:rPr lang="en-US" sz="1000" kern="100" dirty="0">
                          <a:effectLst/>
                        </a:rPr>
                        <a:t>19.9mm</a:t>
                      </a:r>
                      <a:endParaRPr lang="zh-CN" sz="1050" kern="100" dirty="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zh-CN" altLang="en-US"/>
                    </a:p>
                  </a:txBody>
                  <a:tcPr/>
                </a:tc>
                <a:tc gridSpan="2">
                  <a:txBody>
                    <a:bodyPr/>
                    <a:lstStyle/>
                    <a:p>
                      <a:pPr algn="ctr">
                        <a:spcAft>
                          <a:spcPts val="0"/>
                        </a:spcAft>
                      </a:pPr>
                      <a:r>
                        <a:rPr lang="en-US" sz="1000" kern="100">
                          <a:effectLst/>
                        </a:rPr>
                        <a:t>19.9mm</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zh-CN" altLang="en-US"/>
                    </a:p>
                  </a:txBody>
                  <a:tcPr/>
                </a:tc>
                <a:tc gridSpan="2">
                  <a:txBody>
                    <a:bodyPr/>
                    <a:lstStyle/>
                    <a:p>
                      <a:pPr algn="ctr">
                        <a:spcAft>
                          <a:spcPts val="0"/>
                        </a:spcAft>
                      </a:pPr>
                      <a:r>
                        <a:rPr lang="en-US" sz="1000" kern="100" dirty="0">
                          <a:effectLst/>
                        </a:rPr>
                        <a:t>19.9mm</a:t>
                      </a:r>
                      <a:endParaRPr lang="zh-CN" sz="1050" kern="100" dirty="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zh-CN" altLang="en-US"/>
                    </a:p>
                  </a:txBody>
                  <a:tcPr/>
                </a:tc>
                <a:extLst>
                  <a:ext uri="{0D108BD9-81ED-4DB2-BD59-A6C34878D82A}">
                    <a16:rowId xmlns:a16="http://schemas.microsoft.com/office/drawing/2014/main" val="10007"/>
                  </a:ext>
                </a:extLst>
              </a:tr>
            </a:tbl>
          </a:graphicData>
        </a:graphic>
      </p:graphicFrame>
      <p:pic>
        <p:nvPicPr>
          <p:cNvPr id="8" name="图片 7"/>
          <p:cNvPicPr/>
          <p:nvPr/>
        </p:nvPicPr>
        <p:blipFill>
          <a:blip r:embed="rId2"/>
          <a:stretch>
            <a:fillRect/>
          </a:stretch>
        </p:blipFill>
        <p:spPr>
          <a:xfrm>
            <a:off x="2418199" y="2708317"/>
            <a:ext cx="2592288" cy="1987039"/>
          </a:xfrm>
          <a:prstGeom prst="rect">
            <a:avLst/>
          </a:prstGeom>
        </p:spPr>
      </p:pic>
      <p:pic>
        <p:nvPicPr>
          <p:cNvPr id="9" name="图片 8"/>
          <p:cNvPicPr/>
          <p:nvPr/>
        </p:nvPicPr>
        <p:blipFill>
          <a:blip r:embed="rId3"/>
          <a:stretch>
            <a:fillRect/>
          </a:stretch>
        </p:blipFill>
        <p:spPr>
          <a:xfrm>
            <a:off x="5078117" y="2729331"/>
            <a:ext cx="2411983" cy="1873756"/>
          </a:xfrm>
          <a:prstGeom prst="rect">
            <a:avLst/>
          </a:prstGeom>
        </p:spPr>
      </p:pic>
      <p:pic>
        <p:nvPicPr>
          <p:cNvPr id="10" name="图片 9"/>
          <p:cNvPicPr/>
          <p:nvPr/>
        </p:nvPicPr>
        <p:blipFill>
          <a:blip r:embed="rId4"/>
          <a:stretch>
            <a:fillRect/>
          </a:stretch>
        </p:blipFill>
        <p:spPr>
          <a:xfrm>
            <a:off x="81469" y="2749716"/>
            <a:ext cx="2259330" cy="1945640"/>
          </a:xfrm>
          <a:prstGeom prst="rect">
            <a:avLst/>
          </a:prstGeom>
        </p:spPr>
      </p:pic>
      <p:graphicFrame>
        <p:nvGraphicFramePr>
          <p:cNvPr id="11" name="表格 10"/>
          <p:cNvGraphicFramePr>
            <a:graphicFrameLocks noGrp="1"/>
          </p:cNvGraphicFramePr>
          <p:nvPr/>
        </p:nvGraphicFramePr>
        <p:xfrm>
          <a:off x="6240016" y="4868305"/>
          <a:ext cx="3528392" cy="1865708"/>
        </p:xfrm>
        <a:graphic>
          <a:graphicData uri="http://schemas.openxmlformats.org/drawingml/2006/table">
            <a:tbl>
              <a:tblPr firstRow="1" firstCol="1" lastRow="1" lastCol="1" bandRow="1" bandCol="1">
                <a:tableStyleId>{5C22544A-7EE6-4342-B048-85BDC9FD1C3A}</a:tableStyleId>
              </a:tblPr>
              <a:tblGrid>
                <a:gridCol w="823264">
                  <a:extLst>
                    <a:ext uri="{9D8B030D-6E8A-4147-A177-3AD203B41FA5}">
                      <a16:colId xmlns:a16="http://schemas.microsoft.com/office/drawing/2014/main" val="20000"/>
                    </a:ext>
                  </a:extLst>
                </a:gridCol>
                <a:gridCol w="1352564">
                  <a:extLst>
                    <a:ext uri="{9D8B030D-6E8A-4147-A177-3AD203B41FA5}">
                      <a16:colId xmlns:a16="http://schemas.microsoft.com/office/drawing/2014/main" val="20001"/>
                    </a:ext>
                  </a:extLst>
                </a:gridCol>
                <a:gridCol w="1352564">
                  <a:extLst>
                    <a:ext uri="{9D8B030D-6E8A-4147-A177-3AD203B41FA5}">
                      <a16:colId xmlns:a16="http://schemas.microsoft.com/office/drawing/2014/main" val="20002"/>
                    </a:ext>
                  </a:extLst>
                </a:gridCol>
              </a:tblGrid>
              <a:tr h="226163">
                <a:tc gridSpan="3">
                  <a:txBody>
                    <a:bodyPr/>
                    <a:lstStyle/>
                    <a:p>
                      <a:pPr marL="65405" algn="ctr">
                        <a:spcBef>
                          <a:spcPts val="5"/>
                        </a:spcBef>
                        <a:spcAft>
                          <a:spcPts val="0"/>
                        </a:spcAft>
                      </a:pPr>
                      <a:r>
                        <a:rPr lang="en-US" sz="1050" dirty="0">
                          <a:solidFill>
                            <a:schemeClr val="tx1"/>
                          </a:solidFill>
                          <a:effectLst/>
                        </a:rPr>
                        <a:t>Parameters</a:t>
                      </a:r>
                      <a:endParaRPr lang="zh-CN" sz="1100" dirty="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0"/>
                  </a:ext>
                </a:extLst>
              </a:tr>
              <a:tr h="340508">
                <a:tc rowSpan="2">
                  <a:txBody>
                    <a:bodyPr/>
                    <a:lstStyle/>
                    <a:p>
                      <a:pPr marL="65405" algn="ctr">
                        <a:spcBef>
                          <a:spcPts val="5"/>
                        </a:spcBef>
                        <a:spcAft>
                          <a:spcPts val="0"/>
                        </a:spcAft>
                      </a:pPr>
                      <a:r>
                        <a:rPr lang="en-US" sz="1050" dirty="0">
                          <a:solidFill>
                            <a:schemeClr val="tx1"/>
                          </a:solidFill>
                          <a:effectLst/>
                        </a:rPr>
                        <a:t>Bunch</a:t>
                      </a:r>
                      <a:endParaRPr lang="zh-CN" sz="1100" dirty="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65405" algn="ctr">
                        <a:spcBef>
                          <a:spcPts val="5"/>
                        </a:spcBef>
                        <a:spcAft>
                          <a:spcPts val="0"/>
                        </a:spcAft>
                      </a:pPr>
                      <a:r>
                        <a:rPr lang="en-US" sz="1050" b="1" dirty="0">
                          <a:solidFill>
                            <a:schemeClr val="tx1"/>
                          </a:solidFill>
                          <a:effectLst/>
                        </a:rPr>
                        <a:t>Length </a:t>
                      </a:r>
                      <a:endParaRPr lang="zh-CN" sz="1100" b="1" dirty="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65405" algn="ctr">
                        <a:spcBef>
                          <a:spcPts val="5"/>
                        </a:spcBef>
                        <a:spcAft>
                          <a:spcPts val="0"/>
                        </a:spcAft>
                      </a:pPr>
                      <a:r>
                        <a:rPr lang="en-US" sz="1050" dirty="0">
                          <a:solidFill>
                            <a:schemeClr val="tx1"/>
                          </a:solidFill>
                          <a:effectLst/>
                        </a:rPr>
                        <a:t>4.1 mm</a:t>
                      </a:r>
                      <a:endParaRPr lang="zh-CN" sz="1100" dirty="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349020">
                <a:tc vMerge="1">
                  <a:txBody>
                    <a:bodyPr/>
                    <a:lstStyle/>
                    <a:p>
                      <a:endParaRPr lang="zh-CN" altLang="en-US"/>
                    </a:p>
                  </a:txBody>
                  <a:tcPr/>
                </a:tc>
                <a:tc>
                  <a:txBody>
                    <a:bodyPr/>
                    <a:lstStyle/>
                    <a:p>
                      <a:pPr marL="65405" algn="ctr">
                        <a:spcBef>
                          <a:spcPts val="5"/>
                        </a:spcBef>
                        <a:spcAft>
                          <a:spcPts val="0"/>
                        </a:spcAft>
                      </a:pPr>
                      <a:r>
                        <a:rPr lang="en-US" sz="1050" b="1" dirty="0">
                          <a:solidFill>
                            <a:schemeClr val="tx1"/>
                          </a:solidFill>
                          <a:effectLst/>
                        </a:rPr>
                        <a:t>Charge </a:t>
                      </a:r>
                      <a:endParaRPr lang="zh-CN" sz="1100" b="1" dirty="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65405" algn="ctr">
                        <a:spcBef>
                          <a:spcPts val="5"/>
                        </a:spcBef>
                        <a:spcAft>
                          <a:spcPts val="0"/>
                        </a:spcAft>
                      </a:pPr>
                      <a:r>
                        <a:rPr lang="en-US" sz="1050" dirty="0">
                          <a:solidFill>
                            <a:schemeClr val="tx1"/>
                          </a:solidFill>
                          <a:effectLst/>
                        </a:rPr>
                        <a:t>1 </a:t>
                      </a:r>
                      <a:r>
                        <a:rPr lang="en-US" sz="1050" dirty="0" err="1">
                          <a:solidFill>
                            <a:schemeClr val="tx1"/>
                          </a:solidFill>
                          <a:effectLst/>
                        </a:rPr>
                        <a:t>nC</a:t>
                      </a:r>
                      <a:endParaRPr lang="zh-CN" sz="1100" dirty="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214520">
                <a:tc rowSpan="4">
                  <a:txBody>
                    <a:bodyPr/>
                    <a:lstStyle/>
                    <a:p>
                      <a:pPr marL="65405" algn="ctr">
                        <a:spcAft>
                          <a:spcPts val="0"/>
                        </a:spcAft>
                      </a:pPr>
                      <a:r>
                        <a:rPr lang="en-US" sz="1050">
                          <a:solidFill>
                            <a:schemeClr val="tx1"/>
                          </a:solidFill>
                          <a:effectLst/>
                        </a:rPr>
                        <a:t>Mechanical</a:t>
                      </a:r>
                      <a:endParaRPr lang="zh-CN" sz="110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65405" algn="ctr">
                        <a:spcAft>
                          <a:spcPts val="0"/>
                        </a:spcAft>
                      </a:pPr>
                      <a:r>
                        <a:rPr lang="en-US" sz="1050" b="1" dirty="0" err="1">
                          <a:solidFill>
                            <a:schemeClr val="tx1"/>
                          </a:solidFill>
                          <a:effectLst/>
                        </a:rPr>
                        <a:t>r</a:t>
                      </a:r>
                      <a:r>
                        <a:rPr lang="en-US" sz="1050" b="1" baseline="-25000" dirty="0" err="1">
                          <a:solidFill>
                            <a:schemeClr val="tx1"/>
                          </a:solidFill>
                          <a:effectLst/>
                        </a:rPr>
                        <a:t>b</a:t>
                      </a:r>
                      <a:endParaRPr lang="zh-CN" sz="1100" b="1" dirty="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65405" algn="ctr">
                        <a:spcBef>
                          <a:spcPts val="5"/>
                        </a:spcBef>
                        <a:spcAft>
                          <a:spcPts val="0"/>
                        </a:spcAft>
                      </a:pPr>
                      <a:r>
                        <a:rPr lang="en-US" sz="1050" dirty="0">
                          <a:solidFill>
                            <a:schemeClr val="tx1"/>
                          </a:solidFill>
                          <a:effectLst/>
                        </a:rPr>
                        <a:t>3 mm</a:t>
                      </a:r>
                      <a:endParaRPr lang="zh-CN" sz="1100" dirty="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285175">
                <a:tc vMerge="1">
                  <a:txBody>
                    <a:bodyPr/>
                    <a:lstStyle/>
                    <a:p>
                      <a:endParaRPr lang="zh-CN" altLang="en-US"/>
                    </a:p>
                  </a:txBody>
                  <a:tcPr/>
                </a:tc>
                <a:tc>
                  <a:txBody>
                    <a:bodyPr/>
                    <a:lstStyle/>
                    <a:p>
                      <a:pPr marL="65405" algn="ctr">
                        <a:spcAft>
                          <a:spcPts val="0"/>
                        </a:spcAft>
                      </a:pPr>
                      <a:r>
                        <a:rPr lang="en-US" sz="1050" b="1" dirty="0">
                          <a:solidFill>
                            <a:schemeClr val="tx1"/>
                          </a:solidFill>
                          <a:effectLst/>
                        </a:rPr>
                        <a:t>t</a:t>
                      </a:r>
                      <a:r>
                        <a:rPr lang="en-US" sz="1050" b="1" baseline="-25000" dirty="0">
                          <a:solidFill>
                            <a:schemeClr val="tx1"/>
                          </a:solidFill>
                          <a:effectLst/>
                        </a:rPr>
                        <a:t>b</a:t>
                      </a:r>
                      <a:endParaRPr lang="zh-CN" sz="1100" b="1" dirty="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65405" algn="ctr">
                        <a:spcBef>
                          <a:spcPts val="5"/>
                        </a:spcBef>
                        <a:spcAft>
                          <a:spcPts val="0"/>
                        </a:spcAft>
                      </a:pPr>
                      <a:r>
                        <a:rPr lang="en-US" sz="1050" dirty="0">
                          <a:solidFill>
                            <a:schemeClr val="tx1"/>
                          </a:solidFill>
                          <a:effectLst/>
                        </a:rPr>
                        <a:t>4 mm</a:t>
                      </a:r>
                      <a:endParaRPr lang="zh-CN" sz="1100" dirty="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214520">
                <a:tc vMerge="1">
                  <a:txBody>
                    <a:bodyPr/>
                    <a:lstStyle/>
                    <a:p>
                      <a:endParaRPr lang="zh-CN" altLang="en-US"/>
                    </a:p>
                  </a:txBody>
                  <a:tcPr/>
                </a:tc>
                <a:tc>
                  <a:txBody>
                    <a:bodyPr/>
                    <a:lstStyle/>
                    <a:p>
                      <a:pPr marL="65405" algn="ctr">
                        <a:spcAft>
                          <a:spcPts val="0"/>
                        </a:spcAft>
                      </a:pPr>
                      <a:r>
                        <a:rPr lang="en-US" sz="1050" b="1" dirty="0" err="1">
                          <a:solidFill>
                            <a:schemeClr val="tx1"/>
                          </a:solidFill>
                          <a:effectLst/>
                        </a:rPr>
                        <a:t>g</a:t>
                      </a:r>
                      <a:r>
                        <a:rPr lang="en-US" sz="1050" b="1" baseline="-25000" dirty="0" err="1">
                          <a:solidFill>
                            <a:schemeClr val="tx1"/>
                          </a:solidFill>
                          <a:effectLst/>
                        </a:rPr>
                        <a:t>b</a:t>
                      </a:r>
                      <a:endParaRPr lang="zh-CN" sz="1100" b="1" dirty="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65405" algn="ctr">
                        <a:spcBef>
                          <a:spcPts val="5"/>
                        </a:spcBef>
                        <a:spcAft>
                          <a:spcPts val="0"/>
                        </a:spcAft>
                      </a:pPr>
                      <a:r>
                        <a:rPr lang="en-US" sz="1050" dirty="0">
                          <a:solidFill>
                            <a:schemeClr val="tx1"/>
                          </a:solidFill>
                          <a:effectLst/>
                        </a:rPr>
                        <a:t>0.25 mm</a:t>
                      </a:r>
                      <a:endParaRPr lang="zh-CN" sz="1100" dirty="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235802">
                <a:tc vMerge="1">
                  <a:txBody>
                    <a:bodyPr/>
                    <a:lstStyle/>
                    <a:p>
                      <a:endParaRPr lang="zh-CN" altLang="en-US"/>
                    </a:p>
                  </a:txBody>
                  <a:tcPr/>
                </a:tc>
                <a:tc>
                  <a:txBody>
                    <a:bodyPr/>
                    <a:lstStyle/>
                    <a:p>
                      <a:pPr marL="65405" algn="ctr">
                        <a:spcAft>
                          <a:spcPts val="0"/>
                        </a:spcAft>
                      </a:pPr>
                      <a:r>
                        <a:rPr lang="en-US" sz="1050">
                          <a:solidFill>
                            <a:schemeClr val="tx1"/>
                          </a:solidFill>
                          <a:effectLst/>
                        </a:rPr>
                        <a:t>b</a:t>
                      </a:r>
                      <a:endParaRPr lang="zh-CN" sz="110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65405" algn="ctr">
                        <a:spcBef>
                          <a:spcPts val="5"/>
                        </a:spcBef>
                        <a:spcAft>
                          <a:spcPts val="0"/>
                        </a:spcAft>
                      </a:pPr>
                      <a:r>
                        <a:rPr lang="en-US" sz="1050" dirty="0">
                          <a:solidFill>
                            <a:schemeClr val="tx1"/>
                          </a:solidFill>
                          <a:effectLst/>
                        </a:rPr>
                        <a:t>28 mm</a:t>
                      </a:r>
                      <a:endParaRPr lang="zh-CN" sz="1100" dirty="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bl>
          </a:graphicData>
        </a:graphic>
      </p:graphicFrame>
      <p:pic>
        <p:nvPicPr>
          <p:cNvPr id="2" name="图片 1">
            <a:extLst>
              <a:ext uri="{FF2B5EF4-FFF2-40B4-BE49-F238E27FC236}">
                <a16:creationId xmlns:a16="http://schemas.microsoft.com/office/drawing/2014/main" id="{44FAB502-A9DF-47DC-86D2-85BEC22F7C7B}"/>
              </a:ext>
            </a:extLst>
          </p:cNvPr>
          <p:cNvPicPr>
            <a:picLocks noChangeAspect="1"/>
          </p:cNvPicPr>
          <p:nvPr/>
        </p:nvPicPr>
        <p:blipFill>
          <a:blip r:embed="rId5"/>
          <a:stretch>
            <a:fillRect/>
          </a:stretch>
        </p:blipFill>
        <p:spPr>
          <a:xfrm>
            <a:off x="9655864" y="2952314"/>
            <a:ext cx="2411983" cy="1840609"/>
          </a:xfrm>
          <a:prstGeom prst="rect">
            <a:avLst/>
          </a:prstGeom>
        </p:spPr>
      </p:pic>
      <p:pic>
        <p:nvPicPr>
          <p:cNvPr id="3" name="图片 2">
            <a:extLst>
              <a:ext uri="{FF2B5EF4-FFF2-40B4-BE49-F238E27FC236}">
                <a16:creationId xmlns:a16="http://schemas.microsoft.com/office/drawing/2014/main" id="{DE508F9F-3E95-481F-B64F-FCB0320155CC}"/>
              </a:ext>
            </a:extLst>
          </p:cNvPr>
          <p:cNvPicPr>
            <a:picLocks noChangeAspect="1"/>
          </p:cNvPicPr>
          <p:nvPr/>
        </p:nvPicPr>
        <p:blipFill>
          <a:blip r:embed="rId6"/>
          <a:stretch>
            <a:fillRect/>
          </a:stretch>
        </p:blipFill>
        <p:spPr>
          <a:xfrm>
            <a:off x="7462349" y="2560129"/>
            <a:ext cx="2160240" cy="2165015"/>
          </a:xfrm>
          <a:prstGeom prst="rect">
            <a:avLst/>
          </a:prstGeom>
        </p:spPr>
      </p:pic>
      <p:pic>
        <p:nvPicPr>
          <p:cNvPr id="12" name="图片 11" descr="https://docimg3.docs.qq.com/image/8WXF2SQvPQfSShVv8HHKuA.png?w=571&amp;h=649">
            <a:extLst>
              <a:ext uri="{FF2B5EF4-FFF2-40B4-BE49-F238E27FC236}">
                <a16:creationId xmlns:a16="http://schemas.microsoft.com/office/drawing/2014/main" id="{B9905CD8-A21E-449A-9BE4-DC1D8C45BF0E}"/>
              </a:ext>
            </a:extLst>
          </p:cNvPr>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192489" y="4868305"/>
            <a:ext cx="1880175" cy="1865707"/>
          </a:xfrm>
          <a:prstGeom prst="rect">
            <a:avLst/>
          </a:prstGeom>
          <a:noFill/>
          <a:ln>
            <a:noFill/>
          </a:ln>
        </p:spPr>
      </p:pic>
      <p:sp>
        <p:nvSpPr>
          <p:cNvPr id="13" name="灯片编号占位符 12">
            <a:extLst>
              <a:ext uri="{FF2B5EF4-FFF2-40B4-BE49-F238E27FC236}">
                <a16:creationId xmlns:a16="http://schemas.microsoft.com/office/drawing/2014/main" id="{2DCB9304-8499-46F8-8BC3-544A86056A2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5E9139-A00B-4B2A-98A6-095DC08F1345}"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6432851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7406606-B5B6-41D2-8285-1F4628040F68}"/>
              </a:ext>
            </a:extLst>
          </p:cNvPr>
          <p:cNvSpPr>
            <a:spLocks noGrp="1"/>
          </p:cNvSpPr>
          <p:nvPr>
            <p:ph type="title"/>
          </p:nvPr>
        </p:nvSpPr>
        <p:spPr/>
        <p:txBody>
          <a:bodyPr>
            <a:normAutofit/>
          </a:bodyPr>
          <a:lstStyle/>
          <a:p>
            <a:r>
              <a:rPr lang="en-US" altLang="zh-CN" sz="3200" dirty="0"/>
              <a:t>BPM electronics optimization for CEPC</a:t>
            </a:r>
            <a:endParaRPr lang="zh-CN" altLang="en-US" sz="3200" dirty="0"/>
          </a:p>
        </p:txBody>
      </p:sp>
      <p:sp>
        <p:nvSpPr>
          <p:cNvPr id="3" name="内容占位符 2">
            <a:extLst>
              <a:ext uri="{FF2B5EF4-FFF2-40B4-BE49-F238E27FC236}">
                <a16:creationId xmlns:a16="http://schemas.microsoft.com/office/drawing/2014/main" id="{24A627F5-C997-4C54-9D3A-207154A4B133}"/>
              </a:ext>
            </a:extLst>
          </p:cNvPr>
          <p:cNvSpPr>
            <a:spLocks noGrp="1"/>
          </p:cNvSpPr>
          <p:nvPr>
            <p:ph idx="1"/>
          </p:nvPr>
        </p:nvSpPr>
        <p:spPr>
          <a:xfrm>
            <a:off x="191344" y="3685175"/>
            <a:ext cx="11881320" cy="3177389"/>
          </a:xfrm>
        </p:spPr>
        <p:txBody>
          <a:bodyPr>
            <a:normAutofit/>
          </a:bodyPr>
          <a:lstStyle/>
          <a:p>
            <a:r>
              <a:rPr lang="en-GB" altLang="zh-CN" dirty="0"/>
              <a:t>The BPM electronics can be categorized into two main parts: the </a:t>
            </a:r>
            <a:r>
              <a:rPr lang="en-US" altLang="zh-CN" dirty="0"/>
              <a:t>A</a:t>
            </a:r>
            <a:r>
              <a:rPr lang="en-GB" altLang="zh-CN" dirty="0" err="1"/>
              <a:t>nalog</a:t>
            </a:r>
            <a:r>
              <a:rPr lang="en-GB" altLang="zh-CN" dirty="0"/>
              <a:t> </a:t>
            </a:r>
            <a:r>
              <a:rPr lang="en-US" altLang="zh-CN" dirty="0"/>
              <a:t>F</a:t>
            </a:r>
            <a:r>
              <a:rPr lang="en-GB" altLang="zh-CN" dirty="0" err="1"/>
              <a:t>ront</a:t>
            </a:r>
            <a:r>
              <a:rPr lang="en-GB" altLang="zh-CN" dirty="0"/>
              <a:t>-</a:t>
            </a:r>
            <a:r>
              <a:rPr lang="en-US" altLang="zh-CN" dirty="0"/>
              <a:t>E</a:t>
            </a:r>
            <a:r>
              <a:rPr lang="en-GB" altLang="zh-CN" dirty="0" err="1"/>
              <a:t>nd</a:t>
            </a:r>
            <a:r>
              <a:rPr lang="en-GB" altLang="zh-CN" dirty="0"/>
              <a:t> (AFE) for radio frequency signal conditioning and the </a:t>
            </a:r>
            <a:r>
              <a:rPr lang="en-US" altLang="zh-CN" dirty="0"/>
              <a:t>D</a:t>
            </a:r>
            <a:r>
              <a:rPr lang="en-GB" altLang="zh-CN" dirty="0" err="1"/>
              <a:t>igital</a:t>
            </a:r>
            <a:r>
              <a:rPr lang="en-GB" altLang="zh-CN" dirty="0"/>
              <a:t> signal processing part (DFE). </a:t>
            </a:r>
          </a:p>
          <a:p>
            <a:r>
              <a:rPr lang="en-US" altLang="zh-CN" dirty="0"/>
              <a:t>Long-term stability research on BPM electronics: cross switch, pilot tone and temperature control on board.</a:t>
            </a:r>
            <a:endParaRPr lang="en-GB" altLang="zh-CN" dirty="0"/>
          </a:p>
        </p:txBody>
      </p:sp>
      <p:pic>
        <p:nvPicPr>
          <p:cNvPr id="6" name="图片 5">
            <a:extLst>
              <a:ext uri="{FF2B5EF4-FFF2-40B4-BE49-F238E27FC236}">
                <a16:creationId xmlns:a16="http://schemas.microsoft.com/office/drawing/2014/main" id="{972C40E2-0335-482A-A657-C28E4E839C51}"/>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71464" y="1014908"/>
            <a:ext cx="5184576" cy="2376264"/>
          </a:xfrm>
          <a:prstGeom prst="rect">
            <a:avLst/>
          </a:prstGeom>
          <a:noFill/>
          <a:ln>
            <a:noFill/>
          </a:ln>
        </p:spPr>
      </p:pic>
      <p:pic>
        <p:nvPicPr>
          <p:cNvPr id="21" name="图片 20">
            <a:extLst>
              <a:ext uri="{FF2B5EF4-FFF2-40B4-BE49-F238E27FC236}">
                <a16:creationId xmlns:a16="http://schemas.microsoft.com/office/drawing/2014/main" id="{FAE58440-3DD2-4CD5-8140-9A3A66E6B7DD}"/>
              </a:ext>
            </a:extLst>
          </p:cNvPr>
          <p:cNvPicPr>
            <a:picLocks noChangeAspect="1"/>
          </p:cNvPicPr>
          <p:nvPr/>
        </p:nvPicPr>
        <p:blipFill>
          <a:blip r:embed="rId3"/>
          <a:stretch>
            <a:fillRect/>
          </a:stretch>
        </p:blipFill>
        <p:spPr>
          <a:xfrm>
            <a:off x="191344" y="1008580"/>
            <a:ext cx="1336942" cy="1292746"/>
          </a:xfrm>
          <a:prstGeom prst="rect">
            <a:avLst/>
          </a:prstGeom>
        </p:spPr>
      </p:pic>
      <p:pic>
        <p:nvPicPr>
          <p:cNvPr id="22" name="图片 21">
            <a:extLst>
              <a:ext uri="{FF2B5EF4-FFF2-40B4-BE49-F238E27FC236}">
                <a16:creationId xmlns:a16="http://schemas.microsoft.com/office/drawing/2014/main" id="{3CFFD15E-B9DA-4D94-8CFF-5C660A3A053E}"/>
              </a:ext>
            </a:extLst>
          </p:cNvPr>
          <p:cNvPicPr>
            <a:picLocks noChangeAspect="1"/>
          </p:cNvPicPr>
          <p:nvPr/>
        </p:nvPicPr>
        <p:blipFill>
          <a:blip r:embed="rId4"/>
          <a:stretch>
            <a:fillRect/>
          </a:stretch>
        </p:blipFill>
        <p:spPr>
          <a:xfrm>
            <a:off x="9521382" y="867005"/>
            <a:ext cx="2337691" cy="2662456"/>
          </a:xfrm>
          <a:prstGeom prst="rect">
            <a:avLst/>
          </a:prstGeom>
        </p:spPr>
      </p:pic>
      <p:pic>
        <p:nvPicPr>
          <p:cNvPr id="23" name="图片 22">
            <a:extLst>
              <a:ext uri="{FF2B5EF4-FFF2-40B4-BE49-F238E27FC236}">
                <a16:creationId xmlns:a16="http://schemas.microsoft.com/office/drawing/2014/main" id="{BF67741F-5BA7-44C5-BB0B-E518B874D290}"/>
              </a:ext>
            </a:extLst>
          </p:cNvPr>
          <p:cNvPicPr>
            <a:picLocks noChangeAspect="1"/>
          </p:cNvPicPr>
          <p:nvPr/>
        </p:nvPicPr>
        <p:blipFill>
          <a:blip r:embed="rId5"/>
          <a:stretch>
            <a:fillRect/>
          </a:stretch>
        </p:blipFill>
        <p:spPr>
          <a:xfrm>
            <a:off x="6600056" y="1006043"/>
            <a:ext cx="2777310" cy="2405717"/>
          </a:xfrm>
          <a:prstGeom prst="rect">
            <a:avLst/>
          </a:prstGeom>
        </p:spPr>
      </p:pic>
      <p:sp>
        <p:nvSpPr>
          <p:cNvPr id="7" name="页脚占位符 6">
            <a:extLst>
              <a:ext uri="{FF2B5EF4-FFF2-40B4-BE49-F238E27FC236}">
                <a16:creationId xmlns:a16="http://schemas.microsoft.com/office/drawing/2014/main" id="{F67A16DF-05B0-4CFF-ACE6-1DBD53DDB399}"/>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endParaRPr>
          </a:p>
        </p:txBody>
      </p:sp>
      <p:sp>
        <p:nvSpPr>
          <p:cNvPr id="8" name="灯片编号占位符 7">
            <a:extLst>
              <a:ext uri="{FF2B5EF4-FFF2-40B4-BE49-F238E27FC236}">
                <a16:creationId xmlns:a16="http://schemas.microsoft.com/office/drawing/2014/main" id="{9CE92631-F3EC-4743-8616-BDA25E7092F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5E9139-A00B-4B2A-98A6-095DC08F1345}"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0595980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en-US" altLang="zh-CN" dirty="0"/>
              <a:t>BPM electronics long-term stability with PT</a:t>
            </a:r>
            <a:endParaRPr lang="zh-CN" altLang="en-US" dirty="0"/>
          </a:p>
        </p:txBody>
      </p:sp>
      <p:sp>
        <p:nvSpPr>
          <p:cNvPr id="8" name="文本框 7"/>
          <p:cNvSpPr txBox="1"/>
          <p:nvPr/>
        </p:nvSpPr>
        <p:spPr>
          <a:xfrm>
            <a:off x="8921750" y="3140710"/>
            <a:ext cx="2839085" cy="368300"/>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1" i="0" u="none" strike="noStrike" kern="1200" cap="none" spc="0" normalizeH="0" baseline="0" noProof="0">
                <a:ln>
                  <a:noFill/>
                </a:ln>
                <a:solidFill>
                  <a:prstClr val="black"/>
                </a:solidFill>
                <a:effectLst/>
                <a:uLnTx/>
                <a:uFillTx/>
                <a:latin typeface="Calibri"/>
                <a:ea typeface="宋体" panose="02010600030101010101" pitchFamily="2" charset="-122"/>
                <a:cs typeface="+mn-cs"/>
                <a:sym typeface="+mn-ea"/>
              </a:rPr>
              <a:t>4.59 </a:t>
            </a:r>
            <a:r>
              <a:rPr kumimoji="0" lang="en-US" altLang="zh-CN" sz="1800" b="1" i="0" u="none" strike="noStrike" kern="1200" cap="none" spc="0" normalizeH="0" baseline="0" noProof="0">
                <a:ln>
                  <a:noFill/>
                </a:ln>
                <a:solidFill>
                  <a:prstClr val="black"/>
                </a:solidFill>
                <a:effectLst/>
                <a:uLnTx/>
                <a:uFillTx/>
                <a:latin typeface="Calibri"/>
                <a:ea typeface="宋体" panose="02010600030101010101" pitchFamily="2" charset="-122"/>
                <a:cs typeface="+mn-cs"/>
                <a:sym typeface="+mn-ea"/>
              </a:rPr>
              <a:t>u</a:t>
            </a:r>
            <a:r>
              <a:rPr kumimoji="0" lang="zh-CN" altLang="en-US" sz="1800" b="1" i="0" u="none" strike="noStrike" kern="1200" cap="none" spc="0" normalizeH="0" baseline="0" noProof="0">
                <a:ln>
                  <a:noFill/>
                </a:ln>
                <a:solidFill>
                  <a:prstClr val="black"/>
                </a:solidFill>
                <a:effectLst/>
                <a:uLnTx/>
                <a:uFillTx/>
                <a:latin typeface="Calibri"/>
                <a:ea typeface="宋体" panose="02010600030101010101" pitchFamily="2" charset="-122"/>
                <a:cs typeface="+mn-cs"/>
                <a:sym typeface="+mn-ea"/>
              </a:rPr>
              <a:t>m→0.45 </a:t>
            </a:r>
            <a:r>
              <a:rPr kumimoji="0" lang="en-US" altLang="zh-CN" sz="1800" b="1" i="0" u="none" strike="noStrike" kern="1200" cap="none" spc="0" normalizeH="0" baseline="0" noProof="0">
                <a:ln>
                  <a:noFill/>
                </a:ln>
                <a:solidFill>
                  <a:prstClr val="black"/>
                </a:solidFill>
                <a:effectLst/>
                <a:uLnTx/>
                <a:uFillTx/>
                <a:latin typeface="Calibri"/>
                <a:ea typeface="宋体" panose="02010600030101010101" pitchFamily="2" charset="-122"/>
                <a:cs typeface="+mn-cs"/>
                <a:sym typeface="+mn-ea"/>
              </a:rPr>
              <a:t>u</a:t>
            </a:r>
            <a:r>
              <a:rPr kumimoji="0" lang="zh-CN" altLang="en-US" sz="1800" b="1" i="0" u="none" strike="noStrike" kern="1200" cap="none" spc="0" normalizeH="0" baseline="0" noProof="0">
                <a:ln>
                  <a:noFill/>
                </a:ln>
                <a:solidFill>
                  <a:prstClr val="black"/>
                </a:solidFill>
                <a:effectLst/>
                <a:uLnTx/>
                <a:uFillTx/>
                <a:latin typeface="Calibri"/>
                <a:ea typeface="宋体" panose="02010600030101010101" pitchFamily="2" charset="-122"/>
                <a:cs typeface="+mn-cs"/>
                <a:sym typeface="+mn-ea"/>
              </a:rPr>
              <a:t>m</a:t>
            </a:r>
            <a:r>
              <a:rPr kumimoji="0" lang="en-US" altLang="zh-CN" sz="1800" b="1" i="0" u="none" strike="noStrike" kern="1200" cap="none" spc="0" normalizeH="0" baseline="0" noProof="0">
                <a:ln>
                  <a:noFill/>
                </a:ln>
                <a:solidFill>
                  <a:prstClr val="black"/>
                </a:solidFill>
                <a:effectLst/>
                <a:uLnTx/>
                <a:uFillTx/>
                <a:latin typeface="Calibri"/>
                <a:ea typeface="宋体" panose="02010600030101010101" pitchFamily="2" charset="-122"/>
                <a:cs typeface="+mn-cs"/>
                <a:sym typeface="+mn-ea"/>
              </a:rPr>
              <a:t>   8hours</a:t>
            </a:r>
          </a:p>
        </p:txBody>
      </p:sp>
      <p:sp>
        <p:nvSpPr>
          <p:cNvPr id="9" name="文本框 8"/>
          <p:cNvSpPr txBox="1"/>
          <p:nvPr/>
        </p:nvSpPr>
        <p:spPr>
          <a:xfrm>
            <a:off x="9030970" y="6021070"/>
            <a:ext cx="2751455" cy="368300"/>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1" i="0" u="none" strike="noStrike" kern="1200" cap="none" spc="0" normalizeH="0" baseline="0" noProof="0">
                <a:ln>
                  <a:noFill/>
                </a:ln>
                <a:solidFill>
                  <a:prstClr val="black"/>
                </a:solidFill>
                <a:effectLst/>
                <a:uLnTx/>
                <a:uFillTx/>
                <a:latin typeface="Calibri"/>
                <a:ea typeface="宋体" panose="02010600030101010101" pitchFamily="2" charset="-122"/>
                <a:cs typeface="+mn-cs"/>
                <a:sym typeface="+mn-ea"/>
              </a:rPr>
              <a:t>4.59 </a:t>
            </a:r>
            <a:r>
              <a:rPr kumimoji="0" lang="en-US" altLang="zh-CN" sz="1800" b="1" i="0" u="none" strike="noStrike" kern="1200" cap="none" spc="0" normalizeH="0" baseline="0" noProof="0">
                <a:ln>
                  <a:noFill/>
                </a:ln>
                <a:solidFill>
                  <a:prstClr val="black"/>
                </a:solidFill>
                <a:effectLst/>
                <a:uLnTx/>
                <a:uFillTx/>
                <a:latin typeface="Calibri"/>
                <a:ea typeface="宋体" panose="02010600030101010101" pitchFamily="2" charset="-122"/>
                <a:cs typeface="+mn-cs"/>
                <a:sym typeface="+mn-ea"/>
              </a:rPr>
              <a:t>u</a:t>
            </a:r>
            <a:r>
              <a:rPr kumimoji="0" lang="zh-CN" altLang="en-US" sz="1800" b="1" i="0" u="none" strike="noStrike" kern="1200" cap="none" spc="0" normalizeH="0" baseline="0" noProof="0">
                <a:ln>
                  <a:noFill/>
                </a:ln>
                <a:solidFill>
                  <a:prstClr val="black"/>
                </a:solidFill>
                <a:effectLst/>
                <a:uLnTx/>
                <a:uFillTx/>
                <a:latin typeface="Calibri"/>
                <a:ea typeface="宋体" panose="02010600030101010101" pitchFamily="2" charset="-122"/>
                <a:cs typeface="+mn-cs"/>
                <a:sym typeface="+mn-ea"/>
              </a:rPr>
              <a:t>m→1.35 </a:t>
            </a:r>
            <a:r>
              <a:rPr kumimoji="0" lang="en-US" altLang="zh-CN" sz="1800" b="1" i="0" u="none" strike="noStrike" kern="1200" cap="none" spc="0" normalizeH="0" baseline="0" noProof="0">
                <a:ln>
                  <a:noFill/>
                </a:ln>
                <a:solidFill>
                  <a:prstClr val="black"/>
                </a:solidFill>
                <a:effectLst/>
                <a:uLnTx/>
                <a:uFillTx/>
                <a:latin typeface="Calibri"/>
                <a:ea typeface="宋体" panose="02010600030101010101" pitchFamily="2" charset="-122"/>
                <a:cs typeface="+mn-cs"/>
                <a:sym typeface="+mn-ea"/>
              </a:rPr>
              <a:t>u</a:t>
            </a:r>
            <a:r>
              <a:rPr kumimoji="0" lang="zh-CN" altLang="en-US" sz="1800" b="1" i="0" u="none" strike="noStrike" kern="1200" cap="none" spc="0" normalizeH="0" baseline="0" noProof="0">
                <a:ln>
                  <a:noFill/>
                </a:ln>
                <a:solidFill>
                  <a:prstClr val="black"/>
                </a:solidFill>
                <a:effectLst/>
                <a:uLnTx/>
                <a:uFillTx/>
                <a:latin typeface="Calibri"/>
                <a:ea typeface="宋体" panose="02010600030101010101" pitchFamily="2" charset="-122"/>
                <a:cs typeface="+mn-cs"/>
                <a:sym typeface="+mn-ea"/>
              </a:rPr>
              <a:t>m</a:t>
            </a:r>
            <a:r>
              <a:rPr kumimoji="0" lang="en-US" altLang="zh-CN" sz="1800" b="1" i="0" u="none" strike="noStrike" kern="1200" cap="none" spc="0" normalizeH="0" baseline="0" noProof="0">
                <a:ln>
                  <a:noFill/>
                </a:ln>
                <a:solidFill>
                  <a:prstClr val="black"/>
                </a:solidFill>
                <a:effectLst/>
                <a:uLnTx/>
                <a:uFillTx/>
                <a:latin typeface="Calibri"/>
                <a:ea typeface="宋体" panose="02010600030101010101" pitchFamily="2" charset="-122"/>
                <a:cs typeface="+mn-cs"/>
                <a:sym typeface="+mn-ea"/>
              </a:rPr>
              <a:t>   8hours</a:t>
            </a:r>
          </a:p>
        </p:txBody>
      </p:sp>
      <p:grpSp>
        <p:nvGrpSpPr>
          <p:cNvPr id="20" name="组合 19"/>
          <p:cNvGrpSpPr/>
          <p:nvPr/>
        </p:nvGrpSpPr>
        <p:grpSpPr>
          <a:xfrm>
            <a:off x="36869" y="1401627"/>
            <a:ext cx="8403551" cy="3545658"/>
            <a:chOff x="-55" y="2885"/>
            <a:chExt cx="13458" cy="5584"/>
          </a:xfrm>
        </p:grpSpPr>
        <p:pic>
          <p:nvPicPr>
            <p:cNvPr id="18" name="图片 17"/>
            <p:cNvPicPr>
              <a:picLocks noChangeAspect="1"/>
            </p:cNvPicPr>
            <p:nvPr>
              <p:custDataLst>
                <p:tags r:id="rId6"/>
              </p:custDataLst>
            </p:nvPr>
          </p:nvPicPr>
          <p:blipFill>
            <a:blip r:embed="rId22">
              <a:extLst>
                <a:ext uri="{28A0092B-C50C-407E-A947-70E740481C1C}">
                  <a14:useLocalDpi xmlns:a14="http://schemas.microsoft.com/office/drawing/2010/main" val="0"/>
                </a:ext>
              </a:extLst>
            </a:blip>
            <a:stretch>
              <a:fillRect/>
            </a:stretch>
          </p:blipFill>
          <p:spPr>
            <a:xfrm>
              <a:off x="-55" y="2885"/>
              <a:ext cx="2384" cy="2168"/>
            </a:xfrm>
            <a:prstGeom prst="rect">
              <a:avLst/>
            </a:prstGeom>
          </p:spPr>
        </p:pic>
        <p:graphicFrame>
          <p:nvGraphicFramePr>
            <p:cNvPr id="30" name="对象 29"/>
            <p:cNvGraphicFramePr>
              <a:graphicFrameLocks noChangeAspect="1"/>
            </p:cNvGraphicFramePr>
            <p:nvPr>
              <p:custDataLst>
                <p:tags r:id="rId7"/>
              </p:custDataLst>
            </p:nvPr>
          </p:nvGraphicFramePr>
          <p:xfrm>
            <a:off x="175" y="5938"/>
            <a:ext cx="3761" cy="1829"/>
          </p:xfrm>
          <a:graphic>
            <a:graphicData uri="http://schemas.openxmlformats.org/presentationml/2006/ole">
              <mc:AlternateContent xmlns:mc="http://schemas.openxmlformats.org/markup-compatibility/2006">
                <mc:Choice xmlns:v="urn:schemas-microsoft-com:vml" Requires="v">
                  <p:oleObj spid="_x0000_s1038" name="Equation" r:id="rId23" imgW="1752600" imgH="800100" progId="Equation.DSMT4">
                    <p:embed/>
                  </p:oleObj>
                </mc:Choice>
                <mc:Fallback>
                  <p:oleObj name="Equation" r:id="rId23" imgW="1752600" imgH="800100" progId="Equation.DSMT4">
                    <p:embed/>
                    <p:pic>
                      <p:nvPicPr>
                        <p:cNvPr id="30" name="对象 29"/>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175" y="5938"/>
                          <a:ext cx="3761" cy="1829"/>
                        </a:xfrm>
                        <a:prstGeom prst="rect">
                          <a:avLst/>
                        </a:prstGeom>
                        <a:noFill/>
                      </p:spPr>
                    </p:pic>
                  </p:oleObj>
                </mc:Fallback>
              </mc:AlternateContent>
            </a:graphicData>
          </a:graphic>
        </p:graphicFrame>
        <p:pic>
          <p:nvPicPr>
            <p:cNvPr id="31" name="图片 30"/>
            <p:cNvPicPr>
              <a:picLocks noChangeAspect="1"/>
            </p:cNvPicPr>
            <p:nvPr>
              <p:custDataLst>
                <p:tags r:id="rId8"/>
              </p:custDataLst>
            </p:nvPr>
          </p:nvPicPr>
          <p:blipFill>
            <a:blip r:embed="rId25">
              <a:extLst>
                <a:ext uri="{28A0092B-C50C-407E-A947-70E740481C1C}">
                  <a14:useLocalDpi xmlns:a14="http://schemas.microsoft.com/office/drawing/2010/main" val="0"/>
                </a:ext>
              </a:extLst>
            </a:blip>
            <a:stretch>
              <a:fillRect/>
            </a:stretch>
          </p:blipFill>
          <p:spPr>
            <a:xfrm>
              <a:off x="3108" y="3983"/>
              <a:ext cx="6211" cy="1417"/>
            </a:xfrm>
            <a:prstGeom prst="rect">
              <a:avLst/>
            </a:prstGeom>
          </p:spPr>
        </p:pic>
        <p:pic>
          <p:nvPicPr>
            <p:cNvPr id="33" name="图片 32"/>
            <p:cNvPicPr>
              <a:picLocks noChangeAspect="1"/>
            </p:cNvPicPr>
            <p:nvPr>
              <p:custDataLst>
                <p:tags r:id="rId9"/>
              </p:custDataLst>
            </p:nvPr>
          </p:nvPicPr>
          <p:blipFill>
            <a:blip r:embed="rId26"/>
            <a:stretch>
              <a:fillRect/>
            </a:stretch>
          </p:blipFill>
          <p:spPr>
            <a:xfrm>
              <a:off x="9373" y="3018"/>
              <a:ext cx="3390" cy="2355"/>
            </a:xfrm>
            <a:prstGeom prst="rect">
              <a:avLst/>
            </a:prstGeom>
          </p:spPr>
        </p:pic>
        <p:sp>
          <p:nvSpPr>
            <p:cNvPr id="38" name="右箭头 37"/>
            <p:cNvSpPr/>
            <p:nvPr>
              <p:custDataLst>
                <p:tags r:id="rId10"/>
              </p:custDataLst>
            </p:nvPr>
          </p:nvSpPr>
          <p:spPr bwMode="auto">
            <a:xfrm>
              <a:off x="4144" y="6780"/>
              <a:ext cx="957" cy="332"/>
            </a:xfrm>
            <a:prstGeom prst="rightArrow">
              <a:avLst>
                <a:gd name="adj1" fmla="val 50000"/>
                <a:gd name="adj2" fmla="val 81746"/>
              </a:avLst>
            </a:prstGeom>
            <a:solidFill>
              <a:srgbClr val="FF8500"/>
            </a:solidFill>
            <a:ln w="9525" cap="flat" cmpd="sng" algn="ctr">
              <a:solidFill>
                <a:srgbClr val="FF8500"/>
              </a:solidFill>
              <a:prstDash val="solid"/>
              <a:round/>
              <a:headEnd type="none" w="med" len="med"/>
              <a:tailEnd type="none" w="med" len="med"/>
            </a:ln>
            <a:effectLst/>
          </p:spPr>
          <p:txBody>
            <a:bodyPr vert="horz" wrap="square" lIns="91440" tIns="45720" rIns="91440" bIns="45720" numCol="1" rtlCol="0"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graphicFrame>
          <p:nvGraphicFramePr>
            <p:cNvPr id="40" name="对象 39"/>
            <p:cNvGraphicFramePr>
              <a:graphicFrameLocks noChangeAspect="1"/>
            </p:cNvGraphicFramePr>
            <p:nvPr>
              <p:custDataLst>
                <p:tags r:id="rId11"/>
              </p:custDataLst>
            </p:nvPr>
          </p:nvGraphicFramePr>
          <p:xfrm>
            <a:off x="6401" y="7011"/>
            <a:ext cx="7002" cy="1458"/>
          </p:xfrm>
          <a:graphic>
            <a:graphicData uri="http://schemas.openxmlformats.org/presentationml/2006/ole">
              <mc:AlternateContent xmlns:mc="http://schemas.openxmlformats.org/markup-compatibility/2006">
                <mc:Choice xmlns:v="urn:schemas-microsoft-com:vml" Requires="v">
                  <p:oleObj spid="_x0000_s1039" name="Equation" r:id="rId27" imgW="4419600" imgH="901700" progId="Equation.DSMT4">
                    <p:embed/>
                  </p:oleObj>
                </mc:Choice>
                <mc:Fallback>
                  <p:oleObj name="Equation" r:id="rId27" imgW="4419600" imgH="901700" progId="Equation.DSMT4">
                    <p:embed/>
                    <p:pic>
                      <p:nvPicPr>
                        <p:cNvPr id="40" name="对象 39"/>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6401" y="7011"/>
                          <a:ext cx="7002" cy="145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3" name="矩形 42"/>
            <p:cNvSpPr/>
            <p:nvPr>
              <p:custDataLst>
                <p:tags r:id="rId12"/>
              </p:custDataLst>
            </p:nvPr>
          </p:nvSpPr>
          <p:spPr>
            <a:xfrm>
              <a:off x="5192" y="5965"/>
              <a:ext cx="1128" cy="48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归一化</a:t>
              </a:r>
            </a:p>
          </p:txBody>
        </p:sp>
        <p:sp>
          <p:nvSpPr>
            <p:cNvPr id="44" name="矩形 43"/>
            <p:cNvSpPr/>
            <p:nvPr>
              <p:custDataLst>
                <p:tags r:id="rId13"/>
              </p:custDataLst>
            </p:nvPr>
          </p:nvSpPr>
          <p:spPr>
            <a:xfrm>
              <a:off x="5192" y="7433"/>
              <a:ext cx="1307" cy="48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减基线</a:t>
              </a:r>
            </a:p>
          </p:txBody>
        </p:sp>
        <p:graphicFrame>
          <p:nvGraphicFramePr>
            <p:cNvPr id="45" name="对象 44"/>
            <p:cNvGraphicFramePr>
              <a:graphicFrameLocks noChangeAspect="1"/>
            </p:cNvGraphicFramePr>
            <p:nvPr>
              <p:custDataLst>
                <p:tags r:id="rId14"/>
              </p:custDataLst>
            </p:nvPr>
          </p:nvGraphicFramePr>
          <p:xfrm>
            <a:off x="6401" y="5549"/>
            <a:ext cx="5041" cy="1417"/>
          </p:xfrm>
          <a:graphic>
            <a:graphicData uri="http://schemas.openxmlformats.org/presentationml/2006/ole">
              <mc:AlternateContent xmlns:mc="http://schemas.openxmlformats.org/markup-compatibility/2006">
                <mc:Choice xmlns:v="urn:schemas-microsoft-com:vml" Requires="v">
                  <p:oleObj spid="_x0000_s1040" name="Equation" r:id="rId29" imgW="2971800" imgH="850900" progId="Equation.DSMT4">
                    <p:embed/>
                  </p:oleObj>
                </mc:Choice>
                <mc:Fallback>
                  <p:oleObj name="Equation" r:id="rId29" imgW="2971800" imgH="850900" progId="Equation.DSMT4">
                    <p:embed/>
                    <p:pic>
                      <p:nvPicPr>
                        <p:cNvPr id="45" name="对象 44"/>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6401" y="5549"/>
                          <a:ext cx="5041" cy="141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圆角矩形 10"/>
            <p:cNvSpPr/>
            <p:nvPr>
              <p:custDataLst>
                <p:tags r:id="rId15"/>
              </p:custDataLst>
            </p:nvPr>
          </p:nvSpPr>
          <p:spPr bwMode="auto">
            <a:xfrm>
              <a:off x="5192" y="5400"/>
              <a:ext cx="6460" cy="1584"/>
            </a:xfrm>
            <a:prstGeom prst="roundRect">
              <a:avLst/>
            </a:prstGeom>
            <a:noFill/>
            <a:ln w="28575" cap="flat" cmpd="sng" algn="ctr">
              <a:solidFill>
                <a:srgbClr val="FF8500"/>
              </a:solidFill>
              <a:prstDash val="solid"/>
              <a:round/>
              <a:headEnd type="none" w="med" len="med"/>
              <a:tailEnd type="none" w="med" len="med"/>
            </a:ln>
            <a:effectLst/>
          </p:spPr>
          <p:txBody>
            <a:bodyPr vert="horz" wrap="square" lIns="91440" tIns="45720" rIns="91440" bIns="45720" numCol="1" rtlCol="0"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37" name="圆角矩形 36"/>
            <p:cNvSpPr/>
            <p:nvPr>
              <p:custDataLst>
                <p:tags r:id="rId16"/>
              </p:custDataLst>
            </p:nvPr>
          </p:nvSpPr>
          <p:spPr bwMode="auto">
            <a:xfrm>
              <a:off x="5192" y="6966"/>
              <a:ext cx="8142" cy="1436"/>
            </a:xfrm>
            <a:prstGeom prst="roundRect">
              <a:avLst/>
            </a:prstGeom>
            <a:noFill/>
            <a:ln w="28575" cap="flat" cmpd="sng" algn="ctr">
              <a:solidFill>
                <a:srgbClr val="FF8500"/>
              </a:solidFill>
              <a:prstDash val="solid"/>
              <a:round/>
              <a:headEnd type="none" w="med" len="med"/>
              <a:tailEnd type="none" w="med" len="med"/>
            </a:ln>
            <a:effectLst/>
          </p:spPr>
          <p:txBody>
            <a:bodyPr vert="horz" wrap="square" lIns="91440" tIns="45720" rIns="91440" bIns="45720" numCol="1" rtlCol="0"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41" name="圆角矩形 40"/>
            <p:cNvSpPr/>
            <p:nvPr>
              <p:custDataLst>
                <p:tags r:id="rId17"/>
              </p:custDataLst>
            </p:nvPr>
          </p:nvSpPr>
          <p:spPr bwMode="auto">
            <a:xfrm>
              <a:off x="61" y="5740"/>
              <a:ext cx="3970" cy="2168"/>
            </a:xfrm>
            <a:prstGeom prst="roundRect">
              <a:avLst/>
            </a:prstGeom>
            <a:noFill/>
            <a:ln w="28575" cap="flat" cmpd="sng" algn="ctr">
              <a:solidFill>
                <a:srgbClr val="FF8500"/>
              </a:solidFill>
              <a:prstDash val="solid"/>
              <a:round/>
              <a:headEnd type="none" w="med" len="med"/>
              <a:tailEnd type="none" w="med" len="med"/>
            </a:ln>
            <a:effectLst/>
          </p:spPr>
          <p:txBody>
            <a:bodyPr vert="horz" wrap="square" lIns="91440" tIns="45720" rIns="91440" bIns="45720" numCol="1" rtlCol="0"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pic>
          <p:nvPicPr>
            <p:cNvPr id="14" name="图片 13"/>
            <p:cNvPicPr>
              <a:picLocks noChangeAspect="1"/>
            </p:cNvPicPr>
            <p:nvPr>
              <p:custDataLst>
                <p:tags r:id="rId18"/>
              </p:custDataLst>
            </p:nvPr>
          </p:nvPicPr>
          <p:blipFill>
            <a:blip r:embed="rId31"/>
            <a:stretch>
              <a:fillRect/>
            </a:stretch>
          </p:blipFill>
          <p:spPr>
            <a:xfrm>
              <a:off x="3379" y="2967"/>
              <a:ext cx="5121" cy="959"/>
            </a:xfrm>
            <a:prstGeom prst="rect">
              <a:avLst/>
            </a:prstGeom>
          </p:spPr>
        </p:pic>
        <p:sp>
          <p:nvSpPr>
            <p:cNvPr id="16" name="左弧形箭头 15"/>
            <p:cNvSpPr/>
            <p:nvPr>
              <p:custDataLst>
                <p:tags r:id="rId19"/>
              </p:custDataLst>
            </p:nvPr>
          </p:nvSpPr>
          <p:spPr bwMode="auto">
            <a:xfrm>
              <a:off x="2671" y="3526"/>
              <a:ext cx="567" cy="1247"/>
            </a:xfrm>
            <a:prstGeom prst="curvedRightArrow">
              <a:avLst/>
            </a:prstGeom>
            <a:solidFill>
              <a:srgbClr val="FF8500"/>
            </a:solidFill>
            <a:ln w="9525" cap="flat" cmpd="sng" algn="ctr">
              <a:solidFill>
                <a:srgbClr val="FF8500"/>
              </a:solidFill>
              <a:prstDash val="solid"/>
              <a:round/>
              <a:headEnd type="none" w="med" len="med"/>
              <a:tailEnd type="none" w="med" len="med"/>
            </a:ln>
            <a:effectLst/>
          </p:spPr>
          <p:txBody>
            <a:bodyPr vert="horz" wrap="square" lIns="91440" tIns="45720" rIns="91440" bIns="45720" numCol="1" rtlCol="0"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46" name="左弧形箭头 45"/>
            <p:cNvSpPr/>
            <p:nvPr>
              <p:custDataLst>
                <p:tags r:id="rId20"/>
              </p:custDataLst>
            </p:nvPr>
          </p:nvSpPr>
          <p:spPr bwMode="auto">
            <a:xfrm>
              <a:off x="9019" y="3600"/>
              <a:ext cx="567" cy="1247"/>
            </a:xfrm>
            <a:prstGeom prst="curvedRightArrow">
              <a:avLst/>
            </a:prstGeom>
            <a:solidFill>
              <a:srgbClr val="FF8500"/>
            </a:solidFill>
            <a:ln w="9525" cap="flat" cmpd="sng" algn="ctr">
              <a:solidFill>
                <a:srgbClr val="FF8500"/>
              </a:solidFill>
              <a:prstDash val="solid"/>
              <a:round/>
              <a:headEnd type="none" w="med" len="med"/>
              <a:tailEnd type="none" w="med" len="med"/>
            </a:ln>
            <a:effectLst/>
          </p:spPr>
          <p:txBody>
            <a:bodyPr vert="horz" wrap="square" lIns="91440" tIns="45720" rIns="91440" bIns="45720" numCol="1" rtlCol="0"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grpSp>
      <p:pic>
        <p:nvPicPr>
          <p:cNvPr id="17" name="图片 16"/>
          <p:cNvPicPr>
            <a:picLocks noChangeAspect="1"/>
          </p:cNvPicPr>
          <p:nvPr>
            <p:custDataLst>
              <p:tags r:id="rId2"/>
            </p:custDataLst>
          </p:nvPr>
        </p:nvPicPr>
        <p:blipFill rotWithShape="1">
          <a:blip r:embed="rId32" cstate="print">
            <a:extLst>
              <a:ext uri="{28A0092B-C50C-407E-A947-70E740481C1C}">
                <a14:useLocalDpi xmlns:a14="http://schemas.microsoft.com/office/drawing/2010/main" val="0"/>
              </a:ext>
            </a:extLst>
          </a:blip>
          <a:srcRect l="8790" r="6659"/>
          <a:stretch>
            <a:fillRect/>
          </a:stretch>
        </p:blipFill>
        <p:spPr>
          <a:xfrm>
            <a:off x="8328025" y="1064260"/>
            <a:ext cx="3528060" cy="2138045"/>
          </a:xfrm>
          <a:prstGeom prst="rect">
            <a:avLst/>
          </a:prstGeom>
        </p:spPr>
      </p:pic>
      <p:pic>
        <p:nvPicPr>
          <p:cNvPr id="12" name="图片 11"/>
          <p:cNvPicPr>
            <a:picLocks noChangeAspect="1"/>
          </p:cNvPicPr>
          <p:nvPr>
            <p:custDataLst>
              <p:tags r:id="rId3"/>
            </p:custDataLst>
          </p:nvPr>
        </p:nvPicPr>
        <p:blipFill rotWithShape="1">
          <a:blip r:embed="rId33" cstate="print">
            <a:extLst>
              <a:ext uri="{28A0092B-C50C-407E-A947-70E740481C1C}">
                <a14:useLocalDpi xmlns:a14="http://schemas.microsoft.com/office/drawing/2010/main" val="0"/>
              </a:ext>
            </a:extLst>
          </a:blip>
          <a:srcRect l="8317" r="7130"/>
          <a:stretch>
            <a:fillRect/>
          </a:stretch>
        </p:blipFill>
        <p:spPr>
          <a:xfrm>
            <a:off x="8359775" y="3716655"/>
            <a:ext cx="3544570" cy="2148205"/>
          </a:xfrm>
          <a:prstGeom prst="rect">
            <a:avLst/>
          </a:prstGeom>
        </p:spPr>
      </p:pic>
      <p:sp>
        <p:nvSpPr>
          <p:cNvPr id="13" name="文本框 12"/>
          <p:cNvSpPr txBox="1"/>
          <p:nvPr>
            <p:custDataLst>
              <p:tags r:id="rId4"/>
            </p:custDataLst>
          </p:nvPr>
        </p:nvSpPr>
        <p:spPr>
          <a:xfrm>
            <a:off x="8616314" y="1268730"/>
            <a:ext cx="1296109" cy="369332"/>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800" b="1" i="0" u="none" strike="noStrike" kern="1200" cap="none" spc="0" normalizeH="0" baseline="0" noProof="0" dirty="0">
                <a:ln>
                  <a:noFill/>
                </a:ln>
                <a:solidFill>
                  <a:srgbClr val="000099"/>
                </a:solidFill>
                <a:effectLst/>
                <a:uLnTx/>
                <a:uFillTx/>
                <a:latin typeface="Arial Narrow" panose="020B0606020202030204" pitchFamily="34" charset="0"/>
                <a:ea typeface="宋体" panose="02010600030101010101" pitchFamily="2" charset="-122"/>
                <a:cs typeface="+mn-cs"/>
              </a:rPr>
              <a:t>Normalized</a:t>
            </a:r>
            <a:endParaRPr kumimoji="0" lang="zh-CN" altLang="en-US" sz="1800" b="1" i="0" u="none" strike="noStrike" kern="1200" cap="none" spc="0" normalizeH="0" baseline="0" noProof="0" dirty="0">
              <a:ln>
                <a:noFill/>
              </a:ln>
              <a:solidFill>
                <a:prstClr val="black"/>
              </a:solidFill>
              <a:effectLst/>
              <a:uLnTx/>
              <a:uFillTx/>
              <a:latin typeface="Calibri"/>
              <a:ea typeface="宋体" panose="02010600030101010101" pitchFamily="2" charset="-122"/>
              <a:cs typeface="+mn-cs"/>
              <a:sym typeface="+mn-ea"/>
            </a:endParaRPr>
          </a:p>
        </p:txBody>
      </p:sp>
      <p:sp>
        <p:nvSpPr>
          <p:cNvPr id="15" name="文本框 14"/>
          <p:cNvSpPr txBox="1"/>
          <p:nvPr>
            <p:custDataLst>
              <p:tags r:id="rId5"/>
            </p:custDataLst>
          </p:nvPr>
        </p:nvSpPr>
        <p:spPr>
          <a:xfrm>
            <a:off x="8616314" y="3932555"/>
            <a:ext cx="1152093" cy="369332"/>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800" b="1" i="0" u="none" strike="noStrike" kern="1200" cap="none" spc="0" normalizeH="0" baseline="0" noProof="0" dirty="0">
                <a:ln>
                  <a:noFill/>
                </a:ln>
                <a:solidFill>
                  <a:prstClr val="black"/>
                </a:solidFill>
                <a:effectLst/>
                <a:uLnTx/>
                <a:uFillTx/>
                <a:latin typeface="Calibri"/>
                <a:ea typeface="宋体" panose="02010600030101010101" pitchFamily="2" charset="-122"/>
                <a:cs typeface="+mn-cs"/>
                <a:sym typeface="+mn-ea"/>
              </a:rPr>
              <a:t>baseline</a:t>
            </a:r>
            <a:endParaRPr kumimoji="0" lang="zh-CN" altLang="en-US" sz="1800" b="1" i="0" u="none" strike="noStrike" kern="1200" cap="none" spc="0" normalizeH="0" baseline="0" noProof="0" dirty="0">
              <a:ln>
                <a:noFill/>
              </a:ln>
              <a:solidFill>
                <a:prstClr val="black"/>
              </a:solidFill>
              <a:effectLst/>
              <a:uLnTx/>
              <a:uFillTx/>
              <a:latin typeface="Calibri"/>
              <a:ea typeface="宋体" panose="02010600030101010101" pitchFamily="2" charset="-122"/>
              <a:cs typeface="+mn-cs"/>
              <a:sym typeface="+mn-ea"/>
            </a:endParaRPr>
          </a:p>
        </p:txBody>
      </p:sp>
      <p:sp>
        <p:nvSpPr>
          <p:cNvPr id="19" name="文本框 18"/>
          <p:cNvSpPr txBox="1"/>
          <p:nvPr/>
        </p:nvSpPr>
        <p:spPr>
          <a:xfrm>
            <a:off x="390796" y="5252133"/>
            <a:ext cx="8133809"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800" b="1" i="0" u="none" strike="noStrike" kern="1200" cap="none" spc="0" normalizeH="0" baseline="0" noProof="0" dirty="0">
                <a:ln>
                  <a:noFill/>
                </a:ln>
                <a:solidFill>
                  <a:srgbClr val="000099"/>
                </a:solidFill>
                <a:effectLst/>
                <a:uLnTx/>
                <a:uFillTx/>
                <a:latin typeface="Arial Narrow" panose="020B0606020202030204" pitchFamily="34" charset="0"/>
                <a:ea typeface="宋体" panose="02010600030101010101" pitchFamily="2" charset="-122"/>
                <a:cs typeface="+mn-cs"/>
              </a:rPr>
              <a:t>Normalized : Improved resolution, better stability, but less effective correction for large beam variations!</a:t>
            </a:r>
            <a:br>
              <a:rPr kumimoji="0" lang="en-US" altLang="zh-CN" sz="1800" b="1" i="0" u="none" strike="noStrike" kern="1200" cap="none" spc="0" normalizeH="0" baseline="0" noProof="0" dirty="0">
                <a:ln>
                  <a:noFill/>
                </a:ln>
                <a:solidFill>
                  <a:srgbClr val="000099"/>
                </a:solidFill>
                <a:effectLst/>
                <a:uLnTx/>
                <a:uFillTx/>
                <a:latin typeface="Arial Narrow" panose="020B0606020202030204" pitchFamily="34" charset="0"/>
                <a:ea typeface="宋体" panose="02010600030101010101" pitchFamily="2" charset="-122"/>
                <a:cs typeface="+mn-cs"/>
              </a:rPr>
            </a:br>
            <a:r>
              <a:rPr kumimoji="0" lang="en-US" altLang="zh-CN" sz="1800" b="1" i="0" u="none" strike="noStrike" kern="1200" cap="none" spc="0" normalizeH="0" baseline="0" noProof="0" dirty="0">
                <a:ln>
                  <a:noFill/>
                </a:ln>
                <a:solidFill>
                  <a:srgbClr val="000099"/>
                </a:solidFill>
                <a:effectLst/>
                <a:uLnTx/>
                <a:uFillTx/>
                <a:latin typeface="Arial Narrow" panose="020B0606020202030204" pitchFamily="34" charset="0"/>
                <a:ea typeface="宋体" panose="02010600030101010101" pitchFamily="2" charset="-122"/>
                <a:cs typeface="+mn-cs"/>
              </a:rPr>
              <a:t>Baseline : Good stability, suitable for correcting large beam variation ranges, with unchanged resolution!</a:t>
            </a:r>
            <a:endParaRPr kumimoji="0" lang="zh-CN" altLang="en-US" sz="1800" b="1" i="0" u="none" strike="noStrike" kern="1200" cap="none" spc="0" normalizeH="0" baseline="0" noProof="0" dirty="0">
              <a:ln>
                <a:noFill/>
              </a:ln>
              <a:solidFill>
                <a:srgbClr val="000099"/>
              </a:solidFill>
              <a:effectLst/>
              <a:uLnTx/>
              <a:uFillTx/>
              <a:latin typeface="Arial Narrow" panose="020B0606020202030204" pitchFamily="34" charset="0"/>
              <a:ea typeface="微软雅黑" panose="020B0503020204020204" pitchFamily="34" charset="-122"/>
              <a:cs typeface="+mn-cs"/>
            </a:endParaRPr>
          </a:p>
        </p:txBody>
      </p:sp>
      <p:sp>
        <p:nvSpPr>
          <p:cNvPr id="4" name="灯片编号占位符 3">
            <a:extLst>
              <a:ext uri="{FF2B5EF4-FFF2-40B4-BE49-F238E27FC236}">
                <a16:creationId xmlns:a16="http://schemas.microsoft.com/office/drawing/2014/main" id="{BA510977-0B8A-49A2-AA2C-4FFABDF8201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5E9139-A00B-4B2A-98A6-095DC08F1345}"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335360" y="142852"/>
            <a:ext cx="11665296" cy="725470"/>
          </a:xfrm>
        </p:spPr>
        <p:txBody>
          <a:bodyPr>
            <a:normAutofit fontScale="90000"/>
          </a:bodyPr>
          <a:lstStyle/>
          <a:p>
            <a:r>
              <a:rPr lang="en-US" altLang="zh-CN" dirty="0"/>
              <a:t>BPM electronics long-term stability with cross-switch</a:t>
            </a:r>
            <a:endParaRPr lang="zh-CN" altLang="en-US" dirty="0"/>
          </a:p>
        </p:txBody>
      </p:sp>
      <p:sp>
        <p:nvSpPr>
          <p:cNvPr id="8" name="文本框 7"/>
          <p:cNvSpPr txBox="1"/>
          <p:nvPr/>
        </p:nvSpPr>
        <p:spPr>
          <a:xfrm>
            <a:off x="7578725" y="3572510"/>
            <a:ext cx="3261360" cy="386715"/>
          </a:xfrm>
          <a:prstGeom prst="rect">
            <a:avLst/>
          </a:prstGeom>
          <a:solidFill>
            <a:srgbClr val="C00000"/>
          </a:solidFill>
        </p:spPr>
        <p:style>
          <a:lnRef idx="0">
            <a:schemeClr val="accent2"/>
          </a:lnRef>
          <a:fillRef idx="3">
            <a:schemeClr val="accent2"/>
          </a:fillRef>
          <a:effectRef idx="3">
            <a:schemeClr val="accent2"/>
          </a:effectRef>
          <a:fontRef idx="minor">
            <a:schemeClr val="lt1"/>
          </a:fontRef>
        </p:style>
        <p:txBody>
          <a:bodyPr anchor="ctr" anchorCtr="1"/>
          <a:lstStyle>
            <a:defPPr>
              <a:defRPr lang="zh-CN"/>
            </a:defPPr>
            <a:lvl1pPr lvl="0" indent="0" eaLnBrk="0" fontAlgn="base" hangingPunct="0">
              <a:spcBef>
                <a:spcPct val="20000"/>
              </a:spcBef>
              <a:spcAft>
                <a:spcPct val="20000"/>
              </a:spcAft>
              <a:buClrTx/>
              <a:buSzTx/>
              <a:buFont typeface="Arial" panose="020B0604020202020204" pitchFamily="34" charset="0"/>
              <a:buNone/>
              <a:defRPr sz="2200">
                <a:solidFill>
                  <a:schemeClr val="bg1"/>
                </a:solidFill>
                <a:latin typeface="黑体" panose="02010609060101010101" pitchFamily="49" charset="-122"/>
                <a:ea typeface="黑体" panose="02010609060101010101" pitchFamily="49" charset="-122"/>
              </a:defRPr>
            </a:lvl1pPr>
            <a:lvl2pPr marL="742950" indent="-285750" eaLnBrk="0" fontAlgn="base" hangingPunct="0">
              <a:spcBef>
                <a:spcPct val="20000"/>
              </a:spcBef>
              <a:spcAft>
                <a:spcPct val="0"/>
              </a:spcAft>
              <a:buClr>
                <a:srgbClr val="003399"/>
              </a:buClr>
              <a:buSzPct val="75000"/>
              <a:buFont typeface="Wingdings" panose="05000000000000000000" pitchFamily="2" charset="2"/>
              <a:buChar char="-"/>
              <a:defRPr sz="2000">
                <a:solidFill>
                  <a:schemeClr val="tx1"/>
                </a:solidFill>
              </a:defRPr>
            </a:lvl2pPr>
            <a:lvl3pPr marL="1143000" indent="-228600" eaLnBrk="0" fontAlgn="base" hangingPunct="0">
              <a:spcBef>
                <a:spcPct val="20000"/>
              </a:spcBef>
              <a:spcAft>
                <a:spcPct val="0"/>
              </a:spcAft>
              <a:buClr>
                <a:srgbClr val="003399"/>
              </a:buClr>
              <a:buSzPct val="75000"/>
              <a:buFont typeface="Wingdings" panose="05000000000000000000" pitchFamily="2" charset="2"/>
              <a:buChar char="l"/>
              <a:defRPr>
                <a:solidFill>
                  <a:schemeClr val="tx1"/>
                </a:solidFill>
              </a:defRPr>
            </a:lvl3pPr>
            <a:lvl4pPr marL="1600200" indent="-228600" eaLnBrk="0" fontAlgn="base" hangingPunct="0">
              <a:spcBef>
                <a:spcPct val="20000"/>
              </a:spcBef>
              <a:spcAft>
                <a:spcPct val="0"/>
              </a:spcAft>
              <a:buClr>
                <a:srgbClr val="003399"/>
              </a:buClr>
              <a:buSzPct val="75000"/>
              <a:buFont typeface="Wingdings" panose="05000000000000000000" pitchFamily="2" charset="2"/>
              <a:buChar char="-"/>
              <a:defRPr sz="1600">
                <a:solidFill>
                  <a:schemeClr val="tx1"/>
                </a:solidFill>
              </a:defRPr>
            </a:lvl4pPr>
            <a:lvl5pPr marL="2057400" indent="-228600" eaLnBrk="0" fontAlgn="base" hangingPunct="0">
              <a:spcBef>
                <a:spcPct val="20000"/>
              </a:spcBef>
              <a:spcAft>
                <a:spcPct val="0"/>
              </a:spcAft>
              <a:buClr>
                <a:srgbClr val="003399"/>
              </a:buClr>
              <a:buSzPct val="75000"/>
              <a:buFont typeface="Wingdings" panose="05000000000000000000" pitchFamily="2" charset="2"/>
              <a:buChar char="-"/>
              <a:defRPr sz="1600">
                <a:solidFill>
                  <a:schemeClr val="tx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l" defTabSz="914400" rtl="0" eaLnBrk="0" fontAlgn="base" latinLnBrk="0" hangingPunct="0">
              <a:lnSpc>
                <a:spcPct val="100000"/>
              </a:lnSpc>
              <a:spcBef>
                <a:spcPct val="20000"/>
              </a:spcBef>
              <a:spcAft>
                <a:spcPct val="20000"/>
              </a:spcAft>
              <a:buClrTx/>
              <a:buSzTx/>
              <a:buFont typeface="Arial" panose="020B0604020202020204" pitchFamily="34" charset="0"/>
              <a:buNone/>
              <a:tabLst/>
              <a:defRPr/>
            </a:pPr>
            <a:r>
              <a:rPr kumimoji="0" lang="en-US" altLang="zh-CN" sz="2200" b="1" i="0" u="none" strike="noStrike" kern="1200" cap="none" spc="0" normalizeH="0" baseline="0" noProof="0" dirty="0">
                <a:ln>
                  <a:noFill/>
                </a:ln>
                <a:solidFill>
                  <a:prstClr val="white"/>
                </a:solidFill>
                <a:effectLst/>
                <a:uLnTx/>
                <a:uFillTx/>
                <a:latin typeface="黑体" panose="02010609060101010101" pitchFamily="49" charset="-122"/>
                <a:ea typeface="黑体" panose="02010609060101010101" pitchFamily="49" charset="-122"/>
                <a:cs typeface="+mn-cs"/>
              </a:rPr>
              <a:t>SA: 50nm </a:t>
            </a:r>
            <a:r>
              <a:rPr kumimoji="0" lang="en-US" altLang="zh-CN" sz="2200" b="1" i="0" u="none" strike="noStrike" kern="1200" cap="none" spc="0" normalizeH="0" baseline="0" noProof="0" dirty="0">
                <a:ln>
                  <a:noFill/>
                </a:ln>
                <a:solidFill>
                  <a:prstClr val="white"/>
                </a:solidFill>
                <a:effectLst/>
                <a:uLnTx/>
                <a:uFillTx/>
                <a:latin typeface="黑体" panose="02010609060101010101" pitchFamily="49" charset="-122"/>
                <a:ea typeface="黑体" panose="02010609060101010101" pitchFamily="49" charset="-122"/>
                <a:cs typeface="+mn-cs"/>
                <a:sym typeface="Wingdings" panose="05000000000000000000" pitchFamily="2" charset="2"/>
              </a:rPr>
              <a:t> 5nm</a:t>
            </a:r>
            <a:endParaRPr kumimoji="0" lang="zh-CN" altLang="en-US" sz="2200" b="1" i="0" u="none" strike="noStrike" kern="1200" cap="none" spc="0" normalizeH="0" baseline="0" noProof="0" dirty="0">
              <a:ln>
                <a:noFill/>
              </a:ln>
              <a:solidFill>
                <a:prstClr val="white"/>
              </a:solidFill>
              <a:effectLst/>
              <a:uLnTx/>
              <a:uFillTx/>
              <a:latin typeface="黑体" panose="02010609060101010101" pitchFamily="49" charset="-122"/>
              <a:ea typeface="黑体" panose="02010609060101010101" pitchFamily="49" charset="-122"/>
              <a:cs typeface="+mn-cs"/>
            </a:endParaRPr>
          </a:p>
        </p:txBody>
      </p:sp>
      <p:pic>
        <p:nvPicPr>
          <p:cNvPr id="2" name="图片 1"/>
          <p:cNvPicPr>
            <a:picLocks noChangeAspect="1"/>
          </p:cNvPicPr>
          <p:nvPr>
            <p:custDataLst>
              <p:tags r:id="rId1"/>
            </p:custDataLst>
          </p:nvPr>
        </p:nvPicPr>
        <p:blipFill rotWithShape="1">
          <a:blip r:embed="rId7"/>
          <a:srcRect l="3168" r="35362" b="31601"/>
          <a:stretch>
            <a:fillRect/>
          </a:stretch>
        </p:blipFill>
        <p:spPr>
          <a:xfrm>
            <a:off x="7247890" y="1124585"/>
            <a:ext cx="4123690" cy="2423160"/>
          </a:xfrm>
          <a:prstGeom prst="rect">
            <a:avLst/>
          </a:prstGeom>
        </p:spPr>
      </p:pic>
      <p:pic>
        <p:nvPicPr>
          <p:cNvPr id="9" name="图片 8" descr="CERMIC版本12小时测试"/>
          <p:cNvPicPr>
            <a:picLocks noChangeAspect="1"/>
          </p:cNvPicPr>
          <p:nvPr>
            <p:custDataLst>
              <p:tags r:id="rId2"/>
            </p:custDataLst>
          </p:nvPr>
        </p:nvPicPr>
        <p:blipFill>
          <a:blip r:embed="rId8"/>
          <a:stretch>
            <a:fillRect/>
          </a:stretch>
        </p:blipFill>
        <p:spPr>
          <a:xfrm>
            <a:off x="593725" y="3429000"/>
            <a:ext cx="5084445" cy="2981325"/>
          </a:xfrm>
          <a:prstGeom prst="rect">
            <a:avLst/>
          </a:prstGeom>
        </p:spPr>
      </p:pic>
      <p:pic>
        <p:nvPicPr>
          <p:cNvPr id="28" name="图片 27"/>
          <p:cNvPicPr>
            <a:picLocks noChangeAspect="1"/>
          </p:cNvPicPr>
          <p:nvPr>
            <p:custDataLst>
              <p:tags r:id="rId3"/>
            </p:custDataLst>
          </p:nvPr>
        </p:nvPicPr>
        <p:blipFill>
          <a:blip r:embed="rId9">
            <a:extLst>
              <a:ext uri="{28A0092B-C50C-407E-A947-70E740481C1C}">
                <a14:useLocalDpi xmlns:a14="http://schemas.microsoft.com/office/drawing/2010/main" val="0"/>
              </a:ext>
            </a:extLst>
          </a:blip>
          <a:stretch>
            <a:fillRect/>
          </a:stretch>
        </p:blipFill>
        <p:spPr>
          <a:xfrm>
            <a:off x="7464425" y="4021455"/>
            <a:ext cx="3673475" cy="2531745"/>
          </a:xfrm>
          <a:prstGeom prst="rect">
            <a:avLst/>
          </a:prstGeom>
        </p:spPr>
      </p:pic>
      <p:sp>
        <p:nvSpPr>
          <p:cNvPr id="31" name="文本框 30"/>
          <p:cNvSpPr txBox="1"/>
          <p:nvPr>
            <p:custDataLst>
              <p:tags r:id="rId4"/>
            </p:custDataLst>
          </p:nvPr>
        </p:nvSpPr>
        <p:spPr>
          <a:xfrm>
            <a:off x="8760549" y="5372136"/>
            <a:ext cx="1822935"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800" b="1" i="0" u="none" strike="noStrike" kern="1200" cap="none" spc="0" normalizeH="0" baseline="0" noProof="0" dirty="0">
                <a:ln>
                  <a:noFill/>
                </a:ln>
                <a:solidFill>
                  <a:srgbClr val="0000FF"/>
                </a:solidFill>
                <a:effectLst/>
                <a:uLnTx/>
                <a:uFillTx/>
                <a:latin typeface="Calibri"/>
                <a:ea typeface="宋体" panose="02010600030101010101" pitchFamily="2" charset="-122"/>
                <a:cs typeface="+mn-cs"/>
              </a:rPr>
              <a:t>BCD X = 0.610um</a:t>
            </a:r>
            <a:endParaRPr kumimoji="0" lang="zh-CN" altLang="en-US" sz="1800" b="1" i="0" u="none" strike="noStrike" kern="1200" cap="none" spc="0" normalizeH="0" baseline="0" noProof="0" dirty="0">
              <a:ln>
                <a:noFill/>
              </a:ln>
              <a:solidFill>
                <a:srgbClr val="0000FF"/>
              </a:solidFill>
              <a:effectLst/>
              <a:uLnTx/>
              <a:uFillTx/>
              <a:latin typeface="Calibri"/>
              <a:ea typeface="宋体" panose="02010600030101010101" pitchFamily="2" charset="-122"/>
              <a:cs typeface="+mn-cs"/>
            </a:endParaRPr>
          </a:p>
        </p:txBody>
      </p:sp>
      <p:sp>
        <p:nvSpPr>
          <p:cNvPr id="32" name="文本框 31"/>
          <p:cNvSpPr txBox="1"/>
          <p:nvPr>
            <p:custDataLst>
              <p:tags r:id="rId5"/>
            </p:custDataLst>
          </p:nvPr>
        </p:nvSpPr>
        <p:spPr>
          <a:xfrm>
            <a:off x="8760549" y="5669713"/>
            <a:ext cx="1816523"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800" b="1" i="0" u="none" strike="noStrike" kern="1200" cap="none" spc="0" normalizeH="0" baseline="0" noProof="0" dirty="0">
                <a:ln>
                  <a:noFill/>
                </a:ln>
                <a:solidFill>
                  <a:srgbClr val="0000FF"/>
                </a:solidFill>
                <a:effectLst/>
                <a:uLnTx/>
                <a:uFillTx/>
                <a:latin typeface="Calibri"/>
                <a:ea typeface="宋体" panose="02010600030101010101" pitchFamily="2" charset="-122"/>
                <a:cs typeface="+mn-cs"/>
              </a:rPr>
              <a:t>BCD Y = 0.752um</a:t>
            </a:r>
            <a:endParaRPr kumimoji="0" lang="zh-CN" altLang="en-US" sz="1800" b="1" i="0" u="none" strike="noStrike" kern="1200" cap="none" spc="0" normalizeH="0" baseline="0" noProof="0" dirty="0">
              <a:ln>
                <a:noFill/>
              </a:ln>
              <a:solidFill>
                <a:srgbClr val="0000FF"/>
              </a:solidFill>
              <a:effectLst/>
              <a:uLnTx/>
              <a:uFillTx/>
              <a:latin typeface="Calibri"/>
              <a:ea typeface="宋体" panose="02010600030101010101" pitchFamily="2" charset="-122"/>
              <a:cs typeface="+mn-cs"/>
            </a:endParaRPr>
          </a:p>
        </p:txBody>
      </p:sp>
      <p:sp>
        <p:nvSpPr>
          <p:cNvPr id="4" name="矩形 3">
            <a:extLst>
              <a:ext uri="{FF2B5EF4-FFF2-40B4-BE49-F238E27FC236}">
                <a16:creationId xmlns:a16="http://schemas.microsoft.com/office/drawing/2014/main" id="{14C642FF-6584-4327-AD89-49090353EF9A}"/>
              </a:ext>
            </a:extLst>
          </p:cNvPr>
          <p:cNvSpPr/>
          <p:nvPr/>
        </p:nvSpPr>
        <p:spPr>
          <a:xfrm>
            <a:off x="1559496" y="1124585"/>
            <a:ext cx="648072" cy="5042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pic>
        <p:nvPicPr>
          <p:cNvPr id="5" name="图片 4">
            <a:extLst>
              <a:ext uri="{FF2B5EF4-FFF2-40B4-BE49-F238E27FC236}">
                <a16:creationId xmlns:a16="http://schemas.microsoft.com/office/drawing/2014/main" id="{8B86CCA4-5036-4455-B9CB-37D01F6BC66B}"/>
              </a:ext>
            </a:extLst>
          </p:cNvPr>
          <p:cNvPicPr>
            <a:picLocks noChangeAspect="1"/>
          </p:cNvPicPr>
          <p:nvPr/>
        </p:nvPicPr>
        <p:blipFill>
          <a:blip r:embed="rId10"/>
          <a:stretch>
            <a:fillRect/>
          </a:stretch>
        </p:blipFill>
        <p:spPr>
          <a:xfrm>
            <a:off x="570979" y="1123359"/>
            <a:ext cx="5381450" cy="1873593"/>
          </a:xfrm>
          <a:prstGeom prst="rect">
            <a:avLst/>
          </a:prstGeom>
        </p:spPr>
      </p:pic>
      <p:sp>
        <p:nvSpPr>
          <p:cNvPr id="7" name="灯片编号占位符 6">
            <a:extLst>
              <a:ext uri="{FF2B5EF4-FFF2-40B4-BE49-F238E27FC236}">
                <a16:creationId xmlns:a16="http://schemas.microsoft.com/office/drawing/2014/main" id="{8ED73C07-46BF-478D-BC07-9DE8DEFF1A0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5E9139-A00B-4B2A-98A6-095DC08F1345}"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xml><?xml version="1.0" encoding="utf-8"?>
<p:tagLst xmlns:a="http://schemas.openxmlformats.org/drawingml/2006/main" xmlns:r="http://schemas.openxmlformats.org/officeDocument/2006/relationships" xmlns:p="http://schemas.openxmlformats.org/presentationml/2006/main">
  <p:tag name="KSO_WM_BEAUTIFY_FLAG" val=""/>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41212</TotalTime>
  <Words>1703</Words>
  <Application>Microsoft Office PowerPoint</Application>
  <PresentationFormat>宽屏</PresentationFormat>
  <Paragraphs>382</Paragraphs>
  <Slides>22</Slides>
  <Notes>4</Notes>
  <HiddenSlides>0</HiddenSlides>
  <MMClips>0</MMClips>
  <ScaleCrop>false</ScaleCrop>
  <HeadingPairs>
    <vt:vector size="8" baseType="variant">
      <vt:variant>
        <vt:lpstr>已用的字体</vt:lpstr>
      </vt:variant>
      <vt:variant>
        <vt:i4>12</vt:i4>
      </vt:variant>
      <vt:variant>
        <vt:lpstr>主题</vt:lpstr>
      </vt:variant>
      <vt:variant>
        <vt:i4>2</vt:i4>
      </vt:variant>
      <vt:variant>
        <vt:lpstr>嵌入 OLE 服务器</vt:lpstr>
      </vt:variant>
      <vt:variant>
        <vt:i4>1</vt:i4>
      </vt:variant>
      <vt:variant>
        <vt:lpstr>幻灯片标题</vt:lpstr>
      </vt:variant>
      <vt:variant>
        <vt:i4>22</vt:i4>
      </vt:variant>
    </vt:vector>
  </HeadingPairs>
  <TitlesOfParts>
    <vt:vector size="37" baseType="lpstr">
      <vt:lpstr>Noto Sans SC</vt:lpstr>
      <vt:lpstr>等线</vt:lpstr>
      <vt:lpstr>黑体</vt:lpstr>
      <vt:lpstr>微软雅黑</vt:lpstr>
      <vt:lpstr>Arial</vt:lpstr>
      <vt:lpstr>Arial Black</vt:lpstr>
      <vt:lpstr>Arial Narrow</vt:lpstr>
      <vt:lpstr>Calibri</vt:lpstr>
      <vt:lpstr>Cambria Math</vt:lpstr>
      <vt:lpstr>Times</vt:lpstr>
      <vt:lpstr>Times New Roman</vt:lpstr>
      <vt:lpstr>Wingdings</vt:lpstr>
      <vt:lpstr>Office 主题</vt:lpstr>
      <vt:lpstr>1_Office 主题</vt:lpstr>
      <vt:lpstr>Equation</vt:lpstr>
      <vt:lpstr>PowerPoint 演示文稿</vt:lpstr>
      <vt:lpstr>Content</vt:lpstr>
      <vt:lpstr>PowerPoint 演示文稿</vt:lpstr>
      <vt:lpstr>PowerPoint 演示文稿</vt:lpstr>
      <vt:lpstr>PowerPoint 演示文稿</vt:lpstr>
      <vt:lpstr>CEPC BPM  pick-ups optimization and  mass production</vt:lpstr>
      <vt:lpstr>BPM electronics optimization for CEPC</vt:lpstr>
      <vt:lpstr>BPM electronics long-term stability with PT</vt:lpstr>
      <vt:lpstr>BPM electronics long-term stability with cross-switch</vt:lpstr>
      <vt:lpstr>The industrialization of BPM electronics</vt:lpstr>
      <vt:lpstr>BPM electronics automated test system R&amp;D</vt:lpstr>
      <vt:lpstr>BPM electronics automated test system R&amp;D</vt:lpstr>
      <vt:lpstr>The study of synchrotron light based diagnostics</vt:lpstr>
      <vt:lpstr>In-vacuum visible light extraction mirror</vt:lpstr>
      <vt:lpstr>X-ray double slits processing study</vt:lpstr>
      <vt:lpstr>The integration of feedback system with ML</vt:lpstr>
      <vt:lpstr>Process of integrating ML with feedback system</vt:lpstr>
      <vt:lpstr>Beam feedback kicker study in EDR</vt:lpstr>
      <vt:lpstr>Design of luminosity tuning system for CEPC</vt:lpstr>
      <vt:lpstr>Design of the fast orbit feedback system at IP</vt:lpstr>
      <vt:lpstr>Fast Orbit Controller electronics</vt:lpstr>
      <vt:lpstr>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vivi</dc:creator>
  <cp:lastModifiedBy>NTKO</cp:lastModifiedBy>
  <cp:revision>2148</cp:revision>
  <cp:lastPrinted>2022-11-06T05:19:21Z</cp:lastPrinted>
  <dcterms:created xsi:type="dcterms:W3CDTF">2012-09-04T11:33:36Z</dcterms:created>
  <dcterms:modified xsi:type="dcterms:W3CDTF">2025-06-17T03:34:34Z</dcterms:modified>
</cp:coreProperties>
</file>