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48" r:id="rId2"/>
    <p:sldMasterId id="2147483650" r:id="rId3"/>
  </p:sldMasterIdLst>
  <p:notesMasterIdLst>
    <p:notesMasterId r:id="rId33"/>
  </p:notesMasterIdLst>
  <p:sldIdLst>
    <p:sldId id="349" r:id="rId4"/>
    <p:sldId id="309" r:id="rId5"/>
    <p:sldId id="362" r:id="rId6"/>
    <p:sldId id="365" r:id="rId7"/>
    <p:sldId id="367" r:id="rId8"/>
    <p:sldId id="370" r:id="rId9"/>
    <p:sldId id="371" r:id="rId10"/>
    <p:sldId id="369" r:id="rId11"/>
    <p:sldId id="366" r:id="rId12"/>
    <p:sldId id="348" r:id="rId13"/>
    <p:sldId id="357" r:id="rId14"/>
    <p:sldId id="351" r:id="rId15"/>
    <p:sldId id="358" r:id="rId16"/>
    <p:sldId id="375" r:id="rId17"/>
    <p:sldId id="380" r:id="rId18"/>
    <p:sldId id="381" r:id="rId19"/>
    <p:sldId id="376" r:id="rId20"/>
    <p:sldId id="377" r:id="rId21"/>
    <p:sldId id="378" r:id="rId22"/>
    <p:sldId id="352" r:id="rId23"/>
    <p:sldId id="340" r:id="rId24"/>
    <p:sldId id="382" r:id="rId25"/>
    <p:sldId id="345" r:id="rId26"/>
    <p:sldId id="354" r:id="rId27"/>
    <p:sldId id="346" r:id="rId28"/>
    <p:sldId id="373" r:id="rId29"/>
    <p:sldId id="372" r:id="rId30"/>
    <p:sldId id="260" r:id="rId31"/>
    <p:sldId id="266" r:id="rId32"/>
  </p:sldIdLst>
  <p:sldSz cx="9144000" cy="5143500" type="screen16x9"/>
  <p:notesSz cx="6858000" cy="9144000"/>
  <p:defaultTextStyle>
    <a:defPPr>
      <a:defRPr lang="de-DE"/>
    </a:defPPr>
    <a:lvl1pPr marL="0" algn="l" defTabSz="685727" rtl="0" eaLnBrk="1" latinLnBrk="0" hangingPunct="1">
      <a:defRPr sz="1350" kern="1200">
        <a:solidFill>
          <a:schemeClr val="tx1"/>
        </a:solidFill>
        <a:latin typeface="+mn-lt"/>
        <a:ea typeface="+mn-ea"/>
        <a:cs typeface="+mn-cs"/>
      </a:defRPr>
    </a:lvl1pPr>
    <a:lvl2pPr marL="342863" algn="l" defTabSz="685727" rtl="0" eaLnBrk="1" latinLnBrk="0" hangingPunct="1">
      <a:defRPr sz="1350" kern="1200">
        <a:solidFill>
          <a:schemeClr val="tx1"/>
        </a:solidFill>
        <a:latin typeface="+mn-lt"/>
        <a:ea typeface="+mn-ea"/>
        <a:cs typeface="+mn-cs"/>
      </a:defRPr>
    </a:lvl2pPr>
    <a:lvl3pPr marL="685727" algn="l" defTabSz="685727" rtl="0" eaLnBrk="1" latinLnBrk="0" hangingPunct="1">
      <a:defRPr sz="1350" kern="1200">
        <a:solidFill>
          <a:schemeClr val="tx1"/>
        </a:solidFill>
        <a:latin typeface="+mn-lt"/>
        <a:ea typeface="+mn-ea"/>
        <a:cs typeface="+mn-cs"/>
      </a:defRPr>
    </a:lvl3pPr>
    <a:lvl4pPr marL="1028591" algn="l" defTabSz="685727" rtl="0" eaLnBrk="1" latinLnBrk="0" hangingPunct="1">
      <a:defRPr sz="1350" kern="1200">
        <a:solidFill>
          <a:schemeClr val="tx1"/>
        </a:solidFill>
        <a:latin typeface="+mn-lt"/>
        <a:ea typeface="+mn-ea"/>
        <a:cs typeface="+mn-cs"/>
      </a:defRPr>
    </a:lvl4pPr>
    <a:lvl5pPr marL="1371454" algn="l" defTabSz="685727" rtl="0" eaLnBrk="1" latinLnBrk="0" hangingPunct="1">
      <a:defRPr sz="1350" kern="1200">
        <a:solidFill>
          <a:schemeClr val="tx1"/>
        </a:solidFill>
        <a:latin typeface="+mn-lt"/>
        <a:ea typeface="+mn-ea"/>
        <a:cs typeface="+mn-cs"/>
      </a:defRPr>
    </a:lvl5pPr>
    <a:lvl6pPr marL="1714318" algn="l" defTabSz="685727" rtl="0" eaLnBrk="1" latinLnBrk="0" hangingPunct="1">
      <a:defRPr sz="1350" kern="1200">
        <a:solidFill>
          <a:schemeClr val="tx1"/>
        </a:solidFill>
        <a:latin typeface="+mn-lt"/>
        <a:ea typeface="+mn-ea"/>
        <a:cs typeface="+mn-cs"/>
      </a:defRPr>
    </a:lvl6pPr>
    <a:lvl7pPr marL="2057181" algn="l" defTabSz="685727" rtl="0" eaLnBrk="1" latinLnBrk="0" hangingPunct="1">
      <a:defRPr sz="1350" kern="1200">
        <a:solidFill>
          <a:schemeClr val="tx1"/>
        </a:solidFill>
        <a:latin typeface="+mn-lt"/>
        <a:ea typeface="+mn-ea"/>
        <a:cs typeface="+mn-cs"/>
      </a:defRPr>
    </a:lvl7pPr>
    <a:lvl8pPr marL="2400045" algn="l" defTabSz="685727" rtl="0" eaLnBrk="1" latinLnBrk="0" hangingPunct="1">
      <a:defRPr sz="1350" kern="1200">
        <a:solidFill>
          <a:schemeClr val="tx1"/>
        </a:solidFill>
        <a:latin typeface="+mn-lt"/>
        <a:ea typeface="+mn-ea"/>
        <a:cs typeface="+mn-cs"/>
      </a:defRPr>
    </a:lvl8pPr>
    <a:lvl9pPr marL="2742908" algn="l" defTabSz="685727"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3B035FEC-B7DB-45A1-9532-D96C8BE340EC}">
          <p14:sldIdLst>
            <p14:sldId id="349"/>
            <p14:sldId id="309"/>
            <p14:sldId id="362"/>
            <p14:sldId id="365"/>
            <p14:sldId id="367"/>
            <p14:sldId id="370"/>
            <p14:sldId id="371"/>
            <p14:sldId id="369"/>
            <p14:sldId id="366"/>
            <p14:sldId id="348"/>
            <p14:sldId id="357"/>
            <p14:sldId id="351"/>
            <p14:sldId id="358"/>
            <p14:sldId id="375"/>
            <p14:sldId id="380"/>
            <p14:sldId id="381"/>
            <p14:sldId id="376"/>
            <p14:sldId id="377"/>
            <p14:sldId id="378"/>
            <p14:sldId id="352"/>
            <p14:sldId id="340"/>
            <p14:sldId id="382"/>
            <p14:sldId id="345"/>
            <p14:sldId id="354"/>
            <p14:sldId id="346"/>
            <p14:sldId id="373"/>
            <p14:sldId id="372"/>
          </p14:sldIdLst>
        </p14:section>
        <p14:section name="Toolbox Slides" id="{878827CB-F001-431E-8642-0DF02B629B71}">
          <p14:sldIdLst>
            <p14:sldId id="260"/>
            <p14:sldId id="26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0F124A"/>
    <a:srgbClr val="1E59AE"/>
    <a:srgbClr val="002147"/>
    <a:srgbClr val="1B3665"/>
    <a:srgbClr val="E8FF2E"/>
    <a:srgbClr val="DFDFDF"/>
    <a:srgbClr val="F6FDA3"/>
    <a:srgbClr val="D4BEF7"/>
    <a:srgbClr val="B8B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3447" autoAdjust="0"/>
  </p:normalViewPr>
  <p:slideViewPr>
    <p:cSldViewPr>
      <p:cViewPr varScale="1">
        <p:scale>
          <a:sx n="87" d="100"/>
          <a:sy n="87" d="100"/>
        </p:scale>
        <p:origin x="704" y="40"/>
      </p:cViewPr>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96" d="100"/>
          <a:sy n="96" d="100"/>
        </p:scale>
        <p:origin x="364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05DC35-68C2-4BDA-9BF4-910782E0ECF3}" type="datetimeFigureOut">
              <a:rPr lang="de-AT" smtClean="0"/>
              <a:t>17.06.2025</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7EBA44-2749-4505-B776-1307762B45EE}" type="slidenum">
              <a:rPr lang="de-AT" smtClean="0"/>
              <a:t>‹#›</a:t>
            </a:fld>
            <a:endParaRPr lang="de-AT"/>
          </a:p>
        </p:txBody>
      </p:sp>
    </p:spTree>
    <p:extLst>
      <p:ext uri="{BB962C8B-B14F-4D97-AF65-F5344CB8AC3E}">
        <p14:creationId xmlns:p14="http://schemas.microsoft.com/office/powerpoint/2010/main" val="1618437064"/>
      </p:ext>
    </p:extLst>
  </p:cSld>
  <p:clrMap bg1="lt1" tx1="dk1" bg2="lt2" tx2="dk2" accent1="accent1" accent2="accent2" accent3="accent3" accent4="accent4" accent5="accent5" accent6="accent6" hlink="hlink" folHlink="folHlink"/>
  <p:notesStyle>
    <a:lvl1pPr marL="0" algn="l" defTabSz="342900" rtl="0" eaLnBrk="1" latinLnBrk="0" hangingPunct="1">
      <a:defRPr sz="450" kern="1200">
        <a:solidFill>
          <a:schemeClr val="tx1"/>
        </a:solidFill>
        <a:latin typeface="+mn-lt"/>
        <a:ea typeface="+mn-ea"/>
        <a:cs typeface="+mn-cs"/>
      </a:defRPr>
    </a:lvl1pPr>
    <a:lvl2pPr marL="171450" algn="l" defTabSz="342900" rtl="0" eaLnBrk="1" latinLnBrk="0" hangingPunct="1">
      <a:defRPr sz="450" kern="1200">
        <a:solidFill>
          <a:schemeClr val="tx1"/>
        </a:solidFill>
        <a:latin typeface="+mn-lt"/>
        <a:ea typeface="+mn-ea"/>
        <a:cs typeface="+mn-cs"/>
      </a:defRPr>
    </a:lvl2pPr>
    <a:lvl3pPr marL="342900" algn="l" defTabSz="342900" rtl="0" eaLnBrk="1" latinLnBrk="0" hangingPunct="1">
      <a:defRPr sz="450" kern="1200">
        <a:solidFill>
          <a:schemeClr val="tx1"/>
        </a:solidFill>
        <a:latin typeface="+mn-lt"/>
        <a:ea typeface="+mn-ea"/>
        <a:cs typeface="+mn-cs"/>
      </a:defRPr>
    </a:lvl3pPr>
    <a:lvl4pPr marL="514350" algn="l" defTabSz="342900" rtl="0" eaLnBrk="1" latinLnBrk="0" hangingPunct="1">
      <a:defRPr sz="450" kern="1200">
        <a:solidFill>
          <a:schemeClr val="tx1"/>
        </a:solidFill>
        <a:latin typeface="+mn-lt"/>
        <a:ea typeface="+mn-ea"/>
        <a:cs typeface="+mn-cs"/>
      </a:defRPr>
    </a:lvl4pPr>
    <a:lvl5pPr marL="685800" algn="l" defTabSz="342900" rtl="0" eaLnBrk="1" latinLnBrk="0" hangingPunct="1">
      <a:defRPr sz="450" kern="1200">
        <a:solidFill>
          <a:schemeClr val="tx1"/>
        </a:solidFill>
        <a:latin typeface="+mn-lt"/>
        <a:ea typeface="+mn-ea"/>
        <a:cs typeface="+mn-cs"/>
      </a:defRPr>
    </a:lvl5pPr>
    <a:lvl6pPr marL="857250" algn="l" defTabSz="342900" rtl="0" eaLnBrk="1" latinLnBrk="0" hangingPunct="1">
      <a:defRPr sz="450" kern="1200">
        <a:solidFill>
          <a:schemeClr val="tx1"/>
        </a:solidFill>
        <a:latin typeface="+mn-lt"/>
        <a:ea typeface="+mn-ea"/>
        <a:cs typeface="+mn-cs"/>
      </a:defRPr>
    </a:lvl6pPr>
    <a:lvl7pPr marL="1028700" algn="l" defTabSz="342900" rtl="0" eaLnBrk="1" latinLnBrk="0" hangingPunct="1">
      <a:defRPr sz="450" kern="1200">
        <a:solidFill>
          <a:schemeClr val="tx1"/>
        </a:solidFill>
        <a:latin typeface="+mn-lt"/>
        <a:ea typeface="+mn-ea"/>
        <a:cs typeface="+mn-cs"/>
      </a:defRPr>
    </a:lvl7pPr>
    <a:lvl8pPr marL="1200150" algn="l" defTabSz="342900" rtl="0" eaLnBrk="1" latinLnBrk="0" hangingPunct="1">
      <a:defRPr sz="450" kern="1200">
        <a:solidFill>
          <a:schemeClr val="tx1"/>
        </a:solidFill>
        <a:latin typeface="+mn-lt"/>
        <a:ea typeface="+mn-ea"/>
        <a:cs typeface="+mn-cs"/>
      </a:defRPr>
    </a:lvl8pPr>
    <a:lvl9pPr marL="1371600" algn="l" defTabSz="342900" rtl="0" eaLnBrk="1" latinLnBrk="0" hangingPunct="1">
      <a:defRPr sz="4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7EBA44-2749-4505-B776-1307762B45EE}" type="slidenum">
              <a:rPr lang="de-AT" smtClean="0"/>
              <a:t>10</a:t>
            </a:fld>
            <a:endParaRPr lang="de-AT"/>
          </a:p>
        </p:txBody>
      </p:sp>
    </p:spTree>
    <p:extLst>
      <p:ext uri="{BB962C8B-B14F-4D97-AF65-F5344CB8AC3E}">
        <p14:creationId xmlns:p14="http://schemas.microsoft.com/office/powerpoint/2010/main" val="14218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jpg"/><Relationship Id="rId5" Type="http://schemas.microsoft.com/office/2007/relationships/hdphoto" Target="../media/hdphoto1.wdp"/><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3.jpg"/><Relationship Id="rId2" Type="http://schemas.openxmlformats.org/officeDocument/2006/relationships/image" Target="../media/image7.jp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jpg"/><Relationship Id="rId5" Type="http://schemas.microsoft.com/office/2007/relationships/hdphoto" Target="../media/hdphoto1.wdp"/><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movie">
    <p:bg>
      <p:bgPr>
        <a:solidFill>
          <a:schemeClr val="accent6"/>
        </a:solidFill>
        <a:effectLst/>
      </p:bgPr>
    </p:bg>
    <p:spTree>
      <p:nvGrpSpPr>
        <p:cNvPr id="1" name=""/>
        <p:cNvGrpSpPr/>
        <p:nvPr/>
      </p:nvGrpSpPr>
      <p:grpSpPr>
        <a:xfrm>
          <a:off x="0" y="0"/>
          <a:ext cx="0" cy="0"/>
          <a:chOff x="0" y="0"/>
          <a:chExt cx="0" cy="0"/>
        </a:xfrm>
      </p:grpSpPr>
      <p:sp>
        <p:nvSpPr>
          <p:cNvPr id="4" name="Medienplatzhalter 3">
            <a:extLst>
              <a:ext uri="{FF2B5EF4-FFF2-40B4-BE49-F238E27FC236}">
                <a16:creationId xmlns:a16="http://schemas.microsoft.com/office/drawing/2014/main" id="{35791F61-4EBB-4F31-815E-D8EAD2B04A66}"/>
              </a:ext>
            </a:extLst>
          </p:cNvPr>
          <p:cNvSpPr>
            <a:spLocks noGrp="1"/>
          </p:cNvSpPr>
          <p:nvPr>
            <p:ph type="media" sz="quarter" idx="10" hasCustomPrompt="1"/>
          </p:nvPr>
        </p:nvSpPr>
        <p:spPr>
          <a:xfrm>
            <a:off x="0" y="0"/>
            <a:ext cx="9144000" cy="5143500"/>
          </a:xfrm>
        </p:spPr>
        <p:txBody>
          <a:bodyPr/>
          <a:lstStyle>
            <a:lvl1pPr algn="ctr">
              <a:lnSpc>
                <a:spcPct val="200000"/>
              </a:lnSpc>
              <a:defRPr sz="3000">
                <a:solidFill>
                  <a:schemeClr val="bg1"/>
                </a:solidFill>
              </a:defRPr>
            </a:lvl1pPr>
          </a:lstStyle>
          <a:p>
            <a:r>
              <a:rPr lang="en-US" noProof="0" dirty="0"/>
              <a:t>Add Movie</a:t>
            </a:r>
          </a:p>
        </p:txBody>
      </p:sp>
    </p:spTree>
    <p:extLst>
      <p:ext uri="{BB962C8B-B14F-4D97-AF65-F5344CB8AC3E}">
        <p14:creationId xmlns:p14="http://schemas.microsoft.com/office/powerpoint/2010/main" val="2594789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442800" y="1404598"/>
            <a:ext cx="4023000" cy="212558"/>
          </a:xfrm>
        </p:spPr>
        <p:txBody>
          <a:bodyPr>
            <a:noAutofit/>
          </a:bodyPr>
          <a:lstStyle>
            <a:lvl1pPr>
              <a:defRPr sz="1400" b="1"/>
            </a:lvl1pPr>
            <a:lvl2pPr marL="0" indent="0">
              <a:buFontTx/>
              <a:buNone/>
              <a:defRPr sz="1350" b="1"/>
            </a:lvl2pPr>
            <a:lvl3pPr marL="0" indent="0">
              <a:buFontTx/>
              <a:buNone/>
              <a:defRPr sz="1350" b="1"/>
            </a:lvl3pPr>
            <a:lvl4pPr marL="0" indent="0">
              <a:buFontTx/>
              <a:buNone/>
              <a:defRPr sz="1350" b="1"/>
            </a:lvl4pPr>
            <a:lvl5pPr marL="0" indent="0">
              <a:buFontTx/>
              <a:buNone/>
              <a:defRPr sz="135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442800" y="1745550"/>
            <a:ext cx="4023000" cy="274725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4687200" y="1745496"/>
            <a:ext cx="4023000" cy="2747250"/>
          </a:xfrm>
        </p:spPr>
        <p:txBody>
          <a:bodyPr/>
          <a:lstStyle>
            <a:lvl1pPr>
              <a:defRPr/>
            </a:lvl1pPr>
            <a:lvl3pPr>
              <a:defRPr/>
            </a:lvl3pPr>
            <a:lvl5pPr>
              <a:defRPr/>
            </a:lvl5pPr>
          </a:lstStyle>
          <a:p>
            <a:pPr marL="0" marR="0" lvl="0" indent="0" algn="l" defTabSz="685800" rtl="0" eaLnBrk="1" fontAlgn="auto" latinLnBrk="0" hangingPunct="1">
              <a:lnSpc>
                <a:spcPts val="1388"/>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442800" y="577800"/>
            <a:ext cx="8263350" cy="804066"/>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442913" y="4623750"/>
            <a:ext cx="4023122" cy="341550"/>
          </a:xfrm>
        </p:spPr>
        <p:txBody>
          <a:bodyPr>
            <a:noAutofit/>
          </a:bodyPr>
          <a:lstStyle>
            <a:lvl1pPr>
              <a:lnSpc>
                <a:spcPts val="1013"/>
              </a:lnSpc>
              <a:defRPr sz="1000"/>
            </a:lvl1pPr>
            <a:lvl2pPr marL="0" indent="0">
              <a:lnSpc>
                <a:spcPts val="1013"/>
              </a:lnSpc>
              <a:buNone/>
              <a:defRPr sz="750"/>
            </a:lvl2pPr>
            <a:lvl3pPr marL="0" indent="0">
              <a:lnSpc>
                <a:spcPts val="1013"/>
              </a:lnSpc>
              <a:buFont typeface="Arial" panose="020B0604020202020204" pitchFamily="34" charset="0"/>
              <a:buNone/>
              <a:defRPr sz="750"/>
            </a:lvl3pPr>
            <a:lvl4pPr marL="0" indent="0">
              <a:lnSpc>
                <a:spcPts val="1013"/>
              </a:lnSpc>
              <a:buFont typeface="Arial" panose="020B0604020202020204" pitchFamily="34" charset="0"/>
              <a:buNone/>
              <a:defRPr sz="750"/>
            </a:lvl4pPr>
            <a:lvl5pPr marL="0" indent="0">
              <a:lnSpc>
                <a:spcPts val="1013"/>
              </a:lnSpc>
              <a:buFont typeface="Arial" panose="020B0604020202020204" pitchFamily="34" charset="0"/>
              <a:buNone/>
              <a:defRPr sz="750"/>
            </a:lvl5pPr>
          </a:lstStyle>
          <a:p>
            <a:pPr lvl="0"/>
            <a:r>
              <a:rPr lang="de-DE" dirty="0" err="1"/>
              <a:t>Footnote</a:t>
            </a:r>
            <a:endParaRPr lang="de-AT" dirty="0"/>
          </a:p>
        </p:txBody>
      </p:sp>
    </p:spTree>
    <p:extLst>
      <p:ext uri="{BB962C8B-B14F-4D97-AF65-F5344CB8AC3E}">
        <p14:creationId xmlns:p14="http://schemas.microsoft.com/office/powerpoint/2010/main" val="1308009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442800" y="4677984"/>
            <a:ext cx="2605500" cy="208547"/>
          </a:xfrm>
        </p:spPr>
        <p:txBody>
          <a:bodyPr wrap="none">
            <a:noAutofit/>
          </a:bodyPr>
          <a:lstStyle>
            <a:lvl1pPr>
              <a:lnSpc>
                <a:spcPts val="1013"/>
              </a:lnSpc>
              <a:defRPr sz="1000" b="0"/>
            </a:lvl1pPr>
            <a:lvl2pPr marL="0" indent="0">
              <a:lnSpc>
                <a:spcPts val="1013"/>
              </a:lnSpc>
              <a:buFontTx/>
              <a:buNone/>
              <a:defRPr sz="750" b="0"/>
            </a:lvl2pPr>
            <a:lvl3pPr marL="0" indent="0">
              <a:lnSpc>
                <a:spcPts val="1013"/>
              </a:lnSpc>
              <a:buFontTx/>
              <a:buNone/>
              <a:defRPr sz="750" b="0"/>
            </a:lvl3pPr>
            <a:lvl4pPr marL="0" indent="0">
              <a:lnSpc>
                <a:spcPts val="1013"/>
              </a:lnSpc>
              <a:buFontTx/>
              <a:buNone/>
              <a:defRPr sz="750" b="0"/>
            </a:lvl4pPr>
            <a:lvl5pPr marL="0" indent="0">
              <a:lnSpc>
                <a:spcPts val="1013"/>
              </a:lnSpc>
              <a:buFontTx/>
              <a:buNone/>
              <a:defRPr sz="750" b="0"/>
            </a:lvl5pPr>
            <a:lvl6pPr marL="1714500"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467320" y="832950"/>
            <a:ext cx="2538413" cy="173475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3302794" y="832950"/>
            <a:ext cx="2538413" cy="173475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6138267" y="832950"/>
            <a:ext cx="2538413" cy="173475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467320" y="2895750"/>
            <a:ext cx="2538413" cy="173475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3302794" y="2895750"/>
            <a:ext cx="2538413" cy="173475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6138267" y="2895750"/>
            <a:ext cx="2538413" cy="173475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442800" y="2625756"/>
            <a:ext cx="2605500" cy="208547"/>
          </a:xfrm>
        </p:spPr>
        <p:txBody>
          <a:bodyPr wrap="none">
            <a:noAutofit/>
          </a:bodyPr>
          <a:lstStyle>
            <a:lvl1pPr>
              <a:lnSpc>
                <a:spcPts val="1013"/>
              </a:lnSpc>
              <a:defRPr sz="1000" b="0"/>
            </a:lvl1pPr>
            <a:lvl2pPr marL="0" indent="0">
              <a:lnSpc>
                <a:spcPts val="1013"/>
              </a:lnSpc>
              <a:buFontTx/>
              <a:buNone/>
              <a:defRPr sz="750" b="0"/>
            </a:lvl2pPr>
            <a:lvl3pPr marL="0" indent="0">
              <a:lnSpc>
                <a:spcPts val="1013"/>
              </a:lnSpc>
              <a:buFontTx/>
              <a:buNone/>
              <a:defRPr sz="750" b="0"/>
            </a:lvl3pPr>
            <a:lvl4pPr marL="0" indent="0">
              <a:lnSpc>
                <a:spcPts val="1013"/>
              </a:lnSpc>
              <a:buFontTx/>
              <a:buNone/>
              <a:defRPr sz="750" b="0"/>
            </a:lvl4pPr>
            <a:lvl5pPr marL="0" indent="0">
              <a:lnSpc>
                <a:spcPts val="1013"/>
              </a:lnSpc>
              <a:buFontTx/>
              <a:buNone/>
              <a:defRPr sz="750" b="0"/>
            </a:lvl5pPr>
            <a:lvl6pPr marL="1714500"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3269250" y="2625756"/>
            <a:ext cx="2605500" cy="208547"/>
          </a:xfrm>
        </p:spPr>
        <p:txBody>
          <a:bodyPr wrap="none">
            <a:noAutofit/>
          </a:bodyPr>
          <a:lstStyle>
            <a:lvl1pPr>
              <a:lnSpc>
                <a:spcPts val="1013"/>
              </a:lnSpc>
              <a:defRPr sz="1000" b="0"/>
            </a:lvl1pPr>
            <a:lvl2pPr marL="0" indent="0">
              <a:lnSpc>
                <a:spcPts val="1013"/>
              </a:lnSpc>
              <a:buFontTx/>
              <a:buNone/>
              <a:defRPr sz="750" b="0"/>
            </a:lvl2pPr>
            <a:lvl3pPr marL="0" indent="0">
              <a:lnSpc>
                <a:spcPts val="1013"/>
              </a:lnSpc>
              <a:buFontTx/>
              <a:buNone/>
              <a:defRPr sz="750" b="0"/>
            </a:lvl3pPr>
            <a:lvl4pPr marL="0" indent="0">
              <a:lnSpc>
                <a:spcPts val="1013"/>
              </a:lnSpc>
              <a:buFontTx/>
              <a:buNone/>
              <a:defRPr sz="750" b="0"/>
            </a:lvl4pPr>
            <a:lvl5pPr marL="0" indent="0">
              <a:lnSpc>
                <a:spcPts val="1013"/>
              </a:lnSpc>
              <a:buFontTx/>
              <a:buNone/>
              <a:defRPr sz="750" b="0"/>
            </a:lvl5pPr>
            <a:lvl6pPr marL="1714500"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6095700" y="2625756"/>
            <a:ext cx="2605500" cy="208547"/>
          </a:xfrm>
        </p:spPr>
        <p:txBody>
          <a:bodyPr wrap="none">
            <a:noAutofit/>
          </a:bodyPr>
          <a:lstStyle>
            <a:lvl1pPr>
              <a:lnSpc>
                <a:spcPts val="1013"/>
              </a:lnSpc>
              <a:defRPr sz="1000" b="0"/>
            </a:lvl1pPr>
            <a:lvl2pPr marL="0" indent="0">
              <a:lnSpc>
                <a:spcPts val="1013"/>
              </a:lnSpc>
              <a:buFontTx/>
              <a:buNone/>
              <a:defRPr sz="750" b="0"/>
            </a:lvl2pPr>
            <a:lvl3pPr marL="0" indent="0">
              <a:lnSpc>
                <a:spcPts val="1013"/>
              </a:lnSpc>
              <a:buFontTx/>
              <a:buNone/>
              <a:defRPr sz="750" b="0"/>
            </a:lvl3pPr>
            <a:lvl4pPr marL="0" indent="0">
              <a:lnSpc>
                <a:spcPts val="1013"/>
              </a:lnSpc>
              <a:buFontTx/>
              <a:buNone/>
              <a:defRPr sz="750" b="0"/>
            </a:lvl4pPr>
            <a:lvl5pPr marL="0" indent="0">
              <a:lnSpc>
                <a:spcPts val="1013"/>
              </a:lnSpc>
              <a:buFontTx/>
              <a:buNone/>
              <a:defRPr sz="750" b="0"/>
            </a:lvl5pPr>
            <a:lvl6pPr marL="1714500"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3269250" y="4677984"/>
            <a:ext cx="2605500" cy="208547"/>
          </a:xfrm>
        </p:spPr>
        <p:txBody>
          <a:bodyPr wrap="none">
            <a:noAutofit/>
          </a:bodyPr>
          <a:lstStyle>
            <a:lvl1pPr>
              <a:lnSpc>
                <a:spcPts val="1013"/>
              </a:lnSpc>
              <a:defRPr sz="1000" b="0"/>
            </a:lvl1pPr>
            <a:lvl2pPr marL="0" indent="0">
              <a:lnSpc>
                <a:spcPts val="1013"/>
              </a:lnSpc>
              <a:buFontTx/>
              <a:buNone/>
              <a:defRPr sz="750" b="0"/>
            </a:lvl2pPr>
            <a:lvl3pPr marL="0" indent="0">
              <a:lnSpc>
                <a:spcPts val="1013"/>
              </a:lnSpc>
              <a:buFontTx/>
              <a:buNone/>
              <a:defRPr sz="750" b="0"/>
            </a:lvl3pPr>
            <a:lvl4pPr marL="0" indent="0">
              <a:lnSpc>
                <a:spcPts val="1013"/>
              </a:lnSpc>
              <a:buFontTx/>
              <a:buNone/>
              <a:defRPr sz="750" b="0"/>
            </a:lvl4pPr>
            <a:lvl5pPr marL="0" indent="0">
              <a:lnSpc>
                <a:spcPts val="1013"/>
              </a:lnSpc>
              <a:buFontTx/>
              <a:buNone/>
              <a:defRPr sz="750" b="0"/>
            </a:lvl5pPr>
            <a:lvl6pPr marL="1714500"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6095700" y="4677984"/>
            <a:ext cx="2605500" cy="208547"/>
          </a:xfrm>
        </p:spPr>
        <p:txBody>
          <a:bodyPr wrap="none">
            <a:noAutofit/>
          </a:bodyPr>
          <a:lstStyle>
            <a:lvl1pPr>
              <a:lnSpc>
                <a:spcPts val="1013"/>
              </a:lnSpc>
              <a:defRPr sz="1000" b="0"/>
            </a:lvl1pPr>
            <a:lvl2pPr marL="0" indent="0">
              <a:lnSpc>
                <a:spcPts val="1013"/>
              </a:lnSpc>
              <a:buFontTx/>
              <a:buNone/>
              <a:defRPr sz="750" b="0"/>
            </a:lvl2pPr>
            <a:lvl3pPr marL="0" indent="0">
              <a:lnSpc>
                <a:spcPts val="1013"/>
              </a:lnSpc>
              <a:buFontTx/>
              <a:buNone/>
              <a:defRPr sz="750" b="0"/>
            </a:lvl3pPr>
            <a:lvl4pPr marL="0" indent="0">
              <a:lnSpc>
                <a:spcPts val="1013"/>
              </a:lnSpc>
              <a:buFontTx/>
              <a:buNone/>
              <a:defRPr sz="750" b="0"/>
            </a:lvl4pPr>
            <a:lvl5pPr marL="0" indent="0">
              <a:lnSpc>
                <a:spcPts val="1013"/>
              </a:lnSpc>
              <a:buFontTx/>
              <a:buNone/>
              <a:defRPr sz="750" b="0"/>
            </a:lvl5pPr>
            <a:lvl6pPr marL="1714500" indent="0">
              <a:buNone/>
              <a:defRPr/>
            </a:lvl6pPr>
          </a:lstStyle>
          <a:p>
            <a:pPr lvl="0"/>
            <a:r>
              <a:rPr lang="en-US" noProof="0"/>
              <a:t>Caption</a:t>
            </a:r>
          </a:p>
        </p:txBody>
      </p:sp>
    </p:spTree>
    <p:extLst>
      <p:ext uri="{BB962C8B-B14F-4D97-AF65-F5344CB8AC3E}">
        <p14:creationId xmlns:p14="http://schemas.microsoft.com/office/powerpoint/2010/main" val="1536155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467320" y="1428299"/>
            <a:ext cx="3954150" cy="325755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715550" y="1428299"/>
            <a:ext cx="3954150" cy="325755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442800" y="577800"/>
            <a:ext cx="8263350" cy="804066"/>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422320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715550" y="1428299"/>
            <a:ext cx="3954150" cy="2858141"/>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442800" y="1404598"/>
            <a:ext cx="4023000" cy="212558"/>
          </a:xfrm>
        </p:spPr>
        <p:txBody>
          <a:bodyPr>
            <a:noAutofit/>
          </a:bodyPr>
          <a:lstStyle>
            <a:lvl1pPr>
              <a:defRPr sz="1400" b="1"/>
            </a:lvl1pPr>
            <a:lvl2pPr marL="0" indent="0">
              <a:buFontTx/>
              <a:buNone/>
              <a:defRPr sz="1350" b="1"/>
            </a:lvl2pPr>
            <a:lvl3pPr marL="0" indent="0">
              <a:buFontTx/>
              <a:buNone/>
              <a:defRPr sz="1350" b="1"/>
            </a:lvl3pPr>
            <a:lvl4pPr marL="0" indent="0">
              <a:buFontTx/>
              <a:buNone/>
              <a:defRPr sz="1350" b="1"/>
            </a:lvl4pPr>
            <a:lvl5pPr marL="0" indent="0">
              <a:buFontTx/>
              <a:buNone/>
              <a:defRPr sz="135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442800" y="1745550"/>
            <a:ext cx="4023000" cy="274725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4680012" y="4367449"/>
            <a:ext cx="4023000" cy="208547"/>
          </a:xfrm>
        </p:spPr>
        <p:txBody>
          <a:bodyPr wrap="none">
            <a:noAutofit/>
          </a:bodyPr>
          <a:lstStyle>
            <a:lvl1pPr>
              <a:lnSpc>
                <a:spcPts val="1013"/>
              </a:lnSpc>
              <a:defRPr sz="1000" b="0"/>
            </a:lvl1pPr>
            <a:lvl2pPr marL="0" indent="0">
              <a:lnSpc>
                <a:spcPts val="1013"/>
              </a:lnSpc>
              <a:buFontTx/>
              <a:buNone/>
              <a:defRPr sz="750" b="0"/>
            </a:lvl2pPr>
            <a:lvl3pPr marL="0" indent="0">
              <a:lnSpc>
                <a:spcPts val="1013"/>
              </a:lnSpc>
              <a:buFontTx/>
              <a:buNone/>
              <a:defRPr sz="750" b="0"/>
            </a:lvl3pPr>
            <a:lvl4pPr marL="0" indent="0">
              <a:lnSpc>
                <a:spcPts val="1013"/>
              </a:lnSpc>
              <a:buFontTx/>
              <a:buNone/>
              <a:defRPr sz="750" b="0"/>
            </a:lvl4pPr>
            <a:lvl5pPr marL="0" indent="0">
              <a:lnSpc>
                <a:spcPts val="1013"/>
              </a:lnSpc>
              <a:buFontTx/>
              <a:buNone/>
              <a:defRPr sz="750" b="0"/>
            </a:lvl5pPr>
            <a:lvl6pPr marL="1714500"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442913" y="4623750"/>
            <a:ext cx="4023122" cy="341550"/>
          </a:xfrm>
        </p:spPr>
        <p:txBody>
          <a:bodyPr>
            <a:noAutofit/>
          </a:bodyPr>
          <a:lstStyle>
            <a:lvl1pPr>
              <a:lnSpc>
                <a:spcPts val="1013"/>
              </a:lnSpc>
              <a:defRPr sz="1000"/>
            </a:lvl1pPr>
            <a:lvl2pPr marL="0" indent="0">
              <a:lnSpc>
                <a:spcPts val="1013"/>
              </a:lnSpc>
              <a:buNone/>
              <a:defRPr sz="750"/>
            </a:lvl2pPr>
            <a:lvl3pPr marL="0" indent="0">
              <a:lnSpc>
                <a:spcPts val="1013"/>
              </a:lnSpc>
              <a:buFont typeface="Arial" panose="020B0604020202020204" pitchFamily="34" charset="0"/>
              <a:buNone/>
              <a:defRPr sz="750"/>
            </a:lvl3pPr>
            <a:lvl4pPr marL="0" indent="0">
              <a:lnSpc>
                <a:spcPts val="1013"/>
              </a:lnSpc>
              <a:buFont typeface="Arial" panose="020B0604020202020204" pitchFamily="34" charset="0"/>
              <a:buNone/>
              <a:defRPr sz="750"/>
            </a:lvl4pPr>
            <a:lvl5pPr marL="0" indent="0">
              <a:lnSpc>
                <a:spcPts val="1013"/>
              </a:lnSpc>
              <a:buFont typeface="Arial" panose="020B0604020202020204" pitchFamily="34" charset="0"/>
              <a:buNone/>
              <a:defRPr sz="750"/>
            </a:lvl5pPr>
          </a:lstStyle>
          <a:p>
            <a:pPr lvl="0"/>
            <a:r>
              <a:rPr lang="de-DE" dirty="0" err="1"/>
              <a:t>Footnote</a:t>
            </a:r>
            <a:endParaRPr lang="de-AT" dirty="0"/>
          </a:p>
        </p:txBody>
      </p:sp>
    </p:spTree>
    <p:extLst>
      <p:ext uri="{BB962C8B-B14F-4D97-AF65-F5344CB8AC3E}">
        <p14:creationId xmlns:p14="http://schemas.microsoft.com/office/powerpoint/2010/main" val="3648868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67100" y="1428299"/>
            <a:ext cx="3954150" cy="2858141"/>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4687200" y="1404598"/>
            <a:ext cx="4023000" cy="212558"/>
          </a:xfrm>
        </p:spPr>
        <p:txBody>
          <a:bodyPr>
            <a:noAutofit/>
          </a:bodyPr>
          <a:lstStyle>
            <a:lvl1pPr>
              <a:defRPr sz="1400" b="1"/>
            </a:lvl1pPr>
            <a:lvl2pPr marL="0" indent="0">
              <a:buFontTx/>
              <a:buNone/>
              <a:defRPr sz="1350" b="1"/>
            </a:lvl2pPr>
            <a:lvl3pPr marL="0" indent="0">
              <a:buFontTx/>
              <a:buNone/>
              <a:defRPr sz="1350" b="1"/>
            </a:lvl3pPr>
            <a:lvl4pPr marL="0" indent="0">
              <a:buFontTx/>
              <a:buNone/>
              <a:defRPr sz="1350" b="1"/>
            </a:lvl4pPr>
            <a:lvl5pPr marL="0" indent="0">
              <a:buFontTx/>
              <a:buNone/>
              <a:defRPr sz="135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4687200" y="1745550"/>
            <a:ext cx="4023000" cy="274725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442800" y="577800"/>
            <a:ext cx="8263350" cy="804066"/>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442913" y="4623750"/>
            <a:ext cx="4023122" cy="341550"/>
          </a:xfrm>
        </p:spPr>
        <p:txBody>
          <a:bodyPr>
            <a:noAutofit/>
          </a:bodyPr>
          <a:lstStyle>
            <a:lvl1pPr>
              <a:lnSpc>
                <a:spcPts val="1013"/>
              </a:lnSpc>
              <a:defRPr sz="1000"/>
            </a:lvl1pPr>
            <a:lvl2pPr marL="0" indent="0">
              <a:lnSpc>
                <a:spcPts val="1013"/>
              </a:lnSpc>
              <a:buNone/>
              <a:defRPr sz="750"/>
            </a:lvl2pPr>
            <a:lvl3pPr marL="0" indent="0">
              <a:lnSpc>
                <a:spcPts val="1013"/>
              </a:lnSpc>
              <a:buFont typeface="Arial" panose="020B0604020202020204" pitchFamily="34" charset="0"/>
              <a:buNone/>
              <a:defRPr sz="750"/>
            </a:lvl3pPr>
            <a:lvl4pPr marL="0" indent="0">
              <a:lnSpc>
                <a:spcPts val="1013"/>
              </a:lnSpc>
              <a:buFont typeface="Arial" panose="020B0604020202020204" pitchFamily="34" charset="0"/>
              <a:buNone/>
              <a:defRPr sz="750"/>
            </a:lvl4pPr>
            <a:lvl5pPr marL="0" indent="0">
              <a:lnSpc>
                <a:spcPts val="1013"/>
              </a:lnSpc>
              <a:buFont typeface="Arial" panose="020B0604020202020204" pitchFamily="34" charset="0"/>
              <a:buNone/>
              <a:defRPr sz="750"/>
            </a:lvl5pPr>
          </a:lstStyle>
          <a:p>
            <a:pPr lvl="0"/>
            <a:r>
              <a:rPr lang="de-DE" dirty="0" err="1"/>
              <a:t>Footnote</a:t>
            </a:r>
            <a:endParaRPr lang="de-AT" dirty="0"/>
          </a:p>
        </p:txBody>
      </p:sp>
    </p:spTree>
    <p:extLst>
      <p:ext uri="{BB962C8B-B14F-4D97-AF65-F5344CB8AC3E}">
        <p14:creationId xmlns:p14="http://schemas.microsoft.com/office/powerpoint/2010/main" val="4094999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3303450" y="1428300"/>
            <a:ext cx="2538413" cy="15066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442800" y="1404598"/>
            <a:ext cx="2605500" cy="212558"/>
          </a:xfrm>
        </p:spPr>
        <p:txBody>
          <a:bodyPr>
            <a:noAutofit/>
          </a:bodyPr>
          <a:lstStyle>
            <a:lvl1pPr>
              <a:defRPr sz="1400" b="1"/>
            </a:lvl1pPr>
            <a:lvl2pPr marL="0" indent="0">
              <a:buFontTx/>
              <a:buNone/>
              <a:defRPr sz="1350" b="1"/>
            </a:lvl2pPr>
            <a:lvl3pPr marL="0" indent="0">
              <a:buFontTx/>
              <a:buNone/>
              <a:defRPr sz="1350" b="1"/>
            </a:lvl3pPr>
            <a:lvl4pPr marL="0" indent="0">
              <a:buFontTx/>
              <a:buNone/>
              <a:defRPr sz="1350" b="1"/>
            </a:lvl4pPr>
            <a:lvl5pPr marL="0" indent="0">
              <a:buFontTx/>
              <a:buNone/>
              <a:defRPr sz="135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442800" y="1745550"/>
            <a:ext cx="2605500" cy="274725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6095250" y="1745550"/>
            <a:ext cx="2605500" cy="274725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3303450" y="3123900"/>
            <a:ext cx="2538413" cy="15066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442800" y="577800"/>
            <a:ext cx="8263350" cy="804066"/>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442913" y="4623750"/>
            <a:ext cx="2605387" cy="341550"/>
          </a:xfrm>
        </p:spPr>
        <p:txBody>
          <a:bodyPr>
            <a:noAutofit/>
          </a:bodyPr>
          <a:lstStyle>
            <a:lvl1pPr>
              <a:lnSpc>
                <a:spcPts val="1013"/>
              </a:lnSpc>
              <a:defRPr sz="1000"/>
            </a:lvl1pPr>
            <a:lvl2pPr marL="0" indent="0">
              <a:lnSpc>
                <a:spcPts val="1013"/>
              </a:lnSpc>
              <a:buNone/>
              <a:defRPr sz="750"/>
            </a:lvl2pPr>
            <a:lvl3pPr marL="0" indent="0">
              <a:lnSpc>
                <a:spcPts val="1013"/>
              </a:lnSpc>
              <a:buFont typeface="Arial" panose="020B0604020202020204" pitchFamily="34" charset="0"/>
              <a:buNone/>
              <a:defRPr sz="750"/>
            </a:lvl3pPr>
            <a:lvl4pPr marL="0" indent="0">
              <a:lnSpc>
                <a:spcPts val="1013"/>
              </a:lnSpc>
              <a:buFont typeface="Arial" panose="020B0604020202020204" pitchFamily="34" charset="0"/>
              <a:buNone/>
              <a:defRPr sz="750"/>
            </a:lvl4pPr>
            <a:lvl5pPr marL="0" indent="0">
              <a:lnSpc>
                <a:spcPts val="1013"/>
              </a:lnSpc>
              <a:buFont typeface="Arial" panose="020B0604020202020204" pitchFamily="34" charset="0"/>
              <a:buNone/>
              <a:defRPr sz="750"/>
            </a:lvl5pPr>
          </a:lstStyle>
          <a:p>
            <a:pPr lvl="0"/>
            <a:r>
              <a:rPr lang="de-DE" dirty="0" err="1"/>
              <a:t>Footnote</a:t>
            </a:r>
            <a:endParaRPr lang="de-AT" dirty="0"/>
          </a:p>
        </p:txBody>
      </p:sp>
    </p:spTree>
    <p:extLst>
      <p:ext uri="{BB962C8B-B14F-4D97-AF65-F5344CB8AC3E}">
        <p14:creationId xmlns:p14="http://schemas.microsoft.com/office/powerpoint/2010/main" val="1505389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339502"/>
            <a:ext cx="9144000" cy="4803998"/>
          </a:xfrm>
          <a:solidFill>
            <a:schemeClr val="bg1">
              <a:lumMod val="50000"/>
              <a:alpha val="50000"/>
            </a:schemeClr>
          </a:solidFill>
        </p:spPr>
        <p:txBody>
          <a:bodyPr anchor="t" anchorCtr="0"/>
          <a:lstStyle>
            <a:lvl1pPr algn="ctr">
              <a:lnSpc>
                <a:spcPct val="150000"/>
              </a:lnSpc>
              <a:spcBef>
                <a:spcPts val="0"/>
              </a:spcBef>
              <a:defRPr sz="3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3843450"/>
            <a:ext cx="9144000" cy="130005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442800" y="4569972"/>
            <a:ext cx="2598750" cy="283756"/>
          </a:xfrm>
        </p:spPr>
        <p:txBody>
          <a:bodyPr wrap="none">
            <a:noAutofit/>
          </a:bodyPr>
          <a:lstStyle>
            <a:lvl1pPr>
              <a:lnSpc>
                <a:spcPts val="1013"/>
              </a:lnSpc>
              <a:defRPr sz="1000" b="1">
                <a:solidFill>
                  <a:schemeClr val="bg1"/>
                </a:solidFill>
              </a:defRPr>
            </a:lvl1pPr>
            <a:lvl2pPr marL="0" indent="0">
              <a:lnSpc>
                <a:spcPts val="1013"/>
              </a:lnSpc>
              <a:buFontTx/>
              <a:buNone/>
              <a:defRPr sz="1000" b="0">
                <a:solidFill>
                  <a:schemeClr val="bg1"/>
                </a:solidFill>
              </a:defRPr>
            </a:lvl2pPr>
            <a:lvl3pPr marL="0" indent="0">
              <a:lnSpc>
                <a:spcPts val="1013"/>
              </a:lnSpc>
              <a:buFontTx/>
              <a:buNone/>
              <a:defRPr sz="750" b="0">
                <a:solidFill>
                  <a:schemeClr val="bg1"/>
                </a:solidFill>
              </a:defRPr>
            </a:lvl3pPr>
            <a:lvl4pPr marL="0" indent="0">
              <a:lnSpc>
                <a:spcPts val="1013"/>
              </a:lnSpc>
              <a:buFontTx/>
              <a:buNone/>
              <a:defRPr sz="750" b="0">
                <a:solidFill>
                  <a:schemeClr val="bg1"/>
                </a:solidFill>
              </a:defRPr>
            </a:lvl4pPr>
            <a:lvl5pPr marL="0" indent="0">
              <a:lnSpc>
                <a:spcPts val="1013"/>
              </a:lnSpc>
              <a:buFontTx/>
              <a:buNone/>
              <a:defRPr sz="750" b="0">
                <a:solidFill>
                  <a:schemeClr val="bg1"/>
                </a:solidFill>
              </a:defRPr>
            </a:lvl5pPr>
            <a:lvl6pPr marL="1714500"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1657105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135628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slide - 1">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442800" y="1194597"/>
            <a:ext cx="8263350" cy="1790700"/>
          </a:xfrm>
        </p:spPr>
        <p:txBody>
          <a:bodyPr anchor="b"/>
          <a:lstStyle>
            <a:lvl1pPr algn="ctr">
              <a:lnSpc>
                <a:spcPts val="3563"/>
              </a:lnSpc>
              <a:defRPr sz="3600" cap="all"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442800" y="3206637"/>
            <a:ext cx="8263350" cy="1241822"/>
          </a:xfrm>
        </p:spPr>
        <p:txBody>
          <a:bodyPr>
            <a:no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8745299" y="100814"/>
            <a:ext cx="324000" cy="17007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0450" y="95849"/>
            <a:ext cx="447815" cy="180000"/>
          </a:xfrm>
          <a:prstGeom prst="rect">
            <a:avLst/>
          </a:prstGeom>
        </p:spPr>
      </p:pic>
      <p:sp>
        <p:nvSpPr>
          <p:cNvPr id="22" name="Foliennummernplatzhalter 5">
            <a:extLst>
              <a:ext uri="{FF2B5EF4-FFF2-40B4-BE49-F238E27FC236}">
                <a16:creationId xmlns:a16="http://schemas.microsoft.com/office/drawing/2014/main" id="{26BED1AD-A6BB-1B3F-5A42-D5C1788AB46F}"/>
              </a:ext>
            </a:extLst>
          </p:cNvPr>
          <p:cNvSpPr txBox="1">
            <a:spLocks/>
          </p:cNvSpPr>
          <p:nvPr userDrawn="1"/>
        </p:nvSpPr>
        <p:spPr>
          <a:xfrm>
            <a:off x="8745299" y="94965"/>
            <a:ext cx="324000" cy="170071"/>
          </a:xfrm>
          <a:prstGeom prst="rect">
            <a:avLst/>
          </a:prstGeom>
        </p:spPr>
        <p:txBody>
          <a:bodyPr vert="horz" wrap="none" lIns="91440" tIns="45720" rIns="91440" bIns="45720" rtlCol="0" anchor="ctr">
            <a:noAutofit/>
          </a:bodyPr>
          <a:lstStyle>
            <a:defPPr>
              <a:defRPr lang="de-DE"/>
            </a:defPPr>
            <a:lvl1pPr marL="0" algn="r" defTabSz="685727" rtl="0" eaLnBrk="1" latinLnBrk="0" hangingPunct="1">
              <a:lnSpc>
                <a:spcPts val="1238"/>
              </a:lnSpc>
              <a:defRPr sz="800" kern="1200">
                <a:solidFill>
                  <a:schemeClr val="bg1"/>
                </a:solidFill>
                <a:latin typeface="+mn-lt"/>
                <a:ea typeface="+mn-ea"/>
                <a:cs typeface="+mn-cs"/>
              </a:defRPr>
            </a:lvl1pPr>
            <a:lvl2pPr marL="342863" algn="l" defTabSz="685727" rtl="0" eaLnBrk="1" latinLnBrk="0" hangingPunct="1">
              <a:defRPr sz="1350" kern="1200">
                <a:solidFill>
                  <a:schemeClr val="tx1"/>
                </a:solidFill>
                <a:latin typeface="+mn-lt"/>
                <a:ea typeface="+mn-ea"/>
                <a:cs typeface="+mn-cs"/>
              </a:defRPr>
            </a:lvl2pPr>
            <a:lvl3pPr marL="685727" algn="l" defTabSz="685727" rtl="0" eaLnBrk="1" latinLnBrk="0" hangingPunct="1">
              <a:defRPr sz="1350" kern="1200">
                <a:solidFill>
                  <a:schemeClr val="tx1"/>
                </a:solidFill>
                <a:latin typeface="+mn-lt"/>
                <a:ea typeface="+mn-ea"/>
                <a:cs typeface="+mn-cs"/>
              </a:defRPr>
            </a:lvl3pPr>
            <a:lvl4pPr marL="1028591" algn="l" defTabSz="685727" rtl="0" eaLnBrk="1" latinLnBrk="0" hangingPunct="1">
              <a:defRPr sz="1350" kern="1200">
                <a:solidFill>
                  <a:schemeClr val="tx1"/>
                </a:solidFill>
                <a:latin typeface="+mn-lt"/>
                <a:ea typeface="+mn-ea"/>
                <a:cs typeface="+mn-cs"/>
              </a:defRPr>
            </a:lvl4pPr>
            <a:lvl5pPr marL="1371454" algn="l" defTabSz="685727" rtl="0" eaLnBrk="1" latinLnBrk="0" hangingPunct="1">
              <a:defRPr sz="1350" kern="1200">
                <a:solidFill>
                  <a:schemeClr val="tx1"/>
                </a:solidFill>
                <a:latin typeface="+mn-lt"/>
                <a:ea typeface="+mn-ea"/>
                <a:cs typeface="+mn-cs"/>
              </a:defRPr>
            </a:lvl5pPr>
            <a:lvl6pPr marL="1714318" algn="l" defTabSz="685727" rtl="0" eaLnBrk="1" latinLnBrk="0" hangingPunct="1">
              <a:defRPr sz="1350" kern="1200">
                <a:solidFill>
                  <a:schemeClr val="tx1"/>
                </a:solidFill>
                <a:latin typeface="+mn-lt"/>
                <a:ea typeface="+mn-ea"/>
                <a:cs typeface="+mn-cs"/>
              </a:defRPr>
            </a:lvl6pPr>
            <a:lvl7pPr marL="2057181" algn="l" defTabSz="685727" rtl="0" eaLnBrk="1" latinLnBrk="0" hangingPunct="1">
              <a:defRPr sz="1350" kern="1200">
                <a:solidFill>
                  <a:schemeClr val="tx1"/>
                </a:solidFill>
                <a:latin typeface="+mn-lt"/>
                <a:ea typeface="+mn-ea"/>
                <a:cs typeface="+mn-cs"/>
              </a:defRPr>
            </a:lvl7pPr>
            <a:lvl8pPr marL="2400045" algn="l" defTabSz="685727" rtl="0" eaLnBrk="1" latinLnBrk="0" hangingPunct="1">
              <a:defRPr sz="1350" kern="1200">
                <a:solidFill>
                  <a:schemeClr val="tx1"/>
                </a:solidFill>
                <a:latin typeface="+mn-lt"/>
                <a:ea typeface="+mn-ea"/>
                <a:cs typeface="+mn-cs"/>
              </a:defRPr>
            </a:lvl8pPr>
            <a:lvl9pPr marL="2742908" algn="l" defTabSz="685727" rtl="0" eaLnBrk="1" latinLnBrk="0" hangingPunct="1">
              <a:defRPr sz="1350" kern="1200">
                <a:solidFill>
                  <a:schemeClr val="tx1"/>
                </a:solidFill>
                <a:latin typeface="+mn-lt"/>
                <a:ea typeface="+mn-ea"/>
                <a:cs typeface="+mn-cs"/>
              </a:defRPr>
            </a:lvl9pPr>
          </a:lstStyle>
          <a:p>
            <a:fld id="{88A1DFE4-5FC5-43BD-BB7E-75EAD82B965F}" type="slidenum">
              <a:rPr lang="en-US" smtClean="0"/>
              <a:pPr/>
              <a:t>‹#›</a:t>
            </a:fld>
            <a:endParaRPr lang="en-US" dirty="0"/>
          </a:p>
        </p:txBody>
      </p:sp>
      <p:pic>
        <p:nvPicPr>
          <p:cNvPr id="24" name="Picture 23">
            <a:extLst>
              <a:ext uri="{FF2B5EF4-FFF2-40B4-BE49-F238E27FC236}">
                <a16:creationId xmlns:a16="http://schemas.microsoft.com/office/drawing/2014/main" id="{1AD81453-C91E-5ACA-9500-36CB5810F99C}"/>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0800" t="30799" r="10800" b="31402"/>
          <a:stretch/>
        </p:blipFill>
        <p:spPr>
          <a:xfrm>
            <a:off x="6002347" y="0"/>
            <a:ext cx="1119697" cy="359903"/>
          </a:xfrm>
          <a:prstGeom prst="rect">
            <a:avLst/>
          </a:prstGeom>
        </p:spPr>
      </p:pic>
      <p:sp>
        <p:nvSpPr>
          <p:cNvPr id="25" name="Textfeld 7">
            <a:extLst>
              <a:ext uri="{FF2B5EF4-FFF2-40B4-BE49-F238E27FC236}">
                <a16:creationId xmlns:a16="http://schemas.microsoft.com/office/drawing/2014/main" id="{CBE1EFE4-77AE-07ED-E78A-0AB4AAA427E1}"/>
              </a:ext>
            </a:extLst>
          </p:cNvPr>
          <p:cNvSpPr txBox="1"/>
          <p:nvPr userDrawn="1"/>
        </p:nvSpPr>
        <p:spPr>
          <a:xfrm>
            <a:off x="3552750" y="73856"/>
            <a:ext cx="2038500" cy="170071"/>
          </a:xfrm>
          <a:prstGeom prst="rect">
            <a:avLst/>
          </a:prstGeom>
          <a:noFill/>
        </p:spPr>
        <p:txBody>
          <a:bodyPr wrap="square" rtlCol="0">
            <a:noAutofit/>
          </a:bodyPr>
          <a:lstStyle/>
          <a:p>
            <a:pPr algn="ctr">
              <a:lnSpc>
                <a:spcPts val="1238"/>
              </a:lnSpc>
            </a:pPr>
            <a:r>
              <a:rPr lang="en-US" sz="900" dirty="0">
                <a:solidFill>
                  <a:schemeClr val="bg1"/>
                </a:solidFill>
              </a:rPr>
              <a:t>Emily Howling</a:t>
            </a:r>
            <a:endParaRPr lang="de-AT" sz="900" dirty="0">
              <a:solidFill>
                <a:schemeClr val="bg1"/>
              </a:solidFill>
            </a:endParaRPr>
          </a:p>
        </p:txBody>
      </p:sp>
      <p:pic>
        <p:nvPicPr>
          <p:cNvPr id="27" name="Picture 26" descr="A blue background with white text&#10;&#10;Description automatically generated">
            <a:extLst>
              <a:ext uri="{FF2B5EF4-FFF2-40B4-BE49-F238E27FC236}">
                <a16:creationId xmlns:a16="http://schemas.microsoft.com/office/drawing/2014/main" id="{EC678D7E-A8FA-3506-C01D-52EA9AFFCC4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72441" y="0"/>
            <a:ext cx="1259999" cy="360000"/>
          </a:xfrm>
          <a:prstGeom prst="rect">
            <a:avLst/>
          </a:prstGeom>
        </p:spPr>
      </p:pic>
      <p:grpSp>
        <p:nvGrpSpPr>
          <p:cNvPr id="28" name="Group 27">
            <a:extLst>
              <a:ext uri="{FF2B5EF4-FFF2-40B4-BE49-F238E27FC236}">
                <a16:creationId xmlns:a16="http://schemas.microsoft.com/office/drawing/2014/main" id="{3F400716-343B-668E-2F43-5453E107D0D1}"/>
              </a:ext>
            </a:extLst>
          </p:cNvPr>
          <p:cNvGrpSpPr/>
          <p:nvPr userDrawn="1"/>
        </p:nvGrpSpPr>
        <p:grpSpPr>
          <a:xfrm>
            <a:off x="8350311" y="830"/>
            <a:ext cx="356400" cy="356400"/>
            <a:chOff x="7956130" y="-1"/>
            <a:chExt cx="360040" cy="360001"/>
          </a:xfrm>
        </p:grpSpPr>
        <p:sp>
          <p:nvSpPr>
            <p:cNvPr id="29" name="Rectangle 28">
              <a:extLst>
                <a:ext uri="{FF2B5EF4-FFF2-40B4-BE49-F238E27FC236}">
                  <a16:creationId xmlns:a16="http://schemas.microsoft.com/office/drawing/2014/main" id="{770751FE-D12F-C2D5-9E12-FD87657760E9}"/>
                </a:ext>
              </a:extLst>
            </p:cNvPr>
            <p:cNvSpPr/>
            <p:nvPr userDrawn="1"/>
          </p:nvSpPr>
          <p:spPr>
            <a:xfrm>
              <a:off x="7956130" y="-1"/>
              <a:ext cx="360040" cy="3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 descr="CERN - Wikipedia">
              <a:extLst>
                <a:ext uri="{FF2B5EF4-FFF2-40B4-BE49-F238E27FC236}">
                  <a16:creationId xmlns:a16="http://schemas.microsoft.com/office/drawing/2014/main" id="{20B069AE-5E59-0CE3-9C92-100CD3E95B3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956169" y="-1"/>
              <a:ext cx="360001" cy="360001"/>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30">
            <a:extLst>
              <a:ext uri="{FF2B5EF4-FFF2-40B4-BE49-F238E27FC236}">
                <a16:creationId xmlns:a16="http://schemas.microsoft.com/office/drawing/2014/main" id="{81A36A38-6895-859A-9DA0-C120F0348E46}"/>
              </a:ext>
            </a:extLst>
          </p:cNvPr>
          <p:cNvSpPr/>
          <p:nvPr userDrawn="1"/>
        </p:nvSpPr>
        <p:spPr>
          <a:xfrm>
            <a:off x="8136170" y="0"/>
            <a:ext cx="225497" cy="360000"/>
          </a:xfrm>
          <a:prstGeom prst="rect">
            <a:avLst/>
          </a:prstGeom>
          <a:gradFill flip="none" rotWithShape="1">
            <a:gsLst>
              <a:gs pos="61000">
                <a:srgbClr val="1D498C"/>
              </a:gs>
              <a:gs pos="0">
                <a:srgbClr val="1B3665"/>
              </a:gs>
              <a:gs pos="100000">
                <a:srgbClr val="1E59A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3679B23-359C-C252-4DE6-3F0174484ACF}"/>
              </a:ext>
            </a:extLst>
          </p:cNvPr>
          <p:cNvSpPr/>
          <p:nvPr userDrawn="1"/>
        </p:nvSpPr>
        <p:spPr>
          <a:xfrm>
            <a:off x="7083173" y="0"/>
            <a:ext cx="189268" cy="357229"/>
          </a:xfrm>
          <a:prstGeom prst="rect">
            <a:avLst/>
          </a:prstGeom>
          <a:gradFill flip="none" rotWithShape="1">
            <a:gsLst>
              <a:gs pos="0">
                <a:srgbClr val="002147"/>
              </a:gs>
              <a:gs pos="100000">
                <a:srgbClr val="1B366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FC651B9-83DF-8B7D-ACDA-3202217B547B}"/>
              </a:ext>
            </a:extLst>
          </p:cNvPr>
          <p:cNvSpPr/>
          <p:nvPr userDrawn="1"/>
        </p:nvSpPr>
        <p:spPr>
          <a:xfrm>
            <a:off x="5854564" y="0"/>
            <a:ext cx="189268" cy="357229"/>
          </a:xfrm>
          <a:prstGeom prst="rect">
            <a:avLst/>
          </a:prstGeom>
          <a:gradFill flip="none" rotWithShape="1">
            <a:gsLst>
              <a:gs pos="0">
                <a:srgbClr val="0F124A"/>
              </a:gs>
              <a:gs pos="100000">
                <a:srgbClr val="00214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A108D504-89C9-27C2-EDC4-4D8A92CD8E73}"/>
              </a:ext>
            </a:extLst>
          </p:cNvPr>
          <p:cNvSpPr/>
          <p:nvPr userDrawn="1"/>
        </p:nvSpPr>
        <p:spPr>
          <a:xfrm>
            <a:off x="8704731" y="0"/>
            <a:ext cx="115741" cy="360000"/>
          </a:xfrm>
          <a:prstGeom prst="rect">
            <a:avLst/>
          </a:prstGeom>
          <a:gradFill flip="none" rotWithShape="1">
            <a:gsLst>
              <a:gs pos="0">
                <a:srgbClr val="1E59AE"/>
              </a:gs>
              <a:gs pos="98000">
                <a:srgbClr val="0F124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feld 1">
            <a:extLst>
              <a:ext uri="{FF2B5EF4-FFF2-40B4-BE49-F238E27FC236}">
                <a16:creationId xmlns:a16="http://schemas.microsoft.com/office/drawing/2014/main" id="{2925D200-A84C-7FEF-B06B-455E33821970}"/>
              </a:ext>
            </a:extLst>
          </p:cNvPr>
          <p:cNvSpPr txBox="1"/>
          <p:nvPr userDrawn="1"/>
        </p:nvSpPr>
        <p:spPr>
          <a:xfrm>
            <a:off x="1007830" y="61740"/>
            <a:ext cx="2544920" cy="170071"/>
          </a:xfrm>
          <a:prstGeom prst="rect">
            <a:avLst/>
          </a:prstGeom>
          <a:noFill/>
        </p:spPr>
        <p:txBody>
          <a:bodyPr wrap="square" rtlCol="0">
            <a:noAutofit/>
          </a:bodyPr>
          <a:lstStyle/>
          <a:p>
            <a:pPr>
              <a:lnSpc>
                <a:spcPts val="1238"/>
              </a:lnSpc>
            </a:pPr>
            <a:r>
              <a:rPr lang="en-US" sz="900" dirty="0">
                <a:solidFill>
                  <a:schemeClr val="bg1"/>
                </a:solidFill>
              </a:rPr>
              <a:t>17/06/2025 CEPC Workshop</a:t>
            </a:r>
            <a:endParaRPr lang="de-AT" sz="900" dirty="0">
              <a:solidFill>
                <a:schemeClr val="bg1"/>
              </a:solidFill>
            </a:endParaRPr>
          </a:p>
        </p:txBody>
      </p:sp>
    </p:spTree>
    <p:extLst>
      <p:ext uri="{BB962C8B-B14F-4D97-AF65-F5344CB8AC3E}">
        <p14:creationId xmlns:p14="http://schemas.microsoft.com/office/powerpoint/2010/main" val="164779804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slide - 2">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343D645-9E73-4DF5-987F-AE7051A4FC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6805" y="830505"/>
            <a:ext cx="3537393" cy="3540098"/>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442800" y="1194597"/>
            <a:ext cx="8263350" cy="1790700"/>
          </a:xfrm>
        </p:spPr>
        <p:txBody>
          <a:bodyPr anchor="b"/>
          <a:lstStyle>
            <a:lvl1pPr algn="ctr">
              <a:lnSpc>
                <a:spcPts val="3563"/>
              </a:lnSpc>
              <a:defRPr sz="3600" cap="all" baseline="0">
                <a:solidFill>
                  <a:schemeClr val="tx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442800" y="3206637"/>
            <a:ext cx="8263350" cy="1241822"/>
          </a:xfrm>
        </p:spPr>
        <p:txBody>
          <a:bodyPr>
            <a:noAutofit/>
          </a:bodyPr>
          <a:lstStyle>
            <a:lvl1pPr marL="0" indent="0" algn="ctr">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8745299" y="79187"/>
            <a:ext cx="324000" cy="170071"/>
          </a:xfrm>
          <a:prstGeom prst="rect">
            <a:avLst/>
          </a:prstGeom>
        </p:spPr>
        <p:txBody>
          <a:bodyPr/>
          <a:lstStyle>
            <a:lvl1pPr>
              <a:defRPr>
                <a:solidFill>
                  <a:schemeClr val="tx2"/>
                </a:solidFill>
              </a:defRPr>
            </a:lvl1p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29997389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lide - 3">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B76ECB0-B71D-454C-9911-8489B91E50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12" name="Grafik 11" descr="Ein Bild, das Zeichnung enthält.&#10;&#10;Automatisch generierte Beschreibung">
            <a:extLst>
              <a:ext uri="{FF2B5EF4-FFF2-40B4-BE49-F238E27FC236}">
                <a16:creationId xmlns:a16="http://schemas.microsoft.com/office/drawing/2014/main" id="{A869517B-FA4A-4693-A73F-75823C3FCBFB}"/>
              </a:ext>
            </a:extLst>
          </p:cNvPr>
          <p:cNvPicPr>
            <a:picLocks noChangeAspect="1"/>
          </p:cNvPicPr>
          <p:nvPr userDrawn="1"/>
        </p:nvPicPr>
        <p:blipFill>
          <a:blip r:embed="rId3">
            <a:alphaModFix amt="40000"/>
            <a:extLst>
              <a:ext uri="{28A0092B-C50C-407E-A947-70E740481C1C}">
                <a14:useLocalDpi xmlns:a14="http://schemas.microsoft.com/office/drawing/2010/main" val="0"/>
              </a:ext>
            </a:extLst>
          </a:blip>
          <a:stretch>
            <a:fillRect/>
          </a:stretch>
        </p:blipFill>
        <p:spPr>
          <a:xfrm>
            <a:off x="2629800" y="849150"/>
            <a:ext cx="4099482" cy="35991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442800" y="1046081"/>
            <a:ext cx="8263350" cy="1790700"/>
          </a:xfrm>
        </p:spPr>
        <p:txBody>
          <a:bodyPr anchor="b"/>
          <a:lstStyle>
            <a:lvl1pPr algn="ctr">
              <a:lnSpc>
                <a:spcPts val="3563"/>
              </a:lnSpc>
              <a:defRPr sz="3600" cap="all"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442800" y="2895786"/>
            <a:ext cx="8263350" cy="1241822"/>
          </a:xfrm>
        </p:spPr>
        <p:txBody>
          <a:bodyPr>
            <a:no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8745299" y="79098"/>
            <a:ext cx="324000" cy="17007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30450" y="74133"/>
            <a:ext cx="447815" cy="180000"/>
          </a:xfrm>
          <a:prstGeom prst="rect">
            <a:avLst/>
          </a:prstGeom>
        </p:spPr>
      </p:pic>
      <p:pic>
        <p:nvPicPr>
          <p:cNvPr id="25" name="Picture 24">
            <a:extLst>
              <a:ext uri="{FF2B5EF4-FFF2-40B4-BE49-F238E27FC236}">
                <a16:creationId xmlns:a16="http://schemas.microsoft.com/office/drawing/2014/main" id="{25A83C18-781A-FF3D-ADD1-44FA7971DD8B}"/>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0800" t="30799" r="10800" b="31402"/>
          <a:stretch/>
        </p:blipFill>
        <p:spPr>
          <a:xfrm>
            <a:off x="6002347" y="0"/>
            <a:ext cx="1119697" cy="359903"/>
          </a:xfrm>
          <a:prstGeom prst="rect">
            <a:avLst/>
          </a:prstGeom>
        </p:spPr>
      </p:pic>
      <p:sp>
        <p:nvSpPr>
          <p:cNvPr id="26" name="Textfeld 7">
            <a:extLst>
              <a:ext uri="{FF2B5EF4-FFF2-40B4-BE49-F238E27FC236}">
                <a16:creationId xmlns:a16="http://schemas.microsoft.com/office/drawing/2014/main" id="{9D7109A4-A329-9B32-E8D0-9A84CE72B05D}"/>
              </a:ext>
            </a:extLst>
          </p:cNvPr>
          <p:cNvSpPr txBox="1"/>
          <p:nvPr userDrawn="1"/>
        </p:nvSpPr>
        <p:spPr>
          <a:xfrm>
            <a:off x="3552750" y="73856"/>
            <a:ext cx="2038500" cy="170071"/>
          </a:xfrm>
          <a:prstGeom prst="rect">
            <a:avLst/>
          </a:prstGeom>
          <a:noFill/>
        </p:spPr>
        <p:txBody>
          <a:bodyPr wrap="square" rtlCol="0">
            <a:noAutofit/>
          </a:bodyPr>
          <a:lstStyle/>
          <a:p>
            <a:pPr algn="ctr">
              <a:lnSpc>
                <a:spcPts val="1238"/>
              </a:lnSpc>
            </a:pPr>
            <a:r>
              <a:rPr lang="en-US" sz="900" dirty="0">
                <a:solidFill>
                  <a:schemeClr val="bg1"/>
                </a:solidFill>
              </a:rPr>
              <a:t>Emily Howling</a:t>
            </a:r>
            <a:endParaRPr lang="de-AT" sz="900" dirty="0">
              <a:solidFill>
                <a:schemeClr val="bg1"/>
              </a:solidFill>
            </a:endParaRPr>
          </a:p>
        </p:txBody>
      </p:sp>
      <p:sp>
        <p:nvSpPr>
          <p:cNvPr id="27" name="Textfeld 1">
            <a:extLst>
              <a:ext uri="{FF2B5EF4-FFF2-40B4-BE49-F238E27FC236}">
                <a16:creationId xmlns:a16="http://schemas.microsoft.com/office/drawing/2014/main" id="{76A987A8-39F5-70CD-41C5-1669F3973060}"/>
              </a:ext>
            </a:extLst>
          </p:cNvPr>
          <p:cNvSpPr txBox="1"/>
          <p:nvPr userDrawn="1"/>
        </p:nvSpPr>
        <p:spPr>
          <a:xfrm>
            <a:off x="1007830" y="61740"/>
            <a:ext cx="2544920" cy="170071"/>
          </a:xfrm>
          <a:prstGeom prst="rect">
            <a:avLst/>
          </a:prstGeom>
          <a:noFill/>
        </p:spPr>
        <p:txBody>
          <a:bodyPr wrap="square" rtlCol="0">
            <a:noAutofit/>
          </a:bodyPr>
          <a:lstStyle/>
          <a:p>
            <a:pPr>
              <a:lnSpc>
                <a:spcPts val="1238"/>
              </a:lnSpc>
            </a:pPr>
            <a:r>
              <a:rPr lang="en-US" sz="900" dirty="0">
                <a:solidFill>
                  <a:schemeClr val="bg1"/>
                </a:solidFill>
              </a:rPr>
              <a:t>17/06/2025 CEPC Workshop</a:t>
            </a:r>
            <a:endParaRPr lang="de-AT" sz="900" dirty="0">
              <a:solidFill>
                <a:schemeClr val="bg1"/>
              </a:solidFill>
            </a:endParaRPr>
          </a:p>
        </p:txBody>
      </p:sp>
      <p:pic>
        <p:nvPicPr>
          <p:cNvPr id="28" name="Picture 27" descr="A blue background with white text&#10;&#10;Description automatically generated">
            <a:extLst>
              <a:ext uri="{FF2B5EF4-FFF2-40B4-BE49-F238E27FC236}">
                <a16:creationId xmlns:a16="http://schemas.microsoft.com/office/drawing/2014/main" id="{33F6ED31-3F83-3137-603A-EB1C27C2876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72441" y="0"/>
            <a:ext cx="1259999" cy="360000"/>
          </a:xfrm>
          <a:prstGeom prst="rect">
            <a:avLst/>
          </a:prstGeom>
        </p:spPr>
      </p:pic>
      <p:grpSp>
        <p:nvGrpSpPr>
          <p:cNvPr id="29" name="Group 28">
            <a:extLst>
              <a:ext uri="{FF2B5EF4-FFF2-40B4-BE49-F238E27FC236}">
                <a16:creationId xmlns:a16="http://schemas.microsoft.com/office/drawing/2014/main" id="{4D8CFBB9-707E-DA64-E205-71DD5E52FBA2}"/>
              </a:ext>
            </a:extLst>
          </p:cNvPr>
          <p:cNvGrpSpPr/>
          <p:nvPr userDrawn="1"/>
        </p:nvGrpSpPr>
        <p:grpSpPr>
          <a:xfrm>
            <a:off x="8350311" y="830"/>
            <a:ext cx="356400" cy="356400"/>
            <a:chOff x="7956130" y="-1"/>
            <a:chExt cx="360040" cy="360001"/>
          </a:xfrm>
        </p:grpSpPr>
        <p:sp>
          <p:nvSpPr>
            <p:cNvPr id="30" name="Rectangle 29">
              <a:extLst>
                <a:ext uri="{FF2B5EF4-FFF2-40B4-BE49-F238E27FC236}">
                  <a16:creationId xmlns:a16="http://schemas.microsoft.com/office/drawing/2014/main" id="{D7CA4876-16D2-A69C-55EC-3A9EAEAEAEC9}"/>
                </a:ext>
              </a:extLst>
            </p:cNvPr>
            <p:cNvSpPr/>
            <p:nvPr userDrawn="1"/>
          </p:nvSpPr>
          <p:spPr>
            <a:xfrm>
              <a:off x="7956130" y="-1"/>
              <a:ext cx="360040" cy="3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2" descr="CERN - Wikipedia">
              <a:extLst>
                <a:ext uri="{FF2B5EF4-FFF2-40B4-BE49-F238E27FC236}">
                  <a16:creationId xmlns:a16="http://schemas.microsoft.com/office/drawing/2014/main" id="{1CA14AE7-FA7B-5D59-4899-FECB090CC293}"/>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956169" y="-1"/>
              <a:ext cx="360001" cy="360001"/>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ectangle 31">
            <a:extLst>
              <a:ext uri="{FF2B5EF4-FFF2-40B4-BE49-F238E27FC236}">
                <a16:creationId xmlns:a16="http://schemas.microsoft.com/office/drawing/2014/main" id="{268304E3-2944-4C42-B8A1-971AEAEA1564}"/>
              </a:ext>
            </a:extLst>
          </p:cNvPr>
          <p:cNvSpPr/>
          <p:nvPr userDrawn="1"/>
        </p:nvSpPr>
        <p:spPr>
          <a:xfrm>
            <a:off x="8136170" y="0"/>
            <a:ext cx="225497" cy="360000"/>
          </a:xfrm>
          <a:prstGeom prst="rect">
            <a:avLst/>
          </a:prstGeom>
          <a:gradFill flip="none" rotWithShape="1">
            <a:gsLst>
              <a:gs pos="61000">
                <a:srgbClr val="1D498C"/>
              </a:gs>
              <a:gs pos="0">
                <a:srgbClr val="1B3665"/>
              </a:gs>
              <a:gs pos="100000">
                <a:srgbClr val="1E59A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ED731B5-DC76-88DC-3D1E-968D320D535E}"/>
              </a:ext>
            </a:extLst>
          </p:cNvPr>
          <p:cNvSpPr/>
          <p:nvPr userDrawn="1"/>
        </p:nvSpPr>
        <p:spPr>
          <a:xfrm>
            <a:off x="7083173" y="0"/>
            <a:ext cx="189268" cy="357229"/>
          </a:xfrm>
          <a:prstGeom prst="rect">
            <a:avLst/>
          </a:prstGeom>
          <a:gradFill flip="none" rotWithShape="1">
            <a:gsLst>
              <a:gs pos="0">
                <a:srgbClr val="002147"/>
              </a:gs>
              <a:gs pos="100000">
                <a:srgbClr val="1B366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CE9F077F-1B5C-3B82-6F96-408AAAE42F93}"/>
              </a:ext>
            </a:extLst>
          </p:cNvPr>
          <p:cNvSpPr/>
          <p:nvPr userDrawn="1"/>
        </p:nvSpPr>
        <p:spPr>
          <a:xfrm>
            <a:off x="5854564" y="0"/>
            <a:ext cx="189268" cy="357229"/>
          </a:xfrm>
          <a:prstGeom prst="rect">
            <a:avLst/>
          </a:prstGeom>
          <a:gradFill flip="none" rotWithShape="1">
            <a:gsLst>
              <a:gs pos="0">
                <a:srgbClr val="0F124A"/>
              </a:gs>
              <a:gs pos="100000">
                <a:srgbClr val="00214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D622A91D-98FB-C2ED-C38A-A369CFE706EB}"/>
              </a:ext>
            </a:extLst>
          </p:cNvPr>
          <p:cNvSpPr/>
          <p:nvPr userDrawn="1"/>
        </p:nvSpPr>
        <p:spPr>
          <a:xfrm>
            <a:off x="8704731" y="0"/>
            <a:ext cx="115741" cy="360000"/>
          </a:xfrm>
          <a:prstGeom prst="rect">
            <a:avLst/>
          </a:prstGeom>
          <a:gradFill flip="none" rotWithShape="1">
            <a:gsLst>
              <a:gs pos="0">
                <a:srgbClr val="1E59AE"/>
              </a:gs>
              <a:gs pos="98000">
                <a:srgbClr val="0F124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796611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oodbye Slide">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72"/>
            <a:ext cx="9144000" cy="51435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442800" y="1788663"/>
            <a:ext cx="8263350" cy="1790700"/>
          </a:xfrm>
        </p:spPr>
        <p:txBody>
          <a:bodyPr anchor="ctr" anchorCtr="0"/>
          <a:lstStyle>
            <a:lvl1pPr algn="ctr">
              <a:lnSpc>
                <a:spcPts val="3563"/>
              </a:lnSpc>
              <a:defRPr sz="3600" cap="none" baseline="0">
                <a:solidFill>
                  <a:schemeClr val="bg1"/>
                </a:solidFill>
              </a:defRPr>
            </a:lvl1pPr>
          </a:lstStyle>
          <a:p>
            <a:r>
              <a:rPr lang="en-US" noProof="0" dirty="0"/>
              <a:t>Add Your Final Greetings</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8745299" y="79098"/>
            <a:ext cx="324000" cy="17007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0450" y="74133"/>
            <a:ext cx="447815" cy="180000"/>
          </a:xfrm>
          <a:prstGeom prst="rect">
            <a:avLst/>
          </a:prstGeom>
        </p:spPr>
      </p:pic>
      <p:sp>
        <p:nvSpPr>
          <p:cNvPr id="4" name="Foliennummernplatzhalter 5">
            <a:extLst>
              <a:ext uri="{FF2B5EF4-FFF2-40B4-BE49-F238E27FC236}">
                <a16:creationId xmlns:a16="http://schemas.microsoft.com/office/drawing/2014/main" id="{A0CEE5ED-A7D3-23F4-4048-EBD7B760F3C4}"/>
              </a:ext>
            </a:extLst>
          </p:cNvPr>
          <p:cNvSpPr txBox="1">
            <a:spLocks/>
          </p:cNvSpPr>
          <p:nvPr userDrawn="1"/>
        </p:nvSpPr>
        <p:spPr>
          <a:xfrm>
            <a:off x="8745299" y="94965"/>
            <a:ext cx="324000" cy="170071"/>
          </a:xfrm>
          <a:prstGeom prst="rect">
            <a:avLst/>
          </a:prstGeom>
        </p:spPr>
        <p:txBody>
          <a:bodyPr vert="horz" wrap="none" lIns="91440" tIns="45720" rIns="91440" bIns="45720" rtlCol="0" anchor="ctr">
            <a:noAutofit/>
          </a:bodyPr>
          <a:lstStyle>
            <a:defPPr>
              <a:defRPr lang="de-DE"/>
            </a:defPPr>
            <a:lvl1pPr marL="0" algn="r" defTabSz="685727" rtl="0" eaLnBrk="1" latinLnBrk="0" hangingPunct="1">
              <a:lnSpc>
                <a:spcPts val="1238"/>
              </a:lnSpc>
              <a:defRPr sz="800" kern="1200">
                <a:solidFill>
                  <a:schemeClr val="bg1"/>
                </a:solidFill>
                <a:latin typeface="+mn-lt"/>
                <a:ea typeface="+mn-ea"/>
                <a:cs typeface="+mn-cs"/>
              </a:defRPr>
            </a:lvl1pPr>
            <a:lvl2pPr marL="342863" algn="l" defTabSz="685727" rtl="0" eaLnBrk="1" latinLnBrk="0" hangingPunct="1">
              <a:defRPr sz="1350" kern="1200">
                <a:solidFill>
                  <a:schemeClr val="tx1"/>
                </a:solidFill>
                <a:latin typeface="+mn-lt"/>
                <a:ea typeface="+mn-ea"/>
                <a:cs typeface="+mn-cs"/>
              </a:defRPr>
            </a:lvl2pPr>
            <a:lvl3pPr marL="685727" algn="l" defTabSz="685727" rtl="0" eaLnBrk="1" latinLnBrk="0" hangingPunct="1">
              <a:defRPr sz="1350" kern="1200">
                <a:solidFill>
                  <a:schemeClr val="tx1"/>
                </a:solidFill>
                <a:latin typeface="+mn-lt"/>
                <a:ea typeface="+mn-ea"/>
                <a:cs typeface="+mn-cs"/>
              </a:defRPr>
            </a:lvl3pPr>
            <a:lvl4pPr marL="1028591" algn="l" defTabSz="685727" rtl="0" eaLnBrk="1" latinLnBrk="0" hangingPunct="1">
              <a:defRPr sz="1350" kern="1200">
                <a:solidFill>
                  <a:schemeClr val="tx1"/>
                </a:solidFill>
                <a:latin typeface="+mn-lt"/>
                <a:ea typeface="+mn-ea"/>
                <a:cs typeface="+mn-cs"/>
              </a:defRPr>
            </a:lvl4pPr>
            <a:lvl5pPr marL="1371454" algn="l" defTabSz="685727" rtl="0" eaLnBrk="1" latinLnBrk="0" hangingPunct="1">
              <a:defRPr sz="1350" kern="1200">
                <a:solidFill>
                  <a:schemeClr val="tx1"/>
                </a:solidFill>
                <a:latin typeface="+mn-lt"/>
                <a:ea typeface="+mn-ea"/>
                <a:cs typeface="+mn-cs"/>
              </a:defRPr>
            </a:lvl5pPr>
            <a:lvl6pPr marL="1714318" algn="l" defTabSz="685727" rtl="0" eaLnBrk="1" latinLnBrk="0" hangingPunct="1">
              <a:defRPr sz="1350" kern="1200">
                <a:solidFill>
                  <a:schemeClr val="tx1"/>
                </a:solidFill>
                <a:latin typeface="+mn-lt"/>
                <a:ea typeface="+mn-ea"/>
                <a:cs typeface="+mn-cs"/>
              </a:defRPr>
            </a:lvl6pPr>
            <a:lvl7pPr marL="2057181" algn="l" defTabSz="685727" rtl="0" eaLnBrk="1" latinLnBrk="0" hangingPunct="1">
              <a:defRPr sz="1350" kern="1200">
                <a:solidFill>
                  <a:schemeClr val="tx1"/>
                </a:solidFill>
                <a:latin typeface="+mn-lt"/>
                <a:ea typeface="+mn-ea"/>
                <a:cs typeface="+mn-cs"/>
              </a:defRPr>
            </a:lvl7pPr>
            <a:lvl8pPr marL="2400045" algn="l" defTabSz="685727" rtl="0" eaLnBrk="1" latinLnBrk="0" hangingPunct="1">
              <a:defRPr sz="1350" kern="1200">
                <a:solidFill>
                  <a:schemeClr val="tx1"/>
                </a:solidFill>
                <a:latin typeface="+mn-lt"/>
                <a:ea typeface="+mn-ea"/>
                <a:cs typeface="+mn-cs"/>
              </a:defRPr>
            </a:lvl8pPr>
            <a:lvl9pPr marL="2742908" algn="l" defTabSz="685727" rtl="0" eaLnBrk="1" latinLnBrk="0" hangingPunct="1">
              <a:defRPr sz="1350" kern="1200">
                <a:solidFill>
                  <a:schemeClr val="tx1"/>
                </a:solidFill>
                <a:latin typeface="+mn-lt"/>
                <a:ea typeface="+mn-ea"/>
                <a:cs typeface="+mn-cs"/>
              </a:defRPr>
            </a:lvl9pPr>
          </a:lstStyle>
          <a:p>
            <a:fld id="{88A1DFE4-5FC5-43BD-BB7E-75EAD82B965F}" type="slidenum">
              <a:rPr lang="en-US" smtClean="0"/>
              <a:pPr/>
              <a:t>‹#›</a:t>
            </a:fld>
            <a:endParaRPr lang="en-US" dirty="0"/>
          </a:p>
        </p:txBody>
      </p:sp>
      <p:pic>
        <p:nvPicPr>
          <p:cNvPr id="7" name="Picture 6">
            <a:extLst>
              <a:ext uri="{FF2B5EF4-FFF2-40B4-BE49-F238E27FC236}">
                <a16:creationId xmlns:a16="http://schemas.microsoft.com/office/drawing/2014/main" id="{C0504F93-38E1-AD64-4B3A-E0469AABF406}"/>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0800" t="30799" r="10800" b="31402"/>
          <a:stretch/>
        </p:blipFill>
        <p:spPr>
          <a:xfrm>
            <a:off x="6002347" y="0"/>
            <a:ext cx="1119697" cy="359903"/>
          </a:xfrm>
          <a:prstGeom prst="rect">
            <a:avLst/>
          </a:prstGeom>
        </p:spPr>
      </p:pic>
      <p:sp>
        <p:nvSpPr>
          <p:cNvPr id="9" name="Textfeld 7">
            <a:extLst>
              <a:ext uri="{FF2B5EF4-FFF2-40B4-BE49-F238E27FC236}">
                <a16:creationId xmlns:a16="http://schemas.microsoft.com/office/drawing/2014/main" id="{E90CCB48-E011-F125-F235-A05DA1773019}"/>
              </a:ext>
            </a:extLst>
          </p:cNvPr>
          <p:cNvSpPr txBox="1"/>
          <p:nvPr userDrawn="1"/>
        </p:nvSpPr>
        <p:spPr>
          <a:xfrm>
            <a:off x="3552750" y="73856"/>
            <a:ext cx="2038500" cy="170071"/>
          </a:xfrm>
          <a:prstGeom prst="rect">
            <a:avLst/>
          </a:prstGeom>
          <a:noFill/>
        </p:spPr>
        <p:txBody>
          <a:bodyPr wrap="square" rtlCol="0">
            <a:noAutofit/>
          </a:bodyPr>
          <a:lstStyle/>
          <a:p>
            <a:pPr algn="ctr">
              <a:lnSpc>
                <a:spcPts val="1238"/>
              </a:lnSpc>
            </a:pPr>
            <a:r>
              <a:rPr lang="en-US" sz="900" dirty="0">
                <a:solidFill>
                  <a:schemeClr val="bg1"/>
                </a:solidFill>
              </a:rPr>
              <a:t>Emily Howling</a:t>
            </a:r>
            <a:endParaRPr lang="de-AT" sz="900" dirty="0">
              <a:solidFill>
                <a:schemeClr val="bg1"/>
              </a:solidFill>
            </a:endParaRPr>
          </a:p>
        </p:txBody>
      </p:sp>
      <p:sp>
        <p:nvSpPr>
          <p:cNvPr id="10" name="Textfeld 1">
            <a:extLst>
              <a:ext uri="{FF2B5EF4-FFF2-40B4-BE49-F238E27FC236}">
                <a16:creationId xmlns:a16="http://schemas.microsoft.com/office/drawing/2014/main" id="{B69D5E44-26FD-A2C6-27C2-D3D96A0DD4F5}"/>
              </a:ext>
            </a:extLst>
          </p:cNvPr>
          <p:cNvSpPr txBox="1"/>
          <p:nvPr userDrawn="1"/>
        </p:nvSpPr>
        <p:spPr>
          <a:xfrm>
            <a:off x="1007830" y="61740"/>
            <a:ext cx="2544920" cy="170071"/>
          </a:xfrm>
          <a:prstGeom prst="rect">
            <a:avLst/>
          </a:prstGeom>
          <a:noFill/>
        </p:spPr>
        <p:txBody>
          <a:bodyPr wrap="square" rtlCol="0">
            <a:noAutofit/>
          </a:bodyPr>
          <a:lstStyle/>
          <a:p>
            <a:pPr>
              <a:lnSpc>
                <a:spcPts val="1238"/>
              </a:lnSpc>
            </a:pPr>
            <a:r>
              <a:rPr lang="en-US" sz="900" dirty="0">
                <a:solidFill>
                  <a:schemeClr val="bg1"/>
                </a:solidFill>
              </a:rPr>
              <a:t>06/02/2025 FCC-</a:t>
            </a:r>
            <a:r>
              <a:rPr lang="en-US" sz="900" dirty="0" err="1">
                <a:solidFill>
                  <a:schemeClr val="bg1"/>
                </a:solidFill>
              </a:rPr>
              <a:t>ee</a:t>
            </a:r>
            <a:r>
              <a:rPr lang="en-US" sz="900" dirty="0">
                <a:solidFill>
                  <a:schemeClr val="bg1"/>
                </a:solidFill>
              </a:rPr>
              <a:t> BI Meeting</a:t>
            </a:r>
            <a:endParaRPr lang="de-AT" sz="900" dirty="0">
              <a:solidFill>
                <a:schemeClr val="bg1"/>
              </a:solidFill>
            </a:endParaRPr>
          </a:p>
        </p:txBody>
      </p:sp>
      <p:pic>
        <p:nvPicPr>
          <p:cNvPr id="11" name="Picture 10" descr="A blue background with white text&#10;&#10;Description automatically generated">
            <a:extLst>
              <a:ext uri="{FF2B5EF4-FFF2-40B4-BE49-F238E27FC236}">
                <a16:creationId xmlns:a16="http://schemas.microsoft.com/office/drawing/2014/main" id="{0787276F-4350-270D-5CA1-F8CA1943E56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72441" y="0"/>
            <a:ext cx="1259999" cy="360000"/>
          </a:xfrm>
          <a:prstGeom prst="rect">
            <a:avLst/>
          </a:prstGeom>
        </p:spPr>
      </p:pic>
      <p:grpSp>
        <p:nvGrpSpPr>
          <p:cNvPr id="12" name="Group 11">
            <a:extLst>
              <a:ext uri="{FF2B5EF4-FFF2-40B4-BE49-F238E27FC236}">
                <a16:creationId xmlns:a16="http://schemas.microsoft.com/office/drawing/2014/main" id="{F0495103-911C-D475-7E9E-D6188050E30C}"/>
              </a:ext>
            </a:extLst>
          </p:cNvPr>
          <p:cNvGrpSpPr/>
          <p:nvPr userDrawn="1"/>
        </p:nvGrpSpPr>
        <p:grpSpPr>
          <a:xfrm>
            <a:off x="8350311" y="830"/>
            <a:ext cx="356400" cy="356400"/>
            <a:chOff x="7956130" y="-1"/>
            <a:chExt cx="360040" cy="360001"/>
          </a:xfrm>
        </p:grpSpPr>
        <p:sp>
          <p:nvSpPr>
            <p:cNvPr id="13" name="Rectangle 12">
              <a:extLst>
                <a:ext uri="{FF2B5EF4-FFF2-40B4-BE49-F238E27FC236}">
                  <a16:creationId xmlns:a16="http://schemas.microsoft.com/office/drawing/2014/main" id="{0730C1DE-F88D-7DF3-449C-BDA20DD614ED}"/>
                </a:ext>
              </a:extLst>
            </p:cNvPr>
            <p:cNvSpPr/>
            <p:nvPr userDrawn="1"/>
          </p:nvSpPr>
          <p:spPr>
            <a:xfrm>
              <a:off x="7956130" y="-1"/>
              <a:ext cx="360040" cy="3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CERN - Wikipedia">
              <a:extLst>
                <a:ext uri="{FF2B5EF4-FFF2-40B4-BE49-F238E27FC236}">
                  <a16:creationId xmlns:a16="http://schemas.microsoft.com/office/drawing/2014/main" id="{8B8B2111-7FEF-704D-1699-0C9D8E28FC0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956169" y="-1"/>
              <a:ext cx="360001" cy="36000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E829ADAB-5CC0-DA16-B0F7-5DB0A614077E}"/>
              </a:ext>
            </a:extLst>
          </p:cNvPr>
          <p:cNvSpPr/>
          <p:nvPr userDrawn="1"/>
        </p:nvSpPr>
        <p:spPr>
          <a:xfrm>
            <a:off x="8136170" y="0"/>
            <a:ext cx="225497" cy="360000"/>
          </a:xfrm>
          <a:prstGeom prst="rect">
            <a:avLst/>
          </a:prstGeom>
          <a:gradFill flip="none" rotWithShape="1">
            <a:gsLst>
              <a:gs pos="61000">
                <a:srgbClr val="1D498C"/>
              </a:gs>
              <a:gs pos="0">
                <a:srgbClr val="1B3665"/>
              </a:gs>
              <a:gs pos="100000">
                <a:srgbClr val="1E59A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0B83E04-800E-A9AE-9DB4-ADD85D0D5E6E}"/>
              </a:ext>
            </a:extLst>
          </p:cNvPr>
          <p:cNvSpPr/>
          <p:nvPr userDrawn="1"/>
        </p:nvSpPr>
        <p:spPr>
          <a:xfrm>
            <a:off x="7083173" y="0"/>
            <a:ext cx="189268" cy="357229"/>
          </a:xfrm>
          <a:prstGeom prst="rect">
            <a:avLst/>
          </a:prstGeom>
          <a:gradFill flip="none" rotWithShape="1">
            <a:gsLst>
              <a:gs pos="0">
                <a:srgbClr val="002147"/>
              </a:gs>
              <a:gs pos="100000">
                <a:srgbClr val="1B366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19CFE49-E868-00CB-6CD6-7554640DFD47}"/>
              </a:ext>
            </a:extLst>
          </p:cNvPr>
          <p:cNvSpPr/>
          <p:nvPr userDrawn="1"/>
        </p:nvSpPr>
        <p:spPr>
          <a:xfrm>
            <a:off x="5854564" y="0"/>
            <a:ext cx="189268" cy="357229"/>
          </a:xfrm>
          <a:prstGeom prst="rect">
            <a:avLst/>
          </a:prstGeom>
          <a:gradFill flip="none" rotWithShape="1">
            <a:gsLst>
              <a:gs pos="0">
                <a:srgbClr val="0F124A"/>
              </a:gs>
              <a:gs pos="100000">
                <a:srgbClr val="00214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0D0D1F4-238B-F73C-E9F0-4B767732C384}"/>
              </a:ext>
            </a:extLst>
          </p:cNvPr>
          <p:cNvSpPr/>
          <p:nvPr userDrawn="1"/>
        </p:nvSpPr>
        <p:spPr>
          <a:xfrm>
            <a:off x="8704731" y="0"/>
            <a:ext cx="115741" cy="360000"/>
          </a:xfrm>
          <a:prstGeom prst="rect">
            <a:avLst/>
          </a:prstGeom>
          <a:gradFill flip="none" rotWithShape="1">
            <a:gsLst>
              <a:gs pos="0">
                <a:srgbClr val="1E59AE"/>
              </a:gs>
              <a:gs pos="98000">
                <a:srgbClr val="0F124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070927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3303450" y="1428300"/>
            <a:ext cx="2538413" cy="15066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442800" y="1404598"/>
            <a:ext cx="2605500" cy="212558"/>
          </a:xfrm>
        </p:spPr>
        <p:txBody>
          <a:bodyPr>
            <a:noAutofit/>
          </a:bodyPr>
          <a:lstStyle>
            <a:lvl1pPr>
              <a:defRPr sz="1400" b="1"/>
            </a:lvl1pPr>
            <a:lvl2pPr marL="0" indent="0">
              <a:buFontTx/>
              <a:buNone/>
              <a:defRPr sz="1350" b="1"/>
            </a:lvl2pPr>
            <a:lvl3pPr marL="0" indent="0">
              <a:buFontTx/>
              <a:buNone/>
              <a:defRPr sz="1350" b="1"/>
            </a:lvl3pPr>
            <a:lvl4pPr marL="0" indent="0">
              <a:buFontTx/>
              <a:buNone/>
              <a:defRPr sz="1350" b="1"/>
            </a:lvl4pPr>
            <a:lvl5pPr marL="0" indent="0">
              <a:buFontTx/>
              <a:buNone/>
              <a:defRPr sz="135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442800" y="1745550"/>
            <a:ext cx="2605500" cy="274725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6095250" y="1745550"/>
            <a:ext cx="2605500" cy="274725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3303450" y="3123900"/>
            <a:ext cx="2538413" cy="15066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442800" y="577800"/>
            <a:ext cx="8263350" cy="804066"/>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442913" y="4623750"/>
            <a:ext cx="2605387" cy="341550"/>
          </a:xfrm>
        </p:spPr>
        <p:txBody>
          <a:bodyPr>
            <a:noAutofit/>
          </a:bodyPr>
          <a:lstStyle>
            <a:lvl1pPr>
              <a:lnSpc>
                <a:spcPts val="1013"/>
              </a:lnSpc>
              <a:defRPr sz="1000"/>
            </a:lvl1pPr>
            <a:lvl2pPr marL="0" indent="0">
              <a:lnSpc>
                <a:spcPts val="1013"/>
              </a:lnSpc>
              <a:buNone/>
              <a:defRPr sz="750"/>
            </a:lvl2pPr>
            <a:lvl3pPr marL="0" indent="0">
              <a:lnSpc>
                <a:spcPts val="1013"/>
              </a:lnSpc>
              <a:buFont typeface="Arial" panose="020B0604020202020204" pitchFamily="34" charset="0"/>
              <a:buNone/>
              <a:defRPr sz="750"/>
            </a:lvl3pPr>
            <a:lvl4pPr marL="0" indent="0">
              <a:lnSpc>
                <a:spcPts val="1013"/>
              </a:lnSpc>
              <a:buFont typeface="Arial" panose="020B0604020202020204" pitchFamily="34" charset="0"/>
              <a:buNone/>
              <a:defRPr sz="750"/>
            </a:lvl4pPr>
            <a:lvl5pPr marL="0" indent="0">
              <a:lnSpc>
                <a:spcPts val="1013"/>
              </a:lnSpc>
              <a:buFont typeface="Arial" panose="020B0604020202020204" pitchFamily="34" charset="0"/>
              <a:buNone/>
              <a:defRPr sz="750"/>
            </a:lvl5pPr>
          </a:lstStyle>
          <a:p>
            <a:pPr lvl="0"/>
            <a:r>
              <a:rPr lang="de-DE" dirty="0" err="1"/>
              <a:t>Footnote</a:t>
            </a:r>
            <a:endParaRPr lang="de-AT" dirty="0"/>
          </a:p>
        </p:txBody>
      </p:sp>
    </p:spTree>
    <p:extLst>
      <p:ext uri="{BB962C8B-B14F-4D97-AF65-F5344CB8AC3E}">
        <p14:creationId xmlns:p14="http://schemas.microsoft.com/office/powerpoint/2010/main" val="2520813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442800" y="1404000"/>
            <a:ext cx="4023000" cy="3088800"/>
          </a:xfrm>
        </p:spPr>
        <p:txBody>
          <a:bodyPr/>
          <a:lstStyle>
            <a:lvl1pPr>
              <a:spcBef>
                <a:spcPts val="1388"/>
              </a:spcBef>
              <a:defRPr sz="1400" b="1"/>
            </a:lvl1pPr>
            <a:lvl2pPr marL="472500" indent="0">
              <a:buNone/>
              <a:tabLst>
                <a:tab pos="3955500" algn="r"/>
              </a:tabLst>
              <a:defRPr/>
            </a:lvl2pPr>
            <a:lvl3pPr marL="1120500" indent="0">
              <a:buFont typeface="Arial" panose="020B0604020202020204" pitchFamily="34" charset="0"/>
              <a:buNone/>
              <a:tabLst>
                <a:tab pos="3955500" algn="r"/>
              </a:tabLst>
              <a:defRPr/>
            </a:lvl3pPr>
            <a:lvl4pPr marL="1120500" indent="0">
              <a:buFont typeface="Arial" panose="020B0604020202020204" pitchFamily="34" charset="0"/>
              <a:buNone/>
              <a:tabLst>
                <a:tab pos="3955500" algn="r"/>
              </a:tabLst>
              <a:defRPr/>
            </a:lvl4pPr>
            <a:lvl5pPr marL="1120500" indent="0">
              <a:buFont typeface="Arial" panose="020B0604020202020204" pitchFamily="34" charset="0"/>
              <a:buNone/>
              <a:tabLst>
                <a:tab pos="39555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4687200" y="1404000"/>
            <a:ext cx="4023000" cy="3088800"/>
          </a:xfrm>
        </p:spPr>
        <p:txBody>
          <a:bodyPr/>
          <a:lstStyle>
            <a:lvl1pPr>
              <a:spcBef>
                <a:spcPts val="1388"/>
              </a:spcBef>
              <a:defRPr sz="1400" b="1"/>
            </a:lvl1pPr>
            <a:lvl2pPr marL="472500" indent="0">
              <a:buNone/>
              <a:tabLst>
                <a:tab pos="3955500" algn="r"/>
              </a:tabLst>
              <a:defRPr/>
            </a:lvl2pPr>
            <a:lvl3pPr marL="1120500" indent="0">
              <a:buFont typeface="Arial" panose="020B0604020202020204" pitchFamily="34" charset="0"/>
              <a:buNone/>
              <a:tabLst>
                <a:tab pos="3955500" algn="r"/>
              </a:tabLst>
              <a:defRPr/>
            </a:lvl3pPr>
            <a:lvl4pPr marL="1120500" indent="0">
              <a:buFont typeface="Arial" panose="020B0604020202020204" pitchFamily="34" charset="0"/>
              <a:buNone/>
              <a:tabLst>
                <a:tab pos="3955500" algn="r"/>
              </a:tabLst>
              <a:defRPr/>
            </a:lvl4pPr>
            <a:lvl5pPr marL="1120500" indent="0">
              <a:buFont typeface="Arial" panose="020B0604020202020204" pitchFamily="34" charset="0"/>
              <a:buNone/>
              <a:tabLst>
                <a:tab pos="39555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442800" y="577800"/>
            <a:ext cx="8263350" cy="804066"/>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990834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339503"/>
            <a:ext cx="9144000" cy="4803998"/>
          </a:xfrm>
          <a:solidFill>
            <a:schemeClr val="bg1">
              <a:lumMod val="50000"/>
              <a:alpha val="50000"/>
            </a:schemeClr>
          </a:solidFill>
        </p:spPr>
        <p:txBody>
          <a:bodyPr anchor="t" anchorCtr="0"/>
          <a:lstStyle>
            <a:lvl1pPr algn="ctr">
              <a:lnSpc>
                <a:spcPct val="150000"/>
              </a:lnSpc>
              <a:spcBef>
                <a:spcPts val="0"/>
              </a:spcBef>
              <a:defRPr sz="3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442800" y="1046081"/>
            <a:ext cx="8263350" cy="1790700"/>
          </a:xfrm>
          <a:prstGeom prst="rect">
            <a:avLst/>
          </a:prstGeom>
        </p:spPr>
        <p:txBody>
          <a:bodyPr anchor="b"/>
          <a:lstStyle>
            <a:lvl1pPr algn="ctr">
              <a:lnSpc>
                <a:spcPts val="3563"/>
              </a:lnSpc>
              <a:defRPr sz="3375"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442800" y="2882284"/>
            <a:ext cx="8263350" cy="1241822"/>
          </a:xfrm>
        </p:spPr>
        <p:txBody>
          <a:bodyPr>
            <a:noAutofit/>
          </a:bodyPr>
          <a:lstStyle>
            <a:lvl1pPr marL="0" indent="0" algn="ctr">
              <a:buNone/>
              <a:defRPr sz="112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3655124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442800" y="1404598"/>
            <a:ext cx="4023000" cy="212558"/>
          </a:xfrm>
        </p:spPr>
        <p:txBody>
          <a:bodyPr>
            <a:noAutofit/>
          </a:bodyPr>
          <a:lstStyle>
            <a:lvl1pPr>
              <a:defRPr sz="1400" b="1"/>
            </a:lvl1pPr>
            <a:lvl2pPr marL="0" indent="0">
              <a:buFontTx/>
              <a:buNone/>
              <a:defRPr sz="1350" b="1"/>
            </a:lvl2pPr>
            <a:lvl3pPr marL="0" indent="0">
              <a:buFontTx/>
              <a:buNone/>
              <a:defRPr sz="1350" b="1"/>
            </a:lvl3pPr>
            <a:lvl4pPr marL="0" indent="0">
              <a:buFontTx/>
              <a:buNone/>
              <a:defRPr sz="1350" b="1"/>
            </a:lvl4pPr>
            <a:lvl5pPr marL="0" indent="0">
              <a:buFontTx/>
              <a:buNone/>
              <a:defRPr sz="135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442800" y="1745550"/>
            <a:ext cx="8263350" cy="2747250"/>
          </a:xfrm>
        </p:spPr>
        <p:txBody>
          <a:bodyPr/>
          <a:lstStyle>
            <a:lvl1pPr>
              <a:lnSpc>
                <a:spcPts val="1950"/>
              </a:lnSpc>
              <a:defRPr sz="1600"/>
            </a:lvl1pPr>
            <a:lvl2pPr marL="340200" indent="-340200">
              <a:lnSpc>
                <a:spcPts val="1950"/>
              </a:lnSpc>
              <a:defRPr sz="1600"/>
            </a:lvl2pPr>
            <a:lvl3pPr marL="680400" indent="-340200">
              <a:lnSpc>
                <a:spcPts val="1950"/>
              </a:lnSpc>
              <a:defRPr sz="1600"/>
            </a:lvl3pPr>
            <a:lvl4pPr marL="1020600" indent="-340200">
              <a:lnSpc>
                <a:spcPts val="1950"/>
              </a:lnSpc>
              <a:defRPr sz="1600"/>
            </a:lvl4pPr>
            <a:lvl5pPr marL="1360800" indent="-340200">
              <a:lnSpc>
                <a:spcPts val="1950"/>
              </a:lnSpc>
              <a:defRPr sz="1600"/>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442800" y="577800"/>
            <a:ext cx="8263350" cy="804066"/>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442913" y="4623750"/>
            <a:ext cx="4023122" cy="341550"/>
          </a:xfrm>
        </p:spPr>
        <p:txBody>
          <a:bodyPr>
            <a:noAutofit/>
          </a:bodyPr>
          <a:lstStyle>
            <a:lvl1pPr>
              <a:lnSpc>
                <a:spcPts val="1013"/>
              </a:lnSpc>
              <a:defRPr sz="1000"/>
            </a:lvl1pPr>
            <a:lvl2pPr marL="0" indent="0">
              <a:lnSpc>
                <a:spcPts val="1013"/>
              </a:lnSpc>
              <a:buNone/>
              <a:defRPr sz="750"/>
            </a:lvl2pPr>
            <a:lvl3pPr marL="0" indent="0">
              <a:lnSpc>
                <a:spcPts val="1013"/>
              </a:lnSpc>
              <a:buFont typeface="Arial" panose="020B0604020202020204" pitchFamily="34" charset="0"/>
              <a:buNone/>
              <a:defRPr sz="750"/>
            </a:lvl3pPr>
            <a:lvl4pPr marL="0" indent="0">
              <a:lnSpc>
                <a:spcPts val="1013"/>
              </a:lnSpc>
              <a:buFont typeface="Arial" panose="020B0604020202020204" pitchFamily="34" charset="0"/>
              <a:buNone/>
              <a:defRPr sz="750"/>
            </a:lvl4pPr>
            <a:lvl5pPr marL="0" indent="0">
              <a:lnSpc>
                <a:spcPts val="1013"/>
              </a:lnSpc>
              <a:buFont typeface="Arial" panose="020B0604020202020204" pitchFamily="34" charset="0"/>
              <a:buNone/>
              <a:defRPr sz="750"/>
            </a:lvl5pPr>
          </a:lstStyle>
          <a:p>
            <a:pPr lvl="0"/>
            <a:r>
              <a:rPr lang="de-DE" dirty="0" err="1"/>
              <a:t>Footnote</a:t>
            </a:r>
            <a:endParaRPr lang="de-AT" dirty="0"/>
          </a:p>
        </p:txBody>
      </p:sp>
    </p:spTree>
    <p:extLst>
      <p:ext uri="{BB962C8B-B14F-4D97-AF65-F5344CB8AC3E}">
        <p14:creationId xmlns:p14="http://schemas.microsoft.com/office/powerpoint/2010/main" val="175705730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11" Type="http://schemas.openxmlformats.org/officeDocument/2006/relationships/image" Target="../media/image4.png"/><Relationship Id="rId5" Type="http://schemas.openxmlformats.org/officeDocument/2006/relationships/slideLayout" Target="../slideLayouts/slideLayout6.xml"/><Relationship Id="rId10" Type="http://schemas.openxmlformats.org/officeDocument/2006/relationships/image" Target="../media/image3.jpg"/><Relationship Id="rId4" Type="http://schemas.openxmlformats.org/officeDocument/2006/relationships/slideLayout" Target="../slideLayouts/slideLayout5.xml"/><Relationship Id="rId9"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17" Type="http://schemas.openxmlformats.org/officeDocument/2006/relationships/image" Target="../media/image4.png"/><Relationship Id="rId2" Type="http://schemas.openxmlformats.org/officeDocument/2006/relationships/slideLayout" Target="../slideLayouts/slideLayout8.xml"/><Relationship Id="rId16"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microsoft.com/office/2007/relationships/hdphoto" Target="../media/hdphoto1.wdp"/><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442800" y="577800"/>
            <a:ext cx="8263350" cy="804066"/>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442800" y="1745437"/>
            <a:ext cx="8263350" cy="274725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First</a:t>
            </a:r>
            <a:r>
              <a:rPr lang="de-DE" dirty="0"/>
              <a:t> Level</a:t>
            </a:r>
          </a:p>
          <a:p>
            <a:pPr lvl="2"/>
            <a:r>
              <a:rPr lang="en-US" noProof="0" dirty="0"/>
              <a:t>Second</a:t>
            </a:r>
            <a:r>
              <a:rPr lang="de-DE" dirty="0"/>
              <a:t> Level</a:t>
            </a:r>
          </a:p>
          <a:p>
            <a:pPr lvl="3"/>
            <a:r>
              <a:rPr lang="en-US" noProof="0" dirty="0"/>
              <a:t>Third</a:t>
            </a:r>
            <a:r>
              <a:rPr lang="de-DE" dirty="0"/>
              <a:t> Level</a:t>
            </a:r>
          </a:p>
          <a:p>
            <a:pPr lvl="4"/>
            <a:r>
              <a:rPr lang="en-US" noProof="0" dirty="0"/>
              <a:t>Fourth Level</a:t>
            </a:r>
          </a:p>
        </p:txBody>
      </p:sp>
    </p:spTree>
    <p:extLst>
      <p:ext uri="{BB962C8B-B14F-4D97-AF65-F5344CB8AC3E}">
        <p14:creationId xmlns:p14="http://schemas.microsoft.com/office/powerpoint/2010/main" val="2137442623"/>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l" defTabSz="685800" rtl="0" eaLnBrk="1" latinLnBrk="0" hangingPunct="1">
        <a:lnSpc>
          <a:spcPts val="3000"/>
        </a:lnSpc>
        <a:spcBef>
          <a:spcPct val="0"/>
        </a:spcBef>
        <a:buNone/>
        <a:defRPr sz="3000" kern="1200">
          <a:solidFill>
            <a:schemeClr val="tx1"/>
          </a:solidFill>
          <a:latin typeface="+mj-lt"/>
          <a:ea typeface="+mj-ea"/>
          <a:cs typeface="+mj-cs"/>
        </a:defRPr>
      </a:lvl1pPr>
    </p:titleStyle>
    <p:body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userDrawn="1">
          <p15:clr>
            <a:srgbClr val="F26B43"/>
          </p15:clr>
        </p15:guide>
        <p15:guide id="3" pos="90" userDrawn="1">
          <p15:clr>
            <a:srgbClr val="F26B43"/>
          </p15:clr>
        </p15:guide>
        <p15:guide id="4" pos="294" userDrawn="1">
          <p15:clr>
            <a:srgbClr val="F26B43"/>
          </p15:clr>
        </p15:guide>
        <p15:guide id="5" pos="1009" userDrawn="1">
          <p15:clr>
            <a:srgbClr val="F26B43"/>
          </p15:clr>
        </p15:guide>
        <p15:guide id="6" pos="1196" userDrawn="1">
          <p15:clr>
            <a:srgbClr val="F26B43"/>
          </p15:clr>
        </p15:guide>
        <p15:guide id="7" pos="5670" userDrawn="1">
          <p15:clr>
            <a:srgbClr val="F26B43"/>
          </p15:clr>
        </p15:guide>
        <p15:guide id="8" pos="5466" userDrawn="1">
          <p15:clr>
            <a:srgbClr val="F26B43"/>
          </p15:clr>
        </p15:guide>
        <p15:guide id="9" pos="2081" userDrawn="1">
          <p15:clr>
            <a:srgbClr val="F26B43"/>
          </p15:clr>
        </p15:guide>
        <p15:guide id="10" pos="1893" userDrawn="1">
          <p15:clr>
            <a:srgbClr val="F26B43"/>
          </p15:clr>
        </p15:guide>
        <p15:guide id="12" pos="2973" userDrawn="1">
          <p15:clr>
            <a:srgbClr val="F26B43"/>
          </p15:clr>
        </p15:guide>
        <p15:guide id="13" pos="2787" userDrawn="1">
          <p15:clr>
            <a:srgbClr val="F26B43"/>
          </p15:clr>
        </p15:guide>
        <p15:guide id="14" pos="4751" userDrawn="1">
          <p15:clr>
            <a:srgbClr val="F26B43"/>
          </p15:clr>
        </p15:guide>
        <p15:guide id="15" pos="4564" userDrawn="1">
          <p15:clr>
            <a:srgbClr val="F26B43"/>
          </p15:clr>
        </p15:guide>
        <p15:guide id="16" pos="3867" userDrawn="1">
          <p15:clr>
            <a:srgbClr val="F26B43"/>
          </p15:clr>
        </p15:guide>
        <p15:guide id="17" pos="3680" userDrawn="1">
          <p15:clr>
            <a:srgbClr val="F26B43"/>
          </p15:clr>
        </p15:guide>
        <p15:guide id="19" orient="horz" pos="123" userDrawn="1">
          <p15:clr>
            <a:srgbClr val="F26B43"/>
          </p15:clr>
        </p15:guide>
        <p15:guide id="21" orient="horz" pos="200" userDrawn="1">
          <p15:clr>
            <a:srgbClr val="F26B43"/>
          </p15:clr>
        </p15:guide>
        <p15:guide id="23" orient="horz" pos="387" userDrawn="1">
          <p15:clr>
            <a:srgbClr val="F26B43"/>
          </p15:clr>
        </p15:guide>
        <p15:guide id="24" orient="horz" pos="2819" userDrawn="1">
          <p15:clr>
            <a:srgbClr val="F26B43"/>
          </p15:clr>
        </p15:guide>
        <p15:guide id="25" orient="horz" pos="29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442800" y="579552"/>
            <a:ext cx="8263350" cy="804066"/>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442800" y="1745437"/>
            <a:ext cx="8263350" cy="274725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First</a:t>
            </a:r>
            <a:r>
              <a:rPr lang="de-DE" dirty="0"/>
              <a:t> Level</a:t>
            </a:r>
          </a:p>
          <a:p>
            <a:pPr lvl="2"/>
            <a:r>
              <a:rPr lang="en-US" noProof="0" dirty="0"/>
              <a:t>Second</a:t>
            </a:r>
            <a:r>
              <a:rPr lang="de-DE" dirty="0"/>
              <a:t> Level</a:t>
            </a:r>
          </a:p>
          <a:p>
            <a:pPr lvl="3"/>
            <a:r>
              <a:rPr lang="en-US" noProof="0" dirty="0"/>
              <a:t>Third</a:t>
            </a:r>
            <a:r>
              <a:rPr lang="de-DE" dirty="0"/>
              <a:t> Level</a:t>
            </a:r>
          </a:p>
          <a:p>
            <a:pPr lvl="4"/>
            <a:r>
              <a:rPr lang="en-US" noProof="0" dirty="0"/>
              <a:t>Fourth Level</a:t>
            </a:r>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8745299" y="97423"/>
            <a:ext cx="324000" cy="170071"/>
          </a:xfrm>
          <a:prstGeom prst="rect">
            <a:avLst/>
          </a:prstGeom>
        </p:spPr>
        <p:txBody>
          <a:bodyPr vert="horz" wrap="none" lIns="91440" tIns="45720" rIns="91440" bIns="45720" rtlCol="0" anchor="ctr">
            <a:noAutofit/>
          </a:bodyPr>
          <a:lstStyle>
            <a:lvl1pPr algn="r">
              <a:lnSpc>
                <a:spcPts val="1238"/>
              </a:lnSpc>
              <a:defRPr sz="800">
                <a:solidFill>
                  <a:schemeClr val="tx2"/>
                </a:solidFill>
              </a:defRPr>
            </a:lvl1pPr>
          </a:lstStyle>
          <a:p>
            <a:r>
              <a:rPr lang="de-AT"/>
              <a:t> </a:t>
            </a:r>
            <a:fld id="{88A1DFE4-5FC5-43BD-BB7E-75EAD82B965F}" type="slidenum">
              <a:rPr lang="en-US" smtClean="0"/>
              <a:pPr/>
              <a:t>‹#›</a:t>
            </a:fld>
            <a:endParaRPr lang="en-US" dirty="0"/>
          </a:p>
        </p:txBody>
      </p:sp>
      <p:sp>
        <p:nvSpPr>
          <p:cNvPr id="4" name="Rechteck 3">
            <a:extLst>
              <a:ext uri="{FF2B5EF4-FFF2-40B4-BE49-F238E27FC236}">
                <a16:creationId xmlns:a16="http://schemas.microsoft.com/office/drawing/2014/main" id="{DB43351D-3EDD-5F82-A631-48B2A3B5E619}"/>
              </a:ext>
            </a:extLst>
          </p:cNvPr>
          <p:cNvSpPr/>
          <p:nvPr userDrawn="1"/>
        </p:nvSpPr>
        <p:spPr>
          <a:xfrm>
            <a:off x="450" y="0"/>
            <a:ext cx="914355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5" name="Foliennummernplatzhalter 5">
            <a:extLst>
              <a:ext uri="{FF2B5EF4-FFF2-40B4-BE49-F238E27FC236}">
                <a16:creationId xmlns:a16="http://schemas.microsoft.com/office/drawing/2014/main" id="{BFDFB993-56CA-F426-BD45-F94E5BCE8423}"/>
              </a:ext>
            </a:extLst>
          </p:cNvPr>
          <p:cNvSpPr txBox="1">
            <a:spLocks/>
          </p:cNvSpPr>
          <p:nvPr userDrawn="1"/>
        </p:nvSpPr>
        <p:spPr>
          <a:xfrm>
            <a:off x="8745299" y="94965"/>
            <a:ext cx="324000" cy="170071"/>
          </a:xfrm>
          <a:prstGeom prst="rect">
            <a:avLst/>
          </a:prstGeom>
        </p:spPr>
        <p:txBody>
          <a:bodyPr vert="horz" wrap="none" lIns="91440" tIns="45720" rIns="91440" bIns="45720" rtlCol="0" anchor="ctr">
            <a:noAutofit/>
          </a:bodyPr>
          <a:lstStyle>
            <a:defPPr>
              <a:defRPr lang="de-DE"/>
            </a:defPPr>
            <a:lvl1pPr marL="0" algn="r" defTabSz="685727" rtl="0" eaLnBrk="1" latinLnBrk="0" hangingPunct="1">
              <a:lnSpc>
                <a:spcPts val="1238"/>
              </a:lnSpc>
              <a:defRPr sz="800" kern="1200">
                <a:solidFill>
                  <a:schemeClr val="bg1"/>
                </a:solidFill>
                <a:latin typeface="+mn-lt"/>
                <a:ea typeface="+mn-ea"/>
                <a:cs typeface="+mn-cs"/>
              </a:defRPr>
            </a:lvl1pPr>
            <a:lvl2pPr marL="342863" algn="l" defTabSz="685727" rtl="0" eaLnBrk="1" latinLnBrk="0" hangingPunct="1">
              <a:defRPr sz="1350" kern="1200">
                <a:solidFill>
                  <a:schemeClr val="tx1"/>
                </a:solidFill>
                <a:latin typeface="+mn-lt"/>
                <a:ea typeface="+mn-ea"/>
                <a:cs typeface="+mn-cs"/>
              </a:defRPr>
            </a:lvl2pPr>
            <a:lvl3pPr marL="685727" algn="l" defTabSz="685727" rtl="0" eaLnBrk="1" latinLnBrk="0" hangingPunct="1">
              <a:defRPr sz="1350" kern="1200">
                <a:solidFill>
                  <a:schemeClr val="tx1"/>
                </a:solidFill>
                <a:latin typeface="+mn-lt"/>
                <a:ea typeface="+mn-ea"/>
                <a:cs typeface="+mn-cs"/>
              </a:defRPr>
            </a:lvl3pPr>
            <a:lvl4pPr marL="1028591" algn="l" defTabSz="685727" rtl="0" eaLnBrk="1" latinLnBrk="0" hangingPunct="1">
              <a:defRPr sz="1350" kern="1200">
                <a:solidFill>
                  <a:schemeClr val="tx1"/>
                </a:solidFill>
                <a:latin typeface="+mn-lt"/>
                <a:ea typeface="+mn-ea"/>
                <a:cs typeface="+mn-cs"/>
              </a:defRPr>
            </a:lvl4pPr>
            <a:lvl5pPr marL="1371454" algn="l" defTabSz="685727" rtl="0" eaLnBrk="1" latinLnBrk="0" hangingPunct="1">
              <a:defRPr sz="1350" kern="1200">
                <a:solidFill>
                  <a:schemeClr val="tx1"/>
                </a:solidFill>
                <a:latin typeface="+mn-lt"/>
                <a:ea typeface="+mn-ea"/>
                <a:cs typeface="+mn-cs"/>
              </a:defRPr>
            </a:lvl5pPr>
            <a:lvl6pPr marL="1714318" algn="l" defTabSz="685727" rtl="0" eaLnBrk="1" latinLnBrk="0" hangingPunct="1">
              <a:defRPr sz="1350" kern="1200">
                <a:solidFill>
                  <a:schemeClr val="tx1"/>
                </a:solidFill>
                <a:latin typeface="+mn-lt"/>
                <a:ea typeface="+mn-ea"/>
                <a:cs typeface="+mn-cs"/>
              </a:defRPr>
            </a:lvl6pPr>
            <a:lvl7pPr marL="2057181" algn="l" defTabSz="685727" rtl="0" eaLnBrk="1" latinLnBrk="0" hangingPunct="1">
              <a:defRPr sz="1350" kern="1200">
                <a:solidFill>
                  <a:schemeClr val="tx1"/>
                </a:solidFill>
                <a:latin typeface="+mn-lt"/>
                <a:ea typeface="+mn-ea"/>
                <a:cs typeface="+mn-cs"/>
              </a:defRPr>
            </a:lvl7pPr>
            <a:lvl8pPr marL="2400045" algn="l" defTabSz="685727" rtl="0" eaLnBrk="1" latinLnBrk="0" hangingPunct="1">
              <a:defRPr sz="1350" kern="1200">
                <a:solidFill>
                  <a:schemeClr val="tx1"/>
                </a:solidFill>
                <a:latin typeface="+mn-lt"/>
                <a:ea typeface="+mn-ea"/>
                <a:cs typeface="+mn-cs"/>
              </a:defRPr>
            </a:lvl8pPr>
            <a:lvl9pPr marL="2742908" algn="l" defTabSz="685727" rtl="0" eaLnBrk="1" latinLnBrk="0" hangingPunct="1">
              <a:defRPr sz="1350" kern="1200">
                <a:solidFill>
                  <a:schemeClr val="tx1"/>
                </a:solidFill>
                <a:latin typeface="+mn-lt"/>
                <a:ea typeface="+mn-ea"/>
                <a:cs typeface="+mn-cs"/>
              </a:defRPr>
            </a:lvl9pPr>
          </a:lstStyle>
          <a:p>
            <a:fld id="{88A1DFE4-5FC5-43BD-BB7E-75EAD82B965F}" type="slidenum">
              <a:rPr lang="en-US" smtClean="0"/>
              <a:pPr/>
              <a:t>‹#›</a:t>
            </a:fld>
            <a:endParaRPr lang="en-US" dirty="0"/>
          </a:p>
        </p:txBody>
      </p:sp>
      <p:pic>
        <p:nvPicPr>
          <p:cNvPr id="7" name="Grafik 16">
            <a:extLst>
              <a:ext uri="{FF2B5EF4-FFF2-40B4-BE49-F238E27FC236}">
                <a16:creationId xmlns:a16="http://schemas.microsoft.com/office/drawing/2014/main" id="{66E47358-342E-3A4C-AA73-A43A40B6370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30450" y="90000"/>
            <a:ext cx="447815" cy="180000"/>
          </a:xfrm>
          <a:prstGeom prst="rect">
            <a:avLst/>
          </a:prstGeom>
        </p:spPr>
      </p:pic>
      <p:pic>
        <p:nvPicPr>
          <p:cNvPr id="8" name="Picture 7">
            <a:extLst>
              <a:ext uri="{FF2B5EF4-FFF2-40B4-BE49-F238E27FC236}">
                <a16:creationId xmlns:a16="http://schemas.microsoft.com/office/drawing/2014/main" id="{ED9645B6-316B-DEF9-3A00-80BFB8F0402A}"/>
              </a:ext>
            </a:extLst>
          </p:cNvPr>
          <p:cNvPicPr>
            <a:picLocks noChangeAspect="1"/>
          </p:cNvPicPr>
          <p:nvPr userDrawn="1"/>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10800" t="30799" r="10800" b="31402"/>
          <a:stretch/>
        </p:blipFill>
        <p:spPr>
          <a:xfrm>
            <a:off x="6002347" y="0"/>
            <a:ext cx="1119697" cy="359903"/>
          </a:xfrm>
          <a:prstGeom prst="rect">
            <a:avLst/>
          </a:prstGeom>
        </p:spPr>
      </p:pic>
      <p:sp>
        <p:nvSpPr>
          <p:cNvPr id="9" name="Textfeld 7">
            <a:extLst>
              <a:ext uri="{FF2B5EF4-FFF2-40B4-BE49-F238E27FC236}">
                <a16:creationId xmlns:a16="http://schemas.microsoft.com/office/drawing/2014/main" id="{6C800D53-8594-0CBD-588E-1D59F744E118}"/>
              </a:ext>
            </a:extLst>
          </p:cNvPr>
          <p:cNvSpPr txBox="1"/>
          <p:nvPr userDrawn="1"/>
        </p:nvSpPr>
        <p:spPr>
          <a:xfrm>
            <a:off x="3552750" y="73856"/>
            <a:ext cx="2038500" cy="170071"/>
          </a:xfrm>
          <a:prstGeom prst="rect">
            <a:avLst/>
          </a:prstGeom>
          <a:noFill/>
        </p:spPr>
        <p:txBody>
          <a:bodyPr wrap="square" rtlCol="0">
            <a:noAutofit/>
          </a:bodyPr>
          <a:lstStyle/>
          <a:p>
            <a:pPr algn="ctr">
              <a:lnSpc>
                <a:spcPts val="1238"/>
              </a:lnSpc>
            </a:pPr>
            <a:r>
              <a:rPr lang="en-US" sz="900" dirty="0">
                <a:solidFill>
                  <a:schemeClr val="bg1"/>
                </a:solidFill>
              </a:rPr>
              <a:t>Emily Howling</a:t>
            </a:r>
            <a:endParaRPr lang="de-AT" sz="900" dirty="0">
              <a:solidFill>
                <a:schemeClr val="bg1"/>
              </a:solidFill>
            </a:endParaRPr>
          </a:p>
        </p:txBody>
      </p:sp>
      <p:pic>
        <p:nvPicPr>
          <p:cNvPr id="11" name="Picture 10" descr="A blue background with white text&#10;&#10;Description automatically generated">
            <a:extLst>
              <a:ext uri="{FF2B5EF4-FFF2-40B4-BE49-F238E27FC236}">
                <a16:creationId xmlns:a16="http://schemas.microsoft.com/office/drawing/2014/main" id="{74807DC4-5589-E70B-38E1-617B63073F9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272441" y="0"/>
            <a:ext cx="1259999" cy="360000"/>
          </a:xfrm>
          <a:prstGeom prst="rect">
            <a:avLst/>
          </a:prstGeom>
        </p:spPr>
      </p:pic>
      <p:grpSp>
        <p:nvGrpSpPr>
          <p:cNvPr id="12" name="Group 11">
            <a:extLst>
              <a:ext uri="{FF2B5EF4-FFF2-40B4-BE49-F238E27FC236}">
                <a16:creationId xmlns:a16="http://schemas.microsoft.com/office/drawing/2014/main" id="{BC79C0D0-DC01-E7CE-2B92-ED8BEE5819CB}"/>
              </a:ext>
            </a:extLst>
          </p:cNvPr>
          <p:cNvGrpSpPr/>
          <p:nvPr userDrawn="1"/>
        </p:nvGrpSpPr>
        <p:grpSpPr>
          <a:xfrm>
            <a:off x="8350311" y="830"/>
            <a:ext cx="356400" cy="356400"/>
            <a:chOff x="7956130" y="-1"/>
            <a:chExt cx="360040" cy="360001"/>
          </a:xfrm>
        </p:grpSpPr>
        <p:sp>
          <p:nvSpPr>
            <p:cNvPr id="13" name="Rectangle 12">
              <a:extLst>
                <a:ext uri="{FF2B5EF4-FFF2-40B4-BE49-F238E27FC236}">
                  <a16:creationId xmlns:a16="http://schemas.microsoft.com/office/drawing/2014/main" id="{FC630991-AD18-C9E5-3B9E-9D671605D85A}"/>
                </a:ext>
              </a:extLst>
            </p:cNvPr>
            <p:cNvSpPr/>
            <p:nvPr userDrawn="1"/>
          </p:nvSpPr>
          <p:spPr>
            <a:xfrm>
              <a:off x="7956130" y="-1"/>
              <a:ext cx="360040" cy="3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CERN - Wikipedia">
              <a:extLst>
                <a:ext uri="{FF2B5EF4-FFF2-40B4-BE49-F238E27FC236}">
                  <a16:creationId xmlns:a16="http://schemas.microsoft.com/office/drawing/2014/main" id="{C673F17F-0C9B-1C49-3160-1A9AEBA6375F}"/>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956169" y="-1"/>
              <a:ext cx="360001" cy="36000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3FECCCAE-B36C-3BE5-9111-4FD24398DE13}"/>
              </a:ext>
            </a:extLst>
          </p:cNvPr>
          <p:cNvSpPr/>
          <p:nvPr userDrawn="1"/>
        </p:nvSpPr>
        <p:spPr>
          <a:xfrm>
            <a:off x="8136170" y="0"/>
            <a:ext cx="225497" cy="360000"/>
          </a:xfrm>
          <a:prstGeom prst="rect">
            <a:avLst/>
          </a:prstGeom>
          <a:gradFill flip="none" rotWithShape="1">
            <a:gsLst>
              <a:gs pos="61000">
                <a:srgbClr val="1D498C"/>
              </a:gs>
              <a:gs pos="0">
                <a:srgbClr val="1B3665"/>
              </a:gs>
              <a:gs pos="100000">
                <a:srgbClr val="1E59A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5ADBD53-616D-7C08-5237-44E9B9937EA3}"/>
              </a:ext>
            </a:extLst>
          </p:cNvPr>
          <p:cNvSpPr/>
          <p:nvPr userDrawn="1"/>
        </p:nvSpPr>
        <p:spPr>
          <a:xfrm>
            <a:off x="7083173" y="0"/>
            <a:ext cx="189268" cy="357229"/>
          </a:xfrm>
          <a:prstGeom prst="rect">
            <a:avLst/>
          </a:prstGeom>
          <a:gradFill flip="none" rotWithShape="1">
            <a:gsLst>
              <a:gs pos="0">
                <a:srgbClr val="002147"/>
              </a:gs>
              <a:gs pos="100000">
                <a:srgbClr val="1B366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E050CEC-B6C8-9ECF-D10C-ED977869A47F}"/>
              </a:ext>
            </a:extLst>
          </p:cNvPr>
          <p:cNvSpPr/>
          <p:nvPr userDrawn="1"/>
        </p:nvSpPr>
        <p:spPr>
          <a:xfrm>
            <a:off x="5854564" y="0"/>
            <a:ext cx="189268" cy="357229"/>
          </a:xfrm>
          <a:prstGeom prst="rect">
            <a:avLst/>
          </a:prstGeom>
          <a:gradFill flip="none" rotWithShape="1">
            <a:gsLst>
              <a:gs pos="0">
                <a:srgbClr val="0F124A"/>
              </a:gs>
              <a:gs pos="100000">
                <a:srgbClr val="00214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1A69D9B-074F-B84D-0D62-3C9EBC51D4BB}"/>
              </a:ext>
            </a:extLst>
          </p:cNvPr>
          <p:cNvSpPr/>
          <p:nvPr userDrawn="1"/>
        </p:nvSpPr>
        <p:spPr>
          <a:xfrm>
            <a:off x="8704731" y="0"/>
            <a:ext cx="115741" cy="360000"/>
          </a:xfrm>
          <a:prstGeom prst="rect">
            <a:avLst/>
          </a:prstGeom>
          <a:gradFill flip="none" rotWithShape="1">
            <a:gsLst>
              <a:gs pos="0">
                <a:srgbClr val="1E59AE"/>
              </a:gs>
              <a:gs pos="98000">
                <a:srgbClr val="0F124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feld 1">
            <a:extLst>
              <a:ext uri="{FF2B5EF4-FFF2-40B4-BE49-F238E27FC236}">
                <a16:creationId xmlns:a16="http://schemas.microsoft.com/office/drawing/2014/main" id="{EE04428C-B8AC-C963-8451-6AC9F0D9CC94}"/>
              </a:ext>
            </a:extLst>
          </p:cNvPr>
          <p:cNvSpPr txBox="1"/>
          <p:nvPr userDrawn="1"/>
        </p:nvSpPr>
        <p:spPr>
          <a:xfrm>
            <a:off x="1007830" y="61740"/>
            <a:ext cx="2544920" cy="170071"/>
          </a:xfrm>
          <a:prstGeom prst="rect">
            <a:avLst/>
          </a:prstGeom>
          <a:noFill/>
        </p:spPr>
        <p:txBody>
          <a:bodyPr wrap="square" rtlCol="0">
            <a:noAutofit/>
          </a:bodyPr>
          <a:lstStyle/>
          <a:p>
            <a:pPr>
              <a:lnSpc>
                <a:spcPts val="1238"/>
              </a:lnSpc>
            </a:pPr>
            <a:r>
              <a:rPr lang="en-US" sz="900" dirty="0">
                <a:solidFill>
                  <a:schemeClr val="bg1"/>
                </a:solidFill>
              </a:rPr>
              <a:t>17/06/2025 CEPC Workshop</a:t>
            </a:r>
            <a:endParaRPr lang="de-AT" sz="900" dirty="0">
              <a:solidFill>
                <a:schemeClr val="bg1"/>
              </a:solidFill>
            </a:endParaRPr>
          </a:p>
        </p:txBody>
      </p:sp>
    </p:spTree>
    <p:extLst>
      <p:ext uri="{BB962C8B-B14F-4D97-AF65-F5344CB8AC3E}">
        <p14:creationId xmlns:p14="http://schemas.microsoft.com/office/powerpoint/2010/main" val="231990301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9" r:id="rId3"/>
    <p:sldLayoutId id="2147483663" r:id="rId4"/>
    <p:sldLayoutId id="2147483670" r:id="rId5"/>
  </p:sldLayoutIdLst>
  <p:hf hdr="0" ftr="0" dt="0"/>
  <p:txStyles>
    <p:titleStyle>
      <a:lvl1pPr algn="l" defTabSz="685800" rtl="0" eaLnBrk="1" latinLnBrk="0" hangingPunct="1">
        <a:lnSpc>
          <a:spcPts val="3000"/>
        </a:lnSpc>
        <a:spcBef>
          <a:spcPct val="0"/>
        </a:spcBef>
        <a:buNone/>
        <a:defRPr sz="3000" kern="1200">
          <a:solidFill>
            <a:schemeClr val="tx1"/>
          </a:solidFill>
          <a:latin typeface="+mj-lt"/>
          <a:ea typeface="+mj-ea"/>
          <a:cs typeface="+mj-cs"/>
        </a:defRPr>
      </a:lvl1pPr>
    </p:titleStyle>
    <p:body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userDrawn="1">
          <p15:clr>
            <a:srgbClr val="F26B43"/>
          </p15:clr>
        </p15:guide>
        <p15:guide id="3" pos="90" userDrawn="1">
          <p15:clr>
            <a:srgbClr val="F26B43"/>
          </p15:clr>
        </p15:guide>
        <p15:guide id="4" pos="294" userDrawn="1">
          <p15:clr>
            <a:srgbClr val="F26B43"/>
          </p15:clr>
        </p15:guide>
        <p15:guide id="5" pos="1009" userDrawn="1">
          <p15:clr>
            <a:srgbClr val="F26B43"/>
          </p15:clr>
        </p15:guide>
        <p15:guide id="6" pos="1196" userDrawn="1">
          <p15:clr>
            <a:srgbClr val="F26B43"/>
          </p15:clr>
        </p15:guide>
        <p15:guide id="7" pos="5670" userDrawn="1">
          <p15:clr>
            <a:srgbClr val="F26B43"/>
          </p15:clr>
        </p15:guide>
        <p15:guide id="8" pos="5466" userDrawn="1">
          <p15:clr>
            <a:srgbClr val="F26B43"/>
          </p15:clr>
        </p15:guide>
        <p15:guide id="9" pos="2081" userDrawn="1">
          <p15:clr>
            <a:srgbClr val="F26B43"/>
          </p15:clr>
        </p15:guide>
        <p15:guide id="10" pos="1893" userDrawn="1">
          <p15:clr>
            <a:srgbClr val="F26B43"/>
          </p15:clr>
        </p15:guide>
        <p15:guide id="12" pos="2973" userDrawn="1">
          <p15:clr>
            <a:srgbClr val="F26B43"/>
          </p15:clr>
        </p15:guide>
        <p15:guide id="13" pos="2787" userDrawn="1">
          <p15:clr>
            <a:srgbClr val="F26B43"/>
          </p15:clr>
        </p15:guide>
        <p15:guide id="14" pos="4751" userDrawn="1">
          <p15:clr>
            <a:srgbClr val="F26B43"/>
          </p15:clr>
        </p15:guide>
        <p15:guide id="15" pos="4564" userDrawn="1">
          <p15:clr>
            <a:srgbClr val="F26B43"/>
          </p15:clr>
        </p15:guide>
        <p15:guide id="16" pos="3867" userDrawn="1">
          <p15:clr>
            <a:srgbClr val="F26B43"/>
          </p15:clr>
        </p15:guide>
        <p15:guide id="17" pos="3680" userDrawn="1">
          <p15:clr>
            <a:srgbClr val="F26B43"/>
          </p15:clr>
        </p15:guide>
        <p15:guide id="19" orient="horz" pos="123" userDrawn="1">
          <p15:clr>
            <a:srgbClr val="F26B43"/>
          </p15:clr>
        </p15:guide>
        <p15:guide id="21" orient="horz" pos="200" userDrawn="1">
          <p15:clr>
            <a:srgbClr val="F26B43"/>
          </p15:clr>
        </p15:guide>
        <p15:guide id="23" orient="horz" pos="387" userDrawn="1">
          <p15:clr>
            <a:srgbClr val="F26B43"/>
          </p15:clr>
        </p15:guide>
        <p15:guide id="24" orient="horz" pos="2819" userDrawn="1">
          <p15:clr>
            <a:srgbClr val="F26B43"/>
          </p15:clr>
        </p15:guide>
        <p15:guide id="25" orient="horz" pos="293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442800" y="577800"/>
            <a:ext cx="8263350" cy="804066"/>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442800" y="1745437"/>
            <a:ext cx="8263350" cy="274725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450" y="0"/>
            <a:ext cx="914355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8745299" y="94965"/>
            <a:ext cx="324000" cy="170071"/>
          </a:xfrm>
          <a:prstGeom prst="rect">
            <a:avLst/>
          </a:prstGeom>
        </p:spPr>
        <p:txBody>
          <a:bodyPr vert="horz" wrap="none" lIns="91440" tIns="45720" rIns="91440" bIns="45720" rtlCol="0" anchor="ctr">
            <a:noAutofit/>
          </a:bodyPr>
          <a:lstStyle>
            <a:lvl1pPr algn="r">
              <a:lnSpc>
                <a:spcPts val="1238"/>
              </a:lnSpc>
              <a:defRPr sz="800">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30450" y="90000"/>
            <a:ext cx="447815" cy="180000"/>
          </a:xfrm>
          <a:prstGeom prst="rect">
            <a:avLst/>
          </a:prstGeom>
        </p:spPr>
      </p:pic>
      <p:pic>
        <p:nvPicPr>
          <p:cNvPr id="9" name="Picture 8">
            <a:extLst>
              <a:ext uri="{FF2B5EF4-FFF2-40B4-BE49-F238E27FC236}">
                <a16:creationId xmlns:a16="http://schemas.microsoft.com/office/drawing/2014/main" id="{752B3CF4-4AE8-6392-7F6C-84B7F5AE39D1}"/>
              </a:ext>
            </a:extLst>
          </p:cNvPr>
          <p:cNvPicPr>
            <a:picLocks noChangeAspect="1"/>
          </p:cNvPicPr>
          <p:nvPr userDrawn="1"/>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10800" t="30799" r="10800" b="31402"/>
          <a:stretch/>
        </p:blipFill>
        <p:spPr>
          <a:xfrm>
            <a:off x="6002347" y="0"/>
            <a:ext cx="1119697" cy="359903"/>
          </a:xfrm>
          <a:prstGeom prst="rect">
            <a:avLst/>
          </a:prstGeom>
        </p:spPr>
      </p:pic>
      <p:sp>
        <p:nvSpPr>
          <p:cNvPr id="11" name="Textfeld 7">
            <a:extLst>
              <a:ext uri="{FF2B5EF4-FFF2-40B4-BE49-F238E27FC236}">
                <a16:creationId xmlns:a16="http://schemas.microsoft.com/office/drawing/2014/main" id="{33B40C2A-74FF-09B5-6FD4-04F657031731}"/>
              </a:ext>
            </a:extLst>
          </p:cNvPr>
          <p:cNvSpPr txBox="1"/>
          <p:nvPr userDrawn="1"/>
        </p:nvSpPr>
        <p:spPr>
          <a:xfrm>
            <a:off x="3552750" y="73856"/>
            <a:ext cx="2038500" cy="170071"/>
          </a:xfrm>
          <a:prstGeom prst="rect">
            <a:avLst/>
          </a:prstGeom>
          <a:noFill/>
        </p:spPr>
        <p:txBody>
          <a:bodyPr wrap="square" rtlCol="0">
            <a:noAutofit/>
          </a:bodyPr>
          <a:lstStyle/>
          <a:p>
            <a:pPr algn="ctr">
              <a:lnSpc>
                <a:spcPts val="1238"/>
              </a:lnSpc>
            </a:pPr>
            <a:r>
              <a:rPr lang="en-US" sz="900" dirty="0">
                <a:solidFill>
                  <a:schemeClr val="bg1"/>
                </a:solidFill>
              </a:rPr>
              <a:t>Emily Howling</a:t>
            </a:r>
            <a:endParaRPr lang="de-AT" sz="900" dirty="0">
              <a:solidFill>
                <a:schemeClr val="bg1"/>
              </a:solidFill>
            </a:endParaRPr>
          </a:p>
        </p:txBody>
      </p:sp>
      <p:pic>
        <p:nvPicPr>
          <p:cNvPr id="7" name="Picture 6" descr="A blue background with white text&#10;&#10;Description automatically generated">
            <a:extLst>
              <a:ext uri="{FF2B5EF4-FFF2-40B4-BE49-F238E27FC236}">
                <a16:creationId xmlns:a16="http://schemas.microsoft.com/office/drawing/2014/main" id="{2D177810-94BD-013E-D43A-08990D978E5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272441" y="0"/>
            <a:ext cx="1259999" cy="360000"/>
          </a:xfrm>
          <a:prstGeom prst="rect">
            <a:avLst/>
          </a:prstGeom>
        </p:spPr>
      </p:pic>
      <p:grpSp>
        <p:nvGrpSpPr>
          <p:cNvPr id="10" name="Group 9">
            <a:extLst>
              <a:ext uri="{FF2B5EF4-FFF2-40B4-BE49-F238E27FC236}">
                <a16:creationId xmlns:a16="http://schemas.microsoft.com/office/drawing/2014/main" id="{01C5F73A-3715-B635-D4E3-01A7CDC0E0F3}"/>
              </a:ext>
            </a:extLst>
          </p:cNvPr>
          <p:cNvGrpSpPr/>
          <p:nvPr userDrawn="1"/>
        </p:nvGrpSpPr>
        <p:grpSpPr>
          <a:xfrm>
            <a:off x="8350311" y="830"/>
            <a:ext cx="356400" cy="356400"/>
            <a:chOff x="7956130" y="-1"/>
            <a:chExt cx="360040" cy="360001"/>
          </a:xfrm>
        </p:grpSpPr>
        <p:sp>
          <p:nvSpPr>
            <p:cNvPr id="8" name="Rectangle 7">
              <a:extLst>
                <a:ext uri="{FF2B5EF4-FFF2-40B4-BE49-F238E27FC236}">
                  <a16:creationId xmlns:a16="http://schemas.microsoft.com/office/drawing/2014/main" id="{39B22721-4691-8B9C-36B2-45F9B5E8AF57}"/>
                </a:ext>
              </a:extLst>
            </p:cNvPr>
            <p:cNvSpPr/>
            <p:nvPr userDrawn="1"/>
          </p:nvSpPr>
          <p:spPr>
            <a:xfrm>
              <a:off x="7956130" y="-1"/>
              <a:ext cx="360040" cy="36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CERN - Wikipedia">
              <a:extLst>
                <a:ext uri="{FF2B5EF4-FFF2-40B4-BE49-F238E27FC236}">
                  <a16:creationId xmlns:a16="http://schemas.microsoft.com/office/drawing/2014/main" id="{89737FE5-10AA-ABEB-EAF9-B2A4BCE249F9}"/>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956169" y="-1"/>
              <a:ext cx="360001" cy="360001"/>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B0D06531-BBD5-0B08-53A6-65B0E02DD453}"/>
              </a:ext>
            </a:extLst>
          </p:cNvPr>
          <p:cNvSpPr/>
          <p:nvPr userDrawn="1"/>
        </p:nvSpPr>
        <p:spPr>
          <a:xfrm>
            <a:off x="8136170" y="0"/>
            <a:ext cx="225497" cy="360000"/>
          </a:xfrm>
          <a:prstGeom prst="rect">
            <a:avLst/>
          </a:prstGeom>
          <a:gradFill flip="none" rotWithShape="1">
            <a:gsLst>
              <a:gs pos="61000">
                <a:srgbClr val="1D498C"/>
              </a:gs>
              <a:gs pos="0">
                <a:srgbClr val="1B3665"/>
              </a:gs>
              <a:gs pos="100000">
                <a:srgbClr val="1E59A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8AD8A78-D1E3-5BD2-F788-2BB0D76911F6}"/>
              </a:ext>
            </a:extLst>
          </p:cNvPr>
          <p:cNvSpPr/>
          <p:nvPr userDrawn="1"/>
        </p:nvSpPr>
        <p:spPr>
          <a:xfrm>
            <a:off x="7083173" y="0"/>
            <a:ext cx="189268" cy="357229"/>
          </a:xfrm>
          <a:prstGeom prst="rect">
            <a:avLst/>
          </a:prstGeom>
          <a:gradFill flip="none" rotWithShape="1">
            <a:gsLst>
              <a:gs pos="0">
                <a:srgbClr val="002147"/>
              </a:gs>
              <a:gs pos="100000">
                <a:srgbClr val="1B366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E17377F-2736-7ED9-24FD-036745B8EE58}"/>
              </a:ext>
            </a:extLst>
          </p:cNvPr>
          <p:cNvSpPr/>
          <p:nvPr userDrawn="1"/>
        </p:nvSpPr>
        <p:spPr>
          <a:xfrm>
            <a:off x="5854564" y="0"/>
            <a:ext cx="189268" cy="357229"/>
          </a:xfrm>
          <a:prstGeom prst="rect">
            <a:avLst/>
          </a:prstGeom>
          <a:gradFill flip="none" rotWithShape="1">
            <a:gsLst>
              <a:gs pos="0">
                <a:srgbClr val="0F124A"/>
              </a:gs>
              <a:gs pos="100000">
                <a:srgbClr val="00214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4DC6E23-6CEA-8C35-BBE6-E255CBB1E0AB}"/>
              </a:ext>
            </a:extLst>
          </p:cNvPr>
          <p:cNvSpPr/>
          <p:nvPr userDrawn="1"/>
        </p:nvSpPr>
        <p:spPr>
          <a:xfrm>
            <a:off x="8704731" y="0"/>
            <a:ext cx="115741" cy="360000"/>
          </a:xfrm>
          <a:prstGeom prst="rect">
            <a:avLst/>
          </a:prstGeom>
          <a:gradFill flip="none" rotWithShape="1">
            <a:gsLst>
              <a:gs pos="0">
                <a:srgbClr val="1E59AE"/>
              </a:gs>
              <a:gs pos="98000">
                <a:srgbClr val="0F124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feld 1">
            <a:extLst>
              <a:ext uri="{FF2B5EF4-FFF2-40B4-BE49-F238E27FC236}">
                <a16:creationId xmlns:a16="http://schemas.microsoft.com/office/drawing/2014/main" id="{42ABD37B-E689-6498-339B-987389914972}"/>
              </a:ext>
            </a:extLst>
          </p:cNvPr>
          <p:cNvSpPr txBox="1"/>
          <p:nvPr userDrawn="1"/>
        </p:nvSpPr>
        <p:spPr>
          <a:xfrm>
            <a:off x="1007830" y="61740"/>
            <a:ext cx="2544920" cy="170071"/>
          </a:xfrm>
          <a:prstGeom prst="rect">
            <a:avLst/>
          </a:prstGeom>
          <a:noFill/>
        </p:spPr>
        <p:txBody>
          <a:bodyPr wrap="square" rtlCol="0">
            <a:noAutofit/>
          </a:bodyPr>
          <a:lstStyle/>
          <a:p>
            <a:pPr>
              <a:lnSpc>
                <a:spcPts val="1238"/>
              </a:lnSpc>
            </a:pPr>
            <a:r>
              <a:rPr lang="en-US" sz="900" dirty="0">
                <a:solidFill>
                  <a:schemeClr val="bg1"/>
                </a:solidFill>
              </a:rPr>
              <a:t>17/06/2025 CEPC Workshop</a:t>
            </a:r>
            <a:endParaRPr lang="de-AT" sz="900" dirty="0">
              <a:solidFill>
                <a:schemeClr val="bg1"/>
              </a:solidFill>
            </a:endParaRPr>
          </a:p>
        </p:txBody>
      </p:sp>
    </p:spTree>
    <p:extLst>
      <p:ext uri="{BB962C8B-B14F-4D97-AF65-F5344CB8AC3E}">
        <p14:creationId xmlns:p14="http://schemas.microsoft.com/office/powerpoint/2010/main" val="3684260606"/>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68" r:id="rId3"/>
    <p:sldLayoutId id="2147483653" r:id="rId4"/>
    <p:sldLayoutId id="2147483655" r:id="rId5"/>
    <p:sldLayoutId id="2147483656" r:id="rId6"/>
    <p:sldLayoutId id="2147483657" r:id="rId7"/>
    <p:sldLayoutId id="2147483658" r:id="rId8"/>
    <p:sldLayoutId id="2147483661" r:id="rId9"/>
    <p:sldLayoutId id="2147483662" r:id="rId10"/>
    <p:sldLayoutId id="2147483667" r:id="rId11"/>
  </p:sldLayoutIdLst>
  <p:hf hdr="0" ftr="0" dt="0"/>
  <p:txStyles>
    <p:titleStyle>
      <a:lvl1pPr algn="l" defTabSz="685800" rtl="0" eaLnBrk="1" latinLnBrk="0" hangingPunct="1">
        <a:lnSpc>
          <a:spcPts val="3000"/>
        </a:lnSpc>
        <a:spcBef>
          <a:spcPct val="0"/>
        </a:spcBef>
        <a:buNone/>
        <a:defRPr sz="3000" kern="1200">
          <a:solidFill>
            <a:schemeClr val="tx1"/>
          </a:solidFill>
          <a:latin typeface="+mj-lt"/>
          <a:ea typeface="+mj-ea"/>
          <a:cs typeface="+mj-cs"/>
        </a:defRPr>
      </a:lvl1pPr>
    </p:titleStyle>
    <p:body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userDrawn="1">
          <p15:clr>
            <a:srgbClr val="F26B43"/>
          </p15:clr>
        </p15:guide>
        <p15:guide id="3" pos="90" userDrawn="1">
          <p15:clr>
            <a:srgbClr val="F26B43"/>
          </p15:clr>
        </p15:guide>
        <p15:guide id="4" pos="294" userDrawn="1">
          <p15:clr>
            <a:srgbClr val="F26B43"/>
          </p15:clr>
        </p15:guide>
        <p15:guide id="5" pos="1009" userDrawn="1">
          <p15:clr>
            <a:srgbClr val="F26B43"/>
          </p15:clr>
        </p15:guide>
        <p15:guide id="6" pos="1196" userDrawn="1">
          <p15:clr>
            <a:srgbClr val="F26B43"/>
          </p15:clr>
        </p15:guide>
        <p15:guide id="7" pos="5670" userDrawn="1">
          <p15:clr>
            <a:srgbClr val="F26B43"/>
          </p15:clr>
        </p15:guide>
        <p15:guide id="8" pos="5466" userDrawn="1">
          <p15:clr>
            <a:srgbClr val="F26B43"/>
          </p15:clr>
        </p15:guide>
        <p15:guide id="9" pos="2081" userDrawn="1">
          <p15:clr>
            <a:srgbClr val="F26B43"/>
          </p15:clr>
        </p15:guide>
        <p15:guide id="10" pos="1893" userDrawn="1">
          <p15:clr>
            <a:srgbClr val="F26B43"/>
          </p15:clr>
        </p15:guide>
        <p15:guide id="12" pos="2973" userDrawn="1">
          <p15:clr>
            <a:srgbClr val="F26B43"/>
          </p15:clr>
        </p15:guide>
        <p15:guide id="13" pos="2787" userDrawn="1">
          <p15:clr>
            <a:srgbClr val="F26B43"/>
          </p15:clr>
        </p15:guide>
        <p15:guide id="14" pos="4751" userDrawn="1">
          <p15:clr>
            <a:srgbClr val="F26B43"/>
          </p15:clr>
        </p15:guide>
        <p15:guide id="15" pos="4564" userDrawn="1">
          <p15:clr>
            <a:srgbClr val="F26B43"/>
          </p15:clr>
        </p15:guide>
        <p15:guide id="16" pos="3867" userDrawn="1">
          <p15:clr>
            <a:srgbClr val="F26B43"/>
          </p15:clr>
        </p15:guide>
        <p15:guide id="17" pos="3680" userDrawn="1">
          <p15:clr>
            <a:srgbClr val="F26B43"/>
          </p15:clr>
        </p15:guide>
        <p15:guide id="19" orient="horz" pos="123" userDrawn="1">
          <p15:clr>
            <a:srgbClr val="F26B43"/>
          </p15:clr>
        </p15:guide>
        <p15:guide id="21" orient="horz" pos="200" userDrawn="1">
          <p15:clr>
            <a:srgbClr val="F26B43"/>
          </p15:clr>
        </p15:guide>
        <p15:guide id="23" orient="horz" pos="387" userDrawn="1">
          <p15:clr>
            <a:srgbClr val="F26B43"/>
          </p15:clr>
        </p15:guide>
        <p15:guide id="24" orient="horz" pos="2819" userDrawn="1">
          <p15:clr>
            <a:srgbClr val="F26B43"/>
          </p15:clr>
        </p15:guide>
        <p15:guide id="25" orient="horz" pos="29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 Id="rId4" Type="http://schemas.openxmlformats.org/officeDocument/2006/relationships/image" Target="../media/image45.gif"/></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indico.cern.ch/event/1408515/contributions/6491862/" TargetMode="External"/><Relationship Id="rId2" Type="http://schemas.openxmlformats.org/officeDocument/2006/relationships/hyperlink" Target="https://newatlas.com/future-circular-collider-physics/58068/" TargetMode="External"/><Relationship Id="rId1" Type="http://schemas.openxmlformats.org/officeDocument/2006/relationships/slideLayout" Target="../slideLayouts/slideLayout14.xml"/><Relationship Id="rId4" Type="http://schemas.openxmlformats.org/officeDocument/2006/relationships/hyperlink" Target="https://indico.cern.ch/event/1408515/contributions/652698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D291B-A0D1-3187-5E32-16EFFC5930DE}"/>
              </a:ext>
            </a:extLst>
          </p:cNvPr>
          <p:cNvSpPr>
            <a:spLocks noGrp="1"/>
          </p:cNvSpPr>
          <p:nvPr>
            <p:ph type="ctrTitle"/>
          </p:nvPr>
        </p:nvSpPr>
        <p:spPr/>
        <p:txBody>
          <a:bodyPr/>
          <a:lstStyle/>
          <a:p>
            <a:r>
              <a:rPr lang="en-US" dirty="0"/>
              <a:t>Beam diagnostics for FCC-</a:t>
            </a:r>
            <a:r>
              <a:rPr lang="en-US" cap="none" dirty="0"/>
              <a:t>ee</a:t>
            </a:r>
            <a:endParaRPr lang="en-GB" dirty="0"/>
          </a:p>
        </p:txBody>
      </p:sp>
      <p:sp>
        <p:nvSpPr>
          <p:cNvPr id="3" name="Subtitle 2">
            <a:extLst>
              <a:ext uri="{FF2B5EF4-FFF2-40B4-BE49-F238E27FC236}">
                <a16:creationId xmlns:a16="http://schemas.microsoft.com/office/drawing/2014/main" id="{77F0A5ED-1100-FF0B-3C00-16645FC3B833}"/>
              </a:ext>
            </a:extLst>
          </p:cNvPr>
          <p:cNvSpPr>
            <a:spLocks noGrp="1"/>
          </p:cNvSpPr>
          <p:nvPr>
            <p:ph type="subTitle" idx="1"/>
          </p:nvPr>
        </p:nvSpPr>
        <p:spPr/>
        <p:txBody>
          <a:bodyPr/>
          <a:lstStyle/>
          <a:p>
            <a:r>
              <a:rPr lang="en-US" b="1" i="1" dirty="0"/>
              <a:t>Emily Howling (CERN &amp; University of Oxford)</a:t>
            </a:r>
          </a:p>
          <a:p>
            <a:r>
              <a:rPr lang="en-US" i="1" dirty="0"/>
              <a:t>M. Gasior, R. Kieffer, T. Lefevre (CERN)</a:t>
            </a:r>
          </a:p>
          <a:p>
            <a:r>
              <a:rPr lang="en-US" i="1" dirty="0"/>
              <a:t>P. Burrows (University of Oxford)</a:t>
            </a:r>
          </a:p>
          <a:p>
            <a:endParaRPr lang="en-US" i="1" dirty="0"/>
          </a:p>
        </p:txBody>
      </p:sp>
    </p:spTree>
    <p:extLst>
      <p:ext uri="{BB962C8B-B14F-4D97-AF65-F5344CB8AC3E}">
        <p14:creationId xmlns:p14="http://schemas.microsoft.com/office/powerpoint/2010/main" val="3022704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7E3FFC-23D5-CBC5-F4BE-2A23EC03D61E}"/>
              </a:ext>
            </a:extLst>
          </p:cNvPr>
          <p:cNvSpPr>
            <a:spLocks noGrp="1"/>
          </p:cNvSpPr>
          <p:nvPr>
            <p:ph type="sldNum" sz="quarter" idx="10"/>
          </p:nvPr>
        </p:nvSpPr>
        <p:spPr/>
        <p:txBody>
          <a:bodyPr/>
          <a:lstStyle/>
          <a:p>
            <a:fld id="{88A1DFE4-5FC5-43BD-BB7E-75EAD82B965F}" type="slidenum">
              <a:rPr lang="en-US" noProof="0" smtClean="0"/>
              <a:pPr/>
              <a:t>10</a:t>
            </a:fld>
            <a:endParaRPr lang="en-US" noProof="0" dirty="0"/>
          </a:p>
        </p:txBody>
      </p:sp>
      <p:sp>
        <p:nvSpPr>
          <p:cNvPr id="6" name="Title 5">
            <a:extLst>
              <a:ext uri="{FF2B5EF4-FFF2-40B4-BE49-F238E27FC236}">
                <a16:creationId xmlns:a16="http://schemas.microsoft.com/office/drawing/2014/main" id="{A00234A5-9835-562D-11A8-C5DB48BCDF50}"/>
              </a:ext>
            </a:extLst>
          </p:cNvPr>
          <p:cNvSpPr>
            <a:spLocks noGrp="1"/>
          </p:cNvSpPr>
          <p:nvPr>
            <p:ph type="title"/>
          </p:nvPr>
        </p:nvSpPr>
        <p:spPr/>
        <p:txBody>
          <a:bodyPr/>
          <a:lstStyle/>
          <a:p>
            <a:r>
              <a:rPr lang="en-US" dirty="0"/>
              <a:t>Different modes of FCC-</a:t>
            </a:r>
            <a:r>
              <a:rPr lang="en-US" dirty="0" err="1"/>
              <a:t>ee</a:t>
            </a:r>
            <a:endParaRPr lang="en-GB" dirty="0"/>
          </a:p>
        </p:txBody>
      </p:sp>
      <p:sp>
        <p:nvSpPr>
          <p:cNvPr id="32" name="TextBox 31">
            <a:extLst>
              <a:ext uri="{FF2B5EF4-FFF2-40B4-BE49-F238E27FC236}">
                <a16:creationId xmlns:a16="http://schemas.microsoft.com/office/drawing/2014/main" id="{4D8BE0F5-D73F-6261-9F80-E24212CB765F}"/>
              </a:ext>
            </a:extLst>
          </p:cNvPr>
          <p:cNvSpPr txBox="1"/>
          <p:nvPr/>
        </p:nvSpPr>
        <p:spPr>
          <a:xfrm>
            <a:off x="441025" y="1276894"/>
            <a:ext cx="4782222" cy="1443152"/>
          </a:xfrm>
          <a:prstGeom prst="rect">
            <a:avLst/>
          </a:prstGeom>
          <a:noFill/>
        </p:spPr>
        <p:txBody>
          <a:bodyPr wrap="square" rtlCol="0">
            <a:spAutoFit/>
          </a:bodyPr>
          <a:lstStyle/>
          <a:p>
            <a:pPr marL="457200" indent="-457200" algn="l">
              <a:lnSpc>
                <a:spcPct val="150000"/>
              </a:lnSpc>
              <a:buFont typeface="Arial" panose="020B0604020202020204" pitchFamily="34" charset="0"/>
              <a:buChar char="•"/>
            </a:pPr>
            <a:r>
              <a:rPr lang="en-US" sz="1200" dirty="0"/>
              <a:t>A simplified 8 mm radius pickup was modelled in CST. </a:t>
            </a:r>
          </a:p>
          <a:p>
            <a:pPr marL="457200" indent="-457200" algn="l">
              <a:lnSpc>
                <a:spcPct val="150000"/>
              </a:lnSpc>
              <a:buFont typeface="Arial" panose="020B0604020202020204" pitchFamily="34" charset="0"/>
              <a:buChar char="•"/>
            </a:pPr>
            <a:r>
              <a:rPr lang="en-US" sz="1200" dirty="0"/>
              <a:t>This was simulated at the most extreme FCC-</a:t>
            </a:r>
            <a:r>
              <a:rPr lang="en-US" sz="1200" dirty="0" err="1"/>
              <a:t>ee</a:t>
            </a:r>
            <a:r>
              <a:rPr lang="en-US" sz="1200" dirty="0"/>
              <a:t> beam parameters: during injection for ZH mode and at 105% nominal charge before collisions at ZZ and ttbar mode.  </a:t>
            </a:r>
          </a:p>
          <a:p>
            <a:pPr marL="457200" indent="-457200" algn="l">
              <a:lnSpc>
                <a:spcPct val="150000"/>
              </a:lnSpc>
              <a:buFont typeface="Arial" panose="020B0604020202020204" pitchFamily="34" charset="0"/>
              <a:buChar char="•"/>
            </a:pPr>
            <a:r>
              <a:rPr lang="en-US" sz="1200" dirty="0"/>
              <a:t>Difference of factor 18 between raw peak to peak.</a:t>
            </a:r>
            <a:endParaRPr lang="en-GB" sz="1200" dirty="0"/>
          </a:p>
        </p:txBody>
      </p:sp>
      <p:sp>
        <p:nvSpPr>
          <p:cNvPr id="8" name="TextBox 7">
            <a:extLst>
              <a:ext uri="{FF2B5EF4-FFF2-40B4-BE49-F238E27FC236}">
                <a16:creationId xmlns:a16="http://schemas.microsoft.com/office/drawing/2014/main" id="{6E318DFD-25CF-5F47-45CE-1DD4B10E66AE}"/>
              </a:ext>
            </a:extLst>
          </p:cNvPr>
          <p:cNvSpPr txBox="1"/>
          <p:nvPr/>
        </p:nvSpPr>
        <p:spPr>
          <a:xfrm>
            <a:off x="3478065" y="4652251"/>
            <a:ext cx="2520281" cy="415498"/>
          </a:xfrm>
          <a:prstGeom prst="rect">
            <a:avLst/>
          </a:prstGeom>
          <a:noFill/>
        </p:spPr>
        <p:txBody>
          <a:bodyPr wrap="square" rtlCol="0">
            <a:spAutoFit/>
          </a:bodyPr>
          <a:lstStyle/>
          <a:p>
            <a:pPr algn="ctr"/>
            <a:r>
              <a:rPr lang="en-US" sz="1000" dirty="0"/>
              <a:t>Fig 7: Initial part of raw signals in CST for the extreme beams.</a:t>
            </a:r>
            <a:endParaRPr lang="en-GB" sz="1000" dirty="0"/>
          </a:p>
        </p:txBody>
      </p:sp>
      <p:sp>
        <p:nvSpPr>
          <p:cNvPr id="9" name="TextBox 8">
            <a:extLst>
              <a:ext uri="{FF2B5EF4-FFF2-40B4-BE49-F238E27FC236}">
                <a16:creationId xmlns:a16="http://schemas.microsoft.com/office/drawing/2014/main" id="{7AF172D6-D269-FBB2-89CD-FB12E7E0E347}"/>
              </a:ext>
            </a:extLst>
          </p:cNvPr>
          <p:cNvSpPr txBox="1"/>
          <p:nvPr/>
        </p:nvSpPr>
        <p:spPr>
          <a:xfrm>
            <a:off x="6152132" y="4655649"/>
            <a:ext cx="2880320" cy="246221"/>
          </a:xfrm>
          <a:prstGeom prst="rect">
            <a:avLst/>
          </a:prstGeom>
          <a:noFill/>
        </p:spPr>
        <p:txBody>
          <a:bodyPr wrap="square" rtlCol="0">
            <a:spAutoFit/>
          </a:bodyPr>
          <a:lstStyle/>
          <a:p>
            <a:pPr algn="ctr"/>
            <a:r>
              <a:rPr lang="en-US" sz="1000" dirty="0"/>
              <a:t>Fig 8: Signals convoluted by a 75 GHz filter.</a:t>
            </a:r>
            <a:endParaRPr lang="en-GB" sz="1000" dirty="0"/>
          </a:p>
        </p:txBody>
      </p:sp>
      <p:pic>
        <p:nvPicPr>
          <p:cNvPr id="35" name="Picture 34">
            <a:extLst>
              <a:ext uri="{FF2B5EF4-FFF2-40B4-BE49-F238E27FC236}">
                <a16:creationId xmlns:a16="http://schemas.microsoft.com/office/drawing/2014/main" id="{603C4C53-7C05-1490-4BE0-79B301972304}"/>
              </a:ext>
            </a:extLst>
          </p:cNvPr>
          <p:cNvPicPr>
            <a:picLocks noChangeAspect="1"/>
          </p:cNvPicPr>
          <p:nvPr/>
        </p:nvPicPr>
        <p:blipFill>
          <a:blip r:embed="rId3"/>
          <a:stretch>
            <a:fillRect/>
          </a:stretch>
        </p:blipFill>
        <p:spPr>
          <a:xfrm>
            <a:off x="471149" y="2848313"/>
            <a:ext cx="2567825" cy="1689719"/>
          </a:xfrm>
          <a:prstGeom prst="rect">
            <a:avLst/>
          </a:prstGeom>
        </p:spPr>
      </p:pic>
      <p:sp>
        <p:nvSpPr>
          <p:cNvPr id="36" name="TextBox 35">
            <a:extLst>
              <a:ext uri="{FF2B5EF4-FFF2-40B4-BE49-F238E27FC236}">
                <a16:creationId xmlns:a16="http://schemas.microsoft.com/office/drawing/2014/main" id="{FD12E577-A186-D817-77F9-8ED2E4991734}"/>
              </a:ext>
            </a:extLst>
          </p:cNvPr>
          <p:cNvSpPr txBox="1"/>
          <p:nvPr/>
        </p:nvSpPr>
        <p:spPr>
          <a:xfrm>
            <a:off x="611560" y="4538032"/>
            <a:ext cx="2520281" cy="553998"/>
          </a:xfrm>
          <a:prstGeom prst="rect">
            <a:avLst/>
          </a:prstGeom>
          <a:noFill/>
        </p:spPr>
        <p:txBody>
          <a:bodyPr wrap="square" rtlCol="0">
            <a:spAutoFit/>
          </a:bodyPr>
          <a:lstStyle/>
          <a:p>
            <a:pPr algn="ctr"/>
            <a:r>
              <a:rPr lang="en-US" sz="1000" dirty="0"/>
              <a:t>Fig 6: Signals from CST simulation of all 4 modes before collisions (SR), convoluted by a 75 GHz filter. </a:t>
            </a:r>
            <a:endParaRPr lang="en-GB" sz="1000" dirty="0"/>
          </a:p>
        </p:txBody>
      </p:sp>
      <p:pic>
        <p:nvPicPr>
          <p:cNvPr id="5" name="Picture 4">
            <a:extLst>
              <a:ext uri="{FF2B5EF4-FFF2-40B4-BE49-F238E27FC236}">
                <a16:creationId xmlns:a16="http://schemas.microsoft.com/office/drawing/2014/main" id="{97E9504D-0E2F-1CB1-30D7-D635F6CDCA1C}"/>
              </a:ext>
            </a:extLst>
          </p:cNvPr>
          <p:cNvPicPr>
            <a:picLocks noChangeAspect="1"/>
          </p:cNvPicPr>
          <p:nvPr/>
        </p:nvPicPr>
        <p:blipFill>
          <a:blip r:embed="rId4"/>
          <a:srcRect l="40091" t="37014" r="15446" b="41118"/>
          <a:stretch/>
        </p:blipFill>
        <p:spPr>
          <a:xfrm>
            <a:off x="5076056" y="1592879"/>
            <a:ext cx="3397618" cy="939957"/>
          </a:xfrm>
          <a:prstGeom prst="rect">
            <a:avLst/>
          </a:prstGeom>
        </p:spPr>
      </p:pic>
      <p:pic>
        <p:nvPicPr>
          <p:cNvPr id="11" name="Picture 10">
            <a:extLst>
              <a:ext uri="{FF2B5EF4-FFF2-40B4-BE49-F238E27FC236}">
                <a16:creationId xmlns:a16="http://schemas.microsoft.com/office/drawing/2014/main" id="{CC522ED6-735F-8982-46E7-2F90BFB1D671}"/>
              </a:ext>
            </a:extLst>
          </p:cNvPr>
          <p:cNvPicPr>
            <a:picLocks noChangeAspect="1"/>
          </p:cNvPicPr>
          <p:nvPr/>
        </p:nvPicPr>
        <p:blipFill>
          <a:blip r:embed="rId5"/>
          <a:srcRect l="41338" t="33201" r="17713" b="21078"/>
          <a:stretch/>
        </p:blipFill>
        <p:spPr>
          <a:xfrm>
            <a:off x="3311860" y="2863512"/>
            <a:ext cx="2686486" cy="1687262"/>
          </a:xfrm>
          <a:prstGeom prst="rect">
            <a:avLst/>
          </a:prstGeom>
        </p:spPr>
      </p:pic>
      <p:pic>
        <p:nvPicPr>
          <p:cNvPr id="13" name="Picture 12">
            <a:extLst>
              <a:ext uri="{FF2B5EF4-FFF2-40B4-BE49-F238E27FC236}">
                <a16:creationId xmlns:a16="http://schemas.microsoft.com/office/drawing/2014/main" id="{021C93F3-1E40-C58C-06E3-5A6C625A83FB}"/>
              </a:ext>
            </a:extLst>
          </p:cNvPr>
          <p:cNvPicPr>
            <a:picLocks noChangeAspect="1"/>
          </p:cNvPicPr>
          <p:nvPr/>
        </p:nvPicPr>
        <p:blipFill>
          <a:blip r:embed="rId6"/>
          <a:srcRect l="41338" t="34600" r="16926" b="16400"/>
          <a:stretch/>
        </p:blipFill>
        <p:spPr>
          <a:xfrm>
            <a:off x="6084168" y="2848313"/>
            <a:ext cx="2747953" cy="1814686"/>
          </a:xfrm>
          <a:prstGeom prst="rect">
            <a:avLst/>
          </a:prstGeom>
        </p:spPr>
      </p:pic>
      <p:sp>
        <p:nvSpPr>
          <p:cNvPr id="3" name="TextBox 2">
            <a:extLst>
              <a:ext uri="{FF2B5EF4-FFF2-40B4-BE49-F238E27FC236}">
                <a16:creationId xmlns:a16="http://schemas.microsoft.com/office/drawing/2014/main" id="{9C30F222-6154-3E1F-0301-7EB3638A452C}"/>
              </a:ext>
            </a:extLst>
          </p:cNvPr>
          <p:cNvSpPr txBox="1"/>
          <p:nvPr/>
        </p:nvSpPr>
        <p:spPr>
          <a:xfrm>
            <a:off x="5082677" y="2512394"/>
            <a:ext cx="3384376" cy="246221"/>
          </a:xfrm>
          <a:prstGeom prst="rect">
            <a:avLst/>
          </a:prstGeom>
          <a:noFill/>
        </p:spPr>
        <p:txBody>
          <a:bodyPr wrap="square" rtlCol="0">
            <a:spAutoFit/>
          </a:bodyPr>
          <a:lstStyle/>
          <a:p>
            <a:pPr algn="ctr"/>
            <a:r>
              <a:rPr lang="en-US" sz="1000" dirty="0"/>
              <a:t>Table 4: Summary of CST results for extreme cases</a:t>
            </a:r>
            <a:endParaRPr lang="en-GB" sz="1000" dirty="0"/>
          </a:p>
        </p:txBody>
      </p:sp>
      <p:pic>
        <p:nvPicPr>
          <p:cNvPr id="7" name="Picture 6">
            <a:extLst>
              <a:ext uri="{FF2B5EF4-FFF2-40B4-BE49-F238E27FC236}">
                <a16:creationId xmlns:a16="http://schemas.microsoft.com/office/drawing/2014/main" id="{85A21E47-FAEA-F17D-5169-96414AB56C9D}"/>
              </a:ext>
            </a:extLst>
          </p:cNvPr>
          <p:cNvPicPr>
            <a:picLocks noChangeAspect="1"/>
          </p:cNvPicPr>
          <p:nvPr/>
        </p:nvPicPr>
        <p:blipFill>
          <a:blip r:embed="rId7"/>
          <a:srcRect l="73625" t="19201" b="41600"/>
          <a:stretch/>
        </p:blipFill>
        <p:spPr>
          <a:xfrm>
            <a:off x="6342817" y="434155"/>
            <a:ext cx="864096" cy="802647"/>
          </a:xfrm>
          <a:prstGeom prst="rect">
            <a:avLst/>
          </a:prstGeom>
        </p:spPr>
      </p:pic>
      <p:sp>
        <p:nvSpPr>
          <p:cNvPr id="10" name="TextBox 9">
            <a:extLst>
              <a:ext uri="{FF2B5EF4-FFF2-40B4-BE49-F238E27FC236}">
                <a16:creationId xmlns:a16="http://schemas.microsoft.com/office/drawing/2014/main" id="{96C24033-A7CD-833B-A718-D0F7F858CD95}"/>
              </a:ext>
            </a:extLst>
          </p:cNvPr>
          <p:cNvSpPr txBox="1"/>
          <p:nvPr/>
        </p:nvSpPr>
        <p:spPr>
          <a:xfrm>
            <a:off x="5076056" y="1235470"/>
            <a:ext cx="3384376" cy="246221"/>
          </a:xfrm>
          <a:prstGeom prst="rect">
            <a:avLst/>
          </a:prstGeom>
          <a:noFill/>
        </p:spPr>
        <p:txBody>
          <a:bodyPr wrap="square" rtlCol="0">
            <a:spAutoFit/>
          </a:bodyPr>
          <a:lstStyle/>
          <a:p>
            <a:pPr algn="ctr"/>
            <a:r>
              <a:rPr lang="en-US" sz="1000" dirty="0"/>
              <a:t>Fig. 5: BPM model used in CST</a:t>
            </a:r>
            <a:endParaRPr lang="en-GB" sz="1000" dirty="0"/>
          </a:p>
        </p:txBody>
      </p:sp>
    </p:spTree>
    <p:extLst>
      <p:ext uri="{BB962C8B-B14F-4D97-AF65-F5344CB8AC3E}">
        <p14:creationId xmlns:p14="http://schemas.microsoft.com/office/powerpoint/2010/main" val="2878439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3D1948-6C4D-1FDE-DEF1-D103DEDD3205}"/>
              </a:ext>
            </a:extLst>
          </p:cNvPr>
          <p:cNvSpPr>
            <a:spLocks noGrp="1"/>
          </p:cNvSpPr>
          <p:nvPr>
            <p:ph type="sldNum" sz="quarter" idx="10"/>
          </p:nvPr>
        </p:nvSpPr>
        <p:spPr/>
        <p:txBody>
          <a:bodyPr/>
          <a:lstStyle/>
          <a:p>
            <a:fld id="{88A1DFE4-5FC5-43BD-BB7E-75EAD82B965F}" type="slidenum">
              <a:rPr lang="en-US" noProof="0" smtClean="0"/>
              <a:pPr/>
              <a:t>11</a:t>
            </a:fld>
            <a:endParaRPr lang="en-US" noProof="0" dirty="0"/>
          </a:p>
        </p:txBody>
      </p:sp>
      <p:sp>
        <p:nvSpPr>
          <p:cNvPr id="6" name="Title 5">
            <a:extLst>
              <a:ext uri="{FF2B5EF4-FFF2-40B4-BE49-F238E27FC236}">
                <a16:creationId xmlns:a16="http://schemas.microsoft.com/office/drawing/2014/main" id="{78C15E93-58B8-9C92-146E-50AD8B04F436}"/>
              </a:ext>
            </a:extLst>
          </p:cNvPr>
          <p:cNvSpPr>
            <a:spLocks noGrp="1"/>
          </p:cNvSpPr>
          <p:nvPr>
            <p:ph type="title"/>
          </p:nvPr>
        </p:nvSpPr>
        <p:spPr/>
        <p:txBody>
          <a:bodyPr/>
          <a:lstStyle/>
          <a:p>
            <a:r>
              <a:rPr lang="en-US" dirty="0"/>
              <a:t>Including Beam Pipe Winglets</a:t>
            </a:r>
            <a:endParaRPr lang="en-GB" dirty="0"/>
          </a:p>
        </p:txBody>
      </p:sp>
      <p:pic>
        <p:nvPicPr>
          <p:cNvPr id="17" name="Picture 16">
            <a:extLst>
              <a:ext uri="{FF2B5EF4-FFF2-40B4-BE49-F238E27FC236}">
                <a16:creationId xmlns:a16="http://schemas.microsoft.com/office/drawing/2014/main" id="{80E15F83-5BA7-324C-8FB3-CB4CF25F6638}"/>
              </a:ext>
            </a:extLst>
          </p:cNvPr>
          <p:cNvPicPr>
            <a:picLocks noChangeAspect="1"/>
          </p:cNvPicPr>
          <p:nvPr/>
        </p:nvPicPr>
        <p:blipFill>
          <a:blip r:embed="rId2"/>
          <a:stretch>
            <a:fillRect/>
          </a:stretch>
        </p:blipFill>
        <p:spPr>
          <a:xfrm>
            <a:off x="6201772" y="627534"/>
            <a:ext cx="2626477" cy="1819650"/>
          </a:xfrm>
          <a:prstGeom prst="rect">
            <a:avLst/>
          </a:prstGeom>
        </p:spPr>
      </p:pic>
      <p:pic>
        <p:nvPicPr>
          <p:cNvPr id="19" name="Picture 18">
            <a:extLst>
              <a:ext uri="{FF2B5EF4-FFF2-40B4-BE49-F238E27FC236}">
                <a16:creationId xmlns:a16="http://schemas.microsoft.com/office/drawing/2014/main" id="{07BAAD2B-4578-E714-B3E9-582CE1921C6F}"/>
              </a:ext>
            </a:extLst>
          </p:cNvPr>
          <p:cNvPicPr>
            <a:picLocks noChangeAspect="1"/>
          </p:cNvPicPr>
          <p:nvPr/>
        </p:nvPicPr>
        <p:blipFill>
          <a:blip r:embed="rId3"/>
          <a:stretch>
            <a:fillRect/>
          </a:stretch>
        </p:blipFill>
        <p:spPr>
          <a:xfrm>
            <a:off x="6084168" y="2737466"/>
            <a:ext cx="2764370" cy="1808402"/>
          </a:xfrm>
          <a:prstGeom prst="rect">
            <a:avLst/>
          </a:prstGeom>
        </p:spPr>
      </p:pic>
      <p:sp>
        <p:nvSpPr>
          <p:cNvPr id="20" name="TextBox 19">
            <a:extLst>
              <a:ext uri="{FF2B5EF4-FFF2-40B4-BE49-F238E27FC236}">
                <a16:creationId xmlns:a16="http://schemas.microsoft.com/office/drawing/2014/main" id="{DF45B353-6624-CF9C-596E-CCC3FB429F42}"/>
              </a:ext>
            </a:extLst>
          </p:cNvPr>
          <p:cNvSpPr txBox="1"/>
          <p:nvPr/>
        </p:nvSpPr>
        <p:spPr>
          <a:xfrm>
            <a:off x="472512" y="3386905"/>
            <a:ext cx="5497352" cy="1031886"/>
          </a:xfrm>
          <a:prstGeom prst="rect">
            <a:avLst/>
          </a:prstGeom>
          <a:noFill/>
        </p:spPr>
        <p:txBody>
          <a:bodyPr wrap="square" rtlCol="0">
            <a:spAutoFit/>
          </a:bodyPr>
          <a:lstStyle/>
          <a:p>
            <a:pPr marL="171450" indent="-171450" algn="l">
              <a:lnSpc>
                <a:spcPct val="150000"/>
              </a:lnSpc>
              <a:buFont typeface="Arial" panose="020B0604020202020204" pitchFamily="34" charset="0"/>
              <a:buChar char="•"/>
            </a:pPr>
            <a:r>
              <a:rPr lang="en-GB" sz="1050" dirty="0"/>
              <a:t>The FCC-</a:t>
            </a:r>
            <a:r>
              <a:rPr lang="en-GB" sz="1050" dirty="0" err="1"/>
              <a:t>ee</a:t>
            </a:r>
            <a:r>
              <a:rPr lang="en-GB" sz="1050" dirty="0"/>
              <a:t> beampipe has winglets to absorb synchrotron radiation. </a:t>
            </a:r>
          </a:p>
          <a:p>
            <a:pPr marL="171450" indent="-171450">
              <a:lnSpc>
                <a:spcPct val="150000"/>
              </a:lnSpc>
              <a:buFont typeface="Arial" panose="020B0604020202020204" pitchFamily="34" charset="0"/>
              <a:buChar char="•"/>
            </a:pPr>
            <a:r>
              <a:rPr lang="en-GB" sz="1050" dirty="0"/>
              <a:t>Simulating a simplified BPM in a beampipe with and without winglets showed that the </a:t>
            </a:r>
            <a:r>
              <a:rPr lang="en-GB" sz="1050" dirty="0">
                <a:highlight>
                  <a:srgbClr val="FFFF00"/>
                </a:highlight>
              </a:rPr>
              <a:t>winglets make a difference </a:t>
            </a:r>
            <a:r>
              <a:rPr lang="en-GB" sz="1050" dirty="0"/>
              <a:t>to the amplitudes of the resonances in the impedance, so should be </a:t>
            </a:r>
            <a:r>
              <a:rPr lang="en-GB" sz="1050" dirty="0">
                <a:highlight>
                  <a:srgbClr val="FFFF00"/>
                </a:highlight>
              </a:rPr>
              <a:t>included in future simulations</a:t>
            </a:r>
            <a:r>
              <a:rPr lang="en-GB" sz="1050" dirty="0"/>
              <a:t>.</a:t>
            </a:r>
          </a:p>
        </p:txBody>
      </p:sp>
      <p:pic>
        <p:nvPicPr>
          <p:cNvPr id="23" name="Picture 22" descr="A diagram of a curved object&#10;&#10;Description automatically generated">
            <a:extLst>
              <a:ext uri="{FF2B5EF4-FFF2-40B4-BE49-F238E27FC236}">
                <a16:creationId xmlns:a16="http://schemas.microsoft.com/office/drawing/2014/main" id="{4D852032-C6AB-866E-1ABB-94D539799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81" y="1347615"/>
            <a:ext cx="2539893" cy="1365962"/>
          </a:xfrm>
          <a:prstGeom prst="rect">
            <a:avLst/>
          </a:prstGeom>
        </p:spPr>
      </p:pic>
      <p:pic>
        <p:nvPicPr>
          <p:cNvPr id="25" name="Picture 24">
            <a:extLst>
              <a:ext uri="{FF2B5EF4-FFF2-40B4-BE49-F238E27FC236}">
                <a16:creationId xmlns:a16="http://schemas.microsoft.com/office/drawing/2014/main" id="{13619086-6FCD-A43B-78E9-EE996C31DE3D}"/>
              </a:ext>
            </a:extLst>
          </p:cNvPr>
          <p:cNvPicPr>
            <a:picLocks noChangeAspect="1"/>
          </p:cNvPicPr>
          <p:nvPr/>
        </p:nvPicPr>
        <p:blipFill>
          <a:blip r:embed="rId5"/>
          <a:srcRect l="72050" t="27833" r="562" b="32243"/>
          <a:stretch/>
        </p:blipFill>
        <p:spPr>
          <a:xfrm>
            <a:off x="3707904" y="1178573"/>
            <a:ext cx="1872079" cy="1535004"/>
          </a:xfrm>
          <a:prstGeom prst="rect">
            <a:avLst/>
          </a:prstGeom>
        </p:spPr>
      </p:pic>
      <p:sp>
        <p:nvSpPr>
          <p:cNvPr id="3" name="TextBox 2">
            <a:extLst>
              <a:ext uri="{FF2B5EF4-FFF2-40B4-BE49-F238E27FC236}">
                <a16:creationId xmlns:a16="http://schemas.microsoft.com/office/drawing/2014/main" id="{1149165F-4000-61AE-1F05-3A2BCF4FBDD1}"/>
              </a:ext>
            </a:extLst>
          </p:cNvPr>
          <p:cNvSpPr txBox="1"/>
          <p:nvPr/>
        </p:nvSpPr>
        <p:spPr>
          <a:xfrm>
            <a:off x="3444963" y="2762512"/>
            <a:ext cx="2539893" cy="400110"/>
          </a:xfrm>
          <a:prstGeom prst="rect">
            <a:avLst/>
          </a:prstGeom>
          <a:noFill/>
        </p:spPr>
        <p:txBody>
          <a:bodyPr wrap="square" rtlCol="0">
            <a:spAutoFit/>
          </a:bodyPr>
          <a:lstStyle/>
          <a:p>
            <a:pPr algn="ctr"/>
            <a:r>
              <a:rPr lang="en-US" sz="1000" dirty="0"/>
              <a:t>Fig 10: BPM model used in CST, skewed for ease of modelling</a:t>
            </a:r>
            <a:r>
              <a:rPr lang="en-US" sz="800" dirty="0"/>
              <a:t>.</a:t>
            </a:r>
            <a:endParaRPr lang="en-GB" sz="800" dirty="0"/>
          </a:p>
        </p:txBody>
      </p:sp>
      <p:sp>
        <p:nvSpPr>
          <p:cNvPr id="4" name="TextBox 3">
            <a:extLst>
              <a:ext uri="{FF2B5EF4-FFF2-40B4-BE49-F238E27FC236}">
                <a16:creationId xmlns:a16="http://schemas.microsoft.com/office/drawing/2014/main" id="{9CA425BF-997B-BEAE-8D45-E7C95549473A}"/>
              </a:ext>
            </a:extLst>
          </p:cNvPr>
          <p:cNvSpPr txBox="1"/>
          <p:nvPr/>
        </p:nvSpPr>
        <p:spPr>
          <a:xfrm>
            <a:off x="167808" y="2829585"/>
            <a:ext cx="3384376" cy="246221"/>
          </a:xfrm>
          <a:prstGeom prst="rect">
            <a:avLst/>
          </a:prstGeom>
          <a:noFill/>
        </p:spPr>
        <p:txBody>
          <a:bodyPr wrap="square" rtlCol="0">
            <a:spAutoFit/>
          </a:bodyPr>
          <a:lstStyle/>
          <a:p>
            <a:pPr algn="ctr"/>
            <a:r>
              <a:rPr lang="en-US" sz="1000" dirty="0"/>
              <a:t>Fig 9: FCC-</a:t>
            </a:r>
            <a:r>
              <a:rPr lang="en-US" sz="1000" dirty="0" err="1"/>
              <a:t>ee</a:t>
            </a:r>
            <a:r>
              <a:rPr lang="en-US" sz="1000" dirty="0"/>
              <a:t> beam pipe cross section</a:t>
            </a:r>
            <a:endParaRPr lang="en-GB" sz="1000" dirty="0"/>
          </a:p>
        </p:txBody>
      </p:sp>
      <p:sp>
        <p:nvSpPr>
          <p:cNvPr id="5" name="TextBox 4">
            <a:extLst>
              <a:ext uri="{FF2B5EF4-FFF2-40B4-BE49-F238E27FC236}">
                <a16:creationId xmlns:a16="http://schemas.microsoft.com/office/drawing/2014/main" id="{EFB74760-8311-867A-4F51-1B698252D41C}"/>
              </a:ext>
            </a:extLst>
          </p:cNvPr>
          <p:cNvSpPr txBox="1"/>
          <p:nvPr/>
        </p:nvSpPr>
        <p:spPr>
          <a:xfrm>
            <a:off x="6451985" y="2388517"/>
            <a:ext cx="2308183" cy="400110"/>
          </a:xfrm>
          <a:prstGeom prst="rect">
            <a:avLst/>
          </a:prstGeom>
          <a:noFill/>
        </p:spPr>
        <p:txBody>
          <a:bodyPr wrap="square" rtlCol="0">
            <a:spAutoFit/>
          </a:bodyPr>
          <a:lstStyle/>
          <a:p>
            <a:pPr algn="ctr"/>
            <a:r>
              <a:rPr lang="en-US" sz="1000" dirty="0"/>
              <a:t>Fig 11: Wake impedance with and without winglets</a:t>
            </a:r>
            <a:endParaRPr lang="en-GB" sz="1000" dirty="0"/>
          </a:p>
        </p:txBody>
      </p:sp>
      <p:sp>
        <p:nvSpPr>
          <p:cNvPr id="7" name="TextBox 6">
            <a:extLst>
              <a:ext uri="{FF2B5EF4-FFF2-40B4-BE49-F238E27FC236}">
                <a16:creationId xmlns:a16="http://schemas.microsoft.com/office/drawing/2014/main" id="{90AD86EC-63D5-9307-6271-646869269E1F}"/>
              </a:ext>
            </a:extLst>
          </p:cNvPr>
          <p:cNvSpPr txBox="1"/>
          <p:nvPr/>
        </p:nvSpPr>
        <p:spPr>
          <a:xfrm>
            <a:off x="6417944" y="4508107"/>
            <a:ext cx="2376264" cy="400110"/>
          </a:xfrm>
          <a:prstGeom prst="rect">
            <a:avLst/>
          </a:prstGeom>
          <a:noFill/>
        </p:spPr>
        <p:txBody>
          <a:bodyPr wrap="square" rtlCol="0">
            <a:spAutoFit/>
          </a:bodyPr>
          <a:lstStyle/>
          <a:p>
            <a:pPr algn="ctr"/>
            <a:r>
              <a:rPr lang="en-US" sz="1000" dirty="0"/>
              <a:t>Fig 12: Voltage signal with and without winglets</a:t>
            </a:r>
            <a:endParaRPr lang="en-GB" sz="1000" dirty="0"/>
          </a:p>
        </p:txBody>
      </p:sp>
    </p:spTree>
    <p:extLst>
      <p:ext uri="{BB962C8B-B14F-4D97-AF65-F5344CB8AC3E}">
        <p14:creationId xmlns:p14="http://schemas.microsoft.com/office/powerpoint/2010/main" val="2423858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DD1F-C0D2-C741-C255-BEFD4BCD3B6A}"/>
              </a:ext>
            </a:extLst>
          </p:cNvPr>
          <p:cNvSpPr>
            <a:spLocks noGrp="1"/>
          </p:cNvSpPr>
          <p:nvPr>
            <p:ph type="ctrTitle"/>
          </p:nvPr>
        </p:nvSpPr>
        <p:spPr/>
        <p:txBody>
          <a:bodyPr/>
          <a:lstStyle/>
          <a:p>
            <a:r>
              <a:rPr lang="en-US" dirty="0"/>
              <a:t>Exploring Geometrical Parameter space</a:t>
            </a:r>
            <a:endParaRPr lang="en-GB" dirty="0"/>
          </a:p>
        </p:txBody>
      </p:sp>
      <p:sp>
        <p:nvSpPr>
          <p:cNvPr id="4" name="Slide Number Placeholder 3">
            <a:extLst>
              <a:ext uri="{FF2B5EF4-FFF2-40B4-BE49-F238E27FC236}">
                <a16:creationId xmlns:a16="http://schemas.microsoft.com/office/drawing/2014/main" id="{E8F20146-3AD7-26DB-3F8E-F6CC342CCC8F}"/>
              </a:ext>
            </a:extLst>
          </p:cNvPr>
          <p:cNvSpPr>
            <a:spLocks noGrp="1"/>
          </p:cNvSpPr>
          <p:nvPr>
            <p:ph type="sldNum" sz="quarter" idx="12"/>
          </p:nvPr>
        </p:nvSpPr>
        <p:spPr/>
        <p:txBody>
          <a:bodyPr/>
          <a:lstStyle/>
          <a:p>
            <a:fld id="{88A1DFE4-5FC5-43BD-BB7E-75EAD82B965F}" type="slidenum">
              <a:rPr lang="en-US" noProof="0" smtClean="0"/>
              <a:pPr/>
              <a:t>12</a:t>
            </a:fld>
            <a:endParaRPr lang="en-US" noProof="0" dirty="0"/>
          </a:p>
        </p:txBody>
      </p:sp>
    </p:spTree>
    <p:extLst>
      <p:ext uri="{BB962C8B-B14F-4D97-AF65-F5344CB8AC3E}">
        <p14:creationId xmlns:p14="http://schemas.microsoft.com/office/powerpoint/2010/main" val="9329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629D14-EF2B-6F1B-F2DA-4E3E191C8F87}"/>
              </a:ext>
            </a:extLst>
          </p:cNvPr>
          <p:cNvSpPr>
            <a:spLocks noGrp="1"/>
          </p:cNvSpPr>
          <p:nvPr>
            <p:ph type="sldNum" sz="quarter" idx="10"/>
          </p:nvPr>
        </p:nvSpPr>
        <p:spPr/>
        <p:txBody>
          <a:bodyPr/>
          <a:lstStyle/>
          <a:p>
            <a:fld id="{88A1DFE4-5FC5-43BD-BB7E-75EAD82B965F}" type="slidenum">
              <a:rPr lang="en-US" noProof="0" smtClean="0"/>
              <a:pPr/>
              <a:t>13</a:t>
            </a:fld>
            <a:endParaRPr lang="en-US" noProof="0" dirty="0"/>
          </a:p>
        </p:txBody>
      </p:sp>
      <p:sp>
        <p:nvSpPr>
          <p:cNvPr id="6" name="Title 5">
            <a:extLst>
              <a:ext uri="{FF2B5EF4-FFF2-40B4-BE49-F238E27FC236}">
                <a16:creationId xmlns:a16="http://schemas.microsoft.com/office/drawing/2014/main" id="{26BD24B3-A9A2-04D0-0EA7-0EA56EB7273E}"/>
              </a:ext>
            </a:extLst>
          </p:cNvPr>
          <p:cNvSpPr>
            <a:spLocks noGrp="1"/>
          </p:cNvSpPr>
          <p:nvPr>
            <p:ph type="title"/>
          </p:nvPr>
        </p:nvSpPr>
        <p:spPr/>
        <p:txBody>
          <a:bodyPr/>
          <a:lstStyle/>
          <a:p>
            <a:r>
              <a:rPr lang="en-US" dirty="0"/>
              <a:t>Curved vs Flat Pickups</a:t>
            </a:r>
            <a:endParaRPr lang="en-GB" dirty="0"/>
          </a:p>
        </p:txBody>
      </p:sp>
      <p:pic>
        <p:nvPicPr>
          <p:cNvPr id="9" name="Picture 8">
            <a:extLst>
              <a:ext uri="{FF2B5EF4-FFF2-40B4-BE49-F238E27FC236}">
                <a16:creationId xmlns:a16="http://schemas.microsoft.com/office/drawing/2014/main" id="{C37EA4BB-73EB-854A-4463-E99A66F22599}"/>
              </a:ext>
            </a:extLst>
          </p:cNvPr>
          <p:cNvPicPr>
            <a:picLocks noChangeAspect="1"/>
          </p:cNvPicPr>
          <p:nvPr/>
        </p:nvPicPr>
        <p:blipFill>
          <a:blip r:embed="rId2"/>
          <a:stretch>
            <a:fillRect/>
          </a:stretch>
        </p:blipFill>
        <p:spPr>
          <a:xfrm>
            <a:off x="3192030" y="2715766"/>
            <a:ext cx="2920918" cy="1896606"/>
          </a:xfrm>
          <a:prstGeom prst="rect">
            <a:avLst/>
          </a:prstGeom>
        </p:spPr>
      </p:pic>
      <p:pic>
        <p:nvPicPr>
          <p:cNvPr id="11" name="Picture 10">
            <a:extLst>
              <a:ext uri="{FF2B5EF4-FFF2-40B4-BE49-F238E27FC236}">
                <a16:creationId xmlns:a16="http://schemas.microsoft.com/office/drawing/2014/main" id="{701379E3-56AE-4F67-6036-47ADADFC8D1F}"/>
              </a:ext>
            </a:extLst>
          </p:cNvPr>
          <p:cNvPicPr>
            <a:picLocks noChangeAspect="1"/>
          </p:cNvPicPr>
          <p:nvPr/>
        </p:nvPicPr>
        <p:blipFill>
          <a:blip r:embed="rId3"/>
          <a:stretch>
            <a:fillRect/>
          </a:stretch>
        </p:blipFill>
        <p:spPr>
          <a:xfrm>
            <a:off x="453512" y="2689969"/>
            <a:ext cx="2738517" cy="1922403"/>
          </a:xfrm>
          <a:prstGeom prst="rect">
            <a:avLst/>
          </a:prstGeom>
        </p:spPr>
      </p:pic>
      <p:sp>
        <p:nvSpPr>
          <p:cNvPr id="12" name="TextBox 11">
            <a:extLst>
              <a:ext uri="{FF2B5EF4-FFF2-40B4-BE49-F238E27FC236}">
                <a16:creationId xmlns:a16="http://schemas.microsoft.com/office/drawing/2014/main" id="{C2946F87-064D-AE41-EED0-A4AE85A6D9F8}"/>
              </a:ext>
            </a:extLst>
          </p:cNvPr>
          <p:cNvSpPr txBox="1"/>
          <p:nvPr/>
        </p:nvSpPr>
        <p:spPr>
          <a:xfrm>
            <a:off x="453512" y="1146484"/>
            <a:ext cx="8150936" cy="1443152"/>
          </a:xfrm>
          <a:prstGeom prst="rect">
            <a:avLst/>
          </a:prstGeom>
          <a:noFill/>
        </p:spPr>
        <p:txBody>
          <a:bodyPr wrap="square" rtlCol="0">
            <a:spAutoFit/>
          </a:bodyPr>
          <a:lstStyle/>
          <a:p>
            <a:pPr marL="171450" indent="-171450" algn="l">
              <a:lnSpc>
                <a:spcPct val="150000"/>
              </a:lnSpc>
              <a:buFont typeface="Arial" panose="020B0604020202020204" pitchFamily="34" charset="0"/>
              <a:buChar char="•"/>
            </a:pPr>
            <a:r>
              <a:rPr lang="en-GB" sz="1200" dirty="0"/>
              <a:t>Whether the pickup is flat, or curved to be flush with the beam pipe makes </a:t>
            </a:r>
            <a:r>
              <a:rPr lang="en-GB" sz="1200" dirty="0">
                <a:highlight>
                  <a:srgbClr val="FFFF00"/>
                </a:highlight>
              </a:rPr>
              <a:t>very little difference </a:t>
            </a:r>
            <a:r>
              <a:rPr lang="en-GB" sz="1200" dirty="0"/>
              <a:t>to either the voltage or impedance signal in this simulation.</a:t>
            </a:r>
          </a:p>
          <a:p>
            <a:pPr marL="171450" indent="-171450" algn="l">
              <a:lnSpc>
                <a:spcPct val="150000"/>
              </a:lnSpc>
              <a:buFont typeface="Arial" panose="020B0604020202020204" pitchFamily="34" charset="0"/>
              <a:buChar char="•"/>
            </a:pPr>
            <a:r>
              <a:rPr lang="en-GB" sz="1200" dirty="0"/>
              <a:t>Smaller pickup radii will be considered, but not larger. With a smaller radius, the difference made by the curvature will be even less.</a:t>
            </a:r>
          </a:p>
          <a:p>
            <a:pPr marL="171450" indent="-171450" algn="l">
              <a:lnSpc>
                <a:spcPct val="150000"/>
              </a:lnSpc>
              <a:buFont typeface="Arial" panose="020B0604020202020204" pitchFamily="34" charset="0"/>
              <a:buChar char="•"/>
            </a:pPr>
            <a:r>
              <a:rPr lang="en-GB" sz="1200" dirty="0"/>
              <a:t>Since flat pickups are </a:t>
            </a:r>
            <a:r>
              <a:rPr lang="en-GB" sz="1200" dirty="0">
                <a:highlight>
                  <a:srgbClr val="FFFF00"/>
                </a:highlight>
              </a:rPr>
              <a:t>easier to manufacture and align</a:t>
            </a:r>
            <a:r>
              <a:rPr lang="en-GB" sz="1200" dirty="0"/>
              <a:t>, future designs for FCC-</a:t>
            </a:r>
            <a:r>
              <a:rPr lang="en-GB" sz="1200" dirty="0" err="1"/>
              <a:t>ee</a:t>
            </a:r>
            <a:r>
              <a:rPr lang="en-GB" sz="1200" dirty="0"/>
              <a:t> will all have </a:t>
            </a:r>
            <a:r>
              <a:rPr lang="en-GB" sz="1200" dirty="0">
                <a:highlight>
                  <a:srgbClr val="FFFF00"/>
                </a:highlight>
              </a:rPr>
              <a:t>flat pickups</a:t>
            </a:r>
            <a:r>
              <a:rPr lang="en-GB" sz="1200" dirty="0"/>
              <a:t>. </a:t>
            </a:r>
          </a:p>
        </p:txBody>
      </p:sp>
      <p:pic>
        <p:nvPicPr>
          <p:cNvPr id="14" name="Picture 13">
            <a:extLst>
              <a:ext uri="{FF2B5EF4-FFF2-40B4-BE49-F238E27FC236}">
                <a16:creationId xmlns:a16="http://schemas.microsoft.com/office/drawing/2014/main" id="{588200FD-CA0D-8E13-BB74-3FBFB8D4F6C2}"/>
              </a:ext>
            </a:extLst>
          </p:cNvPr>
          <p:cNvPicPr>
            <a:picLocks noChangeAspect="1"/>
          </p:cNvPicPr>
          <p:nvPr/>
        </p:nvPicPr>
        <p:blipFill>
          <a:blip r:embed="rId4"/>
          <a:srcRect l="71262" t="26866" b="31800"/>
          <a:stretch/>
        </p:blipFill>
        <p:spPr>
          <a:xfrm>
            <a:off x="7425644" y="2927942"/>
            <a:ext cx="1250812" cy="1011959"/>
          </a:xfrm>
          <a:prstGeom prst="rect">
            <a:avLst/>
          </a:prstGeom>
        </p:spPr>
      </p:pic>
      <p:pic>
        <p:nvPicPr>
          <p:cNvPr id="16" name="Picture 15">
            <a:extLst>
              <a:ext uri="{FF2B5EF4-FFF2-40B4-BE49-F238E27FC236}">
                <a16:creationId xmlns:a16="http://schemas.microsoft.com/office/drawing/2014/main" id="{051A2FED-18AF-58C5-4418-84F3F31CD975}"/>
              </a:ext>
            </a:extLst>
          </p:cNvPr>
          <p:cNvPicPr>
            <a:picLocks noChangeAspect="1"/>
          </p:cNvPicPr>
          <p:nvPr/>
        </p:nvPicPr>
        <p:blipFill>
          <a:blip r:embed="rId5"/>
          <a:srcRect l="73625" t="27600" b="31800"/>
          <a:stretch/>
        </p:blipFill>
        <p:spPr>
          <a:xfrm>
            <a:off x="6228184" y="2927942"/>
            <a:ext cx="1168742" cy="1011960"/>
          </a:xfrm>
          <a:prstGeom prst="rect">
            <a:avLst/>
          </a:prstGeom>
        </p:spPr>
      </p:pic>
      <p:sp>
        <p:nvSpPr>
          <p:cNvPr id="3" name="TextBox 2">
            <a:extLst>
              <a:ext uri="{FF2B5EF4-FFF2-40B4-BE49-F238E27FC236}">
                <a16:creationId xmlns:a16="http://schemas.microsoft.com/office/drawing/2014/main" id="{544E3A0F-1152-DC6A-CA0E-D6BB10101CE5}"/>
              </a:ext>
            </a:extLst>
          </p:cNvPr>
          <p:cNvSpPr txBox="1"/>
          <p:nvPr/>
        </p:nvSpPr>
        <p:spPr>
          <a:xfrm>
            <a:off x="3605102" y="4640886"/>
            <a:ext cx="2376264" cy="400110"/>
          </a:xfrm>
          <a:prstGeom prst="rect">
            <a:avLst/>
          </a:prstGeom>
          <a:noFill/>
        </p:spPr>
        <p:txBody>
          <a:bodyPr wrap="square" rtlCol="0">
            <a:spAutoFit/>
          </a:bodyPr>
          <a:lstStyle/>
          <a:p>
            <a:pPr algn="ctr"/>
            <a:r>
              <a:rPr lang="en-US" sz="1000" dirty="0"/>
              <a:t>Fig 14: Voltage signal for curved and flat pickups</a:t>
            </a:r>
            <a:endParaRPr lang="en-GB" sz="1000" dirty="0"/>
          </a:p>
        </p:txBody>
      </p:sp>
      <p:sp>
        <p:nvSpPr>
          <p:cNvPr id="4" name="TextBox 3">
            <a:extLst>
              <a:ext uri="{FF2B5EF4-FFF2-40B4-BE49-F238E27FC236}">
                <a16:creationId xmlns:a16="http://schemas.microsoft.com/office/drawing/2014/main" id="{AA174863-85ED-31FF-9C1B-E1118B54A752}"/>
              </a:ext>
            </a:extLst>
          </p:cNvPr>
          <p:cNvSpPr txBox="1"/>
          <p:nvPr/>
        </p:nvSpPr>
        <p:spPr>
          <a:xfrm>
            <a:off x="751239" y="4640886"/>
            <a:ext cx="2376264" cy="400110"/>
          </a:xfrm>
          <a:prstGeom prst="rect">
            <a:avLst/>
          </a:prstGeom>
          <a:noFill/>
        </p:spPr>
        <p:txBody>
          <a:bodyPr wrap="square" rtlCol="0">
            <a:spAutoFit/>
          </a:bodyPr>
          <a:lstStyle/>
          <a:p>
            <a:pPr algn="ctr"/>
            <a:r>
              <a:rPr lang="en-US" sz="1000" dirty="0"/>
              <a:t>Fig 13: Wake impedance for curved and flat pickups</a:t>
            </a:r>
            <a:endParaRPr lang="en-GB" sz="1000" dirty="0"/>
          </a:p>
        </p:txBody>
      </p:sp>
      <p:sp>
        <p:nvSpPr>
          <p:cNvPr id="13" name="TextBox 12">
            <a:extLst>
              <a:ext uri="{FF2B5EF4-FFF2-40B4-BE49-F238E27FC236}">
                <a16:creationId xmlns:a16="http://schemas.microsoft.com/office/drawing/2014/main" id="{FE75EB2E-6091-4EF4-AF33-52A8C13EA7F2}"/>
              </a:ext>
            </a:extLst>
          </p:cNvPr>
          <p:cNvSpPr txBox="1"/>
          <p:nvPr/>
        </p:nvSpPr>
        <p:spPr>
          <a:xfrm>
            <a:off x="6228184" y="4011910"/>
            <a:ext cx="2376264" cy="400110"/>
          </a:xfrm>
          <a:prstGeom prst="rect">
            <a:avLst/>
          </a:prstGeom>
          <a:noFill/>
        </p:spPr>
        <p:txBody>
          <a:bodyPr wrap="square" rtlCol="0">
            <a:spAutoFit/>
          </a:bodyPr>
          <a:lstStyle/>
          <a:p>
            <a:pPr algn="ctr"/>
            <a:r>
              <a:rPr lang="en-US" sz="1000" dirty="0"/>
              <a:t>Fig 15: CST model of curved and flush pickups.</a:t>
            </a:r>
            <a:endParaRPr lang="en-GB" sz="1000" dirty="0"/>
          </a:p>
        </p:txBody>
      </p:sp>
    </p:spTree>
    <p:extLst>
      <p:ext uri="{BB962C8B-B14F-4D97-AF65-F5344CB8AC3E}">
        <p14:creationId xmlns:p14="http://schemas.microsoft.com/office/powerpoint/2010/main" val="1641057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629D14-EF2B-6F1B-F2DA-4E3E191C8F87}"/>
              </a:ext>
            </a:extLst>
          </p:cNvPr>
          <p:cNvSpPr>
            <a:spLocks noGrp="1"/>
          </p:cNvSpPr>
          <p:nvPr>
            <p:ph type="sldNum" sz="quarter" idx="10"/>
          </p:nvPr>
        </p:nvSpPr>
        <p:spPr/>
        <p:txBody>
          <a:bodyPr/>
          <a:lstStyle/>
          <a:p>
            <a:fld id="{88A1DFE4-5FC5-43BD-BB7E-75EAD82B965F}" type="slidenum">
              <a:rPr lang="en-US" noProof="0" smtClean="0"/>
              <a:pPr/>
              <a:t>14</a:t>
            </a:fld>
            <a:endParaRPr lang="en-US" noProof="0" dirty="0"/>
          </a:p>
        </p:txBody>
      </p:sp>
      <p:sp>
        <p:nvSpPr>
          <p:cNvPr id="6" name="Title 5">
            <a:extLst>
              <a:ext uri="{FF2B5EF4-FFF2-40B4-BE49-F238E27FC236}">
                <a16:creationId xmlns:a16="http://schemas.microsoft.com/office/drawing/2014/main" id="{26BD24B3-A9A2-04D0-0EA7-0EA56EB7273E}"/>
              </a:ext>
            </a:extLst>
          </p:cNvPr>
          <p:cNvSpPr>
            <a:spLocks noGrp="1"/>
          </p:cNvSpPr>
          <p:nvPr>
            <p:ph type="title"/>
          </p:nvPr>
        </p:nvSpPr>
        <p:spPr/>
        <p:txBody>
          <a:bodyPr/>
          <a:lstStyle/>
          <a:p>
            <a:r>
              <a:rPr lang="en-US" dirty="0"/>
              <a:t>Varying Geometric Parameters of a Flat Pickup</a:t>
            </a:r>
            <a:endParaRPr lang="en-GB" dirty="0"/>
          </a:p>
        </p:txBody>
      </p:sp>
      <p:sp>
        <p:nvSpPr>
          <p:cNvPr id="12" name="TextBox 11">
            <a:extLst>
              <a:ext uri="{FF2B5EF4-FFF2-40B4-BE49-F238E27FC236}">
                <a16:creationId xmlns:a16="http://schemas.microsoft.com/office/drawing/2014/main" id="{C2946F87-064D-AE41-EED0-A4AE85A6D9F8}"/>
              </a:ext>
            </a:extLst>
          </p:cNvPr>
          <p:cNvSpPr txBox="1"/>
          <p:nvPr/>
        </p:nvSpPr>
        <p:spPr>
          <a:xfrm>
            <a:off x="453512" y="1252212"/>
            <a:ext cx="8150936" cy="671466"/>
          </a:xfrm>
          <a:prstGeom prst="rect">
            <a:avLst/>
          </a:prstGeom>
          <a:noFill/>
        </p:spPr>
        <p:txBody>
          <a:bodyPr wrap="square" rtlCol="0">
            <a:spAutoFit/>
          </a:bodyPr>
          <a:lstStyle/>
          <a:p>
            <a:pPr marL="171450" marR="0" indent="-171450" algn="l">
              <a:lnSpc>
                <a:spcPct val="119000"/>
              </a:lnSpc>
              <a:spcBef>
                <a:spcPts val="0"/>
              </a:spcBef>
              <a:spcAft>
                <a:spcPts val="1200"/>
              </a:spcAft>
              <a:buFont typeface="Arial" panose="020B0604020202020204" pitchFamily="34" charset="0"/>
              <a:buChar char="•"/>
            </a:pPr>
            <a:r>
              <a:rPr lang="en-GB" sz="1200" kern="1400" dirty="0">
                <a:ln>
                  <a:noFill/>
                </a:ln>
                <a:solidFill>
                  <a:srgbClr val="E20000"/>
                </a:solidFill>
                <a:effectLst/>
              </a:rPr>
              <a:t>Wake-loss factor</a:t>
            </a:r>
            <a:r>
              <a:rPr lang="en-GB" sz="1200" kern="1400" dirty="0">
                <a:ln>
                  <a:noFill/>
                </a:ln>
                <a:solidFill>
                  <a:srgbClr val="000000"/>
                </a:solidFill>
                <a:effectLst/>
              </a:rPr>
              <a:t> increases with both pickup radius and gap size. Back gap and height have negligible effect.</a:t>
            </a:r>
          </a:p>
          <a:p>
            <a:pPr marL="0" marR="0" indent="0" algn="l">
              <a:lnSpc>
                <a:spcPct val="119000"/>
              </a:lnSpc>
              <a:spcBef>
                <a:spcPts val="0"/>
              </a:spcBef>
              <a:spcAft>
                <a:spcPts val="600"/>
              </a:spcAft>
            </a:pPr>
            <a:r>
              <a:rPr lang="en-GB" sz="1200" kern="1400" dirty="0">
                <a:ln>
                  <a:noFill/>
                </a:ln>
                <a:solidFill>
                  <a:srgbClr val="000000"/>
                </a:solidFill>
                <a:effectLst/>
                <a:latin typeface="Calibri" panose="020F0502020204030204" pitchFamily="34" charset="0"/>
              </a:rPr>
              <a:t> </a:t>
            </a:r>
          </a:p>
        </p:txBody>
      </p:sp>
      <p:pic>
        <p:nvPicPr>
          <p:cNvPr id="5" name="Picture 4">
            <a:extLst>
              <a:ext uri="{FF2B5EF4-FFF2-40B4-BE49-F238E27FC236}">
                <a16:creationId xmlns:a16="http://schemas.microsoft.com/office/drawing/2014/main" id="{9B34D900-BC79-49EF-863D-A7579A3A2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2002006"/>
            <a:ext cx="1419758" cy="1486631"/>
          </a:xfrm>
          <a:prstGeom prst="rect">
            <a:avLst/>
          </a:prstGeom>
        </p:spPr>
      </p:pic>
      <p:sp>
        <p:nvSpPr>
          <p:cNvPr id="7" name="TextBox 6">
            <a:extLst>
              <a:ext uri="{FF2B5EF4-FFF2-40B4-BE49-F238E27FC236}">
                <a16:creationId xmlns:a16="http://schemas.microsoft.com/office/drawing/2014/main" id="{10F24FC6-8D1A-4511-A4FF-F218F5885739}"/>
              </a:ext>
            </a:extLst>
          </p:cNvPr>
          <p:cNvSpPr txBox="1"/>
          <p:nvPr/>
        </p:nvSpPr>
        <p:spPr>
          <a:xfrm>
            <a:off x="495729" y="3595304"/>
            <a:ext cx="2088232" cy="920637"/>
          </a:xfrm>
          <a:prstGeom prst="rect">
            <a:avLst/>
          </a:prstGeom>
          <a:noFill/>
        </p:spPr>
        <p:txBody>
          <a:bodyPr wrap="square" rtlCol="0">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16: Simplified flat pickup with geometric parameters labelled.</a:t>
            </a:r>
          </a:p>
          <a:p>
            <a:pPr marL="0" marR="0" indent="0" algn="l">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 </a:t>
            </a:r>
          </a:p>
        </p:txBody>
      </p:sp>
      <p:pic>
        <p:nvPicPr>
          <p:cNvPr id="8" name="Picture 7">
            <a:extLst>
              <a:ext uri="{FF2B5EF4-FFF2-40B4-BE49-F238E27FC236}">
                <a16:creationId xmlns:a16="http://schemas.microsoft.com/office/drawing/2014/main" id="{3FFA2E2C-FEE7-42B4-88C8-898916D9C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751" y="2051105"/>
            <a:ext cx="2771162" cy="1811913"/>
          </a:xfrm>
          <a:prstGeom prst="rect">
            <a:avLst/>
          </a:prstGeom>
        </p:spPr>
      </p:pic>
      <p:pic>
        <p:nvPicPr>
          <p:cNvPr id="9" name="Picture 8">
            <a:extLst>
              <a:ext uri="{FF2B5EF4-FFF2-40B4-BE49-F238E27FC236}">
                <a16:creationId xmlns:a16="http://schemas.microsoft.com/office/drawing/2014/main" id="{3B3CE744-E708-40DC-99FA-DAFDC2A6F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0301" y="2046330"/>
            <a:ext cx="2764859" cy="1781207"/>
          </a:xfrm>
          <a:prstGeom prst="rect">
            <a:avLst/>
          </a:prstGeom>
        </p:spPr>
      </p:pic>
      <p:sp>
        <p:nvSpPr>
          <p:cNvPr id="10" name="TextBox 9">
            <a:extLst>
              <a:ext uri="{FF2B5EF4-FFF2-40B4-BE49-F238E27FC236}">
                <a16:creationId xmlns:a16="http://schemas.microsoft.com/office/drawing/2014/main" id="{98D4E1A3-3D78-4589-9E6E-364F78E9F5DC}"/>
              </a:ext>
            </a:extLst>
          </p:cNvPr>
          <p:cNvSpPr txBox="1"/>
          <p:nvPr/>
        </p:nvSpPr>
        <p:spPr>
          <a:xfrm>
            <a:off x="3275856" y="4022484"/>
            <a:ext cx="2178720" cy="400110"/>
          </a:xfrm>
          <a:prstGeom prst="rect">
            <a:avLst/>
          </a:prstGeom>
          <a:noFill/>
        </p:spPr>
        <p:txBody>
          <a:bodyPr wrap="square">
            <a:spAutoFit/>
          </a:bodyPr>
          <a:lstStyle/>
          <a:p>
            <a:pPr algn="ctr"/>
            <a:r>
              <a:rPr lang="en-GB" sz="1000" dirty="0"/>
              <a:t>Fig 17: Wake-loss factor calculated within CST vs radius of the pickup</a:t>
            </a:r>
          </a:p>
        </p:txBody>
      </p:sp>
      <p:sp>
        <p:nvSpPr>
          <p:cNvPr id="11" name="TextBox 10">
            <a:extLst>
              <a:ext uri="{FF2B5EF4-FFF2-40B4-BE49-F238E27FC236}">
                <a16:creationId xmlns:a16="http://schemas.microsoft.com/office/drawing/2014/main" id="{40C9384D-570C-45DD-8B1E-5675A4D78A34}"/>
              </a:ext>
            </a:extLst>
          </p:cNvPr>
          <p:cNvSpPr txBox="1"/>
          <p:nvPr/>
        </p:nvSpPr>
        <p:spPr>
          <a:xfrm>
            <a:off x="5850301" y="3965433"/>
            <a:ext cx="2771162" cy="766557"/>
          </a:xfrm>
          <a:prstGeom prst="rect">
            <a:avLst/>
          </a:prstGeom>
          <a:noFill/>
        </p:spPr>
        <p:txBody>
          <a:bodyPr wrap="square">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18: Wake-loss factor calculated within CST vs pickup gap, Z (BS) mode.</a:t>
            </a:r>
          </a:p>
          <a:p>
            <a:pPr marL="0" marR="0" indent="0" algn="l">
              <a:lnSpc>
                <a:spcPct val="119000"/>
              </a:lnSpc>
              <a:spcBef>
                <a:spcPts val="0"/>
              </a:spcBef>
              <a:spcAft>
                <a:spcPts val="600"/>
              </a:spcAft>
            </a:pPr>
            <a:r>
              <a:rPr lang="en-GB" sz="9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3914673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629D14-EF2B-6F1B-F2DA-4E3E191C8F87}"/>
              </a:ext>
            </a:extLst>
          </p:cNvPr>
          <p:cNvSpPr>
            <a:spLocks noGrp="1"/>
          </p:cNvSpPr>
          <p:nvPr>
            <p:ph type="sldNum" sz="quarter" idx="10"/>
          </p:nvPr>
        </p:nvSpPr>
        <p:spPr/>
        <p:txBody>
          <a:bodyPr/>
          <a:lstStyle/>
          <a:p>
            <a:fld id="{88A1DFE4-5FC5-43BD-BB7E-75EAD82B965F}" type="slidenum">
              <a:rPr lang="en-US" noProof="0" smtClean="0"/>
              <a:pPr/>
              <a:t>15</a:t>
            </a:fld>
            <a:endParaRPr lang="en-US" noProof="0" dirty="0"/>
          </a:p>
        </p:txBody>
      </p:sp>
      <p:sp>
        <p:nvSpPr>
          <p:cNvPr id="6" name="Title 5">
            <a:extLst>
              <a:ext uri="{FF2B5EF4-FFF2-40B4-BE49-F238E27FC236}">
                <a16:creationId xmlns:a16="http://schemas.microsoft.com/office/drawing/2014/main" id="{26BD24B3-A9A2-04D0-0EA7-0EA56EB7273E}"/>
              </a:ext>
            </a:extLst>
          </p:cNvPr>
          <p:cNvSpPr>
            <a:spLocks noGrp="1"/>
          </p:cNvSpPr>
          <p:nvPr>
            <p:ph type="title"/>
          </p:nvPr>
        </p:nvSpPr>
        <p:spPr/>
        <p:txBody>
          <a:bodyPr/>
          <a:lstStyle/>
          <a:p>
            <a:r>
              <a:rPr lang="en-US" dirty="0"/>
              <a:t>Varying Geometric Parameters of a Flat Pickup</a:t>
            </a:r>
            <a:endParaRPr lang="en-GB" dirty="0"/>
          </a:p>
        </p:txBody>
      </p:sp>
      <p:sp>
        <p:nvSpPr>
          <p:cNvPr id="12" name="TextBox 11">
            <a:extLst>
              <a:ext uri="{FF2B5EF4-FFF2-40B4-BE49-F238E27FC236}">
                <a16:creationId xmlns:a16="http://schemas.microsoft.com/office/drawing/2014/main" id="{C2946F87-064D-AE41-EED0-A4AE85A6D9F8}"/>
              </a:ext>
            </a:extLst>
          </p:cNvPr>
          <p:cNvSpPr txBox="1"/>
          <p:nvPr/>
        </p:nvSpPr>
        <p:spPr>
          <a:xfrm>
            <a:off x="453512" y="1252212"/>
            <a:ext cx="8150936" cy="891206"/>
          </a:xfrm>
          <a:prstGeom prst="rect">
            <a:avLst/>
          </a:prstGeom>
          <a:noFill/>
        </p:spPr>
        <p:txBody>
          <a:bodyPr wrap="square" rtlCol="0">
            <a:spAutoFit/>
          </a:bodyPr>
          <a:lstStyle/>
          <a:p>
            <a:pPr marL="171450" indent="-171450">
              <a:lnSpc>
                <a:spcPct val="119000"/>
              </a:lnSpc>
              <a:spcAft>
                <a:spcPts val="1200"/>
              </a:spcAft>
              <a:buFont typeface="Arial" panose="020B0604020202020204" pitchFamily="34" charset="0"/>
              <a:buChar char="•"/>
            </a:pPr>
            <a:r>
              <a:rPr lang="en-GB" sz="1200" kern="1400" dirty="0">
                <a:ln>
                  <a:noFill/>
                </a:ln>
                <a:solidFill>
                  <a:srgbClr val="000000"/>
                </a:solidFill>
                <a:effectLst/>
              </a:rPr>
              <a:t>The peak to peak </a:t>
            </a:r>
            <a:r>
              <a:rPr lang="en-GB" sz="1200" kern="1400" dirty="0">
                <a:ln>
                  <a:noFill/>
                </a:ln>
                <a:solidFill>
                  <a:srgbClr val="E20000"/>
                </a:solidFill>
                <a:effectLst/>
              </a:rPr>
              <a:t>voltage signal </a:t>
            </a:r>
            <a:r>
              <a:rPr lang="en-GB" sz="1200" kern="1400" dirty="0">
                <a:ln>
                  <a:noFill/>
                </a:ln>
                <a:solidFill>
                  <a:srgbClr val="000000"/>
                </a:solidFill>
                <a:effectLst/>
              </a:rPr>
              <a:t>(and therefore resolution) increases significantly with radius, increases slightly with gap size, and decreases slightly with back gap size. Height has negligible effect. .</a:t>
            </a:r>
          </a:p>
          <a:p>
            <a:pPr marL="0" marR="0" indent="0" algn="l">
              <a:lnSpc>
                <a:spcPct val="119000"/>
              </a:lnSpc>
              <a:spcBef>
                <a:spcPts val="0"/>
              </a:spcBef>
              <a:spcAft>
                <a:spcPts val="600"/>
              </a:spcAft>
            </a:pPr>
            <a:r>
              <a:rPr lang="en-GB" sz="1200" kern="1400" dirty="0">
                <a:ln>
                  <a:noFill/>
                </a:ln>
                <a:solidFill>
                  <a:srgbClr val="000000"/>
                </a:solidFill>
                <a:effectLst/>
                <a:latin typeface="Calibri" panose="020F0502020204030204" pitchFamily="34" charset="0"/>
              </a:rPr>
              <a:t> </a:t>
            </a:r>
          </a:p>
        </p:txBody>
      </p:sp>
      <p:pic>
        <p:nvPicPr>
          <p:cNvPr id="5" name="Picture 4">
            <a:extLst>
              <a:ext uri="{FF2B5EF4-FFF2-40B4-BE49-F238E27FC236}">
                <a16:creationId xmlns:a16="http://schemas.microsoft.com/office/drawing/2014/main" id="{9B34D900-BC79-49EF-863D-A7579A3A2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2002006"/>
            <a:ext cx="1419758" cy="1486631"/>
          </a:xfrm>
          <a:prstGeom prst="rect">
            <a:avLst/>
          </a:prstGeom>
        </p:spPr>
      </p:pic>
      <p:sp>
        <p:nvSpPr>
          <p:cNvPr id="7" name="TextBox 6">
            <a:extLst>
              <a:ext uri="{FF2B5EF4-FFF2-40B4-BE49-F238E27FC236}">
                <a16:creationId xmlns:a16="http://schemas.microsoft.com/office/drawing/2014/main" id="{10F24FC6-8D1A-4511-A4FF-F218F5885739}"/>
              </a:ext>
            </a:extLst>
          </p:cNvPr>
          <p:cNvSpPr txBox="1"/>
          <p:nvPr/>
        </p:nvSpPr>
        <p:spPr>
          <a:xfrm>
            <a:off x="495729" y="3595304"/>
            <a:ext cx="2088232" cy="920637"/>
          </a:xfrm>
          <a:prstGeom prst="rect">
            <a:avLst/>
          </a:prstGeom>
          <a:noFill/>
        </p:spPr>
        <p:txBody>
          <a:bodyPr wrap="square" rtlCol="0">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16: Simplified flat pickup with geometric parameters labelled.</a:t>
            </a:r>
          </a:p>
          <a:p>
            <a:pPr marL="0" marR="0" indent="0" algn="l">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 </a:t>
            </a:r>
          </a:p>
        </p:txBody>
      </p:sp>
      <p:pic>
        <p:nvPicPr>
          <p:cNvPr id="17" name="Picture 16">
            <a:extLst>
              <a:ext uri="{FF2B5EF4-FFF2-40B4-BE49-F238E27FC236}">
                <a16:creationId xmlns:a16="http://schemas.microsoft.com/office/drawing/2014/main" id="{AD16E587-88BA-422C-9640-6D5926261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806" y="2062208"/>
            <a:ext cx="2753719" cy="1840226"/>
          </a:xfrm>
          <a:prstGeom prst="rect">
            <a:avLst/>
          </a:prstGeom>
        </p:spPr>
      </p:pic>
      <p:pic>
        <p:nvPicPr>
          <p:cNvPr id="18" name="Picture 17">
            <a:extLst>
              <a:ext uri="{FF2B5EF4-FFF2-40B4-BE49-F238E27FC236}">
                <a16:creationId xmlns:a16="http://schemas.microsoft.com/office/drawing/2014/main" id="{B4B592AF-C617-401D-BC98-757FD8893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2062208"/>
            <a:ext cx="2749690" cy="1817704"/>
          </a:xfrm>
          <a:prstGeom prst="rect">
            <a:avLst/>
          </a:prstGeom>
        </p:spPr>
      </p:pic>
      <p:sp>
        <p:nvSpPr>
          <p:cNvPr id="19" name="TextBox 18">
            <a:extLst>
              <a:ext uri="{FF2B5EF4-FFF2-40B4-BE49-F238E27FC236}">
                <a16:creationId xmlns:a16="http://schemas.microsoft.com/office/drawing/2014/main" id="{12F1B605-6B55-43CC-91A5-78979606DF18}"/>
              </a:ext>
            </a:extLst>
          </p:cNvPr>
          <p:cNvSpPr txBox="1"/>
          <p:nvPr/>
        </p:nvSpPr>
        <p:spPr>
          <a:xfrm>
            <a:off x="3009872" y="3916258"/>
            <a:ext cx="2545588" cy="1103764"/>
          </a:xfrm>
          <a:prstGeom prst="rect">
            <a:avLst/>
          </a:prstGeom>
          <a:noFill/>
        </p:spPr>
        <p:txBody>
          <a:bodyPr wrap="square" rtlCol="0">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a:t>
            </a:r>
            <a:r>
              <a:rPr lang="en-GB" sz="1000" kern="1400" dirty="0">
                <a:solidFill>
                  <a:srgbClr val="000000"/>
                </a:solidFill>
              </a:rPr>
              <a:t>19</a:t>
            </a:r>
            <a:r>
              <a:rPr lang="en-GB" sz="1000" kern="1400" dirty="0">
                <a:ln>
                  <a:noFill/>
                </a:ln>
                <a:solidFill>
                  <a:srgbClr val="000000"/>
                </a:solidFill>
                <a:effectLst/>
              </a:rPr>
              <a:t>: Voltage signal calculated vs time within CST for different pickup radii, ttbar (SR) mode, with a 75 MHz filter applied.</a:t>
            </a:r>
          </a:p>
          <a:p>
            <a:pPr marL="0" marR="0" indent="0" algn="l">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 </a:t>
            </a:r>
          </a:p>
        </p:txBody>
      </p:sp>
      <p:sp>
        <p:nvSpPr>
          <p:cNvPr id="20" name="TextBox 19">
            <a:extLst>
              <a:ext uri="{FF2B5EF4-FFF2-40B4-BE49-F238E27FC236}">
                <a16:creationId xmlns:a16="http://schemas.microsoft.com/office/drawing/2014/main" id="{77406DDD-9469-43EA-A1FC-ABB4FA7A6D0D}"/>
              </a:ext>
            </a:extLst>
          </p:cNvPr>
          <p:cNvSpPr txBox="1"/>
          <p:nvPr/>
        </p:nvSpPr>
        <p:spPr>
          <a:xfrm>
            <a:off x="5881653" y="3916258"/>
            <a:ext cx="2771162" cy="949684"/>
          </a:xfrm>
          <a:prstGeom prst="rect">
            <a:avLst/>
          </a:prstGeom>
          <a:noFill/>
        </p:spPr>
        <p:txBody>
          <a:bodyPr wrap="square">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20: Voltage signal calculated vs time within CST for different pickup gaps, Z (BS) mode, with a 75 MHz filter applied.</a:t>
            </a:r>
          </a:p>
          <a:p>
            <a:pPr marL="0" marR="0" indent="0" algn="l">
              <a:lnSpc>
                <a:spcPct val="119000"/>
              </a:lnSpc>
              <a:spcBef>
                <a:spcPts val="0"/>
              </a:spcBef>
              <a:spcAft>
                <a:spcPts val="600"/>
              </a:spcAft>
            </a:pPr>
            <a:r>
              <a:rPr lang="en-GB" sz="9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2805330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629D14-EF2B-6F1B-F2DA-4E3E191C8F87}"/>
              </a:ext>
            </a:extLst>
          </p:cNvPr>
          <p:cNvSpPr>
            <a:spLocks noGrp="1"/>
          </p:cNvSpPr>
          <p:nvPr>
            <p:ph type="sldNum" sz="quarter" idx="10"/>
          </p:nvPr>
        </p:nvSpPr>
        <p:spPr/>
        <p:txBody>
          <a:bodyPr/>
          <a:lstStyle/>
          <a:p>
            <a:fld id="{88A1DFE4-5FC5-43BD-BB7E-75EAD82B965F}" type="slidenum">
              <a:rPr lang="en-US" noProof="0" smtClean="0"/>
              <a:pPr/>
              <a:t>16</a:t>
            </a:fld>
            <a:endParaRPr lang="en-US" noProof="0" dirty="0"/>
          </a:p>
        </p:txBody>
      </p:sp>
      <p:sp>
        <p:nvSpPr>
          <p:cNvPr id="6" name="Title 5">
            <a:extLst>
              <a:ext uri="{FF2B5EF4-FFF2-40B4-BE49-F238E27FC236}">
                <a16:creationId xmlns:a16="http://schemas.microsoft.com/office/drawing/2014/main" id="{26BD24B3-A9A2-04D0-0EA7-0EA56EB7273E}"/>
              </a:ext>
            </a:extLst>
          </p:cNvPr>
          <p:cNvSpPr>
            <a:spLocks noGrp="1"/>
          </p:cNvSpPr>
          <p:nvPr>
            <p:ph type="title"/>
          </p:nvPr>
        </p:nvSpPr>
        <p:spPr/>
        <p:txBody>
          <a:bodyPr/>
          <a:lstStyle/>
          <a:p>
            <a:r>
              <a:rPr lang="en-US" dirty="0"/>
              <a:t>Varying Geometric Parameters of a Flat Pickup</a:t>
            </a:r>
            <a:endParaRPr lang="en-GB" dirty="0"/>
          </a:p>
        </p:txBody>
      </p:sp>
      <p:sp>
        <p:nvSpPr>
          <p:cNvPr id="12" name="TextBox 11">
            <a:extLst>
              <a:ext uri="{FF2B5EF4-FFF2-40B4-BE49-F238E27FC236}">
                <a16:creationId xmlns:a16="http://schemas.microsoft.com/office/drawing/2014/main" id="{C2946F87-064D-AE41-EED0-A4AE85A6D9F8}"/>
              </a:ext>
            </a:extLst>
          </p:cNvPr>
          <p:cNvSpPr txBox="1"/>
          <p:nvPr/>
        </p:nvSpPr>
        <p:spPr>
          <a:xfrm>
            <a:off x="453512" y="1059582"/>
            <a:ext cx="8150936" cy="1704313"/>
          </a:xfrm>
          <a:prstGeom prst="rect">
            <a:avLst/>
          </a:prstGeom>
          <a:noFill/>
        </p:spPr>
        <p:txBody>
          <a:bodyPr wrap="square" rtlCol="0">
            <a:spAutoFit/>
          </a:bodyPr>
          <a:lstStyle/>
          <a:p>
            <a:pPr marL="171450" marR="0" indent="-171450" algn="l">
              <a:lnSpc>
                <a:spcPct val="119000"/>
              </a:lnSpc>
              <a:spcBef>
                <a:spcPts val="0"/>
              </a:spcBef>
              <a:spcAft>
                <a:spcPts val="1200"/>
              </a:spcAft>
              <a:buFont typeface="Arial" panose="020B0604020202020204" pitchFamily="34" charset="0"/>
              <a:buChar char="•"/>
            </a:pPr>
            <a:r>
              <a:rPr lang="en-GB" sz="1200" kern="1400" dirty="0">
                <a:ln>
                  <a:noFill/>
                </a:ln>
                <a:solidFill>
                  <a:srgbClr val="000000"/>
                </a:solidFill>
                <a:effectLst/>
              </a:rPr>
              <a:t>The </a:t>
            </a:r>
            <a:r>
              <a:rPr lang="en-GB" sz="1200" kern="1400" dirty="0">
                <a:ln>
                  <a:noFill/>
                </a:ln>
                <a:solidFill>
                  <a:srgbClr val="E20000"/>
                </a:solidFill>
                <a:effectLst/>
              </a:rPr>
              <a:t>resonant peak amplitudes </a:t>
            </a:r>
            <a:r>
              <a:rPr lang="en-GB" sz="1200" kern="1400" dirty="0">
                <a:ln>
                  <a:noFill/>
                </a:ln>
                <a:solidFill>
                  <a:srgbClr val="000000"/>
                </a:solidFill>
                <a:effectLst/>
              </a:rPr>
              <a:t>in the </a:t>
            </a:r>
            <a:r>
              <a:rPr lang="en-GB" sz="1200" kern="1400" dirty="0">
                <a:ln>
                  <a:noFill/>
                </a:ln>
                <a:solidFill>
                  <a:srgbClr val="E20000"/>
                </a:solidFill>
                <a:effectLst/>
              </a:rPr>
              <a:t>wake impedance </a:t>
            </a:r>
            <a:r>
              <a:rPr lang="en-GB" sz="1200" kern="1400" dirty="0">
                <a:ln>
                  <a:noFill/>
                </a:ln>
                <a:solidFill>
                  <a:srgbClr val="000000"/>
                </a:solidFill>
                <a:effectLst/>
              </a:rPr>
              <a:t>spectrum increase with radius and gap. Increasing the back gap slightly decreases the amplitude of the largest peak. Pickup height has a slight non-linear relation with the amplitudes.</a:t>
            </a:r>
          </a:p>
          <a:p>
            <a:pPr marL="171450" marR="0" indent="-171450" algn="l">
              <a:lnSpc>
                <a:spcPct val="119000"/>
              </a:lnSpc>
              <a:spcBef>
                <a:spcPts val="0"/>
              </a:spcBef>
              <a:spcAft>
                <a:spcPts val="1200"/>
              </a:spcAft>
              <a:buFont typeface="Arial" panose="020B0604020202020204" pitchFamily="34" charset="0"/>
              <a:buChar char="•"/>
            </a:pPr>
            <a:r>
              <a:rPr lang="en-GB" sz="1200" kern="1400" dirty="0">
                <a:ln>
                  <a:noFill/>
                </a:ln>
                <a:solidFill>
                  <a:srgbClr val="000000"/>
                </a:solidFill>
                <a:effectLst/>
              </a:rPr>
              <a:t>The </a:t>
            </a:r>
            <a:r>
              <a:rPr lang="en-GB" sz="1200" kern="1400" dirty="0">
                <a:ln>
                  <a:noFill/>
                </a:ln>
                <a:solidFill>
                  <a:srgbClr val="E20000"/>
                </a:solidFill>
                <a:effectLst/>
              </a:rPr>
              <a:t>resonant peak frequencies </a:t>
            </a:r>
            <a:r>
              <a:rPr lang="en-GB" sz="1200" kern="1400" dirty="0">
                <a:ln>
                  <a:noFill/>
                </a:ln>
                <a:solidFill>
                  <a:srgbClr val="000000"/>
                </a:solidFill>
                <a:effectLst/>
              </a:rPr>
              <a:t>in the </a:t>
            </a:r>
            <a:r>
              <a:rPr lang="en-GB" sz="1200" kern="1400" dirty="0">
                <a:ln>
                  <a:noFill/>
                </a:ln>
                <a:solidFill>
                  <a:srgbClr val="E20000"/>
                </a:solidFill>
                <a:effectLst/>
              </a:rPr>
              <a:t>wake impedance </a:t>
            </a:r>
            <a:r>
              <a:rPr lang="en-GB" sz="1200" kern="1400" dirty="0">
                <a:ln>
                  <a:noFill/>
                </a:ln>
                <a:solidFill>
                  <a:srgbClr val="000000"/>
                </a:solidFill>
                <a:effectLst/>
              </a:rPr>
              <a:t>spectrum increase as radius decreases, and increase slightly in frequency as height decreases and back gap decreases. Gap size has negligible impact. </a:t>
            </a:r>
          </a:p>
          <a:p>
            <a:pPr marL="0" marR="0" indent="0" algn="l">
              <a:lnSpc>
                <a:spcPct val="119000"/>
              </a:lnSpc>
              <a:spcBef>
                <a:spcPts val="0"/>
              </a:spcBef>
              <a:spcAft>
                <a:spcPts val="600"/>
              </a:spcAft>
            </a:pPr>
            <a:r>
              <a:rPr lang="en-GB" sz="1200" kern="1400" dirty="0">
                <a:ln>
                  <a:noFill/>
                </a:ln>
                <a:solidFill>
                  <a:srgbClr val="000000"/>
                </a:solidFill>
                <a:effectLst/>
                <a:latin typeface="Calibri" panose="020F0502020204030204" pitchFamily="34" charset="0"/>
              </a:rPr>
              <a:t> </a:t>
            </a:r>
          </a:p>
        </p:txBody>
      </p:sp>
      <p:pic>
        <p:nvPicPr>
          <p:cNvPr id="5" name="Picture 4">
            <a:extLst>
              <a:ext uri="{FF2B5EF4-FFF2-40B4-BE49-F238E27FC236}">
                <a16:creationId xmlns:a16="http://schemas.microsoft.com/office/drawing/2014/main" id="{9B34D900-BC79-49EF-863D-A7579A3A2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2464445"/>
            <a:ext cx="1419758" cy="1486631"/>
          </a:xfrm>
          <a:prstGeom prst="rect">
            <a:avLst/>
          </a:prstGeom>
        </p:spPr>
      </p:pic>
      <p:sp>
        <p:nvSpPr>
          <p:cNvPr id="7" name="TextBox 6">
            <a:extLst>
              <a:ext uri="{FF2B5EF4-FFF2-40B4-BE49-F238E27FC236}">
                <a16:creationId xmlns:a16="http://schemas.microsoft.com/office/drawing/2014/main" id="{10F24FC6-8D1A-4511-A4FF-F218F5885739}"/>
              </a:ext>
            </a:extLst>
          </p:cNvPr>
          <p:cNvSpPr txBox="1"/>
          <p:nvPr/>
        </p:nvSpPr>
        <p:spPr>
          <a:xfrm>
            <a:off x="495729" y="4057743"/>
            <a:ext cx="2088232" cy="920637"/>
          </a:xfrm>
          <a:prstGeom prst="rect">
            <a:avLst/>
          </a:prstGeom>
          <a:noFill/>
        </p:spPr>
        <p:txBody>
          <a:bodyPr wrap="square" rtlCol="0">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16: Simplified flat pickup with geometric parameters labelled.</a:t>
            </a:r>
          </a:p>
          <a:p>
            <a:pPr marL="0" marR="0" indent="0" algn="l">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 </a:t>
            </a:r>
          </a:p>
        </p:txBody>
      </p:sp>
      <p:pic>
        <p:nvPicPr>
          <p:cNvPr id="13" name="Picture 12">
            <a:extLst>
              <a:ext uri="{FF2B5EF4-FFF2-40B4-BE49-F238E27FC236}">
                <a16:creationId xmlns:a16="http://schemas.microsoft.com/office/drawing/2014/main" id="{CD6E86FE-A678-4CEA-BF13-EE1A1E6A2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5" y="2427735"/>
            <a:ext cx="2814389" cy="1925992"/>
          </a:xfrm>
          <a:prstGeom prst="rect">
            <a:avLst/>
          </a:prstGeom>
        </p:spPr>
      </p:pic>
      <p:pic>
        <p:nvPicPr>
          <p:cNvPr id="14" name="Picture 13">
            <a:extLst>
              <a:ext uri="{FF2B5EF4-FFF2-40B4-BE49-F238E27FC236}">
                <a16:creationId xmlns:a16="http://schemas.microsoft.com/office/drawing/2014/main" id="{39595EDC-4BB5-4F65-A829-848177435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44" y="2427734"/>
            <a:ext cx="2814389" cy="1932773"/>
          </a:xfrm>
          <a:prstGeom prst="rect">
            <a:avLst/>
          </a:prstGeom>
        </p:spPr>
      </p:pic>
      <p:sp>
        <p:nvSpPr>
          <p:cNvPr id="15" name="TextBox 14">
            <a:extLst>
              <a:ext uri="{FF2B5EF4-FFF2-40B4-BE49-F238E27FC236}">
                <a16:creationId xmlns:a16="http://schemas.microsoft.com/office/drawing/2014/main" id="{8F52F82B-CAC6-488D-BEC1-7AE2879511B0}"/>
              </a:ext>
            </a:extLst>
          </p:cNvPr>
          <p:cNvSpPr txBox="1"/>
          <p:nvPr/>
        </p:nvSpPr>
        <p:spPr>
          <a:xfrm>
            <a:off x="2999560" y="4484427"/>
            <a:ext cx="2730644" cy="553998"/>
          </a:xfrm>
          <a:prstGeom prst="rect">
            <a:avLst/>
          </a:prstGeom>
          <a:noFill/>
        </p:spPr>
        <p:txBody>
          <a:bodyPr wrap="square">
            <a:spAutoFit/>
          </a:bodyPr>
          <a:lstStyle/>
          <a:p>
            <a:pPr algn="ctr"/>
            <a:r>
              <a:rPr lang="en-GB" sz="1000" dirty="0"/>
              <a:t>Fig 21: The largest peaks in wake impedance as a function of frequency for different pickup heights, ttbar (SR) mode. </a:t>
            </a:r>
          </a:p>
        </p:txBody>
      </p:sp>
      <p:sp>
        <p:nvSpPr>
          <p:cNvPr id="16" name="TextBox 15">
            <a:extLst>
              <a:ext uri="{FF2B5EF4-FFF2-40B4-BE49-F238E27FC236}">
                <a16:creationId xmlns:a16="http://schemas.microsoft.com/office/drawing/2014/main" id="{3755420E-1628-4786-AB69-8CA5A403DD33}"/>
              </a:ext>
            </a:extLst>
          </p:cNvPr>
          <p:cNvSpPr txBox="1"/>
          <p:nvPr/>
        </p:nvSpPr>
        <p:spPr>
          <a:xfrm>
            <a:off x="5963249" y="4431629"/>
            <a:ext cx="2771162" cy="949684"/>
          </a:xfrm>
          <a:prstGeom prst="rect">
            <a:avLst/>
          </a:prstGeom>
          <a:noFill/>
        </p:spPr>
        <p:txBody>
          <a:bodyPr wrap="square">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a:t>
            </a:r>
            <a:r>
              <a:rPr lang="en-GB" sz="1000" kern="1400" dirty="0">
                <a:solidFill>
                  <a:srgbClr val="000000"/>
                </a:solidFill>
              </a:rPr>
              <a:t>22</a:t>
            </a:r>
            <a:r>
              <a:rPr lang="en-GB" sz="1000" kern="1400" dirty="0">
                <a:ln>
                  <a:noFill/>
                </a:ln>
                <a:solidFill>
                  <a:srgbClr val="000000"/>
                </a:solidFill>
                <a:effectLst/>
              </a:rPr>
              <a:t>: Wake impedance as a function of frequency for different pickup back gaps, ttbar (SR) mode. </a:t>
            </a:r>
          </a:p>
          <a:p>
            <a:pPr marL="0" marR="0" indent="0" algn="l">
              <a:lnSpc>
                <a:spcPct val="119000"/>
              </a:lnSpc>
              <a:spcBef>
                <a:spcPts val="0"/>
              </a:spcBef>
              <a:spcAft>
                <a:spcPts val="600"/>
              </a:spcAft>
            </a:pPr>
            <a:r>
              <a:rPr lang="en-GB" sz="9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1707330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629D14-EF2B-6F1B-F2DA-4E3E191C8F87}"/>
              </a:ext>
            </a:extLst>
          </p:cNvPr>
          <p:cNvSpPr>
            <a:spLocks noGrp="1"/>
          </p:cNvSpPr>
          <p:nvPr>
            <p:ph type="sldNum" sz="quarter" idx="10"/>
          </p:nvPr>
        </p:nvSpPr>
        <p:spPr/>
        <p:txBody>
          <a:bodyPr/>
          <a:lstStyle/>
          <a:p>
            <a:fld id="{88A1DFE4-5FC5-43BD-BB7E-75EAD82B965F}" type="slidenum">
              <a:rPr lang="en-US" noProof="0" smtClean="0"/>
              <a:pPr/>
              <a:t>17</a:t>
            </a:fld>
            <a:endParaRPr lang="en-US" noProof="0" dirty="0"/>
          </a:p>
        </p:txBody>
      </p:sp>
      <p:sp>
        <p:nvSpPr>
          <p:cNvPr id="6" name="Title 5">
            <a:extLst>
              <a:ext uri="{FF2B5EF4-FFF2-40B4-BE49-F238E27FC236}">
                <a16:creationId xmlns:a16="http://schemas.microsoft.com/office/drawing/2014/main" id="{26BD24B3-A9A2-04D0-0EA7-0EA56EB7273E}"/>
              </a:ext>
            </a:extLst>
          </p:cNvPr>
          <p:cNvSpPr>
            <a:spLocks noGrp="1"/>
          </p:cNvSpPr>
          <p:nvPr>
            <p:ph type="title"/>
          </p:nvPr>
        </p:nvSpPr>
        <p:spPr/>
        <p:txBody>
          <a:bodyPr/>
          <a:lstStyle/>
          <a:p>
            <a:r>
              <a:rPr lang="en-US" dirty="0"/>
              <a:t>Flat, Stepped and Conical Pickups</a:t>
            </a:r>
            <a:endParaRPr lang="en-GB" dirty="0"/>
          </a:p>
        </p:txBody>
      </p:sp>
      <p:sp>
        <p:nvSpPr>
          <p:cNvPr id="12" name="TextBox 11">
            <a:extLst>
              <a:ext uri="{FF2B5EF4-FFF2-40B4-BE49-F238E27FC236}">
                <a16:creationId xmlns:a16="http://schemas.microsoft.com/office/drawing/2014/main" id="{C2946F87-064D-AE41-EED0-A4AE85A6D9F8}"/>
              </a:ext>
            </a:extLst>
          </p:cNvPr>
          <p:cNvSpPr txBox="1"/>
          <p:nvPr/>
        </p:nvSpPr>
        <p:spPr>
          <a:xfrm>
            <a:off x="453512" y="1016389"/>
            <a:ext cx="5832001" cy="1627369"/>
          </a:xfrm>
          <a:prstGeom prst="rect">
            <a:avLst/>
          </a:prstGeom>
          <a:noFill/>
        </p:spPr>
        <p:txBody>
          <a:bodyPr wrap="square" rtlCol="0">
            <a:spAutoFit/>
          </a:bodyPr>
          <a:lstStyle/>
          <a:p>
            <a:pPr marL="171450" marR="0" indent="-171450" algn="l">
              <a:lnSpc>
                <a:spcPct val="119000"/>
              </a:lnSpc>
              <a:spcBef>
                <a:spcPts val="0"/>
              </a:spcBef>
              <a:spcAft>
                <a:spcPts val="600"/>
              </a:spcAft>
              <a:buFont typeface="Arial" panose="020B0604020202020204" pitchFamily="34" charset="0"/>
              <a:buChar char="•"/>
            </a:pPr>
            <a:r>
              <a:rPr lang="en-GB" sz="1200" kern="1400" dirty="0">
                <a:ln>
                  <a:noFill/>
                </a:ln>
                <a:solidFill>
                  <a:srgbClr val="000000"/>
                </a:solidFill>
                <a:effectLst/>
              </a:rPr>
              <a:t>Conical, flat and stepped buttons were simulated.</a:t>
            </a:r>
          </a:p>
          <a:p>
            <a:pPr marL="171450" marR="0" indent="-171450" algn="l">
              <a:lnSpc>
                <a:spcPct val="119000"/>
              </a:lnSpc>
              <a:spcBef>
                <a:spcPts val="0"/>
              </a:spcBef>
              <a:spcAft>
                <a:spcPts val="600"/>
              </a:spcAft>
              <a:buFont typeface="Arial" panose="020B0604020202020204" pitchFamily="34" charset="0"/>
              <a:buChar char="•"/>
            </a:pPr>
            <a:r>
              <a:rPr lang="en-GB" sz="1200" kern="1400" dirty="0">
                <a:ln>
                  <a:noFill/>
                </a:ln>
                <a:solidFill>
                  <a:srgbClr val="000000"/>
                </a:solidFill>
                <a:effectLst/>
              </a:rPr>
              <a:t>Conical pickups pushed the resonant peaks in the impedance spectrum to higher frequencies compared to a flat pickup, which is beneficial due to the beam spectrum having a lower amplitude at higher frequencies. </a:t>
            </a:r>
          </a:p>
          <a:p>
            <a:pPr marL="171450" marR="0" indent="-171450" algn="l">
              <a:lnSpc>
                <a:spcPct val="119000"/>
              </a:lnSpc>
              <a:spcBef>
                <a:spcPts val="0"/>
              </a:spcBef>
              <a:spcAft>
                <a:spcPts val="600"/>
              </a:spcAft>
              <a:buFont typeface="Arial" panose="020B0604020202020204" pitchFamily="34" charset="0"/>
              <a:buChar char="•"/>
            </a:pPr>
            <a:r>
              <a:rPr lang="en-GB" sz="1200" kern="1400" dirty="0">
                <a:ln>
                  <a:noFill/>
                </a:ln>
                <a:solidFill>
                  <a:srgbClr val="000000"/>
                </a:solidFill>
                <a:effectLst/>
              </a:rPr>
              <a:t>Stepped buttons had no advantage.</a:t>
            </a:r>
          </a:p>
          <a:p>
            <a:pPr marL="0" marR="0" indent="0" algn="l">
              <a:lnSpc>
                <a:spcPct val="119000"/>
              </a:lnSpc>
              <a:spcBef>
                <a:spcPts val="0"/>
              </a:spcBef>
              <a:spcAft>
                <a:spcPts val="600"/>
              </a:spcAft>
            </a:pPr>
            <a:endParaRPr lang="en-GB" sz="1200" kern="1400" dirty="0">
              <a:ln>
                <a:noFill/>
              </a:ln>
              <a:solidFill>
                <a:srgbClr val="000000"/>
              </a:solidFill>
              <a:effectLst/>
              <a:latin typeface="Calibri" panose="020F0502020204030204" pitchFamily="34" charset="0"/>
            </a:endParaRPr>
          </a:p>
        </p:txBody>
      </p:sp>
      <p:pic>
        <p:nvPicPr>
          <p:cNvPr id="4" name="Picture 3">
            <a:extLst>
              <a:ext uri="{FF2B5EF4-FFF2-40B4-BE49-F238E27FC236}">
                <a16:creationId xmlns:a16="http://schemas.microsoft.com/office/drawing/2014/main" id="{9F5D7AA8-1403-4A46-A7BF-937BEC480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527" y="1145232"/>
            <a:ext cx="2023899" cy="1865256"/>
          </a:xfrm>
          <a:prstGeom prst="rect">
            <a:avLst/>
          </a:prstGeom>
        </p:spPr>
      </p:pic>
      <p:pic>
        <p:nvPicPr>
          <p:cNvPr id="7" name="Picture 6">
            <a:extLst>
              <a:ext uri="{FF2B5EF4-FFF2-40B4-BE49-F238E27FC236}">
                <a16:creationId xmlns:a16="http://schemas.microsoft.com/office/drawing/2014/main" id="{2A9DAFB8-C072-4B24-BB90-096AEDD86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4966" y="2397544"/>
            <a:ext cx="2979242" cy="1932481"/>
          </a:xfrm>
          <a:prstGeom prst="rect">
            <a:avLst/>
          </a:prstGeom>
        </p:spPr>
      </p:pic>
      <p:pic>
        <p:nvPicPr>
          <p:cNvPr id="9" name="Picture 8">
            <a:extLst>
              <a:ext uri="{FF2B5EF4-FFF2-40B4-BE49-F238E27FC236}">
                <a16:creationId xmlns:a16="http://schemas.microsoft.com/office/drawing/2014/main" id="{77BC88C4-B681-40F3-B686-F1747F52F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75" y="2397544"/>
            <a:ext cx="2798281" cy="1937272"/>
          </a:xfrm>
          <a:prstGeom prst="rect">
            <a:avLst/>
          </a:prstGeom>
        </p:spPr>
      </p:pic>
      <p:sp>
        <p:nvSpPr>
          <p:cNvPr id="11" name="TextBox 10">
            <a:extLst>
              <a:ext uri="{FF2B5EF4-FFF2-40B4-BE49-F238E27FC236}">
                <a16:creationId xmlns:a16="http://schemas.microsoft.com/office/drawing/2014/main" id="{15A69414-1D5E-4D37-8325-51CA05CAF3AB}"/>
              </a:ext>
            </a:extLst>
          </p:cNvPr>
          <p:cNvSpPr txBox="1"/>
          <p:nvPr/>
        </p:nvSpPr>
        <p:spPr>
          <a:xfrm>
            <a:off x="485724" y="4319259"/>
            <a:ext cx="2979242" cy="1132811"/>
          </a:xfrm>
          <a:prstGeom prst="rect">
            <a:avLst/>
          </a:prstGeom>
          <a:noFill/>
        </p:spPr>
        <p:txBody>
          <a:bodyPr wrap="square">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23: The largest resonance peaks in the wake impedance frequency spectrum for different pickup geometries, simulated in CST with the ttbar (SR) mode.</a:t>
            </a:r>
          </a:p>
          <a:p>
            <a:pPr marL="0" marR="0" indent="0" algn="l">
              <a:lnSpc>
                <a:spcPct val="119000"/>
              </a:lnSpc>
              <a:spcBef>
                <a:spcPts val="0"/>
              </a:spcBef>
              <a:spcAft>
                <a:spcPts val="600"/>
              </a:spcAft>
            </a:pPr>
            <a:r>
              <a:rPr lang="en-GB" sz="900" kern="1400" dirty="0">
                <a:ln>
                  <a:noFill/>
                </a:ln>
                <a:solidFill>
                  <a:srgbClr val="000000"/>
                </a:solidFill>
                <a:effectLst/>
                <a:latin typeface="Calibri" panose="020F0502020204030204" pitchFamily="34" charset="0"/>
              </a:rPr>
              <a:t> </a:t>
            </a:r>
          </a:p>
        </p:txBody>
      </p:sp>
      <p:sp>
        <p:nvSpPr>
          <p:cNvPr id="13" name="TextBox 12">
            <a:extLst>
              <a:ext uri="{FF2B5EF4-FFF2-40B4-BE49-F238E27FC236}">
                <a16:creationId xmlns:a16="http://schemas.microsoft.com/office/drawing/2014/main" id="{639F0897-6F76-4B86-A73A-BCE21FC4B39B}"/>
              </a:ext>
            </a:extLst>
          </p:cNvPr>
          <p:cNvSpPr txBox="1"/>
          <p:nvPr/>
        </p:nvSpPr>
        <p:spPr>
          <a:xfrm>
            <a:off x="3745054" y="4373935"/>
            <a:ext cx="2771162" cy="949684"/>
          </a:xfrm>
          <a:prstGeom prst="rect">
            <a:avLst/>
          </a:prstGeom>
          <a:noFill/>
        </p:spPr>
        <p:txBody>
          <a:bodyPr wrap="square">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24: The initial voltage signal for different pickup geometries, simulated in CST with the ttbar (SR) mode.</a:t>
            </a:r>
          </a:p>
          <a:p>
            <a:pPr marL="0" marR="0" indent="0" algn="l">
              <a:lnSpc>
                <a:spcPct val="119000"/>
              </a:lnSpc>
              <a:spcBef>
                <a:spcPts val="0"/>
              </a:spcBef>
              <a:spcAft>
                <a:spcPts val="600"/>
              </a:spcAft>
            </a:pPr>
            <a:r>
              <a:rPr lang="en-GB" sz="900" kern="1400" dirty="0">
                <a:ln>
                  <a:noFill/>
                </a:ln>
                <a:solidFill>
                  <a:srgbClr val="000000"/>
                </a:solidFill>
                <a:effectLst/>
                <a:latin typeface="Calibri" panose="020F0502020204030204" pitchFamily="34" charset="0"/>
              </a:rPr>
              <a:t> </a:t>
            </a:r>
          </a:p>
        </p:txBody>
      </p:sp>
      <p:sp>
        <p:nvSpPr>
          <p:cNvPr id="14" name="TextBox 13">
            <a:extLst>
              <a:ext uri="{FF2B5EF4-FFF2-40B4-BE49-F238E27FC236}">
                <a16:creationId xmlns:a16="http://schemas.microsoft.com/office/drawing/2014/main" id="{89B3DA74-2B02-4DB9-B319-D86530AE4C37}"/>
              </a:ext>
            </a:extLst>
          </p:cNvPr>
          <p:cNvSpPr txBox="1"/>
          <p:nvPr/>
        </p:nvSpPr>
        <p:spPr>
          <a:xfrm>
            <a:off x="6532413" y="3115183"/>
            <a:ext cx="2484126" cy="1132811"/>
          </a:xfrm>
          <a:prstGeom prst="rect">
            <a:avLst/>
          </a:prstGeom>
          <a:noFill/>
        </p:spPr>
        <p:txBody>
          <a:bodyPr wrap="square">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a:t>
            </a:r>
            <a:r>
              <a:rPr lang="en-GB" sz="1000" kern="1400" dirty="0">
                <a:solidFill>
                  <a:srgbClr val="000000"/>
                </a:solidFill>
              </a:rPr>
              <a:t>25</a:t>
            </a:r>
            <a:r>
              <a:rPr lang="en-GB" sz="1000" kern="1400" dirty="0">
                <a:ln>
                  <a:noFill/>
                </a:ln>
                <a:solidFill>
                  <a:srgbClr val="000000"/>
                </a:solidFill>
                <a:effectLst/>
              </a:rPr>
              <a:t>: Cross-sections of some of the geometric models used in CST. From top left clockwise they are flat, stepped, conical and trapezoid.</a:t>
            </a:r>
          </a:p>
          <a:p>
            <a:pPr marL="0" marR="0" indent="0" algn="l">
              <a:lnSpc>
                <a:spcPct val="119000"/>
              </a:lnSpc>
              <a:spcBef>
                <a:spcPts val="0"/>
              </a:spcBef>
              <a:spcAft>
                <a:spcPts val="600"/>
              </a:spcAft>
            </a:pPr>
            <a:r>
              <a:rPr lang="en-GB" sz="9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943773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629D14-EF2B-6F1B-F2DA-4E3E191C8F87}"/>
              </a:ext>
            </a:extLst>
          </p:cNvPr>
          <p:cNvSpPr>
            <a:spLocks noGrp="1"/>
          </p:cNvSpPr>
          <p:nvPr>
            <p:ph type="sldNum" sz="quarter" idx="10"/>
          </p:nvPr>
        </p:nvSpPr>
        <p:spPr/>
        <p:txBody>
          <a:bodyPr/>
          <a:lstStyle/>
          <a:p>
            <a:fld id="{88A1DFE4-5FC5-43BD-BB7E-75EAD82B965F}" type="slidenum">
              <a:rPr lang="en-US" noProof="0" smtClean="0"/>
              <a:pPr/>
              <a:t>18</a:t>
            </a:fld>
            <a:endParaRPr lang="en-US" noProof="0" dirty="0"/>
          </a:p>
        </p:txBody>
      </p:sp>
      <p:sp>
        <p:nvSpPr>
          <p:cNvPr id="6" name="Title 5">
            <a:extLst>
              <a:ext uri="{FF2B5EF4-FFF2-40B4-BE49-F238E27FC236}">
                <a16:creationId xmlns:a16="http://schemas.microsoft.com/office/drawing/2014/main" id="{26BD24B3-A9A2-04D0-0EA7-0EA56EB7273E}"/>
              </a:ext>
            </a:extLst>
          </p:cNvPr>
          <p:cNvSpPr>
            <a:spLocks noGrp="1"/>
          </p:cNvSpPr>
          <p:nvPr>
            <p:ph type="title"/>
          </p:nvPr>
        </p:nvSpPr>
        <p:spPr/>
        <p:txBody>
          <a:bodyPr/>
          <a:lstStyle/>
          <a:p>
            <a:r>
              <a:rPr lang="en-US" dirty="0"/>
              <a:t>Trapezoid Pickups</a:t>
            </a:r>
            <a:endParaRPr lang="en-GB" dirty="0"/>
          </a:p>
        </p:txBody>
      </p:sp>
      <p:sp>
        <p:nvSpPr>
          <p:cNvPr id="12" name="TextBox 11">
            <a:extLst>
              <a:ext uri="{FF2B5EF4-FFF2-40B4-BE49-F238E27FC236}">
                <a16:creationId xmlns:a16="http://schemas.microsoft.com/office/drawing/2014/main" id="{C2946F87-064D-AE41-EED0-A4AE85A6D9F8}"/>
              </a:ext>
            </a:extLst>
          </p:cNvPr>
          <p:cNvSpPr txBox="1"/>
          <p:nvPr/>
        </p:nvSpPr>
        <p:spPr>
          <a:xfrm>
            <a:off x="453512" y="1146485"/>
            <a:ext cx="8247688" cy="1407629"/>
          </a:xfrm>
          <a:prstGeom prst="rect">
            <a:avLst/>
          </a:prstGeom>
          <a:noFill/>
        </p:spPr>
        <p:txBody>
          <a:bodyPr wrap="square" rtlCol="0">
            <a:spAutoFit/>
          </a:bodyPr>
          <a:lstStyle/>
          <a:p>
            <a:pPr marL="171450" marR="0" indent="-171450" algn="l">
              <a:lnSpc>
                <a:spcPct val="119000"/>
              </a:lnSpc>
              <a:spcBef>
                <a:spcPts val="0"/>
              </a:spcBef>
              <a:spcAft>
                <a:spcPts val="600"/>
              </a:spcAft>
              <a:buFont typeface="Arial" panose="020B0604020202020204" pitchFamily="34" charset="0"/>
              <a:buChar char="•"/>
            </a:pPr>
            <a:r>
              <a:rPr lang="en-GB" sz="1200" kern="1400" dirty="0">
                <a:ln>
                  <a:noFill/>
                </a:ln>
                <a:solidFill>
                  <a:srgbClr val="000000"/>
                </a:solidFill>
                <a:effectLst/>
              </a:rPr>
              <a:t>Trapezoid pickups had a effect similar to conical pickups, whilst being easier to manufacture.</a:t>
            </a:r>
          </a:p>
          <a:p>
            <a:pPr marL="171450" marR="0" indent="-171450" algn="l">
              <a:lnSpc>
                <a:spcPct val="119000"/>
              </a:lnSpc>
              <a:spcBef>
                <a:spcPts val="0"/>
              </a:spcBef>
              <a:spcAft>
                <a:spcPts val="600"/>
              </a:spcAft>
              <a:buFont typeface="Arial" panose="020B0604020202020204" pitchFamily="34" charset="0"/>
              <a:buChar char="•"/>
            </a:pPr>
            <a:r>
              <a:rPr lang="en-GB" sz="1200" kern="1400" dirty="0">
                <a:ln>
                  <a:noFill/>
                </a:ln>
                <a:solidFill>
                  <a:srgbClr val="000000"/>
                </a:solidFill>
                <a:effectLst/>
              </a:rPr>
              <a:t>CST results comparing a 1 mm tall flat button and a trapezoid button with a 1 mm parallel section and 1 mm cone are shown in Figs. 15-16.</a:t>
            </a:r>
          </a:p>
          <a:p>
            <a:pPr marL="171450" marR="0" indent="-171450" algn="l">
              <a:lnSpc>
                <a:spcPct val="119000"/>
              </a:lnSpc>
              <a:spcBef>
                <a:spcPts val="0"/>
              </a:spcBef>
              <a:spcAft>
                <a:spcPts val="600"/>
              </a:spcAft>
              <a:buFont typeface="Arial" panose="020B0604020202020204" pitchFamily="34" charset="0"/>
              <a:buChar char="•"/>
            </a:pPr>
            <a:r>
              <a:rPr lang="en-GB" sz="1200" kern="1400" dirty="0">
                <a:ln>
                  <a:noFill/>
                </a:ln>
                <a:solidFill>
                  <a:srgbClr val="000000"/>
                </a:solidFill>
                <a:effectLst/>
              </a:rPr>
              <a:t>The trapezoid has a beneficial effect on the impedance and a similar voltage signal to the flat button.</a:t>
            </a:r>
          </a:p>
          <a:p>
            <a:pPr marL="0" marR="0" indent="0" algn="l">
              <a:lnSpc>
                <a:spcPct val="119000"/>
              </a:lnSpc>
              <a:spcBef>
                <a:spcPts val="0"/>
              </a:spcBef>
              <a:spcAft>
                <a:spcPts val="600"/>
              </a:spcAft>
            </a:pPr>
            <a:endParaRPr lang="en-GB" sz="1200" kern="1400" dirty="0">
              <a:ln>
                <a:noFill/>
              </a:ln>
              <a:solidFill>
                <a:srgbClr val="000000"/>
              </a:solidFill>
              <a:effectLst/>
              <a:latin typeface="Calibri" panose="020F0502020204030204" pitchFamily="34" charset="0"/>
            </a:endParaRPr>
          </a:p>
        </p:txBody>
      </p:sp>
      <p:sp>
        <p:nvSpPr>
          <p:cNvPr id="11" name="TextBox 10">
            <a:extLst>
              <a:ext uri="{FF2B5EF4-FFF2-40B4-BE49-F238E27FC236}">
                <a16:creationId xmlns:a16="http://schemas.microsoft.com/office/drawing/2014/main" id="{15A69414-1D5E-4D37-8325-51CA05CAF3AB}"/>
              </a:ext>
            </a:extLst>
          </p:cNvPr>
          <p:cNvSpPr txBox="1"/>
          <p:nvPr/>
        </p:nvSpPr>
        <p:spPr>
          <a:xfrm>
            <a:off x="1292916" y="4389322"/>
            <a:ext cx="2771162" cy="949684"/>
          </a:xfrm>
          <a:prstGeom prst="rect">
            <a:avLst/>
          </a:prstGeom>
          <a:noFill/>
        </p:spPr>
        <p:txBody>
          <a:bodyPr wrap="square">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a:t>
            </a:r>
            <a:r>
              <a:rPr lang="en-GB" sz="1000" kern="1400" dirty="0">
                <a:solidFill>
                  <a:srgbClr val="000000"/>
                </a:solidFill>
              </a:rPr>
              <a:t>26</a:t>
            </a:r>
            <a:r>
              <a:rPr lang="en-GB" sz="1000" kern="1400" dirty="0">
                <a:ln>
                  <a:noFill/>
                </a:ln>
                <a:solidFill>
                  <a:srgbClr val="000000"/>
                </a:solidFill>
                <a:effectLst/>
              </a:rPr>
              <a:t>: The largest impedance resonant peaks for a flat and a trapezoid pickup, simulated in CST with the ttbar (SR) mode.</a:t>
            </a:r>
          </a:p>
          <a:p>
            <a:pPr marL="0" marR="0" indent="0" algn="l">
              <a:lnSpc>
                <a:spcPct val="119000"/>
              </a:lnSpc>
              <a:spcBef>
                <a:spcPts val="0"/>
              </a:spcBef>
              <a:spcAft>
                <a:spcPts val="600"/>
              </a:spcAft>
            </a:pPr>
            <a:r>
              <a:rPr lang="en-GB" sz="900" kern="1400" dirty="0">
                <a:ln>
                  <a:noFill/>
                </a:ln>
                <a:solidFill>
                  <a:srgbClr val="000000"/>
                </a:solidFill>
                <a:effectLst/>
                <a:latin typeface="Calibri" panose="020F0502020204030204" pitchFamily="34" charset="0"/>
              </a:rPr>
              <a:t> </a:t>
            </a:r>
          </a:p>
        </p:txBody>
      </p:sp>
      <p:sp>
        <p:nvSpPr>
          <p:cNvPr id="13" name="TextBox 12">
            <a:extLst>
              <a:ext uri="{FF2B5EF4-FFF2-40B4-BE49-F238E27FC236}">
                <a16:creationId xmlns:a16="http://schemas.microsoft.com/office/drawing/2014/main" id="{639F0897-6F76-4B86-A73A-BCE21FC4B39B}"/>
              </a:ext>
            </a:extLst>
          </p:cNvPr>
          <p:cNvSpPr txBox="1"/>
          <p:nvPr/>
        </p:nvSpPr>
        <p:spPr>
          <a:xfrm>
            <a:off x="4855120" y="4402216"/>
            <a:ext cx="2771162" cy="949684"/>
          </a:xfrm>
          <a:prstGeom prst="rect">
            <a:avLst/>
          </a:prstGeom>
          <a:noFill/>
        </p:spPr>
        <p:txBody>
          <a:bodyPr wrap="square">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a:t>
            </a:r>
            <a:r>
              <a:rPr lang="en-GB" sz="1000" kern="1400" dirty="0">
                <a:solidFill>
                  <a:srgbClr val="000000"/>
                </a:solidFill>
              </a:rPr>
              <a:t>27</a:t>
            </a:r>
            <a:r>
              <a:rPr lang="en-GB" sz="1000" kern="1400" dirty="0">
                <a:ln>
                  <a:noFill/>
                </a:ln>
                <a:solidFill>
                  <a:srgbClr val="000000"/>
                </a:solidFill>
                <a:effectLst/>
              </a:rPr>
              <a:t>: The initial voltage signal over time for a flat and a trapezoid pickup, simulated in CST with the ttbar (SR) mode.</a:t>
            </a:r>
          </a:p>
          <a:p>
            <a:pPr marL="0" marR="0" indent="0" algn="l">
              <a:lnSpc>
                <a:spcPct val="119000"/>
              </a:lnSpc>
              <a:spcBef>
                <a:spcPts val="0"/>
              </a:spcBef>
              <a:spcAft>
                <a:spcPts val="600"/>
              </a:spcAft>
            </a:pPr>
            <a:r>
              <a:rPr lang="en-GB" sz="900" kern="1400" dirty="0">
                <a:ln>
                  <a:noFill/>
                </a:ln>
                <a:solidFill>
                  <a:srgbClr val="000000"/>
                </a:solidFill>
                <a:effectLst/>
                <a:latin typeface="Calibri" panose="020F0502020204030204" pitchFamily="34" charset="0"/>
              </a:rPr>
              <a:t> </a:t>
            </a:r>
          </a:p>
        </p:txBody>
      </p:sp>
      <p:pic>
        <p:nvPicPr>
          <p:cNvPr id="5" name="Picture 4">
            <a:extLst>
              <a:ext uri="{FF2B5EF4-FFF2-40B4-BE49-F238E27FC236}">
                <a16:creationId xmlns:a16="http://schemas.microsoft.com/office/drawing/2014/main" id="{DC085E66-C6F1-42B3-B211-E4E0421F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368042"/>
            <a:ext cx="2981747" cy="2021280"/>
          </a:xfrm>
          <a:prstGeom prst="rect">
            <a:avLst/>
          </a:prstGeom>
        </p:spPr>
      </p:pic>
      <p:pic>
        <p:nvPicPr>
          <p:cNvPr id="10" name="Picture 9">
            <a:extLst>
              <a:ext uri="{FF2B5EF4-FFF2-40B4-BE49-F238E27FC236}">
                <a16:creationId xmlns:a16="http://schemas.microsoft.com/office/drawing/2014/main" id="{E068344A-9D5B-42A7-93D1-ED3BCA113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512" y="2368042"/>
            <a:ext cx="2981747" cy="1964609"/>
          </a:xfrm>
          <a:prstGeom prst="rect">
            <a:avLst/>
          </a:prstGeom>
        </p:spPr>
      </p:pic>
    </p:spTree>
    <p:extLst>
      <p:ext uri="{BB962C8B-B14F-4D97-AF65-F5344CB8AC3E}">
        <p14:creationId xmlns:p14="http://schemas.microsoft.com/office/powerpoint/2010/main" val="2882211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629D14-EF2B-6F1B-F2DA-4E3E191C8F87}"/>
              </a:ext>
            </a:extLst>
          </p:cNvPr>
          <p:cNvSpPr>
            <a:spLocks noGrp="1"/>
          </p:cNvSpPr>
          <p:nvPr>
            <p:ph type="sldNum" sz="quarter" idx="10"/>
          </p:nvPr>
        </p:nvSpPr>
        <p:spPr/>
        <p:txBody>
          <a:bodyPr/>
          <a:lstStyle/>
          <a:p>
            <a:fld id="{88A1DFE4-5FC5-43BD-BB7E-75EAD82B965F}" type="slidenum">
              <a:rPr lang="en-US" noProof="0" smtClean="0"/>
              <a:pPr/>
              <a:t>19</a:t>
            </a:fld>
            <a:endParaRPr lang="en-US" noProof="0" dirty="0"/>
          </a:p>
        </p:txBody>
      </p:sp>
      <p:sp>
        <p:nvSpPr>
          <p:cNvPr id="6" name="Title 5">
            <a:extLst>
              <a:ext uri="{FF2B5EF4-FFF2-40B4-BE49-F238E27FC236}">
                <a16:creationId xmlns:a16="http://schemas.microsoft.com/office/drawing/2014/main" id="{26BD24B3-A9A2-04D0-0EA7-0EA56EB7273E}"/>
              </a:ext>
            </a:extLst>
          </p:cNvPr>
          <p:cNvSpPr>
            <a:spLocks noGrp="1"/>
          </p:cNvSpPr>
          <p:nvPr>
            <p:ph type="title"/>
          </p:nvPr>
        </p:nvSpPr>
        <p:spPr/>
        <p:txBody>
          <a:bodyPr/>
          <a:lstStyle/>
          <a:p>
            <a:r>
              <a:rPr lang="en-US" dirty="0"/>
              <a:t>Introducing Non-Ideal Materials</a:t>
            </a:r>
            <a:endParaRPr lang="en-GB" dirty="0"/>
          </a:p>
        </p:txBody>
      </p:sp>
      <p:sp>
        <p:nvSpPr>
          <p:cNvPr id="12" name="TextBox 11">
            <a:extLst>
              <a:ext uri="{FF2B5EF4-FFF2-40B4-BE49-F238E27FC236}">
                <a16:creationId xmlns:a16="http://schemas.microsoft.com/office/drawing/2014/main" id="{C2946F87-064D-AE41-EED0-A4AE85A6D9F8}"/>
              </a:ext>
            </a:extLst>
          </p:cNvPr>
          <p:cNvSpPr txBox="1"/>
          <p:nvPr/>
        </p:nvSpPr>
        <p:spPr>
          <a:xfrm>
            <a:off x="453513" y="1068599"/>
            <a:ext cx="4982584" cy="2583271"/>
          </a:xfrm>
          <a:prstGeom prst="rect">
            <a:avLst/>
          </a:prstGeom>
          <a:noFill/>
        </p:spPr>
        <p:txBody>
          <a:bodyPr wrap="square" rtlCol="0">
            <a:spAutoFit/>
          </a:bodyPr>
          <a:lstStyle/>
          <a:p>
            <a:pPr marL="171450" marR="0" indent="-171450" algn="l">
              <a:lnSpc>
                <a:spcPct val="119000"/>
              </a:lnSpc>
              <a:spcBef>
                <a:spcPts val="0"/>
              </a:spcBef>
              <a:spcAft>
                <a:spcPts val="600"/>
              </a:spcAft>
              <a:buFont typeface="Arial" panose="020B0604020202020204" pitchFamily="34" charset="0"/>
              <a:buChar char="•"/>
            </a:pPr>
            <a:r>
              <a:rPr lang="en-GB" sz="1200" kern="1400" dirty="0">
                <a:ln>
                  <a:noFill/>
                </a:ln>
                <a:solidFill>
                  <a:srgbClr val="000000"/>
                </a:solidFill>
                <a:effectLst/>
              </a:rPr>
              <a:t>More realistic material models were included in the simulations. </a:t>
            </a:r>
          </a:p>
          <a:p>
            <a:pPr marL="171450" marR="0" indent="-171450" algn="l">
              <a:lnSpc>
                <a:spcPct val="119000"/>
              </a:lnSpc>
              <a:spcBef>
                <a:spcPts val="0"/>
              </a:spcBef>
              <a:spcAft>
                <a:spcPts val="600"/>
              </a:spcAft>
              <a:buFont typeface="Arial" panose="020B0604020202020204" pitchFamily="34" charset="0"/>
              <a:buChar char="•"/>
            </a:pPr>
            <a:r>
              <a:rPr lang="en-GB" sz="1200" kern="1400" dirty="0">
                <a:ln>
                  <a:noFill/>
                </a:ln>
                <a:solidFill>
                  <a:srgbClr val="000000"/>
                </a:solidFill>
                <a:effectLst/>
              </a:rPr>
              <a:t>The pickup was changed from PEC to steel, and a borosilicate glass vacuum seal held in place by a Kovar pin was added. The seal was based on a design from the AWAKE </a:t>
            </a:r>
            <a:r>
              <a:rPr lang="en-GB" sz="1200" kern="1400" dirty="0" err="1">
                <a:ln>
                  <a:noFill/>
                </a:ln>
                <a:solidFill>
                  <a:srgbClr val="000000"/>
                </a:solidFill>
                <a:effectLst/>
              </a:rPr>
              <a:t>eBPMs</a:t>
            </a:r>
            <a:r>
              <a:rPr lang="en-GB" sz="1200" kern="1400" dirty="0">
                <a:ln>
                  <a:noFill/>
                </a:ln>
                <a:solidFill>
                  <a:srgbClr val="000000"/>
                </a:solidFill>
                <a:effectLst/>
              </a:rPr>
              <a:t>.</a:t>
            </a:r>
          </a:p>
          <a:p>
            <a:pPr marL="171450" marR="0" indent="-171450" algn="l">
              <a:lnSpc>
                <a:spcPct val="119000"/>
              </a:lnSpc>
              <a:spcBef>
                <a:spcPts val="0"/>
              </a:spcBef>
              <a:spcAft>
                <a:spcPts val="600"/>
              </a:spcAft>
              <a:buFont typeface="Arial" panose="020B0604020202020204" pitchFamily="34" charset="0"/>
              <a:buChar char="•"/>
            </a:pPr>
            <a:r>
              <a:rPr lang="en-GB" sz="1200" kern="1400" dirty="0">
                <a:ln>
                  <a:noFill/>
                </a:ln>
                <a:solidFill>
                  <a:srgbClr val="000000"/>
                </a:solidFill>
                <a:effectLst/>
              </a:rPr>
              <a:t>Peak to peak voltage in the ZH (BS) mode after a 75 MHz filter was applied was 0.2 V, suggesting a </a:t>
            </a:r>
            <a:r>
              <a:rPr lang="en-GB" sz="1200" kern="1400" dirty="0" err="1">
                <a:ln>
                  <a:noFill/>
                </a:ln>
                <a:solidFill>
                  <a:srgbClr val="000000"/>
                </a:solidFill>
                <a:effectLst/>
              </a:rPr>
              <a:t>TxT</a:t>
            </a:r>
            <a:r>
              <a:rPr lang="en-GB" sz="1200" kern="1400" dirty="0">
                <a:ln>
                  <a:noFill/>
                </a:ln>
                <a:solidFill>
                  <a:srgbClr val="000000"/>
                </a:solidFill>
                <a:effectLst/>
              </a:rPr>
              <a:t> resolution of 1.6 </a:t>
            </a:r>
            <a:r>
              <a:rPr lang="en-GB" sz="1200" kern="1400" dirty="0" err="1">
                <a:ln>
                  <a:noFill/>
                </a:ln>
                <a:solidFill>
                  <a:srgbClr val="000000"/>
                </a:solidFill>
                <a:effectLst/>
              </a:rPr>
              <a:t>μm</a:t>
            </a:r>
            <a:r>
              <a:rPr lang="en-GB" sz="1200" kern="1400" dirty="0">
                <a:ln>
                  <a:noFill/>
                </a:ln>
                <a:solidFill>
                  <a:srgbClr val="000000"/>
                </a:solidFill>
                <a:effectLst/>
              </a:rPr>
              <a:t> (only thermal noise). A different filter could improve this.</a:t>
            </a:r>
          </a:p>
          <a:p>
            <a:pPr marL="171450" marR="0" indent="-171450" algn="l">
              <a:lnSpc>
                <a:spcPct val="119000"/>
              </a:lnSpc>
              <a:spcBef>
                <a:spcPts val="0"/>
              </a:spcBef>
              <a:spcAft>
                <a:spcPts val="600"/>
              </a:spcAft>
              <a:buFont typeface="Arial" panose="020B0604020202020204" pitchFamily="34" charset="0"/>
              <a:buChar char="•"/>
            </a:pPr>
            <a:r>
              <a:rPr lang="en-GB" sz="1200" kern="1400" dirty="0">
                <a:ln>
                  <a:noFill/>
                </a:ln>
                <a:solidFill>
                  <a:srgbClr val="000000"/>
                </a:solidFill>
                <a:effectLst/>
              </a:rPr>
              <a:t>This allowed for power distribution simulations to be conducted. Beam heating simulations are ongoing.</a:t>
            </a:r>
          </a:p>
          <a:p>
            <a:pPr marL="0" marR="0" indent="0" algn="l">
              <a:lnSpc>
                <a:spcPct val="119000"/>
              </a:lnSpc>
              <a:spcBef>
                <a:spcPts val="0"/>
              </a:spcBef>
              <a:spcAft>
                <a:spcPts val="600"/>
              </a:spcAft>
            </a:pPr>
            <a:endParaRPr lang="en-GB" sz="1200" kern="1400" dirty="0">
              <a:ln>
                <a:noFill/>
              </a:ln>
              <a:solidFill>
                <a:srgbClr val="000000"/>
              </a:solidFill>
              <a:effectLst/>
              <a:latin typeface="Calibri" panose="020F0502020204030204" pitchFamily="34" charset="0"/>
            </a:endParaRPr>
          </a:p>
        </p:txBody>
      </p:sp>
      <p:sp>
        <p:nvSpPr>
          <p:cNvPr id="11" name="TextBox 10">
            <a:extLst>
              <a:ext uri="{FF2B5EF4-FFF2-40B4-BE49-F238E27FC236}">
                <a16:creationId xmlns:a16="http://schemas.microsoft.com/office/drawing/2014/main" id="{15A69414-1D5E-4D37-8325-51CA05CAF3AB}"/>
              </a:ext>
            </a:extLst>
          </p:cNvPr>
          <p:cNvSpPr txBox="1"/>
          <p:nvPr/>
        </p:nvSpPr>
        <p:spPr>
          <a:xfrm>
            <a:off x="6028216" y="2280750"/>
            <a:ext cx="2771162" cy="766557"/>
          </a:xfrm>
          <a:prstGeom prst="rect">
            <a:avLst/>
          </a:prstGeom>
          <a:noFill/>
        </p:spPr>
        <p:txBody>
          <a:bodyPr wrap="square">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28: A cross-section of the pickup model used in the first power loss simulations.</a:t>
            </a:r>
          </a:p>
          <a:p>
            <a:pPr marL="0" marR="0" indent="0" algn="l">
              <a:lnSpc>
                <a:spcPct val="119000"/>
              </a:lnSpc>
              <a:spcBef>
                <a:spcPts val="0"/>
              </a:spcBef>
              <a:spcAft>
                <a:spcPts val="600"/>
              </a:spcAft>
            </a:pPr>
            <a:r>
              <a:rPr lang="en-GB" sz="900" kern="1400" dirty="0">
                <a:ln>
                  <a:noFill/>
                </a:ln>
                <a:solidFill>
                  <a:srgbClr val="000000"/>
                </a:solidFill>
                <a:effectLst/>
                <a:latin typeface="Calibri" panose="020F0502020204030204" pitchFamily="34" charset="0"/>
              </a:rPr>
              <a:t> </a:t>
            </a:r>
          </a:p>
        </p:txBody>
      </p:sp>
      <p:sp>
        <p:nvSpPr>
          <p:cNvPr id="13" name="TextBox 12">
            <a:extLst>
              <a:ext uri="{FF2B5EF4-FFF2-40B4-BE49-F238E27FC236}">
                <a16:creationId xmlns:a16="http://schemas.microsoft.com/office/drawing/2014/main" id="{639F0897-6F76-4B86-A73A-BCE21FC4B39B}"/>
              </a:ext>
            </a:extLst>
          </p:cNvPr>
          <p:cNvSpPr txBox="1"/>
          <p:nvPr/>
        </p:nvSpPr>
        <p:spPr>
          <a:xfrm>
            <a:off x="1547664" y="4469335"/>
            <a:ext cx="2771162" cy="949684"/>
          </a:xfrm>
          <a:prstGeom prst="rect">
            <a:avLst/>
          </a:prstGeom>
          <a:noFill/>
        </p:spPr>
        <p:txBody>
          <a:bodyPr wrap="square">
            <a:spAutoFit/>
          </a:bodyPr>
          <a:lstStyle/>
          <a:p>
            <a:pPr marL="0" marR="0" indent="0" algn="ctr">
              <a:lnSpc>
                <a:spcPct val="119000"/>
              </a:lnSpc>
              <a:spcBef>
                <a:spcPts val="0"/>
              </a:spcBef>
              <a:spcAft>
                <a:spcPts val="1200"/>
              </a:spcAft>
            </a:pPr>
            <a:r>
              <a:rPr lang="en-GB" sz="1000" kern="1400" dirty="0">
                <a:ln>
                  <a:noFill/>
                </a:ln>
                <a:solidFill>
                  <a:srgbClr val="000000"/>
                </a:solidFill>
                <a:effectLst/>
              </a:rPr>
              <a:t>Table 5: Summary of initial results from power loss studies using the ZZ (SR) mode, courtesy of Carlo </a:t>
            </a:r>
            <a:r>
              <a:rPr lang="en-GB" sz="1000" kern="1400" dirty="0" err="1">
                <a:ln>
                  <a:noFill/>
                </a:ln>
                <a:solidFill>
                  <a:srgbClr val="000000"/>
                </a:solidFill>
                <a:effectLst/>
              </a:rPr>
              <a:t>Zannini</a:t>
            </a:r>
            <a:r>
              <a:rPr lang="en-GB" sz="1000" kern="1400" dirty="0">
                <a:ln>
                  <a:noFill/>
                </a:ln>
                <a:solidFill>
                  <a:srgbClr val="000000"/>
                </a:solidFill>
                <a:effectLst/>
              </a:rPr>
              <a:t>.</a:t>
            </a:r>
          </a:p>
          <a:p>
            <a:pPr marL="0" marR="0" indent="0" algn="l">
              <a:lnSpc>
                <a:spcPct val="119000"/>
              </a:lnSpc>
              <a:spcBef>
                <a:spcPts val="0"/>
              </a:spcBef>
              <a:spcAft>
                <a:spcPts val="600"/>
              </a:spcAft>
            </a:pPr>
            <a:r>
              <a:rPr lang="en-GB" sz="900" kern="1400" dirty="0">
                <a:ln>
                  <a:noFill/>
                </a:ln>
                <a:solidFill>
                  <a:srgbClr val="000000"/>
                </a:solidFill>
                <a:effectLst/>
                <a:latin typeface="Calibri" panose="020F0502020204030204" pitchFamily="34" charset="0"/>
              </a:rPr>
              <a:t> </a:t>
            </a:r>
          </a:p>
        </p:txBody>
      </p:sp>
      <p:pic>
        <p:nvPicPr>
          <p:cNvPr id="4" name="Picture 3">
            <a:extLst>
              <a:ext uri="{FF2B5EF4-FFF2-40B4-BE49-F238E27FC236}">
                <a16:creationId xmlns:a16="http://schemas.microsoft.com/office/drawing/2014/main" id="{9471FE43-3873-437E-ADB1-E6BA66252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0649" y="3497896"/>
            <a:ext cx="2808312" cy="946062"/>
          </a:xfrm>
          <a:prstGeom prst="rect">
            <a:avLst/>
          </a:prstGeom>
        </p:spPr>
      </p:pic>
      <p:pic>
        <p:nvPicPr>
          <p:cNvPr id="8" name="Picture 7">
            <a:extLst>
              <a:ext uri="{FF2B5EF4-FFF2-40B4-BE49-F238E27FC236}">
                <a16:creationId xmlns:a16="http://schemas.microsoft.com/office/drawing/2014/main" id="{37AB4747-0B30-4E43-9F3B-9C3A6B70F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864" y="542209"/>
            <a:ext cx="2151866" cy="1818025"/>
          </a:xfrm>
          <a:prstGeom prst="rect">
            <a:avLst/>
          </a:prstGeom>
        </p:spPr>
      </p:pic>
      <p:pic>
        <p:nvPicPr>
          <p:cNvPr id="5" name="Picture 4">
            <a:extLst>
              <a:ext uri="{FF2B5EF4-FFF2-40B4-BE49-F238E27FC236}">
                <a16:creationId xmlns:a16="http://schemas.microsoft.com/office/drawing/2014/main" id="{9AB55BA4-01EF-44F1-AF7D-CE03BE1FC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2854313"/>
            <a:ext cx="2268372" cy="1805669"/>
          </a:xfrm>
          <a:prstGeom prst="rect">
            <a:avLst/>
          </a:prstGeom>
        </p:spPr>
      </p:pic>
      <p:sp>
        <p:nvSpPr>
          <p:cNvPr id="14" name="TextBox 13">
            <a:extLst>
              <a:ext uri="{FF2B5EF4-FFF2-40B4-BE49-F238E27FC236}">
                <a16:creationId xmlns:a16="http://schemas.microsoft.com/office/drawing/2014/main" id="{5B514B0B-DF2F-4325-9A3B-9ED26DD16F87}"/>
              </a:ext>
            </a:extLst>
          </p:cNvPr>
          <p:cNvSpPr txBox="1"/>
          <p:nvPr/>
        </p:nvSpPr>
        <p:spPr>
          <a:xfrm>
            <a:off x="6120805" y="4601291"/>
            <a:ext cx="2771162" cy="766557"/>
          </a:xfrm>
          <a:prstGeom prst="rect">
            <a:avLst/>
          </a:prstGeom>
          <a:noFill/>
        </p:spPr>
        <p:txBody>
          <a:bodyPr wrap="square">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29: A cross-section of the pickup model </a:t>
            </a:r>
            <a:r>
              <a:rPr lang="en-GB" sz="1000" kern="1400" dirty="0">
                <a:solidFill>
                  <a:srgbClr val="000000"/>
                </a:solidFill>
              </a:rPr>
              <a:t>currently in</a:t>
            </a:r>
            <a:r>
              <a:rPr lang="en-GB" sz="1000" kern="1400" dirty="0">
                <a:ln>
                  <a:noFill/>
                </a:ln>
                <a:solidFill>
                  <a:srgbClr val="000000"/>
                </a:solidFill>
                <a:effectLst/>
              </a:rPr>
              <a:t> power loss simulations.</a:t>
            </a:r>
          </a:p>
          <a:p>
            <a:pPr marL="0" marR="0" indent="0" algn="l">
              <a:lnSpc>
                <a:spcPct val="119000"/>
              </a:lnSpc>
              <a:spcBef>
                <a:spcPts val="0"/>
              </a:spcBef>
              <a:spcAft>
                <a:spcPts val="600"/>
              </a:spcAft>
            </a:pPr>
            <a:r>
              <a:rPr lang="en-GB" sz="9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1062596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5A6130-5249-42E0-9E9F-7FC68CDB8E47}"/>
              </a:ext>
            </a:extLst>
          </p:cNvPr>
          <p:cNvSpPr>
            <a:spLocks noGrp="1"/>
          </p:cNvSpPr>
          <p:nvPr>
            <p:ph type="sldNum" sz="quarter" idx="10"/>
          </p:nvPr>
        </p:nvSpPr>
        <p:spPr/>
        <p:txBody>
          <a:bodyPr/>
          <a:lstStyle/>
          <a:p>
            <a:fld id="{88A1DFE4-5FC5-43BD-BB7E-75EAD82B965F}" type="slidenum">
              <a:rPr lang="en-US" noProof="0" smtClean="0">
                <a:solidFill>
                  <a:schemeClr val="bg1"/>
                </a:solidFill>
              </a:rPr>
              <a:pPr/>
              <a:t>2</a:t>
            </a:fld>
            <a:endParaRPr lang="en-US" noProof="0" dirty="0">
              <a:solidFill>
                <a:schemeClr val="bg1"/>
              </a:solidFill>
            </a:endParaRPr>
          </a:p>
        </p:txBody>
      </p:sp>
      <p:sp>
        <p:nvSpPr>
          <p:cNvPr id="8" name="Title 7">
            <a:extLst>
              <a:ext uri="{FF2B5EF4-FFF2-40B4-BE49-F238E27FC236}">
                <a16:creationId xmlns:a16="http://schemas.microsoft.com/office/drawing/2014/main" id="{F7C6D7FE-2E58-4853-8496-14A158FCCE18}"/>
              </a:ext>
            </a:extLst>
          </p:cNvPr>
          <p:cNvSpPr>
            <a:spLocks noGrp="1"/>
          </p:cNvSpPr>
          <p:nvPr>
            <p:ph type="title"/>
          </p:nvPr>
        </p:nvSpPr>
        <p:spPr/>
        <p:txBody>
          <a:bodyPr/>
          <a:lstStyle/>
          <a:p>
            <a:r>
              <a:rPr lang="en-GB" dirty="0"/>
              <a:t>Contents</a:t>
            </a:r>
          </a:p>
        </p:txBody>
      </p:sp>
      <p:sp>
        <p:nvSpPr>
          <p:cNvPr id="3" name="Text Placeholder 4">
            <a:extLst>
              <a:ext uri="{FF2B5EF4-FFF2-40B4-BE49-F238E27FC236}">
                <a16:creationId xmlns:a16="http://schemas.microsoft.com/office/drawing/2014/main" id="{9A778C32-7CD2-237A-E18A-DE8282C97EF6}"/>
              </a:ext>
            </a:extLst>
          </p:cNvPr>
          <p:cNvSpPr txBox="1">
            <a:spLocks/>
          </p:cNvSpPr>
          <p:nvPr/>
        </p:nvSpPr>
        <p:spPr>
          <a:xfrm>
            <a:off x="491293" y="1181810"/>
            <a:ext cx="8161413" cy="3422132"/>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00000"/>
              </a:lnSpc>
              <a:spcAft>
                <a:spcPts val="1800"/>
              </a:spcAft>
              <a:buFont typeface="Arial" panose="020B0604020202020204" pitchFamily="34" charset="0"/>
              <a:buChar char="•"/>
            </a:pPr>
            <a:r>
              <a:rPr lang="en-GB" b="0" i="0" dirty="0">
                <a:effectLst/>
              </a:rPr>
              <a:t>Overview of the FCC-ee </a:t>
            </a:r>
          </a:p>
          <a:p>
            <a:pPr marL="171450" indent="-171450">
              <a:lnSpc>
                <a:spcPct val="100000"/>
              </a:lnSpc>
              <a:spcAft>
                <a:spcPts val="1800"/>
              </a:spcAft>
              <a:buFont typeface="Arial" panose="020B0604020202020204" pitchFamily="34" charset="0"/>
              <a:buChar char="•"/>
            </a:pPr>
            <a:r>
              <a:rPr lang="en-GB" dirty="0"/>
              <a:t>Overview of Beam Instrumentation for the FCC-ee</a:t>
            </a:r>
          </a:p>
          <a:p>
            <a:pPr marL="171450" indent="-171450">
              <a:lnSpc>
                <a:spcPct val="100000"/>
              </a:lnSpc>
              <a:spcAft>
                <a:spcPts val="1800"/>
              </a:spcAft>
              <a:buFont typeface="Arial" panose="020B0604020202020204" pitchFamily="34" charset="0"/>
              <a:buChar char="•"/>
            </a:pPr>
            <a:r>
              <a:rPr lang="en-GB" b="1" dirty="0"/>
              <a:t>Arc Beam Position Monitors for FCC-ee</a:t>
            </a:r>
          </a:p>
          <a:p>
            <a:pPr marL="414450" lvl="1" indent="-171450">
              <a:lnSpc>
                <a:spcPct val="100000"/>
              </a:lnSpc>
              <a:spcAft>
                <a:spcPts val="1800"/>
              </a:spcAft>
              <a:buSzPct val="50000"/>
              <a:buFont typeface="Courier New" panose="02070309020205020404" pitchFamily="49" charset="0"/>
              <a:buChar char="o"/>
            </a:pPr>
            <a:r>
              <a:rPr lang="en-GB" sz="1050" dirty="0"/>
              <a:t>Beam Position Monitor (BPM) Requirements</a:t>
            </a:r>
          </a:p>
          <a:p>
            <a:pPr marL="414450" lvl="1" indent="-171450">
              <a:lnSpc>
                <a:spcPct val="100000"/>
              </a:lnSpc>
              <a:spcAft>
                <a:spcPts val="1800"/>
              </a:spcAft>
              <a:buSzPct val="50000"/>
              <a:buFont typeface="Courier New" panose="02070309020205020404" pitchFamily="49" charset="0"/>
              <a:buChar char="o"/>
            </a:pPr>
            <a:r>
              <a:rPr lang="en-GB" sz="1050" b="0" i="0" dirty="0">
                <a:effectLst/>
              </a:rPr>
              <a:t>Simulated BPM Response to Different Modes</a:t>
            </a:r>
          </a:p>
          <a:p>
            <a:pPr marL="414450" lvl="1" indent="-171450">
              <a:lnSpc>
                <a:spcPct val="100000"/>
              </a:lnSpc>
              <a:spcAft>
                <a:spcPts val="1800"/>
              </a:spcAft>
              <a:buSzPct val="50000"/>
              <a:buFont typeface="Courier New" panose="02070309020205020404" pitchFamily="49" charset="0"/>
              <a:buChar char="o"/>
            </a:pPr>
            <a:r>
              <a:rPr lang="en-GB" sz="1050" dirty="0"/>
              <a:t>Studies of different Pickup Geometries</a:t>
            </a:r>
          </a:p>
          <a:p>
            <a:pPr marL="414450" lvl="1" indent="-171450">
              <a:lnSpc>
                <a:spcPct val="100000"/>
              </a:lnSpc>
              <a:spcAft>
                <a:spcPts val="1800"/>
              </a:spcAft>
              <a:buSzPct val="50000"/>
              <a:buFont typeface="Courier New" panose="02070309020205020404" pitchFamily="49" charset="0"/>
              <a:buChar char="o"/>
            </a:pPr>
            <a:r>
              <a:rPr lang="en-GB" sz="1050" dirty="0"/>
              <a:t>Introducing Non-Ideal Materials to Simulations</a:t>
            </a:r>
          </a:p>
          <a:p>
            <a:pPr marL="414450" lvl="1" indent="-171450">
              <a:lnSpc>
                <a:spcPct val="100000"/>
              </a:lnSpc>
              <a:spcAft>
                <a:spcPts val="1800"/>
              </a:spcAft>
              <a:buSzPct val="50000"/>
              <a:buFont typeface="Courier New" panose="02070309020205020404" pitchFamily="49" charset="0"/>
              <a:buChar char="o"/>
            </a:pPr>
            <a:r>
              <a:rPr lang="en-GB" sz="1050" b="0" i="0" dirty="0">
                <a:effectLst/>
              </a:rPr>
              <a:t>BPM Bench-marking Studies</a:t>
            </a:r>
          </a:p>
          <a:p>
            <a:pPr marL="171450" indent="-171450">
              <a:lnSpc>
                <a:spcPct val="100000"/>
              </a:lnSpc>
              <a:spcAft>
                <a:spcPts val="1800"/>
              </a:spcAft>
              <a:buSzPct val="100000"/>
              <a:buFont typeface="Arial" panose="020B0604020202020204" pitchFamily="34" charset="0"/>
              <a:buChar char="•"/>
            </a:pPr>
            <a:r>
              <a:rPr lang="en-GB" b="0" i="0" dirty="0">
                <a:effectLst/>
              </a:rPr>
              <a:t>Conclusions and </a:t>
            </a:r>
            <a:r>
              <a:rPr lang="en-GB" dirty="0"/>
              <a:t>Future Plans</a:t>
            </a:r>
            <a:endParaRPr lang="en-GB" b="0" i="0" dirty="0">
              <a:effectLst/>
            </a:endParaRPr>
          </a:p>
          <a:p>
            <a:pPr marL="171450" indent="-171450">
              <a:lnSpc>
                <a:spcPct val="100000"/>
              </a:lnSpc>
              <a:spcAft>
                <a:spcPts val="1800"/>
              </a:spcAft>
              <a:buFont typeface="Arial" panose="020B0604020202020204" pitchFamily="34" charset="0"/>
              <a:buChar char="•"/>
            </a:pPr>
            <a:endParaRPr lang="en-GB" dirty="0"/>
          </a:p>
          <a:p>
            <a:pPr marL="342900" indent="-342900">
              <a:lnSpc>
                <a:spcPct val="120000"/>
              </a:lnSpc>
              <a:spcAft>
                <a:spcPts val="1800"/>
              </a:spcAft>
              <a:buFont typeface="Arial" panose="020B0604020202020204" pitchFamily="34" charset="0"/>
              <a:buChar char="•"/>
            </a:pPr>
            <a:endParaRPr lang="en-GB" sz="1600" b="0" i="0" dirty="0">
              <a:effectLst/>
              <a:latin typeface="Arial" panose="020B0604020202020204" pitchFamily="34" charset="0"/>
            </a:endParaRPr>
          </a:p>
        </p:txBody>
      </p:sp>
      <p:pic>
        <p:nvPicPr>
          <p:cNvPr id="2050" name="Picture 2" descr="The proposed Future Circular Collider (FCC) would have a circumference of 100 km (62 mi), dwarfing the existing Large Hadron Collider (LHC)">
            <a:extLst>
              <a:ext uri="{FF2B5EF4-FFF2-40B4-BE49-F238E27FC236}">
                <a16:creationId xmlns:a16="http://schemas.microsoft.com/office/drawing/2014/main" id="{A2DD5B1D-EC66-4795-A3A8-162C1E6FC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2903" y="1131590"/>
            <a:ext cx="4163577" cy="23420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DB6A5C-A501-40EB-A36A-594D2A951D10}"/>
              </a:ext>
            </a:extLst>
          </p:cNvPr>
          <p:cNvSpPr txBox="1"/>
          <p:nvPr/>
        </p:nvSpPr>
        <p:spPr>
          <a:xfrm>
            <a:off x="4446883" y="3561580"/>
            <a:ext cx="4355615" cy="400110"/>
          </a:xfrm>
          <a:prstGeom prst="rect">
            <a:avLst/>
          </a:prstGeom>
          <a:noFill/>
        </p:spPr>
        <p:txBody>
          <a:bodyPr wrap="square" rtlCol="0">
            <a:spAutoFit/>
          </a:bodyPr>
          <a:lstStyle/>
          <a:p>
            <a:pPr algn="ctr"/>
            <a:r>
              <a:rPr lang="en-US" sz="1000" dirty="0"/>
              <a:t>Fig 1: Schematic of the FCC tunnel footprint compared to the LHC. It would be underground, in the area around Geneva. [1]</a:t>
            </a:r>
            <a:endParaRPr lang="en-GB" sz="1000" dirty="0"/>
          </a:p>
        </p:txBody>
      </p:sp>
    </p:spTree>
    <p:extLst>
      <p:ext uri="{BB962C8B-B14F-4D97-AF65-F5344CB8AC3E}">
        <p14:creationId xmlns:p14="http://schemas.microsoft.com/office/powerpoint/2010/main" val="555041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DD1F-C0D2-C741-C255-BEFD4BCD3B6A}"/>
              </a:ext>
            </a:extLst>
          </p:cNvPr>
          <p:cNvSpPr>
            <a:spLocks noGrp="1"/>
          </p:cNvSpPr>
          <p:nvPr>
            <p:ph type="ctrTitle"/>
          </p:nvPr>
        </p:nvSpPr>
        <p:spPr/>
        <p:txBody>
          <a:bodyPr/>
          <a:lstStyle/>
          <a:p>
            <a:r>
              <a:rPr lang="en-US" dirty="0"/>
              <a:t>Bench-Marking</a:t>
            </a:r>
            <a:br>
              <a:rPr lang="en-US" dirty="0"/>
            </a:br>
            <a:r>
              <a:rPr lang="en-US" dirty="0"/>
              <a:t>Measurements at AWAKE</a:t>
            </a:r>
            <a:endParaRPr lang="en-GB" dirty="0"/>
          </a:p>
        </p:txBody>
      </p:sp>
      <p:sp>
        <p:nvSpPr>
          <p:cNvPr id="3" name="Subtitle 2">
            <a:extLst>
              <a:ext uri="{FF2B5EF4-FFF2-40B4-BE49-F238E27FC236}">
                <a16:creationId xmlns:a16="http://schemas.microsoft.com/office/drawing/2014/main" id="{26077479-6A1C-5EEB-6A96-F700AE086D8C}"/>
              </a:ext>
            </a:extLst>
          </p:cNvPr>
          <p:cNvSpPr>
            <a:spLocks noGrp="1"/>
          </p:cNvSpPr>
          <p:nvPr>
            <p:ph type="subTitle" idx="1"/>
          </p:nvPr>
        </p:nvSpPr>
        <p:spPr/>
        <p:txBody>
          <a:bodyPr/>
          <a:lstStyle/>
          <a:p>
            <a:endParaRPr lang="en-GB" dirty="0"/>
          </a:p>
        </p:txBody>
      </p:sp>
      <p:sp>
        <p:nvSpPr>
          <p:cNvPr id="4" name="Slide Number Placeholder 3">
            <a:extLst>
              <a:ext uri="{FF2B5EF4-FFF2-40B4-BE49-F238E27FC236}">
                <a16:creationId xmlns:a16="http://schemas.microsoft.com/office/drawing/2014/main" id="{E8F20146-3AD7-26DB-3F8E-F6CC342CCC8F}"/>
              </a:ext>
            </a:extLst>
          </p:cNvPr>
          <p:cNvSpPr>
            <a:spLocks noGrp="1"/>
          </p:cNvSpPr>
          <p:nvPr>
            <p:ph type="sldNum" sz="quarter" idx="12"/>
          </p:nvPr>
        </p:nvSpPr>
        <p:spPr/>
        <p:txBody>
          <a:bodyPr/>
          <a:lstStyle/>
          <a:p>
            <a:fld id="{88A1DFE4-5FC5-43BD-BB7E-75EAD82B965F}" type="slidenum">
              <a:rPr lang="en-US" noProof="0" smtClean="0"/>
              <a:pPr/>
              <a:t>20</a:t>
            </a:fld>
            <a:endParaRPr lang="en-US" noProof="0" dirty="0"/>
          </a:p>
        </p:txBody>
      </p:sp>
    </p:spTree>
    <p:extLst>
      <p:ext uri="{BB962C8B-B14F-4D97-AF65-F5344CB8AC3E}">
        <p14:creationId xmlns:p14="http://schemas.microsoft.com/office/powerpoint/2010/main" val="1571793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94E749-075B-4D17-A49D-B4255744CD39}"/>
              </a:ext>
            </a:extLst>
          </p:cNvPr>
          <p:cNvSpPr>
            <a:spLocks noGrp="1"/>
          </p:cNvSpPr>
          <p:nvPr>
            <p:ph type="sldNum" sz="quarter" idx="10"/>
          </p:nvPr>
        </p:nvSpPr>
        <p:spPr/>
        <p:txBody>
          <a:bodyPr/>
          <a:lstStyle/>
          <a:p>
            <a:fld id="{88A1DFE4-5FC5-43BD-BB7E-75EAD82B965F}" type="slidenum">
              <a:rPr lang="en-US" noProof="0" smtClean="0"/>
              <a:pPr/>
              <a:t>21</a:t>
            </a:fld>
            <a:endParaRPr lang="en-US" noProof="0" dirty="0"/>
          </a:p>
        </p:txBody>
      </p:sp>
      <p:sp>
        <p:nvSpPr>
          <p:cNvPr id="8" name="Title 7">
            <a:extLst>
              <a:ext uri="{FF2B5EF4-FFF2-40B4-BE49-F238E27FC236}">
                <a16:creationId xmlns:a16="http://schemas.microsoft.com/office/drawing/2014/main" id="{252E0036-00D5-44A4-B127-ECE2249221B7}"/>
              </a:ext>
            </a:extLst>
          </p:cNvPr>
          <p:cNvSpPr>
            <a:spLocks noGrp="1"/>
          </p:cNvSpPr>
          <p:nvPr>
            <p:ph type="title"/>
          </p:nvPr>
        </p:nvSpPr>
        <p:spPr/>
        <p:txBody>
          <a:bodyPr/>
          <a:lstStyle/>
          <a:p>
            <a:r>
              <a:rPr lang="en-US" dirty="0"/>
              <a:t>The AWAKE </a:t>
            </a:r>
            <a:r>
              <a:rPr lang="en-US" dirty="0" err="1"/>
              <a:t>eBPMs</a:t>
            </a:r>
            <a:r>
              <a:rPr lang="en-US" dirty="0"/>
              <a:t> in CST</a:t>
            </a:r>
            <a:endParaRPr lang="en-GB" dirty="0"/>
          </a:p>
        </p:txBody>
      </p:sp>
      <p:sp>
        <p:nvSpPr>
          <p:cNvPr id="9" name="TextBox 8">
            <a:extLst>
              <a:ext uri="{FF2B5EF4-FFF2-40B4-BE49-F238E27FC236}">
                <a16:creationId xmlns:a16="http://schemas.microsoft.com/office/drawing/2014/main" id="{AC7FCCDF-D146-1D47-12FC-9E23CE61F2D0}"/>
              </a:ext>
            </a:extLst>
          </p:cNvPr>
          <p:cNvSpPr txBox="1"/>
          <p:nvPr/>
        </p:nvSpPr>
        <p:spPr>
          <a:xfrm>
            <a:off x="495461" y="1275606"/>
            <a:ext cx="4796619" cy="1307859"/>
          </a:xfrm>
          <a:prstGeom prst="rect">
            <a:avLst/>
          </a:prstGeom>
          <a:noFill/>
        </p:spPr>
        <p:txBody>
          <a:bodyPr wrap="square" rtlCol="0">
            <a:spAutoFit/>
          </a:bodyPr>
          <a:lstStyle/>
          <a:p>
            <a:pPr marL="457200" indent="-457200" algn="l">
              <a:lnSpc>
                <a:spcPct val="120000"/>
              </a:lnSpc>
              <a:spcAft>
                <a:spcPts val="800"/>
              </a:spcAft>
              <a:buFont typeface="Arial" panose="020B0604020202020204" pitchFamily="34" charset="0"/>
              <a:buChar char="•"/>
            </a:pPr>
            <a:r>
              <a:rPr lang="en-GB" sz="1400" dirty="0"/>
              <a:t>To benchmark CST results against measurements with beam, an existing BPM at AWAKE was used. </a:t>
            </a:r>
          </a:p>
          <a:p>
            <a:pPr marL="457200" indent="-457200" algn="l">
              <a:lnSpc>
                <a:spcPct val="120000"/>
              </a:lnSpc>
              <a:spcAft>
                <a:spcPts val="800"/>
              </a:spcAft>
              <a:buFont typeface="Arial" panose="020B0604020202020204" pitchFamily="34" charset="0"/>
              <a:buChar char="•"/>
            </a:pPr>
            <a:endParaRPr lang="en-GB" sz="1400" dirty="0"/>
          </a:p>
          <a:p>
            <a:pPr algn="l">
              <a:lnSpc>
                <a:spcPct val="120000"/>
              </a:lnSpc>
              <a:spcAft>
                <a:spcPts val="800"/>
              </a:spcAft>
            </a:pPr>
            <a:endParaRPr lang="en-GB" sz="1400" dirty="0"/>
          </a:p>
        </p:txBody>
      </p:sp>
      <p:pic>
        <p:nvPicPr>
          <p:cNvPr id="1026" name="Picture 2">
            <a:extLst>
              <a:ext uri="{FF2B5EF4-FFF2-40B4-BE49-F238E27FC236}">
                <a16:creationId xmlns:a16="http://schemas.microsoft.com/office/drawing/2014/main" id="{87C2A45C-CE3D-4327-8E42-AA037DB1B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407" y="2931790"/>
            <a:ext cx="2782945" cy="15899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a:extLst>
              <a:ext uri="{FF2B5EF4-FFF2-40B4-BE49-F238E27FC236}">
                <a16:creationId xmlns:a16="http://schemas.microsoft.com/office/drawing/2014/main" id="{157C4098-5A6A-4F07-8EE7-EA1E8C3CC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335" y="2190597"/>
            <a:ext cx="3436149" cy="22779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a:extLst>
              <a:ext uri="{FF2B5EF4-FFF2-40B4-BE49-F238E27FC236}">
                <a16:creationId xmlns:a16="http://schemas.microsoft.com/office/drawing/2014/main" id="{1C96DB62-F5AC-49F2-91E5-1254A3EE17F9}"/>
              </a:ext>
            </a:extLst>
          </p:cNvPr>
          <p:cNvSpPr txBox="1"/>
          <p:nvPr/>
        </p:nvSpPr>
        <p:spPr>
          <a:xfrm>
            <a:off x="1124241" y="4506034"/>
            <a:ext cx="2918338" cy="441980"/>
          </a:xfrm>
          <a:prstGeom prst="rect">
            <a:avLst/>
          </a:prstGeom>
          <a:noFill/>
        </p:spPr>
        <p:txBody>
          <a:bodyPr wrap="square" rtlCol="0">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30: Voltage signal over time for the AWAKE </a:t>
            </a:r>
            <a:r>
              <a:rPr lang="en-GB" sz="1000" kern="1400" dirty="0" err="1">
                <a:ln>
                  <a:noFill/>
                </a:ln>
                <a:solidFill>
                  <a:srgbClr val="000000"/>
                </a:solidFill>
                <a:effectLst/>
              </a:rPr>
              <a:t>eBPM</a:t>
            </a:r>
            <a:r>
              <a:rPr lang="en-GB" sz="1000" kern="1400" dirty="0">
                <a:ln>
                  <a:noFill/>
                </a:ln>
                <a:solidFill>
                  <a:srgbClr val="000000"/>
                </a:solidFill>
                <a:effectLst/>
              </a:rPr>
              <a:t> simulated in CST.</a:t>
            </a:r>
          </a:p>
        </p:txBody>
      </p:sp>
      <p:sp>
        <p:nvSpPr>
          <p:cNvPr id="18" name="TextBox 17">
            <a:extLst>
              <a:ext uri="{FF2B5EF4-FFF2-40B4-BE49-F238E27FC236}">
                <a16:creationId xmlns:a16="http://schemas.microsoft.com/office/drawing/2014/main" id="{14DC4562-8BC9-451B-BECD-460F86928A5D}"/>
              </a:ext>
            </a:extLst>
          </p:cNvPr>
          <p:cNvSpPr txBox="1"/>
          <p:nvPr/>
        </p:nvSpPr>
        <p:spPr>
          <a:xfrm>
            <a:off x="5655285" y="4612525"/>
            <a:ext cx="3165187" cy="920637"/>
          </a:xfrm>
          <a:prstGeom prst="rect">
            <a:avLst/>
          </a:prstGeom>
          <a:noFill/>
        </p:spPr>
        <p:txBody>
          <a:bodyPr wrap="square" rtlCol="0">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32: Cross-section of the CST model of the AWAKE </a:t>
            </a:r>
            <a:r>
              <a:rPr lang="en-GB" sz="1000" kern="1400" dirty="0" err="1">
                <a:ln>
                  <a:noFill/>
                </a:ln>
                <a:solidFill>
                  <a:srgbClr val="000000"/>
                </a:solidFill>
                <a:effectLst/>
              </a:rPr>
              <a:t>eBPM</a:t>
            </a:r>
            <a:r>
              <a:rPr lang="en-GB" sz="1000" kern="1400" dirty="0">
                <a:ln>
                  <a:noFill/>
                </a:ln>
                <a:solidFill>
                  <a:srgbClr val="000000"/>
                </a:solidFill>
                <a:effectLst/>
              </a:rPr>
              <a:t>. Model courtesy Bethany Spear.</a:t>
            </a:r>
          </a:p>
          <a:p>
            <a:pPr marL="0" marR="0" indent="0" algn="l">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 </a:t>
            </a:r>
          </a:p>
        </p:txBody>
      </p:sp>
      <p:pic>
        <p:nvPicPr>
          <p:cNvPr id="20" name="Picture 19" descr="A screenshot of a computer&#10;&#10;Description automatically generated">
            <a:extLst>
              <a:ext uri="{FF2B5EF4-FFF2-40B4-BE49-F238E27FC236}">
                <a16:creationId xmlns:a16="http://schemas.microsoft.com/office/drawing/2014/main" id="{9AD1F06F-3F36-448C-B668-05D8A5B194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2392" y="964699"/>
            <a:ext cx="3066147" cy="1299291"/>
          </a:xfrm>
          <a:prstGeom prst="rect">
            <a:avLst/>
          </a:prstGeom>
        </p:spPr>
      </p:pic>
      <p:sp>
        <p:nvSpPr>
          <p:cNvPr id="22" name="TextBox 21">
            <a:extLst>
              <a:ext uri="{FF2B5EF4-FFF2-40B4-BE49-F238E27FC236}">
                <a16:creationId xmlns:a16="http://schemas.microsoft.com/office/drawing/2014/main" id="{8A5165E8-84F5-4CD3-B613-85B3190AB79A}"/>
              </a:ext>
            </a:extLst>
          </p:cNvPr>
          <p:cNvSpPr txBox="1"/>
          <p:nvPr/>
        </p:nvSpPr>
        <p:spPr>
          <a:xfrm>
            <a:off x="5344741" y="2354799"/>
            <a:ext cx="3689013" cy="415498"/>
          </a:xfrm>
          <a:prstGeom prst="rect">
            <a:avLst/>
          </a:prstGeom>
          <a:noFill/>
        </p:spPr>
        <p:txBody>
          <a:bodyPr wrap="square" rtlCol="0">
            <a:spAutoFit/>
          </a:bodyPr>
          <a:lstStyle/>
          <a:p>
            <a:pPr algn="ctr"/>
            <a:r>
              <a:rPr lang="en-US" sz="1050" dirty="0"/>
              <a:t>Fig 31: Animations of the electric field in CST for the AWAKE </a:t>
            </a:r>
            <a:r>
              <a:rPr lang="en-US" sz="1050" dirty="0" err="1"/>
              <a:t>eBPM</a:t>
            </a:r>
            <a:endParaRPr lang="en-GB" sz="1050" dirty="0"/>
          </a:p>
        </p:txBody>
      </p:sp>
    </p:spTree>
    <p:extLst>
      <p:ext uri="{BB962C8B-B14F-4D97-AF65-F5344CB8AC3E}">
        <p14:creationId xmlns:p14="http://schemas.microsoft.com/office/powerpoint/2010/main" val="540658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94E749-075B-4D17-A49D-B4255744CD39}"/>
              </a:ext>
            </a:extLst>
          </p:cNvPr>
          <p:cNvSpPr>
            <a:spLocks noGrp="1"/>
          </p:cNvSpPr>
          <p:nvPr>
            <p:ph type="sldNum" sz="quarter" idx="10"/>
          </p:nvPr>
        </p:nvSpPr>
        <p:spPr/>
        <p:txBody>
          <a:bodyPr/>
          <a:lstStyle/>
          <a:p>
            <a:fld id="{88A1DFE4-5FC5-43BD-BB7E-75EAD82B965F}" type="slidenum">
              <a:rPr lang="en-US" noProof="0" smtClean="0"/>
              <a:pPr/>
              <a:t>22</a:t>
            </a:fld>
            <a:endParaRPr lang="en-US" noProof="0" dirty="0"/>
          </a:p>
        </p:txBody>
      </p:sp>
      <p:sp>
        <p:nvSpPr>
          <p:cNvPr id="8" name="Title 7">
            <a:extLst>
              <a:ext uri="{FF2B5EF4-FFF2-40B4-BE49-F238E27FC236}">
                <a16:creationId xmlns:a16="http://schemas.microsoft.com/office/drawing/2014/main" id="{252E0036-00D5-44A4-B127-ECE2249221B7}"/>
              </a:ext>
            </a:extLst>
          </p:cNvPr>
          <p:cNvSpPr>
            <a:spLocks noGrp="1"/>
          </p:cNvSpPr>
          <p:nvPr>
            <p:ph type="title"/>
          </p:nvPr>
        </p:nvSpPr>
        <p:spPr/>
        <p:txBody>
          <a:bodyPr/>
          <a:lstStyle/>
          <a:p>
            <a:r>
              <a:rPr lang="en-US" dirty="0"/>
              <a:t>The AWAKE </a:t>
            </a:r>
            <a:r>
              <a:rPr lang="en-US" dirty="0" err="1"/>
              <a:t>eBPMs</a:t>
            </a:r>
            <a:r>
              <a:rPr lang="en-US" dirty="0"/>
              <a:t> in CST</a:t>
            </a:r>
            <a:endParaRPr lang="en-GB" dirty="0"/>
          </a:p>
        </p:txBody>
      </p:sp>
      <p:sp>
        <p:nvSpPr>
          <p:cNvPr id="9" name="TextBox 8">
            <a:extLst>
              <a:ext uri="{FF2B5EF4-FFF2-40B4-BE49-F238E27FC236}">
                <a16:creationId xmlns:a16="http://schemas.microsoft.com/office/drawing/2014/main" id="{AC7FCCDF-D146-1D47-12FC-9E23CE61F2D0}"/>
              </a:ext>
            </a:extLst>
          </p:cNvPr>
          <p:cNvSpPr txBox="1"/>
          <p:nvPr/>
        </p:nvSpPr>
        <p:spPr>
          <a:xfrm>
            <a:off x="2997381" y="1381866"/>
            <a:ext cx="5932118" cy="1927515"/>
          </a:xfrm>
          <a:prstGeom prst="rect">
            <a:avLst/>
          </a:prstGeom>
          <a:noFill/>
        </p:spPr>
        <p:txBody>
          <a:bodyPr wrap="square" rtlCol="0">
            <a:spAutoFit/>
          </a:bodyPr>
          <a:lstStyle/>
          <a:p>
            <a:pPr marL="457200" indent="-457200" algn="l">
              <a:lnSpc>
                <a:spcPct val="120000"/>
              </a:lnSpc>
              <a:spcAft>
                <a:spcPts val="800"/>
              </a:spcAft>
              <a:buFont typeface="Arial" panose="020B0604020202020204" pitchFamily="34" charset="0"/>
              <a:buChar char="•"/>
            </a:pPr>
            <a:r>
              <a:rPr lang="en-GB" sz="1400" dirty="0"/>
              <a:t>The cable attenuation and oscilloscope response were applied to the CST voltage results.</a:t>
            </a:r>
          </a:p>
          <a:p>
            <a:pPr marL="457200" indent="-457200" algn="l">
              <a:lnSpc>
                <a:spcPct val="120000"/>
              </a:lnSpc>
              <a:spcAft>
                <a:spcPts val="800"/>
              </a:spcAft>
              <a:buFont typeface="Arial" panose="020B0604020202020204" pitchFamily="34" charset="0"/>
              <a:buChar char="•"/>
            </a:pPr>
            <a:r>
              <a:rPr lang="en-GB" sz="1400" dirty="0"/>
              <a:t>The result is shown in Fig. 21. The peak to peak voltage is similar, but the beam measurements show significantly more ringing.</a:t>
            </a:r>
          </a:p>
          <a:p>
            <a:pPr algn="l">
              <a:lnSpc>
                <a:spcPct val="120000"/>
              </a:lnSpc>
              <a:spcAft>
                <a:spcPts val="800"/>
              </a:spcAft>
            </a:pPr>
            <a:endParaRPr lang="en-GB" sz="1400" dirty="0"/>
          </a:p>
          <a:p>
            <a:pPr algn="l">
              <a:lnSpc>
                <a:spcPct val="120000"/>
              </a:lnSpc>
              <a:spcAft>
                <a:spcPts val="800"/>
              </a:spcAft>
            </a:pPr>
            <a:endParaRPr lang="en-GB" sz="1400" dirty="0"/>
          </a:p>
        </p:txBody>
      </p:sp>
      <p:pic>
        <p:nvPicPr>
          <p:cNvPr id="4" name="Picture 3">
            <a:extLst>
              <a:ext uri="{FF2B5EF4-FFF2-40B4-BE49-F238E27FC236}">
                <a16:creationId xmlns:a16="http://schemas.microsoft.com/office/drawing/2014/main" id="{4917892E-8DEB-4BE6-A767-3B782093F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499" y="3075806"/>
            <a:ext cx="2331232" cy="1557890"/>
          </a:xfrm>
          <a:prstGeom prst="rect">
            <a:avLst/>
          </a:prstGeom>
        </p:spPr>
      </p:pic>
      <p:pic>
        <p:nvPicPr>
          <p:cNvPr id="6" name="Picture 5">
            <a:extLst>
              <a:ext uri="{FF2B5EF4-FFF2-40B4-BE49-F238E27FC236}">
                <a16:creationId xmlns:a16="http://schemas.microsoft.com/office/drawing/2014/main" id="{0A917F3A-A968-4AC0-B00D-87CA14B9F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551" y="1059582"/>
            <a:ext cx="2393481" cy="1587982"/>
          </a:xfrm>
          <a:prstGeom prst="rect">
            <a:avLst/>
          </a:prstGeom>
        </p:spPr>
      </p:pic>
      <p:pic>
        <p:nvPicPr>
          <p:cNvPr id="13" name="Picture 12">
            <a:extLst>
              <a:ext uri="{FF2B5EF4-FFF2-40B4-BE49-F238E27FC236}">
                <a16:creationId xmlns:a16="http://schemas.microsoft.com/office/drawing/2014/main" id="{B941D262-B82D-4EE8-BA12-801A38482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5147" y="2771760"/>
            <a:ext cx="2331480" cy="1522485"/>
          </a:xfrm>
          <a:prstGeom prst="rect">
            <a:avLst/>
          </a:prstGeom>
        </p:spPr>
      </p:pic>
      <p:pic>
        <p:nvPicPr>
          <p:cNvPr id="15" name="Picture 14">
            <a:extLst>
              <a:ext uri="{FF2B5EF4-FFF2-40B4-BE49-F238E27FC236}">
                <a16:creationId xmlns:a16="http://schemas.microsoft.com/office/drawing/2014/main" id="{8BB70C93-C7FF-4A2A-8CE2-A18DF8F72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0080" y="3074268"/>
            <a:ext cx="3343563" cy="960033"/>
          </a:xfrm>
          <a:prstGeom prst="rect">
            <a:avLst/>
          </a:prstGeom>
        </p:spPr>
      </p:pic>
      <p:sp>
        <p:nvSpPr>
          <p:cNvPr id="24" name="TextBox 23">
            <a:extLst>
              <a:ext uri="{FF2B5EF4-FFF2-40B4-BE49-F238E27FC236}">
                <a16:creationId xmlns:a16="http://schemas.microsoft.com/office/drawing/2014/main" id="{A94F5CEC-2D07-44A8-928D-460576765A9E}"/>
              </a:ext>
            </a:extLst>
          </p:cNvPr>
          <p:cNvSpPr txBox="1"/>
          <p:nvPr/>
        </p:nvSpPr>
        <p:spPr>
          <a:xfrm>
            <a:off x="492225" y="2581726"/>
            <a:ext cx="2393481" cy="441980"/>
          </a:xfrm>
          <a:prstGeom prst="rect">
            <a:avLst/>
          </a:prstGeom>
          <a:noFill/>
        </p:spPr>
        <p:txBody>
          <a:bodyPr wrap="square" rtlCol="0">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33: Oscilloscope measured response and model fit to it. </a:t>
            </a:r>
          </a:p>
        </p:txBody>
      </p:sp>
      <p:sp>
        <p:nvSpPr>
          <p:cNvPr id="25" name="TextBox 24">
            <a:extLst>
              <a:ext uri="{FF2B5EF4-FFF2-40B4-BE49-F238E27FC236}">
                <a16:creationId xmlns:a16="http://schemas.microsoft.com/office/drawing/2014/main" id="{54D48D02-7353-46ED-A48E-C8FBFBCAEE3A}"/>
              </a:ext>
            </a:extLst>
          </p:cNvPr>
          <p:cNvSpPr txBox="1"/>
          <p:nvPr/>
        </p:nvSpPr>
        <p:spPr>
          <a:xfrm>
            <a:off x="415499" y="4633696"/>
            <a:ext cx="2412776" cy="707886"/>
          </a:xfrm>
          <a:prstGeom prst="rect">
            <a:avLst/>
          </a:prstGeom>
          <a:noFill/>
        </p:spPr>
        <p:txBody>
          <a:bodyPr wrap="square" rtlCol="0">
            <a:spAutoFit/>
          </a:bodyPr>
          <a:lstStyle/>
          <a:p>
            <a:pPr algn="ctr">
              <a:spcAft>
                <a:spcPts val="1200"/>
              </a:spcAft>
            </a:pPr>
            <a:r>
              <a:rPr lang="en-GB" sz="1000" kern="1400" dirty="0">
                <a:ln>
                  <a:noFill/>
                </a:ln>
                <a:solidFill>
                  <a:srgbClr val="000000"/>
                </a:solidFill>
                <a:effectLst/>
              </a:rPr>
              <a:t>Fig 34: Measurement of cable response and model for half the length of cable.</a:t>
            </a:r>
          </a:p>
          <a:p>
            <a:pPr marL="0" marR="0" indent="0" algn="ctr">
              <a:spcBef>
                <a:spcPts val="0"/>
              </a:spcBef>
              <a:spcAft>
                <a:spcPts val="1200"/>
              </a:spcAft>
            </a:pPr>
            <a:r>
              <a:rPr lang="en-GB" sz="1000" kern="1400" dirty="0">
                <a:ln>
                  <a:noFill/>
                </a:ln>
                <a:solidFill>
                  <a:srgbClr val="000000"/>
                </a:solidFill>
                <a:effectLst/>
              </a:rPr>
              <a:t>. </a:t>
            </a:r>
          </a:p>
        </p:txBody>
      </p:sp>
      <p:sp>
        <p:nvSpPr>
          <p:cNvPr id="26" name="TextBox 25">
            <a:extLst>
              <a:ext uri="{FF2B5EF4-FFF2-40B4-BE49-F238E27FC236}">
                <a16:creationId xmlns:a16="http://schemas.microsoft.com/office/drawing/2014/main" id="{50B7BA3D-E75B-4AA4-9478-D6FEA6FA1427}"/>
              </a:ext>
            </a:extLst>
          </p:cNvPr>
          <p:cNvSpPr txBox="1"/>
          <p:nvPr/>
        </p:nvSpPr>
        <p:spPr>
          <a:xfrm>
            <a:off x="6461623" y="4294245"/>
            <a:ext cx="2445676" cy="1132811"/>
          </a:xfrm>
          <a:prstGeom prst="rect">
            <a:avLst/>
          </a:prstGeom>
          <a:noFill/>
        </p:spPr>
        <p:txBody>
          <a:bodyPr wrap="square">
            <a:spAutoFit/>
          </a:bodyPr>
          <a:lstStyle/>
          <a:p>
            <a:pPr marL="0" marR="0" indent="0" algn="ctr">
              <a:lnSpc>
                <a:spcPct val="119000"/>
              </a:lnSpc>
              <a:spcBef>
                <a:spcPts val="0"/>
              </a:spcBef>
              <a:spcAft>
                <a:spcPts val="1200"/>
              </a:spcAft>
            </a:pPr>
            <a:r>
              <a:rPr lang="en-GB" sz="1000" kern="1400" dirty="0">
                <a:ln>
                  <a:noFill/>
                </a:ln>
                <a:solidFill>
                  <a:srgbClr val="000000"/>
                </a:solidFill>
                <a:effectLst/>
              </a:rPr>
              <a:t>Fig </a:t>
            </a:r>
            <a:r>
              <a:rPr lang="en-GB" sz="1000" kern="1400" dirty="0">
                <a:solidFill>
                  <a:srgbClr val="000000"/>
                </a:solidFill>
              </a:rPr>
              <a:t>35</a:t>
            </a:r>
            <a:r>
              <a:rPr lang="en-GB" sz="1000" kern="1400" dirty="0">
                <a:ln>
                  <a:noFill/>
                </a:ln>
                <a:solidFill>
                  <a:srgbClr val="000000"/>
                </a:solidFill>
                <a:effectLst/>
              </a:rPr>
              <a:t>: Measured voltage response over time of AWAKE </a:t>
            </a:r>
            <a:r>
              <a:rPr lang="en-GB" sz="1000" kern="1400" dirty="0" err="1">
                <a:ln>
                  <a:noFill/>
                </a:ln>
                <a:solidFill>
                  <a:srgbClr val="000000"/>
                </a:solidFill>
                <a:effectLst/>
              </a:rPr>
              <a:t>eBPM</a:t>
            </a:r>
            <a:r>
              <a:rPr lang="en-GB" sz="1000" kern="1400" dirty="0">
                <a:ln>
                  <a:noFill/>
                </a:ln>
                <a:solidFill>
                  <a:srgbClr val="000000"/>
                </a:solidFill>
                <a:effectLst/>
              </a:rPr>
              <a:t> compared with CST results, compensated for the cable and oscilloscope responses. </a:t>
            </a:r>
          </a:p>
          <a:p>
            <a:pPr marL="0" marR="0" indent="0" algn="l">
              <a:lnSpc>
                <a:spcPct val="119000"/>
              </a:lnSpc>
              <a:spcBef>
                <a:spcPts val="0"/>
              </a:spcBef>
              <a:spcAft>
                <a:spcPts val="600"/>
              </a:spcAft>
            </a:pPr>
            <a:r>
              <a:rPr lang="en-GB" sz="900" kern="1400" dirty="0">
                <a:ln>
                  <a:noFill/>
                </a:ln>
                <a:solidFill>
                  <a:srgbClr val="000000"/>
                </a:solidFill>
                <a:effectLst/>
                <a:latin typeface="Calibri" panose="020F0502020204030204" pitchFamily="34" charset="0"/>
              </a:rPr>
              <a:t> </a:t>
            </a:r>
          </a:p>
        </p:txBody>
      </p:sp>
      <p:sp>
        <p:nvSpPr>
          <p:cNvPr id="28" name="TextBox 27">
            <a:extLst>
              <a:ext uri="{FF2B5EF4-FFF2-40B4-BE49-F238E27FC236}">
                <a16:creationId xmlns:a16="http://schemas.microsoft.com/office/drawing/2014/main" id="{2521AF38-6FBB-4BE6-A6D8-4D51B4323D5D}"/>
              </a:ext>
            </a:extLst>
          </p:cNvPr>
          <p:cNvSpPr txBox="1"/>
          <p:nvPr/>
        </p:nvSpPr>
        <p:spPr>
          <a:xfrm>
            <a:off x="2915475" y="4221082"/>
            <a:ext cx="3510136" cy="766557"/>
          </a:xfrm>
          <a:prstGeom prst="rect">
            <a:avLst/>
          </a:prstGeom>
          <a:noFill/>
        </p:spPr>
        <p:txBody>
          <a:bodyPr wrap="square">
            <a:spAutoFit/>
          </a:bodyPr>
          <a:lstStyle/>
          <a:p>
            <a:pPr marL="0" marR="0" indent="0" algn="ctr">
              <a:lnSpc>
                <a:spcPct val="119000"/>
              </a:lnSpc>
              <a:spcBef>
                <a:spcPts val="0"/>
              </a:spcBef>
              <a:spcAft>
                <a:spcPts val="1200"/>
              </a:spcAft>
            </a:pPr>
            <a:r>
              <a:rPr lang="en-GB" sz="1000" kern="1400" dirty="0">
                <a:ln>
                  <a:noFill/>
                </a:ln>
                <a:solidFill>
                  <a:srgbClr val="080808"/>
                </a:solidFill>
                <a:effectLst/>
              </a:rPr>
              <a:t>Table 6: Summary of the CST and AWAKE </a:t>
            </a:r>
            <a:r>
              <a:rPr lang="en-GB" sz="1000" kern="1400" dirty="0" err="1">
                <a:ln>
                  <a:noFill/>
                </a:ln>
                <a:solidFill>
                  <a:srgbClr val="080808"/>
                </a:solidFill>
                <a:effectLst/>
              </a:rPr>
              <a:t>eBPM</a:t>
            </a:r>
            <a:r>
              <a:rPr lang="en-GB" sz="1000" kern="1400" dirty="0">
                <a:ln>
                  <a:noFill/>
                </a:ln>
                <a:solidFill>
                  <a:srgbClr val="080808"/>
                </a:solidFill>
                <a:effectLst/>
              </a:rPr>
              <a:t> benchmarking.</a:t>
            </a:r>
          </a:p>
          <a:p>
            <a:pPr marL="0" marR="0" indent="0" algn="l">
              <a:lnSpc>
                <a:spcPct val="119000"/>
              </a:lnSpc>
              <a:spcBef>
                <a:spcPts val="0"/>
              </a:spcBef>
              <a:spcAft>
                <a:spcPts val="600"/>
              </a:spcAft>
            </a:pPr>
            <a:r>
              <a:rPr lang="en-GB" sz="9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215754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4631CB-0032-615A-5949-199FE2FC3B3A}"/>
              </a:ext>
            </a:extLst>
          </p:cNvPr>
          <p:cNvSpPr>
            <a:spLocks noGrp="1"/>
          </p:cNvSpPr>
          <p:nvPr>
            <p:ph type="sldNum" sz="quarter" idx="10"/>
          </p:nvPr>
        </p:nvSpPr>
        <p:spPr/>
        <p:txBody>
          <a:bodyPr/>
          <a:lstStyle/>
          <a:p>
            <a:fld id="{88A1DFE4-5FC5-43BD-BB7E-75EAD82B965F}" type="slidenum">
              <a:rPr lang="en-US" noProof="0" smtClean="0"/>
              <a:pPr/>
              <a:t>23</a:t>
            </a:fld>
            <a:endParaRPr lang="en-US" noProof="0" dirty="0"/>
          </a:p>
        </p:txBody>
      </p:sp>
      <p:sp>
        <p:nvSpPr>
          <p:cNvPr id="5" name="Text Placeholder 4">
            <a:extLst>
              <a:ext uri="{FF2B5EF4-FFF2-40B4-BE49-F238E27FC236}">
                <a16:creationId xmlns:a16="http://schemas.microsoft.com/office/drawing/2014/main" id="{63D87BFE-48A2-9E59-B542-3E4369F6CAF9}"/>
              </a:ext>
            </a:extLst>
          </p:cNvPr>
          <p:cNvSpPr>
            <a:spLocks noGrp="1"/>
          </p:cNvSpPr>
          <p:nvPr>
            <p:ph type="body" sz="quarter" idx="12"/>
          </p:nvPr>
        </p:nvSpPr>
        <p:spPr>
          <a:xfrm>
            <a:off x="646659" y="1108555"/>
            <a:ext cx="8098640" cy="1812811"/>
          </a:xfrm>
        </p:spPr>
        <p:txBody>
          <a:bodyPr/>
          <a:lstStyle/>
          <a:p>
            <a:pPr marL="171450" indent="-171450">
              <a:lnSpc>
                <a:spcPct val="150000"/>
              </a:lnSpc>
              <a:buFont typeface="Arial" panose="020B0604020202020204" pitchFamily="34" charset="0"/>
              <a:buChar char="•"/>
            </a:pPr>
            <a:r>
              <a:rPr lang="en-US" dirty="0"/>
              <a:t>Broad-Band Pickups (BBPs) developed by N. </a:t>
            </a:r>
            <a:r>
              <a:rPr lang="en-US" dirty="0" err="1"/>
              <a:t>Vallis</a:t>
            </a:r>
            <a:r>
              <a:rPr lang="en-US" dirty="0"/>
              <a:t> at PSI were tested at CLEAR and </a:t>
            </a:r>
            <a:r>
              <a:rPr lang="en-US" dirty="0" err="1"/>
              <a:t>SwissFEL</a:t>
            </a:r>
            <a:r>
              <a:rPr lang="en-US" dirty="0"/>
              <a:t>.</a:t>
            </a:r>
          </a:p>
          <a:p>
            <a:pPr marL="171450" indent="-171450">
              <a:lnSpc>
                <a:spcPct val="150000"/>
              </a:lnSpc>
              <a:buFont typeface="Arial" panose="020B0604020202020204" pitchFamily="34" charset="0"/>
              <a:buChar char="•"/>
            </a:pPr>
            <a:r>
              <a:rPr lang="en-US" dirty="0"/>
              <a:t>These measurements will both be compared with CST simulations and will benchmark how simulations compare to measurements at two different electron accelerators. </a:t>
            </a:r>
          </a:p>
          <a:p>
            <a:pPr marL="171450" indent="-171450">
              <a:lnSpc>
                <a:spcPct val="150000"/>
              </a:lnSpc>
              <a:buFont typeface="Arial" panose="020B0604020202020204" pitchFamily="34" charset="0"/>
              <a:buChar char="•"/>
            </a:pPr>
            <a:r>
              <a:rPr lang="en-US" dirty="0"/>
              <a:t>LHC BPM pickups have been installed in CLEAR to test with an electron beam for further benchmarking against CST simulations. </a:t>
            </a:r>
            <a:endParaRPr lang="en-GB" dirty="0"/>
          </a:p>
        </p:txBody>
      </p:sp>
      <p:sp>
        <p:nvSpPr>
          <p:cNvPr id="6" name="Title 5">
            <a:extLst>
              <a:ext uri="{FF2B5EF4-FFF2-40B4-BE49-F238E27FC236}">
                <a16:creationId xmlns:a16="http://schemas.microsoft.com/office/drawing/2014/main" id="{31688F38-FA2A-11EF-6A82-565B4C837503}"/>
              </a:ext>
            </a:extLst>
          </p:cNvPr>
          <p:cNvSpPr>
            <a:spLocks noGrp="1"/>
          </p:cNvSpPr>
          <p:nvPr>
            <p:ph type="title"/>
          </p:nvPr>
        </p:nvSpPr>
        <p:spPr/>
        <p:txBody>
          <a:bodyPr/>
          <a:lstStyle/>
          <a:p>
            <a:r>
              <a:rPr lang="en-US" dirty="0"/>
              <a:t>Further Benchmarking with PSI and CLEAR</a:t>
            </a:r>
            <a:endParaRPr lang="en-GB" dirty="0"/>
          </a:p>
        </p:txBody>
      </p:sp>
      <p:sp>
        <p:nvSpPr>
          <p:cNvPr id="8" name="TextBox 7">
            <a:extLst>
              <a:ext uri="{FF2B5EF4-FFF2-40B4-BE49-F238E27FC236}">
                <a16:creationId xmlns:a16="http://schemas.microsoft.com/office/drawing/2014/main" id="{FB9F277E-1484-8C97-849C-8ECE489BE4A9}"/>
              </a:ext>
            </a:extLst>
          </p:cNvPr>
          <p:cNvSpPr txBox="1"/>
          <p:nvPr/>
        </p:nvSpPr>
        <p:spPr>
          <a:xfrm>
            <a:off x="957438" y="4541941"/>
            <a:ext cx="2736304" cy="246221"/>
          </a:xfrm>
          <a:prstGeom prst="rect">
            <a:avLst/>
          </a:prstGeom>
          <a:noFill/>
        </p:spPr>
        <p:txBody>
          <a:bodyPr wrap="square" rtlCol="0">
            <a:spAutoFit/>
          </a:bodyPr>
          <a:lstStyle/>
          <a:p>
            <a:pPr algn="ctr"/>
            <a:r>
              <a:rPr lang="en-US" sz="1000" dirty="0"/>
              <a:t>Fig 36: BBP CST model, courtesy N. </a:t>
            </a:r>
            <a:r>
              <a:rPr lang="en-US" sz="1000" dirty="0" err="1"/>
              <a:t>Vallis</a:t>
            </a:r>
            <a:r>
              <a:rPr lang="en-US" sz="1000" dirty="0"/>
              <a:t>.  </a:t>
            </a:r>
            <a:endParaRPr lang="en-GB" sz="1000" dirty="0"/>
          </a:p>
        </p:txBody>
      </p:sp>
      <p:pic>
        <p:nvPicPr>
          <p:cNvPr id="10" name="Picture 9">
            <a:extLst>
              <a:ext uri="{FF2B5EF4-FFF2-40B4-BE49-F238E27FC236}">
                <a16:creationId xmlns:a16="http://schemas.microsoft.com/office/drawing/2014/main" id="{4ABACFE8-0C35-049F-241F-91AC26AD19BB}"/>
              </a:ext>
            </a:extLst>
          </p:cNvPr>
          <p:cNvPicPr>
            <a:picLocks noChangeAspect="1"/>
          </p:cNvPicPr>
          <p:nvPr/>
        </p:nvPicPr>
        <p:blipFill rotWithShape="1">
          <a:blip r:embed="rId2"/>
          <a:srcRect l="74412" t="40200" b="33866"/>
          <a:stretch/>
        </p:blipFill>
        <p:spPr>
          <a:xfrm>
            <a:off x="1147682" y="3070925"/>
            <a:ext cx="2339752" cy="1333900"/>
          </a:xfrm>
          <a:prstGeom prst="rect">
            <a:avLst/>
          </a:prstGeom>
        </p:spPr>
      </p:pic>
      <p:sp>
        <p:nvSpPr>
          <p:cNvPr id="11" name="TextBox 10">
            <a:extLst>
              <a:ext uri="{FF2B5EF4-FFF2-40B4-BE49-F238E27FC236}">
                <a16:creationId xmlns:a16="http://schemas.microsoft.com/office/drawing/2014/main" id="{94E82F57-24A7-C0FF-F57C-2677B6D228B1}"/>
              </a:ext>
            </a:extLst>
          </p:cNvPr>
          <p:cNvSpPr txBox="1"/>
          <p:nvPr/>
        </p:nvSpPr>
        <p:spPr>
          <a:xfrm>
            <a:off x="273362" y="3932737"/>
            <a:ext cx="1368152" cy="461665"/>
          </a:xfrm>
          <a:prstGeom prst="rect">
            <a:avLst/>
          </a:prstGeom>
          <a:noFill/>
        </p:spPr>
        <p:txBody>
          <a:bodyPr wrap="square" rtlCol="0">
            <a:spAutoFit/>
          </a:bodyPr>
          <a:lstStyle/>
          <a:p>
            <a:pPr algn="ctr"/>
            <a:r>
              <a:rPr lang="en-US" sz="1200" dirty="0"/>
              <a:t>1.05 mm radius antenna</a:t>
            </a:r>
            <a:endParaRPr lang="en-GB" sz="1400" dirty="0"/>
          </a:p>
        </p:txBody>
      </p:sp>
      <p:cxnSp>
        <p:nvCxnSpPr>
          <p:cNvPr id="13" name="Straight Arrow Connector 12">
            <a:extLst>
              <a:ext uri="{FF2B5EF4-FFF2-40B4-BE49-F238E27FC236}">
                <a16:creationId xmlns:a16="http://schemas.microsoft.com/office/drawing/2014/main" id="{E13E2901-6690-1E51-BB8E-5FC3267CB764}"/>
              </a:ext>
            </a:extLst>
          </p:cNvPr>
          <p:cNvCxnSpPr>
            <a:cxnSpLocks/>
          </p:cNvCxnSpPr>
          <p:nvPr/>
        </p:nvCxnSpPr>
        <p:spPr>
          <a:xfrm flipV="1">
            <a:off x="1352446" y="4007029"/>
            <a:ext cx="864096" cy="2160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A screen shot of a computer&#10;&#10;Description automatically generated">
            <a:extLst>
              <a:ext uri="{FF2B5EF4-FFF2-40B4-BE49-F238E27FC236}">
                <a16:creationId xmlns:a16="http://schemas.microsoft.com/office/drawing/2014/main" id="{FB133934-6249-B759-58A7-05952CA9B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870" y="3212118"/>
            <a:ext cx="3203848" cy="1339108"/>
          </a:xfrm>
          <a:prstGeom prst="rect">
            <a:avLst/>
          </a:prstGeom>
        </p:spPr>
      </p:pic>
      <p:sp>
        <p:nvSpPr>
          <p:cNvPr id="17" name="TextBox 16">
            <a:extLst>
              <a:ext uri="{FF2B5EF4-FFF2-40B4-BE49-F238E27FC236}">
                <a16:creationId xmlns:a16="http://schemas.microsoft.com/office/drawing/2014/main" id="{44B80AD3-3B8E-C09E-EEE8-277609BE45B9}"/>
              </a:ext>
            </a:extLst>
          </p:cNvPr>
          <p:cNvSpPr txBox="1"/>
          <p:nvPr/>
        </p:nvSpPr>
        <p:spPr>
          <a:xfrm>
            <a:off x="5402642" y="4592905"/>
            <a:ext cx="2736304" cy="400110"/>
          </a:xfrm>
          <a:prstGeom prst="rect">
            <a:avLst/>
          </a:prstGeom>
          <a:noFill/>
        </p:spPr>
        <p:txBody>
          <a:bodyPr wrap="square" rtlCol="0">
            <a:spAutoFit/>
          </a:bodyPr>
          <a:lstStyle/>
          <a:p>
            <a:pPr algn="ctr"/>
            <a:r>
              <a:rPr lang="en-US" sz="1000" dirty="0"/>
              <a:t>Fig 37: Signal from one of the BBPs on oscilloscope at CLEAR</a:t>
            </a:r>
            <a:endParaRPr lang="en-GB" sz="1000" dirty="0"/>
          </a:p>
        </p:txBody>
      </p:sp>
    </p:spTree>
    <p:extLst>
      <p:ext uri="{BB962C8B-B14F-4D97-AF65-F5344CB8AC3E}">
        <p14:creationId xmlns:p14="http://schemas.microsoft.com/office/powerpoint/2010/main" val="226081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DD1F-C0D2-C741-C255-BEFD4BCD3B6A}"/>
              </a:ext>
            </a:extLst>
          </p:cNvPr>
          <p:cNvSpPr>
            <a:spLocks noGrp="1"/>
          </p:cNvSpPr>
          <p:nvPr>
            <p:ph type="ctrTitle"/>
          </p:nvPr>
        </p:nvSpPr>
        <p:spPr/>
        <p:txBody>
          <a:bodyPr/>
          <a:lstStyle/>
          <a:p>
            <a:r>
              <a:rPr lang="en-US" dirty="0"/>
              <a:t>Future plans</a:t>
            </a:r>
            <a:endParaRPr lang="en-GB" dirty="0"/>
          </a:p>
        </p:txBody>
      </p:sp>
      <p:sp>
        <p:nvSpPr>
          <p:cNvPr id="3" name="Subtitle 2">
            <a:extLst>
              <a:ext uri="{FF2B5EF4-FFF2-40B4-BE49-F238E27FC236}">
                <a16:creationId xmlns:a16="http://schemas.microsoft.com/office/drawing/2014/main" id="{26077479-6A1C-5EEB-6A96-F700AE086D8C}"/>
              </a:ext>
            </a:extLst>
          </p:cNvPr>
          <p:cNvSpPr>
            <a:spLocks noGrp="1"/>
          </p:cNvSpPr>
          <p:nvPr>
            <p:ph type="subTitle" idx="1"/>
          </p:nvPr>
        </p:nvSpPr>
        <p:spPr/>
        <p:txBody>
          <a:bodyPr/>
          <a:lstStyle/>
          <a:p>
            <a:endParaRPr lang="en-GB" dirty="0"/>
          </a:p>
        </p:txBody>
      </p:sp>
      <p:sp>
        <p:nvSpPr>
          <p:cNvPr id="4" name="Slide Number Placeholder 3">
            <a:extLst>
              <a:ext uri="{FF2B5EF4-FFF2-40B4-BE49-F238E27FC236}">
                <a16:creationId xmlns:a16="http://schemas.microsoft.com/office/drawing/2014/main" id="{E8F20146-3AD7-26DB-3F8E-F6CC342CCC8F}"/>
              </a:ext>
            </a:extLst>
          </p:cNvPr>
          <p:cNvSpPr>
            <a:spLocks noGrp="1"/>
          </p:cNvSpPr>
          <p:nvPr>
            <p:ph type="sldNum" sz="quarter" idx="12"/>
          </p:nvPr>
        </p:nvSpPr>
        <p:spPr/>
        <p:txBody>
          <a:bodyPr/>
          <a:lstStyle/>
          <a:p>
            <a:fld id="{88A1DFE4-5FC5-43BD-BB7E-75EAD82B965F}" type="slidenum">
              <a:rPr lang="en-US" noProof="0" smtClean="0"/>
              <a:pPr/>
              <a:t>24</a:t>
            </a:fld>
            <a:endParaRPr lang="en-US" noProof="0" dirty="0"/>
          </a:p>
        </p:txBody>
      </p:sp>
    </p:spTree>
    <p:extLst>
      <p:ext uri="{BB962C8B-B14F-4D97-AF65-F5344CB8AC3E}">
        <p14:creationId xmlns:p14="http://schemas.microsoft.com/office/powerpoint/2010/main" val="903149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836F87-7A29-E16A-2CD6-9B9A867FCD16}"/>
              </a:ext>
            </a:extLst>
          </p:cNvPr>
          <p:cNvSpPr>
            <a:spLocks noGrp="1"/>
          </p:cNvSpPr>
          <p:nvPr>
            <p:ph type="sldNum" sz="quarter" idx="10"/>
          </p:nvPr>
        </p:nvSpPr>
        <p:spPr/>
        <p:txBody>
          <a:bodyPr/>
          <a:lstStyle/>
          <a:p>
            <a:fld id="{88A1DFE4-5FC5-43BD-BB7E-75EAD82B965F}" type="slidenum">
              <a:rPr lang="en-US" noProof="0" smtClean="0"/>
              <a:pPr/>
              <a:t>25</a:t>
            </a:fld>
            <a:endParaRPr lang="en-US" noProof="0" dirty="0"/>
          </a:p>
        </p:txBody>
      </p:sp>
      <p:sp>
        <p:nvSpPr>
          <p:cNvPr id="5" name="Text Placeholder 4">
            <a:extLst>
              <a:ext uri="{FF2B5EF4-FFF2-40B4-BE49-F238E27FC236}">
                <a16:creationId xmlns:a16="http://schemas.microsoft.com/office/drawing/2014/main" id="{C39EEE36-BD92-7F8E-95FA-D44DA5F4615E}"/>
              </a:ext>
            </a:extLst>
          </p:cNvPr>
          <p:cNvSpPr>
            <a:spLocks noGrp="1"/>
          </p:cNvSpPr>
          <p:nvPr>
            <p:ph type="body" sz="quarter" idx="12"/>
          </p:nvPr>
        </p:nvSpPr>
        <p:spPr>
          <a:xfrm>
            <a:off x="539552" y="1275606"/>
            <a:ext cx="8170648" cy="3217194"/>
          </a:xfrm>
        </p:spPr>
        <p:txBody>
          <a:bodyPr/>
          <a:lstStyle/>
          <a:p>
            <a:pPr marL="171450" indent="-171450">
              <a:lnSpc>
                <a:spcPct val="200000"/>
              </a:lnSpc>
              <a:buFont typeface="Arial" panose="020B0604020202020204" pitchFamily="34" charset="0"/>
              <a:buChar char="•"/>
            </a:pPr>
            <a:r>
              <a:rPr lang="en-GB" dirty="0">
                <a:solidFill>
                  <a:srgbClr val="0F124A"/>
                </a:solidFill>
              </a:rPr>
              <a:t>A trapezoid button is the most promising geometry for the FCC-</a:t>
            </a:r>
            <a:r>
              <a:rPr lang="en-GB" dirty="0" err="1">
                <a:solidFill>
                  <a:srgbClr val="0F124A"/>
                </a:solidFill>
              </a:rPr>
              <a:t>ee</a:t>
            </a:r>
            <a:r>
              <a:rPr lang="en-GB" dirty="0">
                <a:solidFill>
                  <a:srgbClr val="0F124A"/>
                </a:solidFill>
              </a:rPr>
              <a:t> arc BPMs. </a:t>
            </a:r>
          </a:p>
          <a:p>
            <a:pPr marL="171450" indent="-171450">
              <a:lnSpc>
                <a:spcPct val="200000"/>
              </a:lnSpc>
              <a:buFont typeface="Arial" panose="020B0604020202020204" pitchFamily="34" charset="0"/>
              <a:buChar char="•"/>
            </a:pPr>
            <a:r>
              <a:rPr lang="en-GB" dirty="0">
                <a:solidFill>
                  <a:srgbClr val="0F124A"/>
                </a:solidFill>
              </a:rPr>
              <a:t>Further optimisation is needed to reduce power loss to the BPM. This could include making the gap and radius smaller, but care must be taken to ensure resolution is still sufficient at low beam intensities. Alternative materials will also be studied. </a:t>
            </a:r>
          </a:p>
          <a:p>
            <a:pPr marL="171450" indent="-171450">
              <a:lnSpc>
                <a:spcPct val="200000"/>
              </a:lnSpc>
              <a:buFont typeface="Arial" panose="020B0604020202020204" pitchFamily="34" charset="0"/>
              <a:buChar char="•"/>
            </a:pPr>
            <a:r>
              <a:rPr lang="en-GB" dirty="0">
                <a:solidFill>
                  <a:srgbClr val="0F124A"/>
                </a:solidFill>
              </a:rPr>
              <a:t>Different filters for the voltage signal will be simulated to determine effect on resolution.</a:t>
            </a:r>
          </a:p>
          <a:p>
            <a:pPr marL="171450" indent="-171450">
              <a:lnSpc>
                <a:spcPct val="200000"/>
              </a:lnSpc>
              <a:buFont typeface="Arial" panose="020B0604020202020204" pitchFamily="34" charset="0"/>
              <a:buChar char="•"/>
            </a:pPr>
            <a:r>
              <a:rPr lang="en-GB" dirty="0">
                <a:solidFill>
                  <a:srgbClr val="0F124A"/>
                </a:solidFill>
              </a:rPr>
              <a:t>More exotic pickup geometries could be explored, such as asymmetric pickups.</a:t>
            </a:r>
          </a:p>
          <a:p>
            <a:pPr marL="171450" indent="-171450">
              <a:lnSpc>
                <a:spcPct val="200000"/>
              </a:lnSpc>
              <a:buFont typeface="Arial" panose="020B0604020202020204" pitchFamily="34" charset="0"/>
              <a:buChar char="•"/>
            </a:pPr>
            <a:r>
              <a:rPr lang="en-GB" dirty="0">
                <a:solidFill>
                  <a:srgbClr val="0F124A"/>
                </a:solidFill>
              </a:rPr>
              <a:t>Further bench marking will take place using an LHC BPM installed at CLEAR.</a:t>
            </a:r>
          </a:p>
          <a:p>
            <a:endParaRPr lang="en-GB" dirty="0"/>
          </a:p>
        </p:txBody>
      </p:sp>
      <p:sp>
        <p:nvSpPr>
          <p:cNvPr id="6" name="Title 5">
            <a:extLst>
              <a:ext uri="{FF2B5EF4-FFF2-40B4-BE49-F238E27FC236}">
                <a16:creationId xmlns:a16="http://schemas.microsoft.com/office/drawing/2014/main" id="{76CB9379-1273-BAE2-FC4E-57DBB892AFFA}"/>
              </a:ext>
            </a:extLst>
          </p:cNvPr>
          <p:cNvSpPr>
            <a:spLocks noGrp="1"/>
          </p:cNvSpPr>
          <p:nvPr>
            <p:ph type="title"/>
          </p:nvPr>
        </p:nvSpPr>
        <p:spPr/>
        <p:txBody>
          <a:bodyPr/>
          <a:lstStyle/>
          <a:p>
            <a:r>
              <a:rPr lang="en-US" dirty="0"/>
              <a:t>Conclusions Future Plans</a:t>
            </a:r>
            <a:endParaRPr lang="en-GB" dirty="0"/>
          </a:p>
        </p:txBody>
      </p:sp>
    </p:spTree>
    <p:extLst>
      <p:ext uri="{BB962C8B-B14F-4D97-AF65-F5344CB8AC3E}">
        <p14:creationId xmlns:p14="http://schemas.microsoft.com/office/powerpoint/2010/main" val="4086206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53537-877C-F19A-F2DF-CDEEFB02AD79}"/>
              </a:ext>
            </a:extLst>
          </p:cNvPr>
          <p:cNvSpPr>
            <a:spLocks noGrp="1"/>
          </p:cNvSpPr>
          <p:nvPr>
            <p:ph type="ctrTitle"/>
          </p:nvPr>
        </p:nvSpPr>
        <p:spPr/>
        <p:txBody>
          <a:bodyPr/>
          <a:lstStyle/>
          <a:p>
            <a:r>
              <a:rPr lang="en-US" dirty="0"/>
              <a:t>Thanks for your attention! </a:t>
            </a:r>
            <a:endParaRPr lang="en-GB" dirty="0"/>
          </a:p>
        </p:txBody>
      </p:sp>
      <p:sp>
        <p:nvSpPr>
          <p:cNvPr id="3" name="Slide Number Placeholder 2">
            <a:extLst>
              <a:ext uri="{FF2B5EF4-FFF2-40B4-BE49-F238E27FC236}">
                <a16:creationId xmlns:a16="http://schemas.microsoft.com/office/drawing/2014/main" id="{BDF087DA-D7DC-AF90-5074-37B762A28CA4}"/>
              </a:ext>
            </a:extLst>
          </p:cNvPr>
          <p:cNvSpPr>
            <a:spLocks noGrp="1"/>
          </p:cNvSpPr>
          <p:nvPr>
            <p:ph type="sldNum" sz="quarter" idx="12"/>
          </p:nvPr>
        </p:nvSpPr>
        <p:spPr/>
        <p:txBody>
          <a:bodyPr/>
          <a:lstStyle/>
          <a:p>
            <a:fld id="{88A1DFE4-5FC5-43BD-BB7E-75EAD82B965F}" type="slidenum">
              <a:rPr lang="en-US" noProof="0" smtClean="0"/>
              <a:pPr/>
              <a:t>26</a:t>
            </a:fld>
            <a:endParaRPr lang="en-US" noProof="0" dirty="0"/>
          </a:p>
        </p:txBody>
      </p:sp>
    </p:spTree>
    <p:extLst>
      <p:ext uri="{BB962C8B-B14F-4D97-AF65-F5344CB8AC3E}">
        <p14:creationId xmlns:p14="http://schemas.microsoft.com/office/powerpoint/2010/main" val="3988805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B0883-A021-948D-A1C9-692CE774A3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C0717-2879-9C45-E7F6-B9C790C84D8C}"/>
              </a:ext>
            </a:extLst>
          </p:cNvPr>
          <p:cNvSpPr>
            <a:spLocks noGrp="1"/>
          </p:cNvSpPr>
          <p:nvPr>
            <p:ph type="sldNum" sz="quarter" idx="10"/>
          </p:nvPr>
        </p:nvSpPr>
        <p:spPr/>
        <p:txBody>
          <a:bodyPr/>
          <a:lstStyle/>
          <a:p>
            <a:fld id="{88A1DFE4-5FC5-43BD-BB7E-75EAD82B965F}" type="slidenum">
              <a:rPr lang="en-US" noProof="0" smtClean="0"/>
              <a:pPr/>
              <a:t>27</a:t>
            </a:fld>
            <a:endParaRPr lang="en-US" noProof="0" dirty="0"/>
          </a:p>
        </p:txBody>
      </p:sp>
      <p:sp>
        <p:nvSpPr>
          <p:cNvPr id="5" name="Text Placeholder 4">
            <a:extLst>
              <a:ext uri="{FF2B5EF4-FFF2-40B4-BE49-F238E27FC236}">
                <a16:creationId xmlns:a16="http://schemas.microsoft.com/office/drawing/2014/main" id="{832CEF69-01CB-B3C0-47D3-914E34C1F20E}"/>
              </a:ext>
            </a:extLst>
          </p:cNvPr>
          <p:cNvSpPr>
            <a:spLocks noGrp="1"/>
          </p:cNvSpPr>
          <p:nvPr>
            <p:ph type="body" sz="quarter" idx="12"/>
          </p:nvPr>
        </p:nvSpPr>
        <p:spPr>
          <a:xfrm>
            <a:off x="539552" y="1275606"/>
            <a:ext cx="8170648" cy="3217194"/>
          </a:xfrm>
        </p:spPr>
        <p:txBody>
          <a:bodyPr/>
          <a:lstStyle/>
          <a:p>
            <a:r>
              <a:rPr lang="en-GB" sz="1200" dirty="0">
                <a:solidFill>
                  <a:srgbClr val="002060"/>
                </a:solidFill>
              </a:rPr>
              <a:t>[1] CERN’s proposed 100-km particle accelerator would run rings around the LHC. [Online]. Available: </a:t>
            </a:r>
            <a:r>
              <a:rPr lang="en-GB" sz="1200" dirty="0">
                <a:solidFill>
                  <a:srgbClr val="002060"/>
                </a:solidFill>
                <a:hlinkClick r:id="rId2"/>
              </a:rPr>
              <a:t>https://newatlas.com/future-circular-collider-physics/58068/</a:t>
            </a:r>
            <a:r>
              <a:rPr lang="en-GB" sz="1200" dirty="0">
                <a:solidFill>
                  <a:srgbClr val="002060"/>
                </a:solidFill>
              </a:rPr>
              <a:t>.</a:t>
            </a:r>
          </a:p>
          <a:p>
            <a:endParaRPr lang="en-GB" sz="1200" dirty="0">
              <a:solidFill>
                <a:srgbClr val="002060"/>
              </a:solidFill>
            </a:endParaRPr>
          </a:p>
          <a:p>
            <a:r>
              <a:rPr lang="en-GB" sz="1200" dirty="0">
                <a:solidFill>
                  <a:srgbClr val="002060"/>
                </a:solidFill>
              </a:rPr>
              <a:t>[2] FCC Week 2025 (19-23 May 2025): Welcome and Introduction · Indico. [Online]. Available: </a:t>
            </a:r>
            <a:r>
              <a:rPr lang="en-GB" sz="1200" dirty="0">
                <a:solidFill>
                  <a:srgbClr val="002060"/>
                </a:solidFill>
                <a:hlinkClick r:id="rId3"/>
              </a:rPr>
              <a:t>https://indico.cern.ch/event/1408515/contributions/6491862/</a:t>
            </a:r>
            <a:r>
              <a:rPr lang="en-GB" sz="1200" dirty="0">
                <a:solidFill>
                  <a:srgbClr val="002060"/>
                </a:solidFill>
              </a:rPr>
              <a:t>.</a:t>
            </a:r>
          </a:p>
          <a:p>
            <a:endParaRPr lang="en-GB" sz="1200" dirty="0">
              <a:solidFill>
                <a:srgbClr val="002060"/>
              </a:solidFill>
            </a:endParaRPr>
          </a:p>
          <a:p>
            <a:r>
              <a:rPr lang="en-GB" sz="1200" dirty="0">
                <a:solidFill>
                  <a:srgbClr val="002060"/>
                </a:solidFill>
              </a:rPr>
              <a:t>[3] B. </a:t>
            </a:r>
            <a:r>
              <a:rPr lang="en-GB" sz="1200" dirty="0" err="1">
                <a:solidFill>
                  <a:srgbClr val="002060"/>
                </a:solidFill>
              </a:rPr>
              <a:t>Humann</a:t>
            </a:r>
            <a:r>
              <a:rPr lang="en-GB" sz="1200" dirty="0">
                <a:solidFill>
                  <a:srgbClr val="002060"/>
                </a:solidFill>
              </a:rPr>
              <a:t>, FCC Week 2025 (19-23 May 2025): Radiation environment in the FCC-</a:t>
            </a:r>
            <a:r>
              <a:rPr lang="en-GB" sz="1200" dirty="0" err="1">
                <a:solidFill>
                  <a:srgbClr val="002060"/>
                </a:solidFill>
              </a:rPr>
              <a:t>ee</a:t>
            </a:r>
            <a:r>
              <a:rPr lang="en-GB" sz="1200" dirty="0">
                <a:solidFill>
                  <a:srgbClr val="002060"/>
                </a:solidFill>
              </a:rPr>
              <a:t> arcs · Indico.[Online]. Available: </a:t>
            </a:r>
            <a:r>
              <a:rPr lang="en-GB" sz="1200" dirty="0">
                <a:solidFill>
                  <a:srgbClr val="002060"/>
                </a:solidFill>
                <a:hlinkClick r:id="rId4"/>
              </a:rPr>
              <a:t>https://indico.cern.ch/event/1408515/contributions/6526980/</a:t>
            </a:r>
            <a:r>
              <a:rPr lang="en-GB" sz="1200" dirty="0">
                <a:solidFill>
                  <a:srgbClr val="002060"/>
                </a:solidFill>
              </a:rPr>
              <a:t>.</a:t>
            </a:r>
          </a:p>
          <a:p>
            <a:endParaRPr lang="en-GB" sz="1200" dirty="0">
              <a:solidFill>
                <a:srgbClr val="002060"/>
              </a:solidFill>
            </a:endParaRPr>
          </a:p>
          <a:p>
            <a:r>
              <a:rPr lang="en-GB" sz="1200" dirty="0">
                <a:solidFill>
                  <a:srgbClr val="002060"/>
                </a:solidFill>
              </a:rPr>
              <a:t>[4] B. </a:t>
            </a:r>
            <a:r>
              <a:rPr lang="en-GB" sz="1200" dirty="0" err="1">
                <a:solidFill>
                  <a:srgbClr val="002060"/>
                </a:solidFill>
              </a:rPr>
              <a:t>Auchmann</a:t>
            </a:r>
            <a:r>
              <a:rPr lang="en-GB" sz="1200" dirty="0">
                <a:solidFill>
                  <a:srgbClr val="002060"/>
                </a:solidFill>
              </a:rPr>
              <a:t>, W. </a:t>
            </a:r>
            <a:r>
              <a:rPr lang="en-GB" sz="1200" dirty="0" err="1">
                <a:solidFill>
                  <a:srgbClr val="002060"/>
                </a:solidFill>
              </a:rPr>
              <a:t>Bartmann</a:t>
            </a:r>
            <a:r>
              <a:rPr lang="en-GB" sz="1200" dirty="0">
                <a:solidFill>
                  <a:srgbClr val="002060"/>
                </a:solidFill>
              </a:rPr>
              <a:t>, M. </a:t>
            </a:r>
            <a:r>
              <a:rPr lang="en-GB" sz="1200" dirty="0" err="1">
                <a:solidFill>
                  <a:srgbClr val="002060"/>
                </a:solidFill>
              </a:rPr>
              <a:t>Benedikt</a:t>
            </a:r>
            <a:r>
              <a:rPr lang="en-GB" sz="1200" dirty="0">
                <a:solidFill>
                  <a:srgbClr val="002060"/>
                </a:solidFill>
              </a:rPr>
              <a:t>, et al., “Future Circular Collider Midterm Report,” Tech. Rep.,2024.</a:t>
            </a:r>
          </a:p>
          <a:p>
            <a:endParaRPr lang="en-GB" sz="1200" dirty="0">
              <a:solidFill>
                <a:srgbClr val="002060"/>
              </a:solidFill>
            </a:endParaRPr>
          </a:p>
          <a:p>
            <a:r>
              <a:rPr lang="en-GB" sz="1200" dirty="0">
                <a:solidFill>
                  <a:srgbClr val="002060"/>
                </a:solidFill>
              </a:rPr>
              <a:t>[5] T. Lefevre and R. Kieffer, FCC Week 2025 (19-23 May 2025): Overview of the BI developments for </a:t>
            </a:r>
            <a:r>
              <a:rPr lang="en-GB" sz="1200" dirty="0" err="1">
                <a:solidFill>
                  <a:srgbClr val="002060"/>
                </a:solidFill>
              </a:rPr>
              <a:t>thepre</a:t>
            </a:r>
            <a:r>
              <a:rPr lang="en-GB" sz="1200" dirty="0">
                <a:solidFill>
                  <a:srgbClr val="002060"/>
                </a:solidFill>
              </a:rPr>
              <a:t>-TDR phase · Indico. [Online]. Available: https://indico.cern.ch/event/1408515/contributions/6514991/.</a:t>
            </a:r>
          </a:p>
          <a:p>
            <a:pPr marL="171450" indent="-171450">
              <a:buFont typeface="Arial" panose="020B0604020202020204" pitchFamily="34" charset="0"/>
              <a:buChar char="•"/>
            </a:pPr>
            <a:endParaRPr lang="en-GB" dirty="0"/>
          </a:p>
          <a:p>
            <a:endParaRPr lang="en-GB" dirty="0"/>
          </a:p>
        </p:txBody>
      </p:sp>
      <p:sp>
        <p:nvSpPr>
          <p:cNvPr id="6" name="Title 5">
            <a:extLst>
              <a:ext uri="{FF2B5EF4-FFF2-40B4-BE49-F238E27FC236}">
                <a16:creationId xmlns:a16="http://schemas.microsoft.com/office/drawing/2014/main" id="{CDE03F4F-729E-FCF2-B134-933232BDB5DF}"/>
              </a:ext>
            </a:extLst>
          </p:cNvPr>
          <p:cNvSpPr>
            <a:spLocks noGrp="1"/>
          </p:cNvSpPr>
          <p:nvPr>
            <p:ph type="title"/>
          </p:nvPr>
        </p:nvSpPr>
        <p:spPr/>
        <p:txBody>
          <a:bodyPr/>
          <a:lstStyle/>
          <a:p>
            <a:r>
              <a:rPr lang="en-US" dirty="0"/>
              <a:t>References</a:t>
            </a:r>
            <a:endParaRPr lang="en-GB" dirty="0"/>
          </a:p>
        </p:txBody>
      </p:sp>
    </p:spTree>
    <p:extLst>
      <p:ext uri="{BB962C8B-B14F-4D97-AF65-F5344CB8AC3E}">
        <p14:creationId xmlns:p14="http://schemas.microsoft.com/office/powerpoint/2010/main" val="1973260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2537144-C76D-41C8-ACC5-BA411A9586DF}"/>
              </a:ext>
            </a:extLst>
          </p:cNvPr>
          <p:cNvSpPr>
            <a:spLocks noGrp="1"/>
          </p:cNvSpPr>
          <p:nvPr>
            <p:ph type="sldNum" sz="quarter" idx="10"/>
          </p:nvPr>
        </p:nvSpPr>
        <p:spPr/>
        <p:txBody>
          <a:bodyPr/>
          <a:lstStyle/>
          <a:p>
            <a:fld id="{88A1DFE4-5FC5-43BD-BB7E-75EAD82B965F}" type="slidenum">
              <a:rPr lang="de-AT" smtClean="0"/>
              <a:pPr/>
              <a:t>28</a:t>
            </a:fld>
            <a:endParaRPr lang="de-AT" dirty="0"/>
          </a:p>
        </p:txBody>
      </p:sp>
      <p:sp>
        <p:nvSpPr>
          <p:cNvPr id="15" name="Textfeld 14">
            <a:extLst>
              <a:ext uri="{FF2B5EF4-FFF2-40B4-BE49-F238E27FC236}">
                <a16:creationId xmlns:a16="http://schemas.microsoft.com/office/drawing/2014/main" id="{C6D5DA51-3330-4566-B80C-F288DCB86C18}"/>
              </a:ext>
            </a:extLst>
          </p:cNvPr>
          <p:cNvSpPr txBox="1"/>
          <p:nvPr/>
        </p:nvSpPr>
        <p:spPr>
          <a:xfrm>
            <a:off x="616061" y="1223226"/>
            <a:ext cx="793807" cy="259815"/>
          </a:xfrm>
          <a:prstGeom prst="rect">
            <a:avLst/>
          </a:prstGeom>
          <a:noFill/>
        </p:spPr>
        <p:txBody>
          <a:bodyPr wrap="none" rtlCol="0">
            <a:spAutoFit/>
          </a:bodyPr>
          <a:lstStyle/>
          <a:p>
            <a:pPr>
              <a:lnSpc>
                <a:spcPts val="1388"/>
              </a:lnSpc>
            </a:pPr>
            <a:r>
              <a:rPr lang="en-US" sz="1125" cap="all" dirty="0"/>
              <a:t>Colors</a:t>
            </a:r>
          </a:p>
        </p:txBody>
      </p:sp>
      <p:sp>
        <p:nvSpPr>
          <p:cNvPr id="19" name="Textfeld 18">
            <a:extLst>
              <a:ext uri="{FF2B5EF4-FFF2-40B4-BE49-F238E27FC236}">
                <a16:creationId xmlns:a16="http://schemas.microsoft.com/office/drawing/2014/main" id="{7F50DB79-DFD0-4C2D-BC16-796F596C5D45}"/>
              </a:ext>
            </a:extLst>
          </p:cNvPr>
          <p:cNvSpPr txBox="1"/>
          <p:nvPr/>
        </p:nvSpPr>
        <p:spPr>
          <a:xfrm>
            <a:off x="5584613" y="1223226"/>
            <a:ext cx="1314784" cy="259815"/>
          </a:xfrm>
          <a:prstGeom prst="rect">
            <a:avLst/>
          </a:prstGeom>
          <a:noFill/>
        </p:spPr>
        <p:txBody>
          <a:bodyPr wrap="none" rtlCol="0">
            <a:spAutoFit/>
          </a:bodyPr>
          <a:lstStyle/>
          <a:p>
            <a:pPr>
              <a:lnSpc>
                <a:spcPts val="1388"/>
              </a:lnSpc>
            </a:pPr>
            <a:r>
              <a:rPr lang="en-US" sz="1125" cap="all"/>
              <a:t>Backgrounds</a:t>
            </a:r>
          </a:p>
        </p:txBody>
      </p:sp>
      <p:sp>
        <p:nvSpPr>
          <p:cNvPr id="20" name="Ellipse 19">
            <a:extLst>
              <a:ext uri="{FF2B5EF4-FFF2-40B4-BE49-F238E27FC236}">
                <a16:creationId xmlns:a16="http://schemas.microsoft.com/office/drawing/2014/main" id="{F1CB30B2-1956-4E04-A9C9-3D842944693F}"/>
              </a:ext>
            </a:extLst>
          </p:cNvPr>
          <p:cNvSpPr/>
          <p:nvPr/>
        </p:nvSpPr>
        <p:spPr>
          <a:xfrm>
            <a:off x="625050" y="1880550"/>
            <a:ext cx="433350" cy="4333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22" name="Ellipse 21">
            <a:extLst>
              <a:ext uri="{FF2B5EF4-FFF2-40B4-BE49-F238E27FC236}">
                <a16:creationId xmlns:a16="http://schemas.microsoft.com/office/drawing/2014/main" id="{5CDAE17F-2564-49A5-8D3F-B1CF9DB1E0A5}"/>
              </a:ext>
            </a:extLst>
          </p:cNvPr>
          <p:cNvSpPr/>
          <p:nvPr/>
        </p:nvSpPr>
        <p:spPr>
          <a:xfrm>
            <a:off x="1345950" y="1880550"/>
            <a:ext cx="433350" cy="43335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sz="506" dirty="0"/>
          </a:p>
        </p:txBody>
      </p:sp>
      <p:sp>
        <p:nvSpPr>
          <p:cNvPr id="24" name="Ellipse 23">
            <a:extLst>
              <a:ext uri="{FF2B5EF4-FFF2-40B4-BE49-F238E27FC236}">
                <a16:creationId xmlns:a16="http://schemas.microsoft.com/office/drawing/2014/main" id="{3031C471-F307-4224-A1EE-D0BBCB0D3406}"/>
              </a:ext>
            </a:extLst>
          </p:cNvPr>
          <p:cNvSpPr/>
          <p:nvPr/>
        </p:nvSpPr>
        <p:spPr>
          <a:xfrm>
            <a:off x="2066850" y="1880550"/>
            <a:ext cx="433350" cy="43335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AT" sz="506"/>
          </a:p>
        </p:txBody>
      </p:sp>
      <p:sp>
        <p:nvSpPr>
          <p:cNvPr id="26" name="Ellipse 25">
            <a:extLst>
              <a:ext uri="{FF2B5EF4-FFF2-40B4-BE49-F238E27FC236}">
                <a16:creationId xmlns:a16="http://schemas.microsoft.com/office/drawing/2014/main" id="{1073872C-3B69-4EEC-BEA8-1FA590348838}"/>
              </a:ext>
            </a:extLst>
          </p:cNvPr>
          <p:cNvSpPr/>
          <p:nvPr/>
        </p:nvSpPr>
        <p:spPr>
          <a:xfrm>
            <a:off x="2787750" y="1880550"/>
            <a:ext cx="433350" cy="43335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AT" sz="506" dirty="0"/>
          </a:p>
        </p:txBody>
      </p:sp>
      <p:sp>
        <p:nvSpPr>
          <p:cNvPr id="28" name="Ellipse 27">
            <a:extLst>
              <a:ext uri="{FF2B5EF4-FFF2-40B4-BE49-F238E27FC236}">
                <a16:creationId xmlns:a16="http://schemas.microsoft.com/office/drawing/2014/main" id="{CA9EFB5A-2738-4869-9E82-C1CC65620E70}"/>
              </a:ext>
            </a:extLst>
          </p:cNvPr>
          <p:cNvSpPr/>
          <p:nvPr/>
        </p:nvSpPr>
        <p:spPr>
          <a:xfrm>
            <a:off x="3510000" y="1880550"/>
            <a:ext cx="433350" cy="433350"/>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sz="506"/>
          </a:p>
        </p:txBody>
      </p:sp>
      <p:sp>
        <p:nvSpPr>
          <p:cNvPr id="30" name="Ellipse 29">
            <a:extLst>
              <a:ext uri="{FF2B5EF4-FFF2-40B4-BE49-F238E27FC236}">
                <a16:creationId xmlns:a16="http://schemas.microsoft.com/office/drawing/2014/main" id="{232CC29E-8085-4203-A5D6-91A976A2086E}"/>
              </a:ext>
            </a:extLst>
          </p:cNvPr>
          <p:cNvSpPr/>
          <p:nvPr/>
        </p:nvSpPr>
        <p:spPr>
          <a:xfrm>
            <a:off x="4230900" y="1880550"/>
            <a:ext cx="433350" cy="43335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AT" sz="506"/>
          </a:p>
        </p:txBody>
      </p:sp>
      <p:sp>
        <p:nvSpPr>
          <p:cNvPr id="32" name="Ellipse 31">
            <a:extLst>
              <a:ext uri="{FF2B5EF4-FFF2-40B4-BE49-F238E27FC236}">
                <a16:creationId xmlns:a16="http://schemas.microsoft.com/office/drawing/2014/main" id="{B604B5B2-2159-4A22-9803-4EA9A2686865}"/>
              </a:ext>
            </a:extLst>
          </p:cNvPr>
          <p:cNvSpPr/>
          <p:nvPr/>
        </p:nvSpPr>
        <p:spPr>
          <a:xfrm>
            <a:off x="625050" y="2465100"/>
            <a:ext cx="433350" cy="433350"/>
          </a:xfrm>
          <a:prstGeom prst="ellipse">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36" name="Ellipse 35">
            <a:extLst>
              <a:ext uri="{FF2B5EF4-FFF2-40B4-BE49-F238E27FC236}">
                <a16:creationId xmlns:a16="http://schemas.microsoft.com/office/drawing/2014/main" id="{33B7F7C5-425C-443D-8EF5-0F75A0D7867A}"/>
              </a:ext>
            </a:extLst>
          </p:cNvPr>
          <p:cNvSpPr/>
          <p:nvPr/>
        </p:nvSpPr>
        <p:spPr>
          <a:xfrm>
            <a:off x="1345950" y="2465100"/>
            <a:ext cx="433350" cy="433350"/>
          </a:xfrm>
          <a:prstGeom prst="ellipse">
            <a:avLst/>
          </a:prstGeom>
          <a:solidFill>
            <a:srgbClr val="F2F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38" name="Ellipse 37">
            <a:extLst>
              <a:ext uri="{FF2B5EF4-FFF2-40B4-BE49-F238E27FC236}">
                <a16:creationId xmlns:a16="http://schemas.microsoft.com/office/drawing/2014/main" id="{B77E620B-934E-48D4-9826-D2D244F2F335}"/>
              </a:ext>
            </a:extLst>
          </p:cNvPr>
          <p:cNvSpPr/>
          <p:nvPr/>
        </p:nvSpPr>
        <p:spPr>
          <a:xfrm>
            <a:off x="2066850" y="2465100"/>
            <a:ext cx="433350" cy="433350"/>
          </a:xfrm>
          <a:prstGeom prst="ellipse">
            <a:avLst/>
          </a:prstGeom>
          <a:solidFill>
            <a:srgbClr val="BC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40" name="Ellipse 39">
            <a:extLst>
              <a:ext uri="{FF2B5EF4-FFF2-40B4-BE49-F238E27FC236}">
                <a16:creationId xmlns:a16="http://schemas.microsoft.com/office/drawing/2014/main" id="{7A1E3F34-B0A2-4F28-9505-C3E3AB4FFD59}"/>
              </a:ext>
            </a:extLst>
          </p:cNvPr>
          <p:cNvSpPr/>
          <p:nvPr/>
        </p:nvSpPr>
        <p:spPr>
          <a:xfrm>
            <a:off x="2787750" y="2465100"/>
            <a:ext cx="433350" cy="433350"/>
          </a:xfrm>
          <a:prstGeom prst="ellipse">
            <a:avLst/>
          </a:prstGeom>
          <a:solidFill>
            <a:srgbClr val="8CD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42" name="Ellipse 41">
            <a:extLst>
              <a:ext uri="{FF2B5EF4-FFF2-40B4-BE49-F238E27FC236}">
                <a16:creationId xmlns:a16="http://schemas.microsoft.com/office/drawing/2014/main" id="{0BBD4064-2DDE-4C96-9AE6-D9DAF9DB8E52}"/>
              </a:ext>
            </a:extLst>
          </p:cNvPr>
          <p:cNvSpPr/>
          <p:nvPr/>
        </p:nvSpPr>
        <p:spPr>
          <a:xfrm>
            <a:off x="3510000" y="2465100"/>
            <a:ext cx="433350" cy="433350"/>
          </a:xfrm>
          <a:prstGeom prst="ellipse">
            <a:avLst/>
          </a:prstGeom>
          <a:solidFill>
            <a:srgbClr val="FF9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44" name="Ellipse 43">
            <a:extLst>
              <a:ext uri="{FF2B5EF4-FFF2-40B4-BE49-F238E27FC236}">
                <a16:creationId xmlns:a16="http://schemas.microsoft.com/office/drawing/2014/main" id="{A954EF93-4511-4C6D-A0D9-8A2D5549B79D}"/>
              </a:ext>
            </a:extLst>
          </p:cNvPr>
          <p:cNvSpPr/>
          <p:nvPr/>
        </p:nvSpPr>
        <p:spPr>
          <a:xfrm>
            <a:off x="4230900" y="2465100"/>
            <a:ext cx="433350" cy="433350"/>
          </a:xfrm>
          <a:prstGeom prst="ellipse">
            <a:avLst/>
          </a:prstGeom>
          <a:solidFill>
            <a:srgbClr val="6F7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46" name="Ellipse 45">
            <a:extLst>
              <a:ext uri="{FF2B5EF4-FFF2-40B4-BE49-F238E27FC236}">
                <a16:creationId xmlns:a16="http://schemas.microsoft.com/office/drawing/2014/main" id="{B41BFE32-31AA-4EBF-A3B8-D7B23B53689B}"/>
              </a:ext>
            </a:extLst>
          </p:cNvPr>
          <p:cNvSpPr/>
          <p:nvPr/>
        </p:nvSpPr>
        <p:spPr>
          <a:xfrm>
            <a:off x="625050" y="3049650"/>
            <a:ext cx="433350" cy="43335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48" name="Ellipse 47">
            <a:extLst>
              <a:ext uri="{FF2B5EF4-FFF2-40B4-BE49-F238E27FC236}">
                <a16:creationId xmlns:a16="http://schemas.microsoft.com/office/drawing/2014/main" id="{01666D38-4C6B-455A-93DE-D216B947C6E1}"/>
              </a:ext>
            </a:extLst>
          </p:cNvPr>
          <p:cNvSpPr/>
          <p:nvPr/>
        </p:nvSpPr>
        <p:spPr>
          <a:xfrm>
            <a:off x="1345950" y="3049650"/>
            <a:ext cx="433350" cy="433350"/>
          </a:xfrm>
          <a:prstGeom prst="ellipse">
            <a:avLst/>
          </a:prstGeom>
          <a:solidFill>
            <a:srgbClr val="F9F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50" name="Ellipse 49">
            <a:extLst>
              <a:ext uri="{FF2B5EF4-FFF2-40B4-BE49-F238E27FC236}">
                <a16:creationId xmlns:a16="http://schemas.microsoft.com/office/drawing/2014/main" id="{37A1D7C0-77C1-41B9-832C-032EB6CF56E0}"/>
              </a:ext>
            </a:extLst>
          </p:cNvPr>
          <p:cNvSpPr/>
          <p:nvPr/>
        </p:nvSpPr>
        <p:spPr>
          <a:xfrm>
            <a:off x="2066850" y="3049650"/>
            <a:ext cx="433350" cy="433350"/>
          </a:xfrm>
          <a:prstGeom prst="ellipse">
            <a:avLst/>
          </a:prstGeom>
          <a:solidFill>
            <a:srgbClr val="EE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52" name="Ellipse 51">
            <a:extLst>
              <a:ext uri="{FF2B5EF4-FFF2-40B4-BE49-F238E27FC236}">
                <a16:creationId xmlns:a16="http://schemas.microsoft.com/office/drawing/2014/main" id="{785BF160-493F-4394-8A1E-50869775F419}"/>
              </a:ext>
            </a:extLst>
          </p:cNvPr>
          <p:cNvSpPr/>
          <p:nvPr/>
        </p:nvSpPr>
        <p:spPr>
          <a:xfrm>
            <a:off x="2787750" y="3049650"/>
            <a:ext cx="433350" cy="433350"/>
          </a:xfrm>
          <a:prstGeom prst="ellipse">
            <a:avLst/>
          </a:prstGeom>
          <a:solidFill>
            <a:srgbClr val="DAE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54" name="Ellipse 53">
            <a:extLst>
              <a:ext uri="{FF2B5EF4-FFF2-40B4-BE49-F238E27FC236}">
                <a16:creationId xmlns:a16="http://schemas.microsoft.com/office/drawing/2014/main" id="{992DA950-A8C6-4869-AED4-4F2B903827F4}"/>
              </a:ext>
            </a:extLst>
          </p:cNvPr>
          <p:cNvSpPr/>
          <p:nvPr/>
        </p:nvSpPr>
        <p:spPr>
          <a:xfrm>
            <a:off x="3510000" y="3049650"/>
            <a:ext cx="433350" cy="433350"/>
          </a:xfrm>
          <a:prstGeom prst="ellipse">
            <a:avLst/>
          </a:prstGeom>
          <a:solidFill>
            <a:srgbClr val="FFE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56" name="Ellipse 55">
            <a:extLst>
              <a:ext uri="{FF2B5EF4-FFF2-40B4-BE49-F238E27FC236}">
                <a16:creationId xmlns:a16="http://schemas.microsoft.com/office/drawing/2014/main" id="{1D533092-F3C7-4E15-9CE8-1A075E524356}"/>
              </a:ext>
            </a:extLst>
          </p:cNvPr>
          <p:cNvSpPr/>
          <p:nvPr/>
        </p:nvSpPr>
        <p:spPr>
          <a:xfrm>
            <a:off x="4230900" y="3049650"/>
            <a:ext cx="433350" cy="433350"/>
          </a:xfrm>
          <a:prstGeom prst="ellipse">
            <a:avLst/>
          </a:prstGeom>
          <a:solidFill>
            <a:srgbClr val="DBD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58" name="Textfeld 57">
            <a:extLst>
              <a:ext uri="{FF2B5EF4-FFF2-40B4-BE49-F238E27FC236}">
                <a16:creationId xmlns:a16="http://schemas.microsoft.com/office/drawing/2014/main" id="{84389DBE-6F06-4309-A8E0-A1C043F2F5E6}"/>
              </a:ext>
            </a:extLst>
          </p:cNvPr>
          <p:cNvSpPr txBox="1"/>
          <p:nvPr/>
        </p:nvSpPr>
        <p:spPr>
          <a:xfrm>
            <a:off x="551240" y="3895768"/>
            <a:ext cx="580970" cy="381002"/>
          </a:xfrm>
          <a:prstGeom prst="rect">
            <a:avLst/>
          </a:prstGeom>
          <a:noFill/>
        </p:spPr>
        <p:txBody>
          <a:bodyPr wrap="square" rtlCol="0">
            <a:spAutoFit/>
          </a:bodyPr>
          <a:lstStyle/>
          <a:p>
            <a:pPr algn="ctr"/>
            <a:r>
              <a:rPr lang="en-US" sz="938"/>
              <a:t>Radiant Blue</a:t>
            </a:r>
          </a:p>
        </p:txBody>
      </p:sp>
      <p:sp>
        <p:nvSpPr>
          <p:cNvPr id="64" name="Textfeld 63">
            <a:extLst>
              <a:ext uri="{FF2B5EF4-FFF2-40B4-BE49-F238E27FC236}">
                <a16:creationId xmlns:a16="http://schemas.microsoft.com/office/drawing/2014/main" id="{1D4EE240-5F29-4E8E-984E-B58835093A6F}"/>
              </a:ext>
            </a:extLst>
          </p:cNvPr>
          <p:cNvSpPr txBox="1"/>
          <p:nvPr/>
        </p:nvSpPr>
        <p:spPr>
          <a:xfrm>
            <a:off x="1272140" y="3895768"/>
            <a:ext cx="580970" cy="236668"/>
          </a:xfrm>
          <a:prstGeom prst="rect">
            <a:avLst/>
          </a:prstGeom>
          <a:noFill/>
        </p:spPr>
        <p:txBody>
          <a:bodyPr wrap="square" rtlCol="0">
            <a:spAutoFit/>
          </a:bodyPr>
          <a:lstStyle/>
          <a:p>
            <a:pPr algn="ctr"/>
            <a:r>
              <a:rPr lang="en-US" sz="938" dirty="0"/>
              <a:t>Flash</a:t>
            </a:r>
          </a:p>
        </p:txBody>
      </p:sp>
      <p:sp>
        <p:nvSpPr>
          <p:cNvPr id="66" name="Textfeld 65">
            <a:extLst>
              <a:ext uri="{FF2B5EF4-FFF2-40B4-BE49-F238E27FC236}">
                <a16:creationId xmlns:a16="http://schemas.microsoft.com/office/drawing/2014/main" id="{E44E6D80-4FB6-46ED-804B-DB8C3F433B2F}"/>
              </a:ext>
            </a:extLst>
          </p:cNvPr>
          <p:cNvSpPr txBox="1"/>
          <p:nvPr/>
        </p:nvSpPr>
        <p:spPr>
          <a:xfrm>
            <a:off x="1993040" y="3895768"/>
            <a:ext cx="580970" cy="236668"/>
          </a:xfrm>
          <a:prstGeom prst="rect">
            <a:avLst/>
          </a:prstGeom>
          <a:noFill/>
        </p:spPr>
        <p:txBody>
          <a:bodyPr wrap="square" rtlCol="0">
            <a:spAutoFit/>
          </a:bodyPr>
          <a:lstStyle/>
          <a:p>
            <a:pPr algn="ctr"/>
            <a:r>
              <a:rPr lang="en-US" sz="938"/>
              <a:t>Energy</a:t>
            </a:r>
          </a:p>
        </p:txBody>
      </p:sp>
      <p:sp>
        <p:nvSpPr>
          <p:cNvPr id="68" name="Textfeld 67">
            <a:extLst>
              <a:ext uri="{FF2B5EF4-FFF2-40B4-BE49-F238E27FC236}">
                <a16:creationId xmlns:a16="http://schemas.microsoft.com/office/drawing/2014/main" id="{F375A5C9-D1A1-46BA-9E46-80EBB893A07F}"/>
              </a:ext>
            </a:extLst>
          </p:cNvPr>
          <p:cNvSpPr txBox="1"/>
          <p:nvPr/>
        </p:nvSpPr>
        <p:spPr>
          <a:xfrm>
            <a:off x="2713940" y="3895768"/>
            <a:ext cx="580970" cy="236668"/>
          </a:xfrm>
          <a:prstGeom prst="rect">
            <a:avLst/>
          </a:prstGeom>
          <a:noFill/>
        </p:spPr>
        <p:txBody>
          <a:bodyPr wrap="square" rtlCol="0">
            <a:spAutoFit/>
          </a:bodyPr>
          <a:lstStyle/>
          <a:p>
            <a:pPr algn="ctr"/>
            <a:r>
              <a:rPr lang="en-US" sz="938"/>
              <a:t>Green</a:t>
            </a:r>
          </a:p>
        </p:txBody>
      </p:sp>
      <p:sp>
        <p:nvSpPr>
          <p:cNvPr id="70" name="Textfeld 69">
            <a:extLst>
              <a:ext uri="{FF2B5EF4-FFF2-40B4-BE49-F238E27FC236}">
                <a16:creationId xmlns:a16="http://schemas.microsoft.com/office/drawing/2014/main" id="{533FE36A-B45F-44B8-BBCA-56A40DEC8D08}"/>
              </a:ext>
            </a:extLst>
          </p:cNvPr>
          <p:cNvSpPr txBox="1"/>
          <p:nvPr/>
        </p:nvSpPr>
        <p:spPr>
          <a:xfrm>
            <a:off x="3436190" y="3895768"/>
            <a:ext cx="580970" cy="236668"/>
          </a:xfrm>
          <a:prstGeom prst="rect">
            <a:avLst/>
          </a:prstGeom>
          <a:noFill/>
        </p:spPr>
        <p:txBody>
          <a:bodyPr wrap="square" rtlCol="0">
            <a:spAutoFit/>
          </a:bodyPr>
          <a:lstStyle/>
          <a:p>
            <a:pPr algn="ctr"/>
            <a:r>
              <a:rPr lang="en-US" sz="938"/>
              <a:t>Red</a:t>
            </a:r>
          </a:p>
        </p:txBody>
      </p:sp>
      <p:sp>
        <p:nvSpPr>
          <p:cNvPr id="72" name="Textfeld 71">
            <a:extLst>
              <a:ext uri="{FF2B5EF4-FFF2-40B4-BE49-F238E27FC236}">
                <a16:creationId xmlns:a16="http://schemas.microsoft.com/office/drawing/2014/main" id="{831DAFEC-B480-44C2-BDC8-AB17F4B41518}"/>
              </a:ext>
            </a:extLst>
          </p:cNvPr>
          <p:cNvSpPr txBox="1"/>
          <p:nvPr/>
        </p:nvSpPr>
        <p:spPr>
          <a:xfrm>
            <a:off x="4157090" y="3895768"/>
            <a:ext cx="580970" cy="381002"/>
          </a:xfrm>
          <a:prstGeom prst="rect">
            <a:avLst/>
          </a:prstGeom>
          <a:noFill/>
        </p:spPr>
        <p:txBody>
          <a:bodyPr wrap="square" rtlCol="0">
            <a:spAutoFit/>
          </a:bodyPr>
          <a:lstStyle/>
          <a:p>
            <a:pPr algn="ctr"/>
            <a:r>
              <a:rPr lang="en-US" sz="938"/>
              <a:t>Deep</a:t>
            </a:r>
            <a:br>
              <a:rPr lang="en-US" sz="938"/>
            </a:br>
            <a:r>
              <a:rPr lang="en-US" sz="938"/>
              <a:t>Blue</a:t>
            </a:r>
          </a:p>
        </p:txBody>
      </p:sp>
      <p:sp>
        <p:nvSpPr>
          <p:cNvPr id="74" name="Textfeld 73">
            <a:extLst>
              <a:ext uri="{FF2B5EF4-FFF2-40B4-BE49-F238E27FC236}">
                <a16:creationId xmlns:a16="http://schemas.microsoft.com/office/drawing/2014/main" id="{D67998D2-8B49-440A-B50A-A1A4B98E2F50}"/>
              </a:ext>
            </a:extLst>
          </p:cNvPr>
          <p:cNvSpPr txBox="1"/>
          <p:nvPr/>
        </p:nvSpPr>
        <p:spPr>
          <a:xfrm>
            <a:off x="5589240" y="3629930"/>
            <a:ext cx="1198766" cy="236668"/>
          </a:xfrm>
          <a:prstGeom prst="rect">
            <a:avLst/>
          </a:prstGeom>
          <a:noFill/>
        </p:spPr>
        <p:txBody>
          <a:bodyPr wrap="square" rtlCol="0">
            <a:spAutoFit/>
          </a:bodyPr>
          <a:lstStyle/>
          <a:p>
            <a:r>
              <a:rPr lang="en-US" sz="938" dirty="0"/>
              <a:t>Use for Layout</a:t>
            </a:r>
          </a:p>
        </p:txBody>
      </p:sp>
      <p:sp>
        <p:nvSpPr>
          <p:cNvPr id="75" name="Rechteck 74">
            <a:extLst>
              <a:ext uri="{FF2B5EF4-FFF2-40B4-BE49-F238E27FC236}">
                <a16:creationId xmlns:a16="http://schemas.microsoft.com/office/drawing/2014/main" id="{962AFC47-C193-4846-9CBB-CDFE98D370AE}"/>
              </a:ext>
            </a:extLst>
          </p:cNvPr>
          <p:cNvSpPr/>
          <p:nvPr/>
        </p:nvSpPr>
        <p:spPr>
          <a:xfrm>
            <a:off x="5602500" y="1880550"/>
            <a:ext cx="1409400" cy="799200"/>
          </a:xfrm>
          <a:prstGeom prst="rect">
            <a:avLst/>
          </a:prstGeom>
          <a:solidFill>
            <a:srgbClr val="B8B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638">
                <a:solidFill>
                  <a:schemeClr val="tx1"/>
                </a:solidFill>
              </a:rPr>
              <a:t>Background Blue</a:t>
            </a:r>
          </a:p>
        </p:txBody>
      </p:sp>
      <p:sp>
        <p:nvSpPr>
          <p:cNvPr id="77" name="Rechteck 76">
            <a:extLst>
              <a:ext uri="{FF2B5EF4-FFF2-40B4-BE49-F238E27FC236}">
                <a16:creationId xmlns:a16="http://schemas.microsoft.com/office/drawing/2014/main" id="{BF4F6612-8A4C-48C3-91AD-15D72BC70B28}"/>
              </a:ext>
            </a:extLst>
          </p:cNvPr>
          <p:cNvSpPr/>
          <p:nvPr/>
        </p:nvSpPr>
        <p:spPr>
          <a:xfrm>
            <a:off x="7044300" y="1880550"/>
            <a:ext cx="1409400" cy="799200"/>
          </a:xfrm>
          <a:prstGeom prst="rect">
            <a:avLst/>
          </a:prstGeom>
          <a:solidFill>
            <a:srgbClr val="D4B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638">
                <a:solidFill>
                  <a:schemeClr val="tx1"/>
                </a:solidFill>
              </a:rPr>
              <a:t>Background Purple</a:t>
            </a:r>
          </a:p>
        </p:txBody>
      </p:sp>
      <p:sp>
        <p:nvSpPr>
          <p:cNvPr id="79" name="Rechteck 78">
            <a:extLst>
              <a:ext uri="{FF2B5EF4-FFF2-40B4-BE49-F238E27FC236}">
                <a16:creationId xmlns:a16="http://schemas.microsoft.com/office/drawing/2014/main" id="{102D2A20-0442-4696-911A-7D77C23A3B34}"/>
              </a:ext>
            </a:extLst>
          </p:cNvPr>
          <p:cNvSpPr/>
          <p:nvPr/>
        </p:nvSpPr>
        <p:spPr>
          <a:xfrm>
            <a:off x="5604244" y="2704050"/>
            <a:ext cx="1409400" cy="799200"/>
          </a:xfrm>
          <a:prstGeom prst="rect">
            <a:avLst/>
          </a:prstGeom>
          <a:solidFill>
            <a:srgbClr val="F6F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638">
                <a:solidFill>
                  <a:schemeClr val="tx1"/>
                </a:solidFill>
              </a:rPr>
              <a:t>Background Yellow</a:t>
            </a:r>
          </a:p>
        </p:txBody>
      </p:sp>
      <p:sp>
        <p:nvSpPr>
          <p:cNvPr id="81" name="Rechteck 80">
            <a:extLst>
              <a:ext uri="{FF2B5EF4-FFF2-40B4-BE49-F238E27FC236}">
                <a16:creationId xmlns:a16="http://schemas.microsoft.com/office/drawing/2014/main" id="{2C10CD40-4FD5-42C1-9F2D-5FA356A4CA38}"/>
              </a:ext>
            </a:extLst>
          </p:cNvPr>
          <p:cNvSpPr/>
          <p:nvPr/>
        </p:nvSpPr>
        <p:spPr>
          <a:xfrm>
            <a:off x="7044300" y="2704050"/>
            <a:ext cx="1409400" cy="799200"/>
          </a:xfrm>
          <a:prstGeom prst="rect">
            <a:avLst/>
          </a:prstGeom>
          <a:solidFill>
            <a:srgbClr val="DF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638">
                <a:solidFill>
                  <a:schemeClr val="tx1"/>
                </a:solidFill>
              </a:rPr>
              <a:t>Background Grey</a:t>
            </a:r>
          </a:p>
        </p:txBody>
      </p:sp>
    </p:spTree>
    <p:extLst>
      <p:ext uri="{BB962C8B-B14F-4D97-AF65-F5344CB8AC3E}">
        <p14:creationId xmlns:p14="http://schemas.microsoft.com/office/powerpoint/2010/main" val="3534796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9591405-AFEF-4DB2-B53C-B4F3BE0D2B71}"/>
              </a:ext>
            </a:extLst>
          </p:cNvPr>
          <p:cNvSpPr>
            <a:spLocks noGrp="1"/>
          </p:cNvSpPr>
          <p:nvPr>
            <p:ph type="sldNum" sz="quarter" idx="10"/>
          </p:nvPr>
        </p:nvSpPr>
        <p:spPr/>
        <p:txBody>
          <a:bodyPr/>
          <a:lstStyle/>
          <a:p>
            <a:fld id="{88A1DFE4-5FC5-43BD-BB7E-75EAD82B965F}" type="slidenum">
              <a:rPr lang="en-US" noProof="0" smtClean="0"/>
              <a:pPr/>
              <a:t>29</a:t>
            </a:fld>
            <a:endParaRPr lang="en-US" noProof="0" dirty="0"/>
          </a:p>
        </p:txBody>
      </p:sp>
      <p:sp>
        <p:nvSpPr>
          <p:cNvPr id="4" name="Textfeld 3">
            <a:extLst>
              <a:ext uri="{FF2B5EF4-FFF2-40B4-BE49-F238E27FC236}">
                <a16:creationId xmlns:a16="http://schemas.microsoft.com/office/drawing/2014/main" id="{61DC7241-6C7F-4396-BBE0-E713DD0D0EBD}"/>
              </a:ext>
            </a:extLst>
          </p:cNvPr>
          <p:cNvSpPr txBox="1"/>
          <p:nvPr/>
        </p:nvSpPr>
        <p:spPr>
          <a:xfrm>
            <a:off x="535052" y="845184"/>
            <a:ext cx="1835759" cy="259815"/>
          </a:xfrm>
          <a:prstGeom prst="rect">
            <a:avLst/>
          </a:prstGeom>
          <a:noFill/>
        </p:spPr>
        <p:txBody>
          <a:bodyPr wrap="none" rtlCol="0">
            <a:spAutoFit/>
          </a:bodyPr>
          <a:lstStyle/>
          <a:p>
            <a:pPr>
              <a:lnSpc>
                <a:spcPts val="1388"/>
              </a:lnSpc>
            </a:pPr>
            <a:r>
              <a:rPr lang="en-US" sz="1125" cap="all" dirty="0"/>
              <a:t>Graphical Elements</a:t>
            </a:r>
          </a:p>
        </p:txBody>
      </p:sp>
      <p:sp>
        <p:nvSpPr>
          <p:cNvPr id="6" name="Textfeld 5">
            <a:extLst>
              <a:ext uri="{FF2B5EF4-FFF2-40B4-BE49-F238E27FC236}">
                <a16:creationId xmlns:a16="http://schemas.microsoft.com/office/drawing/2014/main" id="{73B63A09-AFCE-4666-A5E2-D1B48108B62E}"/>
              </a:ext>
            </a:extLst>
          </p:cNvPr>
          <p:cNvSpPr txBox="1"/>
          <p:nvPr/>
        </p:nvSpPr>
        <p:spPr>
          <a:xfrm>
            <a:off x="6070667" y="845184"/>
            <a:ext cx="785793" cy="259815"/>
          </a:xfrm>
          <a:prstGeom prst="rect">
            <a:avLst/>
          </a:prstGeom>
          <a:noFill/>
        </p:spPr>
        <p:txBody>
          <a:bodyPr wrap="none" rtlCol="0">
            <a:spAutoFit/>
          </a:bodyPr>
          <a:lstStyle/>
          <a:p>
            <a:pPr>
              <a:lnSpc>
                <a:spcPts val="1388"/>
              </a:lnSpc>
            </a:pPr>
            <a:r>
              <a:rPr lang="en-US" sz="1125" cap="all" dirty="0"/>
              <a:t>Badges</a:t>
            </a:r>
          </a:p>
        </p:txBody>
      </p:sp>
      <p:sp>
        <p:nvSpPr>
          <p:cNvPr id="8" name="Textfeld 7">
            <a:extLst>
              <a:ext uri="{FF2B5EF4-FFF2-40B4-BE49-F238E27FC236}">
                <a16:creationId xmlns:a16="http://schemas.microsoft.com/office/drawing/2014/main" id="{98213BA7-6BBA-4808-B967-EA3E3560253E}"/>
              </a:ext>
            </a:extLst>
          </p:cNvPr>
          <p:cNvSpPr txBox="1"/>
          <p:nvPr/>
        </p:nvSpPr>
        <p:spPr>
          <a:xfrm>
            <a:off x="535052" y="2735394"/>
            <a:ext cx="1282723" cy="259815"/>
          </a:xfrm>
          <a:prstGeom prst="rect">
            <a:avLst/>
          </a:prstGeom>
          <a:noFill/>
        </p:spPr>
        <p:txBody>
          <a:bodyPr wrap="none" rtlCol="0">
            <a:spAutoFit/>
          </a:bodyPr>
          <a:lstStyle/>
          <a:p>
            <a:pPr>
              <a:lnSpc>
                <a:spcPts val="1388"/>
              </a:lnSpc>
            </a:pPr>
            <a:r>
              <a:rPr lang="en-US" sz="1125" cap="all" dirty="0"/>
              <a:t>Infographics</a:t>
            </a:r>
          </a:p>
        </p:txBody>
      </p:sp>
      <p:cxnSp>
        <p:nvCxnSpPr>
          <p:cNvPr id="10" name="Gerader Verbinder 9">
            <a:extLst>
              <a:ext uri="{FF2B5EF4-FFF2-40B4-BE49-F238E27FC236}">
                <a16:creationId xmlns:a16="http://schemas.microsoft.com/office/drawing/2014/main" id="{25B431EC-EB71-4137-AF73-FD6748E8E0B6}"/>
              </a:ext>
            </a:extLst>
          </p:cNvPr>
          <p:cNvCxnSpPr/>
          <p:nvPr/>
        </p:nvCxnSpPr>
        <p:spPr>
          <a:xfrm>
            <a:off x="572400" y="1520100"/>
            <a:ext cx="2705400" cy="0"/>
          </a:xfrm>
          <a:prstGeom prst="line">
            <a:avLst/>
          </a:prstGeom>
          <a:ln w="19050">
            <a:solidFill>
              <a:srgbClr val="0F124A"/>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636F0B9A-306C-4260-8B9A-2A44A3387FD2}"/>
              </a:ext>
            </a:extLst>
          </p:cNvPr>
          <p:cNvCxnSpPr/>
          <p:nvPr/>
        </p:nvCxnSpPr>
        <p:spPr>
          <a:xfrm>
            <a:off x="572400" y="1625400"/>
            <a:ext cx="2705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Grafik 12" descr="Ein Bild, das Gebäude, Fenster, Zeichnung enthält.&#10;&#10;Automatisch generierte Beschreibung">
            <a:extLst>
              <a:ext uri="{FF2B5EF4-FFF2-40B4-BE49-F238E27FC236}">
                <a16:creationId xmlns:a16="http://schemas.microsoft.com/office/drawing/2014/main" id="{6262F2A8-08D8-40E1-B2D0-6BA64D1B0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150" y="3273750"/>
            <a:ext cx="4206600" cy="1206544"/>
          </a:xfrm>
          <a:prstGeom prst="rect">
            <a:avLst/>
          </a:prstGeom>
        </p:spPr>
      </p:pic>
      <p:sp>
        <p:nvSpPr>
          <p:cNvPr id="17" name="Textfeld 16">
            <a:extLst>
              <a:ext uri="{FF2B5EF4-FFF2-40B4-BE49-F238E27FC236}">
                <a16:creationId xmlns:a16="http://schemas.microsoft.com/office/drawing/2014/main" id="{8A81B1E8-81E1-4DB3-8939-0AE9AB984F74}"/>
              </a:ext>
            </a:extLst>
          </p:cNvPr>
          <p:cNvSpPr txBox="1"/>
          <p:nvPr/>
        </p:nvSpPr>
        <p:spPr>
          <a:xfrm>
            <a:off x="535051" y="1785287"/>
            <a:ext cx="1326052" cy="381002"/>
          </a:xfrm>
          <a:prstGeom prst="rect">
            <a:avLst/>
          </a:prstGeom>
          <a:noFill/>
        </p:spPr>
        <p:txBody>
          <a:bodyPr wrap="square" rtlCol="0">
            <a:spAutoFit/>
          </a:bodyPr>
          <a:lstStyle/>
          <a:p>
            <a:r>
              <a:rPr lang="en-US" sz="938" dirty="0"/>
              <a:t>Separation lines 1.5 </a:t>
            </a:r>
            <a:r>
              <a:rPr lang="en-US" sz="938" dirty="0" err="1"/>
              <a:t>pt</a:t>
            </a:r>
            <a:endParaRPr lang="en-US" sz="938" dirty="0"/>
          </a:p>
        </p:txBody>
      </p:sp>
      <p:sp>
        <p:nvSpPr>
          <p:cNvPr id="19" name="Textfeld 18">
            <a:extLst>
              <a:ext uri="{FF2B5EF4-FFF2-40B4-BE49-F238E27FC236}">
                <a16:creationId xmlns:a16="http://schemas.microsoft.com/office/drawing/2014/main" id="{34AE9B2C-233E-4886-AAC4-504E0D58E9DC}"/>
              </a:ext>
            </a:extLst>
          </p:cNvPr>
          <p:cNvSpPr txBox="1"/>
          <p:nvPr/>
        </p:nvSpPr>
        <p:spPr>
          <a:xfrm>
            <a:off x="3626895" y="1987810"/>
            <a:ext cx="1198766" cy="236668"/>
          </a:xfrm>
          <a:prstGeom prst="rect">
            <a:avLst/>
          </a:prstGeom>
          <a:noFill/>
        </p:spPr>
        <p:txBody>
          <a:bodyPr wrap="square" rtlCol="0">
            <a:spAutoFit/>
          </a:bodyPr>
          <a:lstStyle/>
          <a:p>
            <a:r>
              <a:rPr lang="en-US" sz="938" dirty="0"/>
              <a:t>Arrows</a:t>
            </a:r>
          </a:p>
        </p:txBody>
      </p:sp>
      <p:sp>
        <p:nvSpPr>
          <p:cNvPr id="21" name="Textfeld 20">
            <a:extLst>
              <a:ext uri="{FF2B5EF4-FFF2-40B4-BE49-F238E27FC236}">
                <a16:creationId xmlns:a16="http://schemas.microsoft.com/office/drawing/2014/main" id="{47B6243C-3307-4FD5-9EA7-D0761C420828}"/>
              </a:ext>
            </a:extLst>
          </p:cNvPr>
          <p:cNvSpPr txBox="1"/>
          <p:nvPr/>
        </p:nvSpPr>
        <p:spPr>
          <a:xfrm>
            <a:off x="5938519" y="4002909"/>
            <a:ext cx="1198766" cy="161583"/>
          </a:xfrm>
          <a:prstGeom prst="rect">
            <a:avLst/>
          </a:prstGeom>
          <a:noFill/>
        </p:spPr>
        <p:txBody>
          <a:bodyPr wrap="square" rtlCol="0">
            <a:spAutoFit/>
          </a:bodyPr>
          <a:lstStyle/>
          <a:p>
            <a:r>
              <a:rPr lang="en-US" sz="450" dirty="0"/>
              <a:t>Use light badges on dark backgrounds</a:t>
            </a:r>
          </a:p>
        </p:txBody>
      </p:sp>
      <p:sp>
        <p:nvSpPr>
          <p:cNvPr id="23" name="Textfeld 22">
            <a:extLst>
              <a:ext uri="{FF2B5EF4-FFF2-40B4-BE49-F238E27FC236}">
                <a16:creationId xmlns:a16="http://schemas.microsoft.com/office/drawing/2014/main" id="{1E0DF808-1074-406B-AE56-AF1E710042F5}"/>
              </a:ext>
            </a:extLst>
          </p:cNvPr>
          <p:cNvSpPr txBox="1"/>
          <p:nvPr/>
        </p:nvSpPr>
        <p:spPr>
          <a:xfrm>
            <a:off x="5938519" y="2571750"/>
            <a:ext cx="1198766" cy="161583"/>
          </a:xfrm>
          <a:prstGeom prst="rect">
            <a:avLst/>
          </a:prstGeom>
          <a:noFill/>
        </p:spPr>
        <p:txBody>
          <a:bodyPr wrap="square" rtlCol="0">
            <a:spAutoFit/>
          </a:bodyPr>
          <a:lstStyle/>
          <a:p>
            <a:r>
              <a:rPr lang="en-US" sz="450" dirty="0"/>
              <a:t>Use blue badges on light backgrounds</a:t>
            </a:r>
          </a:p>
        </p:txBody>
      </p:sp>
      <p:sp>
        <p:nvSpPr>
          <p:cNvPr id="25" name="Ellipse 24">
            <a:extLst>
              <a:ext uri="{FF2B5EF4-FFF2-40B4-BE49-F238E27FC236}">
                <a16:creationId xmlns:a16="http://schemas.microsoft.com/office/drawing/2014/main" id="{EB093AFF-5829-4E6A-AB6D-039E164C4D97}"/>
              </a:ext>
            </a:extLst>
          </p:cNvPr>
          <p:cNvSpPr/>
          <p:nvPr/>
        </p:nvSpPr>
        <p:spPr>
          <a:xfrm>
            <a:off x="6022350" y="1371600"/>
            <a:ext cx="1119150" cy="11191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t>This information is a badge because it is important!</a:t>
            </a:r>
          </a:p>
        </p:txBody>
      </p:sp>
      <p:sp>
        <p:nvSpPr>
          <p:cNvPr id="27" name="Rechteck 26">
            <a:extLst>
              <a:ext uri="{FF2B5EF4-FFF2-40B4-BE49-F238E27FC236}">
                <a16:creationId xmlns:a16="http://schemas.microsoft.com/office/drawing/2014/main" id="{68B3CFDE-37A7-4FCF-9FCF-9B9E0F6A48E0}"/>
              </a:ext>
            </a:extLst>
          </p:cNvPr>
          <p:cNvSpPr/>
          <p:nvPr/>
        </p:nvSpPr>
        <p:spPr>
          <a:xfrm>
            <a:off x="7422300" y="1530900"/>
            <a:ext cx="1119150" cy="79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t>This information is a badge because it is important!</a:t>
            </a:r>
          </a:p>
        </p:txBody>
      </p:sp>
      <p:sp>
        <p:nvSpPr>
          <p:cNvPr id="29" name="Rechteck 28">
            <a:extLst>
              <a:ext uri="{FF2B5EF4-FFF2-40B4-BE49-F238E27FC236}">
                <a16:creationId xmlns:a16="http://schemas.microsoft.com/office/drawing/2014/main" id="{302B2413-6C41-4949-9AD9-AA125F9AD9F9}"/>
              </a:ext>
            </a:extLst>
          </p:cNvPr>
          <p:cNvSpPr/>
          <p:nvPr/>
        </p:nvSpPr>
        <p:spPr>
          <a:xfrm>
            <a:off x="6022350" y="2921400"/>
            <a:ext cx="1119150" cy="79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solidFill>
                  <a:schemeClr val="tx1"/>
                </a:solidFill>
              </a:rPr>
              <a:t>This information is a badge because it is important!</a:t>
            </a:r>
          </a:p>
        </p:txBody>
      </p:sp>
      <p:sp>
        <p:nvSpPr>
          <p:cNvPr id="31" name="Ellipse 30">
            <a:extLst>
              <a:ext uri="{FF2B5EF4-FFF2-40B4-BE49-F238E27FC236}">
                <a16:creationId xmlns:a16="http://schemas.microsoft.com/office/drawing/2014/main" id="{1B911DDA-BBDF-46D9-BEF0-D2E7AA764E87}"/>
              </a:ext>
            </a:extLst>
          </p:cNvPr>
          <p:cNvSpPr/>
          <p:nvPr/>
        </p:nvSpPr>
        <p:spPr>
          <a:xfrm>
            <a:off x="7422300" y="2762100"/>
            <a:ext cx="1119150" cy="11191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solidFill>
                  <a:schemeClr val="tx1"/>
                </a:solidFill>
              </a:rPr>
              <a:t>This information is a badge because it is important!</a:t>
            </a:r>
          </a:p>
        </p:txBody>
      </p:sp>
      <p:pic>
        <p:nvPicPr>
          <p:cNvPr id="33" name="Grafik 32">
            <a:extLst>
              <a:ext uri="{FF2B5EF4-FFF2-40B4-BE49-F238E27FC236}">
                <a16:creationId xmlns:a16="http://schemas.microsoft.com/office/drawing/2014/main" id="{EA274DA9-BF72-4E87-AAF1-348A0FD64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7400" y="1475452"/>
            <a:ext cx="175022" cy="89297"/>
          </a:xfrm>
          <a:prstGeom prst="rect">
            <a:avLst/>
          </a:prstGeom>
        </p:spPr>
      </p:pic>
      <p:pic>
        <p:nvPicPr>
          <p:cNvPr id="35" name="Grafik 34">
            <a:extLst>
              <a:ext uri="{FF2B5EF4-FFF2-40B4-BE49-F238E27FC236}">
                <a16:creationId xmlns:a16="http://schemas.microsoft.com/office/drawing/2014/main" id="{A69AE9C4-7541-4473-A517-50D6B0C78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7400" y="1734657"/>
            <a:ext cx="175022" cy="89297"/>
          </a:xfrm>
          <a:prstGeom prst="rect">
            <a:avLst/>
          </a:prstGeom>
        </p:spPr>
      </p:pic>
      <p:pic>
        <p:nvPicPr>
          <p:cNvPr id="37" name="Grafik 36">
            <a:extLst>
              <a:ext uri="{FF2B5EF4-FFF2-40B4-BE49-F238E27FC236}">
                <a16:creationId xmlns:a16="http://schemas.microsoft.com/office/drawing/2014/main" id="{EAD51DBA-A8C5-4963-80E3-59B84FAB9D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10" y="1475452"/>
            <a:ext cx="175022" cy="89297"/>
          </a:xfrm>
          <a:prstGeom prst="rect">
            <a:avLst/>
          </a:prstGeom>
        </p:spPr>
      </p:pic>
      <p:pic>
        <p:nvPicPr>
          <p:cNvPr id="39" name="Grafik 38">
            <a:extLst>
              <a:ext uri="{FF2B5EF4-FFF2-40B4-BE49-F238E27FC236}">
                <a16:creationId xmlns:a16="http://schemas.microsoft.com/office/drawing/2014/main" id="{27AD9C89-C4D2-4449-882E-8AF41EE050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5610" y="1734658"/>
            <a:ext cx="175022" cy="89297"/>
          </a:xfrm>
          <a:prstGeom prst="rect">
            <a:avLst/>
          </a:prstGeom>
        </p:spPr>
      </p:pic>
      <p:pic>
        <p:nvPicPr>
          <p:cNvPr id="41" name="Grafik 40">
            <a:extLst>
              <a:ext uri="{FF2B5EF4-FFF2-40B4-BE49-F238E27FC236}">
                <a16:creationId xmlns:a16="http://schemas.microsoft.com/office/drawing/2014/main" id="{1995F2DC-7DF1-421B-B385-005863FC2D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3821" y="1475452"/>
            <a:ext cx="317897" cy="89297"/>
          </a:xfrm>
          <a:prstGeom prst="rect">
            <a:avLst/>
          </a:prstGeom>
        </p:spPr>
      </p:pic>
      <p:pic>
        <p:nvPicPr>
          <p:cNvPr id="43" name="Grafik 42">
            <a:extLst>
              <a:ext uri="{FF2B5EF4-FFF2-40B4-BE49-F238E27FC236}">
                <a16:creationId xmlns:a16="http://schemas.microsoft.com/office/drawing/2014/main" id="{9078D2F1-A3A5-481F-BC8A-56A7B25A91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3821" y="1734658"/>
            <a:ext cx="317897" cy="89297"/>
          </a:xfrm>
          <a:prstGeom prst="rect">
            <a:avLst/>
          </a:prstGeom>
        </p:spPr>
      </p:pic>
    </p:spTree>
    <p:extLst>
      <p:ext uri="{BB962C8B-B14F-4D97-AF65-F5344CB8AC3E}">
        <p14:creationId xmlns:p14="http://schemas.microsoft.com/office/powerpoint/2010/main" val="627213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58F39-6CC7-B995-826B-B69D9CCAAF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06EF4F-9FE4-181C-4CBC-CD7333569959}"/>
              </a:ext>
            </a:extLst>
          </p:cNvPr>
          <p:cNvSpPr>
            <a:spLocks noGrp="1"/>
          </p:cNvSpPr>
          <p:nvPr>
            <p:ph type="ctrTitle"/>
          </p:nvPr>
        </p:nvSpPr>
        <p:spPr/>
        <p:txBody>
          <a:bodyPr/>
          <a:lstStyle/>
          <a:p>
            <a:r>
              <a:rPr lang="en-US" dirty="0"/>
              <a:t>Overview of The </a:t>
            </a:r>
            <a:r>
              <a:rPr lang="en-US" dirty="0" err="1"/>
              <a:t>FCc</a:t>
            </a:r>
            <a:r>
              <a:rPr lang="en-US" dirty="0"/>
              <a:t>-</a:t>
            </a:r>
            <a:r>
              <a:rPr lang="en-US" cap="none" dirty="0"/>
              <a:t>ee</a:t>
            </a:r>
            <a:endParaRPr lang="en-GB" dirty="0"/>
          </a:p>
        </p:txBody>
      </p:sp>
      <p:sp>
        <p:nvSpPr>
          <p:cNvPr id="3" name="Subtitle 2">
            <a:extLst>
              <a:ext uri="{FF2B5EF4-FFF2-40B4-BE49-F238E27FC236}">
                <a16:creationId xmlns:a16="http://schemas.microsoft.com/office/drawing/2014/main" id="{C58D99DC-C0BD-15B9-0CAF-E6CD24FF5429}"/>
              </a:ext>
            </a:extLst>
          </p:cNvPr>
          <p:cNvSpPr>
            <a:spLocks noGrp="1"/>
          </p:cNvSpPr>
          <p:nvPr>
            <p:ph type="subTitle" idx="1"/>
          </p:nvPr>
        </p:nvSpPr>
        <p:spPr/>
        <p:txBody>
          <a:bodyPr/>
          <a:lstStyle/>
          <a:p>
            <a:endParaRPr lang="en-GB" dirty="0"/>
          </a:p>
        </p:txBody>
      </p:sp>
      <p:sp>
        <p:nvSpPr>
          <p:cNvPr id="4" name="Slide Number Placeholder 3">
            <a:extLst>
              <a:ext uri="{FF2B5EF4-FFF2-40B4-BE49-F238E27FC236}">
                <a16:creationId xmlns:a16="http://schemas.microsoft.com/office/drawing/2014/main" id="{BB15892F-A372-DE96-221B-E04C66F25A48}"/>
              </a:ext>
            </a:extLst>
          </p:cNvPr>
          <p:cNvSpPr>
            <a:spLocks noGrp="1"/>
          </p:cNvSpPr>
          <p:nvPr>
            <p:ph type="sldNum" sz="quarter" idx="12"/>
          </p:nvPr>
        </p:nvSpPr>
        <p:spPr/>
        <p:txBody>
          <a:bodyPr/>
          <a:lstStyle/>
          <a:p>
            <a:fld id="{88A1DFE4-5FC5-43BD-BB7E-75EAD82B965F}" type="slidenum">
              <a:rPr lang="en-US" noProof="0" smtClean="0"/>
              <a:pPr/>
              <a:t>3</a:t>
            </a:fld>
            <a:endParaRPr lang="en-US" noProof="0" dirty="0"/>
          </a:p>
        </p:txBody>
      </p:sp>
    </p:spTree>
    <p:extLst>
      <p:ext uri="{BB962C8B-B14F-4D97-AF65-F5344CB8AC3E}">
        <p14:creationId xmlns:p14="http://schemas.microsoft.com/office/powerpoint/2010/main" val="4134377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6D849-9887-B219-912A-F0BE3E3F79E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4B437-C3F9-F0CE-5095-6B4584065362}"/>
              </a:ext>
            </a:extLst>
          </p:cNvPr>
          <p:cNvSpPr>
            <a:spLocks noGrp="1"/>
          </p:cNvSpPr>
          <p:nvPr>
            <p:ph type="sldNum" sz="quarter" idx="10"/>
          </p:nvPr>
        </p:nvSpPr>
        <p:spPr/>
        <p:txBody>
          <a:bodyPr/>
          <a:lstStyle/>
          <a:p>
            <a:fld id="{88A1DFE4-5FC5-43BD-BB7E-75EAD82B965F}" type="slidenum">
              <a:rPr lang="en-US" noProof="0" smtClean="0">
                <a:solidFill>
                  <a:schemeClr val="bg1"/>
                </a:solidFill>
              </a:rPr>
              <a:pPr/>
              <a:t>4</a:t>
            </a:fld>
            <a:endParaRPr lang="en-US" noProof="0" dirty="0">
              <a:solidFill>
                <a:schemeClr val="bg1"/>
              </a:solidFill>
            </a:endParaRPr>
          </a:p>
        </p:txBody>
      </p:sp>
      <p:sp>
        <p:nvSpPr>
          <p:cNvPr id="8" name="Title 7">
            <a:extLst>
              <a:ext uri="{FF2B5EF4-FFF2-40B4-BE49-F238E27FC236}">
                <a16:creationId xmlns:a16="http://schemas.microsoft.com/office/drawing/2014/main" id="{C6407CE2-3F3D-FB5B-8852-C985117A7A8B}"/>
              </a:ext>
            </a:extLst>
          </p:cNvPr>
          <p:cNvSpPr>
            <a:spLocks noGrp="1"/>
          </p:cNvSpPr>
          <p:nvPr>
            <p:ph type="title"/>
          </p:nvPr>
        </p:nvSpPr>
        <p:spPr/>
        <p:txBody>
          <a:bodyPr/>
          <a:lstStyle/>
          <a:p>
            <a:r>
              <a:rPr lang="en-GB" dirty="0"/>
              <a:t>The FCC-ee: Introduction</a:t>
            </a:r>
          </a:p>
        </p:txBody>
      </p:sp>
      <p:sp>
        <p:nvSpPr>
          <p:cNvPr id="3" name="Text Placeholder 4">
            <a:extLst>
              <a:ext uri="{FF2B5EF4-FFF2-40B4-BE49-F238E27FC236}">
                <a16:creationId xmlns:a16="http://schemas.microsoft.com/office/drawing/2014/main" id="{7F4EC6B1-18D0-500F-CE56-B12862D6CFDA}"/>
              </a:ext>
            </a:extLst>
          </p:cNvPr>
          <p:cNvSpPr txBox="1">
            <a:spLocks/>
          </p:cNvSpPr>
          <p:nvPr/>
        </p:nvSpPr>
        <p:spPr>
          <a:xfrm>
            <a:off x="179867" y="1232876"/>
            <a:ext cx="5544302" cy="3422132"/>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00000"/>
              </a:lnSpc>
              <a:spcAft>
                <a:spcPts val="1800"/>
              </a:spcAft>
              <a:buFont typeface="Arial" panose="020B0604020202020204" pitchFamily="34" charset="0"/>
              <a:buChar char="•"/>
            </a:pPr>
            <a:r>
              <a:rPr lang="en-GB" b="0" i="0" dirty="0">
                <a:effectLst/>
              </a:rPr>
              <a:t>The FCC</a:t>
            </a:r>
            <a:r>
              <a:rPr lang="en-GB" dirty="0"/>
              <a:t>-ee is a proposed electron-positron collider at the precision frontier of high energy physics, providing an electroweak and Higgs factory. </a:t>
            </a:r>
          </a:p>
          <a:p>
            <a:pPr marL="171450" indent="-171450">
              <a:lnSpc>
                <a:spcPct val="100000"/>
              </a:lnSpc>
              <a:spcAft>
                <a:spcPts val="1800"/>
              </a:spcAft>
              <a:buFont typeface="Arial" panose="020B0604020202020204" pitchFamily="34" charset="0"/>
              <a:buChar char="•"/>
            </a:pPr>
            <a:r>
              <a:rPr lang="en-GB" dirty="0"/>
              <a:t>It would be 90.7 km in circumference, constructed underground in the Geneva area, where CERN is based.</a:t>
            </a:r>
          </a:p>
          <a:p>
            <a:pPr marL="171450" indent="-171450">
              <a:lnSpc>
                <a:spcPct val="100000"/>
              </a:lnSpc>
              <a:spcAft>
                <a:spcPts val="1800"/>
              </a:spcAft>
              <a:buFont typeface="Arial" panose="020B0604020202020204" pitchFamily="34" charset="0"/>
              <a:buChar char="•"/>
            </a:pPr>
            <a:r>
              <a:rPr lang="en-GB" b="0" i="0" dirty="0">
                <a:effectLst/>
                <a:latin typeface="Arial" panose="020B0604020202020204" pitchFamily="34" charset="0"/>
              </a:rPr>
              <a:t>The FCC-ee would run at four energies and have four interaction points.</a:t>
            </a:r>
          </a:p>
          <a:p>
            <a:pPr marL="171450" indent="-171450">
              <a:lnSpc>
                <a:spcPct val="100000"/>
              </a:lnSpc>
              <a:spcAft>
                <a:spcPts val="1800"/>
              </a:spcAft>
              <a:buFont typeface="Arial" panose="020B0604020202020204" pitchFamily="34" charset="0"/>
              <a:buChar char="•"/>
            </a:pPr>
            <a:r>
              <a:rPr lang="en-GB" b="0" i="0" dirty="0">
                <a:effectLst/>
                <a:latin typeface="Arial" panose="020B0604020202020204" pitchFamily="34" charset="0"/>
              </a:rPr>
              <a:t>The same tunnel could be used to house a hadron collider, FCC-</a:t>
            </a:r>
            <a:r>
              <a:rPr lang="en-GB" b="0" i="0" dirty="0" err="1">
                <a:effectLst/>
                <a:latin typeface="Arial" panose="020B0604020202020204" pitchFamily="34" charset="0"/>
              </a:rPr>
              <a:t>hh</a:t>
            </a:r>
            <a:r>
              <a:rPr lang="en-GB" dirty="0">
                <a:latin typeface="Arial" panose="020B0604020202020204" pitchFamily="34" charset="0"/>
              </a:rPr>
              <a:t>, after the FCC-ee has finished.</a:t>
            </a:r>
            <a:endParaRPr lang="en-GB" b="0" i="0" dirty="0">
              <a:effectLst/>
              <a:latin typeface="Arial" panose="020B0604020202020204" pitchFamily="34" charset="0"/>
            </a:endParaRPr>
          </a:p>
        </p:txBody>
      </p:sp>
      <p:pic>
        <p:nvPicPr>
          <p:cNvPr id="6" name="Picture 5" descr="A map with a circle in the middle&#10;&#10;AI-generated content may be incorrect.">
            <a:extLst>
              <a:ext uri="{FF2B5EF4-FFF2-40B4-BE49-F238E27FC236}">
                <a16:creationId xmlns:a16="http://schemas.microsoft.com/office/drawing/2014/main" id="{B53A1563-8A76-8C1C-9259-B85F3FBDA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169" y="987574"/>
            <a:ext cx="3239965" cy="2432880"/>
          </a:xfrm>
          <a:prstGeom prst="rect">
            <a:avLst/>
          </a:prstGeom>
        </p:spPr>
      </p:pic>
      <p:sp>
        <p:nvSpPr>
          <p:cNvPr id="11" name="TextBox 10">
            <a:extLst>
              <a:ext uri="{FF2B5EF4-FFF2-40B4-BE49-F238E27FC236}">
                <a16:creationId xmlns:a16="http://schemas.microsoft.com/office/drawing/2014/main" id="{737EAF9D-85A1-5DB1-EB6C-ADBE8584F847}"/>
              </a:ext>
            </a:extLst>
          </p:cNvPr>
          <p:cNvSpPr txBox="1"/>
          <p:nvPr/>
        </p:nvSpPr>
        <p:spPr>
          <a:xfrm>
            <a:off x="5724169" y="3439112"/>
            <a:ext cx="3239964" cy="400110"/>
          </a:xfrm>
          <a:prstGeom prst="rect">
            <a:avLst/>
          </a:prstGeom>
          <a:noFill/>
        </p:spPr>
        <p:txBody>
          <a:bodyPr wrap="square" rtlCol="0">
            <a:spAutoFit/>
          </a:bodyPr>
          <a:lstStyle/>
          <a:p>
            <a:pPr algn="ctr"/>
            <a:r>
              <a:rPr lang="en-US" sz="1000" dirty="0"/>
              <a:t>Fig 3: Circumference of the FCC superimposed over a map of the Barcelona area.</a:t>
            </a:r>
            <a:endParaRPr lang="en-GB" sz="1000" dirty="0"/>
          </a:p>
        </p:txBody>
      </p:sp>
      <p:pic>
        <p:nvPicPr>
          <p:cNvPr id="13" name="Picture 12">
            <a:extLst>
              <a:ext uri="{FF2B5EF4-FFF2-40B4-BE49-F238E27FC236}">
                <a16:creationId xmlns:a16="http://schemas.microsoft.com/office/drawing/2014/main" id="{9CAAF7BE-3571-B2F0-270F-31E9973ADA86}"/>
              </a:ext>
            </a:extLst>
          </p:cNvPr>
          <p:cNvPicPr>
            <a:picLocks noChangeAspect="1"/>
          </p:cNvPicPr>
          <p:nvPr/>
        </p:nvPicPr>
        <p:blipFill>
          <a:blip r:embed="rId3"/>
          <a:srcRect l="6688" t="33467" r="15350" b="19370"/>
          <a:stretch/>
        </p:blipFill>
        <p:spPr>
          <a:xfrm>
            <a:off x="948221" y="3435846"/>
            <a:ext cx="4248472" cy="1445685"/>
          </a:xfrm>
          <a:prstGeom prst="rect">
            <a:avLst/>
          </a:prstGeom>
        </p:spPr>
      </p:pic>
      <p:sp>
        <p:nvSpPr>
          <p:cNvPr id="14" name="TextBox 13">
            <a:extLst>
              <a:ext uri="{FF2B5EF4-FFF2-40B4-BE49-F238E27FC236}">
                <a16:creationId xmlns:a16="http://schemas.microsoft.com/office/drawing/2014/main" id="{4850B11F-E91F-94DF-0E31-12F61B39AF59}"/>
              </a:ext>
            </a:extLst>
          </p:cNvPr>
          <p:cNvSpPr txBox="1"/>
          <p:nvPr/>
        </p:nvSpPr>
        <p:spPr>
          <a:xfrm>
            <a:off x="755575" y="4834428"/>
            <a:ext cx="4441117" cy="246221"/>
          </a:xfrm>
          <a:prstGeom prst="rect">
            <a:avLst/>
          </a:prstGeom>
          <a:noFill/>
        </p:spPr>
        <p:txBody>
          <a:bodyPr wrap="square" rtlCol="0">
            <a:spAutoFit/>
          </a:bodyPr>
          <a:lstStyle/>
          <a:p>
            <a:pPr algn="ctr"/>
            <a:r>
              <a:rPr lang="en-US" sz="1000" dirty="0"/>
              <a:t>Fig 2: Proposed timeline for the FCC. [2]</a:t>
            </a:r>
            <a:endParaRPr lang="en-GB" sz="1000" dirty="0"/>
          </a:p>
        </p:txBody>
      </p:sp>
    </p:spTree>
    <p:extLst>
      <p:ext uri="{BB962C8B-B14F-4D97-AF65-F5344CB8AC3E}">
        <p14:creationId xmlns:p14="http://schemas.microsoft.com/office/powerpoint/2010/main" val="231458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143DD-6930-0F24-65F1-71E5DC67C8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36EB75-5EE1-2EF4-3849-F55037FADC92}"/>
              </a:ext>
            </a:extLst>
          </p:cNvPr>
          <p:cNvSpPr>
            <a:spLocks noGrp="1"/>
          </p:cNvSpPr>
          <p:nvPr>
            <p:ph type="ctrTitle"/>
          </p:nvPr>
        </p:nvSpPr>
        <p:spPr/>
        <p:txBody>
          <a:bodyPr/>
          <a:lstStyle/>
          <a:p>
            <a:pPr>
              <a:lnSpc>
                <a:spcPct val="100000"/>
              </a:lnSpc>
              <a:spcAft>
                <a:spcPts val="1800"/>
              </a:spcAft>
            </a:pPr>
            <a:r>
              <a:rPr lang="en-GB" dirty="0"/>
              <a:t>Overview of Beam Instrumentation for FCC-</a:t>
            </a:r>
            <a:r>
              <a:rPr lang="en-GB" cap="none" dirty="0"/>
              <a:t>ee</a:t>
            </a:r>
            <a:endParaRPr lang="en-GB" dirty="0"/>
          </a:p>
        </p:txBody>
      </p:sp>
      <p:sp>
        <p:nvSpPr>
          <p:cNvPr id="4" name="Slide Number Placeholder 3">
            <a:extLst>
              <a:ext uri="{FF2B5EF4-FFF2-40B4-BE49-F238E27FC236}">
                <a16:creationId xmlns:a16="http://schemas.microsoft.com/office/drawing/2014/main" id="{6684C916-8670-F329-DEC0-F94BDABCAC2E}"/>
              </a:ext>
            </a:extLst>
          </p:cNvPr>
          <p:cNvSpPr>
            <a:spLocks noGrp="1"/>
          </p:cNvSpPr>
          <p:nvPr>
            <p:ph type="sldNum" sz="quarter" idx="12"/>
          </p:nvPr>
        </p:nvSpPr>
        <p:spPr/>
        <p:txBody>
          <a:bodyPr/>
          <a:lstStyle/>
          <a:p>
            <a:fld id="{88A1DFE4-5FC5-43BD-BB7E-75EAD82B965F}" type="slidenum">
              <a:rPr lang="en-US" noProof="0" smtClean="0"/>
              <a:pPr/>
              <a:t>5</a:t>
            </a:fld>
            <a:endParaRPr lang="en-US" noProof="0" dirty="0"/>
          </a:p>
        </p:txBody>
      </p:sp>
    </p:spTree>
    <p:extLst>
      <p:ext uri="{BB962C8B-B14F-4D97-AF65-F5344CB8AC3E}">
        <p14:creationId xmlns:p14="http://schemas.microsoft.com/office/powerpoint/2010/main" val="1569311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357D0-5CE2-6ED1-610E-61C444F2E82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742AD6-8012-DCE0-25C1-73294F677771}"/>
              </a:ext>
            </a:extLst>
          </p:cNvPr>
          <p:cNvSpPr>
            <a:spLocks noGrp="1"/>
          </p:cNvSpPr>
          <p:nvPr>
            <p:ph type="sldNum" sz="quarter" idx="10"/>
          </p:nvPr>
        </p:nvSpPr>
        <p:spPr/>
        <p:txBody>
          <a:bodyPr/>
          <a:lstStyle/>
          <a:p>
            <a:fld id="{88A1DFE4-5FC5-43BD-BB7E-75EAD82B965F}" type="slidenum">
              <a:rPr lang="en-US" noProof="0" smtClean="0">
                <a:solidFill>
                  <a:schemeClr val="bg1"/>
                </a:solidFill>
              </a:rPr>
              <a:pPr/>
              <a:t>6</a:t>
            </a:fld>
            <a:endParaRPr lang="en-US" noProof="0" dirty="0">
              <a:solidFill>
                <a:schemeClr val="bg1"/>
              </a:solidFill>
            </a:endParaRPr>
          </a:p>
        </p:txBody>
      </p:sp>
      <p:sp>
        <p:nvSpPr>
          <p:cNvPr id="8" name="Title 7">
            <a:extLst>
              <a:ext uri="{FF2B5EF4-FFF2-40B4-BE49-F238E27FC236}">
                <a16:creationId xmlns:a16="http://schemas.microsoft.com/office/drawing/2014/main" id="{E345DA3B-B258-7281-4701-3A958C1E766D}"/>
              </a:ext>
            </a:extLst>
          </p:cNvPr>
          <p:cNvSpPr>
            <a:spLocks noGrp="1"/>
          </p:cNvSpPr>
          <p:nvPr>
            <p:ph type="title"/>
          </p:nvPr>
        </p:nvSpPr>
        <p:spPr/>
        <p:txBody>
          <a:bodyPr/>
          <a:lstStyle/>
          <a:p>
            <a:r>
              <a:rPr lang="en-GB" dirty="0"/>
              <a:t>The FCC-ee: Challenges for BI</a:t>
            </a:r>
          </a:p>
        </p:txBody>
      </p:sp>
      <p:sp>
        <p:nvSpPr>
          <p:cNvPr id="3" name="Text Placeholder 4">
            <a:extLst>
              <a:ext uri="{FF2B5EF4-FFF2-40B4-BE49-F238E27FC236}">
                <a16:creationId xmlns:a16="http://schemas.microsoft.com/office/drawing/2014/main" id="{F55BA7C6-A279-5B55-9178-8B1BFFA65620}"/>
              </a:ext>
            </a:extLst>
          </p:cNvPr>
          <p:cNvSpPr txBox="1">
            <a:spLocks/>
          </p:cNvSpPr>
          <p:nvPr/>
        </p:nvSpPr>
        <p:spPr>
          <a:xfrm>
            <a:off x="469838" y="1275606"/>
            <a:ext cx="5544302" cy="3422132"/>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00000"/>
              </a:lnSpc>
              <a:spcAft>
                <a:spcPts val="1800"/>
              </a:spcAft>
              <a:buFont typeface="Arial" panose="020B0604020202020204" pitchFamily="34" charset="0"/>
              <a:buChar char="•"/>
            </a:pPr>
            <a:endParaRPr lang="en-GB" b="0" i="0" dirty="0">
              <a:effectLst/>
              <a:latin typeface="Arial" panose="020B0604020202020204" pitchFamily="34" charset="0"/>
            </a:endParaRPr>
          </a:p>
        </p:txBody>
      </p:sp>
      <p:sp>
        <p:nvSpPr>
          <p:cNvPr id="4" name="Text Placeholder 4">
            <a:extLst>
              <a:ext uri="{FF2B5EF4-FFF2-40B4-BE49-F238E27FC236}">
                <a16:creationId xmlns:a16="http://schemas.microsoft.com/office/drawing/2014/main" id="{770AA32D-B6F8-64A3-7B2D-72A6DFF77B85}"/>
              </a:ext>
            </a:extLst>
          </p:cNvPr>
          <p:cNvSpPr txBox="1">
            <a:spLocks/>
          </p:cNvSpPr>
          <p:nvPr/>
        </p:nvSpPr>
        <p:spPr>
          <a:xfrm>
            <a:off x="443035" y="1381866"/>
            <a:ext cx="3912941" cy="3422132"/>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00000"/>
              </a:lnSpc>
              <a:spcAft>
                <a:spcPts val="1800"/>
              </a:spcAft>
              <a:buFont typeface="Arial" panose="020B0604020202020204" pitchFamily="34" charset="0"/>
              <a:buChar char="•"/>
            </a:pPr>
            <a:r>
              <a:rPr lang="en-GB" b="0" i="0" dirty="0">
                <a:effectLst/>
              </a:rPr>
              <a:t>High levels of </a:t>
            </a:r>
            <a:r>
              <a:rPr lang="en-GB" b="1" i="0" dirty="0">
                <a:effectLst/>
              </a:rPr>
              <a:t>synchrotron radiation</a:t>
            </a:r>
            <a:r>
              <a:rPr lang="en-GB" b="0" i="0" dirty="0">
                <a:effectLst/>
              </a:rPr>
              <a:t> in arcs (50 MW per beam) – shielding needed. </a:t>
            </a:r>
          </a:p>
          <a:p>
            <a:pPr marL="171450" indent="-171450">
              <a:lnSpc>
                <a:spcPct val="100000"/>
              </a:lnSpc>
              <a:spcAft>
                <a:spcPts val="1800"/>
              </a:spcAft>
              <a:buFont typeface="Arial" panose="020B0604020202020204" pitchFamily="34" charset="0"/>
              <a:buChar char="•"/>
            </a:pPr>
            <a:r>
              <a:rPr lang="en-GB" b="1" dirty="0"/>
              <a:t>Large distances </a:t>
            </a:r>
            <a:r>
              <a:rPr lang="en-GB" dirty="0"/>
              <a:t>– optical fibres must be used, over 300 km of accelerator to be instrumented.</a:t>
            </a:r>
          </a:p>
          <a:p>
            <a:pPr marL="171450" indent="-171450">
              <a:lnSpc>
                <a:spcPct val="100000"/>
              </a:lnSpc>
              <a:spcAft>
                <a:spcPts val="1800"/>
              </a:spcAft>
              <a:buFont typeface="Arial" panose="020B0604020202020204" pitchFamily="34" charset="0"/>
              <a:buChar char="•"/>
            </a:pPr>
            <a:r>
              <a:rPr lang="en-GB" sz="1200" dirty="0"/>
              <a:t>Small emittance and small beam size at </a:t>
            </a:r>
            <a:r>
              <a:rPr lang="en-GB" sz="1200" b="1" dirty="0"/>
              <a:t>interaction point </a:t>
            </a:r>
            <a:r>
              <a:rPr lang="en-GB" sz="1200" dirty="0"/>
              <a:t>– challenges measuring beam profile and emittance, strict alignment requirements.</a:t>
            </a:r>
          </a:p>
          <a:p>
            <a:pPr marL="171450" indent="-171450">
              <a:lnSpc>
                <a:spcPct val="100000"/>
              </a:lnSpc>
              <a:spcAft>
                <a:spcPts val="1800"/>
              </a:spcAft>
              <a:buFont typeface="Arial" panose="020B0604020202020204" pitchFamily="34" charset="0"/>
              <a:buChar char="•"/>
            </a:pPr>
            <a:r>
              <a:rPr lang="en-GB" b="1" dirty="0"/>
              <a:t>Different operating modes</a:t>
            </a:r>
            <a:r>
              <a:rPr lang="en-GB" dirty="0"/>
              <a:t> – high beam current in Z pole mode means all devices must have very low coupling impedance to minimise </a:t>
            </a:r>
            <a:r>
              <a:rPr lang="en-GB" b="1" dirty="0"/>
              <a:t>beam heating</a:t>
            </a:r>
            <a:r>
              <a:rPr lang="en-GB" dirty="0"/>
              <a:t>, but function sufficiently at the lowest beam intensities.</a:t>
            </a:r>
            <a:endParaRPr lang="en-GB" sz="1200" dirty="0"/>
          </a:p>
          <a:p>
            <a:pPr marL="171450" indent="-171450">
              <a:lnSpc>
                <a:spcPct val="100000"/>
              </a:lnSpc>
              <a:spcAft>
                <a:spcPts val="1800"/>
              </a:spcAft>
              <a:buFont typeface="Arial" panose="020B0604020202020204" pitchFamily="34" charset="0"/>
              <a:buChar char="•"/>
            </a:pPr>
            <a:endParaRPr lang="en-GB" dirty="0"/>
          </a:p>
          <a:p>
            <a:pPr marL="342900" indent="-342900">
              <a:lnSpc>
                <a:spcPct val="120000"/>
              </a:lnSpc>
              <a:spcAft>
                <a:spcPts val="1800"/>
              </a:spcAft>
              <a:buFont typeface="Arial" panose="020B0604020202020204" pitchFamily="34" charset="0"/>
              <a:buChar char="•"/>
            </a:pPr>
            <a:endParaRPr lang="en-GB" sz="1600" b="0" i="0" dirty="0">
              <a:effectLst/>
              <a:latin typeface="Arial" panose="020B0604020202020204" pitchFamily="34" charset="0"/>
            </a:endParaRPr>
          </a:p>
        </p:txBody>
      </p:sp>
      <p:sp>
        <p:nvSpPr>
          <p:cNvPr id="17" name="TextBox 16">
            <a:extLst>
              <a:ext uri="{FF2B5EF4-FFF2-40B4-BE49-F238E27FC236}">
                <a16:creationId xmlns:a16="http://schemas.microsoft.com/office/drawing/2014/main" id="{0AB4C1B9-E73B-6D6E-3EDD-2E83393CE27F}"/>
              </a:ext>
            </a:extLst>
          </p:cNvPr>
          <p:cNvSpPr txBox="1"/>
          <p:nvPr/>
        </p:nvSpPr>
        <p:spPr>
          <a:xfrm>
            <a:off x="4494082" y="4666156"/>
            <a:ext cx="4469458" cy="400110"/>
          </a:xfrm>
          <a:prstGeom prst="rect">
            <a:avLst/>
          </a:prstGeom>
          <a:noFill/>
        </p:spPr>
        <p:txBody>
          <a:bodyPr wrap="square" rtlCol="0">
            <a:spAutoFit/>
          </a:bodyPr>
          <a:lstStyle/>
          <a:p>
            <a:pPr algn="ctr"/>
            <a:r>
              <a:rPr lang="en-US" sz="1000" dirty="0"/>
              <a:t>Table 1: Beam parameters of the different operating modes of the FCC-ee collider. [4]</a:t>
            </a:r>
            <a:endParaRPr lang="en-GB" sz="1000" dirty="0"/>
          </a:p>
        </p:txBody>
      </p:sp>
      <p:pic>
        <p:nvPicPr>
          <p:cNvPr id="18" name="Picture 17">
            <a:extLst>
              <a:ext uri="{FF2B5EF4-FFF2-40B4-BE49-F238E27FC236}">
                <a16:creationId xmlns:a16="http://schemas.microsoft.com/office/drawing/2014/main" id="{CDC4878E-EBF2-3CF2-6409-75F77B6DD87B}"/>
              </a:ext>
            </a:extLst>
          </p:cNvPr>
          <p:cNvPicPr>
            <a:picLocks noChangeAspect="1"/>
          </p:cNvPicPr>
          <p:nvPr/>
        </p:nvPicPr>
        <p:blipFill>
          <a:blip r:embed="rId2"/>
          <a:stretch>
            <a:fillRect/>
          </a:stretch>
        </p:blipFill>
        <p:spPr>
          <a:xfrm>
            <a:off x="5389813" y="986254"/>
            <a:ext cx="2258108" cy="1800000"/>
          </a:xfrm>
          <a:prstGeom prst="rect">
            <a:avLst/>
          </a:prstGeom>
        </p:spPr>
      </p:pic>
      <p:sp>
        <p:nvSpPr>
          <p:cNvPr id="21" name="Rectangle: Rounded Corners 20">
            <a:extLst>
              <a:ext uri="{FF2B5EF4-FFF2-40B4-BE49-F238E27FC236}">
                <a16:creationId xmlns:a16="http://schemas.microsoft.com/office/drawing/2014/main" id="{6732D532-47B6-1B4B-5195-57E4EF2D6592}"/>
              </a:ext>
            </a:extLst>
          </p:cNvPr>
          <p:cNvSpPr/>
          <p:nvPr/>
        </p:nvSpPr>
        <p:spPr>
          <a:xfrm rot="19269904">
            <a:off x="5699764" y="1303308"/>
            <a:ext cx="569459" cy="183478"/>
          </a:xfrm>
          <a:prstGeom prst="roundRect">
            <a:avLst/>
          </a:prstGeom>
          <a:noFill/>
          <a:ln w="19050" cap="flat" cmpd="sng" algn="ctr">
            <a:solidFill>
              <a:schemeClr val="accent2"/>
            </a:solidFill>
            <a:prstDash val="solid"/>
            <a:round/>
            <a:headEnd type="none" w="med" len="med"/>
            <a:tailEnd type="none" w="med" len="med"/>
          </a:ln>
          <a:effectLst>
            <a:glow rad="63500">
              <a:schemeClr val="accent2">
                <a:satMod val="175000"/>
                <a:alpha val="40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
        <p:nvSpPr>
          <p:cNvPr id="22" name="TextBox 21">
            <a:extLst>
              <a:ext uri="{FF2B5EF4-FFF2-40B4-BE49-F238E27FC236}">
                <a16:creationId xmlns:a16="http://schemas.microsoft.com/office/drawing/2014/main" id="{7DBA562E-9468-B439-416E-7686C4E5E42C}"/>
              </a:ext>
            </a:extLst>
          </p:cNvPr>
          <p:cNvSpPr txBox="1"/>
          <p:nvPr/>
        </p:nvSpPr>
        <p:spPr>
          <a:xfrm>
            <a:off x="6028652" y="1362195"/>
            <a:ext cx="652743" cy="253916"/>
          </a:xfrm>
          <a:prstGeom prst="rect">
            <a:avLst/>
          </a:prstGeom>
          <a:noFill/>
        </p:spPr>
        <p:txBody>
          <a:bodyPr wrap="none" rtlCol="0">
            <a:spAutoFit/>
          </a:bodyPr>
          <a:lstStyle/>
          <a:p>
            <a:r>
              <a:rPr lang="en-US" sz="1050" dirty="0">
                <a:solidFill>
                  <a:schemeClr val="accent2"/>
                </a:solidFill>
              </a:rPr>
              <a:t>&lt;10kGy</a:t>
            </a:r>
            <a:endParaRPr lang="en-GB" sz="1050" dirty="0">
              <a:solidFill>
                <a:schemeClr val="accent2"/>
              </a:solidFill>
            </a:endParaRPr>
          </a:p>
        </p:txBody>
      </p:sp>
      <p:cxnSp>
        <p:nvCxnSpPr>
          <p:cNvPr id="23" name="Straight Arrow Connector 22">
            <a:extLst>
              <a:ext uri="{FF2B5EF4-FFF2-40B4-BE49-F238E27FC236}">
                <a16:creationId xmlns:a16="http://schemas.microsoft.com/office/drawing/2014/main" id="{61ADB863-5351-799D-ACB0-8E7F7BD67FF5}"/>
              </a:ext>
            </a:extLst>
          </p:cNvPr>
          <p:cNvCxnSpPr>
            <a:cxnSpLocks/>
          </p:cNvCxnSpPr>
          <p:nvPr/>
        </p:nvCxnSpPr>
        <p:spPr>
          <a:xfrm flipH="1">
            <a:off x="7649336" y="2811071"/>
            <a:ext cx="717526"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24" name="TextBox 23">
            <a:extLst>
              <a:ext uri="{FF2B5EF4-FFF2-40B4-BE49-F238E27FC236}">
                <a16:creationId xmlns:a16="http://schemas.microsoft.com/office/drawing/2014/main" id="{9DB4D6B9-8766-B626-1CE8-368B309A7DFD}"/>
              </a:ext>
            </a:extLst>
          </p:cNvPr>
          <p:cNvSpPr txBox="1"/>
          <p:nvPr/>
        </p:nvSpPr>
        <p:spPr>
          <a:xfrm>
            <a:off x="7582573" y="2548955"/>
            <a:ext cx="1095172" cy="261610"/>
          </a:xfrm>
          <a:prstGeom prst="rect">
            <a:avLst/>
          </a:prstGeom>
          <a:noFill/>
        </p:spPr>
        <p:txBody>
          <a:bodyPr wrap="none" rtlCol="0">
            <a:spAutoFit/>
          </a:bodyPr>
          <a:lstStyle/>
          <a:p>
            <a:r>
              <a:rPr lang="en-US" sz="1050" dirty="0"/>
              <a:t>Collider center</a:t>
            </a:r>
            <a:endParaRPr lang="en-GB" sz="1050" dirty="0"/>
          </a:p>
        </p:txBody>
      </p:sp>
      <p:sp>
        <p:nvSpPr>
          <p:cNvPr id="25" name="TextBox 24">
            <a:extLst>
              <a:ext uri="{FF2B5EF4-FFF2-40B4-BE49-F238E27FC236}">
                <a16:creationId xmlns:a16="http://schemas.microsoft.com/office/drawing/2014/main" id="{4F510FC2-E720-70A5-212D-C1A3481FD77F}"/>
              </a:ext>
            </a:extLst>
          </p:cNvPr>
          <p:cNvSpPr txBox="1"/>
          <p:nvPr/>
        </p:nvSpPr>
        <p:spPr>
          <a:xfrm>
            <a:off x="4494082" y="2891720"/>
            <a:ext cx="4355615" cy="400110"/>
          </a:xfrm>
          <a:prstGeom prst="rect">
            <a:avLst/>
          </a:prstGeom>
          <a:noFill/>
        </p:spPr>
        <p:txBody>
          <a:bodyPr wrap="square" rtlCol="0">
            <a:spAutoFit/>
          </a:bodyPr>
          <a:lstStyle/>
          <a:p>
            <a:pPr algn="ctr"/>
            <a:r>
              <a:rPr lang="en-US" sz="1000" dirty="0"/>
              <a:t>Fig 4: Dose levels in tunnel cross section at quadrupole, with shielding as detailed in the feasibility study report. Courtesy of B. Humann. [3]</a:t>
            </a:r>
            <a:endParaRPr lang="en-GB" sz="1000" dirty="0"/>
          </a:p>
        </p:txBody>
      </p:sp>
      <p:graphicFrame>
        <p:nvGraphicFramePr>
          <p:cNvPr id="14" name="Table 13">
            <a:extLst>
              <a:ext uri="{FF2B5EF4-FFF2-40B4-BE49-F238E27FC236}">
                <a16:creationId xmlns:a16="http://schemas.microsoft.com/office/drawing/2014/main" id="{47FB56B0-CEE5-47E1-BAD1-9ED7EADB23F6}"/>
              </a:ext>
            </a:extLst>
          </p:cNvPr>
          <p:cNvGraphicFramePr>
            <a:graphicFrameLocks noGrp="1"/>
          </p:cNvGraphicFramePr>
          <p:nvPr>
            <p:extLst>
              <p:ext uri="{D42A27DB-BD31-4B8C-83A1-F6EECF244321}">
                <p14:modId xmlns:p14="http://schemas.microsoft.com/office/powerpoint/2010/main" val="3134689246"/>
              </p:ext>
            </p:extLst>
          </p:nvPr>
        </p:nvGraphicFramePr>
        <p:xfrm>
          <a:off x="4592645" y="3344241"/>
          <a:ext cx="4320480" cy="1333500"/>
        </p:xfrm>
        <a:graphic>
          <a:graphicData uri="http://schemas.openxmlformats.org/drawingml/2006/table">
            <a:tbl>
              <a:tblPr>
                <a:tableStyleId>{073A0DAA-6AF3-43AB-8588-CEC1D06C72B9}</a:tableStyleId>
              </a:tblPr>
              <a:tblGrid>
                <a:gridCol w="1983171">
                  <a:extLst>
                    <a:ext uri="{9D8B030D-6E8A-4147-A177-3AD203B41FA5}">
                      <a16:colId xmlns:a16="http://schemas.microsoft.com/office/drawing/2014/main" val="1109845661"/>
                    </a:ext>
                  </a:extLst>
                </a:gridCol>
                <a:gridCol w="620503">
                  <a:extLst>
                    <a:ext uri="{9D8B030D-6E8A-4147-A177-3AD203B41FA5}">
                      <a16:colId xmlns:a16="http://schemas.microsoft.com/office/drawing/2014/main" val="2308042625"/>
                    </a:ext>
                  </a:extLst>
                </a:gridCol>
                <a:gridCol w="618050">
                  <a:extLst>
                    <a:ext uri="{9D8B030D-6E8A-4147-A177-3AD203B41FA5}">
                      <a16:colId xmlns:a16="http://schemas.microsoft.com/office/drawing/2014/main" val="4277507848"/>
                    </a:ext>
                  </a:extLst>
                </a:gridCol>
                <a:gridCol w="549378">
                  <a:extLst>
                    <a:ext uri="{9D8B030D-6E8A-4147-A177-3AD203B41FA5}">
                      <a16:colId xmlns:a16="http://schemas.microsoft.com/office/drawing/2014/main" val="1979093852"/>
                    </a:ext>
                  </a:extLst>
                </a:gridCol>
                <a:gridCol w="549378">
                  <a:extLst>
                    <a:ext uri="{9D8B030D-6E8A-4147-A177-3AD203B41FA5}">
                      <a16:colId xmlns:a16="http://schemas.microsoft.com/office/drawing/2014/main" val="229962002"/>
                    </a:ext>
                  </a:extLst>
                </a:gridCol>
              </a:tblGrid>
              <a:tr h="190500">
                <a:tc>
                  <a:txBody>
                    <a:bodyPr/>
                    <a:lstStyle/>
                    <a:p>
                      <a:pPr algn="l" fontAlgn="b"/>
                      <a:r>
                        <a:rPr lang="en-GB" sz="1100" u="none" strike="noStrike" dirty="0">
                          <a:effectLst/>
                        </a:rPr>
                        <a:t>Mode</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b"/>
                      <a:r>
                        <a:rPr lang="en-GB" sz="1100" u="none" strike="noStrike" dirty="0">
                          <a:effectLst/>
                        </a:rPr>
                        <a:t>Z</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b"/>
                      <a:r>
                        <a:rPr lang="en-GB" sz="1100" u="none" strike="noStrike" dirty="0">
                          <a:effectLst/>
                        </a:rPr>
                        <a:t>WW</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b"/>
                      <a:r>
                        <a:rPr lang="en-GB" sz="1100" u="none" strike="noStrike" dirty="0">
                          <a:effectLst/>
                        </a:rPr>
                        <a:t>ZH</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b"/>
                      <a:r>
                        <a:rPr lang="en-GB" sz="1100" u="none" strike="noStrike" dirty="0">
                          <a:effectLst/>
                        </a:rPr>
                        <a:t>ttbar</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028895397"/>
                  </a:ext>
                </a:extLst>
              </a:tr>
              <a:tr h="190500">
                <a:tc>
                  <a:txBody>
                    <a:bodyPr/>
                    <a:lstStyle/>
                    <a:p>
                      <a:pPr algn="l" fontAlgn="b"/>
                      <a:r>
                        <a:rPr lang="en-GB" sz="1100" u="none" strike="noStrike" dirty="0">
                          <a:effectLst/>
                        </a:rPr>
                        <a:t>Bunch   intensity, 10^{11}</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GB" sz="1100" u="none" strike="noStrike" dirty="0">
                          <a:effectLst/>
                        </a:rPr>
                        <a:t>2.14</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fontAlgn="b"/>
                      <a:r>
                        <a:rPr lang="en-GB" sz="1100" u="none" strike="noStrike">
                          <a:effectLst/>
                        </a:rPr>
                        <a:t>1.45</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fontAlgn="b"/>
                      <a:r>
                        <a:rPr lang="en-GB" sz="1100" u="none" strike="noStrike">
                          <a:effectLst/>
                        </a:rPr>
                        <a:t>1.15</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fontAlgn="b"/>
                      <a:r>
                        <a:rPr lang="en-GB" sz="1100" u="none" strike="noStrike">
                          <a:effectLst/>
                        </a:rPr>
                        <a:t>1.55</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29312667"/>
                  </a:ext>
                </a:extLst>
              </a:tr>
              <a:tr h="190500">
                <a:tc>
                  <a:txBody>
                    <a:bodyPr/>
                    <a:lstStyle/>
                    <a:p>
                      <a:pPr algn="l" fontAlgn="b"/>
                      <a:r>
                        <a:rPr lang="en-GB" sz="1100" u="none" strike="noStrike" dirty="0">
                          <a:effectLst/>
                        </a:rPr>
                        <a:t>Bunch charge, </a:t>
                      </a:r>
                      <a:r>
                        <a:rPr lang="en-GB" sz="1100" u="none" strike="noStrike" dirty="0" err="1">
                          <a:effectLst/>
                        </a:rPr>
                        <a:t>nC</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GB" sz="1100" u="none" strike="noStrike" dirty="0">
                          <a:effectLst/>
                        </a:rPr>
                        <a:t>34.3</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fontAlgn="b"/>
                      <a:r>
                        <a:rPr lang="en-GB" sz="1100" u="none" strike="noStrike">
                          <a:effectLst/>
                        </a:rPr>
                        <a:t>23.2</a:t>
                      </a:r>
                      <a:endParaRPr lang="en-GB" sz="1100" b="0" i="0" u="none" strike="noStrike">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fontAlgn="b"/>
                      <a:r>
                        <a:rPr lang="en-GB" sz="1100" u="none" strike="noStrike">
                          <a:effectLst/>
                        </a:rPr>
                        <a:t>18.4</a:t>
                      </a:r>
                      <a:endParaRPr lang="en-GB" sz="1100" b="0" i="0" u="none" strike="noStrike">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fontAlgn="b"/>
                      <a:r>
                        <a:rPr lang="en-GB" sz="1100" u="none" strike="noStrike">
                          <a:effectLst/>
                        </a:rPr>
                        <a:t>24.8</a:t>
                      </a:r>
                      <a:endParaRPr lang="en-GB" sz="1100" b="0" i="0" u="none" strike="noStrike">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73539057"/>
                  </a:ext>
                </a:extLst>
              </a:tr>
              <a:tr h="190500">
                <a:tc>
                  <a:txBody>
                    <a:bodyPr/>
                    <a:lstStyle/>
                    <a:p>
                      <a:pPr algn="l" fontAlgn="b"/>
                      <a:r>
                        <a:rPr lang="en-GB" sz="1100" u="none" strike="noStrike" dirty="0">
                          <a:effectLst/>
                        </a:rPr>
                        <a:t>rms bunch length (SR/BS), mm</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GB" sz="1100" u="none" strike="noStrike" dirty="0">
                          <a:effectLst/>
                        </a:rPr>
                        <a:t>5.6/15.5</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fontAlgn="b"/>
                      <a:r>
                        <a:rPr lang="en-GB" sz="1100" u="none" strike="noStrike" dirty="0">
                          <a:effectLst/>
                        </a:rPr>
                        <a:t>3.5/5.4</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fontAlgn="b"/>
                      <a:r>
                        <a:rPr lang="en-GB" sz="1100" u="none" strike="noStrike" dirty="0">
                          <a:effectLst/>
                        </a:rPr>
                        <a:t>3.4/4.7</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fontAlgn="b"/>
                      <a:r>
                        <a:rPr lang="en-GB" sz="1100" u="none" strike="noStrike">
                          <a:effectLst/>
                        </a:rPr>
                        <a:t>1.8/2.2</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395620133"/>
                  </a:ext>
                </a:extLst>
              </a:tr>
              <a:tr h="190500">
                <a:tc>
                  <a:txBody>
                    <a:bodyPr/>
                    <a:lstStyle/>
                    <a:p>
                      <a:pPr algn="l" fontAlgn="b"/>
                      <a:r>
                        <a:rPr lang="en-GB" sz="1100" u="none" strike="noStrike" dirty="0">
                          <a:effectLst/>
                        </a:rPr>
                        <a:t>Number of bunches/beam</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GB" sz="1100" u="none" strike="noStrike" dirty="0">
                          <a:effectLst/>
                        </a:rPr>
                        <a:t>11200</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fontAlgn="b"/>
                      <a:r>
                        <a:rPr lang="en-GB" sz="1100" u="none" strike="noStrike" dirty="0">
                          <a:effectLst/>
                        </a:rPr>
                        <a:t>1780</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fontAlgn="b"/>
                      <a:r>
                        <a:rPr lang="en-GB" sz="1100" u="none" strike="noStrike" dirty="0">
                          <a:effectLst/>
                        </a:rPr>
                        <a:t>440</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fontAlgn="b"/>
                      <a:r>
                        <a:rPr lang="en-GB" sz="1100" u="none" strike="noStrike" dirty="0">
                          <a:effectLst/>
                        </a:rPr>
                        <a:t>60</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618667338"/>
                  </a:ext>
                </a:extLst>
              </a:tr>
              <a:tr h="190500">
                <a:tc>
                  <a:txBody>
                    <a:bodyPr/>
                    <a:lstStyle/>
                    <a:p>
                      <a:pPr algn="l" fontAlgn="b"/>
                      <a:r>
                        <a:rPr lang="en-GB" sz="1100" u="none" strike="noStrike">
                          <a:effectLst/>
                        </a:rPr>
                        <a:t>Bunch spacing, ns</a:t>
                      </a:r>
                      <a:endParaRPr lang="en-GB"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fontAlgn="b"/>
                      <a:r>
                        <a:rPr lang="en-GB" sz="1100" u="none" strike="noStrike" dirty="0">
                          <a:effectLst/>
                        </a:rPr>
                        <a:t>25</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015018"/>
                  </a:ext>
                </a:extLst>
              </a:tr>
              <a:tr h="190500">
                <a:tc>
                  <a:txBody>
                    <a:bodyPr/>
                    <a:lstStyle/>
                    <a:p>
                      <a:pPr algn="l" fontAlgn="b"/>
                      <a:r>
                        <a:rPr lang="en-GB" sz="1100" u="none" strike="noStrike" dirty="0">
                          <a:effectLst/>
                        </a:rPr>
                        <a:t>Beam current, mA</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GB" sz="1100" u="none" strike="noStrike">
                          <a:effectLst/>
                        </a:rPr>
                        <a:t>1270</a:t>
                      </a:r>
                      <a:endParaRPr lang="en-GB" sz="11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GB" sz="1100" u="none" strike="noStrike" dirty="0">
                          <a:effectLst/>
                        </a:rPr>
                        <a:t>137</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GB" sz="1100" u="none" strike="noStrike" dirty="0">
                          <a:effectLst/>
                        </a:rPr>
                        <a:t>26.7</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GB" sz="1100" u="none" strike="noStrike" dirty="0">
                          <a:effectLst/>
                        </a:rPr>
                        <a:t>4.9</a:t>
                      </a:r>
                      <a:endParaRPr lang="en-GB" sz="11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1991244"/>
                  </a:ext>
                </a:extLst>
              </a:tr>
            </a:tbl>
          </a:graphicData>
        </a:graphic>
      </p:graphicFrame>
    </p:spTree>
    <p:extLst>
      <p:ext uri="{BB962C8B-B14F-4D97-AF65-F5344CB8AC3E}">
        <p14:creationId xmlns:p14="http://schemas.microsoft.com/office/powerpoint/2010/main" val="2789989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B2F08-24C3-BB30-A1C8-D2B0CAD05E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C4EA4F-D10D-E512-F13D-0B952DF94BBA}"/>
              </a:ext>
            </a:extLst>
          </p:cNvPr>
          <p:cNvSpPr>
            <a:spLocks noGrp="1"/>
          </p:cNvSpPr>
          <p:nvPr>
            <p:ph type="sldNum" sz="quarter" idx="10"/>
          </p:nvPr>
        </p:nvSpPr>
        <p:spPr/>
        <p:txBody>
          <a:bodyPr/>
          <a:lstStyle/>
          <a:p>
            <a:fld id="{88A1DFE4-5FC5-43BD-BB7E-75EAD82B965F}" type="slidenum">
              <a:rPr lang="en-US" noProof="0" smtClean="0">
                <a:solidFill>
                  <a:schemeClr val="bg1"/>
                </a:solidFill>
              </a:rPr>
              <a:pPr/>
              <a:t>7</a:t>
            </a:fld>
            <a:endParaRPr lang="en-US" noProof="0" dirty="0">
              <a:solidFill>
                <a:schemeClr val="bg1"/>
              </a:solidFill>
            </a:endParaRPr>
          </a:p>
        </p:txBody>
      </p:sp>
      <p:sp>
        <p:nvSpPr>
          <p:cNvPr id="8" name="Title 7">
            <a:extLst>
              <a:ext uri="{FF2B5EF4-FFF2-40B4-BE49-F238E27FC236}">
                <a16:creationId xmlns:a16="http://schemas.microsoft.com/office/drawing/2014/main" id="{CE3065C8-8C4B-5E9C-B157-42915DF7E46B}"/>
              </a:ext>
            </a:extLst>
          </p:cNvPr>
          <p:cNvSpPr>
            <a:spLocks noGrp="1"/>
          </p:cNvSpPr>
          <p:nvPr>
            <p:ph type="title"/>
          </p:nvPr>
        </p:nvSpPr>
        <p:spPr/>
        <p:txBody>
          <a:bodyPr/>
          <a:lstStyle/>
          <a:p>
            <a:r>
              <a:rPr lang="en-GB" dirty="0"/>
              <a:t>BI for FCC-ee</a:t>
            </a:r>
          </a:p>
        </p:txBody>
      </p:sp>
      <p:sp>
        <p:nvSpPr>
          <p:cNvPr id="3" name="Text Placeholder 4">
            <a:extLst>
              <a:ext uri="{FF2B5EF4-FFF2-40B4-BE49-F238E27FC236}">
                <a16:creationId xmlns:a16="http://schemas.microsoft.com/office/drawing/2014/main" id="{E76FA611-DDA9-959F-0DDC-2A82D088998B}"/>
              </a:ext>
            </a:extLst>
          </p:cNvPr>
          <p:cNvSpPr txBox="1">
            <a:spLocks/>
          </p:cNvSpPr>
          <p:nvPr/>
        </p:nvSpPr>
        <p:spPr>
          <a:xfrm>
            <a:off x="469838" y="1275606"/>
            <a:ext cx="5544302" cy="3422132"/>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00000"/>
              </a:lnSpc>
              <a:spcAft>
                <a:spcPts val="1800"/>
              </a:spcAft>
              <a:buFont typeface="Arial" panose="020B0604020202020204" pitchFamily="34" charset="0"/>
              <a:buChar char="•"/>
            </a:pPr>
            <a:endParaRPr lang="en-GB" b="0" i="0" dirty="0">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B5B3F011-3AA7-492B-0191-2073ED81A55A}"/>
              </a:ext>
            </a:extLst>
          </p:cNvPr>
          <p:cNvGraphicFramePr>
            <a:graphicFrameLocks noGrp="1"/>
          </p:cNvGraphicFramePr>
          <p:nvPr>
            <p:extLst>
              <p:ext uri="{D42A27DB-BD31-4B8C-83A1-F6EECF244321}">
                <p14:modId xmlns:p14="http://schemas.microsoft.com/office/powerpoint/2010/main" val="3165149439"/>
              </p:ext>
            </p:extLst>
          </p:nvPr>
        </p:nvGraphicFramePr>
        <p:xfrm>
          <a:off x="469838" y="1095809"/>
          <a:ext cx="4390193" cy="1546402"/>
        </p:xfrm>
        <a:graphic>
          <a:graphicData uri="http://schemas.openxmlformats.org/drawingml/2006/table">
            <a:tbl>
              <a:tblPr>
                <a:tableStyleId>{5C22544A-7EE6-4342-B048-85BDC9FD1C3A}</a:tableStyleId>
              </a:tblPr>
              <a:tblGrid>
                <a:gridCol w="1742140">
                  <a:extLst>
                    <a:ext uri="{9D8B030D-6E8A-4147-A177-3AD203B41FA5}">
                      <a16:colId xmlns:a16="http://schemas.microsoft.com/office/drawing/2014/main" val="2568103306"/>
                    </a:ext>
                  </a:extLst>
                </a:gridCol>
                <a:gridCol w="905913">
                  <a:extLst>
                    <a:ext uri="{9D8B030D-6E8A-4147-A177-3AD203B41FA5}">
                      <a16:colId xmlns:a16="http://schemas.microsoft.com/office/drawing/2014/main" val="1958631039"/>
                    </a:ext>
                  </a:extLst>
                </a:gridCol>
                <a:gridCol w="1254341">
                  <a:extLst>
                    <a:ext uri="{9D8B030D-6E8A-4147-A177-3AD203B41FA5}">
                      <a16:colId xmlns:a16="http://schemas.microsoft.com/office/drawing/2014/main" val="1269323871"/>
                    </a:ext>
                  </a:extLst>
                </a:gridCol>
                <a:gridCol w="487799">
                  <a:extLst>
                    <a:ext uri="{9D8B030D-6E8A-4147-A177-3AD203B41FA5}">
                      <a16:colId xmlns:a16="http://schemas.microsoft.com/office/drawing/2014/main" val="2336163304"/>
                    </a:ext>
                  </a:extLst>
                </a:gridCol>
              </a:tblGrid>
              <a:tr h="177849">
                <a:tc>
                  <a:txBody>
                    <a:bodyPr/>
                    <a:lstStyle/>
                    <a:p>
                      <a:pPr algn="l" fontAlgn="b"/>
                      <a:r>
                        <a:rPr lang="en-GB" sz="1200" b="1" u="none" strike="noStrike" dirty="0">
                          <a:solidFill>
                            <a:srgbClr val="002060"/>
                          </a:solidFill>
                          <a:effectLst/>
                        </a:rPr>
                        <a:t> Instrument</a:t>
                      </a:r>
                      <a:endParaRPr lang="en-GB" sz="1200" b="1" i="0" u="none" strike="noStrike" dirty="0">
                        <a:solidFill>
                          <a:srgbClr val="00206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GB" sz="1200" b="1" u="none" strike="noStrike" dirty="0">
                          <a:solidFill>
                            <a:srgbClr val="002060"/>
                          </a:solidFill>
                          <a:effectLst/>
                        </a:rPr>
                        <a:t>Main tunnel</a:t>
                      </a:r>
                      <a:endParaRPr lang="en-GB" sz="1200" b="1" i="0" u="none" strike="noStrike" dirty="0">
                        <a:solidFill>
                          <a:srgbClr val="00206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GB" sz="1200" b="1" u="none" strike="noStrike" dirty="0">
                          <a:solidFill>
                            <a:srgbClr val="002060"/>
                          </a:solidFill>
                          <a:effectLst/>
                        </a:rPr>
                        <a:t>Injector + TLs</a:t>
                      </a:r>
                      <a:endParaRPr lang="en-GB" sz="1200" b="1" i="0" u="none" strike="noStrike" dirty="0">
                        <a:solidFill>
                          <a:srgbClr val="00206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GB" sz="1200" b="1" u="none" strike="noStrike" dirty="0">
                          <a:solidFill>
                            <a:srgbClr val="002060"/>
                          </a:solidFill>
                          <a:effectLst/>
                        </a:rPr>
                        <a:t>Total</a:t>
                      </a:r>
                      <a:endParaRPr lang="en-GB" sz="1200" b="1" i="0" u="none" strike="noStrike" dirty="0">
                        <a:solidFill>
                          <a:srgbClr val="00206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24447498"/>
                  </a:ext>
                </a:extLst>
              </a:tr>
              <a:tr h="187828">
                <a:tc>
                  <a:txBody>
                    <a:bodyPr/>
                    <a:lstStyle/>
                    <a:p>
                      <a:pPr algn="l" fontAlgn="b"/>
                      <a:r>
                        <a:rPr lang="en-GB" sz="1200" u="none" strike="noStrike" dirty="0">
                          <a:solidFill>
                            <a:srgbClr val="002060"/>
                          </a:solidFill>
                          <a:effectLst/>
                        </a:rPr>
                        <a:t> Position</a:t>
                      </a:r>
                      <a:endParaRPr lang="en-GB" sz="1200" b="1" i="0" u="none" strike="noStrike" baseline="30000" dirty="0">
                        <a:solidFill>
                          <a:srgbClr val="00206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CH" sz="1200" b="0" i="0" u="none" strike="noStrike" dirty="0">
                          <a:solidFill>
                            <a:srgbClr val="002060"/>
                          </a:solidFill>
                          <a:effectLst/>
                          <a:latin typeface="+mn-lt"/>
                        </a:rPr>
                        <a:t>8855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H" sz="1200" b="0" i="0" u="none" strike="noStrike" dirty="0">
                          <a:solidFill>
                            <a:srgbClr val="002060"/>
                          </a:solidFill>
                          <a:effectLst/>
                          <a:latin typeface="+mn-lt"/>
                        </a:rPr>
                        <a:t>862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H" sz="1200" b="0" i="0" u="none" strike="noStrike">
                          <a:solidFill>
                            <a:srgbClr val="002060"/>
                          </a:solidFill>
                          <a:effectLst/>
                          <a:latin typeface="+mn-lt"/>
                        </a:rPr>
                        <a:t>9717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571953"/>
                  </a:ext>
                </a:extLst>
              </a:tr>
              <a:tr h="187828">
                <a:tc>
                  <a:txBody>
                    <a:bodyPr/>
                    <a:lstStyle/>
                    <a:p>
                      <a:pPr algn="l" fontAlgn="b"/>
                      <a:r>
                        <a:rPr lang="en-GB" sz="1200" u="none" strike="noStrike" dirty="0">
                          <a:solidFill>
                            <a:srgbClr val="002060"/>
                          </a:solidFill>
                          <a:effectLst/>
                        </a:rPr>
                        <a:t> Losses</a:t>
                      </a:r>
                      <a:endParaRPr lang="en-GB" sz="1200" b="1" i="0" u="none" strike="noStrike" dirty="0">
                        <a:solidFill>
                          <a:srgbClr val="00206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CH" sz="1200" b="0" i="0" u="none" strike="noStrike" dirty="0">
                          <a:solidFill>
                            <a:schemeClr val="accent6"/>
                          </a:solidFill>
                          <a:effectLst/>
                          <a:latin typeface="+mn-lt"/>
                        </a:rPr>
                        <a:t>26544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H" sz="1200" b="0" i="0" u="none" strike="noStrike" dirty="0">
                          <a:solidFill>
                            <a:srgbClr val="002060"/>
                          </a:solidFill>
                          <a:effectLst/>
                          <a:latin typeface="+mn-lt"/>
                        </a:rPr>
                        <a:t>200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H" sz="1200" b="0" i="0" u="none" strike="noStrike">
                          <a:solidFill>
                            <a:srgbClr val="002060"/>
                          </a:solidFill>
                          <a:effectLst/>
                          <a:latin typeface="+mn-lt"/>
                        </a:rPr>
                        <a:t>26744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6604120"/>
                  </a:ext>
                </a:extLst>
              </a:tr>
              <a:tr h="187828">
                <a:tc>
                  <a:txBody>
                    <a:bodyPr/>
                    <a:lstStyle/>
                    <a:p>
                      <a:pPr algn="l" fontAlgn="b"/>
                      <a:r>
                        <a:rPr lang="en-GB" sz="1200" u="none" strike="noStrike" dirty="0">
                          <a:solidFill>
                            <a:srgbClr val="002060"/>
                          </a:solidFill>
                          <a:effectLst/>
                        </a:rPr>
                        <a:t> Intensity</a:t>
                      </a:r>
                      <a:endParaRPr lang="en-GB" sz="1200" b="1" i="0" u="none" strike="noStrike" dirty="0">
                        <a:solidFill>
                          <a:srgbClr val="00206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CH" sz="1200" b="0" i="0" u="none" strike="noStrike" dirty="0">
                          <a:solidFill>
                            <a:srgbClr val="002060"/>
                          </a:solidFill>
                          <a:effectLst/>
                          <a:latin typeface="+mn-lt"/>
                        </a:rPr>
                        <a:t>15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H" sz="1200" b="0" i="0" u="none" strike="noStrike" dirty="0">
                          <a:solidFill>
                            <a:srgbClr val="002060"/>
                          </a:solidFill>
                          <a:effectLst/>
                          <a:latin typeface="+mn-lt"/>
                        </a:rPr>
                        <a:t>15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H" sz="1200" b="0" i="0" u="none" strike="noStrike">
                          <a:solidFill>
                            <a:srgbClr val="002060"/>
                          </a:solidFill>
                          <a:effectLst/>
                          <a:latin typeface="+mn-lt"/>
                        </a:rPr>
                        <a:t>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4744290"/>
                  </a:ext>
                </a:extLst>
              </a:tr>
              <a:tr h="187828">
                <a:tc>
                  <a:txBody>
                    <a:bodyPr/>
                    <a:lstStyle/>
                    <a:p>
                      <a:pPr algn="l" fontAlgn="b"/>
                      <a:r>
                        <a:rPr lang="en-GB" sz="1200" u="none" strike="noStrike" dirty="0">
                          <a:solidFill>
                            <a:srgbClr val="002060"/>
                          </a:solidFill>
                          <a:effectLst/>
                        </a:rPr>
                        <a:t> Transverse profile</a:t>
                      </a:r>
                      <a:endParaRPr lang="en-GB" sz="1200" b="1" i="0" u="none" strike="noStrike" dirty="0">
                        <a:solidFill>
                          <a:srgbClr val="00206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CH" sz="1200" b="0" i="0" u="none" strike="noStrike" dirty="0">
                          <a:solidFill>
                            <a:srgbClr val="002060"/>
                          </a:solidFill>
                          <a:effectLst/>
                          <a:latin typeface="+mn-lt"/>
                        </a:rPr>
                        <a:t>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H" sz="1200" b="0" i="0" u="none" strike="noStrike" dirty="0">
                          <a:solidFill>
                            <a:srgbClr val="002060"/>
                          </a:solidFill>
                          <a:effectLst/>
                          <a:latin typeface="+mn-lt"/>
                        </a:rPr>
                        <a:t>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H" sz="1200" b="0" i="0" u="none" strike="noStrike">
                          <a:solidFill>
                            <a:srgbClr val="002060"/>
                          </a:solidFill>
                          <a:effectLst/>
                          <a:latin typeface="+mn-lt"/>
                        </a:rPr>
                        <a:t>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5583520"/>
                  </a:ext>
                </a:extLst>
              </a:tr>
              <a:tr h="187828">
                <a:tc>
                  <a:txBody>
                    <a:bodyPr/>
                    <a:lstStyle/>
                    <a:p>
                      <a:pPr algn="l" fontAlgn="b"/>
                      <a:r>
                        <a:rPr lang="en-GB" sz="1200" u="none" strike="noStrike" dirty="0">
                          <a:solidFill>
                            <a:srgbClr val="002060"/>
                          </a:solidFill>
                          <a:effectLst/>
                        </a:rPr>
                        <a:t> Longitudinal profile</a:t>
                      </a:r>
                      <a:endParaRPr lang="en-GB" sz="1200" b="1" i="0" u="none" strike="noStrike" dirty="0">
                        <a:solidFill>
                          <a:srgbClr val="00206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CH" sz="1200" b="0" i="0" u="none" strike="noStrike" dirty="0">
                          <a:solidFill>
                            <a:srgbClr val="002060"/>
                          </a:solidFill>
                          <a:effectLst/>
                          <a:latin typeface="+mn-lt"/>
                        </a:rPr>
                        <a:t>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H" sz="1200" b="0" i="0" u="none" strike="noStrike" dirty="0">
                          <a:solidFill>
                            <a:srgbClr val="002060"/>
                          </a:solidFill>
                          <a:effectLst/>
                          <a:latin typeface="+mn-lt"/>
                        </a:rPr>
                        <a:t>14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H" sz="1200" b="0" i="0" u="none" strike="noStrike">
                          <a:solidFill>
                            <a:srgbClr val="002060"/>
                          </a:solidFill>
                          <a:effectLst/>
                          <a:latin typeface="+mn-lt"/>
                        </a:rPr>
                        <a:t>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8007078"/>
                  </a:ext>
                </a:extLst>
              </a:tr>
              <a:tr h="187828">
                <a:tc>
                  <a:txBody>
                    <a:bodyPr/>
                    <a:lstStyle/>
                    <a:p>
                      <a:pPr algn="l" fontAlgn="b"/>
                      <a:r>
                        <a:rPr lang="en-GB" sz="1200" u="none" strike="noStrike" dirty="0">
                          <a:solidFill>
                            <a:srgbClr val="002060"/>
                          </a:solidFill>
                          <a:effectLst/>
                        </a:rPr>
                        <a:t> </a:t>
                      </a:r>
                      <a:r>
                        <a:rPr lang="en-GB" sz="1200" u="none" strike="noStrike" dirty="0" err="1">
                          <a:solidFill>
                            <a:srgbClr val="002060"/>
                          </a:solidFill>
                          <a:effectLst/>
                        </a:rPr>
                        <a:t>Beamstrahlung</a:t>
                      </a:r>
                      <a:r>
                        <a:rPr lang="en-GB" sz="1200" u="none" strike="noStrike" dirty="0">
                          <a:solidFill>
                            <a:srgbClr val="002060"/>
                          </a:solidFill>
                          <a:effectLst/>
                        </a:rPr>
                        <a:t> monitors</a:t>
                      </a:r>
                      <a:endParaRPr lang="en-GB" sz="1200" b="1" i="0" u="none" strike="noStrike" dirty="0">
                        <a:solidFill>
                          <a:srgbClr val="00206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CH" sz="1200" b="0" i="0" u="none" strike="noStrike" dirty="0">
                          <a:solidFill>
                            <a:srgbClr val="002060"/>
                          </a:solidFill>
                          <a:effectLst/>
                          <a:latin typeface="+mn-lt"/>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H" sz="1200" b="0" i="0" u="none" strike="noStrike">
                          <a:solidFill>
                            <a:srgbClr val="00206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H" sz="1200" b="0" i="0" u="none" strike="noStrike" dirty="0">
                          <a:solidFill>
                            <a:srgbClr val="002060"/>
                          </a:solidFill>
                          <a:effectLst/>
                          <a:latin typeface="+mn-lt"/>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31782"/>
                  </a:ext>
                </a:extLst>
              </a:tr>
              <a:tr h="199567">
                <a:tc>
                  <a:txBody>
                    <a:bodyPr/>
                    <a:lstStyle/>
                    <a:p>
                      <a:pPr algn="l" fontAlgn="b"/>
                      <a:r>
                        <a:rPr lang="en-GB" sz="1200" u="none" strike="noStrike" dirty="0">
                          <a:solidFill>
                            <a:srgbClr val="002060"/>
                          </a:solidFill>
                          <a:effectLst/>
                        </a:rPr>
                        <a:t> Polarimeter</a:t>
                      </a:r>
                      <a:endParaRPr lang="en-GB" sz="1200" b="1" i="0" u="none" strike="noStrike" dirty="0">
                        <a:solidFill>
                          <a:srgbClr val="00206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en-CH" sz="1200" b="0" i="0" u="none" strike="noStrike" dirty="0">
                          <a:solidFill>
                            <a:srgbClr val="002060"/>
                          </a:solidFill>
                          <a:effectLst/>
                          <a:latin typeface="+mn-lt"/>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H" sz="1200" b="0" i="0" u="none" strike="noStrike" dirty="0">
                          <a:solidFill>
                            <a:srgbClr val="00206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CH" sz="1200" b="0" i="0" u="none" strike="noStrike" dirty="0">
                          <a:solidFill>
                            <a:srgbClr val="002060"/>
                          </a:solidFill>
                          <a:effectLst/>
                          <a:latin typeface="+mn-lt"/>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6819373"/>
                  </a:ext>
                </a:extLst>
              </a:tr>
            </a:tbl>
          </a:graphicData>
        </a:graphic>
      </p:graphicFrame>
      <p:sp>
        <p:nvSpPr>
          <p:cNvPr id="5" name="TextBox 4">
            <a:extLst>
              <a:ext uri="{FF2B5EF4-FFF2-40B4-BE49-F238E27FC236}">
                <a16:creationId xmlns:a16="http://schemas.microsoft.com/office/drawing/2014/main" id="{B82C7F68-A395-C9FF-E043-9B3125A42651}"/>
              </a:ext>
            </a:extLst>
          </p:cNvPr>
          <p:cNvSpPr txBox="1"/>
          <p:nvPr/>
        </p:nvSpPr>
        <p:spPr>
          <a:xfrm>
            <a:off x="412748" y="2711991"/>
            <a:ext cx="4536504" cy="246221"/>
          </a:xfrm>
          <a:prstGeom prst="rect">
            <a:avLst/>
          </a:prstGeom>
          <a:noFill/>
        </p:spPr>
        <p:txBody>
          <a:bodyPr wrap="square" rtlCol="0">
            <a:spAutoFit/>
          </a:bodyPr>
          <a:lstStyle/>
          <a:p>
            <a:pPr algn="ctr"/>
            <a:r>
              <a:rPr lang="en-US" sz="1000" dirty="0"/>
              <a:t>Table 2: Numbers of different BI systems needed, to be confirmed. [5]</a:t>
            </a:r>
            <a:endParaRPr lang="en-GB" sz="1000" dirty="0"/>
          </a:p>
        </p:txBody>
      </p:sp>
      <p:sp>
        <p:nvSpPr>
          <p:cNvPr id="6" name="Text Placeholder 4">
            <a:extLst>
              <a:ext uri="{FF2B5EF4-FFF2-40B4-BE49-F238E27FC236}">
                <a16:creationId xmlns:a16="http://schemas.microsoft.com/office/drawing/2014/main" id="{12B989E5-F700-E02E-EAEE-CFE0C362A806}"/>
              </a:ext>
            </a:extLst>
          </p:cNvPr>
          <p:cNvSpPr txBox="1">
            <a:spLocks/>
          </p:cNvSpPr>
          <p:nvPr/>
        </p:nvSpPr>
        <p:spPr>
          <a:xfrm>
            <a:off x="5156358" y="860684"/>
            <a:ext cx="3912941" cy="3422132"/>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00000"/>
              </a:lnSpc>
              <a:spcAft>
                <a:spcPts val="1800"/>
              </a:spcAft>
              <a:buFont typeface="Arial" panose="020B0604020202020204" pitchFamily="34" charset="0"/>
              <a:buChar char="•"/>
            </a:pPr>
            <a:r>
              <a:rPr lang="en-GB" sz="1200" dirty="0"/>
              <a:t>Large collaboration with regular meetings focusing particularly on devices related to machine protection, devices with large impact on cost (e.g. BPMs) and systems requiring significant R&amp;D. </a:t>
            </a:r>
          </a:p>
          <a:p>
            <a:pPr marL="171450" indent="-171450">
              <a:lnSpc>
                <a:spcPct val="100000"/>
              </a:lnSpc>
              <a:spcAft>
                <a:spcPts val="1800"/>
              </a:spcAft>
              <a:buFont typeface="Arial" panose="020B0604020202020204" pitchFamily="34" charset="0"/>
              <a:buChar char="•"/>
            </a:pPr>
            <a:r>
              <a:rPr lang="en-GB" dirty="0"/>
              <a:t>Due to large numbers of systems; reliability, automation, and cost optimisation are important considerations. </a:t>
            </a:r>
            <a:endParaRPr lang="en-GB" sz="1200" dirty="0"/>
          </a:p>
          <a:p>
            <a:pPr marL="171450" indent="-171450">
              <a:lnSpc>
                <a:spcPct val="100000"/>
              </a:lnSpc>
              <a:spcAft>
                <a:spcPts val="1800"/>
              </a:spcAft>
              <a:buFont typeface="Arial" panose="020B0604020202020204" pitchFamily="34" charset="0"/>
              <a:buChar char="•"/>
            </a:pPr>
            <a:r>
              <a:rPr lang="en-GB" sz="1200" dirty="0"/>
              <a:t>No show stoppers identified, but lots more to be done by the collaboration!</a:t>
            </a:r>
          </a:p>
          <a:p>
            <a:pPr marL="171450" indent="-171450">
              <a:lnSpc>
                <a:spcPct val="100000"/>
              </a:lnSpc>
              <a:spcAft>
                <a:spcPts val="1800"/>
              </a:spcAft>
              <a:buFont typeface="Arial" panose="020B0604020202020204" pitchFamily="34" charset="0"/>
              <a:buChar char="•"/>
            </a:pPr>
            <a:endParaRPr lang="en-GB" dirty="0"/>
          </a:p>
          <a:p>
            <a:pPr marL="342900" indent="-342900">
              <a:lnSpc>
                <a:spcPct val="120000"/>
              </a:lnSpc>
              <a:spcAft>
                <a:spcPts val="1800"/>
              </a:spcAft>
              <a:buFont typeface="Arial" panose="020B0604020202020204" pitchFamily="34" charset="0"/>
              <a:buChar char="•"/>
            </a:pPr>
            <a:endParaRPr lang="en-GB" sz="1600" b="0" i="0" dirty="0">
              <a:effectLst/>
              <a:latin typeface="Arial" panose="020B0604020202020204" pitchFamily="34" charset="0"/>
            </a:endParaRPr>
          </a:p>
        </p:txBody>
      </p:sp>
      <p:pic>
        <p:nvPicPr>
          <p:cNvPr id="9" name="Picture 8">
            <a:extLst>
              <a:ext uri="{FF2B5EF4-FFF2-40B4-BE49-F238E27FC236}">
                <a16:creationId xmlns:a16="http://schemas.microsoft.com/office/drawing/2014/main" id="{5AA57F37-B91D-46BD-A657-3479CF6ADB55}"/>
              </a:ext>
            </a:extLst>
          </p:cNvPr>
          <p:cNvPicPr>
            <a:picLocks noChangeAspect="1"/>
          </p:cNvPicPr>
          <p:nvPr/>
        </p:nvPicPr>
        <p:blipFill rotWithShape="1">
          <a:blip r:embed="rId2"/>
          <a:srcRect l="1964" t="45800" r="3538" b="17801"/>
          <a:stretch/>
        </p:blipFill>
        <p:spPr>
          <a:xfrm>
            <a:off x="755576" y="3219822"/>
            <a:ext cx="7632848" cy="1653784"/>
          </a:xfrm>
          <a:prstGeom prst="rect">
            <a:avLst/>
          </a:prstGeom>
        </p:spPr>
      </p:pic>
      <p:sp>
        <p:nvSpPr>
          <p:cNvPr id="12" name="TextBox 11">
            <a:extLst>
              <a:ext uri="{FF2B5EF4-FFF2-40B4-BE49-F238E27FC236}">
                <a16:creationId xmlns:a16="http://schemas.microsoft.com/office/drawing/2014/main" id="{BB6486AD-7CAF-4022-83A0-0251C378ECCF}"/>
              </a:ext>
            </a:extLst>
          </p:cNvPr>
          <p:cNvSpPr txBox="1"/>
          <p:nvPr/>
        </p:nvSpPr>
        <p:spPr>
          <a:xfrm>
            <a:off x="2394192" y="4846394"/>
            <a:ext cx="4355615" cy="246221"/>
          </a:xfrm>
          <a:prstGeom prst="rect">
            <a:avLst/>
          </a:prstGeom>
          <a:noFill/>
        </p:spPr>
        <p:txBody>
          <a:bodyPr wrap="square" rtlCol="0">
            <a:spAutoFit/>
          </a:bodyPr>
          <a:lstStyle/>
          <a:p>
            <a:pPr algn="ctr"/>
            <a:r>
              <a:rPr lang="en-US" sz="1000" dirty="0"/>
              <a:t>Some of the institutions contributing to the FCC BI collaboration.</a:t>
            </a:r>
            <a:endParaRPr lang="en-GB" sz="1000" dirty="0"/>
          </a:p>
        </p:txBody>
      </p:sp>
    </p:spTree>
    <p:extLst>
      <p:ext uri="{BB962C8B-B14F-4D97-AF65-F5344CB8AC3E}">
        <p14:creationId xmlns:p14="http://schemas.microsoft.com/office/powerpoint/2010/main" val="762138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561B2-8761-AB18-F3C6-044134872B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EEE870-072D-C559-67A2-B6E0D133A2BC}"/>
              </a:ext>
            </a:extLst>
          </p:cNvPr>
          <p:cNvSpPr>
            <a:spLocks noGrp="1"/>
          </p:cNvSpPr>
          <p:nvPr>
            <p:ph type="ctrTitle"/>
          </p:nvPr>
        </p:nvSpPr>
        <p:spPr/>
        <p:txBody>
          <a:bodyPr/>
          <a:lstStyle/>
          <a:p>
            <a:pPr>
              <a:lnSpc>
                <a:spcPct val="100000"/>
              </a:lnSpc>
              <a:spcAft>
                <a:spcPts val="1800"/>
              </a:spcAft>
            </a:pPr>
            <a:r>
              <a:rPr lang="en-GB" dirty="0"/>
              <a:t>ARC </a:t>
            </a:r>
            <a:r>
              <a:rPr lang="en-GB" dirty="0" err="1"/>
              <a:t>Bpm</a:t>
            </a:r>
            <a:r>
              <a:rPr lang="en-GB" cap="none" dirty="0" err="1"/>
              <a:t>s</a:t>
            </a:r>
            <a:r>
              <a:rPr lang="en-GB" dirty="0"/>
              <a:t> for FCC-</a:t>
            </a:r>
            <a:r>
              <a:rPr lang="en-GB" cap="none" dirty="0"/>
              <a:t>ee</a:t>
            </a:r>
            <a:endParaRPr lang="en-GB" dirty="0"/>
          </a:p>
        </p:txBody>
      </p:sp>
      <p:sp>
        <p:nvSpPr>
          <p:cNvPr id="4" name="Slide Number Placeholder 3">
            <a:extLst>
              <a:ext uri="{FF2B5EF4-FFF2-40B4-BE49-F238E27FC236}">
                <a16:creationId xmlns:a16="http://schemas.microsoft.com/office/drawing/2014/main" id="{3D04755D-AE7C-B35B-A785-F176B29FEAB2}"/>
              </a:ext>
            </a:extLst>
          </p:cNvPr>
          <p:cNvSpPr>
            <a:spLocks noGrp="1"/>
          </p:cNvSpPr>
          <p:nvPr>
            <p:ph type="sldNum" sz="quarter" idx="12"/>
          </p:nvPr>
        </p:nvSpPr>
        <p:spPr/>
        <p:txBody>
          <a:bodyPr/>
          <a:lstStyle/>
          <a:p>
            <a:fld id="{88A1DFE4-5FC5-43BD-BB7E-75EAD82B965F}" type="slidenum">
              <a:rPr lang="en-US" noProof="0" smtClean="0"/>
              <a:pPr/>
              <a:t>8</a:t>
            </a:fld>
            <a:endParaRPr lang="en-US" noProof="0" dirty="0"/>
          </a:p>
        </p:txBody>
      </p:sp>
    </p:spTree>
    <p:extLst>
      <p:ext uri="{BB962C8B-B14F-4D97-AF65-F5344CB8AC3E}">
        <p14:creationId xmlns:p14="http://schemas.microsoft.com/office/powerpoint/2010/main" val="200422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1783A-132B-624E-F6AE-0E58FD67C9D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CCC32A-17B4-50C3-36A4-81776E222EE0}"/>
              </a:ext>
            </a:extLst>
          </p:cNvPr>
          <p:cNvSpPr>
            <a:spLocks noGrp="1"/>
          </p:cNvSpPr>
          <p:nvPr>
            <p:ph type="sldNum" sz="quarter" idx="10"/>
          </p:nvPr>
        </p:nvSpPr>
        <p:spPr/>
        <p:txBody>
          <a:bodyPr/>
          <a:lstStyle/>
          <a:p>
            <a:fld id="{88A1DFE4-5FC5-43BD-BB7E-75EAD82B965F}" type="slidenum">
              <a:rPr lang="en-US" noProof="0" smtClean="0">
                <a:solidFill>
                  <a:schemeClr val="bg1"/>
                </a:solidFill>
              </a:rPr>
              <a:pPr/>
              <a:t>9</a:t>
            </a:fld>
            <a:endParaRPr lang="en-US" noProof="0" dirty="0">
              <a:solidFill>
                <a:schemeClr val="bg1"/>
              </a:solidFill>
            </a:endParaRPr>
          </a:p>
        </p:txBody>
      </p:sp>
      <p:sp>
        <p:nvSpPr>
          <p:cNvPr id="8" name="Title 7">
            <a:extLst>
              <a:ext uri="{FF2B5EF4-FFF2-40B4-BE49-F238E27FC236}">
                <a16:creationId xmlns:a16="http://schemas.microsoft.com/office/drawing/2014/main" id="{BCC5A960-A85C-79BB-DEFD-63731B65A456}"/>
              </a:ext>
            </a:extLst>
          </p:cNvPr>
          <p:cNvSpPr>
            <a:spLocks noGrp="1"/>
          </p:cNvSpPr>
          <p:nvPr>
            <p:ph type="title"/>
          </p:nvPr>
        </p:nvSpPr>
        <p:spPr/>
        <p:txBody>
          <a:bodyPr/>
          <a:lstStyle/>
          <a:p>
            <a:r>
              <a:rPr lang="en-GB" dirty="0"/>
              <a:t>FCC-</a:t>
            </a:r>
            <a:r>
              <a:rPr lang="en-GB" dirty="0" err="1"/>
              <a:t>ee</a:t>
            </a:r>
            <a:r>
              <a:rPr lang="en-GB" dirty="0"/>
              <a:t> BPM Requirements</a:t>
            </a:r>
          </a:p>
        </p:txBody>
      </p:sp>
      <p:sp>
        <p:nvSpPr>
          <p:cNvPr id="3" name="Text Placeholder 4">
            <a:extLst>
              <a:ext uri="{FF2B5EF4-FFF2-40B4-BE49-F238E27FC236}">
                <a16:creationId xmlns:a16="http://schemas.microsoft.com/office/drawing/2014/main" id="{CAACC865-84AF-C707-98CC-E2354B08B63E}"/>
              </a:ext>
            </a:extLst>
          </p:cNvPr>
          <p:cNvSpPr txBox="1">
            <a:spLocks/>
          </p:cNvSpPr>
          <p:nvPr/>
        </p:nvSpPr>
        <p:spPr>
          <a:xfrm>
            <a:off x="443035" y="1381866"/>
            <a:ext cx="4705029" cy="3422132"/>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00000"/>
              </a:lnSpc>
              <a:spcAft>
                <a:spcPts val="1800"/>
              </a:spcAft>
              <a:buFont typeface="Arial" panose="020B0604020202020204" pitchFamily="34" charset="0"/>
              <a:buChar char="•"/>
            </a:pPr>
            <a:r>
              <a:rPr lang="en-GB" b="0" i="0" dirty="0">
                <a:effectLst/>
              </a:rPr>
              <a:t>The FCC arc BPMs, and most other FCC BPMs, </a:t>
            </a:r>
            <a:r>
              <a:rPr lang="en-GB" dirty="0"/>
              <a:t>will use </a:t>
            </a:r>
            <a:r>
              <a:rPr lang="en-GB" b="0" i="0" dirty="0">
                <a:solidFill>
                  <a:srgbClr val="FF0000"/>
                </a:solidFill>
                <a:effectLst/>
              </a:rPr>
              <a:t>button </a:t>
            </a:r>
            <a:r>
              <a:rPr lang="en-GB" i="0" dirty="0">
                <a:solidFill>
                  <a:srgbClr val="FF0000"/>
                </a:solidFill>
                <a:effectLst/>
              </a:rPr>
              <a:t>pickups</a:t>
            </a:r>
            <a:r>
              <a:rPr lang="en-GB" b="0" i="0" dirty="0">
                <a:solidFill>
                  <a:srgbClr val="FF0000"/>
                </a:solidFill>
                <a:effectLst/>
              </a:rPr>
              <a:t>.</a:t>
            </a:r>
          </a:p>
          <a:p>
            <a:pPr lvl="1">
              <a:lnSpc>
                <a:spcPct val="100000"/>
              </a:lnSpc>
              <a:spcAft>
                <a:spcPts val="1800"/>
              </a:spcAft>
            </a:pPr>
            <a:r>
              <a:rPr lang="en-GB" dirty="0">
                <a:sym typeface="Wingdings" pitchFamily="2" charset="2"/>
              </a:rPr>
              <a:t>Shall provide </a:t>
            </a:r>
            <a:r>
              <a:rPr lang="en-GB" dirty="0">
                <a:solidFill>
                  <a:srgbClr val="FF0000"/>
                </a:solidFill>
                <a:sym typeface="Wingdings" pitchFamily="2" charset="2"/>
              </a:rPr>
              <a:t>o</a:t>
            </a:r>
            <a:r>
              <a:rPr lang="en-GB" dirty="0">
                <a:solidFill>
                  <a:srgbClr val="FF0000"/>
                </a:solidFill>
              </a:rPr>
              <a:t>rbit, turn-by-turn and bunch-by-bunch </a:t>
            </a:r>
            <a:r>
              <a:rPr lang="en-GB" dirty="0"/>
              <a:t>measurements.</a:t>
            </a:r>
          </a:p>
          <a:p>
            <a:pPr lvl="1">
              <a:lnSpc>
                <a:spcPct val="100000"/>
              </a:lnSpc>
              <a:spcAft>
                <a:spcPts val="1800"/>
              </a:spcAft>
            </a:pPr>
            <a:r>
              <a:rPr lang="en-GB" dirty="0">
                <a:solidFill>
                  <a:srgbClr val="FF0000"/>
                </a:solidFill>
              </a:rPr>
              <a:t>High resolution </a:t>
            </a:r>
            <a:r>
              <a:rPr lang="en-GB" dirty="0"/>
              <a:t>requirements (see Table. 3).</a:t>
            </a:r>
          </a:p>
          <a:p>
            <a:pPr lvl="1">
              <a:lnSpc>
                <a:spcPct val="100000"/>
              </a:lnSpc>
              <a:spcAft>
                <a:spcPts val="1800"/>
              </a:spcAft>
            </a:pPr>
            <a:r>
              <a:rPr lang="en-GB" dirty="0">
                <a:solidFill>
                  <a:srgbClr val="FF0000"/>
                </a:solidFill>
              </a:rPr>
              <a:t>Small beam impedance </a:t>
            </a:r>
            <a:r>
              <a:rPr lang="en-GB" dirty="0">
                <a:sym typeface="Wingdings" panose="05000000000000000000" pitchFamily="2" charset="2"/>
              </a:rPr>
              <a:t></a:t>
            </a:r>
            <a:r>
              <a:rPr lang="en-GB" dirty="0"/>
              <a:t> minimise heating, at the expense of smaller signals and resolution. </a:t>
            </a:r>
          </a:p>
          <a:p>
            <a:pPr lvl="1">
              <a:lnSpc>
                <a:spcPct val="100000"/>
              </a:lnSpc>
              <a:spcAft>
                <a:spcPts val="1800"/>
              </a:spcAft>
            </a:pPr>
            <a:r>
              <a:rPr lang="en-GB" dirty="0"/>
              <a:t>Need to be </a:t>
            </a:r>
            <a:r>
              <a:rPr lang="en-GB" dirty="0">
                <a:solidFill>
                  <a:srgbClr val="FF0000"/>
                </a:solidFill>
              </a:rPr>
              <a:t>reliable</a:t>
            </a:r>
            <a:r>
              <a:rPr lang="en-GB" dirty="0"/>
              <a:t>, rad tolerant electronics.</a:t>
            </a:r>
          </a:p>
          <a:p>
            <a:pPr lvl="1">
              <a:lnSpc>
                <a:spcPct val="100000"/>
              </a:lnSpc>
              <a:spcAft>
                <a:spcPts val="1800"/>
              </a:spcAft>
            </a:pPr>
            <a:r>
              <a:rPr lang="en-GB" dirty="0"/>
              <a:t>Within cost budget.</a:t>
            </a:r>
          </a:p>
          <a:p>
            <a:pPr lvl="1">
              <a:lnSpc>
                <a:spcPct val="100000"/>
              </a:lnSpc>
              <a:spcAft>
                <a:spcPts val="1800"/>
              </a:spcAft>
            </a:pPr>
            <a:r>
              <a:rPr lang="en-GB" dirty="0"/>
              <a:t>Need to fulfil requirements at all operational modes and will also be used in commissioning. </a:t>
            </a:r>
          </a:p>
          <a:p>
            <a:pPr marL="342900" indent="-342900">
              <a:lnSpc>
                <a:spcPct val="120000"/>
              </a:lnSpc>
              <a:spcAft>
                <a:spcPts val="1800"/>
              </a:spcAft>
              <a:buFont typeface="Arial" panose="020B0604020202020204" pitchFamily="34" charset="0"/>
              <a:buChar char="•"/>
            </a:pPr>
            <a:endParaRPr lang="en-GB" sz="1600" b="0" i="0" dirty="0">
              <a:effectLst/>
              <a:latin typeface="Arial" panose="020B0604020202020204" pitchFamily="34" charset="0"/>
            </a:endParaRPr>
          </a:p>
        </p:txBody>
      </p:sp>
      <p:graphicFrame>
        <p:nvGraphicFramePr>
          <p:cNvPr id="4" name="Table 12">
            <a:extLst>
              <a:ext uri="{FF2B5EF4-FFF2-40B4-BE49-F238E27FC236}">
                <a16:creationId xmlns:a16="http://schemas.microsoft.com/office/drawing/2014/main" id="{4146D75B-8CC2-897D-7DA9-FE3DA3DC8BB2}"/>
              </a:ext>
            </a:extLst>
          </p:cNvPr>
          <p:cNvGraphicFramePr>
            <a:graphicFrameLocks noGrp="1"/>
          </p:cNvGraphicFramePr>
          <p:nvPr>
            <p:extLst>
              <p:ext uri="{D42A27DB-BD31-4B8C-83A1-F6EECF244321}">
                <p14:modId xmlns:p14="http://schemas.microsoft.com/office/powerpoint/2010/main" val="1877608153"/>
              </p:ext>
            </p:extLst>
          </p:nvPr>
        </p:nvGraphicFramePr>
        <p:xfrm>
          <a:off x="5472099" y="1708225"/>
          <a:ext cx="2808313" cy="1727049"/>
        </p:xfrm>
        <a:graphic>
          <a:graphicData uri="http://schemas.openxmlformats.org/drawingml/2006/table">
            <a:tbl>
              <a:tblPr firstRow="1" bandRow="1">
                <a:tableStyleId>{2D5ABB26-0587-4C30-8999-92F81FD0307C}</a:tableStyleId>
              </a:tblPr>
              <a:tblGrid>
                <a:gridCol w="1579676">
                  <a:extLst>
                    <a:ext uri="{9D8B030D-6E8A-4147-A177-3AD203B41FA5}">
                      <a16:colId xmlns:a16="http://schemas.microsoft.com/office/drawing/2014/main" val="381629727"/>
                    </a:ext>
                  </a:extLst>
                </a:gridCol>
                <a:gridCol w="1228637">
                  <a:extLst>
                    <a:ext uri="{9D8B030D-6E8A-4147-A177-3AD203B41FA5}">
                      <a16:colId xmlns:a16="http://schemas.microsoft.com/office/drawing/2014/main" val="2103600417"/>
                    </a:ext>
                  </a:extLst>
                </a:gridCol>
              </a:tblGrid>
              <a:tr h="216674">
                <a:tc>
                  <a:txBody>
                    <a:bodyPr/>
                    <a:lstStyle/>
                    <a:p>
                      <a:pPr algn="l"/>
                      <a:r>
                        <a:rPr lang="en-US" sz="1100" dirty="0">
                          <a:solidFill>
                            <a:sysClr val="windowText" lastClr="000000"/>
                          </a:solidFill>
                        </a:rPr>
                        <a:t>BPM Parameter</a:t>
                      </a:r>
                      <a:endParaRPr lang="en-GB" sz="11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lang="en-US" sz="1100" dirty="0">
                          <a:solidFill>
                            <a:sysClr val="windowText" lastClr="000000"/>
                          </a:solidFill>
                        </a:rPr>
                        <a:t>Requirement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3611579"/>
                  </a:ext>
                </a:extLst>
              </a:tr>
              <a:tr h="216674">
                <a:tc>
                  <a:txBody>
                    <a:bodyPr/>
                    <a:lstStyle/>
                    <a:p>
                      <a:pPr algn="l"/>
                      <a:r>
                        <a:rPr lang="en-US" sz="1100" dirty="0"/>
                        <a:t>Orbit resolution </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100" dirty="0"/>
                        <a:t>0.1 </a:t>
                      </a:r>
                      <a:r>
                        <a:rPr lang="en-GB" sz="1100" dirty="0" err="1"/>
                        <a:t>μm</a:t>
                      </a:r>
                      <a:r>
                        <a:rPr lang="en-GB" sz="11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6371178"/>
                  </a:ext>
                </a:extLst>
              </a:tr>
              <a:tr h="21667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err="1"/>
                        <a:t>TxT</a:t>
                      </a:r>
                      <a:r>
                        <a:rPr lang="en-US" sz="1100" dirty="0"/>
                        <a:t> resolution</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100" dirty="0"/>
                        <a:t>1 </a:t>
                      </a:r>
                      <a:r>
                        <a:rPr lang="en-GB" sz="1100" dirty="0" err="1"/>
                        <a:t>μm</a:t>
                      </a:r>
                      <a:r>
                        <a:rPr lang="en-GB" sz="11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5238964"/>
                  </a:ext>
                </a:extLst>
              </a:tr>
              <a:tr h="216674">
                <a:tc>
                  <a:txBody>
                    <a:bodyPr/>
                    <a:lstStyle/>
                    <a:p>
                      <a:pPr algn="l"/>
                      <a:r>
                        <a:rPr lang="en-US" sz="1100" dirty="0"/>
                        <a:t>Arc BPM accuracy</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100" dirty="0"/>
                        <a:t>20</a:t>
                      </a:r>
                      <a:r>
                        <a:rPr lang="en-GB" sz="1100" dirty="0"/>
                        <a:t> </a:t>
                      </a:r>
                      <a:r>
                        <a:rPr lang="en-GB" sz="1100" dirty="0" err="1"/>
                        <a:t>μm</a:t>
                      </a:r>
                      <a:r>
                        <a:rPr lang="en-GB" sz="11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8389252"/>
                  </a:ext>
                </a:extLst>
              </a:tr>
              <a:tr h="352096">
                <a:tc>
                  <a:txBody>
                    <a:bodyPr/>
                    <a:lstStyle/>
                    <a:p>
                      <a:pPr algn="l"/>
                      <a:r>
                        <a:rPr lang="en-US" sz="1100" dirty="0">
                          <a:solidFill>
                            <a:schemeClr val="tx1"/>
                          </a:solidFill>
                        </a:rPr>
                        <a:t>CDR est. loss factor, 4000 BPMs</a:t>
                      </a:r>
                      <a:endParaRPr lang="en-GB" sz="1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100" dirty="0">
                          <a:solidFill>
                            <a:schemeClr val="tx1"/>
                          </a:solidFill>
                        </a:rPr>
                        <a:t>40.1 V/</a:t>
                      </a:r>
                      <a:r>
                        <a:rPr lang="en-GB" sz="1100" dirty="0" err="1">
                          <a:solidFill>
                            <a:schemeClr val="tx1"/>
                          </a:solidFill>
                        </a:rPr>
                        <a:t>pC</a:t>
                      </a:r>
                      <a:endParaRPr lang="en-GB"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6619050"/>
                  </a:ext>
                </a:extLst>
              </a:tr>
              <a:tr h="264009">
                <a:tc>
                  <a:txBody>
                    <a:bodyPr/>
                    <a:lstStyle/>
                    <a:p>
                      <a:pPr algn="l"/>
                      <a:r>
                        <a:rPr lang="en-US" sz="1100" dirty="0"/>
                        <a:t>Min bunch spacing</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100" b="0" dirty="0"/>
                        <a:t>25 ns </a:t>
                      </a:r>
                      <a:endParaRPr lang="en-GB" sz="11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619430"/>
                  </a:ext>
                </a:extLst>
              </a:tr>
            </a:tbl>
          </a:graphicData>
        </a:graphic>
      </p:graphicFrame>
      <p:sp>
        <p:nvSpPr>
          <p:cNvPr id="7" name="Textplatzhalter 6">
            <a:extLst>
              <a:ext uri="{FF2B5EF4-FFF2-40B4-BE49-F238E27FC236}">
                <a16:creationId xmlns:a16="http://schemas.microsoft.com/office/drawing/2014/main" id="{AE5CF801-F60C-56BE-C82B-E1368F1FEED1}"/>
              </a:ext>
            </a:extLst>
          </p:cNvPr>
          <p:cNvSpPr txBox="1">
            <a:spLocks/>
          </p:cNvSpPr>
          <p:nvPr/>
        </p:nvSpPr>
        <p:spPr>
          <a:xfrm>
            <a:off x="4864756" y="3618495"/>
            <a:ext cx="4023000" cy="446845"/>
          </a:xfrm>
          <a:prstGeom prst="rect">
            <a:avLst/>
          </a:prstGeom>
        </p:spPr>
        <p:txBody>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00" dirty="0"/>
              <a:t>T</a:t>
            </a:r>
            <a:r>
              <a:rPr lang="en-GB" sz="1000" dirty="0"/>
              <a:t>able 3: Requirements for FCCee arc BPMs</a:t>
            </a:r>
            <a:r>
              <a:rPr lang="en-GB" dirty="0"/>
              <a:t>.</a:t>
            </a:r>
          </a:p>
        </p:txBody>
      </p:sp>
    </p:spTree>
    <p:extLst>
      <p:ext uri="{BB962C8B-B14F-4D97-AF65-F5344CB8AC3E}">
        <p14:creationId xmlns:p14="http://schemas.microsoft.com/office/powerpoint/2010/main" val="3440976579"/>
      </p:ext>
    </p:extLst>
  </p:cSld>
  <p:clrMapOvr>
    <a:masterClrMapping/>
  </p:clrMapOvr>
</p:sld>
</file>

<file path=ppt/theme/theme1.xml><?xml version="1.0" encoding="utf-8"?>
<a:theme xmlns:a="http://schemas.openxmlformats.org/drawingml/2006/main" name="Introslides">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CC-2011110001-BLEED_FCC_PresentationTemplate_16x9_onscreen" id="{793AB792-361D-0145-88B4-1694BCC907D6}" vid="{4B4FCAA3-11E4-AB45-B52B-DF74168EF75C}"/>
    </a:ext>
  </a:extLst>
</a:theme>
</file>

<file path=ppt/theme/theme2.xml><?xml version="1.0" encoding="utf-8"?>
<a:theme xmlns:a="http://schemas.openxmlformats.org/drawingml/2006/main" name="Titleslides, Conclusion">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CC-2011110001-BLEED_FCC_PresentationTemplate_16x9_onscreen" id="{793AB792-361D-0145-88B4-1694BCC907D6}" vid="{72BB91BA-D48B-374C-B02D-B1939E895556}"/>
    </a:ext>
  </a:extLst>
</a:theme>
</file>

<file path=ppt/theme/theme3.xml><?xml version="1.0" encoding="utf-8"?>
<a:theme xmlns:a="http://schemas.openxmlformats.org/drawingml/2006/main" name="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FCC-2011110001-BLEED_FCC_PresentationTemplate_16x9_onscreen" id="{793AB792-361D-0145-88B4-1694BCC907D6}" vid="{DD2D8671-E3F2-8B4E-BCFC-6E9DC91A47EB}"/>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FCC-2011110001-BLEED_FCC_PresentationTemplate_16x9_onscreen</Template>
  <TotalTime>158023</TotalTime>
  <Words>2498</Words>
  <Application>Microsoft Office PowerPoint</Application>
  <PresentationFormat>On-screen Show (16:9)</PresentationFormat>
  <Paragraphs>299</Paragraphs>
  <Slides>29</Slides>
  <Notes>1</Notes>
  <HiddenSlides>2</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29</vt:i4>
      </vt:variant>
    </vt:vector>
  </HeadingPairs>
  <TitlesOfParts>
    <vt:vector size="35" baseType="lpstr">
      <vt:lpstr>Arial</vt:lpstr>
      <vt:lpstr>Calibri</vt:lpstr>
      <vt:lpstr>Courier New</vt:lpstr>
      <vt:lpstr>Introslides</vt:lpstr>
      <vt:lpstr>Titleslides, Conclusion</vt:lpstr>
      <vt:lpstr>Content Slides - Deep Blue</vt:lpstr>
      <vt:lpstr>Beam diagnostics for FCC-ee</vt:lpstr>
      <vt:lpstr>Contents</vt:lpstr>
      <vt:lpstr>Overview of The FCc-ee</vt:lpstr>
      <vt:lpstr>The FCC-ee: Introduction</vt:lpstr>
      <vt:lpstr>Overview of Beam Instrumentation for FCC-ee</vt:lpstr>
      <vt:lpstr>The FCC-ee: Challenges for BI</vt:lpstr>
      <vt:lpstr>BI for FCC-ee</vt:lpstr>
      <vt:lpstr>ARC Bpms for FCC-ee</vt:lpstr>
      <vt:lpstr>FCC-ee BPM Requirements</vt:lpstr>
      <vt:lpstr>Different modes of FCC-ee</vt:lpstr>
      <vt:lpstr>Including Beam Pipe Winglets</vt:lpstr>
      <vt:lpstr>Exploring Geometrical Parameter space</vt:lpstr>
      <vt:lpstr>Curved vs Flat Pickups</vt:lpstr>
      <vt:lpstr>Varying Geometric Parameters of a Flat Pickup</vt:lpstr>
      <vt:lpstr>Varying Geometric Parameters of a Flat Pickup</vt:lpstr>
      <vt:lpstr>Varying Geometric Parameters of a Flat Pickup</vt:lpstr>
      <vt:lpstr>Flat, Stepped and Conical Pickups</vt:lpstr>
      <vt:lpstr>Trapezoid Pickups</vt:lpstr>
      <vt:lpstr>Introducing Non-Ideal Materials</vt:lpstr>
      <vt:lpstr>Bench-Marking Measurements at AWAKE</vt:lpstr>
      <vt:lpstr>The AWAKE eBPMs in CST</vt:lpstr>
      <vt:lpstr>The AWAKE eBPMs in CST</vt:lpstr>
      <vt:lpstr>Further Benchmarking with PSI and CLEAR</vt:lpstr>
      <vt:lpstr>Future plans</vt:lpstr>
      <vt:lpstr>Conclusions Future Plans</vt:lpstr>
      <vt:lpstr>Thanks for your attention! </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Howling</dc:creator>
  <cp:lastModifiedBy>Emily Howling</cp:lastModifiedBy>
  <cp:revision>264</cp:revision>
  <dcterms:created xsi:type="dcterms:W3CDTF">2023-10-16T13:25:49Z</dcterms:created>
  <dcterms:modified xsi:type="dcterms:W3CDTF">2025-06-17T09:15:56Z</dcterms:modified>
</cp:coreProperties>
</file>