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953" r:id="rId2"/>
    <p:sldId id="1121" r:id="rId3"/>
    <p:sldId id="1123" r:id="rId4"/>
    <p:sldId id="1126" r:id="rId5"/>
    <p:sldId id="1122" r:id="rId6"/>
    <p:sldId id="1638" r:id="rId7"/>
    <p:sldId id="1640" r:id="rId8"/>
    <p:sldId id="1659" r:id="rId9"/>
    <p:sldId id="1642" r:id="rId10"/>
    <p:sldId id="1614" r:id="rId11"/>
    <p:sldId id="1624" r:id="rId12"/>
    <p:sldId id="1622" r:id="rId13"/>
    <p:sldId id="1646" r:id="rId14"/>
    <p:sldId id="1018" r:id="rId15"/>
    <p:sldId id="1050" r:id="rId16"/>
    <p:sldId id="1628" r:id="rId17"/>
    <p:sldId id="1103" r:id="rId18"/>
    <p:sldId id="1143" r:id="rId19"/>
    <p:sldId id="1089" r:id="rId20"/>
    <p:sldId id="1091" r:id="rId21"/>
    <p:sldId id="1096" r:id="rId22"/>
    <p:sldId id="1097" r:id="rId23"/>
    <p:sldId id="1141" r:id="rId24"/>
    <p:sldId id="1631" r:id="rId25"/>
    <p:sldId id="1635" r:id="rId26"/>
    <p:sldId id="1144" r:id="rId27"/>
    <p:sldId id="1004" r:id="rId28"/>
    <p:sldId id="1021" r:id="rId29"/>
    <p:sldId id="1145" r:id="rId30"/>
    <p:sldId id="1148" r:id="rId31"/>
    <p:sldId id="1131" r:id="rId32"/>
    <p:sldId id="1583" r:id="rId33"/>
    <p:sldId id="1598" r:id="rId34"/>
    <p:sldId id="971" r:id="rId35"/>
    <p:sldId id="1118" r:id="rId36"/>
    <p:sldId id="1134" r:id="rId37"/>
    <p:sldId id="1135" r:id="rId3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972B0"/>
    <a:srgbClr val="0070C0"/>
    <a:srgbClr val="FFFFFF"/>
    <a:srgbClr val="003399"/>
    <a:srgbClr val="0000FF"/>
    <a:srgbClr val="E6E6E6"/>
    <a:srgbClr val="4D8357"/>
    <a:srgbClr val="005800"/>
    <a:srgbClr val="008400"/>
    <a:srgbClr val="FDC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3" autoAdjust="0"/>
    <p:restoredTop sz="91236" autoAdjust="0"/>
  </p:normalViewPr>
  <p:slideViewPr>
    <p:cSldViewPr>
      <p:cViewPr varScale="1">
        <p:scale>
          <a:sx n="100" d="100"/>
          <a:sy n="100" d="100"/>
        </p:scale>
        <p:origin x="186" y="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2025/6/17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2025/6/17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941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114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804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656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462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107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表述修改，更准确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028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32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2025/6/17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2025/6/17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2025/6/17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2025/6/17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CEPC IARC 2024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2025/6/17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emf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4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127448" y="2480570"/>
            <a:ext cx="9649072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mechanical system development status in EDR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487488" y="4260674"/>
            <a:ext cx="9289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Haijing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Wang, on behalf of mechanics system colleagues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2025.6.16-2025.6.19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2025 European Edition of the International workshop on CEPC</a:t>
            </a: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949280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AF302-0E90-4860-9ADD-F86D571F8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599" y="1652616"/>
            <a:ext cx="5400000" cy="4886297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4D2D19D-232C-436F-A1F4-F7FD8CECA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85861"/>
            <a:ext cx="10763325" cy="4840303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altLang="zh-CN" dirty="0"/>
              <a:t>n</a:t>
            </a:r>
            <a:r>
              <a:rPr lang="en-US" dirty="0"/>
              <a:t> arc section of 276 m layout has been made,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components</a:t>
            </a:r>
            <a:r>
              <a:rPr lang="zh-CN" altLang="en-US" dirty="0"/>
              <a:t> </a:t>
            </a:r>
            <a:r>
              <a:rPr lang="en-US" altLang="zh-CN" dirty="0"/>
              <a:t>along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beam.</a:t>
            </a:r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DDFDE9E-AD7E-4A3B-BE20-C55E9868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status--CEPC survey and layout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7E9D97-381A-4B34-AAF3-B36E2CD8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F84612-7357-41B8-A239-22867D1D95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2280121"/>
            <a:ext cx="4320000" cy="4100241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5F355C7-3479-4D80-A65A-C220A5E9C001}"/>
              </a:ext>
            </a:extLst>
          </p:cNvPr>
          <p:cNvSpPr/>
          <p:nvPr/>
        </p:nvSpPr>
        <p:spPr>
          <a:xfrm>
            <a:off x="609599" y="2492896"/>
            <a:ext cx="445841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9C6A4EA-DBC3-4958-A4D3-5816B1F53A03}"/>
              </a:ext>
            </a:extLst>
          </p:cNvPr>
          <p:cNvSpPr txBox="1"/>
          <p:nvPr/>
        </p:nvSpPr>
        <p:spPr>
          <a:xfrm>
            <a:off x="3676798" y="2190079"/>
            <a:ext cx="137213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Quadrupole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48D9043-8155-4E84-8121-5969A3D6EE7D}"/>
              </a:ext>
            </a:extLst>
          </p:cNvPr>
          <p:cNvSpPr txBox="1"/>
          <p:nvPr/>
        </p:nvSpPr>
        <p:spPr>
          <a:xfrm>
            <a:off x="4299141" y="2660702"/>
            <a:ext cx="9218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BPM</a:t>
            </a:r>
            <a:endParaRPr 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B4C5C6F-5AD0-4850-8374-45C12FC4F4C4}"/>
              </a:ext>
            </a:extLst>
          </p:cNvPr>
          <p:cNvSpPr txBox="1"/>
          <p:nvPr/>
        </p:nvSpPr>
        <p:spPr>
          <a:xfrm>
            <a:off x="4655839" y="3208629"/>
            <a:ext cx="105410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Bellows &amp; pumps</a:t>
            </a:r>
            <a:endParaRPr 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73B0018-1F0F-447C-A8ED-7369C5C21E74}"/>
              </a:ext>
            </a:extLst>
          </p:cNvPr>
          <p:cNvSpPr txBox="1"/>
          <p:nvPr/>
        </p:nvSpPr>
        <p:spPr>
          <a:xfrm>
            <a:off x="6945663" y="2666259"/>
            <a:ext cx="102540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Dipole 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B07B0BD-1718-4B8E-9EDF-AA5FC85F7F7C}"/>
              </a:ext>
            </a:extLst>
          </p:cNvPr>
          <p:cNvSpPr txBox="1"/>
          <p:nvPr/>
        </p:nvSpPr>
        <p:spPr>
          <a:xfrm>
            <a:off x="5989429" y="4007075"/>
            <a:ext cx="102540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Bellows &amp; pumps</a:t>
            </a:r>
            <a:endParaRPr 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9CAB2AB-446B-4404-B5DE-5CA613FEB740}"/>
              </a:ext>
            </a:extLst>
          </p:cNvPr>
          <p:cNvSpPr txBox="1"/>
          <p:nvPr/>
        </p:nvSpPr>
        <p:spPr>
          <a:xfrm>
            <a:off x="7336502" y="5572139"/>
            <a:ext cx="124793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Sextupoles</a:t>
            </a:r>
            <a:r>
              <a:rPr lang="en-US" dirty="0"/>
              <a:t> 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E3BC257-B3CC-49E0-BA51-580319FDBD4A}"/>
              </a:ext>
            </a:extLst>
          </p:cNvPr>
          <p:cNvSpPr txBox="1"/>
          <p:nvPr/>
        </p:nvSpPr>
        <p:spPr>
          <a:xfrm>
            <a:off x="9099427" y="4596270"/>
            <a:ext cx="102540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Bellows &amp; pumps</a:t>
            </a:r>
            <a:endParaRPr 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8138823-B27B-4B23-B068-9C8947560665}"/>
              </a:ext>
            </a:extLst>
          </p:cNvPr>
          <p:cNvSpPr txBox="1"/>
          <p:nvPr/>
        </p:nvSpPr>
        <p:spPr>
          <a:xfrm>
            <a:off x="9609999" y="5387473"/>
            <a:ext cx="9218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BPM</a:t>
            </a:r>
            <a:endParaRPr 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F8FE421-33BE-4492-B9CD-E58B2CE401FD}"/>
              </a:ext>
            </a:extLst>
          </p:cNvPr>
          <p:cNvSpPr txBox="1"/>
          <p:nvPr/>
        </p:nvSpPr>
        <p:spPr>
          <a:xfrm>
            <a:off x="7680176" y="6169581"/>
            <a:ext cx="141925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Quadrupole 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7C224D6-1BDF-41CB-930C-3F93B82090BB}"/>
              </a:ext>
            </a:extLst>
          </p:cNvPr>
          <p:cNvSpPr txBox="1"/>
          <p:nvPr/>
        </p:nvSpPr>
        <p:spPr>
          <a:xfrm>
            <a:off x="10329599" y="6123560"/>
            <a:ext cx="124555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Correctors </a:t>
            </a:r>
            <a:endParaRPr lang="en-US" dirty="0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779C909-845B-41BF-9954-BFB2E29B3C9D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5048935" y="2190079"/>
            <a:ext cx="319432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148CDE0F-2CBF-4DA5-BC8F-487B2BD7F0E2}"/>
              </a:ext>
            </a:extLst>
          </p:cNvPr>
          <p:cNvCxnSpPr/>
          <p:nvPr/>
        </p:nvCxnSpPr>
        <p:spPr>
          <a:xfrm flipH="1">
            <a:off x="5249030" y="2406504"/>
            <a:ext cx="342914" cy="438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B83D3F55-E291-41ED-8ABD-6390EA6DA81C}"/>
              </a:ext>
            </a:extLst>
          </p:cNvPr>
          <p:cNvCxnSpPr>
            <a:cxnSpLocks/>
            <a:endCxn id="20" idx="0"/>
          </p:cNvCxnSpPr>
          <p:nvPr/>
        </p:nvCxnSpPr>
        <p:spPr>
          <a:xfrm flipH="1">
            <a:off x="5182893" y="2424335"/>
            <a:ext cx="509972" cy="784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4D51F051-E009-45CF-A15C-4C5E00D1DBE8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6374285" y="2850925"/>
            <a:ext cx="571378" cy="2204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F72BBAF3-CCD9-459E-9F6D-9EEB5B1349CD}"/>
              </a:ext>
            </a:extLst>
          </p:cNvPr>
          <p:cNvCxnSpPr>
            <a:cxnSpLocks/>
            <a:endCxn id="23" idx="3"/>
          </p:cNvCxnSpPr>
          <p:nvPr/>
        </p:nvCxnSpPr>
        <p:spPr>
          <a:xfrm flipH="1">
            <a:off x="7014834" y="3963658"/>
            <a:ext cx="161286" cy="366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51F880A1-C367-435A-A106-0FC2E4820BDE}"/>
              </a:ext>
            </a:extLst>
          </p:cNvPr>
          <p:cNvCxnSpPr>
            <a:cxnSpLocks/>
            <a:endCxn id="24" idx="3"/>
          </p:cNvCxnSpPr>
          <p:nvPr/>
        </p:nvCxnSpPr>
        <p:spPr>
          <a:xfrm flipH="1">
            <a:off x="8584439" y="5517232"/>
            <a:ext cx="153162" cy="239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2BDE340F-7668-4F46-A855-AD846ABAC713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8928405" y="4919436"/>
            <a:ext cx="171022" cy="609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477E3C3C-267A-45F0-850F-FC3DF4D1CC16}"/>
              </a:ext>
            </a:extLst>
          </p:cNvPr>
          <p:cNvCxnSpPr>
            <a:cxnSpLocks/>
            <a:endCxn id="27" idx="3"/>
          </p:cNvCxnSpPr>
          <p:nvPr/>
        </p:nvCxnSpPr>
        <p:spPr>
          <a:xfrm flipH="1">
            <a:off x="9099427" y="6255978"/>
            <a:ext cx="323946" cy="98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4054894A-EB1F-43B6-B114-EA809D41565E}"/>
              </a:ext>
            </a:extLst>
          </p:cNvPr>
          <p:cNvCxnSpPr>
            <a:endCxn id="26" idx="1"/>
          </p:cNvCxnSpPr>
          <p:nvPr/>
        </p:nvCxnSpPr>
        <p:spPr>
          <a:xfrm flipV="1">
            <a:off x="9240911" y="5572139"/>
            <a:ext cx="369088" cy="206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A13D3BC3-3ABA-4A55-9BA7-A06EEF70E551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9768408" y="6308226"/>
            <a:ext cx="561191" cy="47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1767A117-BB9E-4041-AA35-FB6002D9F93F}"/>
              </a:ext>
            </a:extLst>
          </p:cNvPr>
          <p:cNvSpPr txBox="1"/>
          <p:nvPr/>
        </p:nvSpPr>
        <p:spPr>
          <a:xfrm>
            <a:off x="8276684" y="2958217"/>
            <a:ext cx="124793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Inside, tunnel wall</a:t>
            </a:r>
            <a:endParaRPr lang="en-US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4BBB6C4-1DBE-413D-A1F2-AF7C664FC918}"/>
              </a:ext>
            </a:extLst>
          </p:cNvPr>
          <p:cNvSpPr txBox="1"/>
          <p:nvPr/>
        </p:nvSpPr>
        <p:spPr>
          <a:xfrm>
            <a:off x="5024234" y="4996111"/>
            <a:ext cx="147117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Outside, passageway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967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0E47E39-BC18-4E72-A5B9-077DE4C7E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82"/>
          <a:stretch/>
        </p:blipFill>
        <p:spPr>
          <a:xfrm>
            <a:off x="0" y="2971975"/>
            <a:ext cx="12192000" cy="3384376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072ACD9-BB4B-469A-A1C4-313CDF3D0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175032" cy="4840303"/>
          </a:xfrm>
        </p:spPr>
        <p:txBody>
          <a:bodyPr>
            <a:normAutofit/>
          </a:bodyPr>
          <a:lstStyle/>
          <a:p>
            <a:r>
              <a:rPr lang="en-US" sz="2400" dirty="0"/>
              <a:t>2D/3D linkage design for CEPC</a:t>
            </a:r>
          </a:p>
          <a:p>
            <a:pPr lvl="1"/>
            <a:r>
              <a:rPr lang="en-US" sz="2000" dirty="0"/>
              <a:t>If the 3D model is changed or replaced, the 2D model will be updated. </a:t>
            </a:r>
          </a:p>
          <a:p>
            <a:pPr lvl="1"/>
            <a:r>
              <a:rPr lang="en-US" sz="2000" dirty="0"/>
              <a:t>If the 2D model is replaced or its location is changed, the 3D model will be updated. </a:t>
            </a:r>
          </a:p>
          <a:p>
            <a:pPr lvl="1"/>
            <a:endParaRPr 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1378F0-C1B9-43B4-96C3-32A4D822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91BE2C38-7504-492C-B66D-8AB35F729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Development status--CEPC survey and layout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0B77C2C-125E-4165-AF6F-82C253624271}"/>
              </a:ext>
            </a:extLst>
          </p:cNvPr>
          <p:cNvSpPr txBox="1"/>
          <p:nvPr/>
        </p:nvSpPr>
        <p:spPr>
          <a:xfrm>
            <a:off x="7248128" y="386104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 of Collider arc section</a:t>
            </a:r>
          </a:p>
        </p:txBody>
      </p:sp>
    </p:spTree>
    <p:extLst>
      <p:ext uri="{BB962C8B-B14F-4D97-AF65-F5344CB8AC3E}">
        <p14:creationId xmlns:p14="http://schemas.microsoft.com/office/powerpoint/2010/main" val="3668462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C9D3CE0-4B1E-4C57-B306-8F1566F3F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2"/>
            <a:ext cx="10972800" cy="1783098"/>
          </a:xfrm>
        </p:spPr>
        <p:txBody>
          <a:bodyPr>
            <a:normAutofit/>
          </a:bodyPr>
          <a:lstStyle/>
          <a:p>
            <a:r>
              <a:rPr lang="en-US" sz="2400" dirty="0"/>
              <a:t>Booster: a layout demo has been made, about 230m.</a:t>
            </a:r>
          </a:p>
          <a:p>
            <a:r>
              <a:rPr lang="en-US" sz="2400" dirty="0" err="1"/>
              <a:t>Linac</a:t>
            </a:r>
            <a:r>
              <a:rPr lang="en-US" sz="2400" dirty="0"/>
              <a:t> and damping ring: only points now, the 2D and 3D layout is planned.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FAC7214-2729-4994-8AC2-8C3D2948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status--CEPC survey and layout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E194AD-8841-4F44-B809-B058CAF3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E9C1EBB-0DD4-405A-A0A9-2956799CA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10" y="3064599"/>
            <a:ext cx="3600000" cy="347431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EACF68-2CF9-48E9-942C-F2BC4B009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3598241"/>
            <a:ext cx="2880000" cy="2538219"/>
          </a:xfrm>
          <a:prstGeom prst="rect">
            <a:avLst/>
          </a:prstGeom>
        </p:spPr>
      </p:pic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4FDA2844-C55E-4F63-85DC-17BAE9207DFD}"/>
              </a:ext>
            </a:extLst>
          </p:cNvPr>
          <p:cNvCxnSpPr>
            <a:cxnSpLocks/>
          </p:cNvCxnSpPr>
          <p:nvPr/>
        </p:nvCxnSpPr>
        <p:spPr>
          <a:xfrm>
            <a:off x="1199456" y="3082923"/>
            <a:ext cx="3168352" cy="51531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6895B2A-AE08-4F0D-926E-CCB15370FBCC}"/>
              </a:ext>
            </a:extLst>
          </p:cNvPr>
          <p:cNvCxnSpPr>
            <a:cxnSpLocks/>
          </p:cNvCxnSpPr>
          <p:nvPr/>
        </p:nvCxnSpPr>
        <p:spPr>
          <a:xfrm>
            <a:off x="1199456" y="3429000"/>
            <a:ext cx="3168352" cy="270746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CD532E96-6544-49B4-8877-56C1FEFB3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318" y="3678493"/>
            <a:ext cx="2520000" cy="257493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91272E-033F-43BB-8048-1F752CE0A9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2545238"/>
            <a:ext cx="5400000" cy="103032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03079B0-0E83-4A85-8F32-17B9AEA8D95C}"/>
              </a:ext>
            </a:extLst>
          </p:cNvPr>
          <p:cNvSpPr txBox="1"/>
          <p:nvPr/>
        </p:nvSpPr>
        <p:spPr>
          <a:xfrm>
            <a:off x="8641246" y="4642793"/>
            <a:ext cx="1127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Damping ring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20DDFAC-0AE3-4E5A-BABD-24396036784F}"/>
              </a:ext>
            </a:extLst>
          </p:cNvPr>
          <p:cNvSpPr txBox="1"/>
          <p:nvPr/>
        </p:nvSpPr>
        <p:spPr>
          <a:xfrm>
            <a:off x="8808783" y="269107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Linac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7A26B2-4D38-4232-9EB4-01E94942C78D}"/>
              </a:ext>
            </a:extLst>
          </p:cNvPr>
          <p:cNvSpPr txBox="1"/>
          <p:nvPr/>
        </p:nvSpPr>
        <p:spPr>
          <a:xfrm>
            <a:off x="2783632" y="367849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Booster</a:t>
            </a:r>
          </a:p>
        </p:txBody>
      </p:sp>
    </p:spTree>
    <p:extLst>
      <p:ext uri="{BB962C8B-B14F-4D97-AF65-F5344CB8AC3E}">
        <p14:creationId xmlns:p14="http://schemas.microsoft.com/office/powerpoint/2010/main" val="4294363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AABF00B-0E4B-4E72-A363-EF0F94EF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2"/>
            <a:ext cx="10972800" cy="6463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Transport lines (points only now)</a:t>
            </a:r>
          </a:p>
          <a:p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910A15F-74E9-4148-99CF-6A79B7917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status--CEPC survey and layout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E12957-8E65-4420-B6FA-C25E4C1F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0AF1412-9872-4A87-BDF3-02E69A5E4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2191004"/>
            <a:ext cx="2880000" cy="24759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B54D719-4DC6-4A75-B8C5-FA1D46986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5337605"/>
            <a:ext cx="4320000" cy="101874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F1D3899-E677-4028-9A76-7C74A8B9F456}"/>
              </a:ext>
            </a:extLst>
          </p:cNvPr>
          <p:cNvSpPr txBox="1"/>
          <p:nvPr/>
        </p:nvSpPr>
        <p:spPr>
          <a:xfrm>
            <a:off x="983432" y="1844824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Linac</a:t>
            </a:r>
            <a:r>
              <a:rPr lang="en-US" dirty="0"/>
              <a:t> to Booster (Top view)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7C2F54F-6831-4D13-B23A-7C1D3F5AED2D}"/>
              </a:ext>
            </a:extLst>
          </p:cNvPr>
          <p:cNvSpPr txBox="1"/>
          <p:nvPr/>
        </p:nvSpPr>
        <p:spPr>
          <a:xfrm>
            <a:off x="983432" y="4870977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Linac</a:t>
            </a:r>
            <a:r>
              <a:rPr lang="en-US" dirty="0"/>
              <a:t> to Booster (side view)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B7C972B-909B-4EFE-A339-92C13CB1B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864" y="3083864"/>
            <a:ext cx="2520000" cy="23714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CBD0CA7-76C2-47AC-A790-33C32E9D6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864" y="1932194"/>
            <a:ext cx="2160000" cy="21342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9E72192-CD7C-49C9-B162-20DB63917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342" y="1937045"/>
            <a:ext cx="2160000" cy="20253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99D3F02-4DC7-4A90-9539-85C7F5864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7473" y="4646806"/>
            <a:ext cx="2160000" cy="16170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EF771E6-4779-4CBB-8BFB-8D74AC6263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2603" y="4656338"/>
            <a:ext cx="2160000" cy="192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03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F8F96EA-8C84-4F49-9337-6D534433C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8" y="3916652"/>
            <a:ext cx="12192000" cy="2798496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E691D86-C45B-48EE-9B37-49A33555C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A 60-meter tunnel with typical arc section and RF section </a:t>
            </a:r>
          </a:p>
          <a:p>
            <a:pPr lvl="1"/>
            <a:r>
              <a:rPr lang="en-US" altLang="zh-CN" sz="2000" dirty="0"/>
              <a:t>Arc section</a:t>
            </a:r>
            <a:r>
              <a:rPr lang="zh-CN" altLang="en-US" sz="2000" dirty="0"/>
              <a:t>：</a:t>
            </a:r>
            <a:r>
              <a:rPr lang="en-US" altLang="zh-CN" sz="2000" dirty="0">
                <a:solidFill>
                  <a:srgbClr val="FF0000"/>
                </a:solidFill>
              </a:rPr>
              <a:t>one FODO cell </a:t>
            </a:r>
            <a:r>
              <a:rPr lang="en-US" altLang="zh-CN" sz="2000" dirty="0"/>
              <a:t>in both Collider</a:t>
            </a:r>
            <a:r>
              <a:rPr lang="zh-CN" altLang="en-US" sz="2000" dirty="0"/>
              <a:t> </a:t>
            </a:r>
            <a:r>
              <a:rPr lang="en-US" altLang="zh-CN" sz="2000" dirty="0"/>
              <a:t>and Booster</a:t>
            </a:r>
            <a:r>
              <a:rPr lang="zh-CN" altLang="en-US" sz="2000" dirty="0"/>
              <a:t>（</a:t>
            </a:r>
            <a:r>
              <a:rPr lang="en-US" altLang="zh-CN" sz="2000" dirty="0"/>
              <a:t>including dipole, quadrupole, </a:t>
            </a:r>
            <a:r>
              <a:rPr lang="en-US" altLang="zh-CN" sz="2000" dirty="0" err="1"/>
              <a:t>sextupole</a:t>
            </a:r>
            <a:r>
              <a:rPr lang="en-US" altLang="zh-CN" sz="2000" dirty="0"/>
              <a:t>, corrector and BPM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pPr lvl="1"/>
            <a:r>
              <a:rPr lang="en-US" altLang="zh-CN" sz="2000" dirty="0"/>
              <a:t>RF</a:t>
            </a:r>
            <a:r>
              <a:rPr lang="zh-CN" altLang="en-US" sz="2000" dirty="0"/>
              <a:t> </a:t>
            </a:r>
            <a:r>
              <a:rPr lang="en-US" altLang="zh-CN" sz="2000" dirty="0"/>
              <a:t>section</a:t>
            </a:r>
            <a:r>
              <a:rPr lang="zh-CN" altLang="en-US" sz="2000" dirty="0"/>
              <a:t>：</a:t>
            </a:r>
            <a:r>
              <a:rPr lang="en-US" altLang="zh-CN" sz="2000" dirty="0">
                <a:solidFill>
                  <a:srgbClr val="FF0000"/>
                </a:solidFill>
              </a:rPr>
              <a:t>one RF module </a:t>
            </a:r>
            <a:r>
              <a:rPr lang="en-US" altLang="zh-CN" sz="2000" dirty="0"/>
              <a:t>in both Collider</a:t>
            </a:r>
            <a:r>
              <a:rPr lang="zh-CN" altLang="en-US" sz="2000" dirty="0"/>
              <a:t> </a:t>
            </a:r>
            <a:r>
              <a:rPr lang="en-US" altLang="zh-CN" sz="2000" dirty="0"/>
              <a:t>and Booster</a:t>
            </a:r>
          </a:p>
          <a:p>
            <a:pPr lvl="1"/>
            <a:r>
              <a:rPr lang="en-US" altLang="zh-CN" sz="2000" dirty="0"/>
              <a:t>Technical verification of </a:t>
            </a:r>
            <a:r>
              <a:rPr lang="en-US" altLang="zh-CN" sz="2000" dirty="0">
                <a:solidFill>
                  <a:srgbClr val="FF0000"/>
                </a:solidFill>
              </a:rPr>
              <a:t>installation and alignment </a:t>
            </a:r>
            <a:r>
              <a:rPr lang="en-US" altLang="zh-CN" sz="2000" dirty="0"/>
              <a:t>for the above-mentioned equipment.</a:t>
            </a:r>
          </a:p>
          <a:p>
            <a:r>
              <a:rPr lang="en-US" altLang="zh-CN" sz="2400" dirty="0"/>
              <a:t>Development progress </a:t>
            </a:r>
          </a:p>
          <a:p>
            <a:pPr lvl="1"/>
            <a:r>
              <a:rPr lang="en-US" altLang="zh-CN" sz="2000" dirty="0"/>
              <a:t>Design review: 24.8.16</a:t>
            </a:r>
          </a:p>
          <a:p>
            <a:pPr lvl="1"/>
            <a:r>
              <a:rPr lang="en-US" altLang="zh-CN" sz="2000" dirty="0"/>
              <a:t>Now: waiting for bidding for the displaying models, under machining for the supports.</a:t>
            </a:r>
          </a:p>
          <a:p>
            <a:pPr lvl="1"/>
            <a:endParaRPr lang="en-US" altLang="zh-CN" sz="20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540B88A-BB71-4649-927F-49F9BB592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12" name="标题 2">
            <a:extLst>
              <a:ext uri="{FF2B5EF4-FFF2-40B4-BE49-F238E27FC236}">
                <a16:creationId xmlns:a16="http://schemas.microsoft.com/office/drawing/2014/main" id="{59C13907-08A3-4784-BAAA-8999F452C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Development status-- tunnel mockup</a:t>
            </a:r>
          </a:p>
        </p:txBody>
      </p:sp>
    </p:spTree>
    <p:extLst>
      <p:ext uri="{BB962C8B-B14F-4D97-AF65-F5344CB8AC3E}">
        <p14:creationId xmlns:p14="http://schemas.microsoft.com/office/powerpoint/2010/main" val="3011679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4776694-40BA-4EA2-B013-A17509870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23948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The arc section</a:t>
            </a:r>
          </a:p>
          <a:p>
            <a:pPr lvl="1"/>
            <a:r>
              <a:rPr lang="en-US" altLang="zh-CN" sz="2000" dirty="0"/>
              <a:t>Magnets </a:t>
            </a:r>
            <a:r>
              <a:rPr lang="zh-CN" altLang="en-US" sz="2000" dirty="0"/>
              <a:t>：</a:t>
            </a:r>
            <a:r>
              <a:rPr lang="en-US" altLang="zh-CN" sz="2000" dirty="0">
                <a:solidFill>
                  <a:srgbClr val="FF0000"/>
                </a:solidFill>
              </a:rPr>
              <a:t>ABS (Acrylonitrile Butadiene Styrene plastic) &amp; steel</a:t>
            </a:r>
            <a:r>
              <a:rPr lang="zh-CN" altLang="en-US" sz="2000" dirty="0"/>
              <a:t>，</a:t>
            </a:r>
            <a:r>
              <a:rPr lang="en-US" altLang="zh-CN" sz="2000" dirty="0"/>
              <a:t>dimension tolerance ±2mm. The yoke can be opened and closed to </a:t>
            </a:r>
            <a:r>
              <a:rPr lang="en-US" altLang="zh-CN" sz="2000" dirty="0">
                <a:solidFill>
                  <a:srgbClr val="FF0000"/>
                </a:solidFill>
              </a:rPr>
              <a:t>simulate the vacuum tube installation</a:t>
            </a:r>
            <a:r>
              <a:rPr lang="en-US" altLang="zh-CN" sz="2000" dirty="0"/>
              <a:t>.  </a:t>
            </a:r>
          </a:p>
          <a:p>
            <a:pPr lvl="1"/>
            <a:r>
              <a:rPr lang="en-US" altLang="zh-CN" sz="2000" dirty="0"/>
              <a:t>Vacuum devices and BPMs: </a:t>
            </a:r>
            <a:r>
              <a:rPr lang="en-US" altLang="zh-CN" sz="2000" dirty="0">
                <a:solidFill>
                  <a:srgbClr val="FF0000"/>
                </a:solidFill>
              </a:rPr>
              <a:t>ABS &amp; steel</a:t>
            </a:r>
            <a:r>
              <a:rPr lang="zh-CN" altLang="en-US" sz="2000" dirty="0"/>
              <a:t>，</a:t>
            </a:r>
            <a:r>
              <a:rPr lang="en-US" altLang="zh-CN" sz="2000" dirty="0"/>
              <a:t>dimension tolerance ±4mm in longitudinal direction and ±1mm in radial direction. </a:t>
            </a:r>
          </a:p>
          <a:p>
            <a:pPr lvl="1"/>
            <a:r>
              <a:rPr lang="en-US" altLang="zh-CN" sz="2000"/>
              <a:t>Pedestals </a:t>
            </a:r>
            <a:r>
              <a:rPr lang="en-US" altLang="zh-CN" sz="2000" dirty="0"/>
              <a:t>in Collider: reinforced concrete &amp; steel plate as designed.</a:t>
            </a:r>
          </a:p>
          <a:p>
            <a:pPr lvl="1"/>
            <a:r>
              <a:rPr lang="en-US" altLang="zh-CN" sz="2000" dirty="0"/>
              <a:t>Support frame in Booster: steel as designed.</a:t>
            </a:r>
          </a:p>
          <a:p>
            <a:pPr lvl="1"/>
            <a:r>
              <a:rPr lang="en-US" altLang="zh-CN" sz="2000" dirty="0"/>
              <a:t>Adjusting mechanism: wedge adjustment or screw adjustment, having the interface to replaced by automatic ones after prototype tests.</a:t>
            </a:r>
          </a:p>
          <a:p>
            <a:pPr lvl="1"/>
            <a:r>
              <a:rPr lang="en-US" altLang="zh-CN" sz="2000" dirty="0"/>
              <a:t>25 mm thick lead shielding for magnets in collider.</a:t>
            </a:r>
          </a:p>
          <a:p>
            <a:pPr lvl="1"/>
            <a:r>
              <a:rPr lang="en-US" altLang="zh-CN" sz="2000" dirty="0"/>
              <a:t>RF modules</a:t>
            </a:r>
            <a:r>
              <a:rPr lang="zh-CN" altLang="en-US" sz="2000" dirty="0"/>
              <a:t>：</a:t>
            </a:r>
            <a:r>
              <a:rPr lang="en-US" altLang="zh-CN" sz="2000" dirty="0">
                <a:solidFill>
                  <a:srgbClr val="FF0000"/>
                </a:solidFill>
              </a:rPr>
              <a:t>ABS &amp; steel</a:t>
            </a:r>
            <a:r>
              <a:rPr lang="zh-CN" altLang="en-US" sz="2000" dirty="0"/>
              <a:t>，</a:t>
            </a:r>
            <a:r>
              <a:rPr lang="en-US" altLang="zh-CN" sz="2000" dirty="0"/>
              <a:t>dimension tolerance ±4mm. </a:t>
            </a:r>
          </a:p>
          <a:p>
            <a:pPr lvl="1"/>
            <a:r>
              <a:rPr lang="en-US" altLang="zh-CN" sz="2000" dirty="0"/>
              <a:t>Modules supports: Steel.</a:t>
            </a:r>
          </a:p>
          <a:p>
            <a:pPr lvl="1"/>
            <a:endParaRPr lang="en-US" altLang="zh-CN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3BA330-35CE-4DD2-99F6-D180D426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7" name="标题 2">
            <a:extLst>
              <a:ext uri="{FF2B5EF4-FFF2-40B4-BE49-F238E27FC236}">
                <a16:creationId xmlns:a16="http://schemas.microsoft.com/office/drawing/2014/main" id="{3BA62CAD-7E13-4DC0-B1E5-3290EF3B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Development status-- tunnel mockup</a:t>
            </a:r>
          </a:p>
        </p:txBody>
      </p:sp>
    </p:spTree>
    <p:extLst>
      <p:ext uri="{BB962C8B-B14F-4D97-AF65-F5344CB8AC3E}">
        <p14:creationId xmlns:p14="http://schemas.microsoft.com/office/powerpoint/2010/main" val="2545567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8301A1D-71CE-4A60-BF65-E9C1B1A3E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Development status-- tunnel mockup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60CC86-13C0-4A76-96D5-17FB1265A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D702D7C-534A-4BBE-B9EA-7C24663CB7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269" y="1420490"/>
            <a:ext cx="5400000" cy="15409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C064C1F-1F07-421A-80BC-076F798123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16" y="2738086"/>
            <a:ext cx="2520000" cy="21378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3517689-AE6C-4CAA-A5D2-D261E7D8BC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424" y="1174536"/>
            <a:ext cx="2160000" cy="230784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F6930C2-E3DA-4FF4-B989-7DB600A358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416" y="2924982"/>
            <a:ext cx="2520000" cy="16669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C09EC18-FB1C-44D7-BDC9-6FD4C2EC21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44" y="1287002"/>
            <a:ext cx="4320000" cy="176397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52635D8-5753-43A6-B200-D078D1D760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466" y="2976089"/>
            <a:ext cx="1080000" cy="146440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8C2F7F1-9FD2-4D3B-9ED9-235B4CD0858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516" y="3048331"/>
            <a:ext cx="2880000" cy="152527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7F927F9-0E4F-4F91-8BDA-266469EF36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16" y="4969976"/>
            <a:ext cx="3240000" cy="154395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5A79E12B-2898-42B3-9A27-AF5858413B0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416" y="5004431"/>
            <a:ext cx="2160000" cy="160352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16D0BAD-98CA-46FF-B12F-9065A1D8AC2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508" y="4875955"/>
            <a:ext cx="1080000" cy="168158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B492654-FAB2-43F1-8050-80A0D15A3D2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143" y="4942208"/>
            <a:ext cx="1080000" cy="150519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4FD99FC-9E65-4B1F-9520-FC9B40E4AA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872" y="4969976"/>
            <a:ext cx="1080000" cy="148186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DFFC6F7-77B4-4BF7-BC44-D5A171D300A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0000" y="4883299"/>
            <a:ext cx="1080000" cy="167423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9F084AC-24E1-425D-94C9-A22A31B2E65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327" y="4895249"/>
            <a:ext cx="720000" cy="160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57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BCB64-21F8-4752-B103-F71DF8F1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8" name="标题 2">
            <a:extLst>
              <a:ext uri="{FF2B5EF4-FFF2-40B4-BE49-F238E27FC236}">
                <a16:creationId xmlns:a16="http://schemas.microsoft.com/office/drawing/2014/main" id="{833710B5-348F-461D-9695-4383CC491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Development status-- tunnel mockup</a:t>
            </a:r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52FB3595-9449-4803-89DB-15B877D41F1B}"/>
              </a:ext>
            </a:extLst>
          </p:cNvPr>
          <p:cNvSpPr txBox="1">
            <a:spLocks/>
          </p:cNvSpPr>
          <p:nvPr/>
        </p:nvSpPr>
        <p:spPr>
          <a:xfrm>
            <a:off x="609599" y="1285861"/>
            <a:ext cx="11102225" cy="4447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Optimizing dimensions is one of the important tasks for EDR design.</a:t>
            </a:r>
          </a:p>
          <a:p>
            <a:r>
              <a:rPr lang="en-US" altLang="zh-CN" sz="2400" dirty="0"/>
              <a:t>The aim is to fulfill the space arrangement of TDR tunnel design.</a:t>
            </a:r>
          </a:p>
          <a:p>
            <a:pPr lvl="1"/>
            <a:r>
              <a:rPr lang="en-US" altLang="zh-CN" sz="2000" dirty="0"/>
              <a:t>The water and electricity connections for quadrupole and </a:t>
            </a:r>
            <a:r>
              <a:rPr lang="en-US" altLang="zh-CN" sz="2000" dirty="0" err="1"/>
              <a:t>sextupoles</a:t>
            </a:r>
            <a:r>
              <a:rPr lang="en-US" altLang="zh-CN" sz="2000" dirty="0"/>
              <a:t> have relocated to the upper side. (The slide above)</a:t>
            </a:r>
          </a:p>
          <a:p>
            <a:pPr lvl="1"/>
            <a:r>
              <a:rPr lang="en-US" altLang="zh-CN" sz="2000" dirty="0"/>
              <a:t>Cryomodule design update: bottom support</a:t>
            </a:r>
            <a:r>
              <a:rPr lang="en-US" altLang="zh-CN" sz="2000" dirty="0">
                <a:sym typeface="Wingdings" panose="05000000000000000000" pitchFamily="2" charset="2"/>
              </a:rPr>
              <a:t> top suspension</a:t>
            </a:r>
            <a:endParaRPr lang="en-US" altLang="zh-CN" sz="2000" dirty="0"/>
          </a:p>
          <a:p>
            <a:pPr lvl="1"/>
            <a:endParaRPr lang="en-US" altLang="zh-CN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16DFA6-40D1-428B-B89A-B5F879FBD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9" y="3541557"/>
            <a:ext cx="4320000" cy="305484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9227D44-1332-41E6-9936-F6360B5A6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8" y="3535819"/>
            <a:ext cx="2880000" cy="32082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3EB31A3-6991-4B19-8739-91D48AAE2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152" y="3599630"/>
            <a:ext cx="2880000" cy="3122017"/>
          </a:xfrm>
          <a:prstGeom prst="rect">
            <a:avLst/>
          </a:prstGeom>
        </p:spPr>
      </p:pic>
      <p:sp>
        <p:nvSpPr>
          <p:cNvPr id="5" name="箭头: 右 4">
            <a:extLst>
              <a:ext uri="{FF2B5EF4-FFF2-40B4-BE49-F238E27FC236}">
                <a16:creationId xmlns:a16="http://schemas.microsoft.com/office/drawing/2014/main" id="{4C88CC5D-50E6-45F5-AB16-0C400A6444AF}"/>
              </a:ext>
            </a:extLst>
          </p:cNvPr>
          <p:cNvSpPr/>
          <p:nvPr/>
        </p:nvSpPr>
        <p:spPr>
          <a:xfrm>
            <a:off x="7176120" y="5139957"/>
            <a:ext cx="288032" cy="233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65171B9-B709-49E9-909C-814947FE7422}"/>
              </a:ext>
            </a:extLst>
          </p:cNvPr>
          <p:cNvSpPr txBox="1"/>
          <p:nvPr/>
        </p:nvSpPr>
        <p:spPr>
          <a:xfrm>
            <a:off x="10104568" y="5584806"/>
            <a:ext cx="2087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Miaofu</a:t>
            </a:r>
            <a:r>
              <a:rPr lang="en-US" sz="1400" dirty="0"/>
              <a:t> Xu, CEPC SRF Cryogenic System EDR Design Peer Review, May, 2025  </a:t>
            </a:r>
          </a:p>
        </p:txBody>
      </p:sp>
    </p:spTree>
    <p:extLst>
      <p:ext uri="{BB962C8B-B14F-4D97-AF65-F5344CB8AC3E}">
        <p14:creationId xmlns:p14="http://schemas.microsoft.com/office/powerpoint/2010/main" val="648356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5DEF327-539E-4FA0-B71E-7FD00E7AE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301"/>
          <a:stretch/>
        </p:blipFill>
        <p:spPr>
          <a:xfrm>
            <a:off x="615302" y="4561922"/>
            <a:ext cx="5040000" cy="2020433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BCB64-21F8-4752-B103-F71DF8F1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8" name="标题 2">
            <a:extLst>
              <a:ext uri="{FF2B5EF4-FFF2-40B4-BE49-F238E27FC236}">
                <a16:creationId xmlns:a16="http://schemas.microsoft.com/office/drawing/2014/main" id="{833710B5-348F-461D-9695-4383CC491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Development status-- tunnel mockup</a:t>
            </a:r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52FB3595-9449-4803-89DB-15B877D41F1B}"/>
              </a:ext>
            </a:extLst>
          </p:cNvPr>
          <p:cNvSpPr txBox="1">
            <a:spLocks/>
          </p:cNvSpPr>
          <p:nvPr/>
        </p:nvSpPr>
        <p:spPr>
          <a:xfrm>
            <a:off x="609599" y="1285861"/>
            <a:ext cx="11102225" cy="4447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The site construction design of the tunnel mockup is under-going. </a:t>
            </a:r>
          </a:p>
          <a:p>
            <a:r>
              <a:rPr lang="en-US" altLang="zh-CN" sz="2400" dirty="0"/>
              <a:t>The devices of the mockup is under developing.  </a:t>
            </a:r>
            <a:endParaRPr lang="en-US" altLang="zh-CN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D06D01-D0B4-441A-ACFA-38EDDFEF1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75" y="2206663"/>
            <a:ext cx="4680000" cy="279487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2F8AF50-266C-4D42-889B-BBFF496B7E06}"/>
              </a:ext>
            </a:extLst>
          </p:cNvPr>
          <p:cNvSpPr/>
          <p:nvPr/>
        </p:nvSpPr>
        <p:spPr>
          <a:xfrm>
            <a:off x="1703512" y="3789040"/>
            <a:ext cx="2952328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7335178-DFAA-4769-BE7D-4EAF2B40CB77}"/>
              </a:ext>
            </a:extLst>
          </p:cNvPr>
          <p:cNvSpPr/>
          <p:nvPr/>
        </p:nvSpPr>
        <p:spPr>
          <a:xfrm>
            <a:off x="2351584" y="5572139"/>
            <a:ext cx="504056" cy="7842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00A7BA5-BEE6-4C04-8AC9-14F218F120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0716" y="2316571"/>
            <a:ext cx="2340000" cy="12600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333992D-9BEC-40C8-AE98-6D7BD6C586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5475" y="2306722"/>
            <a:ext cx="2160000" cy="127055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F4528EF-C912-4EF4-BAB5-F08F376D88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009" y="3599629"/>
            <a:ext cx="2340000" cy="158194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A1F23F-8837-4C3E-988F-750D455492F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5475" y="3630166"/>
            <a:ext cx="2160000" cy="14513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65AA67E-DBDA-4600-817A-1B335EDA158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5475" y="5214145"/>
            <a:ext cx="2160000" cy="14295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4ADBD4C-D176-4095-AFC6-553AC6138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0716" y="5219675"/>
            <a:ext cx="2340000" cy="14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17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50BC016-6F3E-4DAD-A999-32F4FC5B8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311491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The amount of CEPC equipment is huge. Therefore, </a:t>
            </a:r>
            <a:r>
              <a:rPr lang="en-US" altLang="zh-CN" sz="2400" dirty="0">
                <a:solidFill>
                  <a:srgbClr val="FF0000"/>
                </a:solidFill>
              </a:rPr>
              <a:t>improving alignment and adjusting efficiency</a:t>
            </a:r>
            <a:r>
              <a:rPr lang="en-US" altLang="zh-CN" sz="2400" dirty="0"/>
              <a:t> while ensuring accuracy is one of the important aspects in EDR stage.</a:t>
            </a:r>
          </a:p>
          <a:p>
            <a:r>
              <a:rPr lang="en-US" altLang="zh-CN" sz="2400" dirty="0"/>
              <a:t>The high accuracy automatic adjusting and alignment system of CEPC</a:t>
            </a:r>
          </a:p>
          <a:p>
            <a:pPr lvl="1"/>
            <a:r>
              <a:rPr lang="en-US" altLang="zh-CN" sz="2000" dirty="0"/>
              <a:t>High-accuracy measurement field: multi-camera photogrammetry, </a:t>
            </a:r>
            <a:r>
              <a:rPr lang="en-US" altLang="zh-CN" sz="2000" dirty="0">
                <a:solidFill>
                  <a:srgbClr val="FF0000"/>
                </a:solidFill>
              </a:rPr>
              <a:t>multi-point synchronous monitoring</a:t>
            </a:r>
            <a:r>
              <a:rPr lang="en-US" altLang="zh-CN" sz="2000" dirty="0"/>
              <a:t>, high efficiency</a:t>
            </a:r>
          </a:p>
          <a:p>
            <a:pPr lvl="1"/>
            <a:r>
              <a:rPr lang="en-US" altLang="zh-CN" sz="2000" dirty="0"/>
              <a:t>Automatic adjustment mechanism: </a:t>
            </a:r>
            <a:r>
              <a:rPr lang="en-US" altLang="zh-CN" sz="2000" dirty="0">
                <a:solidFill>
                  <a:srgbClr val="FF0000"/>
                </a:solidFill>
              </a:rPr>
              <a:t>movable drive</a:t>
            </a:r>
            <a:r>
              <a:rPr lang="en-US" altLang="zh-CN" sz="2000" dirty="0"/>
              <a:t>, unified quick plug-and-play interface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A831ABC-2F1D-4241-A513-ACDCAB8A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1117920" cy="725470"/>
          </a:xfrm>
        </p:spPr>
        <p:txBody>
          <a:bodyPr>
            <a:noAutofit/>
          </a:bodyPr>
          <a:lstStyle/>
          <a:p>
            <a:r>
              <a:rPr lang="en-US" sz="2800" dirty="0"/>
              <a:t>Development status-- high accuracy automatic adjusting and alignment system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B389D7-B652-429C-8D84-9898D7B60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692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Development status </a:t>
            </a:r>
          </a:p>
          <a:p>
            <a:pPr lvl="1"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CEPC survey and layout</a:t>
            </a:r>
          </a:p>
          <a:p>
            <a:pPr lvl="1"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Tunnel mockup</a:t>
            </a:r>
          </a:p>
          <a:p>
            <a:pPr lvl="1"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 accuracy automatic adjusting and alignment system</a:t>
            </a:r>
          </a:p>
          <a:p>
            <a:pPr lvl="1"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Vibration test</a:t>
            </a:r>
          </a:p>
          <a:p>
            <a:pPr lvl="1"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Collimators </a:t>
            </a:r>
          </a:p>
          <a:p>
            <a:pPr lvl="1"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MDI mechanics 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84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13074BA-1D51-4549-917C-C26E9942A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646640" cy="48403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High-accuracy measurement field</a:t>
            </a:r>
          </a:p>
          <a:p>
            <a:pPr lvl="1"/>
            <a:r>
              <a:rPr lang="en-US" altLang="zh-CN" sz="2000" dirty="0"/>
              <a:t>Select high-precision CMOS to improve the accuracy of pixel extraction.</a:t>
            </a:r>
          </a:p>
          <a:p>
            <a:pPr lvl="1"/>
            <a:r>
              <a:rPr lang="en-US" altLang="zh-CN" sz="2000" dirty="0"/>
              <a:t>The intersection angle is within the optimal photogrammetric range (60°~120°).</a:t>
            </a:r>
          </a:p>
          <a:p>
            <a:pPr lvl="1"/>
            <a:r>
              <a:rPr lang="en-US" altLang="zh-CN" sz="2000" dirty="0"/>
              <a:t>Select short focal length lenses to reduce the measurement field size.</a:t>
            </a:r>
          </a:p>
          <a:p>
            <a:pPr lvl="1"/>
            <a:r>
              <a:rPr lang="en-US" altLang="zh-CN" sz="2000" dirty="0"/>
              <a:t>Using a 4-camera configuration to meet the measurement range requirements, measurement accuracy will be better than 45μm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5B234D-E44F-4943-8D1B-8B8E6709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CE479C7-61EF-4CD1-B27A-77ABFCDD7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691" y="771972"/>
            <a:ext cx="3600000" cy="331276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AD76E0D-D0FF-42A0-BF98-958494A62943}"/>
              </a:ext>
            </a:extLst>
          </p:cNvPr>
          <p:cNvSpPr txBox="1"/>
          <p:nvPr/>
        </p:nvSpPr>
        <p:spPr>
          <a:xfrm>
            <a:off x="5879976" y="128586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/>
              <a:t>From </a:t>
            </a:r>
            <a:r>
              <a:rPr lang="en-US" altLang="zh-CN" i="1" dirty="0" err="1"/>
              <a:t>Xiaolong</a:t>
            </a:r>
            <a:r>
              <a:rPr lang="en-US" altLang="zh-CN" i="1" dirty="0"/>
              <a:t> Wang</a:t>
            </a:r>
            <a:endParaRPr lang="en-US" i="1" dirty="0"/>
          </a:p>
        </p:txBody>
      </p:sp>
      <p:sp>
        <p:nvSpPr>
          <p:cNvPr id="11" name="标题 2">
            <a:extLst>
              <a:ext uri="{FF2B5EF4-FFF2-40B4-BE49-F238E27FC236}">
                <a16:creationId xmlns:a16="http://schemas.microsoft.com/office/drawing/2014/main" id="{CBD6853C-253D-461A-980A-E9285D95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1117920" cy="725470"/>
          </a:xfrm>
        </p:spPr>
        <p:txBody>
          <a:bodyPr>
            <a:noAutofit/>
          </a:bodyPr>
          <a:lstStyle/>
          <a:p>
            <a:r>
              <a:rPr lang="en-US" sz="2800" dirty="0"/>
              <a:t>Development status-- high accuracy automatic adjusting and alignment system </a:t>
            </a:r>
          </a:p>
        </p:txBody>
      </p:sp>
      <p:sp>
        <p:nvSpPr>
          <p:cNvPr id="9" name="文本框 5">
            <a:extLst>
              <a:ext uri="{FF2B5EF4-FFF2-40B4-BE49-F238E27FC236}">
                <a16:creationId xmlns:a16="http://schemas.microsoft.com/office/drawing/2014/main" id="{AD2B9119-8C0B-86FC-EB73-05CA7A7AB267}"/>
              </a:ext>
            </a:extLst>
          </p:cNvPr>
          <p:cNvSpPr txBox="1"/>
          <p:nvPr/>
        </p:nvSpPr>
        <p:spPr>
          <a:xfrm>
            <a:off x="8167778" y="3953430"/>
            <a:ext cx="3384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High-accuracy measurement field 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BFE82E-92AF-A6DE-24C3-56A592E15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89" y="4490792"/>
            <a:ext cx="2880000" cy="174614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C73B0D8-76A8-AB33-B8B0-2738418F1B3E}"/>
              </a:ext>
            </a:extLst>
          </p:cNvPr>
          <p:cNvSpPr txBox="1"/>
          <p:nvPr/>
        </p:nvSpPr>
        <p:spPr>
          <a:xfrm>
            <a:off x="7863691" y="6310117"/>
            <a:ext cx="376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Cameras layout and intersection angle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1409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2CF5A1C-297F-4954-AF92-2B741B8FD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609" y="1299362"/>
            <a:ext cx="10972800" cy="48403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Automatic adjustment mechanism</a:t>
            </a:r>
          </a:p>
          <a:p>
            <a:pPr lvl="1"/>
            <a:r>
              <a:rPr lang="en-US" altLang="zh-CN" sz="2000" dirty="0"/>
              <a:t>Dipole magnet: adjustment based on </a:t>
            </a:r>
            <a:r>
              <a:rPr lang="en-US" altLang="zh-CN" sz="2000" dirty="0">
                <a:solidFill>
                  <a:srgbClr val="FF0000"/>
                </a:solidFill>
              </a:rPr>
              <a:t>screws</a:t>
            </a:r>
            <a:r>
              <a:rPr lang="en-US" altLang="zh-CN" sz="2000" dirty="0"/>
              <a:t>, simple structure, wide adjustment range, low cost, low load-bearing capacity</a:t>
            </a:r>
          </a:p>
          <a:p>
            <a:pPr lvl="1"/>
            <a:r>
              <a:rPr lang="en-US" altLang="zh-CN" sz="2000" dirty="0"/>
              <a:t>Quadrupole/</a:t>
            </a:r>
            <a:r>
              <a:rPr lang="en-US" altLang="zh-CN" sz="2000" dirty="0" err="1"/>
              <a:t>Sextupole</a:t>
            </a:r>
            <a:r>
              <a:rPr lang="en-US" altLang="zh-CN" sz="2000" dirty="0"/>
              <a:t> magnet units: adjustment based on </a:t>
            </a:r>
            <a:r>
              <a:rPr lang="en-US" altLang="zh-CN" sz="2000" dirty="0">
                <a:solidFill>
                  <a:srgbClr val="FF0000"/>
                </a:solidFill>
              </a:rPr>
              <a:t>wedges</a:t>
            </a:r>
            <a:r>
              <a:rPr lang="en-US" altLang="zh-CN" sz="2000" dirty="0"/>
              <a:t>, requiring additional shims to increase the adjustment range, high cost, high load-bearing capacity</a:t>
            </a:r>
          </a:p>
          <a:p>
            <a:pPr lvl="1"/>
            <a:r>
              <a:rPr lang="en-US" altLang="zh-CN" sz="2000" dirty="0"/>
              <a:t>Considered three schemes, currently take the </a:t>
            </a:r>
            <a:r>
              <a:rPr lang="en-US" altLang="zh-CN" sz="2000" dirty="0">
                <a:solidFill>
                  <a:srgbClr val="FF0000"/>
                </a:solidFill>
              </a:rPr>
              <a:t>movable drive vehicle </a:t>
            </a:r>
            <a:r>
              <a:rPr lang="en-US" altLang="zh-CN" sz="2000" dirty="0"/>
              <a:t>as the basic solution.</a:t>
            </a:r>
            <a:endParaRPr 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1C37B9-438D-41CE-A6E9-EBD8CB51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6AA80BA-6650-48FF-BCB8-4D4A092E0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7"/>
          <a:stretch/>
        </p:blipFill>
        <p:spPr>
          <a:xfrm>
            <a:off x="609600" y="3683163"/>
            <a:ext cx="3240000" cy="23487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3D9D2B-3EE5-4004-B62E-3575011C2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742" y="4119663"/>
            <a:ext cx="4320000" cy="168845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A565EB5-F936-4ED0-8304-2E7CBA02D2F7}"/>
              </a:ext>
            </a:extLst>
          </p:cNvPr>
          <p:cNvSpPr txBox="1"/>
          <p:nvPr/>
        </p:nvSpPr>
        <p:spPr>
          <a:xfrm>
            <a:off x="4439816" y="612077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Three considered schemes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9F956DF-9D98-495D-86E2-E02391EA74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37"/>
          <a:stretch/>
        </p:blipFill>
        <p:spPr>
          <a:xfrm>
            <a:off x="8772418" y="4157619"/>
            <a:ext cx="2880000" cy="1771518"/>
          </a:xfrm>
          <a:prstGeom prst="rect">
            <a:avLst/>
          </a:prstGeom>
        </p:spPr>
      </p:pic>
      <p:sp>
        <p:nvSpPr>
          <p:cNvPr id="14" name="标题 2">
            <a:extLst>
              <a:ext uri="{FF2B5EF4-FFF2-40B4-BE49-F238E27FC236}">
                <a16:creationId xmlns:a16="http://schemas.microsoft.com/office/drawing/2014/main" id="{1D60934A-5CE6-4399-A039-68000DD0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1117920" cy="725470"/>
          </a:xfrm>
        </p:spPr>
        <p:txBody>
          <a:bodyPr>
            <a:noAutofit/>
          </a:bodyPr>
          <a:lstStyle/>
          <a:p>
            <a:r>
              <a:rPr lang="en-US" sz="2800" dirty="0"/>
              <a:t>Development status-- high accuracy automatic adjusting and alignment system </a:t>
            </a:r>
          </a:p>
        </p:txBody>
      </p:sp>
    </p:spTree>
    <p:extLst>
      <p:ext uri="{BB962C8B-B14F-4D97-AF65-F5344CB8AC3E}">
        <p14:creationId xmlns:p14="http://schemas.microsoft.com/office/powerpoint/2010/main" val="261965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3F61ED5-127D-4C8B-9C39-F27CD592C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060537" cy="4840303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Adjustment mechanisms</a:t>
            </a:r>
          </a:p>
          <a:p>
            <a:pPr lvl="1"/>
            <a:r>
              <a:rPr lang="en-US" altLang="zh-CN" sz="1800" dirty="0"/>
              <a:t>Dipole magnet: screw in vertical</a:t>
            </a:r>
          </a:p>
          <a:p>
            <a:pPr lvl="1"/>
            <a:r>
              <a:rPr lang="en-US" altLang="zh-CN" sz="1800" dirty="0"/>
              <a:t>Quadrupole/</a:t>
            </a:r>
            <a:r>
              <a:rPr lang="en-US" altLang="zh-CN" sz="1800" dirty="0" err="1"/>
              <a:t>Sextupole</a:t>
            </a:r>
            <a:r>
              <a:rPr lang="en-US" altLang="zh-CN" sz="1800" dirty="0"/>
              <a:t> magnet: wedge structure in vertical</a:t>
            </a:r>
          </a:p>
          <a:p>
            <a:pPr lvl="1"/>
            <a:r>
              <a:rPr lang="en-US" altLang="zh-CN" sz="1800" dirty="0"/>
              <a:t>Horizontal: universal joints and connecting rods</a:t>
            </a:r>
          </a:p>
          <a:p>
            <a:pPr lvl="1"/>
            <a:r>
              <a:rPr lang="en-US" altLang="zh-CN" sz="1800" dirty="0"/>
              <a:t>Output shafts at the aisle side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2F3403-1B08-4940-AAC7-B863DDFC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21" name="标题 2">
            <a:extLst>
              <a:ext uri="{FF2B5EF4-FFF2-40B4-BE49-F238E27FC236}">
                <a16:creationId xmlns:a16="http://schemas.microsoft.com/office/drawing/2014/main" id="{067DBA2F-CCC8-41F6-A329-23004B4C0910}"/>
              </a:ext>
            </a:extLst>
          </p:cNvPr>
          <p:cNvSpPr txBox="1">
            <a:spLocks/>
          </p:cNvSpPr>
          <p:nvPr/>
        </p:nvSpPr>
        <p:spPr>
          <a:xfrm>
            <a:off x="666712" y="142852"/>
            <a:ext cx="11117920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sz="2800" dirty="0"/>
              <a:t>Development status-- high accuracy automatic adjusting and alignment system 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21D8165-4696-4DE8-A529-1C2834319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853" y="3833595"/>
            <a:ext cx="3600000" cy="22692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032F6AA-86C2-4BA5-A8A3-E2C001548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07" y="3367492"/>
            <a:ext cx="5400000" cy="180162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E87CF53-9DA0-4290-B772-F20D14441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30" y="3591540"/>
            <a:ext cx="3231001" cy="28146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3ED3CD-88AF-4CA9-9DA2-BC1953B7D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6537" y="1257278"/>
            <a:ext cx="4320000" cy="238408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8D87CD6-32E1-4869-AF58-EBA387F2067F}"/>
              </a:ext>
            </a:extLst>
          </p:cNvPr>
          <p:cNvSpPr txBox="1"/>
          <p:nvPr/>
        </p:nvSpPr>
        <p:spPr>
          <a:xfrm>
            <a:off x="1323249" y="521732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Dipole and its support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EE1535D-CB63-45B3-81A8-8DD14CBBF254}"/>
              </a:ext>
            </a:extLst>
          </p:cNvPr>
          <p:cNvSpPr txBox="1"/>
          <p:nvPr/>
        </p:nvSpPr>
        <p:spPr>
          <a:xfrm>
            <a:off x="5666521" y="6126164"/>
            <a:ext cx="228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Adjusting mechanism for dipole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459B7F0-9036-47D3-A97C-40E67AA6581E}"/>
              </a:ext>
            </a:extLst>
          </p:cNvPr>
          <p:cNvSpPr txBox="1"/>
          <p:nvPr/>
        </p:nvSpPr>
        <p:spPr>
          <a:xfrm>
            <a:off x="8544272" y="1149759"/>
            <a:ext cx="288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Quadrupole  and its support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BD03959-9485-4BA9-AB79-7D45FE7C57D5}"/>
              </a:ext>
            </a:extLst>
          </p:cNvPr>
          <p:cNvSpPr txBox="1"/>
          <p:nvPr/>
        </p:nvSpPr>
        <p:spPr>
          <a:xfrm>
            <a:off x="8904312" y="6211669"/>
            <a:ext cx="228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Adjusting mechanism for quadrupole</a:t>
            </a:r>
          </a:p>
        </p:txBody>
      </p:sp>
    </p:spTree>
    <p:extLst>
      <p:ext uri="{BB962C8B-B14F-4D97-AF65-F5344CB8AC3E}">
        <p14:creationId xmlns:p14="http://schemas.microsoft.com/office/powerpoint/2010/main" val="809801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5E11665-EE66-4AD8-8F5C-47F33573B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564" y="3460973"/>
            <a:ext cx="10972800" cy="3282329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Enhancing the </a:t>
            </a:r>
            <a:r>
              <a:rPr lang="en-US" altLang="zh-CN" sz="2400" dirty="0">
                <a:solidFill>
                  <a:srgbClr val="FF0000"/>
                </a:solidFill>
              </a:rPr>
              <a:t>natural frequency </a:t>
            </a:r>
            <a:r>
              <a:rPr lang="en-US" altLang="zh-CN" sz="2400" dirty="0"/>
              <a:t>is an effective method to decrease vibration.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432CBC8-49C7-47A0-B478-99F22B97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5F3952B-DE2F-482E-8252-1AF224FC6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46" y="3906931"/>
            <a:ext cx="3600000" cy="2550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61AF939-B7E0-4055-8F9A-D843FBC59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008" y="3905582"/>
            <a:ext cx="3600000" cy="2638248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05E867CA-02B8-434C-B9BF-18BC04246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5504" y="3984219"/>
            <a:ext cx="3600000" cy="275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6C47A6E-B595-4E74-8B67-67D9A459BFB1}"/>
              </a:ext>
            </a:extLst>
          </p:cNvPr>
          <p:cNvSpPr txBox="1"/>
          <p:nvPr/>
        </p:nvSpPr>
        <p:spPr>
          <a:xfrm>
            <a:off x="2651774" y="439015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HEPS site</a:t>
            </a:r>
          </a:p>
        </p:txBody>
      </p:sp>
      <p:sp>
        <p:nvSpPr>
          <p:cNvPr id="12" name="内容占位符 1">
            <a:extLst>
              <a:ext uri="{FF2B5EF4-FFF2-40B4-BE49-F238E27FC236}">
                <a16:creationId xmlns:a16="http://schemas.microsoft.com/office/drawing/2014/main" id="{C22C5041-3FC0-4382-A713-7F1B99FA2A38}"/>
              </a:ext>
            </a:extLst>
          </p:cNvPr>
          <p:cNvSpPr txBox="1">
            <a:spLocks/>
          </p:cNvSpPr>
          <p:nvPr/>
        </p:nvSpPr>
        <p:spPr>
          <a:xfrm>
            <a:off x="481563" y="1174532"/>
            <a:ext cx="6766565" cy="2424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Mechanical dynamic stability (vibration)</a:t>
            </a:r>
          </a:p>
          <a:p>
            <a:pPr lvl="1"/>
            <a:r>
              <a:rPr lang="en-US" sz="2000" dirty="0"/>
              <a:t>Ground vibration :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Magnet-support assembly</a:t>
            </a:r>
            <a:r>
              <a:rPr lang="en-US" sz="2000" dirty="0"/>
              <a:t>: natural frequency? Amplification factor?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Damping devices</a:t>
            </a:r>
            <a:r>
              <a:rPr lang="en-US" sz="2000" dirty="0"/>
              <a:t>: damping material? active vibration technology?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Font typeface="Wingdings" pitchFamily="2" charset="2"/>
              <a:buNone/>
            </a:pPr>
            <a:endParaRPr lang="en-US" sz="2400" dirty="0"/>
          </a:p>
        </p:txBody>
      </p:sp>
      <p:sp>
        <p:nvSpPr>
          <p:cNvPr id="13" name="标题 2">
            <a:extLst>
              <a:ext uri="{FF2B5EF4-FFF2-40B4-BE49-F238E27FC236}">
                <a16:creationId xmlns:a16="http://schemas.microsoft.com/office/drawing/2014/main" id="{802E12B9-5D24-497C-99D9-BC9CA16D2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sz="3200" dirty="0"/>
              <a:t>Development status– vibration test</a:t>
            </a:r>
            <a:endParaRPr lang="en-US" dirty="0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BA2B9D81-61F1-4EC9-8853-CE75FD6FAA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432636"/>
              </p:ext>
            </p:extLst>
          </p:nvPr>
        </p:nvGraphicFramePr>
        <p:xfrm>
          <a:off x="7104112" y="923182"/>
          <a:ext cx="4778469" cy="2605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0158">
                  <a:extLst>
                    <a:ext uri="{9D8B030D-6E8A-4147-A177-3AD203B41FA5}">
                      <a16:colId xmlns:a16="http://schemas.microsoft.com/office/drawing/2014/main" val="1535988927"/>
                    </a:ext>
                  </a:extLst>
                </a:gridCol>
                <a:gridCol w="2808311">
                  <a:extLst>
                    <a:ext uri="{9D8B030D-6E8A-4147-A177-3AD203B41FA5}">
                      <a16:colId xmlns:a16="http://schemas.microsoft.com/office/drawing/2014/main" val="16434588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Ground motion requirements, RMS, 1-100 Hz displacement integral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204862"/>
                  </a:ext>
                </a:extLst>
              </a:tr>
              <a:tr h="405587">
                <a:tc>
                  <a:txBody>
                    <a:bodyPr/>
                    <a:lstStyle/>
                    <a:p>
                      <a:r>
                        <a:rPr lang="en-US" dirty="0"/>
                        <a:t>MDI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≤</a:t>
                      </a:r>
                      <a:r>
                        <a:rPr lang="en-US" altLang="zh-CN" dirty="0"/>
                        <a:t>4 nm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798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Arc and straight section, and RF section in Collider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≤</a:t>
                      </a:r>
                      <a:r>
                        <a:rPr lang="en-US" altLang="zh-CN" dirty="0"/>
                        <a:t>24 nm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743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≤</a:t>
                      </a:r>
                      <a:r>
                        <a:rPr lang="en-US" altLang="zh-CN" dirty="0"/>
                        <a:t>50 nm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34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0967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C86CB17-9BED-4089-9026-0353FFC25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Test plan</a:t>
            </a:r>
            <a:endParaRPr lang="en-US" dirty="0"/>
          </a:p>
          <a:p>
            <a:pPr lvl="1"/>
            <a:r>
              <a:rPr lang="en-US" altLang="zh-CN" dirty="0"/>
              <a:t>13 points, 1 point for each IP and 2 points for each arc section, 1 for </a:t>
            </a:r>
            <a:r>
              <a:rPr lang="en-US" altLang="zh-CN" dirty="0" err="1"/>
              <a:t>Linac</a:t>
            </a:r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5C52F31-61FF-47B3-8613-C71828B64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Development status– vibration test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E1560E-9730-41EC-9DB3-5F15B759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867D7934-BA36-46FB-9771-B0AAFF4AC2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5210"/>
              </p:ext>
            </p:extLst>
          </p:nvPr>
        </p:nvGraphicFramePr>
        <p:xfrm>
          <a:off x="1091444" y="2785111"/>
          <a:ext cx="10009112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220">
                  <a:extLst>
                    <a:ext uri="{9D8B030D-6E8A-4147-A177-3AD203B41FA5}">
                      <a16:colId xmlns:a16="http://schemas.microsoft.com/office/drawing/2014/main" val="3456056233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val="547392054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360196203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351608011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Test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contents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Site requirements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Current progress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742667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Test on vibration of CEPC site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Amplitude of ground vibration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Geotechnical borehole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Investigate sensors and the required conditions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5985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 velocity and vertical attenuation.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593982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Modal test on magnet &amp; support assembly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Collider control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and tested slab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Request for quotation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1099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Collider magnet &amp; support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Close to a real tunnel site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Searching for sites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97045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Booster magnet &amp; support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36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982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6B39F7F-F01A-45DE-A067-877523BBD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Test of sensors</a:t>
            </a:r>
          </a:p>
          <a:p>
            <a:pPr lvl="1"/>
            <a:r>
              <a:rPr lang="en-US" altLang="zh-CN" dirty="0"/>
              <a:t>Two of the currently best-performing vibration acquisition sensors for underground applications have been tested.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023A950-3DF9-4594-9D18-FD3351098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Development status– vibration test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9FECA7-D333-4407-BEE5-123BF6ED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ED1F6F1F-1ECD-4C10-BF1F-5FE7A4D0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5192" y="2996952"/>
            <a:ext cx="2736850" cy="290593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B66BAE53-7563-4C52-ACD7-435E3DF59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2996952"/>
            <a:ext cx="407035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AC996EB-E8A6-4302-8405-1BD78E29AEA2}"/>
              </a:ext>
            </a:extLst>
          </p:cNvPr>
          <p:cNvSpPr txBox="1"/>
          <p:nvPr/>
        </p:nvSpPr>
        <p:spPr>
          <a:xfrm>
            <a:off x="3359696" y="609329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 tests at PAPS and HEPS</a:t>
            </a:r>
          </a:p>
        </p:txBody>
      </p:sp>
    </p:spTree>
    <p:extLst>
      <p:ext uri="{BB962C8B-B14F-4D97-AF65-F5344CB8AC3E}">
        <p14:creationId xmlns:p14="http://schemas.microsoft.com/office/powerpoint/2010/main" val="560386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9224F22-FA29-49F5-8278-9A85218F9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992" y="1304336"/>
            <a:ext cx="6027930" cy="4840303"/>
          </a:xfrm>
        </p:spPr>
        <p:txBody>
          <a:bodyPr/>
          <a:lstStyle/>
          <a:p>
            <a:r>
              <a:rPr lang="en-US" altLang="zh-CN" sz="2400" dirty="0"/>
              <a:t>Our experience:</a:t>
            </a:r>
          </a:p>
          <a:p>
            <a:pPr lvl="1"/>
            <a:r>
              <a:rPr lang="en-US" altLang="zh-CN" sz="2000" dirty="0"/>
              <a:t>The pedestal development and grouting experience from HEPS.</a:t>
            </a:r>
          </a:p>
          <a:p>
            <a:pPr lvl="1"/>
            <a:r>
              <a:rPr lang="en-US" altLang="zh-CN" sz="2000" dirty="0"/>
              <a:t>The FEA guided hammer knocking method for stiffness test.</a:t>
            </a:r>
          </a:p>
          <a:p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9B1355B-E91F-4A33-B380-263E0331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Development status– vibration test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77569B-4443-4042-8E69-8E83EC15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2EC27A7-6F20-44F0-B5AC-1BEF2E972D19}"/>
              </a:ext>
            </a:extLst>
          </p:cNvPr>
          <p:cNvSpPr txBox="1"/>
          <p:nvPr/>
        </p:nvSpPr>
        <p:spPr>
          <a:xfrm>
            <a:off x="534586" y="6427436"/>
            <a:ext cx="217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Joint stiffness test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67CB2A9-D084-4ACA-8128-EE321307A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0" y="1311803"/>
            <a:ext cx="5040000" cy="298894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33241CA1-67EE-4A36-9C64-95768AA02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190295"/>
              </p:ext>
            </p:extLst>
          </p:nvPr>
        </p:nvGraphicFramePr>
        <p:xfrm>
          <a:off x="983432" y="3333864"/>
          <a:ext cx="5400601" cy="1135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4955">
                  <a:extLst>
                    <a:ext uri="{9D8B030D-6E8A-4147-A177-3AD203B41FA5}">
                      <a16:colId xmlns:a16="http://schemas.microsoft.com/office/drawing/2014/main" val="1779651009"/>
                    </a:ext>
                  </a:extLst>
                </a:gridCol>
                <a:gridCol w="1394955">
                  <a:extLst>
                    <a:ext uri="{9D8B030D-6E8A-4147-A177-3AD203B41FA5}">
                      <a16:colId xmlns:a16="http://schemas.microsoft.com/office/drawing/2014/main" val="1998638882"/>
                    </a:ext>
                  </a:extLst>
                </a:gridCol>
                <a:gridCol w="1394955">
                  <a:extLst>
                    <a:ext uri="{9D8B030D-6E8A-4147-A177-3AD203B41FA5}">
                      <a16:colId xmlns:a16="http://schemas.microsoft.com/office/drawing/2014/main" val="802036784"/>
                    </a:ext>
                  </a:extLst>
                </a:gridCol>
                <a:gridCol w="1215736">
                  <a:extLst>
                    <a:ext uri="{9D8B030D-6E8A-4147-A177-3AD203B41FA5}">
                      <a16:colId xmlns:a16="http://schemas.microsoft.com/office/drawing/2014/main" val="2953052167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Modes</a:t>
                      </a:r>
                      <a:r>
                        <a:rPr lang="zh-CN" altLang="en-US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Tested /Hz</a:t>
                      </a:r>
                      <a:endParaRPr lang="en-US" sz="18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Simulated /Hz</a:t>
                      </a:r>
                      <a:endParaRPr lang="en-US" sz="18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8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Error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6019589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1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64.5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63.4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solidFill>
                            <a:srgbClr val="009644"/>
                          </a:solidFill>
                          <a:effectLst/>
                        </a:rPr>
                        <a:t>2%</a:t>
                      </a:r>
                      <a:endParaRPr lang="en-US" altLang="zh-CN" sz="1800" b="0" i="0" u="none" strike="noStrike" dirty="0">
                        <a:solidFill>
                          <a:srgbClr val="009644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230184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2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74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70.6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solidFill>
                            <a:srgbClr val="009644"/>
                          </a:solidFill>
                          <a:effectLst/>
                        </a:rPr>
                        <a:t>5%</a:t>
                      </a:r>
                      <a:endParaRPr lang="en-US" altLang="zh-CN" sz="1800" b="0" i="0" u="none" strike="noStrike" dirty="0">
                        <a:solidFill>
                          <a:srgbClr val="009644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489625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3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90.4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79.0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solidFill>
                            <a:srgbClr val="009644"/>
                          </a:solidFill>
                          <a:effectLst/>
                        </a:rPr>
                        <a:t>13%</a:t>
                      </a:r>
                      <a:endParaRPr lang="en-US" altLang="zh-CN" sz="1800" b="0" i="0" u="none" strike="noStrike" dirty="0">
                        <a:solidFill>
                          <a:srgbClr val="009644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0781119"/>
                  </a:ext>
                </a:extLst>
              </a:tr>
            </a:tbl>
          </a:graphicData>
        </a:graphic>
      </p:graphicFrame>
      <p:pic>
        <p:nvPicPr>
          <p:cNvPr id="23" name="图片 22">
            <a:extLst>
              <a:ext uri="{FF2B5EF4-FFF2-40B4-BE49-F238E27FC236}">
                <a16:creationId xmlns:a16="http://schemas.microsoft.com/office/drawing/2014/main" id="{C636234D-3BAE-499D-8DE2-182C1B30F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29" y="4661948"/>
            <a:ext cx="2880000" cy="178343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5D55D8-5723-44C9-B868-394B900F97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/>
          <a:stretch/>
        </p:blipFill>
        <p:spPr>
          <a:xfrm>
            <a:off x="3215680" y="5013176"/>
            <a:ext cx="8832304" cy="157950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D7C612F7-4532-41B6-8CF0-0CDD0B8101C5}"/>
              </a:ext>
            </a:extLst>
          </p:cNvPr>
          <p:cNvSpPr txBox="1"/>
          <p:nvPr/>
        </p:nvSpPr>
        <p:spPr>
          <a:xfrm>
            <a:off x="5015880" y="629706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HEPS Booster, which pedestal is </a:t>
            </a:r>
            <a:r>
              <a:rPr lang="en-US" dirty="0" err="1"/>
              <a:t>similair</a:t>
            </a:r>
            <a:r>
              <a:rPr lang="en-US" dirty="0"/>
              <a:t> to CEPC’s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048EADF-FAE1-494E-9E06-561C5567C6E1}"/>
              </a:ext>
            </a:extLst>
          </p:cNvPr>
          <p:cNvSpPr txBox="1"/>
          <p:nvPr/>
        </p:nvSpPr>
        <p:spPr>
          <a:xfrm>
            <a:off x="1955662" y="4392496"/>
            <a:ext cx="4173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mode test and simulation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E0F567E-38FD-49BA-8F3E-DA8ACBE05D13}"/>
              </a:ext>
            </a:extLst>
          </p:cNvPr>
          <p:cNvSpPr txBox="1"/>
          <p:nvPr/>
        </p:nvSpPr>
        <p:spPr>
          <a:xfrm>
            <a:off x="7176120" y="4188715"/>
            <a:ext cx="4173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FEA guided stiffness test method, the green areas are ideal test conditions</a:t>
            </a:r>
          </a:p>
        </p:txBody>
      </p:sp>
    </p:spTree>
    <p:extLst>
      <p:ext uri="{BB962C8B-B14F-4D97-AF65-F5344CB8AC3E}">
        <p14:creationId xmlns:p14="http://schemas.microsoft.com/office/powerpoint/2010/main" val="3281699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Diagram&#10;&#10;Description automatically generated">
            <a:extLst>
              <a:ext uri="{FF2B5EF4-FFF2-40B4-BE49-F238E27FC236}">
                <a16:creationId xmlns:a16="http://schemas.microsoft.com/office/drawing/2014/main" id="{A5644AFF-5B88-4D96-926C-9463689A9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8" y="2276872"/>
            <a:ext cx="5040000" cy="237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7CC38F3-4A8F-4236-881E-7B70D8FF6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382981"/>
            <a:ext cx="5256584" cy="965899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Horizontal movable collimator for background decreasing (TDR)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7CA324F-9BBD-4CEB-976E-80F692F4F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815038-27F8-4B87-AED2-D2D128C0FACB}"/>
              </a:ext>
            </a:extLst>
          </p:cNvPr>
          <p:cNvSpPr/>
          <p:nvPr/>
        </p:nvSpPr>
        <p:spPr>
          <a:xfrm>
            <a:off x="2524685" y="1664869"/>
            <a:ext cx="4572000" cy="2475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endParaRPr lang="en-US" sz="2000" dirty="0">
              <a:latin typeface="Arial" panose="020B0604020202020204" pitchFamily="34" charset="0"/>
              <a:ea typeface="微软雅黑" pitchFamily="34" charset="-122"/>
            </a:endParaRPr>
          </a:p>
        </p:txBody>
      </p:sp>
      <p:sp>
        <p:nvSpPr>
          <p:cNvPr id="11" name="标题 2">
            <a:extLst>
              <a:ext uri="{FF2B5EF4-FFF2-40B4-BE49-F238E27FC236}">
                <a16:creationId xmlns:a16="http://schemas.microsoft.com/office/drawing/2014/main" id="{5F14877D-6A19-43E2-9798-FFFD4B5CD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/>
          <a:lstStyle/>
          <a:p>
            <a:r>
              <a:rPr lang="en-US" sz="2800" dirty="0"/>
              <a:t>Development status-- collimators</a:t>
            </a:r>
            <a:endParaRPr lang="en-US" dirty="0"/>
          </a:p>
        </p:txBody>
      </p:sp>
      <p:pic>
        <p:nvPicPr>
          <p:cNvPr id="12" name="图片 11" descr="A picture containing logo&#10;&#10;Description automatically generated">
            <a:extLst>
              <a:ext uri="{FF2B5EF4-FFF2-40B4-BE49-F238E27FC236}">
                <a16:creationId xmlns:a16="http://schemas.microsoft.com/office/drawing/2014/main" id="{05F9F024-8795-4D45-83C5-A7AF8B1001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68" y="4988313"/>
            <a:ext cx="3600000" cy="1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内容占位符 1">
            <a:extLst>
              <a:ext uri="{FF2B5EF4-FFF2-40B4-BE49-F238E27FC236}">
                <a16:creationId xmlns:a16="http://schemas.microsoft.com/office/drawing/2014/main" id="{62C302B0-2C16-4A65-A27D-23A25479E246}"/>
              </a:ext>
            </a:extLst>
          </p:cNvPr>
          <p:cNvSpPr txBox="1">
            <a:spLocks/>
          </p:cNvSpPr>
          <p:nvPr/>
        </p:nvSpPr>
        <p:spPr>
          <a:xfrm>
            <a:off x="6278442" y="1382982"/>
            <a:ext cx="5727104" cy="1253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For the collimators used for MPS, </a:t>
            </a:r>
            <a:r>
              <a:rPr lang="en-US" altLang="zh-CN" sz="2000" dirty="0">
                <a:solidFill>
                  <a:srgbClr val="FF0000"/>
                </a:solidFill>
              </a:rPr>
              <a:t>low-Z, high-melting-point carbon-based </a:t>
            </a:r>
            <a:r>
              <a:rPr lang="en-US" altLang="zh-CN" sz="2000" dirty="0"/>
              <a:t>materials need to be taken into consideration.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9869612-FEC1-45A5-9620-A7AE4765A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685" y="2877739"/>
            <a:ext cx="3600000" cy="26867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B190FD7-8E06-4A5A-B66F-4EAE110CE840}"/>
              </a:ext>
            </a:extLst>
          </p:cNvPr>
          <p:cNvSpPr txBox="1"/>
          <p:nvPr/>
        </p:nvSpPr>
        <p:spPr>
          <a:xfrm>
            <a:off x="6096000" y="5564439"/>
            <a:ext cx="3041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Jointing prototype of copper, graphite and graphene film 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8A38ED-F33D-4392-BB0A-742BA56C39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4994"/>
          <a:stretch/>
        </p:blipFill>
        <p:spPr>
          <a:xfrm>
            <a:off x="9552384" y="2636912"/>
            <a:ext cx="2376264" cy="290424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F2C2A21-ED69-4E26-ABE5-AD8C732B08F7}"/>
              </a:ext>
            </a:extLst>
          </p:cNvPr>
          <p:cNvSpPr txBox="1"/>
          <p:nvPr/>
        </p:nvSpPr>
        <p:spPr>
          <a:xfrm>
            <a:off x="9336360" y="5613431"/>
            <a:ext cx="3041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Jaw of HEPS collimator with copper body and graphite tip</a:t>
            </a:r>
          </a:p>
        </p:txBody>
      </p:sp>
    </p:spTree>
    <p:extLst>
      <p:ext uri="{BB962C8B-B14F-4D97-AF65-F5344CB8AC3E}">
        <p14:creationId xmlns:p14="http://schemas.microsoft.com/office/powerpoint/2010/main" val="1697431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2F7C392-922C-4139-A30A-6560B6249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have accumulated relevant experience from the HEPS. </a:t>
            </a:r>
          </a:p>
          <a:p>
            <a:pPr lvl="1"/>
            <a:r>
              <a:rPr lang="en-US" sz="2000" dirty="0"/>
              <a:t>High shear strength: 38.7 </a:t>
            </a:r>
            <a:r>
              <a:rPr lang="en-US" sz="2000" dirty="0" err="1"/>
              <a:t>Mpa</a:t>
            </a:r>
            <a:r>
              <a:rPr lang="en-US" sz="2000" dirty="0"/>
              <a:t> between graphite and copper</a:t>
            </a:r>
          </a:p>
          <a:p>
            <a:pPr lvl="1"/>
            <a:r>
              <a:rPr lang="en-US" sz="2000" dirty="0"/>
              <a:t>Copper coating to improve conductivity about one level.</a:t>
            </a:r>
          </a:p>
          <a:p>
            <a:pPr lvl="1"/>
            <a:r>
              <a:rPr lang="en-US" sz="2000" dirty="0"/>
              <a:t>Endure more than </a:t>
            </a:r>
            <a:r>
              <a:rPr lang="en-US" sz="2000" dirty="0">
                <a:solidFill>
                  <a:srgbClr val="FF0000"/>
                </a:solidFill>
              </a:rPr>
              <a:t>100</a:t>
            </a:r>
            <a:r>
              <a:rPr lang="en-US" sz="2000" dirty="0"/>
              <a:t> thermal shocks higher than </a:t>
            </a:r>
            <a:r>
              <a:rPr lang="en-US" sz="2000" dirty="0">
                <a:solidFill>
                  <a:srgbClr val="FF0000"/>
                </a:solidFill>
              </a:rPr>
              <a:t>2000 </a:t>
            </a:r>
            <a:r>
              <a:rPr lang="zh-CN" altLang="en-US" sz="2000" dirty="0">
                <a:solidFill>
                  <a:srgbClr val="FF0000"/>
                </a:solidFill>
              </a:rPr>
              <a:t>℃</a:t>
            </a:r>
            <a:r>
              <a:rPr lang="en-US" altLang="zh-CN" sz="2000" dirty="0"/>
              <a:t>.</a:t>
            </a:r>
            <a:endParaRPr 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F92F07-A68B-479F-A089-BB05B7DD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5E80100-324A-405F-BA1D-F1CF7BF6A1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9" y="3308115"/>
            <a:ext cx="3227070" cy="2159635"/>
          </a:xfrm>
          <a:prstGeom prst="rect">
            <a:avLst/>
          </a:prstGeom>
        </p:spPr>
      </p:pic>
      <p:pic>
        <p:nvPicPr>
          <p:cNvPr id="7" name="Picture 2" descr="C:\Users\zhou\Desktop\Cu_q002.tif">
            <a:extLst>
              <a:ext uri="{FF2B5EF4-FFF2-40B4-BE49-F238E27FC236}">
                <a16:creationId xmlns:a16="http://schemas.microsoft.com/office/drawing/2014/main" id="{6AE8E398-39C3-44DE-BFE8-0EC4B63A2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16" y="330775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84C336-CD6E-4BBC-9D5E-AEC721DD4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516" y="3630306"/>
            <a:ext cx="4320000" cy="15984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8410FE8-B031-4F18-89A2-7CF3E7634CDD}"/>
              </a:ext>
            </a:extLst>
          </p:cNvPr>
          <p:cNvSpPr txBox="1"/>
          <p:nvPr/>
        </p:nvSpPr>
        <p:spPr>
          <a:xfrm>
            <a:off x="8335056" y="5270250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Before/</a:t>
            </a:r>
            <a:r>
              <a:rPr lang="en-US" altLang="zh-CN" dirty="0"/>
              <a:t>after thermal shock</a:t>
            </a:r>
            <a:endParaRPr 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8C24AB5-BFAC-4857-9B4D-B990EC234DCC}"/>
              </a:ext>
            </a:extLst>
          </p:cNvPr>
          <p:cNvSpPr txBox="1"/>
          <p:nvPr/>
        </p:nvSpPr>
        <p:spPr>
          <a:xfrm>
            <a:off x="4369137" y="5576730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Copper coating on graphite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70D3190-1A4A-4650-86FE-DEC57E3D5033}"/>
              </a:ext>
            </a:extLst>
          </p:cNvPr>
          <p:cNvSpPr txBox="1"/>
          <p:nvPr/>
        </p:nvSpPr>
        <p:spPr>
          <a:xfrm>
            <a:off x="750676" y="5488961"/>
            <a:ext cx="28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Microscopic observation of copper-graphite brazing</a:t>
            </a:r>
          </a:p>
        </p:txBody>
      </p:sp>
      <p:sp>
        <p:nvSpPr>
          <p:cNvPr id="16" name="标题 2">
            <a:extLst>
              <a:ext uri="{FF2B5EF4-FFF2-40B4-BE49-F238E27FC236}">
                <a16:creationId xmlns:a16="http://schemas.microsoft.com/office/drawing/2014/main" id="{C30E4D78-6548-4D93-9695-FA264856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/>
          <a:lstStyle/>
          <a:p>
            <a:r>
              <a:rPr lang="en-US" sz="3200" dirty="0"/>
              <a:t>Development status-- collimators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97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839AB7-BD0E-426B-AD47-4AC109304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9C513838-35B1-4CD4-A254-5502DF122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3686200" cy="4336249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MDI</a:t>
            </a:r>
            <a:r>
              <a:rPr lang="zh-CN" altLang="en-US" sz="2400" dirty="0"/>
              <a:t> </a:t>
            </a:r>
            <a:r>
              <a:rPr lang="en-US" altLang="zh-CN" sz="2400" dirty="0"/>
              <a:t>layout</a:t>
            </a:r>
          </a:p>
          <a:p>
            <a:pPr lvl="1"/>
            <a:r>
              <a:rPr lang="en-US" altLang="zh-CN" sz="1800" dirty="0"/>
              <a:t>Detective</a:t>
            </a:r>
            <a:r>
              <a:rPr lang="zh-CN" altLang="en-US" sz="1800" dirty="0"/>
              <a:t> </a:t>
            </a:r>
            <a:r>
              <a:rPr lang="en-US" altLang="zh-CN" sz="1800" dirty="0"/>
              <a:t>angle: acos0.99</a:t>
            </a:r>
          </a:p>
          <a:p>
            <a:pPr lvl="1"/>
            <a:r>
              <a:rPr lang="en-US" altLang="zh-CN" sz="1800" dirty="0"/>
              <a:t>IP chamber</a:t>
            </a:r>
            <a:r>
              <a:rPr lang="zh-CN" altLang="en-US" sz="1800" dirty="0"/>
              <a:t>：</a:t>
            </a:r>
            <a:r>
              <a:rPr lang="en-US" altLang="zh-CN" sz="1800" dirty="0"/>
              <a:t>±700mm</a:t>
            </a:r>
          </a:p>
          <a:p>
            <a:pPr lvl="1"/>
            <a:r>
              <a:rPr lang="en-US" altLang="zh-CN" sz="1800" dirty="0"/>
              <a:t>Yoke</a:t>
            </a:r>
            <a:r>
              <a:rPr lang="zh-CN" altLang="en-US" sz="1800" dirty="0"/>
              <a:t> </a:t>
            </a:r>
            <a:r>
              <a:rPr lang="en-US" altLang="zh-CN" sz="1800" dirty="0"/>
              <a:t>length</a:t>
            </a:r>
            <a:r>
              <a:rPr lang="zh-CN" altLang="en-US" sz="1800" dirty="0"/>
              <a:t>：</a:t>
            </a:r>
            <a:r>
              <a:rPr lang="en-US" altLang="zh-CN" sz="1800" dirty="0">
                <a:sym typeface="Wingdings" panose="05000000000000000000" pitchFamily="2" charset="2"/>
              </a:rPr>
              <a:t>11950mm</a:t>
            </a:r>
          </a:p>
          <a:p>
            <a:r>
              <a:rPr lang="en-US" altLang="zh-CN" sz="2000" dirty="0"/>
              <a:t>Distance to detective angle</a:t>
            </a:r>
          </a:p>
          <a:p>
            <a:pPr lvl="1"/>
            <a:r>
              <a:rPr lang="en-US" altLang="zh-CN" sz="1800" dirty="0"/>
              <a:t>IP chamber flange: 5.3mm   RVC: 14.9mm (pressure tube)</a:t>
            </a:r>
          </a:p>
          <a:p>
            <a:pPr lvl="1"/>
            <a:r>
              <a:rPr lang="en-US" altLang="zh-CN" sz="1800" dirty="0"/>
              <a:t>An auxiliary support is in consideration at about 3.3 m from IP</a:t>
            </a:r>
          </a:p>
        </p:txBody>
      </p:sp>
      <p:sp>
        <p:nvSpPr>
          <p:cNvPr id="12" name="标题 2">
            <a:extLst>
              <a:ext uri="{FF2B5EF4-FFF2-40B4-BE49-F238E27FC236}">
                <a16:creationId xmlns:a16="http://schemas.microsoft.com/office/drawing/2014/main" id="{47D8A2A9-5F26-4A03-AD6F-2A5A41568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</p:spPr>
        <p:txBody>
          <a:bodyPr/>
          <a:lstStyle/>
          <a:p>
            <a:r>
              <a:rPr lang="en-US" dirty="0"/>
              <a:t>Development status- MDI mechanics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7416225-F9C3-45B7-870B-6EF54AAAD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961114"/>
            <a:ext cx="3600000" cy="197561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75C5FE6-F213-470B-BA85-FEFDC633B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622" y="3089794"/>
            <a:ext cx="7200000" cy="34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6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2313FF2-5D14-44FB-9162-26DEF5D08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2359163"/>
          </a:xfrm>
        </p:spPr>
        <p:txBody>
          <a:bodyPr>
            <a:normAutofit/>
          </a:bodyPr>
          <a:lstStyle/>
          <a:p>
            <a:r>
              <a:rPr lang="en-US" sz="2400" dirty="0"/>
              <a:t>The mechanics system is aiming to carry out technically feasible engineering designs for the equipment it is responsible for during EDR stage.</a:t>
            </a:r>
          </a:p>
          <a:p>
            <a:r>
              <a:rPr lang="en-US" sz="2400" dirty="0"/>
              <a:t>Requirements on tunnel mockup</a:t>
            </a:r>
          </a:p>
          <a:p>
            <a:pPr lvl="1"/>
            <a:r>
              <a:rPr lang="en-US" sz="2000" dirty="0"/>
              <a:t>Typical arc and RF section of 60 meters in total, with the TDR tunnel cross-section.</a:t>
            </a:r>
          </a:p>
          <a:p>
            <a:pPr lvl="1"/>
            <a:r>
              <a:rPr lang="en-US" sz="2000" dirty="0"/>
              <a:t>Adjustment and alignment accuracy: </a:t>
            </a:r>
            <a:r>
              <a:rPr lang="en-US" sz="2000" dirty="0">
                <a:latin typeface="微软雅黑" panose="020B0503020204020204" pitchFamily="34" charset="-122"/>
              </a:rPr>
              <a:t>mm-level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32EF35B-A443-4E2A-A3BA-DB47E25BC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5376B1-C1A2-483B-A181-E0B54B437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8A9C1337-7B58-4EF5-9FBF-8A94BA6C9C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856422"/>
              </p:ext>
            </p:extLst>
          </p:nvPr>
        </p:nvGraphicFramePr>
        <p:xfrm>
          <a:off x="6048374" y="3579649"/>
          <a:ext cx="5929336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4668">
                  <a:extLst>
                    <a:ext uri="{9D8B030D-6E8A-4147-A177-3AD203B41FA5}">
                      <a16:colId xmlns:a16="http://schemas.microsoft.com/office/drawing/2014/main" val="1288933100"/>
                    </a:ext>
                  </a:extLst>
                </a:gridCol>
                <a:gridCol w="2964668">
                  <a:extLst>
                    <a:ext uri="{9D8B030D-6E8A-4147-A177-3AD203B41FA5}">
                      <a16:colId xmlns:a16="http://schemas.microsoft.com/office/drawing/2014/main" val="31779390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Items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Requirements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832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Adjusting ranges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Y≥±30mm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X/Z≥20mm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931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Adjusting resolution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≤10μm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556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Maximum load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≥7ton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274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Calibration field range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1m~20m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063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Sampling frequency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≥15 Hz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131268"/>
                  </a:ext>
                </a:extLst>
              </a:tr>
              <a:tr h="406856"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Spatial single-point measurement error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≤ 10μm+10μm/m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942189"/>
                  </a:ext>
                </a:extLst>
              </a:tr>
            </a:tbl>
          </a:graphicData>
        </a:graphic>
      </p:graphicFrame>
      <p:sp>
        <p:nvSpPr>
          <p:cNvPr id="6" name="内容占位符 1">
            <a:extLst>
              <a:ext uri="{FF2B5EF4-FFF2-40B4-BE49-F238E27FC236}">
                <a16:creationId xmlns:a16="http://schemas.microsoft.com/office/drawing/2014/main" id="{F5E3C862-EFD1-4BE1-B46F-78A19A7B92C9}"/>
              </a:ext>
            </a:extLst>
          </p:cNvPr>
          <p:cNvSpPr txBox="1">
            <a:spLocks/>
          </p:cNvSpPr>
          <p:nvPr/>
        </p:nvSpPr>
        <p:spPr>
          <a:xfrm>
            <a:off x="609600" y="3573017"/>
            <a:ext cx="5198368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Requirements on high accuracy automatic adjusting and alignment system</a:t>
            </a:r>
          </a:p>
          <a:p>
            <a:pPr lvl="1"/>
            <a:r>
              <a:rPr lang="en-US" altLang="zh-CN" sz="2000" dirty="0"/>
              <a:t>We take the dipole and quadrupole supports in Collider as the first step in EDR stage.</a:t>
            </a:r>
            <a:endParaRPr lang="en-US" sz="20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4872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F0D0D82-E7AD-49BF-8BAA-E48975D07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status- MDI mechanics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7B1BEDC-4F30-4018-B077-F219D2B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A697C0D4-AE7B-47EE-B205-729AC21E81AC}"/>
              </a:ext>
            </a:extLst>
          </p:cNvPr>
          <p:cNvSpPr txBox="1">
            <a:spLocks/>
          </p:cNvSpPr>
          <p:nvPr/>
        </p:nvSpPr>
        <p:spPr>
          <a:xfrm>
            <a:off x="609600" y="1285861"/>
            <a:ext cx="5918448" cy="5373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Mechanics and vibration analyses</a:t>
            </a:r>
          </a:p>
          <a:p>
            <a:pPr lvl="1"/>
            <a:r>
              <a:rPr lang="en-US" altLang="zh-CN" sz="2000" b="1" dirty="0"/>
              <a:t>Static structure</a:t>
            </a:r>
            <a:r>
              <a:rPr lang="en-US" altLang="zh-CN" sz="2000" dirty="0"/>
              <a:t>: the displacement of quadrupoles, and their uneven deformation</a:t>
            </a:r>
          </a:p>
          <a:p>
            <a:pPr lvl="1"/>
            <a:r>
              <a:rPr lang="en-US" altLang="zh-CN" sz="2000" b="1" dirty="0"/>
              <a:t>Vibration analyses</a:t>
            </a:r>
            <a:r>
              <a:rPr lang="en-US" altLang="zh-CN" sz="2000" dirty="0"/>
              <a:t>: modal, harmonic responses</a:t>
            </a:r>
          </a:p>
          <a:p>
            <a:pPr lvl="1"/>
            <a:r>
              <a:rPr lang="en-US" altLang="zh-CN" sz="2000" b="1" dirty="0"/>
              <a:t>Structure optimization</a:t>
            </a:r>
            <a:r>
              <a:rPr lang="en-US" altLang="zh-CN" sz="2000" dirty="0"/>
              <a:t>: to decrease deformation and enhance natural frequencies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54DEEE1-CCC1-4C6A-A399-1760874147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955125"/>
            <a:ext cx="4320000" cy="3056539"/>
          </a:xfrm>
          <a:prstGeom prst="rect">
            <a:avLst/>
          </a:prstGeom>
          <a:noFill/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21944F-CC6E-45F2-AA70-92F9A8B61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8" y="3842820"/>
            <a:ext cx="5760000" cy="230476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3030630-635C-410F-B867-449048978E0F}"/>
              </a:ext>
            </a:extLst>
          </p:cNvPr>
          <p:cNvSpPr txBox="1"/>
          <p:nvPr/>
        </p:nvSpPr>
        <p:spPr>
          <a:xfrm>
            <a:off x="7896200" y="60212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Analyses model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763A13-BF86-4574-AC46-B38A7ACA2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702" y="4523953"/>
            <a:ext cx="2520000" cy="1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6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49F6F41-19BF-4AEC-8B09-614896F4E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zh-CN" dirty="0"/>
              <a:t>Misalignment and vibration of quadrupole can lead to beam emittance growth and luminosity degradation.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The steps on the inner wall of vacuum can generate HOMs.</a:t>
            </a:r>
          </a:p>
          <a:p>
            <a:pPr lvl="1"/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A0E3910-BB2C-4F8E-B029-54BE5C47D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status- MDI mechanics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71FBF4-07F4-472F-8EFB-288553940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31</a:t>
            </a:fld>
            <a:endParaRPr lang="zh-CN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5352D71-D68E-4BE9-A98A-B2F867CAD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701581"/>
              </p:ext>
            </p:extLst>
          </p:nvPr>
        </p:nvGraphicFramePr>
        <p:xfrm>
          <a:off x="479376" y="2148992"/>
          <a:ext cx="11260833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4059825551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109109070"/>
                    </a:ext>
                  </a:extLst>
                </a:gridCol>
                <a:gridCol w="2901009">
                  <a:extLst>
                    <a:ext uri="{9D8B030D-6E8A-4147-A177-3AD203B41FA5}">
                      <a16:colId xmlns:a16="http://schemas.microsoft.com/office/drawing/2014/main" val="2547781774"/>
                    </a:ext>
                  </a:extLst>
                </a:gridCol>
                <a:gridCol w="2815208">
                  <a:extLst>
                    <a:ext uri="{9D8B030D-6E8A-4147-A177-3AD203B41FA5}">
                      <a16:colId xmlns:a16="http://schemas.microsoft.com/office/drawing/2014/main" val="29844692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Related requirements 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Response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now*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Other related factors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20947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Position accuracy (X/Y) of SC quadrupoles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100μm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Adjusting resolution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5μm</a:t>
                      </a:r>
                    </a:p>
                    <a:p>
                      <a:r>
                        <a:rPr 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Adjusting accuracy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30μm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rgbClr val="00B0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altLang="zh-CN" dirty="0">
                          <a:solidFill>
                            <a:srgbClr val="00B0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5μm</a:t>
                      </a:r>
                    </a:p>
                    <a:p>
                      <a:r>
                        <a:rPr lang="zh-CN" altLang="en-US" dirty="0">
                          <a:solidFill>
                            <a:srgbClr val="00B0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altLang="zh-CN" dirty="0">
                          <a:solidFill>
                            <a:srgbClr val="00B0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30μm</a:t>
                      </a:r>
                      <a:endParaRPr lang="en-US" dirty="0">
                        <a:solidFill>
                          <a:srgbClr val="00B0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r>
                        <a:rPr lang="en-US" altLang="zh-CN" dirty="0">
                          <a:solidFill>
                            <a:srgbClr val="00B0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from HEPS experience</a:t>
                      </a:r>
                      <a:endParaRPr lang="en-US" dirty="0">
                        <a:solidFill>
                          <a:srgbClr val="00B0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Alignment method, ground settlement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correctors…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48201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Max. def. and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disp. change, 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＜ 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50μm 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B0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FEA</a:t>
                      </a:r>
                      <a:r>
                        <a:rPr lang="zh-CN" altLang="en-US" dirty="0">
                          <a:solidFill>
                            <a:srgbClr val="00B0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，＜</a:t>
                      </a:r>
                      <a:r>
                        <a:rPr lang="en-US" altLang="zh-CN" dirty="0">
                          <a:solidFill>
                            <a:srgbClr val="00B0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40μm</a:t>
                      </a:r>
                      <a:endParaRPr lang="en-US" dirty="0">
                        <a:solidFill>
                          <a:srgbClr val="00B0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4664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Small vibration,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1-100Hz RMS 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≤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4nm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High natural frequency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FEA, ~50Hz and 1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(same level to HEPS, and arc section of CEPC)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Damping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installation foundation stability, ground vibration…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25047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Low amplification factor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281730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A62115C4-42EA-4487-8A77-C6B874ED1D30}"/>
              </a:ext>
            </a:extLst>
          </p:cNvPr>
          <p:cNvSpPr txBox="1"/>
          <p:nvPr/>
        </p:nvSpPr>
        <p:spPr>
          <a:xfrm>
            <a:off x="5807968" y="176428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The response now only considers the mechanics aspect.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CB1016D-80F1-456A-948B-1A98915A7F0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9376" y="5689050"/>
          <a:ext cx="10756777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4793">
                  <a:extLst>
                    <a:ext uri="{9D8B030D-6E8A-4147-A177-3AD203B41FA5}">
                      <a16:colId xmlns:a16="http://schemas.microsoft.com/office/drawing/2014/main" val="109109070"/>
                    </a:ext>
                  </a:extLst>
                </a:gridCol>
                <a:gridCol w="3400992">
                  <a:extLst>
                    <a:ext uri="{9D8B030D-6E8A-4147-A177-3AD203B41FA5}">
                      <a16:colId xmlns:a16="http://schemas.microsoft.com/office/drawing/2014/main" val="2547781774"/>
                    </a:ext>
                  </a:extLst>
                </a:gridCol>
                <a:gridCol w="3400992">
                  <a:extLst>
                    <a:ext uri="{9D8B030D-6E8A-4147-A177-3AD203B41FA5}">
                      <a16:colId xmlns:a16="http://schemas.microsoft.com/office/drawing/2014/main" val="2984469291"/>
                    </a:ext>
                  </a:extLst>
                </a:gridCol>
              </a:tblGrid>
              <a:tr h="297451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Related requirements 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Response</a:t>
                      </a:r>
                      <a:r>
                        <a:rPr lang="zh-CN" altLang="en-US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now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Other related factors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209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Deformation at the front of vacuum chamber&lt;0.5mm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A24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FEA</a:t>
                      </a:r>
                      <a:r>
                        <a:rPr lang="zh-CN" altLang="en-US" dirty="0">
                          <a:solidFill>
                            <a:srgbClr val="00A24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，＜</a:t>
                      </a:r>
                      <a:r>
                        <a:rPr lang="en-US" altLang="zh-CN" dirty="0">
                          <a:solidFill>
                            <a:srgbClr val="00A24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0.5mm</a:t>
                      </a:r>
                      <a:endParaRPr lang="en-US" dirty="0">
                        <a:solidFill>
                          <a:srgbClr val="00A24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Installation error and so on</a:t>
                      </a:r>
                      <a:endParaRPr lang="en-US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482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1101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9BC9B0E-6593-47EA-9786-221F53C82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383499"/>
          </a:xfrm>
        </p:spPr>
        <p:txBody>
          <a:bodyPr>
            <a:normAutofit/>
          </a:bodyPr>
          <a:lstStyle/>
          <a:p>
            <a:r>
              <a:rPr lang="en-US" sz="2400" dirty="0"/>
              <a:t>Conclusions on mechanical FEA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Iron-free</a:t>
            </a:r>
            <a:r>
              <a:rPr lang="en-US" sz="2000" dirty="0"/>
              <a:t> quadrupole and optimized skeleton has benefits (Max. disp. of SC quadrupoles/cryostat decreased)</a:t>
            </a:r>
          </a:p>
          <a:p>
            <a:pPr lvl="1"/>
            <a:r>
              <a:rPr lang="en-US" sz="2000" dirty="0"/>
              <a:t>Material optimization</a:t>
            </a:r>
            <a:r>
              <a:rPr lang="zh-CN" altLang="en-US" sz="2000" dirty="0"/>
              <a:t>，</a:t>
            </a:r>
            <a:r>
              <a:rPr lang="en-US" altLang="zh-CN" sz="2000" dirty="0"/>
              <a:t>no obvious effect </a:t>
            </a:r>
            <a:endParaRPr lang="en-US" sz="2000" dirty="0"/>
          </a:p>
          <a:p>
            <a:pPr lvl="1"/>
            <a:r>
              <a:rPr lang="en-US" sz="2000" dirty="0"/>
              <a:t>Auxiliary support</a:t>
            </a:r>
            <a:r>
              <a:rPr lang="zh-CN" altLang="en-US" sz="2000" dirty="0"/>
              <a:t>，</a:t>
            </a:r>
            <a:r>
              <a:rPr lang="en-US" sz="2000" dirty="0">
                <a:solidFill>
                  <a:srgbClr val="FF0000"/>
                </a:solidFill>
              </a:rPr>
              <a:t>significant</a:t>
            </a:r>
            <a:r>
              <a:rPr lang="en-US" sz="2000" dirty="0"/>
              <a:t> effect (max. change from 2 mm to 84 um, 1</a:t>
            </a:r>
            <a:r>
              <a:rPr lang="en-US" sz="2000" baseline="30000" dirty="0"/>
              <a:t>st</a:t>
            </a:r>
            <a:r>
              <a:rPr lang="en-US" sz="2000" dirty="0"/>
              <a:t> natural frequency from 17.7Hz to 49.2 Hz)</a:t>
            </a:r>
          </a:p>
          <a:p>
            <a:pPr lvl="1"/>
            <a:r>
              <a:rPr lang="en-US" altLang="zh-CN" sz="2000" dirty="0"/>
              <a:t>Thicker vacuum vessel: </a:t>
            </a:r>
            <a:r>
              <a:rPr lang="en-US" altLang="zh-CN" sz="2000" dirty="0">
                <a:solidFill>
                  <a:srgbClr val="FF0000"/>
                </a:solidFill>
              </a:rPr>
              <a:t>significant</a:t>
            </a:r>
            <a:r>
              <a:rPr lang="en-US" altLang="zh-CN" sz="2000" dirty="0"/>
              <a:t> effect </a:t>
            </a:r>
            <a:r>
              <a:rPr lang="en-US" sz="2000" dirty="0"/>
              <a:t>(max. change from 84 um to 33 um)</a:t>
            </a:r>
            <a:r>
              <a:rPr lang="en-US" altLang="zh-CN" sz="2000" dirty="0">
                <a:sym typeface="Wingdings" panose="05000000000000000000" pitchFamily="2" charset="2"/>
              </a:rPr>
              <a:t></a:t>
            </a:r>
            <a:r>
              <a:rPr lang="en-US" altLang="zh-CN" sz="2000" dirty="0"/>
              <a:t>can be considered comprehensively with radiation.</a:t>
            </a:r>
          </a:p>
          <a:p>
            <a:pPr lvl="1"/>
            <a:r>
              <a:rPr lang="en-US" altLang="zh-CN" sz="2000" dirty="0"/>
              <a:t>Support rods: </a:t>
            </a:r>
            <a:r>
              <a:rPr lang="en-US" altLang="zh-CN" sz="2000" dirty="0">
                <a:solidFill>
                  <a:srgbClr val="FF0000"/>
                </a:solidFill>
              </a:rPr>
              <a:t>significant</a:t>
            </a:r>
            <a:r>
              <a:rPr lang="en-US" altLang="zh-CN" sz="2000" dirty="0"/>
              <a:t> effect</a:t>
            </a:r>
            <a:r>
              <a:rPr lang="en-US" altLang="zh-CN" sz="2000" dirty="0">
                <a:sym typeface="Wingdings" panose="05000000000000000000" pitchFamily="2" charset="2"/>
              </a:rPr>
              <a:t></a:t>
            </a:r>
            <a:r>
              <a:rPr lang="en-US" altLang="zh-CN" sz="2000" dirty="0"/>
              <a:t> can be </a:t>
            </a:r>
            <a:r>
              <a:rPr lang="en-US" altLang="zh-CN" sz="2000" dirty="0">
                <a:solidFill>
                  <a:srgbClr val="FF0000"/>
                </a:solidFill>
              </a:rPr>
              <a:t>optimized further</a:t>
            </a:r>
          </a:p>
          <a:p>
            <a:r>
              <a:rPr lang="en-US" altLang="zh-CN" sz="2400" dirty="0"/>
              <a:t>Works to be done </a:t>
            </a:r>
            <a:endParaRPr lang="en-US" altLang="zh-CN" sz="2000" dirty="0"/>
          </a:p>
          <a:p>
            <a:pPr lvl="1"/>
            <a:r>
              <a:rPr lang="en-US" altLang="zh-CN" sz="2000" dirty="0"/>
              <a:t>Further optimization with collaboration with other colleagues: compromise solution with other aspects of optimization, updated loads (radiation shielding, Lorentz force)</a:t>
            </a:r>
          </a:p>
          <a:p>
            <a:pPr lvl="1"/>
            <a:r>
              <a:rPr lang="en-US" sz="2000" dirty="0"/>
              <a:t>After above analyses converged, we will taking into account all the relative components and make a whole FEA.</a:t>
            </a:r>
            <a:endParaRPr lang="en-US" altLang="zh-CN" sz="2000" dirty="0"/>
          </a:p>
          <a:p>
            <a:pPr lvl="1"/>
            <a:endParaRPr lang="en-US" altLang="zh-CN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9EE823-8390-4368-BC67-61A98F356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2672A94D-7B40-4007-B3BA-CF127F6C0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/>
          <a:lstStyle/>
          <a:p>
            <a:r>
              <a:rPr lang="en-US" dirty="0"/>
              <a:t>Development status- MDI mechanics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EE815A4-E306-4C09-8207-A68BA1109AF7}"/>
              </a:ext>
            </a:extLst>
          </p:cNvPr>
          <p:cNvSpPr txBox="1"/>
          <p:nvPr/>
        </p:nvSpPr>
        <p:spPr>
          <a:xfrm>
            <a:off x="6110039" y="1233745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Details in:</a:t>
            </a:r>
          </a:p>
          <a:p>
            <a:r>
              <a:rPr lang="en-US" sz="1400" dirty="0" err="1"/>
              <a:t>Haijing</a:t>
            </a:r>
            <a:r>
              <a:rPr lang="en-US" sz="1400" dirty="0"/>
              <a:t> Wang,  Mini-Review of CEPC MDI (9-June 10, 2025),  https://indico.ihep.ac.cn/event/26255/</a:t>
            </a:r>
          </a:p>
        </p:txBody>
      </p:sp>
    </p:spTree>
    <p:extLst>
      <p:ext uri="{BB962C8B-B14F-4D97-AF65-F5344CB8AC3E}">
        <p14:creationId xmlns:p14="http://schemas.microsoft.com/office/powerpoint/2010/main" val="2704186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0DF4D62-7497-40D2-98E2-D83D88B2E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102" y="4048510"/>
            <a:ext cx="3600000" cy="239729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B93A88E-5C0B-427A-9897-AE1778E805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8" y="1825357"/>
            <a:ext cx="3600000" cy="1880656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ADFD4B0-8B1B-4DE2-B1F5-6ED7F79A6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>
            <a:normAutofit/>
          </a:bodyPr>
          <a:lstStyle/>
          <a:p>
            <a:r>
              <a:rPr lang="en-US" sz="2400" dirty="0"/>
              <a:t>Simulation results, with Lorentz force and gravity 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9564592-20A8-4258-A87A-9195151A8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status- MDI mechanics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A4B1AD-7A34-4695-864D-83496A15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33</a:t>
            </a:fld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ECCC700-1BC1-47D5-B2E4-FB2CAA8B75FB}"/>
              </a:ext>
            </a:extLst>
          </p:cNvPr>
          <p:cNvSpPr txBox="1"/>
          <p:nvPr/>
        </p:nvSpPr>
        <p:spPr>
          <a:xfrm>
            <a:off x="1069823" y="3784784"/>
            <a:ext cx="286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 quadrupole displacement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BD99555-D00E-42EA-BA46-60F58FE9579B}"/>
              </a:ext>
            </a:extLst>
          </p:cNvPr>
          <p:cNvSpPr txBox="1"/>
          <p:nvPr/>
        </p:nvSpPr>
        <p:spPr>
          <a:xfrm>
            <a:off x="4536481" y="3573016"/>
            <a:ext cx="3281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 disp. of SC quadrupoles, 4.2 K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836160D-51C8-4918-8CA2-910229A1071F}"/>
              </a:ext>
            </a:extLst>
          </p:cNvPr>
          <p:cNvSpPr txBox="1"/>
          <p:nvPr/>
        </p:nvSpPr>
        <p:spPr>
          <a:xfrm>
            <a:off x="893650" y="6126164"/>
            <a:ext cx="286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order of mode, 4.2 K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079B22C-E7F5-47B8-9035-16A8FFA47C5D}"/>
              </a:ext>
            </a:extLst>
          </p:cNvPr>
          <p:cNvSpPr txBox="1"/>
          <p:nvPr/>
        </p:nvSpPr>
        <p:spPr>
          <a:xfrm>
            <a:off x="4663231" y="6114240"/>
            <a:ext cx="286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order of mode, 4.2 K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8438EE5-06B0-4397-A487-8DCE36433D88}"/>
              </a:ext>
            </a:extLst>
          </p:cNvPr>
          <p:cNvSpPr txBox="1"/>
          <p:nvPr/>
        </p:nvSpPr>
        <p:spPr>
          <a:xfrm>
            <a:off x="8737600" y="6375099"/>
            <a:ext cx="286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Harmonic response, 1-100Hz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2F66626-D216-4C1A-8423-E877DD2F3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09" y="1708348"/>
            <a:ext cx="3600000" cy="21634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8448244-2F5B-403C-8323-28303F069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91" y="4263706"/>
            <a:ext cx="3600000" cy="188065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6F9FD11-D31E-4391-A116-E997FE6E8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368" y="1904128"/>
            <a:ext cx="3600000" cy="188065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8ED82812-C043-47C0-8AE7-6FBA16110A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8" y="4154116"/>
            <a:ext cx="3600000" cy="1880656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040A34E2-D379-41E9-A48E-948E6BAB8F61}"/>
              </a:ext>
            </a:extLst>
          </p:cNvPr>
          <p:cNvSpPr txBox="1"/>
          <p:nvPr/>
        </p:nvSpPr>
        <p:spPr>
          <a:xfrm>
            <a:off x="8727231" y="3777355"/>
            <a:ext cx="314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 disp. of vacuum vessel, 4.2 K</a:t>
            </a:r>
          </a:p>
        </p:txBody>
      </p:sp>
    </p:spTree>
    <p:extLst>
      <p:ext uri="{BB962C8B-B14F-4D97-AF65-F5344CB8AC3E}">
        <p14:creationId xmlns:p14="http://schemas.microsoft.com/office/powerpoint/2010/main" val="732844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ED1C4AF-04DA-4AAF-9287-0CAB23E1B613}"/>
                  </a:ext>
                </a:extLst>
              </p:cNvPr>
              <p:cNvSpPr/>
              <p:nvPr/>
            </p:nvSpPr>
            <p:spPr>
              <a:xfrm>
                <a:off x="660299" y="1129226"/>
                <a:ext cx="6796508" cy="299825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540000" lvl="2" indent="-342900">
                  <a:spcBef>
                    <a:spcPts val="800"/>
                  </a:spcBef>
                  <a:spcAft>
                    <a:spcPts val="5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</a:pPr>
                <a:r>
                  <a:rPr lang="en-US" altLang="zh-CN" sz="2800" dirty="0"/>
                  <a:t>RVC</a:t>
                </a:r>
              </a:p>
              <a:p>
                <a:pPr marL="742950" lvl="1" indent="-285750">
                  <a:spcBef>
                    <a:spcPct val="20000"/>
                  </a:spcBef>
                  <a:spcAft>
                    <a:spcPts val="500"/>
                  </a:spcAft>
                  <a:buClr>
                    <a:srgbClr val="FFC000"/>
                  </a:buClr>
                  <a:buSzPct val="80000"/>
                  <a:buFont typeface="Arial" pitchFamily="34" charset="0"/>
                  <a:buChar char="–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rPr>
                  <a:t>Leak rate requirement: 2.7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sym typeface="Symbol" panose="05050102010706020507" pitchFamily="18" charset="2"/>
                  </a:rPr>
                  <a:t> 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rPr>
                  <a:t>10–11 Pa·m3/s</a:t>
                </a:r>
              </a:p>
              <a:p>
                <a:pPr marL="742950" lvl="1" indent="-285750">
                  <a:spcBef>
                    <a:spcPct val="20000"/>
                  </a:spcBef>
                  <a:spcAft>
                    <a:spcPts val="500"/>
                  </a:spcAft>
                  <a:buClr>
                    <a:srgbClr val="FFC000"/>
                  </a:buClr>
                  <a:buSzPct val="80000"/>
                  <a:buFont typeface="Arial" pitchFamily="34" charset="0"/>
                  <a:buChar char="–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rPr>
                  <a:t>Leak rate: 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∙∆</m:t>
                    </m:r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endParaRPr>
              </a:p>
              <a:p>
                <a:pPr marL="742950" lvl="1" indent="-285750">
                  <a:spcBef>
                    <a:spcPct val="20000"/>
                  </a:spcBef>
                  <a:spcAft>
                    <a:spcPts val="500"/>
                  </a:spcAft>
                  <a:buClr>
                    <a:srgbClr val="FFC000"/>
                  </a:buClr>
                  <a:buSzPct val="80000"/>
                  <a:buFont typeface="Arial" pitchFamily="34" charset="0"/>
                  <a:buChar char="–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rPr>
                  <a:t>Decrease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rPr>
                  <a:t> (experience from CSNS)</a:t>
                </a:r>
              </a:p>
              <a:p>
                <a:pPr marL="742950" lvl="1" indent="-285750">
                  <a:spcBef>
                    <a:spcPct val="20000"/>
                  </a:spcBef>
                  <a:spcAft>
                    <a:spcPts val="500"/>
                  </a:spcAft>
                  <a:buClr>
                    <a:srgbClr val="FFC000"/>
                  </a:buClr>
                  <a:buSzPct val="80000"/>
                  <a:buFont typeface="Arial" pitchFamily="34" charset="0"/>
                  <a:buChar char="–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rPr>
                  <a:t>Single-layer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sym typeface="Wingdings" panose="05000000000000000000" pitchFamily="2" charset="2"/>
                  </a:rPr>
                  <a:t> double layer, leak rate can be improved from 1e-6 Pa.m3/s to 8.5e-10 Pa.m3/s.</a:t>
                </a:r>
                <a:endParaRPr lang="en-US" altLang="zh-CN" sz="2800" dirty="0"/>
              </a:p>
              <a:p>
                <a:pPr marL="742950" lvl="1" indent="-285750">
                  <a:spcBef>
                    <a:spcPct val="20000"/>
                  </a:spcBef>
                  <a:spcAft>
                    <a:spcPts val="500"/>
                  </a:spcAft>
                  <a:buClr>
                    <a:srgbClr val="FFC000"/>
                  </a:buClr>
                  <a:buSzPct val="80000"/>
                  <a:buFont typeface="Wingdings" panose="05000000000000000000" pitchFamily="2" charset="2"/>
                  <a:buChar char="Ø"/>
                </a:pPr>
                <a:endParaRPr lang="en-US" altLang="zh-CN" sz="2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ED1C4AF-04DA-4AAF-9287-0CAB23E1B6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99" y="1129226"/>
                <a:ext cx="6796508" cy="2998257"/>
              </a:xfrm>
              <a:prstGeom prst="rect">
                <a:avLst/>
              </a:prstGeom>
              <a:blipFill>
                <a:blip r:embed="rId2"/>
                <a:stretch>
                  <a:fillRect t="-18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1B3CFDC8-6761-42A3-BFC5-48950EFC0CED}"/>
                  </a:ext>
                </a:extLst>
              </p:cNvPr>
              <p:cNvSpPr/>
              <p:nvPr/>
            </p:nvSpPr>
            <p:spPr>
              <a:xfrm>
                <a:off x="1199456" y="3645024"/>
                <a:ext cx="4575868" cy="43973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=34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（</m:t>
                          </m:r>
                          <m:f>
                            <m:fPr>
                              <m:type m:val="li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）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𝑒𝑥</m:t>
                          </m:r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fName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</m:e>
                          </m:func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−3</m:t>
                          </m:r>
                          <m:f>
                            <m:fPr>
                              <m:type m:val="li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𝐿𝑤𝑅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1B3CFDC8-6761-42A3-BFC5-48950EFC0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3645024"/>
                <a:ext cx="4575868" cy="439736"/>
              </a:xfrm>
              <a:prstGeom prst="rect">
                <a:avLst/>
              </a:prstGeom>
              <a:blipFill>
                <a:blip r:embed="rId3"/>
                <a:stretch>
                  <a:fillRect t="-146053" r="-13263" b="-2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内容占位符 1">
                <a:extLst>
                  <a:ext uri="{FF2B5EF4-FFF2-40B4-BE49-F238E27FC236}">
                    <a16:creationId xmlns:a16="http://schemas.microsoft.com/office/drawing/2014/main" id="{13D24B0C-B00F-4BAD-B880-8887B725D5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3352" y="4403403"/>
                <a:ext cx="7464737" cy="1856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5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  <a:defRPr sz="2400" b="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buNone/>
                </a:pPr>
                <a:r>
                  <a:rPr lang="en-US" dirty="0">
                    <a:cs typeface="Arial" panose="020B0604020202020204" pitchFamily="34" charset="0"/>
                  </a:rPr>
                  <a:t>For sealings with the same </a:t>
                </a:r>
                <a:r>
                  <a:rPr lang="en-US" i="1" dirty="0">
                    <a:cs typeface="Arial" panose="020B0604020202020204" pitchFamily="34" charset="0"/>
                  </a:rPr>
                  <a:t>F/L</a:t>
                </a:r>
              </a:p>
              <a:p>
                <a:pPr marL="0" lvl="1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Arial" panose="020B0604020202020204" pitchFamily="34" charset="0"/>
                  </a:rPr>
                  <a:t>Decrease roughness A, demonstrated by J-PARC</a:t>
                </a:r>
              </a:p>
              <a:p>
                <a:pPr marL="0" lvl="1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Arial" panose="020B0604020202020204" pitchFamily="34" charset="0"/>
                  </a:rPr>
                  <a:t>Decease the perimeter L </a:t>
                </a:r>
                <a:r>
                  <a:rPr lang="en-US" dirty="0">
                    <a:cs typeface="Arial" panose="020B0604020202020204" pitchFamily="34" charset="0"/>
                    <a:sym typeface="Wingdings" panose="05000000000000000000" pitchFamily="2" charset="2"/>
                  </a:rPr>
                  <a:t>almost determined by layout</a:t>
                </a:r>
                <a:endParaRPr lang="en-US" dirty="0">
                  <a:cs typeface="Arial" panose="020B0604020202020204" pitchFamily="34" charset="0"/>
                </a:endParaRPr>
              </a:p>
              <a:p>
                <a:pPr marL="0" lvl="1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Arial" panose="020B0604020202020204" pitchFamily="34" charset="0"/>
                  </a:rPr>
                  <a:t>Decrease the hardness of gasket materials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>
                    <a:cs typeface="Arial" panose="020B0604020202020204" pitchFamily="34" charset="0"/>
                    <a:sym typeface="Wingdings" panose="05000000000000000000" pitchFamily="2" charset="2"/>
                  </a:rPr>
                  <a:t>using copper</a:t>
                </a:r>
                <a:endParaRPr lang="en-US" dirty="0">
                  <a:cs typeface="Arial" panose="020B0604020202020204" pitchFamily="34" charset="0"/>
                </a:endParaRPr>
              </a:p>
              <a:p>
                <a:pPr marL="0" lvl="1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Arial" panose="020B0604020202020204" pitchFamily="34" charset="0"/>
                  </a:rPr>
                  <a:t>Decrease the seal width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cs typeface="Arial" panose="020B0604020202020204" pitchFamily="34" charset="0"/>
                    <a:sym typeface="Wingdings" panose="05000000000000000000" pitchFamily="2" charset="2"/>
                  </a:rPr>
                  <a:t>knife-edge seal</a:t>
                </a:r>
                <a:endParaRPr lang="en-US" dirty="0">
                  <a:cs typeface="Arial" panose="020B0604020202020204" pitchFamily="34" charset="0"/>
                </a:endParaRPr>
              </a:p>
              <a:p>
                <a:endParaRPr lang="en-US" altLang="zh-CN" sz="20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内容占位符 1">
                <a:extLst>
                  <a:ext uri="{FF2B5EF4-FFF2-40B4-BE49-F238E27FC236}">
                    <a16:creationId xmlns:a16="http://schemas.microsoft.com/office/drawing/2014/main" id="{13D24B0C-B00F-4BAD-B880-8887B725D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4403403"/>
                <a:ext cx="7464737" cy="1856332"/>
              </a:xfrm>
              <a:prstGeom prst="rect">
                <a:avLst/>
              </a:prstGeom>
              <a:blipFill>
                <a:blip r:embed="rId4"/>
                <a:stretch>
                  <a:fillRect l="-651" t="-647" b="-55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箭头: 下 21">
            <a:extLst>
              <a:ext uri="{FF2B5EF4-FFF2-40B4-BE49-F238E27FC236}">
                <a16:creationId xmlns:a16="http://schemas.microsoft.com/office/drawing/2014/main" id="{BB0FB712-FAF9-44F3-90CD-95D39199FD7E}"/>
              </a:ext>
            </a:extLst>
          </p:cNvPr>
          <p:cNvSpPr/>
          <p:nvPr/>
        </p:nvSpPr>
        <p:spPr>
          <a:xfrm>
            <a:off x="3361214" y="3989478"/>
            <a:ext cx="385333" cy="4476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75AF1416-A6E4-44F1-A414-7F8D267A40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82"/>
          <a:stretch/>
        </p:blipFill>
        <p:spPr>
          <a:xfrm>
            <a:off x="7910891" y="4128092"/>
            <a:ext cx="3600000" cy="240695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4D68E7A-C31D-4EF7-839E-FB9C8DF8FE87}"/>
              </a:ext>
            </a:extLst>
          </p:cNvPr>
          <p:cNvSpPr txBox="1"/>
          <p:nvPr/>
        </p:nvSpPr>
        <p:spPr>
          <a:xfrm>
            <a:off x="8555204" y="1355772"/>
            <a:ext cx="1541297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Inflatable seal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925DA2E-088A-445D-9F65-A82F2FBE6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168" y="1817895"/>
            <a:ext cx="3600000" cy="235182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CAE3759-1D4B-45F9-B2F9-71242AC7C58F}"/>
              </a:ext>
            </a:extLst>
          </p:cNvPr>
          <p:cNvSpPr txBox="1"/>
          <p:nvPr/>
        </p:nvSpPr>
        <p:spPr>
          <a:xfrm>
            <a:off x="8069198" y="645333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/>
              <a:t>Roughness and conductance, J-PARC</a:t>
            </a:r>
            <a:endParaRPr lang="zh-CN" altLang="en-US" i="1" dirty="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1C8C5A07-81E5-410F-BFC8-608BFA4B1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dirty="0"/>
              <a:t>Development status- MDI mechanics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85620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8C5FE26-9647-47A7-A2D0-B6D250FD18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87" y="3219618"/>
            <a:ext cx="4320000" cy="3000148"/>
          </a:xfrm>
          <a:prstGeom prst="rect">
            <a:avLst/>
          </a:prstGeom>
          <a:noFill/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6C5C8D9-367D-4663-AC91-F8AF23B0B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A prototype will be developed (quotation finished, preparing engineering drawings).</a:t>
            </a:r>
          </a:p>
          <a:p>
            <a:r>
              <a:rPr lang="en-US" altLang="zh-CN" sz="2400" dirty="0"/>
              <a:t>The influence of RVC displacement on the leakage rate will be simulated through an adjustment mechanism.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394BC7-5FC9-4033-9A64-F50D12C2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8878" y="6350023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35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A189BA6-3E71-4E53-8115-D72402BD2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278" y="2753156"/>
            <a:ext cx="4320000" cy="355764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55A1AC0-3AB5-4F5A-B7D9-FCDDECD5BFDE}"/>
              </a:ext>
            </a:extLst>
          </p:cNvPr>
          <p:cNvSpPr txBox="1"/>
          <p:nvPr/>
        </p:nvSpPr>
        <p:spPr>
          <a:xfrm>
            <a:off x="10296024" y="4833475"/>
            <a:ext cx="156866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Adjustment mechanism</a:t>
            </a:r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ECEAC7A-7310-41AB-9A0D-D7CC9F16960D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9297632" y="4734092"/>
            <a:ext cx="998392" cy="4225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A4961012-F087-41E1-B9F8-711DCF87887B}"/>
              </a:ext>
            </a:extLst>
          </p:cNvPr>
          <p:cNvSpPr txBox="1"/>
          <p:nvPr/>
        </p:nvSpPr>
        <p:spPr>
          <a:xfrm>
            <a:off x="4977838" y="4490609"/>
            <a:ext cx="154414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Fake model of IP chamber, fixed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4F8ECA8-1043-498E-B916-AB1EB819AE00}"/>
              </a:ext>
            </a:extLst>
          </p:cNvPr>
          <p:cNvSpPr txBox="1"/>
          <p:nvPr/>
        </p:nvSpPr>
        <p:spPr>
          <a:xfrm>
            <a:off x="7729077" y="5920189"/>
            <a:ext cx="5991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RVC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75B7F06-2AA7-4D91-BC12-06E6725F54CA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6521983" y="4265202"/>
            <a:ext cx="1037294" cy="687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0F9BE83-1666-48DB-B5CB-6ED4DC0866B4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7653410" y="4454612"/>
            <a:ext cx="375253" cy="14655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D7295BFA-0BAA-423D-86F8-DAD663CD4330}"/>
              </a:ext>
            </a:extLst>
          </p:cNvPr>
          <p:cNvSpPr txBox="1"/>
          <p:nvPr/>
        </p:nvSpPr>
        <p:spPr>
          <a:xfrm>
            <a:off x="7472566" y="2799580"/>
            <a:ext cx="16063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Fake model of vacuum vessel</a:t>
            </a:r>
            <a:endParaRPr lang="zh-CN" altLang="en-US" dirty="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4F321242-52AD-4BD9-895C-9F3D21CCF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dirty="0"/>
              <a:t>Development status- MDI mechanics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717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1C70F29-44D2-44D3-8F67-FDDB984B0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mechanics system is aiming to carry out technically feasible engineering designs for the equipment it is responsible for during EDR stage.</a:t>
            </a:r>
          </a:p>
          <a:p>
            <a:r>
              <a:rPr lang="en-US" sz="2000" dirty="0"/>
              <a:t>Some layout demos has been done. We are working on detailed design of survey, the physics and 3D model design of the components along beam.</a:t>
            </a:r>
          </a:p>
          <a:p>
            <a:r>
              <a:rPr lang="en-US" sz="2000" dirty="0"/>
              <a:t>The tunnel mockup has been designed and is under developing.</a:t>
            </a:r>
          </a:p>
          <a:p>
            <a:r>
              <a:rPr lang="en-US" sz="2000" dirty="0"/>
              <a:t>A high accuracy automatic adjusting and alignment system is under studying, aiming at high efficiency alignment and adjustment of CEPC.</a:t>
            </a:r>
          </a:p>
          <a:p>
            <a:r>
              <a:rPr lang="en-US" sz="2000" dirty="0"/>
              <a:t>We will do the vibration test following the geological exploration, from which we can evaluate the vibration performance of the magnet-support system.</a:t>
            </a:r>
          </a:p>
          <a:p>
            <a:r>
              <a:rPr lang="en-US" sz="2000" dirty="0"/>
              <a:t>We are committed to the mechanical research of MDI. The structure has been optimized to having a much better mechanics and vibration performance. 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AE178BE-927F-4A01-88F9-CE4F3BE8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96FC2C-93D8-4B4C-99E1-7E4761DD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54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3582D15-BC19-4FBB-90B7-EEAD2F1F0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CN" sz="6600" dirty="0"/>
          </a:p>
          <a:p>
            <a:pPr marL="0" indent="0" algn="ctr">
              <a:buNone/>
            </a:pPr>
            <a:r>
              <a:rPr lang="en-US" altLang="zh-CN" sz="9600" dirty="0"/>
              <a:t>Thank you for your attention!</a:t>
            </a:r>
            <a:endParaRPr lang="en-US" sz="96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BB27A02-A73C-4221-BA12-EBA259FF1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051CD6-D864-4C5F-80BD-60879257F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885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2313FF2-5D14-44FB-9162-26DEF5D08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mechanics system is aiming to carry out technically feasible engineering designs for the equipment it is responsible for during EDR stage.</a:t>
            </a:r>
          </a:p>
          <a:p>
            <a:r>
              <a:rPr lang="en-US" sz="2400" dirty="0"/>
              <a:t>Requirements on vibration test</a:t>
            </a:r>
          </a:p>
          <a:p>
            <a:pPr lvl="1"/>
            <a:r>
              <a:rPr lang="en-US" sz="2000" dirty="0"/>
              <a:t>Test the ground vibration with </a:t>
            </a:r>
            <a:r>
              <a:rPr lang="en-US" altLang="zh-CN" sz="2000" dirty="0"/>
              <a:t>geological exploration</a:t>
            </a:r>
          </a:p>
          <a:p>
            <a:pPr lvl="1"/>
            <a:r>
              <a:rPr lang="en-US" sz="2000" dirty="0"/>
              <a:t>Evaluate the vibration performance of the magnet-support assembly when operating</a:t>
            </a:r>
          </a:p>
          <a:p>
            <a:pPr lvl="1"/>
            <a:r>
              <a:rPr lang="en-US" sz="2000" dirty="0"/>
              <a:t>Determine the support method of the Booster elements with </a:t>
            </a:r>
            <a:r>
              <a:rPr lang="en-US" altLang="zh-CN" sz="2000" dirty="0"/>
              <a:t>geological exploration</a:t>
            </a:r>
            <a:endParaRPr lang="en-US" sz="2000" dirty="0"/>
          </a:p>
          <a:p>
            <a:r>
              <a:rPr lang="en-US" sz="2400" dirty="0"/>
              <a:t>Requirements on collimators</a:t>
            </a:r>
          </a:p>
          <a:p>
            <a:pPr lvl="1"/>
            <a:r>
              <a:rPr lang="en-US" sz="2000" dirty="0"/>
              <a:t>Follow the accelerator physics colleagues, design the collimator structure</a:t>
            </a:r>
          </a:p>
          <a:p>
            <a:pPr lvl="1"/>
            <a:r>
              <a:rPr lang="en-US" sz="2000" dirty="0"/>
              <a:t>Safe jaw material for MPS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32EF35B-A443-4E2A-A3BA-DB47E25BC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5376B1-C1A2-483B-A181-E0B54B437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569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13F9163-5BEC-48B7-8BEE-8AA7DE9DC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Requirements on MDI mechanics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E451A99-B20A-41FC-A25C-92703E3DE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B194EF-E470-4134-8F64-E34FB77A6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332B6AB-E323-4AF7-9253-DB49CBB5D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63035"/>
              </p:ext>
            </p:extLst>
          </p:nvPr>
        </p:nvGraphicFramePr>
        <p:xfrm>
          <a:off x="1084548" y="2488092"/>
          <a:ext cx="10022904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909">
                  <a:extLst>
                    <a:ext uri="{9D8B030D-6E8A-4147-A177-3AD203B41FA5}">
                      <a16:colId xmlns:a16="http://schemas.microsoft.com/office/drawing/2014/main" val="4170821342"/>
                    </a:ext>
                  </a:extLst>
                </a:gridCol>
                <a:gridCol w="8246995">
                  <a:extLst>
                    <a:ext uri="{9D8B030D-6E8A-4147-A177-3AD203B41FA5}">
                      <a16:colId xmlns:a16="http://schemas.microsoft.com/office/drawing/2014/main" val="26980017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Items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508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MDI layout and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</a:t>
                      </a:r>
                      <a:r>
                        <a:rPr lang="en-US" dirty="0"/>
                        <a:t>he layout should fulfill the physics and technical requirement with all the devices included.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 detailed installation and alignment schedule should be made.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85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SC quadrupole mechanics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Position accuracy: </a:t>
                      </a:r>
                      <a:r>
                        <a:rPr lang="zh-CN" altLang="en-US" sz="1800" dirty="0"/>
                        <a:t>≤</a:t>
                      </a:r>
                      <a:r>
                        <a:rPr lang="en-US" altLang="zh-CN" sz="1800" dirty="0"/>
                        <a:t>100 </a:t>
                      </a:r>
                      <a:r>
                        <a:rPr lang="en-US" altLang="zh-CN" sz="1800" dirty="0" err="1"/>
                        <a:t>μm</a:t>
                      </a:r>
                      <a:r>
                        <a:rPr lang="en-US" altLang="zh-CN" sz="1800" dirty="0"/>
                        <a:t> (X/Y directions)</a:t>
                      </a:r>
                    </a:p>
                    <a:p>
                      <a:r>
                        <a:rPr lang="en-US" altLang="zh-CN" sz="1800" dirty="0"/>
                        <a:t>Vibration of SC quadrupoles: 1-100Hz RMS </a:t>
                      </a:r>
                      <a:r>
                        <a:rPr lang="zh-CN" altLang="en-US" sz="1800" dirty="0"/>
                        <a:t>≤</a:t>
                      </a:r>
                      <a:r>
                        <a:rPr lang="en-US" altLang="zh-CN" sz="1800" dirty="0"/>
                        <a:t>4nm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074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RVC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 safe and reliable structure within the detective angle of </a:t>
                      </a:r>
                      <a:r>
                        <a:rPr lang="en-US" sz="1800" dirty="0" err="1"/>
                        <a:t>acos</a:t>
                      </a:r>
                      <a:r>
                        <a:rPr lang="en-US" sz="1800" dirty="0"/>
                        <a:t> 0.99. </a:t>
                      </a:r>
                    </a:p>
                    <a:p>
                      <a:r>
                        <a:rPr lang="en-US" sz="1800" dirty="0"/>
                        <a:t>RF shielded.</a:t>
                      </a:r>
                    </a:p>
                    <a:p>
                      <a:r>
                        <a:rPr lang="en-US" sz="1800" dirty="0"/>
                        <a:t>Leak rate: </a:t>
                      </a:r>
                      <a:r>
                        <a:rPr lang="zh-CN" altLang="en-US" sz="1800" dirty="0"/>
                        <a:t>≤</a:t>
                      </a:r>
                      <a:r>
                        <a:rPr lang="en-US" altLang="zh-CN" dirty="0"/>
                        <a:t>2.7</a:t>
                      </a:r>
                      <a:r>
                        <a:rPr lang="en-US" dirty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 </a:t>
                      </a:r>
                      <a:r>
                        <a:rPr lang="en-US" altLang="zh-CN" dirty="0"/>
                        <a:t>10</a:t>
                      </a:r>
                      <a:r>
                        <a:rPr lang="en-US" altLang="zh-CN" baseline="30000" dirty="0"/>
                        <a:t>–11</a:t>
                      </a:r>
                      <a:r>
                        <a:rPr lang="en-US" altLang="zh-CN" dirty="0"/>
                        <a:t> Pa·m</a:t>
                      </a:r>
                      <a:r>
                        <a:rPr lang="en-US" altLang="zh-CN" baseline="30000" dirty="0"/>
                        <a:t>3</a:t>
                      </a:r>
                      <a:r>
                        <a:rPr lang="en-US" altLang="zh-CN" dirty="0"/>
                        <a:t>/s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712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043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90EEE41-BAC8-40DF-A836-46AA289D0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2"/>
            <a:ext cx="10972800" cy="1059910"/>
          </a:xfrm>
        </p:spPr>
        <p:txBody>
          <a:bodyPr>
            <a:normAutofit fontScale="92500"/>
          </a:bodyPr>
          <a:lstStyle/>
          <a:p>
            <a:r>
              <a:rPr lang="en-US" dirty="0"/>
              <a:t>The layout </a:t>
            </a:r>
            <a:r>
              <a:rPr lang="en-US" altLang="zh-CN" dirty="0"/>
              <a:t>is the basis for the engineering design of each equipment.</a:t>
            </a:r>
          </a:p>
          <a:p>
            <a:pPr lvl="1"/>
            <a:endParaRPr lang="en-US" sz="16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A32E5BE-3F88-4ADE-8A01-BE9B0CC1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Development status--CEPC survey and layout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EFE3DB-7D8D-45AC-8E8A-D359FA7F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5D83347-AE0F-4DF0-8A5F-BED98E865F5B}"/>
              </a:ext>
            </a:extLst>
          </p:cNvPr>
          <p:cNvSpPr/>
          <p:nvPr/>
        </p:nvSpPr>
        <p:spPr>
          <a:xfrm>
            <a:off x="1487488" y="2239977"/>
            <a:ext cx="33843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Physics survey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DFB7184-4A4B-45AE-B42B-4830809E8ECC}"/>
              </a:ext>
            </a:extLst>
          </p:cNvPr>
          <p:cNvSpPr/>
          <p:nvPr/>
        </p:nvSpPr>
        <p:spPr>
          <a:xfrm>
            <a:off x="1487488" y="3323205"/>
            <a:ext cx="33843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Equipment model design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DB14EE7-AA73-4856-8E92-B851130CCA94}"/>
              </a:ext>
            </a:extLst>
          </p:cNvPr>
          <p:cNvSpPr/>
          <p:nvPr/>
        </p:nvSpPr>
        <p:spPr>
          <a:xfrm>
            <a:off x="1487488" y="4437112"/>
            <a:ext cx="33843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Layout design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29A07F61-E2D1-480C-AAF8-A07A630C1F4A}"/>
              </a:ext>
            </a:extLst>
          </p:cNvPr>
          <p:cNvCxnSpPr>
            <a:stCxn id="5" idx="2"/>
            <a:endCxn id="7" idx="0"/>
          </p:cNvCxnSpPr>
          <p:nvPr/>
        </p:nvCxnSpPr>
        <p:spPr>
          <a:xfrm>
            <a:off x="3179676" y="2744033"/>
            <a:ext cx="0" cy="5791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9AF3B888-F6D4-4E6E-BB93-B8BF435B7A5D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3179676" y="3827261"/>
            <a:ext cx="0" cy="6098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连接符: 肘形 16">
            <a:extLst>
              <a:ext uri="{FF2B5EF4-FFF2-40B4-BE49-F238E27FC236}">
                <a16:creationId xmlns:a16="http://schemas.microsoft.com/office/drawing/2014/main" id="{92787C2E-689D-48AC-8A3F-F4A7DDBECF1B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4871864" y="2492005"/>
            <a:ext cx="648072" cy="2197135"/>
          </a:xfrm>
          <a:prstGeom prst="bentConnector2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764E1D86-BD98-4C38-B32A-4A9577982412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4871864" y="2492005"/>
            <a:ext cx="64807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AD9733CD-F936-4CF7-9D6B-1543C471A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600" y="1958924"/>
            <a:ext cx="6120000" cy="37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24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082BD0E-3036-4A36-BC81-84CDB8AF6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23948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Main p</a:t>
            </a:r>
            <a:r>
              <a:rPr lang="en-US" sz="2400" dirty="0"/>
              <a:t>rogress in EDR</a:t>
            </a:r>
          </a:p>
          <a:p>
            <a:pPr lvl="1"/>
            <a:r>
              <a:rPr lang="en-US" sz="2000" dirty="0"/>
              <a:t>2024.10 Preliminary 2D layout of arc section of Collider and Booster, designed the vacuum connection dimensions and distributions.</a:t>
            </a:r>
          </a:p>
          <a:p>
            <a:pPr lvl="1"/>
            <a:r>
              <a:rPr lang="en-US" sz="2000" dirty="0"/>
              <a:t>2025.2 Collider and Booster perimeters updated to 99,955.418 m. Updated surveys of Collider(25.2.14), Booster (25.3.1), </a:t>
            </a:r>
            <a:r>
              <a:rPr lang="en-US" sz="2000" dirty="0" err="1"/>
              <a:t>Linac</a:t>
            </a:r>
            <a:r>
              <a:rPr lang="en-US" sz="2000" dirty="0"/>
              <a:t>, DR, TLs (25.3.7) were sent to </a:t>
            </a:r>
            <a:r>
              <a:rPr lang="en-US" sz="2000" dirty="0" err="1"/>
              <a:t>Huadongyuan</a:t>
            </a:r>
            <a:r>
              <a:rPr lang="en-US" sz="2000" dirty="0"/>
              <a:t> for geological study.</a:t>
            </a:r>
          </a:p>
          <a:p>
            <a:pPr lvl="1"/>
            <a:r>
              <a:rPr lang="en-US" sz="2000" dirty="0"/>
              <a:t>2025.3 The realization of 2D/3D linkage design</a:t>
            </a:r>
          </a:p>
          <a:p>
            <a:r>
              <a:rPr lang="en-US" sz="2400" dirty="0"/>
              <a:t>Now, we are mainly working on </a:t>
            </a:r>
          </a:p>
          <a:p>
            <a:pPr lvl="1"/>
            <a:r>
              <a:rPr lang="en-US" sz="2000" dirty="0"/>
              <a:t>Detailed design of survey, including all the magnets (yokes), BPMs and other main components along beam, with the position accuracy of at </a:t>
            </a:r>
            <a:r>
              <a:rPr lang="en-US" sz="2000" dirty="0">
                <a:solidFill>
                  <a:srgbClr val="FF0000"/>
                </a:solidFill>
              </a:rPr>
              <a:t>micrometer</a:t>
            </a:r>
            <a:r>
              <a:rPr lang="en-US" sz="2000" dirty="0"/>
              <a:t> level.</a:t>
            </a:r>
          </a:p>
          <a:p>
            <a:pPr lvl="1"/>
            <a:r>
              <a:rPr lang="en-US" sz="2000" dirty="0"/>
              <a:t>The physics and 3D model design of the components along beam.</a:t>
            </a:r>
          </a:p>
          <a:p>
            <a:pPr lvl="1"/>
            <a:endParaRPr 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EB7E22-3557-46C2-8A08-A391B36E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7" name="标题 2">
            <a:extLst>
              <a:ext uri="{FF2B5EF4-FFF2-40B4-BE49-F238E27FC236}">
                <a16:creationId xmlns:a16="http://schemas.microsoft.com/office/drawing/2014/main" id="{7E2AC516-F496-48DB-A0FB-DBF27CF4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dirty="0"/>
              <a:t>Development status--CEPC survey and layout </a:t>
            </a:r>
          </a:p>
        </p:txBody>
      </p:sp>
    </p:spTree>
    <p:extLst>
      <p:ext uri="{BB962C8B-B14F-4D97-AF65-F5344CB8AC3E}">
        <p14:creationId xmlns:p14="http://schemas.microsoft.com/office/powerpoint/2010/main" val="4162520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082BD0E-3036-4A36-BC81-84CDB8AF6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429287"/>
          </a:xfrm>
        </p:spPr>
        <p:txBody>
          <a:bodyPr>
            <a:normAutofit/>
          </a:bodyPr>
          <a:lstStyle/>
          <a:p>
            <a:r>
              <a:rPr lang="en-US" dirty="0"/>
              <a:t>Survey and layout status (overall)</a:t>
            </a:r>
            <a:endParaRPr lang="en-US" altLang="zh-CN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EAB357A-B5D4-4443-8280-621B47E69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status--CEPC survey and layout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EB7E22-3557-46C2-8A08-A391B36E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146500C4-20CA-4F28-A11E-4A3302AAE427}"/>
              </a:ext>
            </a:extLst>
          </p:cNvPr>
          <p:cNvSpPr txBox="1">
            <a:spLocks/>
          </p:cNvSpPr>
          <p:nvPr/>
        </p:nvSpPr>
        <p:spPr>
          <a:xfrm>
            <a:off x="609600" y="4517039"/>
            <a:ext cx="10454167" cy="23409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Note 1, 14 lines, 10 line have survey data (TLs between Collider and Booster, </a:t>
            </a:r>
            <a:r>
              <a:rPr lang="en-US" dirty="0" err="1"/>
              <a:t>Linac</a:t>
            </a:r>
            <a:r>
              <a:rPr lang="en-US" dirty="0"/>
              <a:t> and DR, </a:t>
            </a:r>
            <a:r>
              <a:rPr lang="en-US" dirty="0" err="1"/>
              <a:t>Linac</a:t>
            </a:r>
            <a:r>
              <a:rPr lang="en-US" dirty="0"/>
              <a:t> and Booster). ~middle in June, 2025</a:t>
            </a:r>
          </a:p>
          <a:p>
            <a:pPr lvl="1"/>
            <a:r>
              <a:rPr lang="en-US" dirty="0"/>
              <a:t>Note 2, unfinished: </a:t>
            </a:r>
            <a:r>
              <a:rPr lang="en-US" altLang="zh-CN" dirty="0"/>
              <a:t>single-aperture dipoles, correctors, beam instruments. ~end of July, 2025</a:t>
            </a:r>
          </a:p>
          <a:p>
            <a:pPr lvl="1"/>
            <a:r>
              <a:rPr lang="en-US" dirty="0"/>
              <a:t>Note 3, unfinished: all adjacent dipoles except ~230 m demo, correctors, beam instruments. ~middle in June, 2025</a:t>
            </a:r>
          </a:p>
          <a:p>
            <a:pPr lvl="1"/>
            <a:r>
              <a:rPr lang="en-US" dirty="0"/>
              <a:t>Note 4, unfinished: beam instruments.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B9AEF7D-0FC3-4F52-8C34-13E78643742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55440" y="1845071"/>
          <a:ext cx="10731914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1914">
                  <a:extLst>
                    <a:ext uri="{9D8B030D-6E8A-4147-A177-3AD203B41FA5}">
                      <a16:colId xmlns:a16="http://schemas.microsoft.com/office/drawing/2014/main" val="361518178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29178496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008939263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252892747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181377496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678972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Accelerator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Have survey data?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Finish survey design?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Have model design?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Have layout demo?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Complete survey naming?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79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Collider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8400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× (note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8400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701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Booster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8400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× (note 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8400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164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8400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8400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8400"/>
                          </a:solidFill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83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Damping 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8400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× (note 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429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Transport 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10/14 (note 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976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755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8685044-575A-4824-BAB7-70E83E6EB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63097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Survey and layout status (equipment status*)</a:t>
            </a:r>
            <a:endParaRPr lang="en-US" altLang="zh-CN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BD0C4E7-0EC1-4CED-A8E0-4AACCBC5E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status--CEPC survey and layout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D73D6E-CF58-460B-9871-E1001D68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30800E3-3765-46C9-B5FC-284DB1F40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293873"/>
              </p:ext>
            </p:extLst>
          </p:nvPr>
        </p:nvGraphicFramePr>
        <p:xfrm>
          <a:off x="666712" y="1988840"/>
          <a:ext cx="11128635" cy="35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805">
                  <a:extLst>
                    <a:ext uri="{9D8B030D-6E8A-4147-A177-3AD203B41FA5}">
                      <a16:colId xmlns:a16="http://schemas.microsoft.com/office/drawing/2014/main" val="3615181780"/>
                    </a:ext>
                  </a:extLst>
                </a:gridCol>
                <a:gridCol w="1589805">
                  <a:extLst>
                    <a:ext uri="{9D8B030D-6E8A-4147-A177-3AD203B41FA5}">
                      <a16:colId xmlns:a16="http://schemas.microsoft.com/office/drawing/2014/main" val="229178496"/>
                    </a:ext>
                  </a:extLst>
                </a:gridCol>
                <a:gridCol w="1589805">
                  <a:extLst>
                    <a:ext uri="{9D8B030D-6E8A-4147-A177-3AD203B41FA5}">
                      <a16:colId xmlns:a16="http://schemas.microsoft.com/office/drawing/2014/main" val="1008939263"/>
                    </a:ext>
                  </a:extLst>
                </a:gridCol>
                <a:gridCol w="1589805">
                  <a:extLst>
                    <a:ext uri="{9D8B030D-6E8A-4147-A177-3AD203B41FA5}">
                      <a16:colId xmlns:a16="http://schemas.microsoft.com/office/drawing/2014/main" val="1252892747"/>
                    </a:ext>
                  </a:extLst>
                </a:gridCol>
                <a:gridCol w="1590348">
                  <a:extLst>
                    <a:ext uri="{9D8B030D-6E8A-4147-A177-3AD203B41FA5}">
                      <a16:colId xmlns:a16="http://schemas.microsoft.com/office/drawing/2014/main" val="1181377496"/>
                    </a:ext>
                  </a:extLst>
                </a:gridCol>
                <a:gridCol w="1589262">
                  <a:extLst>
                    <a:ext uri="{9D8B030D-6E8A-4147-A177-3AD203B41FA5}">
                      <a16:colId xmlns:a16="http://schemas.microsoft.com/office/drawing/2014/main" val="1678972464"/>
                    </a:ext>
                  </a:extLst>
                </a:gridCol>
                <a:gridCol w="1589805">
                  <a:extLst>
                    <a:ext uri="{9D8B030D-6E8A-4147-A177-3AD203B41FA5}">
                      <a16:colId xmlns:a16="http://schemas.microsoft.com/office/drawing/2014/main" val="27514938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Accelerator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Equipment 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Survey design 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Physics design completed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3D model design completed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Layout length can be done**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Layout section can be done**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79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Collider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80km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Arc section</a:t>
                      </a:r>
                    </a:p>
                    <a:p>
                      <a:r>
                        <a:rPr lang="en-US" dirty="0"/>
                        <a:t>Higgs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701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Booster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~230m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230 m</a:t>
                      </a:r>
                    </a:p>
                    <a:p>
                      <a:r>
                        <a:rPr lang="en-US" dirty="0"/>
                        <a:t>arc section</a:t>
                      </a:r>
                    </a:p>
                    <a:p>
                      <a:r>
                        <a:rPr lang="en-US" dirty="0"/>
                        <a:t>Higgs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164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Linac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83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Damping 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429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Transport 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976137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D7744DE1-74E5-43CA-BC69-91C868E3B19E}"/>
              </a:ext>
            </a:extLst>
          </p:cNvPr>
          <p:cNvSpPr txBox="1"/>
          <p:nvPr/>
        </p:nvSpPr>
        <p:spPr>
          <a:xfrm>
            <a:off x="839416" y="5733256"/>
            <a:ext cx="10742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*, These data are based on the designs currently available to the layout, </a:t>
            </a:r>
            <a:r>
              <a:rPr lang="en-US" dirty="0">
                <a:solidFill>
                  <a:srgbClr val="FF0000"/>
                </a:solidFill>
              </a:rPr>
              <a:t>the statistics is still in progress</a:t>
            </a:r>
            <a:r>
              <a:rPr lang="en-US" dirty="0"/>
              <a:t>. </a:t>
            </a:r>
          </a:p>
          <a:p>
            <a:r>
              <a:rPr lang="en-US" dirty="0"/>
              <a:t>**, it means the 2D and 3D layouts with detailed designs</a:t>
            </a:r>
          </a:p>
        </p:txBody>
      </p:sp>
    </p:spTree>
    <p:extLst>
      <p:ext uri="{BB962C8B-B14F-4D97-AF65-F5344CB8AC3E}">
        <p14:creationId xmlns:p14="http://schemas.microsoft.com/office/powerpoint/2010/main" val="1629887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47667</TotalTime>
  <Words>2741</Words>
  <Application>Microsoft Office PowerPoint</Application>
  <PresentationFormat>宽屏</PresentationFormat>
  <Paragraphs>462</Paragraphs>
  <Slides>37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8" baseType="lpstr">
      <vt:lpstr>等线</vt:lpstr>
      <vt:lpstr>宋体</vt:lpstr>
      <vt:lpstr>微软雅黑</vt:lpstr>
      <vt:lpstr>Arial</vt:lpstr>
      <vt:lpstr>Arial Black</vt:lpstr>
      <vt:lpstr>Calibri</vt:lpstr>
      <vt:lpstr>Cambria Math</vt:lpstr>
      <vt:lpstr>Symbol</vt:lpstr>
      <vt:lpstr>Times New Roman</vt:lpstr>
      <vt:lpstr>Wingdings</vt:lpstr>
      <vt:lpstr>Office 主题</vt:lpstr>
      <vt:lpstr>PowerPoint 演示文稿</vt:lpstr>
      <vt:lpstr>Content</vt:lpstr>
      <vt:lpstr>Introduction</vt:lpstr>
      <vt:lpstr>Introduction</vt:lpstr>
      <vt:lpstr>Introduction </vt:lpstr>
      <vt:lpstr>Development status--CEPC survey and layout </vt:lpstr>
      <vt:lpstr>Development status--CEPC survey and layout </vt:lpstr>
      <vt:lpstr>Development status--CEPC survey and layout </vt:lpstr>
      <vt:lpstr>Development status--CEPC survey and layout </vt:lpstr>
      <vt:lpstr>Development status--CEPC survey and layout </vt:lpstr>
      <vt:lpstr>Development status--CEPC survey and layout </vt:lpstr>
      <vt:lpstr>Development status--CEPC survey and layout </vt:lpstr>
      <vt:lpstr>Development status--CEPC survey and layout </vt:lpstr>
      <vt:lpstr>Development status-- tunnel mockup</vt:lpstr>
      <vt:lpstr>Development status-- tunnel mockup</vt:lpstr>
      <vt:lpstr>Development status-- tunnel mockup</vt:lpstr>
      <vt:lpstr>Development status-- tunnel mockup</vt:lpstr>
      <vt:lpstr>Development status-- tunnel mockup</vt:lpstr>
      <vt:lpstr>Development status-- high accuracy automatic adjusting and alignment system </vt:lpstr>
      <vt:lpstr>Development status-- high accuracy automatic adjusting and alignment system </vt:lpstr>
      <vt:lpstr>Development status-- high accuracy automatic adjusting and alignment system </vt:lpstr>
      <vt:lpstr>PowerPoint 演示文稿</vt:lpstr>
      <vt:lpstr>Development status– vibration test</vt:lpstr>
      <vt:lpstr>Development status– vibration test</vt:lpstr>
      <vt:lpstr>Development status– vibration test</vt:lpstr>
      <vt:lpstr>Development status– vibration test</vt:lpstr>
      <vt:lpstr>Development status-- collimators</vt:lpstr>
      <vt:lpstr>Development status-- collimators</vt:lpstr>
      <vt:lpstr>Development status- MDI mechanics</vt:lpstr>
      <vt:lpstr>Development status- MDI mechanics</vt:lpstr>
      <vt:lpstr>Development status- MDI mechanics</vt:lpstr>
      <vt:lpstr>Development status- MDI mechanics</vt:lpstr>
      <vt:lpstr>Development status- MDI mechanics</vt:lpstr>
      <vt:lpstr>Development status- MDI mechanics</vt:lpstr>
      <vt:lpstr>Development status- MDI mechanics</vt:lpstr>
      <vt:lpstr>Conclusion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wanghaijing</cp:lastModifiedBy>
  <cp:revision>2506</cp:revision>
  <cp:lastPrinted>2022-11-06T05:19:21Z</cp:lastPrinted>
  <dcterms:created xsi:type="dcterms:W3CDTF">2012-09-04T11:33:36Z</dcterms:created>
  <dcterms:modified xsi:type="dcterms:W3CDTF">2025-06-17T07:07:25Z</dcterms:modified>
</cp:coreProperties>
</file>