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avi" ContentType="video/x-msvideo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media/image13.jpg" ContentType="image/jpg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4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657" r:id="rId2"/>
    <p:sldMasterId id="2147483684" r:id="rId3"/>
    <p:sldMasterId id="2147483698" r:id="rId4"/>
    <p:sldMasterId id="2147483708" r:id="rId5"/>
  </p:sldMasterIdLst>
  <p:notesMasterIdLst>
    <p:notesMasterId r:id="rId37"/>
  </p:notesMasterIdLst>
  <p:handoutMasterIdLst>
    <p:handoutMasterId r:id="rId38"/>
  </p:handoutMasterIdLst>
  <p:sldIdLst>
    <p:sldId id="4818" r:id="rId6"/>
    <p:sldId id="365" r:id="rId7"/>
    <p:sldId id="4811" r:id="rId8"/>
    <p:sldId id="4965" r:id="rId9"/>
    <p:sldId id="5058" r:id="rId10"/>
    <p:sldId id="5059" r:id="rId11"/>
    <p:sldId id="5064" r:id="rId12"/>
    <p:sldId id="5009" r:id="rId13"/>
    <p:sldId id="415" r:id="rId14"/>
    <p:sldId id="5164" r:id="rId15"/>
    <p:sldId id="1206" r:id="rId16"/>
    <p:sldId id="4979" r:id="rId17"/>
    <p:sldId id="390" r:id="rId18"/>
    <p:sldId id="388" r:id="rId19"/>
    <p:sldId id="5165" r:id="rId20"/>
    <p:sldId id="5166" r:id="rId21"/>
    <p:sldId id="461" r:id="rId22"/>
    <p:sldId id="519" r:id="rId23"/>
    <p:sldId id="521" r:id="rId24"/>
    <p:sldId id="503" r:id="rId25"/>
    <p:sldId id="557" r:id="rId26"/>
    <p:sldId id="609" r:id="rId27"/>
    <p:sldId id="5170" r:id="rId28"/>
    <p:sldId id="5173" r:id="rId29"/>
    <p:sldId id="5169" r:id="rId30"/>
    <p:sldId id="5174" r:id="rId31"/>
    <p:sldId id="5171" r:id="rId32"/>
    <p:sldId id="268" r:id="rId33"/>
    <p:sldId id="266" r:id="rId34"/>
    <p:sldId id="5030" r:id="rId35"/>
    <p:sldId id="393" r:id="rId36"/>
  </p:sldIdLst>
  <p:sldSz cx="12192000" cy="6858000"/>
  <p:notesSz cx="6797675" cy="9928225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ordi Marcos Ruzafa" initials="JMR" lastIdx="1" clrIdx="0">
    <p:extLst>
      <p:ext uri="{19B8F6BF-5375-455C-9EA6-DF929625EA0E}">
        <p15:presenceInfo xmlns:p15="http://schemas.microsoft.com/office/powerpoint/2012/main" userId="Jordi Marcos Ruzaf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72C4"/>
    <a:srgbClr val="000000"/>
    <a:srgbClr val="FFFFFF"/>
    <a:srgbClr val="2F528F"/>
    <a:srgbClr val="E9EBF5"/>
    <a:srgbClr val="3677AE"/>
    <a:srgbClr val="1C75B3"/>
    <a:srgbClr val="FD7D0A"/>
    <a:srgbClr val="FF7C80"/>
    <a:srgbClr val="33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755" autoAdjust="0"/>
    <p:restoredTop sz="96272"/>
  </p:normalViewPr>
  <p:slideViewPr>
    <p:cSldViewPr snapToGrid="0" snapToObjects="1">
      <p:cViewPr varScale="1">
        <p:scale>
          <a:sx n="114" d="100"/>
          <a:sy n="114" d="100"/>
        </p:scale>
        <p:origin x="660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171" d="100"/>
          <a:sy n="171" d="100"/>
        </p:scale>
        <p:origin x="6552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commentAuthors" Target="commentAuthors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notesMaster" Target="notesMasters/notesMaster1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tableStyles" Target="tableStyles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handoutMaster" Target="handoutMasters/handout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27CF95A-4E87-46FA-9021-49FDA63CFC73}" type="doc">
      <dgm:prSet loTypeId="urn:microsoft.com/office/officeart/2005/8/layout/arrow2" loCatId="process" qsTypeId="urn:microsoft.com/office/officeart/2005/8/quickstyle/simple1" qsCatId="simple" csTypeId="urn:microsoft.com/office/officeart/2005/8/colors/accent1_2" csCatId="accent1" phldr="1"/>
      <dgm:spPr/>
    </dgm:pt>
    <dgm:pt modelId="{FC889563-5009-4DA6-86F0-39BDC3707928}">
      <dgm:prSet phldrT="[Text]" custT="1"/>
      <dgm:spPr/>
      <dgm:t>
        <a:bodyPr/>
        <a:lstStyle/>
        <a:p>
          <a:r>
            <a:rPr lang="en-US" sz="1800" b="1" i="1" dirty="0"/>
            <a:t>2003 ALBA Approval</a:t>
          </a:r>
        </a:p>
      </dgm:t>
    </dgm:pt>
    <dgm:pt modelId="{DD88A6DE-392C-4A5A-BB46-C8885E025861}" type="parTrans" cxnId="{41523547-093E-402E-A692-1E8D7D1C5CCF}">
      <dgm:prSet/>
      <dgm:spPr/>
      <dgm:t>
        <a:bodyPr/>
        <a:lstStyle/>
        <a:p>
          <a:endParaRPr lang="en-US"/>
        </a:p>
      </dgm:t>
    </dgm:pt>
    <dgm:pt modelId="{89CADCA1-0238-4B37-95B3-1DBA499B13E7}" type="sibTrans" cxnId="{41523547-093E-402E-A692-1E8D7D1C5CCF}">
      <dgm:prSet/>
      <dgm:spPr/>
      <dgm:t>
        <a:bodyPr/>
        <a:lstStyle/>
        <a:p>
          <a:endParaRPr lang="en-US"/>
        </a:p>
      </dgm:t>
    </dgm:pt>
    <dgm:pt modelId="{8731E78C-20EC-472B-B19C-A843446D14D1}">
      <dgm:prSet phldrT="[Text]"/>
      <dgm:spPr/>
      <dgm:t>
        <a:bodyPr/>
        <a:lstStyle/>
        <a:p>
          <a:r>
            <a:rPr lang="en-US" b="1" i="1" dirty="0"/>
            <a:t>2012 Starting ALBA Operation</a:t>
          </a:r>
        </a:p>
      </dgm:t>
    </dgm:pt>
    <dgm:pt modelId="{35FF106C-1B74-4226-8597-E4EE2B24FAB9}" type="parTrans" cxnId="{C2980008-13AE-4F73-A630-E38CEFF8FA88}">
      <dgm:prSet/>
      <dgm:spPr/>
      <dgm:t>
        <a:bodyPr/>
        <a:lstStyle/>
        <a:p>
          <a:endParaRPr lang="en-US"/>
        </a:p>
      </dgm:t>
    </dgm:pt>
    <dgm:pt modelId="{162A610F-A39C-4A70-8793-DD2BD66DF3F1}" type="sibTrans" cxnId="{C2980008-13AE-4F73-A630-E38CEFF8FA88}">
      <dgm:prSet/>
      <dgm:spPr/>
      <dgm:t>
        <a:bodyPr/>
        <a:lstStyle/>
        <a:p>
          <a:endParaRPr lang="en-US"/>
        </a:p>
      </dgm:t>
    </dgm:pt>
    <dgm:pt modelId="{4B6FA751-C70B-42E8-8A53-E9C3C35F622E}">
      <dgm:prSet phldrT="[Text]"/>
      <dgm:spPr/>
      <dgm:t>
        <a:bodyPr/>
        <a:lstStyle/>
        <a:p>
          <a:r>
            <a:rPr lang="en-US" b="1" dirty="0"/>
            <a:t>2021</a:t>
          </a:r>
        </a:p>
        <a:p>
          <a:r>
            <a:rPr lang="en-US" b="1" dirty="0"/>
            <a:t>Starting ALBA II design</a:t>
          </a:r>
        </a:p>
      </dgm:t>
    </dgm:pt>
    <dgm:pt modelId="{7AD27134-912A-4581-8D69-720C59F6BC5F}" type="parTrans" cxnId="{5213E0AB-4EE7-4E92-926D-C4510AC1CB17}">
      <dgm:prSet/>
      <dgm:spPr/>
      <dgm:t>
        <a:bodyPr/>
        <a:lstStyle/>
        <a:p>
          <a:endParaRPr lang="en-US"/>
        </a:p>
      </dgm:t>
    </dgm:pt>
    <dgm:pt modelId="{4CD3E166-0C37-494D-A470-AA4B1B592231}" type="sibTrans" cxnId="{5213E0AB-4EE7-4E92-926D-C4510AC1CB17}">
      <dgm:prSet/>
      <dgm:spPr/>
      <dgm:t>
        <a:bodyPr/>
        <a:lstStyle/>
        <a:p>
          <a:endParaRPr lang="en-US"/>
        </a:p>
      </dgm:t>
    </dgm:pt>
    <dgm:pt modelId="{9D33881B-9C7F-48E1-BB0E-74799DEBF844}">
      <dgm:prSet/>
      <dgm:spPr/>
      <dgm:t>
        <a:bodyPr/>
        <a:lstStyle/>
        <a:p>
          <a:r>
            <a:rPr lang="en-US" b="1" i="1" dirty="0"/>
            <a:t>2024</a:t>
          </a:r>
        </a:p>
        <a:p>
          <a:r>
            <a:rPr lang="en-US" b="1" i="1" dirty="0"/>
            <a:t>ALBA II project Approval</a:t>
          </a:r>
        </a:p>
      </dgm:t>
    </dgm:pt>
    <dgm:pt modelId="{B1A41547-4D3F-4606-8A0E-E54CD5DB9AA9}" type="parTrans" cxnId="{27A5EE3A-640B-4B00-B1BA-E1896FF71D23}">
      <dgm:prSet/>
      <dgm:spPr/>
      <dgm:t>
        <a:bodyPr/>
        <a:lstStyle/>
        <a:p>
          <a:endParaRPr lang="en-US"/>
        </a:p>
      </dgm:t>
    </dgm:pt>
    <dgm:pt modelId="{9E9A55B3-0A9C-4E40-B4AE-F7EEAF68758D}" type="sibTrans" cxnId="{27A5EE3A-640B-4B00-B1BA-E1896FF71D23}">
      <dgm:prSet/>
      <dgm:spPr/>
      <dgm:t>
        <a:bodyPr/>
        <a:lstStyle/>
        <a:p>
          <a:endParaRPr lang="en-US"/>
        </a:p>
      </dgm:t>
    </dgm:pt>
    <dgm:pt modelId="{7AF14599-B0A2-4843-B72D-6F7A4657458F}">
      <dgm:prSet/>
      <dgm:spPr/>
      <dgm:t>
        <a:bodyPr/>
        <a:lstStyle/>
        <a:p>
          <a:r>
            <a:rPr lang="en-US" b="1" i="1" dirty="0"/>
            <a:t>2032 </a:t>
          </a:r>
        </a:p>
        <a:p>
          <a:r>
            <a:rPr lang="en-US" b="1" i="1" dirty="0"/>
            <a:t>ALBA II Operation</a:t>
          </a:r>
        </a:p>
      </dgm:t>
    </dgm:pt>
    <dgm:pt modelId="{97892F98-677F-4769-A182-6B3F7B4C1752}" type="parTrans" cxnId="{4AD776A6-12EC-44EE-8760-CFBC22ECBB91}">
      <dgm:prSet/>
      <dgm:spPr/>
      <dgm:t>
        <a:bodyPr/>
        <a:lstStyle/>
        <a:p>
          <a:endParaRPr lang="en-US"/>
        </a:p>
      </dgm:t>
    </dgm:pt>
    <dgm:pt modelId="{7C2EB2A3-06AB-49AA-B7A0-E6B60A231FC5}" type="sibTrans" cxnId="{4AD776A6-12EC-44EE-8760-CFBC22ECBB91}">
      <dgm:prSet/>
      <dgm:spPr/>
      <dgm:t>
        <a:bodyPr/>
        <a:lstStyle/>
        <a:p>
          <a:endParaRPr lang="en-US"/>
        </a:p>
      </dgm:t>
    </dgm:pt>
    <dgm:pt modelId="{2F39F5B6-85AD-4F48-8966-D6FD614456A0}" type="pres">
      <dgm:prSet presAssocID="{027CF95A-4E87-46FA-9021-49FDA63CFC73}" presName="arrowDiagram" presStyleCnt="0">
        <dgm:presLayoutVars>
          <dgm:chMax val="5"/>
          <dgm:dir/>
          <dgm:resizeHandles val="exact"/>
        </dgm:presLayoutVars>
      </dgm:prSet>
      <dgm:spPr/>
    </dgm:pt>
    <dgm:pt modelId="{6F8C5990-ED9D-41B1-B40E-12F73FF1ABD8}" type="pres">
      <dgm:prSet presAssocID="{027CF95A-4E87-46FA-9021-49FDA63CFC73}" presName="arrow" presStyleLbl="bgShp" presStyleIdx="0" presStyleCnt="1" custLinFactNeighborX="-2017" custLinFactNeighborY="9644"/>
      <dgm:spPr/>
    </dgm:pt>
    <dgm:pt modelId="{75DB6438-AE4A-402B-B5F4-4BFA55C9DFA3}" type="pres">
      <dgm:prSet presAssocID="{027CF95A-4E87-46FA-9021-49FDA63CFC73}" presName="arrowDiagram5" presStyleCnt="0"/>
      <dgm:spPr/>
    </dgm:pt>
    <dgm:pt modelId="{3E8DCE56-F7B5-480D-A61D-493C60CE3487}" type="pres">
      <dgm:prSet presAssocID="{FC889563-5009-4DA6-86F0-39BDC3707928}" presName="bullet5a" presStyleLbl="node1" presStyleIdx="0" presStyleCnt="5" custLinFactX="-100000" custLinFactY="65875" custLinFactNeighborX="-112828" custLinFactNeighborY="100000"/>
      <dgm:spPr/>
    </dgm:pt>
    <dgm:pt modelId="{A9196A3B-DD0A-482A-A12F-08B01F40B002}" type="pres">
      <dgm:prSet presAssocID="{FC889563-5009-4DA6-86F0-39BDC3707928}" presName="textBox5a" presStyleLbl="revTx" presStyleIdx="0" presStyleCnt="5" custScaleY="65850" custLinFactNeighborX="-39372" custLinFactNeighborY="13272">
        <dgm:presLayoutVars>
          <dgm:bulletEnabled val="1"/>
        </dgm:presLayoutVars>
      </dgm:prSet>
      <dgm:spPr/>
    </dgm:pt>
    <dgm:pt modelId="{0E8CC481-B556-4E80-90ED-2A6D8B72BEAD}" type="pres">
      <dgm:prSet presAssocID="{8731E78C-20EC-472B-B19C-A843446D14D1}" presName="bullet5b" presStyleLbl="node1" presStyleIdx="1" presStyleCnt="5" custLinFactX="78421" custLinFactY="-24666" custLinFactNeighborX="100000" custLinFactNeighborY="-100000"/>
      <dgm:spPr/>
    </dgm:pt>
    <dgm:pt modelId="{50BEEA71-383A-4B51-BA7B-3C45415CB3D1}" type="pres">
      <dgm:prSet presAssocID="{8731E78C-20EC-472B-B19C-A843446D14D1}" presName="textBox5b" presStyleLbl="revTx" presStyleIdx="1" presStyleCnt="5" custLinFactNeighborX="10008" custLinFactNeighborY="-826">
        <dgm:presLayoutVars>
          <dgm:bulletEnabled val="1"/>
        </dgm:presLayoutVars>
      </dgm:prSet>
      <dgm:spPr/>
    </dgm:pt>
    <dgm:pt modelId="{A4C84F25-DAA2-4714-9977-2AB97D60C0B6}" type="pres">
      <dgm:prSet presAssocID="{4B6FA751-C70B-42E8-8A53-E9C3C35F622E}" presName="bullet5c" presStyleLbl="node1" presStyleIdx="2" presStyleCnt="5" custLinFactX="27163" custLinFactNeighborX="100000" custLinFactNeighborY="-66943"/>
      <dgm:spPr/>
    </dgm:pt>
    <dgm:pt modelId="{764D5FF1-F7A3-4069-8DE6-5A54D7530233}" type="pres">
      <dgm:prSet presAssocID="{4B6FA751-C70B-42E8-8A53-E9C3C35F622E}" presName="textBox5c" presStyleLbl="revTx" presStyleIdx="2" presStyleCnt="5" custLinFactNeighborX="4968" custLinFactNeighborY="-431">
        <dgm:presLayoutVars>
          <dgm:bulletEnabled val="1"/>
        </dgm:presLayoutVars>
      </dgm:prSet>
      <dgm:spPr/>
    </dgm:pt>
    <dgm:pt modelId="{E08729BE-1C84-4FB6-8E3C-15008D34FEE1}" type="pres">
      <dgm:prSet presAssocID="{9D33881B-9C7F-48E1-BB0E-74799DEBF844}" presName="bullet5d" presStyleLbl="node1" presStyleIdx="3" presStyleCnt="5" custLinFactNeighborX="95130" custLinFactNeighborY="-27264"/>
      <dgm:spPr>
        <a:solidFill>
          <a:srgbClr val="00E7E2"/>
        </a:solidFill>
      </dgm:spPr>
    </dgm:pt>
    <dgm:pt modelId="{E8460519-1832-4559-BBA9-F73ECD6258F9}" type="pres">
      <dgm:prSet presAssocID="{9D33881B-9C7F-48E1-BB0E-74799DEBF844}" presName="textBox5d" presStyleLbl="revTx" presStyleIdx="3" presStyleCnt="5" custScaleX="134910" custScaleY="95067" custLinFactNeighborX="847" custLinFactNeighborY="6480">
        <dgm:presLayoutVars>
          <dgm:bulletEnabled val="1"/>
        </dgm:presLayoutVars>
      </dgm:prSet>
      <dgm:spPr/>
    </dgm:pt>
    <dgm:pt modelId="{A0920CA4-0072-409A-9F50-B4802296E131}" type="pres">
      <dgm:prSet presAssocID="{7AF14599-B0A2-4843-B72D-6F7A4657458F}" presName="bullet5e" presStyleLbl="node1" presStyleIdx="4" presStyleCnt="5" custLinFactNeighborX="48304" custLinFactNeighborY="-16173"/>
      <dgm:spPr>
        <a:solidFill>
          <a:srgbClr val="00E7E2"/>
        </a:solidFill>
      </dgm:spPr>
    </dgm:pt>
    <dgm:pt modelId="{CF16D6BF-1703-4F9E-84AE-5A28380909A2}" type="pres">
      <dgm:prSet presAssocID="{7AF14599-B0A2-4843-B72D-6F7A4657458F}" presName="textBox5e" presStyleLbl="revTx" presStyleIdx="4" presStyleCnt="5" custLinFactNeighborX="17110" custLinFactNeighborY="-100">
        <dgm:presLayoutVars>
          <dgm:bulletEnabled val="1"/>
        </dgm:presLayoutVars>
      </dgm:prSet>
      <dgm:spPr/>
    </dgm:pt>
  </dgm:ptLst>
  <dgm:cxnLst>
    <dgm:cxn modelId="{C2980008-13AE-4F73-A630-E38CEFF8FA88}" srcId="{027CF95A-4E87-46FA-9021-49FDA63CFC73}" destId="{8731E78C-20EC-472B-B19C-A843446D14D1}" srcOrd="1" destOrd="0" parTransId="{35FF106C-1B74-4226-8597-E4EE2B24FAB9}" sibTransId="{162A610F-A39C-4A70-8793-DD2BD66DF3F1}"/>
    <dgm:cxn modelId="{2F84F918-A95A-4989-9DB9-219CF1DE9415}" type="presOf" srcId="{8731E78C-20EC-472B-B19C-A843446D14D1}" destId="{50BEEA71-383A-4B51-BA7B-3C45415CB3D1}" srcOrd="0" destOrd="0" presId="urn:microsoft.com/office/officeart/2005/8/layout/arrow2"/>
    <dgm:cxn modelId="{27A5EE3A-640B-4B00-B1BA-E1896FF71D23}" srcId="{027CF95A-4E87-46FA-9021-49FDA63CFC73}" destId="{9D33881B-9C7F-48E1-BB0E-74799DEBF844}" srcOrd="3" destOrd="0" parTransId="{B1A41547-4D3F-4606-8A0E-E54CD5DB9AA9}" sibTransId="{9E9A55B3-0A9C-4E40-B4AE-F7EEAF68758D}"/>
    <dgm:cxn modelId="{C4F2273F-FE8C-4FF3-9386-D2BE670F343A}" type="presOf" srcId="{7AF14599-B0A2-4843-B72D-6F7A4657458F}" destId="{CF16D6BF-1703-4F9E-84AE-5A28380909A2}" srcOrd="0" destOrd="0" presId="urn:microsoft.com/office/officeart/2005/8/layout/arrow2"/>
    <dgm:cxn modelId="{41523547-093E-402E-A692-1E8D7D1C5CCF}" srcId="{027CF95A-4E87-46FA-9021-49FDA63CFC73}" destId="{FC889563-5009-4DA6-86F0-39BDC3707928}" srcOrd="0" destOrd="0" parTransId="{DD88A6DE-392C-4A5A-BB46-C8885E025861}" sibTransId="{89CADCA1-0238-4B37-95B3-1DBA499B13E7}"/>
    <dgm:cxn modelId="{D766E750-6327-4560-A93B-D863553F5F6D}" type="presOf" srcId="{4B6FA751-C70B-42E8-8A53-E9C3C35F622E}" destId="{764D5FF1-F7A3-4069-8DE6-5A54D7530233}" srcOrd="0" destOrd="0" presId="urn:microsoft.com/office/officeart/2005/8/layout/arrow2"/>
    <dgm:cxn modelId="{4AD776A6-12EC-44EE-8760-CFBC22ECBB91}" srcId="{027CF95A-4E87-46FA-9021-49FDA63CFC73}" destId="{7AF14599-B0A2-4843-B72D-6F7A4657458F}" srcOrd="4" destOrd="0" parTransId="{97892F98-677F-4769-A182-6B3F7B4C1752}" sibTransId="{7C2EB2A3-06AB-49AA-B7A0-E6B60A231FC5}"/>
    <dgm:cxn modelId="{41B2FEA6-5463-4267-B219-A1969F4472E8}" type="presOf" srcId="{9D33881B-9C7F-48E1-BB0E-74799DEBF844}" destId="{E8460519-1832-4559-BBA9-F73ECD6258F9}" srcOrd="0" destOrd="0" presId="urn:microsoft.com/office/officeart/2005/8/layout/arrow2"/>
    <dgm:cxn modelId="{5213E0AB-4EE7-4E92-926D-C4510AC1CB17}" srcId="{027CF95A-4E87-46FA-9021-49FDA63CFC73}" destId="{4B6FA751-C70B-42E8-8A53-E9C3C35F622E}" srcOrd="2" destOrd="0" parTransId="{7AD27134-912A-4581-8D69-720C59F6BC5F}" sibTransId="{4CD3E166-0C37-494D-A470-AA4B1B592231}"/>
    <dgm:cxn modelId="{CCBB9BDB-C19F-4CA4-96E4-DBB375C97C46}" type="presOf" srcId="{FC889563-5009-4DA6-86F0-39BDC3707928}" destId="{A9196A3B-DD0A-482A-A12F-08B01F40B002}" srcOrd="0" destOrd="0" presId="urn:microsoft.com/office/officeart/2005/8/layout/arrow2"/>
    <dgm:cxn modelId="{86E619FF-70D5-4A89-8C2A-D196FCAF2824}" type="presOf" srcId="{027CF95A-4E87-46FA-9021-49FDA63CFC73}" destId="{2F39F5B6-85AD-4F48-8966-D6FD614456A0}" srcOrd="0" destOrd="0" presId="urn:microsoft.com/office/officeart/2005/8/layout/arrow2"/>
    <dgm:cxn modelId="{B0374BFD-F041-4089-A113-87F69994EED7}" type="presParOf" srcId="{2F39F5B6-85AD-4F48-8966-D6FD614456A0}" destId="{6F8C5990-ED9D-41B1-B40E-12F73FF1ABD8}" srcOrd="0" destOrd="0" presId="urn:microsoft.com/office/officeart/2005/8/layout/arrow2"/>
    <dgm:cxn modelId="{3B8E8737-D992-4768-98EF-0194DACD125B}" type="presParOf" srcId="{2F39F5B6-85AD-4F48-8966-D6FD614456A0}" destId="{75DB6438-AE4A-402B-B5F4-4BFA55C9DFA3}" srcOrd="1" destOrd="0" presId="urn:microsoft.com/office/officeart/2005/8/layout/arrow2"/>
    <dgm:cxn modelId="{0EFC6284-1900-4F3A-8E63-7498CAA1F6D2}" type="presParOf" srcId="{75DB6438-AE4A-402B-B5F4-4BFA55C9DFA3}" destId="{3E8DCE56-F7B5-480D-A61D-493C60CE3487}" srcOrd="0" destOrd="0" presId="urn:microsoft.com/office/officeart/2005/8/layout/arrow2"/>
    <dgm:cxn modelId="{827241E8-4C65-44B9-86CB-D96744F053FB}" type="presParOf" srcId="{75DB6438-AE4A-402B-B5F4-4BFA55C9DFA3}" destId="{A9196A3B-DD0A-482A-A12F-08B01F40B002}" srcOrd="1" destOrd="0" presId="urn:microsoft.com/office/officeart/2005/8/layout/arrow2"/>
    <dgm:cxn modelId="{53B81DCB-03F5-4020-AC61-903ACBE5EF3B}" type="presParOf" srcId="{75DB6438-AE4A-402B-B5F4-4BFA55C9DFA3}" destId="{0E8CC481-B556-4E80-90ED-2A6D8B72BEAD}" srcOrd="2" destOrd="0" presId="urn:microsoft.com/office/officeart/2005/8/layout/arrow2"/>
    <dgm:cxn modelId="{691C340F-E3E3-44A1-8CE7-CA1316D8466C}" type="presParOf" srcId="{75DB6438-AE4A-402B-B5F4-4BFA55C9DFA3}" destId="{50BEEA71-383A-4B51-BA7B-3C45415CB3D1}" srcOrd="3" destOrd="0" presId="urn:microsoft.com/office/officeart/2005/8/layout/arrow2"/>
    <dgm:cxn modelId="{C7B2D835-C218-4CF2-BEDB-ACBA5E17170B}" type="presParOf" srcId="{75DB6438-AE4A-402B-B5F4-4BFA55C9DFA3}" destId="{A4C84F25-DAA2-4714-9977-2AB97D60C0B6}" srcOrd="4" destOrd="0" presId="urn:microsoft.com/office/officeart/2005/8/layout/arrow2"/>
    <dgm:cxn modelId="{1E20454A-BEDF-465F-A774-31943BF118E0}" type="presParOf" srcId="{75DB6438-AE4A-402B-B5F4-4BFA55C9DFA3}" destId="{764D5FF1-F7A3-4069-8DE6-5A54D7530233}" srcOrd="5" destOrd="0" presId="urn:microsoft.com/office/officeart/2005/8/layout/arrow2"/>
    <dgm:cxn modelId="{8469D021-4880-4EFC-BD60-3191F79487EF}" type="presParOf" srcId="{75DB6438-AE4A-402B-B5F4-4BFA55C9DFA3}" destId="{E08729BE-1C84-4FB6-8E3C-15008D34FEE1}" srcOrd="6" destOrd="0" presId="urn:microsoft.com/office/officeart/2005/8/layout/arrow2"/>
    <dgm:cxn modelId="{25482BC6-9CF2-42D9-AB6E-EF6CE9345426}" type="presParOf" srcId="{75DB6438-AE4A-402B-B5F4-4BFA55C9DFA3}" destId="{E8460519-1832-4559-BBA9-F73ECD6258F9}" srcOrd="7" destOrd="0" presId="urn:microsoft.com/office/officeart/2005/8/layout/arrow2"/>
    <dgm:cxn modelId="{68E5D312-5CC7-4F08-916A-37A838486192}" type="presParOf" srcId="{75DB6438-AE4A-402B-B5F4-4BFA55C9DFA3}" destId="{A0920CA4-0072-409A-9F50-B4802296E131}" srcOrd="8" destOrd="0" presId="urn:microsoft.com/office/officeart/2005/8/layout/arrow2"/>
    <dgm:cxn modelId="{675D7A0A-8951-4A41-87AD-8435A2933A27}" type="presParOf" srcId="{75DB6438-AE4A-402B-B5F4-4BFA55C9DFA3}" destId="{CF16D6BF-1703-4F9E-84AE-5A28380909A2}" srcOrd="9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8C5990-ED9D-41B1-B40E-12F73FF1ABD8}">
      <dsp:nvSpPr>
        <dsp:cNvPr id="0" name=""/>
        <dsp:cNvSpPr/>
      </dsp:nvSpPr>
      <dsp:spPr>
        <a:xfrm>
          <a:off x="1729391" y="0"/>
          <a:ext cx="8098747" cy="5061717"/>
        </a:xfrm>
        <a:prstGeom prst="swooshArrow">
          <a:avLst>
            <a:gd name="adj1" fmla="val 25000"/>
            <a:gd name="adj2" fmla="val 25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E8DCE56-F7B5-480D-A61D-493C60CE3487}">
      <dsp:nvSpPr>
        <dsp:cNvPr id="0" name=""/>
        <dsp:cNvSpPr/>
      </dsp:nvSpPr>
      <dsp:spPr>
        <a:xfrm>
          <a:off x="2294032" y="4072870"/>
          <a:ext cx="186271" cy="18627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9196A3B-DD0A-482A-A12F-08B01F40B002}">
      <dsp:nvSpPr>
        <dsp:cNvPr id="0" name=""/>
        <dsp:cNvSpPr/>
      </dsp:nvSpPr>
      <dsp:spPr>
        <a:xfrm>
          <a:off x="2365893" y="4222615"/>
          <a:ext cx="1060935" cy="7932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8701" tIns="0" rIns="0" bIns="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i="1" kern="1200" dirty="0"/>
            <a:t>2003 ALBA Approval</a:t>
          </a:r>
        </a:p>
      </dsp:txBody>
      <dsp:txXfrm>
        <a:off x="2365893" y="4222615"/>
        <a:ext cx="1060935" cy="793287"/>
      </dsp:txXfrm>
    </dsp:sp>
    <dsp:sp modelId="{0E8CC481-B556-4E80-90ED-2A6D8B72BEAD}">
      <dsp:nvSpPr>
        <dsp:cNvPr id="0" name=""/>
        <dsp:cNvSpPr/>
      </dsp:nvSpPr>
      <dsp:spPr>
        <a:xfrm>
          <a:off x="4218958" y="2431610"/>
          <a:ext cx="291554" cy="29155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BEEA71-383A-4B51-BA7B-3C45415CB3D1}">
      <dsp:nvSpPr>
        <dsp:cNvPr id="0" name=""/>
        <dsp:cNvSpPr/>
      </dsp:nvSpPr>
      <dsp:spPr>
        <a:xfrm>
          <a:off x="3979087" y="2923339"/>
          <a:ext cx="1344392" cy="21208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4489" tIns="0" rIns="0" bIns="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i="1" kern="1200" dirty="0"/>
            <a:t>2012 Starting ALBA Operation</a:t>
          </a:r>
        </a:p>
      </dsp:txBody>
      <dsp:txXfrm>
        <a:off x="3979087" y="2923339"/>
        <a:ext cx="1344392" cy="2120859"/>
      </dsp:txXfrm>
    </dsp:sp>
    <dsp:sp modelId="{A4C84F25-DAA2-4714-9977-2AB97D60C0B6}">
      <dsp:nvSpPr>
        <dsp:cNvPr id="0" name=""/>
        <dsp:cNvSpPr/>
      </dsp:nvSpPr>
      <dsp:spPr>
        <a:xfrm>
          <a:off x="5488896" y="1762427"/>
          <a:ext cx="388739" cy="38873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64D5FF1-F7A3-4069-8DE6-5A54D7530233}">
      <dsp:nvSpPr>
        <dsp:cNvPr id="0" name=""/>
        <dsp:cNvSpPr/>
      </dsp:nvSpPr>
      <dsp:spPr>
        <a:xfrm>
          <a:off x="5266585" y="2204771"/>
          <a:ext cx="1563058" cy="28446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5985" tIns="0" rIns="0" bIns="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/>
            <a:t>2021</a:t>
          </a:r>
        </a:p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/>
            <a:t>Starting ALBA II design</a:t>
          </a:r>
        </a:p>
      </dsp:txBody>
      <dsp:txXfrm>
        <a:off x="5266585" y="2204771"/>
        <a:ext cx="1563058" cy="2844684"/>
      </dsp:txXfrm>
    </dsp:sp>
    <dsp:sp modelId="{E08729BE-1C84-4FB6-8E3C-15008D34FEE1}">
      <dsp:nvSpPr>
        <dsp:cNvPr id="0" name=""/>
        <dsp:cNvSpPr/>
      </dsp:nvSpPr>
      <dsp:spPr>
        <a:xfrm>
          <a:off x="6978599" y="1282406"/>
          <a:ext cx="502122" cy="502122"/>
        </a:xfrm>
        <a:prstGeom prst="ellipse">
          <a:avLst/>
        </a:prstGeom>
        <a:solidFill>
          <a:srgbClr val="00E7E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8460519-1832-4559-BBA9-F73ECD6258F9}">
      <dsp:nvSpPr>
        <dsp:cNvPr id="0" name=""/>
        <dsp:cNvSpPr/>
      </dsp:nvSpPr>
      <dsp:spPr>
        <a:xfrm>
          <a:off x="6482983" y="1837661"/>
          <a:ext cx="2185203" cy="32240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064" tIns="0" rIns="0" bIns="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i="1" kern="1200" dirty="0"/>
            <a:t>2024</a:t>
          </a:r>
        </a:p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i="1" kern="1200" dirty="0"/>
            <a:t>ALBA II project Approval</a:t>
          </a:r>
        </a:p>
      </dsp:txBody>
      <dsp:txXfrm>
        <a:off x="6482983" y="1837661"/>
        <a:ext cx="2185203" cy="3224055"/>
      </dsp:txXfrm>
    </dsp:sp>
    <dsp:sp modelId="{A0920CA4-0072-409A-9F50-B4802296E131}">
      <dsp:nvSpPr>
        <dsp:cNvPr id="0" name=""/>
        <dsp:cNvSpPr/>
      </dsp:nvSpPr>
      <dsp:spPr>
        <a:xfrm>
          <a:off x="8360889" y="912917"/>
          <a:ext cx="639801" cy="639801"/>
        </a:xfrm>
        <a:prstGeom prst="ellipse">
          <a:avLst/>
        </a:prstGeom>
        <a:solidFill>
          <a:srgbClr val="00E7E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F16D6BF-1703-4F9E-84AE-5A28380909A2}">
      <dsp:nvSpPr>
        <dsp:cNvPr id="0" name=""/>
        <dsp:cNvSpPr/>
      </dsp:nvSpPr>
      <dsp:spPr>
        <a:xfrm>
          <a:off x="8648879" y="1332567"/>
          <a:ext cx="1619749" cy="37254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9017" tIns="0" rIns="0" bIns="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i="1" kern="1200" dirty="0"/>
            <a:t>2032 </a:t>
          </a:r>
        </a:p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i="1" kern="1200" dirty="0"/>
            <a:t>ALBA II Operation</a:t>
          </a:r>
        </a:p>
      </dsp:txBody>
      <dsp:txXfrm>
        <a:off x="8648879" y="1332567"/>
        <a:ext cx="1619749" cy="372542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515105C7-6BC0-614A-801D-E4F9B60116E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00C89969-1EBC-7A4E-95C2-962EB0F19EE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4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54D09A-128C-7647-8C3E-479A0232F857}" type="datetimeFigureOut">
              <a:rPr lang="es-ES" smtClean="0"/>
              <a:t>16/06/2025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9AD3CD75-7556-2649-8E2B-042BF8340F8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1" y="9430092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18629914-8DFE-C243-9B65-F7948CE7647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4" y="9430092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2B7CB6-4070-AC49-85AD-E5BFD98B121D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109850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F1AB1D-62C5-4B95-A703-7CBA362A60D8}" type="datetimeFigureOut">
              <a:rPr lang="en-US" smtClean="0"/>
              <a:t>16-Jun-25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39838"/>
            <a:ext cx="5956300" cy="3351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959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430092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4" y="9430092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8089C7-F306-43B8-A97D-8CD54247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9591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8089C7-F306-43B8-A97D-8CD54247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07944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9DAD19-6A14-7F44-89CD-004A8F3C0A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08297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rgbClr val="092F56"/>
                </a:solidFill>
              </a:rPr>
              <a:t>longitudinal field is zero on-axis and non-linear off-axis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rgbClr val="092F56"/>
                </a:solidFill>
              </a:rPr>
              <a:t>Però narrower plateau vs NLK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>
              <a:solidFill>
                <a:srgbClr val="092F56"/>
              </a:solidFill>
            </a:endParaRPr>
          </a:p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8089C7-F306-43B8-A97D-8CD54247160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1327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8089C7-F306-43B8-A97D-8CD542471602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35071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8089C7-F306-43B8-A97D-8CD542471602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2294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w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1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.wmf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CD69BBC6-FEC8-9242-ADCE-EC93392AB526}"/>
              </a:ext>
            </a:extLst>
          </p:cNvPr>
          <p:cNvSpPr txBox="1">
            <a:spLocks/>
          </p:cNvSpPr>
          <p:nvPr userDrawn="1"/>
        </p:nvSpPr>
        <p:spPr>
          <a:xfrm>
            <a:off x="6096000" y="3445553"/>
            <a:ext cx="3238747" cy="111401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400" b="1" kern="12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1pPr>
          </a:lstStyle>
          <a:p>
            <a:r>
              <a:rPr lang="es-ES" dirty="0"/>
              <a:t>TITLE</a:t>
            </a:r>
          </a:p>
          <a:p>
            <a:endParaRPr lang="es-ES" dirty="0"/>
          </a:p>
          <a:p>
            <a:endParaRPr lang="es-ES" dirty="0"/>
          </a:p>
          <a:p>
            <a:r>
              <a:rPr lang="es-ES" sz="1200" b="0" dirty="0">
                <a:effectLst/>
                <a:latin typeface="Roboto" panose="02000000000000000000" pitchFamily="2" charset="0"/>
              </a:rPr>
              <a:t>AUTHOR</a:t>
            </a:r>
          </a:p>
          <a:p>
            <a:r>
              <a:rPr lang="es-ES" sz="1200" b="0" dirty="0">
                <a:effectLst/>
                <a:latin typeface="Roboto" panose="02000000000000000000" pitchFamily="2" charset="0"/>
              </a:rPr>
              <a:t>PLACE DATE</a:t>
            </a:r>
          </a:p>
          <a:p>
            <a:endParaRPr lang="en-US" dirty="0"/>
          </a:p>
        </p:txBody>
      </p:sp>
      <p:pic>
        <p:nvPicPr>
          <p:cNvPr id="15" name="Imagen 14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5A6B1578-1DF2-0740-BAE4-BA0AF1D427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1553" y="241385"/>
            <a:ext cx="3753634" cy="17563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49068"/>
            <a:ext cx="2103120" cy="251781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98" r="4853"/>
          <a:stretch/>
        </p:blipFill>
        <p:spPr>
          <a:xfrm>
            <a:off x="5233989" y="0"/>
            <a:ext cx="6960188" cy="6453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2186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dirty="0"/>
              <a:t>Haga clic para modificar </a:t>
            </a:r>
            <a:br>
              <a:rPr lang="es-ES" dirty="0"/>
            </a:br>
            <a:r>
              <a:rPr lang="es-ES" dirty="0"/>
              <a:t>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489248"/>
            <a:ext cx="8534400" cy="232229"/>
          </a:xfrm>
        </p:spPr>
        <p:txBody>
          <a:bodyPr/>
          <a:lstStyle/>
          <a:p>
            <a:r>
              <a:rPr lang="en-US"/>
              <a:t>17 June 2025 - CEPC Workshop</a:t>
            </a:r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8200" y="6176964"/>
            <a:ext cx="8534400" cy="300493"/>
          </a:xfrm>
        </p:spPr>
        <p:txBody>
          <a:bodyPr/>
          <a:lstStyle/>
          <a:p>
            <a:r>
              <a:rPr lang="en-US"/>
              <a:t>ALBA Accelerator Activities</a:t>
            </a:r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838730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906915"/>
          </a:xfrm>
        </p:spPr>
        <p:txBody>
          <a:bodyPr anchor="t">
            <a:normAutofit/>
          </a:bodyPr>
          <a:lstStyle>
            <a:lvl1pPr>
              <a:defRPr sz="3733"/>
            </a:lvl1pPr>
          </a:lstStyle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2800351"/>
            <a:ext cx="10515600" cy="4197349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17 June 2025 - CEPC Workshop</a:t>
            </a:r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ALBA Accelerator Activities</a:t>
            </a:r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895027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dirty="0"/>
              <a:t>Haga clic para modificar </a:t>
            </a:r>
            <a:br>
              <a:rPr lang="es-ES" dirty="0"/>
            </a:br>
            <a:r>
              <a:rPr lang="es-ES" dirty="0"/>
              <a:t>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608367"/>
            <a:ext cx="5181600" cy="5389333"/>
          </a:xfrm>
        </p:spPr>
        <p:txBody>
          <a:bodyPr/>
          <a:lstStyle/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608367"/>
            <a:ext cx="5181600" cy="5389333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17 June 2025 - CEPC Workshop</a:t>
            </a:r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ALBA Accelerator Activities</a:t>
            </a:r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283647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9793" y="365128"/>
            <a:ext cx="9447212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s-ES" dirty="0"/>
              <a:t>Haga clic para modificar </a:t>
            </a:r>
            <a:br>
              <a:rPr lang="es-ES" dirty="0"/>
            </a:br>
            <a:r>
              <a:rPr lang="es-ES" dirty="0"/>
              <a:t>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ctr">
            <a:normAutofit/>
          </a:bodyPr>
          <a:lstStyle>
            <a:lvl1pPr marL="0" indent="0">
              <a:buNone/>
              <a:defRPr sz="2133" b="0">
                <a:solidFill>
                  <a:srgbClr val="88A0B8"/>
                </a:solidFill>
                <a:latin typeface="Arial Black" panose="020B0A04020102020204" pitchFamily="34" charset="0"/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4441825"/>
          </a:xfrm>
        </p:spPr>
        <p:txBody>
          <a:bodyPr>
            <a:normAutofit/>
          </a:bodyPr>
          <a:lstStyle>
            <a:lvl1pPr>
              <a:defRPr sz="1867"/>
            </a:lvl1pPr>
            <a:lvl2pPr>
              <a:defRPr sz="1867"/>
            </a:lvl2pPr>
            <a:lvl3pPr>
              <a:defRPr sz="1867"/>
            </a:lvl3pPr>
            <a:lvl4pPr>
              <a:defRPr sz="1867"/>
            </a:lvl4pPr>
            <a:lvl5pPr>
              <a:defRPr sz="1867"/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5" y="1681163"/>
            <a:ext cx="5183188" cy="823912"/>
          </a:xfrm>
        </p:spPr>
        <p:txBody>
          <a:bodyPr anchor="ctr">
            <a:normAutofit/>
          </a:bodyPr>
          <a:lstStyle>
            <a:lvl1pPr marL="0" indent="0">
              <a:buNone/>
              <a:defRPr lang="es-ES" sz="2133" b="0" kern="1200" dirty="0" smtClean="0">
                <a:solidFill>
                  <a:srgbClr val="88A0B8"/>
                </a:solidFill>
                <a:latin typeface="Arial Black" panose="020B0A04020102020204" pitchFamily="34" charset="0"/>
                <a:ea typeface="+mn-ea"/>
                <a:cs typeface="Arial" panose="020B0604020202020204" pitchFamily="34" charset="0"/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5" y="2505076"/>
            <a:ext cx="5183188" cy="4441825"/>
          </a:xfrm>
        </p:spPr>
        <p:txBody>
          <a:bodyPr>
            <a:normAutofit/>
          </a:bodyPr>
          <a:lstStyle>
            <a:lvl1pPr>
              <a:defRPr sz="1867"/>
            </a:lvl1pPr>
            <a:lvl2pPr>
              <a:defRPr sz="1867"/>
            </a:lvl2pPr>
            <a:lvl3pPr>
              <a:defRPr sz="1867"/>
            </a:lvl3pPr>
            <a:lvl4pPr>
              <a:defRPr sz="1867"/>
            </a:lvl4pPr>
            <a:lvl5pPr>
              <a:defRPr sz="1867"/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17 June 2025 - CEPC Workshop</a:t>
            </a:r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ALBA Accelerator Activities</a:t>
            </a:r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887520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dirty="0"/>
              <a:t>Haga clic para modificar </a:t>
            </a:r>
            <a:br>
              <a:rPr lang="es-ES" dirty="0"/>
            </a:br>
            <a:r>
              <a:rPr lang="es-ES" dirty="0"/>
              <a:t>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17 June 2025 - CEPC Workshop</a:t>
            </a:r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ALBA Accelerator Activities</a:t>
            </a:r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166581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17 June 2025 - CEPC Workshop</a:t>
            </a:r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ALBA Accelerator Activities</a:t>
            </a:r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488026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987427"/>
            <a:ext cx="3932237" cy="1069975"/>
          </a:xfrm>
        </p:spPr>
        <p:txBody>
          <a:bodyPr anchor="t">
            <a:normAutofit/>
          </a:bodyPr>
          <a:lstStyle>
            <a:lvl1pPr>
              <a:defRPr sz="2400"/>
            </a:lvl1pPr>
          </a:lstStyle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6035672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4720407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17 June 2025 - CEPC Workshop</a:t>
            </a:r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ALBA Accelerator Activities</a:t>
            </a:r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127454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987427"/>
            <a:ext cx="3932237" cy="1069975"/>
          </a:xfrm>
        </p:spPr>
        <p:txBody>
          <a:bodyPr anchor="t">
            <a:normAutofit/>
          </a:bodyPr>
          <a:lstStyle>
            <a:lvl1pPr>
              <a:defRPr sz="2400"/>
            </a:lvl1pPr>
          </a:lstStyle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9"/>
            <a:ext cx="6172200" cy="5870572"/>
          </a:xfrm>
        </p:spPr>
        <p:txBody>
          <a:bodyPr anchor="t">
            <a:normAutofit/>
          </a:bodyPr>
          <a:lstStyle>
            <a:lvl1pPr marL="0" indent="0">
              <a:buNone/>
              <a:defRPr sz="2400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s-ES" dirty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4591285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17 June 2025 - CEPC Workshop</a:t>
            </a:r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ALBA Accelerator Activities</a:t>
            </a:r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051258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dirty="0"/>
              <a:t>Haga clic para modificar </a:t>
            </a:r>
            <a:br>
              <a:rPr lang="es-ES" dirty="0"/>
            </a:br>
            <a:r>
              <a:rPr lang="es-ES" dirty="0"/>
              <a:t>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>
            <a:normAutofit/>
          </a:bodyPr>
          <a:lstStyle>
            <a:lvl1pPr>
              <a:defRPr sz="2133"/>
            </a:lvl1pPr>
            <a:lvl2pPr>
              <a:defRPr sz="2133"/>
            </a:lvl2pPr>
            <a:lvl3pPr>
              <a:defRPr sz="2133"/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17 June 2025 - CEPC Workshop</a:t>
            </a:r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ALBA Accelerator Activities</a:t>
            </a: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657397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440082" y="118385"/>
            <a:ext cx="1457325" cy="13335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7"/>
            <a:ext cx="2835728" cy="5811839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es-ES" dirty="0"/>
              <a:t>Haga clic para modificar </a:t>
            </a:r>
            <a:br>
              <a:rPr lang="es-ES" dirty="0"/>
            </a:br>
            <a:r>
              <a:rPr lang="es-ES" dirty="0"/>
              <a:t>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5" y="365127"/>
            <a:ext cx="7734300" cy="5811839"/>
          </a:xfrm>
        </p:spPr>
        <p:txBody>
          <a:bodyPr vert="eaVert">
            <a:normAutofit/>
          </a:bodyPr>
          <a:lstStyle>
            <a:lvl1pPr>
              <a:defRPr sz="2133"/>
            </a:lvl1pPr>
            <a:lvl2pPr>
              <a:defRPr sz="2133"/>
            </a:lvl2pPr>
            <a:lvl3pPr>
              <a:defRPr sz="2133"/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17 June 2025 - CEPC Workshop</a:t>
            </a:r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ALBA Accelerator Activities</a:t>
            </a: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773333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5BA2D0-7539-E849-A655-2CB048C03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0132" y="365125"/>
            <a:ext cx="8853668" cy="1325563"/>
          </a:xfrm>
          <a:prstGeom prst="rect">
            <a:avLst/>
          </a:prstGeom>
        </p:spPr>
        <p:txBody>
          <a:bodyPr/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B741E18-79F4-D04D-9571-E7DDAF4BDB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dirty="0"/>
              <a:t>Editar los estilos de texto del patrón
Segundo nivel
Tercer nivel
Cuarto nivel
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554240C-E018-CE40-B731-F82B2A4B22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98547" y="6492875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17 June 2025 - CEPC Workshop</a:t>
            </a:r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789A8D2-B1DC-7344-8BC7-7BF632CDE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85439" y="6492874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ALBA Accelerator Activities</a:t>
            </a:r>
            <a:endParaRPr lang="es-E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40511" y="6452886"/>
            <a:ext cx="6539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E8C161A-80F2-483A-8E87-083537F656BA}" type="slidenum">
              <a:rPr lang="en-US" sz="14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2"/>
          </p:nvPr>
        </p:nvSpPr>
        <p:spPr>
          <a:xfrm>
            <a:off x="8786813" y="6492875"/>
            <a:ext cx="2566987" cy="3079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200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86177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5B97B9B-F972-4477-95B4-1D78670418E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628775" y="1800225"/>
            <a:ext cx="9144000" cy="3770311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Text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F5D78D-A214-4C1B-AB69-DA3C178D5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17 June 2025 - CEPC Workshop</a:t>
            </a: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416D66D5-56C5-4791-B59C-7C500664E7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0" y="336551"/>
            <a:ext cx="6324600" cy="9969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6747318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D2F82E-D588-41BA-99DA-259172BCD34B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38227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7DA7E7-6A88-4B1C-AFC1-6D05F01557F7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38227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84C49D-3E03-46C6-AEF8-B4200FF954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17 June 2025 - CEPC Workshop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7AC41C16-DF2F-4453-BAA4-F59248435E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0" y="336551"/>
            <a:ext cx="6324600" cy="9969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3188717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22ED33-8D79-4B5C-8660-443FA327838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DDBF73-F22E-4616-9C5B-9244D3D98347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1623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2D9A2A-FB41-4B7B-912E-4B9C1C0EDE62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6D4AA53-D57B-4872-83E9-B25FE84DA66E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1623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F359069-617C-40A4-BE97-FC990E5AD3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17 June 2025 - CEPC Workshop</a:t>
            </a: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F359B261-AF9A-43CD-B26F-AFB1B227CD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0" y="336551"/>
            <a:ext cx="6324600" cy="9969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4744890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76E874C-7DD4-4C0C-A214-68A7139F4E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17 June 2025 - CEPC Workshop</a:t>
            </a:r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DE20B189-F718-4D6A-8EA1-DDDAC8921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0" y="336551"/>
            <a:ext cx="6324600" cy="9969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802352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"/>
          <p:cNvSpPr>
            <a:spLocks noGrp="1"/>
          </p:cNvSpPr>
          <p:nvPr>
            <p:ph type="title"/>
          </p:nvPr>
        </p:nvSpPr>
        <p:spPr>
          <a:xfrm>
            <a:off x="3953788" y="2871971"/>
            <a:ext cx="7380515" cy="165961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>
              <a:defRPr sz="5067"/>
            </a:lvl1pPr>
          </a:lstStyle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24" name="Marcador de contenido 23"/>
          <p:cNvSpPr>
            <a:spLocks noGrp="1"/>
          </p:cNvSpPr>
          <p:nvPr>
            <p:ph sz="quarter" idx="10" hasCustomPrompt="1"/>
          </p:nvPr>
        </p:nvSpPr>
        <p:spPr>
          <a:xfrm>
            <a:off x="3964674" y="2301900"/>
            <a:ext cx="7380515" cy="470669"/>
          </a:xfrm>
        </p:spPr>
        <p:txBody>
          <a:bodyPr/>
          <a:lstStyle>
            <a:lvl1pPr marL="0" indent="0">
              <a:buNone/>
              <a:defRPr sz="3733">
                <a:solidFill>
                  <a:srgbClr val="122D4F"/>
                </a:solidFill>
              </a:defRPr>
            </a:lvl1pPr>
          </a:lstStyle>
          <a:p>
            <a:pPr lvl="0"/>
            <a:r>
              <a:rPr lang="es-ES" dirty="0" err="1"/>
              <a:t>Author</a:t>
            </a:r>
            <a:endParaRPr lang="es-ES" dirty="0"/>
          </a:p>
        </p:txBody>
      </p:sp>
      <p:sp>
        <p:nvSpPr>
          <p:cNvPr id="25" name="Marcador de contenido 23"/>
          <p:cNvSpPr>
            <a:spLocks noGrp="1"/>
          </p:cNvSpPr>
          <p:nvPr>
            <p:ph sz="quarter" idx="11" hasCustomPrompt="1"/>
          </p:nvPr>
        </p:nvSpPr>
        <p:spPr>
          <a:xfrm>
            <a:off x="3964674" y="4630988"/>
            <a:ext cx="7380515" cy="470669"/>
          </a:xfrm>
        </p:spPr>
        <p:txBody>
          <a:bodyPr/>
          <a:lstStyle>
            <a:lvl1pPr marL="0" indent="0">
              <a:buNone/>
              <a:defRPr sz="2667">
                <a:solidFill>
                  <a:srgbClr val="122D4F"/>
                </a:solidFill>
              </a:defRPr>
            </a:lvl1pPr>
          </a:lstStyle>
          <a:p>
            <a:pPr lvl="0"/>
            <a:r>
              <a:rPr lang="es-ES" dirty="0"/>
              <a:t>20/05/2015</a:t>
            </a:r>
          </a:p>
        </p:txBody>
      </p:sp>
    </p:spTree>
    <p:extLst>
      <p:ext uri="{BB962C8B-B14F-4D97-AF65-F5344CB8AC3E}">
        <p14:creationId xmlns:p14="http://schemas.microsoft.com/office/powerpoint/2010/main" val="260665526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492214" y="165239"/>
            <a:ext cx="9427028" cy="1325563"/>
          </a:xfrm>
        </p:spPr>
        <p:txBody>
          <a:bodyPr/>
          <a:lstStyle>
            <a:lvl1pPr algn="l">
              <a:defRPr b="1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79200" y="304802"/>
            <a:ext cx="6096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lvl1pPr>
              <a:defRPr lang="en-US" sz="14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algn="r"/>
            <a:fld id="{393CF724-F9E0-44B8-95BD-D38D8B22F53D}" type="slidenum">
              <a:rPr lang="es-ES" smtClean="0">
                <a:solidFill>
                  <a:prstClr val="white"/>
                </a:solidFill>
              </a:rPr>
              <a:pPr algn="r"/>
              <a:t>‹#›</a:t>
            </a:fld>
            <a:endParaRPr lang="es-E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575795" y="6550224"/>
            <a:ext cx="60960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lang="en-US" sz="1400" b="1" kern="120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CF724-F9E0-44B8-95BD-D38D8B22F53D}" type="slidenum">
              <a:rPr kumimoji="0" lang="es-E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DD648D7-8526-43BD-9DED-618CF03D0C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5100" y="6504666"/>
            <a:ext cx="2743200" cy="232229"/>
          </a:xfrm>
        </p:spPr>
        <p:txBody>
          <a:bodyPr/>
          <a:lstStyle/>
          <a:p>
            <a:r>
              <a:rPr lang="en-US"/>
              <a:t>17 June 2025 - CEPC Workshop</a:t>
            </a:r>
            <a:endParaRPr lang="es-E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5E4196ED-C799-4BFB-AA1C-066A726C6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30593" y="6470534"/>
            <a:ext cx="4114800" cy="300493"/>
          </a:xfrm>
          <a:prstGeom prst="rect">
            <a:avLst/>
          </a:prstGeom>
        </p:spPr>
        <p:txBody>
          <a:bodyPr/>
          <a:lstStyle/>
          <a:p>
            <a:r>
              <a:rPr lang="en-US"/>
              <a:t>ALBA Accelerator Activities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3631133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3060163"/>
            <a:ext cx="5994400" cy="2523703"/>
          </a:xfrm>
        </p:spPr>
        <p:txBody>
          <a:bodyPr/>
          <a:lstStyle>
            <a:lvl1pPr marL="0" indent="0" algn="l">
              <a:buNone/>
              <a:defRPr b="1">
                <a:solidFill>
                  <a:schemeClr val="bg1">
                    <a:lumMod val="50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609600" y="1143002"/>
            <a:ext cx="5994400" cy="1169551"/>
          </a:xfrm>
        </p:spPr>
        <p:txBody>
          <a:bodyPr/>
          <a:lstStyle>
            <a:lvl1pPr algn="l">
              <a:defRPr>
                <a:solidFill>
                  <a:srgbClr val="112E5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6908800" y="1149173"/>
            <a:ext cx="4775200" cy="471822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75795" y="6550224"/>
            <a:ext cx="60960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lvl1pPr>
              <a:defRPr lang="en-US" sz="1100" b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defTabSz="914377">
              <a:defRPr/>
            </a:pPr>
            <a:fld id="{393CF724-F9E0-44B8-95BD-D38D8B22F53D}" type="slidenum">
              <a:rPr lang="es-ES" smtClean="0">
                <a:solidFill>
                  <a:prstClr val="white"/>
                </a:solidFill>
              </a:rPr>
              <a:pPr defTabSz="914377">
                <a:defRPr/>
              </a:pPr>
              <a:t>‹#›</a:t>
            </a:fld>
            <a:endParaRPr lang="es-E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953238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2800" y="1295401"/>
            <a:ext cx="5435757" cy="2215663"/>
          </a:xfrm>
          <a:solidFill>
            <a:srgbClr val="DEDFE6"/>
          </a:solidFill>
        </p:spPr>
        <p:txBody>
          <a:bodyPr/>
          <a:lstStyle>
            <a:lvl1pPr marL="0" indent="0">
              <a:buFont typeface="+mj-lt"/>
              <a:buNone/>
              <a:defRPr>
                <a:solidFill>
                  <a:srgbClr val="112E50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3"/>
          </p:nvPr>
        </p:nvSpPr>
        <p:spPr>
          <a:xfrm>
            <a:off x="812800" y="3505201"/>
            <a:ext cx="5435757" cy="2215663"/>
          </a:xfrm>
          <a:solidFill>
            <a:srgbClr val="979F07"/>
          </a:solidFill>
        </p:spPr>
        <p:txBody>
          <a:bodyPr/>
          <a:lstStyle>
            <a:lvl1pPr marL="0" indent="0">
              <a:buFont typeface="+mj-lt"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4"/>
          </p:nvPr>
        </p:nvSpPr>
        <p:spPr>
          <a:xfrm>
            <a:off x="6248244" y="1295401"/>
            <a:ext cx="5435757" cy="2215663"/>
          </a:xfrm>
          <a:solidFill>
            <a:srgbClr val="88A0B8"/>
          </a:solidFill>
        </p:spPr>
        <p:txBody>
          <a:bodyPr/>
          <a:lstStyle>
            <a:lvl1pPr marL="0" indent="0">
              <a:buFont typeface="+mj-lt"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5"/>
          </p:nvPr>
        </p:nvSpPr>
        <p:spPr>
          <a:xfrm>
            <a:off x="6248244" y="3505201"/>
            <a:ext cx="5435757" cy="2215663"/>
          </a:xfrm>
          <a:solidFill>
            <a:srgbClr val="125E9F"/>
          </a:solidFill>
        </p:spPr>
        <p:txBody>
          <a:bodyPr/>
          <a:lstStyle>
            <a:lvl1pPr marL="0" indent="0">
              <a:buFont typeface="+mj-lt"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79200" y="304802"/>
            <a:ext cx="6096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lvl1pPr>
              <a:defRPr lang="en-US" sz="14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algn="r"/>
            <a:fld id="{393CF724-F9E0-44B8-95BD-D38D8B22F53D}" type="slidenum">
              <a:rPr lang="es-ES" smtClean="0"/>
              <a:pPr algn="r"/>
              <a:t>‹#›</a:t>
            </a:fld>
            <a:endParaRPr lang="es-ES" dirty="0"/>
          </a:p>
        </p:txBody>
      </p:sp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11379200" y="6550225"/>
            <a:ext cx="6096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lang="en-US" sz="1400" b="1" kern="120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93CF724-F9E0-44B8-95BD-D38D8B22F53D}" type="slidenum">
              <a:rPr lang="es-ES" sz="1400" smtClean="0"/>
              <a:pPr algn="r"/>
              <a:t>‹#›</a:t>
            </a:fld>
            <a:endParaRPr lang="es-ES" sz="1400" dirty="0"/>
          </a:p>
        </p:txBody>
      </p:sp>
      <p:sp>
        <p:nvSpPr>
          <p:cNvPr id="11" name="Marcador de fecha 3">
            <a:extLst>
              <a:ext uri="{FF2B5EF4-FFF2-40B4-BE49-F238E27FC236}">
                <a16:creationId xmlns:a16="http://schemas.microsoft.com/office/drawing/2014/main" id="{8400158A-7D49-493B-8F5A-540EFECCFC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98547" y="6550225"/>
            <a:ext cx="2743200" cy="307777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17 June 2025 - CEPC Workshop</a:t>
            </a:r>
            <a:endParaRPr lang="es-ES" dirty="0"/>
          </a:p>
        </p:txBody>
      </p:sp>
      <p:sp>
        <p:nvSpPr>
          <p:cNvPr id="12" name="Marcador de pie de página 4">
            <a:extLst>
              <a:ext uri="{FF2B5EF4-FFF2-40B4-BE49-F238E27FC236}">
                <a16:creationId xmlns:a16="http://schemas.microsoft.com/office/drawing/2014/main" id="{71C38604-9EF0-4B81-A73F-3E9DB7E71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85439" y="6550224"/>
            <a:ext cx="4114800" cy="307777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+mn-lt"/>
                <a:cs typeface="Arial" panose="020B0604020202020204" pitchFamily="34" charset="0"/>
              </a:defRPr>
            </a:lvl1pPr>
          </a:lstStyle>
          <a:p>
            <a:pPr algn="ctr"/>
            <a:r>
              <a:rPr lang="en-US"/>
              <a:t>ALBA Accelerator Activities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03591358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9D5BA2D0-7539-E849-A655-2CB048C03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4637" y="225977"/>
            <a:ext cx="8853668" cy="1325563"/>
          </a:xfrm>
          <a:prstGeom prst="rect">
            <a:avLst/>
          </a:prstGeom>
        </p:spPr>
        <p:txBody>
          <a:bodyPr/>
          <a:lstStyle>
            <a:lvl1pPr>
              <a:defRPr sz="4000"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40513" y="6452888"/>
            <a:ext cx="6539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E8C161A-80F2-483A-8E87-083537F656BA}" type="slidenum">
              <a:rPr lang="en-US" sz="14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Marcador de fecha 3">
            <a:extLst>
              <a:ext uri="{FF2B5EF4-FFF2-40B4-BE49-F238E27FC236}">
                <a16:creationId xmlns:a16="http://schemas.microsoft.com/office/drawing/2014/main" id="{110D8FF7-B7D1-4BC1-B579-4B1A0BB1BB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98547" y="6550225"/>
            <a:ext cx="2743200" cy="307777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17 June 2025 - CEPC Workshop</a:t>
            </a:r>
            <a:endParaRPr lang="es-ES" dirty="0"/>
          </a:p>
        </p:txBody>
      </p:sp>
      <p:sp>
        <p:nvSpPr>
          <p:cNvPr id="11" name="Marcador de pie de página 4">
            <a:extLst>
              <a:ext uri="{FF2B5EF4-FFF2-40B4-BE49-F238E27FC236}">
                <a16:creationId xmlns:a16="http://schemas.microsoft.com/office/drawing/2014/main" id="{A34503D1-B88A-4C41-81EC-7F2F8D7210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85439" y="6550224"/>
            <a:ext cx="4114800" cy="307777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+mn-lt"/>
                <a:cs typeface="Arial" panose="020B0604020202020204" pitchFamily="34" charset="0"/>
              </a:defRPr>
            </a:lvl1pPr>
          </a:lstStyle>
          <a:p>
            <a:pPr algn="ctr"/>
            <a:r>
              <a:rPr lang="en-US"/>
              <a:t>ALBA Accelerator Activities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10456943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18_Blank">
    <p:bg>
      <p:bgPr>
        <a:solidFill>
          <a:srgbClr val="1318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ghtScreen trans="19000" gridSize="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" t="-6213" r="-98" b="25788"/>
          <a:stretch/>
        </p:blipFill>
        <p:spPr>
          <a:xfrm>
            <a:off x="54551" y="-549835"/>
            <a:ext cx="12137448" cy="7321176"/>
          </a:xfrm>
          <a:prstGeom prst="rect">
            <a:avLst/>
          </a:prstGeom>
          <a:effectLst>
            <a:glow>
              <a:schemeClr val="accent1">
                <a:alpha val="40000"/>
              </a:schemeClr>
            </a:glow>
            <a:softEdge rad="0"/>
          </a:effectLst>
        </p:spPr>
      </p:pic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ALBA Accelerator Activities</a:t>
            </a:r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17 June 2025 - CEPC Workshop</a:t>
            </a:r>
            <a:endParaRPr lang="en-US" dirty="0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51" y="38099"/>
            <a:ext cx="750888" cy="493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366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742396C-69DC-B849-A5A9-ABCA798CFE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dirty="0"/>
              <a:t>Editar los estilos de texto del patrón
Segundo nivel
Tercer nivel
Cuarto nivel
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61F76EC-A8AF-0E4B-8215-01F73C68DA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dirty="0"/>
              <a:t>Editar los estilos de texto del patrón
Segundo nivel
Tercer nivel
Cuarto nivel
Quinto nivel</a:t>
            </a: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9D5BA2D0-7539-E849-A655-2CB048C03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0132" y="365125"/>
            <a:ext cx="8853668" cy="1325563"/>
          </a:xfrm>
          <a:prstGeom prst="rect">
            <a:avLst/>
          </a:prstGeom>
        </p:spPr>
        <p:txBody>
          <a:bodyPr/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40511" y="6452886"/>
            <a:ext cx="6539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E8C161A-80F2-483A-8E87-083537F656BA}" type="slidenum">
              <a:rPr lang="en-US" sz="14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Marcador de fecha 3">
            <a:extLst>
              <a:ext uri="{FF2B5EF4-FFF2-40B4-BE49-F238E27FC236}">
                <a16:creationId xmlns:a16="http://schemas.microsoft.com/office/drawing/2014/main" id="{5554240C-E018-CE40-B731-F82B2A4B22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98547" y="6492875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17 June 2025 - CEPC Workshop</a:t>
            </a:r>
            <a:endParaRPr lang="es-ES" dirty="0"/>
          </a:p>
        </p:txBody>
      </p:sp>
      <p:sp>
        <p:nvSpPr>
          <p:cNvPr id="13" name="Marcador de pie de página 4">
            <a:extLst>
              <a:ext uri="{FF2B5EF4-FFF2-40B4-BE49-F238E27FC236}">
                <a16:creationId xmlns:a16="http://schemas.microsoft.com/office/drawing/2014/main" id="{E789A8D2-B1DC-7344-8BC7-7BF632CDE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85439" y="6492874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ALBA Accelerator Activities</a:t>
            </a:r>
            <a:endParaRPr lang="es-ES" dirty="0"/>
          </a:p>
        </p:txBody>
      </p:sp>
      <p:sp>
        <p:nvSpPr>
          <p:cNvPr id="14" name="Content Placeholder 7"/>
          <p:cNvSpPr>
            <a:spLocks noGrp="1"/>
          </p:cNvSpPr>
          <p:nvPr>
            <p:ph sz="quarter" idx="12"/>
          </p:nvPr>
        </p:nvSpPr>
        <p:spPr>
          <a:xfrm>
            <a:off x="8786813" y="6492875"/>
            <a:ext cx="2566987" cy="3079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200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8665521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17 June 2025 - CEPC Workshop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ALBA Accelerator Activities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2AF54-E096-47AF-AB29-F0E19BDF5644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92757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Diapositiva de título" userDrawn="1">
  <p:cSld name="6_Diapositiva de título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4A5F4E8-67CD-93A3-381F-6E4B8F6102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0876"/>
          <a:stretch/>
        </p:blipFill>
        <p:spPr>
          <a:xfrm>
            <a:off x="346640" y="6363391"/>
            <a:ext cx="1940400" cy="247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784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4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bk object 17"/>
          <p:cNvSpPr/>
          <p:nvPr/>
        </p:nvSpPr>
        <p:spPr>
          <a:xfrm>
            <a:off x="1686" y="2"/>
            <a:ext cx="1578407" cy="68579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18" name="bk object 18"/>
          <p:cNvSpPr/>
          <p:nvPr userDrawn="1"/>
        </p:nvSpPr>
        <p:spPr>
          <a:xfrm>
            <a:off x="1685" y="2"/>
            <a:ext cx="12190315" cy="685799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19" name="bk object 19"/>
          <p:cNvSpPr/>
          <p:nvPr/>
        </p:nvSpPr>
        <p:spPr>
          <a:xfrm>
            <a:off x="939277" y="214375"/>
            <a:ext cx="5200999" cy="141236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1" name="bk object 21"/>
          <p:cNvSpPr/>
          <p:nvPr/>
        </p:nvSpPr>
        <p:spPr>
          <a:xfrm>
            <a:off x="6238241" y="2555749"/>
            <a:ext cx="885951" cy="95554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7780" y="1935"/>
            <a:ext cx="1124221" cy="493932"/>
          </a:xfrm>
          <a:prstGeom prst="rect">
            <a:avLst/>
          </a:prstGeom>
        </p:spPr>
      </p:pic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D4062194-0018-4152-ADD9-FD107BE9ED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8205" y="6492875"/>
            <a:ext cx="1138747" cy="306167"/>
          </a:xfrm>
          <a:prstGeom prst="rect">
            <a:avLst/>
          </a:prstGeom>
        </p:spPr>
        <p:txBody>
          <a:bodyPr/>
          <a:lstStyle>
            <a:lvl1pPr>
              <a:defRPr sz="1200" i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17 June 2025 - CEPC Workshop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8594504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Solo el título">
  <p:cSld name="4_Solo el título">
    <p:bg>
      <p:bgPr>
        <a:solidFill>
          <a:srgbClr val="122E4F"/>
        </a:solidFill>
        <a:effectLst/>
      </p:bgPr>
    </p:bg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E41CAEE-FAF2-4E79-98DC-DA2BBDACC7F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62030" y="6396544"/>
            <a:ext cx="1951200" cy="214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29973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iapositiva de título" userDrawn="1">
  <p:cSld name="2_Diapositiva de título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1;p15">
            <a:extLst>
              <a:ext uri="{FF2B5EF4-FFF2-40B4-BE49-F238E27FC236}">
                <a16:creationId xmlns:a16="http://schemas.microsoft.com/office/drawing/2014/main" id="{D10CB5B7-6C68-522E-076D-5D1551A3F8F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93740" y="774589"/>
            <a:ext cx="10204520" cy="580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4400"/>
              <a:buFont typeface="Arial"/>
              <a:buNone/>
              <a:defRPr sz="4800" b="1" i="0" u="none" strike="noStrike" cap="none" dirty="0">
                <a:solidFill>
                  <a:srgbClr val="122E4F"/>
                </a:solidFill>
                <a:latin typeface="Outfit" pitchFamily="2" charset="0"/>
                <a:ea typeface="Outfit" pitchFamily="2" charset="0"/>
                <a:cs typeface="Gill Sans SemiBold" panose="020B0502020104020203" pitchFamily="34" charset="-79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4" name="Google Shape;93;p15">
            <a:extLst>
              <a:ext uri="{FF2B5EF4-FFF2-40B4-BE49-F238E27FC236}">
                <a16:creationId xmlns:a16="http://schemas.microsoft.com/office/drawing/2014/main" id="{FF31666D-C282-B577-47F1-804156CB0A90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993740" y="1605881"/>
            <a:ext cx="10204517" cy="753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122E4F"/>
                </a:solidFill>
                <a:latin typeface="Outfit" pitchFamily="2" charset="0"/>
                <a:ea typeface="Outfit" pitchFamily="2" charset="0"/>
                <a:cs typeface="Gill Sans Light"/>
                <a:sym typeface="Gill San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6" name="Google Shape;12;p28">
            <a:extLst>
              <a:ext uri="{FF2B5EF4-FFF2-40B4-BE49-F238E27FC236}">
                <a16:creationId xmlns:a16="http://schemas.microsoft.com/office/drawing/2014/main" id="{E78EB261-4227-F748-1969-678CDF15837C}"/>
              </a:ext>
            </a:extLst>
          </p:cNvPr>
          <p:cNvSpPr txBox="1"/>
          <p:nvPr userDrawn="1"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rgbClr val="9D9D9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rgbClr val="9D9D9C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Helvetica Neue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327C484-E0FA-4CE3-816C-A2FFDE9686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0876"/>
          <a:stretch/>
        </p:blipFill>
        <p:spPr>
          <a:xfrm>
            <a:off x="346640" y="6363391"/>
            <a:ext cx="1940400" cy="247402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10045BB-2888-4654-862E-4E0A2870F203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993738" y="2415695"/>
            <a:ext cx="10204517" cy="194040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52F4E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171450" indent="-171450" defTabSz="720000">
              <a:buFont typeface="Arial" panose="020B0604020202020204" pitchFamily="34" charset="0"/>
              <a:buChar char="•"/>
              <a:defRPr sz="900">
                <a:solidFill>
                  <a:srgbClr val="152F4E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2pPr>
            <a:lvl3pPr marL="171450" indent="-171450" defTabSz="360000">
              <a:buFont typeface="Arial" panose="020B0604020202020204" pitchFamily="34" charset="0"/>
              <a:buChar char="•"/>
              <a:defRPr>
                <a:solidFill>
                  <a:srgbClr val="152F4E"/>
                </a:solidFill>
                <a:latin typeface="+mn-lt"/>
              </a:defRPr>
            </a:lvl3pPr>
            <a:lvl4pPr marL="288000" indent="-171450" defTabSz="360000">
              <a:buFont typeface="Arial" panose="020B0604020202020204" pitchFamily="34" charset="0"/>
              <a:buChar char="•"/>
              <a:defRPr sz="900">
                <a:solidFill>
                  <a:srgbClr val="152F4E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4pPr>
            <a:lvl5pPr marL="396000" indent="-171450" defTabSz="360000">
              <a:buFont typeface="Arial" panose="020B0604020202020204" pitchFamily="34" charset="0"/>
              <a:buChar char="•"/>
              <a:defRPr sz="900">
                <a:solidFill>
                  <a:srgbClr val="152F4E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89462374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iapositiva de título" userDrawn="1">
  <p:cSld name="2_Diapositiva de título">
    <p:bg>
      <p:bgPr>
        <a:solidFill>
          <a:schemeClr val="lt1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1"/>
          <p:cNvSpPr txBox="1">
            <a:spLocks noGrp="1"/>
          </p:cNvSpPr>
          <p:nvPr>
            <p:ph type="title"/>
          </p:nvPr>
        </p:nvSpPr>
        <p:spPr>
          <a:xfrm>
            <a:off x="993740" y="774589"/>
            <a:ext cx="10423197" cy="580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rgbClr val="152F4E"/>
                </a:solidFill>
                <a:latin typeface="Outfit" pitchFamily="2" charset="0"/>
                <a:ea typeface="Outfit" pitchFamily="2" charset="0"/>
                <a:cs typeface="Outfit" pitchFamily="2" charset="0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3" name="Google Shape;49;p57">
            <a:extLst>
              <a:ext uri="{FF2B5EF4-FFF2-40B4-BE49-F238E27FC236}">
                <a16:creationId xmlns:a16="http://schemas.microsoft.com/office/drawing/2014/main" id="{B05532D9-B8C1-6B84-39B0-64C09E99714C}"/>
              </a:ext>
            </a:extLst>
          </p:cNvPr>
          <p:cNvSpPr txBox="1">
            <a:spLocks noGrp="1"/>
          </p:cNvSpPr>
          <p:nvPr>
            <p:ph type="body" idx="10"/>
          </p:nvPr>
        </p:nvSpPr>
        <p:spPr>
          <a:xfrm>
            <a:off x="993739" y="3429000"/>
            <a:ext cx="5102259" cy="22839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52F4E"/>
              </a:buClr>
              <a:buSzPts val="1400"/>
              <a:buFont typeface="Arial" panose="020B0604020202020204" pitchFamily="34" charset="0"/>
              <a:buNone/>
              <a:defRPr sz="1200" b="0" i="0" u="none" strike="noStrike" cap="none">
                <a:solidFill>
                  <a:srgbClr val="152F4E"/>
                </a:solidFill>
                <a:latin typeface="Open Sans" pitchFamily="2" charset="0"/>
                <a:ea typeface="Open Sans" pitchFamily="2" charset="0"/>
                <a:cs typeface="Open Sans" pitchFamily="2" charset="0"/>
                <a:sym typeface="Helvetica Neue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2" name="Google Shape;11;p4">
            <a:extLst>
              <a:ext uri="{FF2B5EF4-FFF2-40B4-BE49-F238E27FC236}">
                <a16:creationId xmlns:a16="http://schemas.microsoft.com/office/drawing/2014/main" id="{ED6DD888-A0A8-1F41-2FB7-E3E49991A132}"/>
              </a:ext>
            </a:extLst>
          </p:cNvPr>
          <p:cNvSpPr txBox="1"/>
          <p:nvPr userDrawn="1"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rgbClr val="9D9D9C"/>
                </a:solidFill>
                <a:latin typeface="Outfit" pitchFamily="2" charset="0"/>
                <a:ea typeface="Helvetica Neue"/>
                <a:cs typeface="Helvetica Neue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rgbClr val="9D9D9C"/>
              </a:solidFill>
              <a:latin typeface="Outfit" pitchFamily="2" charset="0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22C18D2-D122-48EB-94E5-FC7A6E749C7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2472" y="6402888"/>
            <a:ext cx="1659600" cy="207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59055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EA55C7-0388-4B76-B7E9-7AAD8B7E0C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82041F-EA1F-4C4E-B64C-18B26B3850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0753EB-8ED5-4EAE-8E56-CD54BEC6FB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234CA-A4C3-4597-A63D-83990164B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28253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795385-044D-454E-98DF-99A409694C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595A7C-3707-42E7-9D23-91DA7E3EC5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A2FD49-B9FE-4E4D-B6A5-846F96A99B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234CA-A4C3-4597-A63D-83990164B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505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AC6E08-B63C-4867-8049-E9082F7509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6C5698-DB78-4FFE-B99B-CB95DAF7A0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36251D-D4A0-4F3B-A47C-5237E2A19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234CA-A4C3-4597-A63D-83990164B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44488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770329-0E37-467A-8274-5B6E6FA436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9F67F1-9820-4976-B7F1-976D7F1E7C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5C5054-1909-4996-A88F-C4D1E2A0B8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D62229-AB8B-46A6-815B-1DA8BAEFB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234CA-A4C3-4597-A63D-83990164B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7461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9D5BA2D0-7539-E849-A655-2CB048C03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0132" y="365125"/>
            <a:ext cx="8853668" cy="1325563"/>
          </a:xfrm>
          <a:prstGeom prst="rect">
            <a:avLst/>
          </a:prstGeom>
        </p:spPr>
        <p:txBody>
          <a:bodyPr/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40511" y="6452886"/>
            <a:ext cx="6539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E8C161A-80F2-483A-8E87-083537F656BA}" type="slidenum">
              <a:rPr lang="en-US" sz="14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Marcador de fecha 3">
            <a:extLst>
              <a:ext uri="{FF2B5EF4-FFF2-40B4-BE49-F238E27FC236}">
                <a16:creationId xmlns:a16="http://schemas.microsoft.com/office/drawing/2014/main" id="{5554240C-E018-CE40-B731-F82B2A4B22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98547" y="6492875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17 June 2025 - CEPC Workshop</a:t>
            </a:r>
            <a:endParaRPr lang="es-ES" dirty="0"/>
          </a:p>
        </p:txBody>
      </p:sp>
      <p:sp>
        <p:nvSpPr>
          <p:cNvPr id="11" name="Marcador de pie de página 4">
            <a:extLst>
              <a:ext uri="{FF2B5EF4-FFF2-40B4-BE49-F238E27FC236}">
                <a16:creationId xmlns:a16="http://schemas.microsoft.com/office/drawing/2014/main" id="{E789A8D2-B1DC-7344-8BC7-7BF632CDE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85439" y="6492874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ALBA Accelerator Activities</a:t>
            </a:r>
            <a:endParaRPr lang="es-ES" dirty="0"/>
          </a:p>
        </p:txBody>
      </p:sp>
      <p:sp>
        <p:nvSpPr>
          <p:cNvPr id="12" name="Content Placeholder 7"/>
          <p:cNvSpPr>
            <a:spLocks noGrp="1"/>
          </p:cNvSpPr>
          <p:nvPr>
            <p:ph sz="quarter" idx="12"/>
          </p:nvPr>
        </p:nvSpPr>
        <p:spPr>
          <a:xfrm>
            <a:off x="8786813" y="6492875"/>
            <a:ext cx="2566987" cy="3079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200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8905866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11F0E3-4FA7-42A0-BBC3-73E768D48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4E2CDA-5940-42CF-A93A-271C49AD6B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9F4509-591B-41F9-9F5B-533637428F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1614A3B-D062-4281-AFF0-E1A6546F99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9A0452B-757A-4F9E-941D-C2217A449E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9E7406-4CC0-45FC-A507-B6A464724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234CA-A4C3-4597-A63D-83990164B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97194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876CD4-A906-4462-9C35-707F199039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35F54A-911D-40A6-842F-CBCBABF13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234CA-A4C3-4597-A63D-83990164B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00710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7CE80C-7FB2-455D-8CD2-81A75679F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380735"/>
            <a:ext cx="2743200" cy="365125"/>
          </a:xfrm>
        </p:spPr>
        <p:txBody>
          <a:bodyPr/>
          <a:lstStyle/>
          <a:p>
            <a:fld id="{87A234CA-A4C3-4597-A63D-83990164B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22009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EEEA4D-4401-4C63-8CFE-C0B15698D7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7E9E37-55D4-4FEF-921A-8721054C87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9F8B35-AF4E-4368-8302-63E2C814C6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D28627-80A7-4479-997B-889DD6DAAA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234CA-A4C3-4597-A63D-83990164B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73689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85EFA3-C4BA-4629-80D4-EF8F3F985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52E0A82-1A62-43C8-8395-E25A08A904D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466E9F-96BF-4179-98FC-7D03C31502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B176DF-BF0F-41A1-BE20-8E719DE10E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234CA-A4C3-4597-A63D-83990164B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52206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2F9E88-A8BC-40F9-84FD-EC639C76F3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7A917C7-9361-4B6B-B7F5-23B2A30367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B25615-1D99-4067-8473-EA32C18C8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234CA-A4C3-4597-A63D-83990164B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60803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F27AE72-5B54-4B84-A2FB-D58CE76F37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7861A4C-BB00-4089-8231-EAE586EEE5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AAA2E1-E2DB-4812-A931-95343FDFC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234CA-A4C3-4597-A63D-83990164B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79957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79200" y="304738"/>
            <a:ext cx="609600" cy="2540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lvl1pPr>
              <a:defRPr lang="en-US" sz="1051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defTabSz="685783">
              <a:defRPr/>
            </a:pPr>
            <a:fld id="{393CF724-F9E0-44B8-95BD-D38D8B22F53D}" type="slidenum">
              <a:rPr lang="es-ES" smtClean="0">
                <a:solidFill>
                  <a:prstClr val="white"/>
                </a:solidFill>
              </a:rPr>
              <a:pPr defTabSz="685783">
                <a:defRPr/>
              </a:pPr>
              <a:t>‹#›</a:t>
            </a:fld>
            <a:endParaRPr lang="es-E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575795" y="6550226"/>
            <a:ext cx="609600" cy="21929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lang="en-US" sz="1400" b="1" kern="120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CF724-F9E0-44B8-95BD-D38D8B22F53D}" type="slidenum">
              <a:rPr kumimoji="0" lang="es-ES" sz="825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051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931098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3060163"/>
            <a:ext cx="5994400" cy="2523703"/>
          </a:xfrm>
        </p:spPr>
        <p:txBody>
          <a:bodyPr/>
          <a:lstStyle>
            <a:lvl1pPr marL="0" indent="0" algn="l">
              <a:buNone/>
              <a:defRPr b="1">
                <a:solidFill>
                  <a:schemeClr val="bg1">
                    <a:lumMod val="50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609600" y="1143002"/>
            <a:ext cx="5994400" cy="1169551"/>
          </a:xfrm>
        </p:spPr>
        <p:txBody>
          <a:bodyPr/>
          <a:lstStyle>
            <a:lvl1pPr algn="l">
              <a:defRPr>
                <a:solidFill>
                  <a:srgbClr val="112E5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6908800" y="1149173"/>
            <a:ext cx="4775200" cy="471822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75795" y="6550224"/>
            <a:ext cx="60960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lvl1pPr>
              <a:defRPr lang="en-US" sz="1100" b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algn="r"/>
            <a:fld id="{393CF724-F9E0-44B8-95BD-D38D8B22F53D}" type="slidenum">
              <a:rPr lang="es-ES" smtClean="0">
                <a:solidFill>
                  <a:prstClr val="white"/>
                </a:solidFill>
              </a:rPr>
              <a:pPr algn="r"/>
              <a:t>‹#›</a:t>
            </a:fld>
            <a:endParaRPr lang="es-E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000056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CD69BBC6-FEC8-9242-ADCE-EC93392AB526}"/>
              </a:ext>
            </a:extLst>
          </p:cNvPr>
          <p:cNvSpPr txBox="1">
            <a:spLocks/>
          </p:cNvSpPr>
          <p:nvPr userDrawn="1"/>
        </p:nvSpPr>
        <p:spPr>
          <a:xfrm>
            <a:off x="6096000" y="3445553"/>
            <a:ext cx="3238747" cy="111401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400" b="1" kern="12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1pPr>
          </a:lstStyle>
          <a:p>
            <a:r>
              <a:rPr lang="es-ES" dirty="0"/>
              <a:t>TITLE</a:t>
            </a:r>
          </a:p>
          <a:p>
            <a:endParaRPr lang="es-ES" dirty="0"/>
          </a:p>
          <a:p>
            <a:endParaRPr lang="es-ES" dirty="0"/>
          </a:p>
          <a:p>
            <a:r>
              <a:rPr lang="es-ES" sz="1200" b="0" dirty="0">
                <a:effectLst/>
                <a:latin typeface="Roboto" panose="02000000000000000000" pitchFamily="2" charset="0"/>
              </a:rPr>
              <a:t>AUTHOR</a:t>
            </a:r>
          </a:p>
          <a:p>
            <a:r>
              <a:rPr lang="es-ES" sz="1200" b="0" dirty="0">
                <a:effectLst/>
                <a:latin typeface="Roboto" panose="02000000000000000000" pitchFamily="2" charset="0"/>
              </a:rPr>
              <a:t>PLACE DATE</a:t>
            </a:r>
          </a:p>
          <a:p>
            <a:endParaRPr lang="en-US" dirty="0"/>
          </a:p>
        </p:txBody>
      </p:sp>
      <p:pic>
        <p:nvPicPr>
          <p:cNvPr id="15" name="Imagen 14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5A6B1578-1DF2-0740-BAE4-BA0AF1D427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38981"/>
            <a:ext cx="1694456" cy="8458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49068"/>
            <a:ext cx="2103120" cy="251781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98" r="4853"/>
          <a:stretch/>
        </p:blipFill>
        <p:spPr>
          <a:xfrm>
            <a:off x="5233989" y="0"/>
            <a:ext cx="6960188" cy="6453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8231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7180547" y="0"/>
            <a:ext cx="5024437" cy="624285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TextBox 8"/>
          <p:cNvSpPr txBox="1"/>
          <p:nvPr userDrawn="1"/>
        </p:nvSpPr>
        <p:spPr>
          <a:xfrm>
            <a:off x="40511" y="6452886"/>
            <a:ext cx="6539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E8C161A-80F2-483A-8E87-083537F656BA}" type="slidenum">
              <a:rPr lang="en-US" sz="14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Imagen 5">
            <a:extLst>
              <a:ext uri="{FF2B5EF4-FFF2-40B4-BE49-F238E27FC236}">
                <a16:creationId xmlns:a16="http://schemas.microsoft.com/office/drawing/2014/main" id="{CF4921F6-15B5-BF44-AB9F-2741B0DB80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31000" y="0"/>
            <a:ext cx="2378927" cy="1994639"/>
          </a:xfrm>
          <a:prstGeom prst="rect">
            <a:avLst/>
          </a:prstGeom>
        </p:spPr>
      </p:pic>
      <p:sp>
        <p:nvSpPr>
          <p:cNvPr id="10" name="Marcador de contenido 2">
            <a:extLst>
              <a:ext uri="{FF2B5EF4-FFF2-40B4-BE49-F238E27FC236}">
                <a16:creationId xmlns:a16="http://schemas.microsoft.com/office/drawing/2014/main" id="{B742396C-69DC-B849-A5A9-ABCA798CFE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dirty="0"/>
              <a:t>Editar los estilos de texto del patrón
Segundo nivel
Tercer nivel
Cuarto nivel
Quinto nivel</a:t>
            </a:r>
          </a:p>
        </p:txBody>
      </p:sp>
      <p:sp>
        <p:nvSpPr>
          <p:cNvPr id="12" name="Content Placeholder 7">
            <a:extLst>
              <a:ext uri="{FF2B5EF4-FFF2-40B4-BE49-F238E27FC236}">
                <a16:creationId xmlns:a16="http://schemas.microsoft.com/office/drawing/2014/main" id="{F34F285D-EF68-4097-A801-7EC84E1B31F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786813" y="6492875"/>
            <a:ext cx="2566987" cy="3079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200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 dirty="0"/>
              <a:t>Edit Master text styles</a:t>
            </a:r>
          </a:p>
        </p:txBody>
      </p:sp>
      <p:sp>
        <p:nvSpPr>
          <p:cNvPr id="13" name="Marcador de fecha 3">
            <a:extLst>
              <a:ext uri="{FF2B5EF4-FFF2-40B4-BE49-F238E27FC236}">
                <a16:creationId xmlns:a16="http://schemas.microsoft.com/office/drawing/2014/main" id="{1DCCD8DF-A884-4396-8E06-56C32CE2C800}"/>
              </a:ext>
            </a:extLst>
          </p:cNvPr>
          <p:cNvSpPr txBox="1">
            <a:spLocks/>
          </p:cNvSpPr>
          <p:nvPr userDrawn="1"/>
        </p:nvSpPr>
        <p:spPr>
          <a:xfrm>
            <a:off x="1498547" y="649287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AE1DFEB-0700-46DE-8E3C-F9F52BB77BB5}" type="datetime1">
              <a:rPr lang="es-ES" smtClean="0"/>
              <a:pPr/>
              <a:t>16/06/2025</a:t>
            </a:fld>
            <a:endParaRPr lang="es-ES" dirty="0"/>
          </a:p>
        </p:txBody>
      </p:sp>
      <p:sp>
        <p:nvSpPr>
          <p:cNvPr id="14" name="Marcador de pie de página 4">
            <a:extLst>
              <a:ext uri="{FF2B5EF4-FFF2-40B4-BE49-F238E27FC236}">
                <a16:creationId xmlns:a16="http://schemas.microsoft.com/office/drawing/2014/main" id="{351A1AED-6AEB-4B34-8C98-D9E9062B3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85439" y="6492874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ALBA Accelerator Activities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85624442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5BA2D0-7539-E849-A655-2CB048C03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9166" y="134118"/>
            <a:ext cx="8853668" cy="1325563"/>
          </a:xfrm>
          <a:prstGeom prst="rect">
            <a:avLst/>
          </a:prstGeom>
        </p:spPr>
        <p:txBody>
          <a:bodyPr/>
          <a:lstStyle>
            <a:lvl1pPr>
              <a:defRPr sz="4000"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B741E18-79F4-D04D-9571-E7DDAF4BDB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s-ES" dirty="0"/>
              <a:t>Editar los estilos de texto del patrón
Segundo nivel
Tercer nivel
Cuarto nivel
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554240C-E018-CE40-B731-F82B2A4B22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98547" y="6550223"/>
            <a:ext cx="2743200" cy="307777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17 June 2025 - CEPC Workshop</a:t>
            </a:r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789A8D2-B1DC-7344-8BC7-7BF632CDE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85439" y="6550222"/>
            <a:ext cx="4114800" cy="307777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+mn-lt"/>
                <a:cs typeface="Arial" panose="020B0604020202020204" pitchFamily="34" charset="0"/>
              </a:defRPr>
            </a:lvl1pPr>
          </a:lstStyle>
          <a:p>
            <a:pPr algn="ctr"/>
            <a:r>
              <a:rPr lang="en-US"/>
              <a:t>ALBA Accelerator Activities</a:t>
            </a:r>
            <a:endParaRPr lang="es-E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40511" y="6452886"/>
            <a:ext cx="6539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E8C161A-80F2-483A-8E87-083537F656BA}" type="slidenum">
              <a:rPr lang="en-US" sz="14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049948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742396C-69DC-B849-A5A9-ABCA798CFE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s-ES" dirty="0"/>
              <a:t>Editar los estilos de texto del patrón
Segundo nivel
Tercer nivel
Cuarto nivel
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61F76EC-A8AF-0E4B-8215-01F73C68DA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s-ES" dirty="0"/>
              <a:t>Editar los estilos de texto del patrón
Segundo nivel
Tercer nivel
Cuarto nivel
Quinto nivel</a:t>
            </a: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9D5BA2D0-7539-E849-A655-2CB048C03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9166" y="163936"/>
            <a:ext cx="8853668" cy="1325563"/>
          </a:xfrm>
          <a:prstGeom prst="rect">
            <a:avLst/>
          </a:prstGeom>
        </p:spPr>
        <p:txBody>
          <a:bodyPr/>
          <a:lstStyle>
            <a:lvl1pPr>
              <a:defRPr sz="4000"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40511" y="6452886"/>
            <a:ext cx="6539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E8C161A-80F2-483A-8E87-083537F656BA}" type="slidenum">
              <a:rPr lang="en-US" sz="14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Marcador de fecha 3">
            <a:extLst>
              <a:ext uri="{FF2B5EF4-FFF2-40B4-BE49-F238E27FC236}">
                <a16:creationId xmlns:a16="http://schemas.microsoft.com/office/drawing/2014/main" id="{847771F4-9122-43CE-88C3-000E4CB09D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98547" y="6550223"/>
            <a:ext cx="2743200" cy="307777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17 June 2025 - CEPC Workshop</a:t>
            </a:r>
            <a:endParaRPr lang="es-ES" dirty="0"/>
          </a:p>
        </p:txBody>
      </p:sp>
      <p:sp>
        <p:nvSpPr>
          <p:cNvPr id="13" name="Marcador de pie de página 4">
            <a:extLst>
              <a:ext uri="{FF2B5EF4-FFF2-40B4-BE49-F238E27FC236}">
                <a16:creationId xmlns:a16="http://schemas.microsoft.com/office/drawing/2014/main" id="{C8AF0152-9C09-4DD6-996D-A7EF42E0DB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85439" y="6550222"/>
            <a:ext cx="4114800" cy="307777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+mn-lt"/>
                <a:cs typeface="Arial" panose="020B0604020202020204" pitchFamily="34" charset="0"/>
              </a:defRPr>
            </a:lvl1pPr>
          </a:lstStyle>
          <a:p>
            <a:pPr algn="ctr"/>
            <a:r>
              <a:rPr lang="en-US"/>
              <a:t>ALBA Accelerator Activities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67802547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9D5BA2D0-7539-E849-A655-2CB048C03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4636" y="225977"/>
            <a:ext cx="8853668" cy="1325563"/>
          </a:xfrm>
          <a:prstGeom prst="rect">
            <a:avLst/>
          </a:prstGeom>
        </p:spPr>
        <p:txBody>
          <a:bodyPr/>
          <a:lstStyle>
            <a:lvl1pPr>
              <a:defRPr sz="4000"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40511" y="6452886"/>
            <a:ext cx="6539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E8C161A-80F2-483A-8E87-083537F656BA}" type="slidenum">
              <a:rPr lang="en-US" sz="14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Marcador de fecha 3">
            <a:extLst>
              <a:ext uri="{FF2B5EF4-FFF2-40B4-BE49-F238E27FC236}">
                <a16:creationId xmlns:a16="http://schemas.microsoft.com/office/drawing/2014/main" id="{110D8FF7-B7D1-4BC1-B579-4B1A0BB1BB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98547" y="6550223"/>
            <a:ext cx="2743200" cy="307777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17 June 2025 - CEPC Workshop</a:t>
            </a:r>
            <a:endParaRPr lang="es-ES" dirty="0"/>
          </a:p>
        </p:txBody>
      </p:sp>
      <p:sp>
        <p:nvSpPr>
          <p:cNvPr id="11" name="Marcador de pie de página 4">
            <a:extLst>
              <a:ext uri="{FF2B5EF4-FFF2-40B4-BE49-F238E27FC236}">
                <a16:creationId xmlns:a16="http://schemas.microsoft.com/office/drawing/2014/main" id="{A34503D1-B88A-4C41-81EC-7F2F8D7210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85439" y="6550222"/>
            <a:ext cx="4114800" cy="307777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+mn-lt"/>
                <a:cs typeface="Arial" panose="020B0604020202020204" pitchFamily="34" charset="0"/>
              </a:defRPr>
            </a:lvl1pPr>
          </a:lstStyle>
          <a:p>
            <a:pPr algn="ctr"/>
            <a:r>
              <a:rPr lang="en-US"/>
              <a:t>ALBA Accelerator Activities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90800071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6733286" y="210028"/>
            <a:ext cx="5024437" cy="624285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TextBox 8"/>
          <p:cNvSpPr txBox="1"/>
          <p:nvPr userDrawn="1"/>
        </p:nvSpPr>
        <p:spPr>
          <a:xfrm>
            <a:off x="40511" y="6452886"/>
            <a:ext cx="6539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E8C161A-80F2-483A-8E87-083537F656BA}" type="slidenum">
              <a:rPr lang="en-US" sz="14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Imagen 5">
            <a:extLst>
              <a:ext uri="{FF2B5EF4-FFF2-40B4-BE49-F238E27FC236}">
                <a16:creationId xmlns:a16="http://schemas.microsoft.com/office/drawing/2014/main" id="{CF4921F6-15B5-BF44-AB9F-2741B0DB80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31000" y="0"/>
            <a:ext cx="2378927" cy="1994639"/>
          </a:xfrm>
          <a:prstGeom prst="rect">
            <a:avLst/>
          </a:prstGeom>
        </p:spPr>
      </p:pic>
      <p:sp>
        <p:nvSpPr>
          <p:cNvPr id="10" name="Marcador de contenido 2">
            <a:extLst>
              <a:ext uri="{FF2B5EF4-FFF2-40B4-BE49-F238E27FC236}">
                <a16:creationId xmlns:a16="http://schemas.microsoft.com/office/drawing/2014/main" id="{B742396C-69DC-B849-A5A9-ABCA798CFE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s-ES" dirty="0"/>
              <a:t>Editar los estilos de texto del patrón
Segundo nivel
Tercer nivel
Cuarto nivel
Quinto nivel</a:t>
            </a:r>
          </a:p>
        </p:txBody>
      </p:sp>
      <p:sp>
        <p:nvSpPr>
          <p:cNvPr id="12" name="Marcador de fecha 3">
            <a:extLst>
              <a:ext uri="{FF2B5EF4-FFF2-40B4-BE49-F238E27FC236}">
                <a16:creationId xmlns:a16="http://schemas.microsoft.com/office/drawing/2014/main" id="{2C538082-EB07-46EE-AD6C-380AB4783C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98547" y="6550223"/>
            <a:ext cx="2743200" cy="307777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17 June 2025 - CEPC Workshop</a:t>
            </a:r>
            <a:endParaRPr lang="es-ES" dirty="0"/>
          </a:p>
        </p:txBody>
      </p:sp>
      <p:sp>
        <p:nvSpPr>
          <p:cNvPr id="13" name="Marcador de pie de página 4">
            <a:extLst>
              <a:ext uri="{FF2B5EF4-FFF2-40B4-BE49-F238E27FC236}">
                <a16:creationId xmlns:a16="http://schemas.microsoft.com/office/drawing/2014/main" id="{487D8897-B420-4172-9F29-7E1382062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85439" y="6550222"/>
            <a:ext cx="4114800" cy="307777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+mn-lt"/>
                <a:cs typeface="Arial" panose="020B0604020202020204" pitchFamily="34" charset="0"/>
              </a:defRPr>
            </a:lvl1pPr>
          </a:lstStyle>
          <a:p>
            <a:pPr algn="ctr"/>
            <a:r>
              <a:rPr lang="en-US"/>
              <a:t>ALBA Accelerator Activities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87043630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 userDrawn="1"/>
        </p:nvSpPr>
        <p:spPr>
          <a:xfrm>
            <a:off x="40511" y="6452886"/>
            <a:ext cx="6539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E8C161A-80F2-483A-8E87-083537F656BA}" type="slidenum">
              <a:rPr lang="en-US" sz="14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Marcador de fecha 3">
            <a:extLst>
              <a:ext uri="{FF2B5EF4-FFF2-40B4-BE49-F238E27FC236}">
                <a16:creationId xmlns:a16="http://schemas.microsoft.com/office/drawing/2014/main" id="{27DAB70A-3E7A-48BB-AEDD-1A034B0954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98547" y="6550223"/>
            <a:ext cx="2743200" cy="307777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17 June 2025 - CEPC Workshop</a:t>
            </a:r>
            <a:endParaRPr lang="es-ES" dirty="0"/>
          </a:p>
        </p:txBody>
      </p:sp>
      <p:sp>
        <p:nvSpPr>
          <p:cNvPr id="10" name="Marcador de pie de página 4">
            <a:extLst>
              <a:ext uri="{FF2B5EF4-FFF2-40B4-BE49-F238E27FC236}">
                <a16:creationId xmlns:a16="http://schemas.microsoft.com/office/drawing/2014/main" id="{39A56FE3-0853-477E-B6ED-A380EAE91F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85439" y="6550222"/>
            <a:ext cx="4114800" cy="307777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+mn-lt"/>
                <a:cs typeface="Arial" panose="020B0604020202020204" pitchFamily="34" charset="0"/>
              </a:defRPr>
            </a:lvl1pPr>
          </a:lstStyle>
          <a:p>
            <a:pPr algn="ctr"/>
            <a:r>
              <a:rPr lang="en-US"/>
              <a:t>ALBA Accelerator Activities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87969302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‹#›</a:t>
            </a:fld>
            <a:endParaRPr lang="es-E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E8CAA33-DF7A-425F-93F3-86BBE09754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98547" y="6550223"/>
            <a:ext cx="2743200" cy="307777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17 June 2025 - CEPC Workshop</a:t>
            </a:r>
            <a:endParaRPr lang="es-ES" dirty="0"/>
          </a:p>
        </p:txBody>
      </p:sp>
      <p:sp>
        <p:nvSpPr>
          <p:cNvPr id="6" name="Marcador de pie de página 4">
            <a:extLst>
              <a:ext uri="{FF2B5EF4-FFF2-40B4-BE49-F238E27FC236}">
                <a16:creationId xmlns:a16="http://schemas.microsoft.com/office/drawing/2014/main" id="{ED30A86C-6CDB-4E7F-BD67-FB285EAB17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85439" y="6550222"/>
            <a:ext cx="4114800" cy="307777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+mn-lt"/>
                <a:cs typeface="Arial" panose="020B0604020202020204" pitchFamily="34" charset="0"/>
              </a:defRPr>
            </a:lvl1pPr>
          </a:lstStyle>
          <a:p>
            <a:pPr algn="ctr"/>
            <a:r>
              <a:rPr lang="en-US"/>
              <a:t>ALBA Accelerator Activities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94316596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349192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Diapositiva de título" userDrawn="1">
  <p:cSld name="6_Diapositiva de título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2;p28">
            <a:extLst>
              <a:ext uri="{FF2B5EF4-FFF2-40B4-BE49-F238E27FC236}">
                <a16:creationId xmlns:a16="http://schemas.microsoft.com/office/drawing/2014/main" id="{6F8F4A16-1B22-755B-E256-0DC31BF9EBF4}"/>
              </a:ext>
            </a:extLst>
          </p:cNvPr>
          <p:cNvSpPr txBox="1"/>
          <p:nvPr userDrawn="1"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rgbClr val="9D9D9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rgbClr val="9D9D9C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Helvetica Neue"/>
            </a:endParaRPr>
          </a:p>
        </p:txBody>
      </p:sp>
      <p:sp>
        <p:nvSpPr>
          <p:cNvPr id="2" name="Marcador de posición de imagen 1">
            <a:extLst>
              <a:ext uri="{FF2B5EF4-FFF2-40B4-BE49-F238E27FC236}">
                <a16:creationId xmlns:a16="http://schemas.microsoft.com/office/drawing/2014/main" id="{BBAB5443-CB80-5685-6A70-0D9463CFB648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8219767" y="0"/>
            <a:ext cx="3985217" cy="6858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A2E56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s-ES" dirty="0"/>
          </a:p>
        </p:txBody>
      </p:sp>
      <p:sp>
        <p:nvSpPr>
          <p:cNvPr id="4" name="Google Shape;50;p32">
            <a:extLst>
              <a:ext uri="{FF2B5EF4-FFF2-40B4-BE49-F238E27FC236}">
                <a16:creationId xmlns:a16="http://schemas.microsoft.com/office/drawing/2014/main" id="{2E62C969-960E-3169-7C6E-BC47DBF59AA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93739" y="774588"/>
            <a:ext cx="6321461" cy="1199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4400"/>
              <a:buFont typeface="Arial"/>
              <a:buNone/>
              <a:defRPr sz="4800" b="1" i="0" u="none" strike="noStrike" cap="none">
                <a:solidFill>
                  <a:srgbClr val="122E4F"/>
                </a:solidFill>
                <a:latin typeface="Outfit" pitchFamily="2" charset="0"/>
                <a:ea typeface="Outfit" pitchFamily="2" charset="0"/>
                <a:cs typeface="Gill Sans SemiBold" panose="020B0502020104020203" pitchFamily="34" charset="-79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5" name="Google Shape;51;p32">
            <a:extLst>
              <a:ext uri="{FF2B5EF4-FFF2-40B4-BE49-F238E27FC236}">
                <a16:creationId xmlns:a16="http://schemas.microsoft.com/office/drawing/2014/main" id="{C4833458-533D-55F5-427A-AF2479875D9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93738" y="5134728"/>
            <a:ext cx="6321461" cy="643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>
              <a:defRPr>
                <a:solidFill>
                  <a:srgbClr val="122E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457200" lvl="0" indent="-228600">
              <a:lnSpc>
                <a:spcPct val="150000"/>
              </a:lnSpc>
              <a:buClr>
                <a:schemeClr val="lt1"/>
              </a:buClr>
              <a:buSzPts val="1600"/>
              <a:buNone/>
            </a:pPr>
            <a:endParaRPr dirty="0"/>
          </a:p>
        </p:txBody>
      </p:sp>
      <p:sp>
        <p:nvSpPr>
          <p:cNvPr id="7" name="Marcador de posición de imagen 1">
            <a:extLst>
              <a:ext uri="{FF2B5EF4-FFF2-40B4-BE49-F238E27FC236}">
                <a16:creationId xmlns:a16="http://schemas.microsoft.com/office/drawing/2014/main" id="{7FDE1F8A-0E4B-BE47-D257-8594B1670B48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993738" y="2224037"/>
            <a:ext cx="6321460" cy="266030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22E4F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s-E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F154D24-6031-4A8E-A2F0-25B5A6D0B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0876"/>
          <a:stretch/>
        </p:blipFill>
        <p:spPr>
          <a:xfrm>
            <a:off x="346640" y="6363391"/>
            <a:ext cx="1940400" cy="247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62912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EA55C7-0388-4B76-B7E9-7AAD8B7E0C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82041F-EA1F-4C4E-B64C-18B26B3850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0753EB-8ED5-4EAE-8E56-CD54BEC6FB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234CA-A4C3-4597-A63D-83990164B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0038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795385-044D-454E-98DF-99A409694C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595A7C-3707-42E7-9D23-91DA7E3EC5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A2FD49-B9FE-4E4D-B6A5-846F96A99B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234CA-A4C3-4597-A63D-83990164B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7694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 userDrawn="1"/>
        </p:nvSpPr>
        <p:spPr>
          <a:xfrm>
            <a:off x="40511" y="6452886"/>
            <a:ext cx="6539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E8C161A-80F2-483A-8E87-083537F656BA}" type="slidenum">
              <a:rPr lang="en-US" sz="14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Marcador de fecha 3">
            <a:extLst>
              <a:ext uri="{FF2B5EF4-FFF2-40B4-BE49-F238E27FC236}">
                <a16:creationId xmlns:a16="http://schemas.microsoft.com/office/drawing/2014/main" id="{5554240C-E018-CE40-B731-F82B2A4B22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98547" y="6492875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17 June 2025 - CEPC Workshop</a:t>
            </a:r>
            <a:endParaRPr lang="es-ES" dirty="0"/>
          </a:p>
        </p:txBody>
      </p:sp>
      <p:sp>
        <p:nvSpPr>
          <p:cNvPr id="9" name="Marcador de pie de página 4">
            <a:extLst>
              <a:ext uri="{FF2B5EF4-FFF2-40B4-BE49-F238E27FC236}">
                <a16:creationId xmlns:a16="http://schemas.microsoft.com/office/drawing/2014/main" id="{E789A8D2-B1DC-7344-8BC7-7BF632CDE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85439" y="6492874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ALBA Accelerator Activities</a:t>
            </a:r>
            <a:endParaRPr lang="es-ES" dirty="0"/>
          </a:p>
        </p:txBody>
      </p:sp>
      <p:sp>
        <p:nvSpPr>
          <p:cNvPr id="10" name="Content Placeholder 7"/>
          <p:cNvSpPr>
            <a:spLocks noGrp="1"/>
          </p:cNvSpPr>
          <p:nvPr>
            <p:ph sz="quarter" idx="12"/>
          </p:nvPr>
        </p:nvSpPr>
        <p:spPr>
          <a:xfrm>
            <a:off x="8786813" y="6492875"/>
            <a:ext cx="2566987" cy="3079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200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0461034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AC6E08-B63C-4867-8049-E9082F7509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6C5698-DB78-4FFE-B99B-CB95DAF7A0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36251D-D4A0-4F3B-A47C-5237E2A19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234CA-A4C3-4597-A63D-83990164B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59397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770329-0E37-467A-8274-5B6E6FA436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9F67F1-9820-4976-B7F1-976D7F1E7C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5C5054-1909-4996-A88F-C4D1E2A0B8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D62229-AB8B-46A6-815B-1DA8BAEFB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234CA-A4C3-4597-A63D-83990164B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86065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11F0E3-4FA7-42A0-BBC3-73E768D48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4E2CDA-5940-42CF-A93A-271C49AD6B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9F4509-591B-41F9-9F5B-533637428F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1614A3B-D062-4281-AFF0-E1A6546F99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9A0452B-757A-4F9E-941D-C2217A449E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9E7406-4CC0-45FC-A507-B6A464724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234CA-A4C3-4597-A63D-83990164B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53383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876CD4-A906-4462-9C35-707F199039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35F54A-911D-40A6-842F-CBCBABF13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234CA-A4C3-4597-A63D-83990164B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24212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7CE80C-7FB2-455D-8CD2-81A75679F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380735"/>
            <a:ext cx="2743200" cy="365125"/>
          </a:xfrm>
        </p:spPr>
        <p:txBody>
          <a:bodyPr/>
          <a:lstStyle/>
          <a:p>
            <a:fld id="{87A234CA-A4C3-4597-A63D-83990164B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1984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EEEA4D-4401-4C63-8CFE-C0B15698D7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7E9E37-55D4-4FEF-921A-8721054C87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9F8B35-AF4E-4368-8302-63E2C814C6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D28627-80A7-4479-997B-889DD6DAAA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234CA-A4C3-4597-A63D-83990164B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00210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85EFA3-C4BA-4629-80D4-EF8F3F985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52E0A82-1A62-43C8-8395-E25A08A904D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466E9F-96BF-4179-98FC-7D03C31502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B176DF-BF0F-41A1-BE20-8E719DE10E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234CA-A4C3-4597-A63D-83990164B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35083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2F9E88-A8BC-40F9-84FD-EC639C76F3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7A917C7-9361-4B6B-B7F5-23B2A30367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B25615-1D99-4067-8473-EA32C18C8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234CA-A4C3-4597-A63D-83990164B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60054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F27AE72-5B54-4B84-A2FB-D58CE76F37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7861A4C-BB00-4089-8231-EAE586EEE5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AAA2E1-E2DB-4812-A931-95343FDFC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234CA-A4C3-4597-A63D-83990164B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84059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79200" y="304738"/>
            <a:ext cx="609600" cy="2540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lvl1pPr>
              <a:defRPr lang="en-US" sz="1051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defTabSz="685783">
              <a:defRPr/>
            </a:pPr>
            <a:fld id="{393CF724-F9E0-44B8-95BD-D38D8B22F53D}" type="slidenum">
              <a:rPr lang="es-ES" smtClean="0">
                <a:solidFill>
                  <a:prstClr val="white"/>
                </a:solidFill>
              </a:rPr>
              <a:pPr defTabSz="685783">
                <a:defRPr/>
              </a:pPr>
              <a:t>‹#›</a:t>
            </a:fld>
            <a:endParaRPr lang="es-E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575795" y="6550226"/>
            <a:ext cx="609600" cy="21929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lang="en-US" sz="1400" b="1" kern="120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CF724-F9E0-44B8-95BD-D38D8B22F53D}" type="slidenum">
              <a:rPr kumimoji="0" lang="es-ES" sz="825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051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40587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5BA2D0-7539-E849-A655-2CB048C03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0132" y="365125"/>
            <a:ext cx="8853668" cy="1325563"/>
          </a:xfrm>
          <a:prstGeom prst="rect">
            <a:avLst/>
          </a:prstGeom>
        </p:spPr>
        <p:txBody>
          <a:bodyPr/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B741E18-79F4-D04D-9571-E7DDAF4BDB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dirty="0"/>
              <a:t>Editar los estilos de texto del patrón
Segundo nivel
Tercer nivel
Cuarto nivel
Quinto nivel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40511" y="6452886"/>
            <a:ext cx="6539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E8C161A-80F2-483A-8E87-083537F656BA}" type="slidenum">
              <a:rPr lang="en-US" sz="14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612055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3060163"/>
            <a:ext cx="5994400" cy="2523703"/>
          </a:xfrm>
        </p:spPr>
        <p:txBody>
          <a:bodyPr/>
          <a:lstStyle>
            <a:lvl1pPr marL="0" indent="0" algn="l">
              <a:buNone/>
              <a:defRPr b="1">
                <a:solidFill>
                  <a:schemeClr val="bg1">
                    <a:lumMod val="50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609600" y="1143002"/>
            <a:ext cx="5994400" cy="1169551"/>
          </a:xfrm>
        </p:spPr>
        <p:txBody>
          <a:bodyPr/>
          <a:lstStyle>
            <a:lvl1pPr algn="l">
              <a:defRPr>
                <a:solidFill>
                  <a:srgbClr val="112E5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6908800" y="1149173"/>
            <a:ext cx="4775200" cy="471822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75795" y="6550224"/>
            <a:ext cx="60960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lvl1pPr>
              <a:defRPr lang="en-US" sz="1100" b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algn="r"/>
            <a:fld id="{393CF724-F9E0-44B8-95BD-D38D8B22F53D}" type="slidenum">
              <a:rPr lang="es-ES" smtClean="0">
                <a:solidFill>
                  <a:prstClr val="white"/>
                </a:solidFill>
              </a:rPr>
              <a:pPr algn="r"/>
              <a:t>‹#›</a:t>
            </a:fld>
            <a:endParaRPr lang="es-E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52855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iapositiva de título" userDrawn="1">
  <p:cSld name="1_Diapositiva de título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F54535F-73FA-4A15-ABAD-DC29AF102C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0876"/>
          <a:stretch/>
        </p:blipFill>
        <p:spPr>
          <a:xfrm>
            <a:off x="128994" y="6351865"/>
            <a:ext cx="1940400" cy="247402"/>
          </a:xfrm>
          <a:prstGeom prst="rect">
            <a:avLst/>
          </a:prstGeom>
        </p:spPr>
      </p:pic>
      <p:sp>
        <p:nvSpPr>
          <p:cNvPr id="4" name="Google Shape;12;p28">
            <a:extLst>
              <a:ext uri="{FF2B5EF4-FFF2-40B4-BE49-F238E27FC236}">
                <a16:creationId xmlns:a16="http://schemas.microsoft.com/office/drawing/2014/main" id="{D8517B90-44A1-488F-92A4-5794518BAAB1}"/>
              </a:ext>
            </a:extLst>
          </p:cNvPr>
          <p:cNvSpPr txBox="1"/>
          <p:nvPr userDrawn="1"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rgbClr val="9D9D9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rgbClr val="9D9D9C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7502393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"/>
          <p:cNvSpPr>
            <a:spLocks noGrp="1"/>
          </p:cNvSpPr>
          <p:nvPr>
            <p:ph type="title"/>
          </p:nvPr>
        </p:nvSpPr>
        <p:spPr>
          <a:xfrm>
            <a:off x="3953788" y="2871971"/>
            <a:ext cx="7380515" cy="165961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>
              <a:defRPr sz="5067"/>
            </a:lvl1pPr>
          </a:lstStyle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24" name="Marcador de contenido 23"/>
          <p:cNvSpPr>
            <a:spLocks noGrp="1"/>
          </p:cNvSpPr>
          <p:nvPr>
            <p:ph sz="quarter" idx="10" hasCustomPrompt="1"/>
          </p:nvPr>
        </p:nvSpPr>
        <p:spPr>
          <a:xfrm>
            <a:off x="3964674" y="2301900"/>
            <a:ext cx="7380515" cy="470669"/>
          </a:xfrm>
        </p:spPr>
        <p:txBody>
          <a:bodyPr/>
          <a:lstStyle>
            <a:lvl1pPr marL="0" indent="0">
              <a:buNone/>
              <a:defRPr sz="3733">
                <a:solidFill>
                  <a:srgbClr val="122D4F"/>
                </a:solidFill>
              </a:defRPr>
            </a:lvl1pPr>
          </a:lstStyle>
          <a:p>
            <a:pPr lvl="0"/>
            <a:r>
              <a:rPr lang="es-ES" dirty="0" err="1"/>
              <a:t>Author</a:t>
            </a:r>
            <a:endParaRPr lang="es-ES" dirty="0"/>
          </a:p>
        </p:txBody>
      </p:sp>
      <p:sp>
        <p:nvSpPr>
          <p:cNvPr id="25" name="Marcador de contenido 23"/>
          <p:cNvSpPr>
            <a:spLocks noGrp="1"/>
          </p:cNvSpPr>
          <p:nvPr>
            <p:ph sz="quarter" idx="11" hasCustomPrompt="1"/>
          </p:nvPr>
        </p:nvSpPr>
        <p:spPr>
          <a:xfrm>
            <a:off x="3964674" y="4630988"/>
            <a:ext cx="7380515" cy="470669"/>
          </a:xfrm>
        </p:spPr>
        <p:txBody>
          <a:bodyPr/>
          <a:lstStyle>
            <a:lvl1pPr marL="0" indent="0">
              <a:buNone/>
              <a:defRPr sz="2667">
                <a:solidFill>
                  <a:srgbClr val="122D4F"/>
                </a:solidFill>
              </a:defRPr>
            </a:lvl1pPr>
          </a:lstStyle>
          <a:p>
            <a:pPr lvl="0"/>
            <a:r>
              <a:rPr lang="es-ES" dirty="0"/>
              <a:t>20/05/2015</a:t>
            </a:r>
          </a:p>
        </p:txBody>
      </p:sp>
      <p:pic>
        <p:nvPicPr>
          <p:cNvPr id="6" name="Imagen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9" y="-419100"/>
            <a:ext cx="12187941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3234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3.w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wmf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wmf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slideLayout" Target="../slideLayouts/slideLayout21.xml"/><Relationship Id="rId18" Type="http://schemas.openxmlformats.org/officeDocument/2006/relationships/slideLayout" Target="../slideLayouts/slideLayout26.xml"/><Relationship Id="rId26" Type="http://schemas.openxmlformats.org/officeDocument/2006/relationships/slideLayout" Target="../slideLayouts/slideLayout34.xml"/><Relationship Id="rId3" Type="http://schemas.openxmlformats.org/officeDocument/2006/relationships/slideLayout" Target="../slideLayouts/slideLayout11.xml"/><Relationship Id="rId21" Type="http://schemas.openxmlformats.org/officeDocument/2006/relationships/slideLayout" Target="../slideLayouts/slideLayout29.xml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17" Type="http://schemas.openxmlformats.org/officeDocument/2006/relationships/slideLayout" Target="../slideLayouts/slideLayout25.xml"/><Relationship Id="rId25" Type="http://schemas.openxmlformats.org/officeDocument/2006/relationships/slideLayout" Target="../slideLayouts/slideLayout33.xml"/><Relationship Id="rId2" Type="http://schemas.openxmlformats.org/officeDocument/2006/relationships/slideLayout" Target="../slideLayouts/slideLayout10.xml"/><Relationship Id="rId16" Type="http://schemas.openxmlformats.org/officeDocument/2006/relationships/slideLayout" Target="../slideLayouts/slideLayout24.xml"/><Relationship Id="rId20" Type="http://schemas.openxmlformats.org/officeDocument/2006/relationships/slideLayout" Target="../slideLayouts/slideLayout28.xml"/><Relationship Id="rId29" Type="http://schemas.openxmlformats.org/officeDocument/2006/relationships/image" Target="../media/image7.png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24" Type="http://schemas.openxmlformats.org/officeDocument/2006/relationships/slideLayout" Target="../slideLayouts/slideLayout32.xml"/><Relationship Id="rId5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23.xml"/><Relationship Id="rId23" Type="http://schemas.openxmlformats.org/officeDocument/2006/relationships/slideLayout" Target="../slideLayouts/slideLayout31.xml"/><Relationship Id="rId28" Type="http://schemas.openxmlformats.org/officeDocument/2006/relationships/theme" Target="../theme/theme2.xml"/><Relationship Id="rId10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27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slideLayout" Target="../slideLayouts/slideLayout22.xml"/><Relationship Id="rId22" Type="http://schemas.openxmlformats.org/officeDocument/2006/relationships/slideLayout" Target="../slideLayouts/slideLayout30.xml"/><Relationship Id="rId27" Type="http://schemas.openxmlformats.org/officeDocument/2006/relationships/slideLayout" Target="../slideLayouts/slideLayout3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17" Type="http://schemas.openxmlformats.org/officeDocument/2006/relationships/image" Target="../media/image19.png"/><Relationship Id="rId2" Type="http://schemas.openxmlformats.org/officeDocument/2006/relationships/slideLayout" Target="../slideLayouts/slideLayout37.xml"/><Relationship Id="rId16" Type="http://schemas.microsoft.com/office/2007/relationships/hdphoto" Target="../media/hdphoto1.wdp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image" Target="../media/image10.png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image" Target="../media/image3.wmf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image" Target="../media/image2.wmf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image" Target="../media/image1.wmf"/><Relationship Id="rId5" Type="http://schemas.openxmlformats.org/officeDocument/2006/relationships/slideLayout" Target="../slideLayouts/slideLayout53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17" Type="http://schemas.openxmlformats.org/officeDocument/2006/relationships/image" Target="../media/image19.png"/><Relationship Id="rId2" Type="http://schemas.openxmlformats.org/officeDocument/2006/relationships/slideLayout" Target="../slideLayouts/slideLayout59.xml"/><Relationship Id="rId16" Type="http://schemas.microsoft.com/office/2007/relationships/hdphoto" Target="../media/hdphoto1.wdp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5" Type="http://schemas.openxmlformats.org/officeDocument/2006/relationships/image" Target="../media/image10.png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10758"/>
            <a:ext cx="1216152" cy="1455951"/>
          </a:xfrm>
          <a:prstGeom prst="rect">
            <a:avLst/>
          </a:prstGeom>
        </p:spPr>
      </p:pic>
      <p:sp>
        <p:nvSpPr>
          <p:cNvPr id="14" name="Marcador de número de diapositiva 5">
            <a:extLst>
              <a:ext uri="{FF2B5EF4-FFF2-40B4-BE49-F238E27FC236}">
                <a16:creationId xmlns:a16="http://schemas.microsoft.com/office/drawing/2014/main" id="{396229D2-9F3B-7E46-8DB0-F338BB65B8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9513" y="6498121"/>
            <a:ext cx="665922" cy="223354"/>
          </a:xfrm>
          <a:prstGeom prst="rect">
            <a:avLst/>
          </a:prstGeom>
        </p:spPr>
        <p:txBody>
          <a:bodyPr/>
          <a:lstStyle>
            <a:lvl1pPr>
              <a:defRPr sz="900" b="1">
                <a:solidFill>
                  <a:schemeClr val="bg1"/>
                </a:solidFill>
                <a:latin typeface="ClanOT-Book" panose="02000503030000020004" pitchFamily="2" charset="77"/>
              </a:defRPr>
            </a:lvl1pPr>
          </a:lstStyle>
          <a:p>
            <a:fld id="{19B6D20B-0CA6-9943-86FE-91CE932E197F}" type="slidenum">
              <a:rPr lang="es-ES" smtClean="0"/>
              <a:pPr/>
              <a:t>‹#›</a:t>
            </a:fld>
            <a:endParaRPr lang="es-ES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646" y="305937"/>
            <a:ext cx="1783080" cy="8047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06" r="6756"/>
          <a:stretch/>
        </p:blipFill>
        <p:spPr>
          <a:xfrm>
            <a:off x="10026524" y="-8708"/>
            <a:ext cx="2174185" cy="2030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873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  <p:sldLayoutId id="2147483656" r:id="rId5"/>
    <p:sldLayoutId id="2147483655" r:id="rId6"/>
    <p:sldLayoutId id="2147483723" r:id="rId7"/>
    <p:sldLayoutId id="2147483724" r:id="rId8"/>
  </p:sldLayoutIdLs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" y="0"/>
            <a:ext cx="12189611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5" y="177349"/>
            <a:ext cx="9427028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 dirty="0"/>
              <a:t>Haga clic para modificar </a:t>
            </a:r>
            <a:br>
              <a:rPr lang="es-ES" dirty="0"/>
            </a:br>
            <a:r>
              <a:rPr lang="es-ES" dirty="0"/>
              <a:t>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567544"/>
            <a:ext cx="10515600" cy="52904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9446771" y="649287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D026923-C7E2-45C3-B29C-32230263B074}" type="slidenum">
              <a:rPr lang="es-ES" sz="2400" smtClean="0"/>
              <a:pPr/>
              <a:t>‹#›</a:t>
            </a:fld>
            <a:endParaRPr lang="es-ES" sz="24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46771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9A3C1E9-1E17-4B2D-975E-2F80F7CB45F8}" type="slidenum">
              <a:rPr lang="es-ES" smtClean="0"/>
              <a:pPr/>
              <a:t>‹#›</a:t>
            </a:fld>
            <a:endParaRPr lang="es-E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4759" y="6559323"/>
            <a:ext cx="2973291" cy="1806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i="1">
                <a:solidFill>
                  <a:schemeClr val="tx1">
                    <a:tint val="75000"/>
                  </a:schemeClr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17 June 2025 - CEPC Workshop</a:t>
            </a:r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81107" y="6525189"/>
            <a:ext cx="4114800" cy="30049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0" i="1">
                <a:solidFill>
                  <a:schemeClr val="tx1">
                    <a:tint val="75000"/>
                  </a:schemeClr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b="1"/>
              <a:t>ALBA Accelerator Activities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73720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  <p:sldLayoutId id="2147483670" r:id="rId13"/>
    <p:sldLayoutId id="2147483671" r:id="rId14"/>
    <p:sldLayoutId id="2147483672" r:id="rId15"/>
    <p:sldLayoutId id="2147483673" r:id="rId16"/>
    <p:sldLayoutId id="2147483674" r:id="rId17"/>
    <p:sldLayoutId id="2147483675" r:id="rId18"/>
    <p:sldLayoutId id="2147483676" r:id="rId19"/>
    <p:sldLayoutId id="2147483677" r:id="rId20"/>
    <p:sldLayoutId id="2147483678" r:id="rId21"/>
    <p:sldLayoutId id="2147483679" r:id="rId22"/>
    <p:sldLayoutId id="2147483680" r:id="rId23"/>
    <p:sldLayoutId id="2147483681" r:id="rId24"/>
    <p:sldLayoutId id="2147483682" r:id="rId25"/>
    <p:sldLayoutId id="2147483683" r:id="rId26"/>
    <p:sldLayoutId id="2147483707" r:id="rId27"/>
  </p:sldLayoutIdLst>
  <p:hf sldNum="0" hdr="0"/>
  <p:txStyles>
    <p:titleStyle>
      <a:lvl1pPr algn="r" defTabSz="1219170" rtl="0" eaLnBrk="1" latinLnBrk="0" hangingPunct="1">
        <a:lnSpc>
          <a:spcPct val="90000"/>
        </a:lnSpc>
        <a:spcBef>
          <a:spcPct val="0"/>
        </a:spcBef>
        <a:buNone/>
        <a:defRPr lang="en-US" sz="2400" b="0" kern="1200" dirty="0">
          <a:solidFill>
            <a:srgbClr val="323E4F"/>
          </a:solidFill>
          <a:latin typeface="Arial Black" charset="0"/>
          <a:ea typeface="+mn-ea"/>
          <a:cs typeface="+mn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0B092DD-AACD-4956-9E2E-B9174D6F7E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artisticLightScreen trans="19000" gridSize="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" t="-6213" r="-98" b="25788"/>
          <a:stretch/>
        </p:blipFill>
        <p:spPr>
          <a:xfrm>
            <a:off x="1" y="-599701"/>
            <a:ext cx="12363787" cy="7457701"/>
          </a:xfrm>
          <a:prstGeom prst="rect">
            <a:avLst/>
          </a:prstGeom>
          <a:effectLst>
            <a:glow>
              <a:schemeClr val="accent1">
                <a:alpha val="40000"/>
              </a:schemeClr>
            </a:glow>
            <a:softEdge rad="0"/>
          </a:effectLst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FEBDF17-3306-4B1F-83BA-AD6E52817B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2023D7-3AB2-4275-9013-D18AED811B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3EA74A-51F5-444F-90DF-E9DDC1ADB5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17 June 2025 - CEPC Workshop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AF6A47-2DA0-4539-B45E-EEA7462461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ALBA Accelerator Activities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3EF0CE-9981-4095-B4CF-DD2BEB2746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A234CA-A4C3-4597-A63D-83990164B230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EC7AB09-8D44-4DCA-83AA-CD7D2025E3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252"/>
          <a:stretch/>
        </p:blipFill>
        <p:spPr>
          <a:xfrm>
            <a:off x="52872" y="44147"/>
            <a:ext cx="858833" cy="480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082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</p:sldLayoutIdLst>
  <p:hf sldNum="0" hdr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10758"/>
            <a:ext cx="1216152" cy="1455951"/>
          </a:xfrm>
          <a:prstGeom prst="rect">
            <a:avLst/>
          </a:prstGeom>
        </p:spPr>
      </p:pic>
      <p:sp>
        <p:nvSpPr>
          <p:cNvPr id="14" name="Marcador de número de diapositiva 5">
            <a:extLst>
              <a:ext uri="{FF2B5EF4-FFF2-40B4-BE49-F238E27FC236}">
                <a16:creationId xmlns:a16="http://schemas.microsoft.com/office/drawing/2014/main" id="{396229D2-9F3B-7E46-8DB0-F338BB65B8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9513" y="6498121"/>
            <a:ext cx="665922" cy="223354"/>
          </a:xfrm>
          <a:prstGeom prst="rect">
            <a:avLst/>
          </a:prstGeom>
        </p:spPr>
        <p:txBody>
          <a:bodyPr/>
          <a:lstStyle>
            <a:lvl1pPr>
              <a:defRPr sz="900" b="1">
                <a:solidFill>
                  <a:schemeClr val="bg1"/>
                </a:solidFill>
                <a:latin typeface="ClanOT-Book" panose="02000503030000020004" pitchFamily="2" charset="77"/>
              </a:defRPr>
            </a:lvl1pPr>
          </a:lstStyle>
          <a:p>
            <a:fld id="{19B6D20B-0CA6-9943-86FE-91CE932E197F}" type="slidenum">
              <a:rPr lang="es-ES" smtClean="0"/>
              <a:pPr/>
              <a:t>‹#›</a:t>
            </a:fld>
            <a:endParaRPr lang="es-ES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3" y="72673"/>
            <a:ext cx="1012958" cy="457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06" r="6756"/>
          <a:stretch/>
        </p:blipFill>
        <p:spPr>
          <a:xfrm>
            <a:off x="10026524" y="-8708"/>
            <a:ext cx="2174185" cy="2030139"/>
          </a:xfrm>
          <a:prstGeom prst="rect">
            <a:avLst/>
          </a:prstGeom>
        </p:spPr>
      </p:pic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E624F2AB-EA7B-4C0F-AFFB-CAB1225FEA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16152" y="6559322"/>
            <a:ext cx="1631808" cy="2233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i="1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17 June 2025 - CEPC Workshop</a:t>
            </a:r>
            <a:endParaRPr lang="es-E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FF36BFC1-BCBC-47AF-BC4E-8029863CE2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81107" y="6525189"/>
            <a:ext cx="4114800" cy="30049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0" i="1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ALBA Accelerator Activities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222186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22" r:id="rId9"/>
  </p:sldLayoutIdLs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0B092DD-AACD-4956-9E2E-B9174D6F7E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artisticLightScreen trans="19000" gridSize="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" t="-6213" r="-98" b="25788"/>
          <a:stretch/>
        </p:blipFill>
        <p:spPr>
          <a:xfrm>
            <a:off x="1" y="-599701"/>
            <a:ext cx="12363787" cy="7457701"/>
          </a:xfrm>
          <a:prstGeom prst="rect">
            <a:avLst/>
          </a:prstGeom>
          <a:effectLst>
            <a:glow>
              <a:schemeClr val="accent1">
                <a:alpha val="40000"/>
              </a:schemeClr>
            </a:glow>
            <a:softEdge rad="0"/>
          </a:effectLst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FEBDF17-3306-4B1F-83BA-AD6E52817B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2023D7-3AB2-4275-9013-D18AED811B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3EA74A-51F5-444F-90DF-E9DDC1ADB5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17 June 2025 - CEPC Workshop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AF6A47-2DA0-4539-B45E-EEA7462461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ALBA Accelerator Activities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3EF0CE-9981-4095-B4CF-DD2BEB2746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A234CA-A4C3-4597-A63D-83990164B230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EC7AB09-8D44-4DCA-83AA-CD7D2025E3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252"/>
          <a:stretch/>
        </p:blipFill>
        <p:spPr>
          <a:xfrm>
            <a:off x="52872" y="44147"/>
            <a:ext cx="858833" cy="480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657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</p:sldLayoutIdLst>
  <p:hf sldNum="0" hdr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4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5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5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5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Relationship Id="rId9" Type="http://schemas.openxmlformats.org/officeDocument/2006/relationships/image" Target="../media/image8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7" Type="http://schemas.openxmlformats.org/officeDocument/2006/relationships/image" Target="../media/image105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svg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5" Type="http://schemas.openxmlformats.org/officeDocument/2006/relationships/image" Target="../media/image109.JPG"/><Relationship Id="rId4" Type="http://schemas.openxmlformats.org/officeDocument/2006/relationships/image" Target="../media/image108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t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1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5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27.pn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26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25.jp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54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hyperlink" Target="https://doi.org/10.1021/acsnano.3c07265" TargetMode="External"/><Relationship Id="rId9" Type="http://schemas.openxmlformats.org/officeDocument/2006/relationships/image" Target="../media/image5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El Sincrotrón Alba, en Cerdanyola del Vallès | Ajuntament de Cerdanyola del Vallès">
            <a:extLst>
              <a:ext uri="{FF2B5EF4-FFF2-40B4-BE49-F238E27FC236}">
                <a16:creationId xmlns:a16="http://schemas.microsoft.com/office/drawing/2014/main" id="{158EC83D-A635-4627-B5E9-014E9E0AB5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35" t="-2912" r="1651" b="2912"/>
          <a:stretch/>
        </p:blipFill>
        <p:spPr bwMode="auto">
          <a:xfrm>
            <a:off x="0" y="-249382"/>
            <a:ext cx="12322034" cy="7107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1EBC356-AEA9-4953-9E16-CD014A1C1D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1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17 June 2025 - CEPC Workshop</a:t>
            </a:r>
            <a:endParaRPr kumimoji="0" lang="es-ES" sz="105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5356A01-0C78-473F-89C8-C0545AA9B3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ALBA Accelerator Activities</a:t>
            </a:r>
            <a:endParaRPr kumimoji="0" lang="es-ES" sz="11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7810858-1605-4C0C-A53F-1F0A2E3F4891}"/>
              </a:ext>
            </a:extLst>
          </p:cNvPr>
          <p:cNvSpPr/>
          <p:nvPr/>
        </p:nvSpPr>
        <p:spPr>
          <a:xfrm>
            <a:off x="6548585" y="331013"/>
            <a:ext cx="3350277" cy="15081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ALBA Synchrotron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Calibri" panose="020F0502020204030204"/>
              </a:rPr>
              <a:t>Accelerator Activities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Caterina Biscari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17 June 2025</a:t>
            </a:r>
            <a:endParaRPr kumimoji="0" lang="es-ES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D19CC53-6307-49FA-BFB2-85237176DE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6229" y="6471619"/>
            <a:ext cx="1360264" cy="29226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4C469F0-65B6-4CFE-99D6-FBD47E3E220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90" t="2794" b="1281"/>
          <a:stretch/>
        </p:blipFill>
        <p:spPr>
          <a:xfrm>
            <a:off x="10763627" y="6466793"/>
            <a:ext cx="1360264" cy="297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5231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D059BD8-1F09-462F-8080-DF04CA5ECE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043" y="595780"/>
            <a:ext cx="6079395" cy="41863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32CC4B6-7EA1-429F-BB6F-2D064BAE55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4222" y="2622280"/>
            <a:ext cx="3673081" cy="182869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8561" y="128025"/>
            <a:ext cx="6999240" cy="580908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Operation Availability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B08B9D-F0EA-4EFC-A517-403962424544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2428247" y="6365739"/>
            <a:ext cx="1739900" cy="306388"/>
          </a:xfrm>
          <a:prstGeom prst="rect">
            <a:avLst/>
          </a:prstGeom>
        </p:spPr>
        <p:txBody>
          <a:bodyPr/>
          <a:lstStyle/>
          <a:p>
            <a:r>
              <a:rPr lang="en-US"/>
              <a:t>17 June 2025 - CEPC Workshop</a:t>
            </a:r>
            <a:endParaRPr lang="es-E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89E33BF-6022-4A46-86F7-AA02FBFB460B}"/>
              </a:ext>
            </a:extLst>
          </p:cNvPr>
          <p:cNvSpPr txBox="1"/>
          <p:nvPr/>
        </p:nvSpPr>
        <p:spPr>
          <a:xfrm>
            <a:off x="5101708" y="854860"/>
            <a:ext cx="932946" cy="410433"/>
          </a:xfrm>
          <a:prstGeom prst="rect">
            <a:avLst/>
          </a:prstGeom>
          <a:ln w="28575">
            <a:solidFill>
              <a:srgbClr val="00B050"/>
            </a:solidFill>
          </a:ln>
        </p:spPr>
        <p:txBody>
          <a:bodyPr vert="horz" wrap="square" lIns="121920" tIns="60960" rIns="121920" bIns="60960" rtlCol="0" anchor="t">
            <a:spAutoFit/>
          </a:bodyPr>
          <a:lstStyle/>
          <a:p>
            <a:pPr algn="ctr"/>
            <a:r>
              <a:rPr lang="en-US" sz="1867" b="1" dirty="0">
                <a:solidFill>
                  <a:srgbClr val="00B050"/>
                </a:solidFill>
                <a:cs typeface="Arial" panose="020B0604020202020204" pitchFamily="34" charset="0"/>
              </a:rPr>
              <a:t>97.4%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4695072-2CE3-4A87-A4B3-647752A137B8}"/>
              </a:ext>
            </a:extLst>
          </p:cNvPr>
          <p:cNvSpPr/>
          <p:nvPr/>
        </p:nvSpPr>
        <p:spPr>
          <a:xfrm>
            <a:off x="477419" y="4991323"/>
            <a:ext cx="5618581" cy="18162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67" dirty="0">
                <a:solidFill>
                  <a:schemeClr val="tx1">
                    <a:lumMod val="95000"/>
                    <a:lumOff val="5000"/>
                  </a:schemeClr>
                </a:solidFill>
              </a:rPr>
              <a:t>Along first months of 2025: Several and diverse interruptions, three of them longer than 8 hours (problems with power supplies plus blackout in whole Iberian Peninsula)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endParaRPr lang="en-US" sz="1867" dirty="0">
              <a:solidFill>
                <a:schemeClr val="accent5">
                  <a:lumMod val="50000"/>
                </a:schemeClr>
              </a:solidFill>
            </a:endParaRPr>
          </a:p>
          <a:p>
            <a:pPr marL="380990" indent="-380990">
              <a:buFont typeface="Arial" panose="020B0604020202020204" pitchFamily="34" charset="0"/>
              <a:buChar char="•"/>
            </a:pPr>
            <a:endParaRPr lang="en-US" sz="1867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AAE208D-3AAD-4F25-9C56-21C12B8BD7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8591" y="793583"/>
            <a:ext cx="3704341" cy="182869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F4F2EE9-3206-4808-A2F6-D3E55AAC3421}"/>
              </a:ext>
            </a:extLst>
          </p:cNvPr>
          <p:cNvSpPr txBox="1"/>
          <p:nvPr/>
        </p:nvSpPr>
        <p:spPr>
          <a:xfrm>
            <a:off x="8577684" y="1268569"/>
            <a:ext cx="1129308" cy="410433"/>
          </a:xfrm>
          <a:prstGeom prst="rect">
            <a:avLst/>
          </a:prstGeom>
          <a:ln w="28575">
            <a:solidFill>
              <a:srgbClr val="0070C0"/>
            </a:solidFill>
          </a:ln>
        </p:spPr>
        <p:txBody>
          <a:bodyPr vert="horz" wrap="square" lIns="121920" tIns="60960" rIns="121920" bIns="60960" rtlCol="0" anchor="t">
            <a:spAutoFit/>
          </a:bodyPr>
          <a:lstStyle/>
          <a:p>
            <a:pPr algn="ctr"/>
            <a:r>
              <a:rPr lang="en-US" sz="1867" b="1" dirty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2024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A9747A4-D3CA-4245-AB12-7FA00D70E07E}"/>
              </a:ext>
            </a:extLst>
          </p:cNvPr>
          <p:cNvSpPr txBox="1"/>
          <p:nvPr/>
        </p:nvSpPr>
        <p:spPr>
          <a:xfrm>
            <a:off x="9284820" y="3446076"/>
            <a:ext cx="1129308" cy="410433"/>
          </a:xfrm>
          <a:prstGeom prst="rect">
            <a:avLst/>
          </a:prstGeom>
          <a:ln w="28575">
            <a:solidFill>
              <a:srgbClr val="0070C0"/>
            </a:solidFill>
          </a:ln>
        </p:spPr>
        <p:txBody>
          <a:bodyPr vert="horz" wrap="square" lIns="121920" tIns="60960" rIns="121920" bIns="60960" rtlCol="0" anchor="t">
            <a:spAutoFit/>
          </a:bodyPr>
          <a:lstStyle/>
          <a:p>
            <a:pPr algn="ctr"/>
            <a:r>
              <a:rPr lang="en-US" sz="1867" b="1" dirty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2025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BB7AC1C-5997-4F1F-8CEF-01FC4222446C}"/>
              </a:ext>
            </a:extLst>
          </p:cNvPr>
          <p:cNvCxnSpPr>
            <a:cxnSpLocks/>
          </p:cNvCxnSpPr>
          <p:nvPr/>
        </p:nvCxnSpPr>
        <p:spPr>
          <a:xfrm flipV="1">
            <a:off x="5878313" y="1265293"/>
            <a:ext cx="0" cy="932911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4EE13A90-87C0-4AF7-A037-6869FBA47E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24954" y="4450977"/>
            <a:ext cx="3325128" cy="220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7744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5EDD2202-BA80-4A35-939D-340870501B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7201" y="2482037"/>
            <a:ext cx="7320311" cy="4300077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CDBFAD45-C33D-131C-5BA2-08394F114BC1}"/>
              </a:ext>
            </a:extLst>
          </p:cNvPr>
          <p:cNvSpPr txBox="1">
            <a:spLocks/>
          </p:cNvSpPr>
          <p:nvPr/>
        </p:nvSpPr>
        <p:spPr>
          <a:xfrm>
            <a:off x="2463178" y="84885"/>
            <a:ext cx="6889582" cy="5164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22E4F"/>
                </a:solidFill>
                <a:effectLst/>
                <a:uLnTx/>
                <a:uFillTx/>
                <a:latin typeface="Outfit" pitchFamily="2" charset="0"/>
                <a:ea typeface="+mj-ea"/>
                <a:cs typeface="+mj-cs"/>
              </a:rPr>
              <a:t>ALBA II – our future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D2C634E-BD93-93E6-AEC5-1FF197FCE4EF}"/>
              </a:ext>
            </a:extLst>
          </p:cNvPr>
          <p:cNvSpPr txBox="1"/>
          <p:nvPr/>
        </p:nvSpPr>
        <p:spPr>
          <a:xfrm>
            <a:off x="339914" y="669334"/>
            <a:ext cx="4970809" cy="181588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Upgrade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 of ALBA to the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4</a:t>
            </a:r>
            <a:r>
              <a:rPr kumimoji="0" lang="en-US" sz="16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th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 generation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Formally approved by our governing bodies (Jan’25)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Maintain site, infrastructure and existing BLs</a:t>
            </a:r>
          </a:p>
          <a:p>
            <a:pPr marL="466344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New campus (labs, Data, user facilities)</a:t>
            </a:r>
          </a:p>
          <a:p>
            <a:pPr marL="466344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3 new BLs (2 &gt;200 m long)</a:t>
            </a:r>
          </a:p>
          <a:p>
            <a:pPr marL="466344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New low emittance storage ring </a:t>
            </a:r>
          </a:p>
          <a:p>
            <a:pPr marL="466344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Upgrade of existing beamlines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5A134B-A4D8-4C41-8EE0-0C0B18D1C9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98546" y="6550223"/>
            <a:ext cx="3268811" cy="307777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17 June 2025 - CEPC Workshop</a:t>
            </a:r>
            <a:endParaRPr kumimoji="0" lang="es-ES" sz="12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199BB3-F77F-4C49-8BB2-D82EEC0389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08506" y="6564014"/>
            <a:ext cx="4114800" cy="307777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ALBA Accelerator Activities</a:t>
            </a:r>
            <a:endParaRPr kumimoji="0" lang="es-ES" sz="12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4FAE0BFF-B577-46D8-8863-5E36533B341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300" r="30701"/>
          <a:stretch/>
        </p:blipFill>
        <p:spPr>
          <a:xfrm>
            <a:off x="9009839" y="1960379"/>
            <a:ext cx="1503678" cy="239691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9CC432F2-D6D3-4869-A1C3-78F1E5C3CD2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0787" r="30213"/>
          <a:stretch/>
        </p:blipFill>
        <p:spPr>
          <a:xfrm>
            <a:off x="9063472" y="4337690"/>
            <a:ext cx="1470479" cy="2330678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F4735F9F-5AD9-4A0F-9C06-F5375DAA0C1A}"/>
              </a:ext>
            </a:extLst>
          </p:cNvPr>
          <p:cNvSpPr txBox="1"/>
          <p:nvPr/>
        </p:nvSpPr>
        <p:spPr>
          <a:xfrm rot="20728251">
            <a:off x="4039248" y="3904621"/>
            <a:ext cx="5616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CODI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8FAFDB0-EAC2-4214-9B58-D6F28850F11F}"/>
              </a:ext>
            </a:extLst>
          </p:cNvPr>
          <p:cNvSpPr txBox="1"/>
          <p:nvPr/>
        </p:nvSpPr>
        <p:spPr>
          <a:xfrm rot="21229886">
            <a:off x="4912617" y="4124038"/>
            <a:ext cx="7026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CORUS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A2CB82E-98F8-46A6-8ED7-7DC835967AE7}"/>
              </a:ext>
            </a:extLst>
          </p:cNvPr>
          <p:cNvSpPr txBox="1"/>
          <p:nvPr/>
        </p:nvSpPr>
        <p:spPr>
          <a:xfrm>
            <a:off x="7058039" y="4277926"/>
            <a:ext cx="802848" cy="307777"/>
          </a:xfrm>
          <a:prstGeom prst="rect">
            <a:avLst/>
          </a:prstGeom>
          <a:solidFill>
            <a:srgbClr val="FFFFFF">
              <a:alpha val="58824"/>
            </a:srgbClr>
          </a:solidFill>
        </p:spPr>
        <p:txBody>
          <a:bodyPr wrap="none" rtlCol="0">
            <a:sp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InnoFAB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21DAFC8-B056-463A-8F46-D76A9B78A0D6}"/>
              </a:ext>
            </a:extLst>
          </p:cNvPr>
          <p:cNvSpPr txBox="1"/>
          <p:nvPr/>
        </p:nvSpPr>
        <p:spPr>
          <a:xfrm>
            <a:off x="6238376" y="3314720"/>
            <a:ext cx="9967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Reach One Health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5155954-889F-4328-A29C-5133DA1C4F72}"/>
              </a:ext>
            </a:extLst>
          </p:cNvPr>
          <p:cNvSpPr/>
          <p:nvPr/>
        </p:nvSpPr>
        <p:spPr>
          <a:xfrm rot="5400000">
            <a:off x="8643025" y="4298428"/>
            <a:ext cx="474981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-1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Photon flux on sample - from ALBA to ALBA II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696D149-9572-4D7C-86E5-B7FA8B6BAD8C}"/>
              </a:ext>
            </a:extLst>
          </p:cNvPr>
          <p:cNvSpPr/>
          <p:nvPr/>
        </p:nvSpPr>
        <p:spPr>
          <a:xfrm>
            <a:off x="5580085" y="680701"/>
            <a:ext cx="6096000" cy="1200329"/>
          </a:xfrm>
          <a:prstGeom prst="rect">
            <a:avLst/>
          </a:prstGeom>
          <a:solidFill>
            <a:srgbClr val="469490"/>
          </a:solidFill>
        </p:spPr>
        <p:txBody>
          <a:bodyPr>
            <a:spAutoFit/>
          </a:bodyPr>
          <a:lstStyle/>
          <a:p>
            <a:pPr marL="214303" marR="0" lvl="0" indent="-214303" algn="l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Increase of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brilliance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by orders of magnitude</a:t>
            </a:r>
          </a:p>
          <a:p>
            <a:pPr marL="214303" marR="0" lvl="0" indent="-214303" algn="l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Increase of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coherence</a:t>
            </a:r>
          </a:p>
          <a:p>
            <a:pPr marL="214303" marR="0" lvl="0" indent="-214303" algn="l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Advanced properties for imaging, spectroscopy, diffraction</a:t>
            </a:r>
          </a:p>
          <a:p>
            <a:pPr marL="214303" marR="0" lvl="0" indent="-214303" algn="l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Advanced data management</a:t>
            </a:r>
          </a:p>
        </p:txBody>
      </p:sp>
    </p:spTree>
    <p:extLst>
      <p:ext uri="{BB962C8B-B14F-4D97-AF65-F5344CB8AC3E}">
        <p14:creationId xmlns:p14="http://schemas.microsoft.com/office/powerpoint/2010/main" val="307754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BB8AF8F-C884-48A7-81B4-9B4007FBE1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8716"/>
            <a:ext cx="12192000" cy="504056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FA7049-1FF3-4ED6-9B64-8432240ADE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88157" y="6550223"/>
            <a:ext cx="3653590" cy="307777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17 June 2025 - CEPC Workshop</a:t>
            </a:r>
            <a:endParaRPr kumimoji="0" lang="es-ES" sz="12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058786E-502D-47EF-8763-338776120665}"/>
              </a:ext>
            </a:extLst>
          </p:cNvPr>
          <p:cNvSpPr txBox="1"/>
          <p:nvPr/>
        </p:nvSpPr>
        <p:spPr>
          <a:xfrm>
            <a:off x="7767863" y="1316428"/>
            <a:ext cx="4061280" cy="42056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Instruments for material science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1132C4A-5704-4F87-B976-3FB2A84F6BBB}"/>
              </a:ext>
            </a:extLst>
          </p:cNvPr>
          <p:cNvSpPr txBox="1"/>
          <p:nvPr/>
        </p:nvSpPr>
        <p:spPr>
          <a:xfrm>
            <a:off x="9149846" y="3777903"/>
            <a:ext cx="580768" cy="309300"/>
          </a:xfrm>
          <a:prstGeom prst="rect">
            <a:avLst/>
          </a:prstGeom>
          <a:solidFill>
            <a:srgbClr val="66FFFF"/>
          </a:solidFill>
          <a:ln w="19050">
            <a:solidFill>
              <a:srgbClr val="009999"/>
            </a:solidFill>
          </a:ln>
        </p:spPr>
        <p:txBody>
          <a:bodyPr vert="horz" wrap="none" lIns="91440" tIns="45720" rIns="91440" bIns="45720" rtlCol="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XAIRA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6757CB2-F094-47B8-A29F-492A9283CA4F}"/>
              </a:ext>
            </a:extLst>
          </p:cNvPr>
          <p:cNvSpPr txBox="1"/>
          <p:nvPr/>
        </p:nvSpPr>
        <p:spPr>
          <a:xfrm>
            <a:off x="6552998" y="4990617"/>
            <a:ext cx="887992" cy="309300"/>
          </a:xfrm>
          <a:prstGeom prst="rect">
            <a:avLst/>
          </a:prstGeom>
          <a:gradFill flip="none" rotWithShape="1">
            <a:gsLst>
              <a:gs pos="38000">
                <a:schemeClr val="accent4">
                  <a:lumMod val="20000"/>
                  <a:lumOff val="80000"/>
                </a:schemeClr>
              </a:gs>
              <a:gs pos="0">
                <a:schemeClr val="accent4">
                  <a:lumMod val="20000"/>
                  <a:lumOff val="80000"/>
                  <a:shade val="67500"/>
                  <a:satMod val="115000"/>
                </a:schemeClr>
              </a:gs>
              <a:gs pos="100000">
                <a:srgbClr val="66FFFF"/>
              </a:gs>
            </a:gsLst>
            <a:path path="circle">
              <a:fillToRect t="100000" r="100000"/>
            </a:path>
            <a:tileRect l="-100000" b="-100000"/>
          </a:gradFill>
          <a:ln w="19050">
            <a:solidFill>
              <a:srgbClr val="009999"/>
            </a:solidFill>
          </a:ln>
        </p:spPr>
        <p:txBody>
          <a:bodyPr vert="horz" wrap="none" lIns="91440" tIns="45720" rIns="91440" bIns="45720" rtlCol="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NCD-SWEET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9A55548-1B4D-4540-9CED-A42AA1115299}"/>
              </a:ext>
            </a:extLst>
          </p:cNvPr>
          <p:cNvSpPr txBox="1"/>
          <p:nvPr/>
        </p:nvSpPr>
        <p:spPr>
          <a:xfrm>
            <a:off x="8085766" y="4582829"/>
            <a:ext cx="756481" cy="309300"/>
          </a:xfrm>
          <a:prstGeom prst="rect">
            <a:avLst/>
          </a:prstGeom>
          <a:gradFill>
            <a:gsLst>
              <a:gs pos="26000">
                <a:schemeClr val="accent4">
                  <a:lumMod val="20000"/>
                  <a:lumOff val="80000"/>
                </a:schemeClr>
              </a:gs>
              <a:gs pos="0">
                <a:schemeClr val="accent4">
                  <a:lumMod val="20000"/>
                  <a:lumOff val="80000"/>
                  <a:shade val="67500"/>
                  <a:satMod val="115000"/>
                </a:schemeClr>
              </a:gs>
              <a:gs pos="100000">
                <a:srgbClr val="66FFFF"/>
              </a:gs>
            </a:gsLst>
          </a:gradFill>
          <a:ln w="19050">
            <a:solidFill>
              <a:srgbClr val="009999"/>
            </a:solidFill>
          </a:ln>
        </p:spPr>
        <p:txBody>
          <a:bodyPr vert="horz" wrap="none" lIns="91440" tIns="45720" rIns="91440" bIns="45720" rtlCol="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MISTRAL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A7C9510-5A97-4E66-9E40-4282B202E887}"/>
              </a:ext>
            </a:extLst>
          </p:cNvPr>
          <p:cNvSpPr txBox="1"/>
          <p:nvPr/>
        </p:nvSpPr>
        <p:spPr>
          <a:xfrm>
            <a:off x="3930593" y="5010950"/>
            <a:ext cx="580768" cy="3093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009999"/>
            </a:solidFill>
          </a:ln>
        </p:spPr>
        <p:txBody>
          <a:bodyPr vert="horz" wrap="none" lIns="91440" tIns="45720" rIns="91440" bIns="45720" rtlCol="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3SBAR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0AE18C2-7973-41BF-BED5-9CD3E78E8B86}"/>
              </a:ext>
            </a:extLst>
          </p:cNvPr>
          <p:cNvSpPr txBox="1"/>
          <p:nvPr/>
        </p:nvSpPr>
        <p:spPr>
          <a:xfrm>
            <a:off x="2695731" y="4774100"/>
            <a:ext cx="580768" cy="3093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009999"/>
            </a:solidFill>
          </a:ln>
        </p:spPr>
        <p:txBody>
          <a:bodyPr vert="horz" wrap="none" lIns="91440" tIns="45720" rIns="91440" bIns="45720" rtlCol="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NOTOS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0CCEA5B-D2E5-4EC0-B036-11540B3D0CAD}"/>
              </a:ext>
            </a:extLst>
          </p:cNvPr>
          <p:cNvSpPr txBox="1"/>
          <p:nvPr/>
        </p:nvSpPr>
        <p:spPr>
          <a:xfrm>
            <a:off x="1246316" y="3777903"/>
            <a:ext cx="580768" cy="3093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009999"/>
            </a:solidFill>
          </a:ln>
        </p:spPr>
        <p:txBody>
          <a:bodyPr vert="horz" wrap="none" lIns="91440" tIns="45720" rIns="91440" bIns="45720" rtlCol="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LOREA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1D90B11-74CF-4D48-9044-53EFE706BBEA}"/>
              </a:ext>
            </a:extLst>
          </p:cNvPr>
          <p:cNvSpPr txBox="1"/>
          <p:nvPr/>
        </p:nvSpPr>
        <p:spPr>
          <a:xfrm>
            <a:off x="1201829" y="3165885"/>
            <a:ext cx="670513" cy="3093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009999"/>
            </a:solidFill>
          </a:ln>
        </p:spPr>
        <p:txBody>
          <a:bodyPr vert="horz" wrap="none" lIns="91440" tIns="45720" rIns="91440" bIns="45720" rtlCol="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CLAESS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F3C1141-507B-4CDB-B865-87B5E46BCF1F}"/>
              </a:ext>
            </a:extLst>
          </p:cNvPr>
          <p:cNvSpPr txBox="1"/>
          <p:nvPr/>
        </p:nvSpPr>
        <p:spPr>
          <a:xfrm>
            <a:off x="1707040" y="2556681"/>
            <a:ext cx="580768" cy="3093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009999"/>
            </a:solidFill>
          </a:ln>
        </p:spPr>
        <p:txBody>
          <a:bodyPr vert="horz" wrap="none" lIns="91440" tIns="45720" rIns="91440" bIns="45720" rtlCol="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CIRCE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50F6E76-0297-4CDA-A2B3-CA13E75A50F5}"/>
              </a:ext>
            </a:extLst>
          </p:cNvPr>
          <p:cNvSpPr txBox="1"/>
          <p:nvPr/>
        </p:nvSpPr>
        <p:spPr>
          <a:xfrm>
            <a:off x="2287808" y="2343939"/>
            <a:ext cx="815845" cy="3093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rgbClr val="009999"/>
            </a:solidFill>
          </a:ln>
        </p:spPr>
        <p:txBody>
          <a:bodyPr vert="horz" wrap="none" lIns="91440" tIns="45720" rIns="91440" bIns="45720" rtlCol="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MINERVA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4DA88DF-4D1B-42DC-B926-E716FA7FA382}"/>
              </a:ext>
            </a:extLst>
          </p:cNvPr>
          <p:cNvSpPr txBox="1"/>
          <p:nvPr/>
        </p:nvSpPr>
        <p:spPr>
          <a:xfrm>
            <a:off x="3738111" y="1876907"/>
            <a:ext cx="647327" cy="3093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009999"/>
            </a:solidFill>
          </a:ln>
        </p:spPr>
        <p:txBody>
          <a:bodyPr vert="horz" wrap="none" lIns="91440" tIns="45720" rIns="91440" bIns="45720" rtlCol="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BOREAS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98B72A-4B9A-4940-9147-47D962F021A7}"/>
              </a:ext>
            </a:extLst>
          </p:cNvPr>
          <p:cNvSpPr txBox="1"/>
          <p:nvPr/>
        </p:nvSpPr>
        <p:spPr>
          <a:xfrm>
            <a:off x="5294862" y="1813494"/>
            <a:ext cx="685024" cy="309300"/>
          </a:xfrm>
          <a:prstGeom prst="rect">
            <a:avLst/>
          </a:prstGeom>
          <a:gradFill>
            <a:gsLst>
              <a:gs pos="38000">
                <a:schemeClr val="accent4">
                  <a:lumMod val="20000"/>
                  <a:lumOff val="80000"/>
                </a:schemeClr>
              </a:gs>
              <a:gs pos="0">
                <a:schemeClr val="accent4">
                  <a:lumMod val="20000"/>
                  <a:lumOff val="80000"/>
                  <a:shade val="67500"/>
                  <a:satMod val="115000"/>
                </a:schemeClr>
              </a:gs>
              <a:gs pos="100000">
                <a:srgbClr val="66FFFF"/>
              </a:gs>
            </a:gsLst>
          </a:gradFill>
          <a:ln w="19050">
            <a:solidFill>
              <a:srgbClr val="009999"/>
            </a:solidFill>
          </a:ln>
        </p:spPr>
        <p:txBody>
          <a:bodyPr vert="horz" wrap="none" lIns="91440" tIns="45720" rIns="91440" bIns="45720" rtlCol="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FAXTOR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83725FD-B51D-4BEC-8647-A43A99B50FA1}"/>
              </a:ext>
            </a:extLst>
          </p:cNvPr>
          <p:cNvSpPr txBox="1"/>
          <p:nvPr/>
        </p:nvSpPr>
        <p:spPr>
          <a:xfrm>
            <a:off x="7292354" y="2200574"/>
            <a:ext cx="580768" cy="309300"/>
          </a:xfrm>
          <a:prstGeom prst="rect">
            <a:avLst/>
          </a:prstGeom>
          <a:gradFill>
            <a:gsLst>
              <a:gs pos="38000">
                <a:schemeClr val="accent4">
                  <a:lumMod val="20000"/>
                  <a:lumOff val="80000"/>
                </a:schemeClr>
              </a:gs>
              <a:gs pos="0">
                <a:schemeClr val="accent4">
                  <a:lumMod val="20000"/>
                  <a:lumOff val="80000"/>
                  <a:shade val="67500"/>
                  <a:satMod val="115000"/>
                </a:schemeClr>
              </a:gs>
              <a:gs pos="100000">
                <a:srgbClr val="66FFFF"/>
              </a:gs>
            </a:gsLst>
          </a:gradFill>
          <a:ln w="19050">
            <a:solidFill>
              <a:srgbClr val="009999"/>
            </a:solidFill>
          </a:ln>
        </p:spPr>
        <p:txBody>
          <a:bodyPr vert="horz" wrap="none" lIns="91440" tIns="45720" rIns="91440" bIns="45720" rtlCol="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MIRAS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6B1A93A-2A82-4111-9863-0A03CFB458EC}"/>
              </a:ext>
            </a:extLst>
          </p:cNvPr>
          <p:cNvSpPr txBox="1"/>
          <p:nvPr/>
        </p:nvSpPr>
        <p:spPr>
          <a:xfrm>
            <a:off x="4549766" y="1787000"/>
            <a:ext cx="580768" cy="3093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009999"/>
            </a:solidFill>
          </a:ln>
        </p:spPr>
        <p:txBody>
          <a:bodyPr vert="horz" wrap="none" lIns="91440" tIns="45720" rIns="91440" bIns="45720" rtlCol="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MSPD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FF4D3B7-34CC-43D0-AFEA-79B381AED355}"/>
              </a:ext>
            </a:extLst>
          </p:cNvPr>
          <p:cNvSpPr txBox="1"/>
          <p:nvPr/>
        </p:nvSpPr>
        <p:spPr>
          <a:xfrm>
            <a:off x="5241794" y="5010950"/>
            <a:ext cx="641329" cy="309300"/>
          </a:xfrm>
          <a:prstGeom prst="rect">
            <a:avLst/>
          </a:prstGeom>
          <a:solidFill>
            <a:srgbClr val="66FFFF"/>
          </a:solidFill>
          <a:ln w="19050">
            <a:solidFill>
              <a:srgbClr val="009999"/>
            </a:solidFill>
          </a:ln>
        </p:spPr>
        <p:txBody>
          <a:bodyPr vert="horz" wrap="none" lIns="91440" tIns="45720" rIns="91440" bIns="45720" rtlCol="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XALOC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82C76FE-3500-410D-BF22-65E18F50D182}"/>
              </a:ext>
            </a:extLst>
          </p:cNvPr>
          <p:cNvSpPr txBox="1"/>
          <p:nvPr/>
        </p:nvSpPr>
        <p:spPr>
          <a:xfrm>
            <a:off x="7375977" y="857061"/>
            <a:ext cx="3730953" cy="420564"/>
          </a:xfrm>
          <a:prstGeom prst="rect">
            <a:avLst/>
          </a:prstGeom>
          <a:solidFill>
            <a:srgbClr val="66FFFF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Instruments for life science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954CA066-64B8-479E-9454-D3944A3E8493}"/>
              </a:ext>
            </a:extLst>
          </p:cNvPr>
          <p:cNvCxnSpPr>
            <a:cxnSpLocks/>
          </p:cNvCxnSpPr>
          <p:nvPr/>
        </p:nvCxnSpPr>
        <p:spPr>
          <a:xfrm>
            <a:off x="8132838" y="2977996"/>
            <a:ext cx="3967238" cy="1109207"/>
          </a:xfrm>
          <a:prstGeom prst="straightConnector1">
            <a:avLst/>
          </a:prstGeom>
          <a:ln w="57150">
            <a:solidFill>
              <a:srgbClr val="66FFFF"/>
            </a:solidFill>
            <a:tailEnd type="triangle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0E30B257-BC75-4538-AAD0-A63048C9A8AB}"/>
              </a:ext>
            </a:extLst>
          </p:cNvPr>
          <p:cNvSpPr txBox="1"/>
          <p:nvPr/>
        </p:nvSpPr>
        <p:spPr>
          <a:xfrm>
            <a:off x="11108274" y="3443490"/>
            <a:ext cx="793439" cy="309300"/>
          </a:xfrm>
          <a:prstGeom prst="rect">
            <a:avLst/>
          </a:prstGeom>
          <a:solidFill>
            <a:srgbClr val="66FFFF"/>
          </a:solidFill>
        </p:spPr>
        <p:txBody>
          <a:bodyPr vert="horz" wrap="none" lIns="91440" tIns="45720" rIns="91440" bIns="45720" rtlCol="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CORUS</a:t>
            </a:r>
            <a:endParaRPr kumimoji="0" lang="en-US" sz="1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682D3C6-4F68-4EC0-BCBA-CA72529DA81D}"/>
              </a:ext>
            </a:extLst>
          </p:cNvPr>
          <p:cNvSpPr txBox="1"/>
          <p:nvPr/>
        </p:nvSpPr>
        <p:spPr>
          <a:xfrm>
            <a:off x="8673473" y="4141413"/>
            <a:ext cx="685024" cy="309300"/>
          </a:xfrm>
          <a:prstGeom prst="rect">
            <a:avLst/>
          </a:prstGeom>
          <a:solidFill>
            <a:srgbClr val="66FFFF"/>
          </a:solidFill>
          <a:ln w="19050">
            <a:noFill/>
          </a:ln>
        </p:spPr>
        <p:txBody>
          <a:bodyPr vert="horz" wrap="none" lIns="91440" tIns="45720" rIns="91440" bIns="45720" rtlCol="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CALIMA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BF2EB0BF-2568-43CF-84D1-C789958B6844}"/>
              </a:ext>
            </a:extLst>
          </p:cNvPr>
          <p:cNvCxnSpPr>
            <a:cxnSpLocks/>
          </p:cNvCxnSpPr>
          <p:nvPr/>
        </p:nvCxnSpPr>
        <p:spPr>
          <a:xfrm>
            <a:off x="7541587" y="2660685"/>
            <a:ext cx="4501362" cy="437642"/>
          </a:xfrm>
          <a:prstGeom prst="straightConnector1">
            <a:avLst/>
          </a:prstGeom>
          <a:ln w="57150">
            <a:solidFill>
              <a:srgbClr val="FEA506"/>
            </a:solidFill>
            <a:tailEnd type="triangle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5006E87E-B4EB-42C8-9E05-811AB4B00BD0}"/>
              </a:ext>
            </a:extLst>
          </p:cNvPr>
          <p:cNvSpPr txBox="1"/>
          <p:nvPr/>
        </p:nvSpPr>
        <p:spPr>
          <a:xfrm>
            <a:off x="10816546" y="2544176"/>
            <a:ext cx="580768" cy="3093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wrap="none" lIns="91440" tIns="45720" rIns="91440" bIns="45720" rtlCol="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CODI</a:t>
            </a:r>
            <a:endParaRPr kumimoji="0" lang="en-US" sz="1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7C055A0-1F63-43F8-A030-70DF8F8AB7BD}"/>
              </a:ext>
            </a:extLst>
          </p:cNvPr>
          <p:cNvSpPr txBox="1"/>
          <p:nvPr/>
        </p:nvSpPr>
        <p:spPr>
          <a:xfrm>
            <a:off x="8574139" y="1780010"/>
            <a:ext cx="3297988" cy="42056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Instruments for metrology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3564BC1-E360-41A5-B215-9402E0F0F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ALBA Accelerator Activities</a:t>
            </a:r>
            <a:endParaRPr kumimoji="0" lang="es-ES" sz="12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7" name="Title 1">
            <a:extLst>
              <a:ext uri="{FF2B5EF4-FFF2-40B4-BE49-F238E27FC236}">
                <a16:creationId xmlns:a16="http://schemas.microsoft.com/office/drawing/2014/main" id="{A9982F40-56A9-4BF0-88F0-449EC1DF5471}"/>
              </a:ext>
            </a:extLst>
          </p:cNvPr>
          <p:cNvSpPr txBox="1">
            <a:spLocks/>
          </p:cNvSpPr>
          <p:nvPr/>
        </p:nvSpPr>
        <p:spPr>
          <a:xfrm>
            <a:off x="1246316" y="109099"/>
            <a:ext cx="5235632" cy="561975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ALBA II - 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Day One - 2032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CE9461AC-AC8D-4745-9B23-1F697F419B77}"/>
              </a:ext>
            </a:extLst>
          </p:cNvPr>
          <p:cNvSpPr/>
          <p:nvPr/>
        </p:nvSpPr>
        <p:spPr>
          <a:xfrm>
            <a:off x="2844092" y="2418735"/>
            <a:ext cx="5288746" cy="2043728"/>
          </a:xfrm>
          <a:prstGeom prst="ellipse">
            <a:avLst/>
          </a:prstGeom>
          <a:noFill/>
          <a:ln w="76200">
            <a:solidFill>
              <a:srgbClr val="5BEB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4831CDE-C278-4D9E-A8DD-ACE7E62FDCF6}"/>
              </a:ext>
            </a:extLst>
          </p:cNvPr>
          <p:cNvSpPr txBox="1"/>
          <p:nvPr/>
        </p:nvSpPr>
        <p:spPr>
          <a:xfrm>
            <a:off x="3645024" y="3112035"/>
            <a:ext cx="3730953" cy="420564"/>
          </a:xfrm>
          <a:prstGeom prst="rect">
            <a:avLst/>
          </a:prstGeom>
          <a:solidFill>
            <a:srgbClr val="5BEB95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New Storage Ring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CDDD6826-C3A6-434C-94EE-5F78273C7A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06579" y="5134219"/>
            <a:ext cx="756481" cy="256228"/>
          </a:xfrm>
          <a:prstGeom prst="rect">
            <a:avLst/>
          </a:prstGeom>
          <a:solidFill>
            <a:srgbClr val="66FFFF"/>
          </a:solidFill>
          <a:scene3d>
            <a:camera prst="isometricTopUp"/>
            <a:lightRig rig="threePt" dir="t"/>
          </a:scene3d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C58EC802-7F38-444D-A109-131CBF5582BC}"/>
              </a:ext>
            </a:extLst>
          </p:cNvPr>
          <p:cNvSpPr txBox="1"/>
          <p:nvPr/>
        </p:nvSpPr>
        <p:spPr>
          <a:xfrm>
            <a:off x="9241453" y="4669107"/>
            <a:ext cx="580768" cy="29082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C3399"/>
            </a:solidFill>
          </a:ln>
        </p:spPr>
        <p:txBody>
          <a:bodyPr vert="horz" wrap="none" lIns="91440" tIns="45720" rIns="91440" bIns="45720" rtlCol="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TEM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1680839-0160-4386-81E4-5DF2AA413D9E}"/>
              </a:ext>
            </a:extLst>
          </p:cNvPr>
          <p:cNvSpPr txBox="1"/>
          <p:nvPr/>
        </p:nvSpPr>
        <p:spPr>
          <a:xfrm>
            <a:off x="9457514" y="4350159"/>
            <a:ext cx="717962" cy="309300"/>
          </a:xfrm>
          <a:prstGeom prst="rect">
            <a:avLst/>
          </a:prstGeom>
          <a:solidFill>
            <a:srgbClr val="66FFFF"/>
          </a:solidFill>
          <a:ln>
            <a:solidFill>
              <a:srgbClr val="CC3399"/>
            </a:solidFill>
          </a:ln>
        </p:spPr>
        <p:txBody>
          <a:bodyPr vert="horz" wrap="none" lIns="91440" tIns="45720" rIns="91440" bIns="45720" rtlCol="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Cryo-EM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A124432-7DEA-4CBA-A3AD-1C8BE6278AAB}"/>
              </a:ext>
            </a:extLst>
          </p:cNvPr>
          <p:cNvSpPr txBox="1"/>
          <p:nvPr/>
        </p:nvSpPr>
        <p:spPr>
          <a:xfrm>
            <a:off x="9864152" y="4664579"/>
            <a:ext cx="673206" cy="29534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C3399"/>
            </a:solidFill>
          </a:ln>
        </p:spPr>
        <p:txBody>
          <a:bodyPr vert="horz" wrap="none" lIns="91440" tIns="45720" rIns="91440" bIns="45720" rtlCol="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InCAEM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D9A0BCF-1A12-48C7-B7AE-44655537F100}"/>
              </a:ext>
            </a:extLst>
          </p:cNvPr>
          <p:cNvSpPr txBox="1"/>
          <p:nvPr/>
        </p:nvSpPr>
        <p:spPr>
          <a:xfrm>
            <a:off x="326330" y="5320250"/>
            <a:ext cx="1546012" cy="309300"/>
          </a:xfrm>
          <a:prstGeom prst="rect">
            <a:avLst/>
          </a:prstGeom>
          <a:noFill/>
          <a:ln w="19050">
            <a:solidFill>
              <a:srgbClr val="009999"/>
            </a:solidFill>
          </a:ln>
        </p:spPr>
        <p:txBody>
          <a:bodyPr vert="horz" wrap="none" lIns="91440" tIns="45720" rIns="91440" bIns="45720" rtlCol="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Upgraded Beamlines</a:t>
            </a:r>
          </a:p>
        </p:txBody>
      </p:sp>
    </p:spTree>
    <p:extLst>
      <p:ext uri="{BB962C8B-B14F-4D97-AF65-F5344CB8AC3E}">
        <p14:creationId xmlns:p14="http://schemas.microsoft.com/office/powerpoint/2010/main" val="38680945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F8FA28F9-BBD8-495E-918F-39E861D794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2918" y="127778"/>
            <a:ext cx="8686480" cy="837536"/>
          </a:xfrm>
        </p:spPr>
        <p:txBody>
          <a:bodyPr/>
          <a:lstStyle/>
          <a:p>
            <a:r>
              <a:rPr lang="en-ES" sz="4000" b="1" dirty="0"/>
              <a:t>Implementation</a:t>
            </a:r>
            <a:r>
              <a:rPr lang="es-ES_tradnl" sz="4000" b="1" dirty="0"/>
              <a:t> </a:t>
            </a:r>
            <a:r>
              <a:rPr lang="es-ES_tradnl" sz="4000" dirty="0">
                <a:sym typeface="Wingdings" panose="05000000000000000000" pitchFamily="2" charset="2"/>
              </a:rPr>
              <a:t></a:t>
            </a:r>
            <a:r>
              <a:rPr lang="es-ES_tradnl" sz="4000" b="1" dirty="0"/>
              <a:t> 2030-2031</a:t>
            </a:r>
            <a:endParaRPr lang="en-ES" sz="4000" b="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12F8E0D-4529-4F61-9640-05C19FAA9A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59" y="914914"/>
            <a:ext cx="6208734" cy="491668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77C946F-2E14-488F-9C64-A001AE4969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4442" y="864156"/>
            <a:ext cx="5165558" cy="290085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E7207B5-D8FD-485D-9C66-D825B820F100}"/>
              </a:ext>
            </a:extLst>
          </p:cNvPr>
          <p:cNvSpPr txBox="1"/>
          <p:nvPr/>
        </p:nvSpPr>
        <p:spPr>
          <a:xfrm>
            <a:off x="9649326" y="1852919"/>
            <a:ext cx="242281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_tradnl" i="1" dirty="0"/>
              <a:t>L</a:t>
            </a:r>
            <a:r>
              <a:rPr lang="en-ES" i="1" dirty="0"/>
              <a:t>ong beamlines at</a:t>
            </a:r>
            <a:br>
              <a:rPr lang="en-ES" i="1" dirty="0"/>
            </a:br>
            <a:r>
              <a:rPr lang="en-ES" i="1" dirty="0"/>
              <a:t>BL02-ID , BL03-Bend, BL04-ID, BL08-ID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6E3363B-3BEA-4DD6-93FD-9C8E2055501C}"/>
              </a:ext>
            </a:extLst>
          </p:cNvPr>
          <p:cNvSpPr txBox="1"/>
          <p:nvPr/>
        </p:nvSpPr>
        <p:spPr>
          <a:xfrm>
            <a:off x="6321379" y="3765011"/>
            <a:ext cx="5429692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400" b="1" i="1" dirty="0">
                <a:solidFill>
                  <a:schemeClr val="accent3">
                    <a:lumMod val="50000"/>
                  </a:schemeClr>
                </a:solidFill>
              </a:rPr>
              <a:t>In 2032:</a:t>
            </a:r>
          </a:p>
          <a:p>
            <a:r>
              <a:rPr lang="es-ES_tradnl" sz="2400" b="1" i="1" dirty="0">
                <a:solidFill>
                  <a:schemeClr val="accent3">
                    <a:lumMod val="50000"/>
                  </a:schemeClr>
                </a:solidFill>
              </a:rPr>
              <a:t>12 </a:t>
            </a:r>
            <a:r>
              <a:rPr lang="es-ES_tradnl" sz="2000" i="1" dirty="0">
                <a:solidFill>
                  <a:schemeClr val="accent3">
                    <a:lumMod val="50000"/>
                  </a:schemeClr>
                </a:solidFill>
              </a:rPr>
              <a:t>(</a:t>
            </a:r>
            <a:r>
              <a:rPr lang="es-ES_tradnl" sz="2000" i="1" dirty="0" err="1">
                <a:solidFill>
                  <a:schemeClr val="accent3">
                    <a:lumMod val="50000"/>
                  </a:schemeClr>
                </a:solidFill>
              </a:rPr>
              <a:t>out</a:t>
            </a:r>
            <a:r>
              <a:rPr lang="es-ES_tradnl" sz="2000" i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s-ES_tradnl" sz="2000" i="1" dirty="0" err="1">
                <a:solidFill>
                  <a:schemeClr val="accent3">
                    <a:lumMod val="50000"/>
                  </a:schemeClr>
                </a:solidFill>
              </a:rPr>
              <a:t>of</a:t>
            </a:r>
            <a:r>
              <a:rPr lang="es-ES_tradnl" sz="2000" i="1" dirty="0">
                <a:solidFill>
                  <a:schemeClr val="accent3">
                    <a:lumMod val="50000"/>
                  </a:schemeClr>
                </a:solidFill>
              </a:rPr>
              <a:t> 13)</a:t>
            </a:r>
            <a:r>
              <a:rPr lang="es-ES_tradnl" sz="2000" b="1" i="1" dirty="0">
                <a:solidFill>
                  <a:schemeClr val="accent3">
                    <a:lumMod val="50000"/>
                  </a:schemeClr>
                </a:solidFill>
              </a:rPr>
              <a:t> 	</a:t>
            </a:r>
            <a:r>
              <a:rPr lang="es-ES_tradnl" sz="2400" b="1" i="1" dirty="0">
                <a:solidFill>
                  <a:schemeClr val="accent3">
                    <a:lumMod val="50000"/>
                  </a:schemeClr>
                </a:solidFill>
              </a:rPr>
              <a:t>ID </a:t>
            </a:r>
            <a:r>
              <a:rPr lang="es-ES_tradnl" sz="2400" b="1" i="1" dirty="0" err="1">
                <a:solidFill>
                  <a:schemeClr val="accent3">
                    <a:lumMod val="50000"/>
                  </a:schemeClr>
                </a:solidFill>
              </a:rPr>
              <a:t>beamlines</a:t>
            </a:r>
            <a:endParaRPr lang="es-ES_tradnl" sz="2400" b="1" i="1" dirty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es-ES_tradnl" sz="2400" b="1" i="1" dirty="0">
                <a:solidFill>
                  <a:schemeClr val="accent3">
                    <a:lumMod val="50000"/>
                  </a:schemeClr>
                </a:solidFill>
              </a:rPr>
              <a:t>4 </a:t>
            </a:r>
            <a:r>
              <a:rPr lang="es-ES_tradnl" sz="2000" i="1" dirty="0">
                <a:solidFill>
                  <a:schemeClr val="accent3">
                    <a:lumMod val="50000"/>
                  </a:schemeClr>
                </a:solidFill>
              </a:rPr>
              <a:t>(</a:t>
            </a:r>
            <a:r>
              <a:rPr lang="es-ES_tradnl" sz="2000" i="1" dirty="0" err="1">
                <a:solidFill>
                  <a:schemeClr val="accent3">
                    <a:lumMod val="50000"/>
                  </a:schemeClr>
                </a:solidFill>
              </a:rPr>
              <a:t>out</a:t>
            </a:r>
            <a:r>
              <a:rPr lang="es-ES_tradnl" sz="2000" i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s-ES_tradnl" sz="2000" i="1" dirty="0" err="1">
                <a:solidFill>
                  <a:schemeClr val="accent3">
                    <a:lumMod val="50000"/>
                  </a:schemeClr>
                </a:solidFill>
              </a:rPr>
              <a:t>of</a:t>
            </a:r>
            <a:r>
              <a:rPr lang="es-ES_tradnl" sz="2000" i="1" dirty="0">
                <a:solidFill>
                  <a:schemeClr val="accent3">
                    <a:lumMod val="50000"/>
                  </a:schemeClr>
                </a:solidFill>
              </a:rPr>
              <a:t> 13)</a:t>
            </a:r>
            <a:r>
              <a:rPr lang="es-ES_tradnl" sz="2400" b="1" i="1" dirty="0">
                <a:solidFill>
                  <a:schemeClr val="accent3">
                    <a:lumMod val="50000"/>
                  </a:schemeClr>
                </a:solidFill>
              </a:rPr>
              <a:t>	</a:t>
            </a:r>
            <a:r>
              <a:rPr lang="es-ES_tradnl" sz="2400" b="1" i="1" dirty="0" err="1">
                <a:solidFill>
                  <a:schemeClr val="accent3">
                    <a:lumMod val="50000"/>
                  </a:schemeClr>
                </a:solidFill>
              </a:rPr>
              <a:t>Bending</a:t>
            </a:r>
            <a:r>
              <a:rPr lang="es-ES_tradnl" sz="2400" b="1" i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s-ES_tradnl" sz="2400" b="1" i="1" dirty="0" err="1">
                <a:solidFill>
                  <a:schemeClr val="accent3">
                    <a:lumMod val="50000"/>
                  </a:schemeClr>
                </a:solidFill>
              </a:rPr>
              <a:t>beamlines</a:t>
            </a:r>
            <a:endParaRPr lang="es-ES_tradnl" sz="2400" b="1" i="1" dirty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es-ES_tradnl" sz="2400" b="1" i="1" dirty="0">
                <a:solidFill>
                  <a:schemeClr val="accent3">
                    <a:lumMod val="50000"/>
                  </a:schemeClr>
                </a:solidFill>
              </a:rPr>
              <a:t>1		IR </a:t>
            </a:r>
            <a:r>
              <a:rPr lang="es-ES_tradnl" sz="2400" b="1" i="1" dirty="0" err="1">
                <a:solidFill>
                  <a:schemeClr val="accent3">
                    <a:lumMod val="50000"/>
                  </a:schemeClr>
                </a:solidFill>
              </a:rPr>
              <a:t>beamline</a:t>
            </a:r>
            <a:endParaRPr lang="es-ES_tradnl" sz="2400" b="1" i="1" dirty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es-ES_tradnl" sz="2400" b="1" i="1" dirty="0">
                <a:solidFill>
                  <a:schemeClr val="accent3">
                    <a:lumMod val="50000"/>
                  </a:schemeClr>
                </a:solidFill>
              </a:rPr>
              <a:t>1 		Visible </a:t>
            </a:r>
            <a:r>
              <a:rPr lang="es-ES_tradnl" sz="2400" b="1" i="1" dirty="0" err="1">
                <a:solidFill>
                  <a:schemeClr val="accent3">
                    <a:lumMod val="50000"/>
                  </a:schemeClr>
                </a:solidFill>
              </a:rPr>
              <a:t>diagnostics</a:t>
            </a:r>
            <a:r>
              <a:rPr lang="es-ES_tradnl" sz="2400" b="1" i="1" dirty="0">
                <a:solidFill>
                  <a:schemeClr val="accent3">
                    <a:lumMod val="50000"/>
                  </a:schemeClr>
                </a:solidFill>
              </a:rPr>
              <a:t> </a:t>
            </a:r>
          </a:p>
          <a:p>
            <a:r>
              <a:rPr lang="es-ES_tradnl" sz="2400" b="1" i="1" dirty="0">
                <a:solidFill>
                  <a:schemeClr val="accent3">
                    <a:lumMod val="50000"/>
                  </a:schemeClr>
                </a:solidFill>
              </a:rPr>
              <a:t>3 		XR </a:t>
            </a:r>
            <a:r>
              <a:rPr lang="es-ES_tradnl" sz="2400" b="1" i="1" dirty="0" err="1">
                <a:solidFill>
                  <a:schemeClr val="accent3">
                    <a:lumMod val="50000"/>
                  </a:schemeClr>
                </a:solidFill>
              </a:rPr>
              <a:t>pinhole</a:t>
            </a:r>
            <a:r>
              <a:rPr lang="es-ES_tradnl" sz="2400" b="1" i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s-ES_tradnl" sz="2400" b="1" i="1" dirty="0" err="1">
                <a:solidFill>
                  <a:schemeClr val="accent3">
                    <a:lumMod val="50000"/>
                  </a:schemeClr>
                </a:solidFill>
              </a:rPr>
              <a:t>diagnostics</a:t>
            </a:r>
            <a:endParaRPr lang="en-GB" sz="2400" b="1" i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75873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F19CECD7-0041-B343-882E-1C73A38AC7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8705" y="133457"/>
            <a:ext cx="9985358" cy="1199067"/>
          </a:xfr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3600" dirty="0">
                <a:cs typeface="GILL SANS SEMIBOLD" panose="020B0502020104020203" pitchFamily="34" charset="-79"/>
              </a:rPr>
              <a:t>ALBA II Accelerator main parameters and WPs</a:t>
            </a:r>
            <a:br>
              <a:rPr lang="en-US" sz="3600" dirty="0">
                <a:cs typeface="GILL SANS SEMIBOLD" panose="020B0502020104020203" pitchFamily="34" charset="-79"/>
              </a:rPr>
            </a:br>
            <a:br>
              <a:rPr lang="en-US" sz="3600" dirty="0">
                <a:cs typeface="GILL SANS SEMIBOLD" panose="020B0502020104020203" pitchFamily="34" charset="-79"/>
              </a:rPr>
            </a:br>
            <a:endParaRPr lang="en-US" sz="3600" dirty="0">
              <a:cs typeface="GILL SANS SEMIBOLD" panose="020B0502020104020203" pitchFamily="34" charset="-79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0F57D27D-5537-4E6E-9DC4-E2DC610E479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3562588"/>
              </p:ext>
            </p:extLst>
          </p:nvPr>
        </p:nvGraphicFramePr>
        <p:xfrm>
          <a:off x="7462047" y="1870603"/>
          <a:ext cx="4332789" cy="4853940"/>
        </p:xfrm>
        <a:graphic>
          <a:graphicData uri="http://schemas.openxmlformats.org/drawingml/2006/table">
            <a:tbl>
              <a:tblPr bandRow="1">
                <a:tableStyleId>{073A0DAA-6AF3-43AB-8588-CEC1D06C72B9}</a:tableStyleId>
              </a:tblPr>
              <a:tblGrid>
                <a:gridCol w="802432">
                  <a:extLst>
                    <a:ext uri="{9D8B030D-6E8A-4147-A177-3AD203B41FA5}">
                      <a16:colId xmlns:a16="http://schemas.microsoft.com/office/drawing/2014/main" val="374367054"/>
                    </a:ext>
                  </a:extLst>
                </a:gridCol>
                <a:gridCol w="2491631">
                  <a:extLst>
                    <a:ext uri="{9D8B030D-6E8A-4147-A177-3AD203B41FA5}">
                      <a16:colId xmlns:a16="http://schemas.microsoft.com/office/drawing/2014/main" val="2183056753"/>
                    </a:ext>
                  </a:extLst>
                </a:gridCol>
                <a:gridCol w="1038726">
                  <a:extLst>
                    <a:ext uri="{9D8B030D-6E8A-4147-A177-3AD203B41FA5}">
                      <a16:colId xmlns:a16="http://schemas.microsoft.com/office/drawing/2014/main" val="3937691569"/>
                    </a:ext>
                  </a:extLst>
                </a:gridCol>
              </a:tblGrid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#</a:t>
                      </a:r>
                      <a:endParaRPr lang="en-GB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_tradnl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  <a:r>
                        <a:rPr lang="es-ES_tradnl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Work</a:t>
                      </a:r>
                      <a:r>
                        <a:rPr lang="es-ES_tradnl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s-ES_tradnl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Packages</a:t>
                      </a:r>
                      <a:endParaRPr lang="en-GB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FTE</a:t>
                      </a:r>
                      <a:endParaRPr lang="en-GB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713132306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u="none" strike="noStrike" dirty="0">
                          <a:effectLst/>
                        </a:rPr>
                        <a:t>WP01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u="none" strike="noStrike" dirty="0">
                          <a:effectLst/>
                        </a:rPr>
                        <a:t>   Magnets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4,5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889601955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u="none" strike="noStrike" dirty="0">
                          <a:effectLst/>
                        </a:rPr>
                        <a:t>WP02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u="none" strike="noStrike" dirty="0">
                          <a:effectLst/>
                        </a:rPr>
                        <a:t>   Vacuum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2,0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776556189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u="none" strike="noStrike" dirty="0">
                          <a:effectLst/>
                        </a:rPr>
                        <a:t>WP03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u="none" strike="noStrike" dirty="0">
                          <a:effectLst/>
                        </a:rPr>
                        <a:t>   Pulsed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1,0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26863332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u="none" strike="noStrike" dirty="0">
                          <a:effectLst/>
                        </a:rPr>
                        <a:t>WP04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u="none" strike="noStrike" dirty="0">
                          <a:effectLst/>
                        </a:rPr>
                        <a:t>   Girders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1,0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29746403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u="none" strike="noStrike" dirty="0">
                          <a:effectLst/>
                        </a:rPr>
                        <a:t>WP05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u="none" strike="noStrike" dirty="0">
                          <a:effectLst/>
                        </a:rPr>
                        <a:t>   Diagnostics &amp; Feedbacks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1,2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004801617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u="none" strike="noStrike" dirty="0">
                          <a:effectLst/>
                        </a:rPr>
                        <a:t>WP06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u="none" strike="noStrike" dirty="0">
                          <a:effectLst/>
                        </a:rPr>
                        <a:t>   Insertion Devices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0,1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848417428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u="none" strike="noStrike" dirty="0">
                          <a:effectLst/>
                        </a:rPr>
                        <a:t>WP07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  FEs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0,1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317582858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u="none" strike="noStrike" dirty="0">
                          <a:effectLst/>
                        </a:rPr>
                        <a:t>WP08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u="none" strike="noStrike" dirty="0">
                          <a:effectLst/>
                        </a:rPr>
                        <a:t>   RF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0,9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73685494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u="none" strike="noStrike" dirty="0">
                          <a:effectLst/>
                        </a:rPr>
                        <a:t>WP09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u="none" strike="noStrike" dirty="0">
                          <a:effectLst/>
                        </a:rPr>
                        <a:t>   PS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0,1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03578423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u="none" strike="noStrike" dirty="0">
                          <a:effectLst/>
                        </a:rPr>
                        <a:t>WP10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  Electronics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65751914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u="none" strike="noStrike" dirty="0">
                          <a:effectLst/>
                        </a:rPr>
                        <a:t>WP11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u="none" strike="noStrike" dirty="0">
                          <a:effectLst/>
                        </a:rPr>
                        <a:t>   Controls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46697652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u="none" strike="noStrike" dirty="0">
                          <a:effectLst/>
                        </a:rPr>
                        <a:t>WP12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u="none" strike="noStrike" dirty="0">
                          <a:effectLst/>
                        </a:rPr>
                        <a:t>   IT infrastructure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83076499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u="none" strike="noStrike" dirty="0">
                          <a:effectLst/>
                        </a:rPr>
                        <a:t>WP13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u="none" strike="noStrike" dirty="0">
                          <a:effectLst/>
                        </a:rPr>
                        <a:t>   Automation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23597580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u="none" strike="noStrike" dirty="0">
                          <a:effectLst/>
                        </a:rPr>
                        <a:t>WP14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u="none" strike="noStrike" dirty="0">
                          <a:effectLst/>
                        </a:rPr>
                        <a:t>   Radiation Protection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0,1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48444088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u="none" strike="noStrike" dirty="0">
                          <a:effectLst/>
                        </a:rPr>
                        <a:t>WP15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u="none" strike="noStrike" dirty="0">
                          <a:effectLst/>
                        </a:rPr>
                        <a:t>   Alignment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0,1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92179472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u="none" strike="noStrike" dirty="0">
                          <a:effectLst/>
                        </a:rPr>
                        <a:t>WP16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u="none" strike="noStrike" dirty="0">
                          <a:effectLst/>
                        </a:rPr>
                        <a:t>   Cabling infrastructure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0,1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235950034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u="none" strike="noStrike" dirty="0">
                          <a:effectLst/>
                        </a:rPr>
                        <a:t>WP17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u="none" strike="noStrike" dirty="0">
                          <a:effectLst/>
                        </a:rPr>
                        <a:t>   Cooling infrastructure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707607367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u="none" strike="noStrike" dirty="0">
                          <a:effectLst/>
                        </a:rPr>
                        <a:t>WP18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u="none" strike="noStrike" dirty="0">
                          <a:effectLst/>
                        </a:rPr>
                        <a:t>   Layout &amp; tests coordination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0,4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04120179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u="none" strike="noStrike" dirty="0">
                          <a:effectLst/>
                        </a:rPr>
                        <a:t>WP19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u="none" strike="noStrike" dirty="0">
                          <a:effectLst/>
                        </a:rPr>
                        <a:t>   Integration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0,8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80834086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u="none" strike="noStrike" dirty="0">
                          <a:effectLst/>
                        </a:rPr>
                        <a:t>WP20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u="none" strike="noStrike" dirty="0">
                          <a:effectLst/>
                        </a:rPr>
                        <a:t>   Optics &amp; Beam Dynamics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2,8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333670282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u="none" strike="noStrike" dirty="0">
                          <a:effectLst/>
                        </a:rPr>
                        <a:t>WP21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u="none" strike="noStrike" dirty="0">
                          <a:effectLst/>
                        </a:rPr>
                        <a:t>   Coordination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0,7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55335756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b"/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_tradnl" sz="12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  Transversal </a:t>
                      </a:r>
                      <a:r>
                        <a:rPr lang="es-ES_tradnl" sz="105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(FEA, </a:t>
                      </a:r>
                      <a:r>
                        <a:rPr lang="es-ES_tradnl" sz="105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Drafman</a:t>
                      </a:r>
                      <a:r>
                        <a:rPr lang="es-ES_tradnl" sz="105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,…)</a:t>
                      </a:r>
                      <a:endParaRPr lang="es-ES_tradnl" sz="1200" b="0" i="0" u="none" strike="noStrike" cap="none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3,3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819212184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ES_tradnl" sz="1200" b="1" i="0" u="none" strike="noStrike" cap="none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19,2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03977735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628A548B-B8DE-4AD8-9C89-DA2A371AF3DE}"/>
              </a:ext>
            </a:extLst>
          </p:cNvPr>
          <p:cNvSpPr txBox="1"/>
          <p:nvPr/>
        </p:nvSpPr>
        <p:spPr>
          <a:xfrm>
            <a:off x="6914510" y="729539"/>
            <a:ext cx="5019851" cy="1015663"/>
          </a:xfrm>
          <a:prstGeom prst="rect">
            <a:avLst/>
          </a:prstGeom>
          <a:solidFill>
            <a:schemeClr val="bg1">
              <a:alpha val="54118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s-ES_tradnl" sz="20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Outfit" pitchFamily="2" charset="0"/>
                <a:cs typeface="GILL SANS SEMIBOLD" panose="020B0502020104020203" pitchFamily="34" charset="-79"/>
              </a:rPr>
              <a:t>As per </a:t>
            </a:r>
            <a:r>
              <a:rPr lang="es-ES_tradnl" sz="2000" b="1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utfit" pitchFamily="2" charset="0"/>
                <a:cs typeface="GILL SANS SEMIBOLD" panose="020B0502020104020203" pitchFamily="34" charset="-79"/>
              </a:rPr>
              <a:t>today</a:t>
            </a:r>
            <a:r>
              <a:rPr lang="es-ES_tradnl" sz="20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Outfit" pitchFamily="2" charset="0"/>
                <a:cs typeface="GILL SANS SEMIBOLD" panose="020B0502020104020203" pitchFamily="34" charset="-79"/>
              </a:rPr>
              <a:t>, </a:t>
            </a:r>
            <a:r>
              <a:rPr lang="es-ES_tradnl" sz="2000" b="1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utfit" pitchFamily="2" charset="0"/>
                <a:cs typeface="GILL SANS SEMIBOLD" panose="020B0502020104020203" pitchFamily="34" charset="-79"/>
              </a:rPr>
              <a:t>around</a:t>
            </a:r>
            <a:r>
              <a:rPr lang="es-ES_tradnl" sz="20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Outfit" pitchFamily="2" charset="0"/>
                <a:cs typeface="GILL SANS SEMIBOLD" panose="020B0502020104020203" pitchFamily="34" charset="-79"/>
              </a:rPr>
              <a:t> 40 </a:t>
            </a:r>
            <a:r>
              <a:rPr lang="es-ES_tradnl" sz="2000" b="1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utfit" pitchFamily="2" charset="0"/>
                <a:cs typeface="GILL SANS SEMIBOLD" panose="020B0502020104020203" pitchFamily="34" charset="-79"/>
              </a:rPr>
              <a:t>persons</a:t>
            </a:r>
            <a:r>
              <a:rPr lang="es-ES_tradnl" sz="20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Outfit" pitchFamily="2" charset="0"/>
                <a:cs typeface="GILL SANS SEMIBOLD" panose="020B0502020104020203" pitchFamily="34" charset="-79"/>
              </a:rPr>
              <a:t>, </a:t>
            </a:r>
          </a:p>
          <a:p>
            <a:pPr algn="r"/>
            <a:r>
              <a:rPr lang="es-ES_tradnl" sz="20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Outfit" pitchFamily="2" charset="0"/>
                <a:cs typeface="GILL SANS SEMIBOLD" panose="020B0502020104020203" pitchFamily="34" charset="-79"/>
                <a:sym typeface="Symbol" panose="05050102010706020507" pitchFamily="18" charset="2"/>
              </a:rPr>
              <a:t></a:t>
            </a:r>
            <a:r>
              <a:rPr lang="es-ES_tradnl" sz="20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Outfit" pitchFamily="2" charset="0"/>
                <a:cs typeface="GILL SANS SEMIBOLD" panose="020B0502020104020203" pitchFamily="34" charset="-79"/>
              </a:rPr>
              <a:t>19 </a:t>
            </a:r>
            <a:r>
              <a:rPr lang="es-ES_tradnl" sz="2000" b="1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utfit" pitchFamily="2" charset="0"/>
                <a:cs typeface="GILL SANS SEMIBOLD" panose="020B0502020104020203" pitchFamily="34" charset="-79"/>
              </a:rPr>
              <a:t>FTEs</a:t>
            </a:r>
            <a:r>
              <a:rPr lang="es-ES_tradnl" sz="20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Outfit" pitchFamily="2" charset="0"/>
                <a:cs typeface="GILL SANS SEMIBOLD" panose="020B0502020104020203" pitchFamily="34" charset="-79"/>
              </a:rPr>
              <a:t> </a:t>
            </a:r>
            <a:r>
              <a:rPr lang="es-ES_tradnl" sz="2000" b="1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utfit" pitchFamily="2" charset="0"/>
                <a:cs typeface="GILL SANS SEMIBOLD" panose="020B0502020104020203" pitchFamily="34" charset="-79"/>
              </a:rPr>
              <a:t>dedication</a:t>
            </a:r>
            <a:r>
              <a:rPr lang="es-ES_tradnl" sz="20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Outfit" pitchFamily="2" charset="0"/>
                <a:cs typeface="GILL SANS SEMIBOLD" panose="020B0502020104020203" pitchFamily="34" charset="-79"/>
              </a:rPr>
              <a:t>, </a:t>
            </a:r>
            <a:r>
              <a:rPr lang="es-ES_tradnl" sz="2000" b="1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utfit" pitchFamily="2" charset="0"/>
                <a:cs typeface="GILL SANS SEMIBOLD" panose="020B0502020104020203" pitchFamily="34" charset="-79"/>
              </a:rPr>
              <a:t>under</a:t>
            </a:r>
            <a:r>
              <a:rPr lang="es-ES_tradnl" sz="20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Outfit" pitchFamily="2" charset="0"/>
                <a:cs typeface="GILL SANS SEMIBOLD" panose="020B0502020104020203" pitchFamily="34" charset="-79"/>
              </a:rPr>
              <a:t> </a:t>
            </a:r>
            <a:r>
              <a:rPr lang="es-ES_tradnl" sz="2000" b="1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utfit" pitchFamily="2" charset="0"/>
                <a:cs typeface="GILL SANS SEMIBOLD" panose="020B0502020104020203" pitchFamily="34" charset="-79"/>
              </a:rPr>
              <a:t>the</a:t>
            </a:r>
            <a:r>
              <a:rPr lang="es-ES_tradnl" sz="20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Outfit" pitchFamily="2" charset="0"/>
                <a:cs typeface="GILL SANS SEMIBOLD" panose="020B0502020104020203" pitchFamily="34" charset="-79"/>
              </a:rPr>
              <a:t> </a:t>
            </a:r>
            <a:r>
              <a:rPr lang="es-ES_tradnl" sz="2000" b="1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utfit" pitchFamily="2" charset="0"/>
                <a:cs typeface="GILL SANS SEMIBOLD" panose="020B0502020104020203" pitchFamily="34" charset="-79"/>
              </a:rPr>
              <a:t>guidance</a:t>
            </a:r>
            <a:r>
              <a:rPr lang="es-ES_tradnl" sz="20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Outfit" pitchFamily="2" charset="0"/>
                <a:cs typeface="GILL SANS SEMIBOLD" panose="020B0502020104020203" pitchFamily="34" charset="-79"/>
              </a:rPr>
              <a:t> </a:t>
            </a:r>
            <a:r>
              <a:rPr lang="es-ES_tradnl" sz="2000" b="1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utfit" pitchFamily="2" charset="0"/>
                <a:cs typeface="GILL SANS SEMIBOLD" panose="020B0502020104020203" pitchFamily="34" charset="-79"/>
              </a:rPr>
              <a:t>of</a:t>
            </a:r>
            <a:r>
              <a:rPr lang="es-ES_tradnl" sz="20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Outfit" pitchFamily="2" charset="0"/>
                <a:cs typeface="GILL SANS SEMIBOLD" panose="020B0502020104020203" pitchFamily="34" charset="-79"/>
              </a:rPr>
              <a:t> ALBA Director </a:t>
            </a:r>
            <a:r>
              <a:rPr lang="es-ES_tradnl" sz="2000" b="1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utfit" pitchFamily="2" charset="0"/>
                <a:cs typeface="GILL SANS SEMIBOLD" panose="020B0502020104020203" pitchFamily="34" charset="-79"/>
              </a:rPr>
              <a:t>of</a:t>
            </a:r>
            <a:r>
              <a:rPr lang="es-ES_tradnl" sz="20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Outfit" pitchFamily="2" charset="0"/>
                <a:cs typeface="GILL SANS SEMIBOLD" panose="020B0502020104020203" pitchFamily="34" charset="-79"/>
              </a:rPr>
              <a:t> </a:t>
            </a:r>
            <a:r>
              <a:rPr lang="es-ES_tradnl" sz="2000" b="1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utfit" pitchFamily="2" charset="0"/>
                <a:cs typeface="GILL SANS SEMIBOLD" panose="020B0502020104020203" pitchFamily="34" charset="-79"/>
              </a:rPr>
              <a:t>Accelerators</a:t>
            </a:r>
            <a:r>
              <a:rPr lang="es-ES_tradnl" sz="20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Outfit" pitchFamily="2" charset="0"/>
                <a:cs typeface="GILL SANS SEMIBOLD" panose="020B0502020104020203" pitchFamily="34" charset="-79"/>
              </a:rPr>
              <a:t>, Francis Pérez </a:t>
            </a:r>
            <a:r>
              <a:rPr lang="es-ES_tradnl" sz="2000" b="1" i="1" dirty="0">
                <a:solidFill>
                  <a:schemeClr val="bg2">
                    <a:lumMod val="75000"/>
                    <a:lumOff val="25000"/>
                  </a:schemeClr>
                </a:solidFill>
                <a:latin typeface="Outfit" pitchFamily="2" charset="0"/>
                <a:cs typeface="GILL SANS SEMIBOLD" panose="020B0502020104020203" pitchFamily="34" charset="-79"/>
              </a:rPr>
              <a:t>.</a:t>
            </a:r>
            <a:endParaRPr lang="en-GB" sz="2000" b="1" i="1" dirty="0">
              <a:solidFill>
                <a:schemeClr val="bg2">
                  <a:lumMod val="75000"/>
                  <a:lumOff val="25000"/>
                </a:schemeClr>
              </a:solidFill>
              <a:latin typeface="Outfit" pitchFamily="2" charset="0"/>
              <a:cs typeface="GILL SANS SEMIBOLD" panose="020B0502020104020203" pitchFamily="34" charset="-79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7617D91-66F9-452B-99A4-B4E8B3C40B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9664" y="971269"/>
            <a:ext cx="4881314" cy="499639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1879574-CDE1-4CC1-83A3-7166CB3CFF90}"/>
              </a:ext>
            </a:extLst>
          </p:cNvPr>
          <p:cNvSpPr txBox="1"/>
          <p:nvPr/>
        </p:nvSpPr>
        <p:spPr>
          <a:xfrm>
            <a:off x="4197959" y="5967663"/>
            <a:ext cx="15828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WEPM105, IPAC 25</a:t>
            </a:r>
          </a:p>
        </p:txBody>
      </p:sp>
    </p:spTree>
    <p:extLst>
      <p:ext uri="{BB962C8B-B14F-4D97-AF65-F5344CB8AC3E}">
        <p14:creationId xmlns:p14="http://schemas.microsoft.com/office/powerpoint/2010/main" val="25885628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6DFE0A3-1BB4-4D04-AF09-4541AB922109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B3DEE2D-6BEC-4D1A-886B-2F31583A6A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928" y="325059"/>
            <a:ext cx="11008311" cy="562999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38159A4-FA37-46AE-89B7-F6008574237B}"/>
              </a:ext>
            </a:extLst>
          </p:cNvPr>
          <p:cNvSpPr/>
          <p:nvPr/>
        </p:nvSpPr>
        <p:spPr>
          <a:xfrm>
            <a:off x="2370298" y="2309060"/>
            <a:ext cx="7265756" cy="1661993"/>
          </a:xfrm>
          <a:prstGeom prst="rect">
            <a:avLst/>
          </a:prstGeom>
          <a:solidFill>
            <a:srgbClr val="FFFFFF">
              <a:alpha val="65882"/>
            </a:srgbClr>
          </a:solidFill>
        </p:spPr>
        <p:txBody>
          <a:bodyPr wrap="square">
            <a:spAutoFit/>
          </a:bodyPr>
          <a:lstStyle/>
          <a:p>
            <a:endParaRPr lang="en-US" sz="1600" dirty="0">
              <a:latin typeface="Liberation Sans"/>
            </a:endParaRPr>
          </a:p>
          <a:p>
            <a:r>
              <a:rPr lang="en-US" dirty="0">
                <a:latin typeface="Liberation Sans"/>
              </a:rPr>
              <a:t>Emittance: 200 pm·rad (</a:t>
            </a:r>
            <a:r>
              <a:rPr lang="en-US" b="1" dirty="0">
                <a:latin typeface="Liberation Sans"/>
              </a:rPr>
              <a:t>160pm·rad / 80pm·rad @50% coupling</a:t>
            </a:r>
            <a:r>
              <a:rPr lang="en-US" dirty="0">
                <a:latin typeface="Liberation Sans"/>
              </a:rPr>
              <a:t>)</a:t>
            </a:r>
          </a:p>
          <a:p>
            <a:r>
              <a:rPr lang="en-US" sz="700" dirty="0">
                <a:latin typeface="Liberation Sans"/>
              </a:rPr>
              <a:t>●</a:t>
            </a:r>
            <a:r>
              <a:rPr lang="en-US" dirty="0">
                <a:latin typeface="Liberation Sans"/>
              </a:rPr>
              <a:t>Mom. Compaction: 1.1·10</a:t>
            </a:r>
            <a:r>
              <a:rPr lang="en-US" baseline="30000" dirty="0">
                <a:latin typeface="Liberation Sans"/>
              </a:rPr>
              <a:t>-4</a:t>
            </a:r>
          </a:p>
          <a:p>
            <a:r>
              <a:rPr lang="el-GR" sz="700" dirty="0">
                <a:latin typeface="Liberation Sans"/>
              </a:rPr>
              <a:t>●</a:t>
            </a:r>
            <a:r>
              <a:rPr lang="el-GR" dirty="0">
                <a:latin typeface="Liberation Sans"/>
              </a:rPr>
              <a:t>β</a:t>
            </a:r>
            <a:r>
              <a:rPr lang="en-US" sz="800" dirty="0">
                <a:latin typeface="Liberation Sans"/>
              </a:rPr>
              <a:t>x </a:t>
            </a:r>
            <a:r>
              <a:rPr lang="en-US" dirty="0">
                <a:latin typeface="Liberation Sans"/>
              </a:rPr>
              <a:t>at SS: </a:t>
            </a:r>
            <a:r>
              <a:rPr lang="en-US" b="1" dirty="0">
                <a:latin typeface="Liberation Sans"/>
              </a:rPr>
              <a:t>10.0 / 2.2 / 2.3 m</a:t>
            </a:r>
            <a:endParaRPr lang="en-US" dirty="0">
              <a:latin typeface="Liberation Sans"/>
            </a:endParaRPr>
          </a:p>
          <a:p>
            <a:r>
              <a:rPr lang="nb-NO" sz="700" dirty="0">
                <a:latin typeface="Liberation Sans"/>
              </a:rPr>
              <a:t>●</a:t>
            </a:r>
            <a:r>
              <a:rPr lang="nb-NO" dirty="0">
                <a:latin typeface="Liberation Sans"/>
              </a:rPr>
              <a:t>β</a:t>
            </a:r>
            <a:r>
              <a:rPr lang="nb-NO" sz="800" dirty="0">
                <a:latin typeface="Liberation Sans"/>
              </a:rPr>
              <a:t>y </a:t>
            </a:r>
            <a:r>
              <a:rPr lang="nb-NO" dirty="0">
                <a:latin typeface="Liberation Sans"/>
              </a:rPr>
              <a:t>at SS: </a:t>
            </a:r>
            <a:r>
              <a:rPr lang="nb-NO" b="1" dirty="0">
                <a:latin typeface="Liberation Sans"/>
              </a:rPr>
              <a:t>6.2 / 2.2 / 2.3 m</a:t>
            </a:r>
            <a:endParaRPr lang="nb-NO" dirty="0">
              <a:latin typeface="Liberation Sans"/>
            </a:endParaRPr>
          </a:p>
          <a:p>
            <a:r>
              <a:rPr lang="en-US" sz="700" dirty="0">
                <a:latin typeface="Liberation Sans"/>
              </a:rPr>
              <a:t>●Tunes: 38.24 / 12.35</a:t>
            </a:r>
          </a:p>
          <a:p>
            <a:r>
              <a:rPr lang="en-US" sz="700" dirty="0">
                <a:latin typeface="Liberation Sans"/>
              </a:rPr>
              <a:t>●Chromaticity: -96 / -39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03AC698-C328-43CE-A288-3EC9E0E403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17 June 2025 - CEPC Workshop</a:t>
            </a:r>
            <a:endParaRPr lang="es-E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7316D7-9258-43E1-87C5-A5D30F736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ALBA Accelerator Activities</a:t>
            </a:r>
            <a:endParaRPr lang="es-E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7740CCB-2C51-44BD-9A24-A706FD0C07DA}"/>
              </a:ext>
            </a:extLst>
          </p:cNvPr>
          <p:cNvSpPr/>
          <p:nvPr/>
        </p:nvSpPr>
        <p:spPr>
          <a:xfrm>
            <a:off x="254228" y="153181"/>
            <a:ext cx="1377750" cy="10199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E19E18E-EB48-4A70-9F00-C58FFE402064}"/>
              </a:ext>
            </a:extLst>
          </p:cNvPr>
          <p:cNvSpPr/>
          <p:nvPr/>
        </p:nvSpPr>
        <p:spPr>
          <a:xfrm>
            <a:off x="406628" y="305581"/>
            <a:ext cx="1377750" cy="10199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6573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D056761-D3EE-4843-BD56-F35A1C515C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17 June 2025 - CEPC Workshop</a:t>
            </a:r>
            <a:endParaRPr lang="es-E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F06A6CB-368C-45BA-A11B-A320CFF5C3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ALBA Accelerator Activities</a:t>
            </a:r>
            <a:endParaRPr lang="es-E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FD1D09-7571-4885-A734-D0288F57FCE4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AE29799-746C-4029-8F18-12123E97A8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438" y="251157"/>
            <a:ext cx="11435385" cy="610703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53D6BE3-90C1-4F01-8833-03EDE05E4D1F}"/>
              </a:ext>
            </a:extLst>
          </p:cNvPr>
          <p:cNvSpPr/>
          <p:nvPr/>
        </p:nvSpPr>
        <p:spPr>
          <a:xfrm>
            <a:off x="254227" y="153180"/>
            <a:ext cx="2484961" cy="12625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453B209-0710-4E0D-98AE-9D80575AB300}"/>
              </a:ext>
            </a:extLst>
          </p:cNvPr>
          <p:cNvSpPr/>
          <p:nvPr/>
        </p:nvSpPr>
        <p:spPr>
          <a:xfrm>
            <a:off x="254228" y="153181"/>
            <a:ext cx="1377750" cy="10199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8424B89-1800-4F42-9F9E-7DB334D131CA}"/>
              </a:ext>
            </a:extLst>
          </p:cNvPr>
          <p:cNvSpPr/>
          <p:nvPr/>
        </p:nvSpPr>
        <p:spPr>
          <a:xfrm>
            <a:off x="820438" y="5338285"/>
            <a:ext cx="1377750" cy="10199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6675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64538" y="296978"/>
            <a:ext cx="8369060" cy="667609"/>
          </a:xfrm>
        </p:spPr>
        <p:txBody>
          <a:bodyPr/>
          <a:lstStyle/>
          <a:p>
            <a:pPr algn="ctr"/>
            <a:r>
              <a:rPr lang="en-US" sz="3600" b="1" dirty="0">
                <a:solidFill>
                  <a:srgbClr val="092F56"/>
                </a:solidFill>
                <a:latin typeface="+mn-lt"/>
              </a:rPr>
              <a:t>Magnets: EM prototypes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35741"/>
            <a:ext cx="10777396" cy="5074583"/>
          </a:xfrm>
        </p:spPr>
        <p:txBody>
          <a:bodyPr/>
          <a:lstStyle/>
          <a:p>
            <a:pPr marL="357188" indent="-30003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400" dirty="0"/>
              <a:t>The </a:t>
            </a:r>
            <a:r>
              <a:rPr lang="en-US" sz="2400" b="1" dirty="0" err="1"/>
              <a:t>CfT</a:t>
            </a:r>
            <a:r>
              <a:rPr lang="en-US" sz="2400" b="1" dirty="0"/>
              <a:t> for resistive prototypes </a:t>
            </a:r>
            <a:r>
              <a:rPr lang="en-US" sz="2400" dirty="0"/>
              <a:t>included </a:t>
            </a:r>
            <a:r>
              <a:rPr lang="en-US" sz="2400" b="1" dirty="0"/>
              <a:t>8 magnets </a:t>
            </a:r>
            <a:r>
              <a:rPr lang="en-US" sz="2400" dirty="0"/>
              <a:t>divided into </a:t>
            </a:r>
            <a:r>
              <a:rPr lang="en-US" sz="2400" b="1" dirty="0"/>
              <a:t>4 lots.</a:t>
            </a:r>
          </a:p>
          <a:p>
            <a:pPr marL="357188" indent="-30003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en-US" sz="2400" dirty="0"/>
          </a:p>
          <a:p>
            <a:pPr marL="357188" indent="-30003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en-US" sz="2400" dirty="0"/>
          </a:p>
          <a:p>
            <a:pPr marL="357188" indent="-30003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en-US" sz="2400" dirty="0"/>
          </a:p>
          <a:p>
            <a:pPr marL="357188" indent="-30003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en-US" sz="2400" dirty="0"/>
          </a:p>
          <a:p>
            <a:pPr marL="357188" indent="-30003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en-US" sz="2400" dirty="0"/>
          </a:p>
          <a:p>
            <a:pPr marL="357188" indent="-30003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en-US" sz="2400" dirty="0"/>
          </a:p>
          <a:p>
            <a:pPr marL="357188" indent="-30003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en-US" sz="2400" dirty="0"/>
          </a:p>
          <a:p>
            <a:pPr marL="357188" indent="-30003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400" b="1" dirty="0"/>
              <a:t>Contract for all 4 lots </a:t>
            </a:r>
            <a:r>
              <a:rPr lang="en-US" sz="2400" dirty="0"/>
              <a:t>was signed with </a:t>
            </a:r>
            <a:r>
              <a:rPr lang="en-US" sz="2400" b="1" dirty="0">
                <a:solidFill>
                  <a:srgbClr val="3677AE"/>
                </a:solidFill>
              </a:rPr>
              <a:t>1 single company </a:t>
            </a:r>
            <a:r>
              <a:rPr lang="en-US" sz="2400" b="1" dirty="0"/>
              <a:t>(ANTEC)</a:t>
            </a:r>
            <a:r>
              <a:rPr lang="en-US" sz="2400" b="1" dirty="0">
                <a:solidFill>
                  <a:srgbClr val="3677AE"/>
                </a:solidFill>
              </a:rPr>
              <a:t> </a:t>
            </a:r>
            <a:r>
              <a:rPr lang="en-US" sz="2400" dirty="0"/>
              <a:t>on </a:t>
            </a:r>
            <a:r>
              <a:rPr lang="en-US" sz="2400" b="1" dirty="0"/>
              <a:t>18 Jun’24</a:t>
            </a:r>
            <a:r>
              <a:rPr lang="en-US" sz="2400" dirty="0"/>
              <a:t>. The </a:t>
            </a:r>
            <a:r>
              <a:rPr lang="en-US" sz="2400" b="1" dirty="0">
                <a:solidFill>
                  <a:srgbClr val="3677AE"/>
                </a:solidFill>
              </a:rPr>
              <a:t>kick-off meeting </a:t>
            </a:r>
            <a:r>
              <a:rPr lang="en-US" sz="2400" dirty="0"/>
              <a:t>was held on </a:t>
            </a:r>
            <a:r>
              <a:rPr lang="en-US" sz="2400" b="1" dirty="0"/>
              <a:t>05 Jul’24</a:t>
            </a:r>
            <a:r>
              <a:rPr lang="en-US" sz="2400" dirty="0"/>
              <a:t>.</a:t>
            </a:r>
          </a:p>
          <a:p>
            <a:pPr marL="357188" indent="-30003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en-US" sz="2400" dirty="0"/>
          </a:p>
          <a:p>
            <a:pPr marL="357188" indent="-30003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en-US" sz="2400" dirty="0"/>
          </a:p>
          <a:p>
            <a:pPr marL="357188" indent="-30003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en-US" sz="2400" dirty="0"/>
          </a:p>
          <a:p>
            <a:pPr marL="357188" indent="-30003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en-US" sz="2400" dirty="0"/>
          </a:p>
          <a:p>
            <a:pPr marL="357188" indent="-30003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en-US" sz="2400" dirty="0"/>
          </a:p>
          <a:p>
            <a:pPr marL="357188" indent="-30003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en-US" sz="2400" dirty="0"/>
          </a:p>
          <a:p>
            <a:pPr marL="357188" indent="-30003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en-US" sz="2400" dirty="0"/>
          </a:p>
          <a:p>
            <a:pPr marL="357188" indent="-30003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en-US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498547" y="6492874"/>
            <a:ext cx="2743200" cy="365125"/>
          </a:xfrm>
        </p:spPr>
        <p:txBody>
          <a:bodyPr/>
          <a:lstStyle/>
          <a:p>
            <a:r>
              <a:rPr lang="en-US"/>
              <a:t>17 June 2025 - CEPC Workshop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385439" y="6492874"/>
            <a:ext cx="4114800" cy="365125"/>
          </a:xfrm>
        </p:spPr>
        <p:txBody>
          <a:bodyPr/>
          <a:lstStyle/>
          <a:p>
            <a:r>
              <a:rPr lang="en-US"/>
              <a:t>ALBA Accelerator Activities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7969625" y="6492874"/>
            <a:ext cx="3384176" cy="307975"/>
          </a:xfrm>
        </p:spPr>
        <p:txBody>
          <a:bodyPr/>
          <a:lstStyle/>
          <a:p>
            <a:pPr algn="r"/>
            <a:r>
              <a:rPr lang="en-US" dirty="0">
                <a:solidFill>
                  <a:srgbClr val="092F56"/>
                </a:solidFill>
              </a:rPr>
              <a:t>MAGNETS</a:t>
            </a:r>
            <a:endParaRPr lang="en-US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9177959"/>
              </p:ext>
            </p:extLst>
          </p:nvPr>
        </p:nvGraphicFramePr>
        <p:xfrm>
          <a:off x="1050201" y="1965206"/>
          <a:ext cx="2616452" cy="1219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0080">
                  <a:extLst>
                    <a:ext uri="{9D8B030D-6E8A-4147-A177-3AD203B41FA5}">
                      <a16:colId xmlns:a16="http://schemas.microsoft.com/office/drawing/2014/main" val="1725046549"/>
                    </a:ext>
                  </a:extLst>
                </a:gridCol>
                <a:gridCol w="1756372">
                  <a:extLst>
                    <a:ext uri="{9D8B030D-6E8A-4147-A177-3AD203B41FA5}">
                      <a16:colId xmlns:a16="http://schemas.microsoft.com/office/drawing/2014/main" val="418347161"/>
                    </a:ext>
                  </a:extLst>
                </a:gridCol>
              </a:tblGrid>
              <a:tr h="240138">
                <a:tc gridSpan="2">
                  <a:txBody>
                    <a:bodyPr/>
                    <a:lstStyle/>
                    <a:p>
                      <a:pPr algn="ctr"/>
                      <a:r>
                        <a:rPr lang="es-ES" sz="1400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Bending</a:t>
                      </a:r>
                      <a:r>
                        <a:rPr lang="es-ES" sz="1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s-ES" sz="1400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magnets</a:t>
                      </a:r>
                      <a:endParaRPr lang="en-US" sz="14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4472C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9541328"/>
                  </a:ext>
                </a:extLst>
              </a:tr>
              <a:tr h="240138">
                <a:tc rowSpan="3">
                  <a:txBody>
                    <a:bodyPr/>
                    <a:lstStyle/>
                    <a:p>
                      <a:pPr algn="ctr"/>
                      <a:r>
                        <a:rPr lang="es-ES" sz="14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Lot 1</a:t>
                      </a:r>
                      <a:endParaRPr lang="en-US"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QD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2036566"/>
                  </a:ext>
                </a:extLst>
              </a:tr>
              <a:tr h="240138">
                <a:tc vMerge="1"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QDS </a:t>
                      </a:r>
                      <a:r>
                        <a:rPr lang="es-ES" sz="1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conventional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656978"/>
                  </a:ext>
                </a:extLst>
              </a:tr>
              <a:tr h="240138">
                <a:tc vMerge="1"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QDS </a:t>
                      </a:r>
                      <a:r>
                        <a:rPr lang="es-ES" sz="1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embedded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9792235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8651629"/>
              </p:ext>
            </p:extLst>
          </p:nvPr>
        </p:nvGraphicFramePr>
        <p:xfrm>
          <a:off x="3983524" y="2117606"/>
          <a:ext cx="2230381" cy="91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0080">
                  <a:extLst>
                    <a:ext uri="{9D8B030D-6E8A-4147-A177-3AD203B41FA5}">
                      <a16:colId xmlns:a16="http://schemas.microsoft.com/office/drawing/2014/main" val="198267083"/>
                    </a:ext>
                  </a:extLst>
                </a:gridCol>
                <a:gridCol w="1370301">
                  <a:extLst>
                    <a:ext uri="{9D8B030D-6E8A-4147-A177-3AD203B41FA5}">
                      <a16:colId xmlns:a16="http://schemas.microsoft.com/office/drawing/2014/main" val="346942682"/>
                    </a:ext>
                  </a:extLst>
                </a:gridCol>
              </a:tblGrid>
              <a:tr h="240138">
                <a:tc gridSpan="2"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“</a:t>
                      </a:r>
                      <a:r>
                        <a:rPr lang="es-ES" sz="1400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quadrupoles</a:t>
                      </a:r>
                      <a:r>
                        <a:rPr lang="es-ES" sz="1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”</a:t>
                      </a:r>
                      <a:endParaRPr lang="en-US" sz="14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4472C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3770425"/>
                  </a:ext>
                </a:extLst>
              </a:tr>
              <a:tr h="240138">
                <a:tc rowSpan="2"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Lot 2</a:t>
                      </a:r>
                      <a:endParaRPr lang="en-US"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Q3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36530"/>
                  </a:ext>
                </a:extLst>
              </a:tr>
              <a:tr h="240138">
                <a:tc vMerge="1"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QF/QFS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2640810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5457926"/>
              </p:ext>
            </p:extLst>
          </p:nvPr>
        </p:nvGraphicFramePr>
        <p:xfrm>
          <a:off x="6443037" y="2117606"/>
          <a:ext cx="2230381" cy="91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1028">
                  <a:extLst>
                    <a:ext uri="{9D8B030D-6E8A-4147-A177-3AD203B41FA5}">
                      <a16:colId xmlns:a16="http://schemas.microsoft.com/office/drawing/2014/main" val="1826157481"/>
                    </a:ext>
                  </a:extLst>
                </a:gridCol>
                <a:gridCol w="1379353">
                  <a:extLst>
                    <a:ext uri="{9D8B030D-6E8A-4147-A177-3AD203B41FA5}">
                      <a16:colId xmlns:a16="http://schemas.microsoft.com/office/drawing/2014/main" val="1828685060"/>
                    </a:ext>
                  </a:extLst>
                </a:gridCol>
              </a:tblGrid>
              <a:tr h="240138">
                <a:tc gridSpan="2">
                  <a:txBody>
                    <a:bodyPr/>
                    <a:lstStyle/>
                    <a:p>
                      <a:pPr algn="ctr"/>
                      <a:r>
                        <a:rPr lang="es-ES" sz="1400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Sextupoles</a:t>
                      </a:r>
                      <a:endParaRPr lang="en-US" sz="14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4472C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7161914"/>
                  </a:ext>
                </a:extLst>
              </a:tr>
              <a:tr h="240138">
                <a:tc rowSpan="2"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Lot 3</a:t>
                      </a:r>
                      <a:endParaRPr lang="en-US"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SH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2665364"/>
                  </a:ext>
                </a:extLst>
              </a:tr>
              <a:tr h="240138">
                <a:tc vMerge="1"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SV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6275659"/>
                  </a:ext>
                </a:extLst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4091874"/>
              </p:ext>
            </p:extLst>
          </p:nvPr>
        </p:nvGraphicFramePr>
        <p:xfrm>
          <a:off x="8907165" y="2270006"/>
          <a:ext cx="2230381" cy="609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1027">
                  <a:extLst>
                    <a:ext uri="{9D8B030D-6E8A-4147-A177-3AD203B41FA5}">
                      <a16:colId xmlns:a16="http://schemas.microsoft.com/office/drawing/2014/main" val="1816415497"/>
                    </a:ext>
                  </a:extLst>
                </a:gridCol>
                <a:gridCol w="1379354">
                  <a:extLst>
                    <a:ext uri="{9D8B030D-6E8A-4147-A177-3AD203B41FA5}">
                      <a16:colId xmlns:a16="http://schemas.microsoft.com/office/drawing/2014/main" val="3180775431"/>
                    </a:ext>
                  </a:extLst>
                </a:gridCol>
              </a:tblGrid>
              <a:tr h="240138">
                <a:tc gridSpan="2">
                  <a:txBody>
                    <a:bodyPr/>
                    <a:lstStyle/>
                    <a:p>
                      <a:pPr algn="ctr"/>
                      <a:r>
                        <a:rPr lang="es-ES" sz="1400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Correctors</a:t>
                      </a:r>
                      <a:endParaRPr lang="en-US" sz="14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4472C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5066006"/>
                  </a:ext>
                </a:extLst>
              </a:tr>
              <a:tr h="240138"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Lot 4</a:t>
                      </a:r>
                      <a:endParaRPr lang="en-US"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CORR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9995795"/>
                  </a:ext>
                </a:extLst>
              </a:tr>
            </a:tbl>
          </a:graphicData>
        </a:graphic>
      </p:graphicFrame>
      <p:grpSp>
        <p:nvGrpSpPr>
          <p:cNvPr id="23" name="Group 22"/>
          <p:cNvGrpSpPr/>
          <p:nvPr/>
        </p:nvGrpSpPr>
        <p:grpSpPr>
          <a:xfrm>
            <a:off x="892808" y="3250763"/>
            <a:ext cx="2973294" cy="1429874"/>
            <a:chOff x="1050201" y="3235924"/>
            <a:chExt cx="2658508" cy="1278492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71182" y="3440683"/>
              <a:ext cx="737527" cy="941649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4247" y="3393408"/>
              <a:ext cx="742567" cy="1098730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0201" y="3235924"/>
              <a:ext cx="967689" cy="1278492"/>
            </a:xfrm>
            <a:prstGeom prst="rect">
              <a:avLst/>
            </a:prstGeom>
          </p:spPr>
        </p:pic>
      </p:grpSp>
      <p:grpSp>
        <p:nvGrpSpPr>
          <p:cNvPr id="25" name="Group 24"/>
          <p:cNvGrpSpPr/>
          <p:nvPr/>
        </p:nvGrpSpPr>
        <p:grpSpPr>
          <a:xfrm>
            <a:off x="6553115" y="3461787"/>
            <a:ext cx="1889044" cy="1047510"/>
            <a:chOff x="6653111" y="3426707"/>
            <a:chExt cx="1689051" cy="936609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53111" y="3426707"/>
              <a:ext cx="886208" cy="936609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9675" y="3487413"/>
              <a:ext cx="732487" cy="846728"/>
            </a:xfrm>
            <a:prstGeom prst="rect">
              <a:avLst/>
            </a:prstGeom>
          </p:spPr>
        </p:pic>
      </p:grpSp>
      <p:grpSp>
        <p:nvGrpSpPr>
          <p:cNvPr id="24" name="Group 23"/>
          <p:cNvGrpSpPr/>
          <p:nvPr/>
        </p:nvGrpSpPr>
        <p:grpSpPr>
          <a:xfrm>
            <a:off x="4188922" y="3467457"/>
            <a:ext cx="1857884" cy="1061602"/>
            <a:chOff x="4287268" y="3433123"/>
            <a:chExt cx="1661191" cy="949209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63853" y="3500323"/>
              <a:ext cx="684606" cy="814808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87268" y="3433123"/>
              <a:ext cx="756007" cy="949209"/>
            </a:xfrm>
            <a:prstGeom prst="rect">
              <a:avLst/>
            </a:prstGeom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8081" y="3649530"/>
            <a:ext cx="415244" cy="767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2033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84740" y="365125"/>
            <a:ext cx="8369060" cy="667609"/>
          </a:xfrm>
        </p:spPr>
        <p:txBody>
          <a:bodyPr/>
          <a:lstStyle/>
          <a:p>
            <a:pPr algn="r"/>
            <a:r>
              <a:rPr lang="en-US" sz="3600" b="1" dirty="0">
                <a:solidFill>
                  <a:srgbClr val="092F56"/>
                </a:solidFill>
                <a:latin typeface="+mn-lt"/>
              </a:rPr>
              <a:t>Design of magnets for final lattice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35741"/>
            <a:ext cx="10448365" cy="5074583"/>
          </a:xfrm>
        </p:spPr>
        <p:txBody>
          <a:bodyPr/>
          <a:lstStyle/>
          <a:p>
            <a:pPr marL="361950" indent="-304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400" b="1" dirty="0"/>
              <a:t>Layout implementation:</a:t>
            </a:r>
            <a:endParaRPr lang="en-US" sz="2400" dirty="0"/>
          </a:p>
          <a:p>
            <a:pPr marL="357188" indent="-30003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en-US" sz="2400" dirty="0"/>
          </a:p>
          <a:p>
            <a:pPr marL="357188" indent="-30003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en-US" sz="2400" dirty="0"/>
          </a:p>
          <a:p>
            <a:pPr marL="357188" indent="-30003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en-US" sz="2400" dirty="0"/>
          </a:p>
          <a:p>
            <a:pPr marL="357188" indent="-30003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en-US" sz="2400" dirty="0"/>
          </a:p>
          <a:p>
            <a:pPr marL="357188" indent="-30003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en-US" sz="2400" dirty="0"/>
          </a:p>
          <a:p>
            <a:pPr marL="357188" indent="-30003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en-US" sz="2400" dirty="0"/>
          </a:p>
          <a:p>
            <a:pPr marL="357188" indent="-30003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en-US" sz="2400" dirty="0"/>
          </a:p>
          <a:p>
            <a:pPr marL="357188" indent="-30003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en-US" sz="2400" dirty="0"/>
          </a:p>
          <a:p>
            <a:pPr marL="357188" indent="-30003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en-US" sz="2400" dirty="0"/>
          </a:p>
          <a:p>
            <a:pPr marL="357188" indent="-30003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en-US" sz="2400" dirty="0"/>
          </a:p>
          <a:p>
            <a:pPr marL="357188" indent="-30003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en-US" sz="2400" dirty="0"/>
          </a:p>
          <a:p>
            <a:pPr marL="357188" indent="-30003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en-US" sz="2400" dirty="0"/>
          </a:p>
          <a:p>
            <a:pPr marL="357188" indent="-30003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en-US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498547" y="6492874"/>
            <a:ext cx="2743200" cy="365125"/>
          </a:xfrm>
        </p:spPr>
        <p:txBody>
          <a:bodyPr/>
          <a:lstStyle/>
          <a:p>
            <a:r>
              <a:rPr lang="en-US"/>
              <a:t>17 June 2025 - CEPC Workshop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385439" y="6492874"/>
            <a:ext cx="4114800" cy="365125"/>
          </a:xfrm>
        </p:spPr>
        <p:txBody>
          <a:bodyPr/>
          <a:lstStyle/>
          <a:p>
            <a:r>
              <a:rPr lang="en-US"/>
              <a:t>ALBA Accelerator Activities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7969625" y="6492874"/>
            <a:ext cx="3384176" cy="307975"/>
          </a:xfrm>
        </p:spPr>
        <p:txBody>
          <a:bodyPr/>
          <a:lstStyle/>
          <a:p>
            <a:pPr algn="r"/>
            <a:r>
              <a:rPr lang="en-US" dirty="0">
                <a:solidFill>
                  <a:srgbClr val="092F56"/>
                </a:solidFill>
              </a:rPr>
              <a:t>MAGNETS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61A42F4-F271-FE7B-C3E2-1D62FB01F18E}"/>
              </a:ext>
            </a:extLst>
          </p:cNvPr>
          <p:cNvSpPr txBox="1"/>
          <p:nvPr/>
        </p:nvSpPr>
        <p:spPr>
          <a:xfrm>
            <a:off x="7169270" y="1390727"/>
            <a:ext cx="449335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Progress in design of magnet supports and alignment system: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Proposal of common baseplate for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Sextupole+Octupole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2663F67-6E81-7061-448C-D760CDA96AA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0001438" y="3303778"/>
            <a:ext cx="1787628" cy="282096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B7EFE8B-3FF2-1864-BDC7-B443812C37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6963" y="4138737"/>
            <a:ext cx="2195267" cy="1734139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49726F2-6BA1-BA42-B43C-184F997A3128}"/>
              </a:ext>
            </a:extLst>
          </p:cNvPr>
          <p:cNvCxnSpPr>
            <a:cxnSpLocks/>
            <a:stCxn id="16" idx="0"/>
          </p:cNvCxnSpPr>
          <p:nvPr/>
        </p:nvCxnSpPr>
        <p:spPr>
          <a:xfrm flipH="1" flipV="1">
            <a:off x="8537275" y="4928122"/>
            <a:ext cx="171735" cy="1034282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47B7687B-1A5F-DABE-22A2-B721B201948E}"/>
              </a:ext>
            </a:extLst>
          </p:cNvPr>
          <p:cNvSpPr txBox="1"/>
          <p:nvPr/>
        </p:nvSpPr>
        <p:spPr>
          <a:xfrm>
            <a:off x="8367410" y="5962404"/>
            <a:ext cx="683200" cy="307777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Shims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C542E736-267B-BA52-B93F-ADDB6ED6C571}"/>
              </a:ext>
            </a:extLst>
          </p:cNvPr>
          <p:cNvCxnSpPr>
            <a:cxnSpLocks/>
            <a:stCxn id="18" idx="0"/>
          </p:cNvCxnSpPr>
          <p:nvPr/>
        </p:nvCxnSpPr>
        <p:spPr>
          <a:xfrm flipV="1">
            <a:off x="7535142" y="4639281"/>
            <a:ext cx="566563" cy="1191576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224CBBD2-4DB1-19C6-6E5C-477462E41F87}"/>
              </a:ext>
            </a:extLst>
          </p:cNvPr>
          <p:cNvSpPr txBox="1"/>
          <p:nvPr/>
        </p:nvSpPr>
        <p:spPr>
          <a:xfrm>
            <a:off x="7044462" y="5830857"/>
            <a:ext cx="981359" cy="307777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Positioner</a:t>
            </a:r>
          </a:p>
        </p:txBody>
      </p:sp>
      <p:pic>
        <p:nvPicPr>
          <p:cNvPr id="10" name="Picture 9" descr="A machine with many colorful objects&#10;&#10;Description automatically generated with medium confidence">
            <a:extLst>
              <a:ext uri="{FF2B5EF4-FFF2-40B4-BE49-F238E27FC236}">
                <a16:creationId xmlns:a16="http://schemas.microsoft.com/office/drawing/2014/main" id="{C732F727-9347-8A9F-1012-13404AF971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424" y="2523730"/>
            <a:ext cx="6812913" cy="2560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1218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84740" y="365125"/>
            <a:ext cx="8369060" cy="667609"/>
          </a:xfrm>
        </p:spPr>
        <p:txBody>
          <a:bodyPr/>
          <a:lstStyle/>
          <a:p>
            <a:pPr algn="r"/>
            <a:r>
              <a:rPr lang="en-US" sz="3600" b="1" dirty="0">
                <a:solidFill>
                  <a:srgbClr val="092F56"/>
                </a:solidFill>
                <a:latin typeface="+mn-lt"/>
              </a:rPr>
              <a:t>Next steps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1" y="1335741"/>
            <a:ext cx="11058052" cy="5074583"/>
          </a:xfrm>
        </p:spPr>
        <p:txBody>
          <a:bodyPr/>
          <a:lstStyle/>
          <a:p>
            <a:pPr marL="361950" indent="-3048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400" dirty="0"/>
              <a:t>Study of </a:t>
            </a:r>
            <a:r>
              <a:rPr lang="en-US" sz="2400" b="1" dirty="0">
                <a:solidFill>
                  <a:srgbClr val="2F528F"/>
                </a:solidFill>
              </a:rPr>
              <a:t>photon extraction lines </a:t>
            </a:r>
            <a:r>
              <a:rPr lang="en-US" sz="2400" dirty="0"/>
              <a:t>and impact on magnets’ design.</a:t>
            </a:r>
          </a:p>
          <a:p>
            <a:pPr marL="361950" indent="-3048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endParaRPr lang="en-US" sz="2400" dirty="0"/>
          </a:p>
          <a:p>
            <a:pPr marL="361950" indent="-3048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endParaRPr lang="en-US" sz="2400" dirty="0"/>
          </a:p>
          <a:p>
            <a:pPr marL="361950" indent="-3048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endParaRPr lang="en-US" sz="2400" dirty="0"/>
          </a:p>
          <a:p>
            <a:pPr marL="361950" indent="-3048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endParaRPr lang="en-US" sz="2400" dirty="0"/>
          </a:p>
          <a:p>
            <a:pPr marL="361950" indent="-3048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400" dirty="0"/>
              <a:t>Design of assembly strategy for </a:t>
            </a:r>
            <a:r>
              <a:rPr lang="en-US" sz="2400" b="1" dirty="0"/>
              <a:t>PM-based magnets </a:t>
            </a:r>
            <a:r>
              <a:rPr lang="en-US" sz="2400" dirty="0"/>
              <a:t>(QDS-PM and QD-</a:t>
            </a:r>
            <a:r>
              <a:rPr lang="en-US" sz="2400" dirty="0" err="1"/>
              <a:t>Superbend</a:t>
            </a:r>
            <a:r>
              <a:rPr lang="en-US" sz="2400" dirty="0"/>
              <a:t>) </a:t>
            </a:r>
            <a:r>
              <a:rPr lang="en-US" sz="2400" b="1" dirty="0">
                <a:solidFill>
                  <a:srgbClr val="2F528F"/>
                </a:solidFill>
              </a:rPr>
              <a:t>without yoke opening </a:t>
            </a:r>
            <a:r>
              <a:rPr lang="en-US" sz="2400" dirty="0"/>
              <a:t>(lateral sliding or similar).</a:t>
            </a:r>
          </a:p>
          <a:p>
            <a:pPr marL="361950" indent="-3048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400" dirty="0"/>
              <a:t>Definition of protocol together with </a:t>
            </a:r>
            <a:r>
              <a:rPr lang="en-US" sz="2400" b="1" dirty="0"/>
              <a:t>Alignment Group </a:t>
            </a:r>
            <a:r>
              <a:rPr lang="en-US" sz="2400" dirty="0"/>
              <a:t>in order to guarantee </a:t>
            </a:r>
            <a:r>
              <a:rPr lang="en-US" sz="2400" b="1" dirty="0"/>
              <a:t>30µm rms </a:t>
            </a:r>
            <a:r>
              <a:rPr lang="en-US" sz="2400" b="1" dirty="0">
                <a:solidFill>
                  <a:srgbClr val="2F528F"/>
                </a:solidFill>
              </a:rPr>
              <a:t>positioning accuracy</a:t>
            </a:r>
            <a:r>
              <a:rPr lang="en-US" sz="2400" dirty="0"/>
              <a:t>.</a:t>
            </a:r>
          </a:p>
          <a:p>
            <a:pPr marL="361950" indent="-3048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endParaRPr lang="en-US" sz="2400" b="1" dirty="0"/>
          </a:p>
          <a:p>
            <a:pPr marL="361950" indent="-3048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endParaRPr lang="en-US" sz="2400" b="1" dirty="0"/>
          </a:p>
          <a:p>
            <a:pPr marL="361950" indent="-3048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endParaRPr lang="en-US" sz="2400" b="1" dirty="0"/>
          </a:p>
          <a:p>
            <a:pPr marL="361950" indent="-3048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endParaRPr lang="en-US" sz="2400" b="1" dirty="0"/>
          </a:p>
          <a:p>
            <a:pPr marL="819150" lvl="1" indent="-3048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endParaRPr lang="en-US" sz="2000" dirty="0"/>
          </a:p>
          <a:p>
            <a:pPr marL="357188" indent="-300038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endParaRPr lang="en-US" sz="2400" dirty="0"/>
          </a:p>
          <a:p>
            <a:pPr marL="357188" indent="-300038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endParaRPr lang="en-US" sz="2400" dirty="0"/>
          </a:p>
          <a:p>
            <a:pPr marL="357188" indent="-300038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endParaRPr lang="en-US" sz="2400" dirty="0"/>
          </a:p>
          <a:p>
            <a:pPr marL="357188" indent="-300038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endParaRPr lang="en-US" sz="2400" dirty="0"/>
          </a:p>
          <a:p>
            <a:pPr marL="357188" indent="-300038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endParaRPr lang="en-US" sz="2400" dirty="0"/>
          </a:p>
          <a:p>
            <a:pPr marL="357188" indent="-300038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endParaRPr lang="en-US" sz="2400" dirty="0"/>
          </a:p>
          <a:p>
            <a:pPr marL="357188" indent="-300038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endParaRPr lang="en-US" sz="2400" dirty="0"/>
          </a:p>
          <a:p>
            <a:pPr marL="357188" indent="-300038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endParaRPr lang="en-US" sz="2400" dirty="0"/>
          </a:p>
          <a:p>
            <a:pPr marL="357188" indent="-300038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endParaRPr lang="en-US" sz="2400" dirty="0"/>
          </a:p>
          <a:p>
            <a:pPr marL="357188" indent="-300038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endParaRPr lang="en-US" sz="2400" dirty="0"/>
          </a:p>
          <a:p>
            <a:pPr marL="357188" indent="-300038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endParaRPr lang="en-US" sz="2400" dirty="0"/>
          </a:p>
          <a:p>
            <a:pPr marL="357188" indent="-300038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endParaRPr lang="en-US" sz="2400" dirty="0"/>
          </a:p>
          <a:p>
            <a:pPr marL="357188" indent="-300038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endParaRPr lang="en-US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498547" y="6492874"/>
            <a:ext cx="2743200" cy="365125"/>
          </a:xfrm>
        </p:spPr>
        <p:txBody>
          <a:bodyPr/>
          <a:lstStyle/>
          <a:p>
            <a:r>
              <a:rPr lang="en-US"/>
              <a:t>17 June 2025 - CEPC Workshop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385439" y="6492874"/>
            <a:ext cx="4114800" cy="365125"/>
          </a:xfrm>
        </p:spPr>
        <p:txBody>
          <a:bodyPr/>
          <a:lstStyle/>
          <a:p>
            <a:r>
              <a:rPr lang="en-US"/>
              <a:t>ALBA Accelerator Activities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7969625" y="6492874"/>
            <a:ext cx="3384176" cy="307975"/>
          </a:xfrm>
        </p:spPr>
        <p:txBody>
          <a:bodyPr/>
          <a:lstStyle/>
          <a:p>
            <a:pPr algn="r"/>
            <a:r>
              <a:rPr lang="en-US" dirty="0">
                <a:solidFill>
                  <a:srgbClr val="092F56"/>
                </a:solidFill>
              </a:rPr>
              <a:t>MAGNETS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F08AA7-DA36-6E98-AE6C-B226A21535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8962" y="1872517"/>
            <a:ext cx="3149953" cy="17046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098281F-E771-2632-B468-85BA4AFFB9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1538" y="2466668"/>
            <a:ext cx="4114800" cy="962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8090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fa11007scr (13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9" y="707364"/>
            <a:ext cx="9144000" cy="575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969264" y="18067"/>
            <a:ext cx="46755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ALBA, </a:t>
            </a:r>
            <a:r>
              <a:rPr kumimoji="0" lang="es-ES_tradnl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</a:t>
            </a:r>
            <a:r>
              <a:rPr kumimoji="0" lang="es-ES_tradnl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ES_tradnl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Spanish</a:t>
            </a:r>
            <a:r>
              <a:rPr kumimoji="0" lang="es-ES_tradnl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ES_tradnl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Synchrotron</a:t>
            </a:r>
            <a:endParaRPr kumimoji="0" lang="es-ES_tradnl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28D62E3-4532-43E8-8B18-8DA678B05C9A}"/>
              </a:ext>
            </a:extLst>
          </p:cNvPr>
          <p:cNvSpPr/>
          <p:nvPr/>
        </p:nvSpPr>
        <p:spPr>
          <a:xfrm>
            <a:off x="1524000" y="707364"/>
            <a:ext cx="9143999" cy="1200329"/>
          </a:xfrm>
          <a:prstGeom prst="rect">
            <a:avLst/>
          </a:prstGeom>
          <a:solidFill>
            <a:schemeClr val="bg1">
              <a:alpha val="67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National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public institution, funded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50% national Government (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Ministerio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de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Ciencia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Innovación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y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Universidades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50% regional GenCat (Department de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Recerca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Universitats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User facility open to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international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academic and industrial communities</a:t>
            </a:r>
          </a:p>
        </p:txBody>
      </p:sp>
    </p:spTree>
    <p:extLst>
      <p:ext uri="{BB962C8B-B14F-4D97-AF65-F5344CB8AC3E}">
        <p14:creationId xmlns:p14="http://schemas.microsoft.com/office/powerpoint/2010/main" val="34789702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1077" y="313408"/>
            <a:ext cx="8369060" cy="667609"/>
          </a:xfrm>
        </p:spPr>
        <p:txBody>
          <a:bodyPr/>
          <a:lstStyle/>
          <a:p>
            <a:pPr algn="ctr"/>
            <a:r>
              <a:rPr lang="en-US" sz="3600" b="1" dirty="0">
                <a:solidFill>
                  <a:srgbClr val="092F56"/>
                </a:solidFill>
                <a:latin typeface="+mn-lt"/>
              </a:rPr>
              <a:t>Magnets: PM prototypes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3967" y="1323546"/>
            <a:ext cx="10448365" cy="5074583"/>
          </a:xfrm>
        </p:spPr>
        <p:txBody>
          <a:bodyPr/>
          <a:lstStyle/>
          <a:p>
            <a:pPr marL="357188" indent="-30003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b="1" dirty="0"/>
              <a:t>Lot 1 (QDS-PM):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New </a:t>
            </a:r>
            <a:r>
              <a:rPr lang="en-US" sz="2000" b="1" dirty="0">
                <a:solidFill>
                  <a:srgbClr val="3677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tuning mechanism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consisting of an adjustable gap at the yoke’s backbone, by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adjustable shim plates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at the ends of the magnet. This will allow an estimated </a:t>
            </a:r>
            <a:r>
              <a:rPr lang="en-US" sz="2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cost reduction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for the series magnets of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~10%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498547" y="6492874"/>
            <a:ext cx="2743200" cy="365125"/>
          </a:xfrm>
        </p:spPr>
        <p:txBody>
          <a:bodyPr/>
          <a:lstStyle/>
          <a:p>
            <a:r>
              <a:rPr lang="en-US"/>
              <a:t>17 June 2025 - CEPC Workshop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385439" y="6492874"/>
            <a:ext cx="4114800" cy="365125"/>
          </a:xfrm>
        </p:spPr>
        <p:txBody>
          <a:bodyPr/>
          <a:lstStyle/>
          <a:p>
            <a:r>
              <a:rPr lang="en-US"/>
              <a:t>ALBA Accelerator Activities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7969625" y="6492874"/>
            <a:ext cx="3384176" cy="307975"/>
          </a:xfrm>
        </p:spPr>
        <p:txBody>
          <a:bodyPr/>
          <a:lstStyle/>
          <a:p>
            <a:pPr algn="r"/>
            <a:r>
              <a:rPr lang="en-US" dirty="0">
                <a:solidFill>
                  <a:srgbClr val="092F56"/>
                </a:solidFill>
              </a:rPr>
              <a:t>MAGNETS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D0DE149-0BB3-0CC1-7BA7-2806E3C474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648" y="3202560"/>
            <a:ext cx="2846092" cy="2012121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FADEBE82-9335-4F74-6C6E-14DA8EE71654}"/>
              </a:ext>
            </a:extLst>
          </p:cNvPr>
          <p:cNvGrpSpPr/>
          <p:nvPr/>
        </p:nvGrpSpPr>
        <p:grpSpPr>
          <a:xfrm>
            <a:off x="6384001" y="3101412"/>
            <a:ext cx="5551276" cy="2954188"/>
            <a:chOff x="6118991" y="2739246"/>
            <a:chExt cx="5551276" cy="2954188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280F10D-69F7-8619-3CE9-F49A4B9E14A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18991" y="2739246"/>
              <a:ext cx="5551276" cy="2954188"/>
            </a:xfrm>
            <a:prstGeom prst="rect">
              <a:avLst/>
            </a:prstGeom>
          </p:spPr>
        </p:pic>
        <p:sp>
          <p:nvSpPr>
            <p:cNvPr id="16" name="Freeform 4">
              <a:extLst>
                <a:ext uri="{FF2B5EF4-FFF2-40B4-BE49-F238E27FC236}">
                  <a16:creationId xmlns:a16="http://schemas.microsoft.com/office/drawing/2014/main" id="{2EA09F0F-DB27-9527-4FD2-3007B21617C4}"/>
                </a:ext>
              </a:extLst>
            </p:cNvPr>
            <p:cNvSpPr/>
            <p:nvPr/>
          </p:nvSpPr>
          <p:spPr>
            <a:xfrm>
              <a:off x="6457950" y="3387725"/>
              <a:ext cx="520700" cy="434975"/>
            </a:xfrm>
            <a:custGeom>
              <a:avLst/>
              <a:gdLst>
                <a:gd name="connsiteX0" fmla="*/ 517525 w 520700"/>
                <a:gd name="connsiteY0" fmla="*/ 447675 h 447675"/>
                <a:gd name="connsiteX1" fmla="*/ 520700 w 520700"/>
                <a:gd name="connsiteY1" fmla="*/ 127000 h 447675"/>
                <a:gd name="connsiteX2" fmla="*/ 0 w 520700"/>
                <a:gd name="connsiteY2" fmla="*/ 0 h 447675"/>
                <a:gd name="connsiteX3" fmla="*/ 15875 w 520700"/>
                <a:gd name="connsiteY3" fmla="*/ 288925 h 447675"/>
                <a:gd name="connsiteX4" fmla="*/ 517525 w 520700"/>
                <a:gd name="connsiteY4" fmla="*/ 447675 h 447675"/>
                <a:gd name="connsiteX0" fmla="*/ 517525 w 520700"/>
                <a:gd name="connsiteY0" fmla="*/ 434975 h 434975"/>
                <a:gd name="connsiteX1" fmla="*/ 520700 w 520700"/>
                <a:gd name="connsiteY1" fmla="*/ 127000 h 434975"/>
                <a:gd name="connsiteX2" fmla="*/ 0 w 520700"/>
                <a:gd name="connsiteY2" fmla="*/ 0 h 434975"/>
                <a:gd name="connsiteX3" fmla="*/ 15875 w 520700"/>
                <a:gd name="connsiteY3" fmla="*/ 288925 h 434975"/>
                <a:gd name="connsiteX4" fmla="*/ 517525 w 520700"/>
                <a:gd name="connsiteY4" fmla="*/ 434975 h 434975"/>
                <a:gd name="connsiteX0" fmla="*/ 517525 w 520700"/>
                <a:gd name="connsiteY0" fmla="*/ 434975 h 434975"/>
                <a:gd name="connsiteX1" fmla="*/ 520700 w 520700"/>
                <a:gd name="connsiteY1" fmla="*/ 127000 h 434975"/>
                <a:gd name="connsiteX2" fmla="*/ 0 w 520700"/>
                <a:gd name="connsiteY2" fmla="*/ 0 h 434975"/>
                <a:gd name="connsiteX3" fmla="*/ 3175 w 520700"/>
                <a:gd name="connsiteY3" fmla="*/ 282575 h 434975"/>
                <a:gd name="connsiteX4" fmla="*/ 517525 w 520700"/>
                <a:gd name="connsiteY4" fmla="*/ 434975 h 434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0700" h="434975">
                  <a:moveTo>
                    <a:pt x="517525" y="434975"/>
                  </a:moveTo>
                  <a:cubicBezTo>
                    <a:pt x="518583" y="328083"/>
                    <a:pt x="519642" y="233892"/>
                    <a:pt x="520700" y="127000"/>
                  </a:cubicBezTo>
                  <a:lnTo>
                    <a:pt x="0" y="0"/>
                  </a:lnTo>
                  <a:cubicBezTo>
                    <a:pt x="1058" y="94192"/>
                    <a:pt x="2117" y="188383"/>
                    <a:pt x="3175" y="282575"/>
                  </a:cubicBezTo>
                  <a:lnTo>
                    <a:pt x="517525" y="434975"/>
                  </a:ln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B6378601-4152-3B71-DE8C-4973CCF74AE2}"/>
                </a:ext>
              </a:extLst>
            </p:cNvPr>
            <p:cNvSpPr/>
            <p:nvPr/>
          </p:nvSpPr>
          <p:spPr>
            <a:xfrm>
              <a:off x="6459539" y="4458029"/>
              <a:ext cx="530530" cy="508000"/>
            </a:xfrm>
            <a:custGeom>
              <a:avLst/>
              <a:gdLst>
                <a:gd name="connsiteX0" fmla="*/ 517525 w 520700"/>
                <a:gd name="connsiteY0" fmla="*/ 447675 h 447675"/>
                <a:gd name="connsiteX1" fmla="*/ 520700 w 520700"/>
                <a:gd name="connsiteY1" fmla="*/ 127000 h 447675"/>
                <a:gd name="connsiteX2" fmla="*/ 0 w 520700"/>
                <a:gd name="connsiteY2" fmla="*/ 0 h 447675"/>
                <a:gd name="connsiteX3" fmla="*/ 15875 w 520700"/>
                <a:gd name="connsiteY3" fmla="*/ 288925 h 447675"/>
                <a:gd name="connsiteX4" fmla="*/ 517525 w 520700"/>
                <a:gd name="connsiteY4" fmla="*/ 447675 h 447675"/>
                <a:gd name="connsiteX0" fmla="*/ 517525 w 520700"/>
                <a:gd name="connsiteY0" fmla="*/ 434975 h 434975"/>
                <a:gd name="connsiteX1" fmla="*/ 520700 w 520700"/>
                <a:gd name="connsiteY1" fmla="*/ 127000 h 434975"/>
                <a:gd name="connsiteX2" fmla="*/ 0 w 520700"/>
                <a:gd name="connsiteY2" fmla="*/ 0 h 434975"/>
                <a:gd name="connsiteX3" fmla="*/ 15875 w 520700"/>
                <a:gd name="connsiteY3" fmla="*/ 288925 h 434975"/>
                <a:gd name="connsiteX4" fmla="*/ 517525 w 520700"/>
                <a:gd name="connsiteY4" fmla="*/ 434975 h 434975"/>
                <a:gd name="connsiteX0" fmla="*/ 517525 w 520700"/>
                <a:gd name="connsiteY0" fmla="*/ 434975 h 434975"/>
                <a:gd name="connsiteX1" fmla="*/ 520700 w 520700"/>
                <a:gd name="connsiteY1" fmla="*/ 127000 h 434975"/>
                <a:gd name="connsiteX2" fmla="*/ 0 w 520700"/>
                <a:gd name="connsiteY2" fmla="*/ 0 h 434975"/>
                <a:gd name="connsiteX3" fmla="*/ 3175 w 520700"/>
                <a:gd name="connsiteY3" fmla="*/ 282575 h 434975"/>
                <a:gd name="connsiteX4" fmla="*/ 517525 w 520700"/>
                <a:gd name="connsiteY4" fmla="*/ 434975 h 434975"/>
                <a:gd name="connsiteX0" fmla="*/ 527050 w 530225"/>
                <a:gd name="connsiteY0" fmla="*/ 508000 h 508000"/>
                <a:gd name="connsiteX1" fmla="*/ 530225 w 530225"/>
                <a:gd name="connsiteY1" fmla="*/ 200025 h 508000"/>
                <a:gd name="connsiteX2" fmla="*/ 0 w 530225"/>
                <a:gd name="connsiteY2" fmla="*/ 0 h 508000"/>
                <a:gd name="connsiteX3" fmla="*/ 12700 w 530225"/>
                <a:gd name="connsiteY3" fmla="*/ 355600 h 508000"/>
                <a:gd name="connsiteX4" fmla="*/ 527050 w 530225"/>
                <a:gd name="connsiteY4" fmla="*/ 508000 h 508000"/>
                <a:gd name="connsiteX0" fmla="*/ 527050 w 530225"/>
                <a:gd name="connsiteY0" fmla="*/ 508000 h 508000"/>
                <a:gd name="connsiteX1" fmla="*/ 530225 w 530225"/>
                <a:gd name="connsiteY1" fmla="*/ 200025 h 508000"/>
                <a:gd name="connsiteX2" fmla="*/ 0 w 530225"/>
                <a:gd name="connsiteY2" fmla="*/ 0 h 508000"/>
                <a:gd name="connsiteX3" fmla="*/ 9525 w 530225"/>
                <a:gd name="connsiteY3" fmla="*/ 187325 h 508000"/>
                <a:gd name="connsiteX4" fmla="*/ 527050 w 530225"/>
                <a:gd name="connsiteY4" fmla="*/ 508000 h 508000"/>
                <a:gd name="connsiteX0" fmla="*/ 527050 w 530225"/>
                <a:gd name="connsiteY0" fmla="*/ 508000 h 508000"/>
                <a:gd name="connsiteX1" fmla="*/ 530225 w 530225"/>
                <a:gd name="connsiteY1" fmla="*/ 200025 h 508000"/>
                <a:gd name="connsiteX2" fmla="*/ 0 w 530225"/>
                <a:gd name="connsiteY2" fmla="*/ 0 h 508000"/>
                <a:gd name="connsiteX3" fmla="*/ 98425 w 530225"/>
                <a:gd name="connsiteY3" fmla="*/ 165100 h 508000"/>
                <a:gd name="connsiteX4" fmla="*/ 527050 w 530225"/>
                <a:gd name="connsiteY4" fmla="*/ 508000 h 508000"/>
                <a:gd name="connsiteX0" fmla="*/ 527050 w 530225"/>
                <a:gd name="connsiteY0" fmla="*/ 508000 h 508000"/>
                <a:gd name="connsiteX1" fmla="*/ 530225 w 530225"/>
                <a:gd name="connsiteY1" fmla="*/ 200025 h 508000"/>
                <a:gd name="connsiteX2" fmla="*/ 0 w 530225"/>
                <a:gd name="connsiteY2" fmla="*/ 0 h 508000"/>
                <a:gd name="connsiteX3" fmla="*/ 6350 w 530225"/>
                <a:gd name="connsiteY3" fmla="*/ 247650 h 508000"/>
                <a:gd name="connsiteX4" fmla="*/ 527050 w 530225"/>
                <a:gd name="connsiteY4" fmla="*/ 508000 h 508000"/>
                <a:gd name="connsiteX0" fmla="*/ 527050 w 530225"/>
                <a:gd name="connsiteY0" fmla="*/ 508000 h 508000"/>
                <a:gd name="connsiteX1" fmla="*/ 530225 w 530225"/>
                <a:gd name="connsiteY1" fmla="*/ 200025 h 508000"/>
                <a:gd name="connsiteX2" fmla="*/ 0 w 530225"/>
                <a:gd name="connsiteY2" fmla="*/ 0 h 508000"/>
                <a:gd name="connsiteX3" fmla="*/ 15875 w 530225"/>
                <a:gd name="connsiteY3" fmla="*/ 273050 h 508000"/>
                <a:gd name="connsiteX4" fmla="*/ 527050 w 530225"/>
                <a:gd name="connsiteY4" fmla="*/ 508000 h 508000"/>
                <a:gd name="connsiteX0" fmla="*/ 523875 w 530225"/>
                <a:gd name="connsiteY0" fmla="*/ 492125 h 492125"/>
                <a:gd name="connsiteX1" fmla="*/ 530225 w 530225"/>
                <a:gd name="connsiteY1" fmla="*/ 200025 h 492125"/>
                <a:gd name="connsiteX2" fmla="*/ 0 w 530225"/>
                <a:gd name="connsiteY2" fmla="*/ 0 h 492125"/>
                <a:gd name="connsiteX3" fmla="*/ 15875 w 530225"/>
                <a:gd name="connsiteY3" fmla="*/ 273050 h 492125"/>
                <a:gd name="connsiteX4" fmla="*/ 523875 w 530225"/>
                <a:gd name="connsiteY4" fmla="*/ 492125 h 492125"/>
                <a:gd name="connsiteX0" fmla="*/ 523875 w 774700"/>
                <a:gd name="connsiteY0" fmla="*/ 492125 h 492125"/>
                <a:gd name="connsiteX1" fmla="*/ 774700 w 774700"/>
                <a:gd name="connsiteY1" fmla="*/ 149225 h 492125"/>
                <a:gd name="connsiteX2" fmla="*/ 0 w 774700"/>
                <a:gd name="connsiteY2" fmla="*/ 0 h 492125"/>
                <a:gd name="connsiteX3" fmla="*/ 15875 w 774700"/>
                <a:gd name="connsiteY3" fmla="*/ 273050 h 492125"/>
                <a:gd name="connsiteX4" fmla="*/ 523875 w 774700"/>
                <a:gd name="connsiteY4" fmla="*/ 492125 h 492125"/>
                <a:gd name="connsiteX0" fmla="*/ 777875 w 778015"/>
                <a:gd name="connsiteY0" fmla="*/ 454025 h 454025"/>
                <a:gd name="connsiteX1" fmla="*/ 774700 w 778015"/>
                <a:gd name="connsiteY1" fmla="*/ 149225 h 454025"/>
                <a:gd name="connsiteX2" fmla="*/ 0 w 778015"/>
                <a:gd name="connsiteY2" fmla="*/ 0 h 454025"/>
                <a:gd name="connsiteX3" fmla="*/ 15875 w 778015"/>
                <a:gd name="connsiteY3" fmla="*/ 273050 h 454025"/>
                <a:gd name="connsiteX4" fmla="*/ 777875 w 778015"/>
                <a:gd name="connsiteY4" fmla="*/ 454025 h 454025"/>
                <a:gd name="connsiteX0" fmla="*/ 762004 w 762144"/>
                <a:gd name="connsiteY0" fmla="*/ 508000 h 508000"/>
                <a:gd name="connsiteX1" fmla="*/ 758829 w 762144"/>
                <a:gd name="connsiteY1" fmla="*/ 203200 h 508000"/>
                <a:gd name="connsiteX2" fmla="*/ 231779 w 762144"/>
                <a:gd name="connsiteY2" fmla="*/ 0 h 508000"/>
                <a:gd name="connsiteX3" fmla="*/ 4 w 762144"/>
                <a:gd name="connsiteY3" fmla="*/ 327025 h 508000"/>
                <a:gd name="connsiteX4" fmla="*/ 762004 w 762144"/>
                <a:gd name="connsiteY4" fmla="*/ 508000 h 508000"/>
                <a:gd name="connsiteX0" fmla="*/ 530225 w 530365"/>
                <a:gd name="connsiteY0" fmla="*/ 508000 h 508000"/>
                <a:gd name="connsiteX1" fmla="*/ 527050 w 530365"/>
                <a:gd name="connsiteY1" fmla="*/ 203200 h 508000"/>
                <a:gd name="connsiteX2" fmla="*/ 0 w 530365"/>
                <a:gd name="connsiteY2" fmla="*/ 0 h 508000"/>
                <a:gd name="connsiteX3" fmla="*/ 3175 w 530365"/>
                <a:gd name="connsiteY3" fmla="*/ 266700 h 508000"/>
                <a:gd name="connsiteX4" fmla="*/ 530225 w 530365"/>
                <a:gd name="connsiteY4" fmla="*/ 508000 h 508000"/>
                <a:gd name="connsiteX0" fmla="*/ 530225 w 530365"/>
                <a:gd name="connsiteY0" fmla="*/ 508000 h 508000"/>
                <a:gd name="connsiteX1" fmla="*/ 527050 w 530365"/>
                <a:gd name="connsiteY1" fmla="*/ 203200 h 508000"/>
                <a:gd name="connsiteX2" fmla="*/ 0 w 530365"/>
                <a:gd name="connsiteY2" fmla="*/ 0 h 508000"/>
                <a:gd name="connsiteX3" fmla="*/ 3175 w 530365"/>
                <a:gd name="connsiteY3" fmla="*/ 266700 h 508000"/>
                <a:gd name="connsiteX4" fmla="*/ 530225 w 530365"/>
                <a:gd name="connsiteY4" fmla="*/ 508000 h 508000"/>
                <a:gd name="connsiteX0" fmla="*/ 530225 w 530530"/>
                <a:gd name="connsiteY0" fmla="*/ 508000 h 508000"/>
                <a:gd name="connsiteX1" fmla="*/ 530225 w 530530"/>
                <a:gd name="connsiteY1" fmla="*/ 209550 h 508000"/>
                <a:gd name="connsiteX2" fmla="*/ 0 w 530530"/>
                <a:gd name="connsiteY2" fmla="*/ 0 h 508000"/>
                <a:gd name="connsiteX3" fmla="*/ 3175 w 530530"/>
                <a:gd name="connsiteY3" fmla="*/ 266700 h 508000"/>
                <a:gd name="connsiteX4" fmla="*/ 530225 w 530530"/>
                <a:gd name="connsiteY4" fmla="*/ 508000 h 50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0530" h="508000">
                  <a:moveTo>
                    <a:pt x="530225" y="508000"/>
                  </a:moveTo>
                  <a:cubicBezTo>
                    <a:pt x="531283" y="401108"/>
                    <a:pt x="529167" y="316442"/>
                    <a:pt x="530225" y="209550"/>
                  </a:cubicBezTo>
                  <a:lnTo>
                    <a:pt x="0" y="0"/>
                  </a:lnTo>
                  <a:cubicBezTo>
                    <a:pt x="1058" y="94192"/>
                    <a:pt x="2117" y="172508"/>
                    <a:pt x="3175" y="266700"/>
                  </a:cubicBezTo>
                  <a:lnTo>
                    <a:pt x="530225" y="508000"/>
                  </a:ln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7835D75A-F438-96C9-8607-6E52BADCC18B}"/>
              </a:ext>
            </a:extLst>
          </p:cNvPr>
          <p:cNvSpPr txBox="1"/>
          <p:nvPr/>
        </p:nvSpPr>
        <p:spPr>
          <a:xfrm>
            <a:off x="6456452" y="5644253"/>
            <a:ext cx="3371436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Estimated cost reduction ~10%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PM material reduced by ~28%</a:t>
            </a:r>
          </a:p>
          <a:p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NiFe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material reduced by ~10%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1B4305C-0CAA-7E31-86E6-273E2E1B18CC}"/>
              </a:ext>
            </a:extLst>
          </p:cNvPr>
          <p:cNvSpPr txBox="1"/>
          <p:nvPr/>
        </p:nvSpPr>
        <p:spPr>
          <a:xfrm>
            <a:off x="10590930" y="5936464"/>
            <a:ext cx="6799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PSI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679594E-553B-FDF2-0410-30FE4FC8A02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/>
          <a:stretch/>
        </p:blipFill>
        <p:spPr>
          <a:xfrm>
            <a:off x="3151247" y="3118100"/>
            <a:ext cx="2541051" cy="2801301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2D8310B2-F438-C100-082A-21AECFB9F09B}"/>
              </a:ext>
            </a:extLst>
          </p:cNvPr>
          <p:cNvSpPr txBox="1"/>
          <p:nvPr/>
        </p:nvSpPr>
        <p:spPr>
          <a:xfrm>
            <a:off x="2080845" y="5503902"/>
            <a:ext cx="149403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Control gap adjustment mechanism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561FA5E9-5474-3C84-B008-001D9B9C0862}"/>
              </a:ext>
            </a:extLst>
          </p:cNvPr>
          <p:cNvCxnSpPr>
            <a:cxnSpLocks/>
          </p:cNvCxnSpPr>
          <p:nvPr/>
        </p:nvCxnSpPr>
        <p:spPr>
          <a:xfrm flipV="1">
            <a:off x="3346580" y="5063156"/>
            <a:ext cx="357012" cy="56553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AE9FD29F-A6FE-0C1A-A429-02C78648B7C9}"/>
              </a:ext>
            </a:extLst>
          </p:cNvPr>
          <p:cNvCxnSpPr>
            <a:cxnSpLocks/>
          </p:cNvCxnSpPr>
          <p:nvPr/>
        </p:nvCxnSpPr>
        <p:spPr>
          <a:xfrm flipH="1" flipV="1">
            <a:off x="2652113" y="5063156"/>
            <a:ext cx="244996" cy="45910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FB315543-8385-33D9-2AE7-BB5D1E39B338}"/>
              </a:ext>
            </a:extLst>
          </p:cNvPr>
          <p:cNvSpPr txBox="1"/>
          <p:nvPr/>
        </p:nvSpPr>
        <p:spPr>
          <a:xfrm>
            <a:off x="1313685" y="2714181"/>
            <a:ext cx="2291718" cy="40011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/>
              <a:t>Initial proposal (</a:t>
            </a:r>
            <a:r>
              <a:rPr lang="en-US" sz="2000" dirty="0" err="1"/>
              <a:t>CfT</a:t>
            </a:r>
            <a:r>
              <a:rPr lang="en-US" sz="2000" dirty="0"/>
              <a:t>)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E0EE93A-2F80-8B3C-EFA3-58E5AAC00189}"/>
              </a:ext>
            </a:extLst>
          </p:cNvPr>
          <p:cNvSpPr txBox="1"/>
          <p:nvPr/>
        </p:nvSpPr>
        <p:spPr>
          <a:xfrm>
            <a:off x="7551828" y="2714181"/>
            <a:ext cx="2755178" cy="40011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/>
              <a:t>Manufacturer’s proposal</a:t>
            </a:r>
          </a:p>
        </p:txBody>
      </p:sp>
      <p:sp>
        <p:nvSpPr>
          <p:cNvPr id="29" name="Arrow: Left-Right 28">
            <a:extLst>
              <a:ext uri="{FF2B5EF4-FFF2-40B4-BE49-F238E27FC236}">
                <a16:creationId xmlns:a16="http://schemas.microsoft.com/office/drawing/2014/main" id="{428357B4-F31D-1DED-3D06-FA3B5A796719}"/>
              </a:ext>
            </a:extLst>
          </p:cNvPr>
          <p:cNvSpPr/>
          <p:nvPr/>
        </p:nvSpPr>
        <p:spPr>
          <a:xfrm rot="5400000">
            <a:off x="6415890" y="4869293"/>
            <a:ext cx="450988" cy="90534"/>
          </a:xfrm>
          <a:prstGeom prst="leftRightArrow">
            <a:avLst>
              <a:gd name="adj1" fmla="val 50000"/>
              <a:gd name="adj2" fmla="val 97345"/>
            </a:avLst>
          </a:prstGeom>
          <a:solidFill>
            <a:srgbClr val="FF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0" name="Arrow: Left-Right 29">
            <a:extLst>
              <a:ext uri="{FF2B5EF4-FFF2-40B4-BE49-F238E27FC236}">
                <a16:creationId xmlns:a16="http://schemas.microsoft.com/office/drawing/2014/main" id="{DADD9714-989A-7255-4C83-3C8076368AB2}"/>
              </a:ext>
            </a:extLst>
          </p:cNvPr>
          <p:cNvSpPr/>
          <p:nvPr/>
        </p:nvSpPr>
        <p:spPr>
          <a:xfrm rot="5400000">
            <a:off x="6415890" y="3827765"/>
            <a:ext cx="450988" cy="90534"/>
          </a:xfrm>
          <a:prstGeom prst="leftRightArrow">
            <a:avLst>
              <a:gd name="adj1" fmla="val 50000"/>
              <a:gd name="adj2" fmla="val 97345"/>
            </a:avLst>
          </a:prstGeom>
          <a:solidFill>
            <a:srgbClr val="FF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C4781FDF-3596-3CEE-BEAA-865552ED806C}"/>
              </a:ext>
            </a:extLst>
          </p:cNvPr>
          <p:cNvSpPr/>
          <p:nvPr/>
        </p:nvSpPr>
        <p:spPr>
          <a:xfrm>
            <a:off x="4513552" y="4916132"/>
            <a:ext cx="99588" cy="207852"/>
          </a:xfrm>
          <a:prstGeom prst="downArrow">
            <a:avLst>
              <a:gd name="adj1" fmla="val 50000"/>
              <a:gd name="adj2" fmla="val 85867"/>
            </a:avLst>
          </a:prstGeom>
          <a:solidFill>
            <a:srgbClr val="4472C4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9B42C42A-329A-0A4E-4A3A-E4067E549EDD}"/>
              </a:ext>
            </a:extLst>
          </p:cNvPr>
          <p:cNvSpPr/>
          <p:nvPr/>
        </p:nvSpPr>
        <p:spPr>
          <a:xfrm flipV="1">
            <a:off x="4513552" y="4577673"/>
            <a:ext cx="99588" cy="207852"/>
          </a:xfrm>
          <a:prstGeom prst="downArrow">
            <a:avLst>
              <a:gd name="adj1" fmla="val 50000"/>
              <a:gd name="adj2" fmla="val 88258"/>
            </a:avLst>
          </a:prstGeom>
          <a:solidFill>
            <a:srgbClr val="4472C4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528B29E-2856-5F6A-7C3B-8FFA6070A5AB}"/>
              </a:ext>
            </a:extLst>
          </p:cNvPr>
          <p:cNvSpPr txBox="1"/>
          <p:nvPr/>
        </p:nvSpPr>
        <p:spPr>
          <a:xfrm>
            <a:off x="6389532" y="2707890"/>
            <a:ext cx="8783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Shim plates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A17F0D2B-D89B-6D79-B770-7527E01AE906}"/>
              </a:ext>
            </a:extLst>
          </p:cNvPr>
          <p:cNvCxnSpPr>
            <a:cxnSpLocks/>
            <a:stCxn id="13" idx="2"/>
          </p:cNvCxnSpPr>
          <p:nvPr/>
        </p:nvCxnSpPr>
        <p:spPr>
          <a:xfrm>
            <a:off x="6828701" y="3231110"/>
            <a:ext cx="153210" cy="78350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88094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E8113BE8-CE81-49FA-9995-827504A7A2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9747" y="864238"/>
            <a:ext cx="5124660" cy="4351338"/>
          </a:xfrm>
        </p:spPr>
        <p:txBody>
          <a:bodyPr/>
          <a:lstStyle/>
          <a:p>
            <a:pPr marL="0" indent="0" algn="ctr">
              <a:buSzPct val="45000"/>
              <a:buNone/>
            </a:pPr>
            <a:r>
              <a:rPr lang="en-US" sz="2000" b="1" dirty="0">
                <a:solidFill>
                  <a:srgbClr val="009282"/>
                </a:solidFill>
              </a:rPr>
              <a:t>4 inner and 4 outer conductor rods create two opposite dipole fields </a:t>
            </a:r>
            <a:r>
              <a:rPr lang="en-US" sz="1800" dirty="0">
                <a:solidFill>
                  <a:srgbClr val="009282"/>
                </a:solidFill>
              </a:rPr>
              <a:t>powered with independent pulsed power supplies</a:t>
            </a:r>
          </a:p>
          <a:p>
            <a:pPr lvl="1" algn="ctr">
              <a:buSzPct val="45000"/>
              <a:buFont typeface="StarSymbol"/>
              <a:buChar char="●"/>
            </a:pPr>
            <a:endParaRPr lang="en-US" sz="1800" dirty="0">
              <a:solidFill>
                <a:srgbClr val="092F56"/>
              </a:solidFill>
            </a:endParaRPr>
          </a:p>
          <a:p>
            <a:pPr lvl="1" algn="ctr">
              <a:buSzPct val="45000"/>
              <a:buFont typeface="StarSymbol"/>
              <a:buChar char="●"/>
            </a:pPr>
            <a:endParaRPr lang="en-US" sz="1800" dirty="0">
              <a:solidFill>
                <a:srgbClr val="092F56"/>
              </a:solidFill>
            </a:endParaRPr>
          </a:p>
          <a:p>
            <a:pPr lvl="1" algn="ctr">
              <a:buSzPct val="45000"/>
              <a:buFont typeface="StarSymbol"/>
              <a:buChar char="●"/>
            </a:pPr>
            <a:endParaRPr lang="en-US" sz="1800" dirty="0">
              <a:solidFill>
                <a:srgbClr val="092F56"/>
              </a:solidFill>
            </a:endParaRPr>
          </a:p>
          <a:p>
            <a:pPr lvl="1" algn="ctr">
              <a:buSzPct val="45000"/>
              <a:buFont typeface="StarSymbol"/>
              <a:buChar char="●"/>
            </a:pPr>
            <a:endParaRPr lang="en-US" sz="1800" dirty="0">
              <a:solidFill>
                <a:srgbClr val="092F56"/>
              </a:solidFill>
            </a:endParaRPr>
          </a:p>
          <a:p>
            <a:pPr lvl="1" algn="ctr">
              <a:buSzPct val="45000"/>
              <a:buFont typeface="StarSymbol"/>
              <a:buChar char="●"/>
            </a:pPr>
            <a:endParaRPr lang="en-US" sz="1800" dirty="0">
              <a:solidFill>
                <a:srgbClr val="092F56"/>
              </a:solidFill>
            </a:endParaRPr>
          </a:p>
          <a:p>
            <a:pPr lvl="1" algn="ctr">
              <a:buSzPct val="45000"/>
              <a:buFont typeface="StarSymbol"/>
              <a:buChar char="●"/>
            </a:pPr>
            <a:endParaRPr lang="en-US" sz="1800" dirty="0">
              <a:solidFill>
                <a:srgbClr val="092F56"/>
              </a:solidFill>
            </a:endParaRPr>
          </a:p>
          <a:p>
            <a:pPr lvl="1" algn="ctr">
              <a:buSzPct val="45000"/>
              <a:buFont typeface="StarSymbol"/>
              <a:buChar char="●"/>
            </a:pPr>
            <a:endParaRPr lang="en-US" sz="1800" dirty="0">
              <a:solidFill>
                <a:srgbClr val="092F56"/>
              </a:solidFill>
            </a:endParaRPr>
          </a:p>
          <a:p>
            <a:pPr lvl="1" algn="ctr">
              <a:buSzPct val="45000"/>
              <a:buFont typeface="StarSymbol"/>
              <a:buChar char="●"/>
            </a:pPr>
            <a:endParaRPr lang="en-US" sz="1800" dirty="0">
              <a:solidFill>
                <a:srgbClr val="092F56"/>
              </a:solidFill>
            </a:endParaRPr>
          </a:p>
          <a:p>
            <a:pPr lvl="1" algn="ctr">
              <a:buSzPct val="45000"/>
              <a:buFont typeface="StarSymbol"/>
              <a:buChar char="●"/>
            </a:pPr>
            <a:endParaRPr lang="en-US" sz="1800" dirty="0">
              <a:solidFill>
                <a:srgbClr val="092F56"/>
              </a:solidFill>
            </a:endParaRPr>
          </a:p>
          <a:p>
            <a:pPr lvl="1" algn="ctr">
              <a:buSzPct val="45000"/>
              <a:buFont typeface="StarSymbol"/>
              <a:buChar char="●"/>
            </a:pPr>
            <a:endParaRPr lang="en-US" sz="1800" dirty="0">
              <a:solidFill>
                <a:srgbClr val="092F56"/>
              </a:solidFill>
            </a:endParaRPr>
          </a:p>
          <a:p>
            <a:pPr lvl="1" algn="ctr">
              <a:buSzPct val="45000"/>
              <a:buFont typeface="StarSymbol"/>
              <a:buChar char="●"/>
            </a:pPr>
            <a:endParaRPr lang="en-US" sz="1800" dirty="0">
              <a:solidFill>
                <a:srgbClr val="092F56"/>
              </a:solidFill>
            </a:endParaRPr>
          </a:p>
          <a:p>
            <a:pPr lvl="1" algn="ctr">
              <a:buSzPct val="45000"/>
              <a:buFont typeface="StarSymbol"/>
              <a:buChar char="●"/>
            </a:pPr>
            <a:endParaRPr lang="en-US" sz="1800" dirty="0">
              <a:solidFill>
                <a:srgbClr val="092F56"/>
              </a:solidFill>
            </a:endParaRPr>
          </a:p>
          <a:p>
            <a:pPr lvl="1" algn="ctr">
              <a:buSzPct val="45000"/>
              <a:buFont typeface="StarSymbol"/>
              <a:buChar char="●"/>
            </a:pPr>
            <a:endParaRPr lang="en-US" sz="1800" dirty="0">
              <a:solidFill>
                <a:srgbClr val="092F56"/>
              </a:solidFill>
            </a:endParaRPr>
          </a:p>
          <a:p>
            <a:pPr lvl="1" algn="ctr">
              <a:buSzPct val="45000"/>
              <a:buFont typeface="StarSymbol"/>
              <a:buChar char="●"/>
            </a:pPr>
            <a:endParaRPr lang="en-US" sz="1800" dirty="0">
              <a:solidFill>
                <a:srgbClr val="092F56"/>
              </a:solidFill>
            </a:endParaRPr>
          </a:p>
          <a:p>
            <a:pPr lvl="1" algn="ctr">
              <a:buSzPct val="45000"/>
              <a:buFont typeface="StarSymbol"/>
              <a:buChar char="●"/>
            </a:pPr>
            <a:endParaRPr lang="en-US" sz="1800" dirty="0">
              <a:solidFill>
                <a:srgbClr val="092F56"/>
              </a:solidFill>
            </a:endParaRPr>
          </a:p>
          <a:p>
            <a:pPr lvl="1" algn="ctr">
              <a:buSzPct val="45000"/>
              <a:buFont typeface="StarSymbol"/>
              <a:buChar char="●"/>
            </a:pPr>
            <a:endParaRPr lang="en-US" sz="1800" dirty="0">
              <a:solidFill>
                <a:srgbClr val="092F56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D980958-B339-4BD2-9549-B5E6DBC9AC5D}"/>
              </a:ext>
            </a:extLst>
          </p:cNvPr>
          <p:cNvSpPr txBox="1">
            <a:spLocks/>
          </p:cNvSpPr>
          <p:nvPr/>
        </p:nvSpPr>
        <p:spPr>
          <a:xfrm>
            <a:off x="1348176" y="147719"/>
            <a:ext cx="88392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s-ES_tradnl" sz="3600" b="1" dirty="0" err="1">
                <a:solidFill>
                  <a:srgbClr val="092F56"/>
                </a:solidFill>
              </a:rPr>
              <a:t>Injection</a:t>
            </a:r>
            <a:r>
              <a:rPr lang="es-ES_tradnl" sz="3600" b="1" dirty="0">
                <a:solidFill>
                  <a:srgbClr val="092F56"/>
                </a:solidFill>
              </a:rPr>
              <a:t>: </a:t>
            </a:r>
            <a:r>
              <a:rPr lang="es-ES_tradnl" sz="3600" b="1" dirty="0" err="1">
                <a:solidFill>
                  <a:srgbClr val="092F56"/>
                </a:solidFill>
              </a:rPr>
              <a:t>Double</a:t>
            </a:r>
            <a:r>
              <a:rPr lang="es-ES_tradnl" sz="3600" b="1" dirty="0">
                <a:solidFill>
                  <a:srgbClr val="092F56"/>
                </a:solidFill>
              </a:rPr>
              <a:t> </a:t>
            </a:r>
            <a:r>
              <a:rPr lang="es-ES_tradnl" sz="3600" b="1" dirty="0" err="1">
                <a:solidFill>
                  <a:srgbClr val="092F56"/>
                </a:solidFill>
              </a:rPr>
              <a:t>Dipole</a:t>
            </a:r>
            <a:r>
              <a:rPr lang="es-ES_tradnl" sz="3600" b="1" dirty="0">
                <a:solidFill>
                  <a:srgbClr val="092F56"/>
                </a:solidFill>
              </a:rPr>
              <a:t> </a:t>
            </a:r>
            <a:r>
              <a:rPr lang="es-ES_tradnl" sz="3600" b="1" dirty="0" err="1">
                <a:solidFill>
                  <a:srgbClr val="092F56"/>
                </a:solidFill>
              </a:rPr>
              <a:t>Kicker</a:t>
            </a:r>
            <a:endParaRPr lang="es-ES" sz="3600" b="1" dirty="0">
              <a:solidFill>
                <a:srgbClr val="092F56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B9A1509-5D56-4B67-ADC0-A200A11BEC8A}"/>
              </a:ext>
            </a:extLst>
          </p:cNvPr>
          <p:cNvSpPr txBox="1"/>
          <p:nvPr/>
        </p:nvSpPr>
        <p:spPr>
          <a:xfrm>
            <a:off x="1492538" y="6352075"/>
            <a:ext cx="5311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>
                <a:solidFill>
                  <a:srgbClr val="092F56"/>
                </a:solidFill>
              </a:rPr>
              <a:t>G. Benedetti </a:t>
            </a:r>
            <a:r>
              <a:rPr lang="es-ES" i="1">
                <a:solidFill>
                  <a:srgbClr val="092F56"/>
                </a:solidFill>
              </a:rPr>
              <a:t>et al</a:t>
            </a:r>
            <a:r>
              <a:rPr lang="es-ES">
                <a:solidFill>
                  <a:srgbClr val="092F56"/>
                </a:solidFill>
              </a:rPr>
              <a:t> 2023 </a:t>
            </a:r>
            <a:r>
              <a:rPr lang="es-ES" i="1">
                <a:solidFill>
                  <a:srgbClr val="092F56"/>
                </a:solidFill>
              </a:rPr>
              <a:t>J. Phys. Conf. Ser.</a:t>
            </a:r>
            <a:r>
              <a:rPr lang="es-ES">
                <a:solidFill>
                  <a:srgbClr val="092F56"/>
                </a:solidFill>
              </a:rPr>
              <a:t> </a:t>
            </a:r>
            <a:r>
              <a:rPr lang="es-ES" b="1">
                <a:solidFill>
                  <a:srgbClr val="092F56"/>
                </a:solidFill>
              </a:rPr>
              <a:t>2420</a:t>
            </a:r>
            <a:r>
              <a:rPr lang="es-ES">
                <a:solidFill>
                  <a:srgbClr val="092F56"/>
                </a:solidFill>
              </a:rPr>
              <a:t> 012017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85C97D3-1EBB-4D21-9920-2D771752A4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2964" y="2314109"/>
            <a:ext cx="2986868" cy="25527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C5AE336-4AB1-417E-9372-D3DAB94380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895" y="2322689"/>
            <a:ext cx="5860173" cy="24751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7D881E9-7913-4EE7-804F-98F5082A31D0}"/>
              </a:ext>
            </a:extLst>
          </p:cNvPr>
          <p:cNvSpPr txBox="1"/>
          <p:nvPr/>
        </p:nvSpPr>
        <p:spPr>
          <a:xfrm>
            <a:off x="1014171" y="1920788"/>
            <a:ext cx="16142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 err="1">
                <a:solidFill>
                  <a:srgbClr val="092F56"/>
                </a:solidFill>
              </a:rPr>
              <a:t>Inner</a:t>
            </a:r>
            <a:r>
              <a:rPr lang="es-ES_tradnl" dirty="0">
                <a:solidFill>
                  <a:srgbClr val="092F56"/>
                </a:solidFill>
              </a:rPr>
              <a:t> </a:t>
            </a:r>
            <a:r>
              <a:rPr lang="es-ES_tradnl" dirty="0" err="1">
                <a:solidFill>
                  <a:srgbClr val="092F56"/>
                </a:solidFill>
              </a:rPr>
              <a:t>coils</a:t>
            </a:r>
            <a:r>
              <a:rPr lang="es-ES_tradnl" dirty="0">
                <a:solidFill>
                  <a:srgbClr val="092F56"/>
                </a:solidFill>
              </a:rPr>
              <a:t> </a:t>
            </a:r>
            <a:r>
              <a:rPr lang="es-ES_tradnl" dirty="0" err="1">
                <a:solidFill>
                  <a:srgbClr val="092F56"/>
                </a:solidFill>
              </a:rPr>
              <a:t>field</a:t>
            </a:r>
            <a:endParaRPr lang="es-ES" dirty="0">
              <a:solidFill>
                <a:srgbClr val="092F56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D2EB680-3725-42CB-8767-578043E0B4F0}"/>
              </a:ext>
            </a:extLst>
          </p:cNvPr>
          <p:cNvSpPr txBox="1"/>
          <p:nvPr/>
        </p:nvSpPr>
        <p:spPr>
          <a:xfrm>
            <a:off x="3781172" y="1906818"/>
            <a:ext cx="1661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 err="1">
                <a:solidFill>
                  <a:srgbClr val="092F56"/>
                </a:solidFill>
              </a:rPr>
              <a:t>Outer</a:t>
            </a:r>
            <a:r>
              <a:rPr lang="es-ES_tradnl" dirty="0">
                <a:solidFill>
                  <a:srgbClr val="092F56"/>
                </a:solidFill>
              </a:rPr>
              <a:t> </a:t>
            </a:r>
            <a:r>
              <a:rPr lang="es-ES_tradnl" dirty="0" err="1">
                <a:solidFill>
                  <a:srgbClr val="092F56"/>
                </a:solidFill>
              </a:rPr>
              <a:t>coils</a:t>
            </a:r>
            <a:r>
              <a:rPr lang="es-ES_tradnl" dirty="0">
                <a:solidFill>
                  <a:srgbClr val="092F56"/>
                </a:solidFill>
              </a:rPr>
              <a:t> </a:t>
            </a:r>
            <a:r>
              <a:rPr lang="es-ES_tradnl" dirty="0" err="1">
                <a:solidFill>
                  <a:srgbClr val="092F56"/>
                </a:solidFill>
              </a:rPr>
              <a:t>field</a:t>
            </a:r>
            <a:endParaRPr lang="es-ES" dirty="0">
              <a:solidFill>
                <a:srgbClr val="092F56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420168C-BF63-4201-8ACE-F0C524A03693}"/>
              </a:ext>
            </a:extLst>
          </p:cNvPr>
          <p:cNvSpPr txBox="1"/>
          <p:nvPr/>
        </p:nvSpPr>
        <p:spPr>
          <a:xfrm>
            <a:off x="6175068" y="1920788"/>
            <a:ext cx="46430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 err="1">
                <a:solidFill>
                  <a:srgbClr val="092F56"/>
                </a:solidFill>
              </a:rPr>
              <a:t>Superposition</a:t>
            </a:r>
            <a:r>
              <a:rPr lang="es-ES_tradnl" dirty="0">
                <a:solidFill>
                  <a:srgbClr val="092F56"/>
                </a:solidFill>
              </a:rPr>
              <a:t> </a:t>
            </a:r>
            <a:r>
              <a:rPr lang="es-ES_tradnl" dirty="0" err="1">
                <a:solidFill>
                  <a:srgbClr val="092F56"/>
                </a:solidFill>
              </a:rPr>
              <a:t>of</a:t>
            </a:r>
            <a:r>
              <a:rPr lang="es-ES_tradnl" dirty="0">
                <a:solidFill>
                  <a:srgbClr val="092F56"/>
                </a:solidFill>
              </a:rPr>
              <a:t> </a:t>
            </a:r>
            <a:r>
              <a:rPr lang="es-ES_tradnl" dirty="0" err="1">
                <a:solidFill>
                  <a:srgbClr val="092F56"/>
                </a:solidFill>
              </a:rPr>
              <a:t>the</a:t>
            </a:r>
            <a:r>
              <a:rPr lang="es-ES_tradnl" dirty="0">
                <a:solidFill>
                  <a:srgbClr val="092F56"/>
                </a:solidFill>
              </a:rPr>
              <a:t> </a:t>
            </a:r>
            <a:r>
              <a:rPr lang="es-ES_tradnl" dirty="0" err="1">
                <a:solidFill>
                  <a:srgbClr val="092F56"/>
                </a:solidFill>
              </a:rPr>
              <a:t>inner</a:t>
            </a:r>
            <a:r>
              <a:rPr lang="es-ES_tradnl" dirty="0">
                <a:solidFill>
                  <a:srgbClr val="092F56"/>
                </a:solidFill>
              </a:rPr>
              <a:t> and </a:t>
            </a:r>
            <a:r>
              <a:rPr lang="es-ES_tradnl" dirty="0" err="1">
                <a:solidFill>
                  <a:srgbClr val="092F56"/>
                </a:solidFill>
              </a:rPr>
              <a:t>outer</a:t>
            </a:r>
            <a:r>
              <a:rPr lang="es-ES_tradnl" dirty="0">
                <a:solidFill>
                  <a:srgbClr val="092F56"/>
                </a:solidFill>
              </a:rPr>
              <a:t> </a:t>
            </a:r>
            <a:r>
              <a:rPr lang="es-ES_tradnl" dirty="0" err="1">
                <a:solidFill>
                  <a:srgbClr val="092F56"/>
                </a:solidFill>
              </a:rPr>
              <a:t>coils</a:t>
            </a:r>
            <a:r>
              <a:rPr lang="es-ES_tradnl" dirty="0">
                <a:solidFill>
                  <a:srgbClr val="092F56"/>
                </a:solidFill>
              </a:rPr>
              <a:t> </a:t>
            </a:r>
            <a:r>
              <a:rPr lang="es-ES_tradnl" dirty="0" err="1">
                <a:solidFill>
                  <a:srgbClr val="092F56"/>
                </a:solidFill>
              </a:rPr>
              <a:t>fields</a:t>
            </a:r>
            <a:endParaRPr lang="es-ES" dirty="0">
              <a:solidFill>
                <a:srgbClr val="092F56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2BE5F5B-E3AD-4805-B897-9DCA61B25086}"/>
              </a:ext>
            </a:extLst>
          </p:cNvPr>
          <p:cNvSpPr txBox="1"/>
          <p:nvPr/>
        </p:nvSpPr>
        <p:spPr>
          <a:xfrm>
            <a:off x="7421527" y="4866809"/>
            <a:ext cx="4829740" cy="14757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SzPct val="45000"/>
            </a:pPr>
            <a:r>
              <a:rPr lang="en-US" sz="2200" b="1">
                <a:solidFill>
                  <a:srgbClr val="092F56"/>
                </a:solidFill>
              </a:rPr>
              <a:t>8 rods powered with independent </a:t>
            </a:r>
            <a:endParaRPr lang="en-US" b="1">
              <a:solidFill>
                <a:srgbClr val="092F56"/>
              </a:solidFill>
            </a:endParaRPr>
          </a:p>
          <a:p>
            <a:pPr marL="342900" indent="-342900">
              <a:lnSpc>
                <a:spcPct val="150000"/>
              </a:lnSpc>
              <a:buSzPct val="45000"/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009282"/>
                </a:solidFill>
              </a:rPr>
              <a:t>Zero field at the stored beam</a:t>
            </a:r>
          </a:p>
          <a:p>
            <a:pPr marL="342900" indent="-342900">
              <a:lnSpc>
                <a:spcPct val="150000"/>
              </a:lnSpc>
              <a:buSzPct val="45000"/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009282"/>
                </a:solidFill>
              </a:rPr>
              <a:t>Field peak at the injected beam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95EAE12-A837-4E44-A114-6DB155FCD19C}"/>
              </a:ext>
            </a:extLst>
          </p:cNvPr>
          <p:cNvSpPr txBox="1"/>
          <p:nvPr/>
        </p:nvSpPr>
        <p:spPr>
          <a:xfrm>
            <a:off x="3244981" y="4850074"/>
            <a:ext cx="4945294" cy="14757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SzPct val="45000"/>
            </a:pPr>
            <a:r>
              <a:rPr lang="en-US" sz="2200" b="1" dirty="0">
                <a:solidFill>
                  <a:srgbClr val="092F56"/>
                </a:solidFill>
              </a:rPr>
              <a:t>Only 4 outer rods powered </a:t>
            </a:r>
          </a:p>
          <a:p>
            <a:pPr marL="342900" indent="-342900">
              <a:lnSpc>
                <a:spcPct val="150000"/>
              </a:lnSpc>
              <a:buSzPct val="45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9282"/>
                </a:solidFill>
              </a:rPr>
              <a:t>Dipole field for on-axis injection</a:t>
            </a:r>
          </a:p>
          <a:p>
            <a:pPr marL="342900" indent="-342900">
              <a:lnSpc>
                <a:spcPct val="150000"/>
              </a:lnSpc>
              <a:buSzPct val="45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9282"/>
                </a:solidFill>
              </a:rPr>
              <a:t>Useful during commissioning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2908397-D586-4F2E-9251-7FFEA15954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49942" y="327596"/>
            <a:ext cx="2729378" cy="1637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5099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3D2235EB-A497-BF12-FDF7-997DD403532F}"/>
              </a:ext>
            </a:extLst>
          </p:cNvPr>
          <p:cNvSpPr txBox="1">
            <a:spLocks/>
          </p:cNvSpPr>
          <p:nvPr/>
        </p:nvSpPr>
        <p:spPr>
          <a:xfrm>
            <a:off x="-155339" y="1309042"/>
            <a:ext cx="4313194" cy="103806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lnSpc>
                <a:spcPct val="100000"/>
              </a:lnSpc>
              <a:buSzPct val="45000"/>
              <a:buNone/>
            </a:pPr>
            <a:r>
              <a:rPr lang="en-US" sz="1600" b="1" dirty="0">
                <a:solidFill>
                  <a:srgbClr val="009E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@ ESRF - Longitudinal and transversal coating uniformity requirement is within 10%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6D0D0C8-DF60-561D-A006-FDAB1E1ACA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922" y="3036415"/>
            <a:ext cx="3575031" cy="1256092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5691A073-9A18-324B-7634-3C3A52070A1C}"/>
              </a:ext>
            </a:extLst>
          </p:cNvPr>
          <p:cNvSpPr txBox="1">
            <a:spLocks/>
          </p:cNvSpPr>
          <p:nvPr/>
        </p:nvSpPr>
        <p:spPr>
          <a:xfrm>
            <a:off x="295055" y="2059521"/>
            <a:ext cx="3784714" cy="204396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00000"/>
              </a:lnSpc>
              <a:buSzPct val="45000"/>
              <a:buNone/>
            </a:pPr>
            <a:r>
              <a:rPr lang="en-US" sz="1800" b="1" dirty="0">
                <a:solidFill>
                  <a:srgbClr val="092F56"/>
                </a:solidFill>
              </a:rPr>
              <a:t>A resistance measurement system built by AVS measures the local resistance by four wire measurement. 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586EA29-C749-43C5-4CD5-95355958E09F}"/>
              </a:ext>
            </a:extLst>
          </p:cNvPr>
          <p:cNvSpPr txBox="1">
            <a:spLocks/>
          </p:cNvSpPr>
          <p:nvPr/>
        </p:nvSpPr>
        <p:spPr>
          <a:xfrm>
            <a:off x="1652989" y="147622"/>
            <a:ext cx="9910275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s-ES_tradnl" sz="3200" b="1" dirty="0" err="1">
                <a:solidFill>
                  <a:srgbClr val="092F56"/>
                </a:solidFill>
              </a:rPr>
              <a:t>The</a:t>
            </a:r>
            <a:r>
              <a:rPr lang="es-ES_tradnl" sz="3200" b="1" dirty="0">
                <a:solidFill>
                  <a:srgbClr val="092F56"/>
                </a:solidFill>
              </a:rPr>
              <a:t> DDK ALBA </a:t>
            </a:r>
            <a:r>
              <a:rPr lang="es-ES_tradnl" sz="3200" b="1" dirty="0" err="1">
                <a:solidFill>
                  <a:srgbClr val="092F56"/>
                </a:solidFill>
              </a:rPr>
              <a:t>prototype</a:t>
            </a:r>
            <a:r>
              <a:rPr lang="es-ES_tradnl" sz="3200" b="1" dirty="0">
                <a:solidFill>
                  <a:srgbClr val="092F56"/>
                </a:solidFill>
              </a:rPr>
              <a:t> </a:t>
            </a:r>
            <a:r>
              <a:rPr lang="es-ES_tradnl" sz="3200" b="1" dirty="0" err="1">
                <a:solidFill>
                  <a:srgbClr val="092F56"/>
                </a:solidFill>
              </a:rPr>
              <a:t>to</a:t>
            </a:r>
            <a:r>
              <a:rPr lang="es-ES_tradnl" sz="3200" b="1" dirty="0">
                <a:solidFill>
                  <a:srgbClr val="092F56"/>
                </a:solidFill>
              </a:rPr>
              <a:t> be </a:t>
            </a:r>
            <a:r>
              <a:rPr lang="es-ES_tradnl" sz="3200" b="1" dirty="0" err="1">
                <a:solidFill>
                  <a:srgbClr val="092F56"/>
                </a:solidFill>
              </a:rPr>
              <a:t>tested</a:t>
            </a:r>
            <a:r>
              <a:rPr lang="es-ES_tradnl" sz="3200" b="1" dirty="0">
                <a:solidFill>
                  <a:srgbClr val="092F56"/>
                </a:solidFill>
              </a:rPr>
              <a:t> at ALBA</a:t>
            </a:r>
          </a:p>
          <a:p>
            <a:pPr algn="ctr"/>
            <a:r>
              <a:rPr lang="es-ES_tradnl" sz="2800" b="1" dirty="0" err="1">
                <a:solidFill>
                  <a:srgbClr val="009282"/>
                </a:solidFill>
              </a:rPr>
              <a:t>Collaborating</a:t>
            </a:r>
            <a:r>
              <a:rPr lang="es-ES_tradnl" sz="2800" b="1" dirty="0">
                <a:solidFill>
                  <a:srgbClr val="009282"/>
                </a:solidFill>
              </a:rPr>
              <a:t> </a:t>
            </a:r>
            <a:r>
              <a:rPr lang="es-ES_tradnl" sz="2800" b="1" dirty="0" err="1">
                <a:solidFill>
                  <a:srgbClr val="009282"/>
                </a:solidFill>
              </a:rPr>
              <a:t>with</a:t>
            </a:r>
            <a:r>
              <a:rPr lang="es-ES_tradnl" sz="2800" b="1" dirty="0">
                <a:solidFill>
                  <a:srgbClr val="009282"/>
                </a:solidFill>
              </a:rPr>
              <a:t> ESRF and Sirius</a:t>
            </a:r>
            <a:endParaRPr lang="es-ES" sz="3200" b="1" dirty="0">
              <a:solidFill>
                <a:srgbClr val="009282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0456EC3-C056-4AE9-A1FD-AAE263D510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8807" y="4589991"/>
            <a:ext cx="2235199" cy="16764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57A70D2-4841-411C-B13C-E5EE1EE5BA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6259" y="4511200"/>
            <a:ext cx="2312687" cy="183398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FB37B0A-C13F-4112-A4EB-EDE8ED28A84B}"/>
              </a:ext>
            </a:extLst>
          </p:cNvPr>
          <p:cNvSpPr/>
          <p:nvPr/>
        </p:nvSpPr>
        <p:spPr>
          <a:xfrm>
            <a:off x="4288269" y="1274516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>
                <a:solidFill>
                  <a:srgbClr val="009282"/>
                </a:solidFill>
              </a:rPr>
              <a:t>@ SIRIUS - being manufactured </a:t>
            </a:r>
            <a:r>
              <a:rPr lang="en-US" dirty="0">
                <a:solidFill>
                  <a:srgbClr val="009282"/>
                </a:solidFill>
              </a:rPr>
              <a:t>at CNPEM lab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DD57ECD-01D6-4F8C-92A7-801B6CD1010E}"/>
              </a:ext>
            </a:extLst>
          </p:cNvPr>
          <p:cNvSpPr/>
          <p:nvPr/>
        </p:nvSpPr>
        <p:spPr>
          <a:xfrm>
            <a:off x="4206259" y="1661752"/>
            <a:ext cx="4722498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SzPct val="45000"/>
              <a:buFont typeface="StarSymbol"/>
              <a:buChar char="●"/>
            </a:pPr>
            <a:r>
              <a:rPr lang="en-US" dirty="0">
                <a:solidFill>
                  <a:srgbClr val="092F56"/>
                </a:solidFill>
              </a:rPr>
              <a:t> 5 ceramic chambers produced (</a:t>
            </a:r>
            <a:r>
              <a:rPr lang="en-US" dirty="0" err="1">
                <a:solidFill>
                  <a:srgbClr val="092F56"/>
                </a:solidFill>
              </a:rPr>
              <a:t>Engecer</a:t>
            </a:r>
            <a:r>
              <a:rPr lang="en-US" dirty="0">
                <a:solidFill>
                  <a:srgbClr val="092F56"/>
                </a:solidFill>
              </a:rPr>
              <a:t>)</a:t>
            </a:r>
          </a:p>
          <a:p>
            <a:pPr>
              <a:buSzPct val="45000"/>
              <a:buFont typeface="StarSymbol"/>
              <a:buChar char="●"/>
            </a:pPr>
            <a:r>
              <a:rPr lang="en-US" dirty="0">
                <a:solidFill>
                  <a:srgbClr val="092F56"/>
                </a:solidFill>
              </a:rPr>
              <a:t> First UHV flanges and </a:t>
            </a:r>
            <a:r>
              <a:rPr lang="en-US" dirty="0" err="1">
                <a:solidFill>
                  <a:srgbClr val="092F56"/>
                </a:solidFill>
              </a:rPr>
              <a:t>Nb</a:t>
            </a:r>
            <a:r>
              <a:rPr lang="en-US" dirty="0">
                <a:solidFill>
                  <a:srgbClr val="092F56"/>
                </a:solidFill>
              </a:rPr>
              <a:t> + </a:t>
            </a:r>
            <a:r>
              <a:rPr lang="en-US" dirty="0" err="1">
                <a:solidFill>
                  <a:srgbClr val="092F56"/>
                </a:solidFill>
              </a:rPr>
              <a:t>Ti</a:t>
            </a:r>
            <a:r>
              <a:rPr lang="en-US" dirty="0">
                <a:solidFill>
                  <a:srgbClr val="092F56"/>
                </a:solidFill>
              </a:rPr>
              <a:t> transition pieces produced.</a:t>
            </a:r>
          </a:p>
          <a:p>
            <a:pPr>
              <a:buSzPct val="45000"/>
              <a:buFont typeface="StarSymbol"/>
              <a:buChar char="●"/>
            </a:pPr>
            <a:r>
              <a:rPr lang="en-US" dirty="0">
                <a:solidFill>
                  <a:srgbClr val="009E97"/>
                </a:solidFill>
              </a:rPr>
              <a:t> First ceramics brazing expected next month</a:t>
            </a:r>
          </a:p>
          <a:p>
            <a:pPr>
              <a:buSzPct val="45000"/>
              <a:buFont typeface="StarSymbol"/>
              <a:buChar char="●"/>
            </a:pPr>
            <a:r>
              <a:rPr lang="en-US" dirty="0">
                <a:solidFill>
                  <a:srgbClr val="092F56"/>
                </a:solidFill>
              </a:rPr>
              <a:t> Coating technique studies are ongoing:</a:t>
            </a:r>
          </a:p>
          <a:p>
            <a:pPr marL="182880" lvl="2">
              <a:buSzPct val="45000"/>
              <a:buFont typeface="StarSymbol"/>
              <a:buChar char="●"/>
            </a:pPr>
            <a:r>
              <a:rPr lang="en-US" dirty="0">
                <a:solidFill>
                  <a:srgbClr val="092F56"/>
                </a:solidFill>
              </a:rPr>
              <a:t> </a:t>
            </a:r>
            <a:r>
              <a:rPr lang="en-US" dirty="0" err="1">
                <a:solidFill>
                  <a:srgbClr val="092F56"/>
                </a:solidFill>
              </a:rPr>
              <a:t>Ti</a:t>
            </a:r>
            <a:r>
              <a:rPr lang="en-US" dirty="0">
                <a:solidFill>
                  <a:srgbClr val="092F56"/>
                </a:solidFill>
              </a:rPr>
              <a:t>-sputtering of one rectangular wire w/o masks</a:t>
            </a:r>
          </a:p>
          <a:p>
            <a:pPr marL="182880" lvl="2">
              <a:buSzPct val="45000"/>
              <a:buFont typeface="StarSymbol"/>
              <a:buChar char="●"/>
            </a:pPr>
            <a:r>
              <a:rPr lang="en-US" dirty="0">
                <a:solidFill>
                  <a:srgbClr val="092F56"/>
                </a:solidFill>
              </a:rPr>
              <a:t> Wire geometry optimized to deliver a ratio coating thickness of at least 1:4</a:t>
            </a:r>
          </a:p>
          <a:p>
            <a:pPr>
              <a:buSzPct val="45000"/>
              <a:buFont typeface="StarSymbol"/>
              <a:buChar char="●"/>
            </a:pPr>
            <a:r>
              <a:rPr lang="en-US" sz="1600" dirty="0">
                <a:solidFill>
                  <a:srgbClr val="009E97"/>
                </a:solidFill>
              </a:rPr>
              <a:t> DDK chamber delivery expected by end 2025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3225F91-8145-4A60-BFDB-8CC4E91C86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72958" y="1694829"/>
            <a:ext cx="2503199" cy="296696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22C847C-E479-4C4F-8BD2-2213DBD6701D}"/>
              </a:ext>
            </a:extLst>
          </p:cNvPr>
          <p:cNvSpPr txBox="1"/>
          <p:nvPr/>
        </p:nvSpPr>
        <p:spPr>
          <a:xfrm>
            <a:off x="9797695" y="4692205"/>
            <a:ext cx="20150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a-ES" i="1" dirty="0">
                <a:solidFill>
                  <a:srgbClr val="092F56"/>
                </a:solidFill>
              </a:rPr>
              <a:t>DDK + </a:t>
            </a:r>
          </a:p>
          <a:p>
            <a:pPr algn="ctr"/>
            <a:r>
              <a:rPr lang="ca-ES" i="1" dirty="0">
                <a:solidFill>
                  <a:srgbClr val="092F56"/>
                </a:solidFill>
              </a:rPr>
              <a:t>DDKPPS </a:t>
            </a:r>
            <a:r>
              <a:rPr lang="ca-ES" i="1" dirty="0" err="1">
                <a:solidFill>
                  <a:srgbClr val="092F56"/>
                </a:solidFill>
              </a:rPr>
              <a:t>integration</a:t>
            </a:r>
            <a:endParaRPr lang="es-ES" i="1" dirty="0">
              <a:solidFill>
                <a:srgbClr val="092F56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356ED29-9F58-41C8-8B2A-7DC34F8F87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85987" y="4386881"/>
            <a:ext cx="1858910" cy="2198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5934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98873A-4134-4B7B-82AC-04E4E1FF2B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E53C67-663E-409A-A7D8-6F93DD23A0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A68B12-5139-442F-AEDF-DC982771A1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3820"/>
            <a:ext cx="12192000" cy="6450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975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CA488E-5174-4993-883E-2A5C8C2071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971ECC-4E3B-4FB1-871B-4EF4AAD73E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3374"/>
            <a:ext cx="12192000" cy="675462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8C9568C-008C-40BA-A61D-8A1CAACD51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6406" y="288110"/>
            <a:ext cx="8853668" cy="676389"/>
          </a:xfrm>
          <a:solidFill>
            <a:schemeClr val="bg1"/>
          </a:solidFill>
        </p:spPr>
        <p:txBody>
          <a:bodyPr/>
          <a:lstStyle/>
          <a:p>
            <a:r>
              <a:rPr lang="en-US" dirty="0"/>
              <a:t>Prototyping BPMs</a:t>
            </a:r>
          </a:p>
        </p:txBody>
      </p:sp>
    </p:spTree>
    <p:extLst>
      <p:ext uri="{BB962C8B-B14F-4D97-AF65-F5344CB8AC3E}">
        <p14:creationId xmlns:p14="http://schemas.microsoft.com/office/powerpoint/2010/main" val="28957705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F12371-BEF3-4EFD-BBC9-39E092483E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7E476E-8B42-409A-A754-711B705F0E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9EDCB5-BB06-404C-914C-99F0909F5C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78"/>
            <a:ext cx="12192000" cy="6686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0971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B54659-043E-1F16-33F9-E21E987E88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17 June 2025 - CEPC Workshop</a:t>
            </a:r>
            <a:endParaRPr lang="es-E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EA83F34-1521-5B04-565C-1A4E91192565}"/>
              </a:ext>
            </a:extLst>
          </p:cNvPr>
          <p:cNvSpPr/>
          <p:nvPr/>
        </p:nvSpPr>
        <p:spPr>
          <a:xfrm>
            <a:off x="1264541" y="4825243"/>
            <a:ext cx="4355209" cy="146399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9E9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dirty="0">
                <a:solidFill>
                  <a:srgbClr val="009E9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Pros: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Much larger gaps between Girders.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Relatively easier for Girder installation.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Lighter Girders (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Segoe UI Variable Display Thin" panose="020F0502020204030204" pitchFamily="2" charset="0"/>
              </a:rPr>
              <a:t>~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5% and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Segoe UI Variable Display Thin" panose="020F0502020204030204" pitchFamily="2" charset="0"/>
              </a:rPr>
              <a:t>~18%)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3x SAME magnet distribution: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Same Top plate and complete Girder.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73F498E-9338-B4D0-267C-1E4294A2B8CA}"/>
              </a:ext>
            </a:extLst>
          </p:cNvPr>
          <p:cNvSpPr/>
          <p:nvPr/>
        </p:nvSpPr>
        <p:spPr>
          <a:xfrm>
            <a:off x="6355457" y="4830230"/>
            <a:ext cx="4355209" cy="145900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9E9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dirty="0">
                <a:solidFill>
                  <a:srgbClr val="009E9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different lengths for Girders.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1x larger Girder (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Segoe UI Variable Display Thin" panose="020F0502020204030204" pitchFamily="2" charset="0"/>
              </a:rPr>
              <a:t>~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25% heavier: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Segoe UI Variable Display Thin" panose="020F0502020204030204" pitchFamily="2" charset="0"/>
              </a:rPr>
              <a:t>~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11.300 kg)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Extra supports for VC, pumps, (…)?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6C7501D-ECF7-9FF5-623D-4696C9C2BB8D}"/>
              </a:ext>
            </a:extLst>
          </p:cNvPr>
          <p:cNvGrpSpPr/>
          <p:nvPr/>
        </p:nvGrpSpPr>
        <p:grpSpPr>
          <a:xfrm>
            <a:off x="2103250" y="2783975"/>
            <a:ext cx="7626039" cy="435220"/>
            <a:chOff x="1823798" y="3234585"/>
            <a:chExt cx="7626039" cy="435220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E078EA40-D2E8-8FEC-8655-A1FC57991655}"/>
                </a:ext>
              </a:extLst>
            </p:cNvPr>
            <p:cNvSpPr txBox="1"/>
            <p:nvPr/>
          </p:nvSpPr>
          <p:spPr>
            <a:xfrm>
              <a:off x="1823798" y="3280335"/>
              <a:ext cx="7825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b="1" dirty="0">
                  <a:solidFill>
                    <a:srgbClr val="009E97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2.070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DAD4400-A529-D9E4-5B88-C14548BAFFAE}"/>
                </a:ext>
              </a:extLst>
            </p:cNvPr>
            <p:cNvSpPr txBox="1"/>
            <p:nvPr/>
          </p:nvSpPr>
          <p:spPr>
            <a:xfrm>
              <a:off x="3506782" y="3244922"/>
              <a:ext cx="7104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b="1" dirty="0">
                  <a:solidFill>
                    <a:srgbClr val="009E97"/>
                  </a:solidFill>
                </a:rPr>
                <a:t>2.400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36BFF3B-6948-BD90-C8A0-8B6876D5480C}"/>
                </a:ext>
              </a:extLst>
            </p:cNvPr>
            <p:cNvSpPr txBox="1"/>
            <p:nvPr/>
          </p:nvSpPr>
          <p:spPr>
            <a:xfrm>
              <a:off x="5090328" y="3234585"/>
              <a:ext cx="7104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b="1" dirty="0">
                  <a:solidFill>
                    <a:srgbClr val="009E97"/>
                  </a:solidFill>
                </a:rPr>
                <a:t>2.400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C533A60-D9BD-9BAE-31AA-454C94D3A44C}"/>
                </a:ext>
              </a:extLst>
            </p:cNvPr>
            <p:cNvSpPr txBox="1"/>
            <p:nvPr/>
          </p:nvSpPr>
          <p:spPr>
            <a:xfrm>
              <a:off x="6800615" y="3278447"/>
              <a:ext cx="7104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b="1" dirty="0">
                  <a:solidFill>
                    <a:srgbClr val="009E97"/>
                  </a:solidFill>
                </a:rPr>
                <a:t>2.400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B0F3430-F25E-F967-E4E5-A77A8DE1AA39}"/>
                </a:ext>
              </a:extLst>
            </p:cNvPr>
            <p:cNvSpPr txBox="1"/>
            <p:nvPr/>
          </p:nvSpPr>
          <p:spPr>
            <a:xfrm>
              <a:off x="8739386" y="3300473"/>
              <a:ext cx="7104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b="1" dirty="0">
                  <a:solidFill>
                    <a:srgbClr val="009E97"/>
                  </a:solidFill>
                </a:rPr>
                <a:t>3.130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DE35B45D-3F38-8F94-CD1A-E048A5FD42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4482" y="3153307"/>
            <a:ext cx="8551500" cy="120174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FE75A68-A16C-08AD-6969-B851E217CA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1852" y="1559927"/>
            <a:ext cx="8596759" cy="1182706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A9BC8E54-4BEF-104D-0B2E-0FF1EBA027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8195" y="135514"/>
            <a:ext cx="8853668" cy="1011775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sz="3200" b="1" dirty="0">
                <a:latin typeface="Open Sans"/>
              </a:rPr>
              <a:t>Girders</a:t>
            </a:r>
            <a:endParaRPr lang="en-US" dirty="0">
              <a:solidFill>
                <a:schemeClr val="accent1">
                  <a:lumMod val="75000"/>
                </a:schemeClr>
              </a:solidFill>
              <a:latin typeface="Open San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AAAF29A-9DD2-3A35-63A3-8FBC8CD0121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2497" r="361" b="52777"/>
          <a:stretch/>
        </p:blipFill>
        <p:spPr>
          <a:xfrm>
            <a:off x="1714501" y="1109591"/>
            <a:ext cx="8641482" cy="363598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FCA7D3F5-4A55-99E3-9306-8A48FD9722F3}"/>
              </a:ext>
            </a:extLst>
          </p:cNvPr>
          <p:cNvGrpSpPr/>
          <p:nvPr/>
        </p:nvGrpSpPr>
        <p:grpSpPr>
          <a:xfrm>
            <a:off x="1804479" y="1260308"/>
            <a:ext cx="8482012" cy="546689"/>
            <a:chOff x="1804479" y="1260308"/>
            <a:chExt cx="8482012" cy="546689"/>
          </a:xfrm>
        </p:grpSpPr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53ABDC0C-426C-AD0C-C229-440FBB63C174}"/>
                </a:ext>
              </a:extLst>
            </p:cNvPr>
            <p:cNvCxnSpPr>
              <a:cxnSpLocks/>
            </p:cNvCxnSpPr>
            <p:nvPr/>
          </p:nvCxnSpPr>
          <p:spPr>
            <a:xfrm>
              <a:off x="1804479" y="1272420"/>
              <a:ext cx="0" cy="534577"/>
            </a:xfrm>
            <a:prstGeom prst="straightConnector1">
              <a:avLst/>
            </a:prstGeom>
            <a:ln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2C189AD7-118C-E328-35B9-6FB7ADF2EA55}"/>
                </a:ext>
              </a:extLst>
            </p:cNvPr>
            <p:cNvCxnSpPr>
              <a:cxnSpLocks/>
            </p:cNvCxnSpPr>
            <p:nvPr/>
          </p:nvCxnSpPr>
          <p:spPr>
            <a:xfrm>
              <a:off x="2656458" y="1272420"/>
              <a:ext cx="0" cy="534577"/>
            </a:xfrm>
            <a:prstGeom prst="straightConnector1">
              <a:avLst/>
            </a:prstGeom>
            <a:ln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7B7EB792-EFB2-AE1B-8CA1-BF8FE93B4271}"/>
                </a:ext>
              </a:extLst>
            </p:cNvPr>
            <p:cNvCxnSpPr>
              <a:cxnSpLocks/>
            </p:cNvCxnSpPr>
            <p:nvPr/>
          </p:nvCxnSpPr>
          <p:spPr>
            <a:xfrm>
              <a:off x="3835113" y="1260308"/>
              <a:ext cx="0" cy="534577"/>
            </a:xfrm>
            <a:prstGeom prst="straightConnector1">
              <a:avLst/>
            </a:prstGeom>
            <a:ln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9CAC8BB5-1D40-4558-03E9-53486A4E3972}"/>
                </a:ext>
              </a:extLst>
            </p:cNvPr>
            <p:cNvCxnSpPr>
              <a:cxnSpLocks/>
            </p:cNvCxnSpPr>
            <p:nvPr/>
          </p:nvCxnSpPr>
          <p:spPr>
            <a:xfrm>
              <a:off x="4757229" y="1260308"/>
              <a:ext cx="0" cy="534577"/>
            </a:xfrm>
            <a:prstGeom prst="straightConnector1">
              <a:avLst/>
            </a:prstGeom>
            <a:ln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20BE7D64-7B12-CBA9-DB83-B4EA12166ACB}"/>
                </a:ext>
              </a:extLst>
            </p:cNvPr>
            <p:cNvCxnSpPr>
              <a:cxnSpLocks/>
            </p:cNvCxnSpPr>
            <p:nvPr/>
          </p:nvCxnSpPr>
          <p:spPr>
            <a:xfrm>
              <a:off x="5468369" y="1272420"/>
              <a:ext cx="0" cy="534577"/>
            </a:xfrm>
            <a:prstGeom prst="straightConnector1">
              <a:avLst/>
            </a:prstGeom>
            <a:ln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BC08BCE4-BCD3-C459-607B-E5E5BB87C7F5}"/>
                </a:ext>
              </a:extLst>
            </p:cNvPr>
            <p:cNvCxnSpPr>
              <a:cxnSpLocks/>
            </p:cNvCxnSpPr>
            <p:nvPr/>
          </p:nvCxnSpPr>
          <p:spPr>
            <a:xfrm>
              <a:off x="6397910" y="1272420"/>
              <a:ext cx="0" cy="534577"/>
            </a:xfrm>
            <a:prstGeom prst="straightConnector1">
              <a:avLst/>
            </a:prstGeom>
            <a:ln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9ED21B73-9327-E7AE-26EE-A179476979C3}"/>
                </a:ext>
              </a:extLst>
            </p:cNvPr>
            <p:cNvCxnSpPr>
              <a:cxnSpLocks/>
            </p:cNvCxnSpPr>
            <p:nvPr/>
          </p:nvCxnSpPr>
          <p:spPr>
            <a:xfrm>
              <a:off x="7114666" y="1272420"/>
              <a:ext cx="0" cy="534577"/>
            </a:xfrm>
            <a:prstGeom prst="straightConnector1">
              <a:avLst/>
            </a:prstGeom>
            <a:ln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94F8F556-9594-C805-834B-BEC438E50E65}"/>
                </a:ext>
              </a:extLst>
            </p:cNvPr>
            <p:cNvCxnSpPr>
              <a:cxnSpLocks/>
            </p:cNvCxnSpPr>
            <p:nvPr/>
          </p:nvCxnSpPr>
          <p:spPr>
            <a:xfrm>
              <a:off x="8031447" y="1272420"/>
              <a:ext cx="0" cy="534577"/>
            </a:xfrm>
            <a:prstGeom prst="straightConnector1">
              <a:avLst/>
            </a:prstGeom>
            <a:ln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7BF45E17-D538-98E1-3E6E-BB06FF566D88}"/>
                </a:ext>
              </a:extLst>
            </p:cNvPr>
            <p:cNvCxnSpPr>
              <a:cxnSpLocks/>
            </p:cNvCxnSpPr>
            <p:nvPr/>
          </p:nvCxnSpPr>
          <p:spPr>
            <a:xfrm>
              <a:off x="8753951" y="1272420"/>
              <a:ext cx="0" cy="534577"/>
            </a:xfrm>
            <a:prstGeom prst="straightConnector1">
              <a:avLst/>
            </a:prstGeom>
            <a:ln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5EF4B55A-DF80-2798-8B80-B122F31669BC}"/>
                </a:ext>
              </a:extLst>
            </p:cNvPr>
            <p:cNvCxnSpPr>
              <a:cxnSpLocks/>
            </p:cNvCxnSpPr>
            <p:nvPr/>
          </p:nvCxnSpPr>
          <p:spPr>
            <a:xfrm>
              <a:off x="9407810" y="1272420"/>
              <a:ext cx="0" cy="534577"/>
            </a:xfrm>
            <a:prstGeom prst="straightConnector1">
              <a:avLst/>
            </a:prstGeom>
            <a:ln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E76274CD-3EB3-857E-F5B4-D7B41154B9E9}"/>
                </a:ext>
              </a:extLst>
            </p:cNvPr>
            <p:cNvCxnSpPr>
              <a:cxnSpLocks/>
            </p:cNvCxnSpPr>
            <p:nvPr/>
          </p:nvCxnSpPr>
          <p:spPr>
            <a:xfrm>
              <a:off x="10286491" y="1260308"/>
              <a:ext cx="0" cy="534577"/>
            </a:xfrm>
            <a:prstGeom prst="straightConnector1">
              <a:avLst/>
            </a:prstGeom>
            <a:ln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1" name="Content Placeholder 109" descr="Thumbs up sign with solid fill">
            <a:extLst>
              <a:ext uri="{FF2B5EF4-FFF2-40B4-BE49-F238E27FC236}">
                <a16:creationId xmlns:a16="http://schemas.microsoft.com/office/drawing/2014/main" id="{1F536B16-8761-29D5-7EA6-875951CCEE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799863" y="2160238"/>
            <a:ext cx="734473" cy="734473"/>
          </a:xfrm>
          <a:prstGeom prst="rect">
            <a:avLst/>
          </a:prstGeom>
        </p:spPr>
      </p:pic>
      <p:pic>
        <p:nvPicPr>
          <p:cNvPr id="33" name="Content Placeholder 109" descr="Thumbs up sign with solid fill">
            <a:extLst>
              <a:ext uri="{FF2B5EF4-FFF2-40B4-BE49-F238E27FC236}">
                <a16:creationId xmlns:a16="http://schemas.microsoft.com/office/drawing/2014/main" id="{F366583C-E0EA-4582-7AAC-06CF9B9653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798165" y="3934445"/>
            <a:ext cx="734473" cy="734473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76A95D0B-B710-4716-19D5-008B298953C1}"/>
              </a:ext>
            </a:extLst>
          </p:cNvPr>
          <p:cNvGrpSpPr/>
          <p:nvPr/>
        </p:nvGrpSpPr>
        <p:grpSpPr>
          <a:xfrm>
            <a:off x="3112607" y="4096573"/>
            <a:ext cx="5224796" cy="399287"/>
            <a:chOff x="1823798" y="3250380"/>
            <a:chExt cx="5224796" cy="399287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5749F1E8-2B1E-32D8-8593-397E82974729}"/>
                </a:ext>
              </a:extLst>
            </p:cNvPr>
            <p:cNvSpPr txBox="1"/>
            <p:nvPr/>
          </p:nvSpPr>
          <p:spPr>
            <a:xfrm>
              <a:off x="1823798" y="3280335"/>
              <a:ext cx="5934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b="1" dirty="0">
                  <a:solidFill>
                    <a:srgbClr val="009E97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395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B421147F-4F8A-3051-0998-B12BA7FF6551}"/>
                </a:ext>
              </a:extLst>
            </p:cNvPr>
            <p:cNvSpPr txBox="1"/>
            <p:nvPr/>
          </p:nvSpPr>
          <p:spPr>
            <a:xfrm>
              <a:off x="3457740" y="3250380"/>
              <a:ext cx="5357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b="1" dirty="0">
                  <a:solidFill>
                    <a:srgbClr val="009E97"/>
                  </a:solidFill>
                </a:rPr>
                <a:t>150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20E42626-C47D-8422-15ED-B1FA349F9D23}"/>
                </a:ext>
              </a:extLst>
            </p:cNvPr>
            <p:cNvSpPr txBox="1"/>
            <p:nvPr/>
          </p:nvSpPr>
          <p:spPr>
            <a:xfrm>
              <a:off x="5040496" y="3252550"/>
              <a:ext cx="5357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b="1" dirty="0">
                  <a:solidFill>
                    <a:srgbClr val="009E97"/>
                  </a:solidFill>
                </a:rPr>
                <a:t>150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2C97B18C-D650-AACE-10CB-00E416EDCF0B}"/>
                </a:ext>
              </a:extLst>
            </p:cNvPr>
            <p:cNvSpPr txBox="1"/>
            <p:nvPr/>
          </p:nvSpPr>
          <p:spPr>
            <a:xfrm>
              <a:off x="6512870" y="3278447"/>
              <a:ext cx="5357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b="1" dirty="0">
                  <a:solidFill>
                    <a:srgbClr val="009E97"/>
                  </a:solidFill>
                </a:rPr>
                <a:t>132</a:t>
              </a:r>
            </a:p>
          </p:txBody>
        </p:sp>
      </p:grpSp>
      <p:sp>
        <p:nvSpPr>
          <p:cNvPr id="46" name="Footer Placeholder 4">
            <a:extLst>
              <a:ext uri="{FF2B5EF4-FFF2-40B4-BE49-F238E27FC236}">
                <a16:creationId xmlns:a16="http://schemas.microsoft.com/office/drawing/2014/main" id="{19AA627D-339F-25FC-0698-40A61F5EE3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85439" y="6492874"/>
            <a:ext cx="4114800" cy="365125"/>
          </a:xfrm>
        </p:spPr>
        <p:txBody>
          <a:bodyPr/>
          <a:lstStyle/>
          <a:p>
            <a:r>
              <a:rPr lang="en-US"/>
              <a:t>ALBA Accelerator Activities</a:t>
            </a:r>
            <a:endParaRPr lang="en-US" dirty="0"/>
          </a:p>
        </p:txBody>
      </p:sp>
      <p:sp>
        <p:nvSpPr>
          <p:cNvPr id="47" name="Content Placeholder 5">
            <a:extLst>
              <a:ext uri="{FF2B5EF4-FFF2-40B4-BE49-F238E27FC236}">
                <a16:creationId xmlns:a16="http://schemas.microsoft.com/office/drawing/2014/main" id="{62EEDC4F-4773-7301-6DFA-A5B9E7E172EC}"/>
              </a:ext>
            </a:extLst>
          </p:cNvPr>
          <p:cNvSpPr txBox="1">
            <a:spLocks/>
          </p:cNvSpPr>
          <p:nvPr/>
        </p:nvSpPr>
        <p:spPr>
          <a:xfrm>
            <a:off x="8786813" y="6492874"/>
            <a:ext cx="2699554" cy="36512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200" kern="1200" smtClean="0">
                <a:solidFill>
                  <a:srgbClr val="00928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dirty="0"/>
              <a:t>ALBA II Accelerator meeting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DAA6DFEA-6DF6-1321-4A4E-B9B82D856ADF}"/>
              </a:ext>
            </a:extLst>
          </p:cNvPr>
          <p:cNvGrpSpPr/>
          <p:nvPr/>
        </p:nvGrpSpPr>
        <p:grpSpPr>
          <a:xfrm>
            <a:off x="218385" y="2196512"/>
            <a:ext cx="1326548" cy="1756138"/>
            <a:chOff x="218385" y="2196512"/>
            <a:chExt cx="1326548" cy="1756138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6EA101A0-F33A-F01D-B002-EAD8B6E732F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25326" y="2894423"/>
              <a:ext cx="1306995" cy="534577"/>
            </a:xfrm>
            <a:prstGeom prst="rect">
              <a:avLst/>
            </a:prstGeom>
          </p:spPr>
        </p:pic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A5E430E8-16A2-6CF2-BDAC-F038A88151CA}"/>
                </a:ext>
              </a:extLst>
            </p:cNvPr>
            <p:cNvGrpSpPr/>
            <p:nvPr/>
          </p:nvGrpSpPr>
          <p:grpSpPr>
            <a:xfrm>
              <a:off x="218385" y="2196512"/>
              <a:ext cx="1326548" cy="1756138"/>
              <a:chOff x="218385" y="2196512"/>
              <a:chExt cx="1326548" cy="1756138"/>
            </a:xfrm>
          </p:grpSpPr>
          <p:cxnSp>
            <p:nvCxnSpPr>
              <p:cNvPr id="51" name="Straight Arrow Connector 50">
                <a:extLst>
                  <a:ext uri="{FF2B5EF4-FFF2-40B4-BE49-F238E27FC236}">
                    <a16:creationId xmlns:a16="http://schemas.microsoft.com/office/drawing/2014/main" id="{A2DBC781-FE4A-0349-F2E7-2078C22A116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28500" y="3916988"/>
                <a:ext cx="1270047" cy="0"/>
              </a:xfrm>
              <a:prstGeom prst="straightConnector1">
                <a:avLst/>
              </a:prstGeom>
              <a:ln>
                <a:solidFill>
                  <a:srgbClr val="009E97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03F4C626-89E8-F7ED-4BE2-5D8F0A04082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6343" y="2974181"/>
                <a:ext cx="0" cy="978469"/>
              </a:xfrm>
              <a:prstGeom prst="line">
                <a:avLst/>
              </a:prstGeom>
              <a:ln>
                <a:solidFill>
                  <a:srgbClr val="00B0F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098A0072-9258-0229-3652-8ABB8AB68AF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98547" y="2974278"/>
                <a:ext cx="0" cy="978372"/>
              </a:xfrm>
              <a:prstGeom prst="line">
                <a:avLst/>
              </a:prstGeom>
              <a:ln>
                <a:solidFill>
                  <a:srgbClr val="00B0F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1084D1A2-8F1F-FE97-1482-CAFDAD206C02}"/>
                  </a:ext>
                </a:extLst>
              </p:cNvPr>
              <p:cNvSpPr txBox="1"/>
              <p:nvPr/>
            </p:nvSpPr>
            <p:spPr>
              <a:xfrm>
                <a:off x="223737" y="3521763"/>
                <a:ext cx="1321196" cy="2616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100" b="1" dirty="0">
                    <a:solidFill>
                      <a:srgbClr val="00928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3x</a:t>
                </a:r>
                <a:r>
                  <a:rPr lang="en-US" sz="1100" dirty="0">
                    <a:solidFill>
                      <a:srgbClr val="00928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Different Frame</a:t>
                </a:r>
              </a:p>
            </p:txBody>
          </p:sp>
          <p:cxnSp>
            <p:nvCxnSpPr>
              <p:cNvPr id="55" name="Straight Arrow Connector 54">
                <a:extLst>
                  <a:ext uri="{FF2B5EF4-FFF2-40B4-BE49-F238E27FC236}">
                    <a16:creationId xmlns:a16="http://schemas.microsoft.com/office/drawing/2014/main" id="{49F8F3F5-5D61-75E7-BC1B-4B0EAAF3712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25326" y="2616808"/>
                <a:ext cx="1306995" cy="0"/>
              </a:xfrm>
              <a:prstGeom prst="straightConnector1">
                <a:avLst/>
              </a:prstGeom>
              <a:ln>
                <a:solidFill>
                  <a:srgbClr val="009E97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8AAE5740-4B66-202A-4596-FB58B1248389}"/>
                  </a:ext>
                </a:extLst>
              </p:cNvPr>
              <p:cNvSpPr txBox="1"/>
              <p:nvPr/>
            </p:nvSpPr>
            <p:spPr>
              <a:xfrm>
                <a:off x="427986" y="2196512"/>
                <a:ext cx="912429" cy="43088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100" b="1" dirty="0">
                    <a:solidFill>
                      <a:srgbClr val="00928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3x</a:t>
                </a:r>
                <a:r>
                  <a:rPr lang="en-US" sz="1100" dirty="0">
                    <a:solidFill>
                      <a:srgbClr val="00928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Different</a:t>
                </a:r>
              </a:p>
              <a:p>
                <a:pPr algn="ctr"/>
                <a:r>
                  <a:rPr lang="en-US" sz="1100" dirty="0">
                    <a:solidFill>
                      <a:srgbClr val="00928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Top plates</a:t>
                </a:r>
                <a:endParaRPr lang="en-US" sz="1400" dirty="0">
                  <a:solidFill>
                    <a:srgbClr val="009282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A55DA2A3-F80D-4140-671C-BEA92398239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8385" y="2576242"/>
                <a:ext cx="0" cy="371746"/>
              </a:xfrm>
              <a:prstGeom prst="line">
                <a:avLst/>
              </a:prstGeom>
              <a:ln>
                <a:solidFill>
                  <a:srgbClr val="00B0F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090C46AC-1554-E631-FD47-E915AEDC008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31631" y="2576242"/>
                <a:ext cx="0" cy="371746"/>
              </a:xfrm>
              <a:prstGeom prst="line">
                <a:avLst/>
              </a:prstGeom>
              <a:ln>
                <a:solidFill>
                  <a:srgbClr val="00B0F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id="{1C893C9F-CFCA-AD37-081C-0A0457257532}"/>
              </a:ext>
            </a:extLst>
          </p:cNvPr>
          <p:cNvSpPr txBox="1"/>
          <p:nvPr/>
        </p:nvSpPr>
        <p:spPr>
          <a:xfrm>
            <a:off x="192407" y="1568932"/>
            <a:ext cx="1394933" cy="2616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100" b="1" dirty="0">
                <a:solidFill>
                  <a:srgbClr val="0092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Division on Pumps</a:t>
            </a:r>
            <a:endParaRPr lang="en-US" sz="1400" dirty="0">
              <a:solidFill>
                <a:srgbClr val="00928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176E292-425E-4D56-93B6-D892D0AB6202}"/>
              </a:ext>
            </a:extLst>
          </p:cNvPr>
          <p:cNvSpPr/>
          <p:nvPr/>
        </p:nvSpPr>
        <p:spPr>
          <a:xfrm>
            <a:off x="9018838" y="603117"/>
            <a:ext cx="24240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Open Sans"/>
              </a:rPr>
              <a:t>Length Optimization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409822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540BB6-6E9B-4924-925A-B2366ED8F1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094894-7789-4534-90D6-BE01CCA099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7BA2BF-F351-4201-AA42-E15D028A35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113" y="0"/>
            <a:ext cx="11697774" cy="6858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ABC6041-1802-4B38-80DA-DF600E80639C}"/>
              </a:ext>
            </a:extLst>
          </p:cNvPr>
          <p:cNvSpPr txBox="1">
            <a:spLocks/>
          </p:cNvSpPr>
          <p:nvPr/>
        </p:nvSpPr>
        <p:spPr>
          <a:xfrm>
            <a:off x="1710117" y="257776"/>
            <a:ext cx="8683385" cy="66464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s-ES_tradnl" b="1" dirty="0">
                <a:solidFill>
                  <a:srgbClr val="092F56"/>
                </a:solidFill>
                <a:latin typeface="+mn-lt"/>
              </a:rPr>
              <a:t>Girders</a:t>
            </a:r>
            <a:endParaRPr lang="es-ES" b="1" dirty="0">
              <a:solidFill>
                <a:srgbClr val="00928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867871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10EB509-3766-4D5B-B1E8-6FCE905DDF3F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GB" dirty="0"/>
              <a:t>P. Solans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0AEDBD-BC43-449E-B3F5-0A4DC415D5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Main RF system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B98F008B-61E8-4A76-A0E8-E26F0C85E7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8037" y="1235013"/>
            <a:ext cx="10515600" cy="4351338"/>
          </a:xfrm>
        </p:spPr>
        <p:txBody>
          <a:bodyPr/>
          <a:lstStyle/>
          <a:p>
            <a:r>
              <a:rPr lang="en-GB" sz="2000" dirty="0"/>
              <a:t>Main RF </a:t>
            </a:r>
            <a:r>
              <a:rPr lang="en-GB" sz="2000" b="1" dirty="0"/>
              <a:t>high power components reused</a:t>
            </a:r>
            <a:r>
              <a:rPr lang="en-GB" sz="2000" dirty="0"/>
              <a:t> for ALBA-II.</a:t>
            </a:r>
          </a:p>
          <a:p>
            <a:r>
              <a:rPr lang="en-GB" sz="2000" dirty="0"/>
              <a:t>RF main voltage must provide enough </a:t>
            </a:r>
            <a:r>
              <a:rPr lang="en-GB" sz="2000" b="1" dirty="0"/>
              <a:t>RF acceptance </a:t>
            </a:r>
            <a:r>
              <a:rPr lang="en-GB" sz="2000" dirty="0"/>
              <a:t>and </a:t>
            </a:r>
            <a:r>
              <a:rPr lang="en-GB" sz="2000" b="1" dirty="0"/>
              <a:t>redundancy</a:t>
            </a:r>
            <a:r>
              <a:rPr lang="en-GB" sz="2000" dirty="0"/>
              <a:t> in case of a cavity trip. </a:t>
            </a:r>
          </a:p>
          <a:p>
            <a:endParaRPr lang="en-GB" sz="24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066BD6-F067-4E0E-86D0-BD6FFDE39B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17 June 2025 - CEPC Workshop</a:t>
            </a:r>
            <a:endParaRPr lang="es-E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9D3439E-4575-47D9-BE42-52E7C498EF14}"/>
              </a:ext>
            </a:extLst>
          </p:cNvPr>
          <p:cNvSpPr txBox="1"/>
          <p:nvPr/>
        </p:nvSpPr>
        <p:spPr>
          <a:xfrm>
            <a:off x="1292109" y="5341873"/>
            <a:ext cx="117211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b="1" dirty="0"/>
              <a:t>EU-HOM NC cavity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1EAC111-349E-4EBC-8129-75C3E2BBF98F}"/>
              </a:ext>
            </a:extLst>
          </p:cNvPr>
          <p:cNvSpPr txBox="1"/>
          <p:nvPr/>
        </p:nvSpPr>
        <p:spPr>
          <a:xfrm>
            <a:off x="5466290" y="5341873"/>
            <a:ext cx="216694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b="1" dirty="0"/>
              <a:t>ALBA Main RF IOT based transmitters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D47FB61C-020A-433D-838F-A6A372A0D438}"/>
              </a:ext>
            </a:extLst>
          </p:cNvPr>
          <p:cNvSpPr/>
          <p:nvPr/>
        </p:nvSpPr>
        <p:spPr>
          <a:xfrm>
            <a:off x="6663511" y="5871773"/>
            <a:ext cx="5253038" cy="57105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Short bunches lead to small lifetimes due to high Touschek effect (for ALBA </a:t>
            </a:r>
            <a:r>
              <a:rPr lang="el-GR" dirty="0">
                <a:latin typeface="Cambria Math" panose="02040503050406030204" pitchFamily="18" charset="0"/>
                <a:ea typeface="Cambria Math" panose="02040503050406030204" pitchFamily="18" charset="0"/>
              </a:rPr>
              <a:t>σ</a:t>
            </a:r>
            <a:r>
              <a:rPr lang="es-ES" dirty="0">
                <a:latin typeface="Cambria Math" panose="02040503050406030204" pitchFamily="18" charset="0"/>
                <a:ea typeface="Cambria Math" panose="02040503050406030204" pitchFamily="18" charset="0"/>
              </a:rPr>
              <a:t> = ~17 ps</a:t>
            </a:r>
            <a:r>
              <a:rPr lang="en-GB" dirty="0"/>
              <a:t>)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75027075-43F0-4AB6-9A51-5591DA53E5E2}"/>
              </a:ext>
            </a:extLst>
          </p:cNvPr>
          <p:cNvCxnSpPr>
            <a:cxnSpLocks/>
            <a:stCxn id="11" idx="3"/>
            <a:endCxn id="13" idx="0"/>
          </p:cNvCxnSpPr>
          <p:nvPr/>
        </p:nvCxnSpPr>
        <p:spPr>
          <a:xfrm flipH="1">
            <a:off x="9290030" y="5362117"/>
            <a:ext cx="1375521" cy="50965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4289E932-E5C7-4C1F-94BA-44C454A629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9742" y="2627777"/>
            <a:ext cx="1936851" cy="274320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BD7AD53-E3CE-4E16-AB6B-6E26A9FBA53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288" r="23585"/>
          <a:stretch/>
        </p:blipFill>
        <p:spPr>
          <a:xfrm>
            <a:off x="5089721" y="2627777"/>
            <a:ext cx="2920078" cy="273177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355CC29-8F72-4824-B550-33687276E689}"/>
              </a:ext>
            </a:extLst>
          </p:cNvPr>
          <p:cNvSpPr/>
          <p:nvPr/>
        </p:nvSpPr>
        <p:spPr>
          <a:xfrm>
            <a:off x="4976021" y="2509024"/>
            <a:ext cx="3157035" cy="3312698"/>
          </a:xfrm>
          <a:prstGeom prst="round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B471428-23A0-4E1C-8C93-F0827CF19E7C}"/>
              </a:ext>
            </a:extLst>
          </p:cNvPr>
          <p:cNvSpPr txBox="1"/>
          <p:nvPr/>
        </p:nvSpPr>
        <p:spPr>
          <a:xfrm>
            <a:off x="5639358" y="5502441"/>
            <a:ext cx="17348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00B050"/>
                </a:solidFill>
              </a:rPr>
              <a:t>Upgrade to SSPA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AF01FFF-911A-447F-8D45-3A93D0164E6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78" b="475"/>
          <a:stretch/>
        </p:blipFill>
        <p:spPr>
          <a:xfrm>
            <a:off x="3021907" y="2627778"/>
            <a:ext cx="1852055" cy="274320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B479ED91-B2C6-4234-AE1F-4A5CBFA31B56}"/>
              </a:ext>
            </a:extLst>
          </p:cNvPr>
          <p:cNvSpPr txBox="1"/>
          <p:nvPr/>
        </p:nvSpPr>
        <p:spPr>
          <a:xfrm>
            <a:off x="3629578" y="5341873"/>
            <a:ext cx="63671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b="1" dirty="0"/>
              <a:t>WR1800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7" name="Content Placeholder 6">
                <a:extLst>
                  <a:ext uri="{FF2B5EF4-FFF2-40B4-BE49-F238E27FC236}">
                    <a16:creationId xmlns:a16="http://schemas.microsoft.com/office/drawing/2014/main" id="{1C7822E3-F6C2-4A81-9F0C-BBFFDF6D9BAE}"/>
                  </a:ext>
                </a:extLst>
              </p:cNvPr>
              <p:cNvGraphicFramePr>
                <a:graphicFrameLocks/>
              </p:cNvGraphicFramePr>
              <p:nvPr>
                <p:extLst/>
              </p:nvPr>
            </p:nvGraphicFramePr>
            <p:xfrm>
              <a:off x="8242377" y="2627777"/>
              <a:ext cx="3460179" cy="2743200"/>
            </p:xfrm>
            <a:graphic>
              <a:graphicData uri="http://schemas.openxmlformats.org/drawingml/2006/table">
                <a:tbl>
                  <a:tblPr firstRow="1" bandRow="1">
                    <a:tableStyleId>{10A1B5D5-9B99-4C35-A422-299274C87663}</a:tableStyleId>
                  </a:tblPr>
                  <a:tblGrid>
                    <a:gridCol w="2106994">
                      <a:extLst>
                        <a:ext uri="{9D8B030D-6E8A-4147-A177-3AD203B41FA5}">
                          <a16:colId xmlns:a16="http://schemas.microsoft.com/office/drawing/2014/main" val="1868807716"/>
                        </a:ext>
                      </a:extLst>
                    </a:gridCol>
                    <a:gridCol w="722630">
                      <a:extLst>
                        <a:ext uri="{9D8B030D-6E8A-4147-A177-3AD203B41FA5}">
                          <a16:colId xmlns:a16="http://schemas.microsoft.com/office/drawing/2014/main" val="3235140644"/>
                        </a:ext>
                      </a:extLst>
                    </a:gridCol>
                    <a:gridCol w="630555">
                      <a:extLst>
                        <a:ext uri="{9D8B030D-6E8A-4147-A177-3AD203B41FA5}">
                          <a16:colId xmlns:a16="http://schemas.microsoft.com/office/drawing/2014/main" val="2817909567"/>
                        </a:ext>
                      </a:extLst>
                    </a:gridCol>
                  </a:tblGrid>
                  <a:tr h="20194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dirty="0"/>
                            <a:t>Parameter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928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dirty="0"/>
                            <a:t>Value</a:t>
                          </a:r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928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dirty="0"/>
                            <a:t>Unit</a:t>
                          </a:r>
                        </a:p>
                      </a:txBody>
                      <a:tcPr>
                        <a:lnL>
                          <a:noFill/>
                        </a:lnL>
                        <a:lnR w="127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9282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49876970"/>
                      </a:ext>
                    </a:extLst>
                  </a:tr>
                  <a:tr h="201942">
                    <a:tc>
                      <a:txBody>
                        <a:bodyPr/>
                        <a:lstStyle/>
                        <a:p>
                          <a:r>
                            <a:rPr lang="en-GB" sz="1200" dirty="0"/>
                            <a:t>Frequency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GB" sz="1200" dirty="0"/>
                            <a:t>499.654</a:t>
                          </a:r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sz="1200" dirty="0"/>
                            <a:t>MHz</a:t>
                          </a:r>
                        </a:p>
                      </a:txBody>
                      <a:tcPr>
                        <a:lnL>
                          <a:noFill/>
                        </a:lnL>
                        <a:lnR w="127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4088376237"/>
                      </a:ext>
                    </a:extLst>
                  </a:tr>
                  <a:tr h="201942">
                    <a:tc>
                      <a:txBody>
                        <a:bodyPr/>
                        <a:lstStyle/>
                        <a:p>
                          <a:r>
                            <a:rPr lang="en-GB" sz="1200" dirty="0"/>
                            <a:t>Number of cavities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GB" sz="1200" dirty="0"/>
                            <a:t>6</a:t>
                          </a:r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sz="1200" dirty="0"/>
                            <a:t>-</a:t>
                          </a:r>
                        </a:p>
                      </a:txBody>
                      <a:tcPr>
                        <a:lnL>
                          <a:noFill/>
                        </a:lnL>
                        <a:lnR w="127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869485916"/>
                      </a:ext>
                    </a:extLst>
                  </a:tr>
                  <a:tr h="201942">
                    <a:tc>
                      <a:txBody>
                        <a:bodyPr/>
                        <a:lstStyle/>
                        <a:p>
                          <a:r>
                            <a:rPr lang="en-GB" sz="1200" dirty="0"/>
                            <a:t>Voltage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GB" sz="1200" dirty="0"/>
                            <a:t>2.4</a:t>
                          </a:r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sz="1200" dirty="0"/>
                            <a:t>MV</a:t>
                          </a:r>
                        </a:p>
                      </a:txBody>
                      <a:tcPr>
                        <a:lnL>
                          <a:noFill/>
                        </a:lnL>
                        <a:lnR w="127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79806384"/>
                      </a:ext>
                    </a:extLst>
                  </a:tr>
                  <a:tr h="201942">
                    <a:tc>
                      <a:txBody>
                        <a:bodyPr/>
                        <a:lstStyle/>
                        <a:p>
                          <a:r>
                            <a:rPr lang="en-GB" sz="1200" dirty="0"/>
                            <a:t>RF acceptance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GB" sz="1200" dirty="0"/>
                            <a:t>7</a:t>
                          </a:r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sz="1200" dirty="0"/>
                            <a:t>%</a:t>
                          </a:r>
                        </a:p>
                      </a:txBody>
                      <a:tcPr>
                        <a:lnL>
                          <a:noFill/>
                        </a:lnL>
                        <a:lnR w="127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039829923"/>
                      </a:ext>
                    </a:extLst>
                  </a:tr>
                  <a:tr h="201942">
                    <a:tc>
                      <a:txBody>
                        <a:bodyPr/>
                        <a:lstStyle/>
                        <a:p>
                          <a:r>
                            <a:rPr lang="en-GB" sz="1200" dirty="0"/>
                            <a:t>Loses per turn (bare lattice)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GB" sz="1200" dirty="0"/>
                            <a:t>1.028</a:t>
                          </a:r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sz="1200" dirty="0"/>
                            <a:t>MeV</a:t>
                          </a:r>
                        </a:p>
                      </a:txBody>
                      <a:tcPr>
                        <a:lnL>
                          <a:noFill/>
                        </a:lnL>
                        <a:lnR w="127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936840188"/>
                      </a:ext>
                    </a:extLst>
                  </a:tr>
                  <a:tr h="201942">
                    <a:tc>
                      <a:txBody>
                        <a:bodyPr/>
                        <a:lstStyle/>
                        <a:p>
                          <a:r>
                            <a:rPr lang="en-GB" sz="1200" dirty="0"/>
                            <a:t>Transmitter power (300 mA)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GB" sz="1200" dirty="0"/>
                            <a:t>90</a:t>
                          </a:r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sz="1200" dirty="0"/>
                            <a:t>kW</a:t>
                          </a:r>
                        </a:p>
                      </a:txBody>
                      <a:tcPr>
                        <a:lnL>
                          <a:noFill/>
                        </a:lnL>
                        <a:lnR w="127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4008866947"/>
                      </a:ext>
                    </a:extLst>
                  </a:tr>
                  <a:tr h="201942">
                    <a:tc>
                      <a:txBody>
                        <a:bodyPr/>
                        <a:lstStyle/>
                        <a:p>
                          <a:r>
                            <a:rPr lang="en-GB" sz="1200" dirty="0"/>
                            <a:t>Momentum compaction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GB" sz="1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ES" sz="1200" b="0" i="1" smtClean="0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l-GR" sz="12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α</m:t>
                                  </m:r>
                                </m:e>
                                <m:sub>
                                  <m:r>
                                    <a:rPr lang="es-ES" sz="1200" b="0" i="1" smtClean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sub>
                              </m:sSub>
                              <m:r>
                                <a:rPr lang="es-ES" sz="1200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endParaRPr lang="en-GB" sz="1200" dirty="0"/>
                        </a:p>
                      </a:txBody>
                      <a:tcPr>
                        <a:lnL w="127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GB" sz="1200" dirty="0"/>
                            <a:t>9.6·E-5</a:t>
                          </a:r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sz="1200" dirty="0"/>
                            <a:t>-</a:t>
                          </a:r>
                        </a:p>
                      </a:txBody>
                      <a:tcPr>
                        <a:lnL>
                          <a:noFill/>
                        </a:lnL>
                        <a:lnR w="127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854619678"/>
                      </a:ext>
                    </a:extLst>
                  </a:tr>
                  <a:tr h="201942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200" dirty="0"/>
                            <a:t>Synchrotron frequency*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GB" sz="1200" dirty="0"/>
                            <a:t>2.25</a:t>
                          </a:r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sz="1200" dirty="0"/>
                            <a:t>kHz</a:t>
                          </a:r>
                        </a:p>
                      </a:txBody>
                      <a:tcPr>
                        <a:lnL>
                          <a:noFill/>
                        </a:lnL>
                        <a:lnR w="127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509029562"/>
                      </a:ext>
                    </a:extLst>
                  </a:tr>
                  <a:tr h="201942">
                    <a:tc>
                      <a:txBody>
                        <a:bodyPr/>
                        <a:lstStyle/>
                        <a:p>
                          <a:r>
                            <a:rPr lang="en-GB" sz="1200" dirty="0"/>
                            <a:t>Bunch length (</a:t>
                          </a:r>
                          <a:r>
                            <a:rPr lang="el-GR" sz="12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σ</a:t>
                          </a:r>
                          <a:r>
                            <a:rPr lang="en-GB" sz="1200" dirty="0"/>
                            <a:t>)*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GB" sz="1200" dirty="0"/>
                            <a:t>6.96</a:t>
                          </a:r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sz="1200" dirty="0"/>
                            <a:t>ps</a:t>
                          </a:r>
                        </a:p>
                      </a:txBody>
                      <a:tcPr>
                        <a:lnL>
                          <a:noFill/>
                        </a:lnL>
                        <a:lnR w="127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42078377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7" name="Content Placeholder 6">
                <a:extLst>
                  <a:ext uri="{FF2B5EF4-FFF2-40B4-BE49-F238E27FC236}">
                    <a16:creationId xmlns:a16="http://schemas.microsoft.com/office/drawing/2014/main" id="{1C7822E3-F6C2-4A81-9F0C-BBFFDF6D9BAE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714623627"/>
                  </p:ext>
                </p:extLst>
              </p:nvPr>
            </p:nvGraphicFramePr>
            <p:xfrm>
              <a:off x="8242377" y="2627777"/>
              <a:ext cx="3460179" cy="2743200"/>
            </p:xfrm>
            <a:graphic>
              <a:graphicData uri="http://schemas.openxmlformats.org/drawingml/2006/table">
                <a:tbl>
                  <a:tblPr firstRow="1" bandRow="1">
                    <a:tableStyleId>{10A1B5D5-9B99-4C35-A422-299274C87663}</a:tableStyleId>
                  </a:tblPr>
                  <a:tblGrid>
                    <a:gridCol w="2106994">
                      <a:extLst>
                        <a:ext uri="{9D8B030D-6E8A-4147-A177-3AD203B41FA5}">
                          <a16:colId xmlns:a16="http://schemas.microsoft.com/office/drawing/2014/main" val="1868807716"/>
                        </a:ext>
                      </a:extLst>
                    </a:gridCol>
                    <a:gridCol w="722630">
                      <a:extLst>
                        <a:ext uri="{9D8B030D-6E8A-4147-A177-3AD203B41FA5}">
                          <a16:colId xmlns:a16="http://schemas.microsoft.com/office/drawing/2014/main" val="3235140644"/>
                        </a:ext>
                      </a:extLst>
                    </a:gridCol>
                    <a:gridCol w="630555">
                      <a:extLst>
                        <a:ext uri="{9D8B030D-6E8A-4147-A177-3AD203B41FA5}">
                          <a16:colId xmlns:a16="http://schemas.microsoft.com/office/drawing/2014/main" val="2817909567"/>
                        </a:ext>
                      </a:extLst>
                    </a:gridCol>
                  </a:tblGrid>
                  <a:tr h="2743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dirty="0"/>
                            <a:t>Parameter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928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dirty="0"/>
                            <a:t>Value</a:t>
                          </a:r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928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dirty="0"/>
                            <a:t>Unit</a:t>
                          </a:r>
                        </a:p>
                      </a:txBody>
                      <a:tcPr>
                        <a:lnL>
                          <a:noFill/>
                        </a:lnL>
                        <a:lnR w="127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9282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49876970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r>
                            <a:rPr lang="en-GB" sz="1200" dirty="0"/>
                            <a:t>Frequency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GB" sz="1200" dirty="0"/>
                            <a:t>499.654</a:t>
                          </a:r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sz="1200" dirty="0"/>
                            <a:t>MHz</a:t>
                          </a:r>
                        </a:p>
                      </a:txBody>
                      <a:tcPr>
                        <a:lnL>
                          <a:noFill/>
                        </a:lnL>
                        <a:lnR w="127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4088376237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r>
                            <a:rPr lang="en-GB" sz="1200" dirty="0"/>
                            <a:t>Number of cavities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GB" sz="1200" dirty="0"/>
                            <a:t>6</a:t>
                          </a:r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sz="1200" dirty="0"/>
                            <a:t>-</a:t>
                          </a:r>
                        </a:p>
                      </a:txBody>
                      <a:tcPr>
                        <a:lnL>
                          <a:noFill/>
                        </a:lnL>
                        <a:lnR w="127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869485916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r>
                            <a:rPr lang="en-GB" sz="1200" dirty="0"/>
                            <a:t>Voltage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GB" sz="1200" dirty="0"/>
                            <a:t>2.4</a:t>
                          </a:r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sz="1200" dirty="0"/>
                            <a:t>MV</a:t>
                          </a:r>
                        </a:p>
                      </a:txBody>
                      <a:tcPr>
                        <a:lnL>
                          <a:noFill/>
                        </a:lnL>
                        <a:lnR w="127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79806384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r>
                            <a:rPr lang="en-GB" sz="1200" dirty="0"/>
                            <a:t>RF acceptance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GB" sz="1200" dirty="0"/>
                            <a:t>7</a:t>
                          </a:r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sz="1200" dirty="0"/>
                            <a:t>%</a:t>
                          </a:r>
                        </a:p>
                      </a:txBody>
                      <a:tcPr>
                        <a:lnL>
                          <a:noFill/>
                        </a:lnL>
                        <a:lnR w="127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039829923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r>
                            <a:rPr lang="en-GB" sz="1200" dirty="0"/>
                            <a:t>Loses per turn (bare lattice)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GB" sz="1200" dirty="0"/>
                            <a:t>1.028</a:t>
                          </a:r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sz="1200" dirty="0"/>
                            <a:t>MeV</a:t>
                          </a:r>
                        </a:p>
                      </a:txBody>
                      <a:tcPr>
                        <a:lnL>
                          <a:noFill/>
                        </a:lnL>
                        <a:lnR w="127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936840188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r>
                            <a:rPr lang="en-GB" sz="1200" dirty="0"/>
                            <a:t>Transmitter power (300 mA)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GB" sz="1200" dirty="0"/>
                            <a:t>90</a:t>
                          </a:r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sz="1200" dirty="0"/>
                            <a:t>kW</a:t>
                          </a:r>
                        </a:p>
                      </a:txBody>
                      <a:tcPr>
                        <a:lnL>
                          <a:noFill/>
                        </a:lnL>
                        <a:lnR w="127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4008866947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6"/>
                          <a:stretch>
                            <a:fillRect l="-289" t="-704444" r="-64740" b="-21777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GB" sz="1200" dirty="0"/>
                            <a:t>9.6·E-5</a:t>
                          </a:r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sz="1200" dirty="0"/>
                            <a:t>-</a:t>
                          </a:r>
                        </a:p>
                      </a:txBody>
                      <a:tcPr>
                        <a:lnL>
                          <a:noFill/>
                        </a:lnL>
                        <a:lnR w="127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854619678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200" dirty="0"/>
                            <a:t>Synchrotron frequency*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GB" sz="1200" dirty="0"/>
                            <a:t>2.25</a:t>
                          </a:r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sz="1200" dirty="0"/>
                            <a:t>kHz</a:t>
                          </a:r>
                        </a:p>
                      </a:txBody>
                      <a:tcPr>
                        <a:lnL>
                          <a:noFill/>
                        </a:lnL>
                        <a:lnR w="127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509029562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r>
                            <a:rPr lang="en-GB" sz="1200" dirty="0"/>
                            <a:t>Bunch length (</a:t>
                          </a:r>
                          <a:r>
                            <a:rPr lang="el-GR" sz="12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σ</a:t>
                          </a:r>
                          <a:r>
                            <a:rPr lang="en-GB" sz="1200" dirty="0"/>
                            <a:t>)*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GB" sz="1200" dirty="0"/>
                            <a:t>6.96</a:t>
                          </a:r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sz="1200" dirty="0"/>
                            <a:t>ps</a:t>
                          </a:r>
                        </a:p>
                      </a:txBody>
                      <a:tcPr>
                        <a:lnL>
                          <a:noFill/>
                        </a:lnL>
                        <a:lnR w="127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B05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420783771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28" name="TextBox 27">
            <a:extLst>
              <a:ext uri="{FF2B5EF4-FFF2-40B4-BE49-F238E27FC236}">
                <a16:creationId xmlns:a16="http://schemas.microsoft.com/office/drawing/2014/main" id="{B8C1AE49-BF79-4393-9DB0-E7391BCF761F}"/>
              </a:ext>
            </a:extLst>
          </p:cNvPr>
          <p:cNvSpPr txBox="1"/>
          <p:nvPr/>
        </p:nvSpPr>
        <p:spPr>
          <a:xfrm>
            <a:off x="8242377" y="5359547"/>
            <a:ext cx="16444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* w/o harmonic system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E7D6C4A-743C-4C08-8EAE-307D90B93548}"/>
              </a:ext>
            </a:extLst>
          </p:cNvPr>
          <p:cNvSpPr/>
          <p:nvPr/>
        </p:nvSpPr>
        <p:spPr>
          <a:xfrm>
            <a:off x="10530278" y="5051491"/>
            <a:ext cx="923699" cy="36392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436725-DD8F-447C-83F2-F7564E48C7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ALBA Accelerator Activities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5085717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0D58CC-9523-4CB0-98FF-24CE6C5ACE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3805" y="246096"/>
            <a:ext cx="8853668" cy="1325563"/>
          </a:xfrm>
        </p:spPr>
        <p:txBody>
          <a:bodyPr/>
          <a:lstStyle/>
          <a:p>
            <a:r>
              <a:rPr lang="en-GB" dirty="0"/>
              <a:t>Harmonic RF 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F917E0-C9F3-492F-8A5E-9B6F4D3557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1996" y="1253331"/>
            <a:ext cx="11215477" cy="4351338"/>
          </a:xfrm>
        </p:spPr>
        <p:txBody>
          <a:bodyPr/>
          <a:lstStyle/>
          <a:p>
            <a:pPr marL="0" indent="0">
              <a:buNone/>
            </a:pPr>
            <a:r>
              <a:rPr lang="en-GB" sz="1800" dirty="0"/>
              <a:t>An </a:t>
            </a:r>
            <a:r>
              <a:rPr lang="en-GB" sz="1800" b="1" dirty="0"/>
              <a:t>active 3</a:t>
            </a:r>
            <a:r>
              <a:rPr lang="en-GB" sz="1800" b="1" baseline="30000" dirty="0"/>
              <a:t>rd</a:t>
            </a:r>
            <a:r>
              <a:rPr lang="en-GB" sz="1800" b="1" dirty="0"/>
              <a:t> harmonic system </a:t>
            </a:r>
            <a:r>
              <a:rPr lang="en-GB" sz="1800" dirty="0"/>
              <a:t>is foreseen in order to </a:t>
            </a:r>
            <a:r>
              <a:rPr lang="en-GB" sz="1800" b="1" dirty="0"/>
              <a:t>increase </a:t>
            </a:r>
            <a:r>
              <a:rPr lang="en-GB" sz="1800" dirty="0"/>
              <a:t>the bunch length and </a:t>
            </a:r>
            <a:r>
              <a:rPr lang="en-GB" sz="1800" b="1" dirty="0"/>
              <a:t>Touschek</a:t>
            </a:r>
            <a:r>
              <a:rPr lang="en-GB" sz="1800" dirty="0"/>
              <a:t> </a:t>
            </a:r>
            <a:r>
              <a:rPr lang="en-GB" sz="1800" b="1" dirty="0"/>
              <a:t>lifetime.</a:t>
            </a:r>
          </a:p>
          <a:p>
            <a:pPr lvl="1"/>
            <a:endParaRPr lang="en-GB" sz="2000" dirty="0"/>
          </a:p>
          <a:p>
            <a:pPr marL="5514975" indent="0">
              <a:buNone/>
            </a:pPr>
            <a:endParaRPr lang="en-GB" sz="24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B33C90-B14B-47CF-83A9-1FD2F3A5B1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17 June 2025 - CEPC Workshop</a:t>
            </a:r>
            <a:endParaRPr lang="es-E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7B8697-5E48-4610-B8DE-81CEFB1738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ALBA Accelerator Activities</a:t>
            </a:r>
            <a:endParaRPr lang="es-E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F4CBC3B-5AA5-4D43-AF68-B2DC4929D9CD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GB" dirty="0"/>
              <a:t>P. Solans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ABAF20F-E9EC-4DE1-9892-9DD7682F3950}"/>
              </a:ext>
            </a:extLst>
          </p:cNvPr>
          <p:cNvSpPr txBox="1"/>
          <p:nvPr/>
        </p:nvSpPr>
        <p:spPr>
          <a:xfrm>
            <a:off x="10744649" y="6287466"/>
            <a:ext cx="8556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chemeClr val="accent5"/>
                </a:solidFill>
              </a:rPr>
              <a:t>I. Bellafont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F996BE82-967D-40E0-921A-CD178F8F0A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117" t="3417" r="7024" b="1870"/>
          <a:stretch/>
        </p:blipFill>
        <p:spPr>
          <a:xfrm>
            <a:off x="440633" y="1652017"/>
            <a:ext cx="5066315" cy="3491997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CD3CF80-A11D-40BB-BF10-57E98B42C9A1}"/>
              </a:ext>
            </a:extLst>
          </p:cNvPr>
          <p:cNvSpPr txBox="1"/>
          <p:nvPr/>
        </p:nvSpPr>
        <p:spPr>
          <a:xfrm>
            <a:off x="2695535" y="6267326"/>
            <a:ext cx="159967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b="1" dirty="0"/>
              <a:t>ALBA-II total voltage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0724646-842C-43C2-B64D-C2EF045FA085}"/>
              </a:ext>
            </a:extLst>
          </p:cNvPr>
          <p:cNvSpPr/>
          <p:nvPr/>
        </p:nvSpPr>
        <p:spPr>
          <a:xfrm>
            <a:off x="567493" y="5072040"/>
            <a:ext cx="43135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Total voltage present a </a:t>
            </a:r>
            <a:r>
              <a:rPr lang="en-GB" b="1" dirty="0"/>
              <a:t>flat potential </a:t>
            </a:r>
            <a:r>
              <a:rPr lang="en-GB" dirty="0"/>
              <a:t>region where </a:t>
            </a:r>
            <a:r>
              <a:rPr lang="en-GB" b="1" dirty="0"/>
              <a:t>electrons can spread</a:t>
            </a:r>
            <a:endParaRPr lang="en-US" dirty="0"/>
          </a:p>
        </p:txBody>
      </p:sp>
      <p:pic>
        <p:nvPicPr>
          <p:cNvPr id="18" name="Imagen 3">
            <a:extLst>
              <a:ext uri="{FF2B5EF4-FFF2-40B4-BE49-F238E27FC236}">
                <a16:creationId xmlns:a16="http://schemas.microsoft.com/office/drawing/2014/main" id="{6F05E961-C907-4A31-9EEA-8359C09A5ACE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44" r="24345" b="12572"/>
          <a:stretch/>
        </p:blipFill>
        <p:spPr bwMode="auto">
          <a:xfrm>
            <a:off x="6096000" y="1740080"/>
            <a:ext cx="4364567" cy="349199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B41F7857-3225-4A42-9D2D-88A6433B48A6}"/>
              </a:ext>
            </a:extLst>
          </p:cNvPr>
          <p:cNvSpPr/>
          <p:nvPr/>
        </p:nvSpPr>
        <p:spPr>
          <a:xfrm>
            <a:off x="6232483" y="5400811"/>
            <a:ext cx="431352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Prototype successfully tested in BESSY-II and full system will be tested at ALBA, placed in ALBA II position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79183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7579CA-2EA5-4874-BD1C-2AA8AEADB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17 June 2025 - CEPC Workshop</a:t>
            </a:r>
            <a:endParaRPr kumimoji="0" lang="es-ES" sz="12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053BF6-3099-4285-84CF-0AB5AE6FD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ALBA Accelerator Activities</a:t>
            </a:r>
            <a:endParaRPr kumimoji="0" lang="es-ES" sz="12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76947FF-90B8-44A9-9849-DBD7DC968F8A}"/>
              </a:ext>
            </a:extLst>
          </p:cNvPr>
          <p:cNvSpPr/>
          <p:nvPr/>
        </p:nvSpPr>
        <p:spPr>
          <a:xfrm>
            <a:off x="1618198" y="203920"/>
            <a:ext cx="8844463" cy="891268"/>
          </a:xfrm>
          <a:prstGeom prst="rect">
            <a:avLst/>
          </a:prstGeom>
          <a:solidFill>
            <a:srgbClr val="DDDDDD">
              <a:alpha val="6902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ALBA past and future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94472B6-7372-49A8-A992-F3CEE3D5529F}"/>
              </a:ext>
            </a:extLst>
          </p:cNvPr>
          <p:cNvSpPr txBox="1"/>
          <p:nvPr/>
        </p:nvSpPr>
        <p:spPr>
          <a:xfrm>
            <a:off x="6854548" y="4303455"/>
            <a:ext cx="37543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6E3D153F-25AB-4401-86AF-6F1D9080736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90996424"/>
              </p:ext>
            </p:extLst>
          </p:nvPr>
        </p:nvGraphicFramePr>
        <p:xfrm>
          <a:off x="218364" y="1538882"/>
          <a:ext cx="11884233" cy="50617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03F0A3AB-ED0E-4F61-B3F6-04C0555981DE}"/>
              </a:ext>
            </a:extLst>
          </p:cNvPr>
          <p:cNvSpPr/>
          <p:nvPr/>
        </p:nvSpPr>
        <p:spPr>
          <a:xfrm>
            <a:off x="409765" y="1256388"/>
            <a:ext cx="3919957" cy="1323439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2003 – Creation of CELLS Consortium (Spanish Government and regional Catalan Government), and agreement on facility funding for the period 2003 to 2022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2023 – Addendum for 2023 funding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3109108-87B4-4C8A-99BD-8D9F992851AA}"/>
              </a:ext>
            </a:extLst>
          </p:cNvPr>
          <p:cNvSpPr/>
          <p:nvPr/>
        </p:nvSpPr>
        <p:spPr>
          <a:xfrm>
            <a:off x="8118518" y="1294969"/>
            <a:ext cx="3919957" cy="584775"/>
          </a:xfrm>
          <a:prstGeom prst="rect">
            <a:avLst/>
          </a:prstGeom>
          <a:solidFill>
            <a:srgbClr val="00E7E2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Governments to approve the agreement on facility funding for the period 2025-2038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F92A6E3-CA5F-402D-BCC4-EC28713E8B9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06572" y="4015696"/>
            <a:ext cx="1814868" cy="864961"/>
          </a:xfrm>
          <a:prstGeom prst="rect">
            <a:avLst/>
          </a:prstGeom>
          <a:ln w="28575">
            <a:solidFill>
              <a:schemeClr val="accent5">
                <a:lumMod val="75000"/>
              </a:schemeClr>
            </a:solidFill>
          </a:ln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86F24F3E-3673-469E-BB7D-103463D630F3}"/>
              </a:ext>
            </a:extLst>
          </p:cNvPr>
          <p:cNvSpPr/>
          <p:nvPr/>
        </p:nvSpPr>
        <p:spPr>
          <a:xfrm>
            <a:off x="3322461" y="4709040"/>
            <a:ext cx="236928" cy="245458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81FFE1C-46E0-45F6-99D2-014D62D5E588}"/>
              </a:ext>
            </a:extLst>
          </p:cNvPr>
          <p:cNvSpPr txBox="1"/>
          <p:nvPr/>
        </p:nvSpPr>
        <p:spPr>
          <a:xfrm>
            <a:off x="3345797" y="5029142"/>
            <a:ext cx="127515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2006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Starting ALBA construction</a:t>
            </a:r>
          </a:p>
        </p:txBody>
      </p:sp>
      <p:pic>
        <p:nvPicPr>
          <p:cNvPr id="17" name="Imagen 2">
            <a:extLst>
              <a:ext uri="{FF2B5EF4-FFF2-40B4-BE49-F238E27FC236}">
                <a16:creationId xmlns:a16="http://schemas.microsoft.com/office/drawing/2014/main" id="{4CAED28D-7ED8-4E76-AD62-A560A5018F2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882" t="12736" r="9411" b="14498"/>
          <a:stretch/>
        </p:blipFill>
        <p:spPr>
          <a:xfrm>
            <a:off x="7096797" y="4623356"/>
            <a:ext cx="3269802" cy="1077218"/>
          </a:xfrm>
          <a:prstGeom prst="rect">
            <a:avLst/>
          </a:prstGeom>
          <a:ln w="28575">
            <a:solidFill>
              <a:srgbClr val="00E7E2"/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F277B30-B866-4D96-80C3-5541EC94EFE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95486" y="2618279"/>
            <a:ext cx="1850938" cy="1022160"/>
          </a:xfrm>
          <a:prstGeom prst="rect">
            <a:avLst/>
          </a:prstGeom>
          <a:ln w="28575">
            <a:solidFill>
              <a:schemeClr val="accent5">
                <a:lumMod val="75000"/>
              </a:schemeClr>
            </a:solidFill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FE93F02-FC0B-425C-9B4E-06CC876ED00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21278" y="3292896"/>
            <a:ext cx="1839565" cy="864961"/>
          </a:xfrm>
          <a:prstGeom prst="rect">
            <a:avLst/>
          </a:prstGeom>
          <a:ln w="28575">
            <a:solidFill>
              <a:schemeClr val="accent5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6271331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8F432BB-AA84-4476-AC9C-4C71B5F0CFD2}"/>
              </a:ext>
            </a:extLst>
          </p:cNvPr>
          <p:cNvSpPr txBox="1"/>
          <p:nvPr/>
        </p:nvSpPr>
        <p:spPr>
          <a:xfrm>
            <a:off x="541347" y="1876869"/>
            <a:ext cx="5682018" cy="18453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GB" sz="1600" dirty="0">
                <a:latin typeface="Outfit"/>
              </a:rPr>
              <a:t>Storing</a:t>
            </a:r>
          </a:p>
          <a:p>
            <a:pPr marL="285750" indent="-285750"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en-GB" sz="1600" dirty="0">
                <a:latin typeface="Outfit"/>
              </a:rPr>
              <a:t>SR components on arrival</a:t>
            </a:r>
          </a:p>
          <a:p>
            <a:pPr marL="285750" indent="-285750"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en-GB" sz="1600" dirty="0">
                <a:latin typeface="Outfit"/>
              </a:rPr>
              <a:t>Girders assembled with magnets</a:t>
            </a:r>
          </a:p>
          <a:p>
            <a:pPr marL="285750" indent="-285750"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en-GB" sz="1600" dirty="0">
                <a:latin typeface="Outfit"/>
              </a:rPr>
              <a:t>Spare parts, which are now in the warehouse that will be converted on Lab for testing and assembly</a:t>
            </a:r>
          </a:p>
          <a:p>
            <a:pPr marL="285750" indent="-285750"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en-GB" sz="1600" dirty="0">
                <a:latin typeface="Outfit"/>
              </a:rPr>
              <a:t>Assembled vacuum arcs (in the EH) </a:t>
            </a:r>
          </a:p>
        </p:txBody>
      </p:sp>
      <p:sp>
        <p:nvSpPr>
          <p:cNvPr id="22" name="Title 3">
            <a:extLst>
              <a:ext uri="{FF2B5EF4-FFF2-40B4-BE49-F238E27FC236}">
                <a16:creationId xmlns:a16="http://schemas.microsoft.com/office/drawing/2014/main" id="{1D26D6E4-FFA8-4F68-B72F-0A8830637D8E}"/>
              </a:ext>
            </a:extLst>
          </p:cNvPr>
          <p:cNvSpPr txBox="1">
            <a:spLocks/>
          </p:cNvSpPr>
          <p:nvPr/>
        </p:nvSpPr>
        <p:spPr>
          <a:xfrm>
            <a:off x="2990360" y="376740"/>
            <a:ext cx="7724000" cy="57943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ES" sz="3200" dirty="0" err="1">
                <a:solidFill>
                  <a:srgbClr val="122E4F"/>
                </a:solidFill>
                <a:latin typeface="Outfit"/>
              </a:rPr>
              <a:t>Testing</a:t>
            </a:r>
            <a:r>
              <a:rPr lang="es-ES" sz="3200" dirty="0">
                <a:solidFill>
                  <a:srgbClr val="122E4F"/>
                </a:solidFill>
                <a:latin typeface="Outfit"/>
              </a:rPr>
              <a:t>, </a:t>
            </a:r>
            <a:r>
              <a:rPr lang="es-ES" sz="3200" dirty="0" err="1">
                <a:solidFill>
                  <a:srgbClr val="122E4F"/>
                </a:solidFill>
                <a:latin typeface="Outfit"/>
              </a:rPr>
              <a:t>assembly</a:t>
            </a:r>
            <a:r>
              <a:rPr lang="es-ES" sz="3200" dirty="0">
                <a:solidFill>
                  <a:srgbClr val="122E4F"/>
                </a:solidFill>
                <a:latin typeface="Outfit"/>
              </a:rPr>
              <a:t> and </a:t>
            </a:r>
            <a:r>
              <a:rPr lang="es-ES" sz="3200" dirty="0" err="1">
                <a:solidFill>
                  <a:srgbClr val="122E4F"/>
                </a:solidFill>
                <a:latin typeface="Outfit"/>
              </a:rPr>
              <a:t>storing</a:t>
            </a:r>
            <a:r>
              <a:rPr lang="es-ES" sz="3200" dirty="0">
                <a:solidFill>
                  <a:srgbClr val="122E4F"/>
                </a:solidFill>
                <a:latin typeface="Outfit"/>
              </a:rPr>
              <a:t> </a:t>
            </a:r>
            <a:r>
              <a:rPr lang="es-ES" sz="3200" dirty="0" err="1">
                <a:solidFill>
                  <a:srgbClr val="122E4F"/>
                </a:solidFill>
                <a:latin typeface="Outfit"/>
              </a:rPr>
              <a:t>areas</a:t>
            </a:r>
            <a:endParaRPr lang="en-US" sz="3200" dirty="0">
              <a:solidFill>
                <a:srgbClr val="122E4F"/>
              </a:solidFill>
              <a:latin typeface="Outfi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F977232-A8E9-40F4-8F2B-F3D0B5BAA26F}"/>
              </a:ext>
            </a:extLst>
          </p:cNvPr>
          <p:cNvSpPr txBox="1"/>
          <p:nvPr/>
        </p:nvSpPr>
        <p:spPr>
          <a:xfrm>
            <a:off x="521845" y="4020656"/>
            <a:ext cx="5750271" cy="1254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GB" sz="1600" dirty="0">
                <a:latin typeface="Outfit"/>
              </a:rPr>
              <a:t>Definition of requirements is ongoing, we expect to be able to store with minimum services.</a:t>
            </a: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GB" sz="1600" dirty="0">
                <a:latin typeface="Outfit"/>
              </a:rPr>
              <a:t>Definition of requirements for testing and assembly is being refined.</a:t>
            </a:r>
          </a:p>
        </p:txBody>
      </p:sp>
      <p:pic>
        <p:nvPicPr>
          <p:cNvPr id="10" name="Imagen 2">
            <a:extLst>
              <a:ext uri="{FF2B5EF4-FFF2-40B4-BE49-F238E27FC236}">
                <a16:creationId xmlns:a16="http://schemas.microsoft.com/office/drawing/2014/main" id="{5892CC15-13FE-4BFA-8E11-5081B72C7A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</a:blip>
          <a:srcRect l="55785" t="5275" r="2026" b="8349"/>
          <a:stretch/>
        </p:blipFill>
        <p:spPr>
          <a:xfrm>
            <a:off x="7014949" y="1357945"/>
            <a:ext cx="4635704" cy="5078009"/>
          </a:xfrm>
          <a:prstGeom prst="rect">
            <a:avLst/>
          </a:prstGeom>
          <a:noFill/>
          <a:ln w="25400"/>
        </p:spPr>
      </p:pic>
      <p:sp>
        <p:nvSpPr>
          <p:cNvPr id="11" name="Rectángulo 84">
            <a:extLst>
              <a:ext uri="{FF2B5EF4-FFF2-40B4-BE49-F238E27FC236}">
                <a16:creationId xmlns:a16="http://schemas.microsoft.com/office/drawing/2014/main" id="{E7B778CF-09D8-4A67-8089-DF9C063416D7}"/>
              </a:ext>
            </a:extLst>
          </p:cNvPr>
          <p:cNvSpPr/>
          <p:nvPr/>
        </p:nvSpPr>
        <p:spPr>
          <a:xfrm rot="1466261">
            <a:off x="9603405" y="3760301"/>
            <a:ext cx="595199" cy="511836"/>
          </a:xfrm>
          <a:prstGeom prst="rect">
            <a:avLst/>
          </a:prstGeom>
          <a:solidFill>
            <a:srgbClr val="00B0F0">
              <a:alpha val="30000"/>
            </a:srgb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solidFill>
                <a:srgbClr val="002060"/>
              </a:solidFill>
            </a:endParaRPr>
          </a:p>
        </p:txBody>
      </p:sp>
      <p:sp>
        <p:nvSpPr>
          <p:cNvPr id="12" name="Rectángulo 48">
            <a:extLst>
              <a:ext uri="{FF2B5EF4-FFF2-40B4-BE49-F238E27FC236}">
                <a16:creationId xmlns:a16="http://schemas.microsoft.com/office/drawing/2014/main" id="{D4B75DE7-8C5A-4490-AAC1-633ADC2A2FE1}"/>
              </a:ext>
            </a:extLst>
          </p:cNvPr>
          <p:cNvSpPr/>
          <p:nvPr/>
        </p:nvSpPr>
        <p:spPr>
          <a:xfrm rot="1466261">
            <a:off x="8940973" y="5005521"/>
            <a:ext cx="595434" cy="936816"/>
          </a:xfrm>
          <a:prstGeom prst="rect">
            <a:avLst/>
          </a:prstGeom>
          <a:solidFill>
            <a:srgbClr val="00B0F0">
              <a:alpha val="30000"/>
            </a:srgb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solidFill>
                <a:srgbClr val="002060"/>
              </a:solidFill>
            </a:endParaRPr>
          </a:p>
        </p:txBody>
      </p:sp>
      <p:sp>
        <p:nvSpPr>
          <p:cNvPr id="13" name="Elipse 49">
            <a:extLst>
              <a:ext uri="{FF2B5EF4-FFF2-40B4-BE49-F238E27FC236}">
                <a16:creationId xmlns:a16="http://schemas.microsoft.com/office/drawing/2014/main" id="{A8E659AD-B3BA-4CA2-A18E-BA19B8C8D9D4}"/>
              </a:ext>
            </a:extLst>
          </p:cNvPr>
          <p:cNvSpPr/>
          <p:nvPr/>
        </p:nvSpPr>
        <p:spPr>
          <a:xfrm>
            <a:off x="7156665" y="5706540"/>
            <a:ext cx="882154" cy="783491"/>
          </a:xfrm>
          <a:prstGeom prst="ellipse">
            <a:avLst/>
          </a:prstGeom>
          <a:solidFill>
            <a:srgbClr val="00B0F0">
              <a:alpha val="30000"/>
            </a:srgb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1100" dirty="0">
                <a:solidFill>
                  <a:srgbClr val="002060"/>
                </a:solidFill>
              </a:rPr>
              <a:t>MA</a:t>
            </a:r>
          </a:p>
          <a:p>
            <a:pPr algn="ctr"/>
            <a:r>
              <a:rPr lang="es-ES_tradnl" sz="1100" dirty="0">
                <a:solidFill>
                  <a:srgbClr val="002060"/>
                </a:solidFill>
              </a:rPr>
              <a:t>300m2</a:t>
            </a:r>
            <a:endParaRPr lang="es-ES" sz="1100" dirty="0">
              <a:solidFill>
                <a:srgbClr val="002060"/>
              </a:solidFill>
            </a:endParaRPr>
          </a:p>
        </p:txBody>
      </p:sp>
      <p:sp>
        <p:nvSpPr>
          <p:cNvPr id="14" name="Rombo 50">
            <a:extLst>
              <a:ext uri="{FF2B5EF4-FFF2-40B4-BE49-F238E27FC236}">
                <a16:creationId xmlns:a16="http://schemas.microsoft.com/office/drawing/2014/main" id="{106BA426-13D8-40E3-BD35-6F08E421F445}"/>
              </a:ext>
            </a:extLst>
          </p:cNvPr>
          <p:cNvSpPr/>
          <p:nvPr/>
        </p:nvSpPr>
        <p:spPr>
          <a:xfrm>
            <a:off x="8094969" y="5734264"/>
            <a:ext cx="861060" cy="796924"/>
          </a:xfrm>
          <a:prstGeom prst="diamond">
            <a:avLst/>
          </a:prstGeom>
          <a:solidFill>
            <a:srgbClr val="00B0F0">
              <a:alpha val="30000"/>
            </a:srgb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solidFill>
                <a:srgbClr val="002060"/>
              </a:solidFill>
            </a:endParaRPr>
          </a:p>
        </p:txBody>
      </p:sp>
      <p:sp>
        <p:nvSpPr>
          <p:cNvPr id="15" name="CuadroTexto 53">
            <a:extLst>
              <a:ext uri="{FF2B5EF4-FFF2-40B4-BE49-F238E27FC236}">
                <a16:creationId xmlns:a16="http://schemas.microsoft.com/office/drawing/2014/main" id="{36155DD3-6FB2-40D6-A8B8-6306BB8A5449}"/>
              </a:ext>
            </a:extLst>
          </p:cNvPr>
          <p:cNvSpPr txBox="1"/>
          <p:nvPr/>
        </p:nvSpPr>
        <p:spPr>
          <a:xfrm>
            <a:off x="8195934" y="5923817"/>
            <a:ext cx="65913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100" dirty="0">
                <a:solidFill>
                  <a:srgbClr val="002060"/>
                </a:solidFill>
              </a:rPr>
              <a:t>GI</a:t>
            </a:r>
          </a:p>
          <a:p>
            <a:pPr algn="ctr"/>
            <a:r>
              <a:rPr lang="es-ES_tradnl" sz="1100" dirty="0">
                <a:solidFill>
                  <a:srgbClr val="002060"/>
                </a:solidFill>
              </a:rPr>
              <a:t>550m2</a:t>
            </a:r>
            <a:endParaRPr lang="es-ES" sz="1100" dirty="0">
              <a:solidFill>
                <a:srgbClr val="002060"/>
              </a:solidFill>
            </a:endParaRPr>
          </a:p>
        </p:txBody>
      </p:sp>
      <p:cxnSp>
        <p:nvCxnSpPr>
          <p:cNvPr id="16" name="Conector recto de flecha 67">
            <a:extLst>
              <a:ext uri="{FF2B5EF4-FFF2-40B4-BE49-F238E27FC236}">
                <a16:creationId xmlns:a16="http://schemas.microsoft.com/office/drawing/2014/main" id="{D2BFBD98-9549-480A-AFD5-6AC0BAB79B52}"/>
              </a:ext>
            </a:extLst>
          </p:cNvPr>
          <p:cNvCxnSpPr>
            <a:cxnSpLocks/>
            <a:stCxn id="13" idx="0"/>
          </p:cNvCxnSpPr>
          <p:nvPr/>
        </p:nvCxnSpPr>
        <p:spPr>
          <a:xfrm flipV="1">
            <a:off x="7597742" y="5324532"/>
            <a:ext cx="1493598" cy="382008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cto de flecha 68">
            <a:extLst>
              <a:ext uri="{FF2B5EF4-FFF2-40B4-BE49-F238E27FC236}">
                <a16:creationId xmlns:a16="http://schemas.microsoft.com/office/drawing/2014/main" id="{169233D4-7BEA-4CAC-9C29-533142DADDC4}"/>
              </a:ext>
            </a:extLst>
          </p:cNvPr>
          <p:cNvCxnSpPr>
            <a:cxnSpLocks/>
            <a:stCxn id="14" idx="0"/>
          </p:cNvCxnSpPr>
          <p:nvPr/>
        </p:nvCxnSpPr>
        <p:spPr>
          <a:xfrm flipV="1">
            <a:off x="8525499" y="5480748"/>
            <a:ext cx="534514" cy="253516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ángulo 78">
            <a:extLst>
              <a:ext uri="{FF2B5EF4-FFF2-40B4-BE49-F238E27FC236}">
                <a16:creationId xmlns:a16="http://schemas.microsoft.com/office/drawing/2014/main" id="{BC7A5F32-E64D-482A-8EB1-154827F28092}"/>
              </a:ext>
            </a:extLst>
          </p:cNvPr>
          <p:cNvSpPr/>
          <p:nvPr/>
        </p:nvSpPr>
        <p:spPr>
          <a:xfrm rot="1466261">
            <a:off x="9318919" y="4209195"/>
            <a:ext cx="592629" cy="877369"/>
          </a:xfrm>
          <a:prstGeom prst="rect">
            <a:avLst/>
          </a:prstGeom>
          <a:solidFill>
            <a:srgbClr val="C00000">
              <a:alpha val="30000"/>
            </a:srgb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solidFill>
                <a:srgbClr val="002060"/>
              </a:solidFill>
            </a:endParaRPr>
          </a:p>
        </p:txBody>
      </p:sp>
      <p:sp>
        <p:nvSpPr>
          <p:cNvPr id="20" name="Elipse 51">
            <a:extLst>
              <a:ext uri="{FF2B5EF4-FFF2-40B4-BE49-F238E27FC236}">
                <a16:creationId xmlns:a16="http://schemas.microsoft.com/office/drawing/2014/main" id="{24AFCF63-15EB-4FC3-91A2-A00F60A1EA1B}"/>
              </a:ext>
            </a:extLst>
          </p:cNvPr>
          <p:cNvSpPr/>
          <p:nvPr/>
        </p:nvSpPr>
        <p:spPr>
          <a:xfrm>
            <a:off x="8028117" y="3720140"/>
            <a:ext cx="1071144" cy="747157"/>
          </a:xfrm>
          <a:prstGeom prst="ellipse">
            <a:avLst/>
          </a:prstGeom>
          <a:solidFill>
            <a:srgbClr val="C00000">
              <a:alpha val="30000"/>
            </a:srgb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1100" dirty="0">
                <a:solidFill>
                  <a:srgbClr val="002060"/>
                </a:solidFill>
              </a:rPr>
              <a:t>MA+GI</a:t>
            </a:r>
          </a:p>
          <a:p>
            <a:pPr algn="ctr"/>
            <a:r>
              <a:rPr lang="es-ES_tradnl" sz="1100" dirty="0">
                <a:solidFill>
                  <a:srgbClr val="002060"/>
                </a:solidFill>
              </a:rPr>
              <a:t>800m2</a:t>
            </a:r>
            <a:endParaRPr lang="es-ES" sz="1100" dirty="0">
              <a:solidFill>
                <a:srgbClr val="002060"/>
              </a:solidFill>
            </a:endParaRPr>
          </a:p>
        </p:txBody>
      </p:sp>
      <p:cxnSp>
        <p:nvCxnSpPr>
          <p:cNvPr id="21" name="Conector recto de flecha 60">
            <a:extLst>
              <a:ext uri="{FF2B5EF4-FFF2-40B4-BE49-F238E27FC236}">
                <a16:creationId xmlns:a16="http://schemas.microsoft.com/office/drawing/2014/main" id="{8CF36E16-0617-4563-90F1-0EA7B076726D}"/>
              </a:ext>
            </a:extLst>
          </p:cNvPr>
          <p:cNvCxnSpPr>
            <a:cxnSpLocks/>
            <a:stCxn id="20" idx="6"/>
          </p:cNvCxnSpPr>
          <p:nvPr/>
        </p:nvCxnSpPr>
        <p:spPr>
          <a:xfrm>
            <a:off x="9099261" y="4093719"/>
            <a:ext cx="407187" cy="385908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ángulo 113">
            <a:extLst>
              <a:ext uri="{FF2B5EF4-FFF2-40B4-BE49-F238E27FC236}">
                <a16:creationId xmlns:a16="http://schemas.microsoft.com/office/drawing/2014/main" id="{B652C875-AD55-48FB-815F-BD402BABB8A9}"/>
              </a:ext>
            </a:extLst>
          </p:cNvPr>
          <p:cNvSpPr/>
          <p:nvPr/>
        </p:nvSpPr>
        <p:spPr>
          <a:xfrm>
            <a:off x="9855187" y="2214802"/>
            <a:ext cx="676656" cy="675510"/>
          </a:xfrm>
          <a:prstGeom prst="rect">
            <a:avLst/>
          </a:prstGeom>
          <a:solidFill>
            <a:srgbClr val="00B0F0">
              <a:alpha val="30000"/>
            </a:srgb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1100" dirty="0">
                <a:solidFill>
                  <a:srgbClr val="002060"/>
                </a:solidFill>
              </a:rPr>
              <a:t>PS</a:t>
            </a:r>
          </a:p>
          <a:p>
            <a:pPr algn="ctr"/>
            <a:r>
              <a:rPr lang="es-ES_tradnl" sz="1100" dirty="0">
                <a:solidFill>
                  <a:srgbClr val="002060"/>
                </a:solidFill>
              </a:rPr>
              <a:t>300m2</a:t>
            </a:r>
            <a:endParaRPr lang="es-ES" sz="1100" dirty="0">
              <a:solidFill>
                <a:srgbClr val="002060"/>
              </a:solidFill>
            </a:endParaRPr>
          </a:p>
        </p:txBody>
      </p:sp>
      <p:sp>
        <p:nvSpPr>
          <p:cNvPr id="24" name="Elipse 116">
            <a:extLst>
              <a:ext uri="{FF2B5EF4-FFF2-40B4-BE49-F238E27FC236}">
                <a16:creationId xmlns:a16="http://schemas.microsoft.com/office/drawing/2014/main" id="{1A39C8FA-1E4A-4F46-A646-B88CF9B930B6}"/>
              </a:ext>
            </a:extLst>
          </p:cNvPr>
          <p:cNvSpPr/>
          <p:nvPr/>
        </p:nvSpPr>
        <p:spPr>
          <a:xfrm>
            <a:off x="10907965" y="1442716"/>
            <a:ext cx="1107582" cy="783491"/>
          </a:xfrm>
          <a:prstGeom prst="ellipse">
            <a:avLst/>
          </a:prstGeom>
          <a:solidFill>
            <a:srgbClr val="00B050">
              <a:alpha val="30000"/>
            </a:srgb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1100" dirty="0">
                <a:solidFill>
                  <a:srgbClr val="002060"/>
                </a:solidFill>
              </a:rPr>
              <a:t>MA+GI</a:t>
            </a:r>
          </a:p>
          <a:p>
            <a:pPr algn="ctr"/>
            <a:r>
              <a:rPr lang="es-ES_tradnl" sz="1100" dirty="0">
                <a:solidFill>
                  <a:srgbClr val="002060"/>
                </a:solidFill>
              </a:rPr>
              <a:t>200m2</a:t>
            </a:r>
          </a:p>
        </p:txBody>
      </p:sp>
      <p:cxnSp>
        <p:nvCxnSpPr>
          <p:cNvPr id="25" name="Conector recto de flecha 117">
            <a:extLst>
              <a:ext uri="{FF2B5EF4-FFF2-40B4-BE49-F238E27FC236}">
                <a16:creationId xmlns:a16="http://schemas.microsoft.com/office/drawing/2014/main" id="{7BC3D527-F8F6-4B4F-9F2E-D078866A2E57}"/>
              </a:ext>
            </a:extLst>
          </p:cNvPr>
          <p:cNvCxnSpPr>
            <a:cxnSpLocks/>
            <a:stCxn id="24" idx="4"/>
          </p:cNvCxnSpPr>
          <p:nvPr/>
        </p:nvCxnSpPr>
        <p:spPr>
          <a:xfrm flipH="1">
            <a:off x="11190148" y="2226207"/>
            <a:ext cx="271608" cy="1595122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cto de flecha 121">
            <a:extLst>
              <a:ext uri="{FF2B5EF4-FFF2-40B4-BE49-F238E27FC236}">
                <a16:creationId xmlns:a16="http://schemas.microsoft.com/office/drawing/2014/main" id="{4EE4304E-13E4-414C-A301-DCC8624D6C97}"/>
              </a:ext>
            </a:extLst>
          </p:cNvPr>
          <p:cNvCxnSpPr>
            <a:cxnSpLocks/>
            <a:stCxn id="32" idx="0"/>
          </p:cNvCxnSpPr>
          <p:nvPr/>
        </p:nvCxnSpPr>
        <p:spPr>
          <a:xfrm flipH="1" flipV="1">
            <a:off x="10745715" y="4774245"/>
            <a:ext cx="570434" cy="560759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ángulo 122">
            <a:extLst>
              <a:ext uri="{FF2B5EF4-FFF2-40B4-BE49-F238E27FC236}">
                <a16:creationId xmlns:a16="http://schemas.microsoft.com/office/drawing/2014/main" id="{A81A1966-55A8-4800-9E04-368211EE2AB2}"/>
              </a:ext>
            </a:extLst>
          </p:cNvPr>
          <p:cNvSpPr/>
          <p:nvPr/>
        </p:nvSpPr>
        <p:spPr>
          <a:xfrm>
            <a:off x="10573316" y="2214550"/>
            <a:ext cx="676656" cy="675510"/>
          </a:xfrm>
          <a:prstGeom prst="rect">
            <a:avLst/>
          </a:prstGeom>
          <a:solidFill>
            <a:srgbClr val="C00000">
              <a:alpha val="30000"/>
            </a:srgb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1100" dirty="0">
                <a:solidFill>
                  <a:srgbClr val="002060"/>
                </a:solidFill>
              </a:rPr>
              <a:t>PS</a:t>
            </a:r>
          </a:p>
          <a:p>
            <a:pPr algn="ctr"/>
            <a:r>
              <a:rPr lang="es-ES_tradnl" sz="1100" dirty="0">
                <a:solidFill>
                  <a:srgbClr val="002060"/>
                </a:solidFill>
              </a:rPr>
              <a:t>300m2</a:t>
            </a:r>
            <a:endParaRPr lang="es-ES" sz="1100" dirty="0">
              <a:solidFill>
                <a:srgbClr val="002060"/>
              </a:solidFill>
            </a:endParaRPr>
          </a:p>
        </p:txBody>
      </p:sp>
      <p:sp>
        <p:nvSpPr>
          <p:cNvPr id="28" name="Elipse 129">
            <a:extLst>
              <a:ext uri="{FF2B5EF4-FFF2-40B4-BE49-F238E27FC236}">
                <a16:creationId xmlns:a16="http://schemas.microsoft.com/office/drawing/2014/main" id="{4A50C799-A555-4ADF-8720-D464AA3AE7D6}"/>
              </a:ext>
            </a:extLst>
          </p:cNvPr>
          <p:cNvSpPr/>
          <p:nvPr/>
        </p:nvSpPr>
        <p:spPr>
          <a:xfrm>
            <a:off x="11167104" y="4398629"/>
            <a:ext cx="828139" cy="783491"/>
          </a:xfrm>
          <a:prstGeom prst="ellipse">
            <a:avLst/>
          </a:prstGeom>
          <a:solidFill>
            <a:schemeClr val="accent2">
              <a:alpha val="3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1100" dirty="0">
                <a:solidFill>
                  <a:srgbClr val="002060"/>
                </a:solidFill>
              </a:rPr>
              <a:t>MA</a:t>
            </a:r>
          </a:p>
          <a:p>
            <a:pPr algn="ctr"/>
            <a:r>
              <a:rPr lang="es-ES_tradnl" sz="1100" dirty="0">
                <a:solidFill>
                  <a:srgbClr val="002060"/>
                </a:solidFill>
              </a:rPr>
              <a:t>40m2</a:t>
            </a:r>
            <a:endParaRPr lang="es-ES" sz="1100" dirty="0">
              <a:solidFill>
                <a:srgbClr val="002060"/>
              </a:solidFill>
            </a:endParaRPr>
          </a:p>
        </p:txBody>
      </p:sp>
      <p:cxnSp>
        <p:nvCxnSpPr>
          <p:cNvPr id="29" name="Conector recto de flecha 130">
            <a:extLst>
              <a:ext uri="{FF2B5EF4-FFF2-40B4-BE49-F238E27FC236}">
                <a16:creationId xmlns:a16="http://schemas.microsoft.com/office/drawing/2014/main" id="{CF14C3CE-C368-406C-9C51-AB853AA5150F}"/>
              </a:ext>
            </a:extLst>
          </p:cNvPr>
          <p:cNvCxnSpPr>
            <a:cxnSpLocks/>
            <a:stCxn id="28" idx="1"/>
            <a:endCxn id="38" idx="3"/>
          </p:cNvCxnSpPr>
          <p:nvPr/>
        </p:nvCxnSpPr>
        <p:spPr>
          <a:xfrm flipH="1" flipV="1">
            <a:off x="11149663" y="4222238"/>
            <a:ext cx="138719" cy="291131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ángulo 114">
            <a:extLst>
              <a:ext uri="{FF2B5EF4-FFF2-40B4-BE49-F238E27FC236}">
                <a16:creationId xmlns:a16="http://schemas.microsoft.com/office/drawing/2014/main" id="{2906EA58-B4FD-4B9C-839C-3917B098A8DB}"/>
              </a:ext>
            </a:extLst>
          </p:cNvPr>
          <p:cNvSpPr/>
          <p:nvPr/>
        </p:nvSpPr>
        <p:spPr>
          <a:xfrm>
            <a:off x="10977821" y="5335004"/>
            <a:ext cx="676656" cy="675510"/>
          </a:xfrm>
          <a:prstGeom prst="rect">
            <a:avLst/>
          </a:prstGeom>
          <a:solidFill>
            <a:schemeClr val="accent2">
              <a:alpha val="3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1100" dirty="0">
                <a:solidFill>
                  <a:srgbClr val="002060"/>
                </a:solidFill>
              </a:rPr>
              <a:t>PS</a:t>
            </a:r>
          </a:p>
          <a:p>
            <a:pPr algn="ctr"/>
            <a:r>
              <a:rPr lang="es-ES_tradnl" sz="1100" dirty="0">
                <a:solidFill>
                  <a:srgbClr val="002060"/>
                </a:solidFill>
              </a:rPr>
              <a:t>150m2</a:t>
            </a:r>
            <a:endParaRPr lang="es-ES" sz="1100" dirty="0">
              <a:solidFill>
                <a:srgbClr val="002060"/>
              </a:solidFill>
            </a:endParaRPr>
          </a:p>
        </p:txBody>
      </p:sp>
      <p:sp>
        <p:nvSpPr>
          <p:cNvPr id="33" name="Elipse 77">
            <a:extLst>
              <a:ext uri="{FF2B5EF4-FFF2-40B4-BE49-F238E27FC236}">
                <a16:creationId xmlns:a16="http://schemas.microsoft.com/office/drawing/2014/main" id="{94A82BF3-8A15-454E-81B2-9A97E7624B60}"/>
              </a:ext>
            </a:extLst>
          </p:cNvPr>
          <p:cNvSpPr/>
          <p:nvPr/>
        </p:nvSpPr>
        <p:spPr>
          <a:xfrm>
            <a:off x="10214450" y="6126103"/>
            <a:ext cx="1492353" cy="560759"/>
          </a:xfrm>
          <a:prstGeom prst="ellipse">
            <a:avLst/>
          </a:prstGeom>
          <a:solidFill>
            <a:schemeClr val="bg1">
              <a:alpha val="69804"/>
            </a:schemeClr>
          </a:solidFill>
          <a:ln w="254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900" dirty="0">
                <a:solidFill>
                  <a:srgbClr val="002060"/>
                </a:solidFill>
              </a:rPr>
              <a:t>ALBA &amp; ALBA II  </a:t>
            </a:r>
            <a:r>
              <a:rPr lang="es-ES_tradnl" sz="900" dirty="0" err="1">
                <a:solidFill>
                  <a:srgbClr val="002060"/>
                </a:solidFill>
              </a:rPr>
              <a:t>spare</a:t>
            </a:r>
            <a:r>
              <a:rPr lang="es-ES_tradnl" sz="900" dirty="0">
                <a:solidFill>
                  <a:srgbClr val="002060"/>
                </a:solidFill>
              </a:rPr>
              <a:t> </a:t>
            </a:r>
            <a:r>
              <a:rPr lang="es-ES_tradnl" sz="900" dirty="0" err="1">
                <a:solidFill>
                  <a:srgbClr val="002060"/>
                </a:solidFill>
              </a:rPr>
              <a:t>parts</a:t>
            </a:r>
            <a:r>
              <a:rPr lang="es-ES_tradnl" sz="900" dirty="0">
                <a:solidFill>
                  <a:srgbClr val="002060"/>
                </a:solidFill>
              </a:rPr>
              <a:t>: 400m2</a:t>
            </a:r>
            <a:endParaRPr lang="es-ES" sz="900" dirty="0">
              <a:solidFill>
                <a:srgbClr val="002060"/>
              </a:solidFill>
            </a:endParaRPr>
          </a:p>
        </p:txBody>
      </p:sp>
      <p:sp>
        <p:nvSpPr>
          <p:cNvPr id="34" name="Rectángulo 87">
            <a:extLst>
              <a:ext uri="{FF2B5EF4-FFF2-40B4-BE49-F238E27FC236}">
                <a16:creationId xmlns:a16="http://schemas.microsoft.com/office/drawing/2014/main" id="{2F9CAB81-BDB3-442D-ACD5-AAA6B439500E}"/>
              </a:ext>
            </a:extLst>
          </p:cNvPr>
          <p:cNvSpPr/>
          <p:nvPr/>
        </p:nvSpPr>
        <p:spPr>
          <a:xfrm>
            <a:off x="8595804" y="2834498"/>
            <a:ext cx="1040888" cy="533148"/>
          </a:xfrm>
          <a:prstGeom prst="rect">
            <a:avLst/>
          </a:prstGeom>
          <a:solidFill>
            <a:schemeClr val="bg1">
              <a:alpha val="69804"/>
            </a:schemeClr>
          </a:solidFill>
          <a:ln w="254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900" dirty="0">
                <a:solidFill>
                  <a:srgbClr val="002060"/>
                </a:solidFill>
              </a:rPr>
              <a:t>ALBA </a:t>
            </a:r>
            <a:r>
              <a:rPr lang="es-ES_tradnl" sz="900" dirty="0" err="1">
                <a:solidFill>
                  <a:srgbClr val="002060"/>
                </a:solidFill>
              </a:rPr>
              <a:t>spare</a:t>
            </a:r>
            <a:r>
              <a:rPr lang="es-ES_tradnl" sz="900" dirty="0">
                <a:solidFill>
                  <a:srgbClr val="002060"/>
                </a:solidFill>
              </a:rPr>
              <a:t> </a:t>
            </a:r>
            <a:r>
              <a:rPr lang="es-ES_tradnl" sz="900" dirty="0" err="1">
                <a:solidFill>
                  <a:srgbClr val="002060"/>
                </a:solidFill>
              </a:rPr>
              <a:t>parts</a:t>
            </a:r>
            <a:r>
              <a:rPr lang="es-ES_tradnl" sz="900" dirty="0">
                <a:solidFill>
                  <a:srgbClr val="002060"/>
                </a:solidFill>
              </a:rPr>
              <a:t> 2030-32</a:t>
            </a:r>
          </a:p>
          <a:p>
            <a:pPr algn="ctr"/>
            <a:r>
              <a:rPr lang="es-ES_tradnl" sz="900" dirty="0">
                <a:solidFill>
                  <a:srgbClr val="002060"/>
                </a:solidFill>
              </a:rPr>
              <a:t>400 m2</a:t>
            </a:r>
            <a:endParaRPr lang="es-ES" sz="900" dirty="0">
              <a:solidFill>
                <a:srgbClr val="002060"/>
              </a:solidFill>
            </a:endParaRPr>
          </a:p>
        </p:txBody>
      </p:sp>
      <p:sp>
        <p:nvSpPr>
          <p:cNvPr id="35" name="Rectángulo 90">
            <a:extLst>
              <a:ext uri="{FF2B5EF4-FFF2-40B4-BE49-F238E27FC236}">
                <a16:creationId xmlns:a16="http://schemas.microsoft.com/office/drawing/2014/main" id="{6D21E8D2-D6E8-480D-8E23-0BEF884F2415}"/>
              </a:ext>
            </a:extLst>
          </p:cNvPr>
          <p:cNvSpPr/>
          <p:nvPr/>
        </p:nvSpPr>
        <p:spPr>
          <a:xfrm rot="1466261">
            <a:off x="10580375" y="4146677"/>
            <a:ext cx="451998" cy="537546"/>
          </a:xfrm>
          <a:prstGeom prst="rect">
            <a:avLst/>
          </a:prstGeom>
          <a:solidFill>
            <a:srgbClr val="00B0F0">
              <a:alpha val="30000"/>
            </a:srgb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solidFill>
                <a:srgbClr val="002060"/>
              </a:solidFill>
            </a:endParaRPr>
          </a:p>
        </p:txBody>
      </p:sp>
      <p:sp>
        <p:nvSpPr>
          <p:cNvPr id="36" name="Rectángulo 91">
            <a:extLst>
              <a:ext uri="{FF2B5EF4-FFF2-40B4-BE49-F238E27FC236}">
                <a16:creationId xmlns:a16="http://schemas.microsoft.com/office/drawing/2014/main" id="{8207DF7D-682F-4BB8-92FD-4A3FFE118B68}"/>
              </a:ext>
            </a:extLst>
          </p:cNvPr>
          <p:cNvSpPr/>
          <p:nvPr/>
        </p:nvSpPr>
        <p:spPr>
          <a:xfrm rot="1466261">
            <a:off x="10858363" y="3543688"/>
            <a:ext cx="451998" cy="555281"/>
          </a:xfrm>
          <a:prstGeom prst="rect">
            <a:avLst/>
          </a:prstGeom>
          <a:solidFill>
            <a:srgbClr val="00B050">
              <a:alpha val="30000"/>
            </a:srgb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solidFill>
                <a:srgbClr val="002060"/>
              </a:solidFill>
            </a:endParaRPr>
          </a:p>
        </p:txBody>
      </p:sp>
      <p:sp>
        <p:nvSpPr>
          <p:cNvPr id="37" name="Rectángulo 94">
            <a:extLst>
              <a:ext uri="{FF2B5EF4-FFF2-40B4-BE49-F238E27FC236}">
                <a16:creationId xmlns:a16="http://schemas.microsoft.com/office/drawing/2014/main" id="{C30191D4-6B47-4148-8C9C-56CF9F08F0C9}"/>
              </a:ext>
            </a:extLst>
          </p:cNvPr>
          <p:cNvSpPr/>
          <p:nvPr/>
        </p:nvSpPr>
        <p:spPr>
          <a:xfrm rot="1466261">
            <a:off x="10423586" y="4664761"/>
            <a:ext cx="451998" cy="185852"/>
          </a:xfrm>
          <a:prstGeom prst="rect">
            <a:avLst/>
          </a:prstGeom>
          <a:solidFill>
            <a:srgbClr val="00B050">
              <a:alpha val="30000"/>
            </a:srgb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solidFill>
                <a:srgbClr val="002060"/>
              </a:solidFill>
            </a:endParaRPr>
          </a:p>
        </p:txBody>
      </p:sp>
      <p:sp>
        <p:nvSpPr>
          <p:cNvPr id="38" name="Rectángulo 95">
            <a:extLst>
              <a:ext uri="{FF2B5EF4-FFF2-40B4-BE49-F238E27FC236}">
                <a16:creationId xmlns:a16="http://schemas.microsoft.com/office/drawing/2014/main" id="{5C653A9D-9300-4611-BED9-C8C2B7163C07}"/>
              </a:ext>
            </a:extLst>
          </p:cNvPr>
          <p:cNvSpPr/>
          <p:nvPr/>
        </p:nvSpPr>
        <p:spPr>
          <a:xfrm rot="1466261">
            <a:off x="10717912" y="4071217"/>
            <a:ext cx="451998" cy="115048"/>
          </a:xfrm>
          <a:prstGeom prst="rect">
            <a:avLst/>
          </a:prstGeom>
          <a:solidFill>
            <a:srgbClr val="00B050">
              <a:alpha val="30000"/>
            </a:srgb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solidFill>
                <a:srgbClr val="002060"/>
              </a:solidFill>
            </a:endParaRPr>
          </a:p>
        </p:txBody>
      </p:sp>
      <p:sp>
        <p:nvSpPr>
          <p:cNvPr id="39" name="Rectángulo 97">
            <a:extLst>
              <a:ext uri="{FF2B5EF4-FFF2-40B4-BE49-F238E27FC236}">
                <a16:creationId xmlns:a16="http://schemas.microsoft.com/office/drawing/2014/main" id="{03EF0234-05F9-4F68-8F98-493BEF425519}"/>
              </a:ext>
            </a:extLst>
          </p:cNvPr>
          <p:cNvSpPr/>
          <p:nvPr/>
        </p:nvSpPr>
        <p:spPr>
          <a:xfrm rot="1466261">
            <a:off x="10235331" y="4825565"/>
            <a:ext cx="454266" cy="690036"/>
          </a:xfrm>
          <a:prstGeom prst="rect">
            <a:avLst/>
          </a:prstGeom>
          <a:solidFill>
            <a:srgbClr val="00B0F0">
              <a:alpha val="30000"/>
            </a:srgb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solidFill>
                <a:srgbClr val="002060"/>
              </a:solidFill>
            </a:endParaRPr>
          </a:p>
        </p:txBody>
      </p:sp>
      <p:cxnSp>
        <p:nvCxnSpPr>
          <p:cNvPr id="40" name="Conector recto de flecha 123">
            <a:extLst>
              <a:ext uri="{FF2B5EF4-FFF2-40B4-BE49-F238E27FC236}">
                <a16:creationId xmlns:a16="http://schemas.microsoft.com/office/drawing/2014/main" id="{57E2307A-AA32-45E0-A90F-B73C92B6E4E6}"/>
              </a:ext>
            </a:extLst>
          </p:cNvPr>
          <p:cNvCxnSpPr>
            <a:cxnSpLocks/>
            <a:stCxn id="27" idx="2"/>
          </p:cNvCxnSpPr>
          <p:nvPr/>
        </p:nvCxnSpPr>
        <p:spPr>
          <a:xfrm flipH="1">
            <a:off x="10761826" y="2890060"/>
            <a:ext cx="149818" cy="1508569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ector recto de flecha 120">
            <a:extLst>
              <a:ext uri="{FF2B5EF4-FFF2-40B4-BE49-F238E27FC236}">
                <a16:creationId xmlns:a16="http://schemas.microsoft.com/office/drawing/2014/main" id="{C8EF4F18-1D3C-472D-8EFD-9C4F49484F8F}"/>
              </a:ext>
            </a:extLst>
          </p:cNvPr>
          <p:cNvCxnSpPr>
            <a:cxnSpLocks/>
            <a:stCxn id="23" idx="2"/>
          </p:cNvCxnSpPr>
          <p:nvPr/>
        </p:nvCxnSpPr>
        <p:spPr>
          <a:xfrm>
            <a:off x="10193515" y="2890312"/>
            <a:ext cx="526838" cy="1614217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ector recto de flecha 98">
            <a:extLst>
              <a:ext uri="{FF2B5EF4-FFF2-40B4-BE49-F238E27FC236}">
                <a16:creationId xmlns:a16="http://schemas.microsoft.com/office/drawing/2014/main" id="{D15B5453-6BB7-4F18-99CA-83EB0781A0C4}"/>
              </a:ext>
            </a:extLst>
          </p:cNvPr>
          <p:cNvCxnSpPr>
            <a:cxnSpLocks/>
            <a:stCxn id="33" idx="0"/>
          </p:cNvCxnSpPr>
          <p:nvPr/>
        </p:nvCxnSpPr>
        <p:spPr>
          <a:xfrm flipH="1" flipV="1">
            <a:off x="10473545" y="5333177"/>
            <a:ext cx="487082" cy="792926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ector recto de flecha 93">
            <a:extLst>
              <a:ext uri="{FF2B5EF4-FFF2-40B4-BE49-F238E27FC236}">
                <a16:creationId xmlns:a16="http://schemas.microsoft.com/office/drawing/2014/main" id="{49B9C7A6-586B-463A-B497-BA3C6B55BD70}"/>
              </a:ext>
            </a:extLst>
          </p:cNvPr>
          <p:cNvCxnSpPr>
            <a:cxnSpLocks/>
          </p:cNvCxnSpPr>
          <p:nvPr/>
        </p:nvCxnSpPr>
        <p:spPr>
          <a:xfrm>
            <a:off x="9519214" y="3236624"/>
            <a:ext cx="289249" cy="723482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ángulo 91">
            <a:extLst>
              <a:ext uri="{FF2B5EF4-FFF2-40B4-BE49-F238E27FC236}">
                <a16:creationId xmlns:a16="http://schemas.microsoft.com/office/drawing/2014/main" id="{D789B7A5-5486-40D1-B9B8-291D2B2AAA4E}"/>
              </a:ext>
            </a:extLst>
          </p:cNvPr>
          <p:cNvSpPr/>
          <p:nvPr/>
        </p:nvSpPr>
        <p:spPr>
          <a:xfrm rot="5400000">
            <a:off x="4102161" y="5344669"/>
            <a:ext cx="213194" cy="412206"/>
          </a:xfrm>
          <a:prstGeom prst="rect">
            <a:avLst/>
          </a:prstGeom>
          <a:solidFill>
            <a:srgbClr val="00B050">
              <a:alpha val="30000"/>
            </a:srgb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solidFill>
                <a:srgbClr val="002060"/>
              </a:solidFill>
            </a:endParaRPr>
          </a:p>
        </p:txBody>
      </p:sp>
      <p:sp>
        <p:nvSpPr>
          <p:cNvPr id="45" name="Rectángulo 91">
            <a:extLst>
              <a:ext uri="{FF2B5EF4-FFF2-40B4-BE49-F238E27FC236}">
                <a16:creationId xmlns:a16="http://schemas.microsoft.com/office/drawing/2014/main" id="{5943DCE7-1CBC-41C9-AA1F-3CF789C2CFD0}"/>
              </a:ext>
            </a:extLst>
          </p:cNvPr>
          <p:cNvSpPr/>
          <p:nvPr/>
        </p:nvSpPr>
        <p:spPr>
          <a:xfrm rot="5400000">
            <a:off x="4102161" y="5678937"/>
            <a:ext cx="213194" cy="412206"/>
          </a:xfrm>
          <a:prstGeom prst="rect">
            <a:avLst/>
          </a:prstGeom>
          <a:solidFill>
            <a:srgbClr val="C00000">
              <a:alpha val="30000"/>
            </a:srgb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solidFill>
                <a:srgbClr val="002060"/>
              </a:solidFill>
            </a:endParaRPr>
          </a:p>
        </p:txBody>
      </p:sp>
      <p:sp>
        <p:nvSpPr>
          <p:cNvPr id="46" name="Rectángulo 91">
            <a:extLst>
              <a:ext uri="{FF2B5EF4-FFF2-40B4-BE49-F238E27FC236}">
                <a16:creationId xmlns:a16="http://schemas.microsoft.com/office/drawing/2014/main" id="{AD114A38-8563-49B2-A893-B2EAE361D6B6}"/>
              </a:ext>
            </a:extLst>
          </p:cNvPr>
          <p:cNvSpPr/>
          <p:nvPr/>
        </p:nvSpPr>
        <p:spPr>
          <a:xfrm rot="5400000">
            <a:off x="4102161" y="5990689"/>
            <a:ext cx="213194" cy="412206"/>
          </a:xfrm>
          <a:prstGeom prst="rect">
            <a:avLst/>
          </a:prstGeom>
          <a:solidFill>
            <a:srgbClr val="00B0F0">
              <a:alpha val="30000"/>
            </a:srgb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solidFill>
                <a:srgbClr val="00206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8C5DDF0-562E-4B53-B33A-54E44CF04B08}"/>
              </a:ext>
            </a:extLst>
          </p:cNvPr>
          <p:cNvSpPr txBox="1"/>
          <p:nvPr/>
        </p:nvSpPr>
        <p:spPr>
          <a:xfrm>
            <a:off x="4557787" y="5412273"/>
            <a:ext cx="15167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 err="1"/>
              <a:t>assembly</a:t>
            </a:r>
            <a:r>
              <a:rPr lang="es-ES" sz="1200" dirty="0"/>
              <a:t> &amp; </a:t>
            </a:r>
            <a:r>
              <a:rPr lang="es-ES" sz="1200" dirty="0" err="1"/>
              <a:t>testing</a:t>
            </a:r>
            <a:r>
              <a:rPr lang="es-ES" sz="1200" dirty="0"/>
              <a:t> </a:t>
            </a:r>
            <a:endParaRPr lang="en-US" sz="1200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791B95D6-8B10-47D0-BF24-35B143935E33}"/>
              </a:ext>
            </a:extLst>
          </p:cNvPr>
          <p:cNvSpPr txBox="1"/>
          <p:nvPr/>
        </p:nvSpPr>
        <p:spPr>
          <a:xfrm>
            <a:off x="4557787" y="5746541"/>
            <a:ext cx="15568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 err="1"/>
              <a:t>ready</a:t>
            </a:r>
            <a:r>
              <a:rPr lang="es-ES" sz="1200" dirty="0"/>
              <a:t> </a:t>
            </a:r>
            <a:r>
              <a:rPr lang="es-ES" sz="1200" dirty="0" err="1"/>
              <a:t>for</a:t>
            </a:r>
            <a:r>
              <a:rPr lang="es-ES" sz="1200" dirty="0"/>
              <a:t> </a:t>
            </a:r>
            <a:r>
              <a:rPr lang="es-ES" sz="1200" dirty="0" err="1"/>
              <a:t>installation</a:t>
            </a:r>
            <a:endParaRPr lang="en-US" sz="1200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E8D929F-A8DD-48A0-A2BA-AF082E408967}"/>
              </a:ext>
            </a:extLst>
          </p:cNvPr>
          <p:cNvSpPr txBox="1"/>
          <p:nvPr/>
        </p:nvSpPr>
        <p:spPr>
          <a:xfrm>
            <a:off x="4557787" y="6058293"/>
            <a:ext cx="6960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 err="1"/>
              <a:t>storage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54952197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El Sincrotrón Alba, en Cerdanyola del Vallès | Ajuntament de Cerdanyola del Vallès">
            <a:extLst>
              <a:ext uri="{FF2B5EF4-FFF2-40B4-BE49-F238E27FC236}">
                <a16:creationId xmlns:a16="http://schemas.microsoft.com/office/drawing/2014/main" id="{B15DCE6C-5804-48EB-8A3C-DD15482B6B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35" t="-2912" r="1651" b="2912"/>
          <a:stretch/>
        </p:blipFill>
        <p:spPr bwMode="auto">
          <a:xfrm>
            <a:off x="0" y="-224304"/>
            <a:ext cx="12235632" cy="7057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BC0476EB-1DF2-475D-98BF-FD4C39832C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248056"/>
            <a:ext cx="3096236" cy="1249313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</a:rPr>
              <a:t>Thank you for your attention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57FDE7-03B0-47BC-9F7F-AD23B48733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ALBA Accelerator Activities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17 June 2025 - CEPC Workshop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9272286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BB8AF8F-C884-48A7-81B4-9B4007FBE1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1254"/>
            <a:ext cx="12192000" cy="48153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CFA2E12-2DA1-48FE-A571-B2E7E008DE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5440" y="4501547"/>
            <a:ext cx="2970946" cy="234840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BC9099A-314D-4422-B9F8-B2DC922FD0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37" y="4585267"/>
            <a:ext cx="2715088" cy="1988188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FA7049-1FF3-4ED6-9B64-8432240ADE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31065" y="6550223"/>
            <a:ext cx="3610682" cy="307777"/>
          </a:xfrm>
        </p:spPr>
        <p:txBody>
          <a:bodyPr/>
          <a:lstStyle/>
          <a:p>
            <a:r>
              <a:rPr lang="en-US" sz="1050"/>
              <a:t>17 June 2025 - CEPC Workshop</a:t>
            </a:r>
            <a:endParaRPr lang="es-ES" sz="105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82B71B-A99C-494B-8694-E1E9B3B66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050"/>
              <a:t>ALBA Accelerator Activities</a:t>
            </a:r>
            <a:endParaRPr lang="es-ES" sz="1050" dirty="0"/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792FA431-9775-4B04-BFF3-AB1A0F8D927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986465" y="140860"/>
            <a:ext cx="5235632" cy="56197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ALBA 2025</a:t>
            </a:r>
            <a:b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</a:br>
            <a:endParaRPr lang="en-US" sz="3600" b="1" i="1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058786E-502D-47EF-8763-338776120665}"/>
              </a:ext>
            </a:extLst>
          </p:cNvPr>
          <p:cNvSpPr txBox="1"/>
          <p:nvPr/>
        </p:nvSpPr>
        <p:spPr>
          <a:xfrm>
            <a:off x="7990684" y="1382117"/>
            <a:ext cx="3016119" cy="33855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1600" b="1" dirty="0">
                <a:latin typeface="Calibri" panose="020F0502020204030204"/>
              </a:rPr>
              <a:t>Instruments for material science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1132C4A-5704-4F87-B976-3FB2A84F6BBB}"/>
              </a:ext>
            </a:extLst>
          </p:cNvPr>
          <p:cNvSpPr txBox="1"/>
          <p:nvPr/>
        </p:nvSpPr>
        <p:spPr>
          <a:xfrm>
            <a:off x="9065440" y="3323262"/>
            <a:ext cx="580768" cy="309300"/>
          </a:xfrm>
          <a:prstGeom prst="rect">
            <a:avLst/>
          </a:prstGeom>
          <a:solidFill>
            <a:srgbClr val="66FFFF"/>
          </a:solidFill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n-US" sz="1200" b="1" i="1" dirty="0">
                <a:cs typeface="Arial" panose="020B0604020202020204" pitchFamily="34" charset="0"/>
              </a:rPr>
              <a:t>XAIRA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6757CB2-F094-47B8-A29F-492A9283CA4F}"/>
              </a:ext>
            </a:extLst>
          </p:cNvPr>
          <p:cNvSpPr txBox="1"/>
          <p:nvPr/>
        </p:nvSpPr>
        <p:spPr>
          <a:xfrm>
            <a:off x="6519905" y="4515129"/>
            <a:ext cx="887992" cy="309300"/>
          </a:xfrm>
          <a:prstGeom prst="rect">
            <a:avLst/>
          </a:prstGeom>
          <a:gradFill flip="none" rotWithShape="1">
            <a:gsLst>
              <a:gs pos="38000">
                <a:schemeClr val="accent4">
                  <a:lumMod val="20000"/>
                  <a:lumOff val="80000"/>
                </a:schemeClr>
              </a:gs>
              <a:gs pos="0">
                <a:schemeClr val="accent4">
                  <a:lumMod val="20000"/>
                  <a:lumOff val="80000"/>
                  <a:shade val="67500"/>
                  <a:satMod val="115000"/>
                </a:schemeClr>
              </a:gs>
              <a:gs pos="100000">
                <a:srgbClr val="66FFFF"/>
              </a:gs>
            </a:gsLst>
            <a:path path="circle">
              <a:fillToRect t="100000" r="100000"/>
            </a:path>
            <a:tileRect l="-100000" b="-100000"/>
          </a:gradFill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n-US" sz="1200" b="1" i="1" dirty="0">
                <a:cs typeface="Arial" panose="020B0604020202020204" pitchFamily="34" charset="0"/>
              </a:rPr>
              <a:t>NCD-SWEET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9A55548-1B4D-4540-9CED-A42AA1115299}"/>
              </a:ext>
            </a:extLst>
          </p:cNvPr>
          <p:cNvSpPr txBox="1"/>
          <p:nvPr/>
        </p:nvSpPr>
        <p:spPr>
          <a:xfrm>
            <a:off x="7952803" y="4158396"/>
            <a:ext cx="756481" cy="309300"/>
          </a:xfrm>
          <a:prstGeom prst="rect">
            <a:avLst/>
          </a:prstGeom>
          <a:gradFill>
            <a:gsLst>
              <a:gs pos="26000">
                <a:schemeClr val="accent4">
                  <a:lumMod val="20000"/>
                  <a:lumOff val="80000"/>
                </a:schemeClr>
              </a:gs>
              <a:gs pos="0">
                <a:schemeClr val="accent4">
                  <a:lumMod val="20000"/>
                  <a:lumOff val="80000"/>
                  <a:shade val="67500"/>
                  <a:satMod val="115000"/>
                </a:schemeClr>
              </a:gs>
              <a:gs pos="100000">
                <a:srgbClr val="66FFFF"/>
              </a:gs>
            </a:gsLst>
          </a:gradFill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n-US" sz="1200" b="1" i="1" dirty="0">
                <a:cs typeface="Arial" panose="020B0604020202020204" pitchFamily="34" charset="0"/>
              </a:rPr>
              <a:t>MISTRAL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A7C9510-5A97-4E66-9E40-4282B202E887}"/>
              </a:ext>
            </a:extLst>
          </p:cNvPr>
          <p:cNvSpPr txBox="1"/>
          <p:nvPr/>
        </p:nvSpPr>
        <p:spPr>
          <a:xfrm>
            <a:off x="3897500" y="4535462"/>
            <a:ext cx="580768" cy="3093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  <a:prstDash val="dash"/>
          </a:ln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n-US" sz="1200" b="1" i="1" dirty="0">
                <a:cs typeface="Arial" panose="020B0604020202020204" pitchFamily="34" charset="0"/>
              </a:rPr>
              <a:t>3SBAR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0AE18C2-7973-41BF-BED5-9CD3E78E8B86}"/>
              </a:ext>
            </a:extLst>
          </p:cNvPr>
          <p:cNvSpPr txBox="1"/>
          <p:nvPr/>
        </p:nvSpPr>
        <p:spPr>
          <a:xfrm>
            <a:off x="2662638" y="4298612"/>
            <a:ext cx="580768" cy="3093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n-US" sz="1200" b="1" i="1" dirty="0">
                <a:cs typeface="Arial" panose="020B0604020202020204" pitchFamily="34" charset="0"/>
              </a:rPr>
              <a:t>NOTOS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0CCEA5B-D2E5-4EC0-B036-11540B3D0CAD}"/>
              </a:ext>
            </a:extLst>
          </p:cNvPr>
          <p:cNvSpPr txBox="1"/>
          <p:nvPr/>
        </p:nvSpPr>
        <p:spPr>
          <a:xfrm>
            <a:off x="1213223" y="3302415"/>
            <a:ext cx="580768" cy="3093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n-US" sz="1200" b="1" i="1" dirty="0">
                <a:cs typeface="Arial" panose="020B0604020202020204" pitchFamily="34" charset="0"/>
              </a:rPr>
              <a:t>LOREA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1D90B11-74CF-4D48-9044-53EFE706BBEA}"/>
              </a:ext>
            </a:extLst>
          </p:cNvPr>
          <p:cNvSpPr txBox="1"/>
          <p:nvPr/>
        </p:nvSpPr>
        <p:spPr>
          <a:xfrm>
            <a:off x="1168736" y="2690397"/>
            <a:ext cx="670513" cy="3093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n-US" sz="1200" b="1" i="1" dirty="0">
                <a:cs typeface="Arial" panose="020B0604020202020204" pitchFamily="34" charset="0"/>
              </a:rPr>
              <a:t>CLAESS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F3C1141-507B-4CDB-B865-87B5E46BCF1F}"/>
              </a:ext>
            </a:extLst>
          </p:cNvPr>
          <p:cNvSpPr txBox="1"/>
          <p:nvPr/>
        </p:nvSpPr>
        <p:spPr>
          <a:xfrm>
            <a:off x="1673947" y="2081193"/>
            <a:ext cx="580768" cy="3093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n-US" sz="1200" b="1" i="1" dirty="0">
                <a:cs typeface="Arial" panose="020B0604020202020204" pitchFamily="34" charset="0"/>
              </a:rPr>
              <a:t>CIRCE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50F6E76-0297-4CDA-A2B3-CA13E75A50F5}"/>
              </a:ext>
            </a:extLst>
          </p:cNvPr>
          <p:cNvSpPr txBox="1"/>
          <p:nvPr/>
        </p:nvSpPr>
        <p:spPr>
          <a:xfrm>
            <a:off x="2254715" y="1868451"/>
            <a:ext cx="815845" cy="3093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n-US" sz="1200" b="1" i="1" dirty="0">
                <a:cs typeface="Arial" panose="020B0604020202020204" pitchFamily="34" charset="0"/>
              </a:rPr>
              <a:t>MINERVA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4DA88DF-4D1B-42DC-B926-E716FA7FA382}"/>
              </a:ext>
            </a:extLst>
          </p:cNvPr>
          <p:cNvSpPr txBox="1"/>
          <p:nvPr/>
        </p:nvSpPr>
        <p:spPr>
          <a:xfrm>
            <a:off x="3705018" y="1401419"/>
            <a:ext cx="647327" cy="3093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n-US" sz="1200" b="1" i="1" dirty="0">
                <a:cs typeface="Arial" panose="020B0604020202020204" pitchFamily="34" charset="0"/>
              </a:rPr>
              <a:t>BOREAS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98B72A-4B9A-4940-9147-47D962F021A7}"/>
              </a:ext>
            </a:extLst>
          </p:cNvPr>
          <p:cNvSpPr txBox="1"/>
          <p:nvPr/>
        </p:nvSpPr>
        <p:spPr>
          <a:xfrm>
            <a:off x="5261769" y="1338006"/>
            <a:ext cx="685024" cy="309300"/>
          </a:xfrm>
          <a:prstGeom prst="rect">
            <a:avLst/>
          </a:prstGeom>
          <a:gradFill>
            <a:gsLst>
              <a:gs pos="38000">
                <a:schemeClr val="accent4">
                  <a:lumMod val="20000"/>
                  <a:lumOff val="80000"/>
                </a:schemeClr>
              </a:gs>
              <a:gs pos="0">
                <a:schemeClr val="accent4">
                  <a:lumMod val="20000"/>
                  <a:lumOff val="80000"/>
                  <a:shade val="67500"/>
                  <a:satMod val="115000"/>
                </a:schemeClr>
              </a:gs>
              <a:gs pos="100000">
                <a:srgbClr val="66FFFF"/>
              </a:gs>
            </a:gsLst>
          </a:gradFill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n-US" sz="1200" b="1" i="1" dirty="0">
                <a:cs typeface="Arial" panose="020B0604020202020204" pitchFamily="34" charset="0"/>
              </a:rPr>
              <a:t>FAXTOR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83725FD-B51D-4BEC-8647-A43A99B50FA1}"/>
              </a:ext>
            </a:extLst>
          </p:cNvPr>
          <p:cNvSpPr txBox="1"/>
          <p:nvPr/>
        </p:nvSpPr>
        <p:spPr>
          <a:xfrm>
            <a:off x="7259261" y="1725086"/>
            <a:ext cx="580768" cy="309300"/>
          </a:xfrm>
          <a:prstGeom prst="rect">
            <a:avLst/>
          </a:prstGeom>
          <a:gradFill>
            <a:gsLst>
              <a:gs pos="38000">
                <a:schemeClr val="accent4">
                  <a:lumMod val="20000"/>
                  <a:lumOff val="80000"/>
                </a:schemeClr>
              </a:gs>
              <a:gs pos="0">
                <a:schemeClr val="accent4">
                  <a:lumMod val="20000"/>
                  <a:lumOff val="80000"/>
                  <a:shade val="67500"/>
                  <a:satMod val="115000"/>
                </a:schemeClr>
              </a:gs>
              <a:gs pos="100000">
                <a:srgbClr val="66FFFF"/>
              </a:gs>
            </a:gsLst>
          </a:gradFill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n-US" sz="1200" b="1" i="1" dirty="0">
                <a:cs typeface="Arial" panose="020B0604020202020204" pitchFamily="34" charset="0"/>
              </a:rPr>
              <a:t>MIRAS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6B1A93A-2A82-4111-9863-0A03CFB458EC}"/>
              </a:ext>
            </a:extLst>
          </p:cNvPr>
          <p:cNvSpPr txBox="1"/>
          <p:nvPr/>
        </p:nvSpPr>
        <p:spPr>
          <a:xfrm>
            <a:off x="9160958" y="2649637"/>
            <a:ext cx="580768" cy="3093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n-US" sz="1200" b="1" i="1" dirty="0">
                <a:cs typeface="Arial" panose="020B0604020202020204" pitchFamily="34" charset="0"/>
              </a:rPr>
              <a:t>MSPD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FF4D3B7-34CC-43D0-AFEA-79B381AED355}"/>
              </a:ext>
            </a:extLst>
          </p:cNvPr>
          <p:cNvSpPr txBox="1"/>
          <p:nvPr/>
        </p:nvSpPr>
        <p:spPr>
          <a:xfrm>
            <a:off x="5208701" y="4535462"/>
            <a:ext cx="641329" cy="309300"/>
          </a:xfrm>
          <a:prstGeom prst="rect">
            <a:avLst/>
          </a:prstGeom>
          <a:solidFill>
            <a:srgbClr val="66FFFF"/>
          </a:solidFill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n-US" sz="1200" b="1" i="1" dirty="0">
                <a:cs typeface="Arial" panose="020B0604020202020204" pitchFamily="34" charset="0"/>
              </a:rPr>
              <a:t>XALOC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768D69D-15DE-4761-99C2-1B6FED89EC43}"/>
              </a:ext>
            </a:extLst>
          </p:cNvPr>
          <p:cNvSpPr txBox="1"/>
          <p:nvPr/>
        </p:nvSpPr>
        <p:spPr>
          <a:xfrm>
            <a:off x="9208360" y="4193619"/>
            <a:ext cx="580768" cy="29082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C3399"/>
            </a:solidFill>
          </a:ln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n-US" sz="1200" b="1" i="1" dirty="0">
                <a:cs typeface="Arial" panose="020B0604020202020204" pitchFamily="34" charset="0"/>
              </a:rPr>
              <a:t>TEM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0111DB2-3BDE-417D-B5C1-EB19981E25CB}"/>
              </a:ext>
            </a:extLst>
          </p:cNvPr>
          <p:cNvSpPr txBox="1"/>
          <p:nvPr/>
        </p:nvSpPr>
        <p:spPr>
          <a:xfrm>
            <a:off x="9424421" y="3874671"/>
            <a:ext cx="717962" cy="309300"/>
          </a:xfrm>
          <a:prstGeom prst="rect">
            <a:avLst/>
          </a:prstGeom>
          <a:solidFill>
            <a:srgbClr val="66FFFF"/>
          </a:solidFill>
          <a:ln>
            <a:solidFill>
              <a:srgbClr val="CC3399"/>
            </a:solidFill>
          </a:ln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n-US" sz="1200" b="1" i="1" dirty="0">
                <a:cs typeface="Arial" panose="020B0604020202020204" pitchFamily="34" charset="0"/>
              </a:rPr>
              <a:t>Cryo-EM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82C76FE-3500-410D-BF22-65E18F50D182}"/>
              </a:ext>
            </a:extLst>
          </p:cNvPr>
          <p:cNvSpPr txBox="1"/>
          <p:nvPr/>
        </p:nvSpPr>
        <p:spPr>
          <a:xfrm>
            <a:off x="7688457" y="978629"/>
            <a:ext cx="2558430" cy="338554"/>
          </a:xfrm>
          <a:prstGeom prst="rect">
            <a:avLst/>
          </a:prstGeom>
          <a:solidFill>
            <a:srgbClr val="66FFFF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1600" b="1" dirty="0">
                <a:latin typeface="Calibri" panose="020F0502020204030204"/>
              </a:rPr>
              <a:t>Instruments for life science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0B3BC83-DD47-439A-BCF7-027BCD582319}"/>
              </a:ext>
            </a:extLst>
          </p:cNvPr>
          <p:cNvSpPr txBox="1"/>
          <p:nvPr/>
        </p:nvSpPr>
        <p:spPr>
          <a:xfrm>
            <a:off x="8463381" y="1733903"/>
            <a:ext cx="2528577" cy="33855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1600" b="1" dirty="0">
                <a:latin typeface="Calibri" panose="020F0502020204030204"/>
              </a:rPr>
              <a:t>Instruments for metrology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98D338A-23BE-4DD8-A459-14D7294C7B5D}"/>
              </a:ext>
            </a:extLst>
          </p:cNvPr>
          <p:cNvSpPr txBox="1"/>
          <p:nvPr/>
        </p:nvSpPr>
        <p:spPr>
          <a:xfrm>
            <a:off x="9831059" y="4189091"/>
            <a:ext cx="673206" cy="29534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C3399"/>
            </a:solidFill>
            <a:prstDash val="dash"/>
          </a:ln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n-US" sz="1200" b="1" i="1" dirty="0">
                <a:cs typeface="Arial" panose="020B0604020202020204" pitchFamily="34" charset="0"/>
              </a:rPr>
              <a:t>InCAEM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C5B6FF1-4964-4D11-93E1-F4DD28D9DB7A}"/>
              </a:ext>
            </a:extLst>
          </p:cNvPr>
          <p:cNvSpPr txBox="1"/>
          <p:nvPr/>
        </p:nvSpPr>
        <p:spPr>
          <a:xfrm flipH="1">
            <a:off x="775648" y="4740632"/>
            <a:ext cx="161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User visits 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86E22566-687E-44B8-82DF-341782CF5C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56704" y="4130787"/>
            <a:ext cx="756481" cy="256228"/>
          </a:xfrm>
          <a:prstGeom prst="rect">
            <a:avLst/>
          </a:prstGeom>
          <a:solidFill>
            <a:srgbClr val="66FFFF"/>
          </a:solidFill>
          <a:scene3d>
            <a:camera prst="isometricTopUp"/>
            <a:lightRig rig="threePt" dir="t"/>
          </a:scene3d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86C4318B-7CF4-400D-98FE-D50BA8728F4A}"/>
              </a:ext>
            </a:extLst>
          </p:cNvPr>
          <p:cNvSpPr/>
          <p:nvPr/>
        </p:nvSpPr>
        <p:spPr>
          <a:xfrm>
            <a:off x="3752849" y="5281058"/>
            <a:ext cx="414799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13 operating beamlines + 1 in 2027</a:t>
            </a:r>
          </a:p>
          <a:p>
            <a:r>
              <a:rPr lang="en-US" b="1" dirty="0"/>
              <a:t>2 electron microscopes + 1 at end of 2025</a:t>
            </a:r>
          </a:p>
          <a:p>
            <a:r>
              <a:rPr lang="en-US" b="1" dirty="0"/>
              <a:t>User dedicated labs</a:t>
            </a:r>
            <a:endParaRPr lang="en-US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F05A3B7-688D-44C4-934C-B0B39CBF3AC2}"/>
              </a:ext>
            </a:extLst>
          </p:cNvPr>
          <p:cNvSpPr txBox="1"/>
          <p:nvPr/>
        </p:nvSpPr>
        <p:spPr>
          <a:xfrm flipH="1">
            <a:off x="9111455" y="5108726"/>
            <a:ext cx="161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Publications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CD937E0-4D94-4AD3-B795-3F39802FA3F0}"/>
              </a:ext>
            </a:extLst>
          </p:cNvPr>
          <p:cNvSpPr txBox="1"/>
          <p:nvPr/>
        </p:nvSpPr>
        <p:spPr>
          <a:xfrm>
            <a:off x="2713755" y="4675485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4472C4"/>
                </a:solidFill>
              </a:rPr>
              <a:t>3500</a:t>
            </a:r>
          </a:p>
        </p:txBody>
      </p:sp>
    </p:spTree>
    <p:extLst>
      <p:ext uri="{BB962C8B-B14F-4D97-AF65-F5344CB8AC3E}">
        <p14:creationId xmlns:p14="http://schemas.microsoft.com/office/powerpoint/2010/main" val="39656887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465C8A1-B465-4B84-84E6-6F49B10C24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7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17 June 2025 - CEPC Workshop</a:t>
            </a:r>
            <a:endParaRPr kumimoji="0" lang="es-ES" sz="1067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F2EF52E-951F-4F38-B809-80D34D637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7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ALBA Accelerator Activities</a:t>
            </a:r>
            <a:endParaRPr kumimoji="0" lang="es-ES" sz="1067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333DCEC-3E5E-4943-B66D-EAEB9D0DCAD0}"/>
              </a:ext>
            </a:extLst>
          </p:cNvPr>
          <p:cNvSpPr txBox="1">
            <a:spLocks/>
          </p:cNvSpPr>
          <p:nvPr/>
        </p:nvSpPr>
        <p:spPr>
          <a:xfrm>
            <a:off x="1191905" y="127380"/>
            <a:ext cx="6921786" cy="1095878"/>
          </a:xfrm>
          <a:prstGeom prst="rect">
            <a:avLst/>
          </a:prstGeom>
        </p:spPr>
        <p:txBody>
          <a:bodyPr>
            <a:normAutofit fontScale="55000" lnSpcReduction="2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Chemistry and Materials Science for boosting decarbonization and decreasing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material footprint</a:t>
            </a:r>
          </a:p>
          <a:p>
            <a:pPr marL="0" marR="0" lvl="0" indent="0" algn="l" defTabSz="914377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Among many others:</a:t>
            </a:r>
          </a:p>
          <a:p>
            <a:pPr marL="0" marR="0" lvl="0" indent="0" algn="l" defTabSz="914377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5720D70-E6D3-4540-B787-A116604904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3690" y="1"/>
            <a:ext cx="4078310" cy="15193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151F6B8-A253-4F46-B812-C52576B615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872" y="1839176"/>
            <a:ext cx="2172607" cy="217890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49E4187-344A-4799-9B14-7373319C05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6871" y="4500335"/>
            <a:ext cx="2106175" cy="212470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E967639-1AEF-4F2D-98FB-7DCE60815B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872" y="4500334"/>
            <a:ext cx="2102609" cy="211490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00AB84F-7557-448B-BB88-EC1C58329A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64853" y="4518928"/>
            <a:ext cx="2054720" cy="202485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6F9310D-6CCE-43B4-BF22-F61A387141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75172" y="1854171"/>
            <a:ext cx="2106559" cy="20912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DE5A690-2BF1-4EFC-913B-87281B8D30B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90098" y="4500334"/>
            <a:ext cx="2106175" cy="2075428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FF19081E-C95F-406D-AA89-298B731AA3F1}"/>
              </a:ext>
            </a:extLst>
          </p:cNvPr>
          <p:cNvSpPr/>
          <p:nvPr/>
        </p:nvSpPr>
        <p:spPr>
          <a:xfrm>
            <a:off x="408703" y="1382935"/>
            <a:ext cx="4541077" cy="369332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More performing and diverse batteries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32D44E6-0375-44B9-9FCE-99994F34C7EA}"/>
              </a:ext>
            </a:extLst>
          </p:cNvPr>
          <p:cNvSpPr/>
          <p:nvPr/>
        </p:nvSpPr>
        <p:spPr>
          <a:xfrm>
            <a:off x="5136484" y="1372798"/>
            <a:ext cx="4435444" cy="369332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Green energy technologies, solar and H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4ABF066-4B14-4BAC-88A8-69A903E30F8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36871" y="1851942"/>
            <a:ext cx="2112909" cy="216486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C027E58-B658-42E3-AA14-988E66228AA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07123" y="1832749"/>
            <a:ext cx="2064805" cy="2058332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78835B9F-F0FE-41CC-9ABF-1039CC7E8188}"/>
              </a:ext>
            </a:extLst>
          </p:cNvPr>
          <p:cNvSpPr/>
          <p:nvPr/>
        </p:nvSpPr>
        <p:spPr>
          <a:xfrm>
            <a:off x="438872" y="4075982"/>
            <a:ext cx="4504174" cy="369332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Low footprint materials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759D91C-8972-4077-BA85-53A9EC27C622}"/>
              </a:ext>
            </a:extLst>
          </p:cNvPr>
          <p:cNvSpPr/>
          <p:nvPr/>
        </p:nvSpPr>
        <p:spPr>
          <a:xfrm>
            <a:off x="5190098" y="4094576"/>
            <a:ext cx="4435444" cy="369332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Catalysts for low footprint developments </a:t>
            </a:r>
          </a:p>
        </p:txBody>
      </p:sp>
    </p:spTree>
    <p:extLst>
      <p:ext uri="{BB962C8B-B14F-4D97-AF65-F5344CB8AC3E}">
        <p14:creationId xmlns:p14="http://schemas.microsoft.com/office/powerpoint/2010/main" val="24483463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A52D96C-6FC5-4718-8B30-1EDBC7032F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7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17 June 2025 - CEPC Workshop</a:t>
            </a:r>
            <a:endParaRPr kumimoji="0" lang="es-ES" sz="1067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880D974-1F67-42AE-9C68-A5749406FA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7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ALBA Accelerator Activities</a:t>
            </a:r>
            <a:endParaRPr kumimoji="0" lang="es-ES" sz="1067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F27FBF8-FD87-4C9D-A364-8AD4F944B3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3122" y="1"/>
            <a:ext cx="4098878" cy="15261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4E3539E-73BF-4809-9068-0D20CE39B6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864" y="4328453"/>
            <a:ext cx="2053399" cy="20713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308FE5-6C6D-4588-9929-3C38E74B9E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3817" y="1776212"/>
            <a:ext cx="2002910" cy="19852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88F9106-085D-4973-9940-25527A78CD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864" y="1802099"/>
            <a:ext cx="2007377" cy="198523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BB90168-16C3-4BF0-A4D1-F77D2368B5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97180" y="4328453"/>
            <a:ext cx="2099547" cy="207621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AC9A09F-AC2B-48E5-8275-E77A6137C55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31457" y="1781953"/>
            <a:ext cx="2007377" cy="203756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BCF383A-D0ED-47CA-B672-55BF2DF21AF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30190" y="1781953"/>
            <a:ext cx="2007377" cy="2075042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8C3147A6-03A5-4166-B85F-D9CB7B625A26}"/>
              </a:ext>
            </a:extLst>
          </p:cNvPr>
          <p:cNvSpPr txBox="1">
            <a:spLocks/>
          </p:cNvSpPr>
          <p:nvPr/>
        </p:nvSpPr>
        <p:spPr>
          <a:xfrm>
            <a:off x="1359557" y="117818"/>
            <a:ext cx="6636350" cy="9779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Electronic and Magnetic Structure of Matter for low-consumption new technologies, quantum, spintronics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Among many others: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1" i="1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1E6BCD9-D3B6-4EAA-9DE1-51DDCA6A89AA}"/>
              </a:ext>
            </a:extLst>
          </p:cNvPr>
          <p:cNvSpPr/>
          <p:nvPr/>
        </p:nvSpPr>
        <p:spPr>
          <a:xfrm>
            <a:off x="262864" y="1360259"/>
            <a:ext cx="4333863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Magnetism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EE06DA5-B4C3-4592-98DA-CF2EE0822260}"/>
              </a:ext>
            </a:extLst>
          </p:cNvPr>
          <p:cNvSpPr/>
          <p:nvPr/>
        </p:nvSpPr>
        <p:spPr>
          <a:xfrm>
            <a:off x="4830190" y="1367928"/>
            <a:ext cx="4308644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Spintronic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AE0F9AD-860B-4B76-990A-CC20277D276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30190" y="4355693"/>
            <a:ext cx="2013672" cy="2016879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0F86ABE-1C13-47AA-A855-5978CAFF97AD}"/>
              </a:ext>
            </a:extLst>
          </p:cNvPr>
          <p:cNvSpPr/>
          <p:nvPr/>
        </p:nvSpPr>
        <p:spPr>
          <a:xfrm>
            <a:off x="4796952" y="3914058"/>
            <a:ext cx="4380915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Quantum materials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1EB9426-C09E-4A60-B7BA-A8D53D10AAF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99027" y="4381136"/>
            <a:ext cx="1978840" cy="1965991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73A2BED1-AF2A-4072-9990-83F3589AF6C5}"/>
              </a:ext>
            </a:extLst>
          </p:cNvPr>
          <p:cNvSpPr/>
          <p:nvPr/>
        </p:nvSpPr>
        <p:spPr>
          <a:xfrm>
            <a:off x="262864" y="3880579"/>
            <a:ext cx="4333863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2D materials</a:t>
            </a:r>
          </a:p>
        </p:txBody>
      </p:sp>
    </p:spTree>
    <p:extLst>
      <p:ext uri="{BB962C8B-B14F-4D97-AF65-F5344CB8AC3E}">
        <p14:creationId xmlns:p14="http://schemas.microsoft.com/office/powerpoint/2010/main" val="11338148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ontent Placeholder 4">
            <a:extLst>
              <a:ext uri="{FF2B5EF4-FFF2-40B4-BE49-F238E27FC236}">
                <a16:creationId xmlns:a16="http://schemas.microsoft.com/office/drawing/2014/main" id="{6C19FF9F-B5A6-44E9-9D70-356B78685A12}"/>
              </a:ext>
            </a:extLst>
          </p:cNvPr>
          <p:cNvSpPr txBox="1">
            <a:spLocks/>
          </p:cNvSpPr>
          <p:nvPr/>
        </p:nvSpPr>
        <p:spPr>
          <a:xfrm>
            <a:off x="321167" y="1590816"/>
            <a:ext cx="2249701" cy="2193196"/>
          </a:xfrm>
          <a:prstGeom prst="rect">
            <a:avLst/>
          </a:prstGeom>
          <a:solidFill>
            <a:srgbClr val="DDDDDD"/>
          </a:solidFill>
          <a:ln w="57150">
            <a:noFill/>
          </a:ln>
        </p:spPr>
        <p:txBody>
          <a:bodyPr/>
          <a:lstStyle>
            <a:lvl1pPr marL="304792" indent="-304792" algn="l" defTabSz="1219170" rtl="0" eaLnBrk="1" latinLnBrk="0" hangingPunct="1">
              <a:lnSpc>
                <a:spcPct val="90000"/>
              </a:lnSpc>
              <a:spcBef>
                <a:spcPts val="1333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914377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133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523962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133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2133547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133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743131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133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35271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3D HOW SARS-COV-2 REPLICATES IN CELLS</a:t>
            </a:r>
            <a:endParaRPr kumimoji="0" lang="en-US" sz="1100" b="1" i="1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121917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05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bel"/>
              <a:ea typeface="+mn-ea"/>
              <a:cs typeface="Arial" panose="020B0604020202020204" pitchFamily="34" charset="0"/>
              <a:hlinkClick r:id="" action="ppaction://noaction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304792" marR="0" lvl="0" indent="-304792" algn="l" defTabSz="121917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1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bel"/>
              <a:ea typeface="+mn-ea"/>
              <a:cs typeface="Arial" panose="020B0604020202020204" pitchFamily="34" charset="0"/>
              <a:hlinkClick r:id="" action="ppaction://noaction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304792" marR="0" lvl="0" indent="-304792" algn="l" defTabSz="121917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it-IT" sz="1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04792" marR="0" lvl="0" indent="-304792" algn="l" defTabSz="121917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it-IT" sz="1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121917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10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ACS Nano</a:t>
            </a:r>
            <a:r>
              <a:rPr kumimoji="0" lang="it-IT" sz="1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DOI: </a:t>
            </a:r>
            <a:r>
              <a:rPr kumimoji="0" lang="it-IT" sz="1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10.1021</a:t>
            </a:r>
            <a:r>
              <a:rPr kumimoji="0" lang="it-IT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/acsnano.3c07265</a:t>
            </a:r>
            <a:endParaRPr kumimoji="0" lang="en-US" sz="400" b="0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04792" marR="0" lvl="0" indent="-304792" algn="l" defTabSz="121917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04792" marR="0" lvl="0" indent="-304792" algn="l" defTabSz="121917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it-IT" sz="900" b="0" i="1" u="none" strike="noStrike" kern="1200" cap="none" spc="0" normalizeH="0" baseline="0" noProof="0" dirty="0">
              <a:ln>
                <a:noFill/>
              </a:ln>
              <a:solidFill>
                <a:srgbClr val="666666"/>
              </a:solidFill>
              <a:effectLst/>
              <a:uLnTx/>
              <a:uFillTx/>
              <a:latin typeface="Abel"/>
              <a:ea typeface="+mn-ea"/>
              <a:cs typeface="Arial" panose="020B0604020202020204" pitchFamily="34" charset="0"/>
            </a:endParaRPr>
          </a:p>
          <a:p>
            <a:pPr marL="304792" marR="0" lvl="0" indent="-304792" algn="l" defTabSz="121917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it-IT" sz="900" b="0" i="1" u="none" strike="noStrike" kern="1200" cap="none" spc="0" normalizeH="0" baseline="0" noProof="0" dirty="0">
              <a:ln>
                <a:noFill/>
              </a:ln>
              <a:solidFill>
                <a:srgbClr val="666666"/>
              </a:solidFill>
              <a:effectLst/>
              <a:uLnTx/>
              <a:uFillTx/>
              <a:latin typeface="Abel"/>
              <a:ea typeface="+mn-ea"/>
              <a:cs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21021F7-889E-4FB3-956B-1FC299BA12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08823" y="-53987"/>
            <a:ext cx="3896673" cy="1533451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A8C5899-A860-4486-8068-CC12574D5B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7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17 June 2025 - CEPC Workshop</a:t>
            </a:r>
            <a:endParaRPr kumimoji="0" lang="es-ES" sz="1067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E1C4A7-9B60-4AF8-A7E6-AEFAED701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83831" y="6525189"/>
            <a:ext cx="4114800" cy="300493"/>
          </a:xfrm>
        </p:spPr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7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ALBA Accelerator Activities</a:t>
            </a:r>
            <a:endParaRPr kumimoji="0" lang="es-ES" sz="1067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6208092-C232-4178-82AF-F217ACB51FE8}"/>
              </a:ext>
            </a:extLst>
          </p:cNvPr>
          <p:cNvSpPr txBox="1">
            <a:spLocks/>
          </p:cNvSpPr>
          <p:nvPr/>
        </p:nvSpPr>
        <p:spPr>
          <a:xfrm>
            <a:off x="1375371" y="144185"/>
            <a:ext cx="6835931" cy="782739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Life Science applications to increase life time and quality</a:t>
            </a:r>
          </a:p>
          <a:p>
            <a:pPr marL="0" marR="0" lvl="0" indent="0" algn="l" defTabSz="914377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Among many others: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7E6D317-CB45-4819-B1D4-9985723EED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05736" y="4380965"/>
            <a:ext cx="2187271" cy="221943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6472DDD-91A6-427D-A4ED-831D21A727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06203" y="1580329"/>
            <a:ext cx="2159019" cy="217149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8389BD5-2A11-4ADB-B8C9-45ABE0B2330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24013" y="4376599"/>
            <a:ext cx="2248740" cy="22229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BD4A157-38CA-4D38-8E1D-79410D8E892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58981" y="1580600"/>
            <a:ext cx="2249701" cy="22248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4C9DF52-16AC-4075-94EF-699B9B8B377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1166" y="4376225"/>
            <a:ext cx="2187271" cy="220341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3FF7FEA-D224-4736-80DD-5B3B81939F2B}"/>
              </a:ext>
            </a:extLst>
          </p:cNvPr>
          <p:cNvSpPr/>
          <p:nvPr/>
        </p:nvSpPr>
        <p:spPr>
          <a:xfrm>
            <a:off x="321166" y="1142274"/>
            <a:ext cx="4587515" cy="35394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Understanding diseases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3198F03-D7BD-4345-B81E-2B8A0F42C4F8}"/>
              </a:ext>
            </a:extLst>
          </p:cNvPr>
          <p:cNvSpPr/>
          <p:nvPr/>
        </p:nvSpPr>
        <p:spPr>
          <a:xfrm>
            <a:off x="4933856" y="1164265"/>
            <a:ext cx="4455677" cy="35394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Improving food quality and plant resilience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C772F71-4EF7-4D6F-A9D2-F2E4C9DCF074}"/>
              </a:ext>
            </a:extLst>
          </p:cNvPr>
          <p:cNvSpPr/>
          <p:nvPr/>
        </p:nvSpPr>
        <p:spPr>
          <a:xfrm>
            <a:off x="5001694" y="3877868"/>
            <a:ext cx="4491313" cy="35394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Advancing in therapies and drug development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4A2E5D6-1F4A-43B2-BD70-C24D8A5EBD6F}"/>
              </a:ext>
            </a:extLst>
          </p:cNvPr>
          <p:cNvSpPr/>
          <p:nvPr/>
        </p:nvSpPr>
        <p:spPr>
          <a:xfrm>
            <a:off x="321166" y="3905644"/>
            <a:ext cx="4587515" cy="35394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Understanding fundamental properties of life</a:t>
            </a:r>
          </a:p>
        </p:txBody>
      </p:sp>
      <p:pic>
        <p:nvPicPr>
          <p:cNvPr id="19" name="video_SARS">
            <a:hlinkClick r:id="" action="ppaction://media"/>
            <a:extLst>
              <a:ext uri="{FF2B5EF4-FFF2-40B4-BE49-F238E27FC236}">
                <a16:creationId xmlns:a16="http://schemas.microsoft.com/office/drawing/2014/main" id="{F53FCF6D-8CD5-4F8B-8BEC-216D7A8DE96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57172" y="2229838"/>
            <a:ext cx="1836398" cy="1021178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89F2ACF0-0475-4E5D-B24C-B9F58691554C}"/>
              </a:ext>
            </a:extLst>
          </p:cNvPr>
          <p:cNvSpPr/>
          <p:nvPr/>
        </p:nvSpPr>
        <p:spPr>
          <a:xfrm>
            <a:off x="705177" y="1843174"/>
            <a:ext cx="1007584" cy="3231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MISTRAL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17F66BFE-245F-4A5B-9460-3A10FA61050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001694" y="4396757"/>
            <a:ext cx="2248740" cy="219900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9BA4AF3-99BD-4029-8A08-5F4AF6FE5E28}"/>
              </a:ext>
            </a:extLst>
          </p:cNvPr>
          <p:cNvSpPr/>
          <p:nvPr/>
        </p:nvSpPr>
        <p:spPr>
          <a:xfrm>
            <a:off x="5001694" y="3324761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utfit"/>
              <a:ea typeface="+mn-ea"/>
              <a:cs typeface="+mn-cs"/>
            </a:endParaRPr>
          </a:p>
        </p:txBody>
      </p:sp>
      <p:sp>
        <p:nvSpPr>
          <p:cNvPr id="22" name="Content Placeholder 4">
            <a:extLst>
              <a:ext uri="{FF2B5EF4-FFF2-40B4-BE49-F238E27FC236}">
                <a16:creationId xmlns:a16="http://schemas.microsoft.com/office/drawing/2014/main" id="{4740FB4C-D2FB-43FF-AF6E-5629441690C7}"/>
              </a:ext>
            </a:extLst>
          </p:cNvPr>
          <p:cNvSpPr txBox="1">
            <a:spLocks/>
          </p:cNvSpPr>
          <p:nvPr/>
        </p:nvSpPr>
        <p:spPr>
          <a:xfrm>
            <a:off x="7197070" y="1580329"/>
            <a:ext cx="2249701" cy="2193196"/>
          </a:xfrm>
          <a:prstGeom prst="rect">
            <a:avLst/>
          </a:prstGeom>
          <a:solidFill>
            <a:srgbClr val="DDDDDD"/>
          </a:solidFill>
          <a:ln w="57150">
            <a:noFill/>
          </a:ln>
        </p:spPr>
        <p:txBody>
          <a:bodyPr/>
          <a:lstStyle>
            <a:lvl1pPr marL="304792" indent="-304792" algn="l" defTabSz="1219170" rtl="0" eaLnBrk="1" latinLnBrk="0" hangingPunct="1">
              <a:lnSpc>
                <a:spcPct val="90000"/>
              </a:lnSpc>
              <a:spcBef>
                <a:spcPts val="1333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914377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133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523962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133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2133547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133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743131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133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35271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Outfit"/>
                <a:ea typeface="+mn-ea"/>
                <a:cs typeface="Arial" panose="020B0604020202020204" pitchFamily="34" charset="0"/>
              </a:rPr>
              <a:t>PEST CONTROL ON CROPS</a:t>
            </a:r>
          </a:p>
          <a:p>
            <a:pPr marL="0" marR="0" lvl="0" indent="0" algn="l" defTabSz="121917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05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bel"/>
              <a:ea typeface="+mn-ea"/>
              <a:cs typeface="Arial" panose="020B0604020202020204" pitchFamily="34" charset="0"/>
              <a:hlinkClick r:id="" action="ppaction://noaction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marR="0" lvl="0" indent="0" algn="l" defTabSz="121917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0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bel"/>
              <a:ea typeface="+mn-ea"/>
              <a:cs typeface="Arial" panose="020B0604020202020204" pitchFamily="34" charset="0"/>
              <a:hlinkClick r:id="" action="ppaction://noaction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304792" marR="0" lvl="0" indent="-304792" algn="l" defTabSz="121917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6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bel"/>
              <a:ea typeface="+mn-ea"/>
              <a:cs typeface="Arial" panose="020B0604020202020204" pitchFamily="34" charset="0"/>
              <a:hlinkClick r:id="" action="ppaction://noaction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304792" marR="0" lvl="0" indent="-304792" algn="l" defTabSz="121917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it-IT" sz="1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04792" marR="0" lvl="0" indent="-304792" algn="l" defTabSz="121917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it-IT" sz="1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121917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BioChar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doi.org/10.1007/s42773-023-00228-8</a:t>
            </a:r>
            <a:endParaRPr kumimoji="0" lang="it-IT" sz="1000" b="0" i="1" u="none" strike="noStrike" kern="1200" cap="none" spc="0" normalizeH="0" baseline="0" noProof="0" dirty="0">
              <a:ln>
                <a:noFill/>
              </a:ln>
              <a:solidFill>
                <a:srgbClr val="666666"/>
              </a:solidFill>
              <a:effectLst/>
              <a:uLnTx/>
              <a:uFillTx/>
              <a:latin typeface="Abel"/>
              <a:ea typeface="+mn-ea"/>
              <a:cs typeface="Arial" panose="020B0604020202020204" pitchFamily="34" charset="0"/>
            </a:endParaRPr>
          </a:p>
          <a:p>
            <a:pPr marL="304792" marR="0" lvl="0" indent="-304792" algn="l" defTabSz="121917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it-IT" sz="900" b="0" i="1" u="none" strike="noStrike" kern="1200" cap="none" spc="0" normalizeH="0" baseline="0" noProof="0" dirty="0">
              <a:ln>
                <a:noFill/>
              </a:ln>
              <a:solidFill>
                <a:srgbClr val="666666"/>
              </a:solidFill>
              <a:effectLst/>
              <a:uLnTx/>
              <a:uFillTx/>
              <a:latin typeface="Abel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07A7F65-95D3-40D2-8ED7-284BB52CFAD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286440" y="2004217"/>
            <a:ext cx="2070960" cy="117098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14699974-E435-4B23-A6AF-8D96A6F0D8D3}"/>
              </a:ext>
            </a:extLst>
          </p:cNvPr>
          <p:cNvSpPr/>
          <p:nvPr/>
        </p:nvSpPr>
        <p:spPr>
          <a:xfrm>
            <a:off x="8211302" y="3195642"/>
            <a:ext cx="1007584" cy="3231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MISTRAL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4407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2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5CFB18D-333D-4B62-8BF6-7E30D26F88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4671" y="841234"/>
            <a:ext cx="7567329" cy="5463045"/>
          </a:xfrm>
          <a:prstGeom prst="rect">
            <a:avLst/>
          </a:prstGeom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F540014D-C4FE-4C31-A627-587CECC927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9214" y="119969"/>
            <a:ext cx="675993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b="1" 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ALBA as DIRECT Industrial instrument</a:t>
            </a:r>
            <a:endParaRPr kumimoji="0" lang="es-E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FA427AD-E395-4305-BE4F-C24A2DDAA963}"/>
              </a:ext>
            </a:extLst>
          </p:cNvPr>
          <p:cNvGrpSpPr/>
          <p:nvPr/>
        </p:nvGrpSpPr>
        <p:grpSpPr>
          <a:xfrm>
            <a:off x="83579" y="815199"/>
            <a:ext cx="6829011" cy="5804887"/>
            <a:chOff x="3873058" y="1386227"/>
            <a:chExt cx="1249174" cy="2975709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C2DF59B-09A8-430E-9DAA-333EB95FBE5B}"/>
                </a:ext>
              </a:extLst>
            </p:cNvPr>
            <p:cNvSpPr/>
            <p:nvPr/>
          </p:nvSpPr>
          <p:spPr>
            <a:xfrm>
              <a:off x="3949939" y="1653578"/>
              <a:ext cx="1172293" cy="2133513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1F9477B-2205-490F-9870-C258C23A5C61}"/>
                </a:ext>
              </a:extLst>
            </p:cNvPr>
            <p:cNvSpPr txBox="1"/>
            <p:nvPr/>
          </p:nvSpPr>
          <p:spPr>
            <a:xfrm>
              <a:off x="3873058" y="1386227"/>
              <a:ext cx="866907" cy="297570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05985" tIns="0" rIns="0" bIns="0" numCol="1" spcCol="1270" anchor="t" anchorCtr="0">
              <a:noAutofit/>
            </a:bodyPr>
            <a:lstStyle/>
            <a:p>
              <a:pPr marL="0" marR="0" lvl="0" indent="0" algn="l" defTabSz="948243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Science</a:t>
              </a: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85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and </a:t>
              </a: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innovation</a:t>
              </a: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85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programmes </a:t>
              </a: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aligned</a:t>
              </a: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85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to eliminate gaps between academic and industrial research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85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48243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85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Special developments </a:t>
              </a: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85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(i.e. on data analysis, automatization) for </a:t>
              </a: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impact</a:t>
              </a: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85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on industrial users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85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48243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85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Harnessing a rich industrial 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networking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85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(European and national projects and clusters)</a:t>
              </a:r>
            </a:p>
            <a:p>
              <a:pPr marL="0" marR="0" lvl="0" indent="0" algn="l" defTabSz="948243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85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Publicizing ALBA instruments towards national and international industry (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outreach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85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events)</a:t>
              </a:r>
            </a:p>
            <a:p>
              <a:pPr marL="0" marR="0" lvl="0" indent="0" algn="l" defTabSz="948243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85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Focusing on key industry sectors based on the 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strengths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85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and 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opportunities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85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of ALBA (Pharmaceutical, Steel, Energy)</a:t>
              </a:r>
            </a:p>
            <a:p>
              <a:pPr marL="990575" marR="0" lvl="1" indent="-380990" algn="l" defTabSz="948243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endParaRPr kumimoji="0" lang="en-US" sz="2133" b="1" i="0" u="none" strike="noStrike" kern="1200" cap="none" spc="0" normalizeH="0" baseline="0" noProof="0" dirty="0">
                <a:ln>
                  <a:noFill/>
                </a:ln>
                <a:solidFill>
                  <a:srgbClr val="99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8733DC00-3A0A-4A60-9911-501AC54550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6735" y="6620087"/>
            <a:ext cx="2743200" cy="232229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1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17 June 2025 - CEPC Workshop</a:t>
            </a:r>
            <a:endParaRPr kumimoji="0" lang="en-US" sz="105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E293B4-7FF9-4CDE-8618-7590F8DCA8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ALBA Accelerator Activities</a:t>
            </a:r>
          </a:p>
        </p:txBody>
      </p:sp>
    </p:spTree>
    <p:extLst>
      <p:ext uri="{BB962C8B-B14F-4D97-AF65-F5344CB8AC3E}">
        <p14:creationId xmlns:p14="http://schemas.microsoft.com/office/powerpoint/2010/main" val="25922750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7" b="3707"/>
          <a:stretch>
            <a:fillRect/>
          </a:stretch>
        </p:blipFill>
        <p:spPr bwMode="auto">
          <a:xfrm>
            <a:off x="4885699" y="1395662"/>
            <a:ext cx="7154955" cy="4414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8254" y="67254"/>
            <a:ext cx="9144000" cy="584997"/>
          </a:xfrm>
          <a:solidFill>
            <a:srgbClr val="0D0D0D">
              <a:alpha val="61961"/>
            </a:srgbClr>
          </a:solidFill>
        </p:spPr>
        <p:txBody>
          <a:bodyPr>
            <a:normAutofit fontScale="90000"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ALBA accelerators</a:t>
            </a:r>
            <a:endParaRPr lang="es-ES_tradnl" sz="3600" b="1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19BB495-0614-4276-B8DC-344950A6975E}"/>
              </a:ext>
            </a:extLst>
          </p:cNvPr>
          <p:cNvSpPr txBox="1"/>
          <p:nvPr/>
        </p:nvSpPr>
        <p:spPr>
          <a:xfrm>
            <a:off x="249801" y="1720840"/>
            <a:ext cx="463589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400" b="1" dirty="0" err="1">
                <a:solidFill>
                  <a:prstClr val="white"/>
                </a:solidFill>
              </a:rPr>
              <a:t>Linac</a:t>
            </a:r>
            <a:r>
              <a:rPr lang="en-US" sz="2400" dirty="0">
                <a:solidFill>
                  <a:prstClr val="white"/>
                </a:solidFill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G</a:t>
            </a:r>
            <a:r>
              <a:rPr lang="en-US" sz="2400" dirty="0">
                <a:solidFill>
                  <a:prstClr val="white"/>
                </a:solidFill>
                <a:latin typeface="Calibri" panose="020F0502020204030204"/>
              </a:rPr>
              <a:t>Hz, 110 MeV</a:t>
            </a:r>
          </a:p>
          <a:p>
            <a:pPr lvl="0">
              <a:defRPr/>
            </a:pPr>
            <a:r>
              <a:rPr lang="en-US" sz="2400" b="1" dirty="0">
                <a:solidFill>
                  <a:prstClr val="white"/>
                </a:solidFill>
              </a:rPr>
              <a:t>Booster</a:t>
            </a:r>
            <a:r>
              <a:rPr lang="en-US" sz="2400" dirty="0">
                <a:solidFill>
                  <a:prstClr val="white"/>
                </a:solidFill>
              </a:rPr>
              <a:t>: 80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MeV to 3 GeV, 260 m,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 nmrad emittance</a:t>
            </a:r>
          </a:p>
          <a:p>
            <a:pPr lvl="0">
              <a:defRPr/>
            </a:pPr>
            <a:r>
              <a:rPr lang="en-US" sz="2400" b="1" dirty="0">
                <a:solidFill>
                  <a:prstClr val="white"/>
                </a:solidFill>
              </a:rPr>
              <a:t>Storage Ring</a:t>
            </a:r>
            <a:r>
              <a:rPr lang="en-US" sz="2400" dirty="0">
                <a:solidFill>
                  <a:prstClr val="white"/>
                </a:solidFill>
              </a:rPr>
              <a:t>: </a:t>
            </a:r>
            <a:r>
              <a:rPr lang="en-US" sz="2400" dirty="0">
                <a:solidFill>
                  <a:prstClr val="white"/>
                </a:solidFill>
                <a:latin typeface="Calibri" panose="020F0502020204030204"/>
              </a:rPr>
              <a:t>3 GeV, 270 m,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prstClr val="white"/>
                </a:solidFill>
                <a:latin typeface="Calibri" panose="020F0502020204030204"/>
              </a:rPr>
              <a:t>4.4 nmrad emittance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prstClr val="white"/>
                </a:solidFill>
                <a:latin typeface="Calibri" panose="020F0502020204030204"/>
              </a:rPr>
              <a:t>500 MHz rf frequency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250 mA current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prstClr val="white"/>
                </a:solidFill>
                <a:latin typeface="Calibri" panose="020F0502020204030204"/>
              </a:rPr>
              <a:t>16-fold symmetry</a:t>
            </a:r>
          </a:p>
          <a:p>
            <a:pPr lvl="0"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Modified DBA lattice</a:t>
            </a:r>
          </a:p>
        </p:txBody>
      </p:sp>
    </p:spTree>
    <p:extLst>
      <p:ext uri="{BB962C8B-B14F-4D97-AF65-F5344CB8AC3E}">
        <p14:creationId xmlns:p14="http://schemas.microsoft.com/office/powerpoint/2010/main" val="187814513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 anchor="t">
        <a:noAutofit/>
      </a:bodyPr>
      <a:lstStyle>
        <a:defPPr>
          <a:defRPr sz="2800" dirty="0" smtClean="0"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202</TotalTime>
  <Words>1899</Words>
  <Application>Microsoft Office PowerPoint</Application>
  <PresentationFormat>Widescreen</PresentationFormat>
  <Paragraphs>517</Paragraphs>
  <Slides>31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23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31</vt:i4>
      </vt:variant>
    </vt:vector>
  </HeadingPairs>
  <TitlesOfParts>
    <vt:vector size="59" baseType="lpstr">
      <vt:lpstr>Abel</vt:lpstr>
      <vt:lpstr>Arial</vt:lpstr>
      <vt:lpstr>Arial Black</vt:lpstr>
      <vt:lpstr>Calibri</vt:lpstr>
      <vt:lpstr>Calibri Light</vt:lpstr>
      <vt:lpstr>Cambria</vt:lpstr>
      <vt:lpstr>Cambria Math</vt:lpstr>
      <vt:lpstr>ClanOT-Book</vt:lpstr>
      <vt:lpstr>Courier New</vt:lpstr>
      <vt:lpstr>Gill Sans</vt:lpstr>
      <vt:lpstr>Gill Sans Light</vt:lpstr>
      <vt:lpstr>GILL SANS SEMIBOLD</vt:lpstr>
      <vt:lpstr>GILL SANS SEMIBOLD</vt:lpstr>
      <vt:lpstr>Helvetica Neue</vt:lpstr>
      <vt:lpstr>Liberation Sans</vt:lpstr>
      <vt:lpstr>Open Sans</vt:lpstr>
      <vt:lpstr>Open Sans Light</vt:lpstr>
      <vt:lpstr>Outfit</vt:lpstr>
      <vt:lpstr>Roboto</vt:lpstr>
      <vt:lpstr>Segoe UI Variable Display Thin</vt:lpstr>
      <vt:lpstr>StarSymbol</vt:lpstr>
      <vt:lpstr>Symbol</vt:lpstr>
      <vt:lpstr>Wingdings</vt:lpstr>
      <vt:lpstr>Tema de Office</vt:lpstr>
      <vt:lpstr>1_Tema de Office</vt:lpstr>
      <vt:lpstr>1_Custom Design</vt:lpstr>
      <vt:lpstr>2_Tema de Office</vt:lpstr>
      <vt:lpstr>2_Custom Design</vt:lpstr>
      <vt:lpstr>PowerPoint Presentation</vt:lpstr>
      <vt:lpstr>PowerPoint Presentation</vt:lpstr>
      <vt:lpstr>PowerPoint Presentation</vt:lpstr>
      <vt:lpstr>ALBA 2025 </vt:lpstr>
      <vt:lpstr>PowerPoint Presentation</vt:lpstr>
      <vt:lpstr>PowerPoint Presentation</vt:lpstr>
      <vt:lpstr>PowerPoint Presentation</vt:lpstr>
      <vt:lpstr>PowerPoint Presentation</vt:lpstr>
      <vt:lpstr>ALBA accelerators</vt:lpstr>
      <vt:lpstr>Operation Availability</vt:lpstr>
      <vt:lpstr>PowerPoint Presentation</vt:lpstr>
      <vt:lpstr>PowerPoint Presentation</vt:lpstr>
      <vt:lpstr>Implementation  2030-2031</vt:lpstr>
      <vt:lpstr>ALBA II Accelerator main parameters and WPs  </vt:lpstr>
      <vt:lpstr>PowerPoint Presentation</vt:lpstr>
      <vt:lpstr>PowerPoint Presentation</vt:lpstr>
      <vt:lpstr>Magnets: EM prototypes</vt:lpstr>
      <vt:lpstr>Design of magnets for final lattice</vt:lpstr>
      <vt:lpstr>Next steps</vt:lpstr>
      <vt:lpstr>Magnets: PM prototypes</vt:lpstr>
      <vt:lpstr>PowerPoint Presentation</vt:lpstr>
      <vt:lpstr>PowerPoint Presentation</vt:lpstr>
      <vt:lpstr>PowerPoint Presentation</vt:lpstr>
      <vt:lpstr>Prototyping BPMs</vt:lpstr>
      <vt:lpstr>PowerPoint Presentation</vt:lpstr>
      <vt:lpstr>Girders</vt:lpstr>
      <vt:lpstr>PowerPoint Presentation</vt:lpstr>
      <vt:lpstr>Main RF system</vt:lpstr>
      <vt:lpstr>Harmonic RF system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subject/>
  <dc:creator>Microsoft Office User</dc:creator>
  <cp:keywords/>
  <dc:description/>
  <cp:lastModifiedBy>Caterina Biscari</cp:lastModifiedBy>
  <cp:revision>538</cp:revision>
  <cp:lastPrinted>2022-05-24T08:07:15Z</cp:lastPrinted>
  <dcterms:created xsi:type="dcterms:W3CDTF">2020-10-01T11:03:13Z</dcterms:created>
  <dcterms:modified xsi:type="dcterms:W3CDTF">2025-06-16T06:55:11Z</dcterms:modified>
  <cp:category/>
</cp:coreProperties>
</file>