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20"/>
  </p:notesMasterIdLst>
  <p:handoutMasterIdLst>
    <p:handoutMasterId r:id="rId21"/>
  </p:handoutMasterIdLst>
  <p:sldIdLst>
    <p:sldId id="579" r:id="rId2"/>
    <p:sldId id="815" r:id="rId3"/>
    <p:sldId id="816" r:id="rId4"/>
    <p:sldId id="814" r:id="rId5"/>
    <p:sldId id="809" r:id="rId6"/>
    <p:sldId id="818" r:id="rId7"/>
    <p:sldId id="801" r:id="rId8"/>
    <p:sldId id="819" r:id="rId9"/>
    <p:sldId id="820" r:id="rId10"/>
    <p:sldId id="821" r:id="rId11"/>
    <p:sldId id="823" r:id="rId12"/>
    <p:sldId id="822" r:id="rId13"/>
    <p:sldId id="802" r:id="rId14"/>
    <p:sldId id="825" r:id="rId15"/>
    <p:sldId id="803" r:id="rId16"/>
    <p:sldId id="559" r:id="rId17"/>
    <p:sldId id="580" r:id="rId18"/>
    <p:sldId id="824" r:id="rId19"/>
  </p:sldIdLst>
  <p:sldSz cx="10772775" cy="6059488"/>
  <p:notesSz cx="6858000" cy="9144000"/>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909">
          <p15:clr>
            <a:srgbClr val="A4A3A4"/>
          </p15:clr>
        </p15:guide>
        <p15:guide id="2" pos="339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ED1"/>
    <a:srgbClr val="1D1A77"/>
    <a:srgbClr val="FF6700"/>
    <a:srgbClr val="F4CFEF"/>
    <a:srgbClr val="EFB5ED"/>
    <a:srgbClr val="E785E9"/>
    <a:srgbClr val="DF8A2D"/>
    <a:srgbClr val="E05314"/>
    <a:srgbClr val="6600CC"/>
    <a:srgbClr val="4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7" autoAdjust="0"/>
    <p:restoredTop sz="94582" autoAdjust="0"/>
  </p:normalViewPr>
  <p:slideViewPr>
    <p:cSldViewPr>
      <p:cViewPr>
        <p:scale>
          <a:sx n="66" d="100"/>
          <a:sy n="66" d="100"/>
        </p:scale>
        <p:origin x="208" y="356"/>
      </p:cViewPr>
      <p:guideLst>
        <p:guide orient="horz" pos="1909"/>
        <p:guide pos="33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8" d="100"/>
          <a:sy n="88" d="100"/>
        </p:scale>
        <p:origin x="387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CE1D49-A6C3-BC9D-D58B-574B7532F1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1C48513-06DE-A2C7-5954-5CC5583501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4ABB1F-B7E4-A44C-8820-8553A7EE637B}" type="datetimeFigureOut">
              <a:rPr lang="en-GB" smtClean="0"/>
              <a:t>17/06/2025</a:t>
            </a:fld>
            <a:endParaRPr lang="en-GB"/>
          </a:p>
        </p:txBody>
      </p:sp>
      <p:sp>
        <p:nvSpPr>
          <p:cNvPr id="4" name="Footer Placeholder 3">
            <a:extLst>
              <a:ext uri="{FF2B5EF4-FFF2-40B4-BE49-F238E27FC236}">
                <a16:creationId xmlns:a16="http://schemas.microsoft.com/office/drawing/2014/main" id="{C6A600EA-D850-E580-3322-750FD60CDC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FC16770-A533-38B1-36F8-3D1BCECBCB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7A764A-9AE1-A14C-98A2-B16A3DF7AF7E}" type="slidenum">
              <a:rPr lang="en-GB" smtClean="0"/>
              <a:t>‹#›</a:t>
            </a:fld>
            <a:endParaRPr lang="en-GB"/>
          </a:p>
        </p:txBody>
      </p:sp>
    </p:spTree>
    <p:extLst>
      <p:ext uri="{BB962C8B-B14F-4D97-AF65-F5344CB8AC3E}">
        <p14:creationId xmlns:p14="http://schemas.microsoft.com/office/powerpoint/2010/main" val="23524114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05537"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005537" fontAlgn="auto">
              <a:spcBef>
                <a:spcPts val="0"/>
              </a:spcBef>
              <a:spcAft>
                <a:spcPts val="0"/>
              </a:spcAft>
              <a:defRPr sz="1200">
                <a:latin typeface="+mn-lt"/>
                <a:cs typeface="+mn-cs"/>
              </a:defRPr>
            </a:lvl1pPr>
          </a:lstStyle>
          <a:p>
            <a:pPr>
              <a:defRPr/>
            </a:pPr>
            <a:fld id="{DA0983F0-3B2B-4346-9D34-6FF74AEF7015}" type="datetimeFigureOut">
              <a:rPr lang="fr-FR"/>
              <a:pPr>
                <a:defRPr/>
              </a:pPr>
              <a:t>17/06/2025</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05537"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005537" fontAlgn="auto">
              <a:spcBef>
                <a:spcPts val="0"/>
              </a:spcBef>
              <a:spcAft>
                <a:spcPts val="0"/>
              </a:spcAft>
              <a:defRPr sz="1200">
                <a:latin typeface="+mn-lt"/>
                <a:cs typeface="+mn-cs"/>
              </a:defRPr>
            </a:lvl1pPr>
          </a:lstStyle>
          <a:p>
            <a:pPr>
              <a:defRPr/>
            </a:pPr>
            <a:fld id="{C3BC699F-DBFB-4FA7-9A20-949047200EDB}" type="slidenum">
              <a:rPr lang="fr-FR"/>
              <a:pPr>
                <a:defRPr/>
              </a:pPr>
              <a:t>‹#›</a:t>
            </a:fld>
            <a:endParaRPr lang="fr-FR"/>
          </a:p>
        </p:txBody>
      </p:sp>
    </p:spTree>
    <p:extLst>
      <p:ext uri="{BB962C8B-B14F-4D97-AF65-F5344CB8AC3E}">
        <p14:creationId xmlns:p14="http://schemas.microsoft.com/office/powerpoint/2010/main" val="2153952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a:defRPr/>
            </a:pPr>
            <a:fld id="{C3BC699F-DBFB-4FA7-9A20-949047200EDB}" type="slidenum">
              <a:rPr lang="fr-FR" smtClean="0"/>
              <a:pPr>
                <a:defRPr/>
              </a:pPr>
              <a:t>1</a:t>
            </a:fld>
            <a:endParaRPr lang="fr-FR"/>
          </a:p>
        </p:txBody>
      </p:sp>
    </p:spTree>
    <p:extLst>
      <p:ext uri="{BB962C8B-B14F-4D97-AF65-F5344CB8AC3E}">
        <p14:creationId xmlns:p14="http://schemas.microsoft.com/office/powerpoint/2010/main" val="2743767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3.79 @ end of AMD</a:t>
            </a:r>
          </a:p>
          <a:p>
            <a:r>
              <a:rPr lang="en-GB" dirty="0"/>
              <a:t>1.81 @ end of 1</a:t>
            </a:r>
            <a:r>
              <a:rPr lang="en-GB" baseline="30000" dirty="0"/>
              <a:t>st</a:t>
            </a:r>
            <a:r>
              <a:rPr lang="en-GB" dirty="0"/>
              <a:t> structure</a:t>
            </a:r>
          </a:p>
        </p:txBody>
      </p:sp>
      <p:sp>
        <p:nvSpPr>
          <p:cNvPr id="4" name="Slide Number Placeholder 3"/>
          <p:cNvSpPr>
            <a:spLocks noGrp="1"/>
          </p:cNvSpPr>
          <p:nvPr>
            <p:ph type="sldNum" sz="quarter" idx="5"/>
          </p:nvPr>
        </p:nvSpPr>
        <p:spPr/>
        <p:txBody>
          <a:bodyPr/>
          <a:lstStyle/>
          <a:p>
            <a:pPr>
              <a:defRPr/>
            </a:pPr>
            <a:fld id="{C3BC699F-DBFB-4FA7-9A20-949047200EDB}" type="slidenum">
              <a:rPr lang="fr-FR" smtClean="0"/>
              <a:pPr>
                <a:defRPr/>
              </a:pPr>
              <a:t>10</a:t>
            </a:fld>
            <a:endParaRPr lang="fr-FR"/>
          </a:p>
        </p:txBody>
      </p:sp>
    </p:spTree>
    <p:extLst>
      <p:ext uri="{BB962C8B-B14F-4D97-AF65-F5344CB8AC3E}">
        <p14:creationId xmlns:p14="http://schemas.microsoft.com/office/powerpoint/2010/main" val="3590452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6.65 @ end of AMD</a:t>
            </a:r>
          </a:p>
          <a:p>
            <a:r>
              <a:rPr lang="en-GB" dirty="0"/>
              <a:t>4.36 @ end of 1</a:t>
            </a:r>
            <a:r>
              <a:rPr lang="en-GB" baseline="30000" dirty="0"/>
              <a:t>st</a:t>
            </a:r>
            <a:r>
              <a:rPr lang="en-GB" dirty="0"/>
              <a:t> structure</a:t>
            </a:r>
          </a:p>
        </p:txBody>
      </p:sp>
      <p:sp>
        <p:nvSpPr>
          <p:cNvPr id="4" name="Slide Number Placeholder 3"/>
          <p:cNvSpPr>
            <a:spLocks noGrp="1"/>
          </p:cNvSpPr>
          <p:nvPr>
            <p:ph type="sldNum" sz="quarter" idx="5"/>
          </p:nvPr>
        </p:nvSpPr>
        <p:spPr/>
        <p:txBody>
          <a:bodyPr/>
          <a:lstStyle/>
          <a:p>
            <a:pPr>
              <a:defRPr/>
            </a:pPr>
            <a:fld id="{C3BC699F-DBFB-4FA7-9A20-949047200EDB}" type="slidenum">
              <a:rPr lang="fr-FR" smtClean="0"/>
              <a:pPr>
                <a:defRPr/>
              </a:pPr>
              <a:t>11</a:t>
            </a:fld>
            <a:endParaRPr lang="fr-FR"/>
          </a:p>
        </p:txBody>
      </p:sp>
    </p:spTree>
    <p:extLst>
      <p:ext uri="{BB962C8B-B14F-4D97-AF65-F5344CB8AC3E}">
        <p14:creationId xmlns:p14="http://schemas.microsoft.com/office/powerpoint/2010/main" val="912762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3BC699F-DBFB-4FA7-9A20-949047200EDB}" type="slidenum">
              <a:rPr lang="fr-FR" smtClean="0"/>
              <a:pPr>
                <a:defRPr/>
              </a:pPr>
              <a:t>12</a:t>
            </a:fld>
            <a:endParaRPr lang="fr-FR"/>
          </a:p>
        </p:txBody>
      </p:sp>
    </p:spTree>
    <p:extLst>
      <p:ext uri="{BB962C8B-B14F-4D97-AF65-F5344CB8AC3E}">
        <p14:creationId xmlns:p14="http://schemas.microsoft.com/office/powerpoint/2010/main" val="2867261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u="none" strike="noStrike" dirty="0">
              <a:solidFill>
                <a:srgbClr val="000000"/>
              </a:solidFill>
              <a:effectLst/>
              <a:latin typeface="-webkit-standard"/>
            </a:endParaRPr>
          </a:p>
        </p:txBody>
      </p:sp>
      <p:sp>
        <p:nvSpPr>
          <p:cNvPr id="4" name="Slide Number Placeholder 3"/>
          <p:cNvSpPr>
            <a:spLocks noGrp="1"/>
          </p:cNvSpPr>
          <p:nvPr>
            <p:ph type="sldNum" sz="quarter" idx="5"/>
          </p:nvPr>
        </p:nvSpPr>
        <p:spPr/>
        <p:txBody>
          <a:bodyPr/>
          <a:lstStyle/>
          <a:p>
            <a:pPr>
              <a:defRPr/>
            </a:pPr>
            <a:fld id="{C3BC699F-DBFB-4FA7-9A20-949047200EDB}" type="slidenum">
              <a:rPr lang="fr-FR" smtClean="0"/>
              <a:pPr>
                <a:defRPr/>
              </a:pPr>
              <a:t>13</a:t>
            </a:fld>
            <a:endParaRPr lang="fr-FR"/>
          </a:p>
        </p:txBody>
      </p:sp>
    </p:spTree>
    <p:extLst>
      <p:ext uri="{BB962C8B-B14F-4D97-AF65-F5344CB8AC3E}">
        <p14:creationId xmlns:p14="http://schemas.microsoft.com/office/powerpoint/2010/main" val="1708318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3BC699F-DBFB-4FA7-9A20-949047200EDB}" type="slidenum">
              <a:rPr lang="fr-FR" smtClean="0"/>
              <a:pPr>
                <a:defRPr/>
              </a:pPr>
              <a:t>14</a:t>
            </a:fld>
            <a:endParaRPr lang="fr-FR"/>
          </a:p>
        </p:txBody>
      </p:sp>
    </p:spTree>
    <p:extLst>
      <p:ext uri="{BB962C8B-B14F-4D97-AF65-F5344CB8AC3E}">
        <p14:creationId xmlns:p14="http://schemas.microsoft.com/office/powerpoint/2010/main" val="3093536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3BC699F-DBFB-4FA7-9A20-949047200EDB}" type="slidenum">
              <a:rPr lang="fr-FR" smtClean="0"/>
              <a:pPr>
                <a:defRPr/>
              </a:pPr>
              <a:t>15</a:t>
            </a:fld>
            <a:endParaRPr lang="fr-FR"/>
          </a:p>
        </p:txBody>
      </p:sp>
    </p:spTree>
    <p:extLst>
      <p:ext uri="{BB962C8B-B14F-4D97-AF65-F5344CB8AC3E}">
        <p14:creationId xmlns:p14="http://schemas.microsoft.com/office/powerpoint/2010/main" val="775180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3BC699F-DBFB-4FA7-9A20-949047200EDB}" type="slidenum">
              <a:rPr lang="fr-FR" smtClean="0"/>
              <a:pPr>
                <a:defRPr/>
              </a:pPr>
              <a:t>16</a:t>
            </a:fld>
            <a:endParaRPr lang="fr-FR"/>
          </a:p>
        </p:txBody>
      </p:sp>
    </p:spTree>
    <p:extLst>
      <p:ext uri="{BB962C8B-B14F-4D97-AF65-F5344CB8AC3E}">
        <p14:creationId xmlns:p14="http://schemas.microsoft.com/office/powerpoint/2010/main" val="56913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C3BC699F-DBFB-4FA7-9A20-949047200EDB}" type="slidenum">
              <a:rPr lang="fr-FR" smtClean="0"/>
              <a:pPr>
                <a:defRPr/>
              </a:pPr>
              <a:t>2</a:t>
            </a:fld>
            <a:endParaRPr lang="fr-FR"/>
          </a:p>
        </p:txBody>
      </p:sp>
    </p:spTree>
    <p:extLst>
      <p:ext uri="{BB962C8B-B14F-4D97-AF65-F5344CB8AC3E}">
        <p14:creationId xmlns:p14="http://schemas.microsoft.com/office/powerpoint/2010/main" val="271395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C3BC699F-DBFB-4FA7-9A20-949047200EDB}" type="slidenum">
              <a:rPr lang="fr-FR" smtClean="0"/>
              <a:pPr>
                <a:defRPr/>
              </a:pPr>
              <a:t>3</a:t>
            </a:fld>
            <a:endParaRPr lang="fr-FR"/>
          </a:p>
        </p:txBody>
      </p:sp>
    </p:spTree>
    <p:extLst>
      <p:ext uri="{BB962C8B-B14F-4D97-AF65-F5344CB8AC3E}">
        <p14:creationId xmlns:p14="http://schemas.microsoft.com/office/powerpoint/2010/main" val="2684627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C3BC699F-DBFB-4FA7-9A20-949047200EDB}" type="slidenum">
              <a:rPr lang="fr-FR" smtClean="0"/>
              <a:pPr>
                <a:defRPr/>
              </a:pPr>
              <a:t>4</a:t>
            </a:fld>
            <a:endParaRPr lang="fr-FR"/>
          </a:p>
        </p:txBody>
      </p:sp>
    </p:spTree>
    <p:extLst>
      <p:ext uri="{BB962C8B-B14F-4D97-AF65-F5344CB8AC3E}">
        <p14:creationId xmlns:p14="http://schemas.microsoft.com/office/powerpoint/2010/main" val="2405235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u="none" strike="noStrike" dirty="0">
              <a:solidFill>
                <a:srgbClr val="000000"/>
              </a:solidFill>
              <a:effectLst/>
              <a:latin typeface="-webkit-standard"/>
            </a:endParaRPr>
          </a:p>
        </p:txBody>
      </p:sp>
      <p:sp>
        <p:nvSpPr>
          <p:cNvPr id="4" name="Slide Number Placeholder 3"/>
          <p:cNvSpPr>
            <a:spLocks noGrp="1"/>
          </p:cNvSpPr>
          <p:nvPr>
            <p:ph type="sldNum" sz="quarter" idx="5"/>
          </p:nvPr>
        </p:nvSpPr>
        <p:spPr/>
        <p:txBody>
          <a:bodyPr/>
          <a:lstStyle/>
          <a:p>
            <a:fld id="{5621BAF0-EA7B-204E-8B3A-F050B3063D67}" type="slidenum">
              <a:rPr lang="en-US" altLang="de-DE" smtClean="0"/>
              <a:pPr/>
              <a:t>5</a:t>
            </a:fld>
            <a:endParaRPr lang="en-US" altLang="de-DE"/>
          </a:p>
        </p:txBody>
      </p:sp>
    </p:spTree>
    <p:extLst>
      <p:ext uri="{BB962C8B-B14F-4D97-AF65-F5344CB8AC3E}">
        <p14:creationId xmlns:p14="http://schemas.microsoft.com/office/powerpoint/2010/main" val="1783418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3BC699F-DBFB-4FA7-9A20-949047200EDB}" type="slidenum">
              <a:rPr lang="fr-FR" smtClean="0"/>
              <a:pPr>
                <a:defRPr/>
              </a:pPr>
              <a:t>6</a:t>
            </a:fld>
            <a:endParaRPr lang="fr-FR"/>
          </a:p>
        </p:txBody>
      </p:sp>
    </p:spTree>
    <p:extLst>
      <p:ext uri="{BB962C8B-B14F-4D97-AF65-F5344CB8AC3E}">
        <p14:creationId xmlns:p14="http://schemas.microsoft.com/office/powerpoint/2010/main" val="3654460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3BC699F-DBFB-4FA7-9A20-949047200EDB}" type="slidenum">
              <a:rPr lang="fr-FR" smtClean="0"/>
              <a:pPr>
                <a:defRPr/>
              </a:pPr>
              <a:t>7</a:t>
            </a:fld>
            <a:endParaRPr lang="fr-FR"/>
          </a:p>
        </p:txBody>
      </p:sp>
    </p:spTree>
    <p:extLst>
      <p:ext uri="{BB962C8B-B14F-4D97-AF65-F5344CB8AC3E}">
        <p14:creationId xmlns:p14="http://schemas.microsoft.com/office/powerpoint/2010/main" val="2333000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3BC699F-DBFB-4FA7-9A20-949047200EDB}" type="slidenum">
              <a:rPr lang="fr-FR" smtClean="0"/>
              <a:pPr>
                <a:defRPr/>
              </a:pPr>
              <a:t>8</a:t>
            </a:fld>
            <a:endParaRPr lang="fr-FR"/>
          </a:p>
        </p:txBody>
      </p:sp>
    </p:spTree>
    <p:extLst>
      <p:ext uri="{BB962C8B-B14F-4D97-AF65-F5344CB8AC3E}">
        <p14:creationId xmlns:p14="http://schemas.microsoft.com/office/powerpoint/2010/main" val="2334024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4.71 @ end of AMD</a:t>
            </a:r>
          </a:p>
          <a:p>
            <a:r>
              <a:rPr lang="en-GB" dirty="0"/>
              <a:t>1.29 @ end of 1</a:t>
            </a:r>
            <a:r>
              <a:rPr lang="en-GB" baseline="30000" dirty="0"/>
              <a:t>st</a:t>
            </a:r>
            <a:r>
              <a:rPr lang="en-GB" dirty="0"/>
              <a:t> structure</a:t>
            </a:r>
          </a:p>
        </p:txBody>
      </p:sp>
      <p:sp>
        <p:nvSpPr>
          <p:cNvPr id="4" name="Slide Number Placeholder 3"/>
          <p:cNvSpPr>
            <a:spLocks noGrp="1"/>
          </p:cNvSpPr>
          <p:nvPr>
            <p:ph type="sldNum" sz="quarter" idx="5"/>
          </p:nvPr>
        </p:nvSpPr>
        <p:spPr/>
        <p:txBody>
          <a:bodyPr/>
          <a:lstStyle/>
          <a:p>
            <a:pPr>
              <a:defRPr/>
            </a:pPr>
            <a:fld id="{C3BC699F-DBFB-4FA7-9A20-949047200EDB}" type="slidenum">
              <a:rPr lang="fr-FR" smtClean="0"/>
              <a:pPr>
                <a:defRPr/>
              </a:pPr>
              <a:t>9</a:t>
            </a:fld>
            <a:endParaRPr lang="fr-FR"/>
          </a:p>
        </p:txBody>
      </p:sp>
    </p:spTree>
    <p:extLst>
      <p:ext uri="{BB962C8B-B14F-4D97-AF65-F5344CB8AC3E}">
        <p14:creationId xmlns:p14="http://schemas.microsoft.com/office/powerpoint/2010/main" val="780774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21/04/2023</a:t>
            </a:r>
            <a:endParaRPr lang="fr-FR" dirty="0"/>
          </a:p>
        </p:txBody>
      </p:sp>
      <p:sp>
        <p:nvSpPr>
          <p:cNvPr id="8" name="Espace réservé du pied de page 7"/>
          <p:cNvSpPr>
            <a:spLocks noGrp="1"/>
          </p:cNvSpPr>
          <p:nvPr>
            <p:ph type="ftr" sz="quarter" idx="11"/>
          </p:nvPr>
        </p:nvSpPr>
        <p:spPr>
          <a:xfrm>
            <a:off x="2815004" y="5714820"/>
            <a:ext cx="5163672" cy="322263"/>
          </a:xfrm>
        </p:spPr>
        <p:txBody>
          <a:bodyPr/>
          <a:lstStyle>
            <a:lvl1pPr algn="ctr">
              <a:defRPr>
                <a:solidFill>
                  <a:schemeClr val="bg1"/>
                </a:solidFill>
              </a:defRPr>
            </a:lvl1pPr>
          </a:lstStyle>
          <a:p>
            <a:r>
              <a:rPr lang="en-GB" dirty="0"/>
              <a:t>FCC-</a:t>
            </a:r>
            <a:r>
              <a:rPr lang="en-GB" dirty="0" err="1"/>
              <a:t>ee</a:t>
            </a:r>
            <a:r>
              <a:rPr lang="en-GB" dirty="0"/>
              <a:t> Pre-Injector: CHART collaboration meeting (LNF-INFN, Frascati)</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680099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slide-2-fili-tutelle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21/04/2023</a:t>
            </a:r>
            <a:endParaRPr lang="fr-FR" dirty="0"/>
          </a:p>
        </p:txBody>
      </p:sp>
      <p:sp>
        <p:nvSpPr>
          <p:cNvPr id="8" name="Espace réservé du pied de page 7"/>
          <p:cNvSpPr>
            <a:spLocks noGrp="1"/>
          </p:cNvSpPr>
          <p:nvPr>
            <p:ph type="ftr" sz="quarter" idx="11"/>
          </p:nvPr>
        </p:nvSpPr>
        <p:spPr>
          <a:xfrm>
            <a:off x="2815004" y="5714820"/>
            <a:ext cx="5163672" cy="322263"/>
          </a:xfrm>
        </p:spPr>
        <p:txBody>
          <a:bodyPr/>
          <a:lstStyle>
            <a:lvl1pPr>
              <a:defRPr>
                <a:solidFill>
                  <a:schemeClr val="bg1"/>
                </a:solidFill>
              </a:defRPr>
            </a:lvl1pPr>
          </a:lstStyle>
          <a:p>
            <a:r>
              <a:rPr lang="en-GB" dirty="0"/>
              <a:t>FCC-</a:t>
            </a:r>
            <a:r>
              <a:rPr lang="en-GB" dirty="0" err="1"/>
              <a:t>ee</a:t>
            </a:r>
            <a:r>
              <a:rPr lang="en-GB" dirty="0"/>
              <a:t> Pre-Injector: CHART collaboration meeting (LNF-INFN, Frascati)</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a:t>
            </a:fld>
            <a:endParaRPr lang="fr-FR" dirty="0"/>
          </a:p>
        </p:txBody>
      </p:sp>
    </p:spTree>
    <p:extLst>
      <p:ext uri="{BB962C8B-B14F-4D97-AF65-F5344CB8AC3E}">
        <p14:creationId xmlns:p14="http://schemas.microsoft.com/office/powerpoint/2010/main" val="3325913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2-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4"/>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21/04/2023</a:t>
            </a:r>
            <a:endParaRPr lang="fr-FR" dirty="0"/>
          </a:p>
        </p:txBody>
      </p:sp>
      <p:sp>
        <p:nvSpPr>
          <p:cNvPr id="8" name="Espace réservé du pied de page 7"/>
          <p:cNvSpPr>
            <a:spLocks noGrp="1"/>
          </p:cNvSpPr>
          <p:nvPr>
            <p:ph type="ftr" sz="quarter" idx="11"/>
          </p:nvPr>
        </p:nvSpPr>
        <p:spPr>
          <a:xfrm>
            <a:off x="2650083" y="5714820"/>
            <a:ext cx="5400600" cy="322263"/>
          </a:xfrm>
        </p:spPr>
        <p:txBody>
          <a:bodyPr/>
          <a:lstStyle>
            <a:lvl1pPr>
              <a:defRPr>
                <a:solidFill>
                  <a:schemeClr val="bg1"/>
                </a:solidFill>
              </a:defRPr>
            </a:lvl1pPr>
          </a:lstStyle>
          <a:p>
            <a:r>
              <a:rPr lang="en-GB" dirty="0"/>
              <a:t>FCC-</a:t>
            </a:r>
            <a:r>
              <a:rPr lang="en-GB" dirty="0" err="1"/>
              <a:t>ee</a:t>
            </a:r>
            <a:r>
              <a:rPr lang="en-GB" dirty="0"/>
              <a:t> Pre-Injector: CHART collaboration meeting (LNF-INFN, Frascati)</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a:t>
            </a:fld>
            <a:endParaRPr lang="fr-FR" dirty="0"/>
          </a:p>
        </p:txBody>
      </p:sp>
    </p:spTree>
    <p:extLst>
      <p:ext uri="{BB962C8B-B14F-4D97-AF65-F5344CB8AC3E}">
        <p14:creationId xmlns:p14="http://schemas.microsoft.com/office/powerpoint/2010/main" val="3098255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2-small">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0700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741364" y="5616575"/>
            <a:ext cx="2196752"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21/04/2023</a:t>
            </a:r>
            <a:endParaRPr lang="fr-FR" dirty="0"/>
          </a:p>
        </p:txBody>
      </p:sp>
      <p:sp>
        <p:nvSpPr>
          <p:cNvPr id="5" name="Espace réservé du pied de page 4"/>
          <p:cNvSpPr>
            <a:spLocks noGrp="1"/>
          </p:cNvSpPr>
          <p:nvPr>
            <p:ph type="ftr" sz="quarter" idx="3"/>
          </p:nvPr>
        </p:nvSpPr>
        <p:spPr>
          <a:xfrm>
            <a:off x="3082131" y="5616575"/>
            <a:ext cx="5256584"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FCC-</a:t>
            </a:r>
            <a:r>
              <a:rPr lang="en-GB" dirty="0" err="1"/>
              <a:t>ee</a:t>
            </a:r>
            <a:r>
              <a:rPr lang="en-GB" dirty="0"/>
              <a:t> Pre-Injector: CHART collaboration meeting (LNF-INFN, Frascati)</a:t>
            </a:r>
          </a:p>
        </p:txBody>
      </p:sp>
      <p:sp>
        <p:nvSpPr>
          <p:cNvPr id="6" name="Espace réservé du numéro de diapositive 5"/>
          <p:cNvSpPr>
            <a:spLocks noGrp="1"/>
          </p:cNvSpPr>
          <p:nvPr>
            <p:ph type="sldNum" sz="quarter" idx="4"/>
          </p:nvPr>
        </p:nvSpPr>
        <p:spPr>
          <a:xfrm>
            <a:off x="8626747" y="5616575"/>
            <a:ext cx="1404666"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77E71596-5F9D-49C5-9701-16B3CA54319D}" type="slidenum">
              <a:rPr lang="fr-FR" smtClean="0"/>
              <a:t>‹#›</a:t>
            </a:fld>
            <a:endParaRPr lang="fr-FR" dirty="0"/>
          </a:p>
        </p:txBody>
      </p:sp>
    </p:spTree>
    <p:extLst>
      <p:ext uri="{BB962C8B-B14F-4D97-AF65-F5344CB8AC3E}">
        <p14:creationId xmlns:p14="http://schemas.microsoft.com/office/powerpoint/2010/main" val="3316465882"/>
      </p:ext>
    </p:extLst>
  </p:cSld>
  <p:clrMap bg1="lt1" tx1="dk1" bg2="lt2" tx2="dk2" accent1="accent1" accent2="accent2" accent3="accent3" accent4="accent4" accent5="accent5" accent6="accent6" hlink="hlink" folHlink="folHlink"/>
  <p:sldLayoutIdLst>
    <p:sldLayoutId id="2147483709" r:id="rId1"/>
    <p:sldLayoutId id="2147483702" r:id="rId2"/>
    <p:sldLayoutId id="2147483713" r:id="rId3"/>
    <p:sldLayoutId id="2147483711"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gi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chart.ch/" TargetMode="External"/><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chart.ch/reports/"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doi.org/10.1103/PhysRevAccelBeams.27.084801"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0E16DCF-7B33-A144-9278-842D42D8BA7F}"/>
              </a:ext>
            </a:extLst>
          </p:cNvPr>
          <p:cNvSpPr txBox="1"/>
          <p:nvPr/>
        </p:nvSpPr>
        <p:spPr>
          <a:xfrm>
            <a:off x="455026" y="1952526"/>
            <a:ext cx="9862722" cy="1077218"/>
          </a:xfrm>
          <a:prstGeom prst="rect">
            <a:avLst/>
          </a:prstGeom>
          <a:noFill/>
        </p:spPr>
        <p:txBody>
          <a:bodyPr wrap="square" rtlCol="0">
            <a:spAutoFit/>
          </a:bodyPr>
          <a:lstStyle/>
          <a:p>
            <a:pPr algn="ctr"/>
            <a:r>
              <a:rPr lang="en-GB" sz="3200" dirty="0">
                <a:solidFill>
                  <a:schemeClr val="tx1">
                    <a:lumMod val="65000"/>
                    <a:lumOff val="35000"/>
                  </a:schemeClr>
                </a:solidFill>
                <a:latin typeface="+mn-lt"/>
              </a:rPr>
              <a:t>Comparison of Capture Systems Using Flux Concentrator and HTS Solenoid for the FCC-</a:t>
            </a:r>
            <a:r>
              <a:rPr lang="en-GB" sz="3200" dirty="0" err="1">
                <a:solidFill>
                  <a:schemeClr val="tx1">
                    <a:lumMod val="65000"/>
                    <a:lumOff val="35000"/>
                  </a:schemeClr>
                </a:solidFill>
                <a:latin typeface="+mn-lt"/>
              </a:rPr>
              <a:t>ee</a:t>
            </a:r>
            <a:r>
              <a:rPr lang="en-GB" sz="3200" dirty="0">
                <a:solidFill>
                  <a:schemeClr val="tx1">
                    <a:lumMod val="65000"/>
                    <a:lumOff val="35000"/>
                  </a:schemeClr>
                </a:solidFill>
                <a:latin typeface="+mn-lt"/>
              </a:rPr>
              <a:t> Positron Source</a:t>
            </a:r>
          </a:p>
        </p:txBody>
      </p:sp>
      <p:sp>
        <p:nvSpPr>
          <p:cNvPr id="3" name="TextBox 2">
            <a:extLst>
              <a:ext uri="{FF2B5EF4-FFF2-40B4-BE49-F238E27FC236}">
                <a16:creationId xmlns:a16="http://schemas.microsoft.com/office/drawing/2014/main" id="{8E2AB365-ED57-A2B3-0D04-8A7AACE8A5D3}"/>
              </a:ext>
            </a:extLst>
          </p:cNvPr>
          <p:cNvSpPr txBox="1"/>
          <p:nvPr/>
        </p:nvSpPr>
        <p:spPr>
          <a:xfrm>
            <a:off x="564225" y="3766081"/>
            <a:ext cx="9937119" cy="1384995"/>
          </a:xfrm>
          <a:prstGeom prst="rect">
            <a:avLst/>
          </a:prstGeom>
          <a:noFill/>
        </p:spPr>
        <p:txBody>
          <a:bodyPr wrap="square" rtlCol="0">
            <a:spAutoFit/>
          </a:bodyPr>
          <a:lstStyle/>
          <a:p>
            <a:r>
              <a:rPr lang="en-GB" b="1" dirty="0">
                <a:solidFill>
                  <a:srgbClr val="E05314"/>
                </a:solidFill>
                <a:latin typeface="Calibri Light" panose="020F0302020204030204" pitchFamily="34" charset="0"/>
                <a:ea typeface="Verdana" panose="020B0604030504040204" pitchFamily="34" charset="0"/>
                <a:cs typeface="Calibri Light" panose="020F0302020204030204" pitchFamily="34" charset="0"/>
              </a:rPr>
              <a:t>Yuting WANG</a:t>
            </a:r>
          </a:p>
          <a:p>
            <a:r>
              <a:rPr lang="fr-FR" sz="1600" i="1" dirty="0">
                <a:solidFill>
                  <a:srgbClr val="3F3F3F"/>
                </a:solidFill>
                <a:latin typeface="Calibri Light" panose="020F0302020204030204" pitchFamily="34" charset="0"/>
                <a:cs typeface="Calibri Light" panose="020F0302020204030204" pitchFamily="34" charset="0"/>
              </a:rPr>
              <a:t>Laboratoire de Physique des 2 Infinis Irène Joliot-Curie (</a:t>
            </a:r>
            <a:r>
              <a:rPr lang="fr-FR" sz="1600" i="1" dirty="0" err="1">
                <a:solidFill>
                  <a:srgbClr val="3F3F3F"/>
                </a:solidFill>
                <a:latin typeface="Calibri Light" panose="020F0302020204030204" pitchFamily="34" charset="0"/>
                <a:cs typeface="Calibri Light" panose="020F0302020204030204" pitchFamily="34" charset="0"/>
              </a:rPr>
              <a:t>IJCLab</a:t>
            </a:r>
            <a:r>
              <a:rPr lang="fr-FR" sz="1600" i="1" dirty="0">
                <a:solidFill>
                  <a:srgbClr val="3F3F3F"/>
                </a:solidFill>
                <a:latin typeface="Calibri Light" panose="020F0302020204030204" pitchFamily="34" charset="0"/>
                <a:cs typeface="Calibri Light" panose="020F0302020204030204" pitchFamily="34" charset="0"/>
              </a:rPr>
              <a:t>)</a:t>
            </a:r>
          </a:p>
          <a:p>
            <a:r>
              <a:rPr lang="fr-FR" sz="1600" i="1" dirty="0">
                <a:solidFill>
                  <a:srgbClr val="3F3F3F"/>
                </a:solidFill>
                <a:latin typeface="Calibri Light" panose="020F0302020204030204" pitchFamily="34" charset="0"/>
                <a:cs typeface="Calibri Light" panose="020F0302020204030204" pitchFamily="34" charset="0"/>
              </a:rPr>
              <a:t>CNRS, Université Paris-Saclay</a:t>
            </a:r>
            <a:endParaRPr lang="en-GB" sz="1600" i="1" dirty="0">
              <a:solidFill>
                <a:srgbClr val="3F3F3F"/>
              </a:solidFill>
              <a:latin typeface="Calibri Light" panose="020F0302020204030204" pitchFamily="34" charset="0"/>
              <a:cs typeface="Calibri Light" panose="020F0302020204030204" pitchFamily="34" charset="0"/>
            </a:endParaRPr>
          </a:p>
          <a:p>
            <a:r>
              <a:rPr lang="en-GB" sz="1400" b="1" dirty="0">
                <a:latin typeface="Calibri Light" panose="020F0302020204030204" pitchFamily="34" charset="0"/>
                <a:ea typeface="Verdana" panose="020B0604030504040204" pitchFamily="34" charset="0"/>
                <a:cs typeface="Calibri Light" panose="020F0302020204030204" pitchFamily="34" charset="0"/>
              </a:rPr>
              <a:t> </a:t>
            </a:r>
          </a:p>
          <a:p>
            <a:r>
              <a:rPr lang="en-US" sz="1800" u="sng" dirty="0">
                <a:solidFill>
                  <a:srgbClr val="E05314"/>
                </a:solidFill>
                <a:latin typeface="Calibri Light" panose="020F0302020204030204" pitchFamily="34" charset="0"/>
                <a:ea typeface="Verdana" panose="020B0604030504040204" pitchFamily="34" charset="0"/>
                <a:cs typeface="Calibri Light" panose="020F0302020204030204" pitchFamily="34" charset="0"/>
              </a:rPr>
              <a:t>On behalf of the FCC-</a:t>
            </a:r>
            <a:r>
              <a:rPr lang="en-US" sz="1800" u="sng" dirty="0" err="1">
                <a:solidFill>
                  <a:srgbClr val="E05314"/>
                </a:solidFill>
                <a:latin typeface="Calibri Light" panose="020F0302020204030204" pitchFamily="34" charset="0"/>
                <a:ea typeface="Verdana" panose="020B0604030504040204" pitchFamily="34" charset="0"/>
                <a:cs typeface="Calibri Light" panose="020F0302020204030204" pitchFamily="34" charset="0"/>
              </a:rPr>
              <a:t>ee</a:t>
            </a:r>
            <a:r>
              <a:rPr lang="en-US" sz="1800" u="sng" dirty="0">
                <a:solidFill>
                  <a:srgbClr val="E05314"/>
                </a:solidFill>
                <a:latin typeface="Calibri Light" panose="020F0302020204030204" pitchFamily="34" charset="0"/>
                <a:ea typeface="Verdana" panose="020B0604030504040204" pitchFamily="34" charset="0"/>
                <a:cs typeface="Calibri Light" panose="020F0302020204030204" pitchFamily="34" charset="0"/>
              </a:rPr>
              <a:t> injector study collaboration</a:t>
            </a:r>
          </a:p>
        </p:txBody>
      </p:sp>
      <p:sp>
        <p:nvSpPr>
          <p:cNvPr id="4" name="Footer Placeholder 6">
            <a:extLst>
              <a:ext uri="{FF2B5EF4-FFF2-40B4-BE49-F238E27FC236}">
                <a16:creationId xmlns:a16="http://schemas.microsoft.com/office/drawing/2014/main" id="{4A9A79C5-87FF-3FEC-5CBE-761D62C1D78C}"/>
              </a:ext>
            </a:extLst>
          </p:cNvPr>
          <p:cNvSpPr>
            <a:spLocks noGrp="1"/>
          </p:cNvSpPr>
          <p:nvPr>
            <p:ph type="ftr" sz="quarter" idx="11"/>
          </p:nvPr>
        </p:nvSpPr>
        <p:spPr>
          <a:xfrm>
            <a:off x="2218035" y="5714820"/>
            <a:ext cx="5328591" cy="322263"/>
          </a:xfrm>
        </p:spPr>
        <p:txBody>
          <a:bodyPr/>
          <a:lstStyle/>
          <a:p>
            <a:r>
              <a:rPr lang="es-ES" dirty="0"/>
              <a:t> CEPC 2025, 16-19 June 2025, (Barcelona, </a:t>
            </a:r>
            <a:r>
              <a:rPr lang="es-ES" dirty="0" err="1"/>
              <a:t>Spain</a:t>
            </a:r>
            <a:r>
              <a:rPr lang="es-ES" dirty="0"/>
              <a:t>)</a:t>
            </a:r>
            <a:endParaRPr lang="en-GB" dirty="0"/>
          </a:p>
        </p:txBody>
      </p:sp>
      <p:sp>
        <p:nvSpPr>
          <p:cNvPr id="5" name="Date Placeholder 2">
            <a:extLst>
              <a:ext uri="{FF2B5EF4-FFF2-40B4-BE49-F238E27FC236}">
                <a16:creationId xmlns:a16="http://schemas.microsoft.com/office/drawing/2014/main" id="{1F36CCC9-44AC-21CA-4B3F-7EA2611FE046}"/>
              </a:ext>
            </a:extLst>
          </p:cNvPr>
          <p:cNvSpPr>
            <a:spLocks noGrp="1"/>
          </p:cNvSpPr>
          <p:nvPr>
            <p:ph type="dt" sz="half" idx="10"/>
          </p:nvPr>
        </p:nvSpPr>
        <p:spPr>
          <a:xfrm>
            <a:off x="201812" y="5714820"/>
            <a:ext cx="2411556" cy="322263"/>
          </a:xfrm>
        </p:spPr>
        <p:txBody>
          <a:bodyPr/>
          <a:lstStyle/>
          <a:p>
            <a:fld id="{29266485-1F8C-49AD-A5D5-E767E4406627}" type="datetime1">
              <a:rPr lang="fr-FR" smtClean="0"/>
              <a:t>17/06/2025</a:t>
            </a:fld>
            <a:endParaRPr lang="fr-FR" dirty="0"/>
          </a:p>
        </p:txBody>
      </p:sp>
      <p:pic>
        <p:nvPicPr>
          <p:cNvPr id="9" name="Picture 8">
            <a:extLst>
              <a:ext uri="{FF2B5EF4-FFF2-40B4-BE49-F238E27FC236}">
                <a16:creationId xmlns:a16="http://schemas.microsoft.com/office/drawing/2014/main" id="{02351E28-BB19-4A98-92C2-9E55606F5FF2}"/>
              </a:ext>
            </a:extLst>
          </p:cNvPr>
          <p:cNvPicPr>
            <a:picLocks noChangeAspect="1"/>
          </p:cNvPicPr>
          <p:nvPr/>
        </p:nvPicPr>
        <p:blipFill>
          <a:blip r:embed="rId3"/>
          <a:stretch>
            <a:fillRect/>
          </a:stretch>
        </p:blipFill>
        <p:spPr>
          <a:xfrm>
            <a:off x="8055771" y="790286"/>
            <a:ext cx="2587200" cy="874424"/>
          </a:xfrm>
          <a:prstGeom prst="rect">
            <a:avLst/>
          </a:prstGeom>
        </p:spPr>
      </p:pic>
    </p:spTree>
    <p:extLst>
      <p:ext uri="{BB962C8B-B14F-4D97-AF65-F5344CB8AC3E}">
        <p14:creationId xmlns:p14="http://schemas.microsoft.com/office/powerpoint/2010/main" val="2490227941"/>
      </p:ext>
    </p:extLst>
  </p:cSld>
  <p:clrMapOvr>
    <a:masterClrMapping/>
  </p:clrMapOvr>
  <mc:AlternateContent xmlns:mc="http://schemas.openxmlformats.org/markup-compatibility/2006">
    <mc:Choice xmlns:p14="http://schemas.microsoft.com/office/powerpoint/2010/main" Requires="p14">
      <p:transition spd="slow" p14:dur="2000" advTm="20690"/>
    </mc:Choice>
    <mc:Fallback>
      <p:transition spd="slow" advTm="2069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632A340-E8B7-863E-C77C-76BE680842CF}"/>
              </a:ext>
            </a:extLst>
          </p:cNvPr>
          <p:cNvSpPr>
            <a:spLocks noGrp="1"/>
          </p:cNvSpPr>
          <p:nvPr>
            <p:ph type="sldNum" sz="quarter" idx="12"/>
          </p:nvPr>
        </p:nvSpPr>
        <p:spPr/>
        <p:txBody>
          <a:bodyPr/>
          <a:lstStyle/>
          <a:p>
            <a:fld id="{77E71596-5F9D-49C5-9701-16B3CA54319D}" type="slidenum">
              <a:rPr lang="fr-FR" smtClean="0"/>
              <a:pPr/>
              <a:t>10</a:t>
            </a:fld>
            <a:endParaRPr lang="fr-FR" dirty="0"/>
          </a:p>
        </p:txBody>
      </p:sp>
      <p:sp>
        <p:nvSpPr>
          <p:cNvPr id="8" name="Date Placeholder 2">
            <a:extLst>
              <a:ext uri="{FF2B5EF4-FFF2-40B4-BE49-F238E27FC236}">
                <a16:creationId xmlns:a16="http://schemas.microsoft.com/office/drawing/2014/main" id="{C4722D0F-B96F-E7AC-769D-0176776FEC49}"/>
              </a:ext>
            </a:extLst>
          </p:cNvPr>
          <p:cNvSpPr>
            <a:spLocks noGrp="1"/>
          </p:cNvSpPr>
          <p:nvPr>
            <p:ph type="dt" sz="half" idx="10"/>
          </p:nvPr>
        </p:nvSpPr>
        <p:spPr>
          <a:xfrm>
            <a:off x="201812" y="5714820"/>
            <a:ext cx="2411556" cy="322263"/>
          </a:xfrm>
        </p:spPr>
        <p:txBody>
          <a:bodyPr/>
          <a:lstStyle/>
          <a:p>
            <a:fld id="{29266485-1F8C-49AD-A5D5-E767E4406627}" type="datetime1">
              <a:rPr lang="fr-FR" smtClean="0"/>
              <a:t>17/06/2025</a:t>
            </a:fld>
            <a:endParaRPr lang="fr-FR" dirty="0"/>
          </a:p>
        </p:txBody>
      </p:sp>
      <p:sp>
        <p:nvSpPr>
          <p:cNvPr id="11" name="Title 5">
            <a:extLst>
              <a:ext uri="{FF2B5EF4-FFF2-40B4-BE49-F238E27FC236}">
                <a16:creationId xmlns:a16="http://schemas.microsoft.com/office/drawing/2014/main" id="{0F40467E-4ECE-0DF4-04A7-386A4372AC18}"/>
              </a:ext>
            </a:extLst>
          </p:cNvPr>
          <p:cNvSpPr>
            <a:spLocks noGrp="1"/>
          </p:cNvSpPr>
          <p:nvPr>
            <p:ph type="title"/>
          </p:nvPr>
        </p:nvSpPr>
        <p:spPr>
          <a:xfrm>
            <a:off x="2290044" y="149425"/>
            <a:ext cx="6691118" cy="432048"/>
          </a:xfrm>
        </p:spPr>
        <p:txBody>
          <a:bodyPr>
            <a:normAutofit/>
          </a:bodyPr>
          <a:lstStyle/>
          <a:p>
            <a:r>
              <a:rPr lang="en-GB" dirty="0"/>
              <a:t>Beam dynamics - </a:t>
            </a:r>
            <a:r>
              <a:rPr lang="en-GB" dirty="0" err="1"/>
              <a:t>SuperKEKB</a:t>
            </a:r>
            <a:r>
              <a:rPr lang="en-GB" dirty="0"/>
              <a:t> FC-based option</a:t>
            </a:r>
          </a:p>
        </p:txBody>
      </p:sp>
      <p:sp>
        <p:nvSpPr>
          <p:cNvPr id="21" name="Footer Placeholder 6">
            <a:extLst>
              <a:ext uri="{FF2B5EF4-FFF2-40B4-BE49-F238E27FC236}">
                <a16:creationId xmlns:a16="http://schemas.microsoft.com/office/drawing/2014/main" id="{28430156-3D58-4CFB-9983-84629D5A1554}"/>
              </a:ext>
            </a:extLst>
          </p:cNvPr>
          <p:cNvSpPr>
            <a:spLocks noGrp="1"/>
          </p:cNvSpPr>
          <p:nvPr>
            <p:ph type="ftr" sz="quarter" idx="11"/>
          </p:nvPr>
        </p:nvSpPr>
        <p:spPr>
          <a:xfrm>
            <a:off x="2218035" y="5714820"/>
            <a:ext cx="5328591" cy="322263"/>
          </a:xfrm>
        </p:spPr>
        <p:txBody>
          <a:bodyPr/>
          <a:lstStyle/>
          <a:p>
            <a:r>
              <a:rPr lang="es-ES" dirty="0"/>
              <a:t> CEPC 2025, 16-19 June 2025, (Barcelona, </a:t>
            </a:r>
            <a:r>
              <a:rPr lang="es-ES" dirty="0" err="1"/>
              <a:t>Spain</a:t>
            </a:r>
            <a:r>
              <a:rPr lang="es-ES" dirty="0"/>
              <a:t>)</a:t>
            </a:r>
            <a:endParaRPr lang="en-GB" dirty="0"/>
          </a:p>
        </p:txBody>
      </p:sp>
      <p:pic>
        <p:nvPicPr>
          <p:cNvPr id="10" name="Picture 9">
            <a:extLst>
              <a:ext uri="{FF2B5EF4-FFF2-40B4-BE49-F238E27FC236}">
                <a16:creationId xmlns:a16="http://schemas.microsoft.com/office/drawing/2014/main" id="{22F4508B-C16D-47ED-A127-F076CF554A0A}"/>
              </a:ext>
            </a:extLst>
          </p:cNvPr>
          <p:cNvPicPr>
            <a:picLocks noChangeAspect="1"/>
          </p:cNvPicPr>
          <p:nvPr/>
        </p:nvPicPr>
        <p:blipFill rotWithShape="1">
          <a:blip r:embed="rId3"/>
          <a:srcRect l="4503" r="9936"/>
          <a:stretch/>
        </p:blipFill>
        <p:spPr>
          <a:xfrm>
            <a:off x="6652566" y="1108458"/>
            <a:ext cx="4138781" cy="2764121"/>
          </a:xfrm>
          <a:prstGeom prst="rect">
            <a:avLst/>
          </a:prstGeom>
        </p:spPr>
      </p:pic>
      <p:sp>
        <p:nvSpPr>
          <p:cNvPr id="13" name="TextBox 12">
            <a:extLst>
              <a:ext uri="{FF2B5EF4-FFF2-40B4-BE49-F238E27FC236}">
                <a16:creationId xmlns:a16="http://schemas.microsoft.com/office/drawing/2014/main" id="{F265C62A-7CD6-4E6B-BDBF-6B5DCB1F5009}"/>
              </a:ext>
            </a:extLst>
          </p:cNvPr>
          <p:cNvSpPr txBox="1"/>
          <p:nvPr/>
        </p:nvSpPr>
        <p:spPr>
          <a:xfrm>
            <a:off x="-86221" y="4554106"/>
            <a:ext cx="10858996" cy="707886"/>
          </a:xfrm>
          <a:prstGeom prst="rect">
            <a:avLst/>
          </a:prstGeom>
          <a:noFill/>
        </p:spPr>
        <p:txBody>
          <a:bodyPr wrap="square">
            <a:spAutoFit/>
          </a:bodyPr>
          <a:lstStyle/>
          <a:p>
            <a:pPr marL="342900" indent="-342900">
              <a:buFont typeface="Wingdings" panose="05000000000000000000" pitchFamily="2" charset="2"/>
              <a:buChar char="ü"/>
            </a:pPr>
            <a:r>
              <a:rPr lang="en-GB" dirty="0"/>
              <a:t>The accepted yield is 1.47 @ DR.  Approximately 46% of positrons are lost in the AMD, ~28% between the AMD and the first structure, and ~1% in the chicane.</a:t>
            </a:r>
          </a:p>
        </p:txBody>
      </p:sp>
      <p:pic>
        <p:nvPicPr>
          <p:cNvPr id="4" name="Picture 3">
            <a:extLst>
              <a:ext uri="{FF2B5EF4-FFF2-40B4-BE49-F238E27FC236}">
                <a16:creationId xmlns:a16="http://schemas.microsoft.com/office/drawing/2014/main" id="{19636C22-7B01-4962-84CB-E2A6E1BBD13D}"/>
              </a:ext>
            </a:extLst>
          </p:cNvPr>
          <p:cNvPicPr>
            <a:picLocks noChangeAspect="1"/>
          </p:cNvPicPr>
          <p:nvPr/>
        </p:nvPicPr>
        <p:blipFill rotWithShape="1">
          <a:blip r:embed="rId4"/>
          <a:srcRect l="8139" t="10785" r="4467" b="5688"/>
          <a:stretch/>
        </p:blipFill>
        <p:spPr>
          <a:xfrm>
            <a:off x="57795" y="650545"/>
            <a:ext cx="6466253" cy="3819359"/>
          </a:xfrm>
          <a:prstGeom prst="rect">
            <a:avLst/>
          </a:prstGeom>
        </p:spPr>
      </p:pic>
    </p:spTree>
    <p:extLst>
      <p:ext uri="{BB962C8B-B14F-4D97-AF65-F5344CB8AC3E}">
        <p14:creationId xmlns:p14="http://schemas.microsoft.com/office/powerpoint/2010/main" val="2106312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632A340-E8B7-863E-C77C-76BE680842CF}"/>
              </a:ext>
            </a:extLst>
          </p:cNvPr>
          <p:cNvSpPr>
            <a:spLocks noGrp="1"/>
          </p:cNvSpPr>
          <p:nvPr>
            <p:ph type="sldNum" sz="quarter" idx="12"/>
          </p:nvPr>
        </p:nvSpPr>
        <p:spPr/>
        <p:txBody>
          <a:bodyPr/>
          <a:lstStyle/>
          <a:p>
            <a:fld id="{77E71596-5F9D-49C5-9701-16B3CA54319D}" type="slidenum">
              <a:rPr lang="fr-FR" smtClean="0"/>
              <a:pPr/>
              <a:t>11</a:t>
            </a:fld>
            <a:endParaRPr lang="fr-FR" dirty="0"/>
          </a:p>
        </p:txBody>
      </p:sp>
      <p:sp>
        <p:nvSpPr>
          <p:cNvPr id="8" name="Date Placeholder 2">
            <a:extLst>
              <a:ext uri="{FF2B5EF4-FFF2-40B4-BE49-F238E27FC236}">
                <a16:creationId xmlns:a16="http://schemas.microsoft.com/office/drawing/2014/main" id="{C4722D0F-B96F-E7AC-769D-0176776FEC49}"/>
              </a:ext>
            </a:extLst>
          </p:cNvPr>
          <p:cNvSpPr>
            <a:spLocks noGrp="1"/>
          </p:cNvSpPr>
          <p:nvPr>
            <p:ph type="dt" sz="half" idx="10"/>
          </p:nvPr>
        </p:nvSpPr>
        <p:spPr>
          <a:xfrm>
            <a:off x="201812" y="5714820"/>
            <a:ext cx="2411556" cy="322263"/>
          </a:xfrm>
        </p:spPr>
        <p:txBody>
          <a:bodyPr/>
          <a:lstStyle/>
          <a:p>
            <a:fld id="{29266485-1F8C-49AD-A5D5-E767E4406627}" type="datetime1">
              <a:rPr lang="fr-FR" smtClean="0"/>
              <a:t>17/06/2025</a:t>
            </a:fld>
            <a:endParaRPr lang="fr-FR" dirty="0"/>
          </a:p>
        </p:txBody>
      </p:sp>
      <p:sp>
        <p:nvSpPr>
          <p:cNvPr id="11" name="Title 5">
            <a:extLst>
              <a:ext uri="{FF2B5EF4-FFF2-40B4-BE49-F238E27FC236}">
                <a16:creationId xmlns:a16="http://schemas.microsoft.com/office/drawing/2014/main" id="{0F40467E-4ECE-0DF4-04A7-386A4372AC18}"/>
              </a:ext>
            </a:extLst>
          </p:cNvPr>
          <p:cNvSpPr>
            <a:spLocks noGrp="1"/>
          </p:cNvSpPr>
          <p:nvPr>
            <p:ph type="title"/>
          </p:nvPr>
        </p:nvSpPr>
        <p:spPr>
          <a:xfrm>
            <a:off x="2290044" y="149425"/>
            <a:ext cx="6691118" cy="432048"/>
          </a:xfrm>
        </p:spPr>
        <p:txBody>
          <a:bodyPr>
            <a:normAutofit/>
          </a:bodyPr>
          <a:lstStyle/>
          <a:p>
            <a:r>
              <a:rPr lang="en-GB" dirty="0"/>
              <a:t>Beam dynamics – HTS solenoid </a:t>
            </a:r>
          </a:p>
        </p:txBody>
      </p:sp>
      <p:sp>
        <p:nvSpPr>
          <p:cNvPr id="21" name="Footer Placeholder 6">
            <a:extLst>
              <a:ext uri="{FF2B5EF4-FFF2-40B4-BE49-F238E27FC236}">
                <a16:creationId xmlns:a16="http://schemas.microsoft.com/office/drawing/2014/main" id="{28430156-3D58-4CFB-9983-84629D5A1554}"/>
              </a:ext>
            </a:extLst>
          </p:cNvPr>
          <p:cNvSpPr>
            <a:spLocks noGrp="1"/>
          </p:cNvSpPr>
          <p:nvPr>
            <p:ph type="ftr" sz="quarter" idx="11"/>
          </p:nvPr>
        </p:nvSpPr>
        <p:spPr>
          <a:xfrm>
            <a:off x="2218035" y="5714820"/>
            <a:ext cx="5328591" cy="322263"/>
          </a:xfrm>
        </p:spPr>
        <p:txBody>
          <a:bodyPr/>
          <a:lstStyle/>
          <a:p>
            <a:r>
              <a:rPr lang="es-ES" dirty="0"/>
              <a:t> CEPC 2025, 16-19 June 2025, (Barcelona, </a:t>
            </a:r>
            <a:r>
              <a:rPr lang="es-ES" dirty="0" err="1"/>
              <a:t>Spain</a:t>
            </a:r>
            <a:r>
              <a:rPr lang="es-ES" dirty="0"/>
              <a:t>)</a:t>
            </a:r>
            <a:endParaRPr lang="en-GB" dirty="0"/>
          </a:p>
        </p:txBody>
      </p:sp>
      <p:pic>
        <p:nvPicPr>
          <p:cNvPr id="10" name="Picture 9">
            <a:extLst>
              <a:ext uri="{FF2B5EF4-FFF2-40B4-BE49-F238E27FC236}">
                <a16:creationId xmlns:a16="http://schemas.microsoft.com/office/drawing/2014/main" id="{898C75D7-1504-47C4-8B58-962BE44EC51C}"/>
              </a:ext>
            </a:extLst>
          </p:cNvPr>
          <p:cNvPicPr>
            <a:picLocks noChangeAspect="1"/>
          </p:cNvPicPr>
          <p:nvPr/>
        </p:nvPicPr>
        <p:blipFill rotWithShape="1">
          <a:blip r:embed="rId3"/>
          <a:srcRect l="4503" r="9936"/>
          <a:stretch/>
        </p:blipFill>
        <p:spPr>
          <a:xfrm>
            <a:off x="129803" y="653480"/>
            <a:ext cx="3812885" cy="2546469"/>
          </a:xfrm>
          <a:prstGeom prst="rect">
            <a:avLst/>
          </a:prstGeom>
        </p:spPr>
      </p:pic>
      <p:sp>
        <p:nvSpPr>
          <p:cNvPr id="12" name="TextBox 11">
            <a:extLst>
              <a:ext uri="{FF2B5EF4-FFF2-40B4-BE49-F238E27FC236}">
                <a16:creationId xmlns:a16="http://schemas.microsoft.com/office/drawing/2014/main" id="{32B6B290-99D8-4AE7-A954-80E12760B07C}"/>
              </a:ext>
            </a:extLst>
          </p:cNvPr>
          <p:cNvSpPr txBox="1"/>
          <p:nvPr/>
        </p:nvSpPr>
        <p:spPr>
          <a:xfrm>
            <a:off x="4019393" y="4221649"/>
            <a:ext cx="6753382" cy="1400383"/>
          </a:xfrm>
          <a:prstGeom prst="rect">
            <a:avLst/>
          </a:prstGeom>
          <a:noFill/>
        </p:spPr>
        <p:txBody>
          <a:bodyPr wrap="square">
            <a:spAutoFit/>
          </a:bodyPr>
          <a:lstStyle/>
          <a:p>
            <a:pPr marL="342900" indent="-342900">
              <a:buFont typeface="Wingdings" panose="05000000000000000000" pitchFamily="2" charset="2"/>
              <a:buChar char="ü"/>
            </a:pPr>
            <a:r>
              <a:rPr lang="en-GB" sz="1700" dirty="0"/>
              <a:t>The accepted yield is ~3 @DR.  Approximately 6% of positrons are lost in the AMD, ~32% between the AMD and the first structure, and ~4% in the chicane.</a:t>
            </a:r>
          </a:p>
          <a:p>
            <a:pPr marL="342900" indent="-342900">
              <a:buFont typeface="Wingdings" panose="05000000000000000000" pitchFamily="2" charset="2"/>
              <a:buChar char="ü"/>
            </a:pPr>
            <a:r>
              <a:rPr lang="en-GB" sz="1700" dirty="0"/>
              <a:t>Analytical model of the Energy Compression System (ECS, V₀ = 150 MeV, R₅₆ = –0.22) indicates a 1% increase in accepted yield.</a:t>
            </a:r>
          </a:p>
        </p:txBody>
      </p:sp>
      <p:pic>
        <p:nvPicPr>
          <p:cNvPr id="14" name="Picture 13">
            <a:extLst>
              <a:ext uri="{FF2B5EF4-FFF2-40B4-BE49-F238E27FC236}">
                <a16:creationId xmlns:a16="http://schemas.microsoft.com/office/drawing/2014/main" id="{787C2A11-54C5-47F7-BAE0-FA950828A36C}"/>
              </a:ext>
            </a:extLst>
          </p:cNvPr>
          <p:cNvPicPr>
            <a:picLocks noChangeAspect="1"/>
          </p:cNvPicPr>
          <p:nvPr/>
        </p:nvPicPr>
        <p:blipFill rotWithShape="1">
          <a:blip r:embed="rId4"/>
          <a:srcRect l="4503" r="10615"/>
          <a:stretch/>
        </p:blipFill>
        <p:spPr>
          <a:xfrm>
            <a:off x="201811" y="3168351"/>
            <a:ext cx="3782624" cy="2546469"/>
          </a:xfrm>
          <a:prstGeom prst="rect">
            <a:avLst/>
          </a:prstGeom>
        </p:spPr>
      </p:pic>
      <p:pic>
        <p:nvPicPr>
          <p:cNvPr id="4" name="Picture 3">
            <a:extLst>
              <a:ext uri="{FF2B5EF4-FFF2-40B4-BE49-F238E27FC236}">
                <a16:creationId xmlns:a16="http://schemas.microsoft.com/office/drawing/2014/main" id="{7EB348CF-AE91-4074-956E-6D2CFBFE81DD}"/>
              </a:ext>
            </a:extLst>
          </p:cNvPr>
          <p:cNvPicPr>
            <a:picLocks noChangeAspect="1"/>
          </p:cNvPicPr>
          <p:nvPr/>
        </p:nvPicPr>
        <p:blipFill rotWithShape="1">
          <a:blip r:embed="rId5"/>
          <a:srcRect l="8139" t="10785" r="4467" b="5688"/>
          <a:stretch/>
        </p:blipFill>
        <p:spPr>
          <a:xfrm>
            <a:off x="4365877" y="654694"/>
            <a:ext cx="6205086" cy="3665097"/>
          </a:xfrm>
          <a:prstGeom prst="rect">
            <a:avLst/>
          </a:prstGeom>
        </p:spPr>
      </p:pic>
      <p:sp>
        <p:nvSpPr>
          <p:cNvPr id="2" name="TextBox 1">
            <a:extLst>
              <a:ext uri="{FF2B5EF4-FFF2-40B4-BE49-F238E27FC236}">
                <a16:creationId xmlns:a16="http://schemas.microsoft.com/office/drawing/2014/main" id="{24AE1653-97C2-4F31-9D2C-77C3FF3258C0}"/>
              </a:ext>
            </a:extLst>
          </p:cNvPr>
          <p:cNvSpPr txBox="1"/>
          <p:nvPr/>
        </p:nvSpPr>
        <p:spPr>
          <a:xfrm>
            <a:off x="1160197" y="3611218"/>
            <a:ext cx="1273861" cy="400110"/>
          </a:xfrm>
          <a:prstGeom prst="rect">
            <a:avLst/>
          </a:prstGeom>
          <a:noFill/>
        </p:spPr>
        <p:txBody>
          <a:bodyPr wrap="square" rtlCol="0">
            <a:spAutoFit/>
          </a:bodyPr>
          <a:lstStyle/>
          <a:p>
            <a:r>
              <a:rPr lang="en-GB" dirty="0">
                <a:solidFill>
                  <a:schemeClr val="accent2"/>
                </a:solidFill>
              </a:rPr>
              <a:t>Example</a:t>
            </a:r>
          </a:p>
        </p:txBody>
      </p:sp>
    </p:spTree>
    <p:extLst>
      <p:ext uri="{BB962C8B-B14F-4D97-AF65-F5344CB8AC3E}">
        <p14:creationId xmlns:p14="http://schemas.microsoft.com/office/powerpoint/2010/main" val="495659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632A340-E8B7-863E-C77C-76BE680842CF}"/>
              </a:ext>
            </a:extLst>
          </p:cNvPr>
          <p:cNvSpPr>
            <a:spLocks noGrp="1"/>
          </p:cNvSpPr>
          <p:nvPr>
            <p:ph type="sldNum" sz="quarter" idx="12"/>
          </p:nvPr>
        </p:nvSpPr>
        <p:spPr/>
        <p:txBody>
          <a:bodyPr/>
          <a:lstStyle/>
          <a:p>
            <a:fld id="{77E71596-5F9D-49C5-9701-16B3CA54319D}" type="slidenum">
              <a:rPr lang="fr-FR" smtClean="0"/>
              <a:pPr/>
              <a:t>12</a:t>
            </a:fld>
            <a:endParaRPr lang="fr-FR" dirty="0"/>
          </a:p>
        </p:txBody>
      </p:sp>
      <p:sp>
        <p:nvSpPr>
          <p:cNvPr id="8" name="Date Placeholder 2">
            <a:extLst>
              <a:ext uri="{FF2B5EF4-FFF2-40B4-BE49-F238E27FC236}">
                <a16:creationId xmlns:a16="http://schemas.microsoft.com/office/drawing/2014/main" id="{C4722D0F-B96F-E7AC-769D-0176776FEC49}"/>
              </a:ext>
            </a:extLst>
          </p:cNvPr>
          <p:cNvSpPr>
            <a:spLocks noGrp="1"/>
          </p:cNvSpPr>
          <p:nvPr>
            <p:ph type="dt" sz="half" idx="10"/>
          </p:nvPr>
        </p:nvSpPr>
        <p:spPr>
          <a:xfrm>
            <a:off x="201812" y="5714820"/>
            <a:ext cx="2411556" cy="322263"/>
          </a:xfrm>
        </p:spPr>
        <p:txBody>
          <a:bodyPr/>
          <a:lstStyle/>
          <a:p>
            <a:fld id="{29266485-1F8C-49AD-A5D5-E767E4406627}" type="datetime1">
              <a:rPr lang="fr-FR" smtClean="0"/>
              <a:t>17/06/2025</a:t>
            </a:fld>
            <a:endParaRPr lang="fr-FR" dirty="0"/>
          </a:p>
        </p:txBody>
      </p:sp>
      <p:sp>
        <p:nvSpPr>
          <p:cNvPr id="11" name="Title 5">
            <a:extLst>
              <a:ext uri="{FF2B5EF4-FFF2-40B4-BE49-F238E27FC236}">
                <a16:creationId xmlns:a16="http://schemas.microsoft.com/office/drawing/2014/main" id="{0F40467E-4ECE-0DF4-04A7-386A4372AC18}"/>
              </a:ext>
            </a:extLst>
          </p:cNvPr>
          <p:cNvSpPr>
            <a:spLocks noGrp="1"/>
          </p:cNvSpPr>
          <p:nvPr>
            <p:ph type="title"/>
          </p:nvPr>
        </p:nvSpPr>
        <p:spPr>
          <a:xfrm>
            <a:off x="2290044" y="149425"/>
            <a:ext cx="6691118" cy="432048"/>
          </a:xfrm>
        </p:spPr>
        <p:txBody>
          <a:bodyPr>
            <a:normAutofit/>
          </a:bodyPr>
          <a:lstStyle/>
          <a:p>
            <a:r>
              <a:rPr lang="en-GB" dirty="0"/>
              <a:t>Beam dynamics – HTS solenoid</a:t>
            </a:r>
          </a:p>
        </p:txBody>
      </p:sp>
      <p:sp>
        <p:nvSpPr>
          <p:cNvPr id="21" name="Footer Placeholder 6">
            <a:extLst>
              <a:ext uri="{FF2B5EF4-FFF2-40B4-BE49-F238E27FC236}">
                <a16:creationId xmlns:a16="http://schemas.microsoft.com/office/drawing/2014/main" id="{28430156-3D58-4CFB-9983-84629D5A1554}"/>
              </a:ext>
            </a:extLst>
          </p:cNvPr>
          <p:cNvSpPr>
            <a:spLocks noGrp="1"/>
          </p:cNvSpPr>
          <p:nvPr>
            <p:ph type="ftr" sz="quarter" idx="11"/>
          </p:nvPr>
        </p:nvSpPr>
        <p:spPr>
          <a:xfrm>
            <a:off x="2218035" y="5714820"/>
            <a:ext cx="5328591" cy="322263"/>
          </a:xfrm>
        </p:spPr>
        <p:txBody>
          <a:bodyPr/>
          <a:lstStyle/>
          <a:p>
            <a:r>
              <a:rPr lang="es-ES" dirty="0"/>
              <a:t> CEPC 2025, 16-19 June 2025, (Barcelona, </a:t>
            </a:r>
            <a:r>
              <a:rPr lang="es-ES" dirty="0" err="1"/>
              <a:t>Spain</a:t>
            </a:r>
            <a:r>
              <a:rPr lang="es-ES" dirty="0"/>
              <a:t>)</a:t>
            </a:r>
            <a:endParaRPr lang="en-GB" dirty="0"/>
          </a:p>
        </p:txBody>
      </p:sp>
      <p:pic>
        <p:nvPicPr>
          <p:cNvPr id="12" name="Picture 11">
            <a:extLst>
              <a:ext uri="{FF2B5EF4-FFF2-40B4-BE49-F238E27FC236}">
                <a16:creationId xmlns:a16="http://schemas.microsoft.com/office/drawing/2014/main" id="{0B681BE2-78AE-4B67-B696-D1BF2865BCCC}"/>
              </a:ext>
            </a:extLst>
          </p:cNvPr>
          <p:cNvPicPr>
            <a:picLocks noChangeAspect="1"/>
          </p:cNvPicPr>
          <p:nvPr/>
        </p:nvPicPr>
        <p:blipFill>
          <a:blip r:embed="rId3"/>
          <a:stretch>
            <a:fillRect/>
          </a:stretch>
        </p:blipFill>
        <p:spPr>
          <a:xfrm>
            <a:off x="3060080" y="834667"/>
            <a:ext cx="2232248" cy="900100"/>
          </a:xfrm>
          <a:prstGeom prst="rect">
            <a:avLst/>
          </a:prstGeom>
        </p:spPr>
      </p:pic>
      <p:sp>
        <p:nvSpPr>
          <p:cNvPr id="9" name="TextBox 8">
            <a:extLst>
              <a:ext uri="{FF2B5EF4-FFF2-40B4-BE49-F238E27FC236}">
                <a16:creationId xmlns:a16="http://schemas.microsoft.com/office/drawing/2014/main" id="{EFE75096-28AF-4D67-909B-90296C829871}"/>
              </a:ext>
            </a:extLst>
          </p:cNvPr>
          <p:cNvSpPr txBox="1"/>
          <p:nvPr/>
        </p:nvSpPr>
        <p:spPr>
          <a:xfrm>
            <a:off x="5242371" y="708065"/>
            <a:ext cx="5371897" cy="1015663"/>
          </a:xfrm>
          <a:prstGeom prst="rect">
            <a:avLst/>
          </a:prstGeom>
          <a:noFill/>
        </p:spPr>
        <p:txBody>
          <a:bodyPr wrap="square" rtlCol="0">
            <a:spAutoFit/>
          </a:bodyPr>
          <a:lstStyle/>
          <a:p>
            <a:r>
              <a:rPr lang="en-GB" sz="1200" dirty="0"/>
              <a:t>Chicane and </a:t>
            </a:r>
            <a:r>
              <a:rPr lang="en-US" altLang="zh-CN" sz="1200" dirty="0"/>
              <a:t>electron</a:t>
            </a:r>
            <a:r>
              <a:rPr lang="en-GB" sz="1200" dirty="0"/>
              <a:t> stopper:</a:t>
            </a:r>
          </a:p>
          <a:p>
            <a:r>
              <a:rPr lang="en-GB" sz="1200" dirty="0"/>
              <a:t>Dipole whole length: 180 mm</a:t>
            </a:r>
          </a:p>
          <a:p>
            <a:r>
              <a:rPr lang="en-GB" sz="1200" dirty="0"/>
              <a:t>Aperture of beam pipe: </a:t>
            </a:r>
            <a:r>
              <a:rPr lang="en-US" altLang="zh-CN" sz="1200" dirty="0" err="1"/>
              <a:t>Δx</a:t>
            </a:r>
            <a:r>
              <a:rPr lang="en-US" altLang="zh-CN" sz="1200" dirty="0"/>
              <a:t>=150 mm, </a:t>
            </a:r>
            <a:r>
              <a:rPr lang="en-US" altLang="zh-CN" sz="1200" dirty="0" err="1"/>
              <a:t>Δy</a:t>
            </a:r>
            <a:r>
              <a:rPr lang="en-US" altLang="zh-CN" sz="1200" dirty="0"/>
              <a:t>=150 mm </a:t>
            </a:r>
            <a:r>
              <a:rPr lang="en-GB" altLang="zh-CN" sz="1200" dirty="0"/>
              <a:t>(Yoke aperture: 70 mm)</a:t>
            </a:r>
          </a:p>
          <a:p>
            <a:r>
              <a:rPr lang="en-GB" altLang="zh-CN" sz="1200" dirty="0"/>
              <a:t>Distance between </a:t>
            </a:r>
            <a:r>
              <a:rPr lang="en-US" altLang="zh-CN" sz="1200" dirty="0"/>
              <a:t>dipole yokes: d1=125, d2=350 mm</a:t>
            </a:r>
          </a:p>
          <a:p>
            <a:r>
              <a:rPr lang="en-US" altLang="zh-CN" sz="1200" dirty="0"/>
              <a:t>Distance between solenoid and dipole</a:t>
            </a:r>
            <a:r>
              <a:rPr lang="zh-CN" altLang="en-US" sz="1200" dirty="0"/>
              <a:t>：</a:t>
            </a:r>
            <a:r>
              <a:rPr lang="en-GB" altLang="zh-CN" sz="1200" dirty="0"/>
              <a:t>125 </a:t>
            </a:r>
            <a:r>
              <a:rPr lang="en-US" altLang="zh-CN" sz="1200" dirty="0"/>
              <a:t>mm</a:t>
            </a:r>
            <a:endParaRPr lang="en-GB" altLang="zh-CN" sz="1200" dirty="0"/>
          </a:p>
        </p:txBody>
      </p:sp>
      <p:sp>
        <p:nvSpPr>
          <p:cNvPr id="13" name="TextBox 12">
            <a:extLst>
              <a:ext uri="{FF2B5EF4-FFF2-40B4-BE49-F238E27FC236}">
                <a16:creationId xmlns:a16="http://schemas.microsoft.com/office/drawing/2014/main" id="{34A1F0AE-9EA9-4700-B864-EDC244405418}"/>
              </a:ext>
            </a:extLst>
          </p:cNvPr>
          <p:cNvSpPr txBox="1"/>
          <p:nvPr/>
        </p:nvSpPr>
        <p:spPr>
          <a:xfrm>
            <a:off x="6682531" y="5406008"/>
            <a:ext cx="2664296" cy="307777"/>
          </a:xfrm>
          <a:prstGeom prst="rect">
            <a:avLst/>
          </a:prstGeom>
          <a:noFill/>
        </p:spPr>
        <p:txBody>
          <a:bodyPr wrap="square" rtlCol="0">
            <a:spAutoFit/>
          </a:bodyPr>
          <a:lstStyle/>
          <a:p>
            <a:r>
              <a:rPr lang="en-GB" sz="1400" dirty="0"/>
              <a:t>Fig. Beam loss map</a:t>
            </a:r>
          </a:p>
        </p:txBody>
      </p:sp>
      <p:sp>
        <p:nvSpPr>
          <p:cNvPr id="16" name="TextBox 15">
            <a:extLst>
              <a:ext uri="{FF2B5EF4-FFF2-40B4-BE49-F238E27FC236}">
                <a16:creationId xmlns:a16="http://schemas.microsoft.com/office/drawing/2014/main" id="{49D42BDB-0EAF-4FF0-827E-CCD7AD98D96C}"/>
              </a:ext>
            </a:extLst>
          </p:cNvPr>
          <p:cNvSpPr txBox="1"/>
          <p:nvPr/>
        </p:nvSpPr>
        <p:spPr>
          <a:xfrm>
            <a:off x="7864734" y="643383"/>
            <a:ext cx="2908041" cy="307777"/>
          </a:xfrm>
          <a:prstGeom prst="rect">
            <a:avLst/>
          </a:prstGeom>
          <a:noFill/>
        </p:spPr>
        <p:txBody>
          <a:bodyPr wrap="square">
            <a:spAutoFit/>
          </a:bodyPr>
          <a:lstStyle/>
          <a:p>
            <a:r>
              <a:rPr lang="en-US" altLang="zh-CN" sz="1400" b="0" i="0" u="none" strike="noStrike" dirty="0">
                <a:solidFill>
                  <a:schemeClr val="accent2"/>
                </a:solidFill>
                <a:effectLst/>
                <a:latin typeface="PT Sans" panose="020B0604020202020204" pitchFamily="34" charset="0"/>
              </a:rPr>
              <a:t>DOI</a:t>
            </a:r>
            <a:r>
              <a:rPr lang="en-GB" altLang="zh-CN" sz="1400" dirty="0">
                <a:solidFill>
                  <a:schemeClr val="accent2"/>
                </a:solidFill>
                <a:latin typeface="PT Sans" panose="020B0604020202020204" pitchFamily="34" charset="0"/>
              </a:rPr>
              <a:t>:</a:t>
            </a:r>
            <a:r>
              <a:rPr lang="zh-CN" altLang="en-US" sz="1400" dirty="0">
                <a:solidFill>
                  <a:schemeClr val="accent2"/>
                </a:solidFill>
                <a:latin typeface="PT Sans" panose="020B0604020202020204" pitchFamily="34" charset="0"/>
              </a:rPr>
              <a:t> </a:t>
            </a:r>
            <a:r>
              <a:rPr lang="en-GB" sz="1400" b="0" i="0" u="none" strike="noStrike" dirty="0">
                <a:solidFill>
                  <a:schemeClr val="accent2"/>
                </a:solidFill>
                <a:effectLst/>
                <a:latin typeface="PT Sans" panose="020B0604020202020204" pitchFamily="34" charset="0"/>
              </a:rPr>
              <a:t>10.17181/CERN.EBAY.7W4X</a:t>
            </a:r>
            <a:endParaRPr lang="en-GB" sz="1400" dirty="0">
              <a:solidFill>
                <a:schemeClr val="accent2"/>
              </a:solidFill>
            </a:endParaRPr>
          </a:p>
        </p:txBody>
      </p:sp>
      <p:pic>
        <p:nvPicPr>
          <p:cNvPr id="3" name="Picture 2">
            <a:extLst>
              <a:ext uri="{FF2B5EF4-FFF2-40B4-BE49-F238E27FC236}">
                <a16:creationId xmlns:a16="http://schemas.microsoft.com/office/drawing/2014/main" id="{D09AF682-B910-4CBF-9C54-0D236CB6527A}"/>
              </a:ext>
            </a:extLst>
          </p:cNvPr>
          <p:cNvPicPr>
            <a:picLocks noChangeAspect="1"/>
          </p:cNvPicPr>
          <p:nvPr/>
        </p:nvPicPr>
        <p:blipFill rotWithShape="1">
          <a:blip r:embed="rId4"/>
          <a:srcRect l="4326" t="16034" r="6689" b="2485"/>
          <a:stretch/>
        </p:blipFill>
        <p:spPr>
          <a:xfrm>
            <a:off x="4176204" y="1673149"/>
            <a:ext cx="6596571" cy="3732859"/>
          </a:xfrm>
          <a:prstGeom prst="rect">
            <a:avLst/>
          </a:prstGeom>
        </p:spPr>
      </p:pic>
      <p:pic>
        <p:nvPicPr>
          <p:cNvPr id="14" name="Picture 13">
            <a:extLst>
              <a:ext uri="{FF2B5EF4-FFF2-40B4-BE49-F238E27FC236}">
                <a16:creationId xmlns:a16="http://schemas.microsoft.com/office/drawing/2014/main" id="{874C582D-A995-4B80-AD93-8494E397BAFA}"/>
              </a:ext>
            </a:extLst>
          </p:cNvPr>
          <p:cNvPicPr>
            <a:picLocks noChangeAspect="1"/>
          </p:cNvPicPr>
          <p:nvPr/>
        </p:nvPicPr>
        <p:blipFill rotWithShape="1">
          <a:blip r:embed="rId5"/>
          <a:srcRect b="2601"/>
          <a:stretch/>
        </p:blipFill>
        <p:spPr>
          <a:xfrm>
            <a:off x="555262" y="635767"/>
            <a:ext cx="2454861" cy="1817913"/>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2FAB4C3-6C56-4A44-8696-03D94F962519}"/>
                  </a:ext>
                </a:extLst>
              </p:cNvPr>
              <p:cNvSpPr txBox="1"/>
              <p:nvPr/>
            </p:nvSpPr>
            <p:spPr>
              <a:xfrm>
                <a:off x="1209924" y="2102456"/>
                <a:ext cx="1872208" cy="23942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1200" i="1" smtClean="0">
                              <a:latin typeface="Cambria Math" panose="02040503050406030204" pitchFamily="18" charset="0"/>
                            </a:rPr>
                          </m:ctrlPr>
                        </m:fPr>
                        <m:num>
                          <m:r>
                            <a:rPr lang="en-US" sz="1200" i="1">
                              <a:latin typeface="Cambria Math" panose="02040503050406030204" pitchFamily="18" charset="0"/>
                            </a:rPr>
                            <m:t>1</m:t>
                          </m:r>
                        </m:num>
                        <m:den>
                          <m:r>
                            <a:rPr lang="en-US" sz="1200" i="1">
                              <a:latin typeface="Cambria Math" panose="02040503050406030204" pitchFamily="18" charset="0"/>
                            </a:rPr>
                            <m:t>4</m:t>
                          </m:r>
                        </m:den>
                      </m:f>
                      <m:r>
                        <a:rPr lang="en-US" sz="1200" i="1">
                          <a:latin typeface="Cambria Math" panose="02040503050406030204" pitchFamily="18" charset="0"/>
                        </a:rPr>
                        <m:t> </m:t>
                      </m:r>
                      <m:r>
                        <a:rPr lang="en-US" sz="1200" i="1">
                          <a:latin typeface="Cambria Math" panose="02040503050406030204" pitchFamily="18" charset="0"/>
                        </a:rPr>
                        <m:t>𝑣𝑖𝑒𝑤</m:t>
                      </m:r>
                      <m:r>
                        <a:rPr lang="en-US" sz="1200" b="0" i="1" smtClean="0">
                          <a:latin typeface="Cambria Math" panose="02040503050406030204" pitchFamily="18" charset="0"/>
                        </a:rPr>
                        <m:t> </m:t>
                      </m:r>
                      <m:r>
                        <a:rPr lang="en-US" sz="1200" b="0" i="1" smtClean="0">
                          <a:latin typeface="Cambria Math" panose="02040503050406030204" pitchFamily="18" charset="0"/>
                        </a:rPr>
                        <m:t>𝑜𝑓</m:t>
                      </m:r>
                      <m:r>
                        <a:rPr lang="en-US" sz="1200" b="0" i="1" smtClean="0">
                          <a:latin typeface="Cambria Math" panose="02040503050406030204" pitchFamily="18" charset="0"/>
                        </a:rPr>
                        <m:t> </m:t>
                      </m:r>
                      <m:r>
                        <a:rPr lang="en-US" sz="1200" b="0" i="1" smtClean="0">
                          <a:latin typeface="Cambria Math" panose="02040503050406030204" pitchFamily="18" charset="0"/>
                        </a:rPr>
                        <m:t>𝑐h𝑖𝑐𝑎𝑛𝑒</m:t>
                      </m:r>
                      <m:r>
                        <a:rPr lang="en-US" sz="1200" b="0" i="1" smtClean="0">
                          <a:latin typeface="Cambria Math" panose="02040503050406030204" pitchFamily="18" charset="0"/>
                        </a:rPr>
                        <m:t> </m:t>
                      </m:r>
                      <m:r>
                        <a:rPr lang="en-US" sz="1200" b="0" i="1" smtClean="0">
                          <a:latin typeface="Cambria Math" panose="02040503050406030204" pitchFamily="18" charset="0"/>
                        </a:rPr>
                        <m:t>𝑟𝑒𝑔𝑖𝑜𝑛</m:t>
                      </m:r>
                    </m:oMath>
                  </m:oMathPara>
                </a14:m>
                <a:endParaRPr lang="en-US" sz="1200" dirty="0">
                  <a:latin typeface="+mn-lt"/>
                </a:endParaRPr>
              </a:p>
            </p:txBody>
          </p:sp>
        </mc:Choice>
        <mc:Fallback xmlns="">
          <p:sp>
            <p:nvSpPr>
              <p:cNvPr id="15" name="TextBox 14">
                <a:extLst>
                  <a:ext uri="{FF2B5EF4-FFF2-40B4-BE49-F238E27FC236}">
                    <a16:creationId xmlns:a16="http://schemas.microsoft.com/office/drawing/2014/main" id="{32FAB4C3-6C56-4A44-8696-03D94F962519}"/>
                  </a:ext>
                </a:extLst>
              </p:cNvPr>
              <p:cNvSpPr txBox="1">
                <a:spLocks noRot="1" noChangeAspect="1" noMove="1" noResize="1" noEditPoints="1" noAdjustHandles="1" noChangeArrowheads="1" noChangeShapeType="1" noTextEdit="1"/>
              </p:cNvSpPr>
              <p:nvPr/>
            </p:nvSpPr>
            <p:spPr>
              <a:xfrm>
                <a:off x="1209924" y="2102456"/>
                <a:ext cx="1872208" cy="239425"/>
              </a:xfrm>
              <a:prstGeom prst="rect">
                <a:avLst/>
              </a:prstGeom>
              <a:blipFill>
                <a:blip r:embed="rId6"/>
                <a:stretch>
                  <a:fillRect l="-13961" t="-164103" r="-2597" b="-241026"/>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7E545029-1623-4858-AEC3-820925AADC1F}"/>
              </a:ext>
            </a:extLst>
          </p:cNvPr>
          <p:cNvPicPr>
            <a:picLocks noChangeAspect="1"/>
          </p:cNvPicPr>
          <p:nvPr/>
        </p:nvPicPr>
        <p:blipFill rotWithShape="1">
          <a:blip r:embed="rId7"/>
          <a:srcRect l="4478" t="7220" r="9617"/>
          <a:stretch/>
        </p:blipFill>
        <p:spPr>
          <a:xfrm>
            <a:off x="0" y="2686244"/>
            <a:ext cx="4183630" cy="2791772"/>
          </a:xfrm>
          <a:prstGeom prst="rect">
            <a:avLst/>
          </a:prstGeom>
        </p:spPr>
      </p:pic>
      <p:sp>
        <p:nvSpPr>
          <p:cNvPr id="2" name="TextBox 1">
            <a:extLst>
              <a:ext uri="{FF2B5EF4-FFF2-40B4-BE49-F238E27FC236}">
                <a16:creationId xmlns:a16="http://schemas.microsoft.com/office/drawing/2014/main" id="{5ACAF0E3-9AAC-4DA2-B07B-4F61C7819269}"/>
              </a:ext>
            </a:extLst>
          </p:cNvPr>
          <p:cNvSpPr txBox="1"/>
          <p:nvPr/>
        </p:nvSpPr>
        <p:spPr>
          <a:xfrm>
            <a:off x="2362050" y="2813720"/>
            <a:ext cx="1821579" cy="400110"/>
          </a:xfrm>
          <a:prstGeom prst="rect">
            <a:avLst/>
          </a:prstGeom>
          <a:noFill/>
        </p:spPr>
        <p:txBody>
          <a:bodyPr wrap="square" rtlCol="0">
            <a:spAutoFit/>
          </a:bodyPr>
          <a:lstStyle/>
          <a:p>
            <a:r>
              <a:rPr lang="en-GB" dirty="0"/>
              <a:t>Alive particles</a:t>
            </a:r>
          </a:p>
        </p:txBody>
      </p:sp>
    </p:spTree>
    <p:extLst>
      <p:ext uri="{BB962C8B-B14F-4D97-AF65-F5344CB8AC3E}">
        <p14:creationId xmlns:p14="http://schemas.microsoft.com/office/powerpoint/2010/main" val="3549680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2C8B83-9B61-8BFA-8683-AF577D34C5B0}"/>
              </a:ext>
            </a:extLst>
          </p:cNvPr>
          <p:cNvSpPr>
            <a:spLocks noGrp="1"/>
          </p:cNvSpPr>
          <p:nvPr>
            <p:ph type="sldNum" sz="quarter" idx="12"/>
          </p:nvPr>
        </p:nvSpPr>
        <p:spPr/>
        <p:txBody>
          <a:bodyPr/>
          <a:lstStyle/>
          <a:p>
            <a:fld id="{77E71596-5F9D-49C5-9701-16B3CA54319D}" type="slidenum">
              <a:rPr lang="fr-FR" smtClean="0"/>
              <a:pPr/>
              <a:t>13</a:t>
            </a:fld>
            <a:endParaRPr lang="fr-FR" dirty="0"/>
          </a:p>
        </p:txBody>
      </p:sp>
      <p:pic>
        <p:nvPicPr>
          <p:cNvPr id="7" name="Picture 6">
            <a:extLst>
              <a:ext uri="{FF2B5EF4-FFF2-40B4-BE49-F238E27FC236}">
                <a16:creationId xmlns:a16="http://schemas.microsoft.com/office/drawing/2014/main" id="{C9056B84-0132-8C21-3F09-908CE4EC2B86}"/>
              </a:ext>
            </a:extLst>
          </p:cNvPr>
          <p:cNvPicPr>
            <a:picLocks noChangeAspect="1"/>
          </p:cNvPicPr>
          <p:nvPr/>
        </p:nvPicPr>
        <p:blipFill>
          <a:blip r:embed="rId3"/>
          <a:stretch>
            <a:fillRect/>
          </a:stretch>
        </p:blipFill>
        <p:spPr>
          <a:xfrm>
            <a:off x="164462" y="1287427"/>
            <a:ext cx="7344815" cy="3862025"/>
          </a:xfrm>
          <a:prstGeom prst="rect">
            <a:avLst/>
          </a:prstGeom>
        </p:spPr>
      </p:pic>
      <p:sp>
        <p:nvSpPr>
          <p:cNvPr id="8" name="Title 5">
            <a:extLst>
              <a:ext uri="{FF2B5EF4-FFF2-40B4-BE49-F238E27FC236}">
                <a16:creationId xmlns:a16="http://schemas.microsoft.com/office/drawing/2014/main" id="{53B3D157-F850-4272-8DE8-AAB69756A1B7}"/>
              </a:ext>
            </a:extLst>
          </p:cNvPr>
          <p:cNvSpPr>
            <a:spLocks noGrp="1"/>
          </p:cNvSpPr>
          <p:nvPr>
            <p:ph type="title"/>
          </p:nvPr>
        </p:nvSpPr>
        <p:spPr>
          <a:xfrm>
            <a:off x="2290043" y="149425"/>
            <a:ext cx="6840759" cy="432047"/>
          </a:xfrm>
        </p:spPr>
        <p:txBody>
          <a:bodyPr>
            <a:normAutofit fontScale="90000"/>
          </a:bodyPr>
          <a:lstStyle/>
          <a:p>
            <a:r>
              <a:rPr lang="en-GB" dirty="0"/>
              <a:t>Positron capture and </a:t>
            </a:r>
            <a:r>
              <a:rPr lang="en-GB" dirty="0" err="1"/>
              <a:t>linac</a:t>
            </a:r>
            <a:r>
              <a:rPr lang="en-GB" dirty="0"/>
              <a:t> overall efficiency (FS baseline)</a:t>
            </a:r>
          </a:p>
        </p:txBody>
      </p:sp>
      <p:pic>
        <p:nvPicPr>
          <p:cNvPr id="10" name="Picture 9">
            <a:extLst>
              <a:ext uri="{FF2B5EF4-FFF2-40B4-BE49-F238E27FC236}">
                <a16:creationId xmlns:a16="http://schemas.microsoft.com/office/drawing/2014/main" id="{5222BB63-1F92-D431-D9E5-FE5B3C5756CA}"/>
              </a:ext>
            </a:extLst>
          </p:cNvPr>
          <p:cNvPicPr>
            <a:picLocks noChangeAspect="1"/>
          </p:cNvPicPr>
          <p:nvPr/>
        </p:nvPicPr>
        <p:blipFill>
          <a:blip r:embed="rId4"/>
          <a:stretch>
            <a:fillRect/>
          </a:stretch>
        </p:blipFill>
        <p:spPr>
          <a:xfrm>
            <a:off x="7473681" y="1301552"/>
            <a:ext cx="3190736" cy="2228705"/>
          </a:xfrm>
          <a:prstGeom prst="rect">
            <a:avLst/>
          </a:prstGeom>
        </p:spPr>
      </p:pic>
      <p:pic>
        <p:nvPicPr>
          <p:cNvPr id="11" name="Picture 10">
            <a:extLst>
              <a:ext uri="{FF2B5EF4-FFF2-40B4-BE49-F238E27FC236}">
                <a16:creationId xmlns:a16="http://schemas.microsoft.com/office/drawing/2014/main" id="{ADE31C4C-3F68-2F67-0851-7300DCE73E9D}"/>
              </a:ext>
            </a:extLst>
          </p:cNvPr>
          <p:cNvPicPr>
            <a:picLocks noChangeAspect="1"/>
          </p:cNvPicPr>
          <p:nvPr/>
        </p:nvPicPr>
        <p:blipFill>
          <a:blip r:embed="rId5"/>
          <a:stretch>
            <a:fillRect/>
          </a:stretch>
        </p:blipFill>
        <p:spPr>
          <a:xfrm>
            <a:off x="7509277" y="3965848"/>
            <a:ext cx="3203305" cy="1356409"/>
          </a:xfrm>
          <a:prstGeom prst="rect">
            <a:avLst/>
          </a:prstGeom>
        </p:spPr>
      </p:pic>
      <p:sp>
        <p:nvSpPr>
          <p:cNvPr id="12" name="TextBox 11">
            <a:extLst>
              <a:ext uri="{FF2B5EF4-FFF2-40B4-BE49-F238E27FC236}">
                <a16:creationId xmlns:a16="http://schemas.microsoft.com/office/drawing/2014/main" id="{B907A187-637B-B89C-BCAB-4678ACC97D2D}"/>
              </a:ext>
            </a:extLst>
          </p:cNvPr>
          <p:cNvSpPr txBox="1"/>
          <p:nvPr/>
        </p:nvSpPr>
        <p:spPr>
          <a:xfrm>
            <a:off x="7941989" y="3533800"/>
            <a:ext cx="2800643" cy="430887"/>
          </a:xfrm>
          <a:prstGeom prst="rect">
            <a:avLst/>
          </a:prstGeom>
          <a:noFill/>
        </p:spPr>
        <p:txBody>
          <a:bodyPr wrap="square">
            <a:spAutoFit/>
          </a:bodyPr>
          <a:lstStyle/>
          <a:p>
            <a:r>
              <a:rPr lang="en-US" sz="1100" dirty="0">
                <a:solidFill>
                  <a:srgbClr val="3F3F3F"/>
                </a:solidFill>
                <a:latin typeface="Calibri Light" panose="020F0302020204030204" pitchFamily="34" charset="0"/>
                <a:cs typeface="Calibri Light" panose="020F0302020204030204" pitchFamily="34" charset="0"/>
              </a:rPr>
              <a:t>*Simulations include collective effects </a:t>
            </a:r>
          </a:p>
          <a:p>
            <a:r>
              <a:rPr lang="en-US" sz="1100" dirty="0">
                <a:solidFill>
                  <a:srgbClr val="3F3F3F"/>
                </a:solidFill>
                <a:latin typeface="Calibri Light" panose="020F0302020204030204" pitchFamily="34" charset="0"/>
                <a:cs typeface="Calibri Light" panose="020F0302020204030204" pitchFamily="34" charset="0"/>
              </a:rPr>
              <a:t>(space charge and short-range </a:t>
            </a:r>
            <a:r>
              <a:rPr lang="en-US" sz="1100" dirty="0" err="1">
                <a:solidFill>
                  <a:srgbClr val="3F3F3F"/>
                </a:solidFill>
                <a:latin typeface="Calibri Light" panose="020F0302020204030204" pitchFamily="34" charset="0"/>
                <a:cs typeface="Calibri Light" panose="020F0302020204030204" pitchFamily="34" charset="0"/>
              </a:rPr>
              <a:t>wakefield</a:t>
            </a:r>
            <a:r>
              <a:rPr lang="en-US" sz="1100" dirty="0">
                <a:solidFill>
                  <a:srgbClr val="3F3F3F"/>
                </a:solidFill>
                <a:latin typeface="Calibri Light" panose="020F0302020204030204" pitchFamily="34" charset="0"/>
                <a:cs typeface="Calibri Light" panose="020F0302020204030204" pitchFamily="34" charset="0"/>
              </a:rPr>
              <a:t>)</a:t>
            </a:r>
            <a:endParaRPr lang="en-GB" sz="1100" dirty="0">
              <a:solidFill>
                <a:srgbClr val="3F3F3F"/>
              </a:solidFill>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DC2F1B0C-0990-8311-61FE-88C065948A06}"/>
              </a:ext>
            </a:extLst>
          </p:cNvPr>
          <p:cNvSpPr txBox="1"/>
          <p:nvPr/>
        </p:nvSpPr>
        <p:spPr>
          <a:xfrm>
            <a:off x="8986787" y="2486431"/>
            <a:ext cx="1436191" cy="507831"/>
          </a:xfrm>
          <a:prstGeom prst="rect">
            <a:avLst/>
          </a:prstGeom>
          <a:solidFill>
            <a:schemeClr val="bg1">
              <a:lumMod val="95000"/>
            </a:schemeClr>
          </a:solidFill>
          <a:ln w="12700">
            <a:solidFill>
              <a:schemeClr val="tx1"/>
            </a:solidFill>
          </a:ln>
        </p:spPr>
        <p:txBody>
          <a:bodyPr wrap="square" rtlCol="0">
            <a:spAutoFit/>
          </a:bodyPr>
          <a:lstStyle/>
          <a:p>
            <a:pPr algn="ctr"/>
            <a:r>
              <a:rPr lang="en-US" sz="900" dirty="0">
                <a:latin typeface="+mn-lt"/>
              </a:rPr>
              <a:t>e</a:t>
            </a:r>
            <a:r>
              <a:rPr lang="en-US" sz="900" baseline="30000" dirty="0">
                <a:latin typeface="+mn-lt"/>
              </a:rPr>
              <a:t>+</a:t>
            </a:r>
            <a:r>
              <a:rPr lang="en-US" sz="900" dirty="0">
                <a:latin typeface="+mn-lt"/>
              </a:rPr>
              <a:t> yield ~ 3.4</a:t>
            </a:r>
          </a:p>
          <a:p>
            <a:pPr algn="ctr"/>
            <a:r>
              <a:rPr lang="en-US" sz="900" dirty="0">
                <a:latin typeface="+mn-lt"/>
              </a:rPr>
              <a:t>Accepted yield @ DR ~ 3.0</a:t>
            </a:r>
          </a:p>
          <a:p>
            <a:pPr algn="ctr"/>
            <a:r>
              <a:rPr lang="en-GB" sz="900" dirty="0">
                <a:solidFill>
                  <a:schemeClr val="accent5">
                    <a:lumMod val="75000"/>
                  </a:schemeClr>
                </a:solidFill>
                <a:latin typeface="+mn-lt"/>
              </a:rPr>
              <a:t>(</a:t>
            </a:r>
            <a:r>
              <a:rPr lang="el-GR" sz="900" dirty="0">
                <a:solidFill>
                  <a:schemeClr val="accent5">
                    <a:lumMod val="75000"/>
                  </a:schemeClr>
                </a:solidFill>
                <a:latin typeface="+mn-lt"/>
              </a:rPr>
              <a:t>Δ</a:t>
            </a:r>
            <a:r>
              <a:rPr lang="en-GB" sz="900" dirty="0">
                <a:solidFill>
                  <a:schemeClr val="accent5">
                    <a:lumMod val="75000"/>
                  </a:schemeClr>
                </a:solidFill>
                <a:latin typeface="+mn-lt"/>
              </a:rPr>
              <a:t>E: </a:t>
            </a:r>
            <a:r>
              <a:rPr lang="en-GB" sz="900" dirty="0">
                <a:solidFill>
                  <a:schemeClr val="accent5">
                    <a:lumMod val="75000"/>
                  </a:schemeClr>
                </a:solidFill>
                <a:latin typeface="+mn-lt"/>
                <a:sym typeface="Symbol" panose="05050102010706020507" pitchFamily="18" charset="2"/>
              </a:rPr>
              <a:t></a:t>
            </a:r>
            <a:r>
              <a:rPr lang="en-GB" sz="900" dirty="0">
                <a:solidFill>
                  <a:schemeClr val="accent5">
                    <a:lumMod val="75000"/>
                  </a:schemeClr>
                </a:solidFill>
                <a:latin typeface="+mn-lt"/>
              </a:rPr>
              <a:t>2%, </a:t>
            </a:r>
            <a:r>
              <a:rPr lang="el-GR" sz="900" dirty="0">
                <a:solidFill>
                  <a:schemeClr val="accent5">
                    <a:lumMod val="75000"/>
                  </a:schemeClr>
                </a:solidFill>
                <a:latin typeface="+mn-lt"/>
              </a:rPr>
              <a:t>Δ</a:t>
            </a:r>
            <a:r>
              <a:rPr lang="en-GB" sz="900" dirty="0">
                <a:solidFill>
                  <a:schemeClr val="accent5">
                    <a:lumMod val="75000"/>
                  </a:schemeClr>
                </a:solidFill>
                <a:latin typeface="+mn-lt"/>
              </a:rPr>
              <a:t>t: 20 mm/c)</a:t>
            </a:r>
            <a:endParaRPr lang="en-US" sz="900" dirty="0">
              <a:solidFill>
                <a:schemeClr val="accent5">
                  <a:lumMod val="75000"/>
                </a:schemeClr>
              </a:solidFill>
              <a:latin typeface="+mn-lt"/>
            </a:endParaRPr>
          </a:p>
        </p:txBody>
      </p:sp>
      <p:cxnSp>
        <p:nvCxnSpPr>
          <p:cNvPr id="14" name="Straight Connector 13">
            <a:extLst>
              <a:ext uri="{FF2B5EF4-FFF2-40B4-BE49-F238E27FC236}">
                <a16:creationId xmlns:a16="http://schemas.microsoft.com/office/drawing/2014/main" id="{76B9727C-85F7-D5BA-FBDD-B4437C7E2D2F}"/>
              </a:ext>
            </a:extLst>
          </p:cNvPr>
          <p:cNvCxnSpPr>
            <a:cxnSpLocks/>
          </p:cNvCxnSpPr>
          <p:nvPr/>
        </p:nvCxnSpPr>
        <p:spPr>
          <a:xfrm>
            <a:off x="1766114" y="968724"/>
            <a:ext cx="7344816" cy="22421"/>
          </a:xfrm>
          <a:prstGeom prst="line">
            <a:avLst/>
          </a:prstGeom>
          <a:ln w="190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47B68C4-D901-71B0-2EC1-6974F8158663}"/>
              </a:ext>
            </a:extLst>
          </p:cNvPr>
          <p:cNvSpPr/>
          <p:nvPr/>
        </p:nvSpPr>
        <p:spPr>
          <a:xfrm>
            <a:off x="3785513" y="833078"/>
            <a:ext cx="1220961" cy="235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PL1</a:t>
            </a:r>
          </a:p>
        </p:txBody>
      </p:sp>
      <p:sp>
        <p:nvSpPr>
          <p:cNvPr id="16" name="Rectangle 15">
            <a:extLst>
              <a:ext uri="{FF2B5EF4-FFF2-40B4-BE49-F238E27FC236}">
                <a16:creationId xmlns:a16="http://schemas.microsoft.com/office/drawing/2014/main" id="{7B45281A-43C7-A6E9-6B19-D803D15C9B34}"/>
              </a:ext>
            </a:extLst>
          </p:cNvPr>
          <p:cNvSpPr/>
          <p:nvPr/>
        </p:nvSpPr>
        <p:spPr>
          <a:xfrm>
            <a:off x="5685655" y="833648"/>
            <a:ext cx="2345155" cy="235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PL2</a:t>
            </a:r>
          </a:p>
        </p:txBody>
      </p:sp>
      <p:sp>
        <p:nvSpPr>
          <p:cNvPr id="17" name="Rectangle 16">
            <a:extLst>
              <a:ext uri="{FF2B5EF4-FFF2-40B4-BE49-F238E27FC236}">
                <a16:creationId xmlns:a16="http://schemas.microsoft.com/office/drawing/2014/main" id="{E40314C3-CEC3-7435-5649-636B519D6FEC}"/>
              </a:ext>
            </a:extLst>
          </p:cNvPr>
          <p:cNvSpPr/>
          <p:nvPr/>
        </p:nvSpPr>
        <p:spPr>
          <a:xfrm>
            <a:off x="5152324" y="837556"/>
            <a:ext cx="430214" cy="2356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MS</a:t>
            </a:r>
          </a:p>
        </p:txBody>
      </p:sp>
      <p:sp>
        <p:nvSpPr>
          <p:cNvPr id="18" name="TextBox 17">
            <a:extLst>
              <a:ext uri="{FF2B5EF4-FFF2-40B4-BE49-F238E27FC236}">
                <a16:creationId xmlns:a16="http://schemas.microsoft.com/office/drawing/2014/main" id="{05F68B5E-F343-4971-7B73-8F8D411409BA}"/>
              </a:ext>
            </a:extLst>
          </p:cNvPr>
          <p:cNvSpPr txBox="1"/>
          <p:nvPr/>
        </p:nvSpPr>
        <p:spPr>
          <a:xfrm>
            <a:off x="8008288" y="702652"/>
            <a:ext cx="1054476" cy="584775"/>
          </a:xfrm>
          <a:prstGeom prst="rect">
            <a:avLst/>
          </a:prstGeom>
          <a:noFill/>
        </p:spPr>
        <p:txBody>
          <a:bodyPr wrap="square" rtlCol="0">
            <a:spAutoFit/>
          </a:bodyPr>
          <a:lstStyle/>
          <a:p>
            <a:r>
              <a:rPr lang="en-US" sz="1600" dirty="0">
                <a:latin typeface="+mn-lt"/>
              </a:rPr>
              <a:t>to DR</a:t>
            </a:r>
          </a:p>
          <a:p>
            <a:r>
              <a:rPr lang="en-US" sz="1600" dirty="0">
                <a:latin typeface="+mn-lt"/>
              </a:rPr>
              <a:t>2.86 GeV</a:t>
            </a:r>
          </a:p>
        </p:txBody>
      </p:sp>
      <p:sp>
        <p:nvSpPr>
          <p:cNvPr id="19" name="Rectangle 18">
            <a:extLst>
              <a:ext uri="{FF2B5EF4-FFF2-40B4-BE49-F238E27FC236}">
                <a16:creationId xmlns:a16="http://schemas.microsoft.com/office/drawing/2014/main" id="{D78F4410-B94A-838A-B97B-DA7E2AC707A0}"/>
              </a:ext>
            </a:extLst>
          </p:cNvPr>
          <p:cNvSpPr/>
          <p:nvPr/>
        </p:nvSpPr>
        <p:spPr>
          <a:xfrm>
            <a:off x="2342178" y="837556"/>
            <a:ext cx="936291" cy="235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a:t>
            </a:r>
          </a:p>
        </p:txBody>
      </p:sp>
      <p:sp>
        <p:nvSpPr>
          <p:cNvPr id="20" name="Rectangle 19">
            <a:extLst>
              <a:ext uri="{FF2B5EF4-FFF2-40B4-BE49-F238E27FC236}">
                <a16:creationId xmlns:a16="http://schemas.microsoft.com/office/drawing/2014/main" id="{430C8ECA-07B9-D7D9-7F0E-6D19CE1088A7}"/>
              </a:ext>
            </a:extLst>
          </p:cNvPr>
          <p:cNvSpPr/>
          <p:nvPr/>
        </p:nvSpPr>
        <p:spPr>
          <a:xfrm>
            <a:off x="3422298" y="849743"/>
            <a:ext cx="142144" cy="23567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Date Placeholder 2">
            <a:extLst>
              <a:ext uri="{FF2B5EF4-FFF2-40B4-BE49-F238E27FC236}">
                <a16:creationId xmlns:a16="http://schemas.microsoft.com/office/drawing/2014/main" id="{28F1CC81-544B-CC29-5369-6623ACAAC628}"/>
              </a:ext>
            </a:extLst>
          </p:cNvPr>
          <p:cNvSpPr>
            <a:spLocks noGrp="1"/>
          </p:cNvSpPr>
          <p:nvPr>
            <p:ph type="dt" sz="half" idx="10"/>
          </p:nvPr>
        </p:nvSpPr>
        <p:spPr>
          <a:xfrm>
            <a:off x="201812" y="5714820"/>
            <a:ext cx="2411556" cy="322263"/>
          </a:xfrm>
        </p:spPr>
        <p:txBody>
          <a:bodyPr/>
          <a:lstStyle/>
          <a:p>
            <a:fld id="{29266485-1F8C-49AD-A5D5-E767E4406627}" type="datetime1">
              <a:rPr lang="fr-FR" smtClean="0"/>
              <a:t>17/06/2025</a:t>
            </a:fld>
            <a:endParaRPr lang="fr-FR" dirty="0"/>
          </a:p>
        </p:txBody>
      </p:sp>
      <p:sp>
        <p:nvSpPr>
          <p:cNvPr id="9" name="TextBox 8">
            <a:extLst>
              <a:ext uri="{FF2B5EF4-FFF2-40B4-BE49-F238E27FC236}">
                <a16:creationId xmlns:a16="http://schemas.microsoft.com/office/drawing/2014/main" id="{442D2BDB-10D6-E998-88FD-081DD5BFFEC9}"/>
              </a:ext>
            </a:extLst>
          </p:cNvPr>
          <p:cNvSpPr txBox="1"/>
          <p:nvPr/>
        </p:nvSpPr>
        <p:spPr>
          <a:xfrm>
            <a:off x="3788389" y="4291130"/>
            <a:ext cx="3525676" cy="307777"/>
          </a:xfrm>
          <a:prstGeom prst="rect">
            <a:avLst/>
          </a:prstGeom>
          <a:noFill/>
        </p:spPr>
        <p:txBody>
          <a:bodyPr wrap="square">
            <a:spAutoFit/>
          </a:bodyPr>
          <a:lstStyle/>
          <a:p>
            <a:r>
              <a:rPr lang="en-US" sz="1400" b="0" i="0" dirty="0">
                <a:effectLst/>
                <a:latin typeface="+mj-lt"/>
              </a:rPr>
              <a:t>Start-to-end simulation (from target to the DR)</a:t>
            </a:r>
            <a:endParaRPr lang="en-GB" sz="1400" dirty="0"/>
          </a:p>
        </p:txBody>
      </p:sp>
      <p:sp>
        <p:nvSpPr>
          <p:cNvPr id="21" name="TextBox 20">
            <a:extLst>
              <a:ext uri="{FF2B5EF4-FFF2-40B4-BE49-F238E27FC236}">
                <a16:creationId xmlns:a16="http://schemas.microsoft.com/office/drawing/2014/main" id="{B6C828F2-B14F-71B1-94FF-5BE867F350E7}"/>
              </a:ext>
            </a:extLst>
          </p:cNvPr>
          <p:cNvSpPr txBox="1"/>
          <p:nvPr/>
        </p:nvSpPr>
        <p:spPr>
          <a:xfrm>
            <a:off x="7473682" y="5189984"/>
            <a:ext cx="3271970" cy="430887"/>
          </a:xfrm>
          <a:prstGeom prst="rect">
            <a:avLst/>
          </a:prstGeom>
          <a:noFill/>
        </p:spPr>
        <p:txBody>
          <a:bodyPr wrap="square">
            <a:spAutoFit/>
          </a:bodyPr>
          <a:lstStyle/>
          <a:p>
            <a:r>
              <a:rPr lang="en-US" sz="1100" dirty="0">
                <a:solidFill>
                  <a:srgbClr val="3F3F3F"/>
                </a:solidFill>
                <a:latin typeface="Calibri Light" panose="020F0302020204030204" pitchFamily="34" charset="0"/>
                <a:cs typeface="Calibri Light" panose="020F0302020204030204" pitchFamily="34" charset="0"/>
              </a:rPr>
              <a:t>The impact of these imperfections is found to be negligible: e</a:t>
            </a:r>
            <a:r>
              <a:rPr lang="en-US" sz="1100" baseline="30000" dirty="0">
                <a:solidFill>
                  <a:srgbClr val="3F3F3F"/>
                </a:solidFill>
                <a:latin typeface="Calibri Light" panose="020F0302020204030204" pitchFamily="34" charset="0"/>
                <a:cs typeface="Calibri Light" panose="020F0302020204030204" pitchFamily="34" charset="0"/>
              </a:rPr>
              <a:t>+</a:t>
            </a:r>
            <a:r>
              <a:rPr lang="en-US" sz="1100" dirty="0">
                <a:solidFill>
                  <a:srgbClr val="3F3F3F"/>
                </a:solidFill>
                <a:latin typeface="Calibri Light" panose="020F0302020204030204" pitchFamily="34" charset="0"/>
                <a:cs typeface="Calibri Light" panose="020F0302020204030204" pitchFamily="34" charset="0"/>
              </a:rPr>
              <a:t> yield ↓1.3%, emittance x/y ↓0.4/0.8 % </a:t>
            </a:r>
            <a:endParaRPr lang="en-GB" sz="1100" dirty="0">
              <a:solidFill>
                <a:srgbClr val="3F3F3F"/>
              </a:solidFill>
              <a:latin typeface="Calibri Light" panose="020F0302020204030204" pitchFamily="34" charset="0"/>
              <a:cs typeface="Calibri Light" panose="020F0302020204030204" pitchFamily="34" charset="0"/>
            </a:endParaRPr>
          </a:p>
        </p:txBody>
      </p:sp>
      <p:sp>
        <p:nvSpPr>
          <p:cNvPr id="22" name="TextBox 21">
            <a:extLst>
              <a:ext uri="{FF2B5EF4-FFF2-40B4-BE49-F238E27FC236}">
                <a16:creationId xmlns:a16="http://schemas.microsoft.com/office/drawing/2014/main" id="{D1A94A80-CB74-C086-B1F3-67C1730A26FC}"/>
              </a:ext>
            </a:extLst>
          </p:cNvPr>
          <p:cNvSpPr txBox="1"/>
          <p:nvPr/>
        </p:nvSpPr>
        <p:spPr>
          <a:xfrm>
            <a:off x="42124" y="5084716"/>
            <a:ext cx="7500646" cy="553998"/>
          </a:xfrm>
          <a:prstGeom prst="rect">
            <a:avLst/>
          </a:prstGeom>
          <a:noFill/>
        </p:spPr>
        <p:txBody>
          <a:bodyPr wrap="square">
            <a:spAutoFit/>
          </a:bodyPr>
          <a:lstStyle/>
          <a:p>
            <a:r>
              <a:rPr lang="en-US" sz="1500" b="1" dirty="0">
                <a:solidFill>
                  <a:schemeClr val="accent2"/>
                </a:solidFill>
                <a:latin typeface="Calibri Light" panose="020F0302020204030204" pitchFamily="34" charset="0"/>
                <a:cs typeface="Calibri Light" panose="020F0302020204030204" pitchFamily="34" charset="0"/>
              </a:rPr>
              <a:t>FS design ensures reliable e</a:t>
            </a:r>
            <a:r>
              <a:rPr lang="en-US" sz="1500" b="1" baseline="30000" dirty="0">
                <a:solidFill>
                  <a:schemeClr val="accent2"/>
                </a:solidFill>
                <a:latin typeface="Calibri Light" panose="020F0302020204030204" pitchFamily="34" charset="0"/>
                <a:cs typeface="Calibri Light" panose="020F0302020204030204" pitchFamily="34" charset="0"/>
              </a:rPr>
              <a:t>+</a:t>
            </a:r>
            <a:r>
              <a:rPr lang="en-US" sz="1500" b="1" dirty="0">
                <a:solidFill>
                  <a:schemeClr val="accent2"/>
                </a:solidFill>
                <a:latin typeface="Calibri Light" panose="020F0302020204030204" pitchFamily="34" charset="0"/>
                <a:cs typeface="Calibri Light" panose="020F0302020204030204" pitchFamily="34" charset="0"/>
              </a:rPr>
              <a:t> production and meets the requirements set by FCC-</a:t>
            </a:r>
            <a:r>
              <a:rPr lang="en-US" sz="1500" b="1" dirty="0" err="1">
                <a:solidFill>
                  <a:schemeClr val="accent2"/>
                </a:solidFill>
                <a:latin typeface="Calibri Light" panose="020F0302020204030204" pitchFamily="34" charset="0"/>
                <a:cs typeface="Calibri Light" panose="020F0302020204030204" pitchFamily="34" charset="0"/>
              </a:rPr>
              <a:t>ee</a:t>
            </a:r>
            <a:r>
              <a:rPr lang="en-US" sz="1500" b="1" dirty="0">
                <a:solidFill>
                  <a:schemeClr val="accent2"/>
                </a:solidFill>
                <a:latin typeface="Calibri Light" panose="020F0302020204030204" pitchFamily="34" charset="0"/>
                <a:cs typeface="Calibri Light" panose="020F0302020204030204" pitchFamily="34" charset="0"/>
              </a:rPr>
              <a:t> (Z-pole) with the safety margins</a:t>
            </a:r>
            <a:endParaRPr lang="en-GB" sz="1500" b="1" dirty="0">
              <a:solidFill>
                <a:schemeClr val="accent2"/>
              </a:solidFill>
              <a:latin typeface="Calibri Light" panose="020F0302020204030204" pitchFamily="34" charset="0"/>
              <a:cs typeface="Calibri Light" panose="020F0302020204030204" pitchFamily="34" charset="0"/>
            </a:endParaRPr>
          </a:p>
        </p:txBody>
      </p:sp>
      <p:sp>
        <p:nvSpPr>
          <p:cNvPr id="23" name="Footer Placeholder 6">
            <a:extLst>
              <a:ext uri="{FF2B5EF4-FFF2-40B4-BE49-F238E27FC236}">
                <a16:creationId xmlns:a16="http://schemas.microsoft.com/office/drawing/2014/main" id="{654A5E65-F2B3-427A-BBCF-3507B2FD4016}"/>
              </a:ext>
            </a:extLst>
          </p:cNvPr>
          <p:cNvSpPr>
            <a:spLocks noGrp="1"/>
          </p:cNvSpPr>
          <p:nvPr>
            <p:ph type="ftr" sz="quarter" idx="11"/>
          </p:nvPr>
        </p:nvSpPr>
        <p:spPr>
          <a:xfrm>
            <a:off x="2218035" y="5714820"/>
            <a:ext cx="5328591" cy="322263"/>
          </a:xfrm>
        </p:spPr>
        <p:txBody>
          <a:bodyPr/>
          <a:lstStyle/>
          <a:p>
            <a:r>
              <a:rPr lang="es-ES" dirty="0"/>
              <a:t> CEPC 2025, 16-19 June 2025, (Barcelona, </a:t>
            </a:r>
            <a:r>
              <a:rPr lang="es-ES" dirty="0" err="1"/>
              <a:t>Spain</a:t>
            </a:r>
            <a:r>
              <a:rPr lang="es-ES" dirty="0"/>
              <a:t>)</a:t>
            </a:r>
            <a:endParaRPr lang="en-GB" dirty="0"/>
          </a:p>
        </p:txBody>
      </p:sp>
      <p:sp>
        <p:nvSpPr>
          <p:cNvPr id="24" name="TextBox 23">
            <a:extLst>
              <a:ext uri="{FF2B5EF4-FFF2-40B4-BE49-F238E27FC236}">
                <a16:creationId xmlns:a16="http://schemas.microsoft.com/office/drawing/2014/main" id="{ADFCAD57-CAEA-4F0D-8769-BE70C7CF3531}"/>
              </a:ext>
            </a:extLst>
          </p:cNvPr>
          <p:cNvSpPr txBox="1"/>
          <p:nvPr/>
        </p:nvSpPr>
        <p:spPr>
          <a:xfrm>
            <a:off x="6898555" y="365448"/>
            <a:ext cx="3860527" cy="523220"/>
          </a:xfrm>
          <a:prstGeom prst="rect">
            <a:avLst/>
          </a:prstGeom>
          <a:noFill/>
        </p:spPr>
        <p:txBody>
          <a:bodyPr wrap="square">
            <a:spAutoFit/>
          </a:bodyPr>
          <a:lstStyle/>
          <a:p>
            <a:r>
              <a:rPr lang="en-US" altLang="zh-CN" sz="1400" dirty="0">
                <a:solidFill>
                  <a:schemeClr val="accent2"/>
                </a:solidFill>
              </a:rPr>
              <a:t>Iryna’s talk</a:t>
            </a:r>
          </a:p>
          <a:p>
            <a:r>
              <a:rPr lang="en-GB" sz="1400" dirty="0">
                <a:solidFill>
                  <a:schemeClr val="accent2"/>
                </a:solidFill>
              </a:rPr>
              <a:t>https://indico.cern.ch/event/1408515/timetable/</a:t>
            </a:r>
          </a:p>
        </p:txBody>
      </p:sp>
    </p:spTree>
    <p:extLst>
      <p:ext uri="{BB962C8B-B14F-4D97-AF65-F5344CB8AC3E}">
        <p14:creationId xmlns:p14="http://schemas.microsoft.com/office/powerpoint/2010/main" val="76313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B023356-FC6D-852F-4EB8-56C934F40B49}"/>
              </a:ext>
            </a:extLst>
          </p:cNvPr>
          <p:cNvSpPr>
            <a:spLocks noGrp="1"/>
          </p:cNvSpPr>
          <p:nvPr>
            <p:ph type="sldNum" sz="quarter" idx="12"/>
          </p:nvPr>
        </p:nvSpPr>
        <p:spPr/>
        <p:txBody>
          <a:bodyPr/>
          <a:lstStyle/>
          <a:p>
            <a:fld id="{77E71596-5F9D-49C5-9701-16B3CA54319D}" type="slidenum">
              <a:rPr lang="fr-FR" smtClean="0"/>
              <a:pPr/>
              <a:t>14</a:t>
            </a:fld>
            <a:endParaRPr lang="fr-FR" dirty="0"/>
          </a:p>
        </p:txBody>
      </p:sp>
      <p:sp>
        <p:nvSpPr>
          <p:cNvPr id="4" name="Date Placeholder 2">
            <a:extLst>
              <a:ext uri="{FF2B5EF4-FFF2-40B4-BE49-F238E27FC236}">
                <a16:creationId xmlns:a16="http://schemas.microsoft.com/office/drawing/2014/main" id="{D5625050-E34C-D8B4-F843-4D35B459C354}"/>
              </a:ext>
            </a:extLst>
          </p:cNvPr>
          <p:cNvSpPr>
            <a:spLocks noGrp="1"/>
          </p:cNvSpPr>
          <p:nvPr>
            <p:ph type="dt" sz="half" idx="10"/>
          </p:nvPr>
        </p:nvSpPr>
        <p:spPr>
          <a:xfrm>
            <a:off x="201812" y="5714820"/>
            <a:ext cx="2411556" cy="322263"/>
          </a:xfrm>
        </p:spPr>
        <p:txBody>
          <a:bodyPr/>
          <a:lstStyle/>
          <a:p>
            <a:fld id="{29266485-1F8C-49AD-A5D5-E767E4406627}" type="datetime1">
              <a:rPr lang="fr-FR" smtClean="0"/>
              <a:t>17/06/2025</a:t>
            </a:fld>
            <a:endParaRPr lang="fr-FR" dirty="0"/>
          </a:p>
        </p:txBody>
      </p:sp>
      <p:sp>
        <p:nvSpPr>
          <p:cNvPr id="11" name="Title 1">
            <a:extLst>
              <a:ext uri="{FF2B5EF4-FFF2-40B4-BE49-F238E27FC236}">
                <a16:creationId xmlns:a16="http://schemas.microsoft.com/office/drawing/2014/main" id="{16C03321-9830-3AA4-4176-B40E84B5C443}"/>
              </a:ext>
            </a:extLst>
          </p:cNvPr>
          <p:cNvSpPr>
            <a:spLocks noGrp="1"/>
          </p:cNvSpPr>
          <p:nvPr>
            <p:ph type="title"/>
          </p:nvPr>
        </p:nvSpPr>
        <p:spPr>
          <a:xfrm>
            <a:off x="2290043" y="149425"/>
            <a:ext cx="6264695" cy="432048"/>
          </a:xfrm>
        </p:spPr>
        <p:txBody>
          <a:bodyPr>
            <a:normAutofit/>
          </a:bodyPr>
          <a:lstStyle/>
          <a:p>
            <a:r>
              <a:rPr lang="en-GB" dirty="0"/>
              <a:t>Summary of the simulation results</a:t>
            </a:r>
          </a:p>
        </p:txBody>
      </p:sp>
      <p:sp>
        <p:nvSpPr>
          <p:cNvPr id="24" name="Footer Placeholder 6">
            <a:extLst>
              <a:ext uri="{FF2B5EF4-FFF2-40B4-BE49-F238E27FC236}">
                <a16:creationId xmlns:a16="http://schemas.microsoft.com/office/drawing/2014/main" id="{EFA5F86E-2A74-4C24-AC03-8EF50912F5E0}"/>
              </a:ext>
            </a:extLst>
          </p:cNvPr>
          <p:cNvSpPr>
            <a:spLocks noGrp="1"/>
          </p:cNvSpPr>
          <p:nvPr>
            <p:ph type="ftr" sz="quarter" idx="11"/>
          </p:nvPr>
        </p:nvSpPr>
        <p:spPr>
          <a:xfrm>
            <a:off x="2218035" y="5714820"/>
            <a:ext cx="5328591" cy="322263"/>
          </a:xfrm>
        </p:spPr>
        <p:txBody>
          <a:bodyPr/>
          <a:lstStyle/>
          <a:p>
            <a:r>
              <a:rPr lang="es-ES" dirty="0"/>
              <a:t> CEPC 2025, 16-19 June 2025, (Barcelona, </a:t>
            </a:r>
            <a:r>
              <a:rPr lang="es-ES" dirty="0" err="1"/>
              <a:t>Spain</a:t>
            </a:r>
            <a:r>
              <a:rPr lang="es-ES" dirty="0"/>
              <a:t>)</a:t>
            </a:r>
            <a:endParaRPr lang="en-GB" dirty="0"/>
          </a:p>
        </p:txBody>
      </p:sp>
      <p:graphicFrame>
        <p:nvGraphicFramePr>
          <p:cNvPr id="12" name="Table 12">
            <a:extLst>
              <a:ext uri="{FF2B5EF4-FFF2-40B4-BE49-F238E27FC236}">
                <a16:creationId xmlns:a16="http://schemas.microsoft.com/office/drawing/2014/main" id="{A4E1198A-A58E-492C-9FE9-B1D875900A9C}"/>
              </a:ext>
            </a:extLst>
          </p:cNvPr>
          <p:cNvGraphicFramePr>
            <a:graphicFrameLocks noGrp="1"/>
          </p:cNvGraphicFramePr>
          <p:nvPr>
            <p:extLst>
              <p:ext uri="{D42A27DB-BD31-4B8C-83A1-F6EECF244321}">
                <p14:modId xmlns:p14="http://schemas.microsoft.com/office/powerpoint/2010/main" val="646295731"/>
              </p:ext>
            </p:extLst>
          </p:nvPr>
        </p:nvGraphicFramePr>
        <p:xfrm>
          <a:off x="633859" y="2165648"/>
          <a:ext cx="5400601" cy="1168994"/>
        </p:xfrm>
        <a:graphic>
          <a:graphicData uri="http://schemas.openxmlformats.org/drawingml/2006/table">
            <a:tbl>
              <a:tblPr firstRow="1" bandRow="1">
                <a:tableStyleId>{5C22544A-7EE6-4342-B048-85BDC9FD1C3A}</a:tableStyleId>
              </a:tblPr>
              <a:tblGrid>
                <a:gridCol w="1887715">
                  <a:extLst>
                    <a:ext uri="{9D8B030D-6E8A-4147-A177-3AD203B41FA5}">
                      <a16:colId xmlns:a16="http://schemas.microsoft.com/office/drawing/2014/main" val="1724707455"/>
                    </a:ext>
                  </a:extLst>
                </a:gridCol>
                <a:gridCol w="1124125">
                  <a:extLst>
                    <a:ext uri="{9D8B030D-6E8A-4147-A177-3AD203B41FA5}">
                      <a16:colId xmlns:a16="http://schemas.microsoft.com/office/drawing/2014/main" val="730441941"/>
                    </a:ext>
                  </a:extLst>
                </a:gridCol>
                <a:gridCol w="1115719">
                  <a:extLst>
                    <a:ext uri="{9D8B030D-6E8A-4147-A177-3AD203B41FA5}">
                      <a16:colId xmlns:a16="http://schemas.microsoft.com/office/drawing/2014/main" val="3250485822"/>
                    </a:ext>
                  </a:extLst>
                </a:gridCol>
                <a:gridCol w="1273042">
                  <a:extLst>
                    <a:ext uri="{9D8B030D-6E8A-4147-A177-3AD203B41FA5}">
                      <a16:colId xmlns:a16="http://schemas.microsoft.com/office/drawing/2014/main" val="1898902287"/>
                    </a:ext>
                  </a:extLst>
                </a:gridCol>
              </a:tblGrid>
              <a:tr h="197574">
                <a:tc>
                  <a:txBody>
                    <a:bodyPr/>
                    <a:lstStyle/>
                    <a:p>
                      <a:pPr algn="ctr"/>
                      <a:endParaRPr lang="en-GB" sz="1100" dirty="0"/>
                    </a:p>
                  </a:txBody>
                  <a:tcPr/>
                </a:tc>
                <a:tc>
                  <a:txBody>
                    <a:bodyPr/>
                    <a:lstStyle/>
                    <a:p>
                      <a:pPr algn="ctr"/>
                      <a:r>
                        <a:rPr lang="en-GB" sz="1100" dirty="0"/>
                        <a:t>Loss @ MD</a:t>
                      </a:r>
                    </a:p>
                  </a:txBody>
                  <a:tcPr/>
                </a:tc>
                <a:tc>
                  <a:txBody>
                    <a:bodyPr/>
                    <a:lstStyle/>
                    <a:p>
                      <a:pPr algn="ctr"/>
                      <a:r>
                        <a:rPr lang="en-GB" sz="1100" dirty="0"/>
                        <a:t>Loss @ 1</a:t>
                      </a:r>
                      <a:r>
                        <a:rPr lang="en-GB" sz="1100" baseline="30000" dirty="0"/>
                        <a:t>st</a:t>
                      </a:r>
                      <a:r>
                        <a:rPr lang="en-GB" sz="1100" dirty="0"/>
                        <a:t> RF</a:t>
                      </a:r>
                    </a:p>
                  </a:txBody>
                  <a:tcPr/>
                </a:tc>
                <a:tc>
                  <a:txBody>
                    <a:bodyPr/>
                    <a:lstStyle/>
                    <a:p>
                      <a:pPr algn="ctr"/>
                      <a:r>
                        <a:rPr lang="en-GB" sz="1100" dirty="0"/>
                        <a:t>Loss @ Chicane</a:t>
                      </a:r>
                    </a:p>
                  </a:txBody>
                  <a:tcPr/>
                </a:tc>
                <a:extLst>
                  <a:ext uri="{0D108BD9-81ED-4DB2-BD59-A6C34878D82A}">
                    <a16:rowId xmlns:a16="http://schemas.microsoft.com/office/drawing/2014/main" val="366059509"/>
                  </a:ext>
                </a:extLst>
              </a:tr>
              <a:tr h="197574">
                <a:tc>
                  <a:txBody>
                    <a:bodyPr/>
                    <a:lstStyle/>
                    <a:p>
                      <a:pPr algn="ctr"/>
                      <a:r>
                        <a:rPr lang="en-GB" sz="1100" dirty="0"/>
                        <a:t>ILC FC-based option</a:t>
                      </a:r>
                    </a:p>
                  </a:txBody>
                  <a:tcPr/>
                </a:tc>
                <a:tc>
                  <a:txBody>
                    <a:bodyPr/>
                    <a:lstStyle/>
                    <a:p>
                      <a:pPr algn="ctr"/>
                      <a:r>
                        <a:rPr lang="en-GB" sz="1100" dirty="0"/>
                        <a:t>33%</a:t>
                      </a:r>
                    </a:p>
                  </a:txBody>
                  <a:tcPr/>
                </a:tc>
                <a:tc>
                  <a:txBody>
                    <a:bodyPr/>
                    <a:lstStyle/>
                    <a:p>
                      <a:pPr algn="ctr"/>
                      <a:r>
                        <a:rPr lang="en-GB" sz="1100" dirty="0"/>
                        <a:t>48%</a:t>
                      </a:r>
                    </a:p>
                  </a:txBody>
                  <a:tcPr/>
                </a:tc>
                <a:tc>
                  <a:txBody>
                    <a:bodyPr/>
                    <a:lstStyle/>
                    <a:p>
                      <a:pPr algn="ctr"/>
                      <a:r>
                        <a:rPr lang="en-GB" sz="1100" dirty="0"/>
                        <a:t>2%</a:t>
                      </a:r>
                    </a:p>
                  </a:txBody>
                  <a:tcPr/>
                </a:tc>
                <a:extLst>
                  <a:ext uri="{0D108BD9-81ED-4DB2-BD59-A6C34878D82A}">
                    <a16:rowId xmlns:a16="http://schemas.microsoft.com/office/drawing/2014/main" val="967985895"/>
                  </a:ext>
                </a:extLst>
              </a:tr>
              <a:tr h="3254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err="1"/>
                        <a:t>SuperKEKB</a:t>
                      </a:r>
                      <a:r>
                        <a:rPr lang="en-GB" sz="1100" dirty="0"/>
                        <a:t> FC-based option</a:t>
                      </a:r>
                    </a:p>
                  </a:txBody>
                  <a:tcPr/>
                </a:tc>
                <a:tc>
                  <a:txBody>
                    <a:bodyPr/>
                    <a:lstStyle/>
                    <a:p>
                      <a:pPr algn="ctr"/>
                      <a:r>
                        <a:rPr lang="en-GB" sz="1100" dirty="0"/>
                        <a:t>46%</a:t>
                      </a:r>
                    </a:p>
                  </a:txBody>
                  <a:tcPr/>
                </a:tc>
                <a:tc>
                  <a:txBody>
                    <a:bodyPr/>
                    <a:lstStyle/>
                    <a:p>
                      <a:pPr algn="ctr"/>
                      <a:r>
                        <a:rPr lang="en-GB" sz="1100" dirty="0"/>
                        <a:t>28%</a:t>
                      </a:r>
                    </a:p>
                  </a:txBody>
                  <a:tcPr/>
                </a:tc>
                <a:tc>
                  <a:txBody>
                    <a:bodyPr/>
                    <a:lstStyle/>
                    <a:p>
                      <a:pPr algn="ctr"/>
                      <a:r>
                        <a:rPr lang="en-GB" sz="1100" dirty="0"/>
                        <a:t>1%</a:t>
                      </a:r>
                    </a:p>
                  </a:txBody>
                  <a:tcPr/>
                </a:tc>
                <a:extLst>
                  <a:ext uri="{0D108BD9-81ED-4DB2-BD59-A6C34878D82A}">
                    <a16:rowId xmlns:a16="http://schemas.microsoft.com/office/drawing/2014/main" val="884792729"/>
                  </a:ext>
                </a:extLst>
              </a:tr>
              <a:tr h="325417">
                <a:tc>
                  <a:txBody>
                    <a:bodyPr/>
                    <a:lstStyle/>
                    <a:p>
                      <a:pPr algn="ctr"/>
                      <a:r>
                        <a:rPr lang="en-GB" sz="1100" dirty="0"/>
                        <a:t>HTS solenoid-based option</a:t>
                      </a:r>
                    </a:p>
                  </a:txBody>
                  <a:tcPr/>
                </a:tc>
                <a:tc>
                  <a:txBody>
                    <a:bodyPr/>
                    <a:lstStyle/>
                    <a:p>
                      <a:pPr algn="ctr"/>
                      <a:r>
                        <a:rPr lang="en-GB" sz="1100" dirty="0"/>
                        <a:t>6%</a:t>
                      </a:r>
                    </a:p>
                  </a:txBody>
                  <a:tcPr/>
                </a:tc>
                <a:tc>
                  <a:txBody>
                    <a:bodyPr/>
                    <a:lstStyle/>
                    <a:p>
                      <a:pPr algn="ctr"/>
                      <a:r>
                        <a:rPr lang="en-GB" sz="1100" dirty="0"/>
                        <a:t>32%</a:t>
                      </a:r>
                    </a:p>
                  </a:txBody>
                  <a:tcPr/>
                </a:tc>
                <a:tc>
                  <a:txBody>
                    <a:bodyPr/>
                    <a:lstStyle/>
                    <a:p>
                      <a:pPr algn="ctr"/>
                      <a:r>
                        <a:rPr lang="en-GB" sz="1100" dirty="0"/>
                        <a:t>4%</a:t>
                      </a:r>
                    </a:p>
                  </a:txBody>
                  <a:tcPr/>
                </a:tc>
                <a:extLst>
                  <a:ext uri="{0D108BD9-81ED-4DB2-BD59-A6C34878D82A}">
                    <a16:rowId xmlns:a16="http://schemas.microsoft.com/office/drawing/2014/main" val="701234579"/>
                  </a:ext>
                </a:extLst>
              </a:tr>
            </a:tbl>
          </a:graphicData>
        </a:graphic>
      </p:graphicFrame>
      <p:sp>
        <p:nvSpPr>
          <p:cNvPr id="13" name="TextBox 12">
            <a:extLst>
              <a:ext uri="{FF2B5EF4-FFF2-40B4-BE49-F238E27FC236}">
                <a16:creationId xmlns:a16="http://schemas.microsoft.com/office/drawing/2014/main" id="{7219FB9B-A8C9-43B4-83FF-A7C27811D5D9}"/>
              </a:ext>
            </a:extLst>
          </p:cNvPr>
          <p:cNvSpPr txBox="1"/>
          <p:nvPr/>
        </p:nvSpPr>
        <p:spPr>
          <a:xfrm>
            <a:off x="129803" y="653480"/>
            <a:ext cx="6552726" cy="1569660"/>
          </a:xfrm>
          <a:prstGeom prst="rect">
            <a:avLst/>
          </a:prstGeom>
          <a:noFill/>
        </p:spPr>
        <p:txBody>
          <a:bodyPr wrap="square" rtlCol="0">
            <a:spAutoFit/>
          </a:bodyPr>
          <a:lstStyle/>
          <a:p>
            <a:pPr marL="285750" indent="-285750">
              <a:buFont typeface="Wingdings" panose="05000000000000000000" pitchFamily="2" charset="2"/>
              <a:buChar char="ü"/>
            </a:pPr>
            <a:r>
              <a:rPr lang="en-GB" sz="1200" dirty="0"/>
              <a:t>The peak magnetic field of FC is located downstream of the target, whereas the HTS solenoid provides a high field strength directly at the target exit surface. It also offers a larger aperture and greater flexibility in target positioning.</a:t>
            </a:r>
          </a:p>
          <a:p>
            <a:pPr marL="285750" indent="-285750">
              <a:buFont typeface="Wingdings" panose="05000000000000000000" pitchFamily="2" charset="2"/>
              <a:buChar char="ü"/>
            </a:pPr>
            <a:r>
              <a:rPr lang="en-GB" sz="1200" dirty="0"/>
              <a:t>Compared to the two FC-based alternatives, the HTS solenoid based matching device demonstrates superior particle capture efficiency.</a:t>
            </a:r>
          </a:p>
          <a:p>
            <a:pPr marL="285750" indent="-285750">
              <a:buFont typeface="Wingdings" panose="05000000000000000000" pitchFamily="2" charset="2"/>
              <a:buChar char="ü"/>
            </a:pPr>
            <a:r>
              <a:rPr lang="en-GB" sz="1200" dirty="0"/>
              <a:t>In contrast, FC-based matching devices introduce significant transverse kicks to the beam due to their transverse magnetic fields.</a:t>
            </a:r>
          </a:p>
          <a:p>
            <a:pPr marL="285750" indent="-285750">
              <a:buFont typeface="Wingdings" panose="05000000000000000000" pitchFamily="2" charset="2"/>
              <a:buChar char="ü"/>
            </a:pPr>
            <a:r>
              <a:rPr lang="en-GB" sz="1200" dirty="0"/>
              <a:t>In particular, the smaller aperture of MD contributes to increased beam loss.</a:t>
            </a:r>
            <a:endParaRPr lang="en-GB" sz="1400" dirty="0"/>
          </a:p>
        </p:txBody>
      </p:sp>
      <p:pic>
        <p:nvPicPr>
          <p:cNvPr id="6" name="Picture 5">
            <a:extLst>
              <a:ext uri="{FF2B5EF4-FFF2-40B4-BE49-F238E27FC236}">
                <a16:creationId xmlns:a16="http://schemas.microsoft.com/office/drawing/2014/main" id="{249887CD-69F6-4614-AE74-9F6972C2F9A8}"/>
              </a:ext>
            </a:extLst>
          </p:cNvPr>
          <p:cNvPicPr>
            <a:picLocks noChangeAspect="1"/>
          </p:cNvPicPr>
          <p:nvPr/>
        </p:nvPicPr>
        <p:blipFill rotWithShape="1">
          <a:blip r:embed="rId3"/>
          <a:srcRect l="5901" t="9224" r="8263"/>
          <a:stretch/>
        </p:blipFill>
        <p:spPr>
          <a:xfrm>
            <a:off x="6558340" y="669809"/>
            <a:ext cx="4054033" cy="2649579"/>
          </a:xfrm>
          <a:prstGeom prst="rect">
            <a:avLst/>
          </a:prstGeom>
        </p:spPr>
      </p:pic>
      <p:pic>
        <p:nvPicPr>
          <p:cNvPr id="9" name="Picture 8">
            <a:extLst>
              <a:ext uri="{FF2B5EF4-FFF2-40B4-BE49-F238E27FC236}">
                <a16:creationId xmlns:a16="http://schemas.microsoft.com/office/drawing/2014/main" id="{931ABB99-BC97-4452-A110-1B403DFDA810}"/>
              </a:ext>
            </a:extLst>
          </p:cNvPr>
          <p:cNvPicPr>
            <a:picLocks noChangeAspect="1"/>
          </p:cNvPicPr>
          <p:nvPr/>
        </p:nvPicPr>
        <p:blipFill>
          <a:blip r:embed="rId4"/>
          <a:stretch>
            <a:fillRect/>
          </a:stretch>
        </p:blipFill>
        <p:spPr>
          <a:xfrm>
            <a:off x="109979" y="3327240"/>
            <a:ext cx="3753044" cy="2318548"/>
          </a:xfrm>
          <a:prstGeom prst="rect">
            <a:avLst/>
          </a:prstGeom>
        </p:spPr>
      </p:pic>
      <p:pic>
        <p:nvPicPr>
          <p:cNvPr id="15" name="Picture 14">
            <a:extLst>
              <a:ext uri="{FF2B5EF4-FFF2-40B4-BE49-F238E27FC236}">
                <a16:creationId xmlns:a16="http://schemas.microsoft.com/office/drawing/2014/main" id="{AE859F8F-7786-4903-B934-E3B3F3962D1B}"/>
              </a:ext>
            </a:extLst>
          </p:cNvPr>
          <p:cNvPicPr>
            <a:picLocks noChangeAspect="1"/>
          </p:cNvPicPr>
          <p:nvPr/>
        </p:nvPicPr>
        <p:blipFill rotWithShape="1">
          <a:blip r:embed="rId5"/>
          <a:srcRect l="2281" t="6031" r="8888"/>
          <a:stretch/>
        </p:blipFill>
        <p:spPr>
          <a:xfrm>
            <a:off x="7394978" y="3354638"/>
            <a:ext cx="3333852" cy="2178716"/>
          </a:xfrm>
          <a:prstGeom prst="rect">
            <a:avLst/>
          </a:prstGeom>
        </p:spPr>
      </p:pic>
      <p:pic>
        <p:nvPicPr>
          <p:cNvPr id="17" name="Picture 16">
            <a:extLst>
              <a:ext uri="{FF2B5EF4-FFF2-40B4-BE49-F238E27FC236}">
                <a16:creationId xmlns:a16="http://schemas.microsoft.com/office/drawing/2014/main" id="{DF3CCA41-19EF-4E3A-BB7B-704C41FAEA13}"/>
              </a:ext>
            </a:extLst>
          </p:cNvPr>
          <p:cNvPicPr>
            <a:picLocks noChangeAspect="1"/>
          </p:cNvPicPr>
          <p:nvPr/>
        </p:nvPicPr>
        <p:blipFill rotWithShape="1">
          <a:blip r:embed="rId6"/>
          <a:srcRect l="1547" t="6031" r="9622"/>
          <a:stretch/>
        </p:blipFill>
        <p:spPr>
          <a:xfrm>
            <a:off x="3929057" y="3332414"/>
            <a:ext cx="3333852" cy="2178716"/>
          </a:xfrm>
          <a:prstGeom prst="rect">
            <a:avLst/>
          </a:prstGeom>
        </p:spPr>
      </p:pic>
    </p:spTree>
    <p:extLst>
      <p:ext uri="{BB962C8B-B14F-4D97-AF65-F5344CB8AC3E}">
        <p14:creationId xmlns:p14="http://schemas.microsoft.com/office/powerpoint/2010/main" val="459382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B023356-FC6D-852F-4EB8-56C934F40B49}"/>
              </a:ext>
            </a:extLst>
          </p:cNvPr>
          <p:cNvSpPr>
            <a:spLocks noGrp="1"/>
          </p:cNvSpPr>
          <p:nvPr>
            <p:ph type="sldNum" sz="quarter" idx="12"/>
          </p:nvPr>
        </p:nvSpPr>
        <p:spPr/>
        <p:txBody>
          <a:bodyPr/>
          <a:lstStyle/>
          <a:p>
            <a:fld id="{77E71596-5F9D-49C5-9701-16B3CA54319D}" type="slidenum">
              <a:rPr lang="fr-FR" smtClean="0"/>
              <a:pPr/>
              <a:t>15</a:t>
            </a:fld>
            <a:endParaRPr lang="fr-FR" dirty="0"/>
          </a:p>
        </p:txBody>
      </p:sp>
      <p:sp>
        <p:nvSpPr>
          <p:cNvPr id="4" name="Date Placeholder 2">
            <a:extLst>
              <a:ext uri="{FF2B5EF4-FFF2-40B4-BE49-F238E27FC236}">
                <a16:creationId xmlns:a16="http://schemas.microsoft.com/office/drawing/2014/main" id="{D5625050-E34C-D8B4-F843-4D35B459C354}"/>
              </a:ext>
            </a:extLst>
          </p:cNvPr>
          <p:cNvSpPr>
            <a:spLocks noGrp="1"/>
          </p:cNvSpPr>
          <p:nvPr>
            <p:ph type="dt" sz="half" idx="10"/>
          </p:nvPr>
        </p:nvSpPr>
        <p:spPr>
          <a:xfrm>
            <a:off x="201812" y="5714820"/>
            <a:ext cx="2411556" cy="322263"/>
          </a:xfrm>
        </p:spPr>
        <p:txBody>
          <a:bodyPr/>
          <a:lstStyle/>
          <a:p>
            <a:fld id="{29266485-1F8C-49AD-A5D5-E767E4406627}" type="datetime1">
              <a:rPr lang="fr-FR" smtClean="0"/>
              <a:t>17/06/2025</a:t>
            </a:fld>
            <a:endParaRPr lang="fr-FR" dirty="0"/>
          </a:p>
        </p:txBody>
      </p:sp>
      <p:sp>
        <p:nvSpPr>
          <p:cNvPr id="11" name="Title 1">
            <a:extLst>
              <a:ext uri="{FF2B5EF4-FFF2-40B4-BE49-F238E27FC236}">
                <a16:creationId xmlns:a16="http://schemas.microsoft.com/office/drawing/2014/main" id="{16C03321-9830-3AA4-4176-B40E84B5C443}"/>
              </a:ext>
            </a:extLst>
          </p:cNvPr>
          <p:cNvSpPr>
            <a:spLocks noGrp="1"/>
          </p:cNvSpPr>
          <p:nvPr>
            <p:ph type="title"/>
          </p:nvPr>
        </p:nvSpPr>
        <p:spPr>
          <a:xfrm>
            <a:off x="2290043" y="149425"/>
            <a:ext cx="6264695" cy="432048"/>
          </a:xfrm>
        </p:spPr>
        <p:txBody>
          <a:bodyPr>
            <a:normAutofit/>
          </a:bodyPr>
          <a:lstStyle/>
          <a:p>
            <a:r>
              <a:rPr lang="en-GB" dirty="0"/>
              <a:t>Summary of the simulation results</a:t>
            </a:r>
          </a:p>
        </p:txBody>
      </p:sp>
      <p:sp>
        <p:nvSpPr>
          <p:cNvPr id="24" name="Footer Placeholder 6">
            <a:extLst>
              <a:ext uri="{FF2B5EF4-FFF2-40B4-BE49-F238E27FC236}">
                <a16:creationId xmlns:a16="http://schemas.microsoft.com/office/drawing/2014/main" id="{EFA5F86E-2A74-4C24-AC03-8EF50912F5E0}"/>
              </a:ext>
            </a:extLst>
          </p:cNvPr>
          <p:cNvSpPr>
            <a:spLocks noGrp="1"/>
          </p:cNvSpPr>
          <p:nvPr>
            <p:ph type="ftr" sz="quarter" idx="11"/>
          </p:nvPr>
        </p:nvSpPr>
        <p:spPr>
          <a:xfrm>
            <a:off x="2218035" y="5714820"/>
            <a:ext cx="5328591" cy="322263"/>
          </a:xfrm>
        </p:spPr>
        <p:txBody>
          <a:bodyPr/>
          <a:lstStyle/>
          <a:p>
            <a:r>
              <a:rPr lang="es-ES" dirty="0"/>
              <a:t> CEPC 2025, 16-19 June 2025, (Barcelona, </a:t>
            </a:r>
            <a:r>
              <a:rPr lang="es-ES" dirty="0" err="1"/>
              <a:t>Spain</a:t>
            </a:r>
            <a:r>
              <a:rPr lang="es-ES" dirty="0"/>
              <a:t>)</a:t>
            </a:r>
            <a:endParaRPr lang="en-GB" dirty="0"/>
          </a:p>
        </p:txBody>
      </p:sp>
      <p:graphicFrame>
        <p:nvGraphicFramePr>
          <p:cNvPr id="7" name="Table 6">
            <a:extLst>
              <a:ext uri="{FF2B5EF4-FFF2-40B4-BE49-F238E27FC236}">
                <a16:creationId xmlns:a16="http://schemas.microsoft.com/office/drawing/2014/main" id="{0948F8DA-3D62-456B-9C04-25C02B0140DD}"/>
              </a:ext>
            </a:extLst>
          </p:cNvPr>
          <p:cNvGraphicFramePr>
            <a:graphicFrameLocks noGrp="1"/>
          </p:cNvGraphicFramePr>
          <p:nvPr>
            <p:extLst>
              <p:ext uri="{D42A27DB-BD31-4B8C-83A1-F6EECF244321}">
                <p14:modId xmlns:p14="http://schemas.microsoft.com/office/powerpoint/2010/main" val="30448878"/>
              </p:ext>
            </p:extLst>
          </p:nvPr>
        </p:nvGraphicFramePr>
        <p:xfrm>
          <a:off x="489843" y="650912"/>
          <a:ext cx="9876067" cy="4971120"/>
        </p:xfrm>
        <a:graphic>
          <a:graphicData uri="http://schemas.openxmlformats.org/drawingml/2006/table">
            <a:tbl>
              <a:tblPr firstRow="1" bandRow="1">
                <a:tableStyleId>{FABFCF23-3B69-468F-B69F-88F6DE6A72F2}</a:tableStyleId>
              </a:tblPr>
              <a:tblGrid>
                <a:gridCol w="4306855">
                  <a:extLst>
                    <a:ext uri="{9D8B030D-6E8A-4147-A177-3AD203B41FA5}">
                      <a16:colId xmlns:a16="http://schemas.microsoft.com/office/drawing/2014/main" val="2716895452"/>
                    </a:ext>
                  </a:extLst>
                </a:gridCol>
                <a:gridCol w="1856404">
                  <a:extLst>
                    <a:ext uri="{9D8B030D-6E8A-4147-A177-3AD203B41FA5}">
                      <a16:colId xmlns:a16="http://schemas.microsoft.com/office/drawing/2014/main" val="1942757579"/>
                    </a:ext>
                  </a:extLst>
                </a:gridCol>
                <a:gridCol w="1856404">
                  <a:extLst>
                    <a:ext uri="{9D8B030D-6E8A-4147-A177-3AD203B41FA5}">
                      <a16:colId xmlns:a16="http://schemas.microsoft.com/office/drawing/2014/main" val="2420575647"/>
                    </a:ext>
                  </a:extLst>
                </a:gridCol>
                <a:gridCol w="1856404">
                  <a:extLst>
                    <a:ext uri="{9D8B030D-6E8A-4147-A177-3AD203B41FA5}">
                      <a16:colId xmlns:a16="http://schemas.microsoft.com/office/drawing/2014/main" val="401122353"/>
                    </a:ext>
                  </a:extLst>
                </a:gridCol>
              </a:tblGrid>
              <a:tr h="553424">
                <a:tc>
                  <a:txBody>
                    <a:bodyPr/>
                    <a:lstStyle/>
                    <a:p>
                      <a:pPr algn="ctr"/>
                      <a:endParaRPr lang="en-GB"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altLang="zh-CN" sz="1400" dirty="0">
                          <a:solidFill>
                            <a:schemeClr val="tx1"/>
                          </a:solidFill>
                          <a:latin typeface="Times New Roman" panose="02020603050405020304" pitchFamily="18" charset="0"/>
                          <a:cs typeface="Times New Roman" panose="02020603050405020304" pitchFamily="18" charset="0"/>
                        </a:rPr>
                        <a:t>HTS solenoid - Baseline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altLang="zh-CN" sz="1400" dirty="0" err="1">
                          <a:solidFill>
                            <a:schemeClr val="tx1"/>
                          </a:solidFill>
                          <a:latin typeface="Times New Roman" panose="02020603050405020304" pitchFamily="18" charset="0"/>
                          <a:cs typeface="Times New Roman" panose="02020603050405020304" pitchFamily="18" charset="0"/>
                        </a:rPr>
                        <a:t>SkperKEKB</a:t>
                      </a:r>
                      <a:r>
                        <a:rPr lang="en-GB" altLang="zh-CN" sz="1400" dirty="0">
                          <a:solidFill>
                            <a:schemeClr val="tx1"/>
                          </a:solidFill>
                          <a:latin typeface="Times New Roman" panose="02020603050405020304" pitchFamily="18" charset="0"/>
                          <a:cs typeface="Times New Roman" panose="02020603050405020304" pitchFamily="18" charset="0"/>
                        </a:rPr>
                        <a:t> FC option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1400" dirty="0">
                          <a:solidFill>
                            <a:schemeClr val="tx1"/>
                          </a:solidFill>
                          <a:latin typeface="Times New Roman" panose="02020603050405020304" pitchFamily="18" charset="0"/>
                          <a:cs typeface="Times New Roman" panose="02020603050405020304" pitchFamily="18" charset="0"/>
                        </a:rPr>
                        <a:t>ILC FC option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3747057"/>
                  </a:ext>
                </a:extLst>
              </a:tr>
              <a:tr h="263164">
                <a:tc>
                  <a:txBody>
                    <a:bodyPr/>
                    <a:lstStyle/>
                    <a:p>
                      <a:pPr algn="ctr"/>
                      <a:r>
                        <a:rPr lang="en-US" sz="1400" dirty="0" err="1">
                          <a:latin typeface="Times New Roman" panose="02020603050405020304" pitchFamily="18" charset="0"/>
                          <a:cs typeface="Times New Roman" panose="02020603050405020304" pitchFamily="18" charset="0"/>
                        </a:rPr>
                        <a:t>Bz</a:t>
                      </a:r>
                      <a:r>
                        <a:rPr lang="en-US" sz="1400" dirty="0">
                          <a:latin typeface="Times New Roman" panose="02020603050405020304" pitchFamily="18" charset="0"/>
                          <a:cs typeface="Times New Roman" panose="02020603050405020304" pitchFamily="18" charset="0"/>
                        </a:rPr>
                        <a:t> (T)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Times New Roman" panose="02020603050405020304" pitchFamily="18" charset="0"/>
                          <a:cs typeface="Times New Roman" panose="02020603050405020304" pitchFamily="18" charset="0"/>
                        </a:rPr>
                        <a:t>11.80 (Peak)</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Times New Roman" panose="02020603050405020304" pitchFamily="18" charset="0"/>
                          <a:cs typeface="Times New Roman" panose="02020603050405020304" pitchFamily="18" charset="0"/>
                        </a:rPr>
                        <a:t>4.58 (Peak)</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Times New Roman" panose="02020603050405020304" pitchFamily="18" charset="0"/>
                          <a:cs typeface="Times New Roman" panose="02020603050405020304" pitchFamily="18" charset="0"/>
                        </a:rPr>
                        <a:t>5.30 (Peak)</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2484691"/>
                  </a:ext>
                </a:extLst>
              </a:tr>
              <a:tr h="263164">
                <a:tc>
                  <a:txBody>
                    <a:bodyPr/>
                    <a:lstStyle/>
                    <a:p>
                      <a:pPr algn="ctr"/>
                      <a:r>
                        <a:rPr lang="en-US" sz="1400" dirty="0">
                          <a:latin typeface="Times New Roman" panose="02020603050405020304" pitchFamily="18" charset="0"/>
                          <a:cs typeface="Times New Roman" panose="02020603050405020304" pitchFamily="18" charset="0"/>
                        </a:rPr>
                        <a:t>Positron yield @ target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1400" dirty="0">
                          <a:latin typeface="Times New Roman" panose="02020603050405020304" pitchFamily="18" charset="0"/>
                          <a:cs typeface="Times New Roman" panose="02020603050405020304" pitchFamily="18" charset="0"/>
                        </a:rPr>
                        <a:t>7.07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970139"/>
                  </a:ext>
                </a:extLst>
              </a:tr>
              <a:tr h="263164">
                <a:tc>
                  <a:txBody>
                    <a:bodyPr/>
                    <a:lstStyle/>
                    <a:p>
                      <a:pPr algn="ctr"/>
                      <a:r>
                        <a:rPr lang="en-US" sz="1400" dirty="0">
                          <a:latin typeface="Times New Roman" panose="02020603050405020304" pitchFamily="18" charset="0"/>
                          <a:cs typeface="Times New Roman" panose="02020603050405020304" pitchFamily="18" charset="0"/>
                        </a:rPr>
                        <a:t>Beam size x/y (mm) @ s1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Times New Roman" panose="02020603050405020304" pitchFamily="18" charset="0"/>
                          <a:cs typeface="Times New Roman" panose="02020603050405020304" pitchFamily="18" charset="0"/>
                        </a:rPr>
                        <a:t>10.41/8.33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Times New Roman" panose="02020603050405020304" pitchFamily="18" charset="0"/>
                          <a:cs typeface="Times New Roman" panose="02020603050405020304" pitchFamily="18" charset="0"/>
                        </a:rPr>
                        <a:t>8.23/6.28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Times New Roman" panose="02020603050405020304" pitchFamily="18" charset="0"/>
                          <a:cs typeface="Times New Roman" panose="02020603050405020304" pitchFamily="18" charset="0"/>
                        </a:rPr>
                        <a:t>10.23/8.19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8465746"/>
                  </a:ext>
                </a:extLst>
              </a:tr>
              <a:tr h="332373">
                <a:tc>
                  <a:txBody>
                    <a:bodyPr/>
                    <a:lstStyle/>
                    <a:p>
                      <a:pPr algn="ctr"/>
                      <a:r>
                        <a:rPr lang="en-GB" sz="1400" dirty="0">
                          <a:latin typeface="Times New Roman" panose="02020603050405020304" pitchFamily="18" charset="0"/>
                          <a:cs typeface="Times New Roman" panose="02020603050405020304" pitchFamily="18" charset="0"/>
                        </a:rPr>
                        <a:t>Average total energy (MeV) @ s1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Times New Roman" panose="02020603050405020304" pitchFamily="18" charset="0"/>
                          <a:cs typeface="Times New Roman" panose="02020603050405020304" pitchFamily="18" charset="0"/>
                        </a:rPr>
                        <a:t>188.80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Times New Roman" panose="02020603050405020304" pitchFamily="18" charset="0"/>
                          <a:cs typeface="Times New Roman" panose="02020603050405020304" pitchFamily="18" charset="0"/>
                        </a:rPr>
                        <a:t>219.20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Times New Roman" panose="02020603050405020304" pitchFamily="18" charset="0"/>
                          <a:cs typeface="Times New Roman" panose="02020603050405020304" pitchFamily="18" charset="0"/>
                        </a:rPr>
                        <a:t>201.38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0708185"/>
                  </a:ext>
                </a:extLst>
              </a:tr>
              <a:tr h="263164">
                <a:tc>
                  <a:txBody>
                    <a:bodyPr/>
                    <a:lstStyle/>
                    <a:p>
                      <a:pPr algn="ctr"/>
                      <a:r>
                        <a:rPr lang="en-GB" sz="1400" dirty="0">
                          <a:latin typeface="Times New Roman" panose="02020603050405020304" pitchFamily="18" charset="0"/>
                          <a:cs typeface="Times New Roman" panose="02020603050405020304" pitchFamily="18" charset="0"/>
                        </a:rPr>
                        <a:t>Energy spread (MeV) @ s1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Times New Roman" panose="02020603050405020304" pitchFamily="18" charset="0"/>
                          <a:cs typeface="Times New Roman" panose="02020603050405020304" pitchFamily="18" charset="0"/>
                        </a:rPr>
                        <a:t>27.98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Times New Roman" panose="02020603050405020304" pitchFamily="18" charset="0"/>
                          <a:cs typeface="Times New Roman" panose="02020603050405020304" pitchFamily="18" charset="0"/>
                        </a:rPr>
                        <a:t>23.71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Times New Roman" panose="02020603050405020304" pitchFamily="18" charset="0"/>
                          <a:cs typeface="Times New Roman" panose="02020603050405020304" pitchFamily="18" charset="0"/>
                        </a:rPr>
                        <a:t>44.19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3911716"/>
                  </a:ext>
                </a:extLst>
              </a:tr>
              <a:tr h="263164">
                <a:tc>
                  <a:txBody>
                    <a:bodyPr/>
                    <a:lstStyle/>
                    <a:p>
                      <a:pPr algn="ctr"/>
                      <a:r>
                        <a:rPr lang="en-GB" sz="1400" dirty="0">
                          <a:latin typeface="Times New Roman" panose="02020603050405020304" pitchFamily="18" charset="0"/>
                          <a:cs typeface="Times New Roman" panose="02020603050405020304" pitchFamily="18" charset="0"/>
                        </a:rPr>
                        <a:t>Yields before/after chicane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Times New Roman" panose="02020603050405020304" pitchFamily="18" charset="0"/>
                          <a:cs typeface="Times New Roman" panose="02020603050405020304" pitchFamily="18" charset="0"/>
                        </a:rPr>
                        <a:t>4.24/3.97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Times New Roman" panose="02020603050405020304" pitchFamily="18" charset="0"/>
                          <a:cs typeface="Times New Roman" panose="02020603050405020304" pitchFamily="18" charset="0"/>
                        </a:rPr>
                        <a:t>1.77/1.69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Times New Roman" panose="02020603050405020304" pitchFamily="18" charset="0"/>
                          <a:cs typeface="Times New Roman" panose="02020603050405020304" pitchFamily="18" charset="0"/>
                        </a:rPr>
                        <a:t>1.26/1.14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8284060"/>
                  </a:ext>
                </a:extLst>
              </a:tr>
              <a:tr h="208575">
                <a:tc>
                  <a:txBody>
                    <a:bodyPr/>
                    <a:lstStyle/>
                    <a:p>
                      <a:pPr algn="ctr"/>
                      <a:r>
                        <a:rPr lang="en-US" altLang="zh-CN" sz="1400" dirty="0">
                          <a:latin typeface="Times New Roman" panose="02020603050405020304" pitchFamily="18" charset="0"/>
                          <a:cs typeface="Times New Roman" panose="02020603050405020304" pitchFamily="18" charset="0"/>
                        </a:rPr>
                        <a:t>Positron yield @ s1</a:t>
                      </a:r>
                      <a:endParaRPr lang="en-GB" sz="1400" dirty="0">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Times New Roman" panose="02020603050405020304" pitchFamily="18" charset="0"/>
                          <a:cs typeface="Times New Roman" panose="02020603050405020304" pitchFamily="18" charset="0"/>
                        </a:rPr>
                        <a:t>3.53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Times New Roman" panose="02020603050405020304" pitchFamily="18" charset="0"/>
                          <a:cs typeface="Times New Roman" panose="02020603050405020304" pitchFamily="18" charset="0"/>
                        </a:rPr>
                        <a:t>1.61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Times New Roman" panose="02020603050405020304" pitchFamily="18" charset="0"/>
                          <a:cs typeface="Times New Roman" panose="02020603050405020304" pitchFamily="18" charset="0"/>
                        </a:rPr>
                        <a:t>1.05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0572259"/>
                  </a:ext>
                </a:extLst>
              </a:tr>
              <a:tr h="302883">
                <a:tc>
                  <a:txBody>
                    <a:bodyPr/>
                    <a:lstStyle/>
                    <a:p>
                      <a:pPr marL="0" algn="ctr" defTabSz="914400" rtl="0" eaLnBrk="1" latinLnBrk="0" hangingPunct="1"/>
                      <a:r>
                        <a:rPr lang="en-GB" sz="1400" kern="1200" dirty="0">
                          <a:solidFill>
                            <a:schemeClr val="dk1"/>
                          </a:solidFill>
                          <a:latin typeface="Times New Roman" panose="02020603050405020304" pitchFamily="18" charset="0"/>
                          <a:ea typeface="+mn-ea"/>
                          <a:cs typeface="Times New Roman" panose="02020603050405020304" pitchFamily="18" charset="0"/>
                        </a:rPr>
                        <a:t>Bunch length (mm) @ PL (</a:t>
                      </a:r>
                      <a:r>
                        <a:rPr lang="en-US" altLang="zh-CN" sz="1400" kern="1200" dirty="0">
                          <a:solidFill>
                            <a:schemeClr val="dk1"/>
                          </a:solidFill>
                          <a:latin typeface="Times New Roman" panose="02020603050405020304" pitchFamily="18" charset="0"/>
                          <a:ea typeface="+mn-ea"/>
                          <a:cs typeface="Times New Roman" panose="02020603050405020304" pitchFamily="18" charset="0"/>
                        </a:rPr>
                        <a:t>Accepted by cut window</a:t>
                      </a:r>
                      <a:r>
                        <a:rPr lang="en-GB" sz="1400" kern="1200" dirty="0">
                          <a:solidFill>
                            <a:schemeClr val="dk1"/>
                          </a:solidFill>
                          <a:latin typeface="Times New Roman" panose="02020603050405020304" pitchFamily="18" charset="0"/>
                          <a:ea typeface="+mn-ea"/>
                          <a:cs typeface="Times New Roman" panose="02020603050405020304" pitchFamily="18" charset="0"/>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latinLnBrk="0" hangingPunct="1"/>
                      <a:r>
                        <a:rPr lang="en-GB" sz="1400" kern="1200" dirty="0">
                          <a:solidFill>
                            <a:schemeClr val="dk1"/>
                          </a:solidFill>
                          <a:latin typeface="Times New Roman" panose="02020603050405020304" pitchFamily="18" charset="0"/>
                          <a:ea typeface="+mn-ea"/>
                          <a:cs typeface="Times New Roman" panose="02020603050405020304" pitchFamily="18" charset="0"/>
                        </a:rPr>
                        <a:t>2.46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latinLnBrk="0" hangingPunct="1"/>
                      <a:r>
                        <a:rPr lang="en-GB" sz="1400" kern="1200" dirty="0">
                          <a:solidFill>
                            <a:schemeClr val="dk1"/>
                          </a:solidFill>
                          <a:latin typeface="Times New Roman" panose="02020603050405020304" pitchFamily="18" charset="0"/>
                          <a:ea typeface="+mn-ea"/>
                          <a:cs typeface="Times New Roman" panose="02020603050405020304" pitchFamily="18" charset="0"/>
                        </a:rPr>
                        <a:t>2.48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latinLnBrk="0" hangingPunct="1"/>
                      <a:r>
                        <a:rPr lang="en-GB" sz="1400" kern="1200" dirty="0">
                          <a:solidFill>
                            <a:schemeClr val="dk1"/>
                          </a:solidFill>
                          <a:latin typeface="Times New Roman" panose="02020603050405020304" pitchFamily="18" charset="0"/>
                          <a:ea typeface="+mn-ea"/>
                          <a:cs typeface="Times New Roman" panose="02020603050405020304" pitchFamily="18" charset="0"/>
                        </a:rPr>
                        <a:t>2.84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501533026"/>
                  </a:ext>
                </a:extLst>
              </a:tr>
              <a:tr h="360040">
                <a:tc>
                  <a:txBody>
                    <a:bodyPr/>
                    <a:lstStyle/>
                    <a:p>
                      <a:pPr algn="ctr"/>
                      <a:r>
                        <a:rPr lang="en-GB" sz="1400" dirty="0">
                          <a:latin typeface="Times New Roman" panose="02020603050405020304" pitchFamily="18" charset="0"/>
                          <a:cs typeface="Times New Roman" panose="02020603050405020304" pitchFamily="18" charset="0"/>
                        </a:rPr>
                        <a:t>Positron yield @ PL (</a:t>
                      </a:r>
                      <a:r>
                        <a:rPr lang="el-GR" sz="1400" dirty="0">
                          <a:latin typeface="Times New Roman" panose="02020603050405020304" pitchFamily="18" charset="0"/>
                          <a:cs typeface="Times New Roman" panose="02020603050405020304" pitchFamily="18" charset="0"/>
                        </a:rPr>
                        <a:t>Δ</a:t>
                      </a:r>
                      <a:r>
                        <a:rPr lang="en-GB" sz="1400" dirty="0">
                          <a:latin typeface="Times New Roman" panose="02020603050405020304" pitchFamily="18" charset="0"/>
                          <a:cs typeface="Times New Roman" panose="02020603050405020304" pitchFamily="18" charset="0"/>
                        </a:rPr>
                        <a:t>E: 2%, </a:t>
                      </a:r>
                      <a:r>
                        <a:rPr lang="el-GR" sz="1400" dirty="0">
                          <a:latin typeface="Times New Roman" panose="02020603050405020304" pitchFamily="18" charset="0"/>
                          <a:cs typeface="Times New Roman" panose="02020603050405020304" pitchFamily="18" charset="0"/>
                        </a:rPr>
                        <a:t>Δ</a:t>
                      </a:r>
                      <a:r>
                        <a:rPr lang="en-GB" sz="1400" dirty="0">
                          <a:latin typeface="Times New Roman" panose="02020603050405020304" pitchFamily="18" charset="0"/>
                          <a:cs typeface="Times New Roman" panose="02020603050405020304" pitchFamily="18" charset="0"/>
                        </a:rPr>
                        <a:t>t: 20 mm/c)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GB" sz="1400" dirty="0">
                          <a:solidFill>
                            <a:srgbClr val="FF0000"/>
                          </a:solidFill>
                          <a:latin typeface="Times New Roman" panose="02020603050405020304" pitchFamily="18" charset="0"/>
                          <a:cs typeface="Times New Roman" panose="02020603050405020304" pitchFamily="18" charset="0"/>
                        </a:rPr>
                        <a:t>2.91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GB" sz="1400" dirty="0">
                          <a:solidFill>
                            <a:srgbClr val="FF0000"/>
                          </a:solidFill>
                          <a:latin typeface="Times New Roman" panose="02020603050405020304" pitchFamily="18" charset="0"/>
                          <a:cs typeface="Times New Roman" panose="02020603050405020304" pitchFamily="18" charset="0"/>
                        </a:rPr>
                        <a:t>1.47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GB" sz="1400" dirty="0">
                          <a:solidFill>
                            <a:srgbClr val="FF0000"/>
                          </a:solidFill>
                          <a:latin typeface="Times New Roman" panose="02020603050405020304" pitchFamily="18" charset="0"/>
                          <a:cs typeface="Times New Roman" panose="02020603050405020304" pitchFamily="18" charset="0"/>
                        </a:rPr>
                        <a:t>0.86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40009369"/>
                  </a:ext>
                </a:extLst>
              </a:tr>
              <a:tr h="3088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Primary bunch charge (</a:t>
                      </a:r>
                      <a:r>
                        <a:rPr lang="en-GB" sz="1400" dirty="0" err="1">
                          <a:latin typeface="Times New Roman" panose="02020603050405020304" pitchFamily="18" charset="0"/>
                          <a:cs typeface="Times New Roman" panose="02020603050405020304" pitchFamily="18" charset="0"/>
                        </a:rPr>
                        <a:t>nC</a:t>
                      </a:r>
                      <a:r>
                        <a:rPr lang="en-GB" sz="1400" dirty="0">
                          <a:latin typeface="Times New Roman" panose="02020603050405020304" pitchFamily="18" charset="0"/>
                          <a:cs typeface="Times New Roman" panose="02020603050405020304" pitchFamily="18" charset="0"/>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rgbClr val="FF0000"/>
                          </a:solidFill>
                          <a:latin typeface="Times New Roman" panose="02020603050405020304" pitchFamily="18" charset="0"/>
                          <a:cs typeface="Times New Roman" panose="02020603050405020304" pitchFamily="18" charset="0"/>
                        </a:rPr>
                        <a:t>4.64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rgbClr val="FF0000"/>
                          </a:solidFill>
                          <a:latin typeface="Times New Roman" panose="02020603050405020304" pitchFamily="18" charset="0"/>
                          <a:cs typeface="Times New Roman" panose="02020603050405020304" pitchFamily="18" charset="0"/>
                        </a:rPr>
                        <a:t>9.18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rgbClr val="FF0000"/>
                          </a:solidFill>
                          <a:latin typeface="Times New Roman" panose="02020603050405020304" pitchFamily="18" charset="0"/>
                          <a:cs typeface="Times New Roman" panose="02020603050405020304" pitchFamily="18" charset="0"/>
                        </a:rPr>
                        <a:t>15.70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9556686"/>
                  </a:ext>
                </a:extLst>
              </a:tr>
              <a:tr h="3088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Times New Roman" panose="02020603050405020304" pitchFamily="18" charset="0"/>
                          <a:cs typeface="Times New Roman" panose="02020603050405020304" pitchFamily="18" charset="0"/>
                        </a:rPr>
                        <a:t>Target deposited power (kW)</a:t>
                      </a:r>
                      <a:endParaRPr lang="en-GB" sz="1400" dirty="0">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1.21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2.40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4.12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5283889"/>
                  </a:ext>
                </a:extLst>
              </a:tr>
              <a:tr h="3088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PEDD (J/g)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7.04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3.94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23.84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150528"/>
                  </a:ext>
                </a:extLst>
              </a:tr>
              <a:tr h="468562">
                <a:tc>
                  <a:txBody>
                    <a:bodyPr/>
                    <a:lstStyle/>
                    <a:p>
                      <a:pPr algn="ctr"/>
                      <a:r>
                        <a:rPr lang="en-GB" sz="1400" dirty="0">
                          <a:latin typeface="Times New Roman" panose="02020603050405020304" pitchFamily="18" charset="0"/>
                          <a:cs typeface="Times New Roman" panose="02020603050405020304" pitchFamily="18" charset="0"/>
                        </a:rPr>
                        <a:t>Normalized x/y </a:t>
                      </a:r>
                      <a:r>
                        <a:rPr lang="en-US" altLang="zh-CN" sz="1400" dirty="0">
                          <a:latin typeface="Times New Roman" panose="02020603050405020304" pitchFamily="18" charset="0"/>
                          <a:cs typeface="Times New Roman" panose="02020603050405020304" pitchFamily="18" charset="0"/>
                        </a:rPr>
                        <a:t>emittance</a:t>
                      </a:r>
                      <a:r>
                        <a:rPr lang="en-GB" sz="1400" dirty="0">
                          <a:latin typeface="Times New Roman" panose="02020603050405020304" pitchFamily="18" charset="0"/>
                          <a:cs typeface="Times New Roman" panose="02020603050405020304" pitchFamily="18" charset="0"/>
                        </a:rPr>
                        <a:t> (accepted positrons) (</a:t>
                      </a:r>
                      <a:r>
                        <a:rPr lang="en-US" altLang="zh-CN" sz="1400" dirty="0" err="1">
                          <a:latin typeface="Times New Roman" panose="02020603050405020304" pitchFamily="18" charset="0"/>
                          <a:cs typeface="Times New Roman" panose="02020603050405020304" pitchFamily="18" charset="0"/>
                        </a:rPr>
                        <a:t>mm.rad</a:t>
                      </a:r>
                      <a:r>
                        <a:rPr lang="en-GB" sz="1400" dirty="0">
                          <a:latin typeface="Times New Roman" panose="02020603050405020304" pitchFamily="18" charset="0"/>
                          <a:cs typeface="Times New Roman" panose="02020603050405020304" pitchFamily="18" charset="0"/>
                        </a:rPr>
                        <a:t>) @ PL</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GB" sz="1400" dirty="0">
                          <a:latin typeface="Times New Roman" panose="02020603050405020304" pitchFamily="18" charset="0"/>
                          <a:cs typeface="Times New Roman" panose="02020603050405020304" pitchFamily="18" charset="0"/>
                        </a:rPr>
                        <a:t>12.20/10.87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GB" sz="1400" dirty="0">
                          <a:latin typeface="Times New Roman" panose="02020603050405020304" pitchFamily="18" charset="0"/>
                          <a:cs typeface="Times New Roman" panose="02020603050405020304" pitchFamily="18" charset="0"/>
                        </a:rPr>
                        <a:t>8.51/8.43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GB" sz="1400" dirty="0">
                          <a:latin typeface="Times New Roman" panose="02020603050405020304" pitchFamily="18" charset="0"/>
                          <a:cs typeface="Times New Roman" panose="02020603050405020304" pitchFamily="18" charset="0"/>
                        </a:rPr>
                        <a:t>15.08/13.38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598831674"/>
                  </a:ext>
                </a:extLst>
              </a:tr>
              <a:tr h="308865">
                <a:tc>
                  <a:txBody>
                    <a:bodyPr/>
                    <a:lstStyle/>
                    <a:p>
                      <a:pPr algn="ctr"/>
                      <a:r>
                        <a:rPr lang="en-GB" sz="1400" dirty="0">
                          <a:latin typeface="Times New Roman" panose="02020603050405020304" pitchFamily="18" charset="0"/>
                          <a:cs typeface="Times New Roman" panose="02020603050405020304" pitchFamily="18" charset="0"/>
                        </a:rPr>
                        <a:t>Energy spread (%) @ PL</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Times New Roman" panose="02020603050405020304" pitchFamily="18" charset="0"/>
                          <a:cs typeface="Times New Roman" panose="02020603050405020304" pitchFamily="18" charset="0"/>
                        </a:rPr>
                        <a:t>0.7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Times New Roman" panose="02020603050405020304" pitchFamily="18" charset="0"/>
                          <a:cs typeface="Times New Roman" panose="02020603050405020304" pitchFamily="18" charset="0"/>
                        </a:rPr>
                        <a:t>0.5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Times New Roman" panose="02020603050405020304" pitchFamily="18" charset="0"/>
                          <a:cs typeface="Times New Roman" panose="02020603050405020304" pitchFamily="18" charset="0"/>
                        </a:rPr>
                        <a:t>1.2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7510940"/>
                  </a:ext>
                </a:extLst>
              </a:tr>
            </a:tbl>
          </a:graphicData>
        </a:graphic>
      </p:graphicFrame>
    </p:spTree>
    <p:extLst>
      <p:ext uri="{BB962C8B-B14F-4D97-AF65-F5344CB8AC3E}">
        <p14:creationId xmlns:p14="http://schemas.microsoft.com/office/powerpoint/2010/main" val="1582601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595178-32E4-E2C9-5A55-2EE5DDAA49AA}"/>
              </a:ext>
            </a:extLst>
          </p:cNvPr>
          <p:cNvSpPr>
            <a:spLocks noGrp="1"/>
          </p:cNvSpPr>
          <p:nvPr>
            <p:ph type="sldNum" sz="quarter" idx="12"/>
          </p:nvPr>
        </p:nvSpPr>
        <p:spPr/>
        <p:txBody>
          <a:bodyPr/>
          <a:lstStyle/>
          <a:p>
            <a:fld id="{77E71596-5F9D-49C5-9701-16B3CA54319D}" type="slidenum">
              <a:rPr lang="fr-FR" smtClean="0"/>
              <a:pPr/>
              <a:t>16</a:t>
            </a:fld>
            <a:endParaRPr lang="fr-FR" dirty="0"/>
          </a:p>
        </p:txBody>
      </p:sp>
      <p:sp>
        <p:nvSpPr>
          <p:cNvPr id="6" name="Inhaltsplatzhalter 1">
            <a:extLst>
              <a:ext uri="{FF2B5EF4-FFF2-40B4-BE49-F238E27FC236}">
                <a16:creationId xmlns:a16="http://schemas.microsoft.com/office/drawing/2014/main" id="{D49122D5-6DB2-7AE6-E0F4-B84D5A022C23}"/>
              </a:ext>
            </a:extLst>
          </p:cNvPr>
          <p:cNvSpPr txBox="1">
            <a:spLocks/>
          </p:cNvSpPr>
          <p:nvPr/>
        </p:nvSpPr>
        <p:spPr>
          <a:xfrm>
            <a:off x="428806" y="779744"/>
            <a:ext cx="10070149" cy="49173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5113" indent="-255113" algn="just" fontAlgn="auto">
              <a:lnSpc>
                <a:spcPct val="80000"/>
              </a:lnSpc>
              <a:spcAft>
                <a:spcPts val="679"/>
              </a:spcAft>
              <a:buSzPct val="80000"/>
              <a:buFont typeface=".PingFang SC Regular"/>
              <a:buChar char="－"/>
            </a:pPr>
            <a:endParaRPr lang="en-US" sz="1800" dirty="0">
              <a:solidFill>
                <a:srgbClr val="3F3F3F"/>
              </a:solidFill>
              <a:latin typeface="Calibri Light" panose="020F0302020204030204" pitchFamily="34" charset="0"/>
              <a:cs typeface="Calibri Light" panose="020F0302020204030204" pitchFamily="34" charset="0"/>
            </a:endParaRPr>
          </a:p>
        </p:txBody>
      </p:sp>
      <p:sp>
        <p:nvSpPr>
          <p:cNvPr id="9" name="Title 1">
            <a:extLst>
              <a:ext uri="{FF2B5EF4-FFF2-40B4-BE49-F238E27FC236}">
                <a16:creationId xmlns:a16="http://schemas.microsoft.com/office/drawing/2014/main" id="{F43FB41F-AAD0-3AF0-B75D-80B32EF23915}"/>
              </a:ext>
            </a:extLst>
          </p:cNvPr>
          <p:cNvSpPr>
            <a:spLocks noGrp="1"/>
          </p:cNvSpPr>
          <p:nvPr>
            <p:ph type="title"/>
          </p:nvPr>
        </p:nvSpPr>
        <p:spPr>
          <a:xfrm>
            <a:off x="2290044" y="149425"/>
            <a:ext cx="5688632" cy="432048"/>
          </a:xfrm>
        </p:spPr>
        <p:txBody>
          <a:bodyPr/>
          <a:lstStyle/>
          <a:p>
            <a:r>
              <a:rPr lang="en-GB" dirty="0"/>
              <a:t>Summary and outlook</a:t>
            </a:r>
          </a:p>
        </p:txBody>
      </p:sp>
      <p:sp>
        <p:nvSpPr>
          <p:cNvPr id="7" name="Date Placeholder 2">
            <a:extLst>
              <a:ext uri="{FF2B5EF4-FFF2-40B4-BE49-F238E27FC236}">
                <a16:creationId xmlns:a16="http://schemas.microsoft.com/office/drawing/2014/main" id="{751AFDD6-084B-288E-EB7D-DCC0B17FE49C}"/>
              </a:ext>
            </a:extLst>
          </p:cNvPr>
          <p:cNvSpPr>
            <a:spLocks noGrp="1"/>
          </p:cNvSpPr>
          <p:nvPr>
            <p:ph type="dt" sz="half" idx="10"/>
          </p:nvPr>
        </p:nvSpPr>
        <p:spPr>
          <a:xfrm>
            <a:off x="201812" y="5714820"/>
            <a:ext cx="2411556" cy="322263"/>
          </a:xfrm>
        </p:spPr>
        <p:txBody>
          <a:bodyPr/>
          <a:lstStyle/>
          <a:p>
            <a:fld id="{29266485-1F8C-49AD-A5D5-E767E4406627}" type="datetime1">
              <a:rPr lang="fr-FR" smtClean="0"/>
              <a:t>17/06/2025</a:t>
            </a:fld>
            <a:endParaRPr lang="fr-FR" dirty="0"/>
          </a:p>
        </p:txBody>
      </p:sp>
      <p:sp>
        <p:nvSpPr>
          <p:cNvPr id="8" name="Footer Placeholder 6">
            <a:extLst>
              <a:ext uri="{FF2B5EF4-FFF2-40B4-BE49-F238E27FC236}">
                <a16:creationId xmlns:a16="http://schemas.microsoft.com/office/drawing/2014/main" id="{3E6E13C7-4502-49BC-A0E0-8895C022432B}"/>
              </a:ext>
            </a:extLst>
          </p:cNvPr>
          <p:cNvSpPr>
            <a:spLocks noGrp="1"/>
          </p:cNvSpPr>
          <p:nvPr>
            <p:ph type="ftr" sz="quarter" idx="11"/>
          </p:nvPr>
        </p:nvSpPr>
        <p:spPr>
          <a:xfrm>
            <a:off x="2218035" y="5714820"/>
            <a:ext cx="5328591" cy="322263"/>
          </a:xfrm>
        </p:spPr>
        <p:txBody>
          <a:bodyPr/>
          <a:lstStyle/>
          <a:p>
            <a:r>
              <a:rPr lang="es-ES" dirty="0"/>
              <a:t> CEPC 2025, 16-19 June 2025, (Barcelona, </a:t>
            </a:r>
            <a:r>
              <a:rPr lang="es-ES" dirty="0" err="1"/>
              <a:t>Spain</a:t>
            </a:r>
            <a:r>
              <a:rPr lang="es-ES" dirty="0"/>
              <a:t>)</a:t>
            </a:r>
            <a:endParaRPr lang="en-GB" dirty="0"/>
          </a:p>
        </p:txBody>
      </p:sp>
      <p:sp>
        <p:nvSpPr>
          <p:cNvPr id="10" name="TextBox 9">
            <a:extLst>
              <a:ext uri="{FF2B5EF4-FFF2-40B4-BE49-F238E27FC236}">
                <a16:creationId xmlns:a16="http://schemas.microsoft.com/office/drawing/2014/main" id="{F151A9BB-852A-48D5-9659-5DF8632A6D51}"/>
              </a:ext>
            </a:extLst>
          </p:cNvPr>
          <p:cNvSpPr txBox="1"/>
          <p:nvPr/>
        </p:nvSpPr>
        <p:spPr>
          <a:xfrm>
            <a:off x="1" y="725488"/>
            <a:ext cx="10312400" cy="5332229"/>
          </a:xfrm>
          <a:prstGeom prst="rect">
            <a:avLst/>
          </a:prstGeom>
          <a:noFill/>
        </p:spPr>
        <p:txBody>
          <a:bodyPr wrap="square">
            <a:spAutoFit/>
          </a:bodyPr>
          <a:lstStyle/>
          <a:p>
            <a:pPr marL="255113" indent="-255113" algn="just" fontAlgn="auto">
              <a:lnSpc>
                <a:spcPct val="80000"/>
              </a:lnSpc>
              <a:spcAft>
                <a:spcPts val="679"/>
              </a:spcAft>
              <a:buSzPct val="80000"/>
              <a:buFont typeface=".PingFang SC Regular"/>
              <a:buChar char="－"/>
            </a:pPr>
            <a:r>
              <a:rPr lang="en-GB" b="1" dirty="0">
                <a:solidFill>
                  <a:schemeClr val="accent2"/>
                </a:solidFill>
                <a:latin typeface="Times New Roman" panose="02020603050405020304" pitchFamily="18" charset="0"/>
                <a:cs typeface="Times New Roman" panose="02020603050405020304" pitchFamily="18" charset="0"/>
              </a:rPr>
              <a:t>The study compares FC and HTS solenoid-based MD approaches</a:t>
            </a:r>
          </a:p>
          <a:p>
            <a:pPr marL="756763" lvl="1" indent="-255113" algn="just" fontAlgn="auto">
              <a:lnSpc>
                <a:spcPct val="80000"/>
              </a:lnSpc>
              <a:spcAft>
                <a:spcPts val="679"/>
              </a:spcAft>
              <a:buSzPct val="80000"/>
              <a:buFont typeface=".PingFang SC Regular"/>
              <a:buChar char="－"/>
            </a:pPr>
            <a:r>
              <a:rPr lang="en-GB" sz="1800" b="1" dirty="0" err="1">
                <a:solidFill>
                  <a:schemeClr val="accent2"/>
                </a:solidFill>
                <a:latin typeface="Times New Roman" panose="02020603050405020304" pitchFamily="18" charset="0"/>
                <a:cs typeface="Times New Roman" panose="02020603050405020304" pitchFamily="18" charset="0"/>
              </a:rPr>
              <a:t>SuperKEKB</a:t>
            </a:r>
            <a:r>
              <a:rPr lang="en-GB" sz="1800" b="1" dirty="0">
                <a:solidFill>
                  <a:schemeClr val="accent2"/>
                </a:solidFill>
                <a:latin typeface="Times New Roman" panose="02020603050405020304" pitchFamily="18" charset="0"/>
                <a:cs typeface="Times New Roman" panose="02020603050405020304" pitchFamily="18" charset="0"/>
              </a:rPr>
              <a:t> FC-based and ILC FC-based flux concentrators are evaluated for the FCC-</a:t>
            </a:r>
            <a:r>
              <a:rPr lang="en-GB" sz="1800" b="1" dirty="0" err="1">
                <a:solidFill>
                  <a:schemeClr val="accent2"/>
                </a:solidFill>
                <a:latin typeface="Times New Roman" panose="02020603050405020304" pitchFamily="18" charset="0"/>
                <a:cs typeface="Times New Roman" panose="02020603050405020304" pitchFamily="18" charset="0"/>
              </a:rPr>
              <a:t>ee</a:t>
            </a:r>
            <a:r>
              <a:rPr lang="en-GB" sz="1800" b="1" dirty="0">
                <a:solidFill>
                  <a:schemeClr val="accent2"/>
                </a:solidFill>
                <a:latin typeface="Times New Roman" panose="02020603050405020304" pitchFamily="18" charset="0"/>
                <a:cs typeface="Times New Roman" panose="02020603050405020304" pitchFamily="18" charset="0"/>
              </a:rPr>
              <a:t> positron source design. Due to design limits, the magnetic field peaks downstream of the target, reducing effective field on target and lowering capture efficiency. High transverse fields distort positron trajectories, causing beam offsets that complicate transport. </a:t>
            </a:r>
          </a:p>
          <a:p>
            <a:pPr marL="756763" lvl="1" indent="-255113" algn="just" fontAlgn="auto">
              <a:lnSpc>
                <a:spcPct val="80000"/>
              </a:lnSpc>
              <a:spcAft>
                <a:spcPts val="679"/>
              </a:spcAft>
              <a:buSzPct val="80000"/>
              <a:buFont typeface=".PingFang SC Regular"/>
              <a:buChar char="－"/>
            </a:pPr>
            <a:r>
              <a:rPr lang="en-GB" sz="1800" b="1" dirty="0">
                <a:solidFill>
                  <a:schemeClr val="accent2"/>
                </a:solidFill>
                <a:latin typeface="Times New Roman" panose="02020603050405020304" pitchFamily="18" charset="0"/>
                <a:cs typeface="Times New Roman" panose="02020603050405020304" pitchFamily="18" charset="0"/>
              </a:rPr>
              <a:t>FCC-</a:t>
            </a:r>
            <a:r>
              <a:rPr lang="en-GB" sz="1800" b="1" dirty="0" err="1">
                <a:solidFill>
                  <a:schemeClr val="accent2"/>
                </a:solidFill>
                <a:latin typeface="Times New Roman" panose="02020603050405020304" pitchFamily="18" charset="0"/>
                <a:cs typeface="Times New Roman" panose="02020603050405020304" pitchFamily="18" charset="0"/>
              </a:rPr>
              <a:t>ee</a:t>
            </a:r>
            <a:r>
              <a:rPr lang="en-GB" sz="1800" b="1" dirty="0">
                <a:solidFill>
                  <a:schemeClr val="accent2"/>
                </a:solidFill>
                <a:latin typeface="Times New Roman" panose="02020603050405020304" pitchFamily="18" charset="0"/>
                <a:cs typeface="Times New Roman" panose="02020603050405020304" pitchFamily="18" charset="0"/>
              </a:rPr>
              <a:t> demands higher repetition rates (up to 100 Hz), stronger fields, and larger apertures, presenting major technical challenges for high-power operation.</a:t>
            </a:r>
          </a:p>
          <a:p>
            <a:pPr marL="756763" lvl="1" indent="-255113" algn="just" fontAlgn="auto">
              <a:lnSpc>
                <a:spcPct val="80000"/>
              </a:lnSpc>
              <a:spcAft>
                <a:spcPts val="679"/>
              </a:spcAft>
              <a:buSzPct val="80000"/>
              <a:buFont typeface=".PingFang SC Regular"/>
              <a:buChar char="－"/>
            </a:pPr>
            <a:r>
              <a:rPr lang="en-GB" sz="1800" b="1" dirty="0">
                <a:solidFill>
                  <a:schemeClr val="accent2"/>
                </a:solidFill>
                <a:latin typeface="Times New Roman" panose="02020603050405020304" pitchFamily="18" charset="0"/>
                <a:cs typeface="Times New Roman" panose="02020603050405020304" pitchFamily="18" charset="0"/>
              </a:rPr>
              <a:t>To address these challenges, </a:t>
            </a:r>
            <a:r>
              <a:rPr lang="en-US" altLang="zh-CN" sz="1800" b="1" dirty="0">
                <a:solidFill>
                  <a:schemeClr val="accent2"/>
                </a:solidFill>
                <a:latin typeface="Times New Roman" panose="02020603050405020304" pitchFamily="18" charset="0"/>
                <a:cs typeface="Times New Roman" panose="02020603050405020304" pitchFamily="18" charset="0"/>
              </a:rPr>
              <a:t>the</a:t>
            </a:r>
            <a:r>
              <a:rPr lang="en-GB" sz="1800" b="1" dirty="0">
                <a:solidFill>
                  <a:schemeClr val="accent2"/>
                </a:solidFill>
                <a:latin typeface="Times New Roman" panose="02020603050405020304" pitchFamily="18" charset="0"/>
                <a:cs typeface="Times New Roman" panose="02020603050405020304" pitchFamily="18" charset="0"/>
              </a:rPr>
              <a:t> SC solenoid based on HTS technology was proposed for positron capture to meet the requirements set by FCC-</a:t>
            </a:r>
            <a:r>
              <a:rPr lang="en-GB" sz="1800" b="1" dirty="0" err="1">
                <a:solidFill>
                  <a:schemeClr val="accent2"/>
                </a:solidFill>
                <a:latin typeface="Times New Roman" panose="02020603050405020304" pitchFamily="18" charset="0"/>
                <a:cs typeface="Times New Roman" panose="02020603050405020304" pitchFamily="18" charset="0"/>
              </a:rPr>
              <a:t>ee</a:t>
            </a:r>
            <a:r>
              <a:rPr lang="en-GB" sz="1800" b="1" dirty="0">
                <a:solidFill>
                  <a:schemeClr val="accent2"/>
                </a:solidFill>
                <a:latin typeface="Times New Roman" panose="02020603050405020304" pitchFamily="18" charset="0"/>
                <a:cs typeface="Times New Roman" panose="02020603050405020304" pitchFamily="18" charset="0"/>
              </a:rPr>
              <a:t> (Z-pole) with the safety margins.</a:t>
            </a:r>
          </a:p>
          <a:p>
            <a:pPr marL="756763" lvl="1" indent="-255113" algn="just" fontAlgn="auto">
              <a:lnSpc>
                <a:spcPct val="80000"/>
              </a:lnSpc>
              <a:spcAft>
                <a:spcPts val="679"/>
              </a:spcAft>
              <a:buSzPct val="80000"/>
              <a:buFont typeface=".PingFang SC Regular"/>
              <a:buChar char="－"/>
            </a:pPr>
            <a:endParaRPr lang="en-GB" sz="1800" b="1" dirty="0">
              <a:solidFill>
                <a:schemeClr val="accent2"/>
              </a:solidFill>
              <a:latin typeface="Times New Roman" panose="02020603050405020304" pitchFamily="18" charset="0"/>
              <a:cs typeface="Times New Roman" panose="02020603050405020304" pitchFamily="18" charset="0"/>
            </a:endParaRPr>
          </a:p>
          <a:p>
            <a:pPr marL="255113" indent="-255113" algn="just" fontAlgn="auto">
              <a:lnSpc>
                <a:spcPct val="80000"/>
              </a:lnSpc>
              <a:spcAft>
                <a:spcPts val="679"/>
              </a:spcAft>
              <a:buSzPct val="80000"/>
              <a:buFont typeface=".PingFang SC Regular"/>
              <a:buChar char="－"/>
            </a:pPr>
            <a:r>
              <a:rPr lang="en-GB" b="1" dirty="0">
                <a:solidFill>
                  <a:schemeClr val="accent2"/>
                </a:solidFill>
                <a:latin typeface="Times New Roman" panose="02020603050405020304" pitchFamily="18" charset="0"/>
                <a:cs typeface="Times New Roman" panose="02020603050405020304" pitchFamily="18" charset="0"/>
              </a:rPr>
              <a:t>The Feasibility Study baseline design of the FCC-</a:t>
            </a:r>
            <a:r>
              <a:rPr lang="en-GB" b="1" dirty="0" err="1">
                <a:solidFill>
                  <a:schemeClr val="accent2"/>
                </a:solidFill>
                <a:latin typeface="Times New Roman" panose="02020603050405020304" pitchFamily="18" charset="0"/>
                <a:cs typeface="Times New Roman" panose="02020603050405020304" pitchFamily="18" charset="0"/>
              </a:rPr>
              <a:t>ee</a:t>
            </a:r>
            <a:r>
              <a:rPr lang="en-GB" b="1" dirty="0">
                <a:solidFill>
                  <a:schemeClr val="accent2"/>
                </a:solidFill>
                <a:latin typeface="Times New Roman" panose="02020603050405020304" pitchFamily="18" charset="0"/>
                <a:cs typeface="Times New Roman" panose="02020603050405020304" pitchFamily="18" charset="0"/>
              </a:rPr>
              <a:t> injector including the positron source is finalized and was published in the FCC-</a:t>
            </a:r>
            <a:r>
              <a:rPr lang="en-GB" b="1" dirty="0" err="1">
                <a:solidFill>
                  <a:schemeClr val="accent2"/>
                </a:solidFill>
                <a:latin typeface="Times New Roman" panose="02020603050405020304" pitchFamily="18" charset="0"/>
                <a:cs typeface="Times New Roman" panose="02020603050405020304" pitchFamily="18" charset="0"/>
              </a:rPr>
              <a:t>ee</a:t>
            </a:r>
            <a:r>
              <a:rPr lang="en-GB" b="1" dirty="0">
                <a:solidFill>
                  <a:schemeClr val="accent2"/>
                </a:solidFill>
                <a:latin typeface="Times New Roman" panose="02020603050405020304" pitchFamily="18" charset="0"/>
                <a:cs typeface="Times New Roman" panose="02020603050405020304" pitchFamily="18" charset="0"/>
              </a:rPr>
              <a:t> Feasibility Study Report.</a:t>
            </a:r>
          </a:p>
          <a:p>
            <a:pPr marL="756763" lvl="1" indent="-255113" algn="just" fontAlgn="auto">
              <a:lnSpc>
                <a:spcPct val="80000"/>
              </a:lnSpc>
              <a:spcAft>
                <a:spcPts val="679"/>
              </a:spcAft>
              <a:buSzPct val="80000"/>
              <a:buFont typeface=".PingFang SC Regular"/>
              <a:buChar char="－"/>
            </a:pPr>
            <a:r>
              <a:rPr lang="en-GB" b="1" dirty="0">
                <a:solidFill>
                  <a:schemeClr val="accent2"/>
                </a:solidFill>
                <a:latin typeface="Times New Roman" panose="02020603050405020304" pitchFamily="18" charset="0"/>
                <a:cs typeface="Times New Roman" panose="02020603050405020304" pitchFamily="18" charset="0"/>
              </a:rPr>
              <a:t>The MD employing HTS solenoid was selected as the baseline for the FCC-</a:t>
            </a:r>
            <a:r>
              <a:rPr lang="en-GB" b="1" dirty="0" err="1">
                <a:solidFill>
                  <a:schemeClr val="accent2"/>
                </a:solidFill>
                <a:latin typeface="Times New Roman" panose="02020603050405020304" pitchFamily="18" charset="0"/>
                <a:cs typeface="Times New Roman" panose="02020603050405020304" pitchFamily="18" charset="0"/>
              </a:rPr>
              <a:t>ee</a:t>
            </a:r>
            <a:r>
              <a:rPr lang="en-GB" b="1" dirty="0">
                <a:solidFill>
                  <a:schemeClr val="accent2"/>
                </a:solidFill>
                <a:latin typeface="Times New Roman" panose="02020603050405020304" pitchFamily="18" charset="0"/>
                <a:cs typeface="Times New Roman" panose="02020603050405020304" pitchFamily="18" charset="0"/>
              </a:rPr>
              <a:t> positron source,</a:t>
            </a:r>
            <a:r>
              <a:rPr lang="zh-CN" altLang="en-US" b="1" dirty="0">
                <a:solidFill>
                  <a:schemeClr val="accent2"/>
                </a:solidFill>
                <a:latin typeface="Times New Roman" panose="02020603050405020304" pitchFamily="18" charset="0"/>
                <a:cs typeface="Times New Roman" panose="02020603050405020304" pitchFamily="18" charset="0"/>
              </a:rPr>
              <a:t> </a:t>
            </a:r>
            <a:r>
              <a:rPr lang="en-US" b="1" dirty="0">
                <a:solidFill>
                  <a:schemeClr val="accent2"/>
                </a:solidFill>
                <a:latin typeface="Times New Roman" panose="02020603050405020304" pitchFamily="18" charset="0"/>
                <a:cs typeface="Times New Roman" panose="02020603050405020304" pitchFamily="18" charset="0"/>
              </a:rPr>
              <a:t>yielding ~3 e⁺/e⁻ @ DR. A proof-of-principle at PSI (P3 experiment) starts in 2026. </a:t>
            </a:r>
            <a:r>
              <a:rPr lang="en-GB" b="1" dirty="0">
                <a:solidFill>
                  <a:schemeClr val="accent2"/>
                </a:solidFill>
                <a:latin typeface="Times New Roman" panose="02020603050405020304" pitchFamily="18" charset="0"/>
                <a:cs typeface="Times New Roman" panose="02020603050405020304" pitchFamily="18" charset="0"/>
              </a:rPr>
              <a:t>With safety margins, an e⁻ drive beam charge of 3.8 </a:t>
            </a:r>
            <a:r>
              <a:rPr lang="en-GB" b="1" dirty="0" err="1">
                <a:solidFill>
                  <a:schemeClr val="accent2"/>
                </a:solidFill>
                <a:latin typeface="Times New Roman" panose="02020603050405020304" pitchFamily="18" charset="0"/>
                <a:cs typeface="Times New Roman" panose="02020603050405020304" pitchFamily="18" charset="0"/>
              </a:rPr>
              <a:t>nC</a:t>
            </a:r>
            <a:r>
              <a:rPr lang="en-GB" b="1" dirty="0">
                <a:solidFill>
                  <a:schemeClr val="accent2"/>
                </a:solidFill>
                <a:latin typeface="Times New Roman" panose="02020603050405020304" pitchFamily="18" charset="0"/>
                <a:cs typeface="Times New Roman" panose="02020603050405020304" pitchFamily="18" charset="0"/>
              </a:rPr>
              <a:t> is required to meet FCC-</a:t>
            </a:r>
            <a:r>
              <a:rPr lang="en-GB" b="1" dirty="0" err="1">
                <a:solidFill>
                  <a:schemeClr val="accent2"/>
                </a:solidFill>
                <a:latin typeface="Times New Roman" panose="02020603050405020304" pitchFamily="18" charset="0"/>
                <a:cs typeface="Times New Roman" panose="02020603050405020304" pitchFamily="18" charset="0"/>
              </a:rPr>
              <a:t>ee</a:t>
            </a:r>
            <a:r>
              <a:rPr lang="en-GB" b="1" dirty="0">
                <a:solidFill>
                  <a:schemeClr val="accent2"/>
                </a:solidFill>
                <a:latin typeface="Times New Roman" panose="02020603050405020304" pitchFamily="18" charset="0"/>
                <a:cs typeface="Times New Roman" panose="02020603050405020304" pitchFamily="18" charset="0"/>
              </a:rPr>
              <a:t> specifications.</a:t>
            </a:r>
          </a:p>
          <a:p>
            <a:pPr marL="255113" indent="-255113" algn="just" fontAlgn="auto">
              <a:lnSpc>
                <a:spcPct val="80000"/>
              </a:lnSpc>
              <a:spcAft>
                <a:spcPts val="679"/>
              </a:spcAft>
              <a:buSzPct val="80000"/>
              <a:buFont typeface=".PingFang SC Regular"/>
              <a:buChar char="－"/>
            </a:pPr>
            <a:endParaRPr lang="en-GB" b="1" dirty="0">
              <a:solidFill>
                <a:schemeClr val="accent2"/>
              </a:solidFill>
              <a:latin typeface="Times New Roman" panose="02020603050405020304" pitchFamily="18" charset="0"/>
              <a:cs typeface="Times New Roman" panose="02020603050405020304" pitchFamily="18" charset="0"/>
            </a:endParaRPr>
          </a:p>
          <a:p>
            <a:pPr marL="255113" indent="-255113" algn="just" fontAlgn="auto">
              <a:lnSpc>
                <a:spcPct val="80000"/>
              </a:lnSpc>
              <a:spcAft>
                <a:spcPts val="679"/>
              </a:spcAft>
              <a:buSzPct val="80000"/>
              <a:buFont typeface=".PingFang SC Regular"/>
              <a:buChar char="－"/>
            </a:pPr>
            <a:r>
              <a:rPr lang="en-GB" b="1" dirty="0">
                <a:solidFill>
                  <a:schemeClr val="accent2"/>
                </a:solidFill>
                <a:latin typeface="Times New Roman" panose="02020603050405020304" pitchFamily="18" charset="0"/>
                <a:cs typeface="Times New Roman" panose="02020603050405020304" pitchFamily="18" charset="0"/>
              </a:rPr>
              <a:t>Next step: The feasibility of 3 GHz RF frequency in positron capture and </a:t>
            </a:r>
            <a:r>
              <a:rPr lang="en-GB" b="1" dirty="0" err="1">
                <a:solidFill>
                  <a:schemeClr val="accent2"/>
                </a:solidFill>
                <a:latin typeface="Times New Roman" panose="02020603050405020304" pitchFamily="18" charset="0"/>
                <a:cs typeface="Times New Roman" panose="02020603050405020304" pitchFamily="18" charset="0"/>
              </a:rPr>
              <a:t>linac</a:t>
            </a:r>
            <a:r>
              <a:rPr lang="en-GB" b="1" dirty="0">
                <a:solidFill>
                  <a:schemeClr val="accent2"/>
                </a:solidFill>
                <a:latin typeface="Times New Roman" panose="02020603050405020304" pitchFamily="18" charset="0"/>
                <a:cs typeface="Times New Roman" panose="02020603050405020304" pitchFamily="18" charset="0"/>
              </a:rPr>
              <a:t> is ongoing.</a:t>
            </a:r>
          </a:p>
          <a:p>
            <a:pPr marL="255113" indent="-255113" algn="just" fontAlgn="auto">
              <a:lnSpc>
                <a:spcPct val="80000"/>
              </a:lnSpc>
              <a:spcAft>
                <a:spcPts val="679"/>
              </a:spcAft>
              <a:buSzPct val="80000"/>
              <a:buFont typeface=".PingFang SC Regular"/>
              <a:buChar char="－"/>
            </a:pPr>
            <a:endParaRPr lang="en-GB" sz="1800" b="1" dirty="0">
              <a:solidFill>
                <a:schemeClr val="accent2"/>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41ED9A5-BA9E-4A08-BAE3-42AC409109DA}"/>
              </a:ext>
            </a:extLst>
          </p:cNvPr>
          <p:cNvSpPr txBox="1"/>
          <p:nvPr/>
        </p:nvSpPr>
        <p:spPr>
          <a:xfrm>
            <a:off x="6987144" y="5540732"/>
            <a:ext cx="3787721" cy="369332"/>
          </a:xfrm>
          <a:prstGeom prst="rect">
            <a:avLst/>
          </a:prstGeom>
          <a:noFill/>
        </p:spPr>
        <p:txBody>
          <a:bodyPr wrap="square">
            <a:spAutoFit/>
          </a:bodyPr>
          <a:lstStyle/>
          <a:p>
            <a:r>
              <a:rPr lang="en-US" altLang="zh-CN" sz="1800" b="0" i="0" u="none" strike="noStrike" dirty="0">
                <a:solidFill>
                  <a:schemeClr val="accent1"/>
                </a:solidFill>
                <a:effectLst/>
                <a:latin typeface="PT Sans" panose="020B0604020202020204" pitchFamily="34" charset="0"/>
              </a:rPr>
              <a:t>DOI</a:t>
            </a:r>
            <a:r>
              <a:rPr lang="en-GB" altLang="zh-CN" sz="1800" dirty="0">
                <a:solidFill>
                  <a:schemeClr val="accent1"/>
                </a:solidFill>
                <a:latin typeface="PT Sans" panose="020B0604020202020204" pitchFamily="34" charset="0"/>
              </a:rPr>
              <a:t>:</a:t>
            </a:r>
            <a:r>
              <a:rPr lang="zh-CN" altLang="en-US" sz="1800" dirty="0">
                <a:solidFill>
                  <a:schemeClr val="accent1"/>
                </a:solidFill>
                <a:latin typeface="PT Sans" panose="020B0604020202020204" pitchFamily="34" charset="0"/>
              </a:rPr>
              <a:t> </a:t>
            </a:r>
            <a:r>
              <a:rPr lang="en-GB" sz="1800" b="0" i="0" u="none" strike="noStrike" dirty="0">
                <a:solidFill>
                  <a:schemeClr val="accent1"/>
                </a:solidFill>
                <a:effectLst/>
                <a:latin typeface="PT Sans" panose="020B0604020202020204" pitchFamily="34" charset="0"/>
              </a:rPr>
              <a:t>10.17181/CERN.EBAY.7W4X</a:t>
            </a:r>
            <a:endParaRPr lang="en-GB" sz="1800" dirty="0">
              <a:solidFill>
                <a:schemeClr val="accent1"/>
              </a:solidFill>
            </a:endParaRPr>
          </a:p>
        </p:txBody>
      </p:sp>
    </p:spTree>
    <p:extLst>
      <p:ext uri="{BB962C8B-B14F-4D97-AF65-F5344CB8AC3E}">
        <p14:creationId xmlns:p14="http://schemas.microsoft.com/office/powerpoint/2010/main" val="2981608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595178-32E4-E2C9-5A55-2EE5DDAA49AA}"/>
              </a:ext>
            </a:extLst>
          </p:cNvPr>
          <p:cNvSpPr>
            <a:spLocks noGrp="1"/>
          </p:cNvSpPr>
          <p:nvPr>
            <p:ph type="sldNum" sz="quarter" idx="12"/>
          </p:nvPr>
        </p:nvSpPr>
        <p:spPr/>
        <p:txBody>
          <a:bodyPr/>
          <a:lstStyle/>
          <a:p>
            <a:fld id="{77E71596-5F9D-49C5-9701-16B3CA54319D}" type="slidenum">
              <a:rPr lang="fr-FR" smtClean="0"/>
              <a:pPr/>
              <a:t>17</a:t>
            </a:fld>
            <a:endParaRPr lang="fr-FR" dirty="0"/>
          </a:p>
        </p:txBody>
      </p:sp>
      <p:sp>
        <p:nvSpPr>
          <p:cNvPr id="9" name="Title 1">
            <a:extLst>
              <a:ext uri="{FF2B5EF4-FFF2-40B4-BE49-F238E27FC236}">
                <a16:creationId xmlns:a16="http://schemas.microsoft.com/office/drawing/2014/main" id="{F43FB41F-AAD0-3AF0-B75D-80B32EF23915}"/>
              </a:ext>
            </a:extLst>
          </p:cNvPr>
          <p:cNvSpPr>
            <a:spLocks noGrp="1"/>
          </p:cNvSpPr>
          <p:nvPr>
            <p:ph type="title"/>
          </p:nvPr>
        </p:nvSpPr>
        <p:spPr>
          <a:xfrm>
            <a:off x="2290044" y="149425"/>
            <a:ext cx="5688632" cy="432048"/>
          </a:xfrm>
        </p:spPr>
        <p:txBody>
          <a:bodyPr/>
          <a:lstStyle/>
          <a:p>
            <a:r>
              <a:rPr lang="en-GB" dirty="0"/>
              <a:t>Credits</a:t>
            </a:r>
          </a:p>
        </p:txBody>
      </p:sp>
      <p:graphicFrame>
        <p:nvGraphicFramePr>
          <p:cNvPr id="4" name="Table 5">
            <a:extLst>
              <a:ext uri="{FF2B5EF4-FFF2-40B4-BE49-F238E27FC236}">
                <a16:creationId xmlns:a16="http://schemas.microsoft.com/office/drawing/2014/main" id="{834D0ADF-C53B-66A8-CE36-098F76F8BB65}"/>
              </a:ext>
            </a:extLst>
          </p:cNvPr>
          <p:cNvGraphicFramePr>
            <a:graphicFrameLocks noGrp="1"/>
          </p:cNvGraphicFramePr>
          <p:nvPr>
            <p:extLst>
              <p:ext uri="{D42A27DB-BD31-4B8C-83A1-F6EECF244321}">
                <p14:modId xmlns:p14="http://schemas.microsoft.com/office/powerpoint/2010/main" val="1414586196"/>
              </p:ext>
            </p:extLst>
          </p:nvPr>
        </p:nvGraphicFramePr>
        <p:xfrm>
          <a:off x="636759" y="792228"/>
          <a:ext cx="9804057" cy="3317240"/>
        </p:xfrm>
        <a:graphic>
          <a:graphicData uri="http://schemas.openxmlformats.org/drawingml/2006/table">
            <a:tbl>
              <a:tblPr firstRow="1" bandRow="1">
                <a:tableStyleId>{D7AC3CCA-C797-4891-BE02-D94E43425B78}</a:tableStyleId>
              </a:tblPr>
              <a:tblGrid>
                <a:gridCol w="1355315">
                  <a:extLst>
                    <a:ext uri="{9D8B030D-6E8A-4147-A177-3AD203B41FA5}">
                      <a16:colId xmlns:a16="http://schemas.microsoft.com/office/drawing/2014/main" val="547279261"/>
                    </a:ext>
                  </a:extLst>
                </a:gridCol>
                <a:gridCol w="8448742">
                  <a:extLst>
                    <a:ext uri="{9D8B030D-6E8A-4147-A177-3AD203B41FA5}">
                      <a16:colId xmlns:a16="http://schemas.microsoft.com/office/drawing/2014/main" val="2791368337"/>
                    </a:ext>
                  </a:extLst>
                </a:gridCol>
              </a:tblGrid>
              <a:tr h="370840">
                <a:tc>
                  <a:txBody>
                    <a:bodyPr/>
                    <a:lstStyle/>
                    <a:p>
                      <a:r>
                        <a:rPr lang="en-CH" sz="1400" b="0" i="0" dirty="0">
                          <a:latin typeface="Calibri Light" panose="020F0302020204030204" pitchFamily="34" charset="0"/>
                          <a:ea typeface="Lato" panose="020F0502020204030203" pitchFamily="34" charset="0"/>
                          <a:cs typeface="Calibri Light" panose="020F0302020204030204" pitchFamily="34" charset="0"/>
                        </a:rPr>
                        <a:t>PSI</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r>
                        <a:rPr lang="en-GB" sz="1400" b="0" i="0" dirty="0">
                          <a:latin typeface="Calibri Light" panose="020F0302020204030204" pitchFamily="34" charset="0"/>
                          <a:ea typeface="Lato" panose="020F0502020204030203" pitchFamily="34" charset="0"/>
                          <a:cs typeface="Calibri Light" panose="020F0302020204030204" pitchFamily="34" charset="0"/>
                        </a:rPr>
                        <a:t>B. </a:t>
                      </a:r>
                      <a:r>
                        <a:rPr lang="en-GB" sz="1400" b="0" i="0" dirty="0" err="1">
                          <a:latin typeface="Calibri Light" panose="020F0302020204030204" pitchFamily="34" charset="0"/>
                          <a:ea typeface="Lato" panose="020F0502020204030203" pitchFamily="34" charset="0"/>
                          <a:cs typeface="Calibri Light" panose="020F0302020204030204" pitchFamily="34" charset="0"/>
                        </a:rPr>
                        <a:t>Auchmann</a:t>
                      </a:r>
                      <a:r>
                        <a:rPr lang="en-GB" sz="1400" b="0" i="0" dirty="0">
                          <a:latin typeface="Calibri Light" panose="020F0302020204030204" pitchFamily="34" charset="0"/>
                          <a:ea typeface="Lato" panose="020F0502020204030203" pitchFamily="34" charset="0"/>
                          <a:cs typeface="Calibri Light" panose="020F0302020204030204" pitchFamily="34" charset="0"/>
                        </a:rPr>
                        <a:t>, I. M. Besana, S. </a:t>
                      </a:r>
                      <a:r>
                        <a:rPr lang="en-GB" sz="1400" b="0" i="0" dirty="0" err="1">
                          <a:latin typeface="Calibri Light" panose="020F0302020204030204" pitchFamily="34" charset="0"/>
                          <a:ea typeface="Lato" panose="020F0502020204030203" pitchFamily="34" charset="0"/>
                          <a:cs typeface="Calibri Light" panose="020F0302020204030204" pitchFamily="34" charset="0"/>
                        </a:rPr>
                        <a:t>Bettoni</a:t>
                      </a:r>
                      <a:r>
                        <a:rPr lang="en-GB" sz="1400" b="0" i="0" dirty="0">
                          <a:latin typeface="Calibri Light" panose="020F0302020204030204" pitchFamily="34" charset="0"/>
                          <a:ea typeface="Lato" panose="020F0502020204030203" pitchFamily="34" charset="0"/>
                          <a:cs typeface="Calibri Light" panose="020F0302020204030204" pitchFamily="34" charset="0"/>
                        </a:rPr>
                        <a:t>, P. </a:t>
                      </a:r>
                      <a:r>
                        <a:rPr lang="en-GB" sz="1400" b="0" i="0" dirty="0" err="1">
                          <a:latin typeface="Calibri Light" panose="020F0302020204030204" pitchFamily="34" charset="0"/>
                          <a:ea typeface="Lato" panose="020F0502020204030203" pitchFamily="34" charset="0"/>
                          <a:cs typeface="Calibri Light" panose="020F0302020204030204" pitchFamily="34" charset="0"/>
                        </a:rPr>
                        <a:t>Craievich</a:t>
                      </a:r>
                      <a:r>
                        <a:rPr lang="en-GB" sz="1400" b="0" i="0" dirty="0">
                          <a:latin typeface="Calibri Light" panose="020F0302020204030204" pitchFamily="34" charset="0"/>
                          <a:ea typeface="Lato" panose="020F0502020204030203" pitchFamily="34" charset="0"/>
                          <a:cs typeface="Calibri Light" panose="020F0302020204030204" pitchFamily="34" charset="0"/>
                        </a:rPr>
                        <a:t>, M. </a:t>
                      </a:r>
                      <a:r>
                        <a:rPr lang="en-GB" sz="1400" b="0" i="0" dirty="0" err="1">
                          <a:latin typeface="Calibri Light" panose="020F0302020204030204" pitchFamily="34" charset="0"/>
                          <a:ea typeface="Lato" panose="020F0502020204030203" pitchFamily="34" charset="0"/>
                          <a:cs typeface="Calibri Light" panose="020F0302020204030204" pitchFamily="34" charset="0"/>
                        </a:rPr>
                        <a:t>Duda</a:t>
                      </a:r>
                      <a:r>
                        <a:rPr lang="en-GB" sz="1400" b="0" i="0" dirty="0">
                          <a:latin typeface="Calibri Light" panose="020F0302020204030204" pitchFamily="34" charset="0"/>
                          <a:ea typeface="Lato" panose="020F0502020204030203" pitchFamily="34" charset="0"/>
                          <a:cs typeface="Calibri Light" panose="020F0302020204030204" pitchFamily="34" charset="0"/>
                        </a:rPr>
                        <a:t>, R. </a:t>
                      </a:r>
                      <a:r>
                        <a:rPr lang="en-GB" sz="1400" b="0" i="0" dirty="0" err="1">
                          <a:latin typeface="Calibri Light" panose="020F0302020204030204" pitchFamily="34" charset="0"/>
                          <a:ea typeface="Lato" panose="020F0502020204030203" pitchFamily="34" charset="0"/>
                          <a:cs typeface="Calibri Light" panose="020F0302020204030204" pitchFamily="34" charset="0"/>
                        </a:rPr>
                        <a:t>Fortunati</a:t>
                      </a:r>
                      <a:r>
                        <a:rPr lang="en-GB" sz="1400" b="0" i="0" dirty="0">
                          <a:latin typeface="Calibri Light" panose="020F0302020204030204" pitchFamily="34" charset="0"/>
                          <a:ea typeface="Lato" panose="020F0502020204030203" pitchFamily="34" charset="0"/>
                          <a:cs typeface="Calibri Light" panose="020F0302020204030204" pitchFamily="34" charset="0"/>
                        </a:rPr>
                        <a:t>, H. Garcia-Rodrigues, D. </a:t>
                      </a:r>
                      <a:r>
                        <a:rPr lang="en-GB" sz="1400" b="0" i="0" dirty="0" err="1">
                          <a:latin typeface="Calibri Light" panose="020F0302020204030204" pitchFamily="34" charset="0"/>
                          <a:ea typeface="Lato" panose="020F0502020204030203" pitchFamily="34" charset="0"/>
                          <a:cs typeface="Calibri Light" panose="020F0302020204030204" pitchFamily="34" charset="0"/>
                        </a:rPr>
                        <a:t>Hauenstein</a:t>
                      </a:r>
                      <a:r>
                        <a:rPr lang="en-GB" sz="1400" b="0" i="0" dirty="0">
                          <a:latin typeface="Calibri Light" panose="020F0302020204030204" pitchFamily="34" charset="0"/>
                          <a:ea typeface="Lato" panose="020F0502020204030203" pitchFamily="34" charset="0"/>
                          <a:cs typeface="Calibri Light" panose="020F0302020204030204" pitchFamily="34" charset="0"/>
                        </a:rPr>
                        <a:t>,          R. </a:t>
                      </a:r>
                      <a:r>
                        <a:rPr lang="en-GB" sz="1400" b="0" i="0" dirty="0" err="1">
                          <a:latin typeface="Calibri Light" panose="020F0302020204030204" pitchFamily="34" charset="0"/>
                          <a:ea typeface="Lato" panose="020F0502020204030203" pitchFamily="34" charset="0"/>
                          <a:cs typeface="Calibri Light" panose="020F0302020204030204" pitchFamily="34" charset="0"/>
                        </a:rPr>
                        <a:t>Ischebeck</a:t>
                      </a:r>
                      <a:r>
                        <a:rPr lang="en-GB" sz="1400" b="0" i="0" dirty="0">
                          <a:latin typeface="Calibri Light" panose="020F0302020204030204" pitchFamily="34" charset="0"/>
                          <a:ea typeface="Lato" panose="020F0502020204030203" pitchFamily="34" charset="0"/>
                          <a:cs typeface="Calibri Light" panose="020F0302020204030204" pitchFamily="34" charset="0"/>
                        </a:rPr>
                        <a:t>, P. </a:t>
                      </a:r>
                      <a:r>
                        <a:rPr lang="en-GB" sz="1400" b="0" i="0" dirty="0" err="1">
                          <a:latin typeface="Calibri Light" panose="020F0302020204030204" pitchFamily="34" charset="0"/>
                          <a:ea typeface="Lato" panose="020F0502020204030203" pitchFamily="34" charset="0"/>
                          <a:cs typeface="Calibri Light" panose="020F0302020204030204" pitchFamily="34" charset="0"/>
                        </a:rPr>
                        <a:t>Juranic</a:t>
                      </a:r>
                      <a:r>
                        <a:rPr lang="en-GB" sz="1400" b="0" i="0" dirty="0">
                          <a:latin typeface="Calibri Light" panose="020F0302020204030204" pitchFamily="34" charset="0"/>
                          <a:ea typeface="Lato" panose="020F0502020204030203" pitchFamily="34" charset="0"/>
                          <a:cs typeface="Calibri Light" panose="020F0302020204030204" pitchFamily="34" charset="0"/>
                        </a:rPr>
                        <a:t>, J. </a:t>
                      </a:r>
                      <a:r>
                        <a:rPr lang="en-GB" sz="1400" b="0" i="0" dirty="0" err="1">
                          <a:latin typeface="Calibri Light" panose="020F0302020204030204" pitchFamily="34" charset="0"/>
                          <a:ea typeface="Lato" panose="020F0502020204030203" pitchFamily="34" charset="0"/>
                          <a:cs typeface="Calibri Light" panose="020F0302020204030204" pitchFamily="34" charset="0"/>
                        </a:rPr>
                        <a:t>Kosse</a:t>
                      </a:r>
                      <a:r>
                        <a:rPr lang="en-GB" sz="1400" b="0" i="0" dirty="0">
                          <a:latin typeface="Calibri Light" panose="020F0302020204030204" pitchFamily="34" charset="0"/>
                          <a:ea typeface="Lato" panose="020F0502020204030203" pitchFamily="34" charset="0"/>
                          <a:cs typeface="Calibri Light" panose="020F0302020204030204" pitchFamily="34" charset="0"/>
                        </a:rPr>
                        <a:t>, F. </a:t>
                      </a:r>
                      <a:r>
                        <a:rPr lang="en-GB" sz="1400" b="0" i="0" dirty="0" err="1">
                          <a:latin typeface="Calibri Light" panose="020F0302020204030204" pitchFamily="34" charset="0"/>
                          <a:ea typeface="Lato" panose="020F0502020204030203" pitchFamily="34" charset="0"/>
                          <a:cs typeface="Calibri Light" panose="020F0302020204030204" pitchFamily="34" charset="0"/>
                        </a:rPr>
                        <a:t>Marcellini</a:t>
                      </a:r>
                      <a:r>
                        <a:rPr lang="en-GB" sz="1400" b="0" i="0" dirty="0">
                          <a:latin typeface="Calibri Light" panose="020F0302020204030204" pitchFamily="34" charset="0"/>
                          <a:ea typeface="Lato" panose="020F0502020204030203" pitchFamily="34" charset="0"/>
                          <a:cs typeface="Calibri Light" panose="020F0302020204030204" pitchFamily="34" charset="0"/>
                        </a:rPr>
                        <a:t>, U. </a:t>
                      </a:r>
                      <a:r>
                        <a:rPr lang="en-GB" sz="1400" b="0" i="0" dirty="0" err="1">
                          <a:latin typeface="Calibri Light" panose="020F0302020204030204" pitchFamily="34" charset="0"/>
                          <a:ea typeface="Lato" panose="020F0502020204030203" pitchFamily="34" charset="0"/>
                          <a:cs typeface="Calibri Light" panose="020F0302020204030204" pitchFamily="34" charset="0"/>
                        </a:rPr>
                        <a:t>Michlmayr</a:t>
                      </a:r>
                      <a:r>
                        <a:rPr lang="en-GB" sz="1400" b="0" i="0" dirty="0">
                          <a:latin typeface="Calibri Light" panose="020F0302020204030204" pitchFamily="34" charset="0"/>
                          <a:ea typeface="Lato" panose="020F0502020204030203" pitchFamily="34" charset="0"/>
                          <a:cs typeface="Calibri Light" panose="020F0302020204030204" pitchFamily="34" charset="0"/>
                        </a:rPr>
                        <a:t>, G. L. </a:t>
                      </a:r>
                      <a:r>
                        <a:rPr lang="en-GB" sz="1400" b="0" i="0" dirty="0" err="1">
                          <a:latin typeface="Calibri Light" panose="020F0302020204030204" pitchFamily="34" charset="0"/>
                          <a:ea typeface="Lato" panose="020F0502020204030203" pitchFamily="34" charset="0"/>
                          <a:cs typeface="Calibri Light" panose="020F0302020204030204" pitchFamily="34" charset="0"/>
                        </a:rPr>
                        <a:t>Orlandi</a:t>
                      </a:r>
                      <a:r>
                        <a:rPr lang="en-GB" sz="1400" b="0" i="0" dirty="0">
                          <a:latin typeface="Calibri Light" panose="020F0302020204030204" pitchFamily="34" charset="0"/>
                          <a:ea typeface="Lato" panose="020F0502020204030203" pitchFamily="34" charset="0"/>
                          <a:cs typeface="Calibri Light" panose="020F0302020204030204" pitchFamily="34" charset="0"/>
                        </a:rPr>
                        <a:t>, M. </a:t>
                      </a:r>
                      <a:r>
                        <a:rPr lang="en-GB" sz="1400" b="0" i="0" dirty="0" err="1">
                          <a:latin typeface="Calibri Light" panose="020F0302020204030204" pitchFamily="34" charset="0"/>
                          <a:ea typeface="Lato" panose="020F0502020204030203" pitchFamily="34" charset="0"/>
                          <a:cs typeface="Calibri Light" panose="020F0302020204030204" pitchFamily="34" charset="0"/>
                        </a:rPr>
                        <a:t>Pedrozzi</a:t>
                      </a:r>
                      <a:r>
                        <a:rPr lang="en-GB" sz="1400" b="0" i="0" dirty="0">
                          <a:latin typeface="Calibri Light" panose="020F0302020204030204" pitchFamily="34" charset="0"/>
                          <a:ea typeface="Lato" panose="020F0502020204030203" pitchFamily="34" charset="0"/>
                          <a:cs typeface="Calibri Light" panose="020F0302020204030204" pitchFamily="34" charset="0"/>
                        </a:rPr>
                        <a:t>, J.-Y. </a:t>
                      </a:r>
                      <a:r>
                        <a:rPr lang="en-GB" sz="1400" b="0" i="0" dirty="0" err="1">
                          <a:latin typeface="Calibri Light" panose="020F0302020204030204" pitchFamily="34" charset="0"/>
                          <a:ea typeface="Lato" panose="020F0502020204030203" pitchFamily="34" charset="0"/>
                          <a:cs typeface="Calibri Light" panose="020F0302020204030204" pitchFamily="34" charset="0"/>
                        </a:rPr>
                        <a:t>Raguin</a:t>
                      </a:r>
                      <a:r>
                        <a:rPr lang="en-GB" sz="1400" b="0" i="0" dirty="0">
                          <a:latin typeface="Calibri Light" panose="020F0302020204030204" pitchFamily="34" charset="0"/>
                          <a:ea typeface="Lato" panose="020F0502020204030203" pitchFamily="34" charset="0"/>
                          <a:cs typeface="Calibri Light" panose="020F0302020204030204" pitchFamily="34" charset="0"/>
                        </a:rPr>
                        <a:t>, S. </a:t>
                      </a:r>
                      <a:r>
                        <a:rPr lang="en-GB" sz="1400" b="0" i="0" dirty="0" err="1">
                          <a:latin typeface="Calibri Light" panose="020F0302020204030204" pitchFamily="34" charset="0"/>
                          <a:ea typeface="Lato" panose="020F0502020204030203" pitchFamily="34" charset="0"/>
                          <a:cs typeface="Calibri Light" panose="020F0302020204030204" pitchFamily="34" charset="0"/>
                        </a:rPr>
                        <a:t>Reiche</a:t>
                      </a:r>
                      <a:r>
                        <a:rPr lang="en-GB" sz="1400" b="0" i="0" dirty="0">
                          <a:latin typeface="Calibri Light" panose="020F0302020204030204" pitchFamily="34" charset="0"/>
                          <a:ea typeface="Lato" panose="020F0502020204030203" pitchFamily="34" charset="0"/>
                          <a:cs typeface="Calibri Light" panose="020F0302020204030204" pitchFamily="34" charset="0"/>
                        </a:rPr>
                        <a:t>, R. Rotundo, S. Sanfilippo, M. </a:t>
                      </a:r>
                      <a:r>
                        <a:rPr lang="en-GB" sz="1400" b="0" i="0" dirty="0" err="1">
                          <a:latin typeface="Calibri Light" panose="020F0302020204030204" pitchFamily="34" charset="0"/>
                          <a:ea typeface="Lato" panose="020F0502020204030203" pitchFamily="34" charset="0"/>
                          <a:cs typeface="Calibri Light" panose="020F0302020204030204" pitchFamily="34" charset="0"/>
                        </a:rPr>
                        <a:t>Schär</a:t>
                      </a:r>
                      <a:r>
                        <a:rPr lang="en-GB" sz="1400" b="0" i="0" dirty="0">
                          <a:latin typeface="Calibri Light" panose="020F0302020204030204" pitchFamily="34" charset="0"/>
                          <a:ea typeface="Lato" panose="020F0502020204030203" pitchFamily="34" charset="0"/>
                          <a:cs typeface="Calibri Light" panose="020F0302020204030204" pitchFamily="34" charset="0"/>
                        </a:rPr>
                        <a:t>, N. </a:t>
                      </a:r>
                      <a:r>
                        <a:rPr lang="en-GB" sz="1400" b="0" i="0" dirty="0" err="1">
                          <a:latin typeface="Calibri Light" panose="020F0302020204030204" pitchFamily="34" charset="0"/>
                          <a:ea typeface="Lato" panose="020F0502020204030203" pitchFamily="34" charset="0"/>
                          <a:cs typeface="Calibri Light" panose="020F0302020204030204" pitchFamily="34" charset="0"/>
                        </a:rPr>
                        <a:t>Strohmaier</a:t>
                      </a:r>
                      <a:r>
                        <a:rPr lang="en-GB" sz="1400" b="0" i="0" dirty="0">
                          <a:latin typeface="Calibri Light" panose="020F0302020204030204" pitchFamily="34" charset="0"/>
                          <a:ea typeface="Lato" panose="020F0502020204030203" pitchFamily="34" charset="0"/>
                          <a:cs typeface="Calibri Light" panose="020F0302020204030204" pitchFamily="34" charset="0"/>
                        </a:rPr>
                        <a:t>, N. </a:t>
                      </a:r>
                      <a:r>
                        <a:rPr lang="en-GB" sz="1400" b="0" i="0" dirty="0" err="1">
                          <a:latin typeface="Calibri Light" panose="020F0302020204030204" pitchFamily="34" charset="0"/>
                          <a:ea typeface="Lato" panose="020F0502020204030203" pitchFamily="34" charset="0"/>
                          <a:cs typeface="Calibri Light" panose="020F0302020204030204" pitchFamily="34" charset="0"/>
                        </a:rPr>
                        <a:t>Vallis</a:t>
                      </a:r>
                      <a:r>
                        <a:rPr lang="en-GB" sz="1400" b="0" i="0" dirty="0">
                          <a:latin typeface="Calibri Light" panose="020F0302020204030204" pitchFamily="34" charset="0"/>
                          <a:ea typeface="Lato" panose="020F0502020204030203" pitchFamily="34" charset="0"/>
                          <a:cs typeface="Calibri Light" panose="020F0302020204030204" pitchFamily="34" charset="0"/>
                        </a:rPr>
                        <a:t>, M. </a:t>
                      </a:r>
                      <a:r>
                        <a:rPr lang="en-GB" sz="1400" b="0" i="0" dirty="0" err="1">
                          <a:latin typeface="Calibri Light" panose="020F0302020204030204" pitchFamily="34" charset="0"/>
                          <a:ea typeface="Lato" panose="020F0502020204030203" pitchFamily="34" charset="0"/>
                          <a:cs typeface="Calibri Light" panose="020F0302020204030204" pitchFamily="34" charset="0"/>
                        </a:rPr>
                        <a:t>Zykova</a:t>
                      </a:r>
                      <a:r>
                        <a:rPr lang="en-GB" sz="1400" b="0" i="0" dirty="0">
                          <a:latin typeface="Calibri Light" panose="020F0302020204030204" pitchFamily="34" charset="0"/>
                          <a:ea typeface="Lato" panose="020F0502020204030203" pitchFamily="34" charset="0"/>
                          <a:cs typeface="Calibri Light" panose="020F0302020204030204" pitchFamily="34" charset="0"/>
                        </a:rPr>
                        <a:t>, R. </a:t>
                      </a:r>
                      <a:r>
                        <a:rPr lang="en-GB" sz="1400" b="0" i="0" dirty="0" err="1">
                          <a:latin typeface="Calibri Light" panose="020F0302020204030204" pitchFamily="34" charset="0"/>
                          <a:ea typeface="Lato" panose="020F0502020204030203" pitchFamily="34" charset="0"/>
                          <a:cs typeface="Calibri Light" panose="020F0302020204030204" pitchFamily="34" charset="0"/>
                        </a:rPr>
                        <a:t>Zennaro</a:t>
                      </a:r>
                      <a:r>
                        <a:rPr lang="en-GB" sz="1400" b="0" i="0" dirty="0">
                          <a:latin typeface="Calibri Light" panose="020F0302020204030204" pitchFamily="34" charset="0"/>
                          <a:ea typeface="Lato" panose="020F0502020204030203" pitchFamily="34" charset="0"/>
                          <a:cs typeface="Calibri Light" panose="020F0302020204030204" pitchFamily="34" charset="0"/>
                        </a:rPr>
                        <a:t>, H.H. Braun, M. Seidel all the technical groups involved  in the P3 experiment</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28258489"/>
                  </a:ext>
                </a:extLst>
              </a:tr>
              <a:tr h="370840">
                <a:tc>
                  <a:txBody>
                    <a:bodyPr/>
                    <a:lstStyle/>
                    <a:p>
                      <a:r>
                        <a:rPr lang="en-GB" sz="1400" b="0" i="0" dirty="0">
                          <a:effectLst/>
                          <a:latin typeface="Calibri Light" panose="020F0302020204030204" pitchFamily="34" charset="0"/>
                          <a:ea typeface="Lato" panose="020F0502020204030203" pitchFamily="34" charset="0"/>
                          <a:cs typeface="Calibri Light" panose="020F0302020204030204" pitchFamily="34" charset="0"/>
                        </a:rPr>
                        <a:t>IJCLab</a:t>
                      </a:r>
                      <a:endParaRPr lang="en-CH" sz="1400" b="0" i="0" dirty="0">
                        <a:latin typeface="Calibri Light" panose="020F0302020204030204" pitchFamily="34" charset="0"/>
                        <a:ea typeface="Lato" panose="020F0502020204030203" pitchFamily="34" charset="0"/>
                        <a:cs typeface="Calibri Light" panose="020F030202020403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r>
                        <a:rPr lang="en-GB" sz="1400" dirty="0">
                          <a:latin typeface="Calibri Light" panose="020F0302020204030204" pitchFamily="34" charset="0"/>
                          <a:cs typeface="Calibri Light" panose="020F0302020204030204" pitchFamily="34" charset="0"/>
                        </a:rPr>
                        <a:t>F. </a:t>
                      </a:r>
                      <a:r>
                        <a:rPr lang="en-GB" sz="1400" dirty="0" err="1">
                          <a:latin typeface="Calibri Light" panose="020F0302020204030204" pitchFamily="34" charset="0"/>
                          <a:cs typeface="Calibri Light" panose="020F0302020204030204" pitchFamily="34" charset="0"/>
                        </a:rPr>
                        <a:t>Alharthi</a:t>
                      </a:r>
                      <a:r>
                        <a:rPr lang="en-GB" sz="1400" dirty="0">
                          <a:latin typeface="Calibri Light" panose="020F0302020204030204" pitchFamily="34" charset="0"/>
                          <a:cs typeface="Calibri Light" panose="020F0302020204030204" pitchFamily="34" charset="0"/>
                        </a:rPr>
                        <a:t>, I. Chaikovska, R. Chehab, V. </a:t>
                      </a:r>
                      <a:r>
                        <a:rPr lang="en-GB" sz="1400" dirty="0" err="1">
                          <a:latin typeface="Calibri Light" panose="020F0302020204030204" pitchFamily="34" charset="0"/>
                          <a:cs typeface="Calibri Light" panose="020F0302020204030204" pitchFamily="34" charset="0"/>
                        </a:rPr>
                        <a:t>Mytrochenko</a:t>
                      </a:r>
                      <a:r>
                        <a:rPr lang="en-GB" sz="1400" dirty="0">
                          <a:latin typeface="Calibri Light" panose="020F0302020204030204" pitchFamily="34" charset="0"/>
                          <a:cs typeface="Calibri Light" panose="020F0302020204030204" pitchFamily="34" charset="0"/>
                        </a:rPr>
                        <a:t>, Y. Wang</a:t>
                      </a:r>
                      <a:endParaRPr lang="en-CH" sz="1400" b="0" i="0" dirty="0">
                        <a:latin typeface="Calibri Light" panose="020F0302020204030204" pitchFamily="34" charset="0"/>
                        <a:ea typeface="Lato" panose="020F0502020204030203" pitchFamily="34" charset="0"/>
                        <a:cs typeface="Calibri Light" panose="020F030202020403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278111555"/>
                  </a:ext>
                </a:extLst>
              </a:tr>
              <a:tr h="370840">
                <a:tc>
                  <a:txBody>
                    <a:bodyPr/>
                    <a:lstStyle/>
                    <a:p>
                      <a:r>
                        <a:rPr lang="en-GB" sz="1400" b="0" i="0" dirty="0">
                          <a:effectLst/>
                          <a:latin typeface="Calibri Light" panose="020F0302020204030204" pitchFamily="34" charset="0"/>
                          <a:ea typeface="Lato" panose="020F0502020204030203" pitchFamily="34" charset="0"/>
                          <a:cs typeface="Calibri Light" panose="020F0302020204030204" pitchFamily="34" charset="0"/>
                        </a:rPr>
                        <a:t>CERN</a:t>
                      </a:r>
                      <a:endParaRPr lang="en-CH" sz="1400" b="0" i="0" dirty="0">
                        <a:latin typeface="Calibri Light" panose="020F0302020204030204" pitchFamily="34" charset="0"/>
                        <a:ea typeface="Lato" panose="020F0502020204030203" pitchFamily="34" charset="0"/>
                        <a:cs typeface="Calibri Light" panose="020F030202020403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400" dirty="0">
                          <a:latin typeface="Calibri Light" panose="020F0302020204030204" pitchFamily="34" charset="0"/>
                          <a:cs typeface="Calibri Light" panose="020F0302020204030204" pitchFamily="34" charset="0"/>
                        </a:rPr>
                        <a:t>W. </a:t>
                      </a:r>
                      <a:r>
                        <a:rPr lang="en-GB" sz="1400" dirty="0" err="1">
                          <a:latin typeface="Calibri Light" panose="020F0302020204030204" pitchFamily="34" charset="0"/>
                          <a:cs typeface="Calibri Light" panose="020F0302020204030204" pitchFamily="34" charset="0"/>
                        </a:rPr>
                        <a:t>Bartmann</a:t>
                      </a:r>
                      <a:r>
                        <a:rPr lang="en-GB" sz="1400" dirty="0">
                          <a:latin typeface="Calibri Light" panose="020F0302020204030204" pitchFamily="34" charset="0"/>
                          <a:cs typeface="Calibri Light" panose="020F0302020204030204" pitchFamily="34" charset="0"/>
                        </a:rPr>
                        <a:t>, H. </a:t>
                      </a:r>
                      <a:r>
                        <a:rPr lang="en-GB" sz="1400" dirty="0" err="1">
                          <a:latin typeface="Calibri Light" panose="020F0302020204030204" pitchFamily="34" charset="0"/>
                          <a:cs typeface="Calibri Light" panose="020F0302020204030204" pitchFamily="34" charset="0"/>
                        </a:rPr>
                        <a:t>Bartosik</a:t>
                      </a:r>
                      <a:r>
                        <a:rPr lang="en-GB" sz="1400" dirty="0">
                          <a:latin typeface="Calibri Light" panose="020F0302020204030204" pitchFamily="34" charset="0"/>
                          <a:cs typeface="Calibri Light" panose="020F0302020204030204" pitchFamily="34" charset="0"/>
                        </a:rPr>
                        <a:t>, M. </a:t>
                      </a:r>
                      <a:r>
                        <a:rPr lang="en-GB" sz="1400" dirty="0" err="1">
                          <a:latin typeface="Calibri Light" panose="020F0302020204030204" pitchFamily="34" charset="0"/>
                          <a:cs typeface="Calibri Light" panose="020F0302020204030204" pitchFamily="34" charset="0"/>
                        </a:rPr>
                        <a:t>Calviani</a:t>
                      </a:r>
                      <a:r>
                        <a:rPr lang="en-GB" sz="1400" dirty="0">
                          <a:latin typeface="Calibri Light" panose="020F0302020204030204" pitchFamily="34" charset="0"/>
                          <a:cs typeface="Calibri Light" panose="020F0302020204030204" pitchFamily="34" charset="0"/>
                        </a:rPr>
                        <a:t>, S. </a:t>
                      </a:r>
                      <a:r>
                        <a:rPr lang="en-GB" sz="1400" dirty="0" err="1">
                          <a:latin typeface="Calibri Light" panose="020F0302020204030204" pitchFamily="34" charset="0"/>
                          <a:cs typeface="Calibri Light" panose="020F0302020204030204" pitchFamily="34" charset="0"/>
                        </a:rPr>
                        <a:t>Doebert</a:t>
                      </a:r>
                      <a:r>
                        <a:rPr lang="en-GB" sz="1400" dirty="0">
                          <a:latin typeface="Calibri Light" panose="020F0302020204030204" pitchFamily="34" charset="0"/>
                          <a:cs typeface="Calibri Light" panose="020F0302020204030204" pitchFamily="34" charset="0"/>
                        </a:rPr>
                        <a:t>, Y. </a:t>
                      </a:r>
                      <a:r>
                        <a:rPr lang="en-GB" sz="1400" dirty="0" err="1">
                          <a:latin typeface="Calibri Light" panose="020F0302020204030204" pitchFamily="34" charset="0"/>
                          <a:cs typeface="Calibri Light" panose="020F0302020204030204" pitchFamily="34" charset="0"/>
                        </a:rPr>
                        <a:t>Duthell</a:t>
                      </a:r>
                      <a:r>
                        <a:rPr lang="en-GB" sz="1400" dirty="0">
                          <a:latin typeface="Calibri Light" panose="020F0302020204030204" pitchFamily="34" charset="0"/>
                          <a:cs typeface="Calibri Light" panose="020F0302020204030204" pitchFamily="34" charset="0"/>
                        </a:rPr>
                        <a:t>, J. L. Grenard, A. </a:t>
                      </a:r>
                      <a:r>
                        <a:rPr lang="en-GB" sz="1400" dirty="0" err="1">
                          <a:latin typeface="Calibri Light" panose="020F0302020204030204" pitchFamily="34" charset="0"/>
                          <a:cs typeface="Calibri Light" panose="020F0302020204030204" pitchFamily="34" charset="0"/>
                        </a:rPr>
                        <a:t>Grudiev</a:t>
                      </a:r>
                      <a:r>
                        <a:rPr lang="en-GB" sz="1400" dirty="0">
                          <a:latin typeface="Calibri Light" panose="020F0302020204030204" pitchFamily="34" charset="0"/>
                          <a:cs typeface="Calibri Light" panose="020F0302020204030204" pitchFamily="34" charset="0"/>
                        </a:rPr>
                        <a:t>, B. </a:t>
                      </a:r>
                      <a:r>
                        <a:rPr lang="en-GB" sz="1400" dirty="0" err="1">
                          <a:latin typeface="Calibri Light" panose="020F0302020204030204" pitchFamily="34" charset="0"/>
                          <a:cs typeface="Calibri Light" panose="020F0302020204030204" pitchFamily="34" charset="0"/>
                        </a:rPr>
                        <a:t>Humann</a:t>
                      </a:r>
                      <a:r>
                        <a:rPr lang="en-GB" sz="1400" dirty="0">
                          <a:latin typeface="Calibri Light" panose="020F0302020204030204" pitchFamily="34" charset="0"/>
                          <a:cs typeface="Calibri Light" panose="020F0302020204030204" pitchFamily="34" charset="0"/>
                        </a:rPr>
                        <a:t>, A. </a:t>
                      </a:r>
                      <a:r>
                        <a:rPr lang="en-GB" sz="1400" dirty="0" err="1">
                          <a:latin typeface="Calibri Light" panose="020F0302020204030204" pitchFamily="34" charset="0"/>
                          <a:cs typeface="Calibri Light" panose="020F0302020204030204" pitchFamily="34" charset="0"/>
                        </a:rPr>
                        <a:t>Kurtulus</a:t>
                      </a:r>
                      <a:r>
                        <a:rPr lang="en-GB" sz="1400" dirty="0">
                          <a:latin typeface="Calibri Light" panose="020F0302020204030204" pitchFamily="34" charset="0"/>
                          <a:cs typeface="Calibri Light" panose="020F0302020204030204" pitchFamily="34" charset="0"/>
                        </a:rPr>
                        <a:t>, A. Latina, A. Lechner, R. Mena Andrade, A. </a:t>
                      </a:r>
                      <a:r>
                        <a:rPr lang="en-GB" sz="1400" dirty="0" err="1">
                          <a:latin typeface="Calibri Light" panose="020F0302020204030204" pitchFamily="34" charset="0"/>
                          <a:cs typeface="Calibri Light" panose="020F0302020204030204" pitchFamily="34" charset="0"/>
                        </a:rPr>
                        <a:t>Perillo</a:t>
                      </a:r>
                      <a:r>
                        <a:rPr lang="en-GB" sz="1400" dirty="0">
                          <a:latin typeface="Calibri Light" panose="020F0302020204030204" pitchFamily="34" charset="0"/>
                          <a:cs typeface="Calibri Light" panose="020F0302020204030204" pitchFamily="34" charset="0"/>
                        </a:rPr>
                        <a:t> </a:t>
                      </a:r>
                      <a:r>
                        <a:rPr lang="en-GB" sz="1400" dirty="0" err="1">
                          <a:latin typeface="Calibri Light" panose="020F0302020204030204" pitchFamily="34" charset="0"/>
                          <a:cs typeface="Calibri Light" panose="020F0302020204030204" pitchFamily="34" charset="0"/>
                        </a:rPr>
                        <a:t>Marcone</a:t>
                      </a:r>
                      <a:r>
                        <a:rPr lang="en-GB" sz="1400" dirty="0">
                          <a:latin typeface="Calibri Light" panose="020F0302020204030204" pitchFamily="34" charset="0"/>
                          <a:cs typeface="Calibri Light" panose="020F0302020204030204" pitchFamily="34" charset="0"/>
                        </a:rPr>
                        <a:t>, K. </a:t>
                      </a:r>
                      <a:r>
                        <a:rPr lang="en-GB" sz="1400" dirty="0" err="1">
                          <a:latin typeface="Calibri Light" panose="020F0302020204030204" pitchFamily="34" charset="0"/>
                          <a:cs typeface="Calibri Light" panose="020F0302020204030204" pitchFamily="34" charset="0"/>
                        </a:rPr>
                        <a:t>Oide</a:t>
                      </a:r>
                      <a:r>
                        <a:rPr lang="en-GB" sz="1400" dirty="0">
                          <a:latin typeface="Calibri Light" panose="020F0302020204030204" pitchFamily="34" charset="0"/>
                          <a:cs typeface="Calibri Light" panose="020F0302020204030204" pitchFamily="34" charset="0"/>
                        </a:rPr>
                        <a:t>, Y.  Zhao, F. Zimmermann, Z. </a:t>
                      </a:r>
                      <a:r>
                        <a:rPr lang="en-GB" sz="1400" dirty="0" err="1">
                          <a:latin typeface="Calibri Light" panose="020F0302020204030204" pitchFamily="34" charset="0"/>
                          <a:cs typeface="Calibri Light" panose="020F0302020204030204" pitchFamily="34" charset="0"/>
                        </a:rPr>
                        <a:t>Vostrel</a:t>
                      </a:r>
                      <a:r>
                        <a:rPr lang="en-GB" sz="1400" dirty="0">
                          <a:latin typeface="Calibri Light" panose="020F0302020204030204" pitchFamily="34" charset="0"/>
                          <a:cs typeface="Calibri Light" panose="020F0302020204030204" pitchFamily="34" charset="0"/>
                        </a:rPr>
                        <a:t>, M. </a:t>
                      </a:r>
                      <a:r>
                        <a:rPr lang="en-GB" sz="1400" dirty="0" err="1">
                          <a:latin typeface="Calibri Light" panose="020F0302020204030204" pitchFamily="34" charset="0"/>
                          <a:cs typeface="Calibri Light" panose="020F0302020204030204" pitchFamily="34" charset="0"/>
                        </a:rPr>
                        <a:t>Benedikt</a:t>
                      </a:r>
                      <a:endParaRPr lang="en-GB" sz="1400" dirty="0">
                        <a:latin typeface="Calibri Light" panose="020F0302020204030204" pitchFamily="34" charset="0"/>
                        <a:cs typeface="Calibri Light" panose="020F030202020403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132662409"/>
                  </a:ext>
                </a:extLst>
              </a:tr>
              <a:tr h="370840">
                <a:tc>
                  <a:txBody>
                    <a:bodyPr/>
                    <a:lstStyle/>
                    <a:p>
                      <a:r>
                        <a:rPr lang="en-GB" sz="1400" b="0" i="0" dirty="0">
                          <a:effectLst/>
                          <a:latin typeface="Calibri Light" panose="020F0302020204030204" pitchFamily="34" charset="0"/>
                          <a:ea typeface="Lato" panose="020F0502020204030203" pitchFamily="34" charset="0"/>
                          <a:cs typeface="Calibri Light" panose="020F0302020204030204" pitchFamily="34" charset="0"/>
                        </a:rPr>
                        <a:t>SLAC</a:t>
                      </a:r>
                      <a:endParaRPr lang="en-CH" sz="1400" b="0" i="0" dirty="0">
                        <a:latin typeface="Calibri Light" panose="020F0302020204030204" pitchFamily="34" charset="0"/>
                        <a:ea typeface="Lato" panose="020F0502020204030203" pitchFamily="34" charset="0"/>
                        <a:cs typeface="Calibri Light" panose="020F030202020403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Calibri Light" panose="020F0302020204030204" pitchFamily="34" charset="0"/>
                          <a:cs typeface="Calibri Light" panose="020F0302020204030204" pitchFamily="34" charset="0"/>
                        </a:rPr>
                        <a:t>T. </a:t>
                      </a:r>
                      <a:r>
                        <a:rPr lang="en-GB" sz="1400" dirty="0" err="1">
                          <a:latin typeface="Calibri Light" panose="020F0302020204030204" pitchFamily="34" charset="0"/>
                          <a:cs typeface="Calibri Light" panose="020F0302020204030204" pitchFamily="34" charset="0"/>
                        </a:rPr>
                        <a:t>Raubenheimer</a:t>
                      </a:r>
                      <a:endParaRPr lang="en-GB" sz="1400" dirty="0">
                        <a:latin typeface="Calibri Light" panose="020F0302020204030204" pitchFamily="34" charset="0"/>
                        <a:cs typeface="Calibri Light" panose="020F030202020403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623934586"/>
                  </a:ext>
                </a:extLst>
              </a:tr>
              <a:tr h="370840">
                <a:tc>
                  <a:txBody>
                    <a:bodyPr/>
                    <a:lstStyle/>
                    <a:p>
                      <a:r>
                        <a:rPr lang="en-GB" sz="1400" b="0" i="0" dirty="0">
                          <a:effectLst/>
                          <a:latin typeface="Calibri Light" panose="020F0302020204030204" pitchFamily="34" charset="0"/>
                          <a:ea typeface="Lato" panose="020F0502020204030203" pitchFamily="34" charset="0"/>
                          <a:cs typeface="Calibri Light" panose="020F0302020204030204" pitchFamily="34" charset="0"/>
                        </a:rPr>
                        <a:t>KEK</a:t>
                      </a:r>
                      <a:endParaRPr lang="en-CH" sz="1400" b="0" i="0" dirty="0">
                        <a:latin typeface="Calibri Light" panose="020F0302020204030204" pitchFamily="34" charset="0"/>
                        <a:ea typeface="Lato" panose="020F0502020204030203" pitchFamily="34" charset="0"/>
                        <a:cs typeface="Calibri Light" panose="020F030202020403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400" dirty="0">
                          <a:latin typeface="Calibri Light" panose="020F0302020204030204" pitchFamily="34" charset="0"/>
                          <a:cs typeface="Calibri Light" panose="020F0302020204030204" pitchFamily="34" charset="0"/>
                        </a:rPr>
                        <a:t>Y. </a:t>
                      </a:r>
                      <a:r>
                        <a:rPr lang="en-GB" sz="1400" dirty="0" err="1">
                          <a:latin typeface="Calibri Light" panose="020F0302020204030204" pitchFamily="34" charset="0"/>
                          <a:cs typeface="Calibri Light" panose="020F0302020204030204" pitchFamily="34" charset="0"/>
                        </a:rPr>
                        <a:t>Enomoto</a:t>
                      </a:r>
                      <a:r>
                        <a:rPr lang="en-GB" sz="1400" dirty="0">
                          <a:latin typeface="Calibri Light" panose="020F0302020204030204" pitchFamily="34" charset="0"/>
                          <a:cs typeface="Calibri Light" panose="020F0302020204030204" pitchFamily="34" charset="0"/>
                        </a:rPr>
                        <a:t>,  K. Furukawa, F. Miyahara</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91491993"/>
                  </a:ext>
                </a:extLst>
              </a:tr>
              <a:tr h="370840">
                <a:tc>
                  <a:txBody>
                    <a:bodyPr/>
                    <a:lstStyle/>
                    <a:p>
                      <a:r>
                        <a:rPr lang="en-GB" sz="1400" dirty="0">
                          <a:latin typeface="Calibri Light" panose="020F0302020204030204" pitchFamily="34" charset="0"/>
                          <a:cs typeface="Calibri Light" panose="020F0302020204030204" pitchFamily="34" charset="0"/>
                        </a:rPr>
                        <a:t>INFN-LNF</a:t>
                      </a:r>
                      <a:endParaRPr lang="en-CH" sz="1400" b="0" i="0" dirty="0">
                        <a:latin typeface="Calibri Light" panose="020F0302020204030204" pitchFamily="34" charset="0"/>
                        <a:ea typeface="Lato" panose="020F0502020204030203" pitchFamily="34" charset="0"/>
                        <a:cs typeface="Calibri Light" panose="020F030202020403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400" dirty="0">
                          <a:latin typeface="Calibri Light" panose="020F0302020204030204" pitchFamily="34" charset="0"/>
                          <a:cs typeface="Calibri Light" panose="020F0302020204030204" pitchFamily="34" charset="0"/>
                        </a:rPr>
                        <a:t>C. </a:t>
                      </a:r>
                      <a:r>
                        <a:rPr lang="en-GB" sz="1400" dirty="0" err="1">
                          <a:latin typeface="Calibri Light" panose="020F0302020204030204" pitchFamily="34" charset="0"/>
                          <a:cs typeface="Calibri Light" panose="020F0302020204030204" pitchFamily="34" charset="0"/>
                        </a:rPr>
                        <a:t>Milardi</a:t>
                      </a:r>
                      <a:r>
                        <a:rPr lang="en-GB" sz="1400" dirty="0">
                          <a:latin typeface="Calibri Light" panose="020F0302020204030204" pitchFamily="34" charset="0"/>
                          <a:cs typeface="Calibri Light" panose="020F0302020204030204" pitchFamily="34" charset="0"/>
                        </a:rPr>
                        <a:t>, A. De </a:t>
                      </a:r>
                      <a:r>
                        <a:rPr lang="en-GB" sz="1400" dirty="0" err="1">
                          <a:latin typeface="Calibri Light" panose="020F0302020204030204" pitchFamily="34" charset="0"/>
                          <a:cs typeface="Calibri Light" panose="020F0302020204030204" pitchFamily="34" charset="0"/>
                        </a:rPr>
                        <a:t>Santis</a:t>
                      </a:r>
                      <a:r>
                        <a:rPr lang="en-GB" sz="1400" dirty="0">
                          <a:latin typeface="Calibri Light" panose="020F0302020204030204" pitchFamily="34" charset="0"/>
                          <a:cs typeface="Calibri Light" panose="020F0302020204030204" pitchFamily="34" charset="0"/>
                        </a:rPr>
                        <a:t>, O. </a:t>
                      </a:r>
                      <a:r>
                        <a:rPr lang="en-GB" sz="1400" dirty="0" err="1">
                          <a:latin typeface="Calibri Light" panose="020F0302020204030204" pitchFamily="34" charset="0"/>
                          <a:cs typeface="Calibri Light" panose="020F0302020204030204" pitchFamily="34" charset="0"/>
                        </a:rPr>
                        <a:t>Etisken</a:t>
                      </a:r>
                      <a:r>
                        <a:rPr lang="en-GB" sz="1400" dirty="0">
                          <a:latin typeface="Calibri Light" panose="020F0302020204030204" pitchFamily="34" charset="0"/>
                          <a:cs typeface="Calibri Light" panose="020F0302020204030204" pitchFamily="34" charset="0"/>
                        </a:rPr>
                        <a:t>, S. </a:t>
                      </a:r>
                      <a:r>
                        <a:rPr lang="en-GB" sz="1400" dirty="0" err="1">
                          <a:latin typeface="Calibri Light" panose="020F0302020204030204" pitchFamily="34" charset="0"/>
                          <a:cs typeface="Calibri Light" panose="020F0302020204030204" pitchFamily="34" charset="0"/>
                        </a:rPr>
                        <a:t>Spampinati</a:t>
                      </a:r>
                      <a:endParaRPr lang="en-GB" sz="1400" dirty="0">
                        <a:latin typeface="Calibri Light" panose="020F0302020204030204" pitchFamily="34" charset="0"/>
                        <a:cs typeface="Calibri Light" panose="020F030202020403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087309167"/>
                  </a:ext>
                </a:extLst>
              </a:tr>
              <a:tr h="370840">
                <a:tc gridSpan="2">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400" dirty="0">
                          <a:latin typeface="Calibri Light" panose="020F0302020204030204" pitchFamily="34" charset="0"/>
                          <a:cs typeface="Calibri Light" panose="020F0302020204030204" pitchFamily="34" charset="0"/>
                        </a:rPr>
                        <a:t>and L. </a:t>
                      </a:r>
                      <a:r>
                        <a:rPr lang="en-GB" sz="1400" dirty="0" err="1">
                          <a:latin typeface="Calibri Light" panose="020F0302020204030204" pitchFamily="34" charset="0"/>
                          <a:cs typeface="Calibri Light" panose="020F0302020204030204" pitchFamily="34" charset="0"/>
                        </a:rPr>
                        <a:t>Bandiera</a:t>
                      </a:r>
                      <a:r>
                        <a:rPr lang="en-GB" sz="1400" dirty="0">
                          <a:latin typeface="Calibri Light" panose="020F0302020204030204" pitchFamily="34" charset="0"/>
                          <a:cs typeface="Calibri Light" panose="020F0302020204030204" pitchFamily="34" charset="0"/>
                        </a:rPr>
                        <a:t>, N. </a:t>
                      </a:r>
                      <a:r>
                        <a:rPr lang="en-GB" sz="1400" dirty="0" err="1">
                          <a:latin typeface="Calibri Light" panose="020F0302020204030204" pitchFamily="34" charset="0"/>
                          <a:cs typeface="Calibri Light" panose="020F0302020204030204" pitchFamily="34" charset="0"/>
                        </a:rPr>
                        <a:t>Canale</a:t>
                      </a:r>
                      <a:r>
                        <a:rPr lang="en-GB" sz="1400" dirty="0">
                          <a:latin typeface="Calibri Light" panose="020F0302020204030204" pitchFamily="34" charset="0"/>
                          <a:cs typeface="Calibri Light" panose="020F0302020204030204" pitchFamily="34" charset="0"/>
                        </a:rPr>
                        <a:t>, A. </a:t>
                      </a:r>
                      <a:r>
                        <a:rPr lang="en-GB" sz="1400" dirty="0" err="1">
                          <a:latin typeface="Calibri Light" panose="020F0302020204030204" pitchFamily="34" charset="0"/>
                          <a:cs typeface="Calibri Light" panose="020F0302020204030204" pitchFamily="34" charset="0"/>
                        </a:rPr>
                        <a:t>Mazzolari</a:t>
                      </a:r>
                      <a:r>
                        <a:rPr lang="en-GB" sz="1400" dirty="0">
                          <a:latin typeface="Calibri Light" panose="020F0302020204030204" pitchFamily="34" charset="0"/>
                          <a:cs typeface="Calibri Light" panose="020F0302020204030204" pitchFamily="34" charset="0"/>
                        </a:rPr>
                        <a:t>, G. </a:t>
                      </a:r>
                      <a:r>
                        <a:rPr lang="en-GB" sz="1400" dirty="0" err="1">
                          <a:latin typeface="Calibri Light" panose="020F0302020204030204" pitchFamily="34" charset="0"/>
                          <a:cs typeface="Calibri Light" panose="020F0302020204030204" pitchFamily="34" charset="0"/>
                        </a:rPr>
                        <a:t>Paternò</a:t>
                      </a:r>
                      <a:r>
                        <a:rPr lang="en-GB" sz="1400" dirty="0">
                          <a:latin typeface="Calibri Light" panose="020F0302020204030204" pitchFamily="34" charset="0"/>
                          <a:cs typeface="Calibri Light" panose="020F0302020204030204" pitchFamily="34" charset="0"/>
                        </a:rPr>
                        <a:t>, M. </a:t>
                      </a:r>
                      <a:r>
                        <a:rPr lang="en-GB" sz="1400" dirty="0" err="1">
                          <a:latin typeface="Calibri Light" panose="020F0302020204030204" pitchFamily="34" charset="0"/>
                          <a:cs typeface="Calibri Light" panose="020F0302020204030204" pitchFamily="34" charset="0"/>
                        </a:rPr>
                        <a:t>Romagnoni</a:t>
                      </a:r>
                      <a:r>
                        <a:rPr lang="en-GB" sz="1400" dirty="0">
                          <a:latin typeface="Calibri Light" panose="020F0302020204030204" pitchFamily="34" charset="0"/>
                          <a:cs typeface="Calibri Light" panose="020F0302020204030204" pitchFamily="34" charset="0"/>
                        </a:rPr>
                        <a:t>, A. </a:t>
                      </a:r>
                      <a:r>
                        <a:rPr lang="en-GB" sz="1400" dirty="0" err="1">
                          <a:latin typeface="Calibri Light" panose="020F0302020204030204" pitchFamily="34" charset="0"/>
                          <a:cs typeface="Calibri Light" panose="020F0302020204030204" pitchFamily="34" charset="0"/>
                        </a:rPr>
                        <a:t>Sytov</a:t>
                      </a:r>
                      <a:r>
                        <a:rPr lang="en-GB" sz="1400" dirty="0">
                          <a:latin typeface="Calibri Light" panose="020F0302020204030204" pitchFamily="34" charset="0"/>
                          <a:cs typeface="Calibri Light" panose="020F0302020204030204" pitchFamily="34" charset="0"/>
                        </a:rPr>
                        <a:t> (INFN/Ferrara), A. </a:t>
                      </a:r>
                      <a:r>
                        <a:rPr lang="en-GB" sz="1400" dirty="0" err="1">
                          <a:latin typeface="Calibri Light" panose="020F0302020204030204" pitchFamily="34" charset="0"/>
                          <a:cs typeface="Calibri Light" panose="020F0302020204030204" pitchFamily="34" charset="0"/>
                        </a:rPr>
                        <a:t>Bacci</a:t>
                      </a:r>
                      <a:r>
                        <a:rPr lang="en-GB" sz="1400" dirty="0">
                          <a:latin typeface="Calibri Light" panose="020F0302020204030204" pitchFamily="34" charset="0"/>
                          <a:cs typeface="Calibri Light" panose="020F0302020204030204" pitchFamily="34" charset="0"/>
                        </a:rPr>
                        <a:t>, M. Rossetti Conti (INFN/Milano)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hMerge="1">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GB" sz="1400" dirty="0">
                          <a:latin typeface="Calibri Light" panose="020F0302020204030204" pitchFamily="34" charset="0"/>
                          <a:cs typeface="Calibri Light" panose="020F0302020204030204" pitchFamily="34" charset="0"/>
                        </a:rPr>
                        <a:t>A. </a:t>
                      </a:r>
                      <a:r>
                        <a:rPr lang="en-GB" sz="1400" dirty="0" err="1">
                          <a:latin typeface="Calibri Light" panose="020F0302020204030204" pitchFamily="34" charset="0"/>
                          <a:cs typeface="Calibri Light" panose="020F0302020204030204" pitchFamily="34" charset="0"/>
                        </a:rPr>
                        <a:t>Bacci</a:t>
                      </a:r>
                      <a:r>
                        <a:rPr lang="en-GB" sz="1400" dirty="0">
                          <a:latin typeface="Calibri Light" panose="020F0302020204030204" pitchFamily="34" charset="0"/>
                          <a:cs typeface="Calibri Light" panose="020F0302020204030204" pitchFamily="34" charset="0"/>
                        </a:rPr>
                        <a:t>, M. Rossetti Conti, L. </a:t>
                      </a:r>
                      <a:r>
                        <a:rPr lang="en-GB" sz="1400" dirty="0" err="1">
                          <a:latin typeface="Calibri Light" panose="020F0302020204030204" pitchFamily="34" charset="0"/>
                          <a:cs typeface="Calibri Light" panose="020F0302020204030204" pitchFamily="34" charset="0"/>
                        </a:rPr>
                        <a:t>Bandiera</a:t>
                      </a:r>
                      <a:r>
                        <a:rPr lang="en-GB" sz="1400" dirty="0">
                          <a:latin typeface="Calibri Light" panose="020F0302020204030204" pitchFamily="34" charset="0"/>
                          <a:cs typeface="Calibri Light" panose="020F0302020204030204" pitchFamily="34" charset="0"/>
                        </a:rPr>
                        <a:t>, D. </a:t>
                      </a:r>
                      <a:r>
                        <a:rPr lang="en-GB" sz="1400" dirty="0" err="1">
                          <a:latin typeface="Calibri Light" panose="020F0302020204030204" pitchFamily="34" charset="0"/>
                          <a:cs typeface="Calibri Light" panose="020F0302020204030204" pitchFamily="34" charset="0"/>
                        </a:rPr>
                        <a:t>Boccanfuso</a:t>
                      </a:r>
                      <a:r>
                        <a:rPr lang="en-GB" sz="1400" dirty="0">
                          <a:latin typeface="Calibri Light" panose="020F0302020204030204" pitchFamily="34" charset="0"/>
                          <a:cs typeface="Calibri Light" panose="020F0302020204030204" pitchFamily="34" charset="0"/>
                        </a:rPr>
                        <a:t> (INFN </a:t>
                      </a:r>
                      <a:r>
                        <a:rPr lang="en-GB" sz="1400" dirty="0" err="1">
                          <a:latin typeface="Calibri Light" panose="020F0302020204030204" pitchFamily="34" charset="0"/>
                          <a:cs typeface="Calibri Light" panose="020F0302020204030204" pitchFamily="34" charset="0"/>
                        </a:rPr>
                        <a:t>Naple</a:t>
                      </a:r>
                      <a:r>
                        <a:rPr lang="en-GB" sz="1400" dirty="0">
                          <a:latin typeface="Calibri Light" panose="020F0302020204030204" pitchFamily="34" charset="0"/>
                          <a:cs typeface="Calibri Light" panose="020F0302020204030204" pitchFamily="34" charset="0"/>
                        </a:rPr>
                        <a:t>) , N. </a:t>
                      </a:r>
                      <a:r>
                        <a:rPr lang="en-GB" sz="1400" dirty="0" err="1">
                          <a:latin typeface="Calibri Light" panose="020F0302020204030204" pitchFamily="34" charset="0"/>
                          <a:cs typeface="Calibri Light" panose="020F0302020204030204" pitchFamily="34" charset="0"/>
                        </a:rPr>
                        <a:t>Canale</a:t>
                      </a:r>
                      <a:r>
                        <a:rPr lang="en-GB" sz="1400" dirty="0">
                          <a:latin typeface="Calibri Light" panose="020F0302020204030204" pitchFamily="34" charset="0"/>
                          <a:cs typeface="Calibri Light" panose="020F0302020204030204" pitchFamily="34" charset="0"/>
                        </a:rPr>
                        <a:t>, O. </a:t>
                      </a:r>
                      <a:r>
                        <a:rPr lang="en-GB" sz="1400" dirty="0" err="1">
                          <a:latin typeface="Calibri Light" panose="020F0302020204030204" pitchFamily="34" charset="0"/>
                          <a:cs typeface="Calibri Light" panose="020F0302020204030204" pitchFamily="34" charset="0"/>
                        </a:rPr>
                        <a:t>Lorio</a:t>
                      </a:r>
                      <a:r>
                        <a:rPr lang="en-GB" sz="1400" dirty="0">
                          <a:latin typeface="Calibri Light" panose="020F0302020204030204" pitchFamily="34" charset="0"/>
                          <a:cs typeface="Calibri Light" panose="020F0302020204030204" pitchFamily="34" charset="0"/>
                        </a:rPr>
                        <a:t> (INFN </a:t>
                      </a:r>
                      <a:r>
                        <a:rPr lang="en-GB" sz="1400" dirty="0" err="1">
                          <a:latin typeface="Calibri Light" panose="020F0302020204030204" pitchFamily="34" charset="0"/>
                          <a:cs typeface="Calibri Light" panose="020F0302020204030204" pitchFamily="34" charset="0"/>
                        </a:rPr>
                        <a:t>Naple</a:t>
                      </a:r>
                      <a:r>
                        <a:rPr lang="en-GB" sz="1400" dirty="0">
                          <a:latin typeface="Calibri Light" panose="020F0302020204030204" pitchFamily="34" charset="0"/>
                          <a:cs typeface="Calibri Light" panose="020F0302020204030204" pitchFamily="34" charset="0"/>
                        </a:rPr>
                        <a:t>), A. </a:t>
                      </a:r>
                      <a:r>
                        <a:rPr lang="en-GB" sz="1400" dirty="0" err="1">
                          <a:latin typeface="Calibri Light" panose="020F0302020204030204" pitchFamily="34" charset="0"/>
                          <a:cs typeface="Calibri Light" panose="020F0302020204030204" pitchFamily="34" charset="0"/>
                        </a:rPr>
                        <a:t>Mazzolari</a:t>
                      </a:r>
                      <a:r>
                        <a:rPr lang="en-GB" sz="1400" dirty="0">
                          <a:latin typeface="Calibri Light" panose="020F0302020204030204" pitchFamily="34" charset="0"/>
                          <a:cs typeface="Calibri Light" panose="020F0302020204030204" pitchFamily="34" charset="0"/>
                        </a:rPr>
                        <a:t>, R. </a:t>
                      </a:r>
                      <a:r>
                        <a:rPr lang="en-GB" sz="1400" dirty="0" err="1">
                          <a:latin typeface="Calibri Light" panose="020F0302020204030204" pitchFamily="34" charset="0"/>
                          <a:cs typeface="Calibri Light" panose="020F0302020204030204" pitchFamily="34" charset="0"/>
                        </a:rPr>
                        <a:t>Negrello</a:t>
                      </a:r>
                      <a:r>
                        <a:rPr lang="en-GB" sz="1400" dirty="0">
                          <a:latin typeface="Calibri Light" panose="020F0302020204030204" pitchFamily="34" charset="0"/>
                          <a:cs typeface="Calibri Light" panose="020F0302020204030204" pitchFamily="34" charset="0"/>
                        </a:rPr>
                        <a:t>, G. </a:t>
                      </a:r>
                      <a:r>
                        <a:rPr lang="en-GB" sz="1400" dirty="0" err="1">
                          <a:latin typeface="Calibri Light" panose="020F0302020204030204" pitchFamily="34" charset="0"/>
                          <a:cs typeface="Calibri Light" panose="020F0302020204030204" pitchFamily="34" charset="0"/>
                        </a:rPr>
                        <a:t>Paternò</a:t>
                      </a:r>
                      <a:r>
                        <a:rPr lang="en-GB" sz="1400" dirty="0">
                          <a:latin typeface="Calibri Light" panose="020F0302020204030204" pitchFamily="34" charset="0"/>
                          <a:cs typeface="Calibri Light" panose="020F0302020204030204" pitchFamily="34" charset="0"/>
                        </a:rPr>
                        <a:t>, M. </a:t>
                      </a:r>
                      <a:r>
                        <a:rPr lang="en-GB" sz="1400" dirty="0" err="1">
                          <a:latin typeface="Calibri Light" panose="020F0302020204030204" pitchFamily="34" charset="0"/>
                          <a:cs typeface="Calibri Light" panose="020F0302020204030204" pitchFamily="34" charset="0"/>
                        </a:rPr>
                        <a:t>Romagnoni</a:t>
                      </a:r>
                      <a:r>
                        <a:rPr lang="en-GB" sz="1400" dirty="0">
                          <a:latin typeface="Calibri Light" panose="020F0302020204030204" pitchFamily="34" charset="0"/>
                          <a:cs typeface="Calibri Light" panose="020F0302020204030204" pitchFamily="34" charset="0"/>
                        </a:rPr>
                        <a:t>, M. </a:t>
                      </a:r>
                      <a:r>
                        <a:rPr lang="en-GB" sz="1400" dirty="0" err="1">
                          <a:latin typeface="Calibri Light" panose="020F0302020204030204" pitchFamily="34" charset="0"/>
                          <a:cs typeface="Calibri Light" panose="020F0302020204030204" pitchFamily="34" charset="0"/>
                        </a:rPr>
                        <a:t>Soldani</a:t>
                      </a:r>
                      <a:r>
                        <a:rPr lang="en-GB" sz="1400" dirty="0">
                          <a:latin typeface="Calibri Light" panose="020F0302020204030204" pitchFamily="34" charset="0"/>
                          <a:cs typeface="Calibri Light" panose="020F0302020204030204" pitchFamily="34" charset="0"/>
                        </a:rPr>
                        <a:t>, A. </a:t>
                      </a:r>
                      <a:r>
                        <a:rPr lang="en-GB" sz="1400" dirty="0" err="1">
                          <a:latin typeface="Calibri Light" panose="020F0302020204030204" pitchFamily="34" charset="0"/>
                          <a:cs typeface="Calibri Light" panose="020F0302020204030204" pitchFamily="34" charset="0"/>
                        </a:rPr>
                        <a:t>Sytov</a:t>
                      </a:r>
                      <a:endParaRPr lang="en-GB" sz="1400" dirty="0">
                        <a:latin typeface="Calibri Light" panose="020F0302020204030204" pitchFamily="34" charset="0"/>
                        <a:cs typeface="Calibri Light" panose="020F030202020403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015192967"/>
                  </a:ext>
                </a:extLst>
              </a:tr>
            </a:tbl>
          </a:graphicData>
        </a:graphic>
      </p:graphicFrame>
      <p:sp>
        <p:nvSpPr>
          <p:cNvPr id="7" name="Rectangle 6">
            <a:extLst>
              <a:ext uri="{FF2B5EF4-FFF2-40B4-BE49-F238E27FC236}">
                <a16:creationId xmlns:a16="http://schemas.microsoft.com/office/drawing/2014/main" id="{9559BCC7-7E1E-FE88-5ECA-EDCC36205ECC}"/>
              </a:ext>
            </a:extLst>
          </p:cNvPr>
          <p:cNvSpPr/>
          <p:nvPr/>
        </p:nvSpPr>
        <p:spPr>
          <a:xfrm>
            <a:off x="1777815" y="5045540"/>
            <a:ext cx="6912346" cy="430887"/>
          </a:xfrm>
          <a:prstGeom prst="rect">
            <a:avLst/>
          </a:prstGeom>
          <a:solidFill>
            <a:schemeClr val="bg1"/>
          </a:solidFill>
        </p:spPr>
        <p:txBody>
          <a:bodyPr wrap="square">
            <a:spAutoFit/>
          </a:bodyPr>
          <a:lstStyle/>
          <a:p>
            <a:r>
              <a:rPr lang="en-GB" sz="1100" dirty="0">
                <a:latin typeface="Calibri Light" panose="020F0302020204030204" pitchFamily="34" charset="0"/>
                <a:cs typeface="Calibri Light" panose="020F0302020204030204" pitchFamily="34" charset="0"/>
              </a:rPr>
              <a:t>FCCIS: 'This project has received funding from the European Union's Horizon 2020 research and innovation programme under the European Union's Horizon 2020 research and innovation programme under grant agreement No 951754.'</a:t>
            </a:r>
          </a:p>
        </p:txBody>
      </p:sp>
      <p:pic>
        <p:nvPicPr>
          <p:cNvPr id="8" name="Picture 7">
            <a:extLst>
              <a:ext uri="{FF2B5EF4-FFF2-40B4-BE49-F238E27FC236}">
                <a16:creationId xmlns:a16="http://schemas.microsoft.com/office/drawing/2014/main" id="{1EDBAB38-1FC2-BAAB-BE17-FED2623C2AD1}"/>
              </a:ext>
            </a:extLst>
          </p:cNvPr>
          <p:cNvPicPr>
            <a:picLocks noChangeAspect="1"/>
          </p:cNvPicPr>
          <p:nvPr/>
        </p:nvPicPr>
        <p:blipFill>
          <a:blip r:embed="rId2"/>
          <a:stretch>
            <a:fillRect/>
          </a:stretch>
        </p:blipFill>
        <p:spPr>
          <a:xfrm>
            <a:off x="320595" y="4490697"/>
            <a:ext cx="1571988" cy="467789"/>
          </a:xfrm>
          <a:prstGeom prst="rect">
            <a:avLst/>
          </a:prstGeom>
        </p:spPr>
      </p:pic>
      <p:sp>
        <p:nvSpPr>
          <p:cNvPr id="11" name="TextBox 10">
            <a:extLst>
              <a:ext uri="{FF2B5EF4-FFF2-40B4-BE49-F238E27FC236}">
                <a16:creationId xmlns:a16="http://schemas.microsoft.com/office/drawing/2014/main" id="{FC825C70-C0EC-0227-EC2C-6596F8F36071}"/>
              </a:ext>
            </a:extLst>
          </p:cNvPr>
          <p:cNvSpPr txBox="1"/>
          <p:nvPr/>
        </p:nvSpPr>
        <p:spPr>
          <a:xfrm>
            <a:off x="1846772" y="4490697"/>
            <a:ext cx="6843389" cy="461665"/>
          </a:xfrm>
          <a:prstGeom prst="rect">
            <a:avLst/>
          </a:prstGeom>
          <a:solidFill>
            <a:schemeClr val="bg1"/>
          </a:solidFill>
        </p:spPr>
        <p:txBody>
          <a:bodyPr wrap="square">
            <a:spAutoFit/>
          </a:bodyPr>
          <a:lstStyle/>
          <a:p>
            <a:r>
              <a:rPr lang="en-GB" sz="1200" dirty="0">
                <a:latin typeface="Calibri Light" panose="020F0302020204030204" pitchFamily="34" charset="0"/>
                <a:cs typeface="Calibri Light" panose="020F0302020204030204" pitchFamily="34" charset="0"/>
              </a:rPr>
              <a:t>This work was done under the auspices of CHART (Swiss Accelerator Research and Technology) Collaboration, </a:t>
            </a:r>
            <a:r>
              <a:rPr lang="en-GB" sz="1200" dirty="0">
                <a:latin typeface="Calibri Light" panose="020F0302020204030204" pitchFamily="34" charset="0"/>
                <a:cs typeface="Calibri Light" panose="020F0302020204030204" pitchFamily="34" charset="0"/>
                <a:hlinkClick r:id="rId3"/>
              </a:rPr>
              <a:t>https://chart.ch</a:t>
            </a:r>
            <a:r>
              <a:rPr lang="en-GB" sz="1200" dirty="0">
                <a:latin typeface="Calibri Light" panose="020F0302020204030204" pitchFamily="34" charset="0"/>
                <a:cs typeface="Calibri Light" panose="020F0302020204030204" pitchFamily="34" charset="0"/>
              </a:rPr>
              <a:t> - </a:t>
            </a:r>
            <a:r>
              <a:rPr lang="en-GB" sz="1200" b="1" dirty="0">
                <a:solidFill>
                  <a:srgbClr val="C00000"/>
                </a:solidFill>
                <a:latin typeface="Calibri Light" panose="020F0302020204030204" pitchFamily="34" charset="0"/>
                <a:cs typeface="Calibri Light" panose="020F0302020204030204" pitchFamily="34" charset="0"/>
              </a:rPr>
              <a:t>CHART Scientific Report 2022: </a:t>
            </a:r>
            <a:r>
              <a:rPr lang="en-GB" sz="1200" b="1" dirty="0">
                <a:solidFill>
                  <a:srgbClr val="000000"/>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https://chart.ch/reports</a:t>
            </a:r>
            <a:r>
              <a:rPr lang="en-GB" sz="1200" b="1" dirty="0">
                <a:solidFill>
                  <a:srgbClr val="C00000"/>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a:t>
            </a:r>
            <a:r>
              <a:rPr lang="en-GB" sz="1200" b="1" dirty="0">
                <a:solidFill>
                  <a:srgbClr val="C00000"/>
                </a:solidFill>
                <a:latin typeface="Calibri Light" panose="020F0302020204030204" pitchFamily="34" charset="0"/>
                <a:cs typeface="Calibri Light" panose="020F0302020204030204" pitchFamily="34" charset="0"/>
              </a:rPr>
              <a:t> </a:t>
            </a:r>
          </a:p>
        </p:txBody>
      </p:sp>
      <p:pic>
        <p:nvPicPr>
          <p:cNvPr id="12" name="Picture 11">
            <a:extLst>
              <a:ext uri="{FF2B5EF4-FFF2-40B4-BE49-F238E27FC236}">
                <a16:creationId xmlns:a16="http://schemas.microsoft.com/office/drawing/2014/main" id="{58333BDA-9723-C6BF-2EF2-009777BBA101}"/>
              </a:ext>
            </a:extLst>
          </p:cNvPr>
          <p:cNvPicPr>
            <a:picLocks noChangeAspect="1"/>
          </p:cNvPicPr>
          <p:nvPr/>
        </p:nvPicPr>
        <p:blipFill>
          <a:blip r:embed="rId5"/>
          <a:stretch>
            <a:fillRect/>
          </a:stretch>
        </p:blipFill>
        <p:spPr>
          <a:xfrm>
            <a:off x="332370" y="5070339"/>
            <a:ext cx="1128142" cy="381290"/>
          </a:xfrm>
          <a:prstGeom prst="rect">
            <a:avLst/>
          </a:prstGeom>
        </p:spPr>
      </p:pic>
      <p:sp>
        <p:nvSpPr>
          <p:cNvPr id="42" name="AutoShape 2">
            <a:extLst>
              <a:ext uri="{FF2B5EF4-FFF2-40B4-BE49-F238E27FC236}">
                <a16:creationId xmlns:a16="http://schemas.microsoft.com/office/drawing/2014/main" id="{77C9ED9D-D97A-B70B-C84A-7C8328699106}"/>
              </a:ext>
            </a:extLst>
          </p:cNvPr>
          <p:cNvSpPr>
            <a:spLocks noChangeAspect="1" noChangeArrowheads="1"/>
          </p:cNvSpPr>
          <p:nvPr/>
        </p:nvSpPr>
        <p:spPr bwMode="auto">
          <a:xfrm>
            <a:off x="5233988" y="2876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Date Placeholder 2">
            <a:extLst>
              <a:ext uri="{FF2B5EF4-FFF2-40B4-BE49-F238E27FC236}">
                <a16:creationId xmlns:a16="http://schemas.microsoft.com/office/drawing/2014/main" id="{B40156E4-57D4-EE81-E122-0744EF508CFF}"/>
              </a:ext>
            </a:extLst>
          </p:cNvPr>
          <p:cNvSpPr>
            <a:spLocks noGrp="1"/>
          </p:cNvSpPr>
          <p:nvPr>
            <p:ph type="dt" sz="half" idx="10"/>
          </p:nvPr>
        </p:nvSpPr>
        <p:spPr>
          <a:xfrm>
            <a:off x="201812" y="5714820"/>
            <a:ext cx="2411556" cy="322263"/>
          </a:xfrm>
        </p:spPr>
        <p:txBody>
          <a:bodyPr/>
          <a:lstStyle/>
          <a:p>
            <a:fld id="{29266485-1F8C-49AD-A5D5-E767E4406627}" type="datetime1">
              <a:rPr lang="fr-FR" smtClean="0"/>
              <a:t>17/06/2025</a:t>
            </a:fld>
            <a:endParaRPr lang="fr-FR" dirty="0"/>
          </a:p>
        </p:txBody>
      </p:sp>
      <p:sp>
        <p:nvSpPr>
          <p:cNvPr id="13" name="Footer Placeholder 6">
            <a:extLst>
              <a:ext uri="{FF2B5EF4-FFF2-40B4-BE49-F238E27FC236}">
                <a16:creationId xmlns:a16="http://schemas.microsoft.com/office/drawing/2014/main" id="{26ADB5A8-C410-47EC-8563-AFC21A5A79A9}"/>
              </a:ext>
            </a:extLst>
          </p:cNvPr>
          <p:cNvSpPr>
            <a:spLocks noGrp="1"/>
          </p:cNvSpPr>
          <p:nvPr>
            <p:ph type="ftr" sz="quarter" idx="11"/>
          </p:nvPr>
        </p:nvSpPr>
        <p:spPr>
          <a:xfrm>
            <a:off x="2218035" y="5714820"/>
            <a:ext cx="5328591" cy="322263"/>
          </a:xfrm>
        </p:spPr>
        <p:txBody>
          <a:bodyPr/>
          <a:lstStyle/>
          <a:p>
            <a:r>
              <a:rPr lang="es-ES" dirty="0"/>
              <a:t> CEPC 2025, 16-19 June 2025, (Barcelona, </a:t>
            </a:r>
            <a:r>
              <a:rPr lang="es-ES" dirty="0" err="1"/>
              <a:t>Spain</a:t>
            </a:r>
            <a:r>
              <a:rPr lang="es-ES" dirty="0"/>
              <a:t>)</a:t>
            </a:r>
            <a:endParaRPr lang="en-GB" dirty="0"/>
          </a:p>
        </p:txBody>
      </p:sp>
    </p:spTree>
    <p:extLst>
      <p:ext uri="{BB962C8B-B14F-4D97-AF65-F5344CB8AC3E}">
        <p14:creationId xmlns:p14="http://schemas.microsoft.com/office/powerpoint/2010/main" val="285861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490722-31D3-451C-9654-CA89F278B8EC}"/>
              </a:ext>
            </a:extLst>
          </p:cNvPr>
          <p:cNvPicPr>
            <a:picLocks noChangeAspect="1"/>
          </p:cNvPicPr>
          <p:nvPr/>
        </p:nvPicPr>
        <p:blipFill>
          <a:blip r:embed="rId2">
            <a:alphaModFix amt="20000"/>
          </a:blip>
          <a:stretch>
            <a:fillRect/>
          </a:stretch>
        </p:blipFill>
        <p:spPr>
          <a:xfrm>
            <a:off x="1380942" y="725488"/>
            <a:ext cx="8010890" cy="48651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8">
            <a:extLst>
              <a:ext uri="{FF2B5EF4-FFF2-40B4-BE49-F238E27FC236}">
                <a16:creationId xmlns:a16="http://schemas.microsoft.com/office/drawing/2014/main" id="{866D69C4-F60E-433D-A077-844C8D25A0A2}"/>
              </a:ext>
            </a:extLst>
          </p:cNvPr>
          <p:cNvSpPr/>
          <p:nvPr/>
        </p:nvSpPr>
        <p:spPr>
          <a:xfrm>
            <a:off x="1004425" y="2682478"/>
            <a:ext cx="8763938"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Thanks for your attention!</a:t>
            </a:r>
          </a:p>
        </p:txBody>
      </p:sp>
      <p:sp>
        <p:nvSpPr>
          <p:cNvPr id="10" name="Rectangle 9">
            <a:extLst>
              <a:ext uri="{FF2B5EF4-FFF2-40B4-BE49-F238E27FC236}">
                <a16:creationId xmlns:a16="http://schemas.microsoft.com/office/drawing/2014/main" id="{043A5A01-503B-4418-A4F6-9562ADFDBF8E}"/>
              </a:ext>
            </a:extLst>
          </p:cNvPr>
          <p:cNvSpPr/>
          <p:nvPr/>
        </p:nvSpPr>
        <p:spPr>
          <a:xfrm>
            <a:off x="1014937" y="2610470"/>
            <a:ext cx="876393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Thanks for your attention!</a:t>
            </a:r>
          </a:p>
        </p:txBody>
      </p:sp>
    </p:spTree>
    <p:extLst>
      <p:ext uri="{BB962C8B-B14F-4D97-AF65-F5344CB8AC3E}">
        <p14:creationId xmlns:p14="http://schemas.microsoft.com/office/powerpoint/2010/main" val="3223046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840714-A4CF-CA45-8C00-2DEB69A5F564}"/>
              </a:ext>
            </a:extLst>
          </p:cNvPr>
          <p:cNvSpPr>
            <a:spLocks noGrp="1"/>
          </p:cNvSpPr>
          <p:nvPr>
            <p:ph type="sldNum" sz="quarter" idx="12"/>
          </p:nvPr>
        </p:nvSpPr>
        <p:spPr/>
        <p:txBody>
          <a:bodyPr/>
          <a:lstStyle/>
          <a:p>
            <a:fld id="{77E71596-5F9D-49C5-9701-16B3CA54319D}" type="slidenum">
              <a:rPr lang="fr-FR" smtClean="0"/>
              <a:pPr/>
              <a:t>2</a:t>
            </a:fld>
            <a:endParaRPr lang="fr-FR" dirty="0"/>
          </a:p>
        </p:txBody>
      </p:sp>
      <p:sp>
        <p:nvSpPr>
          <p:cNvPr id="11" name="Date Placeholder 2">
            <a:extLst>
              <a:ext uri="{FF2B5EF4-FFF2-40B4-BE49-F238E27FC236}">
                <a16:creationId xmlns:a16="http://schemas.microsoft.com/office/drawing/2014/main" id="{DB0B68B2-7168-A46C-7F9C-41FEC27206AB}"/>
              </a:ext>
            </a:extLst>
          </p:cNvPr>
          <p:cNvSpPr>
            <a:spLocks noGrp="1"/>
          </p:cNvSpPr>
          <p:nvPr>
            <p:ph type="dt" sz="half" idx="10"/>
          </p:nvPr>
        </p:nvSpPr>
        <p:spPr>
          <a:xfrm>
            <a:off x="201812" y="5714820"/>
            <a:ext cx="2411556" cy="322263"/>
          </a:xfrm>
        </p:spPr>
        <p:txBody>
          <a:bodyPr/>
          <a:lstStyle/>
          <a:p>
            <a:fld id="{29266485-1F8C-49AD-A5D5-E767E4406627}" type="datetime1">
              <a:rPr lang="fr-FR" smtClean="0"/>
              <a:t>17/06/2025</a:t>
            </a:fld>
            <a:endParaRPr lang="fr-FR" dirty="0"/>
          </a:p>
        </p:txBody>
      </p:sp>
      <p:sp>
        <p:nvSpPr>
          <p:cNvPr id="20" name="Footer Placeholder 6">
            <a:extLst>
              <a:ext uri="{FF2B5EF4-FFF2-40B4-BE49-F238E27FC236}">
                <a16:creationId xmlns:a16="http://schemas.microsoft.com/office/drawing/2014/main" id="{6D4EBCA9-5F5B-4132-BE3E-7FDABEBFC171}"/>
              </a:ext>
            </a:extLst>
          </p:cNvPr>
          <p:cNvSpPr>
            <a:spLocks noGrp="1"/>
          </p:cNvSpPr>
          <p:nvPr>
            <p:ph type="ftr" sz="quarter" idx="11"/>
          </p:nvPr>
        </p:nvSpPr>
        <p:spPr>
          <a:xfrm>
            <a:off x="2218035" y="5714820"/>
            <a:ext cx="5328591" cy="322263"/>
          </a:xfrm>
        </p:spPr>
        <p:txBody>
          <a:bodyPr/>
          <a:lstStyle/>
          <a:p>
            <a:r>
              <a:rPr lang="es-ES" dirty="0"/>
              <a:t> CEPC 2025, 16-19 June 2025, (Barcelona, </a:t>
            </a:r>
            <a:r>
              <a:rPr lang="es-ES" dirty="0" err="1"/>
              <a:t>Spain</a:t>
            </a:r>
            <a:r>
              <a:rPr lang="es-ES" dirty="0"/>
              <a:t>)</a:t>
            </a:r>
            <a:endParaRPr lang="en-GB" dirty="0"/>
          </a:p>
        </p:txBody>
      </p:sp>
      <p:sp>
        <p:nvSpPr>
          <p:cNvPr id="16" name="Title 15">
            <a:extLst>
              <a:ext uri="{FF2B5EF4-FFF2-40B4-BE49-F238E27FC236}">
                <a16:creationId xmlns:a16="http://schemas.microsoft.com/office/drawing/2014/main" id="{48577114-65F9-40E6-8FE3-EB68CD5E01BC}"/>
              </a:ext>
            </a:extLst>
          </p:cNvPr>
          <p:cNvSpPr>
            <a:spLocks noGrp="1"/>
          </p:cNvSpPr>
          <p:nvPr>
            <p:ph type="title"/>
          </p:nvPr>
        </p:nvSpPr>
        <p:spPr/>
        <p:txBody>
          <a:bodyPr/>
          <a:lstStyle/>
          <a:p>
            <a:r>
              <a:rPr lang="en-GB" dirty="0"/>
              <a:t>Outline</a:t>
            </a:r>
          </a:p>
        </p:txBody>
      </p:sp>
      <p:sp>
        <p:nvSpPr>
          <p:cNvPr id="18" name="TextBox 17">
            <a:extLst>
              <a:ext uri="{FF2B5EF4-FFF2-40B4-BE49-F238E27FC236}">
                <a16:creationId xmlns:a16="http://schemas.microsoft.com/office/drawing/2014/main" id="{23D0C1AD-3640-4F4C-9B93-006FB1A23A2A}"/>
              </a:ext>
            </a:extLst>
          </p:cNvPr>
          <p:cNvSpPr txBox="1"/>
          <p:nvPr/>
        </p:nvSpPr>
        <p:spPr>
          <a:xfrm>
            <a:off x="1425947" y="1373560"/>
            <a:ext cx="8496944" cy="2246769"/>
          </a:xfrm>
          <a:prstGeom prst="rect">
            <a:avLst/>
          </a:prstGeom>
          <a:noFill/>
        </p:spPr>
        <p:txBody>
          <a:bodyPr wrap="square" rtlCol="0">
            <a:spAutoFit/>
          </a:bodyPr>
          <a:lstStyle/>
          <a:p>
            <a:pPr marL="342900" indent="-342900">
              <a:buFont typeface="Arial" panose="020B0604020202020204" pitchFamily="34" charset="0"/>
              <a:buChar char="•"/>
            </a:pPr>
            <a:r>
              <a:rPr lang="en-GB" b="1" dirty="0"/>
              <a:t>FCC-</a:t>
            </a:r>
            <a:r>
              <a:rPr lang="en-GB" b="1" dirty="0" err="1"/>
              <a:t>ee</a:t>
            </a:r>
            <a:r>
              <a:rPr lang="en-GB" b="1" dirty="0"/>
              <a:t> injector</a:t>
            </a:r>
          </a:p>
          <a:p>
            <a:pPr marL="342900" indent="-342900">
              <a:buFont typeface="Arial" panose="020B0604020202020204" pitchFamily="34" charset="0"/>
              <a:buChar char="•"/>
            </a:pPr>
            <a:endParaRPr lang="en-GB" b="1" dirty="0"/>
          </a:p>
          <a:p>
            <a:pPr marL="342900" indent="-342900">
              <a:buFont typeface="Arial" panose="020B0604020202020204" pitchFamily="34" charset="0"/>
              <a:buChar char="•"/>
            </a:pPr>
            <a:r>
              <a:rPr lang="en-GB" b="1" dirty="0"/>
              <a:t>Positron source (Target, matching device, capture </a:t>
            </a:r>
            <a:r>
              <a:rPr lang="en-GB" b="1" dirty="0" err="1"/>
              <a:t>linac</a:t>
            </a:r>
            <a:r>
              <a:rPr lang="en-GB" b="1" dirty="0"/>
              <a:t>)</a:t>
            </a:r>
          </a:p>
          <a:p>
            <a:pPr marL="342900" indent="-342900">
              <a:buFont typeface="Arial" panose="020B0604020202020204" pitchFamily="34" charset="0"/>
              <a:buChar char="•"/>
            </a:pPr>
            <a:endParaRPr lang="en-GB" b="1" dirty="0"/>
          </a:p>
          <a:p>
            <a:pPr marL="342900" indent="-342900">
              <a:buFont typeface="Arial" panose="020B0604020202020204" pitchFamily="34" charset="0"/>
              <a:buChar char="•"/>
            </a:pPr>
            <a:r>
              <a:rPr lang="en-GB" b="1" dirty="0"/>
              <a:t>Simulation tool</a:t>
            </a:r>
            <a:r>
              <a:rPr lang="en-US" altLang="zh-CN" b="1" dirty="0"/>
              <a:t>s</a:t>
            </a:r>
            <a:r>
              <a:rPr lang="en-GB" b="1" dirty="0"/>
              <a:t> and beam dynamics: FC vs. HTS solenoid MD</a:t>
            </a:r>
          </a:p>
          <a:p>
            <a:pPr marL="342900" indent="-342900">
              <a:buFont typeface="Arial" panose="020B0604020202020204" pitchFamily="34" charset="0"/>
              <a:buChar char="•"/>
            </a:pPr>
            <a:endParaRPr lang="en-GB" b="1" dirty="0"/>
          </a:p>
          <a:p>
            <a:pPr marL="342900" indent="-342900">
              <a:buFont typeface="Arial" panose="020B0604020202020204" pitchFamily="34" charset="0"/>
              <a:buChar char="•"/>
            </a:pPr>
            <a:r>
              <a:rPr lang="en-GB" b="1" dirty="0"/>
              <a:t>Summary and conclusion</a:t>
            </a:r>
          </a:p>
        </p:txBody>
      </p:sp>
    </p:spTree>
    <p:extLst>
      <p:ext uri="{BB962C8B-B14F-4D97-AF65-F5344CB8AC3E}">
        <p14:creationId xmlns:p14="http://schemas.microsoft.com/office/powerpoint/2010/main" val="2004103957"/>
      </p:ext>
    </p:extLst>
  </p:cSld>
  <p:clrMapOvr>
    <a:masterClrMapping/>
  </p:clrMapOvr>
  <mc:AlternateContent xmlns:mc="http://schemas.openxmlformats.org/markup-compatibility/2006">
    <mc:Choice xmlns:p14="http://schemas.microsoft.com/office/powerpoint/2010/main" Requires="p14">
      <p:transition spd="slow" p14:dur="2000" advTm="26553"/>
    </mc:Choice>
    <mc:Fallback>
      <p:transition spd="slow" advTm="2655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840714-A4CF-CA45-8C00-2DEB69A5F564}"/>
              </a:ext>
            </a:extLst>
          </p:cNvPr>
          <p:cNvSpPr>
            <a:spLocks noGrp="1"/>
          </p:cNvSpPr>
          <p:nvPr>
            <p:ph type="sldNum" sz="quarter" idx="12"/>
          </p:nvPr>
        </p:nvSpPr>
        <p:spPr/>
        <p:txBody>
          <a:bodyPr/>
          <a:lstStyle/>
          <a:p>
            <a:fld id="{77E71596-5F9D-49C5-9701-16B3CA54319D}" type="slidenum">
              <a:rPr lang="fr-FR" smtClean="0"/>
              <a:pPr/>
              <a:t>3</a:t>
            </a:fld>
            <a:endParaRPr lang="fr-FR" dirty="0"/>
          </a:p>
        </p:txBody>
      </p:sp>
      <p:sp>
        <p:nvSpPr>
          <p:cNvPr id="11" name="Date Placeholder 2">
            <a:extLst>
              <a:ext uri="{FF2B5EF4-FFF2-40B4-BE49-F238E27FC236}">
                <a16:creationId xmlns:a16="http://schemas.microsoft.com/office/drawing/2014/main" id="{DB0B68B2-7168-A46C-7F9C-41FEC27206AB}"/>
              </a:ext>
            </a:extLst>
          </p:cNvPr>
          <p:cNvSpPr>
            <a:spLocks noGrp="1"/>
          </p:cNvSpPr>
          <p:nvPr>
            <p:ph type="dt" sz="half" idx="10"/>
          </p:nvPr>
        </p:nvSpPr>
        <p:spPr>
          <a:xfrm>
            <a:off x="201812" y="5714820"/>
            <a:ext cx="2411556" cy="322263"/>
          </a:xfrm>
        </p:spPr>
        <p:txBody>
          <a:bodyPr/>
          <a:lstStyle/>
          <a:p>
            <a:fld id="{29266485-1F8C-49AD-A5D5-E767E4406627}" type="datetime1">
              <a:rPr lang="fr-FR" smtClean="0"/>
              <a:t>17/06/2025</a:t>
            </a:fld>
            <a:endParaRPr lang="fr-FR" dirty="0"/>
          </a:p>
        </p:txBody>
      </p:sp>
      <p:sp>
        <p:nvSpPr>
          <p:cNvPr id="20" name="Footer Placeholder 6">
            <a:extLst>
              <a:ext uri="{FF2B5EF4-FFF2-40B4-BE49-F238E27FC236}">
                <a16:creationId xmlns:a16="http://schemas.microsoft.com/office/drawing/2014/main" id="{6D4EBCA9-5F5B-4132-BE3E-7FDABEBFC171}"/>
              </a:ext>
            </a:extLst>
          </p:cNvPr>
          <p:cNvSpPr>
            <a:spLocks noGrp="1"/>
          </p:cNvSpPr>
          <p:nvPr>
            <p:ph type="ftr" sz="quarter" idx="11"/>
          </p:nvPr>
        </p:nvSpPr>
        <p:spPr>
          <a:xfrm>
            <a:off x="2218035" y="5714820"/>
            <a:ext cx="5328591" cy="322263"/>
          </a:xfrm>
        </p:spPr>
        <p:txBody>
          <a:bodyPr/>
          <a:lstStyle/>
          <a:p>
            <a:r>
              <a:rPr lang="es-ES" dirty="0"/>
              <a:t> CEPC 2025, 16-19 June 2025, (Barcelona, </a:t>
            </a:r>
            <a:r>
              <a:rPr lang="es-ES" dirty="0" err="1"/>
              <a:t>Spain</a:t>
            </a:r>
            <a:r>
              <a:rPr lang="es-ES" dirty="0"/>
              <a:t>)</a:t>
            </a:r>
            <a:endParaRPr lang="en-GB" dirty="0"/>
          </a:p>
        </p:txBody>
      </p:sp>
      <p:sp>
        <p:nvSpPr>
          <p:cNvPr id="16" name="Title 15">
            <a:extLst>
              <a:ext uri="{FF2B5EF4-FFF2-40B4-BE49-F238E27FC236}">
                <a16:creationId xmlns:a16="http://schemas.microsoft.com/office/drawing/2014/main" id="{48577114-65F9-40E6-8FE3-EB68CD5E01BC}"/>
              </a:ext>
            </a:extLst>
          </p:cNvPr>
          <p:cNvSpPr>
            <a:spLocks noGrp="1"/>
          </p:cNvSpPr>
          <p:nvPr>
            <p:ph type="title"/>
          </p:nvPr>
        </p:nvSpPr>
        <p:spPr/>
        <p:txBody>
          <a:bodyPr>
            <a:normAutofit/>
          </a:bodyPr>
          <a:lstStyle/>
          <a:p>
            <a:r>
              <a:rPr lang="en-GB" b="1" dirty="0"/>
              <a:t>FCC-</a:t>
            </a:r>
            <a:r>
              <a:rPr lang="en-GB" b="1" dirty="0" err="1"/>
              <a:t>ee</a:t>
            </a:r>
            <a:r>
              <a:rPr lang="en-GB" b="1" dirty="0"/>
              <a:t> injector</a:t>
            </a:r>
            <a:endParaRPr lang="en-GB" dirty="0"/>
          </a:p>
        </p:txBody>
      </p:sp>
      <p:sp>
        <p:nvSpPr>
          <p:cNvPr id="63" name="TextBox 62">
            <a:extLst>
              <a:ext uri="{FF2B5EF4-FFF2-40B4-BE49-F238E27FC236}">
                <a16:creationId xmlns:a16="http://schemas.microsoft.com/office/drawing/2014/main" id="{E4AE8EF6-C985-4FB5-9EC1-6FE74C57B5BD}"/>
              </a:ext>
            </a:extLst>
          </p:cNvPr>
          <p:cNvSpPr txBox="1"/>
          <p:nvPr/>
        </p:nvSpPr>
        <p:spPr>
          <a:xfrm>
            <a:off x="695968" y="5248603"/>
            <a:ext cx="3007555" cy="420051"/>
          </a:xfrm>
          <a:prstGeom prst="rect">
            <a:avLst/>
          </a:prstGeom>
          <a:noFill/>
        </p:spPr>
        <p:txBody>
          <a:bodyPr wrap="none" rtlCol="0">
            <a:spAutoFit/>
          </a:bodyPr>
          <a:lstStyle/>
          <a:p>
            <a:pPr>
              <a:lnSpc>
                <a:spcPts val="2775"/>
              </a:lnSpc>
            </a:pPr>
            <a:r>
              <a:rPr lang="fr-CH" sz="2000" dirty="0"/>
              <a:t>FCC-</a:t>
            </a:r>
            <a:r>
              <a:rPr lang="fr-CH" sz="2000" dirty="0" err="1"/>
              <a:t>ee</a:t>
            </a:r>
            <a:r>
              <a:rPr lang="fr-CH" sz="2000" dirty="0"/>
              <a:t> </a:t>
            </a:r>
            <a:r>
              <a:rPr lang="fr-CH" sz="2000" dirty="0" err="1"/>
              <a:t>functional</a:t>
            </a:r>
            <a:r>
              <a:rPr lang="fr-CH" sz="2000" dirty="0"/>
              <a:t> </a:t>
            </a:r>
            <a:r>
              <a:rPr lang="fr-CH" sz="2000" dirty="0" err="1"/>
              <a:t>layout</a:t>
            </a:r>
            <a:endParaRPr lang="en-GB" sz="1600" dirty="0"/>
          </a:p>
        </p:txBody>
      </p:sp>
      <p:pic>
        <p:nvPicPr>
          <p:cNvPr id="64" name="Picture 63" descr="A diagram of a circular object with text&#10;&#10;AI-generated content may be incorrect.">
            <a:extLst>
              <a:ext uri="{FF2B5EF4-FFF2-40B4-BE49-F238E27FC236}">
                <a16:creationId xmlns:a16="http://schemas.microsoft.com/office/drawing/2014/main" id="{954D50AA-D59C-42FF-9044-58B005894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57" y="1815780"/>
            <a:ext cx="4269202" cy="3528392"/>
          </a:xfrm>
          <a:prstGeom prst="rect">
            <a:avLst/>
          </a:prstGeom>
        </p:spPr>
      </p:pic>
      <p:grpSp>
        <p:nvGrpSpPr>
          <p:cNvPr id="65" name="Group 64">
            <a:extLst>
              <a:ext uri="{FF2B5EF4-FFF2-40B4-BE49-F238E27FC236}">
                <a16:creationId xmlns:a16="http://schemas.microsoft.com/office/drawing/2014/main" id="{C7645FBE-583F-4EC9-AED0-7216A9A1D9E4}"/>
              </a:ext>
            </a:extLst>
          </p:cNvPr>
          <p:cNvGrpSpPr>
            <a:grpSpLocks noChangeAspect="1"/>
          </p:cNvGrpSpPr>
          <p:nvPr/>
        </p:nvGrpSpPr>
        <p:grpSpPr>
          <a:xfrm>
            <a:off x="2183225" y="266839"/>
            <a:ext cx="8340695" cy="1756792"/>
            <a:chOff x="1601899" y="4821000"/>
            <a:chExt cx="7747430" cy="1631833"/>
          </a:xfrm>
        </p:grpSpPr>
        <p:cxnSp>
          <p:nvCxnSpPr>
            <p:cNvPr id="66" name="Straight Connector 65">
              <a:extLst>
                <a:ext uri="{FF2B5EF4-FFF2-40B4-BE49-F238E27FC236}">
                  <a16:creationId xmlns:a16="http://schemas.microsoft.com/office/drawing/2014/main" id="{75D08BBB-2B55-4591-AE07-7114F4BECBED}"/>
                </a:ext>
              </a:extLst>
            </p:cNvPr>
            <p:cNvCxnSpPr/>
            <p:nvPr/>
          </p:nvCxnSpPr>
          <p:spPr bwMode="auto">
            <a:xfrm>
              <a:off x="4467597" y="5641975"/>
              <a:ext cx="253125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a:extLst>
                <a:ext uri="{FF2B5EF4-FFF2-40B4-BE49-F238E27FC236}">
                  <a16:creationId xmlns:a16="http://schemas.microsoft.com/office/drawing/2014/main" id="{305169BA-37DC-45D1-B93A-9CD66CF4B156}"/>
                </a:ext>
              </a:extLst>
            </p:cNvPr>
            <p:cNvCxnSpPr/>
            <p:nvPr/>
          </p:nvCxnSpPr>
          <p:spPr bwMode="auto">
            <a:xfrm>
              <a:off x="6665326" y="5861010"/>
              <a:ext cx="142752" cy="152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a:extLst>
                <a:ext uri="{FF2B5EF4-FFF2-40B4-BE49-F238E27FC236}">
                  <a16:creationId xmlns:a16="http://schemas.microsoft.com/office/drawing/2014/main" id="{E7CF283B-563B-455D-85D7-05FE6A933B79}"/>
                </a:ext>
              </a:extLst>
            </p:cNvPr>
            <p:cNvCxnSpPr/>
            <p:nvPr/>
          </p:nvCxnSpPr>
          <p:spPr bwMode="auto">
            <a:xfrm>
              <a:off x="2868431" y="5632241"/>
              <a:ext cx="14175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9" name="Group 68">
              <a:extLst>
                <a:ext uri="{FF2B5EF4-FFF2-40B4-BE49-F238E27FC236}">
                  <a16:creationId xmlns:a16="http://schemas.microsoft.com/office/drawing/2014/main" id="{901129FD-135D-474B-B886-BB787584EF59}"/>
                </a:ext>
              </a:extLst>
            </p:cNvPr>
            <p:cNvGrpSpPr/>
            <p:nvPr/>
          </p:nvGrpSpPr>
          <p:grpSpPr>
            <a:xfrm>
              <a:off x="6860869" y="5830860"/>
              <a:ext cx="145581" cy="31674"/>
              <a:chOff x="7491079" y="5863915"/>
              <a:chExt cx="145581" cy="31674"/>
            </a:xfrm>
          </p:grpSpPr>
          <p:cxnSp>
            <p:nvCxnSpPr>
              <p:cNvPr id="112" name="Straight Connector 111">
                <a:extLst>
                  <a:ext uri="{FF2B5EF4-FFF2-40B4-BE49-F238E27FC236}">
                    <a16:creationId xmlns:a16="http://schemas.microsoft.com/office/drawing/2014/main" id="{E396F742-08B3-45F3-A6D9-9F7B80D9D94B}"/>
                  </a:ext>
                </a:extLst>
              </p:cNvPr>
              <p:cNvCxnSpPr/>
              <p:nvPr/>
            </p:nvCxnSpPr>
            <p:spPr bwMode="auto">
              <a:xfrm>
                <a:off x="7599505" y="5895589"/>
                <a:ext cx="371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Straight Connector 112">
                <a:extLst>
                  <a:ext uri="{FF2B5EF4-FFF2-40B4-BE49-F238E27FC236}">
                    <a16:creationId xmlns:a16="http://schemas.microsoft.com/office/drawing/2014/main" id="{2DA76BB3-F935-4B42-AC8E-C8317448BDC0}"/>
                  </a:ext>
                </a:extLst>
              </p:cNvPr>
              <p:cNvCxnSpPr/>
              <p:nvPr/>
            </p:nvCxnSpPr>
            <p:spPr bwMode="auto">
              <a:xfrm flipV="1">
                <a:off x="7491079" y="5864364"/>
                <a:ext cx="23873" cy="2970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Connector 113">
                <a:extLst>
                  <a:ext uri="{FF2B5EF4-FFF2-40B4-BE49-F238E27FC236}">
                    <a16:creationId xmlns:a16="http://schemas.microsoft.com/office/drawing/2014/main" id="{E0318A43-3E74-41F3-9DF8-B53DB45232EA}"/>
                  </a:ext>
                </a:extLst>
              </p:cNvPr>
              <p:cNvCxnSpPr/>
              <p:nvPr/>
            </p:nvCxnSpPr>
            <p:spPr bwMode="auto">
              <a:xfrm>
                <a:off x="7514952" y="5863915"/>
                <a:ext cx="51093"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Straight Connector 114">
                <a:extLst>
                  <a:ext uri="{FF2B5EF4-FFF2-40B4-BE49-F238E27FC236}">
                    <a16:creationId xmlns:a16="http://schemas.microsoft.com/office/drawing/2014/main" id="{04851754-A8AF-4B24-A1A1-8D2E70B80582}"/>
                  </a:ext>
                </a:extLst>
              </p:cNvPr>
              <p:cNvCxnSpPr/>
              <p:nvPr/>
            </p:nvCxnSpPr>
            <p:spPr bwMode="auto">
              <a:xfrm>
                <a:off x="7567279" y="5868704"/>
                <a:ext cx="17639" cy="253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0" name="Straight Connector 69">
              <a:extLst>
                <a:ext uri="{FF2B5EF4-FFF2-40B4-BE49-F238E27FC236}">
                  <a16:creationId xmlns:a16="http://schemas.microsoft.com/office/drawing/2014/main" id="{80926D07-9959-4290-BFEE-8BCC10CBE621}"/>
                </a:ext>
              </a:extLst>
            </p:cNvPr>
            <p:cNvCxnSpPr/>
            <p:nvPr/>
          </p:nvCxnSpPr>
          <p:spPr bwMode="auto">
            <a:xfrm>
              <a:off x="4416639" y="5404295"/>
              <a:ext cx="2633192" cy="411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Connector 70">
              <a:extLst>
                <a:ext uri="{FF2B5EF4-FFF2-40B4-BE49-F238E27FC236}">
                  <a16:creationId xmlns:a16="http://schemas.microsoft.com/office/drawing/2014/main" id="{89DFCFE7-D55C-4A82-A6DE-A4465D9E7FEC}"/>
                </a:ext>
              </a:extLst>
            </p:cNvPr>
            <p:cNvCxnSpPr/>
            <p:nvPr/>
          </p:nvCxnSpPr>
          <p:spPr bwMode="auto">
            <a:xfrm>
              <a:off x="2559333" y="5861009"/>
              <a:ext cx="4278057"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a:extLst>
                <a:ext uri="{FF2B5EF4-FFF2-40B4-BE49-F238E27FC236}">
                  <a16:creationId xmlns:a16="http://schemas.microsoft.com/office/drawing/2014/main" id="{33C497F3-EA5B-4824-9F05-AC2BB22D7FFF}"/>
                </a:ext>
              </a:extLst>
            </p:cNvPr>
            <p:cNvCxnSpPr/>
            <p:nvPr/>
          </p:nvCxnSpPr>
          <p:spPr bwMode="auto">
            <a:xfrm>
              <a:off x="2016470" y="5861009"/>
              <a:ext cx="355013"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3" name="Group 72">
              <a:extLst>
                <a:ext uri="{FF2B5EF4-FFF2-40B4-BE49-F238E27FC236}">
                  <a16:creationId xmlns:a16="http://schemas.microsoft.com/office/drawing/2014/main" id="{058EA73E-B6D2-4C0A-AC4F-C305211682E3}"/>
                </a:ext>
              </a:extLst>
            </p:cNvPr>
            <p:cNvGrpSpPr/>
            <p:nvPr/>
          </p:nvGrpSpPr>
          <p:grpSpPr>
            <a:xfrm>
              <a:off x="2407263" y="5773904"/>
              <a:ext cx="118770" cy="182293"/>
              <a:chOff x="1160890" y="3324053"/>
              <a:chExt cx="211146" cy="324076"/>
            </a:xfrm>
          </p:grpSpPr>
          <p:cxnSp>
            <p:nvCxnSpPr>
              <p:cNvPr id="109" name="Straight Connector 108">
                <a:extLst>
                  <a:ext uri="{FF2B5EF4-FFF2-40B4-BE49-F238E27FC236}">
                    <a16:creationId xmlns:a16="http://schemas.microsoft.com/office/drawing/2014/main" id="{E47EEFB1-547F-4690-B1C0-7BA2670563F3}"/>
                  </a:ext>
                </a:extLst>
              </p:cNvPr>
              <p:cNvCxnSpPr/>
              <p:nvPr/>
            </p:nvCxnSpPr>
            <p:spPr bwMode="auto">
              <a:xfrm flipV="1">
                <a:off x="1160890" y="3324053"/>
                <a:ext cx="63611" cy="1548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Straight Connector 109">
                <a:extLst>
                  <a:ext uri="{FF2B5EF4-FFF2-40B4-BE49-F238E27FC236}">
                    <a16:creationId xmlns:a16="http://schemas.microsoft.com/office/drawing/2014/main" id="{EE8926A5-6C8F-43FE-BC2F-B3AB4408B4B7}"/>
                  </a:ext>
                </a:extLst>
              </p:cNvPr>
              <p:cNvCxnSpPr/>
              <p:nvPr/>
            </p:nvCxnSpPr>
            <p:spPr bwMode="auto">
              <a:xfrm>
                <a:off x="1232452" y="3324053"/>
                <a:ext cx="82826" cy="31267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Connector 110">
                <a:extLst>
                  <a:ext uri="{FF2B5EF4-FFF2-40B4-BE49-F238E27FC236}">
                    <a16:creationId xmlns:a16="http://schemas.microsoft.com/office/drawing/2014/main" id="{341AAE4B-806C-4DEB-91EC-1619E2079BA3}"/>
                  </a:ext>
                </a:extLst>
              </p:cNvPr>
              <p:cNvCxnSpPr/>
              <p:nvPr/>
            </p:nvCxnSpPr>
            <p:spPr bwMode="auto">
              <a:xfrm flipV="1">
                <a:off x="1331302" y="3478909"/>
                <a:ext cx="40734" cy="16922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4" name="TextBox 73">
              <a:extLst>
                <a:ext uri="{FF2B5EF4-FFF2-40B4-BE49-F238E27FC236}">
                  <a16:creationId xmlns:a16="http://schemas.microsoft.com/office/drawing/2014/main" id="{E82A439F-DABB-4867-944A-320945FE78A0}"/>
                </a:ext>
              </a:extLst>
            </p:cNvPr>
            <p:cNvSpPr txBox="1"/>
            <p:nvPr/>
          </p:nvSpPr>
          <p:spPr>
            <a:xfrm>
              <a:off x="5124495" y="5391251"/>
              <a:ext cx="1222524" cy="276999"/>
            </a:xfrm>
            <a:prstGeom prst="rect">
              <a:avLst/>
            </a:prstGeom>
            <a:noFill/>
          </p:spPr>
          <p:txBody>
            <a:bodyPr wrap="square" rtlCol="0">
              <a:spAutoFit/>
            </a:bodyPr>
            <a:lstStyle/>
            <a:p>
              <a:r>
                <a:rPr lang="en-CH" sz="1200" dirty="0">
                  <a:latin typeface="Lato" panose="020F0502020204030203" pitchFamily="34" charset="0"/>
                  <a:ea typeface="Lato" panose="020F0502020204030203" pitchFamily="34" charset="0"/>
                  <a:cs typeface="Lato" panose="020F0502020204030203" pitchFamily="34" charset="0"/>
                </a:rPr>
                <a:t>Positron linac</a:t>
              </a:r>
            </a:p>
          </p:txBody>
        </p:sp>
        <p:sp>
          <p:nvSpPr>
            <p:cNvPr id="75" name="TextBox 74">
              <a:extLst>
                <a:ext uri="{FF2B5EF4-FFF2-40B4-BE49-F238E27FC236}">
                  <a16:creationId xmlns:a16="http://schemas.microsoft.com/office/drawing/2014/main" id="{CEB1EAFC-1665-4D87-9882-6AA8D4A4A857}"/>
                </a:ext>
              </a:extLst>
            </p:cNvPr>
            <p:cNvSpPr txBox="1"/>
            <p:nvPr/>
          </p:nvSpPr>
          <p:spPr>
            <a:xfrm>
              <a:off x="3030435" y="5374365"/>
              <a:ext cx="1273227" cy="276999"/>
            </a:xfrm>
            <a:prstGeom prst="rect">
              <a:avLst/>
            </a:prstGeom>
            <a:noFill/>
          </p:spPr>
          <p:txBody>
            <a:bodyPr wrap="square" rtlCol="0">
              <a:spAutoFit/>
            </a:bodyPr>
            <a:lstStyle/>
            <a:p>
              <a:r>
                <a:rPr lang="en-CH" sz="1200" dirty="0">
                  <a:latin typeface="Lato" panose="020F0502020204030203" pitchFamily="34" charset="0"/>
                  <a:ea typeface="Lato" panose="020F0502020204030203" pitchFamily="34" charset="0"/>
                  <a:cs typeface="Lato" panose="020F0502020204030203" pitchFamily="34" charset="0"/>
                </a:rPr>
                <a:t>Electron linac</a:t>
              </a:r>
            </a:p>
          </p:txBody>
        </p:sp>
        <p:sp>
          <p:nvSpPr>
            <p:cNvPr id="76" name="TextBox 75">
              <a:extLst>
                <a:ext uri="{FF2B5EF4-FFF2-40B4-BE49-F238E27FC236}">
                  <a16:creationId xmlns:a16="http://schemas.microsoft.com/office/drawing/2014/main" id="{9711967B-869B-4C8B-B9FF-FB9FF1276FCD}"/>
                </a:ext>
              </a:extLst>
            </p:cNvPr>
            <p:cNvSpPr txBox="1"/>
            <p:nvPr/>
          </p:nvSpPr>
          <p:spPr>
            <a:xfrm>
              <a:off x="4916841" y="5155996"/>
              <a:ext cx="1693535" cy="276999"/>
            </a:xfrm>
            <a:prstGeom prst="rect">
              <a:avLst/>
            </a:prstGeom>
            <a:noFill/>
          </p:spPr>
          <p:txBody>
            <a:bodyPr wrap="square" rtlCol="0">
              <a:spAutoFit/>
            </a:bodyPr>
            <a:lstStyle/>
            <a:p>
              <a:r>
                <a:rPr lang="en-CH" sz="1200" dirty="0">
                  <a:latin typeface="Lato" panose="020F0502020204030203" pitchFamily="34" charset="0"/>
                  <a:ea typeface="Lato" panose="020F0502020204030203" pitchFamily="34" charset="0"/>
                  <a:cs typeface="Lato" panose="020F0502020204030203" pitchFamily="34" charset="0"/>
                </a:rPr>
                <a:t>Electron transfer line</a:t>
              </a:r>
            </a:p>
          </p:txBody>
        </p:sp>
        <p:sp>
          <p:nvSpPr>
            <p:cNvPr id="77" name="TextBox 76">
              <a:extLst>
                <a:ext uri="{FF2B5EF4-FFF2-40B4-BE49-F238E27FC236}">
                  <a16:creationId xmlns:a16="http://schemas.microsoft.com/office/drawing/2014/main" id="{839E966C-4034-4DC5-B670-1980BC055BAA}"/>
                </a:ext>
              </a:extLst>
            </p:cNvPr>
            <p:cNvSpPr txBox="1"/>
            <p:nvPr/>
          </p:nvSpPr>
          <p:spPr>
            <a:xfrm>
              <a:off x="4442382" y="5886188"/>
              <a:ext cx="823982" cy="276999"/>
            </a:xfrm>
            <a:prstGeom prst="rect">
              <a:avLst/>
            </a:prstGeom>
            <a:noFill/>
          </p:spPr>
          <p:txBody>
            <a:bodyPr wrap="square" rtlCol="0">
              <a:spAutoFit/>
            </a:bodyPr>
            <a:lstStyle/>
            <a:p>
              <a:r>
                <a:rPr lang="en-CH" sz="1200" dirty="0">
                  <a:latin typeface="Lato" panose="020F0502020204030203" pitchFamily="34" charset="0"/>
                  <a:ea typeface="Lato" panose="020F0502020204030203" pitchFamily="34" charset="0"/>
                  <a:cs typeface="Lato" panose="020F0502020204030203" pitchFamily="34" charset="0"/>
                </a:rPr>
                <a:t>HE linac</a:t>
              </a:r>
            </a:p>
          </p:txBody>
        </p:sp>
        <p:cxnSp>
          <p:nvCxnSpPr>
            <p:cNvPr id="78" name="Straight Connector 77">
              <a:extLst>
                <a:ext uri="{FF2B5EF4-FFF2-40B4-BE49-F238E27FC236}">
                  <a16:creationId xmlns:a16="http://schemas.microsoft.com/office/drawing/2014/main" id="{11E65B64-6F54-414C-BE14-4E4F944F06C3}"/>
                </a:ext>
              </a:extLst>
            </p:cNvPr>
            <p:cNvCxnSpPr/>
            <p:nvPr/>
          </p:nvCxnSpPr>
          <p:spPr bwMode="auto">
            <a:xfrm flipV="1">
              <a:off x="4264764" y="5398437"/>
              <a:ext cx="147479" cy="24955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Connector 78">
              <a:extLst>
                <a:ext uri="{FF2B5EF4-FFF2-40B4-BE49-F238E27FC236}">
                  <a16:creationId xmlns:a16="http://schemas.microsoft.com/office/drawing/2014/main" id="{B4AE67F3-169B-4904-AC5D-4DB5A39BE751}"/>
                </a:ext>
              </a:extLst>
            </p:cNvPr>
            <p:cNvCxnSpPr>
              <a:cxnSpLocks/>
            </p:cNvCxnSpPr>
            <p:nvPr/>
          </p:nvCxnSpPr>
          <p:spPr bwMode="auto">
            <a:xfrm flipH="1" flipV="1">
              <a:off x="7112011" y="5857572"/>
              <a:ext cx="1073033" cy="51699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a:extLst>
                <a:ext uri="{FF2B5EF4-FFF2-40B4-BE49-F238E27FC236}">
                  <a16:creationId xmlns:a16="http://schemas.microsoft.com/office/drawing/2014/main" id="{42C59EA4-C419-442C-8AA9-96BDFAA2C49F}"/>
                </a:ext>
              </a:extLst>
            </p:cNvPr>
            <p:cNvCxnSpPr>
              <a:cxnSpLocks/>
              <a:stCxn id="83" idx="3"/>
            </p:cNvCxnSpPr>
            <p:nvPr/>
          </p:nvCxnSpPr>
          <p:spPr bwMode="auto">
            <a:xfrm flipV="1">
              <a:off x="7112011" y="5164280"/>
              <a:ext cx="737757" cy="69820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Straight Connector 80">
              <a:extLst>
                <a:ext uri="{FF2B5EF4-FFF2-40B4-BE49-F238E27FC236}">
                  <a16:creationId xmlns:a16="http://schemas.microsoft.com/office/drawing/2014/main" id="{BD6C0A6D-2C72-41B4-B951-488DB99D6392}"/>
                </a:ext>
              </a:extLst>
            </p:cNvPr>
            <p:cNvCxnSpPr>
              <a:endCxn id="97" idx="1"/>
            </p:cNvCxnSpPr>
            <p:nvPr/>
          </p:nvCxnSpPr>
          <p:spPr bwMode="auto">
            <a:xfrm flipV="1">
              <a:off x="7114430" y="5059976"/>
              <a:ext cx="842042" cy="58314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Connector 81">
              <a:extLst>
                <a:ext uri="{FF2B5EF4-FFF2-40B4-BE49-F238E27FC236}">
                  <a16:creationId xmlns:a16="http://schemas.microsoft.com/office/drawing/2014/main" id="{C8AC3A00-5177-4641-8467-FD69F83F4665}"/>
                </a:ext>
              </a:extLst>
            </p:cNvPr>
            <p:cNvCxnSpPr/>
            <p:nvPr/>
          </p:nvCxnSpPr>
          <p:spPr bwMode="auto">
            <a:xfrm>
              <a:off x="7110870" y="5408872"/>
              <a:ext cx="770728" cy="7211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Rectangle 82">
              <a:extLst>
                <a:ext uri="{FF2B5EF4-FFF2-40B4-BE49-F238E27FC236}">
                  <a16:creationId xmlns:a16="http://schemas.microsoft.com/office/drawing/2014/main" id="{E459A1CE-63DB-4301-9957-45B28F5D2096}"/>
                </a:ext>
              </a:extLst>
            </p:cNvPr>
            <p:cNvSpPr/>
            <p:nvPr/>
          </p:nvSpPr>
          <p:spPr bwMode="auto">
            <a:xfrm>
              <a:off x="7084843" y="5848841"/>
              <a:ext cx="27168" cy="27293"/>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rtlCol="0" anchor="t" anchorCtr="0" compatLnSpc="1">
              <a:prstTxWarp prst="textNoShape">
                <a:avLst/>
              </a:prstTxWarp>
            </a:bodyPr>
            <a:lstStyle/>
            <a:p>
              <a:pPr defTabSz="719761"/>
              <a:endParaRPr lang="en-CH" sz="1200"/>
            </a:p>
          </p:txBody>
        </p:sp>
        <p:sp>
          <p:nvSpPr>
            <p:cNvPr id="84" name="Rectangle 83">
              <a:extLst>
                <a:ext uri="{FF2B5EF4-FFF2-40B4-BE49-F238E27FC236}">
                  <a16:creationId xmlns:a16="http://schemas.microsoft.com/office/drawing/2014/main" id="{77B08736-021C-4A5B-B589-EA1443F5F4B2}"/>
                </a:ext>
              </a:extLst>
            </p:cNvPr>
            <p:cNvSpPr/>
            <p:nvPr/>
          </p:nvSpPr>
          <p:spPr bwMode="auto">
            <a:xfrm>
              <a:off x="7095981" y="5398531"/>
              <a:ext cx="27168" cy="27293"/>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rtlCol="0" anchor="t" anchorCtr="0" compatLnSpc="1">
              <a:prstTxWarp prst="textNoShape">
                <a:avLst/>
              </a:prstTxWarp>
            </a:bodyPr>
            <a:lstStyle/>
            <a:p>
              <a:pPr defTabSz="719761"/>
              <a:endParaRPr lang="en-CH" sz="1200"/>
            </a:p>
          </p:txBody>
        </p:sp>
        <p:sp>
          <p:nvSpPr>
            <p:cNvPr id="85" name="Rectangle 84">
              <a:extLst>
                <a:ext uri="{FF2B5EF4-FFF2-40B4-BE49-F238E27FC236}">
                  <a16:creationId xmlns:a16="http://schemas.microsoft.com/office/drawing/2014/main" id="{E308706E-5E8F-4857-A367-8C7270790EA4}"/>
                </a:ext>
              </a:extLst>
            </p:cNvPr>
            <p:cNvSpPr/>
            <p:nvPr/>
          </p:nvSpPr>
          <p:spPr bwMode="auto">
            <a:xfrm>
              <a:off x="7087263" y="5630998"/>
              <a:ext cx="27168" cy="27293"/>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rtlCol="0" anchor="t" anchorCtr="0" compatLnSpc="1">
              <a:prstTxWarp prst="textNoShape">
                <a:avLst/>
              </a:prstTxWarp>
            </a:bodyPr>
            <a:lstStyle/>
            <a:p>
              <a:pPr defTabSz="719761"/>
              <a:endParaRPr lang="en-CH" sz="1200"/>
            </a:p>
          </p:txBody>
        </p:sp>
        <p:cxnSp>
          <p:nvCxnSpPr>
            <p:cNvPr id="86" name="Straight Connector 85">
              <a:extLst>
                <a:ext uri="{FF2B5EF4-FFF2-40B4-BE49-F238E27FC236}">
                  <a16:creationId xmlns:a16="http://schemas.microsoft.com/office/drawing/2014/main" id="{4AA00FBD-1BC3-4BC4-8C0D-739BDECF4412}"/>
                </a:ext>
              </a:extLst>
            </p:cNvPr>
            <p:cNvCxnSpPr>
              <a:stCxn id="85" idx="1"/>
            </p:cNvCxnSpPr>
            <p:nvPr/>
          </p:nvCxnSpPr>
          <p:spPr bwMode="auto">
            <a:xfrm flipH="1" flipV="1">
              <a:off x="6998847" y="5644644"/>
              <a:ext cx="88416" cy="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a:extLst>
                <a:ext uri="{FF2B5EF4-FFF2-40B4-BE49-F238E27FC236}">
                  <a16:creationId xmlns:a16="http://schemas.microsoft.com/office/drawing/2014/main" id="{48AF08F7-48A5-413F-80BA-E825FA0E1939}"/>
                </a:ext>
              </a:extLst>
            </p:cNvPr>
            <p:cNvCxnSpPr/>
            <p:nvPr/>
          </p:nvCxnSpPr>
          <p:spPr bwMode="auto">
            <a:xfrm flipH="1">
              <a:off x="6977207" y="5856420"/>
              <a:ext cx="10713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a:extLst>
                <a:ext uri="{FF2B5EF4-FFF2-40B4-BE49-F238E27FC236}">
                  <a16:creationId xmlns:a16="http://schemas.microsoft.com/office/drawing/2014/main" id="{4368815C-28E7-40C0-A450-C81A4CAD1F42}"/>
                </a:ext>
              </a:extLst>
            </p:cNvPr>
            <p:cNvCxnSpPr>
              <a:stCxn id="84" idx="1"/>
            </p:cNvCxnSpPr>
            <p:nvPr/>
          </p:nvCxnSpPr>
          <p:spPr bwMode="auto">
            <a:xfrm flipH="1" flipV="1">
              <a:off x="7033950" y="5408413"/>
              <a:ext cx="62030" cy="376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9" name="Sun 88">
              <a:extLst>
                <a:ext uri="{FF2B5EF4-FFF2-40B4-BE49-F238E27FC236}">
                  <a16:creationId xmlns:a16="http://schemas.microsoft.com/office/drawing/2014/main" id="{6D0EACCD-ECA1-436E-BAF1-15C0A4019F5E}"/>
                </a:ext>
              </a:extLst>
            </p:cNvPr>
            <p:cNvSpPr/>
            <p:nvPr/>
          </p:nvSpPr>
          <p:spPr bwMode="auto">
            <a:xfrm>
              <a:off x="2766340" y="5548250"/>
              <a:ext cx="162000" cy="162000"/>
            </a:xfrm>
            <a:prstGeom prst="su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rtlCol="0" anchor="t" anchorCtr="0" compatLnSpc="1">
              <a:prstTxWarp prst="textNoShape">
                <a:avLst/>
              </a:prstTxWarp>
            </a:bodyPr>
            <a:lstStyle/>
            <a:p>
              <a:pPr defTabSz="719761"/>
              <a:endParaRPr lang="en-CH" sz="1406"/>
            </a:p>
          </p:txBody>
        </p:sp>
        <p:sp>
          <p:nvSpPr>
            <p:cNvPr id="90" name="Sun 89">
              <a:extLst>
                <a:ext uri="{FF2B5EF4-FFF2-40B4-BE49-F238E27FC236}">
                  <a16:creationId xmlns:a16="http://schemas.microsoft.com/office/drawing/2014/main" id="{C6C01562-C839-4A3E-9718-276257642475}"/>
                </a:ext>
              </a:extLst>
            </p:cNvPr>
            <p:cNvSpPr/>
            <p:nvPr/>
          </p:nvSpPr>
          <p:spPr bwMode="auto">
            <a:xfrm>
              <a:off x="4423538" y="5554180"/>
              <a:ext cx="162000" cy="162000"/>
            </a:xfrm>
            <a:prstGeom prst="sun">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defTabSz="719761"/>
              <a:endParaRPr lang="en-CH" sz="1406">
                <a:solidFill>
                  <a:srgbClr val="C00000"/>
                </a:solidFill>
              </a:endParaRPr>
            </a:p>
          </p:txBody>
        </p:sp>
        <p:sp>
          <p:nvSpPr>
            <p:cNvPr id="91" name="TextBox 90">
              <a:extLst>
                <a:ext uri="{FF2B5EF4-FFF2-40B4-BE49-F238E27FC236}">
                  <a16:creationId xmlns:a16="http://schemas.microsoft.com/office/drawing/2014/main" id="{7D8E48C6-8F2E-403D-A1C5-3EED7AA00B39}"/>
                </a:ext>
              </a:extLst>
            </p:cNvPr>
            <p:cNvSpPr txBox="1"/>
            <p:nvPr/>
          </p:nvSpPr>
          <p:spPr>
            <a:xfrm>
              <a:off x="7336882" y="5095583"/>
              <a:ext cx="348784" cy="276999"/>
            </a:xfrm>
            <a:prstGeom prst="rect">
              <a:avLst/>
            </a:prstGeom>
            <a:noFill/>
          </p:spPr>
          <p:txBody>
            <a:bodyPr wrap="square" rtlCol="0">
              <a:spAutoFit/>
            </a:bodyPr>
            <a:lstStyle/>
            <a:p>
              <a:r>
                <a:rPr lang="en-CH" sz="1200" dirty="0">
                  <a:latin typeface="Lato" panose="020F0502020204030203" pitchFamily="34" charset="0"/>
                  <a:ea typeface="Lato" panose="020F0502020204030203" pitchFamily="34" charset="0"/>
                  <a:cs typeface="Lato" panose="020F0502020204030203" pitchFamily="34" charset="0"/>
                </a:rPr>
                <a:t>e</a:t>
              </a:r>
              <a:r>
                <a:rPr lang="en-CH" sz="1200" baseline="30000" dirty="0">
                  <a:latin typeface="Lato" panose="020F0502020204030203" pitchFamily="34" charset="0"/>
                  <a:ea typeface="Lato" panose="020F0502020204030203" pitchFamily="34" charset="0"/>
                  <a:cs typeface="Lato" panose="020F0502020204030203" pitchFamily="34" charset="0"/>
                </a:rPr>
                <a:t>+</a:t>
              </a:r>
            </a:p>
          </p:txBody>
        </p:sp>
        <p:sp>
          <p:nvSpPr>
            <p:cNvPr id="92" name="TextBox 91">
              <a:extLst>
                <a:ext uri="{FF2B5EF4-FFF2-40B4-BE49-F238E27FC236}">
                  <a16:creationId xmlns:a16="http://schemas.microsoft.com/office/drawing/2014/main" id="{162158B2-43F7-4BD0-84E5-6E47631F05C3}"/>
                </a:ext>
              </a:extLst>
            </p:cNvPr>
            <p:cNvSpPr txBox="1"/>
            <p:nvPr/>
          </p:nvSpPr>
          <p:spPr>
            <a:xfrm>
              <a:off x="7266225" y="5709304"/>
              <a:ext cx="350459" cy="276999"/>
            </a:xfrm>
            <a:prstGeom prst="rect">
              <a:avLst/>
            </a:prstGeom>
            <a:noFill/>
          </p:spPr>
          <p:txBody>
            <a:bodyPr wrap="square" rtlCol="0">
              <a:spAutoFit/>
            </a:bodyPr>
            <a:lstStyle/>
            <a:p>
              <a:r>
                <a:rPr lang="en-CH" sz="1200" dirty="0">
                  <a:latin typeface="Lato" panose="020F0502020204030203" pitchFamily="34" charset="0"/>
                  <a:ea typeface="Lato" panose="020F0502020204030203" pitchFamily="34" charset="0"/>
                  <a:cs typeface="Lato" panose="020F0502020204030203" pitchFamily="34" charset="0"/>
                </a:rPr>
                <a:t>e</a:t>
              </a:r>
              <a:r>
                <a:rPr lang="en-CH" sz="1200" baseline="30000" dirty="0">
                  <a:latin typeface="Lato" panose="020F0502020204030203" pitchFamily="34" charset="0"/>
                  <a:ea typeface="Lato" panose="020F0502020204030203" pitchFamily="34" charset="0"/>
                  <a:cs typeface="Lato" panose="020F0502020204030203" pitchFamily="34" charset="0"/>
                </a:rPr>
                <a:t>-</a:t>
              </a:r>
            </a:p>
          </p:txBody>
        </p:sp>
        <p:sp>
          <p:nvSpPr>
            <p:cNvPr id="93" name="TextBox 92">
              <a:extLst>
                <a:ext uri="{FF2B5EF4-FFF2-40B4-BE49-F238E27FC236}">
                  <a16:creationId xmlns:a16="http://schemas.microsoft.com/office/drawing/2014/main" id="{E6BDA999-7A72-4978-876F-8224715DE76B}"/>
                </a:ext>
              </a:extLst>
            </p:cNvPr>
            <p:cNvSpPr txBox="1"/>
            <p:nvPr/>
          </p:nvSpPr>
          <p:spPr>
            <a:xfrm>
              <a:off x="7423794" y="5416106"/>
              <a:ext cx="368730" cy="276999"/>
            </a:xfrm>
            <a:prstGeom prst="rect">
              <a:avLst/>
            </a:prstGeom>
            <a:noFill/>
          </p:spPr>
          <p:txBody>
            <a:bodyPr wrap="square" rtlCol="0">
              <a:spAutoFit/>
            </a:bodyPr>
            <a:lstStyle/>
            <a:p>
              <a:r>
                <a:rPr lang="en-CH" sz="1200" dirty="0">
                  <a:latin typeface="Lato" panose="020F0502020204030203" pitchFamily="34" charset="0"/>
                  <a:ea typeface="Lato" panose="020F0502020204030203" pitchFamily="34" charset="0"/>
                  <a:cs typeface="Lato" panose="020F0502020204030203" pitchFamily="34" charset="0"/>
                </a:rPr>
                <a:t>e</a:t>
              </a:r>
              <a:r>
                <a:rPr lang="en-CH" sz="1200" baseline="30000" dirty="0">
                  <a:latin typeface="Lato" panose="020F0502020204030203" pitchFamily="34" charset="0"/>
                  <a:ea typeface="Lato" panose="020F0502020204030203" pitchFamily="34" charset="0"/>
                  <a:cs typeface="Lato" panose="020F0502020204030203" pitchFamily="34" charset="0"/>
                </a:rPr>
                <a:t>+</a:t>
              </a:r>
            </a:p>
          </p:txBody>
        </p:sp>
        <p:sp>
          <p:nvSpPr>
            <p:cNvPr id="94" name="TextBox 93">
              <a:extLst>
                <a:ext uri="{FF2B5EF4-FFF2-40B4-BE49-F238E27FC236}">
                  <a16:creationId xmlns:a16="http://schemas.microsoft.com/office/drawing/2014/main" id="{F8356F85-DB0F-4B45-9847-6979AD10B54A}"/>
                </a:ext>
              </a:extLst>
            </p:cNvPr>
            <p:cNvSpPr txBox="1"/>
            <p:nvPr/>
          </p:nvSpPr>
          <p:spPr>
            <a:xfrm>
              <a:off x="7357018" y="6024688"/>
              <a:ext cx="387469" cy="276999"/>
            </a:xfrm>
            <a:prstGeom prst="rect">
              <a:avLst/>
            </a:prstGeom>
            <a:noFill/>
          </p:spPr>
          <p:txBody>
            <a:bodyPr wrap="square" rtlCol="0">
              <a:spAutoFit/>
            </a:bodyPr>
            <a:lstStyle/>
            <a:p>
              <a:r>
                <a:rPr lang="en-CH" sz="1200" dirty="0">
                  <a:latin typeface="Lato" panose="020F0502020204030203" pitchFamily="34" charset="0"/>
                  <a:ea typeface="Lato" panose="020F0502020204030203" pitchFamily="34" charset="0"/>
                  <a:cs typeface="Lato" panose="020F0502020204030203" pitchFamily="34" charset="0"/>
                </a:rPr>
                <a:t>e</a:t>
              </a:r>
              <a:r>
                <a:rPr lang="en-CH" sz="1200" baseline="30000" dirty="0">
                  <a:latin typeface="Lato" panose="020F0502020204030203" pitchFamily="34" charset="0"/>
                  <a:ea typeface="Lato" panose="020F0502020204030203" pitchFamily="34" charset="0"/>
                  <a:cs typeface="Lato" panose="020F0502020204030203" pitchFamily="34" charset="0"/>
                </a:rPr>
                <a:t>-</a:t>
              </a:r>
            </a:p>
          </p:txBody>
        </p:sp>
        <p:sp>
          <p:nvSpPr>
            <p:cNvPr id="95" name="TextBox 94">
              <a:extLst>
                <a:ext uri="{FF2B5EF4-FFF2-40B4-BE49-F238E27FC236}">
                  <a16:creationId xmlns:a16="http://schemas.microsoft.com/office/drawing/2014/main" id="{B0E90F45-CF47-48AF-87CD-05FBD7293989}"/>
                </a:ext>
              </a:extLst>
            </p:cNvPr>
            <p:cNvSpPr txBox="1"/>
            <p:nvPr/>
          </p:nvSpPr>
          <p:spPr>
            <a:xfrm>
              <a:off x="1601899" y="5562691"/>
              <a:ext cx="744641" cy="276999"/>
            </a:xfrm>
            <a:prstGeom prst="rect">
              <a:avLst/>
            </a:prstGeom>
            <a:noFill/>
          </p:spPr>
          <p:txBody>
            <a:bodyPr wrap="square" rtlCol="0">
              <a:spAutoFit/>
            </a:bodyPr>
            <a:lstStyle/>
            <a:p>
              <a:r>
                <a:rPr lang="en-CH" sz="1200" dirty="0">
                  <a:latin typeface="Lato" panose="020F0502020204030203" pitchFamily="34" charset="0"/>
                  <a:ea typeface="Lato" panose="020F0502020204030203" pitchFamily="34" charset="0"/>
                  <a:cs typeface="Lato" panose="020F0502020204030203" pitchFamily="34" charset="0"/>
                </a:rPr>
                <a:t>20 GeV</a:t>
              </a:r>
            </a:p>
          </p:txBody>
        </p:sp>
        <p:sp>
          <p:nvSpPr>
            <p:cNvPr id="96" name="TextBox 95">
              <a:extLst>
                <a:ext uri="{FF2B5EF4-FFF2-40B4-BE49-F238E27FC236}">
                  <a16:creationId xmlns:a16="http://schemas.microsoft.com/office/drawing/2014/main" id="{8AA8B4D9-0BD0-4ED5-ACBD-E98530961C4C}"/>
                </a:ext>
              </a:extLst>
            </p:cNvPr>
            <p:cNvSpPr txBox="1"/>
            <p:nvPr/>
          </p:nvSpPr>
          <p:spPr>
            <a:xfrm>
              <a:off x="8138836" y="5496905"/>
              <a:ext cx="957437" cy="276999"/>
            </a:xfrm>
            <a:prstGeom prst="rect">
              <a:avLst/>
            </a:prstGeom>
            <a:noFill/>
          </p:spPr>
          <p:txBody>
            <a:bodyPr wrap="square" rtlCol="0">
              <a:spAutoFit/>
            </a:bodyPr>
            <a:lstStyle/>
            <a:p>
              <a:r>
                <a:rPr lang="en-CH" sz="1200" dirty="0">
                  <a:latin typeface="Lato" panose="020F0502020204030203" pitchFamily="34" charset="0"/>
                  <a:ea typeface="Lato" panose="020F0502020204030203" pitchFamily="34" charset="0"/>
                  <a:cs typeface="Lato" panose="020F0502020204030203" pitchFamily="34" charset="0"/>
                </a:rPr>
                <a:t>2.86 GeV</a:t>
              </a:r>
            </a:p>
          </p:txBody>
        </p:sp>
        <p:sp>
          <p:nvSpPr>
            <p:cNvPr id="97" name="Oval 96">
              <a:extLst>
                <a:ext uri="{FF2B5EF4-FFF2-40B4-BE49-F238E27FC236}">
                  <a16:creationId xmlns:a16="http://schemas.microsoft.com/office/drawing/2014/main" id="{428A01DA-216B-4398-9E6E-FCF6DB933E45}"/>
                </a:ext>
              </a:extLst>
            </p:cNvPr>
            <p:cNvSpPr>
              <a:spLocks noChangeAspect="1"/>
            </p:cNvSpPr>
            <p:nvPr/>
          </p:nvSpPr>
          <p:spPr bwMode="auto">
            <a:xfrm>
              <a:off x="7717496" y="4821000"/>
              <a:ext cx="1631833" cy="1631833"/>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en-CH" sz="2500" b="0" i="0" u="none" strike="noStrike" cap="none" normalizeH="0" baseline="0" dirty="0">
                <a:ln>
                  <a:noFill/>
                </a:ln>
                <a:solidFill>
                  <a:schemeClr val="tx1"/>
                </a:solidFill>
                <a:effectLst/>
                <a:latin typeface="Arial" pitchFamily="34" charset="0"/>
              </a:endParaRPr>
            </a:p>
          </p:txBody>
        </p:sp>
        <p:sp>
          <p:nvSpPr>
            <p:cNvPr id="98" name="Triangle 89">
              <a:extLst>
                <a:ext uri="{FF2B5EF4-FFF2-40B4-BE49-F238E27FC236}">
                  <a16:creationId xmlns:a16="http://schemas.microsoft.com/office/drawing/2014/main" id="{3B85B272-5E46-4539-9D87-E4338CD6F749}"/>
                </a:ext>
              </a:extLst>
            </p:cNvPr>
            <p:cNvSpPr>
              <a:spLocks/>
            </p:cNvSpPr>
            <p:nvPr/>
          </p:nvSpPr>
          <p:spPr bwMode="auto">
            <a:xfrm rot="7880990">
              <a:off x="7492362" y="5757440"/>
              <a:ext cx="36000" cy="54000"/>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en-CH" sz="1200" b="0" i="0" u="none" strike="noStrike" cap="none" normalizeH="0" baseline="0">
                <a:ln>
                  <a:noFill/>
                </a:ln>
                <a:solidFill>
                  <a:schemeClr val="tx1"/>
                </a:solidFill>
                <a:effectLst/>
                <a:latin typeface="Arial" pitchFamily="34" charset="0"/>
              </a:endParaRPr>
            </a:p>
          </p:txBody>
        </p:sp>
        <p:sp>
          <p:nvSpPr>
            <p:cNvPr id="99" name="Triangle 90">
              <a:extLst>
                <a:ext uri="{FF2B5EF4-FFF2-40B4-BE49-F238E27FC236}">
                  <a16:creationId xmlns:a16="http://schemas.microsoft.com/office/drawing/2014/main" id="{741D71C8-D67D-4A7A-94D6-C0E48A2567F1}"/>
                </a:ext>
              </a:extLst>
            </p:cNvPr>
            <p:cNvSpPr>
              <a:spLocks/>
            </p:cNvSpPr>
            <p:nvPr/>
          </p:nvSpPr>
          <p:spPr bwMode="auto">
            <a:xfrm rot="3244520">
              <a:off x="7539768" y="5314292"/>
              <a:ext cx="45719" cy="50139"/>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en-CH" sz="1200" b="0" i="0" u="none" strike="noStrike" cap="none" normalizeH="0" baseline="0">
                <a:ln>
                  <a:noFill/>
                </a:ln>
                <a:solidFill>
                  <a:schemeClr val="tx1"/>
                </a:solidFill>
                <a:effectLst/>
                <a:latin typeface="Arial" pitchFamily="34" charset="0"/>
              </a:endParaRPr>
            </a:p>
          </p:txBody>
        </p:sp>
        <p:sp>
          <p:nvSpPr>
            <p:cNvPr id="100" name="Triangle 91">
              <a:extLst>
                <a:ext uri="{FF2B5EF4-FFF2-40B4-BE49-F238E27FC236}">
                  <a16:creationId xmlns:a16="http://schemas.microsoft.com/office/drawing/2014/main" id="{9E46DEF5-B10B-4D58-B036-D7632C7E8FDA}"/>
                </a:ext>
              </a:extLst>
            </p:cNvPr>
            <p:cNvSpPr>
              <a:spLocks/>
            </p:cNvSpPr>
            <p:nvPr/>
          </p:nvSpPr>
          <p:spPr bwMode="auto">
            <a:xfrm rot="13676156">
              <a:off x="7485737" y="5460369"/>
              <a:ext cx="45719" cy="50139"/>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en-CH" sz="1200" b="0" i="0" u="none" strike="noStrike" cap="none" normalizeH="0" baseline="0" dirty="0">
                <a:ln>
                  <a:noFill/>
                </a:ln>
                <a:solidFill>
                  <a:schemeClr val="tx1"/>
                </a:solidFill>
                <a:effectLst/>
                <a:latin typeface="Arial" pitchFamily="34" charset="0"/>
              </a:endParaRPr>
            </a:p>
          </p:txBody>
        </p:sp>
        <p:sp>
          <p:nvSpPr>
            <p:cNvPr id="101" name="Triangle 92">
              <a:extLst>
                <a:ext uri="{FF2B5EF4-FFF2-40B4-BE49-F238E27FC236}">
                  <a16:creationId xmlns:a16="http://schemas.microsoft.com/office/drawing/2014/main" id="{67E0CF0E-C42D-4909-9DB3-F0F775E46541}"/>
                </a:ext>
              </a:extLst>
            </p:cNvPr>
            <p:cNvSpPr>
              <a:spLocks/>
            </p:cNvSpPr>
            <p:nvPr/>
          </p:nvSpPr>
          <p:spPr bwMode="auto">
            <a:xfrm rot="17810644">
              <a:off x="7485763" y="6022097"/>
              <a:ext cx="45719" cy="50139"/>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en-CH" sz="1200" b="0" i="0" u="none" strike="noStrike" cap="none" normalizeH="0" baseline="0">
                <a:ln>
                  <a:noFill/>
                </a:ln>
                <a:solidFill>
                  <a:schemeClr val="tx1"/>
                </a:solidFill>
                <a:effectLst/>
                <a:latin typeface="Arial" pitchFamily="34" charset="0"/>
              </a:endParaRPr>
            </a:p>
          </p:txBody>
        </p:sp>
        <p:cxnSp>
          <p:nvCxnSpPr>
            <p:cNvPr id="102" name="Straight Connector 101">
              <a:extLst>
                <a:ext uri="{FF2B5EF4-FFF2-40B4-BE49-F238E27FC236}">
                  <a16:creationId xmlns:a16="http://schemas.microsoft.com/office/drawing/2014/main" id="{97F2C798-D6F9-4DA2-9326-5754C0AC515D}"/>
                </a:ext>
              </a:extLst>
            </p:cNvPr>
            <p:cNvCxnSpPr/>
            <p:nvPr/>
          </p:nvCxnSpPr>
          <p:spPr bwMode="auto">
            <a:xfrm>
              <a:off x="1837183" y="5862488"/>
              <a:ext cx="371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3" name="Group 102">
              <a:extLst>
                <a:ext uri="{FF2B5EF4-FFF2-40B4-BE49-F238E27FC236}">
                  <a16:creationId xmlns:a16="http://schemas.microsoft.com/office/drawing/2014/main" id="{4A9F274E-6FDD-4EC6-A2B6-5183C539FCD0}"/>
                </a:ext>
              </a:extLst>
            </p:cNvPr>
            <p:cNvGrpSpPr/>
            <p:nvPr/>
          </p:nvGrpSpPr>
          <p:grpSpPr>
            <a:xfrm>
              <a:off x="1898020" y="5830859"/>
              <a:ext cx="93839" cy="30150"/>
              <a:chOff x="2356123" y="5878227"/>
              <a:chExt cx="93839" cy="30150"/>
            </a:xfrm>
          </p:grpSpPr>
          <p:cxnSp>
            <p:nvCxnSpPr>
              <p:cNvPr id="106" name="Straight Connector 105">
                <a:extLst>
                  <a:ext uri="{FF2B5EF4-FFF2-40B4-BE49-F238E27FC236}">
                    <a16:creationId xmlns:a16="http://schemas.microsoft.com/office/drawing/2014/main" id="{436852EE-FA98-4C1E-9648-5E5C1EB4F9AB}"/>
                  </a:ext>
                </a:extLst>
              </p:cNvPr>
              <p:cNvCxnSpPr/>
              <p:nvPr/>
            </p:nvCxnSpPr>
            <p:spPr bwMode="auto">
              <a:xfrm flipV="1">
                <a:off x="2356123" y="5878676"/>
                <a:ext cx="23873" cy="2970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a:extLst>
                  <a:ext uri="{FF2B5EF4-FFF2-40B4-BE49-F238E27FC236}">
                    <a16:creationId xmlns:a16="http://schemas.microsoft.com/office/drawing/2014/main" id="{8FEEB671-00F0-4F7D-8979-3E7CDE2B8C74}"/>
                  </a:ext>
                </a:extLst>
              </p:cNvPr>
              <p:cNvCxnSpPr/>
              <p:nvPr/>
            </p:nvCxnSpPr>
            <p:spPr bwMode="auto">
              <a:xfrm>
                <a:off x="2379996" y="5878227"/>
                <a:ext cx="51093"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Straight Connector 107">
                <a:extLst>
                  <a:ext uri="{FF2B5EF4-FFF2-40B4-BE49-F238E27FC236}">
                    <a16:creationId xmlns:a16="http://schemas.microsoft.com/office/drawing/2014/main" id="{838C3139-E2B4-482B-911B-D9399BBAE240}"/>
                  </a:ext>
                </a:extLst>
              </p:cNvPr>
              <p:cNvCxnSpPr/>
              <p:nvPr/>
            </p:nvCxnSpPr>
            <p:spPr bwMode="auto">
              <a:xfrm>
                <a:off x="2432323" y="5883016"/>
                <a:ext cx="17639" cy="2536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4" name="TextBox 103">
              <a:extLst>
                <a:ext uri="{FF2B5EF4-FFF2-40B4-BE49-F238E27FC236}">
                  <a16:creationId xmlns:a16="http://schemas.microsoft.com/office/drawing/2014/main" id="{A094D104-6B32-4E6D-845D-6289BBDA55C7}"/>
                </a:ext>
              </a:extLst>
            </p:cNvPr>
            <p:cNvSpPr txBox="1"/>
            <p:nvPr/>
          </p:nvSpPr>
          <p:spPr>
            <a:xfrm>
              <a:off x="6738645" y="5903647"/>
              <a:ext cx="480048" cy="276999"/>
            </a:xfrm>
            <a:prstGeom prst="rect">
              <a:avLst/>
            </a:prstGeom>
            <a:noFill/>
          </p:spPr>
          <p:txBody>
            <a:bodyPr wrap="square" rtlCol="0">
              <a:spAutoFit/>
            </a:bodyPr>
            <a:lstStyle/>
            <a:p>
              <a:r>
                <a:rPr lang="en-CH" sz="1200" dirty="0">
                  <a:latin typeface="Lato" panose="020F0502020204030203" pitchFamily="34" charset="0"/>
                  <a:ea typeface="Lato" panose="020F0502020204030203" pitchFamily="34" charset="0"/>
                  <a:cs typeface="Lato" panose="020F0502020204030203" pitchFamily="34" charset="0"/>
                </a:rPr>
                <a:t>BC</a:t>
              </a:r>
            </a:p>
          </p:txBody>
        </p:sp>
        <p:sp>
          <p:nvSpPr>
            <p:cNvPr id="105" name="TextBox 104">
              <a:extLst>
                <a:ext uri="{FF2B5EF4-FFF2-40B4-BE49-F238E27FC236}">
                  <a16:creationId xmlns:a16="http://schemas.microsoft.com/office/drawing/2014/main" id="{91B51216-1C5A-4693-A4A5-587D8ACEB87B}"/>
                </a:ext>
              </a:extLst>
            </p:cNvPr>
            <p:cNvSpPr txBox="1"/>
            <p:nvPr/>
          </p:nvSpPr>
          <p:spPr>
            <a:xfrm>
              <a:off x="1757534" y="5903646"/>
              <a:ext cx="480048" cy="276999"/>
            </a:xfrm>
            <a:prstGeom prst="rect">
              <a:avLst/>
            </a:prstGeom>
            <a:noFill/>
          </p:spPr>
          <p:txBody>
            <a:bodyPr wrap="square" rtlCol="0">
              <a:spAutoFit/>
            </a:bodyPr>
            <a:lstStyle/>
            <a:p>
              <a:r>
                <a:rPr lang="en-CH" sz="1200" dirty="0">
                  <a:latin typeface="Lato" panose="020F0502020204030203" pitchFamily="34" charset="0"/>
                  <a:ea typeface="Lato" panose="020F0502020204030203" pitchFamily="34" charset="0"/>
                  <a:cs typeface="Lato" panose="020F0502020204030203" pitchFamily="34" charset="0"/>
                </a:rPr>
                <a:t>EC</a:t>
              </a:r>
            </a:p>
          </p:txBody>
        </p:sp>
      </p:grpSp>
      <mc:AlternateContent xmlns:mc="http://schemas.openxmlformats.org/markup-compatibility/2006" xmlns:a14="http://schemas.microsoft.com/office/drawing/2010/main">
        <mc:Choice Requires="a14">
          <p:graphicFrame>
            <p:nvGraphicFramePr>
              <p:cNvPr id="116" name="Table 115">
                <a:extLst>
                  <a:ext uri="{FF2B5EF4-FFF2-40B4-BE49-F238E27FC236}">
                    <a16:creationId xmlns:a16="http://schemas.microsoft.com/office/drawing/2014/main" id="{072DF876-9597-4E5E-94EF-85050970617E}"/>
                  </a:ext>
                </a:extLst>
              </p:cNvPr>
              <p:cNvGraphicFramePr>
                <a:graphicFrameLocks noGrp="1"/>
              </p:cNvGraphicFramePr>
              <p:nvPr>
                <p:extLst>
                  <p:ext uri="{D42A27DB-BD31-4B8C-83A1-F6EECF244321}">
                    <p14:modId xmlns:p14="http://schemas.microsoft.com/office/powerpoint/2010/main" val="1058592736"/>
                  </p:ext>
                </p:extLst>
              </p:nvPr>
            </p:nvGraphicFramePr>
            <p:xfrm>
              <a:off x="5150510" y="2280907"/>
              <a:ext cx="5087641" cy="2482216"/>
            </p:xfrm>
            <a:graphic>
              <a:graphicData uri="http://schemas.openxmlformats.org/drawingml/2006/table">
                <a:tbl>
                  <a:tblPr firstRow="1" bandRow="1"/>
                  <a:tblGrid>
                    <a:gridCol w="2365065">
                      <a:extLst>
                        <a:ext uri="{9D8B030D-6E8A-4147-A177-3AD203B41FA5}">
                          <a16:colId xmlns:a16="http://schemas.microsoft.com/office/drawing/2014/main" val="20000"/>
                        </a:ext>
                      </a:extLst>
                    </a:gridCol>
                    <a:gridCol w="715020">
                      <a:extLst>
                        <a:ext uri="{9D8B030D-6E8A-4147-A177-3AD203B41FA5}">
                          <a16:colId xmlns:a16="http://schemas.microsoft.com/office/drawing/2014/main" val="20001"/>
                        </a:ext>
                      </a:extLst>
                    </a:gridCol>
                    <a:gridCol w="622432">
                      <a:extLst>
                        <a:ext uri="{9D8B030D-6E8A-4147-A177-3AD203B41FA5}">
                          <a16:colId xmlns:a16="http://schemas.microsoft.com/office/drawing/2014/main" val="20004"/>
                        </a:ext>
                      </a:extLst>
                    </a:gridCol>
                    <a:gridCol w="683815">
                      <a:extLst>
                        <a:ext uri="{9D8B030D-6E8A-4147-A177-3AD203B41FA5}">
                          <a16:colId xmlns:a16="http://schemas.microsoft.com/office/drawing/2014/main" val="20005"/>
                        </a:ext>
                      </a:extLst>
                    </a:gridCol>
                    <a:gridCol w="701309">
                      <a:extLst>
                        <a:ext uri="{9D8B030D-6E8A-4147-A177-3AD203B41FA5}">
                          <a16:colId xmlns:a16="http://schemas.microsoft.com/office/drawing/2014/main" val="818795718"/>
                        </a:ext>
                      </a:extLst>
                    </a:gridCol>
                  </a:tblGrid>
                  <a:tr h="257175">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r>
                            <a:rPr lang="en-GB" sz="1400" b="1" dirty="0">
                              <a:solidFill>
                                <a:schemeClr val="bg1"/>
                              </a:solidFill>
                            </a:rPr>
                            <a:t>parameter</a:t>
                          </a:r>
                        </a:p>
                      </a:txBody>
                      <a:tcPr marL="51435" marR="51435" marT="25718" marB="25718"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pPr algn="ctr"/>
                          <a:r>
                            <a:rPr lang="en-GB" sz="1400" b="1" dirty="0">
                              <a:solidFill>
                                <a:schemeClr val="bg1"/>
                              </a:solidFill>
                            </a:rPr>
                            <a:t>Z</a:t>
                          </a:r>
                        </a:p>
                      </a:txBody>
                      <a:tcPr marL="51435" marR="51435" marT="25718" marB="25718" anchor="ctr">
                        <a:lnL>
                          <a:no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400" b="1" dirty="0">
                              <a:solidFill>
                                <a:schemeClr val="bg1"/>
                              </a:solidFill>
                            </a:rPr>
                            <a:t>WW</a:t>
                          </a:r>
                        </a:p>
                      </a:txBody>
                      <a:tcPr marL="51435" marR="51435" marT="25718" marB="25718" anchor="ctr">
                        <a:lnL>
                          <a:noFill/>
                        </a:lnL>
                        <a:lnR w="12700" cap="flat" cmpd="sng" algn="ctr">
                          <a:no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de-AT" sz="1400" b="1" dirty="0">
                              <a:solidFill>
                                <a:schemeClr val="bg1"/>
                              </a:solidFill>
                            </a:rPr>
                            <a:t>H</a:t>
                          </a:r>
                          <a:r>
                            <a:rPr lang="de-AT" sz="1400" b="1" baseline="0" dirty="0">
                              <a:solidFill>
                                <a:schemeClr val="bg1"/>
                              </a:solidFill>
                            </a:rPr>
                            <a:t> (ZH)</a:t>
                          </a:r>
                          <a:endParaRPr lang="de-AT" sz="1400" b="1" dirty="0">
                            <a:solidFill>
                              <a:schemeClr val="bg1"/>
                            </a:solidFill>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r>
                                  <m:rPr>
                                    <m:nor/>
                                  </m:rPr>
                                  <a:rPr lang="en-US" sz="1400" b="1" i="0" dirty="0" smtClean="0">
                                    <a:solidFill>
                                      <a:schemeClr val="bg1"/>
                                    </a:solidFill>
                                    <a:latin typeface="Cambria Math" panose="02040503050406030204" pitchFamily="18" charset="0"/>
                                  </a:rPr>
                                  <m:t>t</m:t>
                                </m:r>
                                <m:acc>
                                  <m:accPr>
                                    <m:chr m:val="̅"/>
                                    <m:ctrlPr>
                                      <a:rPr lang="en-US" sz="1400" b="1" i="1" dirty="0" smtClean="0">
                                        <a:solidFill>
                                          <a:schemeClr val="bg1"/>
                                        </a:solidFill>
                                        <a:latin typeface="Cambria Math" panose="02040503050406030204" pitchFamily="18" charset="0"/>
                                      </a:rPr>
                                    </m:ctrlPr>
                                  </m:accPr>
                                  <m:e>
                                    <m:r>
                                      <m:rPr>
                                        <m:nor/>
                                      </m:rPr>
                                      <a:rPr lang="en-US" sz="1400" b="1" i="0" dirty="0" smtClean="0">
                                        <a:solidFill>
                                          <a:schemeClr val="bg1"/>
                                        </a:solidFill>
                                        <a:latin typeface="Cambria Math" panose="02040503050406030204" pitchFamily="18" charset="0"/>
                                      </a:rPr>
                                      <m:t>t</m:t>
                                    </m:r>
                                  </m:e>
                                </m:acc>
                              </m:oMath>
                            </m:oMathPara>
                          </a14:m>
                          <a:endParaRPr lang="de-AT" sz="1400" b="1" dirty="0">
                            <a:solidFill>
                              <a:schemeClr val="bg1"/>
                            </a:solidFill>
                          </a:endParaRPr>
                        </a:p>
                      </a:txBody>
                      <a:tcPr marL="51435" marR="51435" marT="25718" marB="25718"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val="10000"/>
                      </a:ext>
                    </a:extLst>
                  </a:tr>
                  <a:tr h="257175">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100" b="1" kern="1200" dirty="0">
                              <a:solidFill>
                                <a:schemeClr val="tx1"/>
                              </a:solidFill>
                              <a:latin typeface="Arial"/>
                              <a:ea typeface="+mn-ea"/>
                              <a:cs typeface="+mn-cs"/>
                            </a:rPr>
                            <a:t>beam energy [GeV]</a:t>
                          </a:r>
                        </a:p>
                      </a:txBody>
                      <a:tcPr marL="51435" marR="51435" marT="25718" marB="25718" anchor="ctr">
                        <a:lnL w="12700" cmpd="sng">
                          <a:solidFill>
                            <a:srgbClr val="A26B2D"/>
                          </a:solidFill>
                        </a:lnL>
                        <a:lnR w="12700" cap="flat" cmpd="sng" algn="ctr">
                          <a:solidFill>
                            <a:sysClr val="windowText" lastClr="000000"/>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marL="0" algn="ctr" rtl="0" eaLnBrk="1" latinLnBrk="0" hangingPunct="1"/>
                          <a:r>
                            <a:rPr kumimoji="0" lang="en-US" sz="1200" b="1" kern="1200" dirty="0">
                              <a:solidFill>
                                <a:schemeClr val="tx1"/>
                              </a:solidFill>
                              <a:latin typeface="Arial"/>
                              <a:ea typeface="+mn-ea"/>
                              <a:cs typeface="+mn-cs"/>
                            </a:rPr>
                            <a:t>45.6</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tx1"/>
                              </a:solidFill>
                              <a:latin typeface="Arial"/>
                              <a:ea typeface="+mn-ea"/>
                              <a:cs typeface="+mn-cs"/>
                            </a:rPr>
                            <a:t>80</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200" b="1" kern="1200" dirty="0">
                              <a:solidFill>
                                <a:schemeClr val="tx1"/>
                              </a:solidFill>
                              <a:latin typeface="Arial"/>
                              <a:ea typeface="+mn-ea"/>
                              <a:cs typeface="+mn-cs"/>
                            </a:rPr>
                            <a:t>120</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200" b="1" kern="1200" dirty="0">
                              <a:solidFill>
                                <a:schemeClr val="tx1"/>
                              </a:solidFill>
                              <a:latin typeface="Arial"/>
                              <a:ea typeface="+mn-ea"/>
                              <a:cs typeface="+mn-cs"/>
                            </a:rPr>
                            <a:t>182.5</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1"/>
                      </a:ext>
                    </a:extLst>
                  </a:tr>
                  <a:tr h="257175">
                    <a:tc>
                      <a:txBody>
                        <a:bodyPr/>
                        <a:lstStyle/>
                        <a:p>
                          <a:r>
                            <a:rPr kumimoji="0" lang="en-GB" sz="1100" b="1" kern="1200" dirty="0">
                              <a:solidFill>
                                <a:schemeClr val="tx1"/>
                              </a:solidFill>
                              <a:latin typeface="Arial"/>
                              <a:ea typeface="+mn-ea"/>
                              <a:cs typeface="+mn-cs"/>
                            </a:rPr>
                            <a:t>synchrotron radiation/beam [MW]</a:t>
                          </a:r>
                        </a:p>
                      </a:txBody>
                      <a:tcPr marL="51435" marR="51435" marT="25718" marB="25718"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200" b="1" kern="1200" dirty="0">
                              <a:solidFill>
                                <a:schemeClr val="tx1"/>
                              </a:solidFill>
                              <a:latin typeface="Arial"/>
                              <a:ea typeface="+mn-ea"/>
                              <a:cs typeface="+mn-cs"/>
                            </a:rPr>
                            <a:t>50</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kern="1200" dirty="0">
                              <a:solidFill>
                                <a:schemeClr val="tx1"/>
                              </a:solidFill>
                              <a:latin typeface="+mn-lt"/>
                              <a:ea typeface="+mn-ea"/>
                              <a:cs typeface="+mn-cs"/>
                            </a:rPr>
                            <a:t>50</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kern="1200" dirty="0">
                              <a:solidFill>
                                <a:schemeClr val="tx1"/>
                              </a:solidFill>
                              <a:latin typeface="+mn-lt"/>
                              <a:ea typeface="+mn-ea"/>
                              <a:cs typeface="+mn-cs"/>
                            </a:rPr>
                            <a:t>50</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kern="1200" dirty="0">
                              <a:solidFill>
                                <a:schemeClr val="tx1"/>
                              </a:solidFill>
                              <a:latin typeface="+mn-lt"/>
                              <a:ea typeface="+mn-ea"/>
                              <a:cs typeface="+mn-cs"/>
                            </a:rPr>
                            <a:t>50</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4203968920"/>
                      </a:ext>
                    </a:extLst>
                  </a:tr>
                  <a:tr h="25717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100" b="1" kern="1200" dirty="0">
                              <a:solidFill>
                                <a:schemeClr val="tx1"/>
                              </a:solidFill>
                              <a:latin typeface="Arial"/>
                              <a:ea typeface="+mn-ea"/>
                              <a:cs typeface="+mn-cs"/>
                            </a:rPr>
                            <a:t>beam current [mA]</a:t>
                          </a:r>
                        </a:p>
                      </a:txBody>
                      <a:tcPr marL="51435" marR="51435" marT="25718" marB="25718"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rgbClr val="FF0000"/>
                              </a:solidFill>
                              <a:latin typeface="Arial"/>
                              <a:ea typeface="+mn-ea"/>
                              <a:cs typeface="+mn-cs"/>
                            </a:rPr>
                            <a:t>1294</a:t>
                          </a:r>
                          <a:endParaRPr kumimoji="0" lang="en-GB" sz="1200" b="1" kern="1200" dirty="0">
                            <a:solidFill>
                              <a:srgbClr val="FF0000"/>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GB" sz="1200" b="1" kern="1200" dirty="0">
                              <a:solidFill>
                                <a:schemeClr val="tx1"/>
                              </a:solidFill>
                              <a:latin typeface="Arial"/>
                              <a:ea typeface="+mn-ea"/>
                              <a:cs typeface="+mn-cs"/>
                            </a:rPr>
                            <a:t>135</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200" b="1" kern="1200" dirty="0">
                              <a:solidFill>
                                <a:schemeClr val="tx1"/>
                              </a:solidFill>
                              <a:latin typeface="Arial"/>
                              <a:ea typeface="+mn-ea"/>
                              <a:cs typeface="+mn-cs"/>
                            </a:rPr>
                            <a:t>26.8</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200" b="1" kern="1200" dirty="0">
                              <a:solidFill>
                                <a:schemeClr val="tx1"/>
                              </a:solidFill>
                              <a:latin typeface="Arial"/>
                              <a:ea typeface="+mn-ea"/>
                              <a:cs typeface="+mn-cs"/>
                            </a:rPr>
                            <a:t>5.1</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25717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100" b="1" kern="1200" dirty="0">
                              <a:solidFill>
                                <a:schemeClr val="tx1"/>
                              </a:solidFill>
                              <a:latin typeface="Arial"/>
                              <a:ea typeface="+mn-ea"/>
                              <a:cs typeface="+mn-cs"/>
                            </a:rPr>
                            <a:t>number bunches / beam</a:t>
                          </a:r>
                          <a:endParaRPr kumimoji="0" lang="en-GB" sz="1100" b="1" kern="1200" dirty="0">
                            <a:solidFill>
                              <a:schemeClr val="tx1"/>
                            </a:solidFill>
                            <a:latin typeface="Arial"/>
                            <a:ea typeface="+mn-ea"/>
                            <a:cs typeface="+mn-cs"/>
                          </a:endParaRPr>
                        </a:p>
                      </a:txBody>
                      <a:tcPr marL="51435" marR="51435" marT="25718" marB="25718"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en-US" sz="1200" b="1" kern="1200" dirty="0">
                              <a:solidFill>
                                <a:srgbClr val="FF0000"/>
                              </a:solidFill>
                              <a:latin typeface="Arial"/>
                              <a:ea typeface="+mn-ea"/>
                              <a:cs typeface="+mn-cs"/>
                            </a:rPr>
                            <a:t>11200</a:t>
                          </a:r>
                          <a:endParaRPr kumimoji="0" lang="en-GB" sz="1200" b="1" kern="1200" dirty="0">
                            <a:solidFill>
                              <a:srgbClr val="FF0000"/>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en-US" sz="1200" b="1" kern="1200" dirty="0">
                              <a:solidFill>
                                <a:schemeClr val="tx1"/>
                              </a:solidFill>
                              <a:latin typeface="Arial"/>
                              <a:ea typeface="+mn-ea"/>
                              <a:cs typeface="+mn-cs"/>
                            </a:rPr>
                            <a:t>1852</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de-AT" sz="1200" b="1" kern="1200" dirty="0">
                              <a:solidFill>
                                <a:schemeClr val="tx1"/>
                              </a:solidFill>
                              <a:latin typeface="Arial"/>
                              <a:ea typeface="+mn-ea"/>
                              <a:cs typeface="+mn-cs"/>
                            </a:rPr>
                            <a:t>300</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de-AT" sz="1200" b="1" kern="1200" dirty="0">
                              <a:solidFill>
                                <a:schemeClr val="tx1"/>
                              </a:solidFill>
                              <a:latin typeface="Arial"/>
                              <a:ea typeface="+mn-ea"/>
                              <a:cs typeface="+mn-cs"/>
                            </a:rPr>
                            <a:t>64</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963286293"/>
                      </a:ext>
                    </a:extLst>
                  </a:tr>
                  <a:tr h="25717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100" b="1" kern="1200" dirty="0">
                              <a:solidFill>
                                <a:schemeClr val="tx1"/>
                              </a:solidFill>
                              <a:latin typeface="Arial"/>
                              <a:ea typeface="+mn-ea"/>
                              <a:cs typeface="+mn-cs"/>
                            </a:rPr>
                            <a:t>total RF voltage 400/800 MHz [GV]</a:t>
                          </a:r>
                          <a:endParaRPr kumimoji="0" lang="en-GB" sz="1100" b="1" kern="1200" dirty="0">
                            <a:solidFill>
                              <a:schemeClr val="tx1"/>
                            </a:solidFill>
                            <a:latin typeface="Arial"/>
                            <a:ea typeface="+mn-ea"/>
                            <a:cs typeface="+mn-cs"/>
                          </a:endParaRPr>
                        </a:p>
                      </a:txBody>
                      <a:tcPr marL="51435" marR="51435" marT="25718" marB="25718"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0.08 / 0</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1.0 / 0</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2.09 / 0</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2.1 / 9.2</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962529601"/>
                      </a:ext>
                    </a:extLst>
                  </a:tr>
                  <a:tr h="25717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100" b="1" kern="1200" dirty="0">
                              <a:solidFill>
                                <a:schemeClr val="tx1"/>
                              </a:solidFill>
                              <a:latin typeface="Arial"/>
                              <a:ea typeface="+mn-ea"/>
                              <a:cs typeface="+mn-cs"/>
                            </a:rPr>
                            <a:t>luminosity / IP [10</a:t>
                          </a:r>
                          <a:r>
                            <a:rPr kumimoji="0" lang="en-US" sz="1100" b="1" kern="1200" baseline="30000" dirty="0">
                              <a:solidFill>
                                <a:schemeClr val="tx1"/>
                              </a:solidFill>
                              <a:latin typeface="Arial"/>
                              <a:ea typeface="+mn-ea"/>
                              <a:cs typeface="+mn-cs"/>
                            </a:rPr>
                            <a:t>34</a:t>
                          </a:r>
                          <a:r>
                            <a:rPr kumimoji="0" lang="en-US" sz="1100" b="1" kern="1200" dirty="0">
                              <a:solidFill>
                                <a:schemeClr val="tx1"/>
                              </a:solidFill>
                              <a:latin typeface="Arial"/>
                              <a:ea typeface="+mn-ea"/>
                              <a:cs typeface="+mn-cs"/>
                            </a:rPr>
                            <a:t> cm</a:t>
                          </a:r>
                          <a:r>
                            <a:rPr kumimoji="0" lang="en-US" sz="1100" b="1" kern="1200" baseline="30000" dirty="0">
                              <a:solidFill>
                                <a:schemeClr val="tx1"/>
                              </a:solidFill>
                              <a:latin typeface="Arial"/>
                              <a:ea typeface="+mn-ea"/>
                              <a:cs typeface="+mn-cs"/>
                            </a:rPr>
                            <a:t>-2</a:t>
                          </a:r>
                          <a:r>
                            <a:rPr kumimoji="0" lang="en-US" sz="1100" b="1" kern="1200" dirty="0">
                              <a:solidFill>
                                <a:schemeClr val="tx1"/>
                              </a:solidFill>
                              <a:latin typeface="Arial"/>
                              <a:ea typeface="+mn-ea"/>
                              <a:cs typeface="+mn-cs"/>
                            </a:rPr>
                            <a:t>s</a:t>
                          </a:r>
                          <a:r>
                            <a:rPr kumimoji="0" lang="en-US" sz="1100" b="1" kern="1200" baseline="30000" dirty="0">
                              <a:solidFill>
                                <a:schemeClr val="tx1"/>
                              </a:solidFill>
                              <a:latin typeface="Arial"/>
                              <a:ea typeface="+mn-ea"/>
                              <a:cs typeface="+mn-cs"/>
                            </a:rPr>
                            <a:t>-1</a:t>
                          </a:r>
                          <a:r>
                            <a:rPr kumimoji="0" lang="en-US" sz="1100" b="1" kern="1200" dirty="0">
                              <a:solidFill>
                                <a:schemeClr val="tx1"/>
                              </a:solidFill>
                              <a:latin typeface="Arial"/>
                              <a:ea typeface="+mn-ea"/>
                              <a:cs typeface="+mn-cs"/>
                            </a:rPr>
                            <a:t>]</a:t>
                          </a:r>
                          <a:endParaRPr kumimoji="0" lang="en-GB" sz="1100" b="1" kern="1200" dirty="0">
                            <a:solidFill>
                              <a:schemeClr val="tx1"/>
                            </a:solidFill>
                            <a:latin typeface="Arial"/>
                            <a:ea typeface="+mn-ea"/>
                            <a:cs typeface="+mn-cs"/>
                          </a:endParaRPr>
                        </a:p>
                      </a:txBody>
                      <a:tcPr marL="51435" marR="51435" marT="25718" marB="25718"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145</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20</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prstClr val="black"/>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7.5</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1.4</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594538425"/>
                      </a:ext>
                    </a:extLst>
                  </a:tr>
                  <a:tr h="4171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100" b="1" kern="1200" dirty="0">
                              <a:solidFill>
                                <a:schemeClr val="tx1"/>
                              </a:solidFill>
                              <a:latin typeface="Arial"/>
                              <a:ea typeface="+mn-ea"/>
                              <a:cs typeface="+mn-cs"/>
                            </a:rPr>
                            <a:t>total integrated luminosity / IP / year [ab</a:t>
                          </a:r>
                          <a:r>
                            <a:rPr kumimoji="0" lang="en-US" sz="1100" b="1" kern="1200" baseline="30000" dirty="0">
                              <a:solidFill>
                                <a:schemeClr val="tx1"/>
                              </a:solidFill>
                              <a:latin typeface="Arial"/>
                              <a:ea typeface="+mn-ea"/>
                              <a:cs typeface="+mn-cs"/>
                            </a:rPr>
                            <a:t>-1 </a:t>
                          </a:r>
                          <a:r>
                            <a:rPr kumimoji="0" lang="en-US" sz="1100" b="1" kern="1200" dirty="0">
                              <a:solidFill>
                                <a:schemeClr val="tx1"/>
                              </a:solidFill>
                              <a:latin typeface="Arial"/>
                              <a:ea typeface="+mn-ea"/>
                              <a:cs typeface="+mn-cs"/>
                            </a:rPr>
                            <a:t>/ yr]</a:t>
                          </a:r>
                          <a:endParaRPr kumimoji="0" lang="en-GB" sz="1100" b="1" kern="1200" dirty="0">
                            <a:solidFill>
                              <a:schemeClr val="tx1"/>
                            </a:solidFill>
                            <a:latin typeface="Arial"/>
                            <a:ea typeface="+mn-ea"/>
                            <a:cs typeface="+mn-cs"/>
                          </a:endParaRPr>
                        </a:p>
                      </a:txBody>
                      <a:tcPr marL="51435" marR="51435" marT="25718" marB="25718"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17</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2.4</a:t>
                          </a:r>
                          <a:endParaRPr kumimoji="0" lang="en-GB" sz="1200" b="1" kern="1200" dirty="0">
                            <a:solidFill>
                              <a:schemeClr val="tx1"/>
                            </a:solidFill>
                            <a:latin typeface="Arial"/>
                            <a:ea typeface="+mn-ea"/>
                            <a:cs typeface="+mn-cs"/>
                          </a:endParaRPr>
                        </a:p>
                      </a:txBody>
                      <a:tcPr marL="51435" marR="51435" marT="25718" marB="25718"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0.9</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0.17</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513034531"/>
                      </a:ext>
                    </a:extLst>
                  </a:tr>
                  <a:tr h="25717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100" b="1" kern="1200" dirty="0">
                              <a:solidFill>
                                <a:schemeClr val="tx1"/>
                              </a:solidFill>
                              <a:latin typeface="Arial"/>
                              <a:ea typeface="+mn-ea"/>
                              <a:cs typeface="+mn-cs"/>
                            </a:rPr>
                            <a:t>beam lifetime [min]</a:t>
                          </a:r>
                          <a:endParaRPr kumimoji="0" lang="en-GB" sz="1100" b="1" kern="1200" dirty="0">
                            <a:solidFill>
                              <a:schemeClr val="tx1"/>
                            </a:solidFill>
                            <a:latin typeface="Arial"/>
                            <a:ea typeface="+mn-ea"/>
                            <a:cs typeface="+mn-cs"/>
                          </a:endParaRPr>
                        </a:p>
                      </a:txBody>
                      <a:tcPr marL="51435" marR="51435" marT="25718" marB="25718"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21</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baseline="0" dirty="0">
                              <a:solidFill>
                                <a:schemeClr val="tx1"/>
                              </a:solidFill>
                              <a:latin typeface="Arial"/>
                              <a:ea typeface="+mn-ea"/>
                              <a:cs typeface="+mn-cs"/>
                            </a:rPr>
                            <a:t>13</a:t>
                          </a:r>
                          <a:endParaRPr kumimoji="0" lang="en-GB" sz="1200" b="1" kern="1200" dirty="0">
                            <a:solidFill>
                              <a:schemeClr val="tx1"/>
                            </a:solidFill>
                            <a:latin typeface="Arial"/>
                            <a:ea typeface="+mn-ea"/>
                            <a:cs typeface="+mn-cs"/>
                          </a:endParaRPr>
                        </a:p>
                      </a:txBody>
                      <a:tcPr marL="51435" marR="51435" marT="25718" marB="25718"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9</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10</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4062015532"/>
                      </a:ext>
                    </a:extLst>
                  </a:tr>
                </a:tbl>
              </a:graphicData>
            </a:graphic>
          </p:graphicFrame>
        </mc:Choice>
        <mc:Fallback xmlns="">
          <p:graphicFrame>
            <p:nvGraphicFramePr>
              <p:cNvPr id="116" name="Table 115">
                <a:extLst>
                  <a:ext uri="{FF2B5EF4-FFF2-40B4-BE49-F238E27FC236}">
                    <a16:creationId xmlns:a16="http://schemas.microsoft.com/office/drawing/2014/main" id="{072DF876-9597-4E5E-94EF-85050970617E}"/>
                  </a:ext>
                </a:extLst>
              </p:cNvPr>
              <p:cNvGraphicFramePr>
                <a:graphicFrameLocks noGrp="1"/>
              </p:cNvGraphicFramePr>
              <p:nvPr>
                <p:extLst>
                  <p:ext uri="{D42A27DB-BD31-4B8C-83A1-F6EECF244321}">
                    <p14:modId xmlns:p14="http://schemas.microsoft.com/office/powerpoint/2010/main" val="1058592736"/>
                  </p:ext>
                </p:extLst>
              </p:nvPr>
            </p:nvGraphicFramePr>
            <p:xfrm>
              <a:off x="5150510" y="2280907"/>
              <a:ext cx="5087641" cy="2482216"/>
            </p:xfrm>
            <a:graphic>
              <a:graphicData uri="http://schemas.openxmlformats.org/drawingml/2006/table">
                <a:tbl>
                  <a:tblPr firstRow="1" bandRow="1"/>
                  <a:tblGrid>
                    <a:gridCol w="2365065">
                      <a:extLst>
                        <a:ext uri="{9D8B030D-6E8A-4147-A177-3AD203B41FA5}">
                          <a16:colId xmlns:a16="http://schemas.microsoft.com/office/drawing/2014/main" val="20000"/>
                        </a:ext>
                      </a:extLst>
                    </a:gridCol>
                    <a:gridCol w="715020">
                      <a:extLst>
                        <a:ext uri="{9D8B030D-6E8A-4147-A177-3AD203B41FA5}">
                          <a16:colId xmlns:a16="http://schemas.microsoft.com/office/drawing/2014/main" val="20001"/>
                        </a:ext>
                      </a:extLst>
                    </a:gridCol>
                    <a:gridCol w="622432">
                      <a:extLst>
                        <a:ext uri="{9D8B030D-6E8A-4147-A177-3AD203B41FA5}">
                          <a16:colId xmlns:a16="http://schemas.microsoft.com/office/drawing/2014/main" val="20004"/>
                        </a:ext>
                      </a:extLst>
                    </a:gridCol>
                    <a:gridCol w="683815">
                      <a:extLst>
                        <a:ext uri="{9D8B030D-6E8A-4147-A177-3AD203B41FA5}">
                          <a16:colId xmlns:a16="http://schemas.microsoft.com/office/drawing/2014/main" val="20005"/>
                        </a:ext>
                      </a:extLst>
                    </a:gridCol>
                    <a:gridCol w="701309">
                      <a:extLst>
                        <a:ext uri="{9D8B030D-6E8A-4147-A177-3AD203B41FA5}">
                          <a16:colId xmlns:a16="http://schemas.microsoft.com/office/drawing/2014/main" val="818795718"/>
                        </a:ext>
                      </a:extLst>
                    </a:gridCol>
                  </a:tblGrid>
                  <a:tr h="264796">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r>
                            <a:rPr lang="en-GB" sz="1400" b="1" dirty="0">
                              <a:solidFill>
                                <a:schemeClr val="bg1"/>
                              </a:solidFill>
                            </a:rPr>
                            <a:t>parameter</a:t>
                          </a:r>
                        </a:p>
                      </a:txBody>
                      <a:tcPr marL="51435" marR="51435" marT="25718" marB="25718"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pPr algn="ctr"/>
                          <a:r>
                            <a:rPr lang="en-GB" sz="1400" b="1" dirty="0">
                              <a:solidFill>
                                <a:schemeClr val="bg1"/>
                              </a:solidFill>
                            </a:rPr>
                            <a:t>Z</a:t>
                          </a:r>
                        </a:p>
                      </a:txBody>
                      <a:tcPr marL="51435" marR="51435" marT="25718" marB="25718" anchor="ctr">
                        <a:lnL>
                          <a:no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400" b="1" dirty="0">
                              <a:solidFill>
                                <a:schemeClr val="bg1"/>
                              </a:solidFill>
                            </a:rPr>
                            <a:t>WW</a:t>
                          </a:r>
                        </a:p>
                      </a:txBody>
                      <a:tcPr marL="51435" marR="51435" marT="25718" marB="25718" anchor="ctr">
                        <a:lnL>
                          <a:noFill/>
                        </a:lnL>
                        <a:lnR w="12700" cap="flat" cmpd="sng" algn="ctr">
                          <a:no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de-AT" sz="1400" b="1" dirty="0">
                              <a:solidFill>
                                <a:schemeClr val="bg1"/>
                              </a:solidFill>
                            </a:rPr>
                            <a:t>H</a:t>
                          </a:r>
                          <a:r>
                            <a:rPr lang="de-AT" sz="1400" b="1" baseline="0" dirty="0">
                              <a:solidFill>
                                <a:schemeClr val="bg1"/>
                              </a:solidFill>
                            </a:rPr>
                            <a:t> (ZH)</a:t>
                          </a:r>
                          <a:endParaRPr lang="de-AT" sz="1400" b="1" dirty="0">
                            <a:solidFill>
                              <a:schemeClr val="bg1"/>
                            </a:solidFill>
                          </a:endParaRPr>
                        </a:p>
                      </a:txBody>
                      <a:tcPr marL="51435" marR="51435" marT="25718" marB="2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p>
                          <a:endParaRPr lang="en-US"/>
                        </a:p>
                      </a:txBody>
                      <a:tcPr marL="51435" marR="51435" marT="25718" marB="25718"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blipFill>
                          <a:blip r:embed="rId4"/>
                          <a:stretch>
                            <a:fillRect l="-627826" t="-11364" r="-1739" b="-845455"/>
                          </a:stretch>
                        </a:blipFill>
                      </a:tcPr>
                    </a:tc>
                    <a:extLst>
                      <a:ext uri="{0D108BD9-81ED-4DB2-BD59-A6C34878D82A}">
                        <a16:rowId xmlns:a16="http://schemas.microsoft.com/office/drawing/2014/main" val="10000"/>
                      </a:ext>
                    </a:extLst>
                  </a:tr>
                  <a:tr h="257175">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100" b="1" kern="1200" dirty="0">
                              <a:solidFill>
                                <a:schemeClr val="tx1"/>
                              </a:solidFill>
                              <a:latin typeface="Arial"/>
                              <a:ea typeface="+mn-ea"/>
                              <a:cs typeface="+mn-cs"/>
                            </a:rPr>
                            <a:t>beam energy [GeV]</a:t>
                          </a:r>
                        </a:p>
                      </a:txBody>
                      <a:tcPr marL="51435" marR="51435" marT="25718" marB="25718" anchor="ctr">
                        <a:lnL w="12700" cmpd="sng">
                          <a:solidFill>
                            <a:srgbClr val="A26B2D"/>
                          </a:solidFill>
                        </a:lnL>
                        <a:lnR w="12700" cap="flat" cmpd="sng" algn="ctr">
                          <a:solidFill>
                            <a:sysClr val="windowText" lastClr="000000"/>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marL="0" algn="ctr" rtl="0" eaLnBrk="1" latinLnBrk="0" hangingPunct="1"/>
                          <a:r>
                            <a:rPr kumimoji="0" lang="en-US" sz="1200" b="1" kern="1200" dirty="0">
                              <a:solidFill>
                                <a:schemeClr val="tx1"/>
                              </a:solidFill>
                              <a:latin typeface="Arial"/>
                              <a:ea typeface="+mn-ea"/>
                              <a:cs typeface="+mn-cs"/>
                            </a:rPr>
                            <a:t>45.6</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1" kern="1200" dirty="0">
                              <a:solidFill>
                                <a:schemeClr val="tx1"/>
                              </a:solidFill>
                              <a:latin typeface="Arial"/>
                              <a:ea typeface="+mn-ea"/>
                              <a:cs typeface="+mn-cs"/>
                            </a:rPr>
                            <a:t>80</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200" b="1" kern="1200" dirty="0">
                              <a:solidFill>
                                <a:schemeClr val="tx1"/>
                              </a:solidFill>
                              <a:latin typeface="Arial"/>
                              <a:ea typeface="+mn-ea"/>
                              <a:cs typeface="+mn-cs"/>
                            </a:rPr>
                            <a:t>120</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200" b="1" kern="1200" dirty="0">
                              <a:solidFill>
                                <a:schemeClr val="tx1"/>
                              </a:solidFill>
                              <a:latin typeface="Arial"/>
                              <a:ea typeface="+mn-ea"/>
                              <a:cs typeface="+mn-cs"/>
                            </a:rPr>
                            <a:t>182.5</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1"/>
                      </a:ext>
                    </a:extLst>
                  </a:tr>
                  <a:tr h="257175">
                    <a:tc>
                      <a:txBody>
                        <a:bodyPr/>
                        <a:lstStyle/>
                        <a:p>
                          <a:r>
                            <a:rPr kumimoji="0" lang="en-GB" sz="1100" b="1" kern="1200" dirty="0">
                              <a:solidFill>
                                <a:schemeClr val="tx1"/>
                              </a:solidFill>
                              <a:latin typeface="Arial"/>
                              <a:ea typeface="+mn-ea"/>
                              <a:cs typeface="+mn-cs"/>
                            </a:rPr>
                            <a:t>synchrotron radiation/beam [MW]</a:t>
                          </a:r>
                        </a:p>
                      </a:txBody>
                      <a:tcPr marL="51435" marR="51435" marT="25718" marB="25718"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200" b="1" kern="1200" dirty="0">
                              <a:solidFill>
                                <a:schemeClr val="tx1"/>
                              </a:solidFill>
                              <a:latin typeface="Arial"/>
                              <a:ea typeface="+mn-ea"/>
                              <a:cs typeface="+mn-cs"/>
                            </a:rPr>
                            <a:t>50</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kern="1200" dirty="0">
                              <a:solidFill>
                                <a:schemeClr val="tx1"/>
                              </a:solidFill>
                              <a:latin typeface="+mn-lt"/>
                              <a:ea typeface="+mn-ea"/>
                              <a:cs typeface="+mn-cs"/>
                            </a:rPr>
                            <a:t>50</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kern="1200" dirty="0">
                              <a:solidFill>
                                <a:schemeClr val="tx1"/>
                              </a:solidFill>
                              <a:latin typeface="+mn-lt"/>
                              <a:ea typeface="+mn-ea"/>
                              <a:cs typeface="+mn-cs"/>
                            </a:rPr>
                            <a:t>50</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kern="1200" dirty="0">
                              <a:solidFill>
                                <a:schemeClr val="tx1"/>
                              </a:solidFill>
                              <a:latin typeface="+mn-lt"/>
                              <a:ea typeface="+mn-ea"/>
                              <a:cs typeface="+mn-cs"/>
                            </a:rPr>
                            <a:t>50</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4203968920"/>
                      </a:ext>
                    </a:extLst>
                  </a:tr>
                  <a:tr h="25717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GB" sz="1100" b="1" kern="1200" dirty="0">
                              <a:solidFill>
                                <a:schemeClr val="tx1"/>
                              </a:solidFill>
                              <a:latin typeface="Arial"/>
                              <a:ea typeface="+mn-ea"/>
                              <a:cs typeface="+mn-cs"/>
                            </a:rPr>
                            <a:t>beam current [mA]</a:t>
                          </a:r>
                        </a:p>
                      </a:txBody>
                      <a:tcPr marL="51435" marR="51435" marT="25718" marB="25718"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rgbClr val="FF0000"/>
                              </a:solidFill>
                              <a:latin typeface="Arial"/>
                              <a:ea typeface="+mn-ea"/>
                              <a:cs typeface="+mn-cs"/>
                            </a:rPr>
                            <a:t>1294</a:t>
                          </a:r>
                          <a:endParaRPr kumimoji="0" lang="en-GB" sz="1200" b="1" kern="1200" dirty="0">
                            <a:solidFill>
                              <a:srgbClr val="FF0000"/>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GB" sz="1200" b="1" kern="1200" dirty="0">
                              <a:solidFill>
                                <a:schemeClr val="tx1"/>
                              </a:solidFill>
                              <a:latin typeface="Arial"/>
                              <a:ea typeface="+mn-ea"/>
                              <a:cs typeface="+mn-cs"/>
                            </a:rPr>
                            <a:t>135</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200" b="1" kern="1200" dirty="0">
                              <a:solidFill>
                                <a:schemeClr val="tx1"/>
                              </a:solidFill>
                              <a:latin typeface="Arial"/>
                              <a:ea typeface="+mn-ea"/>
                              <a:cs typeface="+mn-cs"/>
                            </a:rPr>
                            <a:t>26.8</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de-AT" sz="1200" b="1" kern="1200" dirty="0">
                              <a:solidFill>
                                <a:schemeClr val="tx1"/>
                              </a:solidFill>
                              <a:latin typeface="Arial"/>
                              <a:ea typeface="+mn-ea"/>
                              <a:cs typeface="+mn-cs"/>
                            </a:rPr>
                            <a:t>5.1</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25717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100" b="1" kern="1200" dirty="0">
                              <a:solidFill>
                                <a:schemeClr val="tx1"/>
                              </a:solidFill>
                              <a:latin typeface="Arial"/>
                              <a:ea typeface="+mn-ea"/>
                              <a:cs typeface="+mn-cs"/>
                            </a:rPr>
                            <a:t>number bunches / beam</a:t>
                          </a:r>
                          <a:endParaRPr kumimoji="0" lang="en-GB" sz="1100" b="1" kern="1200" dirty="0">
                            <a:solidFill>
                              <a:schemeClr val="tx1"/>
                            </a:solidFill>
                            <a:latin typeface="Arial"/>
                            <a:ea typeface="+mn-ea"/>
                            <a:cs typeface="+mn-cs"/>
                          </a:endParaRPr>
                        </a:p>
                      </a:txBody>
                      <a:tcPr marL="51435" marR="51435" marT="25718" marB="25718"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en-US" sz="1200" b="1" kern="1200" dirty="0">
                              <a:solidFill>
                                <a:srgbClr val="FF0000"/>
                              </a:solidFill>
                              <a:latin typeface="Arial"/>
                              <a:ea typeface="+mn-ea"/>
                              <a:cs typeface="+mn-cs"/>
                            </a:rPr>
                            <a:t>11200</a:t>
                          </a:r>
                          <a:endParaRPr kumimoji="0" lang="en-GB" sz="1200" b="1" kern="1200" dirty="0">
                            <a:solidFill>
                              <a:srgbClr val="FF0000"/>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en-US" sz="1200" b="1" kern="1200" dirty="0">
                              <a:solidFill>
                                <a:schemeClr val="tx1"/>
                              </a:solidFill>
                              <a:latin typeface="Arial"/>
                              <a:ea typeface="+mn-ea"/>
                              <a:cs typeface="+mn-cs"/>
                            </a:rPr>
                            <a:t>1852</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de-AT" sz="1200" b="1" kern="1200" dirty="0">
                              <a:solidFill>
                                <a:schemeClr val="tx1"/>
                              </a:solidFill>
                              <a:latin typeface="Arial"/>
                              <a:ea typeface="+mn-ea"/>
                              <a:cs typeface="+mn-cs"/>
                            </a:rPr>
                            <a:t>300</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rtl="0" eaLnBrk="1" latinLnBrk="0" hangingPunct="1"/>
                          <a:r>
                            <a:rPr kumimoji="0" lang="de-AT" sz="1200" b="1" kern="1200" dirty="0">
                              <a:solidFill>
                                <a:schemeClr val="tx1"/>
                              </a:solidFill>
                              <a:latin typeface="Arial"/>
                              <a:ea typeface="+mn-ea"/>
                              <a:cs typeface="+mn-cs"/>
                            </a:rPr>
                            <a:t>64</a:t>
                          </a: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963286293"/>
                      </a:ext>
                    </a:extLst>
                  </a:tr>
                  <a:tr h="25717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100" b="1" kern="1200" dirty="0">
                              <a:solidFill>
                                <a:schemeClr val="tx1"/>
                              </a:solidFill>
                              <a:latin typeface="Arial"/>
                              <a:ea typeface="+mn-ea"/>
                              <a:cs typeface="+mn-cs"/>
                            </a:rPr>
                            <a:t>total RF voltage 400/800 MHz [GV]</a:t>
                          </a:r>
                          <a:endParaRPr kumimoji="0" lang="en-GB" sz="1100" b="1" kern="1200" dirty="0">
                            <a:solidFill>
                              <a:schemeClr val="tx1"/>
                            </a:solidFill>
                            <a:latin typeface="Arial"/>
                            <a:ea typeface="+mn-ea"/>
                            <a:cs typeface="+mn-cs"/>
                          </a:endParaRPr>
                        </a:p>
                      </a:txBody>
                      <a:tcPr marL="51435" marR="51435" marT="25718" marB="25718"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0.08 / 0</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1.0 / 0</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2.09 / 0</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2.1 / 9.2</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962529601"/>
                      </a:ext>
                    </a:extLst>
                  </a:tr>
                  <a:tr h="25717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100" b="1" kern="1200" dirty="0">
                              <a:solidFill>
                                <a:schemeClr val="tx1"/>
                              </a:solidFill>
                              <a:latin typeface="Arial"/>
                              <a:ea typeface="+mn-ea"/>
                              <a:cs typeface="+mn-cs"/>
                            </a:rPr>
                            <a:t>luminosity / IP [10</a:t>
                          </a:r>
                          <a:r>
                            <a:rPr kumimoji="0" lang="en-US" sz="1100" b="1" kern="1200" baseline="30000" dirty="0">
                              <a:solidFill>
                                <a:schemeClr val="tx1"/>
                              </a:solidFill>
                              <a:latin typeface="Arial"/>
                              <a:ea typeface="+mn-ea"/>
                              <a:cs typeface="+mn-cs"/>
                            </a:rPr>
                            <a:t>34</a:t>
                          </a:r>
                          <a:r>
                            <a:rPr kumimoji="0" lang="en-US" sz="1100" b="1" kern="1200" dirty="0">
                              <a:solidFill>
                                <a:schemeClr val="tx1"/>
                              </a:solidFill>
                              <a:latin typeface="Arial"/>
                              <a:ea typeface="+mn-ea"/>
                              <a:cs typeface="+mn-cs"/>
                            </a:rPr>
                            <a:t> cm</a:t>
                          </a:r>
                          <a:r>
                            <a:rPr kumimoji="0" lang="en-US" sz="1100" b="1" kern="1200" baseline="30000" dirty="0">
                              <a:solidFill>
                                <a:schemeClr val="tx1"/>
                              </a:solidFill>
                              <a:latin typeface="Arial"/>
                              <a:ea typeface="+mn-ea"/>
                              <a:cs typeface="+mn-cs"/>
                            </a:rPr>
                            <a:t>-2</a:t>
                          </a:r>
                          <a:r>
                            <a:rPr kumimoji="0" lang="en-US" sz="1100" b="1" kern="1200" dirty="0">
                              <a:solidFill>
                                <a:schemeClr val="tx1"/>
                              </a:solidFill>
                              <a:latin typeface="Arial"/>
                              <a:ea typeface="+mn-ea"/>
                              <a:cs typeface="+mn-cs"/>
                            </a:rPr>
                            <a:t>s</a:t>
                          </a:r>
                          <a:r>
                            <a:rPr kumimoji="0" lang="en-US" sz="1100" b="1" kern="1200" baseline="30000" dirty="0">
                              <a:solidFill>
                                <a:schemeClr val="tx1"/>
                              </a:solidFill>
                              <a:latin typeface="Arial"/>
                              <a:ea typeface="+mn-ea"/>
                              <a:cs typeface="+mn-cs"/>
                            </a:rPr>
                            <a:t>-1</a:t>
                          </a:r>
                          <a:r>
                            <a:rPr kumimoji="0" lang="en-US" sz="1100" b="1" kern="1200" dirty="0">
                              <a:solidFill>
                                <a:schemeClr val="tx1"/>
                              </a:solidFill>
                              <a:latin typeface="Arial"/>
                              <a:ea typeface="+mn-ea"/>
                              <a:cs typeface="+mn-cs"/>
                            </a:rPr>
                            <a:t>]</a:t>
                          </a:r>
                          <a:endParaRPr kumimoji="0" lang="en-GB" sz="1100" b="1" kern="1200" dirty="0">
                            <a:solidFill>
                              <a:schemeClr val="tx1"/>
                            </a:solidFill>
                            <a:latin typeface="Arial"/>
                            <a:ea typeface="+mn-ea"/>
                            <a:cs typeface="+mn-cs"/>
                          </a:endParaRPr>
                        </a:p>
                      </a:txBody>
                      <a:tcPr marL="51435" marR="51435" marT="25718" marB="25718"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145</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20</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prstClr val="black"/>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7.5</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1.4</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594538425"/>
                      </a:ext>
                    </a:extLst>
                  </a:tr>
                  <a:tr h="4171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100" b="1" kern="1200" dirty="0">
                              <a:solidFill>
                                <a:schemeClr val="tx1"/>
                              </a:solidFill>
                              <a:latin typeface="Arial"/>
                              <a:ea typeface="+mn-ea"/>
                              <a:cs typeface="+mn-cs"/>
                            </a:rPr>
                            <a:t>total integrated luminosity / IP / year [ab</a:t>
                          </a:r>
                          <a:r>
                            <a:rPr kumimoji="0" lang="en-US" sz="1100" b="1" kern="1200" baseline="30000" dirty="0">
                              <a:solidFill>
                                <a:schemeClr val="tx1"/>
                              </a:solidFill>
                              <a:latin typeface="Arial"/>
                              <a:ea typeface="+mn-ea"/>
                              <a:cs typeface="+mn-cs"/>
                            </a:rPr>
                            <a:t>-1 </a:t>
                          </a:r>
                          <a:r>
                            <a:rPr kumimoji="0" lang="en-US" sz="1100" b="1" kern="1200" dirty="0">
                              <a:solidFill>
                                <a:schemeClr val="tx1"/>
                              </a:solidFill>
                              <a:latin typeface="Arial"/>
                              <a:ea typeface="+mn-ea"/>
                              <a:cs typeface="+mn-cs"/>
                            </a:rPr>
                            <a:t>/ yr]</a:t>
                          </a:r>
                          <a:endParaRPr kumimoji="0" lang="en-GB" sz="1100" b="1" kern="1200" dirty="0">
                            <a:solidFill>
                              <a:schemeClr val="tx1"/>
                            </a:solidFill>
                            <a:latin typeface="Arial"/>
                            <a:ea typeface="+mn-ea"/>
                            <a:cs typeface="+mn-cs"/>
                          </a:endParaRPr>
                        </a:p>
                      </a:txBody>
                      <a:tcPr marL="51435" marR="51435" marT="25718" marB="25718"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17</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2.4</a:t>
                          </a:r>
                          <a:endParaRPr kumimoji="0" lang="en-GB" sz="1200" b="1" kern="1200" dirty="0">
                            <a:solidFill>
                              <a:schemeClr val="tx1"/>
                            </a:solidFill>
                            <a:latin typeface="Arial"/>
                            <a:ea typeface="+mn-ea"/>
                            <a:cs typeface="+mn-cs"/>
                          </a:endParaRPr>
                        </a:p>
                      </a:txBody>
                      <a:tcPr marL="51435" marR="51435" marT="25718" marB="25718"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0.9</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0.17</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513034531"/>
                      </a:ext>
                    </a:extLst>
                  </a:tr>
                  <a:tr h="25717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100" b="1" kern="1200" dirty="0">
                              <a:solidFill>
                                <a:schemeClr val="tx1"/>
                              </a:solidFill>
                              <a:latin typeface="Arial"/>
                              <a:ea typeface="+mn-ea"/>
                              <a:cs typeface="+mn-cs"/>
                            </a:rPr>
                            <a:t>beam lifetime [min]</a:t>
                          </a:r>
                          <a:endParaRPr kumimoji="0" lang="en-GB" sz="1100" b="1" kern="1200" dirty="0">
                            <a:solidFill>
                              <a:schemeClr val="tx1"/>
                            </a:solidFill>
                            <a:latin typeface="Arial"/>
                            <a:ea typeface="+mn-ea"/>
                            <a:cs typeface="+mn-cs"/>
                          </a:endParaRPr>
                        </a:p>
                      </a:txBody>
                      <a:tcPr marL="51435" marR="51435" marT="25718" marB="25718" anchor="ctr">
                        <a:lnL w="12700" cmpd="sng">
                          <a:solidFill>
                            <a:srgbClr val="A26B2D"/>
                          </a:solidFill>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21</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baseline="0" dirty="0">
                              <a:solidFill>
                                <a:schemeClr val="tx1"/>
                              </a:solidFill>
                              <a:latin typeface="Arial"/>
                              <a:ea typeface="+mn-ea"/>
                              <a:cs typeface="+mn-cs"/>
                            </a:rPr>
                            <a:t>13</a:t>
                          </a:r>
                          <a:endParaRPr kumimoji="0" lang="en-GB" sz="1200" b="1" kern="1200" dirty="0">
                            <a:solidFill>
                              <a:schemeClr val="tx1"/>
                            </a:solidFill>
                            <a:latin typeface="Arial"/>
                            <a:ea typeface="+mn-ea"/>
                            <a:cs typeface="+mn-cs"/>
                          </a:endParaRPr>
                        </a:p>
                      </a:txBody>
                      <a:tcPr marL="51435" marR="51435" marT="25718" marB="25718" anchor="ctr">
                        <a:lnL w="12700" cmpd="sng">
                          <a:solidFill>
                            <a:prstClr val="black"/>
                          </a:solidFill>
                          <a:prstDash val="soli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9</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kumimoji="0" lang="en-US" sz="1200" b="1" kern="1200" dirty="0">
                              <a:solidFill>
                                <a:schemeClr val="tx1"/>
                              </a:solidFill>
                              <a:latin typeface="Arial"/>
                              <a:ea typeface="+mn-ea"/>
                              <a:cs typeface="+mn-cs"/>
                            </a:rPr>
                            <a:t>10</a:t>
                          </a:r>
                          <a:endParaRPr kumimoji="0" lang="en-GB" sz="1200" b="1" kern="1200" dirty="0">
                            <a:solidFill>
                              <a:schemeClr val="tx1"/>
                            </a:solidFill>
                            <a:latin typeface="Arial"/>
                            <a:ea typeface="+mn-ea"/>
                            <a:cs typeface="+mn-cs"/>
                          </a:endParaRPr>
                        </a:p>
                      </a:txBody>
                      <a:tcPr marL="51435" marR="51435" marT="25718" marB="25718" anchor="ctr">
                        <a:lnL w="12700" cap="flat" cmpd="sng" algn="ctr">
                          <a:solidFill>
                            <a:sysClr val="windowText" lastClr="000000"/>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4062015532"/>
                      </a:ext>
                    </a:extLst>
                  </a:tr>
                </a:tbl>
              </a:graphicData>
            </a:graphic>
          </p:graphicFrame>
        </mc:Fallback>
      </mc:AlternateContent>
    </p:spTree>
    <p:extLst>
      <p:ext uri="{BB962C8B-B14F-4D97-AF65-F5344CB8AC3E}">
        <p14:creationId xmlns:p14="http://schemas.microsoft.com/office/powerpoint/2010/main" val="1961604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3" y="149425"/>
            <a:ext cx="6624736" cy="458138"/>
          </a:xfrm>
        </p:spPr>
        <p:txBody>
          <a:bodyPr>
            <a:normAutofit fontScale="90000"/>
          </a:bodyPr>
          <a:lstStyle/>
          <a:p>
            <a:r>
              <a:rPr lang="en-GB" b="1" dirty="0"/>
              <a:t>Positron source : </a:t>
            </a:r>
            <a:r>
              <a:rPr lang="en-GB" dirty="0"/>
              <a:t>current requirements on positron source </a:t>
            </a:r>
          </a:p>
        </p:txBody>
      </p:sp>
      <p:sp>
        <p:nvSpPr>
          <p:cNvPr id="4" name="Slide Number Placeholder 3">
            <a:extLst>
              <a:ext uri="{FF2B5EF4-FFF2-40B4-BE49-F238E27FC236}">
                <a16:creationId xmlns:a16="http://schemas.microsoft.com/office/drawing/2014/main" id="{67840714-A4CF-CA45-8C00-2DEB69A5F564}"/>
              </a:ext>
            </a:extLst>
          </p:cNvPr>
          <p:cNvSpPr>
            <a:spLocks noGrp="1"/>
          </p:cNvSpPr>
          <p:nvPr>
            <p:ph type="sldNum" sz="quarter" idx="12"/>
          </p:nvPr>
        </p:nvSpPr>
        <p:spPr/>
        <p:txBody>
          <a:bodyPr/>
          <a:lstStyle/>
          <a:p>
            <a:fld id="{77E71596-5F9D-49C5-9701-16B3CA54319D}" type="slidenum">
              <a:rPr lang="fr-FR" smtClean="0"/>
              <a:pPr/>
              <a:t>4</a:t>
            </a:fld>
            <a:endParaRPr lang="fr-FR" dirty="0"/>
          </a:p>
        </p:txBody>
      </p:sp>
      <p:sp>
        <p:nvSpPr>
          <p:cNvPr id="5" name="Rectangle 4">
            <a:extLst>
              <a:ext uri="{FF2B5EF4-FFF2-40B4-BE49-F238E27FC236}">
                <a16:creationId xmlns:a16="http://schemas.microsoft.com/office/drawing/2014/main" id="{3EE09B87-984A-E308-CD18-022ACC166786}"/>
              </a:ext>
            </a:extLst>
          </p:cNvPr>
          <p:cNvSpPr/>
          <p:nvPr/>
        </p:nvSpPr>
        <p:spPr>
          <a:xfrm>
            <a:off x="1857995" y="3173760"/>
            <a:ext cx="5585568" cy="461665"/>
          </a:xfrm>
          <a:prstGeom prst="rect">
            <a:avLst/>
          </a:prstGeom>
        </p:spPr>
        <p:txBody>
          <a:bodyPr wrap="none">
            <a:spAutoFit/>
          </a:bodyPr>
          <a:lstStyle/>
          <a:p>
            <a:r>
              <a:rPr lang="en-GB" sz="2400" b="1" dirty="0">
                <a:solidFill>
                  <a:schemeClr val="accent5">
                    <a:lumMod val="75000"/>
                  </a:schemeClr>
                </a:solidFill>
                <a:latin typeface="Calibri Light" panose="020F0302020204030204" pitchFamily="34" charset="0"/>
                <a:cs typeface="Calibri Light" panose="020F0302020204030204" pitchFamily="34" charset="0"/>
              </a:rPr>
              <a:t>N</a:t>
            </a:r>
            <a:r>
              <a:rPr lang="en-GB" sz="2400" b="1" baseline="-25000" dirty="0">
                <a:solidFill>
                  <a:schemeClr val="accent5">
                    <a:lumMod val="75000"/>
                  </a:schemeClr>
                </a:solidFill>
                <a:latin typeface="Calibri Light" panose="020F0302020204030204" pitchFamily="34" charset="0"/>
                <a:cs typeface="Calibri Light" panose="020F0302020204030204" pitchFamily="34" charset="0"/>
              </a:rPr>
              <a:t>e-</a:t>
            </a:r>
            <a:r>
              <a:rPr lang="en-GB" sz="2400" b="1" dirty="0">
                <a:solidFill>
                  <a:schemeClr val="accent5">
                    <a:lumMod val="75000"/>
                  </a:schemeClr>
                </a:solidFill>
                <a:latin typeface="Calibri Light" panose="020F0302020204030204" pitchFamily="34" charset="0"/>
                <a:cs typeface="Calibri Light" panose="020F0302020204030204" pitchFamily="34" charset="0"/>
              </a:rPr>
              <a:t>/bunch ⨯ </a:t>
            </a:r>
            <a:r>
              <a:rPr lang="en-GB" sz="2400" b="1" i="1" dirty="0" err="1">
                <a:solidFill>
                  <a:schemeClr val="accent5">
                    <a:lumMod val="75000"/>
                  </a:schemeClr>
                </a:solidFill>
                <a:latin typeface="Calibri Light" panose="020F0302020204030204" pitchFamily="34" charset="0"/>
                <a:cs typeface="Calibri Light" panose="020F0302020204030204" pitchFamily="34" charset="0"/>
              </a:rPr>
              <a:t>η</a:t>
            </a:r>
            <a:r>
              <a:rPr lang="en-GB" sz="2400" b="1" i="1" baseline="30000" dirty="0" err="1">
                <a:solidFill>
                  <a:schemeClr val="accent5">
                    <a:lumMod val="75000"/>
                  </a:schemeClr>
                </a:solidFill>
                <a:latin typeface="Calibri Light" panose="020F0302020204030204" pitchFamily="34" charset="0"/>
                <a:cs typeface="Calibri Light" panose="020F0302020204030204" pitchFamily="34" charset="0"/>
              </a:rPr>
              <a:t>e+</a:t>
            </a:r>
            <a:r>
              <a:rPr lang="en-GB" sz="2400" b="1" i="1" baseline="-25000" dirty="0" err="1">
                <a:solidFill>
                  <a:schemeClr val="accent5">
                    <a:lumMod val="75000"/>
                  </a:schemeClr>
                </a:solidFill>
                <a:latin typeface="Calibri Light" panose="020F0302020204030204" pitchFamily="34" charset="0"/>
                <a:cs typeface="Calibri Light" panose="020F0302020204030204" pitchFamily="34" charset="0"/>
              </a:rPr>
              <a:t>Accepted</a:t>
            </a:r>
            <a:r>
              <a:rPr lang="en-GB" sz="2400" b="1" i="1" baseline="-25000" dirty="0">
                <a:solidFill>
                  <a:schemeClr val="accent5">
                    <a:lumMod val="75000"/>
                  </a:schemeClr>
                </a:solidFill>
                <a:latin typeface="Calibri Light" panose="020F0302020204030204" pitchFamily="34" charset="0"/>
                <a:cs typeface="Calibri Light" panose="020F0302020204030204" pitchFamily="34" charset="0"/>
              </a:rPr>
              <a:t> </a:t>
            </a:r>
            <a:r>
              <a:rPr lang="en-GB" sz="2400" b="1" dirty="0">
                <a:solidFill>
                  <a:schemeClr val="accent5">
                    <a:lumMod val="75000"/>
                  </a:schemeClr>
                </a:solidFill>
                <a:latin typeface="Calibri Light" panose="020F0302020204030204" pitchFamily="34" charset="0"/>
                <a:cs typeface="Calibri Light" panose="020F0302020204030204" pitchFamily="34" charset="0"/>
              </a:rPr>
              <a:t>≥ 5 </a:t>
            </a:r>
            <a:r>
              <a:rPr lang="en-GB" sz="2400" b="1" dirty="0" err="1">
                <a:solidFill>
                  <a:schemeClr val="accent5">
                    <a:lumMod val="75000"/>
                  </a:schemeClr>
                </a:solidFill>
                <a:latin typeface="Calibri Light" panose="020F0302020204030204" pitchFamily="34" charset="0"/>
                <a:cs typeface="Calibri Light" panose="020F0302020204030204" pitchFamily="34" charset="0"/>
              </a:rPr>
              <a:t>nC</a:t>
            </a:r>
            <a:r>
              <a:rPr lang="en-GB" sz="2400" b="1" dirty="0">
                <a:solidFill>
                  <a:schemeClr val="accent5">
                    <a:lumMod val="75000"/>
                  </a:schemeClr>
                </a:solidFill>
                <a:latin typeface="Calibri Light" panose="020F0302020204030204" pitchFamily="34" charset="0"/>
                <a:cs typeface="Calibri Light" panose="020F0302020204030204" pitchFamily="34" charset="0"/>
              </a:rPr>
              <a:t>/bunch </a:t>
            </a:r>
            <a:r>
              <a:rPr lang="en-GB" sz="2400" b="1" dirty="0">
                <a:solidFill>
                  <a:srgbClr val="7030A0"/>
                </a:solidFill>
                <a:latin typeface="Calibri Light" panose="020F0302020204030204" pitchFamily="34" charset="0"/>
                <a:cs typeface="Calibri Light" panose="020F0302020204030204" pitchFamily="34" charset="0"/>
              </a:rPr>
              <a:t>⨯ 2.6</a:t>
            </a:r>
          </a:p>
        </p:txBody>
      </p:sp>
      <p:sp>
        <p:nvSpPr>
          <p:cNvPr id="6" name="TextBox 5">
            <a:extLst>
              <a:ext uri="{FF2B5EF4-FFF2-40B4-BE49-F238E27FC236}">
                <a16:creationId xmlns:a16="http://schemas.microsoft.com/office/drawing/2014/main" id="{D036E306-00ED-D1B0-6942-09CCE25B7018}"/>
              </a:ext>
            </a:extLst>
          </p:cNvPr>
          <p:cNvSpPr txBox="1"/>
          <p:nvPr/>
        </p:nvSpPr>
        <p:spPr>
          <a:xfrm>
            <a:off x="408056" y="724898"/>
            <a:ext cx="9906173" cy="400110"/>
          </a:xfrm>
          <a:prstGeom prst="rect">
            <a:avLst/>
          </a:prstGeom>
          <a:noFill/>
        </p:spPr>
        <p:txBody>
          <a:bodyPr wrap="none" rtlCol="0">
            <a:spAutoFit/>
          </a:bodyPr>
          <a:lstStyle/>
          <a:p>
            <a:pPr>
              <a:spcBef>
                <a:spcPts val="707"/>
              </a:spcBef>
            </a:pPr>
            <a:r>
              <a:rPr lang="en-GB" dirty="0">
                <a:solidFill>
                  <a:srgbClr val="3F3F3F"/>
                </a:solidFill>
                <a:latin typeface="Calibri Light" panose="020F0302020204030204" pitchFamily="34" charset="0"/>
                <a:cs typeface="Calibri Light" panose="020F0302020204030204" pitchFamily="34" charset="0"/>
              </a:rPr>
              <a:t>The complete filling for Z running =&gt; Requirement ∼ 3 ⨯ 10</a:t>
            </a:r>
            <a:r>
              <a:rPr lang="en-GB" baseline="30000" dirty="0">
                <a:solidFill>
                  <a:srgbClr val="3F3F3F"/>
                </a:solidFill>
                <a:latin typeface="Calibri Light" panose="020F0302020204030204" pitchFamily="34" charset="0"/>
                <a:cs typeface="Calibri Light" panose="020F0302020204030204" pitchFamily="34" charset="0"/>
              </a:rPr>
              <a:t>10</a:t>
            </a:r>
            <a:r>
              <a:rPr lang="en-GB" dirty="0">
                <a:solidFill>
                  <a:srgbClr val="3F3F3F"/>
                </a:solidFill>
                <a:latin typeface="Calibri Light" panose="020F0302020204030204" pitchFamily="34" charset="0"/>
                <a:cs typeface="Calibri Light" panose="020F0302020204030204" pitchFamily="34" charset="0"/>
              </a:rPr>
              <a:t> e</a:t>
            </a:r>
            <a:r>
              <a:rPr lang="en-GB" baseline="30000" dirty="0">
                <a:solidFill>
                  <a:srgbClr val="3F3F3F"/>
                </a:solidFill>
                <a:latin typeface="Calibri Light" panose="020F0302020204030204" pitchFamily="34" charset="0"/>
                <a:cs typeface="Calibri Light" panose="020F0302020204030204" pitchFamily="34" charset="0"/>
              </a:rPr>
              <a:t>+</a:t>
            </a:r>
            <a:r>
              <a:rPr lang="en-GB" dirty="0">
                <a:solidFill>
                  <a:srgbClr val="3F3F3F"/>
                </a:solidFill>
                <a:latin typeface="Calibri Light" panose="020F0302020204030204" pitchFamily="34" charset="0"/>
                <a:cs typeface="Calibri Light" panose="020F0302020204030204" pitchFamily="34" charset="0"/>
              </a:rPr>
              <a:t>/bunch (4.8 </a:t>
            </a:r>
            <a:r>
              <a:rPr lang="en-GB" dirty="0" err="1">
                <a:solidFill>
                  <a:srgbClr val="3F3F3F"/>
                </a:solidFill>
                <a:latin typeface="Calibri Light" panose="020F0302020204030204" pitchFamily="34" charset="0"/>
                <a:cs typeface="Calibri Light" panose="020F0302020204030204" pitchFamily="34" charset="0"/>
              </a:rPr>
              <a:t>nC</a:t>
            </a:r>
            <a:r>
              <a:rPr lang="en-GB" dirty="0">
                <a:solidFill>
                  <a:srgbClr val="3F3F3F"/>
                </a:solidFill>
                <a:latin typeface="Calibri Light" panose="020F0302020204030204" pitchFamily="34" charset="0"/>
                <a:cs typeface="Calibri Light" panose="020F0302020204030204" pitchFamily="34" charset="0"/>
              </a:rPr>
              <a:t>) at the </a:t>
            </a:r>
            <a:r>
              <a:rPr lang="en-GB" dirty="0" err="1">
                <a:solidFill>
                  <a:srgbClr val="3F3F3F"/>
                </a:solidFill>
                <a:latin typeface="Calibri Light" panose="020F0302020204030204" pitchFamily="34" charset="0"/>
                <a:cs typeface="Calibri Light" panose="020F0302020204030204" pitchFamily="34" charset="0"/>
              </a:rPr>
              <a:t>linac</a:t>
            </a:r>
            <a:r>
              <a:rPr lang="en-GB" dirty="0">
                <a:solidFill>
                  <a:srgbClr val="3F3F3F"/>
                </a:solidFill>
                <a:latin typeface="Calibri Light" panose="020F0302020204030204" pitchFamily="34" charset="0"/>
                <a:cs typeface="Calibri Light" panose="020F0302020204030204" pitchFamily="34" charset="0"/>
              </a:rPr>
              <a:t> end</a:t>
            </a:r>
          </a:p>
        </p:txBody>
      </p:sp>
      <p:sp>
        <p:nvSpPr>
          <p:cNvPr id="7" name="Rectangle 6">
            <a:extLst>
              <a:ext uri="{FF2B5EF4-FFF2-40B4-BE49-F238E27FC236}">
                <a16:creationId xmlns:a16="http://schemas.microsoft.com/office/drawing/2014/main" id="{8CEDA8FF-9F43-688E-9BD0-4336785F34E2}"/>
              </a:ext>
            </a:extLst>
          </p:cNvPr>
          <p:cNvSpPr/>
          <p:nvPr/>
        </p:nvSpPr>
        <p:spPr>
          <a:xfrm>
            <a:off x="7431682" y="3788418"/>
            <a:ext cx="2983612" cy="830997"/>
          </a:xfrm>
          <a:prstGeom prst="rect">
            <a:avLst/>
          </a:prstGeom>
        </p:spPr>
        <p:txBody>
          <a:bodyPr wrap="square">
            <a:spAutoFit/>
          </a:bodyPr>
          <a:lstStyle/>
          <a:p>
            <a:pPr>
              <a:spcBef>
                <a:spcPts val="707"/>
              </a:spcBef>
            </a:pPr>
            <a:r>
              <a:rPr lang="en-GB" sz="1200" dirty="0">
                <a:solidFill>
                  <a:srgbClr val="3F3F3F"/>
                </a:solidFill>
                <a:latin typeface="Calibri Light" panose="020F0302020204030204" pitchFamily="34" charset="0"/>
                <a:cs typeface="Calibri Light" panose="020F0302020204030204" pitchFamily="34" charset="0"/>
              </a:rPr>
              <a:t>*</a:t>
            </a:r>
            <a:r>
              <a:rPr lang="en-GB" sz="1200" i="1" dirty="0">
                <a:solidFill>
                  <a:srgbClr val="3F3F3F"/>
                </a:solidFill>
                <a:latin typeface="Calibri Light" panose="020F0302020204030204" pitchFamily="34" charset="0"/>
                <a:cs typeface="Calibri Light" panose="020F0302020204030204" pitchFamily="34" charset="0"/>
              </a:rPr>
              <a:t>A safety margin of 2.6 is currently applied for the whole studies (~50% losses for injection in the DR + ~20 % losses from target up to the end of the e+ </a:t>
            </a:r>
            <a:r>
              <a:rPr lang="en-GB" sz="1200" i="1" dirty="0" err="1">
                <a:solidFill>
                  <a:srgbClr val="3F3F3F"/>
                </a:solidFill>
                <a:latin typeface="Calibri Light" panose="020F0302020204030204" pitchFamily="34" charset="0"/>
                <a:cs typeface="Calibri Light" panose="020F0302020204030204" pitchFamily="34" charset="0"/>
              </a:rPr>
              <a:t>linac</a:t>
            </a:r>
            <a:r>
              <a:rPr lang="en-GB" sz="1200" i="1" dirty="0">
                <a:solidFill>
                  <a:srgbClr val="3F3F3F"/>
                </a:solidFill>
                <a:latin typeface="Calibri Light" panose="020F0302020204030204" pitchFamily="34" charset="0"/>
                <a:cs typeface="Calibri Light" panose="020F0302020204030204" pitchFamily="34" charset="0"/>
              </a:rPr>
              <a:t> )</a:t>
            </a:r>
          </a:p>
        </p:txBody>
      </p:sp>
      <p:sp>
        <p:nvSpPr>
          <p:cNvPr id="15" name="Rectangle 14">
            <a:extLst>
              <a:ext uri="{FF2B5EF4-FFF2-40B4-BE49-F238E27FC236}">
                <a16:creationId xmlns:a16="http://schemas.microsoft.com/office/drawing/2014/main" id="{59ACC277-F743-703B-C08F-1F3A04F898A9}"/>
              </a:ext>
            </a:extLst>
          </p:cNvPr>
          <p:cNvSpPr/>
          <p:nvPr/>
        </p:nvSpPr>
        <p:spPr>
          <a:xfrm>
            <a:off x="148716" y="5261992"/>
            <a:ext cx="10412184" cy="338554"/>
          </a:xfrm>
          <a:prstGeom prst="rect">
            <a:avLst/>
          </a:prstGeom>
          <a:ln>
            <a:solidFill>
              <a:schemeClr val="tx1"/>
            </a:solidFill>
          </a:ln>
        </p:spPr>
        <p:txBody>
          <a:bodyPr wrap="square">
            <a:spAutoFit/>
          </a:bodyPr>
          <a:lstStyle/>
          <a:p>
            <a:pPr>
              <a:spcAft>
                <a:spcPts val="0"/>
              </a:spcAft>
              <a:buSzPct val="80000"/>
            </a:pPr>
            <a:r>
              <a:rPr lang="en-US" sz="1600" dirty="0">
                <a:solidFill>
                  <a:srgbClr val="3F3F3F"/>
                </a:solidFill>
                <a:latin typeface="Calibri Light" panose="020F0302020204030204" pitchFamily="34" charset="0"/>
                <a:cs typeface="Calibri Light" panose="020F0302020204030204" pitchFamily="34" charset="0"/>
              </a:rPr>
              <a:t>➜ positron flux of </a:t>
            </a:r>
            <a:r>
              <a:rPr lang="en-GB" sz="1600" dirty="0">
                <a:solidFill>
                  <a:srgbClr val="3F3F3F"/>
                </a:solidFill>
                <a:latin typeface="Calibri Light" panose="020F0302020204030204" pitchFamily="34" charset="0"/>
                <a:cs typeface="Calibri Light" panose="020F0302020204030204" pitchFamily="34" charset="0"/>
              </a:rPr>
              <a:t> </a:t>
            </a:r>
            <a:r>
              <a:rPr lang="en-GB" sz="1600" b="1" dirty="0">
                <a:solidFill>
                  <a:srgbClr val="E05314"/>
                </a:solidFill>
                <a:latin typeface="Calibri Light" panose="020F0302020204030204" pitchFamily="34" charset="0"/>
                <a:cs typeface="Calibri Light" panose="020F0302020204030204" pitchFamily="34" charset="0"/>
              </a:rPr>
              <a:t>∼1.2⨯10</a:t>
            </a:r>
            <a:r>
              <a:rPr lang="en-GB" sz="1600" b="1" baseline="30000" dirty="0">
                <a:solidFill>
                  <a:srgbClr val="E05314"/>
                </a:solidFill>
                <a:latin typeface="Calibri Light" panose="020F0302020204030204" pitchFamily="34" charset="0"/>
                <a:cs typeface="Calibri Light" panose="020F0302020204030204" pitchFamily="34" charset="0"/>
              </a:rPr>
              <a:t>13</a:t>
            </a:r>
            <a:r>
              <a:rPr lang="en-GB" sz="1600" b="1" dirty="0">
                <a:solidFill>
                  <a:srgbClr val="E05314"/>
                </a:solidFill>
                <a:latin typeface="Calibri Light" panose="020F0302020204030204" pitchFamily="34" charset="0"/>
                <a:cs typeface="Calibri Light" panose="020F0302020204030204" pitchFamily="34" charset="0"/>
              </a:rPr>
              <a:t> e</a:t>
            </a:r>
            <a:r>
              <a:rPr lang="en-GB" sz="1600" b="1" baseline="30000" dirty="0">
                <a:solidFill>
                  <a:srgbClr val="E05314"/>
                </a:solidFill>
                <a:latin typeface="Calibri Light" panose="020F0302020204030204" pitchFamily="34" charset="0"/>
                <a:cs typeface="Calibri Light" panose="020F0302020204030204" pitchFamily="34" charset="0"/>
              </a:rPr>
              <a:t>+</a:t>
            </a:r>
            <a:r>
              <a:rPr lang="en-GB" sz="1600" b="1" dirty="0">
                <a:solidFill>
                  <a:srgbClr val="E05314"/>
                </a:solidFill>
                <a:latin typeface="Calibri Light" panose="020F0302020204030204" pitchFamily="34" charset="0"/>
                <a:cs typeface="Calibri Light" panose="020F0302020204030204" pitchFamily="34" charset="0"/>
              </a:rPr>
              <a:t>/s </a:t>
            </a:r>
            <a:r>
              <a:rPr lang="en-GB" sz="1600" b="1" dirty="0">
                <a:solidFill>
                  <a:srgbClr val="3F3F3F"/>
                </a:solidFill>
                <a:latin typeface="Calibri Light" panose="020F0302020204030204" pitchFamily="34" charset="0"/>
                <a:cs typeface="Calibri Light" panose="020F0302020204030204" pitchFamily="34" charset="0"/>
              </a:rPr>
              <a:t>(</a:t>
            </a:r>
            <a:r>
              <a:rPr lang="en-GB" sz="1600" dirty="0">
                <a:solidFill>
                  <a:schemeClr val="tx1">
                    <a:lumMod val="50000"/>
                    <a:lumOff val="50000"/>
                  </a:schemeClr>
                </a:solidFill>
                <a:latin typeface="Calibri Light" panose="020F0302020204030204" pitchFamily="34" charset="0"/>
                <a:cs typeface="Calibri Light" panose="020F0302020204030204" pitchFamily="34" charset="0"/>
              </a:rPr>
              <a:t>⨯2.6</a:t>
            </a:r>
            <a:r>
              <a:rPr lang="en-GB" sz="1600" b="1" dirty="0">
                <a:solidFill>
                  <a:srgbClr val="3F3F3F"/>
                </a:solidFill>
                <a:latin typeface="Calibri Light" panose="020F0302020204030204" pitchFamily="34" charset="0"/>
                <a:cs typeface="Calibri Light" panose="020F0302020204030204" pitchFamily="34" charset="0"/>
              </a:rPr>
              <a:t>). </a:t>
            </a:r>
            <a:r>
              <a:rPr lang="en-GB" sz="1600" i="1" dirty="0">
                <a:solidFill>
                  <a:srgbClr val="3F3F3F"/>
                </a:solidFill>
                <a:latin typeface="Calibri Light" panose="020F0302020204030204" pitchFamily="34" charset="0"/>
                <a:ea typeface="Palatino"/>
                <a:cs typeface="Calibri Light" panose="020F0302020204030204" pitchFamily="34" charset="0"/>
              </a:rPr>
              <a:t>Demonstrated at SLC (a world record for existing accelerators): </a:t>
            </a:r>
            <a:r>
              <a:rPr lang="en-GB" sz="1600" dirty="0">
                <a:solidFill>
                  <a:srgbClr val="E05314"/>
                </a:solidFill>
                <a:latin typeface="Calibri Light" panose="020F0302020204030204" pitchFamily="34" charset="0"/>
                <a:cs typeface="Calibri Light" panose="020F0302020204030204" pitchFamily="34" charset="0"/>
              </a:rPr>
              <a:t>∼ 6 ⨯10</a:t>
            </a:r>
            <a:r>
              <a:rPr lang="en-GB" sz="1600" baseline="30000" dirty="0">
                <a:solidFill>
                  <a:srgbClr val="E05314"/>
                </a:solidFill>
                <a:latin typeface="Calibri Light" panose="020F0302020204030204" pitchFamily="34" charset="0"/>
                <a:cs typeface="Calibri Light" panose="020F0302020204030204" pitchFamily="34" charset="0"/>
              </a:rPr>
              <a:t>1</a:t>
            </a:r>
            <a:r>
              <a:rPr lang="en-GB" sz="1600" b="1" baseline="30000" dirty="0">
                <a:solidFill>
                  <a:srgbClr val="E05314"/>
                </a:solidFill>
                <a:latin typeface="Calibri Light" panose="020F0302020204030204" pitchFamily="34" charset="0"/>
                <a:cs typeface="Calibri Light" panose="020F0302020204030204" pitchFamily="34" charset="0"/>
              </a:rPr>
              <a:t>2</a:t>
            </a:r>
            <a:r>
              <a:rPr lang="en-GB" sz="1600" i="1" dirty="0">
                <a:solidFill>
                  <a:srgbClr val="E05314"/>
                </a:solidFill>
                <a:latin typeface="Calibri Light" panose="020F0302020204030204" pitchFamily="34" charset="0"/>
                <a:ea typeface="Palatino"/>
                <a:cs typeface="Calibri Light" panose="020F0302020204030204" pitchFamily="34" charset="0"/>
              </a:rPr>
              <a:t> e+/s</a:t>
            </a:r>
          </a:p>
        </p:txBody>
      </p:sp>
      <p:pic>
        <p:nvPicPr>
          <p:cNvPr id="23" name="Picture 22">
            <a:extLst>
              <a:ext uri="{FF2B5EF4-FFF2-40B4-BE49-F238E27FC236}">
                <a16:creationId xmlns:a16="http://schemas.microsoft.com/office/drawing/2014/main" id="{0AD63615-22CB-E68A-5E1A-11FDF7A495DE}"/>
              </a:ext>
            </a:extLst>
          </p:cNvPr>
          <p:cNvPicPr>
            <a:picLocks noChangeAspect="1"/>
          </p:cNvPicPr>
          <p:nvPr/>
        </p:nvPicPr>
        <p:blipFill>
          <a:blip r:embed="rId3"/>
          <a:stretch>
            <a:fillRect/>
          </a:stretch>
        </p:blipFill>
        <p:spPr>
          <a:xfrm>
            <a:off x="7585461" y="2957736"/>
            <a:ext cx="2426804" cy="762137"/>
          </a:xfrm>
          <a:prstGeom prst="rect">
            <a:avLst/>
          </a:prstGeom>
        </p:spPr>
      </p:pic>
      <p:sp>
        <p:nvSpPr>
          <p:cNvPr id="10" name="TextBox 9">
            <a:extLst>
              <a:ext uri="{FF2B5EF4-FFF2-40B4-BE49-F238E27FC236}">
                <a16:creationId xmlns:a16="http://schemas.microsoft.com/office/drawing/2014/main" id="{E8B6085C-647D-AADF-633E-3F2DF935B4D9}"/>
              </a:ext>
            </a:extLst>
          </p:cNvPr>
          <p:cNvSpPr txBox="1"/>
          <p:nvPr/>
        </p:nvSpPr>
        <p:spPr>
          <a:xfrm>
            <a:off x="338329" y="4640588"/>
            <a:ext cx="10222571" cy="369332"/>
          </a:xfrm>
          <a:prstGeom prst="rect">
            <a:avLst/>
          </a:prstGeom>
          <a:noFill/>
        </p:spPr>
        <p:txBody>
          <a:bodyPr wrap="square">
            <a:spAutoFit/>
          </a:bodyPr>
          <a:lstStyle/>
          <a:p>
            <a:r>
              <a:rPr lang="en-GB" sz="1800" b="1" i="0" u="sng" strike="noStrike" dirty="0">
                <a:solidFill>
                  <a:srgbClr val="595959"/>
                </a:solidFill>
                <a:effectLst/>
                <a:latin typeface="Calibri" panose="020F0502020204030204" pitchFamily="34" charset="0"/>
              </a:rPr>
              <a:t>Accepted e</a:t>
            </a:r>
            <a:r>
              <a:rPr lang="en-GB" sz="1800" b="1" i="0" u="sng" strike="noStrike" baseline="30000" dirty="0">
                <a:solidFill>
                  <a:srgbClr val="595959"/>
                </a:solidFill>
                <a:effectLst/>
                <a:latin typeface="Calibri" panose="020F0502020204030204" pitchFamily="34" charset="0"/>
              </a:rPr>
              <a:t>+</a:t>
            </a:r>
            <a:r>
              <a:rPr lang="en-GB" sz="1800" b="1" i="0" u="sng" strike="noStrike" dirty="0">
                <a:solidFill>
                  <a:srgbClr val="595959"/>
                </a:solidFill>
                <a:effectLst/>
                <a:latin typeface="Calibri" panose="020F0502020204030204" pitchFamily="34" charset="0"/>
              </a:rPr>
              <a:t> yield</a:t>
            </a:r>
            <a:r>
              <a:rPr lang="en-GB" sz="1800" b="1" i="0" u="none" strike="noStrike" dirty="0">
                <a:solidFill>
                  <a:srgbClr val="595959"/>
                </a:solidFill>
                <a:effectLst/>
                <a:latin typeface="Calibri" panose="020F0502020204030204" pitchFamily="34" charset="0"/>
              </a:rPr>
              <a:t> is a function of </a:t>
            </a:r>
            <a:r>
              <a:rPr lang="en-GB" sz="1800" b="1" i="0" u="none" strike="noStrike" dirty="0">
                <a:solidFill>
                  <a:schemeClr val="accent1">
                    <a:lumMod val="60000"/>
                    <a:lumOff val="40000"/>
                  </a:schemeClr>
                </a:solidFill>
                <a:effectLst/>
                <a:latin typeface="Calibri" panose="020F0502020204030204" pitchFamily="34" charset="0"/>
              </a:rPr>
              <a:t>primary beam characteristics </a:t>
            </a:r>
            <a:r>
              <a:rPr lang="en-GB" sz="1800" b="1" i="0" u="none" strike="noStrike" dirty="0">
                <a:solidFill>
                  <a:srgbClr val="595959"/>
                </a:solidFill>
                <a:effectLst/>
                <a:latin typeface="Calibri" panose="020F0502020204030204" pitchFamily="34" charset="0"/>
              </a:rPr>
              <a:t>+</a:t>
            </a:r>
            <a:r>
              <a:rPr lang="en-GB" sz="1800" b="1" i="0" u="none" strike="noStrike" dirty="0">
                <a:solidFill>
                  <a:srgbClr val="000000"/>
                </a:solidFill>
                <a:effectLst/>
                <a:latin typeface="Calibri" panose="020F0502020204030204" pitchFamily="34" charset="0"/>
              </a:rPr>
              <a:t> </a:t>
            </a:r>
            <a:r>
              <a:rPr lang="en-GB" sz="1800" b="1" i="0" u="none" strike="noStrike" dirty="0">
                <a:solidFill>
                  <a:srgbClr val="2F5597"/>
                </a:solidFill>
                <a:effectLst/>
                <a:latin typeface="Calibri" panose="020F0502020204030204" pitchFamily="34" charset="0"/>
              </a:rPr>
              <a:t>target +</a:t>
            </a:r>
            <a:r>
              <a:rPr lang="en-GB" sz="1800" b="1" i="0" u="none" strike="noStrike" dirty="0">
                <a:solidFill>
                  <a:srgbClr val="595959"/>
                </a:solidFill>
                <a:effectLst/>
                <a:latin typeface="Calibri" panose="020F0502020204030204" pitchFamily="34" charset="0"/>
              </a:rPr>
              <a:t> </a:t>
            </a:r>
            <a:r>
              <a:rPr lang="en-GB" sz="1800" b="1" i="0" u="none" strike="noStrike" dirty="0">
                <a:solidFill>
                  <a:srgbClr val="92D050"/>
                </a:solidFill>
                <a:effectLst/>
                <a:latin typeface="Calibri" panose="020F0502020204030204" pitchFamily="34" charset="0"/>
              </a:rPr>
              <a:t>capture system</a:t>
            </a:r>
            <a:r>
              <a:rPr lang="en-GB" sz="1800" b="1" i="0" u="none" strike="noStrike" dirty="0">
                <a:solidFill>
                  <a:srgbClr val="000000"/>
                </a:solidFill>
                <a:effectLst/>
                <a:latin typeface="Calibri" panose="020F0502020204030204" pitchFamily="34" charset="0"/>
              </a:rPr>
              <a:t>  </a:t>
            </a:r>
            <a:r>
              <a:rPr lang="en-GB" sz="1800" b="1" i="0" u="none" strike="noStrike" dirty="0">
                <a:solidFill>
                  <a:srgbClr val="595959"/>
                </a:solidFill>
                <a:effectLst/>
                <a:latin typeface="Calibri" panose="020F0502020204030204" pitchFamily="34" charset="0"/>
              </a:rPr>
              <a:t>+</a:t>
            </a:r>
            <a:r>
              <a:rPr lang="en-GB" sz="1800" b="1" i="0" u="none" strike="noStrike" dirty="0">
                <a:solidFill>
                  <a:srgbClr val="000000"/>
                </a:solidFill>
                <a:effectLst/>
                <a:latin typeface="Calibri" panose="020F0502020204030204" pitchFamily="34" charset="0"/>
              </a:rPr>
              <a:t> </a:t>
            </a:r>
            <a:r>
              <a:rPr lang="en-GB" sz="1800" b="1" i="0" u="none" strike="noStrike" dirty="0">
                <a:solidFill>
                  <a:srgbClr val="7030A0"/>
                </a:solidFill>
                <a:effectLst/>
                <a:latin typeface="Calibri" panose="020F0502020204030204" pitchFamily="34" charset="0"/>
              </a:rPr>
              <a:t>DR acceptance</a:t>
            </a:r>
            <a:endParaRPr lang="en-FR" sz="1800" dirty="0">
              <a:solidFill>
                <a:srgbClr val="7030A0"/>
              </a:solidFill>
            </a:endParaRPr>
          </a:p>
        </p:txBody>
      </p:sp>
      <p:sp>
        <p:nvSpPr>
          <p:cNvPr id="9" name="TextBox 8">
            <a:extLst>
              <a:ext uri="{FF2B5EF4-FFF2-40B4-BE49-F238E27FC236}">
                <a16:creationId xmlns:a16="http://schemas.microsoft.com/office/drawing/2014/main" id="{9016F69D-DE87-232C-DD32-90B3790C63FF}"/>
              </a:ext>
            </a:extLst>
          </p:cNvPr>
          <p:cNvSpPr txBox="1"/>
          <p:nvPr/>
        </p:nvSpPr>
        <p:spPr>
          <a:xfrm>
            <a:off x="3694482" y="1043425"/>
            <a:ext cx="3601021" cy="400110"/>
          </a:xfrm>
          <a:prstGeom prst="rect">
            <a:avLst/>
          </a:prstGeom>
          <a:noFill/>
        </p:spPr>
        <p:txBody>
          <a:bodyPr wrap="square">
            <a:spAutoFit/>
          </a:bodyPr>
          <a:lstStyle/>
          <a:p>
            <a:pPr>
              <a:spcBef>
                <a:spcPts val="707"/>
              </a:spcBef>
            </a:pPr>
            <a:r>
              <a:rPr lang="en-GB" b="1" dirty="0">
                <a:solidFill>
                  <a:schemeClr val="tx1">
                    <a:lumMod val="65000"/>
                    <a:lumOff val="35000"/>
                  </a:schemeClr>
                </a:solidFill>
                <a:latin typeface="Calibri Light" panose="020F0302020204030204" pitchFamily="34" charset="0"/>
                <a:cs typeface="Calibri Light" panose="020F0302020204030204" pitchFamily="34" charset="0"/>
              </a:rPr>
              <a:t>or</a:t>
            </a:r>
            <a:r>
              <a:rPr lang="en-GB" sz="1800" b="1" dirty="0">
                <a:solidFill>
                  <a:schemeClr val="tx1">
                    <a:lumMod val="65000"/>
                    <a:lumOff val="35000"/>
                  </a:schemeClr>
                </a:solidFill>
                <a:latin typeface="Calibri Light" panose="020F0302020204030204" pitchFamily="34" charset="0"/>
                <a:cs typeface="Calibri Light" panose="020F0302020204030204" pitchFamily="34" charset="0"/>
              </a:rPr>
              <a:t> 5 </a:t>
            </a:r>
            <a:r>
              <a:rPr lang="en-GB" sz="1800" b="1" dirty="0" err="1">
                <a:solidFill>
                  <a:schemeClr val="tx1">
                    <a:lumMod val="65000"/>
                    <a:lumOff val="35000"/>
                  </a:schemeClr>
                </a:solidFill>
                <a:latin typeface="Calibri Light" panose="020F0302020204030204" pitchFamily="34" charset="0"/>
                <a:cs typeface="Calibri Light" panose="020F0302020204030204" pitchFamily="34" charset="0"/>
              </a:rPr>
              <a:t>nC</a:t>
            </a:r>
            <a:r>
              <a:rPr lang="en-GB" sz="1800" b="1" dirty="0">
                <a:solidFill>
                  <a:schemeClr val="tx1">
                    <a:lumMod val="65000"/>
                    <a:lumOff val="35000"/>
                  </a:schemeClr>
                </a:solidFill>
                <a:latin typeface="Calibri Light" panose="020F0302020204030204" pitchFamily="34" charset="0"/>
                <a:cs typeface="Calibri Light" panose="020F0302020204030204" pitchFamily="34" charset="0"/>
              </a:rPr>
              <a:t> accepted in the DR </a:t>
            </a:r>
          </a:p>
        </p:txBody>
      </p:sp>
      <p:graphicFrame>
        <p:nvGraphicFramePr>
          <p:cNvPr id="8" name="Table 7">
            <a:extLst>
              <a:ext uri="{FF2B5EF4-FFF2-40B4-BE49-F238E27FC236}">
                <a16:creationId xmlns:a16="http://schemas.microsoft.com/office/drawing/2014/main" id="{34FED5E0-29E2-A13C-8F92-83113341710D}"/>
              </a:ext>
            </a:extLst>
          </p:cNvPr>
          <p:cNvGraphicFramePr>
            <a:graphicFrameLocks noGrp="1"/>
          </p:cNvGraphicFramePr>
          <p:nvPr>
            <p:extLst>
              <p:ext uri="{D42A27DB-BD31-4B8C-83A1-F6EECF244321}">
                <p14:modId xmlns:p14="http://schemas.microsoft.com/office/powerpoint/2010/main" val="3089603905"/>
              </p:ext>
            </p:extLst>
          </p:nvPr>
        </p:nvGraphicFramePr>
        <p:xfrm>
          <a:off x="1569963" y="1590351"/>
          <a:ext cx="3635534" cy="1219200"/>
        </p:xfrm>
        <a:graphic>
          <a:graphicData uri="http://schemas.openxmlformats.org/drawingml/2006/table">
            <a:tbl>
              <a:tblPr firstRow="1" bandRow="1">
                <a:tableStyleId>{2D5ABB26-0587-4C30-8999-92F81FD0307C}</a:tableStyleId>
              </a:tblPr>
              <a:tblGrid>
                <a:gridCol w="1927419">
                  <a:extLst>
                    <a:ext uri="{9D8B030D-6E8A-4147-A177-3AD203B41FA5}">
                      <a16:colId xmlns:a16="http://schemas.microsoft.com/office/drawing/2014/main" val="2377063132"/>
                    </a:ext>
                  </a:extLst>
                </a:gridCol>
                <a:gridCol w="1708115">
                  <a:extLst>
                    <a:ext uri="{9D8B030D-6E8A-4147-A177-3AD203B41FA5}">
                      <a16:colId xmlns:a16="http://schemas.microsoft.com/office/drawing/2014/main" val="716074497"/>
                    </a:ext>
                  </a:extLst>
                </a:gridCol>
              </a:tblGrid>
              <a:tr h="241757">
                <a:tc>
                  <a:txBody>
                    <a:bodyPr/>
                    <a:lstStyle/>
                    <a:p>
                      <a:pPr algn="ctr"/>
                      <a:r>
                        <a:rPr lang="en-US" sz="1400" dirty="0">
                          <a:solidFill>
                            <a:schemeClr val="accent1">
                              <a:lumMod val="75000"/>
                            </a:schemeClr>
                          </a:solidFill>
                        </a:rPr>
                        <a:t>Beam energy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accent1">
                              <a:lumMod val="75000"/>
                            </a:schemeClr>
                          </a:solidFill>
                        </a:rPr>
                        <a:t>2.86 GeV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2068712"/>
                  </a:ext>
                </a:extLst>
              </a:tr>
              <a:tr h="253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lumMod val="75000"/>
                            </a:schemeClr>
                          </a:solidFill>
                        </a:rPr>
                        <a:t>Bunch charge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accent1">
                              <a:lumMod val="75000"/>
                            </a:schemeClr>
                          </a:solidFill>
                        </a:rPr>
                        <a:t>∼5 </a:t>
                      </a:r>
                      <a:r>
                        <a:rPr lang="en-US" sz="1400" dirty="0" err="1">
                          <a:solidFill>
                            <a:schemeClr val="accent1">
                              <a:lumMod val="75000"/>
                            </a:schemeClr>
                          </a:solidFill>
                        </a:rPr>
                        <a:t>nC</a:t>
                      </a:r>
                      <a:r>
                        <a:rPr lang="en-US" sz="1400" dirty="0">
                          <a:solidFill>
                            <a:schemeClr val="accent1">
                              <a:lumMod val="75000"/>
                            </a:schemeClr>
                          </a:solidFill>
                        </a:rPr>
                        <a:t> (max)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851432"/>
                  </a:ext>
                </a:extLst>
              </a:tr>
              <a:tr h="241757">
                <a:tc>
                  <a:txBody>
                    <a:bodyPr/>
                    <a:lstStyle/>
                    <a:p>
                      <a:pPr algn="ctr"/>
                      <a:r>
                        <a:rPr lang="en-US" sz="1400" dirty="0">
                          <a:solidFill>
                            <a:schemeClr val="accent1">
                              <a:lumMod val="75000"/>
                            </a:schemeClr>
                          </a:solidFill>
                        </a:rPr>
                        <a:t>Bunch length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accent1">
                              <a:lumMod val="75000"/>
                            </a:schemeClr>
                          </a:solidFill>
                        </a:rPr>
                        <a:t>1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959736"/>
                  </a:ext>
                </a:extLst>
              </a:tr>
              <a:tr h="241757">
                <a:tc>
                  <a:txBody>
                    <a:bodyPr/>
                    <a:lstStyle/>
                    <a:p>
                      <a:pPr algn="ctr"/>
                      <a:r>
                        <a:rPr lang="en-US" sz="1400" dirty="0">
                          <a:solidFill>
                            <a:schemeClr val="accent1">
                              <a:lumMod val="75000"/>
                            </a:schemeClr>
                          </a:solidFill>
                        </a:rPr>
                        <a:t>Bunch transverse 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accent1">
                              <a:lumMod val="75000"/>
                            </a:schemeClr>
                          </a:solidFill>
                        </a:rPr>
                        <a:t>≳ 0.5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280023"/>
                  </a:ext>
                </a:extLst>
              </a:tr>
            </a:tbl>
          </a:graphicData>
        </a:graphic>
      </p:graphicFrame>
      <p:graphicFrame>
        <p:nvGraphicFramePr>
          <p:cNvPr id="13" name="Table 12">
            <a:extLst>
              <a:ext uri="{FF2B5EF4-FFF2-40B4-BE49-F238E27FC236}">
                <a16:creationId xmlns:a16="http://schemas.microsoft.com/office/drawing/2014/main" id="{4D72DC82-B6ED-C0E7-05C7-3EB8B9AE4307}"/>
              </a:ext>
            </a:extLst>
          </p:cNvPr>
          <p:cNvGraphicFramePr>
            <a:graphicFrameLocks noGrp="1"/>
          </p:cNvGraphicFramePr>
          <p:nvPr>
            <p:extLst>
              <p:ext uri="{D42A27DB-BD31-4B8C-83A1-F6EECF244321}">
                <p14:modId xmlns:p14="http://schemas.microsoft.com/office/powerpoint/2010/main" val="1392576597"/>
              </p:ext>
            </p:extLst>
          </p:nvPr>
        </p:nvGraphicFramePr>
        <p:xfrm>
          <a:off x="5892023" y="1590351"/>
          <a:ext cx="3833201" cy="1219200"/>
        </p:xfrm>
        <a:graphic>
          <a:graphicData uri="http://schemas.openxmlformats.org/drawingml/2006/table">
            <a:tbl>
              <a:tblPr firstRow="1" bandRow="1">
                <a:tableStyleId>{2D5ABB26-0587-4C30-8999-92F81FD0307C}</a:tableStyleId>
              </a:tblPr>
              <a:tblGrid>
                <a:gridCol w="2032214">
                  <a:extLst>
                    <a:ext uri="{9D8B030D-6E8A-4147-A177-3AD203B41FA5}">
                      <a16:colId xmlns:a16="http://schemas.microsoft.com/office/drawing/2014/main" val="2377063132"/>
                    </a:ext>
                  </a:extLst>
                </a:gridCol>
                <a:gridCol w="1800987">
                  <a:extLst>
                    <a:ext uri="{9D8B030D-6E8A-4147-A177-3AD203B41FA5}">
                      <a16:colId xmlns:a16="http://schemas.microsoft.com/office/drawing/2014/main" val="716074497"/>
                    </a:ext>
                  </a:extLst>
                </a:gridCol>
              </a:tblGrid>
              <a:tr h="241757">
                <a:tc>
                  <a:txBody>
                    <a:bodyPr/>
                    <a:lstStyle/>
                    <a:p>
                      <a:pPr algn="ctr"/>
                      <a:r>
                        <a:rPr lang="en-US" sz="1400" dirty="0">
                          <a:solidFill>
                            <a:schemeClr val="accent1">
                              <a:lumMod val="75000"/>
                            </a:schemeClr>
                          </a:solidFill>
                        </a:rPr>
                        <a:t>Nb of bunches per pulse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accent1">
                              <a:lumMod val="75000"/>
                            </a:schemeClr>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2068712"/>
                  </a:ext>
                </a:extLst>
              </a:tr>
              <a:tr h="253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lumMod val="75000"/>
                            </a:schemeClr>
                          </a:solidFill>
                        </a:rPr>
                        <a:t>Bunch separation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accent1">
                              <a:lumMod val="75000"/>
                            </a:schemeClr>
                          </a:solidFill>
                        </a:rPr>
                        <a:t>25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851432"/>
                  </a:ext>
                </a:extLst>
              </a:tr>
              <a:tr h="241757">
                <a:tc>
                  <a:txBody>
                    <a:bodyPr/>
                    <a:lstStyle/>
                    <a:p>
                      <a:pPr algn="ctr"/>
                      <a:r>
                        <a:rPr lang="en-US" sz="1400" dirty="0">
                          <a:solidFill>
                            <a:schemeClr val="accent1">
                              <a:lumMod val="75000"/>
                            </a:schemeClr>
                          </a:solidFill>
                        </a:rPr>
                        <a:t>Repetition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accent1">
                              <a:lumMod val="75000"/>
                            </a:schemeClr>
                          </a:solidFill>
                        </a:rPr>
                        <a:t>100 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959736"/>
                  </a:ext>
                </a:extLst>
              </a:tr>
              <a:tr h="241757">
                <a:tc>
                  <a:txBody>
                    <a:bodyPr/>
                    <a:lstStyle/>
                    <a:p>
                      <a:pPr algn="ctr"/>
                      <a:r>
                        <a:rPr lang="en-US" sz="1400" dirty="0">
                          <a:solidFill>
                            <a:schemeClr val="accent1">
                              <a:lumMod val="75000"/>
                            </a:schemeClr>
                          </a:solidFill>
                        </a:rPr>
                        <a:t>Beam power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accent1">
                              <a:lumMod val="75000"/>
                            </a:schemeClr>
                          </a:solidFill>
                        </a:rPr>
                        <a:t>∼5.7 kW (max)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280023"/>
                  </a:ext>
                </a:extLst>
              </a:tr>
            </a:tbl>
          </a:graphicData>
        </a:graphic>
      </p:graphicFrame>
      <p:sp>
        <p:nvSpPr>
          <p:cNvPr id="14" name="TextBox 13">
            <a:extLst>
              <a:ext uri="{FF2B5EF4-FFF2-40B4-BE49-F238E27FC236}">
                <a16:creationId xmlns:a16="http://schemas.microsoft.com/office/drawing/2014/main" id="{CDC6F2CD-E36F-597E-B0CE-23D5936BC2F8}"/>
              </a:ext>
            </a:extLst>
          </p:cNvPr>
          <p:cNvSpPr txBox="1"/>
          <p:nvPr/>
        </p:nvSpPr>
        <p:spPr>
          <a:xfrm rot="16200000">
            <a:off x="383512" y="1893585"/>
            <a:ext cx="1728191" cy="400110"/>
          </a:xfrm>
          <a:prstGeom prst="rect">
            <a:avLst/>
          </a:prstGeom>
          <a:noFill/>
        </p:spPr>
        <p:txBody>
          <a:bodyPr wrap="square">
            <a:spAutoFit/>
          </a:bodyPr>
          <a:lstStyle/>
          <a:p>
            <a:r>
              <a:rPr lang="en-US" b="1" dirty="0">
                <a:solidFill>
                  <a:schemeClr val="accent1">
                    <a:lumMod val="75000"/>
                  </a:schemeClr>
                </a:solidFill>
                <a:latin typeface="+mj-lt"/>
                <a:sym typeface="Symbol" panose="05050102010706020507" pitchFamily="18" charset="2"/>
              </a:rPr>
              <a:t>e</a:t>
            </a:r>
            <a:r>
              <a:rPr lang="en-US" sz="2000" b="1" baseline="30000" dirty="0">
                <a:solidFill>
                  <a:schemeClr val="accent1">
                    <a:lumMod val="75000"/>
                  </a:schemeClr>
                </a:solidFill>
                <a:latin typeface="+mj-lt"/>
                <a:sym typeface="Symbol" panose="05050102010706020507" pitchFamily="18" charset="2"/>
              </a:rPr>
              <a:t>-</a:t>
            </a:r>
            <a:r>
              <a:rPr lang="en-US" sz="2000" b="1" dirty="0">
                <a:solidFill>
                  <a:schemeClr val="accent1">
                    <a:lumMod val="75000"/>
                  </a:schemeClr>
                </a:solidFill>
                <a:latin typeface="+mj-lt"/>
                <a:sym typeface="Symbol" panose="05050102010706020507" pitchFamily="18" charset="2"/>
              </a:rPr>
              <a:t> drive beam</a:t>
            </a:r>
            <a:endParaRPr lang="en-US" sz="2000" b="1" dirty="0">
              <a:solidFill>
                <a:schemeClr val="accent1">
                  <a:lumMod val="75000"/>
                </a:schemeClr>
              </a:solidFill>
              <a:latin typeface="+mj-lt"/>
            </a:endParaRPr>
          </a:p>
        </p:txBody>
      </p:sp>
      <p:sp>
        <p:nvSpPr>
          <p:cNvPr id="21" name="Left Brace 20">
            <a:extLst>
              <a:ext uri="{FF2B5EF4-FFF2-40B4-BE49-F238E27FC236}">
                <a16:creationId xmlns:a16="http://schemas.microsoft.com/office/drawing/2014/main" id="{1EA466F0-3174-E1F5-A538-4781DEC68A3E}"/>
              </a:ext>
            </a:extLst>
          </p:cNvPr>
          <p:cNvSpPr/>
          <p:nvPr/>
        </p:nvSpPr>
        <p:spPr>
          <a:xfrm rot="16200000">
            <a:off x="6148422" y="2447831"/>
            <a:ext cx="277000" cy="2523652"/>
          </a:xfrm>
          <a:prstGeom prst="leftBrace">
            <a:avLst>
              <a:gd name="adj1" fmla="val 8333"/>
              <a:gd name="adj2" fmla="val 49477"/>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TextBox 23">
            <a:extLst>
              <a:ext uri="{FF2B5EF4-FFF2-40B4-BE49-F238E27FC236}">
                <a16:creationId xmlns:a16="http://schemas.microsoft.com/office/drawing/2014/main" id="{8FC715DD-4E02-46F4-EE3E-23A175E4C22F}"/>
              </a:ext>
            </a:extLst>
          </p:cNvPr>
          <p:cNvSpPr txBox="1"/>
          <p:nvPr/>
        </p:nvSpPr>
        <p:spPr>
          <a:xfrm>
            <a:off x="5696789" y="3882454"/>
            <a:ext cx="1180266" cy="400110"/>
          </a:xfrm>
          <a:prstGeom prst="rect">
            <a:avLst/>
          </a:prstGeom>
          <a:noFill/>
        </p:spPr>
        <p:txBody>
          <a:bodyPr wrap="square">
            <a:spAutoFit/>
          </a:bodyPr>
          <a:lstStyle/>
          <a:p>
            <a:pPr algn="ctr"/>
            <a:r>
              <a:rPr lang="en-US" b="1" dirty="0">
                <a:solidFill>
                  <a:srgbClr val="FF0000"/>
                </a:solidFill>
                <a:latin typeface="+mn-lt"/>
              </a:rPr>
              <a:t>~ 13 </a:t>
            </a:r>
            <a:r>
              <a:rPr lang="en-US" b="1" dirty="0" err="1">
                <a:solidFill>
                  <a:srgbClr val="FF0000"/>
                </a:solidFill>
                <a:latin typeface="+mn-lt"/>
              </a:rPr>
              <a:t>nC</a:t>
            </a:r>
            <a:endParaRPr lang="en-US" b="1" dirty="0">
              <a:solidFill>
                <a:srgbClr val="FF0000"/>
              </a:solidFill>
              <a:latin typeface="+mn-lt"/>
            </a:endParaRPr>
          </a:p>
        </p:txBody>
      </p:sp>
      <p:sp>
        <p:nvSpPr>
          <p:cNvPr id="11" name="Date Placeholder 2">
            <a:extLst>
              <a:ext uri="{FF2B5EF4-FFF2-40B4-BE49-F238E27FC236}">
                <a16:creationId xmlns:a16="http://schemas.microsoft.com/office/drawing/2014/main" id="{DB0B68B2-7168-A46C-7F9C-41FEC27206AB}"/>
              </a:ext>
            </a:extLst>
          </p:cNvPr>
          <p:cNvSpPr>
            <a:spLocks noGrp="1"/>
          </p:cNvSpPr>
          <p:nvPr>
            <p:ph type="dt" sz="half" idx="10"/>
          </p:nvPr>
        </p:nvSpPr>
        <p:spPr>
          <a:xfrm>
            <a:off x="201812" y="5714820"/>
            <a:ext cx="2411556" cy="322263"/>
          </a:xfrm>
        </p:spPr>
        <p:txBody>
          <a:bodyPr/>
          <a:lstStyle/>
          <a:p>
            <a:fld id="{29266485-1F8C-49AD-A5D5-E767E4406627}" type="datetime1">
              <a:rPr lang="fr-FR" smtClean="0"/>
              <a:t>17/06/2025</a:t>
            </a:fld>
            <a:endParaRPr lang="fr-FR" dirty="0"/>
          </a:p>
        </p:txBody>
      </p:sp>
      <p:sp>
        <p:nvSpPr>
          <p:cNvPr id="12" name="TextBox 11">
            <a:extLst>
              <a:ext uri="{FF2B5EF4-FFF2-40B4-BE49-F238E27FC236}">
                <a16:creationId xmlns:a16="http://schemas.microsoft.com/office/drawing/2014/main" id="{8AD137A9-2686-7756-41D8-0CF40C509F22}"/>
              </a:ext>
            </a:extLst>
          </p:cNvPr>
          <p:cNvSpPr txBox="1"/>
          <p:nvPr/>
        </p:nvSpPr>
        <p:spPr>
          <a:xfrm>
            <a:off x="6972166" y="4928437"/>
            <a:ext cx="3800609" cy="246221"/>
          </a:xfrm>
          <a:prstGeom prst="rect">
            <a:avLst/>
          </a:prstGeom>
          <a:noFill/>
        </p:spPr>
        <p:txBody>
          <a:bodyPr wrap="square">
            <a:spAutoFit/>
          </a:bodyPr>
          <a:lstStyle/>
          <a:p>
            <a:r>
              <a:rPr lang="en-US" altLang="zh-CN" sz="1000" dirty="0">
                <a:latin typeface="Calibri" panose="020F0502020204030204" pitchFamily="34" charset="0"/>
                <a:cs typeface="Calibri" panose="020F0502020204030204" pitchFamily="34" charset="0"/>
              </a:rPr>
              <a:t>DR acceptance window: (Energy : 2.86</a:t>
            </a:r>
            <a:r>
              <a:rPr lang="en-CH" altLang="zh-CN" sz="1000">
                <a:latin typeface="Calibri" panose="020F0502020204030204" pitchFamily="34" charset="0"/>
                <a:cs typeface="Calibri" panose="020F0502020204030204" pitchFamily="34" charset="0"/>
              </a:rPr>
              <a:t> GeV </a:t>
            </a:r>
            <a:r>
              <a:rPr lang="en-CH" altLang="zh-CN" sz="1000" b="1">
                <a:latin typeface="Calibri" panose="020F0502020204030204" pitchFamily="34" charset="0"/>
                <a:cs typeface="Calibri" panose="020F0502020204030204" pitchFamily="34" charset="0"/>
              </a:rPr>
              <a:t>± </a:t>
            </a:r>
            <a:r>
              <a:rPr lang="en-US" altLang="zh-CN" sz="1000" b="1" dirty="0">
                <a:latin typeface="Calibri" panose="020F0502020204030204" pitchFamily="34" charset="0"/>
                <a:cs typeface="Calibri" panose="020F0502020204030204" pitchFamily="34" charset="0"/>
              </a:rPr>
              <a:t>2</a:t>
            </a:r>
            <a:r>
              <a:rPr lang="en-CH" altLang="zh-CN" sz="1000" b="1">
                <a:latin typeface="Calibri" panose="020F0502020204030204" pitchFamily="34" charset="0"/>
                <a:cs typeface="Calibri" panose="020F0502020204030204" pitchFamily="34" charset="0"/>
              </a:rPr>
              <a:t>%</a:t>
            </a:r>
            <a:r>
              <a:rPr lang="en-US" altLang="zh-CN" sz="1000" b="1" dirty="0">
                <a:latin typeface="Calibri" panose="020F0502020204030204" pitchFamily="34" charset="0"/>
                <a:cs typeface="Calibri" panose="020F0502020204030204" pitchFamily="34" charset="0"/>
              </a:rPr>
              <a:t> ;</a:t>
            </a:r>
            <a:r>
              <a:rPr lang="en-CH" altLang="zh-CN" sz="1000">
                <a:latin typeface="Calibri" panose="020F0502020204030204" pitchFamily="34" charset="0"/>
                <a:cs typeface="Calibri" panose="020F0502020204030204" pitchFamily="34" charset="0"/>
              </a:rPr>
              <a:t> Time : </a:t>
            </a:r>
            <a:r>
              <a:rPr lang="en-US" altLang="zh-CN" sz="1000" b="1" dirty="0">
                <a:latin typeface="Calibri" panose="020F0502020204030204" pitchFamily="34" charset="0"/>
                <a:cs typeface="Calibri" panose="020F0502020204030204" pitchFamily="34" charset="0"/>
              </a:rPr>
              <a:t>20</a:t>
            </a:r>
            <a:r>
              <a:rPr lang="en-CH" altLang="zh-CN" sz="1000" b="1">
                <a:latin typeface="Calibri" panose="020F0502020204030204" pitchFamily="34" charset="0"/>
                <a:cs typeface="Calibri" panose="020F0502020204030204" pitchFamily="34" charset="0"/>
              </a:rPr>
              <a:t> mm/c</a:t>
            </a:r>
            <a:r>
              <a:rPr lang="en-US" altLang="zh-CN" sz="1000" dirty="0">
                <a:latin typeface="Calibri" panose="020F0502020204030204" pitchFamily="34" charset="0"/>
                <a:cs typeface="Calibri" panose="020F0502020204030204" pitchFamily="34" charset="0"/>
              </a:rPr>
              <a:t>)</a:t>
            </a:r>
            <a:endParaRPr lang="en-GB" sz="10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498F4977-B931-8853-7DE6-665FF2CFA15C}"/>
              </a:ext>
            </a:extLst>
          </p:cNvPr>
          <p:cNvSpPr txBox="1"/>
          <p:nvPr/>
        </p:nvSpPr>
        <p:spPr>
          <a:xfrm>
            <a:off x="1280702" y="3998489"/>
            <a:ext cx="3732671" cy="400110"/>
          </a:xfrm>
          <a:prstGeom prst="rect">
            <a:avLst/>
          </a:prstGeom>
          <a:noFill/>
        </p:spPr>
        <p:txBody>
          <a:bodyPr wrap="square">
            <a:spAutoFit/>
          </a:bodyPr>
          <a:lstStyle/>
          <a:p>
            <a:r>
              <a:rPr lang="en-GB" b="1" i="1" dirty="0">
                <a:solidFill>
                  <a:schemeClr val="accent5">
                    <a:lumMod val="75000"/>
                  </a:schemeClr>
                </a:solidFill>
                <a:latin typeface="Calibri Light" panose="020F0302020204030204" pitchFamily="34" charset="0"/>
                <a:cs typeface="Calibri Light" panose="020F0302020204030204" pitchFamily="34" charset="0"/>
              </a:rPr>
              <a:t> with </a:t>
            </a:r>
            <a:r>
              <a:rPr lang="en-GB" b="1" dirty="0">
                <a:solidFill>
                  <a:schemeClr val="accent5">
                    <a:lumMod val="75000"/>
                  </a:schemeClr>
                </a:solidFill>
                <a:latin typeface="Calibri Light" panose="020F0302020204030204" pitchFamily="34" charset="0"/>
                <a:cs typeface="Calibri Light" panose="020F0302020204030204" pitchFamily="34" charset="0"/>
              </a:rPr>
              <a:t>N</a:t>
            </a:r>
            <a:r>
              <a:rPr lang="en-GB" b="1" baseline="-25000" dirty="0">
                <a:solidFill>
                  <a:schemeClr val="accent5">
                    <a:lumMod val="75000"/>
                  </a:schemeClr>
                </a:solidFill>
                <a:latin typeface="Calibri Light" panose="020F0302020204030204" pitchFamily="34" charset="0"/>
                <a:cs typeface="Calibri Light" panose="020F0302020204030204" pitchFamily="34" charset="0"/>
              </a:rPr>
              <a:t>e-</a:t>
            </a:r>
            <a:r>
              <a:rPr lang="en-GB" b="1" dirty="0">
                <a:solidFill>
                  <a:schemeClr val="accent5">
                    <a:lumMod val="75000"/>
                  </a:schemeClr>
                </a:solidFill>
                <a:latin typeface="Calibri Light" panose="020F0302020204030204" pitchFamily="34" charset="0"/>
                <a:cs typeface="Calibri Light" panose="020F0302020204030204" pitchFamily="34" charset="0"/>
              </a:rPr>
              <a:t>~5 </a:t>
            </a:r>
            <a:r>
              <a:rPr lang="en-GB" b="1" dirty="0" err="1">
                <a:solidFill>
                  <a:schemeClr val="accent5">
                    <a:lumMod val="75000"/>
                  </a:schemeClr>
                </a:solidFill>
                <a:latin typeface="Calibri Light" panose="020F0302020204030204" pitchFamily="34" charset="0"/>
                <a:cs typeface="Calibri Light" panose="020F0302020204030204" pitchFamily="34" charset="0"/>
              </a:rPr>
              <a:t>nC</a:t>
            </a:r>
            <a:r>
              <a:rPr lang="en-GB" b="1" dirty="0">
                <a:solidFill>
                  <a:schemeClr val="accent5">
                    <a:lumMod val="75000"/>
                  </a:schemeClr>
                </a:solidFill>
                <a:latin typeface="Calibri Light" panose="020F0302020204030204" pitchFamily="34" charset="0"/>
                <a:cs typeface="Calibri Light" panose="020F0302020204030204" pitchFamily="34" charset="0"/>
              </a:rPr>
              <a:t> ➔</a:t>
            </a:r>
            <a:r>
              <a:rPr lang="en-GB" b="1" i="1" dirty="0">
                <a:solidFill>
                  <a:schemeClr val="accent5">
                    <a:lumMod val="75000"/>
                  </a:schemeClr>
                </a:solidFill>
                <a:latin typeface="Calibri Light" panose="020F0302020204030204" pitchFamily="34" charset="0"/>
                <a:cs typeface="Calibri Light" panose="020F0302020204030204" pitchFamily="34" charset="0"/>
              </a:rPr>
              <a:t> </a:t>
            </a:r>
            <a:r>
              <a:rPr lang="en-GB" b="1" i="1" dirty="0" err="1">
                <a:solidFill>
                  <a:schemeClr val="accent5">
                    <a:lumMod val="75000"/>
                  </a:schemeClr>
                </a:solidFill>
                <a:latin typeface="Calibri Light" panose="020F0302020204030204" pitchFamily="34" charset="0"/>
                <a:cs typeface="Calibri Light" panose="020F0302020204030204" pitchFamily="34" charset="0"/>
              </a:rPr>
              <a:t>η</a:t>
            </a:r>
            <a:r>
              <a:rPr lang="en-GB" b="1" i="1" baseline="30000" dirty="0" err="1">
                <a:solidFill>
                  <a:schemeClr val="accent5">
                    <a:lumMod val="75000"/>
                  </a:schemeClr>
                </a:solidFill>
                <a:latin typeface="Calibri Light" panose="020F0302020204030204" pitchFamily="34" charset="0"/>
                <a:cs typeface="Calibri Light" panose="020F0302020204030204" pitchFamily="34" charset="0"/>
              </a:rPr>
              <a:t>e+</a:t>
            </a:r>
            <a:r>
              <a:rPr lang="en-GB" b="1" i="1" baseline="-25000" dirty="0" err="1">
                <a:solidFill>
                  <a:schemeClr val="accent5">
                    <a:lumMod val="75000"/>
                  </a:schemeClr>
                </a:solidFill>
                <a:latin typeface="Calibri Light" panose="020F0302020204030204" pitchFamily="34" charset="0"/>
                <a:cs typeface="Calibri Light" panose="020F0302020204030204" pitchFamily="34" charset="0"/>
              </a:rPr>
              <a:t>Accepted</a:t>
            </a:r>
            <a:r>
              <a:rPr lang="en-GB" b="1" i="1" baseline="-25000" dirty="0">
                <a:solidFill>
                  <a:schemeClr val="accent5">
                    <a:lumMod val="75000"/>
                  </a:schemeClr>
                </a:solidFill>
                <a:latin typeface="Calibri Light" panose="020F0302020204030204" pitchFamily="34" charset="0"/>
                <a:cs typeface="Calibri Light" panose="020F0302020204030204" pitchFamily="34" charset="0"/>
              </a:rPr>
              <a:t> </a:t>
            </a:r>
            <a:r>
              <a:rPr lang="en-US" b="1" i="1" baseline="-25000" dirty="0">
                <a:solidFill>
                  <a:srgbClr val="FF6700"/>
                </a:solidFill>
                <a:latin typeface="+mn-lt"/>
                <a:cs typeface="+mn-cs"/>
              </a:rPr>
              <a:t> </a:t>
            </a:r>
            <a:r>
              <a:rPr lang="en-US" b="1" kern="1200" dirty="0">
                <a:solidFill>
                  <a:srgbClr val="FF6700"/>
                </a:solidFill>
                <a:latin typeface="+mn-lt"/>
                <a:ea typeface="+mn-ea"/>
                <a:cs typeface="+mn-cs"/>
              </a:rPr>
              <a:t>≳ 2.6</a:t>
            </a:r>
            <a:r>
              <a:rPr lang="en-GB" b="1" i="1" baseline="-25000" dirty="0">
                <a:solidFill>
                  <a:schemeClr val="accent5">
                    <a:lumMod val="75000"/>
                  </a:schemeClr>
                </a:solidFill>
                <a:latin typeface="Calibri Light" panose="020F0302020204030204" pitchFamily="34" charset="0"/>
                <a:cs typeface="Calibri Light" panose="020F0302020204030204" pitchFamily="34" charset="0"/>
              </a:rPr>
              <a:t> </a:t>
            </a:r>
            <a:endParaRPr lang="en-GB" b="1" dirty="0"/>
          </a:p>
        </p:txBody>
      </p:sp>
      <p:sp>
        <p:nvSpPr>
          <p:cNvPr id="20" name="Footer Placeholder 6">
            <a:extLst>
              <a:ext uri="{FF2B5EF4-FFF2-40B4-BE49-F238E27FC236}">
                <a16:creationId xmlns:a16="http://schemas.microsoft.com/office/drawing/2014/main" id="{6D4EBCA9-5F5B-4132-BE3E-7FDABEBFC171}"/>
              </a:ext>
            </a:extLst>
          </p:cNvPr>
          <p:cNvSpPr>
            <a:spLocks noGrp="1"/>
          </p:cNvSpPr>
          <p:nvPr>
            <p:ph type="ftr" sz="quarter" idx="11"/>
          </p:nvPr>
        </p:nvSpPr>
        <p:spPr>
          <a:xfrm>
            <a:off x="2218035" y="5714820"/>
            <a:ext cx="5328591" cy="322263"/>
          </a:xfrm>
        </p:spPr>
        <p:txBody>
          <a:bodyPr/>
          <a:lstStyle/>
          <a:p>
            <a:r>
              <a:rPr lang="es-ES" dirty="0"/>
              <a:t> CEPC 2025, 16-19 June 2025, (Barcelona, </a:t>
            </a:r>
            <a:r>
              <a:rPr lang="es-ES" dirty="0" err="1"/>
              <a:t>Spain</a:t>
            </a:r>
            <a:r>
              <a:rPr lang="es-ES" dirty="0"/>
              <a:t>)</a:t>
            </a:r>
            <a:endParaRPr lang="en-GB" dirty="0"/>
          </a:p>
        </p:txBody>
      </p:sp>
    </p:spTree>
    <p:extLst>
      <p:ext uri="{BB962C8B-B14F-4D97-AF65-F5344CB8AC3E}">
        <p14:creationId xmlns:p14="http://schemas.microsoft.com/office/powerpoint/2010/main" val="1032177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7" name="AutoShape 126">
            <a:extLst>
              <a:ext uri="{FF2B5EF4-FFF2-40B4-BE49-F238E27FC236}">
                <a16:creationId xmlns:a16="http://schemas.microsoft.com/office/drawing/2014/main" id="{617AF7D0-F2B9-97B9-FEAD-C11FB228F260}"/>
              </a:ext>
            </a:extLst>
          </p:cNvPr>
          <p:cNvSpPr>
            <a:spLocks noChangeArrowheads="1"/>
          </p:cNvSpPr>
          <p:nvPr/>
        </p:nvSpPr>
        <p:spPr bwMode="auto">
          <a:xfrm rot="5400000">
            <a:off x="2471507" y="1814782"/>
            <a:ext cx="393311" cy="179989"/>
          </a:xfrm>
          <a:prstGeom prst="can">
            <a:avLst>
              <a:gd name="adj" fmla="val 24611"/>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2308" name="AutoShape 127">
            <a:extLst>
              <a:ext uri="{FF2B5EF4-FFF2-40B4-BE49-F238E27FC236}">
                <a16:creationId xmlns:a16="http://schemas.microsoft.com/office/drawing/2014/main" id="{CBA9B671-74EA-2EA8-AFDC-F45A009B5558}"/>
              </a:ext>
            </a:extLst>
          </p:cNvPr>
          <p:cNvSpPr>
            <a:spLocks noChangeArrowheads="1"/>
          </p:cNvSpPr>
          <p:nvPr/>
        </p:nvSpPr>
        <p:spPr bwMode="auto">
          <a:xfrm rot="5400000">
            <a:off x="2775644" y="1798667"/>
            <a:ext cx="381128" cy="200036"/>
          </a:xfrm>
          <a:prstGeom prst="can">
            <a:avLst>
              <a:gd name="adj" fmla="val 24611"/>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2309" name="Line 153">
            <a:extLst>
              <a:ext uri="{FF2B5EF4-FFF2-40B4-BE49-F238E27FC236}">
                <a16:creationId xmlns:a16="http://schemas.microsoft.com/office/drawing/2014/main" id="{DA1C389D-EA14-CE5B-F0A8-83054D27FCA6}"/>
              </a:ext>
            </a:extLst>
          </p:cNvPr>
          <p:cNvSpPr>
            <a:spLocks noChangeShapeType="1"/>
          </p:cNvSpPr>
          <p:nvPr/>
        </p:nvSpPr>
        <p:spPr bwMode="auto">
          <a:xfrm>
            <a:off x="2231643" y="1886161"/>
            <a:ext cx="353237" cy="57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314" name="Rectangle 159">
            <a:extLst>
              <a:ext uri="{FF2B5EF4-FFF2-40B4-BE49-F238E27FC236}">
                <a16:creationId xmlns:a16="http://schemas.microsoft.com/office/drawing/2014/main" id="{F3D45CE1-92A1-55D1-4B2B-91BDDC00EAA7}"/>
              </a:ext>
            </a:extLst>
          </p:cNvPr>
          <p:cNvSpPr>
            <a:spLocks noChangeArrowheads="1"/>
          </p:cNvSpPr>
          <p:nvPr/>
        </p:nvSpPr>
        <p:spPr bwMode="auto">
          <a:xfrm>
            <a:off x="1274410" y="1311217"/>
            <a:ext cx="1220207" cy="25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de-DE" sz="1060" dirty="0">
                <a:solidFill>
                  <a:srgbClr val="FF6600"/>
                </a:solidFill>
              </a:rPr>
              <a:t>Target &amp; cryostat</a:t>
            </a:r>
          </a:p>
        </p:txBody>
      </p:sp>
      <p:sp>
        <p:nvSpPr>
          <p:cNvPr id="2054" name="AutoShape 72">
            <a:extLst>
              <a:ext uri="{FF2B5EF4-FFF2-40B4-BE49-F238E27FC236}">
                <a16:creationId xmlns:a16="http://schemas.microsoft.com/office/drawing/2014/main" id="{BEFA671F-EEB1-B60A-0924-A293B34BB08A}"/>
              </a:ext>
            </a:extLst>
          </p:cNvPr>
          <p:cNvSpPr>
            <a:spLocks noChangeArrowheads="1"/>
          </p:cNvSpPr>
          <p:nvPr/>
        </p:nvSpPr>
        <p:spPr bwMode="auto">
          <a:xfrm flipV="1">
            <a:off x="1362608" y="1791176"/>
            <a:ext cx="127474" cy="231133"/>
          </a:xfrm>
          <a:prstGeom prst="triangle">
            <a:avLst>
              <a:gd name="adj" fmla="val 50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de-CH" altLang="de-DE" sz="1578"/>
          </a:p>
        </p:txBody>
      </p:sp>
      <p:grpSp>
        <p:nvGrpSpPr>
          <p:cNvPr id="42" name="Group 41">
            <a:extLst>
              <a:ext uri="{FF2B5EF4-FFF2-40B4-BE49-F238E27FC236}">
                <a16:creationId xmlns:a16="http://schemas.microsoft.com/office/drawing/2014/main" id="{B2DEA373-8639-1505-022E-A1213C436830}"/>
              </a:ext>
            </a:extLst>
          </p:cNvPr>
          <p:cNvGrpSpPr/>
          <p:nvPr/>
        </p:nvGrpSpPr>
        <p:grpSpPr>
          <a:xfrm>
            <a:off x="8191180" y="1703855"/>
            <a:ext cx="980177" cy="884185"/>
            <a:chOff x="9575167" y="5268215"/>
            <a:chExt cx="927144" cy="877733"/>
          </a:xfrm>
        </p:grpSpPr>
        <p:sp>
          <p:nvSpPr>
            <p:cNvPr id="2095" name="AutoShape 72">
              <a:extLst>
                <a:ext uri="{FF2B5EF4-FFF2-40B4-BE49-F238E27FC236}">
                  <a16:creationId xmlns:a16="http://schemas.microsoft.com/office/drawing/2014/main" id="{707E2DC1-6784-CAF8-5469-0170E057754D}"/>
                </a:ext>
              </a:extLst>
            </p:cNvPr>
            <p:cNvSpPr>
              <a:spLocks noChangeArrowheads="1"/>
            </p:cNvSpPr>
            <p:nvPr/>
          </p:nvSpPr>
          <p:spPr bwMode="auto">
            <a:xfrm flipH="1" flipV="1">
              <a:off x="10446417" y="5911053"/>
              <a:ext cx="55894" cy="234895"/>
            </a:xfrm>
            <a:prstGeom prst="triangle">
              <a:avLst>
                <a:gd name="adj" fmla="val 50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de-CH" altLang="de-DE" sz="1578" dirty="0"/>
            </a:p>
          </p:txBody>
        </p:sp>
        <p:sp>
          <p:nvSpPr>
            <p:cNvPr id="2097" name="AutoShape 72">
              <a:extLst>
                <a:ext uri="{FF2B5EF4-FFF2-40B4-BE49-F238E27FC236}">
                  <a16:creationId xmlns:a16="http://schemas.microsoft.com/office/drawing/2014/main" id="{3D1590BF-D923-9F5F-D38D-F448BB98DB03}"/>
                </a:ext>
              </a:extLst>
            </p:cNvPr>
            <p:cNvSpPr>
              <a:spLocks noChangeArrowheads="1"/>
            </p:cNvSpPr>
            <p:nvPr/>
          </p:nvSpPr>
          <p:spPr bwMode="auto">
            <a:xfrm flipH="1" flipV="1">
              <a:off x="10322296" y="5846425"/>
              <a:ext cx="55894" cy="234895"/>
            </a:xfrm>
            <a:prstGeom prst="triangle">
              <a:avLst>
                <a:gd name="adj" fmla="val 50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de-CH" altLang="de-DE" sz="1578" dirty="0"/>
            </a:p>
          </p:txBody>
        </p:sp>
        <p:sp>
          <p:nvSpPr>
            <p:cNvPr id="2098" name="AutoShape 72">
              <a:extLst>
                <a:ext uri="{FF2B5EF4-FFF2-40B4-BE49-F238E27FC236}">
                  <a16:creationId xmlns:a16="http://schemas.microsoft.com/office/drawing/2014/main" id="{88456E6F-8F15-939A-E5B5-04998C892704}"/>
                </a:ext>
              </a:extLst>
            </p:cNvPr>
            <p:cNvSpPr>
              <a:spLocks noChangeArrowheads="1"/>
            </p:cNvSpPr>
            <p:nvPr/>
          </p:nvSpPr>
          <p:spPr bwMode="auto">
            <a:xfrm flipH="1" flipV="1">
              <a:off x="10213805" y="5763660"/>
              <a:ext cx="55894" cy="234895"/>
            </a:xfrm>
            <a:prstGeom prst="triangle">
              <a:avLst>
                <a:gd name="adj" fmla="val 50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de-CH" altLang="de-DE" sz="1578" dirty="0"/>
            </a:p>
          </p:txBody>
        </p:sp>
        <p:sp>
          <p:nvSpPr>
            <p:cNvPr id="2099" name="AutoShape 72">
              <a:extLst>
                <a:ext uri="{FF2B5EF4-FFF2-40B4-BE49-F238E27FC236}">
                  <a16:creationId xmlns:a16="http://schemas.microsoft.com/office/drawing/2014/main" id="{611D10E5-ABCD-D7DB-45CC-8B3256174FED}"/>
                </a:ext>
              </a:extLst>
            </p:cNvPr>
            <p:cNvSpPr>
              <a:spLocks noChangeArrowheads="1"/>
            </p:cNvSpPr>
            <p:nvPr/>
          </p:nvSpPr>
          <p:spPr bwMode="auto">
            <a:xfrm flipH="1" flipV="1">
              <a:off x="10099290" y="5656390"/>
              <a:ext cx="55894" cy="234895"/>
            </a:xfrm>
            <a:prstGeom prst="triangle">
              <a:avLst>
                <a:gd name="adj" fmla="val 50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de-CH" altLang="de-DE" sz="1578" dirty="0"/>
            </a:p>
          </p:txBody>
        </p:sp>
        <p:sp>
          <p:nvSpPr>
            <p:cNvPr id="2101" name="AutoShape 68">
              <a:extLst>
                <a:ext uri="{FF2B5EF4-FFF2-40B4-BE49-F238E27FC236}">
                  <a16:creationId xmlns:a16="http://schemas.microsoft.com/office/drawing/2014/main" id="{EDAB0285-C3A8-7D38-5791-78AA691DB879}"/>
                </a:ext>
              </a:extLst>
            </p:cNvPr>
            <p:cNvSpPr>
              <a:spLocks noChangeArrowheads="1"/>
            </p:cNvSpPr>
            <p:nvPr/>
          </p:nvSpPr>
          <p:spPr bwMode="auto">
            <a:xfrm flipH="1">
              <a:off x="9953009" y="5514705"/>
              <a:ext cx="55894" cy="234895"/>
            </a:xfrm>
            <a:prstGeom prst="triangle">
              <a:avLst>
                <a:gd name="adj" fmla="val 50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de-CH" altLang="de-DE" sz="1578"/>
            </a:p>
          </p:txBody>
        </p:sp>
        <p:sp>
          <p:nvSpPr>
            <p:cNvPr id="2102" name="AutoShape 68">
              <a:extLst>
                <a:ext uri="{FF2B5EF4-FFF2-40B4-BE49-F238E27FC236}">
                  <a16:creationId xmlns:a16="http://schemas.microsoft.com/office/drawing/2014/main" id="{86B188C1-41E3-D52D-8D36-2121EFD0FC69}"/>
                </a:ext>
              </a:extLst>
            </p:cNvPr>
            <p:cNvSpPr>
              <a:spLocks noChangeArrowheads="1"/>
            </p:cNvSpPr>
            <p:nvPr/>
          </p:nvSpPr>
          <p:spPr bwMode="auto">
            <a:xfrm flipH="1">
              <a:off x="9834512" y="5421495"/>
              <a:ext cx="55894" cy="234895"/>
            </a:xfrm>
            <a:prstGeom prst="triangle">
              <a:avLst>
                <a:gd name="adj" fmla="val 50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de-CH" altLang="de-DE" sz="1578"/>
            </a:p>
          </p:txBody>
        </p:sp>
        <p:sp>
          <p:nvSpPr>
            <p:cNvPr id="2103" name="AutoShape 68">
              <a:extLst>
                <a:ext uri="{FF2B5EF4-FFF2-40B4-BE49-F238E27FC236}">
                  <a16:creationId xmlns:a16="http://schemas.microsoft.com/office/drawing/2014/main" id="{6B6A662A-8CA8-4F71-AF79-2C069A7E79E0}"/>
                </a:ext>
              </a:extLst>
            </p:cNvPr>
            <p:cNvSpPr>
              <a:spLocks noChangeArrowheads="1"/>
            </p:cNvSpPr>
            <p:nvPr/>
          </p:nvSpPr>
          <p:spPr bwMode="auto">
            <a:xfrm flipH="1">
              <a:off x="9707707" y="5334916"/>
              <a:ext cx="55894" cy="234895"/>
            </a:xfrm>
            <a:prstGeom prst="triangle">
              <a:avLst>
                <a:gd name="adj" fmla="val 50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de-CH" altLang="de-DE" sz="1578"/>
            </a:p>
          </p:txBody>
        </p:sp>
        <p:sp>
          <p:nvSpPr>
            <p:cNvPr id="2104" name="AutoShape 68">
              <a:extLst>
                <a:ext uri="{FF2B5EF4-FFF2-40B4-BE49-F238E27FC236}">
                  <a16:creationId xmlns:a16="http://schemas.microsoft.com/office/drawing/2014/main" id="{E2B07DC9-CFDA-F2A7-AE60-56AB02878FF6}"/>
                </a:ext>
              </a:extLst>
            </p:cNvPr>
            <p:cNvSpPr>
              <a:spLocks noChangeArrowheads="1"/>
            </p:cNvSpPr>
            <p:nvPr/>
          </p:nvSpPr>
          <p:spPr bwMode="auto">
            <a:xfrm flipH="1">
              <a:off x="9575167" y="5268215"/>
              <a:ext cx="55894" cy="234895"/>
            </a:xfrm>
            <a:prstGeom prst="triangle">
              <a:avLst>
                <a:gd name="adj" fmla="val 50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de-CH" altLang="de-DE" sz="1578"/>
            </a:p>
          </p:txBody>
        </p:sp>
      </p:grpSp>
      <p:grpSp>
        <p:nvGrpSpPr>
          <p:cNvPr id="2174" name="Group 2173">
            <a:extLst>
              <a:ext uri="{FF2B5EF4-FFF2-40B4-BE49-F238E27FC236}">
                <a16:creationId xmlns:a16="http://schemas.microsoft.com/office/drawing/2014/main" id="{E88C9A2D-05D5-7E30-7899-AFF45BDBA7C8}"/>
              </a:ext>
            </a:extLst>
          </p:cNvPr>
          <p:cNvGrpSpPr/>
          <p:nvPr/>
        </p:nvGrpSpPr>
        <p:grpSpPr>
          <a:xfrm rot="1271968">
            <a:off x="981703" y="1484790"/>
            <a:ext cx="107060" cy="267486"/>
            <a:chOff x="2060159" y="969287"/>
            <a:chExt cx="169647" cy="423857"/>
          </a:xfrm>
        </p:grpSpPr>
        <p:grpSp>
          <p:nvGrpSpPr>
            <p:cNvPr id="2175" name="Group 23">
              <a:extLst>
                <a:ext uri="{FF2B5EF4-FFF2-40B4-BE49-F238E27FC236}">
                  <a16:creationId xmlns:a16="http://schemas.microsoft.com/office/drawing/2014/main" id="{6F033CF5-D84C-9E1A-B0B4-B8C28958B8B8}"/>
                </a:ext>
              </a:extLst>
            </p:cNvPr>
            <p:cNvGrpSpPr>
              <a:grpSpLocks/>
            </p:cNvGrpSpPr>
            <p:nvPr/>
          </p:nvGrpSpPr>
          <p:grpSpPr bwMode="auto">
            <a:xfrm>
              <a:off x="2060159" y="969287"/>
              <a:ext cx="125412" cy="419100"/>
              <a:chOff x="2185" y="2651"/>
              <a:chExt cx="198" cy="612"/>
            </a:xfrm>
          </p:grpSpPr>
          <p:sp>
            <p:nvSpPr>
              <p:cNvPr id="2180" name="Line 24">
                <a:extLst>
                  <a:ext uri="{FF2B5EF4-FFF2-40B4-BE49-F238E27FC236}">
                    <a16:creationId xmlns:a16="http://schemas.microsoft.com/office/drawing/2014/main" id="{5C173C30-BA42-63AA-90C6-F4AE6B3AB851}"/>
                  </a:ext>
                </a:extLst>
              </p:cNvPr>
              <p:cNvSpPr>
                <a:spLocks noChangeShapeType="1"/>
              </p:cNvSpPr>
              <p:nvPr/>
            </p:nvSpPr>
            <p:spPr bwMode="auto">
              <a:xfrm flipH="1">
                <a:off x="2232" y="2651"/>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181" name="Line 25">
                <a:extLst>
                  <a:ext uri="{FF2B5EF4-FFF2-40B4-BE49-F238E27FC236}">
                    <a16:creationId xmlns:a16="http://schemas.microsoft.com/office/drawing/2014/main" id="{C9219EA5-14CF-406C-CB98-180481795F12}"/>
                  </a:ext>
                </a:extLst>
              </p:cNvPr>
              <p:cNvSpPr>
                <a:spLocks noChangeShapeType="1"/>
              </p:cNvSpPr>
              <p:nvPr/>
            </p:nvSpPr>
            <p:spPr bwMode="auto">
              <a:xfrm flipH="1" flipV="1">
                <a:off x="2226" y="2880"/>
                <a:ext cx="105" cy="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182" name="Line 26">
                <a:extLst>
                  <a:ext uri="{FF2B5EF4-FFF2-40B4-BE49-F238E27FC236}">
                    <a16:creationId xmlns:a16="http://schemas.microsoft.com/office/drawing/2014/main" id="{BEEA8D1C-23A2-BFAB-9525-7FB108E632EE}"/>
                  </a:ext>
                </a:extLst>
              </p:cNvPr>
              <p:cNvSpPr>
                <a:spLocks noChangeShapeType="1"/>
              </p:cNvSpPr>
              <p:nvPr/>
            </p:nvSpPr>
            <p:spPr bwMode="auto">
              <a:xfrm flipH="1">
                <a:off x="2185" y="3035"/>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grpSp>
        <p:grpSp>
          <p:nvGrpSpPr>
            <p:cNvPr id="2176" name="Group 23">
              <a:extLst>
                <a:ext uri="{FF2B5EF4-FFF2-40B4-BE49-F238E27FC236}">
                  <a16:creationId xmlns:a16="http://schemas.microsoft.com/office/drawing/2014/main" id="{9EDB8125-06C4-A803-287D-5CE524D8B4B9}"/>
                </a:ext>
              </a:extLst>
            </p:cNvPr>
            <p:cNvGrpSpPr>
              <a:grpSpLocks/>
            </p:cNvGrpSpPr>
            <p:nvPr/>
          </p:nvGrpSpPr>
          <p:grpSpPr bwMode="auto">
            <a:xfrm>
              <a:off x="2104394" y="974044"/>
              <a:ext cx="125412" cy="419100"/>
              <a:chOff x="2185" y="2651"/>
              <a:chExt cx="198" cy="612"/>
            </a:xfrm>
          </p:grpSpPr>
          <p:sp>
            <p:nvSpPr>
              <p:cNvPr id="2177" name="Line 24">
                <a:extLst>
                  <a:ext uri="{FF2B5EF4-FFF2-40B4-BE49-F238E27FC236}">
                    <a16:creationId xmlns:a16="http://schemas.microsoft.com/office/drawing/2014/main" id="{308C24AE-D4D1-33BC-7633-7E45E1C8FCAF}"/>
                  </a:ext>
                </a:extLst>
              </p:cNvPr>
              <p:cNvSpPr>
                <a:spLocks noChangeShapeType="1"/>
              </p:cNvSpPr>
              <p:nvPr/>
            </p:nvSpPr>
            <p:spPr bwMode="auto">
              <a:xfrm flipH="1">
                <a:off x="2232" y="2651"/>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178" name="Line 25">
                <a:extLst>
                  <a:ext uri="{FF2B5EF4-FFF2-40B4-BE49-F238E27FC236}">
                    <a16:creationId xmlns:a16="http://schemas.microsoft.com/office/drawing/2014/main" id="{843892F5-8722-BA50-A50A-FAFF0FCB5C89}"/>
                  </a:ext>
                </a:extLst>
              </p:cNvPr>
              <p:cNvSpPr>
                <a:spLocks noChangeShapeType="1"/>
              </p:cNvSpPr>
              <p:nvPr/>
            </p:nvSpPr>
            <p:spPr bwMode="auto">
              <a:xfrm flipH="1" flipV="1">
                <a:off x="2226" y="2880"/>
                <a:ext cx="105" cy="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179" name="Line 26">
                <a:extLst>
                  <a:ext uri="{FF2B5EF4-FFF2-40B4-BE49-F238E27FC236}">
                    <a16:creationId xmlns:a16="http://schemas.microsoft.com/office/drawing/2014/main" id="{F5EB51CC-45BB-11C6-37D2-8F8708CC3BE7}"/>
                  </a:ext>
                </a:extLst>
              </p:cNvPr>
              <p:cNvSpPr>
                <a:spLocks noChangeShapeType="1"/>
              </p:cNvSpPr>
              <p:nvPr/>
            </p:nvSpPr>
            <p:spPr bwMode="auto">
              <a:xfrm flipH="1">
                <a:off x="2185" y="3035"/>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grpSp>
      </p:grpSp>
      <p:sp>
        <p:nvSpPr>
          <p:cNvPr id="2184" name="AutoShape 126">
            <a:extLst>
              <a:ext uri="{FF2B5EF4-FFF2-40B4-BE49-F238E27FC236}">
                <a16:creationId xmlns:a16="http://schemas.microsoft.com/office/drawing/2014/main" id="{DBA2C6E7-CACE-6C70-677E-DEE730701D33}"/>
              </a:ext>
            </a:extLst>
          </p:cNvPr>
          <p:cNvSpPr>
            <a:spLocks noChangeArrowheads="1"/>
          </p:cNvSpPr>
          <p:nvPr/>
        </p:nvSpPr>
        <p:spPr bwMode="auto">
          <a:xfrm rot="5400000">
            <a:off x="3067638" y="1807027"/>
            <a:ext cx="373189" cy="200037"/>
          </a:xfrm>
          <a:prstGeom prst="can">
            <a:avLst>
              <a:gd name="adj" fmla="val 24611"/>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2185" name="AutoShape 126">
            <a:extLst>
              <a:ext uri="{FF2B5EF4-FFF2-40B4-BE49-F238E27FC236}">
                <a16:creationId xmlns:a16="http://schemas.microsoft.com/office/drawing/2014/main" id="{9C7236B2-2E85-973C-9C70-205D3F3A37EC}"/>
              </a:ext>
            </a:extLst>
          </p:cNvPr>
          <p:cNvSpPr>
            <a:spLocks noChangeArrowheads="1"/>
          </p:cNvSpPr>
          <p:nvPr/>
        </p:nvSpPr>
        <p:spPr bwMode="auto">
          <a:xfrm rot="5400000">
            <a:off x="3364491" y="1799911"/>
            <a:ext cx="373188" cy="214332"/>
          </a:xfrm>
          <a:prstGeom prst="can">
            <a:avLst>
              <a:gd name="adj" fmla="val 24611"/>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grpSp>
        <p:nvGrpSpPr>
          <p:cNvPr id="2187" name="Group 2186">
            <a:extLst>
              <a:ext uri="{FF2B5EF4-FFF2-40B4-BE49-F238E27FC236}">
                <a16:creationId xmlns:a16="http://schemas.microsoft.com/office/drawing/2014/main" id="{7C93E9C2-F3A3-E006-F950-AD983E6A6226}"/>
              </a:ext>
            </a:extLst>
          </p:cNvPr>
          <p:cNvGrpSpPr/>
          <p:nvPr/>
        </p:nvGrpSpPr>
        <p:grpSpPr>
          <a:xfrm>
            <a:off x="6619110" y="1716866"/>
            <a:ext cx="107060" cy="267486"/>
            <a:chOff x="2060159" y="969287"/>
            <a:chExt cx="169647" cy="423857"/>
          </a:xfrm>
        </p:grpSpPr>
        <p:grpSp>
          <p:nvGrpSpPr>
            <p:cNvPr id="2188" name="Group 23">
              <a:extLst>
                <a:ext uri="{FF2B5EF4-FFF2-40B4-BE49-F238E27FC236}">
                  <a16:creationId xmlns:a16="http://schemas.microsoft.com/office/drawing/2014/main" id="{443D727C-C303-5603-9348-3A7669DFE0D8}"/>
                </a:ext>
              </a:extLst>
            </p:cNvPr>
            <p:cNvGrpSpPr>
              <a:grpSpLocks/>
            </p:cNvGrpSpPr>
            <p:nvPr/>
          </p:nvGrpSpPr>
          <p:grpSpPr bwMode="auto">
            <a:xfrm>
              <a:off x="2060159" y="969287"/>
              <a:ext cx="125412" cy="419100"/>
              <a:chOff x="2185" y="2651"/>
              <a:chExt cx="198" cy="612"/>
            </a:xfrm>
          </p:grpSpPr>
          <p:sp>
            <p:nvSpPr>
              <p:cNvPr id="2193" name="Line 24">
                <a:extLst>
                  <a:ext uri="{FF2B5EF4-FFF2-40B4-BE49-F238E27FC236}">
                    <a16:creationId xmlns:a16="http://schemas.microsoft.com/office/drawing/2014/main" id="{B59AC80A-51EF-828E-E4BC-9201D77B1EB4}"/>
                  </a:ext>
                </a:extLst>
              </p:cNvPr>
              <p:cNvSpPr>
                <a:spLocks noChangeShapeType="1"/>
              </p:cNvSpPr>
              <p:nvPr/>
            </p:nvSpPr>
            <p:spPr bwMode="auto">
              <a:xfrm flipH="1">
                <a:off x="2232" y="2651"/>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194" name="Line 25">
                <a:extLst>
                  <a:ext uri="{FF2B5EF4-FFF2-40B4-BE49-F238E27FC236}">
                    <a16:creationId xmlns:a16="http://schemas.microsoft.com/office/drawing/2014/main" id="{B2A8955B-D9E9-7119-C9DC-90546E028BCB}"/>
                  </a:ext>
                </a:extLst>
              </p:cNvPr>
              <p:cNvSpPr>
                <a:spLocks noChangeShapeType="1"/>
              </p:cNvSpPr>
              <p:nvPr/>
            </p:nvSpPr>
            <p:spPr bwMode="auto">
              <a:xfrm flipH="1" flipV="1">
                <a:off x="2226" y="2880"/>
                <a:ext cx="105" cy="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195" name="Line 26">
                <a:extLst>
                  <a:ext uri="{FF2B5EF4-FFF2-40B4-BE49-F238E27FC236}">
                    <a16:creationId xmlns:a16="http://schemas.microsoft.com/office/drawing/2014/main" id="{80578029-6CC7-364A-D0CE-28BF1F7F4A21}"/>
                  </a:ext>
                </a:extLst>
              </p:cNvPr>
              <p:cNvSpPr>
                <a:spLocks noChangeShapeType="1"/>
              </p:cNvSpPr>
              <p:nvPr/>
            </p:nvSpPr>
            <p:spPr bwMode="auto">
              <a:xfrm flipH="1">
                <a:off x="2185" y="3035"/>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grpSp>
        <p:grpSp>
          <p:nvGrpSpPr>
            <p:cNvPr id="2189" name="Group 23">
              <a:extLst>
                <a:ext uri="{FF2B5EF4-FFF2-40B4-BE49-F238E27FC236}">
                  <a16:creationId xmlns:a16="http://schemas.microsoft.com/office/drawing/2014/main" id="{F6D8BCFE-CDD4-6608-85B8-4A8D1B129AE0}"/>
                </a:ext>
              </a:extLst>
            </p:cNvPr>
            <p:cNvGrpSpPr>
              <a:grpSpLocks/>
            </p:cNvGrpSpPr>
            <p:nvPr/>
          </p:nvGrpSpPr>
          <p:grpSpPr bwMode="auto">
            <a:xfrm>
              <a:off x="2104394" y="974044"/>
              <a:ext cx="125412" cy="419100"/>
              <a:chOff x="2185" y="2651"/>
              <a:chExt cx="198" cy="612"/>
            </a:xfrm>
          </p:grpSpPr>
          <p:sp>
            <p:nvSpPr>
              <p:cNvPr id="2190" name="Line 24">
                <a:extLst>
                  <a:ext uri="{FF2B5EF4-FFF2-40B4-BE49-F238E27FC236}">
                    <a16:creationId xmlns:a16="http://schemas.microsoft.com/office/drawing/2014/main" id="{5E5F5099-7E85-68E6-B216-E759FD0B966E}"/>
                  </a:ext>
                </a:extLst>
              </p:cNvPr>
              <p:cNvSpPr>
                <a:spLocks noChangeShapeType="1"/>
              </p:cNvSpPr>
              <p:nvPr/>
            </p:nvSpPr>
            <p:spPr bwMode="auto">
              <a:xfrm flipH="1">
                <a:off x="2232" y="2651"/>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191" name="Line 25">
                <a:extLst>
                  <a:ext uri="{FF2B5EF4-FFF2-40B4-BE49-F238E27FC236}">
                    <a16:creationId xmlns:a16="http://schemas.microsoft.com/office/drawing/2014/main" id="{2FDFF0E9-A1CA-C20E-6F44-9FB3D9BDD9C5}"/>
                  </a:ext>
                </a:extLst>
              </p:cNvPr>
              <p:cNvSpPr>
                <a:spLocks noChangeShapeType="1"/>
              </p:cNvSpPr>
              <p:nvPr/>
            </p:nvSpPr>
            <p:spPr bwMode="auto">
              <a:xfrm flipH="1" flipV="1">
                <a:off x="2226" y="2880"/>
                <a:ext cx="105" cy="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192" name="Line 26">
                <a:extLst>
                  <a:ext uri="{FF2B5EF4-FFF2-40B4-BE49-F238E27FC236}">
                    <a16:creationId xmlns:a16="http://schemas.microsoft.com/office/drawing/2014/main" id="{D0382319-45F7-43A7-1478-E64EA8BCBDF9}"/>
                  </a:ext>
                </a:extLst>
              </p:cNvPr>
              <p:cNvSpPr>
                <a:spLocks noChangeShapeType="1"/>
              </p:cNvSpPr>
              <p:nvPr/>
            </p:nvSpPr>
            <p:spPr bwMode="auto">
              <a:xfrm flipH="1">
                <a:off x="2185" y="3035"/>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grpSp>
      </p:grpSp>
      <p:grpSp>
        <p:nvGrpSpPr>
          <p:cNvPr id="2196" name="Group 2195">
            <a:extLst>
              <a:ext uri="{FF2B5EF4-FFF2-40B4-BE49-F238E27FC236}">
                <a16:creationId xmlns:a16="http://schemas.microsoft.com/office/drawing/2014/main" id="{EFFB20A9-E1B1-D340-8D30-E6759DCCCA5A}"/>
              </a:ext>
            </a:extLst>
          </p:cNvPr>
          <p:cNvGrpSpPr/>
          <p:nvPr/>
        </p:nvGrpSpPr>
        <p:grpSpPr>
          <a:xfrm>
            <a:off x="4922503" y="1511542"/>
            <a:ext cx="597109" cy="478505"/>
            <a:chOff x="9394041" y="2815344"/>
            <a:chExt cx="352949" cy="394423"/>
          </a:xfrm>
        </p:grpSpPr>
        <p:sp>
          <p:nvSpPr>
            <p:cNvPr id="2197" name="AutoShape 72">
              <a:extLst>
                <a:ext uri="{FF2B5EF4-FFF2-40B4-BE49-F238E27FC236}">
                  <a16:creationId xmlns:a16="http://schemas.microsoft.com/office/drawing/2014/main" id="{92DAAFDE-018D-DDCE-250B-D72B004731DC}"/>
                </a:ext>
              </a:extLst>
            </p:cNvPr>
            <p:cNvSpPr>
              <a:spLocks noChangeArrowheads="1"/>
            </p:cNvSpPr>
            <p:nvPr/>
          </p:nvSpPr>
          <p:spPr bwMode="auto">
            <a:xfrm flipV="1">
              <a:off x="9394041" y="2963817"/>
              <a:ext cx="55894" cy="234895"/>
            </a:xfrm>
            <a:prstGeom prst="triangle">
              <a:avLst>
                <a:gd name="adj" fmla="val 50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de-CH" altLang="de-DE" sz="1578"/>
            </a:p>
          </p:txBody>
        </p:sp>
        <p:sp>
          <p:nvSpPr>
            <p:cNvPr id="2198" name="AutoShape 72">
              <a:extLst>
                <a:ext uri="{FF2B5EF4-FFF2-40B4-BE49-F238E27FC236}">
                  <a16:creationId xmlns:a16="http://schemas.microsoft.com/office/drawing/2014/main" id="{2FE9796F-3136-79E2-B0A6-EEC39FEC9D3B}"/>
                </a:ext>
              </a:extLst>
            </p:cNvPr>
            <p:cNvSpPr>
              <a:spLocks noChangeArrowheads="1"/>
            </p:cNvSpPr>
            <p:nvPr/>
          </p:nvSpPr>
          <p:spPr bwMode="auto">
            <a:xfrm flipV="1">
              <a:off x="9691096" y="2974872"/>
              <a:ext cx="55894" cy="234895"/>
            </a:xfrm>
            <a:prstGeom prst="triangle">
              <a:avLst>
                <a:gd name="adj" fmla="val 50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de-CH" altLang="de-DE" sz="1578"/>
            </a:p>
          </p:txBody>
        </p:sp>
        <p:sp>
          <p:nvSpPr>
            <p:cNvPr id="2199" name="AutoShape 68">
              <a:extLst>
                <a:ext uri="{FF2B5EF4-FFF2-40B4-BE49-F238E27FC236}">
                  <a16:creationId xmlns:a16="http://schemas.microsoft.com/office/drawing/2014/main" id="{A023FEEE-C971-BA9D-8F12-B8F387893AE5}"/>
                </a:ext>
              </a:extLst>
            </p:cNvPr>
            <p:cNvSpPr>
              <a:spLocks noChangeArrowheads="1"/>
            </p:cNvSpPr>
            <p:nvPr/>
          </p:nvSpPr>
          <p:spPr bwMode="auto">
            <a:xfrm>
              <a:off x="9491550" y="2817157"/>
              <a:ext cx="55894" cy="234895"/>
            </a:xfrm>
            <a:prstGeom prst="triangle">
              <a:avLst>
                <a:gd name="adj" fmla="val 50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de-CH" altLang="de-DE" sz="1578"/>
            </a:p>
          </p:txBody>
        </p:sp>
        <p:sp>
          <p:nvSpPr>
            <p:cNvPr id="2200" name="AutoShape 68">
              <a:extLst>
                <a:ext uri="{FF2B5EF4-FFF2-40B4-BE49-F238E27FC236}">
                  <a16:creationId xmlns:a16="http://schemas.microsoft.com/office/drawing/2014/main" id="{A676D24C-25CC-B338-FFD7-79BDE4997612}"/>
                </a:ext>
              </a:extLst>
            </p:cNvPr>
            <p:cNvSpPr>
              <a:spLocks noChangeArrowheads="1"/>
            </p:cNvSpPr>
            <p:nvPr/>
          </p:nvSpPr>
          <p:spPr bwMode="auto">
            <a:xfrm>
              <a:off x="9589059" y="2815344"/>
              <a:ext cx="55894" cy="234895"/>
            </a:xfrm>
            <a:prstGeom prst="triangle">
              <a:avLst>
                <a:gd name="adj" fmla="val 50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de-CH" altLang="de-DE" sz="1578"/>
            </a:p>
          </p:txBody>
        </p:sp>
      </p:grpSp>
      <p:sp>
        <p:nvSpPr>
          <p:cNvPr id="2214" name="Line 67">
            <a:extLst>
              <a:ext uri="{FF2B5EF4-FFF2-40B4-BE49-F238E27FC236}">
                <a16:creationId xmlns:a16="http://schemas.microsoft.com/office/drawing/2014/main" id="{5E08D276-BE46-AEC0-8795-A9353951DCCD}"/>
              </a:ext>
            </a:extLst>
          </p:cNvPr>
          <p:cNvSpPr>
            <a:spLocks noChangeShapeType="1"/>
          </p:cNvSpPr>
          <p:nvPr/>
        </p:nvSpPr>
        <p:spPr bwMode="auto">
          <a:xfrm>
            <a:off x="886743" y="1486605"/>
            <a:ext cx="88117" cy="693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215" name="Line 67">
            <a:extLst>
              <a:ext uri="{FF2B5EF4-FFF2-40B4-BE49-F238E27FC236}">
                <a16:creationId xmlns:a16="http://schemas.microsoft.com/office/drawing/2014/main" id="{CA4A837A-8067-EAFD-3F8A-3BD07D3AC08A}"/>
              </a:ext>
            </a:extLst>
          </p:cNvPr>
          <p:cNvSpPr>
            <a:spLocks noChangeShapeType="1"/>
          </p:cNvSpPr>
          <p:nvPr/>
        </p:nvSpPr>
        <p:spPr bwMode="auto">
          <a:xfrm>
            <a:off x="1120781" y="1674282"/>
            <a:ext cx="192615" cy="1321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381" name="Rectangle 159">
            <a:extLst>
              <a:ext uri="{FF2B5EF4-FFF2-40B4-BE49-F238E27FC236}">
                <a16:creationId xmlns:a16="http://schemas.microsoft.com/office/drawing/2014/main" id="{6B0E1DAE-A271-F1DB-0C5A-7E4FA8A95438}"/>
              </a:ext>
            </a:extLst>
          </p:cNvPr>
          <p:cNvSpPr>
            <a:spLocks noChangeArrowheads="1"/>
          </p:cNvSpPr>
          <p:nvPr/>
        </p:nvSpPr>
        <p:spPr bwMode="auto">
          <a:xfrm>
            <a:off x="4618913" y="1133338"/>
            <a:ext cx="1577676" cy="41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de-DE" sz="1060" dirty="0">
                <a:solidFill>
                  <a:srgbClr val="FF6600"/>
                </a:solidFill>
              </a:rPr>
              <a:t>Positron/Electron</a:t>
            </a:r>
          </a:p>
          <a:p>
            <a:pPr algn="ctr" eaLnBrk="1" hangingPunct="1">
              <a:spcBef>
                <a:spcPct val="0"/>
              </a:spcBef>
              <a:buFontTx/>
              <a:buNone/>
            </a:pPr>
            <a:r>
              <a:rPr lang="en-US" altLang="de-DE" sz="1060" dirty="0">
                <a:solidFill>
                  <a:srgbClr val="FF6600"/>
                </a:solidFill>
              </a:rPr>
              <a:t>Separation at 170 MeV</a:t>
            </a:r>
          </a:p>
        </p:txBody>
      </p:sp>
      <p:sp>
        <p:nvSpPr>
          <p:cNvPr id="2382" name="Rectangle 159">
            <a:extLst>
              <a:ext uri="{FF2B5EF4-FFF2-40B4-BE49-F238E27FC236}">
                <a16:creationId xmlns:a16="http://schemas.microsoft.com/office/drawing/2014/main" id="{0126A96B-9784-2B3C-68B8-77E58E96A903}"/>
              </a:ext>
            </a:extLst>
          </p:cNvPr>
          <p:cNvSpPr>
            <a:spLocks noChangeArrowheads="1"/>
          </p:cNvSpPr>
          <p:nvPr/>
        </p:nvSpPr>
        <p:spPr bwMode="auto">
          <a:xfrm>
            <a:off x="7337966" y="2084222"/>
            <a:ext cx="1273105" cy="41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de-DE" sz="1060" dirty="0">
                <a:solidFill>
                  <a:srgbClr val="FF6600"/>
                </a:solidFill>
              </a:rPr>
              <a:t>Energy collimator </a:t>
            </a:r>
          </a:p>
          <a:p>
            <a:pPr algn="ctr" eaLnBrk="1" hangingPunct="1">
              <a:spcBef>
                <a:spcPct val="0"/>
              </a:spcBef>
              <a:buFontTx/>
              <a:buNone/>
            </a:pPr>
            <a:r>
              <a:rPr lang="en-US" altLang="de-DE" sz="1060" dirty="0">
                <a:solidFill>
                  <a:srgbClr val="FF6600"/>
                </a:solidFill>
              </a:rPr>
              <a:t>and compressor</a:t>
            </a:r>
          </a:p>
        </p:txBody>
      </p:sp>
      <p:sp>
        <p:nvSpPr>
          <p:cNvPr id="2459" name="Rectangle 101">
            <a:extLst>
              <a:ext uri="{FF2B5EF4-FFF2-40B4-BE49-F238E27FC236}">
                <a16:creationId xmlns:a16="http://schemas.microsoft.com/office/drawing/2014/main" id="{A454A6C1-9E3A-ACBB-30D5-E10AB95C9249}"/>
              </a:ext>
            </a:extLst>
          </p:cNvPr>
          <p:cNvSpPr>
            <a:spLocks noChangeArrowheads="1"/>
          </p:cNvSpPr>
          <p:nvPr/>
        </p:nvSpPr>
        <p:spPr bwMode="auto">
          <a:xfrm>
            <a:off x="99014" y="974742"/>
            <a:ext cx="1659429" cy="41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de-DE" sz="1060" dirty="0"/>
              <a:t>2.86 GeV electron beam</a:t>
            </a:r>
          </a:p>
          <a:p>
            <a:pPr eaLnBrk="1" hangingPunct="1">
              <a:spcBef>
                <a:spcPct val="0"/>
              </a:spcBef>
              <a:buFontTx/>
              <a:buNone/>
            </a:pPr>
            <a:r>
              <a:rPr lang="en-US" altLang="de-DE" sz="1060" dirty="0"/>
              <a:t>from e- </a:t>
            </a:r>
            <a:r>
              <a:rPr lang="en-US" altLang="de-DE" sz="1060" dirty="0" err="1"/>
              <a:t>linac</a:t>
            </a:r>
            <a:r>
              <a:rPr lang="en-US" altLang="de-DE" sz="1060" dirty="0"/>
              <a:t> </a:t>
            </a:r>
          </a:p>
        </p:txBody>
      </p:sp>
      <p:sp>
        <p:nvSpPr>
          <p:cNvPr id="2472" name="Rectangle 159">
            <a:extLst>
              <a:ext uri="{FF2B5EF4-FFF2-40B4-BE49-F238E27FC236}">
                <a16:creationId xmlns:a16="http://schemas.microsoft.com/office/drawing/2014/main" id="{773234A9-56A8-84EE-C330-2E1DD98EE904}"/>
              </a:ext>
            </a:extLst>
          </p:cNvPr>
          <p:cNvSpPr>
            <a:spLocks noChangeArrowheads="1"/>
          </p:cNvSpPr>
          <p:nvPr/>
        </p:nvSpPr>
        <p:spPr bwMode="auto">
          <a:xfrm>
            <a:off x="8854057" y="1583823"/>
            <a:ext cx="1159293" cy="25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de-DE" sz="1060" dirty="0">
                <a:solidFill>
                  <a:srgbClr val="FF6600"/>
                </a:solidFill>
              </a:rPr>
              <a:t>Injection section</a:t>
            </a:r>
          </a:p>
        </p:txBody>
      </p:sp>
      <p:sp>
        <p:nvSpPr>
          <p:cNvPr id="2525" name="Line 153">
            <a:extLst>
              <a:ext uri="{FF2B5EF4-FFF2-40B4-BE49-F238E27FC236}">
                <a16:creationId xmlns:a16="http://schemas.microsoft.com/office/drawing/2014/main" id="{12EFEE4A-12B2-CF14-6472-52BB86F172DC}"/>
              </a:ext>
            </a:extLst>
          </p:cNvPr>
          <p:cNvSpPr>
            <a:spLocks noChangeShapeType="1"/>
          </p:cNvSpPr>
          <p:nvPr/>
        </p:nvSpPr>
        <p:spPr bwMode="auto">
          <a:xfrm flipV="1">
            <a:off x="1521236" y="1883294"/>
            <a:ext cx="294096" cy="85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526" name="Rectangle 101">
            <a:extLst>
              <a:ext uri="{FF2B5EF4-FFF2-40B4-BE49-F238E27FC236}">
                <a16:creationId xmlns:a16="http://schemas.microsoft.com/office/drawing/2014/main" id="{4F742CF5-79DD-25F7-83C0-66408D555CA8}"/>
              </a:ext>
            </a:extLst>
          </p:cNvPr>
          <p:cNvSpPr>
            <a:spLocks noChangeArrowheads="1"/>
          </p:cNvSpPr>
          <p:nvPr/>
        </p:nvSpPr>
        <p:spPr bwMode="auto">
          <a:xfrm>
            <a:off x="9176395" y="1818401"/>
            <a:ext cx="1083951" cy="58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de-DE" sz="1060" dirty="0">
                <a:solidFill>
                  <a:srgbClr val="FF6600"/>
                </a:solidFill>
              </a:rPr>
              <a:t>Damping Ring </a:t>
            </a:r>
          </a:p>
          <a:p>
            <a:pPr eaLnBrk="1" hangingPunct="1">
              <a:spcBef>
                <a:spcPct val="0"/>
              </a:spcBef>
              <a:buFontTx/>
              <a:buNone/>
            </a:pPr>
            <a:r>
              <a:rPr lang="en-US" altLang="de-DE" sz="1060" dirty="0"/>
              <a:t>E = 2.86 GeV</a:t>
            </a:r>
          </a:p>
          <a:p>
            <a:pPr eaLnBrk="1" hangingPunct="1">
              <a:spcBef>
                <a:spcPct val="0"/>
              </a:spcBef>
              <a:buFontTx/>
              <a:buNone/>
            </a:pPr>
            <a:r>
              <a:rPr lang="en-US" altLang="de-DE" sz="1060" b="1" dirty="0" err="1">
                <a:solidFill>
                  <a:srgbClr val="FF0000"/>
                </a:solidFill>
              </a:rPr>
              <a:t>Q</a:t>
            </a:r>
            <a:r>
              <a:rPr lang="en-US" altLang="de-DE" sz="1060" b="1" baseline="-25000" dirty="0" err="1">
                <a:solidFill>
                  <a:srgbClr val="FF0000"/>
                </a:solidFill>
              </a:rPr>
              <a:t>b</a:t>
            </a:r>
            <a:r>
              <a:rPr lang="en-US" altLang="de-DE" sz="1060" b="1" dirty="0">
                <a:solidFill>
                  <a:srgbClr val="FF0000"/>
                </a:solidFill>
              </a:rPr>
              <a:t> = 5 nC</a:t>
            </a:r>
          </a:p>
        </p:txBody>
      </p:sp>
      <p:sp>
        <p:nvSpPr>
          <p:cNvPr id="2543" name="Rectangle 101">
            <a:extLst>
              <a:ext uri="{FF2B5EF4-FFF2-40B4-BE49-F238E27FC236}">
                <a16:creationId xmlns:a16="http://schemas.microsoft.com/office/drawing/2014/main" id="{7A6D24A4-ADEB-363C-9AB2-C3EEE00C9E4C}"/>
              </a:ext>
            </a:extLst>
          </p:cNvPr>
          <p:cNvSpPr>
            <a:spLocks noChangeArrowheads="1"/>
          </p:cNvSpPr>
          <p:nvPr/>
        </p:nvSpPr>
        <p:spPr bwMode="auto">
          <a:xfrm>
            <a:off x="8388989" y="658108"/>
            <a:ext cx="2361730" cy="74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de-DE" sz="1060" dirty="0"/>
              <a:t>E = 2.86 GeV</a:t>
            </a:r>
          </a:p>
          <a:p>
            <a:pPr eaLnBrk="1" hangingPunct="1">
              <a:spcBef>
                <a:spcPct val="0"/>
              </a:spcBef>
              <a:buFontTx/>
              <a:buNone/>
            </a:pPr>
            <a:r>
              <a:rPr lang="en-US" altLang="de-DE" sz="1060" b="1" dirty="0">
                <a:solidFill>
                  <a:srgbClr val="FF0000"/>
                </a:solidFill>
              </a:rPr>
              <a:t>Q = 13 nC </a:t>
            </a:r>
            <a:r>
              <a:rPr lang="en-US" altLang="de-DE" sz="1060" dirty="0"/>
              <a:t>(considering 60% losses for transport, collimation and injection into DR)</a:t>
            </a:r>
          </a:p>
        </p:txBody>
      </p:sp>
      <p:sp>
        <p:nvSpPr>
          <p:cNvPr id="2544" name="Line 169">
            <a:extLst>
              <a:ext uri="{FF2B5EF4-FFF2-40B4-BE49-F238E27FC236}">
                <a16:creationId xmlns:a16="http://schemas.microsoft.com/office/drawing/2014/main" id="{C9A280A2-BDF9-6C77-F22A-33133A195A2F}"/>
              </a:ext>
            </a:extLst>
          </p:cNvPr>
          <p:cNvSpPr>
            <a:spLocks noChangeShapeType="1"/>
          </p:cNvSpPr>
          <p:nvPr/>
        </p:nvSpPr>
        <p:spPr bwMode="auto">
          <a:xfrm flipV="1">
            <a:off x="7845180" y="1118229"/>
            <a:ext cx="461398" cy="3933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546" name="Rectangle 101">
            <a:extLst>
              <a:ext uri="{FF2B5EF4-FFF2-40B4-BE49-F238E27FC236}">
                <a16:creationId xmlns:a16="http://schemas.microsoft.com/office/drawing/2014/main" id="{D6881D64-91A1-8265-81C8-6C6342A8588E}"/>
              </a:ext>
            </a:extLst>
          </p:cNvPr>
          <p:cNvSpPr>
            <a:spLocks noChangeArrowheads="1"/>
          </p:cNvSpPr>
          <p:nvPr/>
        </p:nvSpPr>
        <p:spPr bwMode="auto">
          <a:xfrm>
            <a:off x="324437" y="1906326"/>
            <a:ext cx="1220167" cy="41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de-DE" sz="1060" dirty="0"/>
              <a:t>E = 2.86 GeV</a:t>
            </a:r>
          </a:p>
          <a:p>
            <a:pPr eaLnBrk="1" hangingPunct="1">
              <a:spcBef>
                <a:spcPct val="0"/>
              </a:spcBef>
              <a:buFontTx/>
              <a:buNone/>
            </a:pPr>
            <a:r>
              <a:rPr lang="en-US" altLang="de-DE" sz="1060" b="1" dirty="0">
                <a:solidFill>
                  <a:srgbClr val="FF0000"/>
                </a:solidFill>
              </a:rPr>
              <a:t>Q = ~3.8 nC</a:t>
            </a:r>
          </a:p>
        </p:txBody>
      </p:sp>
      <p:sp>
        <p:nvSpPr>
          <p:cNvPr id="40" name="AutoShape 126">
            <a:extLst>
              <a:ext uri="{FF2B5EF4-FFF2-40B4-BE49-F238E27FC236}">
                <a16:creationId xmlns:a16="http://schemas.microsoft.com/office/drawing/2014/main" id="{887E5335-A922-72E5-D7DB-B4106C270A5E}"/>
              </a:ext>
            </a:extLst>
          </p:cNvPr>
          <p:cNvSpPr>
            <a:spLocks noChangeArrowheads="1"/>
          </p:cNvSpPr>
          <p:nvPr/>
        </p:nvSpPr>
        <p:spPr bwMode="auto">
          <a:xfrm rot="5400000">
            <a:off x="6272609" y="1787493"/>
            <a:ext cx="393311" cy="161923"/>
          </a:xfrm>
          <a:prstGeom prst="can">
            <a:avLst>
              <a:gd name="adj" fmla="val 24611"/>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62" name="AutoShape 127">
            <a:extLst>
              <a:ext uri="{FF2B5EF4-FFF2-40B4-BE49-F238E27FC236}">
                <a16:creationId xmlns:a16="http://schemas.microsoft.com/office/drawing/2014/main" id="{3E16EDEB-45A8-7973-47C2-C2F30B1B9558}"/>
              </a:ext>
            </a:extLst>
          </p:cNvPr>
          <p:cNvSpPr>
            <a:spLocks noChangeArrowheads="1"/>
          </p:cNvSpPr>
          <p:nvPr/>
        </p:nvSpPr>
        <p:spPr bwMode="auto">
          <a:xfrm rot="5400000">
            <a:off x="6002927" y="1782581"/>
            <a:ext cx="393311" cy="177014"/>
          </a:xfrm>
          <a:prstGeom prst="can">
            <a:avLst>
              <a:gd name="adj" fmla="val 24611"/>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2241" name="AutoShape 126">
            <a:extLst>
              <a:ext uri="{FF2B5EF4-FFF2-40B4-BE49-F238E27FC236}">
                <a16:creationId xmlns:a16="http://schemas.microsoft.com/office/drawing/2014/main" id="{47E42B8D-4654-25D9-9E9B-C891A7E6A5CA}"/>
              </a:ext>
            </a:extLst>
          </p:cNvPr>
          <p:cNvSpPr>
            <a:spLocks noChangeArrowheads="1"/>
          </p:cNvSpPr>
          <p:nvPr/>
        </p:nvSpPr>
        <p:spPr bwMode="auto">
          <a:xfrm rot="5400000">
            <a:off x="3708657" y="1784062"/>
            <a:ext cx="393311" cy="225844"/>
          </a:xfrm>
          <a:prstGeom prst="can">
            <a:avLst>
              <a:gd name="adj" fmla="val 24611"/>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2242" name="Cube 2241">
            <a:extLst>
              <a:ext uri="{FF2B5EF4-FFF2-40B4-BE49-F238E27FC236}">
                <a16:creationId xmlns:a16="http://schemas.microsoft.com/office/drawing/2014/main" id="{41792FA1-4443-232C-2051-1D7831C1E9A5}"/>
              </a:ext>
            </a:extLst>
          </p:cNvPr>
          <p:cNvSpPr/>
          <p:nvPr/>
        </p:nvSpPr>
        <p:spPr>
          <a:xfrm rot="16200000">
            <a:off x="1736561" y="1707678"/>
            <a:ext cx="560257" cy="315591"/>
          </a:xfrm>
          <a:prstGeom prst="cube">
            <a:avLst>
              <a:gd name="adj" fmla="val 2512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67"/>
          </a:p>
        </p:txBody>
      </p:sp>
      <p:sp>
        <p:nvSpPr>
          <p:cNvPr id="2243" name="Line 153">
            <a:extLst>
              <a:ext uri="{FF2B5EF4-FFF2-40B4-BE49-F238E27FC236}">
                <a16:creationId xmlns:a16="http://schemas.microsoft.com/office/drawing/2014/main" id="{6EDB8CCE-7073-CC29-25B5-6C842B7BE5DF}"/>
              </a:ext>
            </a:extLst>
          </p:cNvPr>
          <p:cNvSpPr>
            <a:spLocks noChangeShapeType="1"/>
          </p:cNvSpPr>
          <p:nvPr/>
        </p:nvSpPr>
        <p:spPr bwMode="auto">
          <a:xfrm>
            <a:off x="4482082" y="1868236"/>
            <a:ext cx="353237" cy="57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244" name="Line 153">
            <a:extLst>
              <a:ext uri="{FF2B5EF4-FFF2-40B4-BE49-F238E27FC236}">
                <a16:creationId xmlns:a16="http://schemas.microsoft.com/office/drawing/2014/main" id="{0A74C369-2063-D34E-2B8B-FF20A7B24714}"/>
              </a:ext>
            </a:extLst>
          </p:cNvPr>
          <p:cNvSpPr>
            <a:spLocks noChangeShapeType="1"/>
          </p:cNvSpPr>
          <p:nvPr/>
        </p:nvSpPr>
        <p:spPr bwMode="auto">
          <a:xfrm>
            <a:off x="5577591" y="1847564"/>
            <a:ext cx="353237" cy="57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grpSp>
        <p:nvGrpSpPr>
          <p:cNvPr id="2245" name="Group 2244">
            <a:extLst>
              <a:ext uri="{FF2B5EF4-FFF2-40B4-BE49-F238E27FC236}">
                <a16:creationId xmlns:a16="http://schemas.microsoft.com/office/drawing/2014/main" id="{0D7D89B1-3E5F-6CE5-EE47-84D98F13F976}"/>
              </a:ext>
            </a:extLst>
          </p:cNvPr>
          <p:cNvGrpSpPr/>
          <p:nvPr/>
        </p:nvGrpSpPr>
        <p:grpSpPr>
          <a:xfrm>
            <a:off x="6836373" y="1541460"/>
            <a:ext cx="597109" cy="478505"/>
            <a:chOff x="9394041" y="2815344"/>
            <a:chExt cx="352949" cy="394423"/>
          </a:xfrm>
        </p:grpSpPr>
        <p:sp>
          <p:nvSpPr>
            <p:cNvPr id="2246" name="AutoShape 72">
              <a:extLst>
                <a:ext uri="{FF2B5EF4-FFF2-40B4-BE49-F238E27FC236}">
                  <a16:creationId xmlns:a16="http://schemas.microsoft.com/office/drawing/2014/main" id="{C62ED3F7-248E-0F4D-D50A-43C65E129E16}"/>
                </a:ext>
              </a:extLst>
            </p:cNvPr>
            <p:cNvSpPr>
              <a:spLocks noChangeArrowheads="1"/>
            </p:cNvSpPr>
            <p:nvPr/>
          </p:nvSpPr>
          <p:spPr bwMode="auto">
            <a:xfrm flipV="1">
              <a:off x="9394041" y="2963817"/>
              <a:ext cx="55894" cy="234895"/>
            </a:xfrm>
            <a:prstGeom prst="triangle">
              <a:avLst>
                <a:gd name="adj" fmla="val 50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de-CH" altLang="de-DE" sz="1578"/>
            </a:p>
          </p:txBody>
        </p:sp>
        <p:sp>
          <p:nvSpPr>
            <p:cNvPr id="2247" name="AutoShape 72">
              <a:extLst>
                <a:ext uri="{FF2B5EF4-FFF2-40B4-BE49-F238E27FC236}">
                  <a16:creationId xmlns:a16="http://schemas.microsoft.com/office/drawing/2014/main" id="{7140AE76-C90D-D598-B7A3-69A4D4564B11}"/>
                </a:ext>
              </a:extLst>
            </p:cNvPr>
            <p:cNvSpPr>
              <a:spLocks noChangeArrowheads="1"/>
            </p:cNvSpPr>
            <p:nvPr/>
          </p:nvSpPr>
          <p:spPr bwMode="auto">
            <a:xfrm flipV="1">
              <a:off x="9691096" y="2974872"/>
              <a:ext cx="55894" cy="234895"/>
            </a:xfrm>
            <a:prstGeom prst="triangle">
              <a:avLst>
                <a:gd name="adj" fmla="val 50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de-CH" altLang="de-DE" sz="1578"/>
            </a:p>
          </p:txBody>
        </p:sp>
        <p:sp>
          <p:nvSpPr>
            <p:cNvPr id="2248" name="AutoShape 68">
              <a:extLst>
                <a:ext uri="{FF2B5EF4-FFF2-40B4-BE49-F238E27FC236}">
                  <a16:creationId xmlns:a16="http://schemas.microsoft.com/office/drawing/2014/main" id="{B705C2B1-DC4A-133B-5E68-77DABB953282}"/>
                </a:ext>
              </a:extLst>
            </p:cNvPr>
            <p:cNvSpPr>
              <a:spLocks noChangeArrowheads="1"/>
            </p:cNvSpPr>
            <p:nvPr/>
          </p:nvSpPr>
          <p:spPr bwMode="auto">
            <a:xfrm>
              <a:off x="9491550" y="2817157"/>
              <a:ext cx="55894" cy="234895"/>
            </a:xfrm>
            <a:prstGeom prst="triangle">
              <a:avLst>
                <a:gd name="adj" fmla="val 50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de-CH" altLang="de-DE" sz="1578"/>
            </a:p>
          </p:txBody>
        </p:sp>
        <p:sp>
          <p:nvSpPr>
            <p:cNvPr id="2249" name="AutoShape 68">
              <a:extLst>
                <a:ext uri="{FF2B5EF4-FFF2-40B4-BE49-F238E27FC236}">
                  <a16:creationId xmlns:a16="http://schemas.microsoft.com/office/drawing/2014/main" id="{488C419C-D0D8-5D93-78F7-F627541BA748}"/>
                </a:ext>
              </a:extLst>
            </p:cNvPr>
            <p:cNvSpPr>
              <a:spLocks noChangeArrowheads="1"/>
            </p:cNvSpPr>
            <p:nvPr/>
          </p:nvSpPr>
          <p:spPr bwMode="auto">
            <a:xfrm>
              <a:off x="9589059" y="2815344"/>
              <a:ext cx="55894" cy="234895"/>
            </a:xfrm>
            <a:prstGeom prst="triangle">
              <a:avLst>
                <a:gd name="adj" fmla="val 50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de-CH" altLang="de-DE" sz="1578"/>
            </a:p>
          </p:txBody>
        </p:sp>
      </p:grpSp>
      <p:sp>
        <p:nvSpPr>
          <p:cNvPr id="2250" name="AutoShape 126">
            <a:extLst>
              <a:ext uri="{FF2B5EF4-FFF2-40B4-BE49-F238E27FC236}">
                <a16:creationId xmlns:a16="http://schemas.microsoft.com/office/drawing/2014/main" id="{0C2ED64A-E024-129D-C30F-BA249898AC2A}"/>
              </a:ext>
            </a:extLst>
          </p:cNvPr>
          <p:cNvSpPr>
            <a:spLocks noChangeArrowheads="1"/>
          </p:cNvSpPr>
          <p:nvPr/>
        </p:nvSpPr>
        <p:spPr bwMode="auto">
          <a:xfrm rot="5400000">
            <a:off x="7665659" y="1797154"/>
            <a:ext cx="393311" cy="161923"/>
          </a:xfrm>
          <a:prstGeom prst="can">
            <a:avLst>
              <a:gd name="adj" fmla="val 24611"/>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2251" name="AutoShape 127">
            <a:extLst>
              <a:ext uri="{FF2B5EF4-FFF2-40B4-BE49-F238E27FC236}">
                <a16:creationId xmlns:a16="http://schemas.microsoft.com/office/drawing/2014/main" id="{1ADECE63-DBB9-CECC-B2F1-A7CA402F5F9D}"/>
              </a:ext>
            </a:extLst>
          </p:cNvPr>
          <p:cNvSpPr>
            <a:spLocks noChangeArrowheads="1"/>
          </p:cNvSpPr>
          <p:nvPr/>
        </p:nvSpPr>
        <p:spPr bwMode="auto">
          <a:xfrm rot="5400000">
            <a:off x="7415961" y="1801617"/>
            <a:ext cx="393311" cy="177014"/>
          </a:xfrm>
          <a:prstGeom prst="can">
            <a:avLst>
              <a:gd name="adj" fmla="val 24611"/>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2252" name="Rectangle 159">
            <a:extLst>
              <a:ext uri="{FF2B5EF4-FFF2-40B4-BE49-F238E27FC236}">
                <a16:creationId xmlns:a16="http://schemas.microsoft.com/office/drawing/2014/main" id="{F45370E1-BB1C-9990-CC52-02A4ECB91825}"/>
              </a:ext>
            </a:extLst>
          </p:cNvPr>
          <p:cNvSpPr>
            <a:spLocks noChangeArrowheads="1"/>
          </p:cNvSpPr>
          <p:nvPr/>
        </p:nvSpPr>
        <p:spPr bwMode="auto">
          <a:xfrm>
            <a:off x="2462179" y="996404"/>
            <a:ext cx="2145139" cy="41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de-DE" sz="1060" dirty="0">
                <a:solidFill>
                  <a:srgbClr val="FF6600"/>
                </a:solidFill>
              </a:rPr>
              <a:t>Capture linac 2 GHz, 13.3 MV/m</a:t>
            </a:r>
          </a:p>
          <a:p>
            <a:pPr algn="ctr" eaLnBrk="1" hangingPunct="1">
              <a:spcBef>
                <a:spcPct val="0"/>
              </a:spcBef>
              <a:buFontTx/>
              <a:buNone/>
            </a:pPr>
            <a:r>
              <a:rPr lang="en-US" altLang="de-DE" sz="1060" dirty="0">
                <a:solidFill>
                  <a:srgbClr val="FF6600"/>
                </a:solidFill>
              </a:rPr>
              <a:t>100 Hz, 6 RF structures </a:t>
            </a:r>
          </a:p>
        </p:txBody>
      </p:sp>
      <p:sp>
        <p:nvSpPr>
          <p:cNvPr id="2253" name="Terminator 2252">
            <a:extLst>
              <a:ext uri="{FF2B5EF4-FFF2-40B4-BE49-F238E27FC236}">
                <a16:creationId xmlns:a16="http://schemas.microsoft.com/office/drawing/2014/main" id="{EE67CCD0-0F57-E024-8814-0889E877D744}"/>
              </a:ext>
            </a:extLst>
          </p:cNvPr>
          <p:cNvSpPr/>
          <p:nvPr/>
        </p:nvSpPr>
        <p:spPr>
          <a:xfrm>
            <a:off x="2478645" y="1441633"/>
            <a:ext cx="2108982" cy="206869"/>
          </a:xfrm>
          <a:prstGeom prst="flowChartTerminator">
            <a:avLst/>
          </a:prstGeom>
          <a:solidFill>
            <a:schemeClr val="accent4">
              <a:lumMod val="75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67"/>
          </a:p>
        </p:txBody>
      </p:sp>
      <p:sp>
        <p:nvSpPr>
          <p:cNvPr id="2254" name="Terminator 2253">
            <a:extLst>
              <a:ext uri="{FF2B5EF4-FFF2-40B4-BE49-F238E27FC236}">
                <a16:creationId xmlns:a16="http://schemas.microsoft.com/office/drawing/2014/main" id="{9CFB883C-323E-301E-D350-947B6F5096F2}"/>
              </a:ext>
            </a:extLst>
          </p:cNvPr>
          <p:cNvSpPr/>
          <p:nvPr/>
        </p:nvSpPr>
        <p:spPr>
          <a:xfrm>
            <a:off x="2497746" y="2153127"/>
            <a:ext cx="2108982" cy="206869"/>
          </a:xfrm>
          <a:prstGeom prst="flowChartTerminator">
            <a:avLst/>
          </a:prstGeom>
          <a:solidFill>
            <a:schemeClr val="accent4">
              <a:lumMod val="75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67"/>
          </a:p>
        </p:txBody>
      </p:sp>
      <p:sp>
        <p:nvSpPr>
          <p:cNvPr id="2255" name="Rectangle 159">
            <a:extLst>
              <a:ext uri="{FF2B5EF4-FFF2-40B4-BE49-F238E27FC236}">
                <a16:creationId xmlns:a16="http://schemas.microsoft.com/office/drawing/2014/main" id="{ECC09FF6-EDB6-3F01-E53E-9A9D4443DBCC}"/>
              </a:ext>
            </a:extLst>
          </p:cNvPr>
          <p:cNvSpPr>
            <a:spLocks noChangeArrowheads="1"/>
          </p:cNvSpPr>
          <p:nvPr/>
        </p:nvSpPr>
        <p:spPr bwMode="auto">
          <a:xfrm>
            <a:off x="3071311" y="2139435"/>
            <a:ext cx="923651" cy="25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de-DE" sz="1060" dirty="0">
                <a:solidFill>
                  <a:schemeClr val="bg1"/>
                </a:solidFill>
              </a:rPr>
              <a:t>DC solenoid</a:t>
            </a:r>
          </a:p>
        </p:txBody>
      </p:sp>
      <p:sp>
        <p:nvSpPr>
          <p:cNvPr id="2256" name="Rectangle 159">
            <a:extLst>
              <a:ext uri="{FF2B5EF4-FFF2-40B4-BE49-F238E27FC236}">
                <a16:creationId xmlns:a16="http://schemas.microsoft.com/office/drawing/2014/main" id="{43CF0CE7-FE8A-479D-72DE-D7653510BC22}"/>
              </a:ext>
            </a:extLst>
          </p:cNvPr>
          <p:cNvSpPr>
            <a:spLocks noChangeArrowheads="1"/>
          </p:cNvSpPr>
          <p:nvPr/>
        </p:nvSpPr>
        <p:spPr bwMode="auto">
          <a:xfrm>
            <a:off x="3002603" y="1411497"/>
            <a:ext cx="923651" cy="25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de-DE" sz="1060" dirty="0">
                <a:solidFill>
                  <a:schemeClr val="bg1"/>
                </a:solidFill>
              </a:rPr>
              <a:t>DC solenoid</a:t>
            </a:r>
          </a:p>
        </p:txBody>
      </p:sp>
      <p:sp>
        <p:nvSpPr>
          <p:cNvPr id="2257" name="Rectangle 159">
            <a:extLst>
              <a:ext uri="{FF2B5EF4-FFF2-40B4-BE49-F238E27FC236}">
                <a16:creationId xmlns:a16="http://schemas.microsoft.com/office/drawing/2014/main" id="{29973D24-44D7-6313-3669-A83FF3581307}"/>
              </a:ext>
            </a:extLst>
          </p:cNvPr>
          <p:cNvSpPr>
            <a:spLocks noChangeArrowheads="1"/>
          </p:cNvSpPr>
          <p:nvPr/>
        </p:nvSpPr>
        <p:spPr bwMode="auto">
          <a:xfrm>
            <a:off x="4618436" y="2135738"/>
            <a:ext cx="1598515" cy="25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de-DE" sz="1060" dirty="0">
                <a:solidFill>
                  <a:srgbClr val="FF6600"/>
                </a:solidFill>
              </a:rPr>
              <a:t>Electron/Photon dumps</a:t>
            </a:r>
          </a:p>
        </p:txBody>
      </p:sp>
      <p:grpSp>
        <p:nvGrpSpPr>
          <p:cNvPr id="2264" name="Group 2263">
            <a:extLst>
              <a:ext uri="{FF2B5EF4-FFF2-40B4-BE49-F238E27FC236}">
                <a16:creationId xmlns:a16="http://schemas.microsoft.com/office/drawing/2014/main" id="{9B2CAD06-A395-8D47-F344-FBA76634A4BE}"/>
              </a:ext>
            </a:extLst>
          </p:cNvPr>
          <p:cNvGrpSpPr/>
          <p:nvPr/>
        </p:nvGrpSpPr>
        <p:grpSpPr>
          <a:xfrm>
            <a:off x="5925953" y="1727017"/>
            <a:ext cx="107060" cy="267486"/>
            <a:chOff x="2060159" y="969287"/>
            <a:chExt cx="169647" cy="423857"/>
          </a:xfrm>
        </p:grpSpPr>
        <p:grpSp>
          <p:nvGrpSpPr>
            <p:cNvPr id="2265" name="Group 23">
              <a:extLst>
                <a:ext uri="{FF2B5EF4-FFF2-40B4-BE49-F238E27FC236}">
                  <a16:creationId xmlns:a16="http://schemas.microsoft.com/office/drawing/2014/main" id="{3FD575B4-B5BC-EAC7-557B-6EE6340EF7D6}"/>
                </a:ext>
              </a:extLst>
            </p:cNvPr>
            <p:cNvGrpSpPr>
              <a:grpSpLocks/>
            </p:cNvGrpSpPr>
            <p:nvPr/>
          </p:nvGrpSpPr>
          <p:grpSpPr bwMode="auto">
            <a:xfrm>
              <a:off x="2060159" y="969287"/>
              <a:ext cx="125412" cy="419100"/>
              <a:chOff x="2185" y="2651"/>
              <a:chExt cx="198" cy="612"/>
            </a:xfrm>
          </p:grpSpPr>
          <p:sp>
            <p:nvSpPr>
              <p:cNvPr id="2271" name="Line 24">
                <a:extLst>
                  <a:ext uri="{FF2B5EF4-FFF2-40B4-BE49-F238E27FC236}">
                    <a16:creationId xmlns:a16="http://schemas.microsoft.com/office/drawing/2014/main" id="{65538CD4-716E-4C20-6040-FDBB7C0D3784}"/>
                  </a:ext>
                </a:extLst>
              </p:cNvPr>
              <p:cNvSpPr>
                <a:spLocks noChangeShapeType="1"/>
              </p:cNvSpPr>
              <p:nvPr/>
            </p:nvSpPr>
            <p:spPr bwMode="auto">
              <a:xfrm flipH="1">
                <a:off x="2232" y="2651"/>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273" name="Line 25">
                <a:extLst>
                  <a:ext uri="{FF2B5EF4-FFF2-40B4-BE49-F238E27FC236}">
                    <a16:creationId xmlns:a16="http://schemas.microsoft.com/office/drawing/2014/main" id="{C414210A-ADE8-919D-CDD9-518A82D565D1}"/>
                  </a:ext>
                </a:extLst>
              </p:cNvPr>
              <p:cNvSpPr>
                <a:spLocks noChangeShapeType="1"/>
              </p:cNvSpPr>
              <p:nvPr/>
            </p:nvSpPr>
            <p:spPr bwMode="auto">
              <a:xfrm flipH="1" flipV="1">
                <a:off x="2226" y="2880"/>
                <a:ext cx="105" cy="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275" name="Line 26">
                <a:extLst>
                  <a:ext uri="{FF2B5EF4-FFF2-40B4-BE49-F238E27FC236}">
                    <a16:creationId xmlns:a16="http://schemas.microsoft.com/office/drawing/2014/main" id="{A096602D-7B39-A54B-BC63-B46A7C5E4FC1}"/>
                  </a:ext>
                </a:extLst>
              </p:cNvPr>
              <p:cNvSpPr>
                <a:spLocks noChangeShapeType="1"/>
              </p:cNvSpPr>
              <p:nvPr/>
            </p:nvSpPr>
            <p:spPr bwMode="auto">
              <a:xfrm flipH="1">
                <a:off x="2185" y="3035"/>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grpSp>
        <p:grpSp>
          <p:nvGrpSpPr>
            <p:cNvPr id="2266" name="Group 23">
              <a:extLst>
                <a:ext uri="{FF2B5EF4-FFF2-40B4-BE49-F238E27FC236}">
                  <a16:creationId xmlns:a16="http://schemas.microsoft.com/office/drawing/2014/main" id="{2982C1CE-0DB7-35AC-12CC-623FA0F1A960}"/>
                </a:ext>
              </a:extLst>
            </p:cNvPr>
            <p:cNvGrpSpPr>
              <a:grpSpLocks/>
            </p:cNvGrpSpPr>
            <p:nvPr/>
          </p:nvGrpSpPr>
          <p:grpSpPr bwMode="auto">
            <a:xfrm>
              <a:off x="2104394" y="974044"/>
              <a:ext cx="125412" cy="419100"/>
              <a:chOff x="2185" y="2651"/>
              <a:chExt cx="198" cy="612"/>
            </a:xfrm>
          </p:grpSpPr>
          <p:sp>
            <p:nvSpPr>
              <p:cNvPr id="2267" name="Line 24">
                <a:extLst>
                  <a:ext uri="{FF2B5EF4-FFF2-40B4-BE49-F238E27FC236}">
                    <a16:creationId xmlns:a16="http://schemas.microsoft.com/office/drawing/2014/main" id="{E90F79A0-5F7C-EF26-9D68-2A651B927361}"/>
                  </a:ext>
                </a:extLst>
              </p:cNvPr>
              <p:cNvSpPr>
                <a:spLocks noChangeShapeType="1"/>
              </p:cNvSpPr>
              <p:nvPr/>
            </p:nvSpPr>
            <p:spPr bwMode="auto">
              <a:xfrm flipH="1">
                <a:off x="2232" y="2651"/>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269" name="Line 25">
                <a:extLst>
                  <a:ext uri="{FF2B5EF4-FFF2-40B4-BE49-F238E27FC236}">
                    <a16:creationId xmlns:a16="http://schemas.microsoft.com/office/drawing/2014/main" id="{D27633A4-AA2D-825E-E16B-05AC50D08893}"/>
                  </a:ext>
                </a:extLst>
              </p:cNvPr>
              <p:cNvSpPr>
                <a:spLocks noChangeShapeType="1"/>
              </p:cNvSpPr>
              <p:nvPr/>
            </p:nvSpPr>
            <p:spPr bwMode="auto">
              <a:xfrm flipH="1" flipV="1">
                <a:off x="2226" y="2880"/>
                <a:ext cx="105" cy="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270" name="Line 26">
                <a:extLst>
                  <a:ext uri="{FF2B5EF4-FFF2-40B4-BE49-F238E27FC236}">
                    <a16:creationId xmlns:a16="http://schemas.microsoft.com/office/drawing/2014/main" id="{6D23BFB2-9A5B-1D59-D43C-491EC8F0B4CC}"/>
                  </a:ext>
                </a:extLst>
              </p:cNvPr>
              <p:cNvSpPr>
                <a:spLocks noChangeShapeType="1"/>
              </p:cNvSpPr>
              <p:nvPr/>
            </p:nvSpPr>
            <p:spPr bwMode="auto">
              <a:xfrm flipH="1">
                <a:off x="2185" y="3035"/>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grpSp>
      </p:grpSp>
      <p:sp>
        <p:nvSpPr>
          <p:cNvPr id="4" name="Can 3">
            <a:extLst>
              <a:ext uri="{FF2B5EF4-FFF2-40B4-BE49-F238E27FC236}">
                <a16:creationId xmlns:a16="http://schemas.microsoft.com/office/drawing/2014/main" id="{C390B9D3-4047-4863-11BF-E60E502CBB1B}"/>
              </a:ext>
            </a:extLst>
          </p:cNvPr>
          <p:cNvSpPr/>
          <p:nvPr/>
        </p:nvSpPr>
        <p:spPr>
          <a:xfrm rot="5400000">
            <a:off x="5804226" y="2852577"/>
            <a:ext cx="236338" cy="2043102"/>
          </a:xfrm>
          <a:prstGeom prst="ca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67"/>
          </a:p>
        </p:txBody>
      </p:sp>
      <p:sp>
        <p:nvSpPr>
          <p:cNvPr id="5" name="AutoShape 126">
            <a:extLst>
              <a:ext uri="{FF2B5EF4-FFF2-40B4-BE49-F238E27FC236}">
                <a16:creationId xmlns:a16="http://schemas.microsoft.com/office/drawing/2014/main" id="{80DD0284-61E6-0686-1133-90E85E7DFB6E}"/>
              </a:ext>
            </a:extLst>
          </p:cNvPr>
          <p:cNvSpPr>
            <a:spLocks noChangeArrowheads="1"/>
          </p:cNvSpPr>
          <p:nvPr/>
        </p:nvSpPr>
        <p:spPr bwMode="auto">
          <a:xfrm rot="5400000">
            <a:off x="4878852" y="3795117"/>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8" name="Line 153">
            <a:extLst>
              <a:ext uri="{FF2B5EF4-FFF2-40B4-BE49-F238E27FC236}">
                <a16:creationId xmlns:a16="http://schemas.microsoft.com/office/drawing/2014/main" id="{3D99508E-725E-941A-4FE1-D83C418A5456}"/>
              </a:ext>
            </a:extLst>
          </p:cNvPr>
          <p:cNvSpPr>
            <a:spLocks noChangeShapeType="1"/>
          </p:cNvSpPr>
          <p:nvPr/>
        </p:nvSpPr>
        <p:spPr bwMode="auto">
          <a:xfrm flipV="1">
            <a:off x="3622457" y="3878330"/>
            <a:ext cx="1266406" cy="57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33" name="Cube 32">
            <a:extLst>
              <a:ext uri="{FF2B5EF4-FFF2-40B4-BE49-F238E27FC236}">
                <a16:creationId xmlns:a16="http://schemas.microsoft.com/office/drawing/2014/main" id="{2D2A29E1-B110-A6D2-AEA1-C6C3FBF8C03A}"/>
              </a:ext>
            </a:extLst>
          </p:cNvPr>
          <p:cNvSpPr/>
          <p:nvPr/>
        </p:nvSpPr>
        <p:spPr>
          <a:xfrm rot="16200000">
            <a:off x="3422222" y="3691012"/>
            <a:ext cx="680253" cy="404165"/>
          </a:xfrm>
          <a:prstGeom prst="cube">
            <a:avLst>
              <a:gd name="adj" fmla="val 2512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67"/>
          </a:p>
        </p:txBody>
      </p:sp>
      <p:sp>
        <p:nvSpPr>
          <p:cNvPr id="34" name="Line 153">
            <a:extLst>
              <a:ext uri="{FF2B5EF4-FFF2-40B4-BE49-F238E27FC236}">
                <a16:creationId xmlns:a16="http://schemas.microsoft.com/office/drawing/2014/main" id="{E230111F-9F16-C925-6A62-397AC95EF7CD}"/>
              </a:ext>
            </a:extLst>
          </p:cNvPr>
          <p:cNvSpPr>
            <a:spLocks noChangeShapeType="1"/>
          </p:cNvSpPr>
          <p:nvPr/>
        </p:nvSpPr>
        <p:spPr bwMode="auto">
          <a:xfrm>
            <a:off x="6943946" y="3862264"/>
            <a:ext cx="651419" cy="73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52" name="AutoShape 126">
            <a:extLst>
              <a:ext uri="{FF2B5EF4-FFF2-40B4-BE49-F238E27FC236}">
                <a16:creationId xmlns:a16="http://schemas.microsoft.com/office/drawing/2014/main" id="{6256CB27-388A-DF3E-B32D-1A1E08F82F22}"/>
              </a:ext>
            </a:extLst>
          </p:cNvPr>
          <p:cNvSpPr>
            <a:spLocks noChangeArrowheads="1"/>
          </p:cNvSpPr>
          <p:nvPr/>
        </p:nvSpPr>
        <p:spPr bwMode="auto">
          <a:xfrm rot="5400000">
            <a:off x="4394977" y="3771187"/>
            <a:ext cx="690932" cy="171396"/>
          </a:xfrm>
          <a:prstGeom prst="can">
            <a:avLst>
              <a:gd name="adj" fmla="val 24611"/>
            </a:avLst>
          </a:prstGeom>
          <a:solidFill>
            <a:schemeClr val="accent6">
              <a:lumMod val="75000"/>
            </a:schemeClr>
          </a:solidFill>
          <a:ln w="9525">
            <a:solidFill>
              <a:schemeClr val="accent6">
                <a:lumMod val="75000"/>
              </a:schemeClr>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chemeClr val="accent6">
                  <a:lumMod val="75000"/>
                </a:schemeClr>
              </a:solidFill>
            </a:endParaRPr>
          </a:p>
        </p:txBody>
      </p:sp>
      <p:sp>
        <p:nvSpPr>
          <p:cNvPr id="53" name="AutoShape 126">
            <a:extLst>
              <a:ext uri="{FF2B5EF4-FFF2-40B4-BE49-F238E27FC236}">
                <a16:creationId xmlns:a16="http://schemas.microsoft.com/office/drawing/2014/main" id="{B043BDF0-56F3-833C-0281-6B68F72F6AB1}"/>
              </a:ext>
            </a:extLst>
          </p:cNvPr>
          <p:cNvSpPr>
            <a:spLocks noChangeArrowheads="1"/>
          </p:cNvSpPr>
          <p:nvPr/>
        </p:nvSpPr>
        <p:spPr bwMode="auto">
          <a:xfrm rot="5400000">
            <a:off x="4245819" y="3829738"/>
            <a:ext cx="384373" cy="97184"/>
          </a:xfrm>
          <a:prstGeom prst="can">
            <a:avLst>
              <a:gd name="adj" fmla="val 24611"/>
            </a:avLst>
          </a:prstGeom>
          <a:solidFill>
            <a:schemeClr val="accent4"/>
          </a:solidFill>
          <a:ln w="9525">
            <a:solidFill>
              <a:schemeClr val="accent4"/>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54" name="AutoShape 126">
            <a:extLst>
              <a:ext uri="{FF2B5EF4-FFF2-40B4-BE49-F238E27FC236}">
                <a16:creationId xmlns:a16="http://schemas.microsoft.com/office/drawing/2014/main" id="{F41F3C76-7A2B-DDFD-829D-D9E9C5C6829D}"/>
              </a:ext>
            </a:extLst>
          </p:cNvPr>
          <p:cNvSpPr>
            <a:spLocks noChangeArrowheads="1"/>
          </p:cNvSpPr>
          <p:nvPr/>
        </p:nvSpPr>
        <p:spPr bwMode="auto">
          <a:xfrm rot="5400000">
            <a:off x="5073815" y="3795117"/>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55" name="AutoShape 126">
            <a:extLst>
              <a:ext uri="{FF2B5EF4-FFF2-40B4-BE49-F238E27FC236}">
                <a16:creationId xmlns:a16="http://schemas.microsoft.com/office/drawing/2014/main" id="{56641E89-13AA-CDF5-EA60-B105D8237DD5}"/>
              </a:ext>
            </a:extLst>
          </p:cNvPr>
          <p:cNvSpPr>
            <a:spLocks noChangeArrowheads="1"/>
          </p:cNvSpPr>
          <p:nvPr/>
        </p:nvSpPr>
        <p:spPr bwMode="auto">
          <a:xfrm rot="5400000">
            <a:off x="5263475" y="3803102"/>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56" name="AutoShape 126">
            <a:extLst>
              <a:ext uri="{FF2B5EF4-FFF2-40B4-BE49-F238E27FC236}">
                <a16:creationId xmlns:a16="http://schemas.microsoft.com/office/drawing/2014/main" id="{26013D74-3F2B-DFD8-5DD9-2D354B605D93}"/>
              </a:ext>
            </a:extLst>
          </p:cNvPr>
          <p:cNvSpPr>
            <a:spLocks noChangeArrowheads="1"/>
          </p:cNvSpPr>
          <p:nvPr/>
        </p:nvSpPr>
        <p:spPr bwMode="auto">
          <a:xfrm rot="5400000">
            <a:off x="5465029" y="3803103"/>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57" name="AutoShape 126">
            <a:extLst>
              <a:ext uri="{FF2B5EF4-FFF2-40B4-BE49-F238E27FC236}">
                <a16:creationId xmlns:a16="http://schemas.microsoft.com/office/drawing/2014/main" id="{32191841-E7AA-3F29-D34C-44A5B5F8A28A}"/>
              </a:ext>
            </a:extLst>
          </p:cNvPr>
          <p:cNvSpPr>
            <a:spLocks noChangeArrowheads="1"/>
          </p:cNvSpPr>
          <p:nvPr/>
        </p:nvSpPr>
        <p:spPr bwMode="auto">
          <a:xfrm rot="5400000">
            <a:off x="5668051" y="3803103"/>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58" name="AutoShape 126">
            <a:extLst>
              <a:ext uri="{FF2B5EF4-FFF2-40B4-BE49-F238E27FC236}">
                <a16:creationId xmlns:a16="http://schemas.microsoft.com/office/drawing/2014/main" id="{B502BE8A-8674-A33C-1164-B967FEEC9E30}"/>
              </a:ext>
            </a:extLst>
          </p:cNvPr>
          <p:cNvSpPr>
            <a:spLocks noChangeArrowheads="1"/>
          </p:cNvSpPr>
          <p:nvPr/>
        </p:nvSpPr>
        <p:spPr bwMode="auto">
          <a:xfrm rot="5400000">
            <a:off x="5878644" y="3795117"/>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59" name="AutoShape 126">
            <a:extLst>
              <a:ext uri="{FF2B5EF4-FFF2-40B4-BE49-F238E27FC236}">
                <a16:creationId xmlns:a16="http://schemas.microsoft.com/office/drawing/2014/main" id="{323502AD-9DB4-9BB7-EA16-2C83AB67A460}"/>
              </a:ext>
            </a:extLst>
          </p:cNvPr>
          <p:cNvSpPr>
            <a:spLocks noChangeArrowheads="1"/>
          </p:cNvSpPr>
          <p:nvPr/>
        </p:nvSpPr>
        <p:spPr bwMode="auto">
          <a:xfrm rot="5400000">
            <a:off x="6090567" y="3803103"/>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60" name="AutoShape 126">
            <a:extLst>
              <a:ext uri="{FF2B5EF4-FFF2-40B4-BE49-F238E27FC236}">
                <a16:creationId xmlns:a16="http://schemas.microsoft.com/office/drawing/2014/main" id="{626ABA20-F086-71E3-4EB4-9D4AB29F5412}"/>
              </a:ext>
            </a:extLst>
          </p:cNvPr>
          <p:cNvSpPr>
            <a:spLocks noChangeArrowheads="1"/>
          </p:cNvSpPr>
          <p:nvPr/>
        </p:nvSpPr>
        <p:spPr bwMode="auto">
          <a:xfrm rot="5400000">
            <a:off x="6292890" y="3815256"/>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61" name="AutoShape 126">
            <a:extLst>
              <a:ext uri="{FF2B5EF4-FFF2-40B4-BE49-F238E27FC236}">
                <a16:creationId xmlns:a16="http://schemas.microsoft.com/office/drawing/2014/main" id="{B88114C0-61C3-AA11-600C-053BA5326084}"/>
              </a:ext>
            </a:extLst>
          </p:cNvPr>
          <p:cNvSpPr>
            <a:spLocks noChangeArrowheads="1"/>
          </p:cNvSpPr>
          <p:nvPr/>
        </p:nvSpPr>
        <p:spPr bwMode="auto">
          <a:xfrm rot="5400000">
            <a:off x="6495669" y="3815151"/>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cxnSp>
        <p:nvCxnSpPr>
          <p:cNvPr id="2240" name="Straight Arrow Connector 2239">
            <a:extLst>
              <a:ext uri="{FF2B5EF4-FFF2-40B4-BE49-F238E27FC236}">
                <a16:creationId xmlns:a16="http://schemas.microsoft.com/office/drawing/2014/main" id="{C4EE2A6A-792E-A337-4A1B-FBC24BD604F5}"/>
              </a:ext>
            </a:extLst>
          </p:cNvPr>
          <p:cNvCxnSpPr/>
          <p:nvPr/>
        </p:nvCxnSpPr>
        <p:spPr bwMode="auto">
          <a:xfrm>
            <a:off x="3884414" y="4362603"/>
            <a:ext cx="1016430"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9" name="Straight Arrow Connector 2258">
            <a:extLst>
              <a:ext uri="{FF2B5EF4-FFF2-40B4-BE49-F238E27FC236}">
                <a16:creationId xmlns:a16="http://schemas.microsoft.com/office/drawing/2014/main" id="{2E1CA857-70C3-A095-C19C-80743A0DE921}"/>
              </a:ext>
            </a:extLst>
          </p:cNvPr>
          <p:cNvCxnSpPr/>
          <p:nvPr/>
        </p:nvCxnSpPr>
        <p:spPr bwMode="auto">
          <a:xfrm>
            <a:off x="4886732" y="3893095"/>
            <a:ext cx="0" cy="453362"/>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61" name="AutoShape 126">
            <a:extLst>
              <a:ext uri="{FF2B5EF4-FFF2-40B4-BE49-F238E27FC236}">
                <a16:creationId xmlns:a16="http://schemas.microsoft.com/office/drawing/2014/main" id="{0877D45E-1857-3E77-1F3F-3C11D3A28943}"/>
              </a:ext>
            </a:extLst>
          </p:cNvPr>
          <p:cNvSpPr>
            <a:spLocks noChangeArrowheads="1"/>
          </p:cNvSpPr>
          <p:nvPr/>
        </p:nvSpPr>
        <p:spPr bwMode="auto">
          <a:xfrm rot="5400000">
            <a:off x="3617206" y="3860689"/>
            <a:ext cx="393311" cy="121876"/>
          </a:xfrm>
          <a:prstGeom prst="can">
            <a:avLst>
              <a:gd name="adj" fmla="val 24611"/>
            </a:avLst>
          </a:prstGeom>
          <a:solidFill>
            <a:schemeClr val="bg2">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cxnSp>
        <p:nvCxnSpPr>
          <p:cNvPr id="2268" name="Straight Arrow Connector 2267">
            <a:extLst>
              <a:ext uri="{FF2B5EF4-FFF2-40B4-BE49-F238E27FC236}">
                <a16:creationId xmlns:a16="http://schemas.microsoft.com/office/drawing/2014/main" id="{70D62C72-745D-17AF-28B9-41591E774031}"/>
              </a:ext>
            </a:extLst>
          </p:cNvPr>
          <p:cNvCxnSpPr>
            <a:cxnSpLocks/>
          </p:cNvCxnSpPr>
          <p:nvPr/>
        </p:nvCxnSpPr>
        <p:spPr bwMode="auto">
          <a:xfrm flipH="1">
            <a:off x="3884414" y="3212584"/>
            <a:ext cx="9247" cy="1133874"/>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72" name="Rectangle 101">
            <a:extLst>
              <a:ext uri="{FF2B5EF4-FFF2-40B4-BE49-F238E27FC236}">
                <a16:creationId xmlns:a16="http://schemas.microsoft.com/office/drawing/2014/main" id="{C2F6C808-A10A-4448-DC23-3E443DA2A9EA}"/>
              </a:ext>
            </a:extLst>
          </p:cNvPr>
          <p:cNvSpPr>
            <a:spLocks noChangeArrowheads="1"/>
          </p:cNvSpPr>
          <p:nvPr/>
        </p:nvSpPr>
        <p:spPr bwMode="auto">
          <a:xfrm>
            <a:off x="4080532" y="4330846"/>
            <a:ext cx="580608" cy="21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de-DE" sz="795" dirty="0"/>
              <a:t> 3</a:t>
            </a:r>
            <a:r>
              <a:rPr lang="en-CH" altLang="de-DE" sz="795" dirty="0"/>
              <a:t>4</a:t>
            </a:r>
            <a:r>
              <a:rPr lang="en-US" altLang="de-DE" sz="795" dirty="0"/>
              <a:t>6 mm</a:t>
            </a:r>
          </a:p>
        </p:txBody>
      </p:sp>
      <p:cxnSp>
        <p:nvCxnSpPr>
          <p:cNvPr id="2274" name="Straight Arrow Connector 2273">
            <a:extLst>
              <a:ext uri="{FF2B5EF4-FFF2-40B4-BE49-F238E27FC236}">
                <a16:creationId xmlns:a16="http://schemas.microsoft.com/office/drawing/2014/main" id="{DA76A42E-E5A6-4033-AEAC-5570CAC94355}"/>
              </a:ext>
            </a:extLst>
          </p:cNvPr>
          <p:cNvCxnSpPr/>
          <p:nvPr/>
        </p:nvCxnSpPr>
        <p:spPr bwMode="auto">
          <a:xfrm>
            <a:off x="4597577" y="3434912"/>
            <a:ext cx="285733" cy="1188"/>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78" name="Rectangle 101">
            <a:extLst>
              <a:ext uri="{FF2B5EF4-FFF2-40B4-BE49-F238E27FC236}">
                <a16:creationId xmlns:a16="http://schemas.microsoft.com/office/drawing/2014/main" id="{560C0BA2-B2C1-B861-4A8F-7D7E83433ED6}"/>
              </a:ext>
            </a:extLst>
          </p:cNvPr>
          <p:cNvSpPr>
            <a:spLocks noChangeArrowheads="1"/>
          </p:cNvSpPr>
          <p:nvPr/>
        </p:nvSpPr>
        <p:spPr bwMode="auto">
          <a:xfrm>
            <a:off x="4545560" y="3238709"/>
            <a:ext cx="551754" cy="21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de-DE" sz="795" dirty="0"/>
              <a:t>105 mm</a:t>
            </a:r>
          </a:p>
        </p:txBody>
      </p:sp>
      <p:cxnSp>
        <p:nvCxnSpPr>
          <p:cNvPr id="2279" name="Straight Arrow Connector 2278">
            <a:extLst>
              <a:ext uri="{FF2B5EF4-FFF2-40B4-BE49-F238E27FC236}">
                <a16:creationId xmlns:a16="http://schemas.microsoft.com/office/drawing/2014/main" id="{FC7A1712-0587-3DCB-FF0D-A53C54FB894C}"/>
              </a:ext>
            </a:extLst>
          </p:cNvPr>
          <p:cNvCxnSpPr/>
          <p:nvPr/>
        </p:nvCxnSpPr>
        <p:spPr bwMode="auto">
          <a:xfrm>
            <a:off x="4299389" y="3636206"/>
            <a:ext cx="285733" cy="1188"/>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80" name="Rectangle 101">
            <a:extLst>
              <a:ext uri="{FF2B5EF4-FFF2-40B4-BE49-F238E27FC236}">
                <a16:creationId xmlns:a16="http://schemas.microsoft.com/office/drawing/2014/main" id="{DA1DE244-C691-60D0-15D3-7641F13D12F5}"/>
              </a:ext>
            </a:extLst>
          </p:cNvPr>
          <p:cNvSpPr>
            <a:spLocks noChangeArrowheads="1"/>
          </p:cNvSpPr>
          <p:nvPr/>
        </p:nvSpPr>
        <p:spPr bwMode="auto">
          <a:xfrm>
            <a:off x="4247373" y="3440003"/>
            <a:ext cx="495649" cy="21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de-DE" sz="795" dirty="0"/>
              <a:t>7</a:t>
            </a:r>
            <a:r>
              <a:rPr lang="en-CH" altLang="de-DE" sz="795" dirty="0"/>
              <a:t>2</a:t>
            </a:r>
            <a:r>
              <a:rPr lang="en-US" altLang="de-DE" sz="795" dirty="0"/>
              <a:t> mm</a:t>
            </a:r>
          </a:p>
        </p:txBody>
      </p:sp>
      <p:sp>
        <p:nvSpPr>
          <p:cNvPr id="2282" name="Can 2281">
            <a:extLst>
              <a:ext uri="{FF2B5EF4-FFF2-40B4-BE49-F238E27FC236}">
                <a16:creationId xmlns:a16="http://schemas.microsoft.com/office/drawing/2014/main" id="{2E682D4E-DFA2-355D-CD73-F8568DFACB52}"/>
              </a:ext>
            </a:extLst>
          </p:cNvPr>
          <p:cNvSpPr/>
          <p:nvPr/>
        </p:nvSpPr>
        <p:spPr>
          <a:xfrm rot="5400000">
            <a:off x="8354352" y="2869394"/>
            <a:ext cx="236338" cy="2009468"/>
          </a:xfrm>
          <a:prstGeom prst="ca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67"/>
          </a:p>
        </p:txBody>
      </p:sp>
      <p:sp>
        <p:nvSpPr>
          <p:cNvPr id="2283" name="AutoShape 126">
            <a:extLst>
              <a:ext uri="{FF2B5EF4-FFF2-40B4-BE49-F238E27FC236}">
                <a16:creationId xmlns:a16="http://schemas.microsoft.com/office/drawing/2014/main" id="{E9DD351E-DA9E-69CD-88F2-C9286A94DB69}"/>
              </a:ext>
            </a:extLst>
          </p:cNvPr>
          <p:cNvSpPr>
            <a:spLocks noChangeArrowheads="1"/>
          </p:cNvSpPr>
          <p:nvPr/>
        </p:nvSpPr>
        <p:spPr bwMode="auto">
          <a:xfrm rot="5400000">
            <a:off x="7445795" y="3795117"/>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2284" name="Line 153">
            <a:extLst>
              <a:ext uri="{FF2B5EF4-FFF2-40B4-BE49-F238E27FC236}">
                <a16:creationId xmlns:a16="http://schemas.microsoft.com/office/drawing/2014/main" id="{9813B5A8-EE31-34A8-8DB1-7FF075E731BE}"/>
              </a:ext>
            </a:extLst>
          </p:cNvPr>
          <p:cNvSpPr>
            <a:spLocks noChangeShapeType="1"/>
          </p:cNvSpPr>
          <p:nvPr/>
        </p:nvSpPr>
        <p:spPr bwMode="auto">
          <a:xfrm>
            <a:off x="9493644" y="3856558"/>
            <a:ext cx="447411" cy="57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285" name="AutoShape 126">
            <a:extLst>
              <a:ext uri="{FF2B5EF4-FFF2-40B4-BE49-F238E27FC236}">
                <a16:creationId xmlns:a16="http://schemas.microsoft.com/office/drawing/2014/main" id="{84000EE3-2F2C-0988-9EB4-B0396172CD4F}"/>
              </a:ext>
            </a:extLst>
          </p:cNvPr>
          <p:cNvSpPr>
            <a:spLocks noChangeArrowheads="1"/>
          </p:cNvSpPr>
          <p:nvPr/>
        </p:nvSpPr>
        <p:spPr bwMode="auto">
          <a:xfrm rot="5400000">
            <a:off x="7640758" y="3795117"/>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2286" name="AutoShape 126">
            <a:extLst>
              <a:ext uri="{FF2B5EF4-FFF2-40B4-BE49-F238E27FC236}">
                <a16:creationId xmlns:a16="http://schemas.microsoft.com/office/drawing/2014/main" id="{5F072B24-E7F7-C344-465E-B6116ADC0A18}"/>
              </a:ext>
            </a:extLst>
          </p:cNvPr>
          <p:cNvSpPr>
            <a:spLocks noChangeArrowheads="1"/>
          </p:cNvSpPr>
          <p:nvPr/>
        </p:nvSpPr>
        <p:spPr bwMode="auto">
          <a:xfrm rot="5400000">
            <a:off x="7830418" y="3803102"/>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2287" name="AutoShape 126">
            <a:extLst>
              <a:ext uri="{FF2B5EF4-FFF2-40B4-BE49-F238E27FC236}">
                <a16:creationId xmlns:a16="http://schemas.microsoft.com/office/drawing/2014/main" id="{61666B1E-B497-7A9D-B2B3-866DC1E2EB0A}"/>
              </a:ext>
            </a:extLst>
          </p:cNvPr>
          <p:cNvSpPr>
            <a:spLocks noChangeArrowheads="1"/>
          </p:cNvSpPr>
          <p:nvPr/>
        </p:nvSpPr>
        <p:spPr bwMode="auto">
          <a:xfrm rot="5400000">
            <a:off x="8031972" y="3803103"/>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2288" name="AutoShape 126">
            <a:extLst>
              <a:ext uri="{FF2B5EF4-FFF2-40B4-BE49-F238E27FC236}">
                <a16:creationId xmlns:a16="http://schemas.microsoft.com/office/drawing/2014/main" id="{17A611B0-C299-E019-0E4A-306458D4964B}"/>
              </a:ext>
            </a:extLst>
          </p:cNvPr>
          <p:cNvSpPr>
            <a:spLocks noChangeArrowheads="1"/>
          </p:cNvSpPr>
          <p:nvPr/>
        </p:nvSpPr>
        <p:spPr bwMode="auto">
          <a:xfrm rot="5400000">
            <a:off x="8234995" y="3803103"/>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2289" name="AutoShape 126">
            <a:extLst>
              <a:ext uri="{FF2B5EF4-FFF2-40B4-BE49-F238E27FC236}">
                <a16:creationId xmlns:a16="http://schemas.microsoft.com/office/drawing/2014/main" id="{261F1EBD-2078-2A3E-D4BD-0D49F7BF517E}"/>
              </a:ext>
            </a:extLst>
          </p:cNvPr>
          <p:cNvSpPr>
            <a:spLocks noChangeArrowheads="1"/>
          </p:cNvSpPr>
          <p:nvPr/>
        </p:nvSpPr>
        <p:spPr bwMode="auto">
          <a:xfrm rot="5400000">
            <a:off x="8445587" y="3795117"/>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2290" name="AutoShape 126">
            <a:extLst>
              <a:ext uri="{FF2B5EF4-FFF2-40B4-BE49-F238E27FC236}">
                <a16:creationId xmlns:a16="http://schemas.microsoft.com/office/drawing/2014/main" id="{BBF45460-BBF6-5A8B-21AD-AC76B8F08542}"/>
              </a:ext>
            </a:extLst>
          </p:cNvPr>
          <p:cNvSpPr>
            <a:spLocks noChangeArrowheads="1"/>
          </p:cNvSpPr>
          <p:nvPr/>
        </p:nvSpPr>
        <p:spPr bwMode="auto">
          <a:xfrm rot="5400000">
            <a:off x="8657510" y="3803103"/>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2291" name="AutoShape 126">
            <a:extLst>
              <a:ext uri="{FF2B5EF4-FFF2-40B4-BE49-F238E27FC236}">
                <a16:creationId xmlns:a16="http://schemas.microsoft.com/office/drawing/2014/main" id="{5FDFB429-BC25-1AD0-FC07-BF2E1DD1D6D6}"/>
              </a:ext>
            </a:extLst>
          </p:cNvPr>
          <p:cNvSpPr>
            <a:spLocks noChangeArrowheads="1"/>
          </p:cNvSpPr>
          <p:nvPr/>
        </p:nvSpPr>
        <p:spPr bwMode="auto">
          <a:xfrm rot="5400000">
            <a:off x="8859834" y="3815256"/>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2292" name="AutoShape 126">
            <a:extLst>
              <a:ext uri="{FF2B5EF4-FFF2-40B4-BE49-F238E27FC236}">
                <a16:creationId xmlns:a16="http://schemas.microsoft.com/office/drawing/2014/main" id="{12B8A926-FC06-0243-0338-E9DF5CE06EE4}"/>
              </a:ext>
            </a:extLst>
          </p:cNvPr>
          <p:cNvSpPr>
            <a:spLocks noChangeArrowheads="1"/>
          </p:cNvSpPr>
          <p:nvPr/>
        </p:nvSpPr>
        <p:spPr bwMode="auto">
          <a:xfrm rot="5400000">
            <a:off x="9062613" y="3815151"/>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cxnSp>
        <p:nvCxnSpPr>
          <p:cNvPr id="2294" name="Straight Arrow Connector 2293">
            <a:extLst>
              <a:ext uri="{FF2B5EF4-FFF2-40B4-BE49-F238E27FC236}">
                <a16:creationId xmlns:a16="http://schemas.microsoft.com/office/drawing/2014/main" id="{9A35E361-C0ED-B38E-CBDD-9FD9B4104844}"/>
              </a:ext>
            </a:extLst>
          </p:cNvPr>
          <p:cNvCxnSpPr/>
          <p:nvPr/>
        </p:nvCxnSpPr>
        <p:spPr bwMode="auto">
          <a:xfrm>
            <a:off x="6930657" y="4358361"/>
            <a:ext cx="574491"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95" name="Straight Arrow Connector 2294">
            <a:extLst>
              <a:ext uri="{FF2B5EF4-FFF2-40B4-BE49-F238E27FC236}">
                <a16:creationId xmlns:a16="http://schemas.microsoft.com/office/drawing/2014/main" id="{BE1D1031-3855-B752-1DE3-1A76E41FAB1F}"/>
              </a:ext>
            </a:extLst>
          </p:cNvPr>
          <p:cNvCxnSpPr/>
          <p:nvPr/>
        </p:nvCxnSpPr>
        <p:spPr bwMode="auto">
          <a:xfrm>
            <a:off x="7463188" y="3875121"/>
            <a:ext cx="0" cy="453362"/>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96" name="Straight Arrow Connector 2295">
            <a:extLst>
              <a:ext uri="{FF2B5EF4-FFF2-40B4-BE49-F238E27FC236}">
                <a16:creationId xmlns:a16="http://schemas.microsoft.com/office/drawing/2014/main" id="{88E481F5-F2A7-7A5E-D566-09F10FA0AE2F}"/>
              </a:ext>
            </a:extLst>
          </p:cNvPr>
          <p:cNvCxnSpPr>
            <a:cxnSpLocks/>
          </p:cNvCxnSpPr>
          <p:nvPr/>
        </p:nvCxnSpPr>
        <p:spPr bwMode="auto">
          <a:xfrm>
            <a:off x="6943946" y="3875121"/>
            <a:ext cx="0" cy="453362"/>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97" name="Rectangle 101">
            <a:extLst>
              <a:ext uri="{FF2B5EF4-FFF2-40B4-BE49-F238E27FC236}">
                <a16:creationId xmlns:a16="http://schemas.microsoft.com/office/drawing/2014/main" id="{060C7CB5-16FC-0755-9C9A-149C6F4BCABA}"/>
              </a:ext>
            </a:extLst>
          </p:cNvPr>
          <p:cNvSpPr>
            <a:spLocks noChangeArrowheads="1"/>
          </p:cNvSpPr>
          <p:nvPr/>
        </p:nvSpPr>
        <p:spPr bwMode="auto">
          <a:xfrm>
            <a:off x="6972474" y="4183457"/>
            <a:ext cx="551754" cy="21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de-DE" sz="795" dirty="0"/>
              <a:t>2</a:t>
            </a:r>
            <a:r>
              <a:rPr lang="en-CH" altLang="de-DE" sz="795" dirty="0"/>
              <a:t>40</a:t>
            </a:r>
            <a:r>
              <a:rPr lang="en-US" altLang="de-DE" sz="795" dirty="0"/>
              <a:t> mm</a:t>
            </a:r>
          </a:p>
        </p:txBody>
      </p:sp>
      <p:sp>
        <p:nvSpPr>
          <p:cNvPr id="2300" name="AutoShape 126">
            <a:extLst>
              <a:ext uri="{FF2B5EF4-FFF2-40B4-BE49-F238E27FC236}">
                <a16:creationId xmlns:a16="http://schemas.microsoft.com/office/drawing/2014/main" id="{96107A3E-2C92-EBE6-0D62-163CBE7B6A23}"/>
              </a:ext>
            </a:extLst>
          </p:cNvPr>
          <p:cNvSpPr>
            <a:spLocks noChangeArrowheads="1"/>
          </p:cNvSpPr>
          <p:nvPr/>
        </p:nvSpPr>
        <p:spPr bwMode="auto">
          <a:xfrm rot="5400000">
            <a:off x="7042267" y="3794043"/>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cxnSp>
        <p:nvCxnSpPr>
          <p:cNvPr id="2301" name="Straight Arrow Connector 2300">
            <a:extLst>
              <a:ext uri="{FF2B5EF4-FFF2-40B4-BE49-F238E27FC236}">
                <a16:creationId xmlns:a16="http://schemas.microsoft.com/office/drawing/2014/main" id="{1C845C11-E3BD-E529-01F3-E598292C654D}"/>
              </a:ext>
            </a:extLst>
          </p:cNvPr>
          <p:cNvCxnSpPr/>
          <p:nvPr/>
        </p:nvCxnSpPr>
        <p:spPr bwMode="auto">
          <a:xfrm flipV="1">
            <a:off x="3518131" y="3465610"/>
            <a:ext cx="441751" cy="12552"/>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04" name="Rectangle 101">
            <a:extLst>
              <a:ext uri="{FF2B5EF4-FFF2-40B4-BE49-F238E27FC236}">
                <a16:creationId xmlns:a16="http://schemas.microsoft.com/office/drawing/2014/main" id="{AA2AEC4D-5729-1D00-F024-26FB49F2D66B}"/>
              </a:ext>
            </a:extLst>
          </p:cNvPr>
          <p:cNvSpPr>
            <a:spLocks noChangeArrowheads="1"/>
          </p:cNvSpPr>
          <p:nvPr/>
        </p:nvSpPr>
        <p:spPr bwMode="auto">
          <a:xfrm>
            <a:off x="3484310" y="3277149"/>
            <a:ext cx="636713" cy="21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de-DE" sz="795" dirty="0"/>
              <a:t>509.5 mm</a:t>
            </a:r>
          </a:p>
        </p:txBody>
      </p:sp>
      <p:cxnSp>
        <p:nvCxnSpPr>
          <p:cNvPr id="2305" name="Straight Arrow Connector 2304">
            <a:extLst>
              <a:ext uri="{FF2B5EF4-FFF2-40B4-BE49-F238E27FC236}">
                <a16:creationId xmlns:a16="http://schemas.microsoft.com/office/drawing/2014/main" id="{89392026-717B-012B-AD13-273AAEBC72A5}"/>
              </a:ext>
            </a:extLst>
          </p:cNvPr>
          <p:cNvCxnSpPr/>
          <p:nvPr/>
        </p:nvCxnSpPr>
        <p:spPr bwMode="auto">
          <a:xfrm>
            <a:off x="4904535" y="3632868"/>
            <a:ext cx="2039412" cy="8678"/>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06" name="Rectangle 101">
            <a:extLst>
              <a:ext uri="{FF2B5EF4-FFF2-40B4-BE49-F238E27FC236}">
                <a16:creationId xmlns:a16="http://schemas.microsoft.com/office/drawing/2014/main" id="{E2F3E9E1-AE99-6425-46D6-FCD0A5EE5C13}"/>
              </a:ext>
            </a:extLst>
          </p:cNvPr>
          <p:cNvSpPr>
            <a:spLocks noChangeArrowheads="1"/>
          </p:cNvSpPr>
          <p:nvPr/>
        </p:nvSpPr>
        <p:spPr bwMode="auto">
          <a:xfrm>
            <a:off x="5686662" y="3453160"/>
            <a:ext cx="686922" cy="21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de-DE" sz="795" dirty="0"/>
              <a:t>30</a:t>
            </a:r>
            <a:r>
              <a:rPr lang="en-CH" altLang="de-DE" sz="795" dirty="0"/>
              <a:t>00</a:t>
            </a:r>
            <a:r>
              <a:rPr lang="en-US" altLang="de-DE" sz="795" dirty="0"/>
              <a:t> mm</a:t>
            </a:r>
          </a:p>
        </p:txBody>
      </p:sp>
      <p:cxnSp>
        <p:nvCxnSpPr>
          <p:cNvPr id="2311" name="Straight Arrow Connector 2310">
            <a:extLst>
              <a:ext uri="{FF2B5EF4-FFF2-40B4-BE49-F238E27FC236}">
                <a16:creationId xmlns:a16="http://schemas.microsoft.com/office/drawing/2014/main" id="{EEF3C395-1D42-0007-B32D-DC4F567BD41C}"/>
              </a:ext>
            </a:extLst>
          </p:cNvPr>
          <p:cNvCxnSpPr/>
          <p:nvPr/>
        </p:nvCxnSpPr>
        <p:spPr bwMode="auto">
          <a:xfrm>
            <a:off x="7099414" y="3637174"/>
            <a:ext cx="285733" cy="1188"/>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12" name="Rectangle 101">
            <a:extLst>
              <a:ext uri="{FF2B5EF4-FFF2-40B4-BE49-F238E27FC236}">
                <a16:creationId xmlns:a16="http://schemas.microsoft.com/office/drawing/2014/main" id="{0DAC10E4-BF9B-558D-F53E-B056C9434D2C}"/>
              </a:ext>
            </a:extLst>
          </p:cNvPr>
          <p:cNvSpPr>
            <a:spLocks noChangeArrowheads="1"/>
          </p:cNvSpPr>
          <p:nvPr/>
        </p:nvSpPr>
        <p:spPr bwMode="auto">
          <a:xfrm>
            <a:off x="7002513" y="3440971"/>
            <a:ext cx="551754" cy="21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de-DE" sz="795" dirty="0"/>
              <a:t>200 mm</a:t>
            </a:r>
          </a:p>
        </p:txBody>
      </p:sp>
      <p:grpSp>
        <p:nvGrpSpPr>
          <p:cNvPr id="2313" name="Group 2312">
            <a:extLst>
              <a:ext uri="{FF2B5EF4-FFF2-40B4-BE49-F238E27FC236}">
                <a16:creationId xmlns:a16="http://schemas.microsoft.com/office/drawing/2014/main" id="{9123FE35-FD3D-052E-597C-F976CA658FAB}"/>
              </a:ext>
            </a:extLst>
          </p:cNvPr>
          <p:cNvGrpSpPr/>
          <p:nvPr/>
        </p:nvGrpSpPr>
        <p:grpSpPr>
          <a:xfrm>
            <a:off x="9966702" y="3744587"/>
            <a:ext cx="107060" cy="267486"/>
            <a:chOff x="2060159" y="969287"/>
            <a:chExt cx="169647" cy="423857"/>
          </a:xfrm>
        </p:grpSpPr>
        <p:grpSp>
          <p:nvGrpSpPr>
            <p:cNvPr id="2316" name="Group 23">
              <a:extLst>
                <a:ext uri="{FF2B5EF4-FFF2-40B4-BE49-F238E27FC236}">
                  <a16:creationId xmlns:a16="http://schemas.microsoft.com/office/drawing/2014/main" id="{0B2C556C-7001-E22D-569C-83F22D82AAE9}"/>
                </a:ext>
              </a:extLst>
            </p:cNvPr>
            <p:cNvGrpSpPr>
              <a:grpSpLocks/>
            </p:cNvGrpSpPr>
            <p:nvPr/>
          </p:nvGrpSpPr>
          <p:grpSpPr bwMode="auto">
            <a:xfrm>
              <a:off x="2060159" y="969287"/>
              <a:ext cx="125412" cy="419100"/>
              <a:chOff x="2185" y="2651"/>
              <a:chExt cx="198" cy="612"/>
            </a:xfrm>
          </p:grpSpPr>
          <p:sp>
            <p:nvSpPr>
              <p:cNvPr id="2321" name="Line 24">
                <a:extLst>
                  <a:ext uri="{FF2B5EF4-FFF2-40B4-BE49-F238E27FC236}">
                    <a16:creationId xmlns:a16="http://schemas.microsoft.com/office/drawing/2014/main" id="{BD721B4B-94D1-BD1C-9CE8-23534F2BD63F}"/>
                  </a:ext>
                </a:extLst>
              </p:cNvPr>
              <p:cNvSpPr>
                <a:spLocks noChangeShapeType="1"/>
              </p:cNvSpPr>
              <p:nvPr/>
            </p:nvSpPr>
            <p:spPr bwMode="auto">
              <a:xfrm flipH="1">
                <a:off x="2232" y="2651"/>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322" name="Line 25">
                <a:extLst>
                  <a:ext uri="{FF2B5EF4-FFF2-40B4-BE49-F238E27FC236}">
                    <a16:creationId xmlns:a16="http://schemas.microsoft.com/office/drawing/2014/main" id="{5524FECF-27B6-ECC3-A4C7-DD6A73A0C4CF}"/>
                  </a:ext>
                </a:extLst>
              </p:cNvPr>
              <p:cNvSpPr>
                <a:spLocks noChangeShapeType="1"/>
              </p:cNvSpPr>
              <p:nvPr/>
            </p:nvSpPr>
            <p:spPr bwMode="auto">
              <a:xfrm flipH="1" flipV="1">
                <a:off x="2226" y="2880"/>
                <a:ext cx="105" cy="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323" name="Line 26">
                <a:extLst>
                  <a:ext uri="{FF2B5EF4-FFF2-40B4-BE49-F238E27FC236}">
                    <a16:creationId xmlns:a16="http://schemas.microsoft.com/office/drawing/2014/main" id="{20445F73-48BC-EFE9-EF67-B7AF53F6B88A}"/>
                  </a:ext>
                </a:extLst>
              </p:cNvPr>
              <p:cNvSpPr>
                <a:spLocks noChangeShapeType="1"/>
              </p:cNvSpPr>
              <p:nvPr/>
            </p:nvSpPr>
            <p:spPr bwMode="auto">
              <a:xfrm flipH="1">
                <a:off x="2185" y="3035"/>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grpSp>
        <p:grpSp>
          <p:nvGrpSpPr>
            <p:cNvPr id="2317" name="Group 23">
              <a:extLst>
                <a:ext uri="{FF2B5EF4-FFF2-40B4-BE49-F238E27FC236}">
                  <a16:creationId xmlns:a16="http://schemas.microsoft.com/office/drawing/2014/main" id="{7F29D473-F890-D1ED-4252-B0BE7EF8FA29}"/>
                </a:ext>
              </a:extLst>
            </p:cNvPr>
            <p:cNvGrpSpPr>
              <a:grpSpLocks/>
            </p:cNvGrpSpPr>
            <p:nvPr/>
          </p:nvGrpSpPr>
          <p:grpSpPr bwMode="auto">
            <a:xfrm>
              <a:off x="2104394" y="974044"/>
              <a:ext cx="125412" cy="419100"/>
              <a:chOff x="2185" y="2651"/>
              <a:chExt cx="198" cy="612"/>
            </a:xfrm>
          </p:grpSpPr>
          <p:sp>
            <p:nvSpPr>
              <p:cNvPr id="2318" name="Line 24">
                <a:extLst>
                  <a:ext uri="{FF2B5EF4-FFF2-40B4-BE49-F238E27FC236}">
                    <a16:creationId xmlns:a16="http://schemas.microsoft.com/office/drawing/2014/main" id="{94693F1C-47DE-9B30-4797-18E9AFE423E7}"/>
                  </a:ext>
                </a:extLst>
              </p:cNvPr>
              <p:cNvSpPr>
                <a:spLocks noChangeShapeType="1"/>
              </p:cNvSpPr>
              <p:nvPr/>
            </p:nvSpPr>
            <p:spPr bwMode="auto">
              <a:xfrm flipH="1">
                <a:off x="2232" y="2651"/>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319" name="Line 25">
                <a:extLst>
                  <a:ext uri="{FF2B5EF4-FFF2-40B4-BE49-F238E27FC236}">
                    <a16:creationId xmlns:a16="http://schemas.microsoft.com/office/drawing/2014/main" id="{89EEE879-7268-0FCD-3A43-E2E47D0C1BA3}"/>
                  </a:ext>
                </a:extLst>
              </p:cNvPr>
              <p:cNvSpPr>
                <a:spLocks noChangeShapeType="1"/>
              </p:cNvSpPr>
              <p:nvPr/>
            </p:nvSpPr>
            <p:spPr bwMode="auto">
              <a:xfrm flipH="1" flipV="1">
                <a:off x="2226" y="2880"/>
                <a:ext cx="105" cy="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320" name="Line 26">
                <a:extLst>
                  <a:ext uri="{FF2B5EF4-FFF2-40B4-BE49-F238E27FC236}">
                    <a16:creationId xmlns:a16="http://schemas.microsoft.com/office/drawing/2014/main" id="{B82436D9-EE28-2243-137C-0989975BF486}"/>
                  </a:ext>
                </a:extLst>
              </p:cNvPr>
              <p:cNvSpPr>
                <a:spLocks noChangeShapeType="1"/>
              </p:cNvSpPr>
              <p:nvPr/>
            </p:nvSpPr>
            <p:spPr bwMode="auto">
              <a:xfrm flipH="1">
                <a:off x="2185" y="3035"/>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grpSp>
      </p:grpSp>
      <p:sp>
        <p:nvSpPr>
          <p:cNvPr id="2324" name="AutoShape 126">
            <a:extLst>
              <a:ext uri="{FF2B5EF4-FFF2-40B4-BE49-F238E27FC236}">
                <a16:creationId xmlns:a16="http://schemas.microsoft.com/office/drawing/2014/main" id="{961E03D4-46E9-4C58-12B7-C9DBF892602B}"/>
              </a:ext>
            </a:extLst>
          </p:cNvPr>
          <p:cNvSpPr>
            <a:spLocks noChangeArrowheads="1"/>
          </p:cNvSpPr>
          <p:nvPr/>
        </p:nvSpPr>
        <p:spPr bwMode="auto">
          <a:xfrm rot="5400000">
            <a:off x="1838413" y="1816541"/>
            <a:ext cx="393311" cy="121876"/>
          </a:xfrm>
          <a:prstGeom prst="can">
            <a:avLst>
              <a:gd name="adj" fmla="val 24611"/>
            </a:avLst>
          </a:prstGeom>
          <a:solidFill>
            <a:schemeClr val="bg2">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2326" name="TextBox 2325">
            <a:extLst>
              <a:ext uri="{FF2B5EF4-FFF2-40B4-BE49-F238E27FC236}">
                <a16:creationId xmlns:a16="http://schemas.microsoft.com/office/drawing/2014/main" id="{1EF56FA5-1196-9926-DC51-93F5AC3A6261}"/>
              </a:ext>
            </a:extLst>
          </p:cNvPr>
          <p:cNvSpPr txBox="1"/>
          <p:nvPr/>
        </p:nvSpPr>
        <p:spPr>
          <a:xfrm>
            <a:off x="2919782" y="2736861"/>
            <a:ext cx="2925478" cy="337015"/>
          </a:xfrm>
          <a:prstGeom prst="rect">
            <a:avLst/>
          </a:prstGeom>
          <a:noFill/>
        </p:spPr>
        <p:txBody>
          <a:bodyPr wrap="square">
            <a:spAutoFit/>
          </a:bodyPr>
          <a:lstStyle/>
          <a:p>
            <a:pPr>
              <a:spcBef>
                <a:spcPts val="707"/>
              </a:spcBef>
            </a:pPr>
            <a:r>
              <a:rPr lang="en-GB" sz="1590" b="1" u="sng" dirty="0">
                <a:latin typeface="Calibri Light" panose="020F0302020204030204" pitchFamily="34" charset="0"/>
                <a:cs typeface="Calibri Light" panose="020F0302020204030204" pitchFamily="34" charset="0"/>
              </a:rPr>
              <a:t>Capture system (~ 20 meters)</a:t>
            </a:r>
          </a:p>
        </p:txBody>
      </p:sp>
      <p:sp>
        <p:nvSpPr>
          <p:cNvPr id="2327" name="Rectangle 2326">
            <a:extLst>
              <a:ext uri="{FF2B5EF4-FFF2-40B4-BE49-F238E27FC236}">
                <a16:creationId xmlns:a16="http://schemas.microsoft.com/office/drawing/2014/main" id="{81DBE3BD-0252-64AA-8B9A-56565622C2C1}"/>
              </a:ext>
            </a:extLst>
          </p:cNvPr>
          <p:cNvSpPr/>
          <p:nvPr/>
        </p:nvSpPr>
        <p:spPr>
          <a:xfrm>
            <a:off x="2897970" y="2698933"/>
            <a:ext cx="7672993" cy="182362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67"/>
          </a:p>
        </p:txBody>
      </p:sp>
      <p:sp>
        <p:nvSpPr>
          <p:cNvPr id="2328" name="Rectangle 2327">
            <a:extLst>
              <a:ext uri="{FF2B5EF4-FFF2-40B4-BE49-F238E27FC236}">
                <a16:creationId xmlns:a16="http://schemas.microsoft.com/office/drawing/2014/main" id="{04206C1C-9A3A-E2F4-C506-55BA77D5BB41}"/>
              </a:ext>
            </a:extLst>
          </p:cNvPr>
          <p:cNvSpPr/>
          <p:nvPr/>
        </p:nvSpPr>
        <p:spPr>
          <a:xfrm>
            <a:off x="118936" y="4612339"/>
            <a:ext cx="10189636" cy="930768"/>
          </a:xfrm>
          <a:prstGeom prst="rect">
            <a:avLst/>
          </a:prstGeom>
          <a:noFill/>
          <a:ln w="28575">
            <a:noFill/>
          </a:ln>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177"/>
              </a:spcBef>
            </a:pPr>
            <a:r>
              <a:rPr lang="en-GB" sz="1237" b="1" dirty="0">
                <a:solidFill>
                  <a:schemeClr val="tx1"/>
                </a:solidFill>
                <a:latin typeface="Calibri" panose="020F0502020204030204" pitchFamily="34" charset="0"/>
                <a:cs typeface="Calibri" panose="020F0502020204030204" pitchFamily="34" charset="0"/>
              </a:rPr>
              <a:t>Positron production </a:t>
            </a:r>
            <a:r>
              <a:rPr lang="en-GB" sz="1237" dirty="0">
                <a:solidFill>
                  <a:schemeClr val="tx1"/>
                </a:solidFill>
                <a:latin typeface="Calibri Light" panose="020F0302020204030204" pitchFamily="34" charset="0"/>
                <a:cs typeface="Calibri Light" panose="020F0302020204030204" pitchFamily="34" charset="0"/>
              </a:rPr>
              <a:t>: conventional scheme (e- beam size on target = 1 mm rms) . Target exit located at 40 mm </a:t>
            </a:r>
            <a:r>
              <a:rPr lang="en-GB" sz="1237" dirty="0" err="1">
                <a:solidFill>
                  <a:schemeClr val="tx1"/>
                </a:solidFill>
                <a:latin typeface="Calibri Light" panose="020F0302020204030204" pitchFamily="34" charset="0"/>
                <a:cs typeface="Calibri Light" panose="020F0302020204030204" pitchFamily="34" charset="0"/>
              </a:rPr>
              <a:t>w.r.t.</a:t>
            </a:r>
            <a:r>
              <a:rPr lang="en-GB" sz="1237" dirty="0">
                <a:solidFill>
                  <a:schemeClr val="tx1"/>
                </a:solidFill>
                <a:latin typeface="Calibri Light" panose="020F0302020204030204" pitchFamily="34" charset="0"/>
                <a:cs typeface="Calibri Light" panose="020F0302020204030204" pitchFamily="34" charset="0"/>
              </a:rPr>
              <a:t> HTS solenoid peak field.</a:t>
            </a:r>
          </a:p>
          <a:p>
            <a:pPr>
              <a:spcBef>
                <a:spcPts val="177"/>
              </a:spcBef>
            </a:pPr>
            <a:r>
              <a:rPr lang="en-GB" sz="1237" b="1" dirty="0">
                <a:solidFill>
                  <a:schemeClr val="tx1"/>
                </a:solidFill>
                <a:latin typeface="Calibri" panose="020F0502020204030204" pitchFamily="34" charset="0"/>
                <a:cs typeface="Calibri" panose="020F0502020204030204" pitchFamily="34" charset="0"/>
              </a:rPr>
              <a:t>Matching device </a:t>
            </a:r>
            <a:r>
              <a:rPr lang="en-GB" sz="1237" dirty="0">
                <a:solidFill>
                  <a:schemeClr val="tx1"/>
                </a:solidFill>
                <a:latin typeface="Calibri Light" panose="020F0302020204030204" pitchFamily="34" charset="0"/>
                <a:cs typeface="Calibri Light" panose="020F0302020204030204" pitchFamily="34" charset="0"/>
              </a:rPr>
              <a:t>is based on the SC solenoid (5 HTS coils, 72 mm bore, </a:t>
            </a:r>
            <a:r>
              <a:rPr lang="en-US" sz="1237" dirty="0">
                <a:solidFill>
                  <a:schemeClr val="tx1"/>
                </a:solidFill>
                <a:latin typeface="Calibri Light" panose="020F0302020204030204" pitchFamily="34" charset="0"/>
                <a:cs typeface="Calibri Light" panose="020F0302020204030204" pitchFamily="34" charset="0"/>
                <a:sym typeface="Symbol" panose="05050102010706020507" pitchFamily="18" charset="2"/>
              </a:rPr>
              <a:t> </a:t>
            </a:r>
            <a:r>
              <a:rPr lang="en-GB" sz="1237" dirty="0">
                <a:solidFill>
                  <a:schemeClr val="tx1"/>
                </a:solidFill>
                <a:latin typeface="Calibri Light" panose="020F0302020204030204" pitchFamily="34" charset="0"/>
                <a:cs typeface="Calibri Light" panose="020F0302020204030204" pitchFamily="34" charset="0"/>
              </a:rPr>
              <a:t>60 mm including shielding)</a:t>
            </a:r>
          </a:p>
          <a:p>
            <a:pPr>
              <a:spcBef>
                <a:spcPts val="177"/>
              </a:spcBef>
            </a:pPr>
            <a:r>
              <a:rPr lang="en-GB" sz="1237" b="1" dirty="0">
                <a:solidFill>
                  <a:schemeClr val="tx1"/>
                </a:solidFill>
                <a:latin typeface="Calibri" panose="020F0502020204030204" pitchFamily="34" charset="0"/>
                <a:cs typeface="Calibri" panose="020F0502020204030204" pitchFamily="34" charset="0"/>
              </a:rPr>
              <a:t>Capture </a:t>
            </a:r>
            <a:r>
              <a:rPr lang="en-GB" sz="1237" b="1" dirty="0" err="1">
                <a:solidFill>
                  <a:schemeClr val="tx1"/>
                </a:solidFill>
                <a:latin typeface="Calibri" panose="020F0502020204030204" pitchFamily="34" charset="0"/>
                <a:cs typeface="Calibri" panose="020F0502020204030204" pitchFamily="34" charset="0"/>
              </a:rPr>
              <a:t>linac</a:t>
            </a:r>
            <a:r>
              <a:rPr lang="en-GB" sz="1237" b="1" dirty="0">
                <a:solidFill>
                  <a:schemeClr val="tx1"/>
                </a:solidFill>
                <a:latin typeface="Calibri" panose="020F0502020204030204" pitchFamily="34" charset="0"/>
                <a:cs typeface="Calibri" panose="020F0502020204030204" pitchFamily="34" charset="0"/>
              </a:rPr>
              <a:t> </a:t>
            </a:r>
            <a:r>
              <a:rPr lang="en-GB" sz="1237" dirty="0">
                <a:solidFill>
                  <a:schemeClr val="tx1"/>
                </a:solidFill>
                <a:latin typeface="Calibri Light" panose="020F0302020204030204" pitchFamily="34" charset="0"/>
                <a:cs typeface="Calibri Light" panose="020F0302020204030204" pitchFamily="34" charset="0"/>
              </a:rPr>
              <a:t>is based on the 6 L-band TW RF structures ( 2 GHz, </a:t>
            </a:r>
            <a:r>
              <a:rPr lang="en-US" sz="1237" dirty="0">
                <a:solidFill>
                  <a:schemeClr val="tx1"/>
                </a:solidFill>
                <a:latin typeface="Calibri Light" panose="020F0302020204030204" pitchFamily="34" charset="0"/>
                <a:cs typeface="Calibri Light" panose="020F0302020204030204" pitchFamily="34" charset="0"/>
                <a:sym typeface="Symbol" panose="05050102010706020507" pitchFamily="18" charset="2"/>
              </a:rPr>
              <a:t> </a:t>
            </a:r>
            <a:r>
              <a:rPr lang="en-GB" sz="1237" dirty="0">
                <a:solidFill>
                  <a:schemeClr val="tx1"/>
                </a:solidFill>
                <a:latin typeface="Calibri Light" panose="020F0302020204030204" pitchFamily="34" charset="0"/>
                <a:cs typeface="Calibri Light" panose="020F0302020204030204" pitchFamily="34" charset="0"/>
              </a:rPr>
              <a:t>60 mm, 3-m long)</a:t>
            </a:r>
          </a:p>
          <a:p>
            <a:pPr>
              <a:spcBef>
                <a:spcPts val="177"/>
              </a:spcBef>
            </a:pPr>
            <a:r>
              <a:rPr lang="en-GB" sz="1237" b="1" dirty="0">
                <a:solidFill>
                  <a:schemeClr val="tx1"/>
                </a:solidFill>
                <a:latin typeface="Calibri" panose="020F0502020204030204" pitchFamily="34" charset="0"/>
                <a:cs typeface="Calibri" panose="020F0502020204030204" pitchFamily="34" charset="0"/>
              </a:rPr>
              <a:t>NC solenoid </a:t>
            </a:r>
            <a:r>
              <a:rPr lang="en-GB" sz="1237" dirty="0">
                <a:solidFill>
                  <a:schemeClr val="tx1"/>
                </a:solidFill>
                <a:latin typeface="Calibri Light" panose="020F0302020204030204" pitchFamily="34" charset="0"/>
                <a:cs typeface="Calibri Light" panose="020F0302020204030204" pitchFamily="34" charset="0"/>
              </a:rPr>
              <a:t>B = 0.5 T (realistic conventional design based on the short coils B = 0.31 T) + short “tuning” solenoid B = 0.25 T before the 1</a:t>
            </a:r>
            <a:r>
              <a:rPr lang="en-GB" sz="1237" baseline="30000" dirty="0">
                <a:solidFill>
                  <a:schemeClr val="tx1"/>
                </a:solidFill>
                <a:latin typeface="Calibri Light" panose="020F0302020204030204" pitchFamily="34" charset="0"/>
                <a:cs typeface="Calibri Light" panose="020F0302020204030204" pitchFamily="34" charset="0"/>
              </a:rPr>
              <a:t>st</a:t>
            </a:r>
            <a:r>
              <a:rPr lang="en-GB" sz="1237" dirty="0">
                <a:solidFill>
                  <a:schemeClr val="tx1"/>
                </a:solidFill>
                <a:latin typeface="Calibri Light" panose="020F0302020204030204" pitchFamily="34" charset="0"/>
                <a:cs typeface="Calibri Light" panose="020F0302020204030204" pitchFamily="34" charset="0"/>
              </a:rPr>
              <a:t> RF structure</a:t>
            </a:r>
          </a:p>
        </p:txBody>
      </p:sp>
      <p:sp>
        <p:nvSpPr>
          <p:cNvPr id="10" name="Rettangolo con angoli arrotondati 2186">
            <a:extLst>
              <a:ext uri="{FF2B5EF4-FFF2-40B4-BE49-F238E27FC236}">
                <a16:creationId xmlns:a16="http://schemas.microsoft.com/office/drawing/2014/main" id="{ABE38644-0BF1-9636-DF88-B87D7023198C}"/>
              </a:ext>
            </a:extLst>
          </p:cNvPr>
          <p:cNvSpPr/>
          <p:nvPr/>
        </p:nvSpPr>
        <p:spPr>
          <a:xfrm>
            <a:off x="1681828" y="981746"/>
            <a:ext cx="2974597" cy="1514209"/>
          </a:xfrm>
          <a:prstGeom prst="roundRect">
            <a:avLst>
              <a:gd name="adj" fmla="val 6032"/>
            </a:avLst>
          </a:prstGeom>
          <a:solidFill>
            <a:schemeClr val="accent2">
              <a:alpha val="20000"/>
            </a:schemeClr>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800" dirty="0"/>
          </a:p>
        </p:txBody>
      </p:sp>
      <p:cxnSp>
        <p:nvCxnSpPr>
          <p:cNvPr id="11" name="Straight Connector 10">
            <a:extLst>
              <a:ext uri="{FF2B5EF4-FFF2-40B4-BE49-F238E27FC236}">
                <a16:creationId xmlns:a16="http://schemas.microsoft.com/office/drawing/2014/main" id="{6C391288-C279-DD76-13C2-D89EB05E6548}"/>
              </a:ext>
            </a:extLst>
          </p:cNvPr>
          <p:cNvCxnSpPr>
            <a:cxnSpLocks/>
          </p:cNvCxnSpPr>
          <p:nvPr/>
        </p:nvCxnSpPr>
        <p:spPr>
          <a:xfrm>
            <a:off x="1681828" y="2439564"/>
            <a:ext cx="1255050" cy="254694"/>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10D2405D-5943-F799-7DA4-F023EA292765}"/>
              </a:ext>
            </a:extLst>
          </p:cNvPr>
          <p:cNvCxnSpPr>
            <a:cxnSpLocks/>
          </p:cNvCxnSpPr>
          <p:nvPr/>
        </p:nvCxnSpPr>
        <p:spPr>
          <a:xfrm>
            <a:off x="4618436" y="2439564"/>
            <a:ext cx="5952527" cy="254694"/>
          </a:xfrm>
          <a:prstGeom prst="line">
            <a:avLst/>
          </a:prstGeom>
        </p:spPr>
        <p:style>
          <a:lnRef idx="3">
            <a:schemeClr val="accent2"/>
          </a:lnRef>
          <a:fillRef idx="0">
            <a:schemeClr val="accent2"/>
          </a:fillRef>
          <a:effectRef idx="2">
            <a:schemeClr val="accent2"/>
          </a:effectRef>
          <a:fontRef idx="minor">
            <a:schemeClr val="tx1"/>
          </a:fontRef>
        </p:style>
      </p:cxnSp>
      <p:sp>
        <p:nvSpPr>
          <p:cNvPr id="3" name="AutoShape 126">
            <a:extLst>
              <a:ext uri="{FF2B5EF4-FFF2-40B4-BE49-F238E27FC236}">
                <a16:creationId xmlns:a16="http://schemas.microsoft.com/office/drawing/2014/main" id="{5A2BF0CC-2815-6CD4-EB1B-984AC7F853C5}"/>
              </a:ext>
            </a:extLst>
          </p:cNvPr>
          <p:cNvSpPr>
            <a:spLocks noChangeArrowheads="1"/>
          </p:cNvSpPr>
          <p:nvPr/>
        </p:nvSpPr>
        <p:spPr bwMode="auto">
          <a:xfrm rot="5400000">
            <a:off x="4050074" y="1798767"/>
            <a:ext cx="393311" cy="225844"/>
          </a:xfrm>
          <a:prstGeom prst="can">
            <a:avLst>
              <a:gd name="adj" fmla="val 24611"/>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dirty="0">
              <a:solidFill>
                <a:srgbClr val="FF6600"/>
              </a:solidFill>
            </a:endParaRPr>
          </a:p>
        </p:txBody>
      </p:sp>
      <p:sp>
        <p:nvSpPr>
          <p:cNvPr id="9" name="Rectangle 159">
            <a:extLst>
              <a:ext uri="{FF2B5EF4-FFF2-40B4-BE49-F238E27FC236}">
                <a16:creationId xmlns:a16="http://schemas.microsoft.com/office/drawing/2014/main" id="{7E34F047-BE1B-9744-B534-C65732D3EFD4}"/>
              </a:ext>
            </a:extLst>
          </p:cNvPr>
          <p:cNvSpPr>
            <a:spLocks noChangeArrowheads="1"/>
          </p:cNvSpPr>
          <p:nvPr/>
        </p:nvSpPr>
        <p:spPr bwMode="auto">
          <a:xfrm>
            <a:off x="5682296" y="922917"/>
            <a:ext cx="2553904" cy="41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de-DE" sz="1060" dirty="0">
                <a:solidFill>
                  <a:srgbClr val="FF6600"/>
                </a:solidFill>
              </a:rPr>
              <a:t>Positron linac 2 GHz, 13.3 (12.8) MV/m</a:t>
            </a:r>
          </a:p>
          <a:p>
            <a:pPr algn="ctr" eaLnBrk="1" hangingPunct="1">
              <a:spcBef>
                <a:spcPct val="0"/>
              </a:spcBef>
              <a:buFontTx/>
              <a:buNone/>
            </a:pPr>
            <a:r>
              <a:rPr lang="en-US" altLang="de-DE" sz="1060" dirty="0">
                <a:solidFill>
                  <a:srgbClr val="FF6600"/>
                </a:solidFill>
              </a:rPr>
              <a:t>100 Hz, 20+52 RF structures</a:t>
            </a:r>
          </a:p>
        </p:txBody>
      </p:sp>
      <p:sp>
        <p:nvSpPr>
          <p:cNvPr id="7" name="Slide Number Placeholder 6">
            <a:extLst>
              <a:ext uri="{FF2B5EF4-FFF2-40B4-BE49-F238E27FC236}">
                <a16:creationId xmlns:a16="http://schemas.microsoft.com/office/drawing/2014/main" id="{FB46A707-88A1-0378-7CD8-AAFA5D2E714B}"/>
              </a:ext>
            </a:extLst>
          </p:cNvPr>
          <p:cNvSpPr>
            <a:spLocks noGrp="1"/>
          </p:cNvSpPr>
          <p:nvPr>
            <p:ph type="sldNum" sz="quarter" idx="12"/>
          </p:nvPr>
        </p:nvSpPr>
        <p:spPr/>
        <p:txBody>
          <a:bodyPr/>
          <a:lstStyle/>
          <a:p>
            <a:fld id="{77E71596-5F9D-49C5-9701-16B3CA54319D}" type="slidenum">
              <a:rPr lang="fr-FR" smtClean="0"/>
              <a:pPr/>
              <a:t>5</a:t>
            </a:fld>
            <a:endParaRPr lang="fr-FR" dirty="0"/>
          </a:p>
        </p:txBody>
      </p:sp>
      <p:sp>
        <p:nvSpPr>
          <p:cNvPr id="17" name="Title 5">
            <a:extLst>
              <a:ext uri="{FF2B5EF4-FFF2-40B4-BE49-F238E27FC236}">
                <a16:creationId xmlns:a16="http://schemas.microsoft.com/office/drawing/2014/main" id="{DF97C97E-43E7-6BEE-CC02-33DFD18D5A97}"/>
              </a:ext>
            </a:extLst>
          </p:cNvPr>
          <p:cNvSpPr>
            <a:spLocks noGrp="1"/>
          </p:cNvSpPr>
          <p:nvPr>
            <p:ph type="title"/>
          </p:nvPr>
        </p:nvSpPr>
        <p:spPr>
          <a:xfrm>
            <a:off x="2290043" y="149425"/>
            <a:ext cx="7059219" cy="432048"/>
          </a:xfrm>
        </p:spPr>
        <p:txBody>
          <a:bodyPr>
            <a:normAutofit fontScale="90000"/>
          </a:bodyPr>
          <a:lstStyle/>
          <a:p>
            <a:r>
              <a:rPr lang="en-GB" b="1" dirty="0"/>
              <a:t>Positron source </a:t>
            </a:r>
            <a:r>
              <a:rPr lang="en-GB" dirty="0"/>
              <a:t>: capture system (Feasibility Study baseline)</a:t>
            </a:r>
          </a:p>
        </p:txBody>
      </p:sp>
      <p:sp>
        <p:nvSpPr>
          <p:cNvPr id="21" name="Date Placeholder 2">
            <a:extLst>
              <a:ext uri="{FF2B5EF4-FFF2-40B4-BE49-F238E27FC236}">
                <a16:creationId xmlns:a16="http://schemas.microsoft.com/office/drawing/2014/main" id="{F93C2740-0E61-88F9-1ED9-1B14A6B99F25}"/>
              </a:ext>
            </a:extLst>
          </p:cNvPr>
          <p:cNvSpPr>
            <a:spLocks noGrp="1"/>
          </p:cNvSpPr>
          <p:nvPr>
            <p:ph type="dt" sz="half" idx="10"/>
          </p:nvPr>
        </p:nvSpPr>
        <p:spPr>
          <a:xfrm>
            <a:off x="201812" y="5714820"/>
            <a:ext cx="2411556" cy="322263"/>
          </a:xfrm>
        </p:spPr>
        <p:txBody>
          <a:bodyPr/>
          <a:lstStyle/>
          <a:p>
            <a:fld id="{29266485-1F8C-49AD-A5D5-E767E4406627}" type="datetime1">
              <a:rPr lang="fr-FR" smtClean="0"/>
              <a:t>17/06/2025</a:t>
            </a:fld>
            <a:endParaRPr lang="fr-FR" dirty="0"/>
          </a:p>
        </p:txBody>
      </p:sp>
      <p:sp>
        <p:nvSpPr>
          <p:cNvPr id="152" name="Footer Placeholder 6">
            <a:extLst>
              <a:ext uri="{FF2B5EF4-FFF2-40B4-BE49-F238E27FC236}">
                <a16:creationId xmlns:a16="http://schemas.microsoft.com/office/drawing/2014/main" id="{0449F947-1D42-4110-B873-36070E92806B}"/>
              </a:ext>
            </a:extLst>
          </p:cNvPr>
          <p:cNvSpPr>
            <a:spLocks noGrp="1"/>
          </p:cNvSpPr>
          <p:nvPr>
            <p:ph type="ftr" sz="quarter" idx="11"/>
          </p:nvPr>
        </p:nvSpPr>
        <p:spPr>
          <a:xfrm>
            <a:off x="2218035" y="5714820"/>
            <a:ext cx="5328591" cy="322263"/>
          </a:xfrm>
        </p:spPr>
        <p:txBody>
          <a:bodyPr/>
          <a:lstStyle/>
          <a:p>
            <a:r>
              <a:rPr lang="es-ES" dirty="0"/>
              <a:t> CEPC 2025, 16-19 June 2025, (Barcelona, </a:t>
            </a:r>
            <a:r>
              <a:rPr lang="es-ES" dirty="0" err="1"/>
              <a:t>Spain</a:t>
            </a:r>
            <a:r>
              <a:rPr lang="es-ES" dirty="0"/>
              <a:t>)</a:t>
            </a:r>
            <a:endParaRPr lang="en-GB" dirty="0"/>
          </a:p>
        </p:txBody>
      </p:sp>
      <p:graphicFrame>
        <p:nvGraphicFramePr>
          <p:cNvPr id="153" name="Table 152">
            <a:extLst>
              <a:ext uri="{FF2B5EF4-FFF2-40B4-BE49-F238E27FC236}">
                <a16:creationId xmlns:a16="http://schemas.microsoft.com/office/drawing/2014/main" id="{F012D97B-E086-4913-B22B-AF2A22B22AE0}"/>
              </a:ext>
            </a:extLst>
          </p:cNvPr>
          <p:cNvGraphicFramePr>
            <a:graphicFrameLocks noGrp="1"/>
          </p:cNvGraphicFramePr>
          <p:nvPr>
            <p:extLst>
              <p:ext uri="{D42A27DB-BD31-4B8C-83A1-F6EECF244321}">
                <p14:modId xmlns:p14="http://schemas.microsoft.com/office/powerpoint/2010/main" val="3368431126"/>
              </p:ext>
            </p:extLst>
          </p:nvPr>
        </p:nvGraphicFramePr>
        <p:xfrm>
          <a:off x="133496" y="3009624"/>
          <a:ext cx="2640275" cy="1388272"/>
        </p:xfrm>
        <a:graphic>
          <a:graphicData uri="http://schemas.openxmlformats.org/drawingml/2006/table">
            <a:tbl>
              <a:tblPr firstRow="1" bandRow="1">
                <a:tableStyleId>{2D5ABB26-0587-4C30-8999-92F81FD0307C}</a:tableStyleId>
              </a:tblPr>
              <a:tblGrid>
                <a:gridCol w="2042141">
                  <a:extLst>
                    <a:ext uri="{9D8B030D-6E8A-4147-A177-3AD203B41FA5}">
                      <a16:colId xmlns:a16="http://schemas.microsoft.com/office/drawing/2014/main" val="2377063132"/>
                    </a:ext>
                  </a:extLst>
                </a:gridCol>
                <a:gridCol w="598134">
                  <a:extLst>
                    <a:ext uri="{9D8B030D-6E8A-4147-A177-3AD203B41FA5}">
                      <a16:colId xmlns:a16="http://schemas.microsoft.com/office/drawing/2014/main" val="716074497"/>
                    </a:ext>
                  </a:extLst>
                </a:gridCol>
              </a:tblGrid>
              <a:tr h="347068">
                <a:tc>
                  <a:txBody>
                    <a:bodyPr/>
                    <a:lstStyle/>
                    <a:p>
                      <a:pPr algn="ctr"/>
                      <a:r>
                        <a:rPr lang="en-US" sz="1400" dirty="0"/>
                        <a:t>Thickness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tx1"/>
                          </a:solidFill>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2068712"/>
                  </a:ext>
                </a:extLst>
              </a:tr>
              <a:tr h="3470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Production rate </a:t>
                      </a:r>
                      <a:r>
                        <a:rPr lang="en-US" sz="1400" dirty="0">
                          <a:solidFill>
                            <a:schemeClr val="tx1"/>
                          </a:solidFill>
                        </a:rPr>
                        <a:t>[</a:t>
                      </a:r>
                      <a:r>
                        <a:rPr lang="en-US" sz="1400" b="1" dirty="0">
                          <a:solidFill>
                            <a:schemeClr val="tx1"/>
                          </a:solidFill>
                          <a:latin typeface="Calibri Light" panose="020F0302020204030204" pitchFamily="34" charset="0"/>
                          <a:cs typeface="Calibri Light" panose="020F0302020204030204" pitchFamily="34" charset="0"/>
                        </a:rPr>
                        <a:t>N</a:t>
                      </a:r>
                      <a:r>
                        <a:rPr lang="en-US" sz="1400" b="1" baseline="-25000" dirty="0">
                          <a:solidFill>
                            <a:schemeClr val="tx1"/>
                          </a:solidFill>
                          <a:latin typeface="Calibri Light" panose="020F0302020204030204" pitchFamily="34" charset="0"/>
                          <a:cs typeface="Calibri Light" panose="020F0302020204030204" pitchFamily="34" charset="0"/>
                        </a:rPr>
                        <a:t>e+</a:t>
                      </a:r>
                      <a:r>
                        <a:rPr lang="en-US" sz="1400" b="1" dirty="0">
                          <a:solidFill>
                            <a:schemeClr val="tx1"/>
                          </a:solidFill>
                          <a:latin typeface="Calibri Light" panose="020F0302020204030204" pitchFamily="34" charset="0"/>
                          <a:cs typeface="Calibri Light" panose="020F0302020204030204" pitchFamily="34" charset="0"/>
                        </a:rPr>
                        <a:t>/N</a:t>
                      </a:r>
                      <a:r>
                        <a:rPr lang="en-US" sz="1400" b="1" baseline="-25000" dirty="0">
                          <a:solidFill>
                            <a:schemeClr val="tx1"/>
                          </a:solidFill>
                          <a:latin typeface="Calibri Light" panose="020F0302020204030204" pitchFamily="34" charset="0"/>
                          <a:cs typeface="Calibri Light" panose="020F0302020204030204" pitchFamily="34" charset="0"/>
                        </a:rPr>
                        <a:t>e-</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tx1"/>
                          </a:solidFill>
                        </a:rPr>
                        <a:t>7.07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851432"/>
                  </a:ext>
                </a:extLst>
              </a:tr>
              <a:tr h="347068">
                <a:tc>
                  <a:txBody>
                    <a:bodyPr/>
                    <a:lstStyle/>
                    <a:p>
                      <a:pPr algn="ctr"/>
                      <a:r>
                        <a:rPr lang="en-US" sz="1400" dirty="0"/>
                        <a:t>Deposited power [kW]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959736"/>
                  </a:ext>
                </a:extLst>
              </a:tr>
              <a:tr h="347068">
                <a:tc>
                  <a:txBody>
                    <a:bodyPr/>
                    <a:lstStyle/>
                    <a:p>
                      <a:pPr algn="ctr"/>
                      <a:r>
                        <a:rPr lang="en-US" sz="1400" dirty="0"/>
                        <a:t>PEDD [J/g]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280023"/>
                  </a:ext>
                </a:extLst>
              </a:tr>
            </a:tbl>
          </a:graphicData>
        </a:graphic>
      </p:graphicFrame>
      <p:sp>
        <p:nvSpPr>
          <p:cNvPr id="156" name="TextBox 155">
            <a:extLst>
              <a:ext uri="{FF2B5EF4-FFF2-40B4-BE49-F238E27FC236}">
                <a16:creationId xmlns:a16="http://schemas.microsoft.com/office/drawing/2014/main" id="{D7049286-F7B1-426B-A91B-14266EAF75FE}"/>
              </a:ext>
            </a:extLst>
          </p:cNvPr>
          <p:cNvSpPr txBox="1"/>
          <p:nvPr/>
        </p:nvSpPr>
        <p:spPr>
          <a:xfrm>
            <a:off x="611682" y="2721592"/>
            <a:ext cx="1356525" cy="307777"/>
          </a:xfrm>
          <a:prstGeom prst="rect">
            <a:avLst/>
          </a:prstGeom>
          <a:noFill/>
        </p:spPr>
        <p:txBody>
          <a:bodyPr wrap="none" rtlCol="0">
            <a:spAutoFit/>
          </a:bodyPr>
          <a:lstStyle/>
          <a:p>
            <a:r>
              <a:rPr lang="en-GB" sz="1400" b="1" dirty="0">
                <a:solidFill>
                  <a:srgbClr val="FF6700"/>
                </a:solidFill>
                <a:latin typeface="Calibri Light" panose="020F0302020204030204" pitchFamily="34" charset="0"/>
                <a:cs typeface="Calibri Light" panose="020F0302020204030204" pitchFamily="34" charset="0"/>
              </a:rPr>
              <a:t>Target-converter</a:t>
            </a:r>
          </a:p>
        </p:txBody>
      </p:sp>
    </p:spTree>
    <p:extLst>
      <p:ext uri="{BB962C8B-B14F-4D97-AF65-F5344CB8AC3E}">
        <p14:creationId xmlns:p14="http://schemas.microsoft.com/office/powerpoint/2010/main" val="1946438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632A340-E8B7-863E-C77C-76BE680842CF}"/>
              </a:ext>
            </a:extLst>
          </p:cNvPr>
          <p:cNvSpPr>
            <a:spLocks noGrp="1"/>
          </p:cNvSpPr>
          <p:nvPr>
            <p:ph type="sldNum" sz="quarter" idx="12"/>
          </p:nvPr>
        </p:nvSpPr>
        <p:spPr/>
        <p:txBody>
          <a:bodyPr/>
          <a:lstStyle/>
          <a:p>
            <a:fld id="{77E71596-5F9D-49C5-9701-16B3CA54319D}" type="slidenum">
              <a:rPr lang="fr-FR" smtClean="0"/>
              <a:pPr/>
              <a:t>6</a:t>
            </a:fld>
            <a:endParaRPr lang="fr-FR" dirty="0"/>
          </a:p>
        </p:txBody>
      </p:sp>
      <p:sp>
        <p:nvSpPr>
          <p:cNvPr id="8" name="Date Placeholder 2">
            <a:extLst>
              <a:ext uri="{FF2B5EF4-FFF2-40B4-BE49-F238E27FC236}">
                <a16:creationId xmlns:a16="http://schemas.microsoft.com/office/drawing/2014/main" id="{C4722D0F-B96F-E7AC-769D-0176776FEC49}"/>
              </a:ext>
            </a:extLst>
          </p:cNvPr>
          <p:cNvSpPr>
            <a:spLocks noGrp="1"/>
          </p:cNvSpPr>
          <p:nvPr>
            <p:ph type="dt" sz="half" idx="10"/>
          </p:nvPr>
        </p:nvSpPr>
        <p:spPr>
          <a:xfrm>
            <a:off x="201812" y="5714820"/>
            <a:ext cx="2411556" cy="322263"/>
          </a:xfrm>
        </p:spPr>
        <p:txBody>
          <a:bodyPr/>
          <a:lstStyle/>
          <a:p>
            <a:fld id="{29266485-1F8C-49AD-A5D5-E767E4406627}" type="datetime1">
              <a:rPr lang="fr-FR" smtClean="0"/>
              <a:t>17/06/2025</a:t>
            </a:fld>
            <a:endParaRPr lang="fr-FR" dirty="0"/>
          </a:p>
        </p:txBody>
      </p:sp>
      <p:sp>
        <p:nvSpPr>
          <p:cNvPr id="11" name="Title 5">
            <a:extLst>
              <a:ext uri="{FF2B5EF4-FFF2-40B4-BE49-F238E27FC236}">
                <a16:creationId xmlns:a16="http://schemas.microsoft.com/office/drawing/2014/main" id="{0F40467E-4ECE-0DF4-04A7-386A4372AC18}"/>
              </a:ext>
            </a:extLst>
          </p:cNvPr>
          <p:cNvSpPr>
            <a:spLocks noGrp="1"/>
          </p:cNvSpPr>
          <p:nvPr>
            <p:ph type="title"/>
          </p:nvPr>
        </p:nvSpPr>
        <p:spPr>
          <a:xfrm>
            <a:off x="2290044" y="149425"/>
            <a:ext cx="6691118" cy="432048"/>
          </a:xfrm>
        </p:spPr>
        <p:txBody>
          <a:bodyPr>
            <a:normAutofit/>
          </a:bodyPr>
          <a:lstStyle/>
          <a:p>
            <a:r>
              <a:rPr lang="en-GB" b="1" dirty="0"/>
              <a:t>Positron source </a:t>
            </a:r>
            <a:r>
              <a:rPr lang="en-GB" dirty="0"/>
              <a:t>:  matching device</a:t>
            </a:r>
          </a:p>
        </p:txBody>
      </p:sp>
      <p:sp>
        <p:nvSpPr>
          <p:cNvPr id="21" name="Footer Placeholder 6">
            <a:extLst>
              <a:ext uri="{FF2B5EF4-FFF2-40B4-BE49-F238E27FC236}">
                <a16:creationId xmlns:a16="http://schemas.microsoft.com/office/drawing/2014/main" id="{28430156-3D58-4CFB-9983-84629D5A1554}"/>
              </a:ext>
            </a:extLst>
          </p:cNvPr>
          <p:cNvSpPr>
            <a:spLocks noGrp="1"/>
          </p:cNvSpPr>
          <p:nvPr>
            <p:ph type="ftr" sz="quarter" idx="11"/>
          </p:nvPr>
        </p:nvSpPr>
        <p:spPr>
          <a:xfrm>
            <a:off x="2218035" y="5714820"/>
            <a:ext cx="5328591" cy="322263"/>
          </a:xfrm>
        </p:spPr>
        <p:txBody>
          <a:bodyPr/>
          <a:lstStyle/>
          <a:p>
            <a:r>
              <a:rPr lang="es-ES" dirty="0"/>
              <a:t> CEPC 2025, 16-19 June 2025, (Barcelona, </a:t>
            </a:r>
            <a:r>
              <a:rPr lang="es-ES" dirty="0" err="1"/>
              <a:t>Spain</a:t>
            </a:r>
            <a:r>
              <a:rPr lang="es-ES" dirty="0"/>
              <a:t>)</a:t>
            </a:r>
            <a:endParaRPr lang="en-GB" dirty="0"/>
          </a:p>
        </p:txBody>
      </p:sp>
      <p:sp>
        <p:nvSpPr>
          <p:cNvPr id="6" name="TextBox 5">
            <a:extLst>
              <a:ext uri="{FF2B5EF4-FFF2-40B4-BE49-F238E27FC236}">
                <a16:creationId xmlns:a16="http://schemas.microsoft.com/office/drawing/2014/main" id="{83E269BF-6C7E-441B-AD60-E891F16A8B24}"/>
              </a:ext>
            </a:extLst>
          </p:cNvPr>
          <p:cNvSpPr txBox="1"/>
          <p:nvPr/>
        </p:nvSpPr>
        <p:spPr>
          <a:xfrm>
            <a:off x="1748299" y="1057457"/>
            <a:ext cx="3605282" cy="1311256"/>
          </a:xfrm>
          <a:prstGeom prst="rect">
            <a:avLst/>
          </a:prstGeom>
          <a:noFill/>
          <a:ln w="28575">
            <a:solidFill>
              <a:srgbClr val="0070C0"/>
            </a:solidFill>
          </a:ln>
        </p:spPr>
        <p:txBody>
          <a:bodyPr wrap="square">
            <a:spAutoFit/>
          </a:bodyPr>
          <a:lstStyle/>
          <a:p>
            <a:r>
              <a:rPr lang="en-US" sz="1584" b="1" dirty="0">
                <a:solidFill>
                  <a:srgbClr val="0070C0"/>
                </a:solidFill>
                <a:latin typeface="Arial" panose="020B0604020202020204" pitchFamily="34" charset="0"/>
                <a:cs typeface="Arial" panose="020B0604020202020204" pitchFamily="34" charset="0"/>
              </a:rPr>
              <a:t>High-Temperature Superconducting (HTS) solenoid designed by PSI </a:t>
            </a:r>
            <a:r>
              <a:rPr lang="en-GB" sz="1584" b="1" kern="1000" dirty="0">
                <a:latin typeface="Arial" panose="020B0604020202020204" pitchFamily="34" charset="0"/>
                <a:ea typeface="+mj-ea"/>
                <a:cs typeface="Arial" panose="020B0604020202020204" pitchFamily="34" charset="0"/>
              </a:rPr>
              <a:t>=&gt; HTS:FCC</a:t>
            </a:r>
            <a:endParaRPr lang="en-US" sz="1584" b="1" dirty="0">
              <a:solidFill>
                <a:srgbClr val="0070C0"/>
              </a:solidFill>
              <a:latin typeface="Arial" panose="020B0604020202020204" pitchFamily="34" charset="0"/>
              <a:cs typeface="Arial" panose="020B0604020202020204" pitchFamily="34" charset="0"/>
            </a:endParaRPr>
          </a:p>
          <a:p>
            <a:r>
              <a:rPr lang="en-US" sz="1584" b="1" dirty="0">
                <a:solidFill>
                  <a:srgbClr val="0070C0"/>
                </a:solidFill>
                <a:latin typeface="Arial" panose="020B0604020202020204" pitchFamily="34" charset="0"/>
                <a:cs typeface="Arial" panose="020B0604020202020204" pitchFamily="34" charset="0"/>
              </a:rPr>
              <a:t>(Baseline - FCC Feasibility Study Report)</a:t>
            </a:r>
            <a:endParaRPr lang="en-FR" sz="1584" dirty="0"/>
          </a:p>
        </p:txBody>
      </p:sp>
      <p:pic>
        <p:nvPicPr>
          <p:cNvPr id="7" name="Picture 6" descr="A picture containing text, stationary, container, box&#10;&#10;Description automatically generated">
            <a:extLst>
              <a:ext uri="{FF2B5EF4-FFF2-40B4-BE49-F238E27FC236}">
                <a16:creationId xmlns:a16="http://schemas.microsoft.com/office/drawing/2014/main" id="{09FEFC3E-8C6E-439C-803C-1C6E60BF8B50}"/>
              </a:ext>
            </a:extLst>
          </p:cNvPr>
          <p:cNvPicPr>
            <a:picLocks noChangeAspect="1"/>
          </p:cNvPicPr>
          <p:nvPr/>
        </p:nvPicPr>
        <p:blipFill>
          <a:blip r:embed="rId3"/>
          <a:stretch>
            <a:fillRect/>
          </a:stretch>
        </p:blipFill>
        <p:spPr>
          <a:xfrm>
            <a:off x="91837" y="659721"/>
            <a:ext cx="1467817" cy="2180177"/>
          </a:xfrm>
          <a:prstGeom prst="rect">
            <a:avLst/>
          </a:prstGeom>
        </p:spPr>
      </p:pic>
      <p:sp>
        <p:nvSpPr>
          <p:cNvPr id="9" name="TextBox 8">
            <a:extLst>
              <a:ext uri="{FF2B5EF4-FFF2-40B4-BE49-F238E27FC236}">
                <a16:creationId xmlns:a16="http://schemas.microsoft.com/office/drawing/2014/main" id="{52882460-A1BD-4EF7-9397-B1F39BAA7907}"/>
              </a:ext>
            </a:extLst>
          </p:cNvPr>
          <p:cNvSpPr txBox="1"/>
          <p:nvPr/>
        </p:nvSpPr>
        <p:spPr>
          <a:xfrm>
            <a:off x="1857995" y="4349862"/>
            <a:ext cx="3528392" cy="823687"/>
          </a:xfrm>
          <a:prstGeom prst="rect">
            <a:avLst/>
          </a:prstGeom>
          <a:noFill/>
          <a:ln w="28575">
            <a:solidFill>
              <a:schemeClr val="accent2"/>
            </a:solidFill>
          </a:ln>
        </p:spPr>
        <p:txBody>
          <a:bodyPr wrap="square">
            <a:spAutoFit/>
          </a:bodyPr>
          <a:lstStyle/>
          <a:p>
            <a:pPr defTabSz="1034826"/>
            <a:r>
              <a:rPr lang="en-GB" sz="1584" b="1" kern="1000" dirty="0">
                <a:solidFill>
                  <a:schemeClr val="accent2"/>
                </a:solidFill>
                <a:latin typeface="Arial" panose="020B0604020202020204" pitchFamily="34" charset="0"/>
                <a:ea typeface="+mj-ea"/>
                <a:cs typeface="Arial" panose="020B0604020202020204" pitchFamily="34" charset="0"/>
              </a:rPr>
              <a:t>Designed by KEK for the </a:t>
            </a:r>
            <a:r>
              <a:rPr lang="en-GB" sz="1584" b="1" kern="1000" dirty="0">
                <a:solidFill>
                  <a:srgbClr val="FF0000"/>
                </a:solidFill>
                <a:latin typeface="Arial" panose="020B0604020202020204" pitchFamily="34" charset="0"/>
                <a:ea typeface="+mj-ea"/>
                <a:cs typeface="Arial" panose="020B0604020202020204" pitchFamily="34" charset="0"/>
              </a:rPr>
              <a:t>ILC</a:t>
            </a:r>
            <a:r>
              <a:rPr lang="en-GB" sz="1584" b="1" kern="1000" dirty="0">
                <a:solidFill>
                  <a:schemeClr val="accent2"/>
                </a:solidFill>
                <a:latin typeface="Arial" panose="020B0604020202020204" pitchFamily="34" charset="0"/>
                <a:ea typeface="+mj-ea"/>
                <a:cs typeface="Arial" panose="020B0604020202020204" pitchFamily="34" charset="0"/>
              </a:rPr>
              <a:t> (Y. </a:t>
            </a:r>
            <a:r>
              <a:rPr lang="en-GB" sz="1584" b="1" kern="1000" dirty="0" err="1">
                <a:solidFill>
                  <a:schemeClr val="accent2"/>
                </a:solidFill>
                <a:latin typeface="Arial" panose="020B0604020202020204" pitchFamily="34" charset="0"/>
                <a:ea typeface="+mj-ea"/>
                <a:cs typeface="Arial" panose="020B0604020202020204" pitchFamily="34" charset="0"/>
              </a:rPr>
              <a:t>Enomoto</a:t>
            </a:r>
            <a:r>
              <a:rPr lang="en-GB" sz="1584" b="1" kern="1000" dirty="0">
                <a:solidFill>
                  <a:schemeClr val="accent2"/>
                </a:solidFill>
                <a:latin typeface="Arial" panose="020B0604020202020204" pitchFamily="34" charset="0"/>
                <a:ea typeface="+mj-ea"/>
                <a:cs typeface="Arial" panose="020B0604020202020204" pitchFamily="34" charset="0"/>
              </a:rPr>
              <a:t>) </a:t>
            </a:r>
            <a:r>
              <a:rPr lang="en-GB" sz="1584" b="1" kern="1000" dirty="0">
                <a:latin typeface="Arial" panose="020B0604020202020204" pitchFamily="34" charset="0"/>
                <a:ea typeface="+mj-ea"/>
                <a:cs typeface="Arial" panose="020B0604020202020204" pitchFamily="34" charset="0"/>
              </a:rPr>
              <a:t>=&gt; FC:ILC-KEK</a:t>
            </a:r>
            <a:endParaRPr lang="en-GB" sz="1584" b="1" kern="1000" dirty="0">
              <a:solidFill>
                <a:schemeClr val="accent2"/>
              </a:solidFill>
              <a:latin typeface="Arial" panose="020B0604020202020204" pitchFamily="34" charset="0"/>
              <a:ea typeface="+mj-ea"/>
              <a:cs typeface="Arial" panose="020B0604020202020204" pitchFamily="34" charset="0"/>
            </a:endParaRPr>
          </a:p>
          <a:p>
            <a:pPr defTabSz="1034826"/>
            <a:r>
              <a:rPr lang="en-GB" sz="1584" i="1" kern="1000" dirty="0">
                <a:solidFill>
                  <a:schemeClr val="tx1">
                    <a:lumMod val="50000"/>
                    <a:lumOff val="50000"/>
                  </a:schemeClr>
                </a:solidFill>
                <a:latin typeface="Arial" panose="020B0604020202020204" pitchFamily="34" charset="0"/>
                <a:ea typeface="+mj-ea"/>
                <a:cs typeface="Arial" panose="020B0604020202020204" pitchFamily="34" charset="0"/>
              </a:rPr>
              <a:t>Under consideration for the FCC-</a:t>
            </a:r>
            <a:r>
              <a:rPr lang="en-GB" sz="1584" i="1" kern="1000" dirty="0" err="1">
                <a:solidFill>
                  <a:schemeClr val="tx1">
                    <a:lumMod val="50000"/>
                    <a:lumOff val="50000"/>
                  </a:schemeClr>
                </a:solidFill>
                <a:latin typeface="Arial" panose="020B0604020202020204" pitchFamily="34" charset="0"/>
                <a:ea typeface="+mj-ea"/>
                <a:cs typeface="Arial" panose="020B0604020202020204" pitchFamily="34" charset="0"/>
              </a:rPr>
              <a:t>ee</a:t>
            </a:r>
            <a:endParaRPr lang="en-GB" sz="1584" i="1" kern="1000" dirty="0">
              <a:solidFill>
                <a:schemeClr val="tx1">
                  <a:lumMod val="50000"/>
                  <a:lumOff val="50000"/>
                </a:schemeClr>
              </a:solidFill>
              <a:latin typeface="Arial" panose="020B0604020202020204" pitchFamily="34" charset="0"/>
              <a:ea typeface="+mj-ea"/>
              <a:cs typeface="Arial" panose="020B0604020202020204" pitchFamily="34" charset="0"/>
            </a:endParaRPr>
          </a:p>
        </p:txBody>
      </p:sp>
      <p:sp>
        <p:nvSpPr>
          <p:cNvPr id="10" name="TextBox 9">
            <a:extLst>
              <a:ext uri="{FF2B5EF4-FFF2-40B4-BE49-F238E27FC236}">
                <a16:creationId xmlns:a16="http://schemas.microsoft.com/office/drawing/2014/main" id="{07B15D4F-3C5F-4806-A565-F549A0E22A0C}"/>
              </a:ext>
            </a:extLst>
          </p:cNvPr>
          <p:cNvSpPr txBox="1"/>
          <p:nvPr/>
        </p:nvSpPr>
        <p:spPr>
          <a:xfrm>
            <a:off x="1840046" y="2859404"/>
            <a:ext cx="3528392" cy="1067472"/>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defTabSz="1034826"/>
            <a:r>
              <a:rPr lang="en-GB" sz="1584" b="1" kern="1000" dirty="0">
                <a:solidFill>
                  <a:schemeClr val="accent2"/>
                </a:solidFill>
                <a:latin typeface="Arial" panose="020B0604020202020204" pitchFamily="34" charset="0"/>
                <a:ea typeface="+mj-ea"/>
                <a:cs typeface="Arial" panose="020B0604020202020204" pitchFamily="34" charset="0"/>
              </a:rPr>
              <a:t>Originally designed by KEK for the </a:t>
            </a:r>
            <a:r>
              <a:rPr lang="en-GB" sz="1584" b="1" kern="1000" dirty="0" err="1">
                <a:solidFill>
                  <a:srgbClr val="FF0000"/>
                </a:solidFill>
                <a:latin typeface="Arial" panose="020B0604020202020204" pitchFamily="34" charset="0"/>
                <a:ea typeface="+mj-ea"/>
                <a:cs typeface="Arial" panose="020B0604020202020204" pitchFamily="34" charset="0"/>
              </a:rPr>
              <a:t>SuperKEKB</a:t>
            </a:r>
            <a:r>
              <a:rPr lang="en-GB" sz="1584" b="1" kern="1000" dirty="0">
                <a:solidFill>
                  <a:schemeClr val="accent6">
                    <a:lumMod val="75000"/>
                  </a:schemeClr>
                </a:solidFill>
                <a:latin typeface="Arial" panose="020B0604020202020204" pitchFamily="34" charset="0"/>
                <a:ea typeface="+mj-ea"/>
                <a:cs typeface="Arial" panose="020B0604020202020204" pitchFamily="34" charset="0"/>
              </a:rPr>
              <a:t> </a:t>
            </a:r>
            <a:r>
              <a:rPr lang="en-GB" sz="1584" b="1" kern="1000" dirty="0">
                <a:latin typeface="Arial" panose="020B0604020202020204" pitchFamily="34" charset="0"/>
                <a:ea typeface="+mj-ea"/>
                <a:cs typeface="Arial" panose="020B0604020202020204" pitchFamily="34" charset="0"/>
              </a:rPr>
              <a:t>=&gt; FC:SKEKB-KEK</a:t>
            </a:r>
          </a:p>
          <a:p>
            <a:pPr defTabSz="1034826"/>
            <a:r>
              <a:rPr lang="en-GB" sz="1584" i="1" kern="1000" dirty="0">
                <a:solidFill>
                  <a:schemeClr val="tx1">
                    <a:lumMod val="50000"/>
                    <a:lumOff val="50000"/>
                  </a:schemeClr>
                </a:solidFill>
                <a:latin typeface="Arial" panose="020B0604020202020204" pitchFamily="34" charset="0"/>
                <a:ea typeface="+mj-ea"/>
                <a:cs typeface="Arial" panose="020B0604020202020204" pitchFamily="34" charset="0"/>
              </a:rPr>
              <a:t>Under consideration for the FCC-</a:t>
            </a:r>
            <a:r>
              <a:rPr lang="en-GB" sz="1584" i="1" kern="1000" dirty="0" err="1">
                <a:solidFill>
                  <a:schemeClr val="tx1">
                    <a:lumMod val="50000"/>
                    <a:lumOff val="50000"/>
                  </a:schemeClr>
                </a:solidFill>
                <a:latin typeface="Arial" panose="020B0604020202020204" pitchFamily="34" charset="0"/>
                <a:ea typeface="+mj-ea"/>
                <a:cs typeface="Arial" panose="020B0604020202020204" pitchFamily="34" charset="0"/>
              </a:rPr>
              <a:t>ee</a:t>
            </a:r>
            <a:r>
              <a:rPr lang="en-GB" sz="1584" i="1" kern="1000" dirty="0">
                <a:solidFill>
                  <a:schemeClr val="tx1">
                    <a:lumMod val="50000"/>
                    <a:lumOff val="50000"/>
                  </a:schemeClr>
                </a:solidFill>
                <a:latin typeface="Arial" panose="020B0604020202020204" pitchFamily="34" charset="0"/>
                <a:ea typeface="+mj-ea"/>
                <a:cs typeface="Arial" panose="020B0604020202020204" pitchFamily="34" charset="0"/>
              </a:rPr>
              <a:t> : with and w/o BC</a:t>
            </a:r>
          </a:p>
        </p:txBody>
      </p:sp>
      <p:pic>
        <p:nvPicPr>
          <p:cNvPr id="12" name="図 16" descr="ダイアグラム, 設計図&#10;&#10;自動的に生成された説明">
            <a:extLst>
              <a:ext uri="{FF2B5EF4-FFF2-40B4-BE49-F238E27FC236}">
                <a16:creationId xmlns:a16="http://schemas.microsoft.com/office/drawing/2014/main" id="{328230FF-F51C-4C91-AF68-3FBC87E6A3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37" y="4076954"/>
            <a:ext cx="1684225" cy="1545078"/>
          </a:xfrm>
          <a:prstGeom prst="rect">
            <a:avLst/>
          </a:prstGeom>
        </p:spPr>
      </p:pic>
      <p:pic>
        <p:nvPicPr>
          <p:cNvPr id="13" name="Picture 12">
            <a:extLst>
              <a:ext uri="{FF2B5EF4-FFF2-40B4-BE49-F238E27FC236}">
                <a16:creationId xmlns:a16="http://schemas.microsoft.com/office/drawing/2014/main" id="{15072505-BEF0-4AA6-BF5B-FE0967641FFF}"/>
              </a:ext>
            </a:extLst>
          </p:cNvPr>
          <p:cNvPicPr>
            <a:picLocks noChangeAspect="1"/>
          </p:cNvPicPr>
          <p:nvPr/>
        </p:nvPicPr>
        <p:blipFill rotWithShape="1">
          <a:blip r:embed="rId5"/>
          <a:srcRect t="23856" b="8409"/>
          <a:stretch/>
        </p:blipFill>
        <p:spPr>
          <a:xfrm>
            <a:off x="63760" y="2977688"/>
            <a:ext cx="1738420" cy="823687"/>
          </a:xfrm>
          <a:prstGeom prst="rect">
            <a:avLst/>
          </a:prstGeom>
        </p:spPr>
      </p:pic>
      <p:pic>
        <p:nvPicPr>
          <p:cNvPr id="3" name="Picture 2">
            <a:extLst>
              <a:ext uri="{FF2B5EF4-FFF2-40B4-BE49-F238E27FC236}">
                <a16:creationId xmlns:a16="http://schemas.microsoft.com/office/drawing/2014/main" id="{3EECF160-C3CC-412C-9C55-B2662C85B865}"/>
              </a:ext>
            </a:extLst>
          </p:cNvPr>
          <p:cNvPicPr>
            <a:picLocks noChangeAspect="1"/>
          </p:cNvPicPr>
          <p:nvPr/>
        </p:nvPicPr>
        <p:blipFill rotWithShape="1">
          <a:blip r:embed="rId6"/>
          <a:srcRect l="1340" t="10499" r="7476"/>
          <a:stretch/>
        </p:blipFill>
        <p:spPr>
          <a:xfrm>
            <a:off x="5386387" y="2453680"/>
            <a:ext cx="5238557" cy="3177696"/>
          </a:xfrm>
          <a:prstGeom prst="rect">
            <a:avLst/>
          </a:prstGeom>
        </p:spPr>
      </p:pic>
      <p:graphicFrame>
        <p:nvGraphicFramePr>
          <p:cNvPr id="2" name="Table 3">
            <a:extLst>
              <a:ext uri="{FF2B5EF4-FFF2-40B4-BE49-F238E27FC236}">
                <a16:creationId xmlns:a16="http://schemas.microsoft.com/office/drawing/2014/main" id="{A44D2738-1E70-424B-B575-524BE6FFD084}"/>
              </a:ext>
            </a:extLst>
          </p:cNvPr>
          <p:cNvGraphicFramePr>
            <a:graphicFrameLocks noGrp="1"/>
          </p:cNvGraphicFramePr>
          <p:nvPr>
            <p:extLst>
              <p:ext uri="{D42A27DB-BD31-4B8C-83A1-F6EECF244321}">
                <p14:modId xmlns:p14="http://schemas.microsoft.com/office/powerpoint/2010/main" val="3391675803"/>
              </p:ext>
            </p:extLst>
          </p:nvPr>
        </p:nvGraphicFramePr>
        <p:xfrm>
          <a:off x="5649852" y="711000"/>
          <a:ext cx="5031086" cy="1670672"/>
        </p:xfrm>
        <a:graphic>
          <a:graphicData uri="http://schemas.openxmlformats.org/drawingml/2006/table">
            <a:tbl>
              <a:tblPr firstRow="1" bandRow="1">
                <a:tableStyleId>{5C22544A-7EE6-4342-B048-85BDC9FD1C3A}</a:tableStyleId>
              </a:tblPr>
              <a:tblGrid>
                <a:gridCol w="2328823">
                  <a:extLst>
                    <a:ext uri="{9D8B030D-6E8A-4147-A177-3AD203B41FA5}">
                      <a16:colId xmlns:a16="http://schemas.microsoft.com/office/drawing/2014/main" val="1610785379"/>
                    </a:ext>
                  </a:extLst>
                </a:gridCol>
                <a:gridCol w="2702263">
                  <a:extLst>
                    <a:ext uri="{9D8B030D-6E8A-4147-A177-3AD203B41FA5}">
                      <a16:colId xmlns:a16="http://schemas.microsoft.com/office/drawing/2014/main" val="567655309"/>
                    </a:ext>
                  </a:extLst>
                </a:gridCol>
              </a:tblGrid>
              <a:tr h="417668">
                <a:tc>
                  <a:txBody>
                    <a:bodyPr/>
                    <a:lstStyle/>
                    <a:p>
                      <a:pPr algn="ctr"/>
                      <a:r>
                        <a:rPr lang="en-GB" sz="1600" dirty="0"/>
                        <a:t>Matching device</a:t>
                      </a:r>
                    </a:p>
                  </a:txBody>
                  <a:tcPr/>
                </a:tc>
                <a:tc>
                  <a:txBody>
                    <a:bodyPr/>
                    <a:lstStyle/>
                    <a:p>
                      <a:pPr algn="ctr"/>
                      <a:r>
                        <a:rPr lang="en-GB" sz="1600" dirty="0"/>
                        <a:t>Aperture in diameter (mm)</a:t>
                      </a:r>
                    </a:p>
                  </a:txBody>
                  <a:tcPr/>
                </a:tc>
                <a:extLst>
                  <a:ext uri="{0D108BD9-81ED-4DB2-BD59-A6C34878D82A}">
                    <a16:rowId xmlns:a16="http://schemas.microsoft.com/office/drawing/2014/main" val="3766641916"/>
                  </a:ext>
                </a:extLst>
              </a:tr>
              <a:tr h="417668">
                <a:tc>
                  <a:txBody>
                    <a:bodyPr/>
                    <a:lstStyle/>
                    <a:p>
                      <a:pPr algn="ctr"/>
                      <a:r>
                        <a:rPr lang="en-GB" sz="1600" dirty="0"/>
                        <a:t>ILC FC</a:t>
                      </a:r>
                    </a:p>
                  </a:txBody>
                  <a:tcPr/>
                </a:tc>
                <a:tc>
                  <a:txBody>
                    <a:bodyPr/>
                    <a:lstStyle/>
                    <a:p>
                      <a:pPr algn="ctr"/>
                      <a:r>
                        <a:rPr lang="en-GB" sz="1600" dirty="0"/>
                        <a:t>6-64</a:t>
                      </a:r>
                    </a:p>
                  </a:txBody>
                  <a:tcPr/>
                </a:tc>
                <a:extLst>
                  <a:ext uri="{0D108BD9-81ED-4DB2-BD59-A6C34878D82A}">
                    <a16:rowId xmlns:a16="http://schemas.microsoft.com/office/drawing/2014/main" val="2223541028"/>
                  </a:ext>
                </a:extLst>
              </a:tr>
              <a:tr h="417668">
                <a:tc>
                  <a:txBody>
                    <a:bodyPr/>
                    <a:lstStyle/>
                    <a:p>
                      <a:pPr algn="ctr"/>
                      <a:r>
                        <a:rPr lang="en-GB" sz="1600" dirty="0" err="1"/>
                        <a:t>SkperKEKB</a:t>
                      </a:r>
                      <a:r>
                        <a:rPr lang="en-GB" sz="1600" dirty="0"/>
                        <a:t> FC</a:t>
                      </a:r>
                    </a:p>
                  </a:txBody>
                  <a:tcPr/>
                </a:tc>
                <a:tc>
                  <a:txBody>
                    <a:bodyPr/>
                    <a:lstStyle/>
                    <a:p>
                      <a:pPr algn="ctr"/>
                      <a:r>
                        <a:rPr lang="en-GB" sz="1600" dirty="0"/>
                        <a:t>7-52</a:t>
                      </a:r>
                    </a:p>
                  </a:txBody>
                  <a:tcPr/>
                </a:tc>
                <a:extLst>
                  <a:ext uri="{0D108BD9-81ED-4DB2-BD59-A6C34878D82A}">
                    <a16:rowId xmlns:a16="http://schemas.microsoft.com/office/drawing/2014/main" val="931265346"/>
                  </a:ext>
                </a:extLst>
              </a:tr>
              <a:tr h="417668">
                <a:tc>
                  <a:txBody>
                    <a:bodyPr/>
                    <a:lstStyle/>
                    <a:p>
                      <a:pPr algn="ctr"/>
                      <a:r>
                        <a:rPr lang="en-GB" sz="1600" dirty="0"/>
                        <a:t>HTS solenoid</a:t>
                      </a:r>
                    </a:p>
                  </a:txBody>
                  <a:tcPr/>
                </a:tc>
                <a:tc>
                  <a:txBody>
                    <a:bodyPr/>
                    <a:lstStyle/>
                    <a:p>
                      <a:pPr algn="ctr"/>
                      <a:r>
                        <a:rPr lang="en-GB" sz="1600" dirty="0"/>
                        <a:t>60 (72)</a:t>
                      </a:r>
                    </a:p>
                  </a:txBody>
                  <a:tcPr/>
                </a:tc>
                <a:extLst>
                  <a:ext uri="{0D108BD9-81ED-4DB2-BD59-A6C34878D82A}">
                    <a16:rowId xmlns:a16="http://schemas.microsoft.com/office/drawing/2014/main" val="4236173214"/>
                  </a:ext>
                </a:extLst>
              </a:tr>
            </a:tbl>
          </a:graphicData>
        </a:graphic>
      </p:graphicFrame>
    </p:spTree>
    <p:extLst>
      <p:ext uri="{BB962C8B-B14F-4D97-AF65-F5344CB8AC3E}">
        <p14:creationId xmlns:p14="http://schemas.microsoft.com/office/powerpoint/2010/main" val="1880476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632A340-E8B7-863E-C77C-76BE680842CF}"/>
              </a:ext>
            </a:extLst>
          </p:cNvPr>
          <p:cNvSpPr>
            <a:spLocks noGrp="1"/>
          </p:cNvSpPr>
          <p:nvPr>
            <p:ph type="sldNum" sz="quarter" idx="12"/>
          </p:nvPr>
        </p:nvSpPr>
        <p:spPr/>
        <p:txBody>
          <a:bodyPr/>
          <a:lstStyle/>
          <a:p>
            <a:fld id="{77E71596-5F9D-49C5-9701-16B3CA54319D}" type="slidenum">
              <a:rPr lang="fr-FR" smtClean="0"/>
              <a:pPr/>
              <a:t>7</a:t>
            </a:fld>
            <a:endParaRPr lang="fr-FR" dirty="0"/>
          </a:p>
        </p:txBody>
      </p:sp>
      <p:sp>
        <p:nvSpPr>
          <p:cNvPr id="8" name="Date Placeholder 2">
            <a:extLst>
              <a:ext uri="{FF2B5EF4-FFF2-40B4-BE49-F238E27FC236}">
                <a16:creationId xmlns:a16="http://schemas.microsoft.com/office/drawing/2014/main" id="{C4722D0F-B96F-E7AC-769D-0176776FEC49}"/>
              </a:ext>
            </a:extLst>
          </p:cNvPr>
          <p:cNvSpPr>
            <a:spLocks noGrp="1"/>
          </p:cNvSpPr>
          <p:nvPr>
            <p:ph type="dt" sz="half" idx="10"/>
          </p:nvPr>
        </p:nvSpPr>
        <p:spPr>
          <a:xfrm>
            <a:off x="201812" y="5714820"/>
            <a:ext cx="2411556" cy="322263"/>
          </a:xfrm>
        </p:spPr>
        <p:txBody>
          <a:bodyPr/>
          <a:lstStyle/>
          <a:p>
            <a:fld id="{29266485-1F8C-49AD-A5D5-E767E4406627}" type="datetime1">
              <a:rPr lang="fr-FR" smtClean="0"/>
              <a:t>17/06/2025</a:t>
            </a:fld>
            <a:endParaRPr lang="fr-FR" dirty="0"/>
          </a:p>
        </p:txBody>
      </p:sp>
      <p:sp>
        <p:nvSpPr>
          <p:cNvPr id="11" name="Title 5">
            <a:extLst>
              <a:ext uri="{FF2B5EF4-FFF2-40B4-BE49-F238E27FC236}">
                <a16:creationId xmlns:a16="http://schemas.microsoft.com/office/drawing/2014/main" id="{0F40467E-4ECE-0DF4-04A7-386A4372AC18}"/>
              </a:ext>
            </a:extLst>
          </p:cNvPr>
          <p:cNvSpPr>
            <a:spLocks noGrp="1"/>
          </p:cNvSpPr>
          <p:nvPr>
            <p:ph type="title"/>
          </p:nvPr>
        </p:nvSpPr>
        <p:spPr>
          <a:xfrm>
            <a:off x="2290044" y="149425"/>
            <a:ext cx="6691118" cy="432048"/>
          </a:xfrm>
        </p:spPr>
        <p:txBody>
          <a:bodyPr>
            <a:normAutofit/>
          </a:bodyPr>
          <a:lstStyle/>
          <a:p>
            <a:r>
              <a:rPr lang="en-GB" dirty="0"/>
              <a:t>Simulation tools</a:t>
            </a:r>
          </a:p>
        </p:txBody>
      </p:sp>
      <p:sp>
        <p:nvSpPr>
          <p:cNvPr id="21" name="Footer Placeholder 6">
            <a:extLst>
              <a:ext uri="{FF2B5EF4-FFF2-40B4-BE49-F238E27FC236}">
                <a16:creationId xmlns:a16="http://schemas.microsoft.com/office/drawing/2014/main" id="{28430156-3D58-4CFB-9983-84629D5A1554}"/>
              </a:ext>
            </a:extLst>
          </p:cNvPr>
          <p:cNvSpPr>
            <a:spLocks noGrp="1"/>
          </p:cNvSpPr>
          <p:nvPr>
            <p:ph type="ftr" sz="quarter" idx="11"/>
          </p:nvPr>
        </p:nvSpPr>
        <p:spPr>
          <a:xfrm>
            <a:off x="2218035" y="5714820"/>
            <a:ext cx="5328591" cy="322263"/>
          </a:xfrm>
        </p:spPr>
        <p:txBody>
          <a:bodyPr/>
          <a:lstStyle/>
          <a:p>
            <a:r>
              <a:rPr lang="es-ES" dirty="0"/>
              <a:t> CEPC 2025, 16-19 June 2025, (Barcelona, </a:t>
            </a:r>
            <a:r>
              <a:rPr lang="es-ES" dirty="0" err="1"/>
              <a:t>Spain</a:t>
            </a:r>
            <a:r>
              <a:rPr lang="es-ES" dirty="0"/>
              <a:t>)</a:t>
            </a:r>
            <a:endParaRPr lang="en-GB" dirty="0"/>
          </a:p>
        </p:txBody>
      </p:sp>
      <p:sp>
        <p:nvSpPr>
          <p:cNvPr id="22" name="Can 3">
            <a:extLst>
              <a:ext uri="{FF2B5EF4-FFF2-40B4-BE49-F238E27FC236}">
                <a16:creationId xmlns:a16="http://schemas.microsoft.com/office/drawing/2014/main" id="{49EDE1E1-6D57-4986-A68A-975E6222D503}"/>
              </a:ext>
            </a:extLst>
          </p:cNvPr>
          <p:cNvSpPr/>
          <p:nvPr/>
        </p:nvSpPr>
        <p:spPr>
          <a:xfrm rot="5400000">
            <a:off x="4456146" y="926306"/>
            <a:ext cx="236338" cy="2043102"/>
          </a:xfrm>
          <a:prstGeom prst="ca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67"/>
          </a:p>
        </p:txBody>
      </p:sp>
      <p:sp>
        <p:nvSpPr>
          <p:cNvPr id="23" name="AutoShape 126">
            <a:extLst>
              <a:ext uri="{FF2B5EF4-FFF2-40B4-BE49-F238E27FC236}">
                <a16:creationId xmlns:a16="http://schemas.microsoft.com/office/drawing/2014/main" id="{C1BE367E-9C82-4304-9FB6-58B23B9A35D0}"/>
              </a:ext>
            </a:extLst>
          </p:cNvPr>
          <p:cNvSpPr>
            <a:spLocks noChangeArrowheads="1"/>
          </p:cNvSpPr>
          <p:nvPr/>
        </p:nvSpPr>
        <p:spPr bwMode="auto">
          <a:xfrm rot="5400000">
            <a:off x="3530772" y="1868846"/>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24" name="Line 153">
            <a:extLst>
              <a:ext uri="{FF2B5EF4-FFF2-40B4-BE49-F238E27FC236}">
                <a16:creationId xmlns:a16="http://schemas.microsoft.com/office/drawing/2014/main" id="{77633D91-85D4-4991-BC31-B2B80B5F9D29}"/>
              </a:ext>
            </a:extLst>
          </p:cNvPr>
          <p:cNvSpPr>
            <a:spLocks noChangeShapeType="1"/>
          </p:cNvSpPr>
          <p:nvPr/>
        </p:nvSpPr>
        <p:spPr bwMode="auto">
          <a:xfrm flipV="1">
            <a:off x="2274377" y="1952059"/>
            <a:ext cx="1266406" cy="57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5" name="Cube 24">
            <a:extLst>
              <a:ext uri="{FF2B5EF4-FFF2-40B4-BE49-F238E27FC236}">
                <a16:creationId xmlns:a16="http://schemas.microsoft.com/office/drawing/2014/main" id="{A19A315B-6901-4A03-BE0E-31A1F3556FBD}"/>
              </a:ext>
            </a:extLst>
          </p:cNvPr>
          <p:cNvSpPr/>
          <p:nvPr/>
        </p:nvSpPr>
        <p:spPr>
          <a:xfrm rot="16200000">
            <a:off x="2074142" y="1764741"/>
            <a:ext cx="680253" cy="404165"/>
          </a:xfrm>
          <a:prstGeom prst="cube">
            <a:avLst>
              <a:gd name="adj" fmla="val 2512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67"/>
          </a:p>
        </p:txBody>
      </p:sp>
      <p:sp>
        <p:nvSpPr>
          <p:cNvPr id="26" name="Line 153">
            <a:extLst>
              <a:ext uri="{FF2B5EF4-FFF2-40B4-BE49-F238E27FC236}">
                <a16:creationId xmlns:a16="http://schemas.microsoft.com/office/drawing/2014/main" id="{1AC84F7E-A13D-41CC-9734-C0A601AC7D05}"/>
              </a:ext>
            </a:extLst>
          </p:cNvPr>
          <p:cNvSpPr>
            <a:spLocks noChangeShapeType="1"/>
          </p:cNvSpPr>
          <p:nvPr/>
        </p:nvSpPr>
        <p:spPr bwMode="auto">
          <a:xfrm>
            <a:off x="5595866" y="1935993"/>
            <a:ext cx="651419" cy="73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27" name="AutoShape 126">
            <a:extLst>
              <a:ext uri="{FF2B5EF4-FFF2-40B4-BE49-F238E27FC236}">
                <a16:creationId xmlns:a16="http://schemas.microsoft.com/office/drawing/2014/main" id="{9EADD1C0-A551-40E9-A2E4-65EFA3F1F6A8}"/>
              </a:ext>
            </a:extLst>
          </p:cNvPr>
          <p:cNvSpPr>
            <a:spLocks noChangeArrowheads="1"/>
          </p:cNvSpPr>
          <p:nvPr/>
        </p:nvSpPr>
        <p:spPr bwMode="auto">
          <a:xfrm rot="5400000">
            <a:off x="3046897" y="1844916"/>
            <a:ext cx="690932" cy="171396"/>
          </a:xfrm>
          <a:prstGeom prst="can">
            <a:avLst>
              <a:gd name="adj" fmla="val 24611"/>
            </a:avLst>
          </a:prstGeom>
          <a:solidFill>
            <a:schemeClr val="accent6">
              <a:lumMod val="75000"/>
            </a:schemeClr>
          </a:solidFill>
          <a:ln w="9525">
            <a:solidFill>
              <a:schemeClr val="accent6">
                <a:lumMod val="75000"/>
              </a:schemeClr>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chemeClr val="accent6">
                  <a:lumMod val="75000"/>
                </a:schemeClr>
              </a:solidFill>
            </a:endParaRPr>
          </a:p>
        </p:txBody>
      </p:sp>
      <p:sp>
        <p:nvSpPr>
          <p:cNvPr id="28" name="AutoShape 126">
            <a:extLst>
              <a:ext uri="{FF2B5EF4-FFF2-40B4-BE49-F238E27FC236}">
                <a16:creationId xmlns:a16="http://schemas.microsoft.com/office/drawing/2014/main" id="{1D42CF69-77BA-4A0F-B1A1-3D0459229A1F}"/>
              </a:ext>
            </a:extLst>
          </p:cNvPr>
          <p:cNvSpPr>
            <a:spLocks noChangeArrowheads="1"/>
          </p:cNvSpPr>
          <p:nvPr/>
        </p:nvSpPr>
        <p:spPr bwMode="auto">
          <a:xfrm rot="5400000">
            <a:off x="2897739" y="1903467"/>
            <a:ext cx="384373" cy="97184"/>
          </a:xfrm>
          <a:prstGeom prst="can">
            <a:avLst>
              <a:gd name="adj" fmla="val 24611"/>
            </a:avLst>
          </a:prstGeom>
          <a:solidFill>
            <a:schemeClr val="accent4"/>
          </a:solidFill>
          <a:ln w="9525">
            <a:solidFill>
              <a:schemeClr val="accent4"/>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29" name="AutoShape 126">
            <a:extLst>
              <a:ext uri="{FF2B5EF4-FFF2-40B4-BE49-F238E27FC236}">
                <a16:creationId xmlns:a16="http://schemas.microsoft.com/office/drawing/2014/main" id="{09D86858-C195-40A0-900F-5C97F7297DAF}"/>
              </a:ext>
            </a:extLst>
          </p:cNvPr>
          <p:cNvSpPr>
            <a:spLocks noChangeArrowheads="1"/>
          </p:cNvSpPr>
          <p:nvPr/>
        </p:nvSpPr>
        <p:spPr bwMode="auto">
          <a:xfrm rot="5400000">
            <a:off x="3725735" y="1868846"/>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30" name="AutoShape 126">
            <a:extLst>
              <a:ext uri="{FF2B5EF4-FFF2-40B4-BE49-F238E27FC236}">
                <a16:creationId xmlns:a16="http://schemas.microsoft.com/office/drawing/2014/main" id="{C093B072-A408-43A6-8A43-19C7E472662F}"/>
              </a:ext>
            </a:extLst>
          </p:cNvPr>
          <p:cNvSpPr>
            <a:spLocks noChangeArrowheads="1"/>
          </p:cNvSpPr>
          <p:nvPr/>
        </p:nvSpPr>
        <p:spPr bwMode="auto">
          <a:xfrm rot="5400000">
            <a:off x="3915395" y="1876831"/>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31" name="AutoShape 126">
            <a:extLst>
              <a:ext uri="{FF2B5EF4-FFF2-40B4-BE49-F238E27FC236}">
                <a16:creationId xmlns:a16="http://schemas.microsoft.com/office/drawing/2014/main" id="{49B282D6-4117-471A-BB8F-C10E998E912C}"/>
              </a:ext>
            </a:extLst>
          </p:cNvPr>
          <p:cNvSpPr>
            <a:spLocks noChangeArrowheads="1"/>
          </p:cNvSpPr>
          <p:nvPr/>
        </p:nvSpPr>
        <p:spPr bwMode="auto">
          <a:xfrm rot="5400000">
            <a:off x="4116949" y="1876832"/>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32" name="AutoShape 126">
            <a:extLst>
              <a:ext uri="{FF2B5EF4-FFF2-40B4-BE49-F238E27FC236}">
                <a16:creationId xmlns:a16="http://schemas.microsoft.com/office/drawing/2014/main" id="{3BC0C391-A9CE-47FF-B9DF-1031125ACDE3}"/>
              </a:ext>
            </a:extLst>
          </p:cNvPr>
          <p:cNvSpPr>
            <a:spLocks noChangeArrowheads="1"/>
          </p:cNvSpPr>
          <p:nvPr/>
        </p:nvSpPr>
        <p:spPr bwMode="auto">
          <a:xfrm rot="5400000">
            <a:off x="4319971" y="1876832"/>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33" name="AutoShape 126">
            <a:extLst>
              <a:ext uri="{FF2B5EF4-FFF2-40B4-BE49-F238E27FC236}">
                <a16:creationId xmlns:a16="http://schemas.microsoft.com/office/drawing/2014/main" id="{909AD3E6-E7BD-4AF6-A931-A30B261CD91D}"/>
              </a:ext>
            </a:extLst>
          </p:cNvPr>
          <p:cNvSpPr>
            <a:spLocks noChangeArrowheads="1"/>
          </p:cNvSpPr>
          <p:nvPr/>
        </p:nvSpPr>
        <p:spPr bwMode="auto">
          <a:xfrm rot="5400000">
            <a:off x="4530564" y="1868846"/>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34" name="AutoShape 126">
            <a:extLst>
              <a:ext uri="{FF2B5EF4-FFF2-40B4-BE49-F238E27FC236}">
                <a16:creationId xmlns:a16="http://schemas.microsoft.com/office/drawing/2014/main" id="{7CAE7F3A-5953-4FDB-98EA-8CF16FEF6C02}"/>
              </a:ext>
            </a:extLst>
          </p:cNvPr>
          <p:cNvSpPr>
            <a:spLocks noChangeArrowheads="1"/>
          </p:cNvSpPr>
          <p:nvPr/>
        </p:nvSpPr>
        <p:spPr bwMode="auto">
          <a:xfrm rot="5400000">
            <a:off x="4742487" y="1876832"/>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35" name="AutoShape 126">
            <a:extLst>
              <a:ext uri="{FF2B5EF4-FFF2-40B4-BE49-F238E27FC236}">
                <a16:creationId xmlns:a16="http://schemas.microsoft.com/office/drawing/2014/main" id="{3EB11F15-73FB-4EC1-AAB2-F10AAC756990}"/>
              </a:ext>
            </a:extLst>
          </p:cNvPr>
          <p:cNvSpPr>
            <a:spLocks noChangeArrowheads="1"/>
          </p:cNvSpPr>
          <p:nvPr/>
        </p:nvSpPr>
        <p:spPr bwMode="auto">
          <a:xfrm rot="5400000">
            <a:off x="4944810" y="1888985"/>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36" name="AutoShape 126">
            <a:extLst>
              <a:ext uri="{FF2B5EF4-FFF2-40B4-BE49-F238E27FC236}">
                <a16:creationId xmlns:a16="http://schemas.microsoft.com/office/drawing/2014/main" id="{6D243151-CA47-4A74-B709-09DDE284BDA4}"/>
              </a:ext>
            </a:extLst>
          </p:cNvPr>
          <p:cNvSpPr>
            <a:spLocks noChangeArrowheads="1"/>
          </p:cNvSpPr>
          <p:nvPr/>
        </p:nvSpPr>
        <p:spPr bwMode="auto">
          <a:xfrm rot="5400000">
            <a:off x="5147589" y="1888880"/>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cxnSp>
        <p:nvCxnSpPr>
          <p:cNvPr id="37" name="Straight Arrow Connector 36">
            <a:extLst>
              <a:ext uri="{FF2B5EF4-FFF2-40B4-BE49-F238E27FC236}">
                <a16:creationId xmlns:a16="http://schemas.microsoft.com/office/drawing/2014/main" id="{0FB58312-BF2C-4027-B21F-624D9B5CB8F2}"/>
              </a:ext>
            </a:extLst>
          </p:cNvPr>
          <p:cNvCxnSpPr/>
          <p:nvPr/>
        </p:nvCxnSpPr>
        <p:spPr bwMode="auto">
          <a:xfrm>
            <a:off x="2536334" y="2436332"/>
            <a:ext cx="1016430"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Arrow Connector 37">
            <a:extLst>
              <a:ext uri="{FF2B5EF4-FFF2-40B4-BE49-F238E27FC236}">
                <a16:creationId xmlns:a16="http://schemas.microsoft.com/office/drawing/2014/main" id="{F3DA2CAD-2688-4454-8BD1-3BEC02DF5096}"/>
              </a:ext>
            </a:extLst>
          </p:cNvPr>
          <p:cNvCxnSpPr/>
          <p:nvPr/>
        </p:nvCxnSpPr>
        <p:spPr bwMode="auto">
          <a:xfrm>
            <a:off x="3538652" y="1966824"/>
            <a:ext cx="0" cy="453362"/>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9" name="AutoShape 126">
            <a:extLst>
              <a:ext uri="{FF2B5EF4-FFF2-40B4-BE49-F238E27FC236}">
                <a16:creationId xmlns:a16="http://schemas.microsoft.com/office/drawing/2014/main" id="{E0532C8D-1249-4C42-BBE7-6644BB55BAC8}"/>
              </a:ext>
            </a:extLst>
          </p:cNvPr>
          <p:cNvSpPr>
            <a:spLocks noChangeArrowheads="1"/>
          </p:cNvSpPr>
          <p:nvPr/>
        </p:nvSpPr>
        <p:spPr bwMode="auto">
          <a:xfrm rot="5400000">
            <a:off x="2269126" y="1934418"/>
            <a:ext cx="393311" cy="121876"/>
          </a:xfrm>
          <a:prstGeom prst="can">
            <a:avLst>
              <a:gd name="adj" fmla="val 24611"/>
            </a:avLst>
          </a:prstGeom>
          <a:solidFill>
            <a:schemeClr val="bg2">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cxnSp>
        <p:nvCxnSpPr>
          <p:cNvPr id="40" name="Straight Arrow Connector 39">
            <a:extLst>
              <a:ext uri="{FF2B5EF4-FFF2-40B4-BE49-F238E27FC236}">
                <a16:creationId xmlns:a16="http://schemas.microsoft.com/office/drawing/2014/main" id="{80BCE831-6D4E-4B0B-A138-1DE26F166EC6}"/>
              </a:ext>
            </a:extLst>
          </p:cNvPr>
          <p:cNvCxnSpPr>
            <a:cxnSpLocks/>
          </p:cNvCxnSpPr>
          <p:nvPr/>
        </p:nvCxnSpPr>
        <p:spPr bwMode="auto">
          <a:xfrm flipH="1">
            <a:off x="2536334" y="1286313"/>
            <a:ext cx="9247" cy="1133874"/>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1" name="Rectangle 101">
            <a:extLst>
              <a:ext uri="{FF2B5EF4-FFF2-40B4-BE49-F238E27FC236}">
                <a16:creationId xmlns:a16="http://schemas.microsoft.com/office/drawing/2014/main" id="{C4CF3933-7D5D-4329-A477-B5966A92C9B2}"/>
              </a:ext>
            </a:extLst>
          </p:cNvPr>
          <p:cNvSpPr>
            <a:spLocks noChangeArrowheads="1"/>
          </p:cNvSpPr>
          <p:nvPr/>
        </p:nvSpPr>
        <p:spPr bwMode="auto">
          <a:xfrm>
            <a:off x="2732452" y="2404575"/>
            <a:ext cx="580608" cy="21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de-DE" sz="795" dirty="0"/>
              <a:t> 3</a:t>
            </a:r>
            <a:r>
              <a:rPr lang="en-CH" altLang="de-DE" sz="795" dirty="0"/>
              <a:t>4</a:t>
            </a:r>
            <a:r>
              <a:rPr lang="en-US" altLang="de-DE" sz="795" dirty="0"/>
              <a:t>6 mm</a:t>
            </a:r>
          </a:p>
        </p:txBody>
      </p:sp>
      <p:cxnSp>
        <p:nvCxnSpPr>
          <p:cNvPr id="42" name="Straight Arrow Connector 41">
            <a:extLst>
              <a:ext uri="{FF2B5EF4-FFF2-40B4-BE49-F238E27FC236}">
                <a16:creationId xmlns:a16="http://schemas.microsoft.com/office/drawing/2014/main" id="{4923A4F0-0522-45DF-94ED-8D3BBDFB61F1}"/>
              </a:ext>
            </a:extLst>
          </p:cNvPr>
          <p:cNvCxnSpPr/>
          <p:nvPr/>
        </p:nvCxnSpPr>
        <p:spPr bwMode="auto">
          <a:xfrm>
            <a:off x="3249497" y="1508641"/>
            <a:ext cx="285733" cy="1188"/>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Rectangle 101">
            <a:extLst>
              <a:ext uri="{FF2B5EF4-FFF2-40B4-BE49-F238E27FC236}">
                <a16:creationId xmlns:a16="http://schemas.microsoft.com/office/drawing/2014/main" id="{8CDCD40E-BB9F-4522-BF47-8D8359A8E11C}"/>
              </a:ext>
            </a:extLst>
          </p:cNvPr>
          <p:cNvSpPr>
            <a:spLocks noChangeArrowheads="1"/>
          </p:cNvSpPr>
          <p:nvPr/>
        </p:nvSpPr>
        <p:spPr bwMode="auto">
          <a:xfrm>
            <a:off x="3197480" y="1312438"/>
            <a:ext cx="551754" cy="21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de-DE" sz="795" dirty="0"/>
              <a:t>105 mm</a:t>
            </a:r>
          </a:p>
        </p:txBody>
      </p:sp>
      <p:cxnSp>
        <p:nvCxnSpPr>
          <p:cNvPr id="44" name="Straight Arrow Connector 43">
            <a:extLst>
              <a:ext uri="{FF2B5EF4-FFF2-40B4-BE49-F238E27FC236}">
                <a16:creationId xmlns:a16="http://schemas.microsoft.com/office/drawing/2014/main" id="{BF0A465C-AD77-475A-8826-2E989CCB7A96}"/>
              </a:ext>
            </a:extLst>
          </p:cNvPr>
          <p:cNvCxnSpPr/>
          <p:nvPr/>
        </p:nvCxnSpPr>
        <p:spPr bwMode="auto">
          <a:xfrm>
            <a:off x="2951309" y="1709935"/>
            <a:ext cx="285733" cy="1188"/>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Rectangle 101">
            <a:extLst>
              <a:ext uri="{FF2B5EF4-FFF2-40B4-BE49-F238E27FC236}">
                <a16:creationId xmlns:a16="http://schemas.microsoft.com/office/drawing/2014/main" id="{1C9F1FF3-5CD2-4107-8C50-056260C7105A}"/>
              </a:ext>
            </a:extLst>
          </p:cNvPr>
          <p:cNvSpPr>
            <a:spLocks noChangeArrowheads="1"/>
          </p:cNvSpPr>
          <p:nvPr/>
        </p:nvSpPr>
        <p:spPr bwMode="auto">
          <a:xfrm>
            <a:off x="2899293" y="1513732"/>
            <a:ext cx="495649" cy="21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de-DE" sz="795" dirty="0"/>
              <a:t>7</a:t>
            </a:r>
            <a:r>
              <a:rPr lang="en-CH" altLang="de-DE" sz="795" dirty="0"/>
              <a:t>2</a:t>
            </a:r>
            <a:r>
              <a:rPr lang="en-US" altLang="de-DE" sz="795" dirty="0"/>
              <a:t> mm</a:t>
            </a:r>
          </a:p>
        </p:txBody>
      </p:sp>
      <p:sp>
        <p:nvSpPr>
          <p:cNvPr id="46" name="Can 2281">
            <a:extLst>
              <a:ext uri="{FF2B5EF4-FFF2-40B4-BE49-F238E27FC236}">
                <a16:creationId xmlns:a16="http://schemas.microsoft.com/office/drawing/2014/main" id="{A5B7214E-8F40-4181-A82C-8133EC3AEB62}"/>
              </a:ext>
            </a:extLst>
          </p:cNvPr>
          <p:cNvSpPr/>
          <p:nvPr/>
        </p:nvSpPr>
        <p:spPr>
          <a:xfrm rot="5400000">
            <a:off x="7006272" y="943123"/>
            <a:ext cx="236338" cy="2009468"/>
          </a:xfrm>
          <a:prstGeom prst="ca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67"/>
          </a:p>
        </p:txBody>
      </p:sp>
      <p:sp>
        <p:nvSpPr>
          <p:cNvPr id="47" name="AutoShape 126">
            <a:extLst>
              <a:ext uri="{FF2B5EF4-FFF2-40B4-BE49-F238E27FC236}">
                <a16:creationId xmlns:a16="http://schemas.microsoft.com/office/drawing/2014/main" id="{EB8051A0-B4A7-4E67-91E0-35F65E5E855C}"/>
              </a:ext>
            </a:extLst>
          </p:cNvPr>
          <p:cNvSpPr>
            <a:spLocks noChangeArrowheads="1"/>
          </p:cNvSpPr>
          <p:nvPr/>
        </p:nvSpPr>
        <p:spPr bwMode="auto">
          <a:xfrm rot="5400000">
            <a:off x="6097715" y="1868846"/>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48" name="Line 153">
            <a:extLst>
              <a:ext uri="{FF2B5EF4-FFF2-40B4-BE49-F238E27FC236}">
                <a16:creationId xmlns:a16="http://schemas.microsoft.com/office/drawing/2014/main" id="{B38C10AE-8925-495F-B619-E1C088540E3E}"/>
              </a:ext>
            </a:extLst>
          </p:cNvPr>
          <p:cNvSpPr>
            <a:spLocks noChangeShapeType="1"/>
          </p:cNvSpPr>
          <p:nvPr/>
        </p:nvSpPr>
        <p:spPr bwMode="auto">
          <a:xfrm>
            <a:off x="8145564" y="1930287"/>
            <a:ext cx="447411" cy="57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49" name="AutoShape 126">
            <a:extLst>
              <a:ext uri="{FF2B5EF4-FFF2-40B4-BE49-F238E27FC236}">
                <a16:creationId xmlns:a16="http://schemas.microsoft.com/office/drawing/2014/main" id="{BB0BF449-8CDE-47B6-8A6B-62F0224EDC4B}"/>
              </a:ext>
            </a:extLst>
          </p:cNvPr>
          <p:cNvSpPr>
            <a:spLocks noChangeArrowheads="1"/>
          </p:cNvSpPr>
          <p:nvPr/>
        </p:nvSpPr>
        <p:spPr bwMode="auto">
          <a:xfrm rot="5400000">
            <a:off x="6292678" y="1868846"/>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50" name="AutoShape 126">
            <a:extLst>
              <a:ext uri="{FF2B5EF4-FFF2-40B4-BE49-F238E27FC236}">
                <a16:creationId xmlns:a16="http://schemas.microsoft.com/office/drawing/2014/main" id="{8B51E6B9-2736-4D00-A21D-ABAE0927E38F}"/>
              </a:ext>
            </a:extLst>
          </p:cNvPr>
          <p:cNvSpPr>
            <a:spLocks noChangeArrowheads="1"/>
          </p:cNvSpPr>
          <p:nvPr/>
        </p:nvSpPr>
        <p:spPr bwMode="auto">
          <a:xfrm rot="5400000">
            <a:off x="6482338" y="1876831"/>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51" name="AutoShape 126">
            <a:extLst>
              <a:ext uri="{FF2B5EF4-FFF2-40B4-BE49-F238E27FC236}">
                <a16:creationId xmlns:a16="http://schemas.microsoft.com/office/drawing/2014/main" id="{6F32B40E-306C-4426-8BBF-3B4C2D178A4A}"/>
              </a:ext>
            </a:extLst>
          </p:cNvPr>
          <p:cNvSpPr>
            <a:spLocks noChangeArrowheads="1"/>
          </p:cNvSpPr>
          <p:nvPr/>
        </p:nvSpPr>
        <p:spPr bwMode="auto">
          <a:xfrm rot="5400000">
            <a:off x="6683892" y="1876832"/>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52" name="AutoShape 126">
            <a:extLst>
              <a:ext uri="{FF2B5EF4-FFF2-40B4-BE49-F238E27FC236}">
                <a16:creationId xmlns:a16="http://schemas.microsoft.com/office/drawing/2014/main" id="{9F987BED-04C0-4E20-88BE-E398C19304CA}"/>
              </a:ext>
            </a:extLst>
          </p:cNvPr>
          <p:cNvSpPr>
            <a:spLocks noChangeArrowheads="1"/>
          </p:cNvSpPr>
          <p:nvPr/>
        </p:nvSpPr>
        <p:spPr bwMode="auto">
          <a:xfrm rot="5400000">
            <a:off x="6886915" y="1876832"/>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53" name="AutoShape 126">
            <a:extLst>
              <a:ext uri="{FF2B5EF4-FFF2-40B4-BE49-F238E27FC236}">
                <a16:creationId xmlns:a16="http://schemas.microsoft.com/office/drawing/2014/main" id="{0122BB7B-0918-4B9A-AB6E-706B1F654BEF}"/>
              </a:ext>
            </a:extLst>
          </p:cNvPr>
          <p:cNvSpPr>
            <a:spLocks noChangeArrowheads="1"/>
          </p:cNvSpPr>
          <p:nvPr/>
        </p:nvSpPr>
        <p:spPr bwMode="auto">
          <a:xfrm rot="5400000">
            <a:off x="7097507" y="1868846"/>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54" name="AutoShape 126">
            <a:extLst>
              <a:ext uri="{FF2B5EF4-FFF2-40B4-BE49-F238E27FC236}">
                <a16:creationId xmlns:a16="http://schemas.microsoft.com/office/drawing/2014/main" id="{B2A1854B-B54F-4BD2-97F6-4601C1B1D621}"/>
              </a:ext>
            </a:extLst>
          </p:cNvPr>
          <p:cNvSpPr>
            <a:spLocks noChangeArrowheads="1"/>
          </p:cNvSpPr>
          <p:nvPr/>
        </p:nvSpPr>
        <p:spPr bwMode="auto">
          <a:xfrm rot="5400000">
            <a:off x="7309430" y="1876832"/>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55" name="AutoShape 126">
            <a:extLst>
              <a:ext uri="{FF2B5EF4-FFF2-40B4-BE49-F238E27FC236}">
                <a16:creationId xmlns:a16="http://schemas.microsoft.com/office/drawing/2014/main" id="{AD3D41C5-A967-4566-8079-0C2A39471BB6}"/>
              </a:ext>
            </a:extLst>
          </p:cNvPr>
          <p:cNvSpPr>
            <a:spLocks noChangeArrowheads="1"/>
          </p:cNvSpPr>
          <p:nvPr/>
        </p:nvSpPr>
        <p:spPr bwMode="auto">
          <a:xfrm rot="5400000">
            <a:off x="7511754" y="1888985"/>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sp>
        <p:nvSpPr>
          <p:cNvPr id="56" name="AutoShape 126">
            <a:extLst>
              <a:ext uri="{FF2B5EF4-FFF2-40B4-BE49-F238E27FC236}">
                <a16:creationId xmlns:a16="http://schemas.microsoft.com/office/drawing/2014/main" id="{A429A5CD-BF56-4F26-BC6D-B740E9E754DD}"/>
              </a:ext>
            </a:extLst>
          </p:cNvPr>
          <p:cNvSpPr>
            <a:spLocks noChangeArrowheads="1"/>
          </p:cNvSpPr>
          <p:nvPr/>
        </p:nvSpPr>
        <p:spPr bwMode="auto">
          <a:xfrm rot="5400000">
            <a:off x="7714533" y="1888880"/>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cxnSp>
        <p:nvCxnSpPr>
          <p:cNvPr id="57" name="Straight Arrow Connector 56">
            <a:extLst>
              <a:ext uri="{FF2B5EF4-FFF2-40B4-BE49-F238E27FC236}">
                <a16:creationId xmlns:a16="http://schemas.microsoft.com/office/drawing/2014/main" id="{2DCAF0DB-307E-47C1-99F4-7AB832489BBD}"/>
              </a:ext>
            </a:extLst>
          </p:cNvPr>
          <p:cNvCxnSpPr/>
          <p:nvPr/>
        </p:nvCxnSpPr>
        <p:spPr bwMode="auto">
          <a:xfrm>
            <a:off x="5582577" y="2432090"/>
            <a:ext cx="574491"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Arrow Connector 57">
            <a:extLst>
              <a:ext uri="{FF2B5EF4-FFF2-40B4-BE49-F238E27FC236}">
                <a16:creationId xmlns:a16="http://schemas.microsoft.com/office/drawing/2014/main" id="{0328C77D-0AC5-4D56-AA65-BDA8BCAF0CF9}"/>
              </a:ext>
            </a:extLst>
          </p:cNvPr>
          <p:cNvCxnSpPr/>
          <p:nvPr/>
        </p:nvCxnSpPr>
        <p:spPr bwMode="auto">
          <a:xfrm>
            <a:off x="6115108" y="1948850"/>
            <a:ext cx="0" cy="453362"/>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9" name="Straight Arrow Connector 58">
            <a:extLst>
              <a:ext uri="{FF2B5EF4-FFF2-40B4-BE49-F238E27FC236}">
                <a16:creationId xmlns:a16="http://schemas.microsoft.com/office/drawing/2014/main" id="{8CD807A9-1813-4724-B4D4-B8FED40778E0}"/>
              </a:ext>
            </a:extLst>
          </p:cNvPr>
          <p:cNvCxnSpPr>
            <a:cxnSpLocks/>
          </p:cNvCxnSpPr>
          <p:nvPr/>
        </p:nvCxnSpPr>
        <p:spPr bwMode="auto">
          <a:xfrm>
            <a:off x="5595866" y="1948850"/>
            <a:ext cx="0" cy="453362"/>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0" name="Rectangle 101">
            <a:extLst>
              <a:ext uri="{FF2B5EF4-FFF2-40B4-BE49-F238E27FC236}">
                <a16:creationId xmlns:a16="http://schemas.microsoft.com/office/drawing/2014/main" id="{3ABE6206-84D1-4260-9A66-0863EFD395F8}"/>
              </a:ext>
            </a:extLst>
          </p:cNvPr>
          <p:cNvSpPr>
            <a:spLocks noChangeArrowheads="1"/>
          </p:cNvSpPr>
          <p:nvPr/>
        </p:nvSpPr>
        <p:spPr bwMode="auto">
          <a:xfrm>
            <a:off x="5624394" y="2257186"/>
            <a:ext cx="551754" cy="21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de-DE" sz="795" dirty="0"/>
              <a:t>2</a:t>
            </a:r>
            <a:r>
              <a:rPr lang="en-CH" altLang="de-DE" sz="795" dirty="0"/>
              <a:t>40</a:t>
            </a:r>
            <a:r>
              <a:rPr lang="en-US" altLang="de-DE" sz="795" dirty="0"/>
              <a:t> mm</a:t>
            </a:r>
          </a:p>
        </p:txBody>
      </p:sp>
      <p:sp>
        <p:nvSpPr>
          <p:cNvPr id="61" name="AutoShape 126">
            <a:extLst>
              <a:ext uri="{FF2B5EF4-FFF2-40B4-BE49-F238E27FC236}">
                <a16:creationId xmlns:a16="http://schemas.microsoft.com/office/drawing/2014/main" id="{7442AA29-7242-4B82-9C01-D5E1C237EA65}"/>
              </a:ext>
            </a:extLst>
          </p:cNvPr>
          <p:cNvSpPr>
            <a:spLocks noChangeArrowheads="1"/>
          </p:cNvSpPr>
          <p:nvPr/>
        </p:nvSpPr>
        <p:spPr bwMode="auto">
          <a:xfrm rot="5400000">
            <a:off x="5694187" y="1867772"/>
            <a:ext cx="393311" cy="179989"/>
          </a:xfrm>
          <a:prstGeom prst="can">
            <a:avLst>
              <a:gd name="adj" fmla="val 24611"/>
            </a:avLst>
          </a:prstGeom>
          <a:solidFill>
            <a:schemeClr val="accent4">
              <a:lumMod val="75000"/>
            </a:schemeClr>
          </a:solidFill>
          <a:ln w="9525">
            <a:solidFill>
              <a:schemeClr val="tx1"/>
            </a:solidFill>
            <a:round/>
            <a:headEnd/>
            <a:tailEnd/>
          </a:ln>
          <a:effectLst/>
        </p:spPr>
        <p:txBody>
          <a:bodyPr rot="10800000" vert="eaVert" wrap="none" anchor="ct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endParaRPr lang="de-CH" altLang="de-DE" sz="1136">
              <a:solidFill>
                <a:srgbClr val="FF6600"/>
              </a:solidFill>
            </a:endParaRPr>
          </a:p>
        </p:txBody>
      </p:sp>
      <p:cxnSp>
        <p:nvCxnSpPr>
          <p:cNvPr id="62" name="Straight Arrow Connector 61">
            <a:extLst>
              <a:ext uri="{FF2B5EF4-FFF2-40B4-BE49-F238E27FC236}">
                <a16:creationId xmlns:a16="http://schemas.microsoft.com/office/drawing/2014/main" id="{51513AF7-1D11-499F-A9BE-33BD122663FC}"/>
              </a:ext>
            </a:extLst>
          </p:cNvPr>
          <p:cNvCxnSpPr/>
          <p:nvPr/>
        </p:nvCxnSpPr>
        <p:spPr bwMode="auto">
          <a:xfrm flipV="1">
            <a:off x="2170051" y="1539339"/>
            <a:ext cx="441751" cy="12552"/>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Rectangle 101">
            <a:extLst>
              <a:ext uri="{FF2B5EF4-FFF2-40B4-BE49-F238E27FC236}">
                <a16:creationId xmlns:a16="http://schemas.microsoft.com/office/drawing/2014/main" id="{91D65416-0BA4-4BBF-8672-520B0666E518}"/>
              </a:ext>
            </a:extLst>
          </p:cNvPr>
          <p:cNvSpPr>
            <a:spLocks noChangeArrowheads="1"/>
          </p:cNvSpPr>
          <p:nvPr/>
        </p:nvSpPr>
        <p:spPr bwMode="auto">
          <a:xfrm>
            <a:off x="2136230" y="1350878"/>
            <a:ext cx="636713" cy="21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de-DE" sz="795" dirty="0"/>
              <a:t>509.5 mm</a:t>
            </a:r>
          </a:p>
        </p:txBody>
      </p:sp>
      <p:cxnSp>
        <p:nvCxnSpPr>
          <p:cNvPr id="64" name="Straight Arrow Connector 63">
            <a:extLst>
              <a:ext uri="{FF2B5EF4-FFF2-40B4-BE49-F238E27FC236}">
                <a16:creationId xmlns:a16="http://schemas.microsoft.com/office/drawing/2014/main" id="{9A4848D7-0D73-4B22-8ECC-848A68DCFE2A}"/>
              </a:ext>
            </a:extLst>
          </p:cNvPr>
          <p:cNvCxnSpPr/>
          <p:nvPr/>
        </p:nvCxnSpPr>
        <p:spPr bwMode="auto">
          <a:xfrm>
            <a:off x="3556455" y="1706597"/>
            <a:ext cx="2039412" cy="8678"/>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Rectangle 101">
            <a:extLst>
              <a:ext uri="{FF2B5EF4-FFF2-40B4-BE49-F238E27FC236}">
                <a16:creationId xmlns:a16="http://schemas.microsoft.com/office/drawing/2014/main" id="{9C5F5EC0-8D02-4665-82CB-0A9181F9D0E5}"/>
              </a:ext>
            </a:extLst>
          </p:cNvPr>
          <p:cNvSpPr>
            <a:spLocks noChangeArrowheads="1"/>
          </p:cNvSpPr>
          <p:nvPr/>
        </p:nvSpPr>
        <p:spPr bwMode="auto">
          <a:xfrm>
            <a:off x="4338582" y="1526889"/>
            <a:ext cx="686922" cy="21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de-DE" sz="795" dirty="0"/>
              <a:t>30</a:t>
            </a:r>
            <a:r>
              <a:rPr lang="en-CH" altLang="de-DE" sz="795" dirty="0"/>
              <a:t>00</a:t>
            </a:r>
            <a:r>
              <a:rPr lang="en-US" altLang="de-DE" sz="795" dirty="0"/>
              <a:t> mm</a:t>
            </a:r>
          </a:p>
        </p:txBody>
      </p:sp>
      <p:cxnSp>
        <p:nvCxnSpPr>
          <p:cNvPr id="66" name="Straight Arrow Connector 65">
            <a:extLst>
              <a:ext uri="{FF2B5EF4-FFF2-40B4-BE49-F238E27FC236}">
                <a16:creationId xmlns:a16="http://schemas.microsoft.com/office/drawing/2014/main" id="{6FF3F6CB-4910-4672-B98E-0AD828F622F8}"/>
              </a:ext>
            </a:extLst>
          </p:cNvPr>
          <p:cNvCxnSpPr/>
          <p:nvPr/>
        </p:nvCxnSpPr>
        <p:spPr bwMode="auto">
          <a:xfrm>
            <a:off x="5751334" y="1710903"/>
            <a:ext cx="285733" cy="1188"/>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Rectangle 101">
            <a:extLst>
              <a:ext uri="{FF2B5EF4-FFF2-40B4-BE49-F238E27FC236}">
                <a16:creationId xmlns:a16="http://schemas.microsoft.com/office/drawing/2014/main" id="{0BCE3591-4311-4356-8D9A-FADFA5B8BF5A}"/>
              </a:ext>
            </a:extLst>
          </p:cNvPr>
          <p:cNvSpPr>
            <a:spLocks noChangeArrowheads="1"/>
          </p:cNvSpPr>
          <p:nvPr/>
        </p:nvSpPr>
        <p:spPr bwMode="auto">
          <a:xfrm>
            <a:off x="5654433" y="1514700"/>
            <a:ext cx="551754" cy="21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4500">
                <a:solidFill>
                  <a:schemeClr val="tx1"/>
                </a:solidFill>
                <a:latin typeface="Arial" panose="020B0604020202020204" pitchFamily="34" charset="0"/>
              </a:defRPr>
            </a:lvl1pPr>
            <a:lvl2pPr marL="742950" indent="-285750" eaLnBrk="0" hangingPunct="0">
              <a:spcBef>
                <a:spcPct val="20000"/>
              </a:spcBef>
              <a:buChar char="–"/>
              <a:defRPr sz="3900">
                <a:solidFill>
                  <a:schemeClr val="tx1"/>
                </a:solidFill>
                <a:latin typeface="Arial" panose="020B0604020202020204" pitchFamily="34" charset="0"/>
              </a:defRPr>
            </a:lvl2pPr>
            <a:lvl3pPr marL="1143000" indent="-228600" eaLnBrk="0" hangingPunct="0">
              <a:spcBef>
                <a:spcPct val="20000"/>
              </a:spcBef>
              <a:buChar char="•"/>
              <a:defRPr sz="3400">
                <a:solidFill>
                  <a:schemeClr val="tx1"/>
                </a:solidFill>
                <a:latin typeface="Arial" panose="020B0604020202020204" pitchFamily="34" charset="0"/>
              </a:defRPr>
            </a:lvl3pPr>
            <a:lvl4pPr marL="1600200" indent="-228600" eaLnBrk="0" hangingPunct="0">
              <a:spcBef>
                <a:spcPct val="20000"/>
              </a:spcBef>
              <a:buChar char="–"/>
              <a:defRPr sz="2800">
                <a:solidFill>
                  <a:schemeClr val="tx1"/>
                </a:solidFill>
                <a:latin typeface="Arial" panose="020B0604020202020204" pitchFamily="34" charset="0"/>
              </a:defRPr>
            </a:lvl4pPr>
            <a:lvl5pPr marL="2057400" indent="-228600" eaLnBrk="0" hangingPunct="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de-DE" sz="795" dirty="0"/>
              <a:t>200 mm</a:t>
            </a:r>
          </a:p>
        </p:txBody>
      </p:sp>
      <p:grpSp>
        <p:nvGrpSpPr>
          <p:cNvPr id="68" name="Group 67">
            <a:extLst>
              <a:ext uri="{FF2B5EF4-FFF2-40B4-BE49-F238E27FC236}">
                <a16:creationId xmlns:a16="http://schemas.microsoft.com/office/drawing/2014/main" id="{70133A6F-0C22-4201-9874-03663577E3A7}"/>
              </a:ext>
            </a:extLst>
          </p:cNvPr>
          <p:cNvGrpSpPr/>
          <p:nvPr/>
        </p:nvGrpSpPr>
        <p:grpSpPr>
          <a:xfrm>
            <a:off x="8618622" y="1818316"/>
            <a:ext cx="107060" cy="267486"/>
            <a:chOff x="2060159" y="969287"/>
            <a:chExt cx="169647" cy="423857"/>
          </a:xfrm>
        </p:grpSpPr>
        <p:grpSp>
          <p:nvGrpSpPr>
            <p:cNvPr id="69" name="Group 23">
              <a:extLst>
                <a:ext uri="{FF2B5EF4-FFF2-40B4-BE49-F238E27FC236}">
                  <a16:creationId xmlns:a16="http://schemas.microsoft.com/office/drawing/2014/main" id="{061BA446-0772-4C12-9278-6C6B407418CF}"/>
                </a:ext>
              </a:extLst>
            </p:cNvPr>
            <p:cNvGrpSpPr>
              <a:grpSpLocks/>
            </p:cNvGrpSpPr>
            <p:nvPr/>
          </p:nvGrpSpPr>
          <p:grpSpPr bwMode="auto">
            <a:xfrm>
              <a:off x="2060159" y="969287"/>
              <a:ext cx="125412" cy="419100"/>
              <a:chOff x="2185" y="2651"/>
              <a:chExt cx="198" cy="612"/>
            </a:xfrm>
          </p:grpSpPr>
          <p:sp>
            <p:nvSpPr>
              <p:cNvPr id="74" name="Line 24">
                <a:extLst>
                  <a:ext uri="{FF2B5EF4-FFF2-40B4-BE49-F238E27FC236}">
                    <a16:creationId xmlns:a16="http://schemas.microsoft.com/office/drawing/2014/main" id="{DAEB0055-3E40-4B15-B21D-75124ECF1D4E}"/>
                  </a:ext>
                </a:extLst>
              </p:cNvPr>
              <p:cNvSpPr>
                <a:spLocks noChangeShapeType="1"/>
              </p:cNvSpPr>
              <p:nvPr/>
            </p:nvSpPr>
            <p:spPr bwMode="auto">
              <a:xfrm flipH="1">
                <a:off x="2232" y="2651"/>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75" name="Line 25">
                <a:extLst>
                  <a:ext uri="{FF2B5EF4-FFF2-40B4-BE49-F238E27FC236}">
                    <a16:creationId xmlns:a16="http://schemas.microsoft.com/office/drawing/2014/main" id="{3FE97BD8-ED38-4124-943E-BB0D1F517DC8}"/>
                  </a:ext>
                </a:extLst>
              </p:cNvPr>
              <p:cNvSpPr>
                <a:spLocks noChangeShapeType="1"/>
              </p:cNvSpPr>
              <p:nvPr/>
            </p:nvSpPr>
            <p:spPr bwMode="auto">
              <a:xfrm flipH="1" flipV="1">
                <a:off x="2226" y="2880"/>
                <a:ext cx="105" cy="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76" name="Line 26">
                <a:extLst>
                  <a:ext uri="{FF2B5EF4-FFF2-40B4-BE49-F238E27FC236}">
                    <a16:creationId xmlns:a16="http://schemas.microsoft.com/office/drawing/2014/main" id="{B0942253-2C21-4B8C-B388-10BFC764F7EB}"/>
                  </a:ext>
                </a:extLst>
              </p:cNvPr>
              <p:cNvSpPr>
                <a:spLocks noChangeShapeType="1"/>
              </p:cNvSpPr>
              <p:nvPr/>
            </p:nvSpPr>
            <p:spPr bwMode="auto">
              <a:xfrm flipH="1">
                <a:off x="2185" y="3035"/>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grpSp>
        <p:grpSp>
          <p:nvGrpSpPr>
            <p:cNvPr id="70" name="Group 23">
              <a:extLst>
                <a:ext uri="{FF2B5EF4-FFF2-40B4-BE49-F238E27FC236}">
                  <a16:creationId xmlns:a16="http://schemas.microsoft.com/office/drawing/2014/main" id="{CD59662A-1534-4DA9-95B3-966DC0A0752D}"/>
                </a:ext>
              </a:extLst>
            </p:cNvPr>
            <p:cNvGrpSpPr>
              <a:grpSpLocks/>
            </p:cNvGrpSpPr>
            <p:nvPr/>
          </p:nvGrpSpPr>
          <p:grpSpPr bwMode="auto">
            <a:xfrm>
              <a:off x="2104394" y="974044"/>
              <a:ext cx="125412" cy="419100"/>
              <a:chOff x="2185" y="2651"/>
              <a:chExt cx="198" cy="612"/>
            </a:xfrm>
          </p:grpSpPr>
          <p:sp>
            <p:nvSpPr>
              <p:cNvPr id="71" name="Line 24">
                <a:extLst>
                  <a:ext uri="{FF2B5EF4-FFF2-40B4-BE49-F238E27FC236}">
                    <a16:creationId xmlns:a16="http://schemas.microsoft.com/office/drawing/2014/main" id="{BD0E3532-72B2-48AC-8F1B-387FDE855E5C}"/>
                  </a:ext>
                </a:extLst>
              </p:cNvPr>
              <p:cNvSpPr>
                <a:spLocks noChangeShapeType="1"/>
              </p:cNvSpPr>
              <p:nvPr/>
            </p:nvSpPr>
            <p:spPr bwMode="auto">
              <a:xfrm flipH="1">
                <a:off x="2232" y="2651"/>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72" name="Line 25">
                <a:extLst>
                  <a:ext uri="{FF2B5EF4-FFF2-40B4-BE49-F238E27FC236}">
                    <a16:creationId xmlns:a16="http://schemas.microsoft.com/office/drawing/2014/main" id="{E60840DE-02F3-4B9E-AB6A-0771DCC2BB6D}"/>
                  </a:ext>
                </a:extLst>
              </p:cNvPr>
              <p:cNvSpPr>
                <a:spLocks noChangeShapeType="1"/>
              </p:cNvSpPr>
              <p:nvPr/>
            </p:nvSpPr>
            <p:spPr bwMode="auto">
              <a:xfrm flipH="1" flipV="1">
                <a:off x="2226" y="2880"/>
                <a:ext cx="105" cy="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sp>
            <p:nvSpPr>
              <p:cNvPr id="73" name="Line 26">
                <a:extLst>
                  <a:ext uri="{FF2B5EF4-FFF2-40B4-BE49-F238E27FC236}">
                    <a16:creationId xmlns:a16="http://schemas.microsoft.com/office/drawing/2014/main" id="{2246FC81-A8F2-44D8-8AFC-B1E15DA63D15}"/>
                  </a:ext>
                </a:extLst>
              </p:cNvPr>
              <p:cNvSpPr>
                <a:spLocks noChangeShapeType="1"/>
              </p:cNvSpPr>
              <p:nvPr/>
            </p:nvSpPr>
            <p:spPr bwMode="auto">
              <a:xfrm flipH="1">
                <a:off x="2185" y="3035"/>
                <a:ext cx="151"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H" sz="1136"/>
              </a:p>
            </p:txBody>
          </p:sp>
        </p:grpSp>
      </p:grpSp>
      <p:sp>
        <p:nvSpPr>
          <p:cNvPr id="77" name="TextBox 76">
            <a:extLst>
              <a:ext uri="{FF2B5EF4-FFF2-40B4-BE49-F238E27FC236}">
                <a16:creationId xmlns:a16="http://schemas.microsoft.com/office/drawing/2014/main" id="{FE1171D2-CE31-4602-BDF7-0E82610F46F5}"/>
              </a:ext>
            </a:extLst>
          </p:cNvPr>
          <p:cNvSpPr txBox="1"/>
          <p:nvPr/>
        </p:nvSpPr>
        <p:spPr>
          <a:xfrm>
            <a:off x="1571702" y="810590"/>
            <a:ext cx="2925478" cy="337015"/>
          </a:xfrm>
          <a:prstGeom prst="rect">
            <a:avLst/>
          </a:prstGeom>
          <a:noFill/>
        </p:spPr>
        <p:txBody>
          <a:bodyPr wrap="square">
            <a:spAutoFit/>
          </a:bodyPr>
          <a:lstStyle/>
          <a:p>
            <a:pPr>
              <a:spcBef>
                <a:spcPts val="707"/>
              </a:spcBef>
            </a:pPr>
            <a:r>
              <a:rPr lang="en-GB" sz="1590" b="1" u="sng" dirty="0">
                <a:latin typeface="Calibri Light" panose="020F0302020204030204" pitchFamily="34" charset="0"/>
                <a:cs typeface="Calibri Light" panose="020F0302020204030204" pitchFamily="34" charset="0"/>
              </a:rPr>
              <a:t>Capture system (~ 20 meters)</a:t>
            </a:r>
          </a:p>
        </p:txBody>
      </p:sp>
      <p:sp>
        <p:nvSpPr>
          <p:cNvPr id="78" name="Rectangle 77">
            <a:extLst>
              <a:ext uri="{FF2B5EF4-FFF2-40B4-BE49-F238E27FC236}">
                <a16:creationId xmlns:a16="http://schemas.microsoft.com/office/drawing/2014/main" id="{FAC23D23-2EEB-4C0A-8535-DB5AA5992CB9}"/>
              </a:ext>
            </a:extLst>
          </p:cNvPr>
          <p:cNvSpPr/>
          <p:nvPr/>
        </p:nvSpPr>
        <p:spPr>
          <a:xfrm>
            <a:off x="1549890" y="772662"/>
            <a:ext cx="7672993" cy="182362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67"/>
          </a:p>
        </p:txBody>
      </p:sp>
      <p:pic>
        <p:nvPicPr>
          <p:cNvPr id="1026" name="Picture 2">
            <a:extLst>
              <a:ext uri="{FF2B5EF4-FFF2-40B4-BE49-F238E27FC236}">
                <a16:creationId xmlns:a16="http://schemas.microsoft.com/office/drawing/2014/main" id="{3793E777-7C45-4D2F-9F74-B82C8A472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39" y="2819810"/>
            <a:ext cx="3171825" cy="10572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E18412C-7708-447A-B15A-F15F8311CA49}"/>
              </a:ext>
            </a:extLst>
          </p:cNvPr>
          <p:cNvPicPr>
            <a:picLocks noChangeAspect="1"/>
          </p:cNvPicPr>
          <p:nvPr/>
        </p:nvPicPr>
        <p:blipFill>
          <a:blip r:embed="rId4"/>
          <a:stretch>
            <a:fillRect/>
          </a:stretch>
        </p:blipFill>
        <p:spPr>
          <a:xfrm>
            <a:off x="4670622" y="2833916"/>
            <a:ext cx="2525667" cy="967674"/>
          </a:xfrm>
          <a:prstGeom prst="rect">
            <a:avLst/>
          </a:prstGeom>
        </p:spPr>
      </p:pic>
      <p:pic>
        <p:nvPicPr>
          <p:cNvPr id="1028" name="Picture 4">
            <a:extLst>
              <a:ext uri="{FF2B5EF4-FFF2-40B4-BE49-F238E27FC236}">
                <a16:creationId xmlns:a16="http://schemas.microsoft.com/office/drawing/2014/main" id="{A47D9B72-8486-4C93-8591-0C26F0D4C4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8671" y="2674215"/>
            <a:ext cx="2279201" cy="1438682"/>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AF8A69FB-2F22-4070-8148-B09EC8A09A1C}"/>
              </a:ext>
            </a:extLst>
          </p:cNvPr>
          <p:cNvSpPr txBox="1"/>
          <p:nvPr/>
        </p:nvSpPr>
        <p:spPr>
          <a:xfrm>
            <a:off x="348934" y="3903761"/>
            <a:ext cx="3663452" cy="707886"/>
          </a:xfrm>
          <a:prstGeom prst="rect">
            <a:avLst/>
          </a:prstGeom>
          <a:noFill/>
        </p:spPr>
        <p:txBody>
          <a:bodyPr wrap="square">
            <a:spAutoFit/>
          </a:bodyPr>
          <a:lstStyle/>
          <a:p>
            <a:r>
              <a:rPr lang="en-GB" dirty="0">
                <a:solidFill>
                  <a:srgbClr val="1D1A77"/>
                </a:solidFill>
              </a:rPr>
              <a:t>Particle-matter interaction for positron production.</a:t>
            </a:r>
          </a:p>
        </p:txBody>
      </p:sp>
      <p:cxnSp>
        <p:nvCxnSpPr>
          <p:cNvPr id="6" name="Straight Arrow Connector 5">
            <a:extLst>
              <a:ext uri="{FF2B5EF4-FFF2-40B4-BE49-F238E27FC236}">
                <a16:creationId xmlns:a16="http://schemas.microsoft.com/office/drawing/2014/main" id="{37506E0D-DB5B-4FB5-9953-BDB5954C6CA1}"/>
              </a:ext>
            </a:extLst>
          </p:cNvPr>
          <p:cNvCxnSpPr>
            <a:stCxn id="25" idx="2"/>
          </p:cNvCxnSpPr>
          <p:nvPr/>
        </p:nvCxnSpPr>
        <p:spPr>
          <a:xfrm flipH="1">
            <a:off x="1966851" y="2306950"/>
            <a:ext cx="498193" cy="7227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CD3E236D-7FF6-4FB5-860E-0F390586B992}"/>
              </a:ext>
            </a:extLst>
          </p:cNvPr>
          <p:cNvSpPr txBox="1"/>
          <p:nvPr/>
        </p:nvSpPr>
        <p:spPr>
          <a:xfrm>
            <a:off x="4012385" y="3993942"/>
            <a:ext cx="4147021" cy="1785104"/>
          </a:xfrm>
          <a:prstGeom prst="rect">
            <a:avLst/>
          </a:prstGeom>
          <a:noFill/>
        </p:spPr>
        <p:txBody>
          <a:bodyPr wrap="square">
            <a:spAutoFit/>
          </a:bodyPr>
          <a:lstStyle/>
          <a:p>
            <a:r>
              <a:rPr lang="en-GB" sz="1800" dirty="0">
                <a:solidFill>
                  <a:srgbClr val="FF0000"/>
                </a:solidFill>
                <a:latin typeface="Roboto" panose="02000000000000000000" pitchFamily="2" charset="0"/>
              </a:rPr>
              <a:t>N</a:t>
            </a:r>
            <a:r>
              <a:rPr lang="en-GB" sz="1800" b="0" i="0" dirty="0">
                <a:solidFill>
                  <a:srgbClr val="FF0000"/>
                </a:solidFill>
                <a:effectLst/>
                <a:latin typeface="Roboto" panose="02000000000000000000" pitchFamily="2" charset="0"/>
              </a:rPr>
              <a:t>ovel tracking code developed for the optimization of low-energy </a:t>
            </a:r>
            <a:r>
              <a:rPr lang="en-GB" sz="1800" b="0" i="0" dirty="0" err="1">
                <a:solidFill>
                  <a:srgbClr val="FF0000"/>
                </a:solidFill>
                <a:effectLst/>
                <a:latin typeface="Roboto" panose="02000000000000000000" pitchFamily="2" charset="0"/>
              </a:rPr>
              <a:t>linacs</a:t>
            </a:r>
            <a:r>
              <a:rPr lang="en-GB" sz="1800" b="0" i="0" dirty="0">
                <a:solidFill>
                  <a:srgbClr val="FF0000"/>
                </a:solidFill>
                <a:effectLst/>
                <a:latin typeface="Roboto" panose="02000000000000000000" pitchFamily="2" charset="0"/>
              </a:rPr>
              <a:t>.</a:t>
            </a:r>
          </a:p>
          <a:p>
            <a:r>
              <a:rPr lang="en-GB" sz="1800" b="0" i="0" dirty="0">
                <a:solidFill>
                  <a:srgbClr val="FF0000"/>
                </a:solidFill>
                <a:effectLst/>
                <a:latin typeface="Roboto" panose="02000000000000000000" pitchFamily="2" charset="0"/>
              </a:rPr>
              <a:t>Been tested successfully in several cases (CLIC, DEFT facility, Linac4 and etc.)</a:t>
            </a:r>
          </a:p>
          <a:p>
            <a:r>
              <a:rPr lang="en-GB" sz="1600" dirty="0">
                <a:solidFill>
                  <a:srgbClr val="FF0000"/>
                </a:solidFill>
              </a:rPr>
              <a:t>https://gitlab.cern.ch/rf-track</a:t>
            </a:r>
          </a:p>
        </p:txBody>
      </p:sp>
      <p:cxnSp>
        <p:nvCxnSpPr>
          <p:cNvPr id="10" name="Straight Connector 9">
            <a:extLst>
              <a:ext uri="{FF2B5EF4-FFF2-40B4-BE49-F238E27FC236}">
                <a16:creationId xmlns:a16="http://schemas.microsoft.com/office/drawing/2014/main" id="{93ED08F1-3134-4A07-84E3-8408A7928A3F}"/>
              </a:ext>
            </a:extLst>
          </p:cNvPr>
          <p:cNvCxnSpPr/>
          <p:nvPr/>
        </p:nvCxnSpPr>
        <p:spPr>
          <a:xfrm>
            <a:off x="2611802" y="2306950"/>
            <a:ext cx="2025423" cy="526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4A8EEF1-0EB5-452B-89CA-E636D8B4A768}"/>
              </a:ext>
            </a:extLst>
          </p:cNvPr>
          <p:cNvCxnSpPr>
            <a:cxnSpLocks/>
            <a:endCxn id="73" idx="1"/>
          </p:cNvCxnSpPr>
          <p:nvPr/>
        </p:nvCxnSpPr>
        <p:spPr>
          <a:xfrm flipV="1">
            <a:off x="7204168" y="2085802"/>
            <a:ext cx="1442370" cy="7251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7487190C-4D1A-42E8-A6BC-011339740550}"/>
              </a:ext>
            </a:extLst>
          </p:cNvPr>
          <p:cNvSpPr txBox="1"/>
          <p:nvPr/>
        </p:nvSpPr>
        <p:spPr>
          <a:xfrm>
            <a:off x="8122194" y="4263093"/>
            <a:ext cx="2422525" cy="1754326"/>
          </a:xfrm>
          <a:prstGeom prst="rect">
            <a:avLst/>
          </a:prstGeom>
          <a:noFill/>
        </p:spPr>
        <p:txBody>
          <a:bodyPr wrap="square">
            <a:spAutoFit/>
          </a:bodyPr>
          <a:lstStyle/>
          <a:p>
            <a:r>
              <a:rPr lang="en-GB" b="0" i="0" dirty="0">
                <a:solidFill>
                  <a:schemeClr val="accent2">
                    <a:lumMod val="50000"/>
                  </a:schemeClr>
                </a:solidFill>
                <a:effectLst/>
                <a:latin typeface="-apple-system"/>
              </a:rPr>
              <a:t>Flexible optimization of arbitrary problems in Python.</a:t>
            </a:r>
            <a:r>
              <a:rPr lang="en-GB" b="0" i="0" dirty="0">
                <a:effectLst/>
                <a:latin typeface="-apple-system"/>
              </a:rPr>
              <a:t> </a:t>
            </a:r>
            <a:br>
              <a:rPr lang="en-GB" dirty="0">
                <a:solidFill>
                  <a:schemeClr val="accent2">
                    <a:lumMod val="50000"/>
                  </a:schemeClr>
                </a:solidFill>
              </a:rPr>
            </a:br>
            <a:r>
              <a:rPr lang="en-GB" sz="1400" b="0" i="0" dirty="0">
                <a:effectLst/>
                <a:latin typeface="-apple-system"/>
              </a:rPr>
              <a:t>DOI: </a:t>
            </a:r>
            <a:r>
              <a:rPr lang="en-GB" sz="1400" b="0" i="0" u="none" strike="noStrike" dirty="0">
                <a:solidFill>
                  <a:srgbClr val="0050B3"/>
                </a:solidFill>
                <a:effectLst/>
                <a:latin typeface="-apple-system"/>
                <a:hlinkClick r:id="rId6"/>
              </a:rPr>
              <a:t>10.1103/PhysRevAccelBeams.27.084801</a:t>
            </a:r>
            <a:r>
              <a:rPr lang="en-GB" sz="1400" b="0" i="0" dirty="0">
                <a:effectLst/>
                <a:latin typeface="-apple-system"/>
              </a:rPr>
              <a:t> </a:t>
            </a:r>
            <a:endParaRPr lang="en-GB" sz="1400" b="0" i="0" dirty="0">
              <a:solidFill>
                <a:schemeClr val="accent2">
                  <a:lumMod val="50000"/>
                </a:schemeClr>
              </a:solidFill>
              <a:effectLst/>
              <a:latin typeface="-apple-system"/>
            </a:endParaRPr>
          </a:p>
          <a:p>
            <a:endParaRPr lang="en-GB" dirty="0">
              <a:solidFill>
                <a:schemeClr val="accent2">
                  <a:lumMod val="50000"/>
                </a:schemeClr>
              </a:solidFill>
            </a:endParaRPr>
          </a:p>
        </p:txBody>
      </p:sp>
    </p:spTree>
    <p:extLst>
      <p:ext uri="{BB962C8B-B14F-4D97-AF65-F5344CB8AC3E}">
        <p14:creationId xmlns:p14="http://schemas.microsoft.com/office/powerpoint/2010/main" val="2228478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632A340-E8B7-863E-C77C-76BE680842CF}"/>
              </a:ext>
            </a:extLst>
          </p:cNvPr>
          <p:cNvSpPr>
            <a:spLocks noGrp="1"/>
          </p:cNvSpPr>
          <p:nvPr>
            <p:ph type="sldNum" sz="quarter" idx="12"/>
          </p:nvPr>
        </p:nvSpPr>
        <p:spPr/>
        <p:txBody>
          <a:bodyPr/>
          <a:lstStyle/>
          <a:p>
            <a:fld id="{77E71596-5F9D-49C5-9701-16B3CA54319D}" type="slidenum">
              <a:rPr lang="fr-FR" smtClean="0"/>
              <a:pPr/>
              <a:t>8</a:t>
            </a:fld>
            <a:endParaRPr lang="fr-FR" dirty="0"/>
          </a:p>
        </p:txBody>
      </p:sp>
      <p:sp>
        <p:nvSpPr>
          <p:cNvPr id="8" name="Date Placeholder 2">
            <a:extLst>
              <a:ext uri="{FF2B5EF4-FFF2-40B4-BE49-F238E27FC236}">
                <a16:creationId xmlns:a16="http://schemas.microsoft.com/office/drawing/2014/main" id="{C4722D0F-B96F-E7AC-769D-0176776FEC49}"/>
              </a:ext>
            </a:extLst>
          </p:cNvPr>
          <p:cNvSpPr>
            <a:spLocks noGrp="1"/>
          </p:cNvSpPr>
          <p:nvPr>
            <p:ph type="dt" sz="half" idx="10"/>
          </p:nvPr>
        </p:nvSpPr>
        <p:spPr>
          <a:xfrm>
            <a:off x="201812" y="5714820"/>
            <a:ext cx="2411556" cy="322263"/>
          </a:xfrm>
        </p:spPr>
        <p:txBody>
          <a:bodyPr/>
          <a:lstStyle/>
          <a:p>
            <a:fld id="{29266485-1F8C-49AD-A5D5-E767E4406627}" type="datetime1">
              <a:rPr lang="fr-FR" smtClean="0"/>
              <a:t>17/06/2025</a:t>
            </a:fld>
            <a:endParaRPr lang="fr-FR" dirty="0"/>
          </a:p>
        </p:txBody>
      </p:sp>
      <p:sp>
        <p:nvSpPr>
          <p:cNvPr id="11" name="Title 5">
            <a:extLst>
              <a:ext uri="{FF2B5EF4-FFF2-40B4-BE49-F238E27FC236}">
                <a16:creationId xmlns:a16="http://schemas.microsoft.com/office/drawing/2014/main" id="{0F40467E-4ECE-0DF4-04A7-386A4372AC18}"/>
              </a:ext>
            </a:extLst>
          </p:cNvPr>
          <p:cNvSpPr>
            <a:spLocks noGrp="1"/>
          </p:cNvSpPr>
          <p:nvPr>
            <p:ph type="title"/>
          </p:nvPr>
        </p:nvSpPr>
        <p:spPr>
          <a:xfrm>
            <a:off x="2290044" y="149425"/>
            <a:ext cx="6691118" cy="432048"/>
          </a:xfrm>
        </p:spPr>
        <p:txBody>
          <a:bodyPr>
            <a:normAutofit/>
          </a:bodyPr>
          <a:lstStyle/>
          <a:p>
            <a:r>
              <a:rPr lang="en-GB" dirty="0"/>
              <a:t>Beam dynamics – based on the field map</a:t>
            </a:r>
          </a:p>
        </p:txBody>
      </p:sp>
      <p:sp>
        <p:nvSpPr>
          <p:cNvPr id="21" name="Footer Placeholder 6">
            <a:extLst>
              <a:ext uri="{FF2B5EF4-FFF2-40B4-BE49-F238E27FC236}">
                <a16:creationId xmlns:a16="http://schemas.microsoft.com/office/drawing/2014/main" id="{28430156-3D58-4CFB-9983-84629D5A1554}"/>
              </a:ext>
            </a:extLst>
          </p:cNvPr>
          <p:cNvSpPr>
            <a:spLocks noGrp="1"/>
          </p:cNvSpPr>
          <p:nvPr>
            <p:ph type="ftr" sz="quarter" idx="11"/>
          </p:nvPr>
        </p:nvSpPr>
        <p:spPr>
          <a:xfrm>
            <a:off x="2218035" y="5714820"/>
            <a:ext cx="5328591" cy="322263"/>
          </a:xfrm>
        </p:spPr>
        <p:txBody>
          <a:bodyPr/>
          <a:lstStyle/>
          <a:p>
            <a:r>
              <a:rPr lang="es-ES" dirty="0"/>
              <a:t> CEPC 2025, 16-19 June 2025, (Barcelona, </a:t>
            </a:r>
            <a:r>
              <a:rPr lang="es-ES" dirty="0" err="1"/>
              <a:t>Spain</a:t>
            </a:r>
            <a:r>
              <a:rPr lang="es-ES" dirty="0"/>
              <a:t>)</a:t>
            </a:r>
            <a:endParaRPr lang="en-GB" dirty="0"/>
          </a:p>
        </p:txBody>
      </p:sp>
      <p:sp>
        <p:nvSpPr>
          <p:cNvPr id="6" name="TextBox 5">
            <a:extLst>
              <a:ext uri="{FF2B5EF4-FFF2-40B4-BE49-F238E27FC236}">
                <a16:creationId xmlns:a16="http://schemas.microsoft.com/office/drawing/2014/main" id="{607ED7F7-547D-4BF8-A080-360FC1DA0661}"/>
              </a:ext>
            </a:extLst>
          </p:cNvPr>
          <p:cNvSpPr txBox="1"/>
          <p:nvPr/>
        </p:nvSpPr>
        <p:spPr>
          <a:xfrm>
            <a:off x="7749420" y="598949"/>
            <a:ext cx="2749535" cy="3028521"/>
          </a:xfrm>
          <a:prstGeom prst="rect">
            <a:avLst/>
          </a:prstGeom>
          <a:noFill/>
        </p:spPr>
        <p:txBody>
          <a:bodyPr wrap="square" rtlCol="0">
            <a:spAutoFit/>
          </a:bodyPr>
          <a:lstStyle/>
          <a:p>
            <a:r>
              <a:rPr lang="en-US" sz="1590" dirty="0">
                <a:latin typeface="+mn-lt"/>
              </a:rPr>
              <a:t>- </a:t>
            </a:r>
            <a:r>
              <a:rPr lang="en-US" sz="1590" b="1" u="sng" dirty="0">
                <a:latin typeface="+mn-lt"/>
              </a:rPr>
              <a:t>RF structures</a:t>
            </a:r>
            <a:r>
              <a:rPr lang="en-US" sz="1590" dirty="0">
                <a:latin typeface="+mn-lt"/>
              </a:rPr>
              <a:t>: 2GHz L-band with aperture (2a) = 60mm , 3m long and 13.3 MV/m.</a:t>
            </a:r>
          </a:p>
          <a:p>
            <a:endParaRPr lang="en-US" sz="1590" dirty="0">
              <a:latin typeface="+mn-lt"/>
            </a:endParaRPr>
          </a:p>
          <a:p>
            <a:r>
              <a:rPr lang="en-US" sz="1590" dirty="0">
                <a:latin typeface="+mn-lt"/>
              </a:rPr>
              <a:t>- </a:t>
            </a:r>
            <a:r>
              <a:rPr lang="en-US" sz="1590" b="1" u="sng" dirty="0">
                <a:latin typeface="+mn-lt"/>
              </a:rPr>
              <a:t>Solenoids</a:t>
            </a:r>
            <a:r>
              <a:rPr lang="en-US" sz="1590" dirty="0">
                <a:latin typeface="+mn-lt"/>
              </a:rPr>
              <a:t>: 10 NC short solenoids surrounding each RF structure to create 0.5 T magnetic channel.</a:t>
            </a:r>
          </a:p>
          <a:p>
            <a:pPr marL="302986" indent="-302986">
              <a:buFontTx/>
              <a:buChar char="-"/>
            </a:pPr>
            <a:endParaRPr lang="en-US" sz="1590" dirty="0">
              <a:latin typeface="+mn-lt"/>
            </a:endParaRPr>
          </a:p>
          <a:p>
            <a:r>
              <a:rPr lang="en-US" sz="1590" dirty="0">
                <a:latin typeface="+mn-lt"/>
              </a:rPr>
              <a:t>- </a:t>
            </a:r>
            <a:r>
              <a:rPr lang="en-US" sz="1590" b="1" u="sng" dirty="0">
                <a:latin typeface="+mn-lt"/>
              </a:rPr>
              <a:t>Chicane</a:t>
            </a:r>
            <a:r>
              <a:rPr lang="en-US" sz="1590" dirty="0">
                <a:latin typeface="+mn-lt"/>
              </a:rPr>
              <a:t>: 4 dipoles (0.2T) to separate e- and e+, with electron stopper at the middle.</a:t>
            </a:r>
          </a:p>
        </p:txBody>
      </p:sp>
      <p:sp>
        <p:nvSpPr>
          <p:cNvPr id="2" name="TextBox 1">
            <a:extLst>
              <a:ext uri="{FF2B5EF4-FFF2-40B4-BE49-F238E27FC236}">
                <a16:creationId xmlns:a16="http://schemas.microsoft.com/office/drawing/2014/main" id="{A9378DBB-523B-4D73-8DE1-ED7D9E35BEC9}"/>
              </a:ext>
            </a:extLst>
          </p:cNvPr>
          <p:cNvSpPr txBox="1"/>
          <p:nvPr/>
        </p:nvSpPr>
        <p:spPr>
          <a:xfrm>
            <a:off x="201812" y="900710"/>
            <a:ext cx="7416823" cy="2185214"/>
          </a:xfrm>
          <a:prstGeom prst="rect">
            <a:avLst/>
          </a:prstGeom>
          <a:noFill/>
        </p:spPr>
        <p:txBody>
          <a:bodyPr wrap="square" rtlCol="0">
            <a:spAutoFit/>
          </a:bodyPr>
          <a:lstStyle/>
          <a:p>
            <a:pPr marL="342900" indent="-342900">
              <a:buFontTx/>
              <a:buChar char="-"/>
            </a:pPr>
            <a:r>
              <a:rPr lang="en-GB" dirty="0"/>
              <a:t>Simulation layout:</a:t>
            </a:r>
          </a:p>
          <a:p>
            <a:r>
              <a:rPr lang="en-GB" dirty="0"/>
              <a:t>MD+6 structures + chicane + 2 structures + Analytical formulae.</a:t>
            </a:r>
          </a:p>
          <a:p>
            <a:r>
              <a:rPr lang="en-GB" dirty="0"/>
              <a:t>	</a:t>
            </a:r>
            <a:r>
              <a:rPr lang="en-GB" sz="1600" dirty="0"/>
              <a:t>-Hereafter, we refer to the end of the 8th structure as s1.</a:t>
            </a:r>
          </a:p>
          <a:p>
            <a:r>
              <a:rPr lang="en-GB" sz="1600" dirty="0"/>
              <a:t>	-A total of 70,718 macro particles are used in this simulation,</a:t>
            </a:r>
          </a:p>
          <a:p>
            <a:r>
              <a:rPr lang="en-GB" sz="1600" dirty="0"/>
              <a:t>	 corresponding to an incoming electron population of 10,000.</a:t>
            </a:r>
          </a:p>
          <a:p>
            <a:pPr marL="342900" indent="-342900">
              <a:buFontTx/>
              <a:buChar char="-"/>
            </a:pPr>
            <a:r>
              <a:rPr lang="en-GB" dirty="0"/>
              <a:t>Each RF structure is embedded with 10 NC solenoid magnets to form a ~0.5 T magnetic channel.</a:t>
            </a:r>
          </a:p>
        </p:txBody>
      </p:sp>
      <p:pic>
        <p:nvPicPr>
          <p:cNvPr id="4" name="Picture 3">
            <a:extLst>
              <a:ext uri="{FF2B5EF4-FFF2-40B4-BE49-F238E27FC236}">
                <a16:creationId xmlns:a16="http://schemas.microsoft.com/office/drawing/2014/main" id="{0ED9A2AB-86A3-4EC0-B793-A7ECFB09B5B0}"/>
              </a:ext>
            </a:extLst>
          </p:cNvPr>
          <p:cNvPicPr>
            <a:picLocks noChangeAspect="1"/>
          </p:cNvPicPr>
          <p:nvPr/>
        </p:nvPicPr>
        <p:blipFill rotWithShape="1">
          <a:blip r:embed="rId3"/>
          <a:srcRect t="10199" r="9051"/>
          <a:stretch/>
        </p:blipFill>
        <p:spPr>
          <a:xfrm>
            <a:off x="20914" y="3101752"/>
            <a:ext cx="3677884" cy="2244239"/>
          </a:xfrm>
          <a:prstGeom prst="rect">
            <a:avLst/>
          </a:prstGeom>
        </p:spPr>
      </p:pic>
      <p:pic>
        <p:nvPicPr>
          <p:cNvPr id="12" name="Picture 11">
            <a:extLst>
              <a:ext uri="{FF2B5EF4-FFF2-40B4-BE49-F238E27FC236}">
                <a16:creationId xmlns:a16="http://schemas.microsoft.com/office/drawing/2014/main" id="{86909398-DC05-47FA-B84E-23368849F016}"/>
              </a:ext>
            </a:extLst>
          </p:cNvPr>
          <p:cNvPicPr>
            <a:picLocks noChangeAspect="1"/>
          </p:cNvPicPr>
          <p:nvPr/>
        </p:nvPicPr>
        <p:blipFill rotWithShape="1">
          <a:blip r:embed="rId4"/>
          <a:srcRect l="1963" t="10499" r="9052"/>
          <a:stretch/>
        </p:blipFill>
        <p:spPr>
          <a:xfrm>
            <a:off x="3667283" y="3101752"/>
            <a:ext cx="3663055" cy="2276887"/>
          </a:xfrm>
          <a:prstGeom prst="rect">
            <a:avLst/>
          </a:prstGeom>
        </p:spPr>
      </p:pic>
      <p:pic>
        <p:nvPicPr>
          <p:cNvPr id="14" name="Picture 13">
            <a:extLst>
              <a:ext uri="{FF2B5EF4-FFF2-40B4-BE49-F238E27FC236}">
                <a16:creationId xmlns:a16="http://schemas.microsoft.com/office/drawing/2014/main" id="{52DDDD9F-0B19-4D28-8941-57FCCA7FA815}"/>
              </a:ext>
            </a:extLst>
          </p:cNvPr>
          <p:cNvPicPr>
            <a:picLocks noChangeAspect="1"/>
          </p:cNvPicPr>
          <p:nvPr/>
        </p:nvPicPr>
        <p:blipFill rotWithShape="1">
          <a:blip r:embed="rId5"/>
          <a:srcRect t="6675" r="8263"/>
          <a:stretch/>
        </p:blipFill>
        <p:spPr>
          <a:xfrm>
            <a:off x="7290797" y="3579814"/>
            <a:ext cx="3380730" cy="2125451"/>
          </a:xfrm>
          <a:prstGeom prst="rect">
            <a:avLst/>
          </a:prstGeom>
        </p:spPr>
      </p:pic>
    </p:spTree>
    <p:extLst>
      <p:ext uri="{BB962C8B-B14F-4D97-AF65-F5344CB8AC3E}">
        <p14:creationId xmlns:p14="http://schemas.microsoft.com/office/powerpoint/2010/main" val="2473033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632A340-E8B7-863E-C77C-76BE680842CF}"/>
              </a:ext>
            </a:extLst>
          </p:cNvPr>
          <p:cNvSpPr>
            <a:spLocks noGrp="1"/>
          </p:cNvSpPr>
          <p:nvPr>
            <p:ph type="sldNum" sz="quarter" idx="12"/>
          </p:nvPr>
        </p:nvSpPr>
        <p:spPr/>
        <p:txBody>
          <a:bodyPr/>
          <a:lstStyle/>
          <a:p>
            <a:fld id="{77E71596-5F9D-49C5-9701-16B3CA54319D}" type="slidenum">
              <a:rPr lang="fr-FR" smtClean="0"/>
              <a:pPr/>
              <a:t>9</a:t>
            </a:fld>
            <a:endParaRPr lang="fr-FR" dirty="0"/>
          </a:p>
        </p:txBody>
      </p:sp>
      <p:sp>
        <p:nvSpPr>
          <p:cNvPr id="8" name="Date Placeholder 2">
            <a:extLst>
              <a:ext uri="{FF2B5EF4-FFF2-40B4-BE49-F238E27FC236}">
                <a16:creationId xmlns:a16="http://schemas.microsoft.com/office/drawing/2014/main" id="{C4722D0F-B96F-E7AC-769D-0176776FEC49}"/>
              </a:ext>
            </a:extLst>
          </p:cNvPr>
          <p:cNvSpPr>
            <a:spLocks noGrp="1"/>
          </p:cNvSpPr>
          <p:nvPr>
            <p:ph type="dt" sz="half" idx="10"/>
          </p:nvPr>
        </p:nvSpPr>
        <p:spPr>
          <a:xfrm>
            <a:off x="201812" y="5714820"/>
            <a:ext cx="2411556" cy="322263"/>
          </a:xfrm>
        </p:spPr>
        <p:txBody>
          <a:bodyPr/>
          <a:lstStyle/>
          <a:p>
            <a:fld id="{29266485-1F8C-49AD-A5D5-E767E4406627}" type="datetime1">
              <a:rPr lang="fr-FR" smtClean="0"/>
              <a:t>17/06/2025</a:t>
            </a:fld>
            <a:endParaRPr lang="fr-FR" dirty="0"/>
          </a:p>
        </p:txBody>
      </p:sp>
      <p:sp>
        <p:nvSpPr>
          <p:cNvPr id="11" name="Title 5">
            <a:extLst>
              <a:ext uri="{FF2B5EF4-FFF2-40B4-BE49-F238E27FC236}">
                <a16:creationId xmlns:a16="http://schemas.microsoft.com/office/drawing/2014/main" id="{0F40467E-4ECE-0DF4-04A7-386A4372AC18}"/>
              </a:ext>
            </a:extLst>
          </p:cNvPr>
          <p:cNvSpPr>
            <a:spLocks noGrp="1"/>
          </p:cNvSpPr>
          <p:nvPr>
            <p:ph type="title"/>
          </p:nvPr>
        </p:nvSpPr>
        <p:spPr>
          <a:xfrm>
            <a:off x="2290044" y="149425"/>
            <a:ext cx="6691118" cy="432048"/>
          </a:xfrm>
        </p:spPr>
        <p:txBody>
          <a:bodyPr>
            <a:normAutofit/>
          </a:bodyPr>
          <a:lstStyle/>
          <a:p>
            <a:r>
              <a:rPr lang="en-GB" dirty="0"/>
              <a:t>Beam dynamics – ILC FC-based option</a:t>
            </a:r>
          </a:p>
        </p:txBody>
      </p:sp>
      <p:sp>
        <p:nvSpPr>
          <p:cNvPr id="21" name="Footer Placeholder 6">
            <a:extLst>
              <a:ext uri="{FF2B5EF4-FFF2-40B4-BE49-F238E27FC236}">
                <a16:creationId xmlns:a16="http://schemas.microsoft.com/office/drawing/2014/main" id="{28430156-3D58-4CFB-9983-84629D5A1554}"/>
              </a:ext>
            </a:extLst>
          </p:cNvPr>
          <p:cNvSpPr>
            <a:spLocks noGrp="1"/>
          </p:cNvSpPr>
          <p:nvPr>
            <p:ph type="ftr" sz="quarter" idx="11"/>
          </p:nvPr>
        </p:nvSpPr>
        <p:spPr>
          <a:xfrm>
            <a:off x="2218035" y="5714820"/>
            <a:ext cx="5328591" cy="322263"/>
          </a:xfrm>
        </p:spPr>
        <p:txBody>
          <a:bodyPr/>
          <a:lstStyle/>
          <a:p>
            <a:r>
              <a:rPr lang="es-ES" dirty="0"/>
              <a:t> CEPC 2025, 16-19 June 2025, (Barcelona, </a:t>
            </a:r>
            <a:r>
              <a:rPr lang="es-ES" dirty="0" err="1"/>
              <a:t>Spain</a:t>
            </a:r>
            <a:r>
              <a:rPr lang="es-ES" dirty="0"/>
              <a:t>)</a:t>
            </a:r>
            <a:endParaRPr lang="en-GB" dirty="0"/>
          </a:p>
        </p:txBody>
      </p:sp>
      <p:pic>
        <p:nvPicPr>
          <p:cNvPr id="3" name="Picture 2">
            <a:extLst>
              <a:ext uri="{FF2B5EF4-FFF2-40B4-BE49-F238E27FC236}">
                <a16:creationId xmlns:a16="http://schemas.microsoft.com/office/drawing/2014/main" id="{EF469166-3C0A-4FC1-807B-8970BEE18863}"/>
              </a:ext>
            </a:extLst>
          </p:cNvPr>
          <p:cNvPicPr>
            <a:picLocks noChangeAspect="1"/>
          </p:cNvPicPr>
          <p:nvPr/>
        </p:nvPicPr>
        <p:blipFill rotWithShape="1">
          <a:blip r:embed="rId3"/>
          <a:srcRect l="4503" r="9936"/>
          <a:stretch/>
        </p:blipFill>
        <p:spPr>
          <a:xfrm>
            <a:off x="6659539" y="1143889"/>
            <a:ext cx="4097128" cy="2736303"/>
          </a:xfrm>
          <a:prstGeom prst="rect">
            <a:avLst/>
          </a:prstGeom>
        </p:spPr>
      </p:pic>
      <p:sp>
        <p:nvSpPr>
          <p:cNvPr id="12" name="TextBox 11">
            <a:extLst>
              <a:ext uri="{FF2B5EF4-FFF2-40B4-BE49-F238E27FC236}">
                <a16:creationId xmlns:a16="http://schemas.microsoft.com/office/drawing/2014/main" id="{B66E1CB6-58C3-4E99-BE76-515808E5A174}"/>
              </a:ext>
            </a:extLst>
          </p:cNvPr>
          <p:cNvSpPr txBox="1"/>
          <p:nvPr/>
        </p:nvSpPr>
        <p:spPr>
          <a:xfrm>
            <a:off x="-86221" y="4442609"/>
            <a:ext cx="10858996" cy="1323439"/>
          </a:xfrm>
          <a:prstGeom prst="rect">
            <a:avLst/>
          </a:prstGeom>
          <a:noFill/>
        </p:spPr>
        <p:txBody>
          <a:bodyPr wrap="square">
            <a:spAutoFit/>
          </a:bodyPr>
          <a:lstStyle/>
          <a:p>
            <a:pPr marL="342900" indent="-342900">
              <a:buFont typeface="Wingdings" panose="05000000000000000000" pitchFamily="2" charset="2"/>
              <a:buChar char="ü"/>
            </a:pPr>
            <a:r>
              <a:rPr lang="en-GB" dirty="0"/>
              <a:t>The first RF structure operates in deacceleration phase improving bunching and longitudinal phase space.</a:t>
            </a:r>
          </a:p>
          <a:p>
            <a:pPr marL="342900" indent="-342900">
              <a:buFont typeface="Wingdings" panose="05000000000000000000" pitchFamily="2" charset="2"/>
              <a:buChar char="ü"/>
            </a:pPr>
            <a:r>
              <a:rPr lang="en-GB" dirty="0"/>
              <a:t>The accepted yield is 0.86 @DR. Approximately 33% of positrons are lost in the AMD, ~48% between the AMD and the first structure, and ~2% in the chicane.</a:t>
            </a:r>
          </a:p>
        </p:txBody>
      </p:sp>
      <p:pic>
        <p:nvPicPr>
          <p:cNvPr id="4" name="Picture 3">
            <a:extLst>
              <a:ext uri="{FF2B5EF4-FFF2-40B4-BE49-F238E27FC236}">
                <a16:creationId xmlns:a16="http://schemas.microsoft.com/office/drawing/2014/main" id="{2ACB1FAD-A2A5-4B5D-A5F9-8FBB67205B2C}"/>
              </a:ext>
            </a:extLst>
          </p:cNvPr>
          <p:cNvPicPr>
            <a:picLocks noChangeAspect="1"/>
          </p:cNvPicPr>
          <p:nvPr/>
        </p:nvPicPr>
        <p:blipFill rotWithShape="1">
          <a:blip r:embed="rId4"/>
          <a:srcRect l="7417" t="10695" r="4527" b="4932"/>
          <a:stretch/>
        </p:blipFill>
        <p:spPr>
          <a:xfrm>
            <a:off x="26413" y="680775"/>
            <a:ext cx="6520492" cy="3861137"/>
          </a:xfrm>
          <a:prstGeom prst="rect">
            <a:avLst/>
          </a:prstGeom>
        </p:spPr>
      </p:pic>
    </p:spTree>
    <p:extLst>
      <p:ext uri="{BB962C8B-B14F-4D97-AF65-F5344CB8AC3E}">
        <p14:creationId xmlns:p14="http://schemas.microsoft.com/office/powerpoint/2010/main" val="2414981501"/>
      </p:ext>
    </p:extLst>
  </p:cSld>
  <p:clrMapOvr>
    <a:masterClrMapping/>
  </p:clrMapOvr>
</p:sld>
</file>

<file path=ppt/theme/theme1.xml><?xml version="1.0" encoding="utf-8"?>
<a:theme xmlns:a="http://schemas.openxmlformats.org/drawingml/2006/main" name="1_modele-IJCLAb-powerpoi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82060</TotalTime>
  <Words>2628</Words>
  <Application>Microsoft Office PowerPoint</Application>
  <PresentationFormat>Custom</PresentationFormat>
  <Paragraphs>400</Paragraphs>
  <Slides>18</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.PingFang SC Regular</vt:lpstr>
      <vt:lpstr>-apple-system</vt:lpstr>
      <vt:lpstr>-webkit-standard</vt:lpstr>
      <vt:lpstr>Arial</vt:lpstr>
      <vt:lpstr>Calibri</vt:lpstr>
      <vt:lpstr>Calibri Light</vt:lpstr>
      <vt:lpstr>Cambria Math</vt:lpstr>
      <vt:lpstr>Lato</vt:lpstr>
      <vt:lpstr>PT Sans</vt:lpstr>
      <vt:lpstr>Roboto</vt:lpstr>
      <vt:lpstr>Times New Roman</vt:lpstr>
      <vt:lpstr>Wingdings</vt:lpstr>
      <vt:lpstr>1_modele-IJCLAb-powerpoint</vt:lpstr>
      <vt:lpstr>PowerPoint Presentation</vt:lpstr>
      <vt:lpstr>Outline</vt:lpstr>
      <vt:lpstr>FCC-ee injector</vt:lpstr>
      <vt:lpstr>Positron source : current requirements on positron source </vt:lpstr>
      <vt:lpstr>Positron source : capture system (Feasibility Study baseline)</vt:lpstr>
      <vt:lpstr>Positron source :  matching device</vt:lpstr>
      <vt:lpstr>Simulation tools</vt:lpstr>
      <vt:lpstr>Beam dynamics – based on the field map</vt:lpstr>
      <vt:lpstr>Beam dynamics – ILC FC-based option</vt:lpstr>
      <vt:lpstr>Beam dynamics - SuperKEKB FC-based option</vt:lpstr>
      <vt:lpstr>Beam dynamics – HTS solenoid </vt:lpstr>
      <vt:lpstr>Beam dynamics – HTS solenoid</vt:lpstr>
      <vt:lpstr>Positron capture and linac overall efficiency (FS baseline)</vt:lpstr>
      <vt:lpstr>Summary of the simulation results</vt:lpstr>
      <vt:lpstr>Summary of the simulation results</vt:lpstr>
      <vt:lpstr>Summary and outlook</vt:lpstr>
      <vt:lpstr>Credits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Luc Petizon</dc:creator>
  <cp:lastModifiedBy>Yuting WANG</cp:lastModifiedBy>
  <cp:revision>4321</cp:revision>
  <cp:lastPrinted>2024-06-07T14:08:59Z</cp:lastPrinted>
  <dcterms:created xsi:type="dcterms:W3CDTF">2011-03-09T16:37:49Z</dcterms:created>
  <dcterms:modified xsi:type="dcterms:W3CDTF">2025-06-17T09:45:23Z</dcterms:modified>
</cp:coreProperties>
</file>