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7"/>
  </p:notesMasterIdLst>
  <p:handoutMasterIdLst>
    <p:handoutMasterId r:id="rId28"/>
  </p:handoutMasterIdLst>
  <p:sldIdLst>
    <p:sldId id="953" r:id="rId2"/>
    <p:sldId id="291" r:id="rId3"/>
    <p:sldId id="282" r:id="rId4"/>
    <p:sldId id="1235" r:id="rId5"/>
    <p:sldId id="1236" r:id="rId6"/>
    <p:sldId id="1228" r:id="rId7"/>
    <p:sldId id="1226" r:id="rId8"/>
    <p:sldId id="1227" r:id="rId9"/>
    <p:sldId id="1237" r:id="rId10"/>
    <p:sldId id="1248" r:id="rId11"/>
    <p:sldId id="1249" r:id="rId12"/>
    <p:sldId id="1252" r:id="rId13"/>
    <p:sldId id="1255" r:id="rId14"/>
    <p:sldId id="1256" r:id="rId15"/>
    <p:sldId id="1257" r:id="rId16"/>
    <p:sldId id="1258" r:id="rId17"/>
    <p:sldId id="1259" r:id="rId18"/>
    <p:sldId id="1260" r:id="rId19"/>
    <p:sldId id="1215" r:id="rId20"/>
    <p:sldId id="302" r:id="rId21"/>
    <p:sldId id="1251" r:id="rId22"/>
    <p:sldId id="774" r:id="rId23"/>
    <p:sldId id="1253" r:id="rId24"/>
    <p:sldId id="1254" r:id="rId25"/>
    <p:sldId id="1217" r:id="rId2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CF3B"/>
    <a:srgbClr val="0000FF"/>
    <a:srgbClr val="FDCC6D"/>
    <a:srgbClr val="003399"/>
    <a:srgbClr val="E6E6E6"/>
    <a:srgbClr val="0070C0"/>
    <a:srgbClr val="4D8357"/>
    <a:srgbClr val="005800"/>
    <a:srgbClr val="008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3" autoAdjust="0"/>
    <p:restoredTop sz="91732" autoAdjust="0"/>
  </p:normalViewPr>
  <p:slideViewPr>
    <p:cSldViewPr showGuides="1">
      <p:cViewPr varScale="1">
        <p:scale>
          <a:sx n="104" d="100"/>
          <a:sy n="104" d="100"/>
        </p:scale>
        <p:origin x="456" y="96"/>
      </p:cViewPr>
      <p:guideLst>
        <p:guide orient="horz" pos="2172"/>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2025/6/14</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t>2025/6/14</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t>5</a:t>
            </a:fld>
            <a:endParaRPr lang="zh-CN" altLang="en-US"/>
          </a:p>
        </p:txBody>
      </p:sp>
    </p:spTree>
    <p:extLst>
      <p:ext uri="{BB962C8B-B14F-4D97-AF65-F5344CB8AC3E}">
        <p14:creationId xmlns:p14="http://schemas.microsoft.com/office/powerpoint/2010/main" val="2803545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latin typeface="Arial" panose="02080604020202020204" pitchFamily="34" charset="0"/>
                <a:ea typeface="微软雅黑" pitchFamily="34" charset="-122"/>
              </a:defRPr>
            </a:lvl1pPr>
            <a:lvl2pPr>
              <a:defRPr sz="2400" baseline="0">
                <a:latin typeface="Arial" panose="0208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空白内容">
    <p:spTree>
      <p:nvGrpSpPr>
        <p:cNvPr id="1" name=""/>
        <p:cNvGrpSpPr/>
        <p:nvPr/>
      </p:nvGrpSpPr>
      <p:grpSpPr>
        <a:xfrm>
          <a:off x="0" y="0"/>
          <a:ext cx="0" cy="0"/>
          <a:chOff x="0" y="0"/>
          <a:chExt cx="0" cy="0"/>
        </a:xfrm>
      </p:grpSpPr>
      <p:sp>
        <p:nvSpPr>
          <p:cNvPr id="10" name="矩形 9"/>
          <p:cNvSpPr/>
          <p:nvPr userDrawn="1"/>
        </p:nvSpPr>
        <p:spPr bwMode="auto">
          <a:xfrm>
            <a:off x="-1" y="-30477"/>
            <a:ext cx="12192001" cy="953600"/>
          </a:xfrm>
          <a:prstGeom prst="rect">
            <a:avLst/>
          </a:prstGeom>
          <a:gradFill flip="none" rotWithShape="1">
            <a:gsLst>
              <a:gs pos="21000">
                <a:srgbClr val="026BCA"/>
              </a:gs>
              <a:gs pos="86000">
                <a:srgbClr val="0000C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7" name="标题 1"/>
          <p:cNvSpPr>
            <a:spLocks noGrp="1"/>
          </p:cNvSpPr>
          <p:nvPr>
            <p:ph type="title"/>
          </p:nvPr>
        </p:nvSpPr>
        <p:spPr>
          <a:xfrm>
            <a:off x="392172" y="145882"/>
            <a:ext cx="7776633" cy="777240"/>
          </a:xfrm>
        </p:spPr>
        <p:txBody>
          <a:bodyPr/>
          <a:lstStyle>
            <a:lvl1pPr algn="l">
              <a:defRPr sz="2930" b="1">
                <a:solidFill>
                  <a:schemeClr val="bg1"/>
                </a:solidFill>
                <a:latin typeface="Times New Roman" panose="02020603050405020304" pitchFamily="18" charset="0"/>
                <a:ea typeface="微软雅黑" pitchFamily="34" charset="-122"/>
                <a:cs typeface="Times New Roman" panose="02020603050405020304" pitchFamily="18" charset="0"/>
              </a:defRPr>
            </a:lvl1pPr>
          </a:lstStyle>
          <a:p>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8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8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8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jpeg"/><Relationship Id="rId7" Type="http://schemas.openxmlformats.org/officeDocument/2006/relationships/image" Target="../media/image69.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eg"/><Relationship Id="rId18" Type="http://schemas.openxmlformats.org/officeDocument/2006/relationships/image" Target="../media/image88.png"/><Relationship Id="rId3" Type="http://schemas.openxmlformats.org/officeDocument/2006/relationships/image" Target="../media/image4.jpeg"/><Relationship Id="rId7" Type="http://schemas.openxmlformats.org/officeDocument/2006/relationships/image" Target="../media/image77.png"/><Relationship Id="rId12" Type="http://schemas.openxmlformats.org/officeDocument/2006/relationships/image" Target="../media/image82.jpeg"/><Relationship Id="rId17" Type="http://schemas.openxmlformats.org/officeDocument/2006/relationships/image" Target="../media/image87.jpeg"/><Relationship Id="rId2" Type="http://schemas.openxmlformats.org/officeDocument/2006/relationships/image" Target="../media/image74.jpeg"/><Relationship Id="rId16" Type="http://schemas.openxmlformats.org/officeDocument/2006/relationships/image" Target="../media/image86.jpeg"/><Relationship Id="rId1" Type="http://schemas.openxmlformats.org/officeDocument/2006/relationships/slideLayout" Target="../slideLayouts/slideLayout5.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8.jpeg"/><Relationship Id="rId9" Type="http://schemas.openxmlformats.org/officeDocument/2006/relationships/image" Target="../media/image79.png"/><Relationship Id="rId14" Type="http://schemas.openxmlformats.org/officeDocument/2006/relationships/image" Target="../media/image84.png"/></Relationships>
</file>

<file path=ppt/slides/_rels/slide1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jpeg"/><Relationship Id="rId7" Type="http://schemas.openxmlformats.org/officeDocument/2006/relationships/image" Target="../media/image92.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jpeg"/><Relationship Id="rId10" Type="http://schemas.openxmlformats.org/officeDocument/2006/relationships/image" Target="../media/image95.png"/><Relationship Id="rId4" Type="http://schemas.openxmlformats.org/officeDocument/2006/relationships/image" Target="../media/image89.jpeg"/><Relationship Id="rId9" Type="http://schemas.openxmlformats.org/officeDocument/2006/relationships/image" Target="../media/image94.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5.xml"/><Relationship Id="rId6" Type="http://schemas.openxmlformats.org/officeDocument/2006/relationships/image" Target="../media/image105.png"/><Relationship Id="rId11" Type="http://schemas.openxmlformats.org/officeDocument/2006/relationships/image" Target="../media/image108.png"/><Relationship Id="rId5" Type="http://schemas.openxmlformats.org/officeDocument/2006/relationships/image" Target="../media/image104.png"/><Relationship Id="rId10" Type="http://schemas.openxmlformats.org/officeDocument/2006/relationships/image" Target="../media/image107.jpeg"/><Relationship Id="rId4" Type="http://schemas.openxmlformats.org/officeDocument/2006/relationships/image" Target="../media/image103.png"/><Relationship Id="rId9"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111.png"/><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jpeg"/><Relationship Id="rId9"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1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7.wmf"/></Relationships>
</file>

<file path=ppt/slides/_rels/slide21.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8.jpeg"/><Relationship Id="rId7" Type="http://schemas.openxmlformats.org/officeDocument/2006/relationships/image" Target="../media/image121.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120.emf"/><Relationship Id="rId5" Type="http://schemas.openxmlformats.org/officeDocument/2006/relationships/image" Target="../media/image119.png"/><Relationship Id="rId4" Type="http://schemas.openxmlformats.org/officeDocument/2006/relationships/image" Target="../media/image118.emf"/></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6.png"/><Relationship Id="rId2" Type="http://schemas.openxmlformats.org/officeDocument/2006/relationships/image" Target="../media/image123.emf"/><Relationship Id="rId1" Type="http://schemas.openxmlformats.org/officeDocument/2006/relationships/slideLayout" Target="../slideLayouts/slideLayout5.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7.pn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8.jpeg"/><Relationship Id="rId7" Type="http://schemas.openxmlformats.org/officeDocument/2006/relationships/image" Target="../media/image131.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8.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jpeg"/><Relationship Id="rId2" Type="http://schemas.openxmlformats.org/officeDocument/2006/relationships/image" Target="../media/image4.jpeg"/><Relationship Id="rId16"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image" Target="../media/image4.jpeg"/><Relationship Id="rId16"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jpe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23.png"/><Relationship Id="rId10" Type="http://schemas.openxmlformats.org/officeDocument/2006/relationships/image" Target="../media/image8.jpeg"/><Relationship Id="rId4" Type="http://schemas.openxmlformats.org/officeDocument/2006/relationships/image" Target="../media/image40.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8.jpeg"/><Relationship Id="rId4" Type="http://schemas.openxmlformats.org/officeDocument/2006/relationships/image" Target="../media/image54.png"/><Relationship Id="rId9" Type="http://schemas.openxmlformats.org/officeDocument/2006/relationships/image" Target="../media/image59.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8.jpe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p:nvPr/>
        </p:nvSpPr>
        <p:spPr>
          <a:xfrm>
            <a:off x="662595" y="1286083"/>
            <a:ext cx="10866810" cy="2516604"/>
          </a:xfrm>
          <a:prstGeom prst="rect">
            <a:avLst/>
          </a:prstGeom>
          <a:solidFill>
            <a:schemeClr val="tx2">
              <a:lumMod val="20000"/>
              <a:lumOff val="80000"/>
            </a:schemeClr>
          </a:solidFill>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30000"/>
              </a:lnSpc>
              <a:spcBef>
                <a:spcPts val="0"/>
              </a:spcBef>
              <a:spcAft>
                <a:spcPts val="0"/>
              </a:spcAft>
            </a:pPr>
            <a:r>
              <a:rPr lang="en-US" altLang="zh-CN" dirty="0">
                <a:solidFill>
                  <a:schemeClr val="tx1"/>
                </a:solidFill>
                <a:effectLst>
                  <a:outerShdw blurRad="38100" dist="19050" dir="2700000" algn="tl" rotWithShape="0">
                    <a:schemeClr val="dk1">
                      <a:alpha val="40000"/>
                    </a:schemeClr>
                  </a:outerShdw>
                </a:effectLst>
                <a:uFillTx/>
              </a:rPr>
              <a:t>High Field Superconducting Magnet R&amp;D </a:t>
            </a:r>
          </a:p>
          <a:p>
            <a:pPr>
              <a:lnSpc>
                <a:spcPct val="130000"/>
              </a:lnSpc>
              <a:spcBef>
                <a:spcPts val="0"/>
              </a:spcBef>
              <a:spcAft>
                <a:spcPts val="0"/>
              </a:spcAft>
            </a:pPr>
            <a:r>
              <a:rPr lang="en-US" altLang="zh-CN" dirty="0">
                <a:solidFill>
                  <a:schemeClr val="tx1"/>
                </a:solidFill>
                <a:effectLst>
                  <a:outerShdw blurRad="38100" dist="19050" dir="2700000" algn="tl" rotWithShape="0">
                    <a:schemeClr val="dk1">
                      <a:alpha val="40000"/>
                    </a:schemeClr>
                  </a:outerShdw>
                </a:effectLst>
                <a:uFillTx/>
              </a:rPr>
              <a:t>for the High Energy Particle Accelerators</a:t>
            </a:r>
            <a:r>
              <a:rPr lang="x-none" altLang="en-US" dirty="0">
                <a:solidFill>
                  <a:schemeClr val="tx1"/>
                </a:solidFill>
                <a:effectLst>
                  <a:outerShdw blurRad="38100" dist="19050" dir="2700000" algn="tl" rotWithShape="0">
                    <a:schemeClr val="dk1">
                      <a:alpha val="40000"/>
                    </a:schemeClr>
                  </a:outerShdw>
                </a:effectLst>
                <a:uFillTx/>
              </a:rPr>
              <a:t> </a:t>
            </a:r>
          </a:p>
          <a:p>
            <a:pPr>
              <a:lnSpc>
                <a:spcPct val="130000"/>
              </a:lnSpc>
              <a:spcBef>
                <a:spcPts val="0"/>
              </a:spcBef>
              <a:spcAft>
                <a:spcPts val="0"/>
              </a:spcAft>
            </a:pPr>
            <a:r>
              <a:rPr lang="x-none" altLang="en-US" dirty="0">
                <a:solidFill>
                  <a:schemeClr val="tx1"/>
                </a:solidFill>
                <a:effectLst>
                  <a:outerShdw blurRad="38100" dist="19050" dir="2700000" algn="tl" rotWithShape="0">
                    <a:schemeClr val="dk1">
                      <a:alpha val="40000"/>
                    </a:schemeClr>
                  </a:outerShdw>
                </a:effectLst>
                <a:uFillTx/>
              </a:rPr>
              <a:t>at IHEP-CAS</a:t>
            </a:r>
          </a:p>
        </p:txBody>
      </p:sp>
      <p:sp>
        <p:nvSpPr>
          <p:cNvPr id="7" name="文本框 7"/>
          <p:cNvSpPr txBox="1"/>
          <p:nvPr/>
        </p:nvSpPr>
        <p:spPr>
          <a:xfrm>
            <a:off x="3234690" y="4780280"/>
            <a:ext cx="4728210" cy="1383665"/>
          </a:xfrm>
          <a:prstGeom prst="rect">
            <a:avLst/>
          </a:prstGeom>
          <a:solidFill>
            <a:srgbClr val="E6E6E6"/>
          </a:solidFill>
        </p:spPr>
        <p:txBody>
          <a:bodyPr wrap="square" rtlCol="0">
            <a:spAutoFit/>
          </a:bodyPr>
          <a:lstStyle/>
          <a:p>
            <a:pPr algn="ctr"/>
            <a:r>
              <a:rPr lang="en-US" altLang="zh-CN" sz="2400" dirty="0">
                <a:latin typeface="Times New Roman" panose="02020603050405020304" pitchFamily="18" charset="0"/>
                <a:ea typeface="微软雅黑" pitchFamily="34" charset="-122"/>
              </a:rPr>
              <a:t>Qingjin XU</a:t>
            </a:r>
          </a:p>
          <a:p>
            <a:pPr algn="ctr"/>
            <a:r>
              <a:rPr lang="en-US" altLang="zh-CN" sz="2000" dirty="0">
                <a:latin typeface="Times New Roman" panose="02020603050405020304" pitchFamily="18" charset="0"/>
                <a:ea typeface="微软雅黑" pitchFamily="34" charset="-122"/>
              </a:rPr>
              <a:t>for the Superconducting Magnet Group </a:t>
            </a:r>
          </a:p>
          <a:p>
            <a:pPr algn="ctr"/>
            <a:r>
              <a:rPr lang="en-US" altLang="zh-CN" sz="2000" dirty="0">
                <a:latin typeface="Times New Roman" panose="02020603050405020304" pitchFamily="18" charset="0"/>
                <a:ea typeface="微软雅黑" pitchFamily="34" charset="-122"/>
              </a:rPr>
              <a:t>Accelerator Division, IHEP-CAS </a:t>
            </a:r>
          </a:p>
          <a:p>
            <a:pPr algn="ctr"/>
            <a:r>
              <a:rPr lang="en-US" altLang="zh-CN" sz="2000" dirty="0">
                <a:latin typeface="Times New Roman" panose="02020603050405020304" pitchFamily="18" charset="0"/>
                <a:ea typeface="微软雅黑" pitchFamily="34" charset="-122"/>
              </a:rPr>
              <a:t>June</a:t>
            </a:r>
            <a:r>
              <a:rPr lang="x-none" altLang="en-US" sz="2000" dirty="0">
                <a:latin typeface="Times New Roman" panose="02020603050405020304" pitchFamily="18" charset="0"/>
                <a:ea typeface="微软雅黑" pitchFamily="34" charset="-122"/>
              </a:rPr>
              <a:t> </a:t>
            </a:r>
            <a:r>
              <a:rPr lang="en-US" altLang="zh-CN" sz="2000" dirty="0">
                <a:latin typeface="Times New Roman" panose="02020603050405020304" pitchFamily="18" charset="0"/>
                <a:ea typeface="微软雅黑" pitchFamily="34" charset="-122"/>
              </a:rPr>
              <a:t>2025</a:t>
            </a:r>
            <a:endParaRPr lang="x-none" altLang="en-US" sz="2000" dirty="0">
              <a:latin typeface="Times New Roman" panose="02020603050405020304" pitchFamily="18" charset="0"/>
              <a:ea typeface="微软雅黑" pitchFamily="34" charset="-122"/>
            </a:endParaRPr>
          </a:p>
        </p:txBody>
      </p:sp>
      <p:pic>
        <p:nvPicPr>
          <p:cNvPr id="11" name="图片 5"/>
          <p:cNvPicPr>
            <a:picLocks noChangeAspect="1"/>
          </p:cNvPicPr>
          <p:nvPr/>
        </p:nvPicPr>
        <p:blipFill>
          <a:blip r:embed="rId2"/>
          <a:stretch>
            <a:fillRect/>
          </a:stretch>
        </p:blipFill>
        <p:spPr>
          <a:xfrm>
            <a:off x="8040528" y="5095692"/>
            <a:ext cx="3865771" cy="732185"/>
          </a:xfrm>
          <a:prstGeom prst="rect">
            <a:avLst/>
          </a:prstGeom>
        </p:spPr>
      </p:pic>
      <p:pic>
        <p:nvPicPr>
          <p:cNvPr id="1026" name="Picture 2" descr="Windows共享文件管理系统（共享文件防泄密） - 睿信数盾 - 安全磁盘阵列,共享文件管理,文档安全系统,USB管理系统,设备管理系统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263" y="5085196"/>
            <a:ext cx="2874183" cy="7768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4" name="文本框 3"/>
          <p:cNvSpPr txBox="1"/>
          <p:nvPr/>
        </p:nvSpPr>
        <p:spPr>
          <a:xfrm>
            <a:off x="1772285" y="1124585"/>
            <a:ext cx="7851775" cy="461645"/>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solidFill>
                  <a:srgbClr val="FF0000"/>
                </a:solidFill>
              </a:rPr>
              <a:t>Reassembly of the magnet with enhanced pre-stress</a:t>
            </a:r>
            <a:endParaRPr lang="zh-CN" altLang="en-US" sz="2400" dirty="0">
              <a:solidFill>
                <a:srgbClr val="FF0000"/>
              </a:solidFill>
            </a:endParaRPr>
          </a:p>
        </p:txBody>
      </p:sp>
      <p:pic>
        <p:nvPicPr>
          <p:cNvPr id="5"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10005060" y="1115695"/>
            <a:ext cx="1815465" cy="368300"/>
          </a:xfrm>
          <a:prstGeom prst="rect">
            <a:avLst/>
          </a:prstGeom>
          <a:solidFill>
            <a:srgbClr val="FDCC6D"/>
          </a:solidFill>
        </p:spPr>
        <p:txBody>
          <a:bodyPr wrap="square">
            <a:spAutoFit/>
          </a:bodyPr>
          <a:lstStyle/>
          <a:p>
            <a:r>
              <a:rPr lang="en-AU" altLang="zh-CN" i="1" dirty="0">
                <a:solidFill>
                  <a:srgbClr val="002060"/>
                </a:solidFill>
                <a:latin typeface="+mj-lt"/>
                <a:ea typeface="宋体" pitchFamily="2" charset="-122"/>
                <a:cs typeface="Times New Roman" panose="02020603050405020304" pitchFamily="18" charset="0"/>
              </a:rPr>
              <a:t>Xin Chen  et al</a:t>
            </a:r>
            <a:endParaRPr lang="zh-CN" altLang="en-US" sz="2000" i="1" dirty="0">
              <a:solidFill>
                <a:srgbClr val="002060"/>
              </a:solidFill>
              <a:latin typeface="+mj-lt"/>
              <a:ea typeface="宋体" pitchFamily="2" charset="-122"/>
              <a:cs typeface="Times New Roman" panose="02020603050405020304" pitchFamily="18" charset="0"/>
            </a:endParaRPr>
          </a:p>
        </p:txBody>
      </p:sp>
      <p:sp>
        <p:nvSpPr>
          <p:cNvPr id="7" name="矩形 6"/>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pic>
        <p:nvPicPr>
          <p:cNvPr id="14" name="图片 13"/>
          <p:cNvPicPr>
            <a:picLocks noChangeAspect="1"/>
          </p:cNvPicPr>
          <p:nvPr/>
        </p:nvPicPr>
        <p:blipFill rotWithShape="1">
          <a:blip r:embed="rId4"/>
          <a:srcRect/>
          <a:stretch>
            <a:fillRect/>
          </a:stretch>
        </p:blipFill>
        <p:spPr>
          <a:xfrm>
            <a:off x="551479" y="1659818"/>
            <a:ext cx="3312274" cy="2633479"/>
          </a:xfrm>
          <a:prstGeom prst="rect">
            <a:avLst/>
          </a:prstGeom>
        </p:spPr>
      </p:pic>
      <p:pic>
        <p:nvPicPr>
          <p:cNvPr id="15" name="图片 14"/>
          <p:cNvPicPr>
            <a:picLocks noChangeAspect="1"/>
          </p:cNvPicPr>
          <p:nvPr/>
        </p:nvPicPr>
        <p:blipFill>
          <a:blip r:embed="rId5"/>
          <a:stretch>
            <a:fillRect/>
          </a:stretch>
        </p:blipFill>
        <p:spPr>
          <a:xfrm>
            <a:off x="4266569" y="1617008"/>
            <a:ext cx="7373952" cy="2915622"/>
          </a:xfrm>
          <a:prstGeom prst="rect">
            <a:avLst/>
          </a:prstGeom>
        </p:spPr>
      </p:pic>
      <p:sp>
        <p:nvSpPr>
          <p:cNvPr id="16" name="文本框 10"/>
          <p:cNvSpPr txBox="1"/>
          <p:nvPr/>
        </p:nvSpPr>
        <p:spPr>
          <a:xfrm>
            <a:off x="7968208" y="3914529"/>
            <a:ext cx="2802296" cy="3065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spcBef>
                <a:spcPts val="1200"/>
              </a:spcBef>
              <a:spcAft>
                <a:spcPts val="600"/>
              </a:spcAft>
            </a:pPr>
            <a:r>
              <a:rPr lang="zh-CN" altLang="en-US" sz="1200" dirty="0">
                <a:latin typeface="Times New Roman" panose="02020603050405020304" pitchFamily="18" charset="0"/>
                <a:ea typeface="宋体" pitchFamily="2" charset="-122"/>
                <a:cs typeface="Times New Roman" panose="02020603050405020304" pitchFamily="18" charset="0"/>
              </a:rPr>
              <a:t>应变片监测磁体组装、降温、励磁过程</a:t>
            </a:r>
            <a:endParaRPr lang="en-US" altLang="zh-CN" sz="1200" dirty="0">
              <a:latin typeface="Times New Roman" panose="02020603050405020304" pitchFamily="18" charset="0"/>
              <a:ea typeface="宋体" pitchFamily="2" charset="-122"/>
              <a:cs typeface="Times New Roman" panose="02020603050405020304" pitchFamily="18" charset="0"/>
            </a:endParaRPr>
          </a:p>
        </p:txBody>
      </p:sp>
      <p:pic>
        <p:nvPicPr>
          <p:cNvPr id="17" name="图片 16"/>
          <p:cNvPicPr>
            <a:picLocks noChangeAspect="1"/>
          </p:cNvPicPr>
          <p:nvPr/>
        </p:nvPicPr>
        <p:blipFill>
          <a:blip r:embed="rId6"/>
          <a:stretch>
            <a:fillRect/>
          </a:stretch>
        </p:blipFill>
        <p:spPr>
          <a:xfrm>
            <a:off x="584757" y="4308679"/>
            <a:ext cx="3376245" cy="2276430"/>
          </a:xfrm>
          <a:prstGeom prst="rect">
            <a:avLst/>
          </a:prstGeom>
        </p:spPr>
      </p:pic>
      <p:pic>
        <p:nvPicPr>
          <p:cNvPr id="18" name="图片 17"/>
          <p:cNvPicPr>
            <a:picLocks noChangeAspect="1"/>
          </p:cNvPicPr>
          <p:nvPr/>
        </p:nvPicPr>
        <p:blipFill>
          <a:blip r:embed="rId7"/>
          <a:stretch>
            <a:fillRect/>
          </a:stretch>
        </p:blipFill>
        <p:spPr>
          <a:xfrm>
            <a:off x="4271683" y="4587595"/>
            <a:ext cx="3713285" cy="2190968"/>
          </a:xfrm>
          <a:prstGeom prst="rect">
            <a:avLst/>
          </a:prstGeom>
        </p:spPr>
      </p:pic>
      <p:pic>
        <p:nvPicPr>
          <p:cNvPr id="19" name="图片 18"/>
          <p:cNvPicPr>
            <a:picLocks noChangeAspect="1"/>
          </p:cNvPicPr>
          <p:nvPr/>
        </p:nvPicPr>
        <p:blipFill>
          <a:blip r:embed="rId8"/>
          <a:stretch>
            <a:fillRect/>
          </a:stretch>
        </p:blipFill>
        <p:spPr>
          <a:xfrm>
            <a:off x="8168999" y="4455390"/>
            <a:ext cx="3404786" cy="2279289"/>
          </a:xfrm>
          <a:prstGeom prst="rect">
            <a:avLst/>
          </a:prstGeom>
        </p:spPr>
      </p:pic>
      <p:sp>
        <p:nvSpPr>
          <p:cNvPr id="21" name="文本框 19"/>
          <p:cNvSpPr txBox="1"/>
          <p:nvPr/>
        </p:nvSpPr>
        <p:spPr>
          <a:xfrm>
            <a:off x="4719956" y="4934433"/>
            <a:ext cx="2520280" cy="3065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spcBef>
                <a:spcPts val="1200"/>
              </a:spcBef>
              <a:spcAft>
                <a:spcPts val="600"/>
              </a:spcAft>
            </a:pPr>
            <a:r>
              <a:rPr lang="zh-CN" altLang="en-US" sz="1200" dirty="0">
                <a:latin typeface="Times New Roman" panose="02020603050405020304" pitchFamily="18" charset="0"/>
                <a:ea typeface="宋体" pitchFamily="2" charset="-122"/>
                <a:cs typeface="Times New Roman" panose="02020603050405020304" pitchFamily="18" charset="0"/>
              </a:rPr>
              <a:t>光栅光纤监测磁体组装及测试过程</a:t>
            </a:r>
            <a:endParaRPr lang="en-US" altLang="zh-CN" sz="1200" dirty="0">
              <a:latin typeface="Times New Roman" panose="02020603050405020304" pitchFamily="18" charset="0"/>
              <a:ea typeface="宋体" pitchFamily="2" charset="-122"/>
              <a:cs typeface="Times New Roman" panose="02020603050405020304" pitchFamily="18" charset="0"/>
            </a:endParaRPr>
          </a:p>
        </p:txBody>
      </p:sp>
      <p:sp>
        <p:nvSpPr>
          <p:cNvPr id="22" name="矩形 21"/>
          <p:cNvSpPr/>
          <p:nvPr/>
        </p:nvSpPr>
        <p:spPr>
          <a:xfrm>
            <a:off x="551479" y="1659818"/>
            <a:ext cx="1127232" cy="307777"/>
          </a:xfrm>
          <a:prstGeom prst="rect">
            <a:avLst/>
          </a:prstGeom>
          <a:solidFill>
            <a:srgbClr val="FFFF00"/>
          </a:solidFill>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rgbClr val="FF0000"/>
                </a:solidFill>
                <a:latin typeface="Times New Roman" panose="02020603050405020304" pitchFamily="18" charset="0"/>
                <a:ea typeface="宋体" pitchFamily="2" charset="-122"/>
                <a:cs typeface="Times New Roman" panose="02020603050405020304" pitchFamily="18" charset="0"/>
              </a:rPr>
              <a:t>2024 </a:t>
            </a:r>
            <a:r>
              <a:rPr lang="zh-CN" altLang="en-US" sz="1400" dirty="0">
                <a:solidFill>
                  <a:srgbClr val="FF0000"/>
                </a:solidFill>
                <a:latin typeface="Times New Roman" panose="02020603050405020304" pitchFamily="18" charset="0"/>
                <a:ea typeface="宋体" pitchFamily="2" charset="-122"/>
                <a:cs typeface="Times New Roman" panose="02020603050405020304" pitchFamily="18" charset="0"/>
              </a:rPr>
              <a:t>年 </a:t>
            </a:r>
            <a:r>
              <a:rPr lang="en-US" altLang="zh-CN" sz="1400" dirty="0">
                <a:solidFill>
                  <a:srgbClr val="FF0000"/>
                </a:solidFill>
                <a:latin typeface="Times New Roman" panose="02020603050405020304" pitchFamily="18" charset="0"/>
                <a:ea typeface="宋体" pitchFamily="2" charset="-122"/>
                <a:cs typeface="Times New Roman" panose="02020603050405020304" pitchFamily="18" charset="0"/>
              </a:rPr>
              <a:t>1 </a:t>
            </a:r>
            <a:r>
              <a:rPr lang="zh-CN" altLang="en-US" sz="1400" dirty="0">
                <a:solidFill>
                  <a:srgbClr val="FF0000"/>
                </a:solidFill>
                <a:latin typeface="Times New Roman" panose="02020603050405020304" pitchFamily="18" charset="0"/>
                <a:ea typeface="宋体" pitchFamily="2" charset="-122"/>
                <a:cs typeface="Times New Roman" panose="02020603050405020304" pitchFamily="18" charset="0"/>
              </a:rPr>
              <a:t>月</a:t>
            </a:r>
            <a:endParaRPr lang="zh-CN" altLang="en-US" sz="1400" dirty="0">
              <a:solidFill>
                <a:srgbClr val="FF0000"/>
              </a:solidFill>
            </a:endParaRPr>
          </a:p>
        </p:txBody>
      </p:sp>
      <p:sp>
        <p:nvSpPr>
          <p:cNvPr id="2" name="灯片编号占位符 2">
            <a:extLst>
              <a:ext uri="{FF2B5EF4-FFF2-40B4-BE49-F238E27FC236}">
                <a16:creationId xmlns:a16="http://schemas.microsoft.com/office/drawing/2014/main" id="{CA0D2665-2A9C-66B4-ECF3-91890066704B}"/>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10</a:t>
            </a:fld>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4" name="文本框 3"/>
          <p:cNvSpPr txBox="1"/>
          <p:nvPr/>
        </p:nvSpPr>
        <p:spPr>
          <a:xfrm>
            <a:off x="3079115" y="1124585"/>
            <a:ext cx="5393055" cy="461645"/>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solidFill>
                  <a:srgbClr val="FF0000"/>
                </a:solidFill>
              </a:rPr>
              <a:t>The 2</a:t>
            </a:r>
            <a:r>
              <a:rPr lang="en-US" altLang="zh-CN" sz="2400" baseline="30000" dirty="0">
                <a:solidFill>
                  <a:srgbClr val="FF0000"/>
                </a:solidFill>
              </a:rPr>
              <a:t>nd</a:t>
            </a:r>
            <a:r>
              <a:rPr lang="en-US" altLang="zh-CN" sz="2400" dirty="0">
                <a:solidFill>
                  <a:srgbClr val="FF0000"/>
                </a:solidFill>
              </a:rPr>
              <a:t> Performance test in Feb 2024</a:t>
            </a:r>
            <a:endParaRPr lang="zh-CN" altLang="en-US" sz="2400" dirty="0">
              <a:solidFill>
                <a:srgbClr val="FF0000"/>
              </a:solidFill>
            </a:endParaRPr>
          </a:p>
        </p:txBody>
      </p:sp>
      <p:pic>
        <p:nvPicPr>
          <p:cNvPr id="5"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sp>
        <p:nvSpPr>
          <p:cNvPr id="7" name="文本框 6"/>
          <p:cNvSpPr txBox="1"/>
          <p:nvPr/>
        </p:nvSpPr>
        <p:spPr>
          <a:xfrm>
            <a:off x="510364" y="1556792"/>
            <a:ext cx="11202260" cy="1476375"/>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t>The Nb</a:t>
            </a:r>
            <a:r>
              <a:rPr lang="en-US" altLang="zh-CN" b="1" baseline="-25000" dirty="0"/>
              <a:t>3</a:t>
            </a:r>
            <a:r>
              <a:rPr lang="en-US" altLang="zh-CN" b="1" dirty="0"/>
              <a:t>Sn coils showed very unstable performance in the 6300-7000 A region due to one of the inner most coils, but finally passed this region and reached </a:t>
            </a:r>
            <a:r>
              <a:rPr lang="en-US" altLang="zh-CN" b="1" dirty="0">
                <a:solidFill>
                  <a:srgbClr val="FF0000"/>
                </a:solidFill>
              </a:rPr>
              <a:t>~87% of </a:t>
            </a:r>
            <a:r>
              <a:rPr lang="en-US" altLang="zh-CN" b="1" dirty="0" err="1">
                <a:solidFill>
                  <a:srgbClr val="FF0000"/>
                </a:solidFill>
              </a:rPr>
              <a:t>I</a:t>
            </a:r>
            <a:r>
              <a:rPr lang="en-US" altLang="zh-CN" b="1" baseline="-25000" dirty="0" err="1">
                <a:solidFill>
                  <a:srgbClr val="FF0000"/>
                </a:solidFill>
              </a:rPr>
              <a:t>op</a:t>
            </a:r>
            <a:r>
              <a:rPr lang="en-US" altLang="zh-CN" b="1" baseline="-25000" dirty="0">
                <a:solidFill>
                  <a:srgbClr val="FF0000"/>
                </a:solidFill>
              </a:rPr>
              <a:t> </a:t>
            </a:r>
            <a:r>
              <a:rPr lang="en-US" altLang="zh-CN" b="1" dirty="0"/>
              <a:t>in the beginning of March 2024</a:t>
            </a:r>
            <a:r>
              <a:rPr lang="zh-CN" altLang="en-US" b="1" dirty="0"/>
              <a:t> </a:t>
            </a:r>
            <a:endParaRPr lang="en-US" altLang="zh-CN" b="1" dirty="0"/>
          </a:p>
          <a:p>
            <a:pPr marL="285750" indent="-285750" algn="just">
              <a:lnSpc>
                <a:spcPct val="125000"/>
              </a:lnSpc>
              <a:buFont typeface="Wingdings" panose="05000000000000000000" pitchFamily="2" charset="2"/>
              <a:buChar char="Ø"/>
            </a:pPr>
            <a:r>
              <a:rPr lang="en-US" altLang="zh-CN" b="1" dirty="0"/>
              <a:t>HTS block coil was ramped independently</a:t>
            </a:r>
            <a:r>
              <a:rPr lang="en-US" altLang="zh-CN" b="1" dirty="0">
                <a:solidFill>
                  <a:srgbClr val="FF0000"/>
                </a:solidFill>
              </a:rPr>
              <a:t> to 120% of </a:t>
            </a:r>
            <a:r>
              <a:rPr lang="en-US" altLang="zh-CN" b="1" dirty="0" err="1">
                <a:solidFill>
                  <a:srgbClr val="FF0000"/>
                </a:solidFill>
              </a:rPr>
              <a:t>I</a:t>
            </a:r>
            <a:r>
              <a:rPr lang="en-US" altLang="zh-CN" b="1" baseline="-25000" dirty="0" err="1">
                <a:solidFill>
                  <a:srgbClr val="FF0000"/>
                </a:solidFill>
              </a:rPr>
              <a:t>op</a:t>
            </a:r>
            <a:r>
              <a:rPr lang="en-US" altLang="zh-CN" b="1" dirty="0">
                <a:solidFill>
                  <a:srgbClr val="FF0000"/>
                </a:solidFill>
              </a:rPr>
              <a:t> </a:t>
            </a:r>
            <a:r>
              <a:rPr lang="en-US" altLang="zh-CN" b="1" dirty="0"/>
              <a:t>to test its ultimate performance, but one of the lead</a:t>
            </a:r>
            <a:r>
              <a:rPr lang="x-none" altLang="en-US" b="1" dirty="0"/>
              <a:t>s</a:t>
            </a:r>
            <a:r>
              <a:rPr lang="en-US" altLang="zh-CN" b="1" dirty="0"/>
              <a:t> was damaged due to the quench.</a:t>
            </a:r>
          </a:p>
        </p:txBody>
      </p:sp>
      <p:pic>
        <p:nvPicPr>
          <p:cNvPr id="8" name="图片 7"/>
          <p:cNvPicPr>
            <a:picLocks noChangeAspect="1"/>
          </p:cNvPicPr>
          <p:nvPr/>
        </p:nvPicPr>
        <p:blipFill>
          <a:blip r:embed="rId4"/>
          <a:stretch>
            <a:fillRect/>
          </a:stretch>
        </p:blipFill>
        <p:spPr>
          <a:xfrm>
            <a:off x="623392" y="3056962"/>
            <a:ext cx="6839570" cy="3456384"/>
          </a:xfrm>
          <a:prstGeom prst="rect">
            <a:avLst/>
          </a:prstGeom>
        </p:spPr>
      </p:pic>
      <p:pic>
        <p:nvPicPr>
          <p:cNvPr id="10" name="图片 9"/>
          <p:cNvPicPr>
            <a:picLocks noChangeAspect="1"/>
          </p:cNvPicPr>
          <p:nvPr/>
        </p:nvPicPr>
        <p:blipFill rotWithShape="1">
          <a:blip r:embed="rId5"/>
          <a:srcRect/>
          <a:stretch>
            <a:fillRect/>
          </a:stretch>
        </p:blipFill>
        <p:spPr>
          <a:xfrm>
            <a:off x="7392144" y="3056962"/>
            <a:ext cx="2229221" cy="3356992"/>
          </a:xfrm>
          <a:prstGeom prst="rect">
            <a:avLst/>
          </a:prstGeom>
        </p:spPr>
      </p:pic>
      <p:pic>
        <p:nvPicPr>
          <p:cNvPr id="12" name="图片 11"/>
          <p:cNvPicPr>
            <a:picLocks noChangeAspect="1"/>
          </p:cNvPicPr>
          <p:nvPr/>
        </p:nvPicPr>
        <p:blipFill rotWithShape="1">
          <a:blip r:embed="rId6"/>
          <a:srcRect/>
          <a:stretch>
            <a:fillRect/>
          </a:stretch>
        </p:blipFill>
        <p:spPr>
          <a:xfrm>
            <a:off x="9696400" y="3056962"/>
            <a:ext cx="1872208" cy="3356992"/>
          </a:xfrm>
          <a:prstGeom prst="rect">
            <a:avLst/>
          </a:prstGeom>
        </p:spPr>
      </p:pic>
      <p:sp>
        <p:nvSpPr>
          <p:cNvPr id="2" name="灯片编号占位符 2">
            <a:extLst>
              <a:ext uri="{FF2B5EF4-FFF2-40B4-BE49-F238E27FC236}">
                <a16:creationId xmlns:a16="http://schemas.microsoft.com/office/drawing/2014/main" id="{26B4B5D8-F908-6BBA-3A55-8F1230B067A8}"/>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11</a:t>
            </a:fld>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图片 89"/>
          <p:cNvPicPr>
            <a:picLocks noChangeAspect="1"/>
          </p:cNvPicPr>
          <p:nvPr/>
        </p:nvPicPr>
        <p:blipFill>
          <a:blip r:embed="rId2"/>
          <a:srcRect/>
          <a:stretch>
            <a:fillRect/>
          </a:stretch>
        </p:blipFill>
        <p:spPr>
          <a:xfrm>
            <a:off x="4431087" y="3994741"/>
            <a:ext cx="2284825" cy="2177068"/>
          </a:xfrm>
          <a:prstGeom prst="rect">
            <a:avLst/>
          </a:prstGeom>
        </p:spPr>
      </p:pic>
      <p:pic>
        <p:nvPicPr>
          <p:cNvPr id="3" name="图片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p:cNvPicPr>
            <a:picLocks noChangeAspect="1" noChangeArrowheads="1"/>
          </p:cNvPicPr>
          <p:nvPr/>
        </p:nvPicPr>
        <p:blipFill>
          <a:blip r:embed="rId4"/>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pic>
        <p:nvPicPr>
          <p:cNvPr id="69" name="图片 68"/>
          <p:cNvPicPr>
            <a:picLocks noChangeAspect="1"/>
          </p:cNvPicPr>
          <p:nvPr/>
        </p:nvPicPr>
        <p:blipFill>
          <a:blip r:embed="rId5"/>
          <a:stretch>
            <a:fillRect/>
          </a:stretch>
        </p:blipFill>
        <p:spPr>
          <a:xfrm>
            <a:off x="2827274" y="5159369"/>
            <a:ext cx="1673953" cy="1292502"/>
          </a:xfrm>
          <a:prstGeom prst="rect">
            <a:avLst/>
          </a:prstGeom>
        </p:spPr>
      </p:pic>
      <p:pic>
        <p:nvPicPr>
          <p:cNvPr id="72" name="图片 71"/>
          <p:cNvPicPr>
            <a:picLocks noChangeAspect="1"/>
          </p:cNvPicPr>
          <p:nvPr/>
        </p:nvPicPr>
        <p:blipFill>
          <a:blip r:embed="rId6"/>
          <a:stretch>
            <a:fillRect/>
          </a:stretch>
        </p:blipFill>
        <p:spPr>
          <a:xfrm>
            <a:off x="479376" y="1878215"/>
            <a:ext cx="1284920" cy="1713226"/>
          </a:xfrm>
          <a:prstGeom prst="rect">
            <a:avLst/>
          </a:prstGeom>
        </p:spPr>
      </p:pic>
      <p:pic>
        <p:nvPicPr>
          <p:cNvPr id="73" name="图片 72"/>
          <p:cNvPicPr>
            <a:picLocks noChangeAspect="1"/>
          </p:cNvPicPr>
          <p:nvPr/>
        </p:nvPicPr>
        <p:blipFill>
          <a:blip r:embed="rId7"/>
          <a:stretch>
            <a:fillRect/>
          </a:stretch>
        </p:blipFill>
        <p:spPr>
          <a:xfrm>
            <a:off x="1788080" y="1879872"/>
            <a:ext cx="2282090" cy="1711568"/>
          </a:xfrm>
          <a:prstGeom prst="rect">
            <a:avLst/>
          </a:prstGeom>
        </p:spPr>
      </p:pic>
      <p:pic>
        <p:nvPicPr>
          <p:cNvPr id="74" name="图片 73"/>
          <p:cNvPicPr>
            <a:picLocks noChangeAspect="1"/>
          </p:cNvPicPr>
          <p:nvPr/>
        </p:nvPicPr>
        <p:blipFill>
          <a:blip r:embed="rId8"/>
          <a:stretch>
            <a:fillRect/>
          </a:stretch>
        </p:blipFill>
        <p:spPr>
          <a:xfrm rot="16200000">
            <a:off x="5197178" y="772647"/>
            <a:ext cx="1711568" cy="3926018"/>
          </a:xfrm>
          <a:prstGeom prst="rect">
            <a:avLst/>
          </a:prstGeom>
        </p:spPr>
      </p:pic>
      <p:sp>
        <p:nvSpPr>
          <p:cNvPr id="75" name="文本框 74"/>
          <p:cNvSpPr txBox="1"/>
          <p:nvPr/>
        </p:nvSpPr>
        <p:spPr>
          <a:xfrm>
            <a:off x="1042968" y="3599667"/>
            <a:ext cx="7042150" cy="275590"/>
          </a:xfrm>
          <a:prstGeom prst="rect">
            <a:avLst/>
          </a:prstGeom>
          <a:noFill/>
        </p:spPr>
        <p:txBody>
          <a:bodyPr wrap="square" rtlCol="0">
            <a:spAutoFit/>
          </a:bodyPr>
          <a:lstStyle/>
          <a:p>
            <a:pPr lvl="0" algn="ctr">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Fabrication of the </a:t>
            </a:r>
            <a:r>
              <a:rPr lang="en-US" altLang="zh-CN" sz="1200" dirty="0">
                <a:solidFill>
                  <a:prstClr val="black"/>
                </a:solidFill>
                <a:latin typeface="Times New Roman" panose="02020603050405020304" pitchFamily="18" charset="0"/>
                <a:ea typeface="微软雅黑"/>
                <a:cs typeface="Times New Roman" panose="02020603050405020304" pitchFamily="18" charset="0"/>
              </a:rPr>
              <a:t>2 </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new Nb</a:t>
            </a:r>
            <a:r>
              <a:rPr kumimoji="0" lang="en-US" altLang="zh-CN" sz="12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3</a:t>
            </a: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Sn coils with OST wires</a:t>
            </a:r>
            <a:endParaRPr lang="zh-CN" altLang="en-US" sz="1200"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76" name="图片 75"/>
          <p:cNvPicPr>
            <a:picLocks noChangeAspect="1"/>
          </p:cNvPicPr>
          <p:nvPr/>
        </p:nvPicPr>
        <p:blipFill>
          <a:blip r:embed="rId9"/>
          <a:stretch>
            <a:fillRect/>
          </a:stretch>
        </p:blipFill>
        <p:spPr>
          <a:xfrm>
            <a:off x="3108147" y="4009304"/>
            <a:ext cx="1176098" cy="1141838"/>
          </a:xfrm>
          <a:prstGeom prst="rect">
            <a:avLst/>
          </a:prstGeom>
        </p:spPr>
      </p:pic>
      <p:pic>
        <p:nvPicPr>
          <p:cNvPr id="77" name="图片 76"/>
          <p:cNvPicPr>
            <a:picLocks noChangeAspect="1"/>
          </p:cNvPicPr>
          <p:nvPr/>
        </p:nvPicPr>
        <p:blipFill>
          <a:blip r:embed="rId10"/>
          <a:stretch>
            <a:fillRect/>
          </a:stretch>
        </p:blipFill>
        <p:spPr>
          <a:xfrm>
            <a:off x="476065" y="3966288"/>
            <a:ext cx="2379050" cy="1194850"/>
          </a:xfrm>
          <a:prstGeom prst="rect">
            <a:avLst/>
          </a:prstGeom>
        </p:spPr>
      </p:pic>
      <p:sp>
        <p:nvSpPr>
          <p:cNvPr id="81" name="文本框 80"/>
          <p:cNvSpPr txBox="1"/>
          <p:nvPr/>
        </p:nvSpPr>
        <p:spPr>
          <a:xfrm>
            <a:off x="1383070" y="4931195"/>
            <a:ext cx="661547" cy="206375"/>
          </a:xfrm>
          <a:prstGeom prst="rect">
            <a:avLst/>
          </a:prstGeom>
          <a:noFill/>
        </p:spPr>
        <p:txBody>
          <a:bodyPr wrap="square" rtlCol="0">
            <a:spAutoFit/>
          </a:bodyPr>
          <a:lstStyle/>
          <a:p>
            <a:r>
              <a:rPr lang="en-US" altLang="zh-CN" sz="750" dirty="0">
                <a:latin typeface="Times New Roman" panose="02020603050405020304" pitchFamily="18" charset="0"/>
                <a:cs typeface="Times New Roman" panose="02020603050405020304" pitchFamily="18" charset="0"/>
              </a:rPr>
              <a:t>AP: 75 mm</a:t>
            </a:r>
            <a:endParaRPr lang="zh-CN" altLang="en-US" sz="750" dirty="0">
              <a:latin typeface="Times New Roman" panose="02020603050405020304" pitchFamily="18" charset="0"/>
              <a:cs typeface="Times New Roman" panose="02020603050405020304" pitchFamily="18" charset="0"/>
            </a:endParaRPr>
          </a:p>
        </p:txBody>
      </p:sp>
      <p:cxnSp>
        <p:nvCxnSpPr>
          <p:cNvPr id="82" name="直接连接符 81"/>
          <p:cNvCxnSpPr/>
          <p:nvPr/>
        </p:nvCxnSpPr>
        <p:spPr>
          <a:xfrm>
            <a:off x="1455451" y="5113987"/>
            <a:ext cx="0" cy="155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1860087" y="5104741"/>
            <a:ext cx="0" cy="155613"/>
          </a:xfrm>
          <a:prstGeom prst="line">
            <a:avLst/>
          </a:prstGeom>
        </p:spPr>
        <p:style>
          <a:lnRef idx="1">
            <a:schemeClr val="accent1"/>
          </a:lnRef>
          <a:fillRef idx="0">
            <a:schemeClr val="accent1"/>
          </a:fillRef>
          <a:effectRef idx="0">
            <a:schemeClr val="accent1"/>
          </a:effectRef>
          <a:fontRef idx="minor">
            <a:schemeClr val="tx1"/>
          </a:fontRef>
        </p:style>
      </p:cxnSp>
      <p:sp>
        <p:nvSpPr>
          <p:cNvPr id="84" name="文本框 83"/>
          <p:cNvSpPr txBox="1"/>
          <p:nvPr/>
        </p:nvSpPr>
        <p:spPr>
          <a:xfrm>
            <a:off x="1440031" y="5145210"/>
            <a:ext cx="451117" cy="321945"/>
          </a:xfrm>
          <a:prstGeom prst="rect">
            <a:avLst/>
          </a:prstGeom>
          <a:noFill/>
        </p:spPr>
        <p:txBody>
          <a:bodyPr wrap="square" rtlCol="0">
            <a:spAutoFit/>
          </a:bodyPr>
          <a:lstStyle/>
          <a:p>
            <a:r>
              <a:rPr lang="en-US" altLang="zh-CN" sz="750" dirty="0">
                <a:latin typeface="Times New Roman" panose="02020603050405020304" pitchFamily="18" charset="0"/>
                <a:cs typeface="Times New Roman" panose="02020603050405020304" pitchFamily="18" charset="0"/>
              </a:rPr>
              <a:t> 75 mm</a:t>
            </a:r>
            <a:endParaRPr lang="zh-CN" altLang="en-US" sz="750" dirty="0">
              <a:latin typeface="Times New Roman" panose="02020603050405020304" pitchFamily="18" charset="0"/>
              <a:cs typeface="Times New Roman" panose="02020603050405020304" pitchFamily="18" charset="0"/>
            </a:endParaRPr>
          </a:p>
        </p:txBody>
      </p:sp>
      <p:cxnSp>
        <p:nvCxnSpPr>
          <p:cNvPr id="85" name="直接箭头连接符 84"/>
          <p:cNvCxnSpPr/>
          <p:nvPr/>
        </p:nvCxnSpPr>
        <p:spPr>
          <a:xfrm>
            <a:off x="1455451" y="5113987"/>
            <a:ext cx="40463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矩形 86"/>
          <p:cNvSpPr/>
          <p:nvPr/>
        </p:nvSpPr>
        <p:spPr>
          <a:xfrm>
            <a:off x="3386661" y="5083275"/>
            <a:ext cx="554355" cy="299085"/>
          </a:xfrm>
          <a:prstGeom prst="rect">
            <a:avLst/>
          </a:prstGeom>
        </p:spPr>
        <p:txBody>
          <a:bodyPr wrap="none">
            <a:spAutoFit/>
          </a:bodyPr>
          <a:lstStyle/>
          <a:p>
            <a:r>
              <a:rPr lang="en-US" altLang="zh-CN" sz="900" dirty="0">
                <a:latin typeface="Times New Roman" panose="02020603050405020304" pitchFamily="18" charset="0"/>
                <a:cs typeface="Times New Roman" panose="02020603050405020304" pitchFamily="18" charset="0"/>
              </a:rPr>
              <a:t>2180 A</a:t>
            </a:r>
            <a:r>
              <a:rPr lang="en-US" altLang="zh-CN" sz="1350" dirty="0">
                <a:latin typeface="Times New Roman" panose="02020603050405020304" pitchFamily="18" charset="0"/>
                <a:cs typeface="Times New Roman" panose="02020603050405020304" pitchFamily="18" charset="0"/>
              </a:rPr>
              <a:t> </a:t>
            </a:r>
            <a:endParaRPr lang="zh-CN" altLang="en-US" sz="1350" dirty="0"/>
          </a:p>
        </p:txBody>
      </p:sp>
      <p:pic>
        <p:nvPicPr>
          <p:cNvPr id="88" name="图片 87"/>
          <p:cNvPicPr>
            <a:picLocks noChangeAspect="1"/>
          </p:cNvPicPr>
          <p:nvPr/>
        </p:nvPicPr>
        <p:blipFill>
          <a:blip r:embed="rId11"/>
          <a:srcRect/>
          <a:stretch>
            <a:fillRect/>
          </a:stretch>
        </p:blipFill>
        <p:spPr>
          <a:xfrm>
            <a:off x="1782436" y="5204954"/>
            <a:ext cx="1053127" cy="1464406"/>
          </a:xfrm>
          <a:prstGeom prst="rect">
            <a:avLst/>
          </a:prstGeom>
        </p:spPr>
      </p:pic>
      <p:sp>
        <p:nvSpPr>
          <p:cNvPr id="93" name="文本框 92"/>
          <p:cNvSpPr txBox="1"/>
          <p:nvPr/>
        </p:nvSpPr>
        <p:spPr>
          <a:xfrm>
            <a:off x="7627959" y="3789040"/>
            <a:ext cx="3796634" cy="276999"/>
          </a:xfrm>
          <a:prstGeom prst="rect">
            <a:avLst/>
          </a:prstGeom>
          <a:noFill/>
        </p:spPr>
        <p:txBody>
          <a:bodyPr wrap="square" rtlCol="0">
            <a:spAutoFit/>
          </a:bodyPr>
          <a:lstStyle/>
          <a:p>
            <a:pPr lvl="0" algn="ctr">
              <a:defRPr/>
            </a:pPr>
            <a:r>
              <a:rPr lang="en-US" altLang="zh-CN" sz="1200" dirty="0">
                <a:solidFill>
                  <a:prstClr val="black"/>
                </a:solidFill>
                <a:latin typeface="Times New Roman" panose="02020603050405020304" pitchFamily="18" charset="0"/>
                <a:ea typeface="微软雅黑"/>
                <a:cs typeface="Times New Roman" panose="02020603050405020304" pitchFamily="18" charset="0"/>
              </a:rPr>
              <a:t>Preliminary test results of the new HTS coils at 77K </a:t>
            </a:r>
            <a:endParaRPr lang="zh-CN" altLang="en-US" sz="120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94" name="灯片编号占位符 3"/>
          <p:cNvSpPr txBox="1"/>
          <p:nvPr/>
        </p:nvSpPr>
        <p:spPr>
          <a:xfrm>
            <a:off x="7214266" y="5938771"/>
            <a:ext cx="2182416" cy="154786"/>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5DD3DB80-B894-403A-B48E-6FDC1A72010E}" type="slidenum">
              <a:rPr lang="zh-CN" altLang="en-US" sz="750" smtClean="0">
                <a:solidFill>
                  <a:prstClr val="black">
                    <a:lumMod val="50000"/>
                    <a:lumOff val="50000"/>
                  </a:prstClr>
                </a:solidFill>
                <a:latin typeface="Arial"/>
                <a:ea typeface="微软雅黑"/>
              </a:rPr>
              <a:t>12</a:t>
            </a:fld>
            <a:endParaRPr lang="zh-CN" altLang="en-US" sz="750" dirty="0">
              <a:solidFill>
                <a:prstClr val="black">
                  <a:lumMod val="50000"/>
                  <a:lumOff val="50000"/>
                </a:prstClr>
              </a:solidFill>
              <a:latin typeface="Arial"/>
              <a:ea typeface="微软雅黑"/>
            </a:endParaRPr>
          </a:p>
        </p:txBody>
      </p:sp>
      <p:sp>
        <p:nvSpPr>
          <p:cNvPr id="95" name="文本框 94"/>
          <p:cNvSpPr txBox="1"/>
          <p:nvPr/>
        </p:nvSpPr>
        <p:spPr>
          <a:xfrm>
            <a:off x="1860087" y="1104531"/>
            <a:ext cx="8556393" cy="454809"/>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solidFill>
                  <a:srgbClr val="FF0000"/>
                </a:solidFill>
              </a:rPr>
              <a:t>Fabrication of the new Nb</a:t>
            </a:r>
            <a:r>
              <a:rPr lang="en-US" altLang="zh-CN" sz="2400" baseline="-25000" dirty="0">
                <a:solidFill>
                  <a:srgbClr val="FF0000"/>
                </a:solidFill>
              </a:rPr>
              <a:t>3</a:t>
            </a:r>
            <a:r>
              <a:rPr lang="en-US" altLang="zh-CN" sz="2400" dirty="0">
                <a:solidFill>
                  <a:srgbClr val="FF0000"/>
                </a:solidFill>
              </a:rPr>
              <a:t>Sn &amp; HTS Coils     </a:t>
            </a:r>
            <a:r>
              <a:rPr lang="en-US" altLang="zh-CN" sz="1800" dirty="0"/>
              <a:t>Jun. to Oct. 2024 </a:t>
            </a:r>
            <a:endParaRPr lang="en-US" altLang="zh-CN" sz="2400" dirty="0"/>
          </a:p>
        </p:txBody>
      </p:sp>
      <p:pic>
        <p:nvPicPr>
          <p:cNvPr id="97" name="图片 96"/>
          <p:cNvPicPr>
            <a:picLocks noChangeAspect="1"/>
          </p:cNvPicPr>
          <p:nvPr/>
        </p:nvPicPr>
        <p:blipFill>
          <a:blip r:embed="rId12"/>
          <a:srcRect/>
          <a:stretch>
            <a:fillRect/>
          </a:stretch>
        </p:blipFill>
        <p:spPr>
          <a:xfrm>
            <a:off x="10228868" y="1878215"/>
            <a:ext cx="1540848" cy="1728425"/>
          </a:xfrm>
          <a:prstGeom prst="rect">
            <a:avLst/>
          </a:prstGeom>
        </p:spPr>
      </p:pic>
      <p:pic>
        <p:nvPicPr>
          <p:cNvPr id="99" name="图片 98"/>
          <p:cNvPicPr>
            <a:picLocks noChangeAspect="1"/>
          </p:cNvPicPr>
          <p:nvPr/>
        </p:nvPicPr>
        <p:blipFill>
          <a:blip r:embed="rId13"/>
          <a:srcRect/>
          <a:stretch>
            <a:fillRect/>
          </a:stretch>
        </p:blipFill>
        <p:spPr>
          <a:xfrm>
            <a:off x="8044383" y="1878215"/>
            <a:ext cx="2156073" cy="1728425"/>
          </a:xfrm>
          <a:prstGeom prst="rect">
            <a:avLst/>
          </a:prstGeom>
        </p:spPr>
      </p:pic>
      <p:pic>
        <p:nvPicPr>
          <p:cNvPr id="100" name="图片 99"/>
          <p:cNvPicPr>
            <a:picLocks noChangeAspect="1"/>
          </p:cNvPicPr>
          <p:nvPr/>
        </p:nvPicPr>
        <p:blipFill>
          <a:blip r:embed="rId14"/>
          <a:srcRect/>
          <a:stretch>
            <a:fillRect/>
          </a:stretch>
        </p:blipFill>
        <p:spPr>
          <a:xfrm>
            <a:off x="453833" y="5213140"/>
            <a:ext cx="1298065" cy="1385498"/>
          </a:xfrm>
          <a:prstGeom prst="rect">
            <a:avLst/>
          </a:prstGeom>
        </p:spPr>
      </p:pic>
      <p:pic>
        <p:nvPicPr>
          <p:cNvPr id="101" name="图片 100"/>
          <p:cNvPicPr>
            <a:picLocks noChangeAspect="1"/>
          </p:cNvPicPr>
          <p:nvPr/>
        </p:nvPicPr>
        <p:blipFill>
          <a:blip r:embed="rId15"/>
          <a:stretch>
            <a:fillRect/>
          </a:stretch>
        </p:blipFill>
        <p:spPr>
          <a:xfrm>
            <a:off x="4431087" y="4740824"/>
            <a:ext cx="1837325" cy="837090"/>
          </a:xfrm>
          <a:prstGeom prst="rect">
            <a:avLst/>
          </a:prstGeom>
        </p:spPr>
      </p:pic>
      <p:pic>
        <p:nvPicPr>
          <p:cNvPr id="103" name="图片 102"/>
          <p:cNvPicPr>
            <a:picLocks noChangeAspect="1"/>
          </p:cNvPicPr>
          <p:nvPr/>
        </p:nvPicPr>
        <p:blipFill>
          <a:blip r:embed="rId16"/>
          <a:stretch>
            <a:fillRect/>
          </a:stretch>
        </p:blipFill>
        <p:spPr>
          <a:xfrm>
            <a:off x="6715913" y="4013190"/>
            <a:ext cx="2645019" cy="2205546"/>
          </a:xfrm>
          <a:prstGeom prst="rect">
            <a:avLst/>
          </a:prstGeom>
        </p:spPr>
      </p:pic>
      <p:pic>
        <p:nvPicPr>
          <p:cNvPr id="104" name="图片 103"/>
          <p:cNvPicPr>
            <a:picLocks noChangeAspect="1"/>
          </p:cNvPicPr>
          <p:nvPr/>
        </p:nvPicPr>
        <p:blipFill rotWithShape="1">
          <a:blip r:embed="rId17"/>
          <a:srcRect/>
          <a:stretch>
            <a:fillRect/>
          </a:stretch>
        </p:blipFill>
        <p:spPr>
          <a:xfrm>
            <a:off x="4501227" y="5423071"/>
            <a:ext cx="1767185" cy="780734"/>
          </a:xfrm>
          <a:prstGeom prst="rect">
            <a:avLst/>
          </a:prstGeom>
        </p:spPr>
      </p:pic>
      <p:pic>
        <p:nvPicPr>
          <p:cNvPr id="105" name="图片 104"/>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192344" y="4013973"/>
            <a:ext cx="2710987" cy="2157836"/>
          </a:xfrm>
          <a:prstGeom prst="rect">
            <a:avLst/>
          </a:prstGeom>
        </p:spPr>
      </p:pic>
      <p:sp>
        <p:nvSpPr>
          <p:cNvPr id="2" name="文本框 1"/>
          <p:cNvSpPr txBox="1"/>
          <p:nvPr/>
        </p:nvSpPr>
        <p:spPr>
          <a:xfrm>
            <a:off x="6433757" y="6271365"/>
            <a:ext cx="2962925" cy="307777"/>
          </a:xfrm>
          <a:prstGeom prst="rect">
            <a:avLst/>
          </a:prstGeom>
          <a:solidFill>
            <a:srgbClr val="FFFF00"/>
          </a:solidFill>
        </p:spPr>
        <p:txBody>
          <a:bodyPr wrap="square" rtlCol="0">
            <a:spAutoFit/>
          </a:bodyPr>
          <a:lstStyle/>
          <a:p>
            <a:pPr lvl="0" algn="ctr">
              <a:defRPr/>
            </a:pPr>
            <a:r>
              <a:rPr lang="en-US" altLang="zh-CN" sz="1400" b="1" dirty="0">
                <a:solidFill>
                  <a:prstClr val="black"/>
                </a:solidFill>
                <a:latin typeface="Times New Roman" panose="02020603050405020304" pitchFamily="18" charset="0"/>
                <a:ea typeface="微软雅黑"/>
                <a:cs typeface="Times New Roman" panose="02020603050405020304" pitchFamily="18" charset="0"/>
              </a:rPr>
              <a:t>Target field</a:t>
            </a:r>
            <a:r>
              <a:rPr lang="zh-CN" altLang="en-US" sz="1400" b="1" dirty="0">
                <a:solidFill>
                  <a:prstClr val="black"/>
                </a:solidFill>
                <a:latin typeface="Times New Roman" panose="02020603050405020304" pitchFamily="18" charset="0"/>
                <a:ea typeface="微软雅黑"/>
                <a:cs typeface="Times New Roman" panose="02020603050405020304" pitchFamily="18" charset="0"/>
              </a:rPr>
              <a:t>：</a:t>
            </a:r>
            <a:r>
              <a:rPr lang="en-US" altLang="zh-CN" sz="1400" b="1" dirty="0">
                <a:solidFill>
                  <a:prstClr val="black"/>
                </a:solidFill>
                <a:latin typeface="Times New Roman" panose="02020603050405020304" pitchFamily="18" charset="0"/>
                <a:ea typeface="微软雅黑"/>
                <a:cs typeface="Times New Roman" panose="02020603050405020304" pitchFamily="18" charset="0"/>
              </a:rPr>
              <a:t>10 T (LTS)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+ 6 T </a:t>
            </a:r>
            <a:r>
              <a:rPr lang="en-US" altLang="zh-CN" sz="1400" b="1" dirty="0">
                <a:solidFill>
                  <a:prstClr val="black"/>
                </a:solidFill>
                <a:latin typeface="Times New Roman" panose="02020603050405020304" pitchFamily="18" charset="0"/>
                <a:ea typeface="微软雅黑"/>
                <a:cs typeface="Times New Roman" panose="02020603050405020304" pitchFamily="18" charset="0"/>
              </a:rPr>
              <a:t>(</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HTS)</a:t>
            </a:r>
            <a:endParaRPr kumimoji="0" lang="zh-CN" altLang="en-US" sz="1400" b="1" i="0" u="none" strike="noStrike" kern="1200" cap="none" spc="0" normalizeH="0" baseline="3000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6" name="灯片编号占位符 2">
            <a:extLst>
              <a:ext uri="{FF2B5EF4-FFF2-40B4-BE49-F238E27FC236}">
                <a16:creationId xmlns:a16="http://schemas.microsoft.com/office/drawing/2014/main" id="{E1BABE18-00C0-3383-C1F2-52A78D0E6D71}"/>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12</a:t>
            </a:fld>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pic>
        <p:nvPicPr>
          <p:cNvPr id="6" name="图片 5"/>
          <p:cNvPicPr>
            <a:picLocks noChangeAspect="1"/>
          </p:cNvPicPr>
          <p:nvPr/>
        </p:nvPicPr>
        <p:blipFill rotWithShape="1">
          <a:blip r:embed="rId4" cstate="screen"/>
          <a:srcRect/>
          <a:stretch>
            <a:fillRect/>
          </a:stretch>
        </p:blipFill>
        <p:spPr>
          <a:xfrm>
            <a:off x="3217435" y="924928"/>
            <a:ext cx="1094144" cy="2016131"/>
          </a:xfrm>
          <a:prstGeom prst="rect">
            <a:avLst/>
          </a:prstGeom>
        </p:spPr>
      </p:pic>
      <p:pic>
        <p:nvPicPr>
          <p:cNvPr id="7" name="图片 6"/>
          <p:cNvPicPr>
            <a:picLocks noChangeAspect="1"/>
          </p:cNvPicPr>
          <p:nvPr/>
        </p:nvPicPr>
        <p:blipFill rotWithShape="1">
          <a:blip r:embed="rId5" cstate="screen"/>
          <a:srcRect/>
          <a:stretch>
            <a:fillRect/>
          </a:stretch>
        </p:blipFill>
        <p:spPr>
          <a:xfrm>
            <a:off x="4331628" y="924929"/>
            <a:ext cx="1438473" cy="2016224"/>
          </a:xfrm>
          <a:prstGeom prst="rect">
            <a:avLst/>
          </a:prstGeom>
        </p:spPr>
      </p:pic>
      <p:pic>
        <p:nvPicPr>
          <p:cNvPr id="8" name="图片 7"/>
          <p:cNvPicPr>
            <a:picLocks noChangeAspect="1"/>
          </p:cNvPicPr>
          <p:nvPr/>
        </p:nvPicPr>
        <p:blipFill rotWithShape="1">
          <a:blip r:embed="rId6" cstate="screen"/>
          <a:srcRect/>
          <a:stretch>
            <a:fillRect/>
          </a:stretch>
        </p:blipFill>
        <p:spPr>
          <a:xfrm>
            <a:off x="57149" y="924929"/>
            <a:ext cx="3076423" cy="2016131"/>
          </a:xfrm>
          <a:prstGeom prst="rect">
            <a:avLst/>
          </a:prstGeom>
        </p:spPr>
      </p:pic>
      <p:sp>
        <p:nvSpPr>
          <p:cNvPr id="9" name="文本框 8"/>
          <p:cNvSpPr txBox="1"/>
          <p:nvPr/>
        </p:nvSpPr>
        <p:spPr>
          <a:xfrm>
            <a:off x="3389582" y="2945945"/>
            <a:ext cx="1997663" cy="253916"/>
          </a:xfrm>
          <a:prstGeom prst="rect">
            <a:avLst/>
          </a:prstGeom>
          <a:noFill/>
        </p:spPr>
        <p:txBody>
          <a:bodyPr wrap="none" rtlCol="0">
            <a:spAutoFit/>
          </a:bodyPr>
          <a:lstStyle/>
          <a:p>
            <a:r>
              <a:rPr lang="en-US" altLang="zh-CN" sz="1050" b="1" dirty="0">
                <a:solidFill>
                  <a:prstClr val="black"/>
                </a:solidFill>
                <a:latin typeface="Times New Roman" panose="02020603050405020304" pitchFamily="18" charset="0"/>
                <a:ea typeface="微软雅黑"/>
                <a:cs typeface="Times New Roman" panose="02020603050405020304" pitchFamily="18" charset="0"/>
              </a:rPr>
              <a:t>LTS </a:t>
            </a:r>
            <a:r>
              <a:rPr lang="zh-CN" altLang="en-US" sz="1050" b="1" dirty="0">
                <a:solidFill>
                  <a:prstClr val="black"/>
                </a:solidFill>
                <a:latin typeface="Times New Roman" panose="02020603050405020304" pitchFamily="18" charset="0"/>
                <a:ea typeface="微软雅黑"/>
                <a:cs typeface="Times New Roman" panose="02020603050405020304" pitchFamily="18" charset="0"/>
              </a:rPr>
              <a:t>线圈 </a:t>
            </a:r>
            <a:r>
              <a:rPr lang="en-US" altLang="zh-CN" sz="1050" b="1" dirty="0">
                <a:solidFill>
                  <a:prstClr val="black"/>
                </a:solidFill>
                <a:latin typeface="Times New Roman" panose="02020603050405020304" pitchFamily="18" charset="0"/>
                <a:ea typeface="微软雅黑"/>
                <a:cs typeface="Times New Roman" panose="02020603050405020304" pitchFamily="18" charset="0"/>
              </a:rPr>
              <a:t>+ HTS </a:t>
            </a:r>
            <a:r>
              <a:rPr lang="zh-CN" altLang="en-US" sz="1050" b="1" dirty="0">
                <a:solidFill>
                  <a:prstClr val="black"/>
                </a:solidFill>
                <a:latin typeface="Times New Roman" panose="02020603050405020304" pitchFamily="18" charset="0"/>
                <a:ea typeface="微软雅黑"/>
                <a:cs typeface="Times New Roman" panose="02020603050405020304" pitchFamily="18" charset="0"/>
              </a:rPr>
              <a:t>线圈桶外组装</a:t>
            </a:r>
          </a:p>
        </p:txBody>
      </p:sp>
      <p:pic>
        <p:nvPicPr>
          <p:cNvPr id="10" name="图片 9"/>
          <p:cNvPicPr>
            <a:picLocks noChangeAspect="1"/>
          </p:cNvPicPr>
          <p:nvPr/>
        </p:nvPicPr>
        <p:blipFill rotWithShape="1">
          <a:blip r:embed="rId7" cstate="screen"/>
          <a:srcRect/>
          <a:stretch>
            <a:fillRect/>
          </a:stretch>
        </p:blipFill>
        <p:spPr>
          <a:xfrm>
            <a:off x="5853963" y="934338"/>
            <a:ext cx="1771165" cy="2016224"/>
          </a:xfrm>
          <a:prstGeom prst="rect">
            <a:avLst/>
          </a:prstGeom>
        </p:spPr>
      </p:pic>
      <p:sp>
        <p:nvSpPr>
          <p:cNvPr id="11" name="文本框 10"/>
          <p:cNvSpPr txBox="1"/>
          <p:nvPr/>
        </p:nvSpPr>
        <p:spPr>
          <a:xfrm>
            <a:off x="6000078" y="2941153"/>
            <a:ext cx="1261884" cy="253916"/>
          </a:xfrm>
          <a:prstGeom prst="rect">
            <a:avLst/>
          </a:prstGeom>
          <a:noFill/>
        </p:spPr>
        <p:txBody>
          <a:bodyPr wrap="none" rtlCol="0">
            <a:spAutoFit/>
          </a:bodyPr>
          <a:lstStyle/>
          <a:p>
            <a:r>
              <a:rPr lang="zh-CN" altLang="en-US" sz="1050" b="1" dirty="0">
                <a:solidFill>
                  <a:prstClr val="black"/>
                </a:solidFill>
                <a:latin typeface="Times New Roman" panose="02020603050405020304" pitchFamily="18" charset="0"/>
                <a:ea typeface="微软雅黑"/>
                <a:cs typeface="Times New Roman" panose="02020603050405020304" pitchFamily="18" charset="0"/>
              </a:rPr>
              <a:t>线圈组件竖直吊装</a:t>
            </a:r>
          </a:p>
        </p:txBody>
      </p:sp>
      <p:pic>
        <p:nvPicPr>
          <p:cNvPr id="12" name="图片 11"/>
          <p:cNvPicPr>
            <a:picLocks noChangeAspect="1"/>
          </p:cNvPicPr>
          <p:nvPr/>
        </p:nvPicPr>
        <p:blipFill>
          <a:blip r:embed="rId8" cstate="screen"/>
          <a:stretch>
            <a:fillRect/>
          </a:stretch>
        </p:blipFill>
        <p:spPr>
          <a:xfrm>
            <a:off x="7704063" y="929657"/>
            <a:ext cx="1568420" cy="2016224"/>
          </a:xfrm>
          <a:prstGeom prst="rect">
            <a:avLst/>
          </a:prstGeom>
        </p:spPr>
      </p:pic>
      <p:sp>
        <p:nvSpPr>
          <p:cNvPr id="13" name="文本框 12"/>
          <p:cNvSpPr txBox="1"/>
          <p:nvPr/>
        </p:nvSpPr>
        <p:spPr>
          <a:xfrm>
            <a:off x="7870898" y="2950609"/>
            <a:ext cx="992579" cy="253916"/>
          </a:xfrm>
          <a:prstGeom prst="rect">
            <a:avLst/>
          </a:prstGeom>
          <a:noFill/>
        </p:spPr>
        <p:txBody>
          <a:bodyPr wrap="none" rtlCol="0">
            <a:spAutoFit/>
          </a:bodyPr>
          <a:lstStyle/>
          <a:p>
            <a:r>
              <a:rPr lang="zh-CN" altLang="en-US" sz="1050" b="1" dirty="0">
                <a:solidFill>
                  <a:prstClr val="black"/>
                </a:solidFill>
                <a:latin typeface="Times New Roman" panose="02020603050405020304" pitchFamily="18" charset="0"/>
                <a:ea typeface="微软雅黑"/>
                <a:cs typeface="Times New Roman" panose="02020603050405020304" pitchFamily="18" charset="0"/>
              </a:rPr>
              <a:t>线圈轴向找齐</a:t>
            </a:r>
          </a:p>
        </p:txBody>
      </p:sp>
      <p:pic>
        <p:nvPicPr>
          <p:cNvPr id="14" name="图片 13"/>
          <p:cNvPicPr>
            <a:picLocks noChangeAspect="1"/>
          </p:cNvPicPr>
          <p:nvPr/>
        </p:nvPicPr>
        <p:blipFill>
          <a:blip r:embed="rId9" cstate="screen"/>
          <a:stretch>
            <a:fillRect/>
          </a:stretch>
        </p:blipFill>
        <p:spPr>
          <a:xfrm>
            <a:off x="9351418" y="939095"/>
            <a:ext cx="2788171" cy="2016131"/>
          </a:xfrm>
          <a:prstGeom prst="rect">
            <a:avLst/>
          </a:prstGeom>
        </p:spPr>
      </p:pic>
      <p:sp>
        <p:nvSpPr>
          <p:cNvPr id="15" name="文本框 14"/>
          <p:cNvSpPr txBox="1"/>
          <p:nvPr/>
        </p:nvSpPr>
        <p:spPr>
          <a:xfrm>
            <a:off x="10011769" y="2955226"/>
            <a:ext cx="1220206" cy="253916"/>
          </a:xfrm>
          <a:prstGeom prst="rect">
            <a:avLst/>
          </a:prstGeom>
          <a:noFill/>
        </p:spPr>
        <p:txBody>
          <a:bodyPr wrap="none" rtlCol="0">
            <a:spAutoFit/>
          </a:bodyPr>
          <a:lstStyle/>
          <a:p>
            <a:r>
              <a:rPr lang="en-US" altLang="zh-CN" sz="1050" b="1" dirty="0">
                <a:solidFill>
                  <a:prstClr val="black"/>
                </a:solidFill>
                <a:latin typeface="Times New Roman" panose="02020603050405020304" pitchFamily="18" charset="0"/>
                <a:ea typeface="微软雅黑"/>
                <a:cs typeface="Times New Roman" panose="02020603050405020304" pitchFamily="18" charset="0"/>
              </a:rPr>
              <a:t>LPF3-U </a:t>
            </a:r>
            <a:r>
              <a:rPr lang="zh-CN" altLang="en-US" sz="1050" b="1" dirty="0">
                <a:solidFill>
                  <a:prstClr val="black"/>
                </a:solidFill>
                <a:latin typeface="Times New Roman" panose="02020603050405020304" pitchFamily="18" charset="0"/>
                <a:ea typeface="微软雅黑"/>
                <a:cs typeface="Times New Roman" panose="02020603050405020304" pitchFamily="18" charset="0"/>
              </a:rPr>
              <a:t>磁体组装</a:t>
            </a:r>
          </a:p>
        </p:txBody>
      </p:sp>
      <p:pic>
        <p:nvPicPr>
          <p:cNvPr id="17" name="图片 16"/>
          <p:cNvPicPr>
            <a:picLocks noChangeAspect="1"/>
          </p:cNvPicPr>
          <p:nvPr/>
        </p:nvPicPr>
        <p:blipFill>
          <a:blip r:embed="rId10" cstate="screen"/>
          <a:stretch>
            <a:fillRect/>
          </a:stretch>
        </p:blipFill>
        <p:spPr>
          <a:xfrm>
            <a:off x="7104112" y="3284984"/>
            <a:ext cx="4591558" cy="3391706"/>
          </a:xfrm>
          <a:prstGeom prst="rect">
            <a:avLst/>
          </a:prstGeom>
        </p:spPr>
      </p:pic>
      <p:sp>
        <p:nvSpPr>
          <p:cNvPr id="19" name="文本框 18"/>
          <p:cNvSpPr txBox="1"/>
          <p:nvPr/>
        </p:nvSpPr>
        <p:spPr>
          <a:xfrm>
            <a:off x="129157" y="2962160"/>
            <a:ext cx="3230539" cy="322824"/>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1800" dirty="0">
                <a:solidFill>
                  <a:srgbClr val="FF0000"/>
                </a:solidFill>
              </a:rPr>
              <a:t>Reassembly of the LPF3 magnet</a:t>
            </a:r>
            <a:r>
              <a:rPr lang="en-US" altLang="zh-CN" sz="1400" b="0" i="1" dirty="0">
                <a:solidFill>
                  <a:srgbClr val="FF0000"/>
                </a:solidFill>
              </a:rPr>
              <a:t> </a:t>
            </a:r>
            <a:endParaRPr lang="zh-CN" altLang="en-US" sz="1400" dirty="0"/>
          </a:p>
        </p:txBody>
      </p:sp>
      <p:pic>
        <p:nvPicPr>
          <p:cNvPr id="2" name="图片 1">
            <a:extLst>
              <a:ext uri="{FF2B5EF4-FFF2-40B4-BE49-F238E27FC236}">
                <a16:creationId xmlns:a16="http://schemas.microsoft.com/office/drawing/2014/main" id="{A09AF0DF-3EA2-E4AC-9E27-D64A015878D0}"/>
              </a:ext>
            </a:extLst>
          </p:cNvPr>
          <p:cNvPicPr>
            <a:picLocks noChangeAspect="1"/>
          </p:cNvPicPr>
          <p:nvPr/>
        </p:nvPicPr>
        <p:blipFill>
          <a:blip r:embed="rId11"/>
          <a:stretch>
            <a:fillRect/>
          </a:stretch>
        </p:blipFill>
        <p:spPr>
          <a:xfrm>
            <a:off x="335360" y="3284984"/>
            <a:ext cx="6552728" cy="3422269"/>
          </a:xfrm>
          <a:prstGeom prst="rect">
            <a:avLst/>
          </a:prstGeom>
        </p:spPr>
      </p:pic>
      <p:sp>
        <p:nvSpPr>
          <p:cNvPr id="16" name="灯片编号占位符 2">
            <a:extLst>
              <a:ext uri="{FF2B5EF4-FFF2-40B4-BE49-F238E27FC236}">
                <a16:creationId xmlns:a16="http://schemas.microsoft.com/office/drawing/2014/main" id="{4D653633-ACEF-2409-EB0E-7A9E3C073043}"/>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13</a:t>
            </a:fld>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pic>
        <p:nvPicPr>
          <p:cNvPr id="2" name="图片 1"/>
          <p:cNvPicPr>
            <a:picLocks noChangeAspect="1"/>
          </p:cNvPicPr>
          <p:nvPr/>
        </p:nvPicPr>
        <p:blipFill>
          <a:blip r:embed="rId4" cstate="print"/>
          <a:srcRect/>
          <a:stretch>
            <a:fillRect/>
          </a:stretch>
        </p:blipFill>
        <p:spPr>
          <a:xfrm>
            <a:off x="2782351" y="2809490"/>
            <a:ext cx="5820345" cy="3931878"/>
          </a:xfrm>
          <a:prstGeom prst="rect">
            <a:avLst/>
          </a:prstGeom>
        </p:spPr>
      </p:pic>
      <p:pic>
        <p:nvPicPr>
          <p:cNvPr id="6" name="图片 5"/>
          <p:cNvPicPr>
            <a:picLocks noChangeAspect="1"/>
          </p:cNvPicPr>
          <p:nvPr/>
        </p:nvPicPr>
        <p:blipFill>
          <a:blip r:embed="rId5"/>
          <a:stretch>
            <a:fillRect/>
          </a:stretch>
        </p:blipFill>
        <p:spPr>
          <a:xfrm>
            <a:off x="550565" y="888000"/>
            <a:ext cx="1768687" cy="5432773"/>
          </a:xfrm>
          <a:prstGeom prst="rect">
            <a:avLst/>
          </a:prstGeom>
        </p:spPr>
      </p:pic>
      <p:sp>
        <p:nvSpPr>
          <p:cNvPr id="7" name="文本框 6"/>
          <p:cNvSpPr txBox="1"/>
          <p:nvPr/>
        </p:nvSpPr>
        <p:spPr>
          <a:xfrm>
            <a:off x="215667" y="6433862"/>
            <a:ext cx="2267451" cy="307777"/>
          </a:xfrm>
          <a:prstGeom prst="rect">
            <a:avLst/>
          </a:prstGeom>
          <a:noFill/>
        </p:spPr>
        <p:txBody>
          <a:bodyPr wrap="square" rtlCol="0">
            <a:spAutoFit/>
          </a:bodyPr>
          <a:lstStyle/>
          <a:p>
            <a:pPr algn="ctr"/>
            <a:r>
              <a:rPr lang="en-US" altLang="zh-CN" sz="1400" dirty="0">
                <a:solidFill>
                  <a:prstClr val="black"/>
                </a:solidFill>
                <a:latin typeface="Times New Roman" panose="02020603050405020304" pitchFamily="18" charset="0"/>
                <a:ea typeface="微软雅黑"/>
                <a:cs typeface="Times New Roman" panose="02020603050405020304" pitchFamily="18" charset="0"/>
              </a:rPr>
              <a:t>LPF3-U </a:t>
            </a:r>
            <a:r>
              <a:rPr lang="zh-CN" altLang="en-US" sz="1400" dirty="0">
                <a:solidFill>
                  <a:prstClr val="black"/>
                </a:solidFill>
                <a:latin typeface="Times New Roman" panose="02020603050405020304" pitchFamily="18" charset="0"/>
                <a:ea typeface="微软雅黑"/>
                <a:cs typeface="Times New Roman" panose="02020603050405020304" pitchFamily="18" charset="0"/>
              </a:rPr>
              <a:t>磁体组装完成</a:t>
            </a:r>
          </a:p>
        </p:txBody>
      </p:sp>
      <p:sp>
        <p:nvSpPr>
          <p:cNvPr id="8" name="文本框 7"/>
          <p:cNvSpPr txBox="1"/>
          <p:nvPr/>
        </p:nvSpPr>
        <p:spPr>
          <a:xfrm>
            <a:off x="714432" y="5919856"/>
            <a:ext cx="1440949" cy="307777"/>
          </a:xfrm>
          <a:prstGeom prst="rect">
            <a:avLst/>
          </a:prstGeom>
          <a:noFill/>
        </p:spPr>
        <p:txBody>
          <a:bodyPr wrap="square" rtlCol="0">
            <a:spAutoFit/>
          </a:bodyPr>
          <a:lstStyle/>
          <a:p>
            <a:pPr algn="ctr"/>
            <a:r>
              <a:rPr lang="en-US" altLang="zh-CN" sz="1400" dirty="0">
                <a:solidFill>
                  <a:srgbClr val="FFFF00"/>
                </a:solidFill>
                <a:latin typeface="Times New Roman" panose="02020603050405020304" pitchFamily="18" charset="0"/>
                <a:cs typeface="Times New Roman" panose="02020603050405020304" pitchFamily="18" charset="0"/>
              </a:rPr>
              <a:t>2024.11.22</a:t>
            </a:r>
            <a:endParaRPr lang="zh-CN" altLang="en-US" sz="1400" dirty="0">
              <a:solidFill>
                <a:srgbClr val="FFFF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9038996" y="1660805"/>
            <a:ext cx="3033668" cy="3568395"/>
          </a:xfrm>
          <a:prstGeom prst="rect">
            <a:avLst/>
          </a:prstGeom>
          <a:noFill/>
        </p:spPr>
        <p:txBody>
          <a:bodyPr wrap="square" rtlCol="0">
            <a:noAutofit/>
          </a:bodyPr>
          <a:lstStyle/>
          <a:p>
            <a:pPr marL="285750" indent="-285750" algn="just">
              <a:lnSpc>
                <a:spcPct val="120000"/>
              </a:lnSpc>
              <a:buFont typeface="Arial" panose="020B0604020202020204" pitchFamily="34" charset="0"/>
              <a:buChar char="•"/>
            </a:pPr>
            <a:r>
              <a:rPr lang="x-none" altLang="en-US" sz="1600" dirty="0">
                <a:latin typeface="Times New Roman" panose="02020603050405020304" pitchFamily="18" charset="0"/>
                <a:cs typeface="Times New Roman" panose="02020603050405020304" pitchFamily="18" charset="0"/>
              </a:rPr>
              <a:t>Nb</a:t>
            </a:r>
            <a:r>
              <a:rPr lang="x-none" altLang="en-US" sz="1600" baseline="-25000" dirty="0">
                <a:latin typeface="Times New Roman" panose="02020603050405020304" pitchFamily="18" charset="0"/>
                <a:cs typeface="Times New Roman" panose="02020603050405020304" pitchFamily="18" charset="0"/>
              </a:rPr>
              <a:t>3</a:t>
            </a:r>
            <a:r>
              <a:rPr lang="x-none" altLang="en-US" sz="1600" dirty="0">
                <a:latin typeface="Times New Roman" panose="02020603050405020304" pitchFamily="18" charset="0"/>
                <a:cs typeface="Times New Roman" panose="02020603050405020304" pitchFamily="18" charset="0"/>
              </a:rPr>
              <a:t>Sn coils reached </a:t>
            </a:r>
            <a:r>
              <a:rPr lang="en-US" altLang="zh-CN" sz="1600" dirty="0">
                <a:latin typeface="Times New Roman" panose="02020603050405020304" pitchFamily="18" charset="0"/>
                <a:cs typeface="Times New Roman" panose="02020603050405020304" pitchFamily="18" charset="0"/>
              </a:rPr>
              <a:t>6905 A</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9.6 T</a:t>
            </a:r>
            <a:r>
              <a:rPr lang="x-none" altLang="en-US" sz="1600" dirty="0">
                <a:latin typeface="Times New Roman" panose="02020603050405020304" pitchFamily="18" charset="0"/>
                <a:cs typeface="Times New Roman" panose="02020603050405020304" pitchFamily="18" charset="0"/>
              </a:rPr>
              <a:t> after 3 quenches, </a:t>
            </a:r>
            <a:r>
              <a:rPr lang="en-US" altLang="zh-CN" sz="1600" dirty="0">
                <a:latin typeface="Times New Roman" panose="02020603050405020304" pitchFamily="18" charset="0"/>
                <a:cs typeface="Times New Roman" panose="02020603050405020304" pitchFamily="18" charset="0"/>
              </a:rPr>
              <a:t>97 % </a:t>
            </a:r>
            <a:r>
              <a:rPr lang="x-none" altLang="en-US" sz="1600" dirty="0">
                <a:latin typeface="Times New Roman" panose="02020603050405020304" pitchFamily="18" charset="0"/>
                <a:cs typeface="Times New Roman" panose="02020603050405020304" pitchFamily="18" charset="0"/>
              </a:rPr>
              <a:t>of the design value.</a:t>
            </a:r>
          </a:p>
          <a:p>
            <a:pPr marL="285750" indent="-285750" algn="just">
              <a:lnSpc>
                <a:spcPct val="120000"/>
              </a:lnSpc>
              <a:buFont typeface="Arial" panose="020B0604020202020204" pitchFamily="34" charset="0"/>
              <a:buChar char="•"/>
            </a:pPr>
            <a:r>
              <a:rPr lang="x-none" altLang="en-US" sz="1600" dirty="0">
                <a:latin typeface="Times New Roman" panose="02020603050405020304" pitchFamily="18" charset="0"/>
                <a:cs typeface="Times New Roman" panose="02020603050405020304" pitchFamily="18" charset="0"/>
              </a:rPr>
              <a:t>Strong coupling between HTS and LTS caused difficulties to the training process of LTS</a:t>
            </a:r>
            <a:endParaRPr lang="x-none" altLang="zh-CN" sz="1600" dirty="0">
              <a:sym typeface="+mn-ea"/>
            </a:endParaRPr>
          </a:p>
          <a:p>
            <a:pPr marL="285750" indent="-285750" algn="just">
              <a:lnSpc>
                <a:spcPct val="120000"/>
              </a:lnSpc>
              <a:buFont typeface="Arial" panose="020B0604020202020204" pitchFamily="34" charset="0"/>
              <a:buChar char="•"/>
            </a:pPr>
            <a:r>
              <a:rPr lang="x-none" altLang="en-US" sz="1600" dirty="0">
                <a:latin typeface="Times New Roman" panose="02020603050405020304" pitchFamily="18" charset="0"/>
                <a:cs typeface="Times New Roman" panose="02020603050405020304" pitchFamily="18" charset="0"/>
                <a:sym typeface="+mn-ea"/>
              </a:rPr>
              <a:t>Most of quenches </a:t>
            </a:r>
            <a:r>
              <a:rPr lang="en-US" altLang="en-US" sz="1600" dirty="0">
                <a:latin typeface="Times New Roman" panose="02020603050405020304" pitchFamily="18" charset="0"/>
                <a:cs typeface="Times New Roman" panose="02020603050405020304" pitchFamily="18" charset="0"/>
                <a:sym typeface="+mn-ea"/>
              </a:rPr>
              <a:t>occur</a:t>
            </a:r>
            <a:r>
              <a:rPr lang="x-none" altLang="en-US" sz="1600" dirty="0">
                <a:latin typeface="Times New Roman" panose="02020603050405020304" pitchFamily="18" charset="0"/>
                <a:cs typeface="Times New Roman" panose="02020603050405020304" pitchFamily="18" charset="0"/>
                <a:sym typeface="+mn-ea"/>
              </a:rPr>
              <a:t>ed in the most inner Nb</a:t>
            </a:r>
            <a:r>
              <a:rPr lang="x-none" altLang="en-US" sz="1600" baseline="-25000" dirty="0">
                <a:latin typeface="Times New Roman" panose="02020603050405020304" pitchFamily="18" charset="0"/>
                <a:cs typeface="Times New Roman" panose="02020603050405020304" pitchFamily="18" charset="0"/>
                <a:sym typeface="+mn-ea"/>
              </a:rPr>
              <a:t>3</a:t>
            </a:r>
            <a:r>
              <a:rPr lang="x-none" altLang="en-US" sz="1600" dirty="0">
                <a:latin typeface="Times New Roman" panose="02020603050405020304" pitchFamily="18" charset="0"/>
                <a:cs typeface="Times New Roman" panose="02020603050405020304" pitchFamily="18" charset="0"/>
                <a:sym typeface="+mn-ea"/>
              </a:rPr>
              <a:t>Sn coils.</a:t>
            </a:r>
            <a:endParaRPr lang="x-none" altLang="en-US" sz="1600" dirty="0">
              <a:latin typeface="Times New Roman" panose="02020603050405020304" pitchFamily="18" charset="0"/>
              <a:cs typeface="Times New Roman" panose="02020603050405020304" pitchFamily="18" charset="0"/>
            </a:endParaRPr>
          </a:p>
          <a:p>
            <a:pPr marL="285750" indent="-285750" algn="just">
              <a:lnSpc>
                <a:spcPct val="120000"/>
              </a:lnSpc>
              <a:buFont typeface="Arial" panose="020B0604020202020204" pitchFamily="34" charset="0"/>
              <a:buChar char="•"/>
            </a:pPr>
            <a:r>
              <a:rPr lang="x-none" altLang="en-US" sz="1600" dirty="0">
                <a:latin typeface="Times New Roman" panose="02020603050405020304" pitchFamily="18" charset="0"/>
                <a:cs typeface="Times New Roman" panose="02020603050405020304" pitchFamily="18" charset="0"/>
                <a:sym typeface="+mn-ea"/>
              </a:rPr>
              <a:t>LTS still have great potential for performance improvement. More R&amp;D needed on training tests……</a:t>
            </a:r>
            <a:endParaRPr lang="x-none" altLang="en-US" sz="1600" dirty="0">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6"/>
          <a:stretch>
            <a:fillRect/>
          </a:stretch>
        </p:blipFill>
        <p:spPr>
          <a:xfrm>
            <a:off x="9066428" y="5445171"/>
            <a:ext cx="2893683" cy="673530"/>
          </a:xfrm>
          <a:prstGeom prst="rect">
            <a:avLst/>
          </a:prstGeom>
        </p:spPr>
      </p:pic>
      <p:sp>
        <p:nvSpPr>
          <p:cNvPr id="15" name="文本框 14"/>
          <p:cNvSpPr txBox="1"/>
          <p:nvPr/>
        </p:nvSpPr>
        <p:spPr>
          <a:xfrm>
            <a:off x="2457450" y="1498600"/>
            <a:ext cx="6534150" cy="1367790"/>
          </a:xfrm>
          <a:prstGeom prst="rect">
            <a:avLst/>
          </a:prstGeom>
          <a:solidFill>
            <a:schemeClr val="bg1">
              <a:lumMod val="85000"/>
            </a:schemeClr>
          </a:solidFill>
        </p:spPr>
        <p:txBody>
          <a:bodyPr wrap="square">
            <a:noAutofit/>
          </a:bodyPr>
          <a:lstStyle/>
          <a:p>
            <a:pPr algn="just"/>
            <a:r>
              <a:rPr lang="en-US" altLang="zh-CN" b="1" dirty="0">
                <a:latin typeface="Times New Roman" panose="02020603050405020304" pitchFamily="18" charset="0"/>
                <a:cs typeface="Times New Roman" panose="02020603050405020304" pitchFamily="18" charset="0"/>
              </a:rPr>
              <a:t>Main challenges</a:t>
            </a:r>
            <a:r>
              <a:rPr lang="en-US" altLang="zh-CN" dirty="0">
                <a:latin typeface="Times New Roman" panose="02020603050405020304" pitchFamily="18" charset="0"/>
                <a:cs typeface="Times New Roman" panose="02020603050405020304" pitchFamily="18" charset="0"/>
              </a:rPr>
              <a:t>: The LTS coils are strongly coupled with the HTS coils in magnetic field and stress during LTS training. the HTS induced current enhance the field strength and stress of the adjacent LTS coil</a:t>
            </a:r>
            <a:r>
              <a:rPr lang="x-none" altLang="en-US" dirty="0">
                <a:latin typeface="Times New Roman" panose="02020603050405020304" pitchFamily="18" charset="0"/>
                <a:cs typeface="Times New Roman" panose="02020603050405020304" pitchFamily="18" charset="0"/>
              </a:rPr>
              <a:t>s</a:t>
            </a:r>
            <a:r>
              <a:rPr lang="en-US" altLang="zh-CN" dirty="0">
                <a:latin typeface="Times New Roman" panose="02020603050405020304" pitchFamily="18" charset="0"/>
                <a:cs typeface="Times New Roman" panose="02020603050405020304" pitchFamily="18" charset="0"/>
              </a:rPr>
              <a:t>, and the frequent training quench of LTS cause irreversible degradation of the HTS coil</a:t>
            </a:r>
            <a:r>
              <a:rPr lang="x-none" altLang="en-US" dirty="0">
                <a:latin typeface="Times New Roman" panose="02020603050405020304" pitchFamily="18" charset="0"/>
                <a:cs typeface="Times New Roman" panose="02020603050405020304" pitchFamily="18" charset="0"/>
              </a:rPr>
              <a:t>s</a:t>
            </a:r>
            <a:r>
              <a:rPr lang="en-US" altLang="zh-CN" dirty="0">
                <a:latin typeface="Times New Roman" panose="02020603050405020304" pitchFamily="18" charset="0"/>
                <a:cs typeface="Times New Roman" panose="02020603050405020304" pitchFamily="18" charset="0"/>
              </a:rPr>
              <a:t>.</a:t>
            </a:r>
            <a:endParaRPr lang="zh-CN" altLang="en-US" dirty="0"/>
          </a:p>
        </p:txBody>
      </p:sp>
      <p:sp>
        <p:nvSpPr>
          <p:cNvPr id="16" name="文本框 15"/>
          <p:cNvSpPr txBox="1"/>
          <p:nvPr/>
        </p:nvSpPr>
        <p:spPr>
          <a:xfrm>
            <a:off x="3071495" y="950595"/>
            <a:ext cx="8195945"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solidFill>
                  <a:srgbClr val="FF0000"/>
                </a:solidFill>
              </a:rPr>
              <a:t>Test of the LPF3-U magnet</a:t>
            </a:r>
            <a:r>
              <a:rPr lang="en-US" altLang="zh-CN" sz="1800" b="0" i="1" dirty="0">
                <a:solidFill>
                  <a:srgbClr val="FF0000"/>
                </a:solidFill>
              </a:rPr>
              <a:t> </a:t>
            </a:r>
            <a:r>
              <a:rPr lang="x-none" altLang="en-US" sz="1800" b="0" i="1" dirty="0">
                <a:solidFill>
                  <a:srgbClr val="FF0000"/>
                </a:solidFill>
              </a:rPr>
              <a:t>                </a:t>
            </a:r>
            <a:r>
              <a:rPr lang="en-US" altLang="zh-CN" sz="1800" b="0" i="1" dirty="0">
                <a:solidFill>
                  <a:srgbClr val="FF0000"/>
                </a:solidFill>
              </a:rPr>
              <a:t> </a:t>
            </a:r>
            <a:r>
              <a:rPr lang="en-US" altLang="zh-CN" sz="1800" dirty="0"/>
              <a:t>Nov. 2024 to Jan. 2025</a:t>
            </a:r>
            <a:endParaRPr lang="zh-CN" altLang="en-US" sz="1800" dirty="0"/>
          </a:p>
        </p:txBody>
      </p:sp>
      <p:sp>
        <p:nvSpPr>
          <p:cNvPr id="11" name="文本框 10">
            <a:extLst>
              <a:ext uri="{FF2B5EF4-FFF2-40B4-BE49-F238E27FC236}">
                <a16:creationId xmlns:a16="http://schemas.microsoft.com/office/drawing/2014/main" id="{311B442F-7E96-5FE7-40AA-5021B692A5F0}"/>
              </a:ext>
            </a:extLst>
          </p:cNvPr>
          <p:cNvSpPr txBox="1"/>
          <p:nvPr/>
        </p:nvSpPr>
        <p:spPr>
          <a:xfrm>
            <a:off x="4367808" y="3166476"/>
            <a:ext cx="3323719" cy="322824"/>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1600" dirty="0">
                <a:solidFill>
                  <a:srgbClr val="FF0000"/>
                </a:solidFill>
              </a:rPr>
              <a:t>Common-coil dipole with 78-mm gap</a:t>
            </a:r>
            <a:endParaRPr lang="zh-CN" altLang="en-US" sz="1200" dirty="0"/>
          </a:p>
        </p:txBody>
      </p:sp>
      <p:sp>
        <p:nvSpPr>
          <p:cNvPr id="9" name="灯片编号占位符 2">
            <a:extLst>
              <a:ext uri="{FF2B5EF4-FFF2-40B4-BE49-F238E27FC236}">
                <a16:creationId xmlns:a16="http://schemas.microsoft.com/office/drawing/2014/main" id="{72E2659A-B5F2-5687-E615-B1694D2CD667}"/>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14</a:t>
            </a:fld>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pic>
        <p:nvPicPr>
          <p:cNvPr id="2" name="图片 1"/>
          <p:cNvPicPr>
            <a:picLocks noChangeAspect="1"/>
          </p:cNvPicPr>
          <p:nvPr/>
        </p:nvPicPr>
        <p:blipFill>
          <a:blip r:embed="rId4"/>
          <a:srcRect/>
          <a:stretch>
            <a:fillRect/>
          </a:stretch>
        </p:blipFill>
        <p:spPr>
          <a:xfrm>
            <a:off x="350520" y="1556385"/>
            <a:ext cx="7706995" cy="4933315"/>
          </a:xfrm>
          <a:prstGeom prst="rect">
            <a:avLst/>
          </a:prstGeom>
        </p:spPr>
      </p:pic>
      <p:sp>
        <p:nvSpPr>
          <p:cNvPr id="6" name="文本框 5"/>
          <p:cNvSpPr txBox="1"/>
          <p:nvPr/>
        </p:nvSpPr>
        <p:spPr>
          <a:xfrm>
            <a:off x="1370524" y="1772113"/>
            <a:ext cx="1197034"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LTS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9 T</a:t>
            </a:r>
            <a:endParaRPr lang="zh-CN" altLang="en-US"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8328248" y="1844824"/>
            <a:ext cx="3513232" cy="3693319"/>
          </a:xfrm>
          <a:prstGeom prst="rect">
            <a:avLst/>
          </a:prstGeom>
          <a:solidFill>
            <a:schemeClr val="bg1">
              <a:lumMod val="85000"/>
            </a:schemeClr>
          </a:solidFill>
        </p:spPr>
        <p:txBody>
          <a:bodyPr wrap="square">
            <a:spAutoFit/>
          </a:bodyPr>
          <a:lstStyle>
            <a:defPPr>
              <a:defRPr lang="zh-CN"/>
            </a:defPPr>
            <a:lvl1pPr algn="ctr">
              <a:defRPr>
                <a:latin typeface="Times New Roman" panose="02020603050405020304" pitchFamily="18" charset="0"/>
                <a:cs typeface="Times New Roman" panose="02020603050405020304" pitchFamily="18" charset="0"/>
              </a:defRPr>
            </a:lvl1pPr>
          </a:lstStyle>
          <a:p>
            <a:pPr marL="285750" indent="-285750" algn="just">
              <a:buFont typeface="Arial" panose="02080604020202020204" pitchFamily="34" charset="0"/>
              <a:buChar char="•"/>
            </a:pPr>
            <a:r>
              <a:rPr lang="en-US" altLang="zh-CN" dirty="0"/>
              <a:t>The HTS coils subjected to several excitation tests in both self-field and 9 T background field, with a maximu</a:t>
            </a:r>
            <a:r>
              <a:rPr lang="x-none" altLang="en-US" dirty="0"/>
              <a:t>late</a:t>
            </a:r>
            <a:r>
              <a:rPr lang="en-US" altLang="zh-CN" dirty="0"/>
              <a:t>m excitation current of 2.5 kA (115 % of the design current) in 9 T background field. </a:t>
            </a:r>
          </a:p>
          <a:p>
            <a:pPr marL="285750" indent="-285750" algn="just">
              <a:buFont typeface="Arial" panose="02080604020202020204" pitchFamily="34" charset="0"/>
              <a:buChar char="•"/>
            </a:pPr>
            <a:endParaRPr lang="en-US" altLang="zh-CN" dirty="0"/>
          </a:p>
          <a:p>
            <a:pPr marL="285750" indent="-285750" algn="just">
              <a:buFont typeface="Arial" panose="02080604020202020204" pitchFamily="34" charset="0"/>
              <a:buChar char="•"/>
            </a:pPr>
            <a:r>
              <a:rPr lang="en-US" altLang="zh-CN" dirty="0"/>
              <a:t>HTS coils provide a magnetic field significantly below the design value: long delay</a:t>
            </a:r>
            <a:r>
              <a:rPr lang="x-none" altLang="en-US" dirty="0"/>
              <a:t>,</a:t>
            </a:r>
            <a:r>
              <a:rPr lang="en-US" altLang="zh-CN" dirty="0"/>
              <a:t> current short circuit inside the coil</a:t>
            </a:r>
            <a:r>
              <a:rPr lang="x-none" altLang="en-US" dirty="0"/>
              <a:t>,</a:t>
            </a:r>
            <a:r>
              <a:rPr lang="en-US" altLang="zh-CN" dirty="0"/>
              <a:t> </a:t>
            </a:r>
            <a:r>
              <a:rPr lang="x-none" altLang="en-US" dirty="0"/>
              <a:t>and </a:t>
            </a:r>
            <a:r>
              <a:rPr lang="en-US" altLang="zh-CN" dirty="0"/>
              <a:t>irreversible degradation</a:t>
            </a:r>
            <a:r>
              <a:rPr lang="x-none" altLang="en-US" dirty="0"/>
              <a:t>.</a:t>
            </a:r>
          </a:p>
        </p:txBody>
      </p:sp>
      <p:sp>
        <p:nvSpPr>
          <p:cNvPr id="16" name="文本框 15"/>
          <p:cNvSpPr txBox="1"/>
          <p:nvPr/>
        </p:nvSpPr>
        <p:spPr>
          <a:xfrm>
            <a:off x="2639464" y="1027016"/>
            <a:ext cx="6913071"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solidFill>
                  <a:srgbClr val="FF0000"/>
                </a:solidFill>
              </a:rPr>
              <a:t>Test of the LPF3-U magnet</a:t>
            </a:r>
            <a:r>
              <a:rPr lang="en-US" altLang="zh-CN" sz="1800" b="0" i="1" dirty="0">
                <a:solidFill>
                  <a:srgbClr val="FF0000"/>
                </a:solidFill>
              </a:rPr>
              <a:t> </a:t>
            </a:r>
            <a:r>
              <a:rPr lang="x-none" altLang="en-US" sz="1800" b="0" i="1" dirty="0">
                <a:solidFill>
                  <a:srgbClr val="FF0000"/>
                </a:solidFill>
              </a:rPr>
              <a:t>                </a:t>
            </a:r>
            <a:r>
              <a:rPr lang="en-US" altLang="zh-CN" sz="1800" b="0" i="1" dirty="0">
                <a:solidFill>
                  <a:srgbClr val="FF0000"/>
                </a:solidFill>
              </a:rPr>
              <a:t> </a:t>
            </a:r>
            <a:r>
              <a:rPr lang="en-US" altLang="zh-CN" sz="1800" dirty="0"/>
              <a:t>Nov. 2024 to Jan. 2025</a:t>
            </a:r>
            <a:endParaRPr lang="zh-CN" altLang="en-US" sz="1800" dirty="0"/>
          </a:p>
        </p:txBody>
      </p:sp>
      <p:sp>
        <p:nvSpPr>
          <p:cNvPr id="7" name="灯片编号占位符 2">
            <a:extLst>
              <a:ext uri="{FF2B5EF4-FFF2-40B4-BE49-F238E27FC236}">
                <a16:creationId xmlns:a16="http://schemas.microsoft.com/office/drawing/2014/main" id="{1BB91860-F280-0069-BC23-A3D145CAAAC9}"/>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15</a:t>
            </a:fld>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73FF-4959-9B15-92C1-5451A1D2576A}"/>
            </a:ext>
          </a:extLst>
        </p:cNvPr>
        <p:cNvGrpSpPr/>
        <p:nvPr/>
      </p:nvGrpSpPr>
      <p:grpSpPr>
        <a:xfrm>
          <a:off x="0" y="0"/>
          <a:ext cx="0" cy="0"/>
          <a:chOff x="0" y="0"/>
          <a:chExt cx="0" cy="0"/>
        </a:xfrm>
      </p:grpSpPr>
      <p:pic>
        <p:nvPicPr>
          <p:cNvPr id="21" name="图片 20">
            <a:extLst>
              <a:ext uri="{FF2B5EF4-FFF2-40B4-BE49-F238E27FC236}">
                <a16:creationId xmlns:a16="http://schemas.microsoft.com/office/drawing/2014/main" id="{DF08E2BF-4D48-C112-486E-16A77BC804A0}"/>
              </a:ext>
            </a:extLst>
          </p:cNvPr>
          <p:cNvPicPr>
            <a:picLocks noChangeAspect="1"/>
          </p:cNvPicPr>
          <p:nvPr/>
        </p:nvPicPr>
        <p:blipFill>
          <a:blip r:embed="rId2"/>
          <a:stretch>
            <a:fillRect/>
          </a:stretch>
        </p:blipFill>
        <p:spPr>
          <a:xfrm>
            <a:off x="774158" y="4440105"/>
            <a:ext cx="4641367" cy="2289946"/>
          </a:xfrm>
          <a:prstGeom prst="rect">
            <a:avLst/>
          </a:prstGeom>
        </p:spPr>
      </p:pic>
      <p:pic>
        <p:nvPicPr>
          <p:cNvPr id="24" name="图片 23">
            <a:extLst>
              <a:ext uri="{FF2B5EF4-FFF2-40B4-BE49-F238E27FC236}">
                <a16:creationId xmlns:a16="http://schemas.microsoft.com/office/drawing/2014/main" id="{6FEED74A-123C-393B-3178-2F79D4D34A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348"/>
          <a:stretch/>
        </p:blipFill>
        <p:spPr>
          <a:xfrm>
            <a:off x="7068748" y="4388708"/>
            <a:ext cx="2026258" cy="2341343"/>
          </a:xfrm>
          <a:prstGeom prst="rect">
            <a:avLst/>
          </a:prstGeom>
        </p:spPr>
      </p:pic>
      <p:pic>
        <p:nvPicPr>
          <p:cNvPr id="31" name="图片 30">
            <a:extLst>
              <a:ext uri="{FF2B5EF4-FFF2-40B4-BE49-F238E27FC236}">
                <a16:creationId xmlns:a16="http://schemas.microsoft.com/office/drawing/2014/main" id="{D483D860-9896-F64F-D505-0EEA624392A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4709"/>
          <a:stretch/>
        </p:blipFill>
        <p:spPr>
          <a:xfrm>
            <a:off x="9095006" y="4359741"/>
            <a:ext cx="2425162" cy="2375304"/>
          </a:xfrm>
          <a:prstGeom prst="rect">
            <a:avLst/>
          </a:prstGeom>
        </p:spPr>
      </p:pic>
      <p:pic>
        <p:nvPicPr>
          <p:cNvPr id="32" name="图片 31">
            <a:extLst>
              <a:ext uri="{FF2B5EF4-FFF2-40B4-BE49-F238E27FC236}">
                <a16:creationId xmlns:a16="http://schemas.microsoft.com/office/drawing/2014/main" id="{D5E6EC3E-89EE-244B-2E7B-DAB2A9E60D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15525" y="4440105"/>
            <a:ext cx="1102631" cy="2301263"/>
          </a:xfrm>
          <a:prstGeom prst="rect">
            <a:avLst/>
          </a:prstGeom>
        </p:spPr>
      </p:pic>
      <p:pic>
        <p:nvPicPr>
          <p:cNvPr id="30" name="图片 29">
            <a:extLst>
              <a:ext uri="{FF2B5EF4-FFF2-40B4-BE49-F238E27FC236}">
                <a16:creationId xmlns:a16="http://schemas.microsoft.com/office/drawing/2014/main" id="{9461B305-113F-18AE-7960-EA8947BEFE8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12335" y="2101256"/>
            <a:ext cx="1385562" cy="2290091"/>
          </a:xfrm>
          <a:prstGeom prst="rect">
            <a:avLst/>
          </a:prstGeom>
        </p:spPr>
      </p:pic>
      <p:pic>
        <p:nvPicPr>
          <p:cNvPr id="29" name="图片 28">
            <a:extLst>
              <a:ext uri="{FF2B5EF4-FFF2-40B4-BE49-F238E27FC236}">
                <a16:creationId xmlns:a16="http://schemas.microsoft.com/office/drawing/2014/main" id="{E076BBE2-FE60-2176-CED7-F8AB9477F85C}"/>
              </a:ext>
            </a:extLst>
          </p:cNvPr>
          <p:cNvPicPr>
            <a:picLocks noChangeAspect="1"/>
          </p:cNvPicPr>
          <p:nvPr/>
        </p:nvPicPr>
        <p:blipFill>
          <a:blip r:embed="rId7"/>
          <a:stretch>
            <a:fillRect/>
          </a:stretch>
        </p:blipFill>
        <p:spPr>
          <a:xfrm>
            <a:off x="2423592" y="2100150"/>
            <a:ext cx="4114326" cy="2261333"/>
          </a:xfrm>
          <a:prstGeom prst="rect">
            <a:avLst/>
          </a:prstGeom>
        </p:spPr>
      </p:pic>
      <p:pic>
        <p:nvPicPr>
          <p:cNvPr id="3" name="图片 2">
            <a:extLst>
              <a:ext uri="{FF2B5EF4-FFF2-40B4-BE49-F238E27FC236}">
                <a16:creationId xmlns:a16="http://schemas.microsoft.com/office/drawing/2014/main" id="{2F041A41-F12B-CD8B-40FC-9E940509F29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65C42B29-EF87-C301-C603-CC53BB510C23}"/>
              </a:ext>
            </a:extLst>
          </p:cNvPr>
          <p:cNvPicPr>
            <a:picLocks noChangeAspect="1" noChangeArrowheads="1"/>
          </p:cNvPicPr>
          <p:nvPr/>
        </p:nvPicPr>
        <p:blipFill>
          <a:blip r:embed="rId9"/>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7F043738-E891-CB35-6EB4-37FC50E914DB}"/>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sp>
        <p:nvSpPr>
          <p:cNvPr id="16" name="文本框 15">
            <a:extLst>
              <a:ext uri="{FF2B5EF4-FFF2-40B4-BE49-F238E27FC236}">
                <a16:creationId xmlns:a16="http://schemas.microsoft.com/office/drawing/2014/main" id="{495E62E0-BF99-C396-3040-0AC79C735F78}"/>
              </a:ext>
            </a:extLst>
          </p:cNvPr>
          <p:cNvSpPr txBox="1"/>
          <p:nvPr/>
        </p:nvSpPr>
        <p:spPr>
          <a:xfrm>
            <a:off x="2495601" y="980728"/>
            <a:ext cx="6480719"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solidFill>
                  <a:srgbClr val="FF0000"/>
                </a:solidFill>
              </a:rPr>
              <a:t>Damage of the HTS coils during the test with LTS</a:t>
            </a:r>
            <a:endParaRPr lang="zh-CN" altLang="en-US" sz="2400" dirty="0">
              <a:solidFill>
                <a:srgbClr val="FF0000"/>
              </a:solidFill>
            </a:endParaRPr>
          </a:p>
        </p:txBody>
      </p:sp>
      <p:sp>
        <p:nvSpPr>
          <p:cNvPr id="7" name="文本框 6">
            <a:extLst>
              <a:ext uri="{FF2B5EF4-FFF2-40B4-BE49-F238E27FC236}">
                <a16:creationId xmlns:a16="http://schemas.microsoft.com/office/drawing/2014/main" id="{57646176-37A2-260C-EA38-DD974004F8DB}"/>
              </a:ext>
            </a:extLst>
          </p:cNvPr>
          <p:cNvSpPr txBox="1"/>
          <p:nvPr/>
        </p:nvSpPr>
        <p:spPr>
          <a:xfrm>
            <a:off x="710270" y="1412776"/>
            <a:ext cx="10714322"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After disassembly, Serious damage of the outer coils was observed. could be caused by strong coupling </a:t>
            </a:r>
            <a:r>
              <a:rPr lang="en-US" altLang="zh-CN" sz="1400" dirty="0">
                <a:latin typeface="Times New Roman" panose="02020603050405020304" pitchFamily="18" charset="0"/>
                <a:cs typeface="Times New Roman" panose="02020603050405020304" pitchFamily="18" charset="0"/>
              </a:rPr>
              <a:t>(between LTS and HTS) </a:t>
            </a:r>
            <a:r>
              <a:rPr lang="en-US" altLang="zh-CN" dirty="0">
                <a:latin typeface="Times New Roman" panose="02020603050405020304" pitchFamily="18" charset="0"/>
                <a:cs typeface="Times New Roman" panose="02020603050405020304" pitchFamily="18" charset="0"/>
              </a:rPr>
              <a:t>induced electromagnetic forces during the training of the LTS coils.</a:t>
            </a:r>
            <a:endParaRPr lang="zh-CN" altLang="en-US" dirty="0">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DB5D88FA-C851-FBFB-155B-F2206E8B4A8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96792" y="2079617"/>
            <a:ext cx="1726800" cy="2302400"/>
          </a:xfrm>
          <a:prstGeom prst="rect">
            <a:avLst/>
          </a:prstGeom>
        </p:spPr>
      </p:pic>
      <p:pic>
        <p:nvPicPr>
          <p:cNvPr id="23" name="图片 22">
            <a:extLst>
              <a:ext uri="{FF2B5EF4-FFF2-40B4-BE49-F238E27FC236}">
                <a16:creationId xmlns:a16="http://schemas.microsoft.com/office/drawing/2014/main" id="{9D4CC057-3335-22BD-6A14-E9D5DD4F8E49}"/>
              </a:ext>
            </a:extLst>
          </p:cNvPr>
          <p:cNvPicPr>
            <a:picLocks noChangeAspect="1"/>
          </p:cNvPicPr>
          <p:nvPr/>
        </p:nvPicPr>
        <p:blipFill>
          <a:blip r:embed="rId11"/>
          <a:stretch>
            <a:fillRect/>
          </a:stretch>
        </p:blipFill>
        <p:spPr>
          <a:xfrm>
            <a:off x="7068749" y="2126401"/>
            <a:ext cx="3043586" cy="2251359"/>
          </a:xfrm>
          <a:prstGeom prst="rect">
            <a:avLst/>
          </a:prstGeom>
        </p:spPr>
      </p:pic>
      <p:sp>
        <p:nvSpPr>
          <p:cNvPr id="25" name="矩形 24">
            <a:extLst>
              <a:ext uri="{FF2B5EF4-FFF2-40B4-BE49-F238E27FC236}">
                <a16:creationId xmlns:a16="http://schemas.microsoft.com/office/drawing/2014/main" id="{39F8A88F-6DCA-A785-5FF7-A98E1B739D97}"/>
              </a:ext>
            </a:extLst>
          </p:cNvPr>
          <p:cNvSpPr/>
          <p:nvPr/>
        </p:nvSpPr>
        <p:spPr>
          <a:xfrm>
            <a:off x="2462191" y="3589139"/>
            <a:ext cx="4065857" cy="338554"/>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After testing, the coil surface is uneven</a:t>
            </a:r>
            <a:endParaRPr lang="zh-CN" altLang="en-US" sz="1600" dirty="0">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1DA52D7D-899F-8B80-B8CB-D651C70F5E68}"/>
              </a:ext>
            </a:extLst>
          </p:cNvPr>
          <p:cNvSpPr/>
          <p:nvPr/>
        </p:nvSpPr>
        <p:spPr>
          <a:xfrm>
            <a:off x="9162989" y="6156593"/>
            <a:ext cx="1805302" cy="584775"/>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Delamination in </a:t>
            </a:r>
          </a:p>
          <a:p>
            <a:r>
              <a:rPr lang="en-US" altLang="zh-CN" sz="1600" dirty="0">
                <a:latin typeface="微软雅黑" panose="020B0503020204020204" pitchFamily="34" charset="-122"/>
                <a:ea typeface="微软雅黑" panose="020B0503020204020204" pitchFamily="34" charset="-122"/>
              </a:rPr>
              <a:t>the outer coils</a:t>
            </a:r>
            <a:endParaRPr lang="zh-CN" altLang="en-US" sz="1600" dirty="0">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4AA8D4CC-8EAC-3420-9036-61B96A3D4543}"/>
              </a:ext>
            </a:extLst>
          </p:cNvPr>
          <p:cNvSpPr/>
          <p:nvPr/>
        </p:nvSpPr>
        <p:spPr>
          <a:xfrm>
            <a:off x="7042871" y="3246301"/>
            <a:ext cx="3722879" cy="338554"/>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Damage in interturn between layers</a:t>
            </a:r>
            <a:endParaRPr lang="zh-CN" altLang="en-US" sz="1600" dirty="0">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8D7A7DDF-07B5-83A8-DAB8-03D730E46BC7}"/>
              </a:ext>
            </a:extLst>
          </p:cNvPr>
          <p:cNvSpPr/>
          <p:nvPr/>
        </p:nvSpPr>
        <p:spPr>
          <a:xfrm>
            <a:off x="983432" y="5445224"/>
            <a:ext cx="3639651" cy="338554"/>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Layer insulation seriously damaged</a:t>
            </a:r>
            <a:endParaRPr lang="zh-CN" altLang="en-US" sz="1600" dirty="0">
              <a:latin typeface="微软雅黑" panose="020B0503020204020204" pitchFamily="34" charset="-122"/>
              <a:ea typeface="微软雅黑" panose="020B0503020204020204" pitchFamily="34" charset="-122"/>
            </a:endParaRPr>
          </a:p>
        </p:txBody>
      </p:sp>
      <p:sp>
        <p:nvSpPr>
          <p:cNvPr id="2" name="灯片编号占位符 2">
            <a:extLst>
              <a:ext uri="{FF2B5EF4-FFF2-40B4-BE49-F238E27FC236}">
                <a16:creationId xmlns:a16="http://schemas.microsoft.com/office/drawing/2014/main" id="{6DBF5639-D71D-8D0E-9637-69D6F11ED655}"/>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16</a:t>
            </a:fld>
            <a:endParaRPr lang="en-US" sz="1200" dirty="0"/>
          </a:p>
        </p:txBody>
      </p:sp>
    </p:spTree>
    <p:extLst>
      <p:ext uri="{BB962C8B-B14F-4D97-AF65-F5344CB8AC3E}">
        <p14:creationId xmlns:p14="http://schemas.microsoft.com/office/powerpoint/2010/main" val="191817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3EDC2-F33C-54D0-37E9-2FDCE6DFAB1E}"/>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4E6FB2D5-F8C9-DCB2-5064-FDB522BC67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D2036381-3114-4CC1-8E66-98064D08C7BD}"/>
              </a:ext>
            </a:extLst>
          </p:cNvPr>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3505D92D-94EF-4BB9-C097-E27F1FDCDB3A}"/>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sp>
        <p:nvSpPr>
          <p:cNvPr id="2" name="文本框 1">
            <a:extLst>
              <a:ext uri="{FF2B5EF4-FFF2-40B4-BE49-F238E27FC236}">
                <a16:creationId xmlns:a16="http://schemas.microsoft.com/office/drawing/2014/main" id="{36D01929-623B-A7C2-CB1B-03E35E2F0EAB}"/>
              </a:ext>
            </a:extLst>
          </p:cNvPr>
          <p:cNvSpPr txBox="1"/>
          <p:nvPr/>
        </p:nvSpPr>
        <p:spPr>
          <a:xfrm>
            <a:off x="3475143" y="1063224"/>
            <a:ext cx="4752528"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solidFill>
                  <a:srgbClr val="FF0000"/>
                </a:solidFill>
              </a:rPr>
              <a:t>Refabrication of the new HTS coils</a:t>
            </a:r>
            <a:endParaRPr lang="zh-CN" altLang="en-US" sz="2400" dirty="0">
              <a:solidFill>
                <a:srgbClr val="FF0000"/>
              </a:solidFill>
            </a:endParaRPr>
          </a:p>
        </p:txBody>
      </p:sp>
      <p:sp>
        <p:nvSpPr>
          <p:cNvPr id="6" name="矩形 5">
            <a:extLst>
              <a:ext uri="{FF2B5EF4-FFF2-40B4-BE49-F238E27FC236}">
                <a16:creationId xmlns:a16="http://schemas.microsoft.com/office/drawing/2014/main" id="{E2427003-6EBE-5AD0-4125-40A16D288BC5}"/>
              </a:ext>
            </a:extLst>
          </p:cNvPr>
          <p:cNvSpPr/>
          <p:nvPr/>
        </p:nvSpPr>
        <p:spPr>
          <a:xfrm>
            <a:off x="623392" y="1556792"/>
            <a:ext cx="11004520" cy="1477328"/>
          </a:xfrm>
          <a:prstGeom prst="rect">
            <a:avLst/>
          </a:prstGeom>
        </p:spPr>
        <p:txBody>
          <a:bodyPr wrap="square">
            <a:spAutoFit/>
          </a:bodyPr>
          <a:lstStyle/>
          <a:p>
            <a:pPr marL="285750" indent="-285750" algn="just">
              <a:buFont typeface="Wingdings" panose="05000000000000000000" pitchFamily="2" charset="2"/>
              <a:buChar char="Ø"/>
            </a:pPr>
            <a:r>
              <a:rPr lang="en-US" altLang="zh-CN" dirty="0">
                <a:latin typeface="Times New Roman" panose="02020603050405020304" pitchFamily="18" charset="0"/>
                <a:ea typeface="宋体" panose="02010600030101010101" pitchFamily="2" charset="-122"/>
                <a:cs typeface="Times New Roman" panose="02020603050405020304" pitchFamily="18" charset="0"/>
              </a:rPr>
              <a:t>To reduce time constant , the interlayer insulation in the double-pancake coil was replaced from stainless steel to G10, polyimide and G10 </a:t>
            </a:r>
            <a:r>
              <a:rPr lang="en-US" altLang="zh-CN" dirty="0">
                <a:latin typeface="Times New Roman" panose="02020603050405020304" pitchFamily="18" charset="0"/>
                <a:cs typeface="Times New Roman" panose="02020603050405020304" pitchFamily="18" charset="0"/>
              </a:rPr>
              <a:t>were </a:t>
            </a:r>
            <a:r>
              <a:rPr lang="en-US" altLang="zh-CN" dirty="0">
                <a:latin typeface="Times New Roman" panose="02020603050405020304" pitchFamily="18" charset="0"/>
                <a:ea typeface="宋体" panose="02010600030101010101" pitchFamily="2" charset="-122"/>
                <a:cs typeface="Times New Roman" panose="02020603050405020304" pitchFamily="18" charset="0"/>
              </a:rPr>
              <a:t>also added between the coil and the former</a:t>
            </a:r>
          </a:p>
          <a:p>
            <a:pPr marL="285750" indent="-285750" algn="just">
              <a:buFont typeface="Wingdings" panose="05000000000000000000" pitchFamily="2" charset="2"/>
              <a:buChar char="Ø"/>
            </a:pPr>
            <a:r>
              <a:rPr lang="en-US" altLang="zh-CN" dirty="0">
                <a:latin typeface="Times New Roman" panose="02020603050405020304" pitchFamily="18" charset="0"/>
                <a:ea typeface="宋体" panose="02010600030101010101" pitchFamily="2" charset="-122"/>
                <a:cs typeface="Times New Roman" panose="02020603050405020304" pitchFamily="18" charset="0"/>
              </a:rPr>
              <a:t>To mitigate the impact of LTS quench, testing of the HTS coil was conducted before LTS training. Additionally, high-purity copper and HTS tapes were deployed around the HTS coil to  prevent rapid magnetic field variations during the quench</a:t>
            </a:r>
            <a:endParaRPr lang="zh-CN" altLang="en-US" dirty="0"/>
          </a:p>
        </p:txBody>
      </p:sp>
      <p:pic>
        <p:nvPicPr>
          <p:cNvPr id="7" name="图片 6">
            <a:extLst>
              <a:ext uri="{FF2B5EF4-FFF2-40B4-BE49-F238E27FC236}">
                <a16:creationId xmlns:a16="http://schemas.microsoft.com/office/drawing/2014/main" id="{63BBF1D6-CE38-D53F-6EA5-9A3F7FA0B302}"/>
              </a:ext>
            </a:extLst>
          </p:cNvPr>
          <p:cNvPicPr/>
          <p:nvPr/>
        </p:nvPicPr>
        <p:blipFill>
          <a:blip r:embed="rId4">
            <a:extLst>
              <a:ext uri="{28A0092B-C50C-407E-A947-70E740481C1C}">
                <a14:useLocalDpi xmlns:a14="http://schemas.microsoft.com/office/drawing/2010/main"/>
              </a:ext>
            </a:extLst>
          </a:blip>
          <a:stretch>
            <a:fillRect/>
          </a:stretch>
        </p:blipFill>
        <p:spPr>
          <a:xfrm>
            <a:off x="3013453" y="2852936"/>
            <a:ext cx="7920880" cy="3622461"/>
          </a:xfrm>
          <a:prstGeom prst="rect">
            <a:avLst/>
          </a:prstGeom>
        </p:spPr>
      </p:pic>
      <p:sp>
        <p:nvSpPr>
          <p:cNvPr id="8" name="灯片编号占位符 2">
            <a:extLst>
              <a:ext uri="{FF2B5EF4-FFF2-40B4-BE49-F238E27FC236}">
                <a16:creationId xmlns:a16="http://schemas.microsoft.com/office/drawing/2014/main" id="{C347C1D5-6BAC-38A4-1137-FDB63CF709B3}"/>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17</a:t>
            </a:fld>
            <a:endParaRPr lang="en-US" sz="1200" dirty="0"/>
          </a:p>
        </p:txBody>
      </p:sp>
    </p:spTree>
    <p:extLst>
      <p:ext uri="{BB962C8B-B14F-4D97-AF65-F5344CB8AC3E}">
        <p14:creationId xmlns:p14="http://schemas.microsoft.com/office/powerpoint/2010/main" val="3607035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45971-C74D-B904-4D34-BC5E42C4B656}"/>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C1569AEA-16BA-F823-F1A5-DE20592471A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5ED1421E-3C02-305E-1D52-29A8F3A20F69}"/>
              </a:ext>
            </a:extLst>
          </p:cNvPr>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E54D6C54-E692-44B4-C0D9-F57E4EF4792D}"/>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sp>
        <p:nvSpPr>
          <p:cNvPr id="2" name="文本框 1">
            <a:extLst>
              <a:ext uri="{FF2B5EF4-FFF2-40B4-BE49-F238E27FC236}">
                <a16:creationId xmlns:a16="http://schemas.microsoft.com/office/drawing/2014/main" id="{987B1520-ACB3-DE75-C23B-8A04DE8D9BBE}"/>
              </a:ext>
            </a:extLst>
          </p:cNvPr>
          <p:cNvSpPr txBox="1"/>
          <p:nvPr/>
        </p:nvSpPr>
        <p:spPr>
          <a:xfrm>
            <a:off x="3475142" y="1063224"/>
            <a:ext cx="5069129"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solidFill>
                  <a:srgbClr val="FF0000"/>
                </a:solidFill>
              </a:rPr>
              <a:t>Performance of the new HTS coils</a:t>
            </a:r>
            <a:endParaRPr lang="zh-CN" altLang="en-US" sz="2400" dirty="0">
              <a:solidFill>
                <a:srgbClr val="FF0000"/>
              </a:solidFill>
            </a:endParaRPr>
          </a:p>
        </p:txBody>
      </p:sp>
      <p:sp>
        <p:nvSpPr>
          <p:cNvPr id="6" name="矩形 5">
            <a:extLst>
              <a:ext uri="{FF2B5EF4-FFF2-40B4-BE49-F238E27FC236}">
                <a16:creationId xmlns:a16="http://schemas.microsoft.com/office/drawing/2014/main" id="{CCACEA54-00BC-FED3-AA8B-9D57F1F855A9}"/>
              </a:ext>
            </a:extLst>
          </p:cNvPr>
          <p:cNvSpPr/>
          <p:nvPr/>
        </p:nvSpPr>
        <p:spPr>
          <a:xfrm>
            <a:off x="623392" y="1519624"/>
            <a:ext cx="11089232" cy="1477328"/>
          </a:xfrm>
          <a:prstGeom prst="rect">
            <a:avLst/>
          </a:prstGeom>
        </p:spPr>
        <p:txBody>
          <a:bodyPr wrap="square">
            <a:spAutoFit/>
          </a:bodyPr>
          <a:lstStyle/>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The new coil achieved 7.05 T at 4.2 K under self-field, with relatively small field delay (time constant τ = 4 min) </a:t>
            </a: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The excellent performance before LTS powering confirms that the pre-stress does not damage the coil</a:t>
            </a: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However, when powering with LTS, 2 of 6 HTS coils damaged during an unexpected quench of LTS</a:t>
            </a:r>
          </a:p>
          <a:p>
            <a:pPr marL="285750" indent="-285750">
              <a:buFont typeface="Arial" panose="020B0604020202020204" pitchFamily="34" charset="0"/>
              <a:buChar char="•"/>
            </a:pPr>
            <a:r>
              <a:rPr lang="en-US" altLang="zh-CN" dirty="0">
                <a:latin typeface="Times New Roman" panose="02020603050405020304" pitchFamily="18" charset="0"/>
                <a:ea typeface="宋体" panose="02010600030101010101" pitchFamily="2" charset="-122"/>
                <a:cs typeface="Times New Roman" panose="02020603050405020304" pitchFamily="18" charset="0"/>
              </a:rPr>
              <a:t>HTS coils are being fabricated again with more improvements, to prevent damage during LTS quench, to be tested again in early June 2025</a:t>
            </a:r>
          </a:p>
        </p:txBody>
      </p:sp>
      <p:pic>
        <p:nvPicPr>
          <p:cNvPr id="7" name="图片 6">
            <a:extLst>
              <a:ext uri="{FF2B5EF4-FFF2-40B4-BE49-F238E27FC236}">
                <a16:creationId xmlns:a16="http://schemas.microsoft.com/office/drawing/2014/main" id="{DE483384-C787-CB8A-86FE-8AC1F5614CB6}"/>
              </a:ext>
            </a:extLst>
          </p:cNvPr>
          <p:cNvPicPr/>
          <p:nvPr/>
        </p:nvPicPr>
        <p:blipFill>
          <a:blip r:embed="rId4" cstate="print">
            <a:extLst>
              <a:ext uri="{28A0092B-C50C-407E-A947-70E740481C1C}">
                <a14:useLocalDpi xmlns:a14="http://schemas.microsoft.com/office/drawing/2010/main"/>
              </a:ext>
            </a:extLst>
          </a:blip>
          <a:stretch>
            <a:fillRect/>
          </a:stretch>
        </p:blipFill>
        <p:spPr>
          <a:xfrm>
            <a:off x="979647" y="3125541"/>
            <a:ext cx="5980449" cy="3517711"/>
          </a:xfrm>
          <a:prstGeom prst="rect">
            <a:avLst/>
          </a:prstGeom>
        </p:spPr>
      </p:pic>
      <p:sp>
        <p:nvSpPr>
          <p:cNvPr id="8" name="矩形 7">
            <a:extLst>
              <a:ext uri="{FF2B5EF4-FFF2-40B4-BE49-F238E27FC236}">
                <a16:creationId xmlns:a16="http://schemas.microsoft.com/office/drawing/2014/main" id="{18D8D5A2-6808-3842-C379-49D5F9414EB1}"/>
              </a:ext>
            </a:extLst>
          </p:cNvPr>
          <p:cNvSpPr/>
          <p:nvPr/>
        </p:nvSpPr>
        <p:spPr>
          <a:xfrm>
            <a:off x="2567608" y="2898561"/>
            <a:ext cx="3781613" cy="338554"/>
          </a:xfrm>
          <a:prstGeom prst="rect">
            <a:avLst/>
          </a:prstGeom>
        </p:spPr>
        <p:txBody>
          <a:bodyPr wrap="square">
            <a:spAutoFit/>
          </a:bodyPr>
          <a:lstStyle/>
          <a:p>
            <a:pPr algn="ctr"/>
            <a:r>
              <a:rPr lang="en-US" altLang="zh-CN" sz="1600" dirty="0">
                <a:solidFill>
                  <a:srgbClr val="00B050"/>
                </a:solidFill>
              </a:rPr>
              <a:t>1970 A @ 7.05 T (with 20-mm aperture)</a:t>
            </a:r>
            <a:endParaRPr lang="zh-CN" altLang="en-US" sz="1600" dirty="0">
              <a:solidFill>
                <a:srgbClr val="00B050"/>
              </a:solidFill>
            </a:endParaRPr>
          </a:p>
        </p:txBody>
      </p:sp>
      <p:pic>
        <p:nvPicPr>
          <p:cNvPr id="9" name="图片 8">
            <a:extLst>
              <a:ext uri="{FF2B5EF4-FFF2-40B4-BE49-F238E27FC236}">
                <a16:creationId xmlns:a16="http://schemas.microsoft.com/office/drawing/2014/main" id="{1B1CE292-C39D-3EC0-CDCB-9A810C674587}"/>
              </a:ext>
            </a:extLst>
          </p:cNvPr>
          <p:cNvPicPr>
            <a:picLocks noChangeAspect="1"/>
          </p:cNvPicPr>
          <p:nvPr/>
        </p:nvPicPr>
        <p:blipFill>
          <a:blip r:embed="rId5"/>
          <a:stretch>
            <a:fillRect/>
          </a:stretch>
        </p:blipFill>
        <p:spPr>
          <a:xfrm>
            <a:off x="7320136" y="3161546"/>
            <a:ext cx="4131498" cy="3445703"/>
          </a:xfrm>
          <a:prstGeom prst="rect">
            <a:avLst/>
          </a:prstGeom>
        </p:spPr>
      </p:pic>
      <p:sp>
        <p:nvSpPr>
          <p:cNvPr id="10" name="灯片编号占位符 2">
            <a:extLst>
              <a:ext uri="{FF2B5EF4-FFF2-40B4-BE49-F238E27FC236}">
                <a16:creationId xmlns:a16="http://schemas.microsoft.com/office/drawing/2014/main" id="{53B04AD3-4F54-69B3-D121-9CB9F034F397}"/>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18</a:t>
            </a:fld>
            <a:endParaRPr lang="en-US" sz="1200" dirty="0"/>
          </a:p>
        </p:txBody>
      </p:sp>
    </p:spTree>
    <p:extLst>
      <p:ext uri="{BB962C8B-B14F-4D97-AF65-F5344CB8AC3E}">
        <p14:creationId xmlns:p14="http://schemas.microsoft.com/office/powerpoint/2010/main" val="848019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8" name="矩形 7"/>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sp>
        <p:nvSpPr>
          <p:cNvPr id="4"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19</a:t>
            </a:fld>
            <a:endParaRPr lang="en-US" sz="1200" dirty="0"/>
          </a:p>
        </p:txBody>
      </p:sp>
      <p:pic>
        <p:nvPicPr>
          <p:cNvPr id="3"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8BF2B9D9-08EE-EC78-A038-DCB06FA7C85D}"/>
              </a:ext>
            </a:extLst>
          </p:cNvPr>
          <p:cNvPicPr>
            <a:picLocks noChangeAspect="1"/>
          </p:cNvPicPr>
          <p:nvPr/>
        </p:nvPicPr>
        <p:blipFill>
          <a:blip r:embed="rId4"/>
          <a:stretch>
            <a:fillRect/>
          </a:stretch>
        </p:blipFill>
        <p:spPr>
          <a:xfrm>
            <a:off x="767408" y="1061210"/>
            <a:ext cx="10938916" cy="56593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4673310" y="1562215"/>
            <a:ext cx="1814682" cy="1365312"/>
          </a:xfrm>
          <a:prstGeom prst="rect">
            <a:avLst/>
          </a:prstGeom>
        </p:spPr>
      </p:pic>
      <p:sp>
        <p:nvSpPr>
          <p:cNvPr id="12" name="矩形 11"/>
          <p:cNvSpPr/>
          <p:nvPr/>
        </p:nvSpPr>
        <p:spPr>
          <a:xfrm>
            <a:off x="5639" y="3036"/>
            <a:ext cx="11995017"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Roadmap of the High Field Magnet R&amp;D at IHEP  </a:t>
            </a:r>
          </a:p>
        </p:txBody>
      </p:sp>
      <p:pic>
        <p:nvPicPr>
          <p:cNvPr id="14" name="图片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6"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2</a:t>
            </a:fld>
            <a:endParaRPr lang="en-US" sz="1200" dirty="0"/>
          </a:p>
        </p:txBody>
      </p:sp>
      <p:pic>
        <p:nvPicPr>
          <p:cNvPr id="4" name="图片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1344" y="1307911"/>
            <a:ext cx="10189002" cy="5505465"/>
          </a:xfrm>
          <a:prstGeom prst="rect">
            <a:avLst/>
          </a:prstGeom>
        </p:spPr>
      </p:pic>
      <p:sp>
        <p:nvSpPr>
          <p:cNvPr id="9" name="文本框 8"/>
          <p:cNvSpPr txBox="1"/>
          <p:nvPr/>
        </p:nvSpPr>
        <p:spPr>
          <a:xfrm>
            <a:off x="5273466" y="5184477"/>
            <a:ext cx="2526601" cy="830612"/>
          </a:xfrm>
          <a:prstGeom prst="rect">
            <a:avLst/>
          </a:prstGeom>
          <a:noFill/>
        </p:spPr>
        <p:txBody>
          <a:bodyPr wrap="square">
            <a:spAutoFit/>
          </a:bodyPr>
          <a:lstStyle/>
          <a:p>
            <a:pPr algn="ctr"/>
            <a:r>
              <a:rPr lang="en-US" altLang="zh-CN" sz="1600" b="1" dirty="0"/>
              <a:t>Challenges</a:t>
            </a:r>
            <a:r>
              <a:rPr lang="en-US" altLang="zh-CN" sz="1600" dirty="0"/>
              <a:t>: Stress control, quench protection, field quality control,……</a:t>
            </a:r>
          </a:p>
        </p:txBody>
      </p:sp>
      <p:pic>
        <p:nvPicPr>
          <p:cNvPr id="10" name="图片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00067" y="4958065"/>
            <a:ext cx="1813674" cy="1313804"/>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21991" y="2263861"/>
            <a:ext cx="2401801" cy="1664814"/>
          </a:xfrm>
          <a:prstGeom prst="rect">
            <a:avLst/>
          </a:prstGeom>
        </p:spPr>
      </p:pic>
      <p:sp>
        <p:nvSpPr>
          <p:cNvPr id="15" name="文本框 14"/>
          <p:cNvSpPr txBox="1"/>
          <p:nvPr/>
        </p:nvSpPr>
        <p:spPr>
          <a:xfrm>
            <a:off x="2062495" y="1786381"/>
            <a:ext cx="2128080" cy="458490"/>
          </a:xfrm>
          <a:prstGeom prst="rect">
            <a:avLst/>
          </a:prstGeom>
          <a:noFill/>
        </p:spPr>
        <p:txBody>
          <a:bodyPr wrap="square" rtlCol="0">
            <a:noAutofit/>
          </a:bodyPr>
          <a:lstStyle/>
          <a:p>
            <a:r>
              <a:rPr lang="en-US" altLang="zh-CN" sz="1400" b="1" dirty="0">
                <a:solidFill>
                  <a:srgbClr val="FF0000"/>
                </a:solidFill>
              </a:rPr>
              <a:t>2018-2021, 12.47T @4.2K</a:t>
            </a:r>
          </a:p>
          <a:p>
            <a:r>
              <a:rPr lang="en-US" altLang="zh-CN" sz="1400" b="1" dirty="0">
                <a:solidFill>
                  <a:srgbClr val="FF0000"/>
                </a:solidFill>
              </a:rPr>
              <a:t>          </a:t>
            </a:r>
            <a:r>
              <a:rPr lang="en-US" altLang="zh-CN" sz="1400" b="1" dirty="0" err="1"/>
              <a:t>NbTi</a:t>
            </a:r>
            <a:r>
              <a:rPr lang="en-US" altLang="zh-CN" sz="1400" b="1" dirty="0"/>
              <a:t> + Nb</a:t>
            </a:r>
            <a:r>
              <a:rPr lang="en-US" altLang="zh-CN" sz="1400" b="1" baseline="-25000" dirty="0"/>
              <a:t>3</a:t>
            </a:r>
            <a:r>
              <a:rPr lang="en-US" altLang="zh-CN" sz="1400" b="1" dirty="0"/>
              <a:t>Sn</a:t>
            </a:r>
            <a:endParaRPr lang="zh-CN" altLang="en-US" sz="1400" b="1" dirty="0"/>
          </a:p>
        </p:txBody>
      </p:sp>
      <p:sp>
        <p:nvSpPr>
          <p:cNvPr id="16" name="文本框 15"/>
          <p:cNvSpPr txBox="1"/>
          <p:nvPr/>
        </p:nvSpPr>
        <p:spPr>
          <a:xfrm>
            <a:off x="4673310" y="1231365"/>
            <a:ext cx="1871965" cy="297206"/>
          </a:xfrm>
          <a:prstGeom prst="rect">
            <a:avLst/>
          </a:prstGeom>
          <a:noFill/>
        </p:spPr>
        <p:txBody>
          <a:bodyPr wrap="square" rtlCol="0">
            <a:noAutofit/>
          </a:bodyPr>
          <a:lstStyle/>
          <a:p>
            <a:r>
              <a:rPr lang="en-US" altLang="zh-CN" sz="1400" b="1" dirty="0">
                <a:solidFill>
                  <a:srgbClr val="FF0000"/>
                </a:solidFill>
              </a:rPr>
              <a:t>2021-2025 16T @ 4.2K</a:t>
            </a:r>
          </a:p>
        </p:txBody>
      </p:sp>
      <p:pic>
        <p:nvPicPr>
          <p:cNvPr id="2" name="Picture 2" descr="中国科学院大学大学简介|院校专业录取数据|招生计划数据|招生章程-第一高考网"/>
          <p:cNvPicPr>
            <a:picLocks noChangeAspect="1" noChangeArrowheads="1"/>
          </p:cNvPicPr>
          <p:nvPr/>
        </p:nvPicPr>
        <p:blipFill>
          <a:blip r:embed="rId8"/>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 7">
            <a:extLst>
              <a:ext uri="{FF2B5EF4-FFF2-40B4-BE49-F238E27FC236}">
                <a16:creationId xmlns:a16="http://schemas.microsoft.com/office/drawing/2014/main" id="{4425F962-D64E-6AD4-A2C7-1384C0F3E3CA}"/>
              </a:ext>
            </a:extLst>
          </p:cNvPr>
          <p:cNvGraphicFramePr>
            <a:graphicFrameLocks noChangeAspect="1"/>
          </p:cNvGraphicFramePr>
          <p:nvPr>
            <p:extLst>
              <p:ext uri="{D42A27DB-BD31-4B8C-83A1-F6EECF244321}">
                <p14:modId xmlns:p14="http://schemas.microsoft.com/office/powerpoint/2010/main" val="1965346403"/>
              </p:ext>
            </p:extLst>
          </p:nvPr>
        </p:nvGraphicFramePr>
        <p:xfrm>
          <a:off x="1619281" y="1249940"/>
          <a:ext cx="2496027" cy="297206"/>
        </p:xfrm>
        <a:graphic>
          <a:graphicData uri="http://schemas.openxmlformats.org/presentationml/2006/ole">
            <mc:AlternateContent xmlns:mc="http://schemas.openxmlformats.org/markup-compatibility/2006">
              <mc:Choice xmlns:v="urn:schemas-microsoft-com:vml" Requires="v">
                <p:oleObj name="公式" r:id="rId9" imgW="40843200" imgH="4876800" progId="Equation.3">
                  <p:embed/>
                </p:oleObj>
              </mc:Choice>
              <mc:Fallback>
                <p:oleObj name="公式" r:id="rId9" imgW="40843200" imgH="4876800" progId="Equation.3">
                  <p:embed/>
                  <p:pic>
                    <p:nvPicPr>
                      <p:cNvPr id="7" name="Objet 7"/>
                      <p:cNvPicPr>
                        <a:picLocks noChangeAspect="1" noChangeArrowheads="1"/>
                      </p:cNvPicPr>
                      <p:nvPr/>
                    </p:nvPicPr>
                    <p:blipFill>
                      <a:blip r:embed="rId10"/>
                      <a:srcRect/>
                      <a:stretch>
                        <a:fillRect/>
                      </a:stretch>
                    </p:blipFill>
                    <p:spPr bwMode="auto">
                      <a:xfrm>
                        <a:off x="1619281" y="1249940"/>
                        <a:ext cx="2496027" cy="297206"/>
                      </a:xfrm>
                      <a:prstGeom prst="rect">
                        <a:avLst/>
                      </a:prstGeom>
                      <a:solidFill>
                        <a:srgbClr val="FFFF00"/>
                      </a:solidFill>
                      <a:ln>
                        <a:noFill/>
                      </a:ln>
                    </p:spPr>
                  </p:pic>
                </p:oleObj>
              </mc:Fallback>
            </mc:AlternateContent>
          </a:graphicData>
        </a:graphic>
      </p:graphicFrame>
      <p:pic>
        <p:nvPicPr>
          <p:cNvPr id="5" name="Picture 148" descr="Several sites in China are currently under study for a possible 100âkm-circumference collider. Image credit: IHEP">
            <a:extLst>
              <a:ext uri="{FF2B5EF4-FFF2-40B4-BE49-F238E27FC236}">
                <a16:creationId xmlns:a16="http://schemas.microsoft.com/office/drawing/2014/main" id="{A79F4F8D-1381-A560-8C0A-D2A18A42A381}"/>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9808885" y="2286900"/>
            <a:ext cx="2102178" cy="1574148"/>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FCB89A44-ED35-F9F7-834D-599947D0638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9808885" y="4231116"/>
            <a:ext cx="2118236" cy="1574148"/>
          </a:xfrm>
          <a:prstGeom prst="rect">
            <a:avLst/>
          </a:prstGeom>
        </p:spPr>
      </p:pic>
      <p:sp>
        <p:nvSpPr>
          <p:cNvPr id="17" name="文本框 16">
            <a:extLst>
              <a:ext uri="{FF2B5EF4-FFF2-40B4-BE49-F238E27FC236}">
                <a16:creationId xmlns:a16="http://schemas.microsoft.com/office/drawing/2014/main" id="{1C6E4F35-F4AD-DDC8-C003-686142E139C8}"/>
              </a:ext>
            </a:extLst>
          </p:cNvPr>
          <p:cNvSpPr txBox="1"/>
          <p:nvPr/>
        </p:nvSpPr>
        <p:spPr>
          <a:xfrm>
            <a:off x="10257931" y="1907540"/>
            <a:ext cx="1220144" cy="369332"/>
          </a:xfrm>
          <a:prstGeom prst="rect">
            <a:avLst/>
          </a:prstGeom>
          <a:noFill/>
        </p:spPr>
        <p:txBody>
          <a:bodyPr wrap="square">
            <a:spAutoFit/>
          </a:bodyPr>
          <a:lstStyle/>
          <a:p>
            <a:r>
              <a:rPr lang="en-US" altLang="zh-CN" sz="1800" b="1" dirty="0">
                <a:solidFill>
                  <a:srgbClr val="FF0000"/>
                </a:solidFill>
              </a:rPr>
              <a:t>CEPC-SPPC</a:t>
            </a:r>
            <a:endParaRPr lang="zh-CN" altLang="en-US" dirty="0"/>
          </a:p>
        </p:txBody>
      </p:sp>
      <p:sp>
        <p:nvSpPr>
          <p:cNvPr id="19" name="文本框 18">
            <a:extLst>
              <a:ext uri="{FF2B5EF4-FFF2-40B4-BE49-F238E27FC236}">
                <a16:creationId xmlns:a16="http://schemas.microsoft.com/office/drawing/2014/main" id="{A31A1077-71B2-7464-6EB3-CB9EDAC75070}"/>
              </a:ext>
            </a:extLst>
          </p:cNvPr>
          <p:cNvSpPr txBox="1"/>
          <p:nvPr/>
        </p:nvSpPr>
        <p:spPr>
          <a:xfrm>
            <a:off x="10575489" y="3851756"/>
            <a:ext cx="578243" cy="369332"/>
          </a:xfrm>
          <a:prstGeom prst="rect">
            <a:avLst/>
          </a:prstGeom>
          <a:noFill/>
        </p:spPr>
        <p:txBody>
          <a:bodyPr wrap="square">
            <a:spAutoFit/>
          </a:bodyPr>
          <a:lstStyle/>
          <a:p>
            <a:r>
              <a:rPr lang="en-US" altLang="zh-CN" sz="1800" b="1" dirty="0">
                <a:solidFill>
                  <a:srgbClr val="FF0000"/>
                </a:solidFill>
              </a:rPr>
              <a:t>FCC</a:t>
            </a:r>
            <a:endParaRPr lang="zh-CN" altLang="en-US" dirty="0"/>
          </a:p>
        </p:txBody>
      </p:sp>
      <p:sp>
        <p:nvSpPr>
          <p:cNvPr id="21" name="文本框 20">
            <a:extLst>
              <a:ext uri="{FF2B5EF4-FFF2-40B4-BE49-F238E27FC236}">
                <a16:creationId xmlns:a16="http://schemas.microsoft.com/office/drawing/2014/main" id="{77E30E27-B9EB-1C89-EA62-820DC92FD675}"/>
              </a:ext>
            </a:extLst>
          </p:cNvPr>
          <p:cNvSpPr txBox="1"/>
          <p:nvPr/>
        </p:nvSpPr>
        <p:spPr>
          <a:xfrm>
            <a:off x="9707846" y="1269827"/>
            <a:ext cx="2304255" cy="584775"/>
          </a:xfrm>
          <a:prstGeom prst="rect">
            <a:avLst/>
          </a:prstGeom>
          <a:solidFill>
            <a:srgbClr val="FFFF00"/>
          </a:solidFill>
        </p:spPr>
        <p:txBody>
          <a:bodyPr wrap="square" rtlCol="0">
            <a:spAutoFit/>
          </a:bodyPr>
          <a:lstStyle/>
          <a:p>
            <a:pPr algn="ctr"/>
            <a:r>
              <a:rPr lang="en-US" altLang="zh-CN" sz="1600" dirty="0"/>
              <a:t>NEXT-GENERATION PARTICLE ACCELERATORS</a:t>
            </a:r>
            <a:endParaRPr lang="zh-CN" alt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pic>
        <p:nvPicPr>
          <p:cNvPr id="28" name="图片 2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14"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20</a:t>
            </a:fld>
            <a:endParaRPr lang="en-US" sz="1200" dirty="0"/>
          </a:p>
        </p:txBody>
      </p:sp>
      <p:sp>
        <p:nvSpPr>
          <p:cNvPr id="17" name="矩形 16"/>
          <p:cNvSpPr/>
          <p:nvPr/>
        </p:nvSpPr>
        <p:spPr>
          <a:xfrm>
            <a:off x="551180" y="1124585"/>
            <a:ext cx="6784975" cy="418465"/>
          </a:xfrm>
          <a:prstGeom prst="rect">
            <a:avLst/>
          </a:prstGeom>
          <a:solidFill>
            <a:srgbClr val="92D050"/>
          </a:solidFill>
        </p:spPr>
        <p:txBody>
          <a:bodyPr/>
          <a:lstStyle/>
          <a:p>
            <a:pPr algn="ctr" defTabSz="1217930">
              <a:lnSpc>
                <a:spcPct val="90000"/>
              </a:lnSpc>
              <a:spcBef>
                <a:spcPct val="0"/>
              </a:spcBef>
            </a:pPr>
            <a:r>
              <a:rPr lang="en-US" altLang="zh-CN" sz="2130" b="1" dirty="0">
                <a:latin typeface="+mj-lt"/>
                <a:ea typeface="宋体" pitchFamily="2" charset="-122"/>
                <a:cs typeface="Times New Roman" panose="02020603050405020304" pitchFamily="18" charset="0"/>
              </a:rPr>
              <a:t>Quench propagation study of the IBS tapes and coils</a:t>
            </a:r>
            <a:endParaRPr lang="zh-CN" altLang="en-US" sz="2130" b="1" dirty="0">
              <a:latin typeface="+mj-lt"/>
              <a:ea typeface="宋体" pitchFamily="2" charset="-122"/>
              <a:cs typeface="Times New Roman" panose="02020603050405020304" pitchFamily="18" charset="0"/>
            </a:endParaRPr>
          </a:p>
        </p:txBody>
      </p:sp>
      <p:pic>
        <p:nvPicPr>
          <p:cNvPr id="5" name="图片 4"/>
          <p:cNvPicPr>
            <a:picLocks noChangeAspect="1"/>
          </p:cNvPicPr>
          <p:nvPr/>
        </p:nvPicPr>
        <p:blipFill>
          <a:blip r:embed="rId4"/>
          <a:stretch>
            <a:fillRect/>
          </a:stretch>
        </p:blipFill>
        <p:spPr>
          <a:xfrm>
            <a:off x="7659228" y="1679370"/>
            <a:ext cx="1290004" cy="1094152"/>
          </a:xfrm>
          <a:prstGeom prst="rect">
            <a:avLst/>
          </a:prstGeom>
        </p:spPr>
      </p:pic>
      <p:pic>
        <p:nvPicPr>
          <p:cNvPr id="6" name="图片 5"/>
          <p:cNvPicPr>
            <a:picLocks noChangeAspect="1"/>
          </p:cNvPicPr>
          <p:nvPr/>
        </p:nvPicPr>
        <p:blipFill>
          <a:blip r:embed="rId5"/>
          <a:stretch>
            <a:fillRect/>
          </a:stretch>
        </p:blipFill>
        <p:spPr>
          <a:xfrm>
            <a:off x="9090473" y="1670878"/>
            <a:ext cx="2478135" cy="115464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9425" y="1670685"/>
            <a:ext cx="7116445" cy="4391025"/>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59228" y="2813418"/>
            <a:ext cx="3891660" cy="785539"/>
          </a:xfrm>
          <a:prstGeom prst="rect">
            <a:avLst/>
          </a:prstGeom>
        </p:spPr>
      </p:pic>
      <p:pic>
        <p:nvPicPr>
          <p:cNvPr id="3" name="Picture 2" descr="中国科学院大学大学简介|院校专业录取数据|招生计划数据|招生章程-第一高考网"/>
          <p:cNvPicPr>
            <a:picLocks noChangeAspect="1" noChangeArrowheads="1"/>
          </p:cNvPicPr>
          <p:nvPr/>
        </p:nvPicPr>
        <p:blipFill>
          <a:blip r:embed="rId8"/>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9840416" y="1113097"/>
            <a:ext cx="1800404" cy="368300"/>
          </a:xfrm>
          <a:prstGeom prst="rect">
            <a:avLst/>
          </a:prstGeom>
          <a:solidFill>
            <a:srgbClr val="FDCC6D"/>
          </a:solidFill>
        </p:spPr>
        <p:txBody>
          <a:bodyPr wrap="square">
            <a:spAutoFit/>
          </a:bodyPr>
          <a:lstStyle/>
          <a:p>
            <a:r>
              <a:rPr lang="en-US" altLang="zh-CN" i="1" dirty="0">
                <a:solidFill>
                  <a:srgbClr val="002060"/>
                </a:solidFill>
                <a:latin typeface="+mj-lt"/>
                <a:ea typeface="宋体" pitchFamily="2" charset="-122"/>
                <a:cs typeface="Times New Roman" panose="02020603050405020304" pitchFamily="18" charset="0"/>
              </a:rPr>
              <a:t>Chunyan Li </a:t>
            </a:r>
            <a:r>
              <a:rPr lang="en-US" altLang="zh-CN" i="1" dirty="0">
                <a:latin typeface="+mj-lt"/>
                <a:ea typeface="宋体" pitchFamily="2" charset="-122"/>
                <a:cs typeface="Times New Roman" panose="02020603050405020304" pitchFamily="18" charset="0"/>
              </a:rPr>
              <a:t>et al</a:t>
            </a:r>
            <a:r>
              <a:rPr lang="en-US" altLang="zh-CN" i="1" dirty="0">
                <a:solidFill>
                  <a:srgbClr val="002060"/>
                </a:solidFill>
                <a:cs typeface="Times New Roman" panose="02020603050405020304" pitchFamily="18" charset="0"/>
              </a:rPr>
              <a:t> </a:t>
            </a:r>
            <a:endParaRPr lang="en-US" altLang="zh-CN" i="1" dirty="0">
              <a:latin typeface="+mj-lt"/>
              <a:ea typeface="宋体" pitchFamily="2" charset="-122"/>
              <a:cs typeface="Times New Roman" panose="02020603050405020304" pitchFamily="18" charset="0"/>
            </a:endParaRPr>
          </a:p>
        </p:txBody>
      </p:sp>
      <p:pic>
        <p:nvPicPr>
          <p:cNvPr id="18" name="图片 17"/>
          <p:cNvPicPr>
            <a:picLocks noChangeAspect="1"/>
          </p:cNvPicPr>
          <p:nvPr/>
        </p:nvPicPr>
        <p:blipFill>
          <a:blip r:embed="rId9"/>
          <a:stretch>
            <a:fillRect/>
          </a:stretch>
        </p:blipFill>
        <p:spPr>
          <a:xfrm>
            <a:off x="7680176" y="3573016"/>
            <a:ext cx="3783575" cy="262176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pic>
        <p:nvPicPr>
          <p:cNvPr id="4" name="图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5" name="矩形 4"/>
          <p:cNvSpPr/>
          <p:nvPr/>
        </p:nvSpPr>
        <p:spPr>
          <a:xfrm>
            <a:off x="551180" y="1124585"/>
            <a:ext cx="6715125" cy="418465"/>
          </a:xfrm>
          <a:prstGeom prst="rect">
            <a:avLst/>
          </a:prstGeom>
          <a:solidFill>
            <a:srgbClr val="92D050"/>
          </a:solidFill>
        </p:spPr>
        <p:txBody>
          <a:bodyPr/>
          <a:lstStyle/>
          <a:p>
            <a:pPr algn="ctr" defTabSz="1217930">
              <a:lnSpc>
                <a:spcPct val="90000"/>
              </a:lnSpc>
              <a:spcBef>
                <a:spcPct val="0"/>
              </a:spcBef>
            </a:pPr>
            <a:r>
              <a:rPr lang="en-US" altLang="zh-CN" sz="2130" b="1" dirty="0">
                <a:latin typeface="+mj-lt"/>
                <a:ea typeface="宋体" pitchFamily="2" charset="-122"/>
                <a:cs typeface="Times New Roman" panose="02020603050405020304" pitchFamily="18" charset="0"/>
              </a:rPr>
              <a:t>Quench propagation study of the IBS tapes and coils</a:t>
            </a:r>
            <a:endParaRPr lang="zh-CN" altLang="en-US" sz="2130" b="1" dirty="0">
              <a:latin typeface="+mj-lt"/>
              <a:ea typeface="宋体" pitchFamily="2" charset="-122"/>
              <a:cs typeface="Times New Roman" panose="02020603050405020304" pitchFamily="18" charset="0"/>
            </a:endParaRPr>
          </a:p>
        </p:txBody>
      </p:sp>
      <p:pic>
        <p:nvPicPr>
          <p:cNvPr id="6"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4"/>
          <a:stretch>
            <a:fillRect/>
          </a:stretch>
        </p:blipFill>
        <p:spPr>
          <a:xfrm>
            <a:off x="519270" y="4107453"/>
            <a:ext cx="3495299" cy="2674260"/>
          </a:xfrm>
          <a:prstGeom prst="rect">
            <a:avLst/>
          </a:prstGeom>
        </p:spPr>
      </p:pic>
      <p:pic>
        <p:nvPicPr>
          <p:cNvPr id="9" name="图片 8"/>
          <p:cNvPicPr>
            <a:picLocks noChangeAspect="1"/>
          </p:cNvPicPr>
          <p:nvPr/>
        </p:nvPicPr>
        <p:blipFill rotWithShape="1">
          <a:blip r:embed="rId5"/>
          <a:srcRect/>
          <a:stretch>
            <a:fillRect/>
          </a:stretch>
        </p:blipFill>
        <p:spPr>
          <a:xfrm>
            <a:off x="566845" y="1756375"/>
            <a:ext cx="3549843" cy="2220918"/>
          </a:xfrm>
          <a:prstGeom prst="rect">
            <a:avLst/>
          </a:prstGeom>
        </p:spPr>
      </p:pic>
      <p:pic>
        <p:nvPicPr>
          <p:cNvPr id="12" name="图片 11"/>
          <p:cNvPicPr>
            <a:picLocks noChangeAspect="1"/>
          </p:cNvPicPr>
          <p:nvPr/>
        </p:nvPicPr>
        <p:blipFill>
          <a:blip r:embed="rId6"/>
          <a:stretch>
            <a:fillRect/>
          </a:stretch>
        </p:blipFill>
        <p:spPr>
          <a:xfrm>
            <a:off x="4373586" y="1628800"/>
            <a:ext cx="3410254" cy="2497723"/>
          </a:xfrm>
          <a:prstGeom prst="rect">
            <a:avLst/>
          </a:prstGeom>
        </p:spPr>
      </p:pic>
      <p:pic>
        <p:nvPicPr>
          <p:cNvPr id="14" name="图片 13"/>
          <p:cNvPicPr>
            <a:picLocks noChangeAspect="1"/>
          </p:cNvPicPr>
          <p:nvPr/>
        </p:nvPicPr>
        <p:blipFill>
          <a:blip r:embed="rId7"/>
          <a:stretch>
            <a:fillRect/>
          </a:stretch>
        </p:blipFill>
        <p:spPr>
          <a:xfrm>
            <a:off x="4322610" y="4149080"/>
            <a:ext cx="3285558" cy="2529276"/>
          </a:xfrm>
          <a:prstGeom prst="rect">
            <a:avLst/>
          </a:prstGeom>
        </p:spPr>
      </p:pic>
      <p:pic>
        <p:nvPicPr>
          <p:cNvPr id="16" name="图片 15"/>
          <p:cNvPicPr>
            <a:picLocks noChangeAspect="1"/>
          </p:cNvPicPr>
          <p:nvPr/>
        </p:nvPicPr>
        <p:blipFill>
          <a:blip r:embed="rId8"/>
          <a:stretch>
            <a:fillRect/>
          </a:stretch>
        </p:blipFill>
        <p:spPr>
          <a:xfrm>
            <a:off x="8009124" y="1723365"/>
            <a:ext cx="3285558" cy="2636278"/>
          </a:xfrm>
          <a:prstGeom prst="rect">
            <a:avLst/>
          </a:prstGeom>
        </p:spPr>
      </p:pic>
      <p:sp>
        <p:nvSpPr>
          <p:cNvPr id="20" name="文本框 44"/>
          <p:cNvSpPr txBox="1"/>
          <p:nvPr/>
        </p:nvSpPr>
        <p:spPr>
          <a:xfrm>
            <a:off x="7939825" y="4588932"/>
            <a:ext cx="3285558" cy="1855380"/>
          </a:xfrm>
          <a:prstGeom prst="rect">
            <a:avLst/>
          </a:prstGeom>
          <a:solidFill>
            <a:schemeClr val="accent5">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defRPr/>
            </a:pPr>
            <a:r>
              <a:rPr lang="en-US" altLang="zh-CN" dirty="0">
                <a:solidFill>
                  <a:prstClr val="black"/>
                </a:solidFill>
                <a:latin typeface="Arial"/>
                <a:ea typeface="微软雅黑"/>
              </a:rPr>
              <a:t>In 15~17K, when the transmission current of iron-based superconductor is 14-179A, the corresponding NZPV value is 0.4– 7cm/s</a:t>
            </a:r>
            <a:endParaRPr kumimoji="0" lang="en-US" altLang="zh-CN" sz="16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 name="文本框 1">
            <a:extLst>
              <a:ext uri="{FF2B5EF4-FFF2-40B4-BE49-F238E27FC236}">
                <a16:creationId xmlns:a16="http://schemas.microsoft.com/office/drawing/2014/main" id="{0A8C2EF7-35B7-BF98-02C8-928A48AEA286}"/>
              </a:ext>
            </a:extLst>
          </p:cNvPr>
          <p:cNvSpPr txBox="1"/>
          <p:nvPr/>
        </p:nvSpPr>
        <p:spPr>
          <a:xfrm>
            <a:off x="9840416" y="1113097"/>
            <a:ext cx="1800404" cy="368300"/>
          </a:xfrm>
          <a:prstGeom prst="rect">
            <a:avLst/>
          </a:prstGeom>
          <a:solidFill>
            <a:srgbClr val="FDCC6D"/>
          </a:solidFill>
        </p:spPr>
        <p:txBody>
          <a:bodyPr wrap="square">
            <a:spAutoFit/>
          </a:bodyPr>
          <a:lstStyle/>
          <a:p>
            <a:r>
              <a:rPr lang="en-US" altLang="zh-CN" i="1" dirty="0">
                <a:solidFill>
                  <a:srgbClr val="002060"/>
                </a:solidFill>
                <a:latin typeface="+mj-lt"/>
                <a:ea typeface="宋体" pitchFamily="2" charset="-122"/>
                <a:cs typeface="Times New Roman" panose="02020603050405020304" pitchFamily="18" charset="0"/>
              </a:rPr>
              <a:t>Chunyan Li </a:t>
            </a:r>
            <a:r>
              <a:rPr lang="en-US" altLang="zh-CN" i="1" dirty="0">
                <a:latin typeface="+mj-lt"/>
                <a:ea typeface="宋体" pitchFamily="2" charset="-122"/>
                <a:cs typeface="Times New Roman" panose="02020603050405020304" pitchFamily="18" charset="0"/>
              </a:rPr>
              <a:t>et al</a:t>
            </a:r>
            <a:r>
              <a:rPr lang="en-US" altLang="zh-CN" i="1" dirty="0">
                <a:solidFill>
                  <a:srgbClr val="002060"/>
                </a:solidFill>
                <a:cs typeface="Times New Roman" panose="02020603050405020304" pitchFamily="18" charset="0"/>
              </a:rPr>
              <a:t> </a:t>
            </a:r>
            <a:endParaRPr lang="en-US" altLang="zh-CN" i="1" dirty="0">
              <a:latin typeface="+mj-lt"/>
              <a:ea typeface="宋体" pitchFamily="2" charset="-122"/>
              <a:cs typeface="Times New Roman" panose="02020603050405020304" pitchFamily="18" charset="0"/>
            </a:endParaRPr>
          </a:p>
        </p:txBody>
      </p:sp>
      <p:sp>
        <p:nvSpPr>
          <p:cNvPr id="7" name="灯片编号占位符 2">
            <a:extLst>
              <a:ext uri="{FF2B5EF4-FFF2-40B4-BE49-F238E27FC236}">
                <a16:creationId xmlns:a16="http://schemas.microsoft.com/office/drawing/2014/main" id="{5DC62331-9A47-21D6-FDA2-8313F50F9085}"/>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21</a:t>
            </a:fld>
            <a:endParaRPr lang="en-US"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5948534" y="2099815"/>
            <a:ext cx="5188086" cy="4065489"/>
          </a:xfrm>
          <a:prstGeom prst="rect">
            <a:avLst/>
          </a:prstGeom>
        </p:spPr>
      </p:pic>
      <p:sp>
        <p:nvSpPr>
          <p:cNvPr id="5" name="矩形 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pic>
        <p:nvPicPr>
          <p:cNvPr id="6" name="图片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7" name="矩形 6"/>
          <p:cNvSpPr/>
          <p:nvPr/>
        </p:nvSpPr>
        <p:spPr>
          <a:xfrm>
            <a:off x="1559496" y="1628800"/>
            <a:ext cx="8928809" cy="398780"/>
          </a:xfrm>
          <a:prstGeom prst="rect">
            <a:avLst/>
          </a:prstGeom>
        </p:spPr>
        <p:txBody>
          <a:bodyPr wrap="square">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I</a:t>
            </a:r>
            <a:r>
              <a:rPr lang="en-US" altLang="zh-CN" sz="2000" b="1" baseline="-25000" dirty="0">
                <a:solidFill>
                  <a:srgbClr val="FF0000"/>
                </a:solidFill>
                <a:latin typeface="Times New Roman" panose="02020603050405020304" pitchFamily="18" charset="0"/>
                <a:cs typeface="Times New Roman" panose="02020603050405020304" pitchFamily="18" charset="0"/>
              </a:rPr>
              <a:t>c</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of Φ34mm-17 turns-DPC reached </a:t>
            </a:r>
            <a:r>
              <a:rPr lang="en-US" altLang="zh-CN" sz="2000" b="1" dirty="0">
                <a:solidFill>
                  <a:srgbClr val="FF0000"/>
                </a:solidFill>
                <a:latin typeface="Times New Roman" panose="02020603050405020304" pitchFamily="18" charset="0"/>
                <a:cs typeface="Times New Roman" panose="02020603050405020304" pitchFamily="18" charset="0"/>
              </a:rPr>
              <a:t>49 A at 4.2 K and 35 T, world’s highest record</a:t>
            </a:r>
            <a:endParaRPr lang="zh-CN" altLang="en-US" sz="2000" dirty="0">
              <a:latin typeface="Times New Roman" panose="02020603050405020304" pitchFamily="18" charset="0"/>
              <a:cs typeface="Times New Roman" panose="02020603050405020304" pitchFamily="18" charset="0"/>
            </a:endParaRPr>
          </a:p>
        </p:txBody>
      </p:sp>
      <p:sp>
        <p:nvSpPr>
          <p:cNvPr id="10" name="矩形 9"/>
          <p:cNvSpPr/>
          <p:nvPr/>
        </p:nvSpPr>
        <p:spPr>
          <a:xfrm>
            <a:off x="2052285" y="1138327"/>
            <a:ext cx="6563995" cy="418465"/>
          </a:xfrm>
          <a:prstGeom prst="rect">
            <a:avLst/>
          </a:prstGeom>
          <a:solidFill>
            <a:srgbClr val="FFFF00"/>
          </a:solidFill>
        </p:spPr>
        <p:txBody>
          <a:bodyPr/>
          <a:lstStyle/>
          <a:p>
            <a:pPr algn="ctr" defTabSz="1217930">
              <a:lnSpc>
                <a:spcPct val="90000"/>
              </a:lnSpc>
              <a:spcBef>
                <a:spcPct val="0"/>
              </a:spcBef>
            </a:pPr>
            <a:r>
              <a:rPr lang="en-US" altLang="zh-CN" sz="2130" b="1" dirty="0">
                <a:latin typeface="+mj-lt"/>
                <a:ea typeface="宋体" pitchFamily="2" charset="-122"/>
                <a:cs typeface="Times New Roman" panose="02020603050405020304" pitchFamily="18" charset="0"/>
              </a:rPr>
              <a:t>The First IBS Solenoid Coil at 35 T background field </a:t>
            </a:r>
            <a:endParaRPr lang="zh-CN" altLang="en-US" sz="2130" b="1" dirty="0">
              <a:latin typeface="+mj-lt"/>
              <a:ea typeface="宋体" pitchFamily="2" charset="-122"/>
              <a:cs typeface="Times New Roman" panose="02020603050405020304" pitchFamily="18" charset="0"/>
            </a:endParaRPr>
          </a:p>
        </p:txBody>
      </p:sp>
      <p:sp>
        <p:nvSpPr>
          <p:cNvPr id="17"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22</a:t>
            </a:fld>
            <a:endParaRPr lang="en-US" sz="1200" dirty="0"/>
          </a:p>
        </p:txBody>
      </p:sp>
      <p:pic>
        <p:nvPicPr>
          <p:cNvPr id="3" name="Picture 2" descr="中国科学院大学大学简介|院校专业录取数据|招生计划数据|招生章程-第一高考网"/>
          <p:cNvPicPr>
            <a:picLocks noChangeAspect="1" noChangeArrowheads="1"/>
          </p:cNvPicPr>
          <p:nvPr/>
        </p:nvPicPr>
        <p:blipFill>
          <a:blip r:embed="rId4"/>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7930417" y="5284340"/>
            <a:ext cx="3125666" cy="307777"/>
          </a:xfrm>
          <a:prstGeom prst="rect">
            <a:avLst/>
          </a:prstGeom>
          <a:solidFill>
            <a:schemeClr val="bg1">
              <a:lumMod val="95000"/>
            </a:schemeClr>
          </a:solidFill>
        </p:spPr>
        <p:txBody>
          <a:bodyPr wrap="square">
            <a:spAutoFit/>
          </a:bodyPr>
          <a:lstStyle/>
          <a:p>
            <a:r>
              <a:rPr lang="en-US" altLang="zh-CN" sz="1400" i="1" dirty="0">
                <a:solidFill>
                  <a:srgbClr val="002060"/>
                </a:solidFill>
                <a:latin typeface="+mj-lt"/>
                <a:cs typeface="Times New Roman" panose="02020603050405020304" pitchFamily="18" charset="0"/>
              </a:rPr>
              <a:t>2024 </a:t>
            </a:r>
            <a:r>
              <a:rPr lang="en-US" altLang="zh-CN" sz="1400" i="1" dirty="0" err="1">
                <a:solidFill>
                  <a:srgbClr val="002060"/>
                </a:solidFill>
                <a:latin typeface="+mj-lt"/>
                <a:cs typeface="Times New Roman" panose="02020603050405020304" pitchFamily="18" charset="0"/>
              </a:rPr>
              <a:t>Supercond</a:t>
            </a:r>
            <a:r>
              <a:rPr lang="en-US" altLang="zh-CN" sz="1400" i="1" dirty="0">
                <a:solidFill>
                  <a:srgbClr val="002060"/>
                </a:solidFill>
                <a:latin typeface="+mj-lt"/>
                <a:cs typeface="Times New Roman" panose="02020603050405020304" pitchFamily="18" charset="0"/>
              </a:rPr>
              <a:t>. Sci. Technol. 37 015001</a:t>
            </a:r>
            <a:endParaRPr lang="en-US" altLang="zh-CN" sz="1600" i="1" dirty="0">
              <a:latin typeface="+mj-lt"/>
              <a:ea typeface="宋体" pitchFamily="2" charset="-122"/>
              <a:cs typeface="Times New Roman" panose="02020603050405020304" pitchFamily="18" charset="0"/>
            </a:endParaRPr>
          </a:p>
        </p:txBody>
      </p:sp>
      <p:pic>
        <p:nvPicPr>
          <p:cNvPr id="15" name="图片 14"/>
          <p:cNvPicPr>
            <a:picLocks noChangeAspect="1"/>
          </p:cNvPicPr>
          <p:nvPr/>
        </p:nvPicPr>
        <p:blipFill>
          <a:blip r:embed="rId5"/>
          <a:stretch>
            <a:fillRect/>
          </a:stretch>
        </p:blipFill>
        <p:spPr>
          <a:xfrm>
            <a:off x="8256240" y="2243831"/>
            <a:ext cx="2088224" cy="1459720"/>
          </a:xfrm>
          <a:prstGeom prst="rect">
            <a:avLst/>
          </a:prstGeom>
        </p:spPr>
      </p:pic>
      <p:sp>
        <p:nvSpPr>
          <p:cNvPr id="40" name="矩形 39"/>
          <p:cNvSpPr/>
          <p:nvPr/>
        </p:nvSpPr>
        <p:spPr>
          <a:xfrm>
            <a:off x="979647" y="6136640"/>
            <a:ext cx="10300929" cy="420370"/>
          </a:xfrm>
          <a:prstGeom prst="rect">
            <a:avLst/>
          </a:prstGeom>
        </p:spPr>
        <p:txBody>
          <a:bodyPr wrap="square">
            <a:noAutofit/>
          </a:bodyPr>
          <a:lstStyle/>
          <a:p>
            <a:r>
              <a:rPr lang="en-US" altLang="zh-CN" sz="2000" dirty="0"/>
              <a:t>F</a:t>
            </a:r>
            <a:r>
              <a:rPr lang="en-GB" altLang="zh-CN" sz="2000" dirty="0" err="1"/>
              <a:t>abricated</a:t>
            </a:r>
            <a:r>
              <a:rPr lang="en-GB" altLang="zh-CN" sz="2000" dirty="0">
                <a:solidFill>
                  <a:srgbClr val="0000FF"/>
                </a:solidFill>
              </a:rPr>
              <a:t> a series-connected IBS coil </a:t>
            </a:r>
            <a:r>
              <a:rPr lang="en-GB" altLang="zh-CN" sz="2000" dirty="0"/>
              <a:t>consisting of six DP coils and tested at 35T background field </a:t>
            </a:r>
            <a:endParaRPr lang="zh-CN" altLang="en-US" sz="20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6" cstate="hqprint">
            <a:extLst>
              <a:ext uri="{28A0092B-C50C-407E-A947-70E740481C1C}">
                <a14:useLocalDpi xmlns:a14="http://schemas.microsoft.com/office/drawing/2010/main"/>
              </a:ext>
            </a:extLst>
          </a:blip>
          <a:srcRect l="-1"/>
          <a:stretch>
            <a:fillRect/>
          </a:stretch>
        </p:blipFill>
        <p:spPr>
          <a:xfrm>
            <a:off x="979647" y="2146764"/>
            <a:ext cx="4608512" cy="3836910"/>
          </a:xfrm>
          <a:prstGeom prst="rect">
            <a:avLst/>
          </a:prstGeom>
        </p:spPr>
      </p:pic>
      <p:pic>
        <p:nvPicPr>
          <p:cNvPr id="8" name="图片 7"/>
          <p:cNvPicPr>
            <a:picLocks noChangeAspect="1"/>
          </p:cNvPicPr>
          <p:nvPr/>
        </p:nvPicPr>
        <p:blipFill>
          <a:blip r:embed="rId7"/>
          <a:stretch>
            <a:fillRect/>
          </a:stretch>
        </p:blipFill>
        <p:spPr>
          <a:xfrm>
            <a:off x="979647" y="2795588"/>
            <a:ext cx="2001512" cy="1350013"/>
          </a:xfrm>
          <a:prstGeom prst="rect">
            <a:avLst/>
          </a:prstGeom>
        </p:spPr>
      </p:pic>
      <p:sp>
        <p:nvSpPr>
          <p:cNvPr id="11" name="文本框 10">
            <a:extLst>
              <a:ext uri="{FF2B5EF4-FFF2-40B4-BE49-F238E27FC236}">
                <a16:creationId xmlns:a16="http://schemas.microsoft.com/office/drawing/2014/main" id="{7EE2F9F2-E780-5C91-0383-28684B9E27BB}"/>
              </a:ext>
            </a:extLst>
          </p:cNvPr>
          <p:cNvSpPr txBox="1"/>
          <p:nvPr/>
        </p:nvSpPr>
        <p:spPr>
          <a:xfrm>
            <a:off x="9840416" y="1113097"/>
            <a:ext cx="1800404" cy="368300"/>
          </a:xfrm>
          <a:prstGeom prst="rect">
            <a:avLst/>
          </a:prstGeom>
          <a:solidFill>
            <a:srgbClr val="FDCC6D"/>
          </a:solidFill>
        </p:spPr>
        <p:txBody>
          <a:bodyPr wrap="square">
            <a:spAutoFit/>
          </a:bodyPr>
          <a:lstStyle/>
          <a:p>
            <a:r>
              <a:rPr lang="en-US" altLang="zh-CN" i="1" dirty="0">
                <a:solidFill>
                  <a:srgbClr val="002060"/>
                </a:solidFill>
                <a:latin typeface="+mj-lt"/>
                <a:ea typeface="宋体" pitchFamily="2" charset="-122"/>
                <a:cs typeface="Times New Roman" panose="02020603050405020304" pitchFamily="18" charset="0"/>
              </a:rPr>
              <a:t>Chunyan Li </a:t>
            </a:r>
            <a:r>
              <a:rPr lang="en-US" altLang="zh-CN" i="1" dirty="0">
                <a:latin typeface="+mj-lt"/>
                <a:ea typeface="宋体" pitchFamily="2" charset="-122"/>
                <a:cs typeface="Times New Roman" panose="02020603050405020304" pitchFamily="18" charset="0"/>
              </a:rPr>
              <a:t>et al</a:t>
            </a:r>
            <a:r>
              <a:rPr lang="en-US" altLang="zh-CN" i="1" dirty="0">
                <a:solidFill>
                  <a:srgbClr val="002060"/>
                </a:solidFill>
                <a:cs typeface="Times New Roman" panose="02020603050405020304" pitchFamily="18" charset="0"/>
              </a:rPr>
              <a:t> </a:t>
            </a:r>
            <a:endParaRPr lang="en-US" altLang="zh-CN" i="1" dirty="0">
              <a:latin typeface="+mj-lt"/>
              <a:ea typeface="宋体" pitchFamily="2" charset="-122"/>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999796" y="1556792"/>
            <a:ext cx="10496804" cy="4973153"/>
          </a:xfrm>
          <a:prstGeom prst="rect">
            <a:avLst/>
          </a:prstGeom>
        </p:spPr>
      </p:pic>
      <p:sp>
        <p:nvSpPr>
          <p:cNvPr id="2" name="文本框 1"/>
          <p:cNvSpPr txBox="1"/>
          <p:nvPr/>
        </p:nvSpPr>
        <p:spPr>
          <a:xfrm>
            <a:off x="8402926" y="6494661"/>
            <a:ext cx="3021666" cy="261610"/>
          </a:xfrm>
          <a:prstGeom prst="rect">
            <a:avLst/>
          </a:prstGeom>
          <a:noFill/>
        </p:spPr>
        <p:txBody>
          <a:bodyPr wrap="square">
            <a:spAutoFit/>
          </a:bodyPr>
          <a:lstStyle/>
          <a:p>
            <a:r>
              <a:rPr lang="en-US" altLang="zh-CN" sz="1100" dirty="0">
                <a:solidFill>
                  <a:srgbClr val="0000FF"/>
                </a:solidFill>
                <a:latin typeface="Times New Roman" panose="02020603050405020304" pitchFamily="18" charset="0"/>
                <a:ea typeface="宋体" pitchFamily="2" charset="-122"/>
                <a:cs typeface="Times New Roman" panose="02020603050405020304" pitchFamily="18" charset="0"/>
              </a:rPr>
              <a:t>J. Wang et al, </a:t>
            </a:r>
            <a:r>
              <a:rPr lang="en-US" altLang="zh-CN" sz="1100" i="1" dirty="0">
                <a:solidFill>
                  <a:srgbClr val="0000FF"/>
                </a:solidFill>
                <a:latin typeface="Times New Roman" panose="02020603050405020304" pitchFamily="18" charset="0"/>
                <a:ea typeface="宋体" pitchFamily="2" charset="-122"/>
                <a:cs typeface="Times New Roman" panose="02020603050405020304" pitchFamily="18" charset="0"/>
              </a:rPr>
              <a:t>Superconductivity</a:t>
            </a:r>
            <a:r>
              <a:rPr lang="en-US" altLang="zh-CN" sz="1100" dirty="0">
                <a:solidFill>
                  <a:srgbClr val="0000FF"/>
                </a:solidFill>
                <a:latin typeface="Times New Roman" panose="02020603050405020304" pitchFamily="18" charset="0"/>
                <a:ea typeface="宋体" pitchFamily="2" charset="-122"/>
                <a:cs typeface="Times New Roman" panose="02020603050405020304" pitchFamily="18" charset="0"/>
              </a:rPr>
              <a:t> 3 (2022) 100019</a:t>
            </a:r>
            <a:endParaRPr lang="zh-CN" altLang="en-US" sz="1100" dirty="0">
              <a:solidFill>
                <a:srgbClr val="0000FF"/>
              </a:solidFill>
              <a:latin typeface="Times New Roman" panose="02020603050405020304" pitchFamily="18" charset="0"/>
              <a:ea typeface="宋体" pitchFamily="2" charset="-122"/>
              <a:cs typeface="Times New Roman" panose="02020603050405020304" pitchFamily="18" charset="0"/>
            </a:endParaRPr>
          </a:p>
        </p:txBody>
      </p:sp>
      <p:sp>
        <p:nvSpPr>
          <p:cNvPr id="3" name="矩形 2"/>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pic>
        <p:nvPicPr>
          <p:cNvPr id="4" name="图片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5" name="矩形 4"/>
          <p:cNvSpPr/>
          <p:nvPr/>
        </p:nvSpPr>
        <p:spPr>
          <a:xfrm>
            <a:off x="1415480" y="1084580"/>
            <a:ext cx="6480720" cy="418465"/>
          </a:xfrm>
          <a:prstGeom prst="rect">
            <a:avLst/>
          </a:prstGeom>
          <a:solidFill>
            <a:srgbClr val="92D050"/>
          </a:solidFill>
        </p:spPr>
        <p:txBody>
          <a:bodyPr/>
          <a:lstStyle/>
          <a:p>
            <a:pPr algn="ctr" defTabSz="1217930">
              <a:lnSpc>
                <a:spcPct val="90000"/>
              </a:lnSpc>
              <a:spcBef>
                <a:spcPct val="0"/>
              </a:spcBef>
            </a:pPr>
            <a:r>
              <a:rPr lang="en-US" altLang="zh-CN" sz="2130" b="1" dirty="0">
                <a:latin typeface="+mj-lt"/>
                <a:ea typeface="宋体" pitchFamily="2" charset="-122"/>
                <a:cs typeface="Times New Roman" panose="02020603050405020304" pitchFamily="18" charset="0"/>
              </a:rPr>
              <a:t>Development of the </a:t>
            </a:r>
            <a:r>
              <a:rPr lang="en-US" altLang="zh-CN" sz="2130" b="1" dirty="0" err="1">
                <a:latin typeface="+mj-lt"/>
                <a:ea typeface="宋体" pitchFamily="2" charset="-122"/>
                <a:cs typeface="Times New Roman" panose="02020603050405020304" pitchFamily="18" charset="0"/>
              </a:rPr>
              <a:t>ReBCO</a:t>
            </a:r>
            <a:r>
              <a:rPr lang="en-US" altLang="zh-CN" sz="2130" b="1" dirty="0">
                <a:latin typeface="+mj-lt"/>
                <a:ea typeface="宋体" pitchFamily="2" charset="-122"/>
                <a:cs typeface="Times New Roman" panose="02020603050405020304" pitchFamily="18" charset="0"/>
              </a:rPr>
              <a:t> and IBS transposed cable</a:t>
            </a:r>
            <a:endParaRPr lang="zh-CN" altLang="en-US" sz="2130" b="1" dirty="0">
              <a:latin typeface="+mj-lt"/>
              <a:ea typeface="宋体" pitchFamily="2" charset="-122"/>
              <a:cs typeface="Times New Roman" panose="02020603050405020304" pitchFamily="18" charset="0"/>
            </a:endParaRPr>
          </a:p>
        </p:txBody>
      </p:sp>
      <p:pic>
        <p:nvPicPr>
          <p:cNvPr id="6" name="Picture 2" descr="中国科学院大学大学简介|院校专业录取数据|招生计划数据|招生章程-第一高考网"/>
          <p:cNvPicPr>
            <a:picLocks noChangeAspect="1" noChangeArrowheads="1"/>
          </p:cNvPicPr>
          <p:nvPr/>
        </p:nvPicPr>
        <p:blipFill>
          <a:blip r:embed="rId4"/>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57E5EFDE-F117-E450-BBDF-0A9ACD4F015D}"/>
              </a:ext>
            </a:extLst>
          </p:cNvPr>
          <p:cNvSpPr txBox="1"/>
          <p:nvPr/>
        </p:nvSpPr>
        <p:spPr>
          <a:xfrm>
            <a:off x="9840416" y="1144335"/>
            <a:ext cx="1808897" cy="368300"/>
          </a:xfrm>
          <a:prstGeom prst="rect">
            <a:avLst/>
          </a:prstGeom>
          <a:solidFill>
            <a:srgbClr val="FDCC6D"/>
          </a:solidFill>
        </p:spPr>
        <p:txBody>
          <a:bodyPr wrap="square">
            <a:spAutoFit/>
          </a:bodyPr>
          <a:lstStyle/>
          <a:p>
            <a:r>
              <a:rPr lang="en-US" altLang="zh-CN" i="1" dirty="0">
                <a:solidFill>
                  <a:srgbClr val="002060"/>
                </a:solidFill>
                <a:latin typeface="+mj-lt"/>
                <a:ea typeface="宋体" pitchFamily="2" charset="-122"/>
                <a:cs typeface="Times New Roman" panose="02020603050405020304" pitchFamily="18" charset="0"/>
              </a:rPr>
              <a:t>Juan Wang </a:t>
            </a:r>
            <a:r>
              <a:rPr lang="en-US" altLang="zh-CN" i="1" dirty="0">
                <a:latin typeface="+mj-lt"/>
                <a:ea typeface="宋体" pitchFamily="2" charset="-122"/>
                <a:cs typeface="Times New Roman" panose="02020603050405020304" pitchFamily="18" charset="0"/>
              </a:rPr>
              <a:t>et al</a:t>
            </a:r>
            <a:r>
              <a:rPr lang="en-US" altLang="zh-CN" i="1" dirty="0">
                <a:solidFill>
                  <a:srgbClr val="002060"/>
                </a:solidFill>
                <a:cs typeface="Times New Roman" panose="02020603050405020304" pitchFamily="18" charset="0"/>
              </a:rPr>
              <a:t> </a:t>
            </a:r>
            <a:endParaRPr lang="en-US" altLang="zh-CN" i="1" dirty="0">
              <a:latin typeface="+mj-lt"/>
              <a:ea typeface="宋体" pitchFamily="2" charset="-122"/>
              <a:cs typeface="Times New Roman" panose="02020603050405020304" pitchFamily="18" charset="0"/>
            </a:endParaRPr>
          </a:p>
        </p:txBody>
      </p:sp>
      <p:sp>
        <p:nvSpPr>
          <p:cNvPr id="7" name="灯片编号占位符 2">
            <a:extLst>
              <a:ext uri="{FF2B5EF4-FFF2-40B4-BE49-F238E27FC236}">
                <a16:creationId xmlns:a16="http://schemas.microsoft.com/office/drawing/2014/main" id="{4A9A58E1-0AFD-E812-64F3-259E28B6F62B}"/>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23</a:t>
            </a:fld>
            <a:endParaRPr lang="en-US"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pic>
        <p:nvPicPr>
          <p:cNvPr id="4" name="图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5" name="矩形 4"/>
          <p:cNvSpPr/>
          <p:nvPr/>
        </p:nvSpPr>
        <p:spPr>
          <a:xfrm>
            <a:off x="1415480" y="1144335"/>
            <a:ext cx="7409363" cy="418465"/>
          </a:xfrm>
          <a:prstGeom prst="rect">
            <a:avLst/>
          </a:prstGeom>
          <a:solidFill>
            <a:srgbClr val="92D050"/>
          </a:solidFill>
        </p:spPr>
        <p:txBody>
          <a:bodyPr/>
          <a:lstStyle/>
          <a:p>
            <a:pPr algn="ctr" defTabSz="1217930">
              <a:lnSpc>
                <a:spcPct val="90000"/>
              </a:lnSpc>
              <a:spcBef>
                <a:spcPct val="0"/>
              </a:spcBef>
            </a:pPr>
            <a:r>
              <a:rPr lang="en-US" altLang="zh-CN" sz="2130" b="1" dirty="0">
                <a:latin typeface="+mj-lt"/>
                <a:ea typeface="宋体" pitchFamily="2" charset="-122"/>
                <a:cs typeface="Times New Roman" panose="02020603050405020304" pitchFamily="18" charset="0"/>
              </a:rPr>
              <a:t>Development of the world’s first 7-kA class IBS transposed cable</a:t>
            </a:r>
            <a:endParaRPr lang="zh-CN" altLang="en-US" sz="2130" b="1" dirty="0">
              <a:latin typeface="+mj-lt"/>
              <a:ea typeface="宋体" pitchFamily="2" charset="-122"/>
              <a:cs typeface="Times New Roman" panose="02020603050405020304" pitchFamily="18" charset="0"/>
            </a:endParaRPr>
          </a:p>
        </p:txBody>
      </p:sp>
      <p:pic>
        <p:nvPicPr>
          <p:cNvPr id="6"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9840416" y="1144335"/>
            <a:ext cx="1808897" cy="368300"/>
          </a:xfrm>
          <a:prstGeom prst="rect">
            <a:avLst/>
          </a:prstGeom>
          <a:solidFill>
            <a:srgbClr val="FDCC6D"/>
          </a:solidFill>
        </p:spPr>
        <p:txBody>
          <a:bodyPr wrap="square">
            <a:spAutoFit/>
          </a:bodyPr>
          <a:lstStyle/>
          <a:p>
            <a:r>
              <a:rPr lang="en-US" altLang="zh-CN" i="1" dirty="0">
                <a:solidFill>
                  <a:srgbClr val="002060"/>
                </a:solidFill>
                <a:latin typeface="+mj-lt"/>
                <a:ea typeface="宋体" pitchFamily="2" charset="-122"/>
                <a:cs typeface="Times New Roman" panose="02020603050405020304" pitchFamily="18" charset="0"/>
              </a:rPr>
              <a:t>Juan Wang </a:t>
            </a:r>
            <a:r>
              <a:rPr lang="en-US" altLang="zh-CN" i="1" dirty="0">
                <a:latin typeface="+mj-lt"/>
                <a:ea typeface="宋体" pitchFamily="2" charset="-122"/>
                <a:cs typeface="Times New Roman" panose="02020603050405020304" pitchFamily="18" charset="0"/>
              </a:rPr>
              <a:t>et al</a:t>
            </a:r>
            <a:r>
              <a:rPr lang="en-US" altLang="zh-CN" i="1" dirty="0">
                <a:solidFill>
                  <a:srgbClr val="002060"/>
                </a:solidFill>
                <a:cs typeface="Times New Roman" panose="02020603050405020304" pitchFamily="18" charset="0"/>
              </a:rPr>
              <a:t> </a:t>
            </a:r>
            <a:endParaRPr lang="en-US" altLang="zh-CN" i="1" dirty="0">
              <a:latin typeface="+mj-lt"/>
              <a:ea typeface="宋体" pitchFamily="2" charset="-122"/>
              <a:cs typeface="Times New Roman" panose="02020603050405020304" pitchFamily="18" charset="0"/>
            </a:endParaRPr>
          </a:p>
        </p:txBody>
      </p:sp>
      <p:pic>
        <p:nvPicPr>
          <p:cNvPr id="10" name="图片 9"/>
          <p:cNvPicPr>
            <a:picLocks noChangeAspect="1"/>
          </p:cNvPicPr>
          <p:nvPr/>
        </p:nvPicPr>
        <p:blipFill>
          <a:blip r:embed="rId4"/>
          <a:srcRect/>
          <a:stretch>
            <a:fillRect/>
          </a:stretch>
        </p:blipFill>
        <p:spPr>
          <a:xfrm>
            <a:off x="3710006" y="4381383"/>
            <a:ext cx="4872541" cy="2215969"/>
          </a:xfrm>
          <a:prstGeom prst="rect">
            <a:avLst/>
          </a:prstGeom>
        </p:spPr>
      </p:pic>
      <p:pic>
        <p:nvPicPr>
          <p:cNvPr id="21" name="图片 20"/>
          <p:cNvPicPr>
            <a:picLocks noChangeAspect="1"/>
          </p:cNvPicPr>
          <p:nvPr/>
        </p:nvPicPr>
        <p:blipFill>
          <a:blip r:embed="rId5"/>
          <a:stretch>
            <a:fillRect/>
          </a:stretch>
        </p:blipFill>
        <p:spPr>
          <a:xfrm>
            <a:off x="611560" y="1861103"/>
            <a:ext cx="2997895" cy="4825490"/>
          </a:xfrm>
          <a:prstGeom prst="rect">
            <a:avLst/>
          </a:prstGeom>
        </p:spPr>
      </p:pic>
      <p:pic>
        <p:nvPicPr>
          <p:cNvPr id="73" name="图片 72"/>
          <p:cNvPicPr>
            <a:picLocks noChangeAspect="1"/>
          </p:cNvPicPr>
          <p:nvPr/>
        </p:nvPicPr>
        <p:blipFill>
          <a:blip r:embed="rId6"/>
          <a:stretch>
            <a:fillRect/>
          </a:stretch>
        </p:blipFill>
        <p:spPr>
          <a:xfrm>
            <a:off x="3735002" y="1933112"/>
            <a:ext cx="4964294" cy="2215968"/>
          </a:xfrm>
          <a:prstGeom prst="rect">
            <a:avLst/>
          </a:prstGeom>
        </p:spPr>
      </p:pic>
      <p:pic>
        <p:nvPicPr>
          <p:cNvPr id="2" name="图片 1">
            <a:extLst>
              <a:ext uri="{FF2B5EF4-FFF2-40B4-BE49-F238E27FC236}">
                <a16:creationId xmlns:a16="http://schemas.microsoft.com/office/drawing/2014/main" id="{386158B6-C2FA-F12B-489E-86B2F6D0B3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61057" y="1732112"/>
            <a:ext cx="2923575" cy="2455665"/>
          </a:xfrm>
          <a:prstGeom prst="rect">
            <a:avLst/>
          </a:prstGeom>
        </p:spPr>
      </p:pic>
      <p:pic>
        <p:nvPicPr>
          <p:cNvPr id="8" name="图片 7">
            <a:extLst>
              <a:ext uri="{FF2B5EF4-FFF2-40B4-BE49-F238E27FC236}">
                <a16:creationId xmlns:a16="http://schemas.microsoft.com/office/drawing/2014/main" id="{6333E0CF-0985-8582-EEC3-D536C465BEF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24843" y="4198061"/>
            <a:ext cx="2960699" cy="2471299"/>
          </a:xfrm>
          <a:prstGeom prst="rect">
            <a:avLst/>
          </a:prstGeom>
        </p:spPr>
      </p:pic>
      <p:sp>
        <p:nvSpPr>
          <p:cNvPr id="9" name="灯片编号占位符 2">
            <a:extLst>
              <a:ext uri="{FF2B5EF4-FFF2-40B4-BE49-F238E27FC236}">
                <a16:creationId xmlns:a16="http://schemas.microsoft.com/office/drawing/2014/main" id="{E7CECBF6-D6B8-F0C2-E37F-254D20ED28B7}"/>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24</a:t>
            </a:fld>
            <a:endParaRPr lang="en-US"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Summary</a:t>
            </a:r>
            <a:endParaRPr lang="zh-CN" altLang="en-US" sz="3595" b="1" dirty="0">
              <a:solidFill>
                <a:schemeClr val="bg1"/>
              </a:solidFill>
              <a:latin typeface="+mj-lt"/>
            </a:endParaRPr>
          </a:p>
        </p:txBody>
      </p:sp>
      <p:pic>
        <p:nvPicPr>
          <p:cNvPr id="4" name="图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5" name="Content Placeholder 2"/>
          <p:cNvSpPr txBox="1"/>
          <p:nvPr/>
        </p:nvSpPr>
        <p:spPr>
          <a:xfrm>
            <a:off x="839470" y="1124585"/>
            <a:ext cx="10513060" cy="478028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8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8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8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a:lstStyle>
          <a:p>
            <a:pPr algn="just">
              <a:lnSpc>
                <a:spcPct val="110000"/>
              </a:lnSpc>
            </a:pPr>
            <a:r>
              <a:rPr lang="en-US" altLang="zh-CN" sz="2400" dirty="0"/>
              <a:t>Long-term advanced superconducting magnet R&amp;D for future high-energy accelerators is ongoing at IHEP-CAS</a:t>
            </a:r>
          </a:p>
          <a:p>
            <a:pPr algn="just">
              <a:lnSpc>
                <a:spcPct val="110000"/>
              </a:lnSpc>
            </a:pPr>
            <a:r>
              <a:rPr lang="en-US" altLang="zh-CN" sz="2400" dirty="0">
                <a:solidFill>
                  <a:srgbClr val="FF0000"/>
                </a:solidFill>
              </a:rPr>
              <a:t>16 T (Nb</a:t>
            </a:r>
            <a:r>
              <a:rPr lang="en-US" altLang="zh-CN" sz="2400" baseline="-25000" dirty="0">
                <a:solidFill>
                  <a:srgbClr val="FF0000"/>
                </a:solidFill>
              </a:rPr>
              <a:t>3</a:t>
            </a:r>
            <a:r>
              <a:rPr lang="en-US" altLang="zh-CN" sz="2400" dirty="0">
                <a:solidFill>
                  <a:srgbClr val="FF0000"/>
                </a:solidFill>
              </a:rPr>
              <a:t>Sn+HTS) model dipole </a:t>
            </a:r>
            <a:r>
              <a:rPr lang="en-US" altLang="zh-CN" sz="2400" dirty="0"/>
              <a:t>are being developed at IHEP-CAS. HTS insert coil has reached record-breaking dipole field, but many lessons learned regarding the strong coupling and protection of HTS and LTS coils during quench; very challenging and some key issues still to be solved</a:t>
            </a:r>
          </a:p>
          <a:p>
            <a:pPr algn="just">
              <a:lnSpc>
                <a:spcPct val="110000"/>
              </a:lnSpc>
            </a:pPr>
            <a:r>
              <a:rPr lang="en-US" altLang="zh-CN" sz="2400" dirty="0"/>
              <a:t>Strong domestic collaboration for the advanced superconductor R&amp;D (HTS &amp; Nb</a:t>
            </a:r>
            <a:r>
              <a:rPr lang="en-US" altLang="zh-CN" sz="2400" baseline="-25000" dirty="0"/>
              <a:t>3</a:t>
            </a:r>
            <a:r>
              <a:rPr lang="en-US" altLang="zh-CN" sz="2400" dirty="0"/>
              <a:t>Sn): </a:t>
            </a:r>
            <a:r>
              <a:rPr lang="en-US" altLang="zh-CN" sz="2400" dirty="0">
                <a:solidFill>
                  <a:srgbClr val="FF0000"/>
                </a:solidFill>
              </a:rPr>
              <a:t>Significant improvement in J</a:t>
            </a:r>
            <a:r>
              <a:rPr lang="en-US" altLang="zh-CN" sz="2400" baseline="-25000" dirty="0">
                <a:solidFill>
                  <a:srgbClr val="FF0000"/>
                </a:solidFill>
              </a:rPr>
              <a:t>e</a:t>
            </a:r>
            <a:r>
              <a:rPr lang="en-US" altLang="zh-CN" sz="2400" dirty="0">
                <a:solidFill>
                  <a:srgbClr val="FF0000"/>
                </a:solidFill>
              </a:rPr>
              <a:t>  of IBS tape achieved in May 2025, </a:t>
            </a:r>
            <a:r>
              <a:rPr lang="en-US" altLang="zh-CN" sz="2400" dirty="0"/>
              <a:t>IBS coil </a:t>
            </a:r>
            <a:r>
              <a:rPr lang="en-US" altLang="zh-CN" sz="2400" dirty="0" err="1"/>
              <a:t>I</a:t>
            </a:r>
            <a:r>
              <a:rPr lang="en-US" altLang="zh-CN" sz="2400" baseline="-25000" dirty="0" err="1"/>
              <a:t>c</a:t>
            </a:r>
            <a:r>
              <a:rPr lang="en-US" altLang="zh-CN" sz="2400" dirty="0"/>
              <a:t> reached 49A at 35 T. 7kA class IBS transposed cable successfully developed</a:t>
            </a:r>
          </a:p>
          <a:p>
            <a:pPr algn="just">
              <a:lnSpc>
                <a:spcPct val="110000"/>
              </a:lnSpc>
            </a:pPr>
            <a:r>
              <a:rPr lang="en-US" altLang="zh-CN" sz="2400" dirty="0"/>
              <a:t>Worldwide collaboration is expected to challenge the 20-T class accelerator magnets in the next 10~20 years</a:t>
            </a:r>
            <a:endParaRPr lang="en-US" altLang="zh-CN" sz="2400" dirty="0">
              <a:solidFill>
                <a:srgbClr val="FF0000"/>
              </a:solidFill>
            </a:endParaRPr>
          </a:p>
        </p:txBody>
      </p:sp>
      <p:sp>
        <p:nvSpPr>
          <p:cNvPr id="7" name="灯片编号占位符 1"/>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25</a:t>
            </a:fld>
            <a:endParaRPr lang="en-US" sz="1200"/>
          </a:p>
        </p:txBody>
      </p:sp>
      <p:pic>
        <p:nvPicPr>
          <p:cNvPr id="8"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2" name="内容占位符 4"/>
          <p:cNvSpPr txBox="1"/>
          <p:nvPr/>
        </p:nvSpPr>
        <p:spPr>
          <a:xfrm>
            <a:off x="4079776" y="5805099"/>
            <a:ext cx="5196205" cy="903605"/>
          </a:xfrm>
          <a:prstGeom prst="rect">
            <a:avLst/>
          </a:prstGeom>
        </p:spPr>
        <p:txBody>
          <a:bodyPr vert="horz" lIns="121807" tIns="60904" rIns="121807" bIns="60904" rtlCol="0">
            <a:normAutofit/>
          </a:bodyPr>
          <a:lstStyle>
            <a:lvl1pPr marL="171450" indent="-171450" algn="l" defTabSz="685800" rtl="0" eaLnBrk="1" latinLnBrk="0" hangingPunct="1">
              <a:lnSpc>
                <a:spcPct val="90000"/>
              </a:lnSpc>
              <a:spcBef>
                <a:spcPts val="750"/>
              </a:spcBef>
              <a:buFont typeface="Arial" panose="0208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8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8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altLang="zh-CN" sz="3195" i="1" dirty="0">
                <a:solidFill>
                  <a:srgbClr val="FF0000"/>
                </a:solidFill>
                <a:highlight>
                  <a:srgbClr val="FDCC6D"/>
                </a:highlight>
              </a:rPr>
              <a:t>Thanks for your attention!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78849" y="1052736"/>
            <a:ext cx="11061765" cy="461748"/>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130" dirty="0"/>
              <a:t>16 T Model Dipole LPF3: </a:t>
            </a:r>
            <a:r>
              <a:rPr lang="en-US" altLang="zh-CN" sz="2130" b="0" dirty="0"/>
              <a:t>Nb</a:t>
            </a:r>
            <a:r>
              <a:rPr lang="en-US" altLang="zh-CN" sz="2130" b="0" baseline="-25000" dirty="0"/>
              <a:t>3</a:t>
            </a:r>
            <a:r>
              <a:rPr lang="en-US" altLang="zh-CN" sz="2130" b="0" dirty="0"/>
              <a:t>Sn 13 T </a:t>
            </a:r>
            <a:r>
              <a:rPr lang="en-US" altLang="zh-CN" sz="1600" b="0" dirty="0"/>
              <a:t>(</a:t>
            </a:r>
            <a:r>
              <a:rPr lang="en-US" altLang="zh-CN" sz="1600" b="0" i="1" dirty="0"/>
              <a:t>Common Coil with </a:t>
            </a:r>
            <a:r>
              <a:rPr lang="en-US" altLang="zh-CN" sz="1600" b="0" i="1" dirty="0">
                <a:solidFill>
                  <a:srgbClr val="FF0000"/>
                </a:solidFill>
              </a:rPr>
              <a:t>55 mm gap</a:t>
            </a:r>
            <a:r>
              <a:rPr lang="en-US" altLang="zh-CN" sz="1600" b="0" dirty="0"/>
              <a:t>) </a:t>
            </a:r>
            <a:r>
              <a:rPr lang="en-US" altLang="zh-CN" sz="2130" b="0" dirty="0"/>
              <a:t>+</a:t>
            </a:r>
            <a:r>
              <a:rPr lang="en-US" altLang="zh-CN" sz="2130" dirty="0"/>
              <a:t> </a:t>
            </a:r>
            <a:r>
              <a:rPr lang="en-US" altLang="zh-CN" sz="2130" b="0" dirty="0"/>
              <a:t>HTS 3 T inserts </a:t>
            </a:r>
            <a:r>
              <a:rPr lang="en-US" altLang="zh-CN" sz="1600" b="0" dirty="0"/>
              <a:t>(</a:t>
            </a:r>
            <a:r>
              <a:rPr lang="en-US" altLang="zh-CN" sz="1600" b="0" i="1" dirty="0"/>
              <a:t>Block &amp; CCT</a:t>
            </a:r>
            <a:r>
              <a:rPr lang="en-US" altLang="zh-CN" sz="1600" b="0" dirty="0"/>
              <a:t>)</a:t>
            </a:r>
            <a:endParaRPr lang="zh-CN" altLang="en-US" sz="1600" b="0" dirty="0"/>
          </a:p>
        </p:txBody>
      </p:sp>
      <p:sp>
        <p:nvSpPr>
          <p:cNvPr id="17" name="矩形 16"/>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pic>
        <p:nvPicPr>
          <p:cNvPr id="19" name="图片 1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6"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3</a:t>
            </a:fld>
            <a:endParaRPr lang="en-US" sz="1200" dirty="0"/>
          </a:p>
        </p:txBody>
      </p:sp>
      <p:grpSp>
        <p:nvGrpSpPr>
          <p:cNvPr id="4" name="组合 3"/>
          <p:cNvGrpSpPr/>
          <p:nvPr/>
        </p:nvGrpSpPr>
        <p:grpSpPr>
          <a:xfrm>
            <a:off x="551978" y="1578709"/>
            <a:ext cx="11293710" cy="4883775"/>
            <a:chOff x="410133" y="1053600"/>
            <a:chExt cx="8478126" cy="3666224"/>
          </a:xfrm>
        </p:grpSpPr>
        <p:grpSp>
          <p:nvGrpSpPr>
            <p:cNvPr id="13" name="组合 12"/>
            <p:cNvGrpSpPr/>
            <p:nvPr/>
          </p:nvGrpSpPr>
          <p:grpSpPr>
            <a:xfrm>
              <a:off x="430306" y="1053600"/>
              <a:ext cx="8457953" cy="3666224"/>
              <a:chOff x="430306" y="1053600"/>
              <a:chExt cx="8457953" cy="3666224"/>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430306" y="1053600"/>
                <a:ext cx="8385374" cy="3666224"/>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6688" y="2941597"/>
                <a:ext cx="2058545" cy="175342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01615" y="1058758"/>
                <a:ext cx="1386644" cy="1594239"/>
              </a:xfrm>
              <a:prstGeom prst="rect">
                <a:avLst/>
              </a:prstGeom>
            </p:spPr>
          </p:pic>
          <p:pic>
            <p:nvPicPr>
              <p:cNvPr id="10" name="图片 14"/>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bwMode="auto">
              <a:xfrm>
                <a:off x="4425233" y="2930024"/>
                <a:ext cx="1626041" cy="172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图片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0133" y="1058758"/>
              <a:ext cx="4074459" cy="1872631"/>
            </a:xfrm>
            <a:prstGeom prst="rect">
              <a:avLst/>
            </a:prstGeom>
          </p:spPr>
        </p:pic>
      </p:grpSp>
      <p:pic>
        <p:nvPicPr>
          <p:cNvPr id="14" name="图片 13"/>
          <p:cNvPicPr>
            <a:picLocks noChangeAspect="1"/>
          </p:cNvPicPr>
          <p:nvPr/>
        </p:nvPicPr>
        <p:blipFill rotWithShape="1">
          <a:blip r:embed="rId8"/>
          <a:srcRect/>
          <a:stretch>
            <a:fillRect/>
          </a:stretch>
        </p:blipFill>
        <p:spPr>
          <a:xfrm>
            <a:off x="9859104" y="4093709"/>
            <a:ext cx="1781512" cy="2284395"/>
          </a:xfrm>
          <a:prstGeom prst="rect">
            <a:avLst/>
          </a:prstGeom>
        </p:spPr>
      </p:pic>
      <p:pic>
        <p:nvPicPr>
          <p:cNvPr id="15" name="图片 14"/>
          <p:cNvPicPr>
            <a:picLocks noChangeAspect="1"/>
          </p:cNvPicPr>
          <p:nvPr/>
        </p:nvPicPr>
        <p:blipFill>
          <a:blip r:embed="rId9"/>
          <a:stretch>
            <a:fillRect/>
          </a:stretch>
        </p:blipFill>
        <p:spPr>
          <a:xfrm>
            <a:off x="10725297" y="5385929"/>
            <a:ext cx="915318" cy="992176"/>
          </a:xfrm>
          <a:prstGeom prst="rect">
            <a:avLst/>
          </a:prstGeom>
        </p:spPr>
      </p:pic>
      <p:pic>
        <p:nvPicPr>
          <p:cNvPr id="18" name="图片 17"/>
          <p:cNvPicPr>
            <a:picLocks noChangeAspect="1"/>
          </p:cNvPicPr>
          <p:nvPr/>
        </p:nvPicPr>
        <p:blipFill rotWithShape="1">
          <a:blip r:embed="rId10"/>
          <a:srcRect/>
          <a:stretch>
            <a:fillRect/>
          </a:stretch>
        </p:blipFill>
        <p:spPr>
          <a:xfrm>
            <a:off x="8066541" y="4092266"/>
            <a:ext cx="1781512" cy="2279635"/>
          </a:xfrm>
          <a:prstGeom prst="rect">
            <a:avLst/>
          </a:prstGeom>
        </p:spPr>
      </p:pic>
      <p:pic>
        <p:nvPicPr>
          <p:cNvPr id="20" name="图片 19"/>
          <p:cNvPicPr>
            <a:picLocks noChangeAspect="1"/>
          </p:cNvPicPr>
          <p:nvPr/>
        </p:nvPicPr>
        <p:blipFill rotWithShape="1">
          <a:blip r:embed="rId11"/>
          <a:srcRect/>
          <a:stretch>
            <a:fillRect/>
          </a:stretch>
        </p:blipFill>
        <p:spPr>
          <a:xfrm>
            <a:off x="266979" y="5661248"/>
            <a:ext cx="2800955" cy="695566"/>
          </a:xfrm>
          <a:prstGeom prst="rect">
            <a:avLst/>
          </a:prstGeom>
        </p:spPr>
      </p:pic>
      <p:pic>
        <p:nvPicPr>
          <p:cNvPr id="22" name="图片 21"/>
          <p:cNvPicPr>
            <a:picLocks noChangeAspect="1"/>
          </p:cNvPicPr>
          <p:nvPr/>
        </p:nvPicPr>
        <p:blipFill rotWithShape="1">
          <a:blip r:embed="rId12" cstate="print">
            <a:extLst>
              <a:ext uri="{28A0092B-C50C-407E-A947-70E740481C1C}">
                <a14:useLocalDpi xmlns:a14="http://schemas.microsoft.com/office/drawing/2010/main"/>
              </a:ext>
            </a:extLst>
          </a:blip>
          <a:srcRect/>
          <a:stretch>
            <a:fillRect/>
          </a:stretch>
        </p:blipFill>
        <p:spPr>
          <a:xfrm>
            <a:off x="263352" y="4149080"/>
            <a:ext cx="2804582" cy="1589271"/>
          </a:xfrm>
          <a:prstGeom prst="rect">
            <a:avLst/>
          </a:prstGeom>
        </p:spPr>
      </p:pic>
      <p:pic>
        <p:nvPicPr>
          <p:cNvPr id="23" name="图片 22" descr="屏幕剪辑"/>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9587" y="1700808"/>
            <a:ext cx="2733512" cy="232834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023277" y="1572262"/>
            <a:ext cx="5883104" cy="992642"/>
          </a:xfrm>
          <a:prstGeom prst="rect">
            <a:avLst/>
          </a:prstGeom>
        </p:spPr>
      </p:pic>
      <p:pic>
        <p:nvPicPr>
          <p:cNvPr id="25" name="图片 2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006436" y="2564904"/>
            <a:ext cx="5790911" cy="1094035"/>
          </a:xfrm>
          <a:prstGeom prst="rect">
            <a:avLst/>
          </a:prstGeom>
        </p:spPr>
      </p:pic>
      <p:pic>
        <p:nvPicPr>
          <p:cNvPr id="26" name="图片 25"/>
          <p:cNvPicPr>
            <a:picLocks noChangeAspect="1"/>
          </p:cNvPicPr>
          <p:nvPr/>
        </p:nvPicPr>
        <p:blipFill>
          <a:blip r:embed="rId16"/>
          <a:stretch>
            <a:fillRect/>
          </a:stretch>
        </p:blipFill>
        <p:spPr>
          <a:xfrm>
            <a:off x="3033099" y="4070561"/>
            <a:ext cx="2881374" cy="1326171"/>
          </a:xfrm>
          <a:prstGeom prst="rect">
            <a:avLst/>
          </a:prstGeom>
        </p:spPr>
      </p:pic>
      <p:pic>
        <p:nvPicPr>
          <p:cNvPr id="27" name="图片 26"/>
          <p:cNvPicPr>
            <a:picLocks noChangeAspect="1"/>
          </p:cNvPicPr>
          <p:nvPr/>
        </p:nvPicPr>
        <p:blipFill>
          <a:blip r:embed="rId17"/>
          <a:stretch>
            <a:fillRect/>
          </a:stretch>
        </p:blipFill>
        <p:spPr>
          <a:xfrm>
            <a:off x="3033097" y="5396733"/>
            <a:ext cx="3204617" cy="984596"/>
          </a:xfrm>
          <a:prstGeom prst="rect">
            <a:avLst/>
          </a:prstGeom>
        </p:spPr>
      </p:pic>
      <p:pic>
        <p:nvPicPr>
          <p:cNvPr id="5" name="Picture 2" descr="中国科学院大学大学简介|院校专业录取数据|招生计划数据|招生章程-第一高考网"/>
          <p:cNvPicPr>
            <a:picLocks noChangeAspect="1" noChangeArrowheads="1"/>
          </p:cNvPicPr>
          <p:nvPr/>
        </p:nvPicPr>
        <p:blipFill>
          <a:blip r:embed="rId18"/>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13"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4</a:t>
            </a:fld>
            <a:endParaRPr lang="en-US" sz="1200" dirty="0"/>
          </a:p>
        </p:txBody>
      </p:sp>
      <p:pic>
        <p:nvPicPr>
          <p:cNvPr id="9" name="图片 8"/>
          <p:cNvPicPr>
            <a:picLocks noChangeAspect="1"/>
          </p:cNvPicPr>
          <p:nvPr/>
        </p:nvPicPr>
        <p:blipFill>
          <a:blip r:embed="rId3"/>
          <a:stretch>
            <a:fillRect/>
          </a:stretch>
        </p:blipFill>
        <p:spPr>
          <a:xfrm>
            <a:off x="7718624" y="3717032"/>
            <a:ext cx="4145211" cy="2664296"/>
          </a:xfrm>
          <a:prstGeom prst="rect">
            <a:avLst/>
          </a:prstGeom>
        </p:spPr>
      </p:pic>
      <p:pic>
        <p:nvPicPr>
          <p:cNvPr id="10" name="图片 9"/>
          <p:cNvPicPr>
            <a:picLocks noChangeAspect="1"/>
          </p:cNvPicPr>
          <p:nvPr/>
        </p:nvPicPr>
        <p:blipFill>
          <a:blip r:embed="rId4"/>
          <a:stretch>
            <a:fillRect/>
          </a:stretch>
        </p:blipFill>
        <p:spPr>
          <a:xfrm>
            <a:off x="5731036" y="3717032"/>
            <a:ext cx="1949139" cy="2650829"/>
          </a:xfrm>
          <a:prstGeom prst="rect">
            <a:avLst/>
          </a:prstGeom>
        </p:spPr>
      </p:pic>
      <p:pic>
        <p:nvPicPr>
          <p:cNvPr id="24" name="图片 23"/>
          <p:cNvPicPr>
            <a:picLocks noChangeAspect="1"/>
          </p:cNvPicPr>
          <p:nvPr/>
        </p:nvPicPr>
        <p:blipFill>
          <a:blip r:embed="rId5"/>
          <a:stretch>
            <a:fillRect/>
          </a:stretch>
        </p:blipFill>
        <p:spPr>
          <a:xfrm>
            <a:off x="479376" y="1516671"/>
            <a:ext cx="3094668" cy="2126320"/>
          </a:xfrm>
          <a:prstGeom prst="rect">
            <a:avLst/>
          </a:prstGeom>
        </p:spPr>
      </p:pic>
      <p:pic>
        <p:nvPicPr>
          <p:cNvPr id="25" name="图片 24"/>
          <p:cNvPicPr>
            <a:picLocks noChangeAspect="1"/>
          </p:cNvPicPr>
          <p:nvPr/>
        </p:nvPicPr>
        <p:blipFill>
          <a:blip r:embed="rId6"/>
          <a:stretch>
            <a:fillRect/>
          </a:stretch>
        </p:blipFill>
        <p:spPr>
          <a:xfrm>
            <a:off x="4419482" y="1516672"/>
            <a:ext cx="735246" cy="1122286"/>
          </a:xfrm>
          <a:prstGeom prst="rect">
            <a:avLst/>
          </a:prstGeom>
        </p:spPr>
      </p:pic>
      <p:pic>
        <p:nvPicPr>
          <p:cNvPr id="26" name="图片 25"/>
          <p:cNvPicPr>
            <a:picLocks noChangeAspect="1"/>
          </p:cNvPicPr>
          <p:nvPr/>
        </p:nvPicPr>
        <p:blipFill>
          <a:blip r:embed="rId7"/>
          <a:stretch>
            <a:fillRect/>
          </a:stretch>
        </p:blipFill>
        <p:spPr>
          <a:xfrm>
            <a:off x="4410517" y="2713122"/>
            <a:ext cx="734398" cy="929870"/>
          </a:xfrm>
          <a:prstGeom prst="rect">
            <a:avLst/>
          </a:prstGeom>
        </p:spPr>
      </p:pic>
      <p:pic>
        <p:nvPicPr>
          <p:cNvPr id="27" name="图片 26"/>
          <p:cNvPicPr>
            <a:picLocks noChangeAspect="1"/>
          </p:cNvPicPr>
          <p:nvPr/>
        </p:nvPicPr>
        <p:blipFill>
          <a:blip r:embed="rId8"/>
          <a:stretch>
            <a:fillRect/>
          </a:stretch>
        </p:blipFill>
        <p:spPr>
          <a:xfrm rot="16200000">
            <a:off x="4667686" y="2031354"/>
            <a:ext cx="2126702" cy="1097335"/>
          </a:xfrm>
          <a:prstGeom prst="rect">
            <a:avLst/>
          </a:prstGeom>
        </p:spPr>
      </p:pic>
      <p:pic>
        <p:nvPicPr>
          <p:cNvPr id="28" name="图片 27"/>
          <p:cNvPicPr>
            <a:picLocks noChangeAspect="1"/>
          </p:cNvPicPr>
          <p:nvPr/>
        </p:nvPicPr>
        <p:blipFill>
          <a:blip r:embed="rId9"/>
          <a:stretch>
            <a:fillRect/>
          </a:stretch>
        </p:blipFill>
        <p:spPr>
          <a:xfrm>
            <a:off x="7295541" y="1504970"/>
            <a:ext cx="1545564" cy="2126321"/>
          </a:xfrm>
          <a:prstGeom prst="rect">
            <a:avLst/>
          </a:prstGeom>
        </p:spPr>
      </p:pic>
      <p:pic>
        <p:nvPicPr>
          <p:cNvPr id="29" name="图片 3"/>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8919231" y="1516670"/>
            <a:ext cx="2770604" cy="207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p:cNvPicPr>
          <p:nvPr/>
        </p:nvPicPr>
        <p:blipFill>
          <a:blip r:embed="rId11"/>
          <a:stretch>
            <a:fillRect/>
          </a:stretch>
        </p:blipFill>
        <p:spPr>
          <a:xfrm>
            <a:off x="6344547" y="1516670"/>
            <a:ext cx="898248" cy="2126320"/>
          </a:xfrm>
          <a:prstGeom prst="rect">
            <a:avLst/>
          </a:prstGeom>
        </p:spPr>
      </p:pic>
      <p:pic>
        <p:nvPicPr>
          <p:cNvPr id="31" name="图片 30"/>
          <p:cNvPicPr>
            <a:picLocks noChangeAspect="1"/>
          </p:cNvPicPr>
          <p:nvPr/>
        </p:nvPicPr>
        <p:blipFill>
          <a:blip r:embed="rId12"/>
          <a:stretch>
            <a:fillRect/>
          </a:stretch>
        </p:blipFill>
        <p:spPr>
          <a:xfrm>
            <a:off x="3990760" y="1516809"/>
            <a:ext cx="382302" cy="2128215"/>
          </a:xfrm>
          <a:prstGeom prst="rect">
            <a:avLst/>
          </a:prstGeom>
        </p:spPr>
      </p:pic>
      <p:pic>
        <p:nvPicPr>
          <p:cNvPr id="34" name="图片 33"/>
          <p:cNvPicPr>
            <a:picLocks noChangeAspect="1"/>
          </p:cNvPicPr>
          <p:nvPr/>
        </p:nvPicPr>
        <p:blipFill>
          <a:blip r:embed="rId13"/>
          <a:stretch>
            <a:fillRect/>
          </a:stretch>
        </p:blipFill>
        <p:spPr>
          <a:xfrm>
            <a:off x="335360" y="3722206"/>
            <a:ext cx="5378233" cy="1315475"/>
          </a:xfrm>
          <a:prstGeom prst="rect">
            <a:avLst/>
          </a:prstGeom>
        </p:spPr>
      </p:pic>
      <p:pic>
        <p:nvPicPr>
          <p:cNvPr id="35" name="图片 34"/>
          <p:cNvPicPr>
            <a:picLocks noChangeAspect="1"/>
          </p:cNvPicPr>
          <p:nvPr/>
        </p:nvPicPr>
        <p:blipFill>
          <a:blip r:embed="rId14"/>
          <a:stretch>
            <a:fillRect/>
          </a:stretch>
        </p:blipFill>
        <p:spPr>
          <a:xfrm>
            <a:off x="336039" y="5065638"/>
            <a:ext cx="3333894" cy="1315690"/>
          </a:xfrm>
          <a:prstGeom prst="rect">
            <a:avLst/>
          </a:prstGeom>
        </p:spPr>
      </p:pic>
      <p:pic>
        <p:nvPicPr>
          <p:cNvPr id="36" name="图片 35"/>
          <p:cNvPicPr>
            <a:picLocks noChangeAspect="1"/>
          </p:cNvPicPr>
          <p:nvPr/>
        </p:nvPicPr>
        <p:blipFill>
          <a:blip r:embed="rId15"/>
          <a:stretch>
            <a:fillRect/>
          </a:stretch>
        </p:blipFill>
        <p:spPr>
          <a:xfrm>
            <a:off x="3728618" y="5060669"/>
            <a:ext cx="1984976" cy="1296641"/>
          </a:xfrm>
          <a:prstGeom prst="rect">
            <a:avLst/>
          </a:prstGeom>
        </p:spPr>
      </p:pic>
      <p:sp>
        <p:nvSpPr>
          <p:cNvPr id="37" name="文本框 36"/>
          <p:cNvSpPr txBox="1"/>
          <p:nvPr/>
        </p:nvSpPr>
        <p:spPr>
          <a:xfrm>
            <a:off x="4181911" y="1001312"/>
            <a:ext cx="3384376" cy="385887"/>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130" dirty="0"/>
              <a:t> The Nb</a:t>
            </a:r>
            <a:r>
              <a:rPr lang="en-US" altLang="zh-CN" sz="2130" baseline="-25000" dirty="0"/>
              <a:t>3</a:t>
            </a:r>
            <a:r>
              <a:rPr lang="en-US" altLang="zh-CN" sz="2130" dirty="0"/>
              <a:t>Sn coils for LPF3</a:t>
            </a:r>
            <a:endParaRPr lang="zh-CN" altLang="en-US" sz="1600" b="0" dirty="0"/>
          </a:p>
        </p:txBody>
      </p:sp>
      <p:pic>
        <p:nvPicPr>
          <p:cNvPr id="5" name="Picture 2" descr="中国科学院大学大学简介|院校专业录取数据|招生计划数据|招生章程-第一高考网"/>
          <p:cNvPicPr>
            <a:picLocks noChangeAspect="1" noChangeArrowheads="1"/>
          </p:cNvPicPr>
          <p:nvPr/>
        </p:nvPicPr>
        <p:blipFill>
          <a:blip r:embed="rId16"/>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9192260" y="992505"/>
            <a:ext cx="2448560" cy="368300"/>
          </a:xfrm>
          <a:prstGeom prst="rect">
            <a:avLst/>
          </a:prstGeom>
          <a:solidFill>
            <a:srgbClr val="FDCC6D"/>
          </a:solidFill>
        </p:spPr>
        <p:txBody>
          <a:bodyPr wrap="square">
            <a:spAutoFit/>
          </a:bodyPr>
          <a:lstStyle>
            <a:defPPr>
              <a:defRPr lang="zh-CN"/>
            </a:defPPr>
            <a:lvl1pPr>
              <a:defRPr sz="2000" i="1">
                <a:solidFill>
                  <a:srgbClr val="FF0000"/>
                </a:solidFill>
                <a:latin typeface="+mj-lt"/>
                <a:ea typeface="宋体" pitchFamily="2" charset="-122"/>
                <a:cs typeface="Times New Roman" panose="02020603050405020304" pitchFamily="18" charset="0"/>
              </a:defRPr>
            </a:lvl1pPr>
          </a:lstStyle>
          <a:p>
            <a:r>
              <a:rPr lang="en-AU" altLang="zh-CN" sz="1800" dirty="0" err="1">
                <a:solidFill>
                  <a:srgbClr val="002060"/>
                </a:solidFill>
              </a:rPr>
              <a:t>Chengtao</a:t>
            </a:r>
            <a:r>
              <a:rPr lang="en-AU" altLang="zh-CN" sz="1800" dirty="0">
                <a:solidFill>
                  <a:srgbClr val="002060"/>
                </a:solidFill>
              </a:rPr>
              <a:t> Wang et al</a:t>
            </a:r>
            <a:endParaRPr lang="zh-CN" altLang="en-US" dirty="0">
              <a:solidFill>
                <a:srgbClr val="002060"/>
              </a:solidFill>
            </a:endParaRPr>
          </a:p>
        </p:txBody>
      </p:sp>
      <p:sp>
        <p:nvSpPr>
          <p:cNvPr id="11" name="矩形 10"/>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13"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5</a:t>
            </a:fld>
            <a:endParaRPr lang="en-US" sz="1200" dirty="0"/>
          </a:p>
        </p:txBody>
      </p:sp>
      <p:sp>
        <p:nvSpPr>
          <p:cNvPr id="5" name="文本框 4"/>
          <p:cNvSpPr txBox="1"/>
          <p:nvPr/>
        </p:nvSpPr>
        <p:spPr>
          <a:xfrm>
            <a:off x="3536950" y="1019810"/>
            <a:ext cx="5296535" cy="461645"/>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130" dirty="0"/>
              <a:t>The </a:t>
            </a:r>
            <a:r>
              <a:rPr lang="en-US" altLang="zh-CN" sz="2130" dirty="0" err="1"/>
              <a:t>ReBCO</a:t>
            </a:r>
            <a:r>
              <a:rPr lang="en-US" altLang="zh-CN" sz="2130" dirty="0"/>
              <a:t> block insert coils for LPF3</a:t>
            </a:r>
            <a:endParaRPr lang="zh-CN" altLang="en-US" sz="1600" b="0" dirty="0"/>
          </a:p>
        </p:txBody>
      </p:sp>
      <p:graphicFrame>
        <p:nvGraphicFramePr>
          <p:cNvPr id="7" name="表格 6"/>
          <p:cNvGraphicFramePr>
            <a:graphicFrameLocks noGrp="1"/>
          </p:cNvGraphicFramePr>
          <p:nvPr/>
        </p:nvGraphicFramePr>
        <p:xfrm>
          <a:off x="404821" y="2621537"/>
          <a:ext cx="2640528" cy="2133600"/>
        </p:xfrm>
        <a:graphic>
          <a:graphicData uri="http://schemas.openxmlformats.org/drawingml/2006/table">
            <a:tbl>
              <a:tblPr firstRow="1" bandRow="1">
                <a:tableStyleId>{5940675A-B579-460E-94D1-54222C63F5DA}</a:tableStyleId>
              </a:tblPr>
              <a:tblGrid>
                <a:gridCol w="1320264">
                  <a:extLst>
                    <a:ext uri="{9D8B030D-6E8A-4147-A177-3AD203B41FA5}">
                      <a16:colId xmlns:a16="http://schemas.microsoft.com/office/drawing/2014/main" val="20000"/>
                    </a:ext>
                  </a:extLst>
                </a:gridCol>
                <a:gridCol w="1320264">
                  <a:extLst>
                    <a:ext uri="{9D8B030D-6E8A-4147-A177-3AD203B41FA5}">
                      <a16:colId xmlns:a16="http://schemas.microsoft.com/office/drawing/2014/main" val="20001"/>
                    </a:ext>
                  </a:extLst>
                </a:gridCol>
              </a:tblGrid>
              <a:tr h="269768">
                <a:tc>
                  <a:txBody>
                    <a:bodyPr/>
                    <a:lstStyle/>
                    <a:p>
                      <a:pPr algn="ctr"/>
                      <a:r>
                        <a:rPr lang="en-US" altLang="zh-CN" sz="1400" dirty="0">
                          <a:latin typeface="Times New Roman" panose="02020603050405020304" pitchFamily="18" charset="0"/>
                          <a:cs typeface="Times New Roman" panose="02020603050405020304" pitchFamily="18" charset="0"/>
                        </a:rPr>
                        <a:t>Parameters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Values</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69768">
                <a:tc>
                  <a:txBody>
                    <a:bodyPr/>
                    <a:lstStyle/>
                    <a:p>
                      <a:pPr algn="ctr"/>
                      <a:r>
                        <a:rPr lang="en-US" altLang="zh-CN" sz="1400" dirty="0">
                          <a:latin typeface="Times New Roman" panose="02020603050405020304" pitchFamily="18" charset="0"/>
                          <a:cs typeface="Times New Roman" panose="02020603050405020304" pitchFamily="18" charset="0"/>
                        </a:rPr>
                        <a:t>L0</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baseline="0" dirty="0">
                          <a:latin typeface="Times New Roman" panose="02020603050405020304" pitchFamily="18" charset="0"/>
                          <a:cs typeface="Times New Roman" panose="02020603050405020304" pitchFamily="18" charset="0"/>
                        </a:rPr>
                        <a:t>409.6 </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269768">
                <a:tc>
                  <a:txBody>
                    <a:bodyPr/>
                    <a:lstStyle/>
                    <a:p>
                      <a:pPr algn="ctr"/>
                      <a:r>
                        <a:rPr lang="en-US" altLang="zh-CN" sz="1400" dirty="0">
                          <a:latin typeface="Times New Roman" panose="02020603050405020304" pitchFamily="18" charset="0"/>
                          <a:cs typeface="Times New Roman" panose="02020603050405020304" pitchFamily="18" charset="0"/>
                        </a:rPr>
                        <a:t>L1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Times New Roman" panose="02020603050405020304" pitchFamily="18" charset="0"/>
                          <a:cs typeface="Times New Roman" panose="02020603050405020304" pitchFamily="18" charset="0"/>
                        </a:rPr>
                        <a:t>540.2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269768">
                <a:tc>
                  <a:txBody>
                    <a:bodyPr/>
                    <a:lstStyle/>
                    <a:p>
                      <a:pPr algn="ctr"/>
                      <a:r>
                        <a:rPr lang="en-US" altLang="zh-CN" sz="1400" dirty="0">
                          <a:latin typeface="Times New Roman" panose="02020603050405020304" pitchFamily="18" charset="0"/>
                          <a:cs typeface="Times New Roman" panose="02020603050405020304" pitchFamily="18" charset="0"/>
                        </a:rPr>
                        <a:t>Rhard</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800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69768">
                <a:tc>
                  <a:txBody>
                    <a:bodyPr/>
                    <a:lstStyle/>
                    <a:p>
                      <a:pPr algn="ctr"/>
                      <a:r>
                        <a:rPr lang="en-US" altLang="zh-CN" sz="1400" dirty="0">
                          <a:latin typeface="Times New Roman" panose="02020603050405020304" pitchFamily="18" charset="0"/>
                          <a:cs typeface="Times New Roman" panose="02020603050405020304" pitchFamily="18" charset="0"/>
                        </a:rPr>
                        <a:t>Aend</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6</a:t>
                      </a:r>
                      <a:r>
                        <a:rPr lang="en-US" altLang="zh-CN" sz="1400" baseline="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269768">
                <a:tc>
                  <a:txBody>
                    <a:bodyPr/>
                    <a:lstStyle/>
                    <a:p>
                      <a:pPr algn="ctr"/>
                      <a:r>
                        <a:rPr lang="en-US" altLang="zh-CN" sz="1400" dirty="0">
                          <a:latin typeface="Times New Roman" panose="02020603050405020304" pitchFamily="18" charset="0"/>
                          <a:cs typeface="Times New Roman" panose="02020603050405020304" pitchFamily="18" charset="0"/>
                        </a:rPr>
                        <a:t>R1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9.5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269768">
                <a:tc>
                  <a:txBody>
                    <a:bodyPr/>
                    <a:lstStyle/>
                    <a:p>
                      <a:pPr algn="ctr"/>
                      <a:r>
                        <a:rPr lang="en-US" altLang="zh-CN" sz="1400" dirty="0">
                          <a:latin typeface="Times New Roman" panose="02020603050405020304" pitchFamily="18" charset="0"/>
                          <a:cs typeface="Times New Roman" panose="02020603050405020304" pitchFamily="18" charset="0"/>
                        </a:rPr>
                        <a:t>Z1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120</a:t>
                      </a:r>
                      <a:r>
                        <a:rPr lang="en-US" altLang="zh-CN" sz="1400" baseline="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pic>
        <p:nvPicPr>
          <p:cNvPr id="8" name="图片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1424" y="990761"/>
            <a:ext cx="1230511" cy="1539996"/>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97108" y="1408482"/>
            <a:ext cx="8790071" cy="1213055"/>
          </a:xfrm>
          <a:prstGeom prst="rect">
            <a:avLst/>
          </a:prstGeom>
        </p:spPr>
      </p:pic>
      <p:pic>
        <p:nvPicPr>
          <p:cNvPr id="10" name="图片 9"/>
          <p:cNvPicPr>
            <a:picLocks noChangeAspect="1"/>
          </p:cNvPicPr>
          <p:nvPr/>
        </p:nvPicPr>
        <p:blipFill>
          <a:blip r:embed="rId6"/>
          <a:stretch>
            <a:fillRect/>
          </a:stretch>
        </p:blipFill>
        <p:spPr>
          <a:xfrm>
            <a:off x="3287688" y="2624816"/>
            <a:ext cx="4104456" cy="2100328"/>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36160" y="2645585"/>
            <a:ext cx="4204589" cy="2151567"/>
          </a:xfrm>
          <a:prstGeom prst="rect">
            <a:avLst/>
          </a:prstGeom>
        </p:spPr>
      </p:pic>
      <p:pic>
        <p:nvPicPr>
          <p:cNvPr id="12" name="图片 11"/>
          <p:cNvPicPr>
            <a:picLocks noChangeAspect="1"/>
          </p:cNvPicPr>
          <p:nvPr/>
        </p:nvPicPr>
        <p:blipFill>
          <a:blip r:embed="rId8"/>
          <a:stretch>
            <a:fillRect/>
          </a:stretch>
        </p:blipFill>
        <p:spPr>
          <a:xfrm>
            <a:off x="129176" y="4849052"/>
            <a:ext cx="3649540" cy="1679724"/>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99363" y="4854784"/>
            <a:ext cx="8213506" cy="1679724"/>
          </a:xfrm>
          <a:prstGeom prst="rect">
            <a:avLst/>
          </a:prstGeom>
        </p:spPr>
      </p:pic>
      <p:pic>
        <p:nvPicPr>
          <p:cNvPr id="6" name="Picture 2" descr="中国科学院大学大学简介|院校专业录取数据|招生计划数据|招生章程-第一高考网"/>
          <p:cNvPicPr>
            <a:picLocks noChangeAspect="1" noChangeArrowheads="1"/>
          </p:cNvPicPr>
          <p:nvPr/>
        </p:nvPicPr>
        <p:blipFill>
          <a:blip r:embed="rId10"/>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10056495" y="992505"/>
            <a:ext cx="1664970" cy="398780"/>
          </a:xfrm>
          <a:prstGeom prst="rect">
            <a:avLst/>
          </a:prstGeom>
          <a:solidFill>
            <a:srgbClr val="FDCC6D"/>
          </a:solidFill>
        </p:spPr>
        <p:txBody>
          <a:bodyPr wrap="square">
            <a:spAutoFit/>
          </a:bodyPr>
          <a:lstStyle>
            <a:defPPr>
              <a:defRPr lang="zh-CN"/>
            </a:defPPr>
            <a:lvl1pPr>
              <a:defRPr sz="2000" i="1">
                <a:solidFill>
                  <a:srgbClr val="FF0000"/>
                </a:solidFill>
                <a:latin typeface="+mj-lt"/>
                <a:ea typeface="宋体" pitchFamily="2" charset="-122"/>
                <a:cs typeface="Times New Roman" panose="02020603050405020304" pitchFamily="18" charset="0"/>
              </a:defRPr>
            </a:lvl1pPr>
          </a:lstStyle>
          <a:p>
            <a:r>
              <a:rPr lang="en-US" altLang="zh-CN" dirty="0"/>
              <a:t>Ze Feng</a:t>
            </a:r>
            <a:r>
              <a:rPr lang="en-AU" altLang="zh-CN" sz="1800" dirty="0">
                <a:solidFill>
                  <a:srgbClr val="002060"/>
                </a:solidFill>
              </a:rPr>
              <a:t> et al</a:t>
            </a:r>
            <a:endParaRPr lang="zh-CN" altLang="en-US" dirty="0">
              <a:solidFill>
                <a:srgbClr val="002060"/>
              </a:solidFill>
            </a:endParaRPr>
          </a:p>
        </p:txBody>
      </p:sp>
      <p:sp>
        <p:nvSpPr>
          <p:cNvPr id="16" name="矩形 15"/>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sp>
        <p:nvSpPr>
          <p:cNvPr id="2" name="文本框 1">
            <a:extLst>
              <a:ext uri="{FF2B5EF4-FFF2-40B4-BE49-F238E27FC236}">
                <a16:creationId xmlns:a16="http://schemas.microsoft.com/office/drawing/2014/main" id="{09AF2CD3-9772-2C55-5D2B-538330CEDC26}"/>
              </a:ext>
            </a:extLst>
          </p:cNvPr>
          <p:cNvSpPr txBox="1"/>
          <p:nvPr/>
        </p:nvSpPr>
        <p:spPr>
          <a:xfrm>
            <a:off x="4634161" y="6119695"/>
            <a:ext cx="4223089" cy="338554"/>
          </a:xfrm>
          <a:prstGeom prst="rect">
            <a:avLst/>
          </a:prstGeom>
          <a:solidFill>
            <a:srgbClr val="FDCC6D"/>
          </a:solidFill>
        </p:spPr>
        <p:txBody>
          <a:bodyPr wrap="square">
            <a:spAutoFit/>
          </a:bodyPr>
          <a:lstStyle>
            <a:defPPr>
              <a:defRPr lang="zh-CN"/>
            </a:defPPr>
            <a:lvl1pPr>
              <a:defRPr sz="2000" i="1">
                <a:solidFill>
                  <a:srgbClr val="FF0000"/>
                </a:solidFill>
                <a:latin typeface="+mj-lt"/>
                <a:ea typeface="宋体" pitchFamily="2" charset="-122"/>
                <a:cs typeface="Times New Roman" panose="02020603050405020304" pitchFamily="18" charset="0"/>
              </a:defRPr>
            </a:lvl1pPr>
          </a:lstStyle>
          <a:p>
            <a:r>
              <a:rPr lang="en-US" altLang="zh-CN" sz="1600" dirty="0">
                <a:solidFill>
                  <a:srgbClr val="002060"/>
                </a:solidFill>
              </a:rPr>
              <a:t>Coils wound with Insulated stacked </a:t>
            </a:r>
            <a:r>
              <a:rPr lang="en-US" altLang="zh-CN" sz="1600" dirty="0" err="1">
                <a:solidFill>
                  <a:srgbClr val="002060"/>
                </a:solidFill>
              </a:rPr>
              <a:t>ReBCO</a:t>
            </a:r>
            <a:r>
              <a:rPr lang="en-US" altLang="zh-CN" sz="1600" dirty="0">
                <a:solidFill>
                  <a:srgbClr val="002060"/>
                </a:solidFill>
              </a:rPr>
              <a:t> tapes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24"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6</a:t>
            </a:fld>
            <a:endParaRPr lang="en-US" sz="1200" dirty="0"/>
          </a:p>
        </p:txBody>
      </p:sp>
      <p:sp>
        <p:nvSpPr>
          <p:cNvPr id="9" name="文本框 8"/>
          <p:cNvSpPr txBox="1"/>
          <p:nvPr/>
        </p:nvSpPr>
        <p:spPr>
          <a:xfrm>
            <a:off x="3533140" y="1021715"/>
            <a:ext cx="4897755" cy="40005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130" dirty="0"/>
              <a:t>The </a:t>
            </a:r>
            <a:r>
              <a:rPr lang="en-US" altLang="zh-CN" sz="2130" dirty="0" err="1"/>
              <a:t>ReBCO</a:t>
            </a:r>
            <a:r>
              <a:rPr lang="en-US" altLang="zh-CN" sz="2130" dirty="0"/>
              <a:t> CCT </a:t>
            </a:r>
            <a:r>
              <a:rPr lang="en-US" altLang="zh-CN" sz="2130" dirty="0" err="1"/>
              <a:t>instert</a:t>
            </a:r>
            <a:r>
              <a:rPr lang="en-US" altLang="zh-CN" sz="2130" dirty="0"/>
              <a:t> coils for LPF3</a:t>
            </a:r>
            <a:endParaRPr lang="zh-CN" altLang="en-US" sz="1600" b="0" dirty="0"/>
          </a:p>
        </p:txBody>
      </p:sp>
      <p:pic>
        <p:nvPicPr>
          <p:cNvPr id="11" name="图片 10" descr="图片包含 室内, 建筑, 厨房, 窗户&#10;&#10;描述已自动生成"/>
          <p:cNvPicPr>
            <a:picLocks noChangeAspect="1"/>
          </p:cNvPicPr>
          <p:nvPr/>
        </p:nvPicPr>
        <p:blipFill rotWithShape="1">
          <a:blip r:embed="rId3"/>
          <a:srcRect/>
          <a:stretch>
            <a:fillRect/>
          </a:stretch>
        </p:blipFill>
        <p:spPr>
          <a:xfrm>
            <a:off x="254002" y="3461532"/>
            <a:ext cx="3897782" cy="1595665"/>
          </a:xfrm>
          <a:prstGeom prst="rect">
            <a:avLst/>
          </a:prstGeom>
        </p:spPr>
      </p:pic>
      <p:pic>
        <p:nvPicPr>
          <p:cNvPr id="12" name="图片 11" descr="图片包含 室内, 桌子, 片, 游戏机&#10;&#10;描述已自动生成"/>
          <p:cNvPicPr>
            <a:picLocks noChangeAspect="1"/>
          </p:cNvPicPr>
          <p:nvPr/>
        </p:nvPicPr>
        <p:blipFill rotWithShape="1">
          <a:blip r:embed="rId4"/>
          <a:srcRect/>
          <a:stretch>
            <a:fillRect/>
          </a:stretch>
        </p:blipFill>
        <p:spPr>
          <a:xfrm>
            <a:off x="254003" y="5077802"/>
            <a:ext cx="3897782" cy="1167152"/>
          </a:xfrm>
          <a:prstGeom prst="rect">
            <a:avLst/>
          </a:prstGeom>
        </p:spPr>
      </p:pic>
      <p:pic>
        <p:nvPicPr>
          <p:cNvPr id="13" name="图片 12" descr="图片包含 游戏机, 鸟, 床, 食物&#10;&#10;描述已自动生成"/>
          <p:cNvPicPr>
            <a:picLocks noChangeAspect="1"/>
          </p:cNvPicPr>
          <p:nvPr/>
        </p:nvPicPr>
        <p:blipFill rotWithShape="1">
          <a:blip r:embed="rId5"/>
          <a:srcRect/>
          <a:stretch>
            <a:fillRect/>
          </a:stretch>
        </p:blipFill>
        <p:spPr>
          <a:xfrm>
            <a:off x="7694124" y="3372153"/>
            <a:ext cx="4099962" cy="928095"/>
          </a:xfrm>
          <a:prstGeom prst="rect">
            <a:avLst/>
          </a:prstGeom>
        </p:spPr>
      </p:pic>
      <p:pic>
        <p:nvPicPr>
          <p:cNvPr id="14" name="图片 13"/>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918417" y="1059886"/>
            <a:ext cx="3874909" cy="2195793"/>
          </a:xfrm>
          <a:prstGeom prst="rect">
            <a:avLst/>
          </a:prstGeom>
        </p:spPr>
      </p:pic>
      <p:pic>
        <p:nvPicPr>
          <p:cNvPr id="15" name="图片 14"/>
          <p:cNvPicPr>
            <a:picLocks noChangeAspect="1"/>
          </p:cNvPicPr>
          <p:nvPr/>
        </p:nvPicPr>
        <p:blipFill rotWithShape="1">
          <a:blip r:embed="rId7"/>
          <a:srcRect/>
          <a:stretch>
            <a:fillRect/>
          </a:stretch>
        </p:blipFill>
        <p:spPr>
          <a:xfrm>
            <a:off x="4295800" y="3372153"/>
            <a:ext cx="3204356" cy="2880518"/>
          </a:xfrm>
          <a:prstGeom prst="rect">
            <a:avLst/>
          </a:prstGeom>
        </p:spPr>
      </p:pic>
      <p:grpSp>
        <p:nvGrpSpPr>
          <p:cNvPr id="16" name="组合 15"/>
          <p:cNvGrpSpPr/>
          <p:nvPr/>
        </p:nvGrpSpPr>
        <p:grpSpPr>
          <a:xfrm>
            <a:off x="191344" y="1268760"/>
            <a:ext cx="3204356" cy="2117045"/>
            <a:chOff x="5430102" y="753979"/>
            <a:chExt cx="2636264" cy="1561548"/>
          </a:xfrm>
        </p:grpSpPr>
        <p:pic>
          <p:nvPicPr>
            <p:cNvPr id="18" name="图片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30102" y="753979"/>
              <a:ext cx="2611608" cy="1343496"/>
            </a:xfrm>
            <a:prstGeom prst="rect">
              <a:avLst/>
            </a:prstGeom>
          </p:spPr>
        </p:pic>
        <p:sp>
          <p:nvSpPr>
            <p:cNvPr id="19" name="文本框 18"/>
            <p:cNvSpPr txBox="1"/>
            <p:nvPr/>
          </p:nvSpPr>
          <p:spPr>
            <a:xfrm>
              <a:off x="5480719" y="2053917"/>
              <a:ext cx="258564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典型</a:t>
              </a: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CCT</a:t>
              </a:r>
              <a:r>
                <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线圈结构示意</a:t>
              </a:r>
            </a:p>
          </p:txBody>
        </p:sp>
      </p:grpSp>
      <p:grpSp>
        <p:nvGrpSpPr>
          <p:cNvPr id="20" name="组合 19"/>
          <p:cNvGrpSpPr/>
          <p:nvPr/>
        </p:nvGrpSpPr>
        <p:grpSpPr>
          <a:xfrm>
            <a:off x="4305447" y="1549874"/>
            <a:ext cx="3403570" cy="1751208"/>
            <a:chOff x="5448291" y="2415257"/>
            <a:chExt cx="2900296" cy="1751208"/>
          </a:xfrm>
        </p:grpSpPr>
        <p:pic>
          <p:nvPicPr>
            <p:cNvPr id="21" name="图片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93149" y="2415257"/>
              <a:ext cx="2260879" cy="1446421"/>
            </a:xfrm>
            <a:prstGeom prst="rect">
              <a:avLst/>
            </a:prstGeom>
          </p:spPr>
        </p:pic>
        <p:sp>
          <p:nvSpPr>
            <p:cNvPr id="25" name="文本框 24"/>
            <p:cNvSpPr txBox="1"/>
            <p:nvPr/>
          </p:nvSpPr>
          <p:spPr>
            <a:xfrm>
              <a:off x="5448291" y="3904855"/>
              <a:ext cx="2900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“斜螺线管”型</a:t>
              </a: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CCT</a:t>
              </a:r>
              <a:r>
                <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线圈结构示意</a:t>
              </a:r>
            </a:p>
          </p:txBody>
        </p:sp>
      </p:grpSp>
      <p:pic>
        <p:nvPicPr>
          <p:cNvPr id="26" name="图片 25"/>
          <p:cNvPicPr>
            <a:picLocks noChangeAspect="1"/>
          </p:cNvPicPr>
          <p:nvPr/>
        </p:nvPicPr>
        <p:blipFill rotWithShape="1">
          <a:blip r:embed="rId10"/>
          <a:srcRect/>
          <a:stretch>
            <a:fillRect/>
          </a:stretch>
        </p:blipFill>
        <p:spPr>
          <a:xfrm rot="16200000">
            <a:off x="8895320" y="3322817"/>
            <a:ext cx="1727355" cy="4099960"/>
          </a:xfrm>
          <a:prstGeom prst="rect">
            <a:avLst/>
          </a:prstGeom>
        </p:spPr>
      </p:pic>
      <p:sp>
        <p:nvSpPr>
          <p:cNvPr id="27" name="箭头: 右 26"/>
          <p:cNvSpPr/>
          <p:nvPr/>
        </p:nvSpPr>
        <p:spPr>
          <a:xfrm>
            <a:off x="3868889" y="2104553"/>
            <a:ext cx="427511" cy="307777"/>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2" name="Picture 2" descr="中国科学院大学大学简介|院校专业录取数据|招生计划数据|招生章程-第一高考网"/>
          <p:cNvPicPr>
            <a:picLocks noChangeAspect="1" noChangeArrowheads="1"/>
          </p:cNvPicPr>
          <p:nvPr/>
        </p:nvPicPr>
        <p:blipFill>
          <a:blip r:embed="rId11"/>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8725535" y="1021715"/>
            <a:ext cx="1626870" cy="368300"/>
          </a:xfrm>
          <a:prstGeom prst="rect">
            <a:avLst/>
          </a:prstGeom>
          <a:solidFill>
            <a:srgbClr val="FDCC6D"/>
          </a:solidFill>
        </p:spPr>
        <p:txBody>
          <a:bodyPr wrap="square">
            <a:spAutoFit/>
          </a:bodyPr>
          <a:lstStyle/>
          <a:p>
            <a:r>
              <a:rPr lang="en-US" altLang="zh-CN" i="1" dirty="0">
                <a:latin typeface="+mj-lt"/>
                <a:ea typeface="宋体" pitchFamily="2" charset="-122"/>
                <a:cs typeface="Times New Roman" panose="02020603050405020304" pitchFamily="18" charset="0"/>
              </a:rPr>
              <a:t>Rui Kang et al</a:t>
            </a:r>
            <a:endParaRPr lang="en-US" altLang="zh-CN" sz="2000" i="1" dirty="0">
              <a:latin typeface="+mj-lt"/>
              <a:ea typeface="宋体" pitchFamily="2" charset="-122"/>
              <a:cs typeface="Times New Roman" panose="02020603050405020304" pitchFamily="18" charset="0"/>
            </a:endParaRPr>
          </a:p>
        </p:txBody>
      </p:sp>
      <p:sp>
        <p:nvSpPr>
          <p:cNvPr id="8" name="矩形 7"/>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30"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7</a:t>
            </a:fld>
            <a:endParaRPr lang="en-US" sz="1200"/>
          </a:p>
        </p:txBody>
      </p:sp>
      <p:pic>
        <p:nvPicPr>
          <p:cNvPr id="5" name="图片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582" y="1231069"/>
            <a:ext cx="2587206" cy="2350247"/>
          </a:xfrm>
          <a:prstGeom prst="rect">
            <a:avLst/>
          </a:prstGeom>
        </p:spPr>
      </p:pic>
      <p:pic>
        <p:nvPicPr>
          <p:cNvPr id="6" name="图片 5"/>
          <p:cNvPicPr>
            <a:picLocks noChangeAspect="1"/>
          </p:cNvPicPr>
          <p:nvPr/>
        </p:nvPicPr>
        <p:blipFill>
          <a:blip r:embed="rId4"/>
          <a:stretch>
            <a:fillRect/>
          </a:stretch>
        </p:blipFill>
        <p:spPr>
          <a:xfrm>
            <a:off x="3367587" y="1422750"/>
            <a:ext cx="4777189" cy="2265302"/>
          </a:xfrm>
          <a:prstGeom prst="rect">
            <a:avLst/>
          </a:prstGeom>
        </p:spPr>
      </p:pic>
      <p:pic>
        <p:nvPicPr>
          <p:cNvPr id="7" name="图片 6"/>
          <p:cNvPicPr>
            <a:picLocks noChangeAspect="1"/>
          </p:cNvPicPr>
          <p:nvPr/>
        </p:nvPicPr>
        <p:blipFill rotWithShape="1">
          <a:blip r:embed="rId5"/>
          <a:srcRect/>
          <a:stretch>
            <a:fillRect/>
          </a:stretch>
        </p:blipFill>
        <p:spPr>
          <a:xfrm>
            <a:off x="3723073" y="3717032"/>
            <a:ext cx="1363437" cy="2410731"/>
          </a:xfrm>
          <a:prstGeom prst="rect">
            <a:avLst/>
          </a:prstGeom>
        </p:spPr>
      </p:pic>
      <p:sp>
        <p:nvSpPr>
          <p:cNvPr id="13" name="文本框 12"/>
          <p:cNvSpPr txBox="1"/>
          <p:nvPr/>
        </p:nvSpPr>
        <p:spPr>
          <a:xfrm>
            <a:off x="9041669" y="6425482"/>
            <a:ext cx="2508765" cy="307777"/>
          </a:xfrm>
          <a:prstGeom prst="rect">
            <a:avLst/>
          </a:prstGeom>
          <a:noFill/>
        </p:spPr>
        <p:txBody>
          <a:bodyPr wrap="none" rtlCol="0">
            <a:spAutoFit/>
          </a:bodyPr>
          <a:lstStyle/>
          <a:p>
            <a:pPr algn="ctr"/>
            <a:r>
              <a:rPr lang="en-US" altLang="zh-CN" sz="1400" b="1" dirty="0">
                <a:solidFill>
                  <a:srgbClr val="FF0000"/>
                </a:solidFill>
                <a:latin typeface="Times New Roman" panose="02020603050405020304" pitchFamily="18" charset="0"/>
                <a:cs typeface="Times New Roman" panose="02020603050405020304" pitchFamily="18" charset="0"/>
              </a:rPr>
              <a:t>2023.8.29</a:t>
            </a:r>
            <a:r>
              <a:rPr lang="zh-CN" altLang="en-US" sz="1400" b="1" dirty="0">
                <a:solidFill>
                  <a:srgbClr val="FF0000"/>
                </a:solidFill>
                <a:latin typeface="Times New Roman" panose="02020603050405020304" pitchFamily="18" charset="0"/>
                <a:cs typeface="Times New Roman" panose="02020603050405020304" pitchFamily="18" charset="0"/>
              </a:rPr>
              <a:t> </a:t>
            </a:r>
            <a:r>
              <a:rPr lang="en-US" altLang="zh-CN" sz="1400" b="1" dirty="0">
                <a:solidFill>
                  <a:srgbClr val="FF0000"/>
                </a:solidFill>
                <a:latin typeface="Times New Roman" panose="02020603050405020304" pitchFamily="18" charset="0"/>
                <a:cs typeface="Times New Roman" panose="02020603050405020304" pitchFamily="18" charset="0"/>
              </a:rPr>
              <a:t>Assembly completed</a:t>
            </a:r>
            <a:endParaRPr lang="zh-CN" altLang="en-US" sz="1400" b="1" dirty="0">
              <a:solidFill>
                <a:srgbClr val="FF0000"/>
              </a:solidFill>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28812" y="954508"/>
            <a:ext cx="3688307" cy="5498828"/>
          </a:xfrm>
          <a:prstGeom prst="rect">
            <a:avLst/>
          </a:prstGeom>
        </p:spPr>
      </p:pic>
      <p:sp>
        <p:nvSpPr>
          <p:cNvPr id="20" name="灯片编号占位符 3"/>
          <p:cNvSpPr txBox="1"/>
          <p:nvPr/>
        </p:nvSpPr>
        <p:spPr>
          <a:xfrm>
            <a:off x="8490541" y="6240463"/>
            <a:ext cx="2909888" cy="20638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5DD3DB80-B894-403A-B48E-6FDC1A72010E}" type="slidenum">
              <a:rPr lang="zh-CN" altLang="en-US" sz="1000" smtClean="0">
                <a:solidFill>
                  <a:prstClr val="black">
                    <a:lumMod val="50000"/>
                    <a:lumOff val="50000"/>
                  </a:prstClr>
                </a:solidFill>
                <a:latin typeface="Arial"/>
                <a:ea typeface="微软雅黑"/>
              </a:rPr>
              <a:t>7</a:t>
            </a:fld>
            <a:endParaRPr lang="zh-CN" altLang="en-US" sz="1000">
              <a:solidFill>
                <a:prstClr val="black">
                  <a:lumMod val="50000"/>
                  <a:lumOff val="50000"/>
                </a:prstClr>
              </a:solidFill>
              <a:latin typeface="Arial"/>
              <a:ea typeface="微软雅黑"/>
            </a:endParaRPr>
          </a:p>
        </p:txBody>
      </p:sp>
      <p:pic>
        <p:nvPicPr>
          <p:cNvPr id="38" name="图片 3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20567" y="4072576"/>
            <a:ext cx="2959061" cy="2265301"/>
          </a:xfrm>
          <a:prstGeom prst="rect">
            <a:avLst/>
          </a:prstGeom>
        </p:spPr>
      </p:pic>
      <p:pic>
        <p:nvPicPr>
          <p:cNvPr id="39" name="图片 38"/>
          <p:cNvPicPr>
            <a:picLocks noChangeAspect="1"/>
          </p:cNvPicPr>
          <p:nvPr/>
        </p:nvPicPr>
        <p:blipFill>
          <a:blip r:embed="rId8"/>
          <a:stretch>
            <a:fillRect/>
          </a:stretch>
        </p:blipFill>
        <p:spPr>
          <a:xfrm>
            <a:off x="378382" y="3573016"/>
            <a:ext cx="2633243" cy="2617526"/>
          </a:xfrm>
          <a:prstGeom prst="rect">
            <a:avLst/>
          </a:prstGeom>
        </p:spPr>
      </p:pic>
      <p:pic>
        <p:nvPicPr>
          <p:cNvPr id="40" name="图片 39"/>
          <p:cNvPicPr>
            <a:picLocks noChangeAspect="1"/>
          </p:cNvPicPr>
          <p:nvPr/>
        </p:nvPicPr>
        <p:blipFill rotWithShape="1">
          <a:blip r:embed="rId9"/>
          <a:srcRect/>
          <a:stretch>
            <a:fillRect/>
          </a:stretch>
        </p:blipFill>
        <p:spPr>
          <a:xfrm>
            <a:off x="3087806" y="3581316"/>
            <a:ext cx="511872" cy="2617526"/>
          </a:xfrm>
          <a:prstGeom prst="rect">
            <a:avLst/>
          </a:prstGeom>
        </p:spPr>
      </p:pic>
      <p:cxnSp>
        <p:nvCxnSpPr>
          <p:cNvPr id="41" name="直接箭头连接符 40"/>
          <p:cNvCxnSpPr/>
          <p:nvPr/>
        </p:nvCxnSpPr>
        <p:spPr>
          <a:xfrm flipV="1">
            <a:off x="1855152" y="4581128"/>
            <a:ext cx="1277945" cy="499803"/>
          </a:xfrm>
          <a:prstGeom prst="straightConnector1">
            <a:avLst/>
          </a:prstGeom>
          <a:ln w="28575">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2" name="文本框 41"/>
          <p:cNvSpPr txBox="1"/>
          <p:nvPr/>
        </p:nvSpPr>
        <p:spPr>
          <a:xfrm>
            <a:off x="5518456" y="3913892"/>
            <a:ext cx="2319710" cy="523220"/>
          </a:xfrm>
          <a:prstGeom prst="rect">
            <a:avLst/>
          </a:prstGeom>
          <a:noFill/>
        </p:spPr>
        <p:txBody>
          <a:bodyPr wrap="square" rtlCol="0">
            <a:spAutoFit/>
          </a:bodyPr>
          <a:lstStyle/>
          <a:p>
            <a:pPr algn="ctr"/>
            <a:r>
              <a:rPr lang="en-US" altLang="zh-CN" sz="1400" dirty="0">
                <a:solidFill>
                  <a:prstClr val="black"/>
                </a:solidFill>
                <a:latin typeface="Times New Roman" panose="02020603050405020304" pitchFamily="18" charset="0"/>
                <a:cs typeface="Times New Roman" panose="02020603050405020304" pitchFamily="18" charset="0"/>
              </a:rPr>
              <a:t>Stress monitoring during </a:t>
            </a:r>
          </a:p>
          <a:p>
            <a:pPr algn="ctr"/>
            <a:r>
              <a:rPr lang="en-US" altLang="zh-CN" sz="1400" dirty="0">
                <a:solidFill>
                  <a:prstClr val="black"/>
                </a:solidFill>
                <a:latin typeface="Times New Roman" panose="02020603050405020304" pitchFamily="18" charset="0"/>
                <a:cs typeface="Times New Roman" panose="02020603050405020304" pitchFamily="18" charset="0"/>
              </a:rPr>
              <a:t>assembly with FBG</a:t>
            </a:r>
            <a:endParaRPr lang="zh-CN" altLang="en-US" sz="1400" dirty="0">
              <a:solidFill>
                <a:prstClr val="black"/>
              </a:solidFill>
              <a:latin typeface="Times New Roman" panose="02020603050405020304" pitchFamily="18" charset="0"/>
              <a:cs typeface="Times New Roman" panose="02020603050405020304" pitchFamily="18" charset="0"/>
            </a:endParaRPr>
          </a:p>
        </p:txBody>
      </p:sp>
      <p:sp>
        <p:nvSpPr>
          <p:cNvPr id="43" name="文本框 42"/>
          <p:cNvSpPr txBox="1"/>
          <p:nvPr/>
        </p:nvSpPr>
        <p:spPr>
          <a:xfrm>
            <a:off x="263352" y="6217567"/>
            <a:ext cx="3888431" cy="307777"/>
          </a:xfrm>
          <a:prstGeom prst="rect">
            <a:avLst/>
          </a:prstGeom>
          <a:noFill/>
        </p:spPr>
        <p:txBody>
          <a:bodyPr wrap="square" rtlCol="0">
            <a:spAutoFit/>
          </a:bodyPr>
          <a:lstStyle/>
          <a:p>
            <a:pPr algn="ctr"/>
            <a:r>
              <a:rPr lang="en-US" altLang="zh-CN" sz="1400" dirty="0">
                <a:solidFill>
                  <a:prstClr val="black"/>
                </a:solidFill>
                <a:latin typeface="Times New Roman" panose="02020603050405020304" pitchFamily="18" charset="0"/>
                <a:cs typeface="Times New Roman" panose="02020603050405020304" pitchFamily="18" charset="0"/>
              </a:rPr>
              <a:t>Pre-stress applied with commercial </a:t>
            </a:r>
            <a:r>
              <a:rPr lang="en-AU" altLang="zh-CN" sz="1400" dirty="0">
                <a:solidFill>
                  <a:prstClr val="black"/>
                </a:solidFill>
                <a:latin typeface="Times New Roman" panose="02020603050405020304" pitchFamily="18" charset="0"/>
                <a:cs typeface="Times New Roman" panose="02020603050405020304" pitchFamily="18" charset="0"/>
              </a:rPr>
              <a:t>hydraulic jack</a:t>
            </a:r>
            <a:r>
              <a:rPr lang="en-US" altLang="zh-CN" sz="1400" dirty="0">
                <a:solidFill>
                  <a:prstClr val="black"/>
                </a:solidFill>
                <a:latin typeface="Times New Roman" panose="02020603050405020304" pitchFamily="18" charset="0"/>
                <a:cs typeface="Times New Roman" panose="02020603050405020304" pitchFamily="18" charset="0"/>
              </a:rPr>
              <a:t> </a:t>
            </a:r>
            <a:endParaRPr lang="zh-CN" altLang="en-US" sz="1400" dirty="0">
              <a:solidFill>
                <a:prstClr val="black"/>
              </a:solidFill>
              <a:latin typeface="Times New Roman" panose="02020603050405020304" pitchFamily="18" charset="0"/>
              <a:cs typeface="Times New Roman" panose="02020603050405020304" pitchFamily="18" charset="0"/>
            </a:endParaRPr>
          </a:p>
        </p:txBody>
      </p:sp>
      <p:sp>
        <p:nvSpPr>
          <p:cNvPr id="44" name="文本框 43"/>
          <p:cNvSpPr txBox="1"/>
          <p:nvPr/>
        </p:nvSpPr>
        <p:spPr>
          <a:xfrm>
            <a:off x="767715" y="965835"/>
            <a:ext cx="4473575" cy="461645"/>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130" dirty="0"/>
              <a:t>Pre-stress and assembly of LPF3</a:t>
            </a:r>
            <a:endParaRPr lang="zh-CN" altLang="en-US" sz="1600" b="0" dirty="0"/>
          </a:p>
        </p:txBody>
      </p:sp>
      <p:pic>
        <p:nvPicPr>
          <p:cNvPr id="8" name="Picture 2" descr="中国科学院大学大学简介|院校专业录取数据|招生计划数据|招生章程-第一高考网"/>
          <p:cNvPicPr>
            <a:picLocks noChangeAspect="1" noChangeArrowheads="1"/>
          </p:cNvPicPr>
          <p:nvPr/>
        </p:nvPicPr>
        <p:blipFill>
          <a:blip r:embed="rId10"/>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5803265" y="1008380"/>
            <a:ext cx="2308860" cy="368300"/>
          </a:xfrm>
          <a:prstGeom prst="rect">
            <a:avLst/>
          </a:prstGeom>
          <a:solidFill>
            <a:srgbClr val="FDCC6D"/>
          </a:solidFill>
        </p:spPr>
        <p:txBody>
          <a:bodyPr wrap="square">
            <a:spAutoFit/>
          </a:bodyPr>
          <a:lstStyle/>
          <a:p>
            <a:r>
              <a:rPr lang="en-AU" altLang="zh-CN" i="1" dirty="0" err="1">
                <a:solidFill>
                  <a:srgbClr val="002060"/>
                </a:solidFill>
                <a:latin typeface="+mj-lt"/>
                <a:ea typeface="宋体" pitchFamily="2" charset="-122"/>
                <a:cs typeface="Times New Roman" panose="02020603050405020304" pitchFamily="18" charset="0"/>
              </a:rPr>
              <a:t>Yingzhe</a:t>
            </a:r>
            <a:r>
              <a:rPr lang="en-AU" altLang="zh-CN" i="1" dirty="0">
                <a:solidFill>
                  <a:srgbClr val="002060"/>
                </a:solidFill>
                <a:latin typeface="+mj-lt"/>
                <a:ea typeface="宋体" pitchFamily="2" charset="-122"/>
                <a:cs typeface="Times New Roman" panose="02020603050405020304" pitchFamily="18" charset="0"/>
              </a:rPr>
              <a:t> Wang et al</a:t>
            </a:r>
            <a:endParaRPr lang="zh-CN" altLang="en-US" i="1" dirty="0">
              <a:solidFill>
                <a:srgbClr val="002060"/>
              </a:solidFill>
              <a:latin typeface="+mj-lt"/>
              <a:ea typeface="宋体" pitchFamily="2" charset="-122"/>
              <a:cs typeface="Times New Roman" panose="02020603050405020304" pitchFamily="18" charset="0"/>
            </a:endParaRPr>
          </a:p>
        </p:txBody>
      </p:sp>
      <p:sp>
        <p:nvSpPr>
          <p:cNvPr id="10" name="矩形 9"/>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116119" y="3734856"/>
            <a:ext cx="3669127" cy="2732758"/>
          </a:xfrm>
          <a:prstGeom prst="rect">
            <a:avLst/>
          </a:prstGeom>
        </p:spPr>
      </p:pic>
      <p:pic>
        <p:nvPicPr>
          <p:cNvPr id="3" name="图片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13"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8</a:t>
            </a:fld>
            <a:endParaRPr lang="en-US" sz="1200" dirty="0"/>
          </a:p>
        </p:txBody>
      </p:sp>
      <p:sp>
        <p:nvSpPr>
          <p:cNvPr id="15" name="文本框 14"/>
          <p:cNvSpPr txBox="1"/>
          <p:nvPr/>
        </p:nvSpPr>
        <p:spPr>
          <a:xfrm>
            <a:off x="8863240" y="4386205"/>
            <a:ext cx="2280065" cy="523220"/>
          </a:xfrm>
          <a:prstGeom prst="rect">
            <a:avLst/>
          </a:prstGeom>
          <a:noFill/>
        </p:spPr>
        <p:txBody>
          <a:bodyPr wrap="square" rtlCol="0">
            <a:spAutoFit/>
          </a:bodyPr>
          <a:lstStyle/>
          <a:p>
            <a:pPr algn="ctr"/>
            <a:r>
              <a:rPr lang="en-US" altLang="zh-CN" sz="1400" dirty="0">
                <a:solidFill>
                  <a:prstClr val="black"/>
                </a:solidFill>
                <a:latin typeface="Times New Roman" panose="02020603050405020304" pitchFamily="18" charset="0"/>
                <a:cs typeface="Times New Roman" panose="02020603050405020304" pitchFamily="18" charset="0"/>
              </a:rPr>
              <a:t>Current decay curve at the operating current</a:t>
            </a:r>
            <a:endParaRPr lang="zh-CN" altLang="en-US" sz="1400" dirty="0">
              <a:solidFill>
                <a:prstClr val="black"/>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326235" y="1905313"/>
            <a:ext cx="4248472" cy="1451679"/>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solidFill>
                  <a:srgbClr val="FF0000"/>
                </a:solidFill>
              </a:rPr>
              <a:t>Varistor plus CLIQ</a:t>
            </a:r>
            <a:r>
              <a:rPr lang="zh-CN" altLang="en-US" b="1" dirty="0">
                <a:solidFill>
                  <a:srgbClr val="FF0000"/>
                </a:solidFill>
              </a:rPr>
              <a:t> </a:t>
            </a:r>
            <a:r>
              <a:rPr lang="en-US" altLang="zh-CN" b="1" dirty="0"/>
              <a:t>to protect the </a:t>
            </a:r>
            <a:r>
              <a:rPr lang="en-US" altLang="zh-CN" b="1" dirty="0">
                <a:solidFill>
                  <a:srgbClr val="FF0000"/>
                </a:solidFill>
              </a:rPr>
              <a:t>Nb</a:t>
            </a:r>
            <a:r>
              <a:rPr lang="en-US" altLang="zh-CN" b="1" baseline="-25000" dirty="0">
                <a:solidFill>
                  <a:srgbClr val="FF0000"/>
                </a:solidFill>
              </a:rPr>
              <a:t>3</a:t>
            </a:r>
            <a:r>
              <a:rPr lang="en-US" altLang="zh-CN" b="1" dirty="0">
                <a:solidFill>
                  <a:srgbClr val="FF0000"/>
                </a:solidFill>
              </a:rPr>
              <a:t>Sn</a:t>
            </a:r>
            <a:r>
              <a:rPr lang="en-US" altLang="zh-CN" b="1" dirty="0"/>
              <a:t> coils. The maximum hot spot is ~</a:t>
            </a:r>
            <a:r>
              <a:rPr lang="zh-CN" altLang="en-US" b="1" dirty="0"/>
              <a:t> </a:t>
            </a:r>
            <a:r>
              <a:rPr lang="en-US" altLang="zh-CN" b="1" dirty="0"/>
              <a:t>230 K</a:t>
            </a:r>
          </a:p>
          <a:p>
            <a:pPr marL="285750" indent="-285750" algn="just">
              <a:lnSpc>
                <a:spcPct val="125000"/>
              </a:lnSpc>
              <a:buFont typeface="Wingdings" panose="05000000000000000000" pitchFamily="2" charset="2"/>
              <a:buChar char="Ø"/>
            </a:pPr>
            <a:r>
              <a:rPr lang="en-US" altLang="zh-CN" b="1" dirty="0">
                <a:solidFill>
                  <a:srgbClr val="FF0000"/>
                </a:solidFill>
              </a:rPr>
              <a:t>NI configuration plus dump resistor </a:t>
            </a:r>
            <a:r>
              <a:rPr lang="en-US" altLang="zh-CN" b="1" dirty="0"/>
              <a:t>to protect the 2 </a:t>
            </a:r>
            <a:r>
              <a:rPr lang="en-US" altLang="zh-CN" b="1" dirty="0">
                <a:solidFill>
                  <a:srgbClr val="FF0000"/>
                </a:solidFill>
              </a:rPr>
              <a:t>HTS</a:t>
            </a:r>
            <a:r>
              <a:rPr lang="en-US" altLang="zh-CN" b="1" dirty="0"/>
              <a:t> insert coils</a:t>
            </a:r>
            <a:endParaRPr lang="zh-CN" altLang="en-US" b="1" dirty="0"/>
          </a:p>
        </p:txBody>
      </p:sp>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5122" y="1041775"/>
            <a:ext cx="3494067" cy="2268470"/>
          </a:xfrm>
          <a:prstGeom prst="rect">
            <a:avLst/>
          </a:prstGeom>
        </p:spPr>
      </p:pic>
      <p:sp>
        <p:nvSpPr>
          <p:cNvPr id="25" name="文本框 24"/>
          <p:cNvSpPr txBox="1"/>
          <p:nvPr/>
        </p:nvSpPr>
        <p:spPr>
          <a:xfrm>
            <a:off x="607695" y="1075055"/>
            <a:ext cx="3536950" cy="41529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130" dirty="0"/>
              <a:t>Quench protection of LPF3</a:t>
            </a:r>
            <a:endParaRPr lang="zh-CN" altLang="en-US" sz="1600" b="0" dirty="0"/>
          </a:p>
        </p:txBody>
      </p:sp>
      <p:pic>
        <p:nvPicPr>
          <p:cNvPr id="5" name="Picture 2" descr="中国科学院大学大学简介|院校专业录取数据|招生计划数据|招生章程-第一高考网"/>
          <p:cNvPicPr>
            <a:picLocks noChangeAspect="1" noChangeArrowheads="1"/>
          </p:cNvPicPr>
          <p:nvPr/>
        </p:nvPicPr>
        <p:blipFill>
          <a:blip r:embed="rId5"/>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sp>
        <p:nvSpPr>
          <p:cNvPr id="22" name="文本框 21"/>
          <p:cNvSpPr txBox="1"/>
          <p:nvPr/>
        </p:nvSpPr>
        <p:spPr>
          <a:xfrm>
            <a:off x="1647190" y="1517015"/>
            <a:ext cx="1711960" cy="368300"/>
          </a:xfrm>
          <a:prstGeom prst="rect">
            <a:avLst/>
          </a:prstGeom>
          <a:solidFill>
            <a:srgbClr val="FDCC6D"/>
          </a:solidFill>
        </p:spPr>
        <p:txBody>
          <a:bodyPr wrap="square">
            <a:spAutoFit/>
          </a:bodyPr>
          <a:lstStyle>
            <a:defPPr>
              <a:defRPr lang="zh-CN"/>
            </a:defPPr>
            <a:lvl1pPr>
              <a:defRPr sz="2000" i="1">
                <a:solidFill>
                  <a:srgbClr val="FF0000"/>
                </a:solidFill>
                <a:latin typeface="+mj-lt"/>
                <a:ea typeface="宋体" pitchFamily="2" charset="-122"/>
                <a:cs typeface="Times New Roman" panose="02020603050405020304" pitchFamily="18" charset="0"/>
              </a:defRPr>
            </a:lvl1pPr>
          </a:lstStyle>
          <a:p>
            <a:r>
              <a:rPr lang="en-US" altLang="zh-CN" sz="1800" dirty="0" err="1">
                <a:solidFill>
                  <a:srgbClr val="002060"/>
                </a:solidFill>
              </a:rPr>
              <a:t>Jinrui</a:t>
            </a:r>
            <a:r>
              <a:rPr lang="en-US" altLang="zh-CN" sz="1800" dirty="0">
                <a:solidFill>
                  <a:srgbClr val="002060"/>
                </a:solidFill>
              </a:rPr>
              <a:t> Shi et al</a:t>
            </a:r>
            <a:endParaRPr lang="en-US" altLang="zh-CN" dirty="0">
              <a:solidFill>
                <a:srgbClr val="002060"/>
              </a:solidFill>
            </a:endParaRPr>
          </a:p>
        </p:txBody>
      </p:sp>
      <p:pic>
        <p:nvPicPr>
          <p:cNvPr id="6" name="图片 5"/>
          <p:cNvPicPr>
            <a:picLocks noChangeAspect="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407368" y="3575106"/>
            <a:ext cx="7741821" cy="2568411"/>
          </a:xfrm>
          <a:prstGeom prst="rect">
            <a:avLst/>
          </a:prstGeom>
          <a:noFill/>
        </p:spPr>
      </p:pic>
      <p:pic>
        <p:nvPicPr>
          <p:cNvPr id="7" name="图片 6"/>
          <p:cNvPicPr>
            <a:picLocks noChangeAspect="1"/>
          </p:cNvPicPr>
          <p:nvPr/>
        </p:nvPicPr>
        <p:blipFill>
          <a:blip r:embed="rId7"/>
          <a:stretch>
            <a:fillRect/>
          </a:stretch>
        </p:blipFill>
        <p:spPr>
          <a:xfrm>
            <a:off x="8184232" y="1124744"/>
            <a:ext cx="3556081" cy="257354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8291" y="26243"/>
            <a:ext cx="1119842" cy="753348"/>
          </a:xfrm>
          <a:prstGeom prst="rect">
            <a:avLst/>
          </a:prstGeom>
        </p:spPr>
      </p:pic>
      <p:sp>
        <p:nvSpPr>
          <p:cNvPr id="5" name="文本框 4"/>
          <p:cNvSpPr txBox="1"/>
          <p:nvPr/>
        </p:nvSpPr>
        <p:spPr>
          <a:xfrm>
            <a:off x="2844165" y="1124585"/>
            <a:ext cx="6107430" cy="461645"/>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solidFill>
                  <a:srgbClr val="FF0000"/>
                </a:solidFill>
              </a:rPr>
              <a:t>Performance test ongoing from Sep 2023</a:t>
            </a:r>
            <a:endParaRPr lang="zh-CN" altLang="en-US" sz="2400" dirty="0">
              <a:solidFill>
                <a:srgbClr val="FF0000"/>
              </a:solidFill>
            </a:endParaRPr>
          </a:p>
        </p:txBody>
      </p:sp>
      <p:sp>
        <p:nvSpPr>
          <p:cNvPr id="12" name="文本框 11"/>
          <p:cNvSpPr txBox="1"/>
          <p:nvPr/>
        </p:nvSpPr>
        <p:spPr>
          <a:xfrm>
            <a:off x="510364" y="1556792"/>
            <a:ext cx="11202260" cy="1476375"/>
          </a:xfrm>
          <a:prstGeom prst="rect">
            <a:avLst/>
          </a:prstGeom>
          <a:noFill/>
        </p:spPr>
        <p:txBody>
          <a:bodyPr wrap="square" rtlCol="0">
            <a:spAutoFit/>
          </a:bodyPr>
          <a:lstStyle/>
          <a:p>
            <a:pPr marL="285750" indent="-285750" algn="just">
              <a:lnSpc>
                <a:spcPct val="125000"/>
              </a:lnSpc>
              <a:buFont typeface="Wingdings" panose="05000000000000000000" pitchFamily="2" charset="2"/>
              <a:buChar char="Ø"/>
            </a:pPr>
            <a:r>
              <a:rPr lang="en-US" altLang="zh-CN" b="1" dirty="0"/>
              <a:t>The </a:t>
            </a:r>
            <a:r>
              <a:rPr lang="en-US" altLang="zh-CN" b="1" dirty="0">
                <a:solidFill>
                  <a:srgbClr val="FF0000"/>
                </a:solidFill>
              </a:rPr>
              <a:t>Nb</a:t>
            </a:r>
            <a:r>
              <a:rPr lang="en-US" altLang="zh-CN" b="1" baseline="-25000" dirty="0">
                <a:solidFill>
                  <a:srgbClr val="FF0000"/>
                </a:solidFill>
              </a:rPr>
              <a:t>3</a:t>
            </a:r>
            <a:r>
              <a:rPr lang="en-US" altLang="zh-CN" b="1" dirty="0">
                <a:solidFill>
                  <a:srgbClr val="FF0000"/>
                </a:solidFill>
              </a:rPr>
              <a:t>Sn coils were</a:t>
            </a:r>
            <a:r>
              <a:rPr lang="en-US" altLang="zh-CN" b="1" dirty="0"/>
              <a:t> trained firstly, maximum current reached </a:t>
            </a:r>
            <a:r>
              <a:rPr lang="en-US" altLang="zh-CN" b="1" dirty="0">
                <a:solidFill>
                  <a:srgbClr val="FF0000"/>
                </a:solidFill>
              </a:rPr>
              <a:t>~85% of </a:t>
            </a:r>
            <a:r>
              <a:rPr lang="en-US" altLang="zh-CN" b="1" dirty="0" err="1">
                <a:solidFill>
                  <a:srgbClr val="FF0000"/>
                </a:solidFill>
              </a:rPr>
              <a:t>I</a:t>
            </a:r>
            <a:r>
              <a:rPr lang="en-US" altLang="zh-CN" b="1" baseline="-25000" dirty="0" err="1">
                <a:solidFill>
                  <a:srgbClr val="FF0000"/>
                </a:solidFill>
              </a:rPr>
              <a:t>op</a:t>
            </a:r>
            <a:r>
              <a:rPr lang="en-US" altLang="zh-CN" b="1" baseline="-25000" dirty="0">
                <a:solidFill>
                  <a:srgbClr val="FF0000"/>
                </a:solidFill>
              </a:rPr>
              <a:t> </a:t>
            </a:r>
            <a:r>
              <a:rPr lang="en-US" altLang="zh-CN" b="1" dirty="0"/>
              <a:t>in Dec 2023,</a:t>
            </a:r>
            <a:r>
              <a:rPr lang="zh-CN" altLang="en-US" b="1" dirty="0"/>
              <a:t> </a:t>
            </a:r>
            <a:r>
              <a:rPr lang="en-US" altLang="zh-CN" b="1" dirty="0"/>
              <a:t>but showed an unstable plateau at 11 T due to one of the outmost Nb</a:t>
            </a:r>
            <a:r>
              <a:rPr lang="en-US" altLang="zh-CN" b="1" baseline="-25000" dirty="0"/>
              <a:t>3</a:t>
            </a:r>
            <a:r>
              <a:rPr lang="en-US" altLang="zh-CN" b="1" dirty="0"/>
              <a:t>Sn coil, probably due to insufficient pre-stress during assembly</a:t>
            </a:r>
            <a:r>
              <a:rPr lang="x-none" altLang="en-US" b="1" dirty="0"/>
              <a:t>, </a:t>
            </a:r>
            <a:r>
              <a:rPr lang="x-none" altLang="en-US" b="1" dirty="0">
                <a:solidFill>
                  <a:srgbClr val="C00000"/>
                </a:solidFill>
              </a:rPr>
              <a:t>and enhanced field on most inner Nb3Sn coils due to  the  HTS screen current!</a:t>
            </a:r>
            <a:endParaRPr lang="en-US" altLang="zh-CN" b="1" dirty="0">
              <a:solidFill>
                <a:srgbClr val="FF0000"/>
              </a:solidFill>
            </a:endParaRPr>
          </a:p>
          <a:p>
            <a:pPr marL="285750" indent="-285750" algn="just">
              <a:lnSpc>
                <a:spcPct val="125000"/>
              </a:lnSpc>
              <a:buFont typeface="Wingdings" panose="05000000000000000000" pitchFamily="2" charset="2"/>
              <a:buChar char="Ø"/>
            </a:pPr>
            <a:r>
              <a:rPr lang="en-US" altLang="zh-CN" b="1" dirty="0"/>
              <a:t>HTS block coil was ramped independently</a:t>
            </a:r>
            <a:r>
              <a:rPr lang="en-US" altLang="zh-CN" b="1" dirty="0">
                <a:solidFill>
                  <a:srgbClr val="FF0000"/>
                </a:solidFill>
              </a:rPr>
              <a:t> to 100% of </a:t>
            </a:r>
            <a:r>
              <a:rPr lang="en-US" altLang="zh-CN" b="1" dirty="0" err="1">
                <a:solidFill>
                  <a:srgbClr val="FF0000"/>
                </a:solidFill>
              </a:rPr>
              <a:t>I</a:t>
            </a:r>
            <a:r>
              <a:rPr lang="en-US" altLang="zh-CN" b="1" baseline="-25000" dirty="0" err="1">
                <a:solidFill>
                  <a:srgbClr val="FF0000"/>
                </a:solidFill>
              </a:rPr>
              <a:t>op</a:t>
            </a:r>
            <a:r>
              <a:rPr lang="en-US" altLang="zh-CN" b="1" dirty="0">
                <a:solidFill>
                  <a:srgbClr val="FF0000"/>
                </a:solidFill>
              </a:rPr>
              <a:t> </a:t>
            </a:r>
            <a:r>
              <a:rPr lang="en-US" altLang="zh-CN" b="1" dirty="0"/>
              <a:t>with negligible terminal voltage at 9 T background field</a:t>
            </a:r>
          </a:p>
        </p:txBody>
      </p:sp>
      <p:sp>
        <p:nvSpPr>
          <p:cNvPr id="25"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9</a:t>
            </a:fld>
            <a:endParaRPr lang="en-US" sz="1200" dirty="0"/>
          </a:p>
        </p:txBody>
      </p:sp>
      <p:pic>
        <p:nvPicPr>
          <p:cNvPr id="2" name="Picture 2" descr="中国科学院大学大学简介|院校专业录取数据|招生计划数据|招生章程-第一高考网"/>
          <p:cNvPicPr>
            <a:picLocks noChangeAspect="1" noChangeArrowheads="1"/>
          </p:cNvPicPr>
          <p:nvPr/>
        </p:nvPicPr>
        <p:blipFill>
          <a:blip r:embed="rId3"/>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10452100" y="1115695"/>
            <a:ext cx="1368425" cy="368300"/>
          </a:xfrm>
          <a:prstGeom prst="rect">
            <a:avLst/>
          </a:prstGeom>
          <a:solidFill>
            <a:srgbClr val="FDCC6D"/>
          </a:solidFill>
        </p:spPr>
        <p:txBody>
          <a:bodyPr wrap="square">
            <a:spAutoFit/>
          </a:bodyPr>
          <a:lstStyle/>
          <a:p>
            <a:r>
              <a:rPr lang="en-AU" altLang="zh-CN" i="1" dirty="0">
                <a:solidFill>
                  <a:srgbClr val="002060"/>
                </a:solidFill>
                <a:latin typeface="+mj-lt"/>
                <a:ea typeface="宋体" pitchFamily="2" charset="-122"/>
                <a:cs typeface="Times New Roman" panose="02020603050405020304" pitchFamily="18" charset="0"/>
              </a:rPr>
              <a:t>Wei Li et al</a:t>
            </a:r>
            <a:endParaRPr lang="zh-CN" altLang="en-US" sz="2000" i="1" dirty="0">
              <a:solidFill>
                <a:srgbClr val="002060"/>
              </a:solidFill>
              <a:latin typeface="+mj-lt"/>
              <a:ea typeface="宋体" pitchFamily="2" charset="-122"/>
              <a:cs typeface="Times New Roman" panose="02020603050405020304" pitchFamily="18" charset="0"/>
            </a:endParaRPr>
          </a:p>
        </p:txBody>
      </p:sp>
      <p:sp>
        <p:nvSpPr>
          <p:cNvPr id="10" name="矩形 9"/>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16-T Model Dipole LPF3</a:t>
            </a:r>
          </a:p>
        </p:txBody>
      </p:sp>
      <p:pic>
        <p:nvPicPr>
          <p:cNvPr id="4" name="图片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6045" y="3145155"/>
            <a:ext cx="4643755" cy="3344545"/>
          </a:xfrm>
          <a:prstGeom prst="rect">
            <a:avLst/>
          </a:prstGeom>
        </p:spPr>
      </p:pic>
      <p:pic>
        <p:nvPicPr>
          <p:cNvPr id="7" name="图片 6"/>
          <p:cNvPicPr>
            <a:picLocks noChangeAspect="1"/>
          </p:cNvPicPr>
          <p:nvPr/>
        </p:nvPicPr>
        <p:blipFill>
          <a:blip r:embed="rId5"/>
          <a:stretch>
            <a:fillRect/>
          </a:stretch>
        </p:blipFill>
        <p:spPr>
          <a:xfrm>
            <a:off x="1199515" y="3068955"/>
            <a:ext cx="4919980" cy="3420745"/>
          </a:xfrm>
          <a:prstGeom prst="rect">
            <a:avLst/>
          </a:prstGeom>
        </p:spPr>
      </p:pic>
      <p:sp>
        <p:nvSpPr>
          <p:cNvPr id="13" name="文本框 20"/>
          <p:cNvSpPr txBox="1"/>
          <p:nvPr/>
        </p:nvSpPr>
        <p:spPr>
          <a:xfrm>
            <a:off x="2767965" y="5805170"/>
            <a:ext cx="167195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rgbClr val="FF0000"/>
                </a:solidFill>
                <a:latin typeface="Times New Roman" panose="02020603050405020304" pitchFamily="18" charset="0"/>
                <a:cs typeface="Times New Roman" panose="02020603050405020304" pitchFamily="18" charset="0"/>
              </a:rPr>
              <a:t>55 mm</a:t>
            </a:r>
            <a:r>
              <a:rPr lang="zh-CN" altLang="en-US" sz="1600" dirty="0">
                <a:solidFill>
                  <a:srgbClr val="FF0000"/>
                </a:solidFill>
                <a:latin typeface="Times New Roman" panose="02020603050405020304" pitchFamily="18" charset="0"/>
                <a:cs typeface="Times New Roman" panose="02020603050405020304" pitchFamily="18" charset="0"/>
              </a:rPr>
              <a:t> 双孔径</a:t>
            </a:r>
            <a:endParaRPr lang="en-US" altLang="zh-CN" sz="1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1438</Words>
  <Application>Microsoft Office PowerPoint</Application>
  <PresentationFormat>宽屏</PresentationFormat>
  <Paragraphs>177</Paragraphs>
  <Slides>25</Slides>
  <Notes>3</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34" baseType="lpstr">
      <vt:lpstr>等线</vt:lpstr>
      <vt:lpstr>微软雅黑</vt:lpstr>
      <vt:lpstr>Arial</vt:lpstr>
      <vt:lpstr>Arial Black</vt:lpstr>
      <vt:lpstr>Calibri</vt:lpstr>
      <vt:lpstr>Times New Roman</vt:lpstr>
      <vt:lpstr>Wingdings</vt:lpstr>
      <vt:lpstr>Office 主题</vt:lpstr>
      <vt:lpstr>公式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Qingjin XU</cp:lastModifiedBy>
  <cp:revision>2177</cp:revision>
  <cp:lastPrinted>2025-02-13T17:34:07Z</cp:lastPrinted>
  <dcterms:created xsi:type="dcterms:W3CDTF">2025-02-13T17:34:07Z</dcterms:created>
  <dcterms:modified xsi:type="dcterms:W3CDTF">2025-06-14T06:39:53Z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211B37BC74E84F68FB121566A4800EA7_42</vt:lpwstr>
  </property>
  <property fmtid="{D5CDD505-2E9C-101B-9397-08002B2CF9AE}" pid="3" name="KSOProductBuildVer">
    <vt:lpwstr>2052-12.8.2.14769</vt:lpwstr>
  </property>
</Properties>
</file>