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53" r:id="rId2"/>
    <p:sldId id="907" r:id="rId3"/>
    <p:sldId id="1020" r:id="rId4"/>
    <p:sldId id="1039" r:id="rId5"/>
    <p:sldId id="1139" r:id="rId6"/>
    <p:sldId id="1140" r:id="rId7"/>
    <p:sldId id="1141" r:id="rId8"/>
    <p:sldId id="1142" r:id="rId9"/>
    <p:sldId id="1136" r:id="rId10"/>
    <p:sldId id="1138" r:id="rId11"/>
    <p:sldId id="1130" r:id="rId12"/>
    <p:sldId id="1046" r:id="rId13"/>
    <p:sldId id="1047" r:id="rId14"/>
    <p:sldId id="1135" r:id="rId15"/>
    <p:sldId id="1117" r:id="rId16"/>
    <p:sldId id="1113" r:id="rId17"/>
    <p:sldId id="1116" r:id="rId18"/>
    <p:sldId id="1115" r:id="rId19"/>
    <p:sldId id="1131" r:id="rId20"/>
    <p:sldId id="1129" r:id="rId21"/>
    <p:sldId id="1132" r:id="rId22"/>
    <p:sldId id="1033" r:id="rId23"/>
    <p:sldId id="1032" r:id="rId24"/>
    <p:sldId id="1133" r:id="rId25"/>
    <p:sldId id="1134" r:id="rId26"/>
    <p:sldId id="1103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FB25"/>
    <a:srgbClr val="4D8357"/>
    <a:srgbClr val="003399"/>
    <a:srgbClr val="FFFFFF"/>
    <a:srgbClr val="0000FF"/>
    <a:srgbClr val="E6E6E6"/>
    <a:srgbClr val="0070C0"/>
    <a:srgbClr val="005800"/>
    <a:srgbClr val="008400"/>
    <a:srgbClr val="FDC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1478" autoAdjust="0"/>
  </p:normalViewPr>
  <p:slideViewPr>
    <p:cSldViewPr>
      <p:cViewPr varScale="1">
        <p:scale>
          <a:sx n="70" d="100"/>
          <a:sy n="70" d="100"/>
        </p:scale>
        <p:origin x="45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2025-6-17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2025-6-17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60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10046-0191-45E6-94AB-394699AAD5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12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9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02F-59AE-4786-92EA-1622E8D9E736}" type="datetime1">
              <a:rPr lang="zh-CN" altLang="en-US" smtClean="0"/>
              <a:t>2025-6-17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CEPC IARC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59883"/>
            <a:ext cx="10972800" cy="48403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baseline="0">
                <a:latin typeface="+mn-lt"/>
                <a:ea typeface="微软雅黑" pitchFamily="34" charset="-12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aseline="0">
                <a:latin typeface="Times New Roman" panose="02020603050405020304" pitchFamily="18" charset="0"/>
                <a:ea typeface="微软雅黑" pitchFamily="34" charset="-122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aseline="0">
                <a:latin typeface="+mn-lt"/>
                <a:ea typeface="微软雅黑" panose="020B0503020204020204" pitchFamily="34" charset="-122"/>
              </a:defRPr>
            </a:lvl3pPr>
            <a:lvl4pPr>
              <a:defRPr sz="18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869C-C27F-46A2-A462-56BA90AD029A}" type="datetime1">
              <a:rPr lang="zh-CN" altLang="en-US" smtClean="0"/>
              <a:t>2025-6-17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IARC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B432-FB3A-474D-8C54-9B869B8F599B}" type="datetime1">
              <a:rPr lang="zh-CN" altLang="en-US" smtClean="0"/>
              <a:t>2025-6-17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IARC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DF51-D39B-40F3-A926-00AA79A1D5B4}" type="datetime1">
              <a:rPr lang="zh-CN" altLang="en-US" smtClean="0"/>
              <a:t>2025-6-17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IARC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9C99-AB1B-4434-AEA8-6062BFB7D6DC}" type="datetime1">
              <a:rPr lang="zh-CN" altLang="en-US" smtClean="0"/>
              <a:t>2025-6-17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IARC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98342" y="2534729"/>
            <a:ext cx="1190231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600" dirty="0">
                <a:solidFill>
                  <a:srgbClr val="C00000"/>
                </a:solidFill>
              </a:rPr>
              <a:t>CEPC machine protection and radiation environment studies in EDR</a:t>
            </a:r>
            <a:endParaRPr lang="zh-CN" altLang="en-US" sz="46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479376" y="4242209"/>
            <a:ext cx="11103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Guangyi Tang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CEPC RP Group and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MP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17 Jun. 2025, Barcelona, CEPC Workshop EU Edition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B384791-A3AB-4766-B78B-B431206DF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" b="37884"/>
          <a:stretch/>
        </p:blipFill>
        <p:spPr>
          <a:xfrm>
            <a:off x="4866721" y="1098509"/>
            <a:ext cx="6816080" cy="1692217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1E7FC432-B17F-4F9A-AB67-C2D3E13D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Linac &amp; damping ring &amp; Linac-DR transport line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BC6089-090C-449E-8EEC-6C1395B4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DD04D195-32C5-40E8-858E-3A4CB031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85" y="1098509"/>
            <a:ext cx="10972800" cy="549884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dirty="0"/>
              <a:t>Damping ring SR critical </a:t>
            </a:r>
            <a:br>
              <a:rPr lang="en-US" altLang="zh-CN" dirty="0"/>
            </a:br>
            <a:r>
              <a:rPr lang="en-US" altLang="zh-CN" dirty="0"/>
              <a:t>energy ~ 1 keV</a:t>
            </a:r>
            <a:r>
              <a:rPr lang="zh-CN" altLang="en-US" dirty="0"/>
              <a:t>，</a:t>
            </a:r>
            <a:r>
              <a:rPr lang="en-US" altLang="zh-CN" dirty="0"/>
              <a:t>negligible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dirty="0"/>
              <a:t>Estimate 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Linac/damping ring/</a:t>
            </a:r>
            <a:br>
              <a:rPr lang="en-US" altLang="zh-CN" dirty="0"/>
            </a:br>
            <a:r>
              <a:rPr lang="en-US" altLang="zh-CN" dirty="0"/>
              <a:t>L-to-DR transport line</a:t>
            </a:r>
            <a:br>
              <a:rPr lang="en-US" altLang="zh-CN" dirty="0"/>
            </a:br>
            <a:r>
              <a:rPr lang="en-US" altLang="zh-CN" dirty="0"/>
              <a:t>bulk shielding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Radioactivity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dirty="0"/>
              <a:t>Damping ring shielding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13B5699-9200-47B2-AAC8-1ECFBB41875A}"/>
              </a:ext>
            </a:extLst>
          </p:cNvPr>
          <p:cNvSpPr txBox="1"/>
          <p:nvPr/>
        </p:nvSpPr>
        <p:spPr>
          <a:xfrm>
            <a:off x="8938602" y="2721154"/>
            <a:ext cx="325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Damping ring and transport line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E31B10-FDD8-40A3-B841-E9AB2BDC14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517" y="3020913"/>
            <a:ext cx="3772751" cy="368965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C824AB7-D189-4CB2-B9B6-989FF2ACC184}"/>
              </a:ext>
            </a:extLst>
          </p:cNvPr>
          <p:cNvSpPr txBox="1"/>
          <p:nvPr/>
        </p:nvSpPr>
        <p:spPr>
          <a:xfrm>
            <a:off x="10073747" y="4862296"/>
            <a:ext cx="204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concrete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68DEE25-0237-4ECE-8B34-E5862DAF3A3F}"/>
              </a:ext>
            </a:extLst>
          </p:cNvPr>
          <p:cNvSpPr txBox="1"/>
          <p:nvPr/>
        </p:nvSpPr>
        <p:spPr>
          <a:xfrm>
            <a:off x="10051891" y="3663264"/>
            <a:ext cx="101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concrete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D527F82F-3122-4CE6-86F5-7E62C983E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383" y="2790726"/>
            <a:ext cx="4450060" cy="4067274"/>
          </a:xfrm>
          <a:prstGeom prst="rect">
            <a:avLst/>
          </a:prstGeom>
        </p:spPr>
      </p:pic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1AD318E6-90D1-4C2F-9968-82DE53598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16066"/>
              </p:ext>
            </p:extLst>
          </p:nvPr>
        </p:nvGraphicFramePr>
        <p:xfrm>
          <a:off x="150025" y="4232911"/>
          <a:ext cx="370196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980">
                  <a:extLst>
                    <a:ext uri="{9D8B030D-6E8A-4147-A177-3AD203B41FA5}">
                      <a16:colId xmlns:a16="http://schemas.microsoft.com/office/drawing/2014/main" val="909066444"/>
                    </a:ext>
                  </a:extLst>
                </a:gridCol>
                <a:gridCol w="1850980">
                  <a:extLst>
                    <a:ext uri="{9D8B030D-6E8A-4147-A177-3AD203B41FA5}">
                      <a16:colId xmlns:a16="http://schemas.microsoft.com/office/drawing/2014/main" val="2667367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Position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Thickness of the wall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98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Inner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465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Outer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3.0m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14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Bottom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3399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1.2m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821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66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B544A62-F24B-44E4-A5F5-9DC1666B2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6566520" cy="5537469"/>
          </a:xfrm>
        </p:spPr>
        <p:txBody>
          <a:bodyPr/>
          <a:lstStyle/>
          <a:p>
            <a:r>
              <a:rPr lang="en-US" altLang="zh-CN" dirty="0"/>
              <a:t>The prompt radiation level and induced radioactivity are estimated.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simulations for transport lines are also finished. The simulations for IR/SR hall are close to be finished. Will summary all results in the Environment impact assessment report.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A36D7C1-EB24-4404-ACD4-AC58BF19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RF hall, transport line, etc.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41FB92-E751-41D8-A263-188C9479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20709DD-FAA0-418E-9D17-E515BBA77997}"/>
              </a:ext>
            </a:extLst>
          </p:cNvPr>
          <p:cNvGrpSpPr/>
          <p:nvPr/>
        </p:nvGrpSpPr>
        <p:grpSpPr>
          <a:xfrm>
            <a:off x="7176120" y="486436"/>
            <a:ext cx="5003723" cy="3446620"/>
            <a:chOff x="7032391" y="18605"/>
            <a:chExt cx="5003723" cy="344662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6250569-9305-4122-80BE-E560BB813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2391" y="18605"/>
              <a:ext cx="5003723" cy="3446620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E35C9E6-AA8D-4818-89FF-308A4D24802B}"/>
                </a:ext>
              </a:extLst>
            </p:cNvPr>
            <p:cNvGrpSpPr/>
            <p:nvPr/>
          </p:nvGrpSpPr>
          <p:grpSpPr>
            <a:xfrm>
              <a:off x="9174087" y="713069"/>
              <a:ext cx="2170080" cy="1342833"/>
              <a:chOff x="8737600" y="1570855"/>
              <a:chExt cx="2346984" cy="1509422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9D47C3D-6FA5-46CB-B61F-F37CB41FA153}"/>
                  </a:ext>
                </a:extLst>
              </p:cNvPr>
              <p:cNvSpPr txBox="1"/>
              <p:nvPr/>
            </p:nvSpPr>
            <p:spPr>
              <a:xfrm>
                <a:off x="8737600" y="1570855"/>
                <a:ext cx="23112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/>
                  <a:t>Booster RF cavity</a:t>
                </a:r>
                <a:endParaRPr lang="zh-CN" altLang="en-US" sz="2200" dirty="0"/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82C23E9-CB3D-4C4F-B1EC-DF1BA28D62E0}"/>
                  </a:ext>
                </a:extLst>
              </p:cNvPr>
              <p:cNvSpPr txBox="1"/>
              <p:nvPr/>
            </p:nvSpPr>
            <p:spPr>
              <a:xfrm>
                <a:off x="8773368" y="2649390"/>
                <a:ext cx="23112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/>
                  <a:t>Collider RF cavity</a:t>
                </a:r>
                <a:endParaRPr lang="zh-CN" altLang="en-US" sz="2200" dirty="0"/>
              </a:p>
            </p:txBody>
          </p:sp>
        </p:grp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A9941E05-8184-4A8D-940F-E40F215B0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70" y="1896470"/>
            <a:ext cx="5308203" cy="306505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6797F1-CA68-493B-A9C3-C00593F0F1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6010" y="4035442"/>
            <a:ext cx="4827606" cy="27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64C019F-7ACF-46C9-AAA0-40653C464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8848"/>
            <a:ext cx="11463064" cy="5706300"/>
          </a:xfrm>
        </p:spPr>
        <p:txBody>
          <a:bodyPr>
            <a:normAutofit/>
          </a:bodyPr>
          <a:lstStyle/>
          <a:p>
            <a:r>
              <a:rPr lang="en-US" altLang="zh-CN" dirty="0"/>
              <a:t>For electronics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With a 3-leg maze, radiation in the auxiliary tunnel decreases to a safe level</a:t>
            </a:r>
          </a:p>
          <a:p>
            <a:r>
              <a:rPr lang="en-US" altLang="zh-CN" dirty="0"/>
              <a:t>Alternatively, by shielding with 20cm lead and 20cm concrete, radiation in gaps between supports decreases to a safe level. </a:t>
            </a:r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1F66037-3C98-4727-B227-D36D1BB09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6" y="142852"/>
            <a:ext cx="12303584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Radiation protection for electronics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76729B-421C-475F-AF59-C41762A6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3">
                <a:extLst>
                  <a:ext uri="{FF2B5EF4-FFF2-40B4-BE49-F238E27FC236}">
                    <a16:creationId xmlns:a16="http://schemas.microsoft.com/office/drawing/2014/main" id="{994126FA-C786-4A0B-96A0-AFF94F3F5F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84860" y="1412776"/>
              <a:ext cx="11161241" cy="2286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464407">
                      <a:extLst>
                        <a:ext uri="{9D8B030D-6E8A-4147-A177-3AD203B41FA5}">
                          <a16:colId xmlns:a16="http://schemas.microsoft.com/office/drawing/2014/main" val="3482064850"/>
                        </a:ext>
                      </a:extLst>
                    </a:gridCol>
                    <a:gridCol w="1397739">
                      <a:extLst>
                        <a:ext uri="{9D8B030D-6E8A-4147-A177-3AD203B41FA5}">
                          <a16:colId xmlns:a16="http://schemas.microsoft.com/office/drawing/2014/main" val="4165388702"/>
                        </a:ext>
                      </a:extLst>
                    </a:gridCol>
                    <a:gridCol w="2708120">
                      <a:extLst>
                        <a:ext uri="{9D8B030D-6E8A-4147-A177-3AD203B41FA5}">
                          <a16:colId xmlns:a16="http://schemas.microsoft.com/office/drawing/2014/main" val="249260678"/>
                        </a:ext>
                      </a:extLst>
                    </a:gridCol>
                    <a:gridCol w="1756442">
                      <a:extLst>
                        <a:ext uri="{9D8B030D-6E8A-4147-A177-3AD203B41FA5}">
                          <a16:colId xmlns:a16="http://schemas.microsoft.com/office/drawing/2014/main" val="3432007106"/>
                        </a:ext>
                      </a:extLst>
                    </a:gridCol>
                    <a:gridCol w="1834533">
                      <a:extLst>
                        <a:ext uri="{9D8B030D-6E8A-4147-A177-3AD203B41FA5}">
                          <a16:colId xmlns:a16="http://schemas.microsoft.com/office/drawing/2014/main" val="3861175267"/>
                        </a:ext>
                      </a:extLst>
                    </a:gridCol>
                  </a:tblGrid>
                  <a:tr h="2795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Upper limit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3-leg maze with 1m-thick concrete wall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20-cm lead + 20-cm concrete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15-cm lead + 15-cm concrete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8102286"/>
                      </a:ext>
                    </a:extLst>
                  </a:tr>
                  <a:tr h="194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High energy hadron fluence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i="0" dirty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8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0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800" i="0" dirty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altLang="zh-CN" sz="18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sz="18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800" b="0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dirty="0" smtClean="0">
                                    <a:latin typeface="Cambria Math" panose="02040503050406030204" pitchFamily="18" charset="0"/>
                                  </a:rPr>
                                  <m:t>&lt;3×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ysClr val="windowText" lastClr="000000"/>
                                    </a:solidFill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&lt; 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3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ysClr val="windowText" lastClr="000000"/>
                                    </a:solidFill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ysClr val="windowText" lastClr="00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ysClr val="windowText" lastClr="000000"/>
                                    </a:solidFill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&lt; 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6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ysClr val="windowText" lastClr="000000"/>
                                    </a:solidFill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ysClr val="windowText" lastClr="00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8993991"/>
                      </a:ext>
                    </a:extLst>
                  </a:tr>
                  <a:tr h="194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Absorbed dose (Gy/y)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20</a:t>
                          </a:r>
                          <a:endParaRPr lang="zh-CN" altLang="en-US" sz="180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1800" dirty="0" smtClean="0"/>
                                <m:t>&lt; </m:t>
                              </m:r>
                              <m:r>
                                <m:rPr>
                                  <m:nor/>
                                </m:rPr>
                                <a:rPr lang="en-US" altLang="zh-CN" sz="1800" b="0" dirty="0" smtClean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altLang="zh-CN" sz="1800" dirty="0" smtClean="0"/>
                                <m:t>0</m:t>
                              </m:r>
                            </m:oMath>
                          </a14:m>
                          <a:r>
                            <a:rPr lang="zh-CN" altLang="en-US" sz="1800" dirty="0"/>
                            <a:t> </a:t>
                          </a:r>
                          <a:r>
                            <a:rPr lang="en-US" altLang="zh-CN" sz="1800" dirty="0"/>
                            <a:t>(1m far from</a:t>
                          </a:r>
                          <a:r>
                            <a:rPr lang="en-US" altLang="zh-CN" sz="1800" baseline="0" dirty="0"/>
                            <a:t> entrance</a:t>
                          </a:r>
                          <a:r>
                            <a:rPr lang="en-US" altLang="zh-CN" sz="1800" dirty="0"/>
                            <a:t>)</a:t>
                          </a:r>
                          <a:endParaRPr lang="zh-CN" altLang="en-US" sz="180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a:t>&lt;20</a:t>
                          </a:r>
                          <a:endParaRPr lang="zh-CN" altLang="en-US" sz="180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a:t>&lt;80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8626518"/>
                      </a:ext>
                    </a:extLst>
                  </a:tr>
                  <a:tr h="194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1MeV equivalent neutron fluence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i="0" dirty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8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0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800" i="0" dirty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altLang="zh-CN" sz="18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800" b="0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dirty="0" smtClean="0">
                                    <a:latin typeface="Cambria Math" panose="02040503050406030204" pitchFamily="18" charset="0"/>
                                  </a:rPr>
                                  <m:t>&lt;3×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ysClr val="windowText" lastClr="000000"/>
                                    </a:solidFill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&lt; 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3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ysClr val="windowText" lastClr="000000"/>
                                    </a:solidFill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ysClr val="windowText" lastClr="00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ysClr val="windowText" lastClr="000000"/>
                                    </a:solidFill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&lt; 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4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ysClr val="windowText" lastClr="000000"/>
                                    </a:solidFill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ysClr val="windowText" lastClr="00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16898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3">
                <a:extLst>
                  <a:ext uri="{FF2B5EF4-FFF2-40B4-BE49-F238E27FC236}">
                    <a16:creationId xmlns:a16="http://schemas.microsoft.com/office/drawing/2014/main" id="{994126FA-C786-4A0B-96A0-AFF94F3F5F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8009771"/>
                  </p:ext>
                </p:extLst>
              </p:nvPr>
            </p:nvGraphicFramePr>
            <p:xfrm>
              <a:off x="584860" y="1412776"/>
              <a:ext cx="11161241" cy="2286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464407">
                      <a:extLst>
                        <a:ext uri="{9D8B030D-6E8A-4147-A177-3AD203B41FA5}">
                          <a16:colId xmlns:a16="http://schemas.microsoft.com/office/drawing/2014/main" val="3482064850"/>
                        </a:ext>
                      </a:extLst>
                    </a:gridCol>
                    <a:gridCol w="1397739">
                      <a:extLst>
                        <a:ext uri="{9D8B030D-6E8A-4147-A177-3AD203B41FA5}">
                          <a16:colId xmlns:a16="http://schemas.microsoft.com/office/drawing/2014/main" val="4165388702"/>
                        </a:ext>
                      </a:extLst>
                    </a:gridCol>
                    <a:gridCol w="2708120">
                      <a:extLst>
                        <a:ext uri="{9D8B030D-6E8A-4147-A177-3AD203B41FA5}">
                          <a16:colId xmlns:a16="http://schemas.microsoft.com/office/drawing/2014/main" val="249260678"/>
                        </a:ext>
                      </a:extLst>
                    </a:gridCol>
                    <a:gridCol w="1756442">
                      <a:extLst>
                        <a:ext uri="{9D8B030D-6E8A-4147-A177-3AD203B41FA5}">
                          <a16:colId xmlns:a16="http://schemas.microsoft.com/office/drawing/2014/main" val="3432007106"/>
                        </a:ext>
                      </a:extLst>
                    </a:gridCol>
                    <a:gridCol w="1834533">
                      <a:extLst>
                        <a:ext uri="{9D8B030D-6E8A-4147-A177-3AD203B41FA5}">
                          <a16:colId xmlns:a16="http://schemas.microsoft.com/office/drawing/2014/main" val="386117526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Upper limit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3-leg maze with 1m-thick concrete wall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20-cm lead + 20-cm concrete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15-cm lead + 15-cm concrete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81022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6" t="-103774" r="-222847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8908" t="-103774" r="-453712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9551" t="-103774" r="-133483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1944" t="-103774" r="-106250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8970" t="-103774" r="-1661" b="-170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99399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Absorbed dose (Gy/y)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20</a:t>
                          </a:r>
                          <a:endParaRPr lang="zh-CN" altLang="en-US" sz="180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9551" t="-360000" r="-133483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a:t>&lt;20</a:t>
                          </a:r>
                          <a:endParaRPr lang="zh-CN" altLang="en-US" sz="180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a:t>&lt;80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862651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6" t="-262857" r="-222847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8908" t="-262857" r="-453712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9551" t="-262857" r="-133483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1944" t="-262857" r="-10625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8970" t="-262857" r="-1661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898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7563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64C019F-7ACF-46C9-AAA0-40653C464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8848"/>
            <a:ext cx="10972800" cy="6164568"/>
          </a:xfrm>
        </p:spPr>
        <p:txBody>
          <a:bodyPr>
            <a:normAutofit/>
          </a:bodyPr>
          <a:lstStyle/>
          <a:p>
            <a:r>
              <a:rPr lang="en-US" altLang="zh-CN" dirty="0"/>
              <a:t>Upper limit for ordinary optical fiber: absorbed dose &lt; 100 Gy/y</a:t>
            </a:r>
            <a:br>
              <a:rPr lang="en-US" altLang="zh-CN" dirty="0"/>
            </a:br>
            <a:r>
              <a:rPr lang="en-US" altLang="zh-CN" dirty="0"/>
              <a:t>Upper limit for </a:t>
            </a:r>
            <a:r>
              <a:rPr lang="en-US" altLang="zh-CN" dirty="0">
                <a:solidFill>
                  <a:srgbClr val="24292F"/>
                </a:solidFill>
              </a:rPr>
              <a:t>r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+mn-lt"/>
              </a:rPr>
              <a:t>adiation-resistant optical fiber:</a:t>
            </a:r>
            <a:r>
              <a:rPr lang="en-US" altLang="zh-CN" dirty="0"/>
              <a:t> absorbed dose &lt; 10 kGy/y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b="0" i="0" dirty="0">
                <a:solidFill>
                  <a:srgbClr val="24292F"/>
                </a:solidFill>
                <a:effectLst/>
                <a:latin typeface="+mn-lt"/>
              </a:rPr>
              <a:t>Radiation-resistant optical fibers are safe in the inner trench with thicker-than-30-cm concrete cover and safe in the outer trench thinner-than-10-cm concrete cover.</a:t>
            </a:r>
          </a:p>
          <a:p>
            <a:pPr lvl="1"/>
            <a:r>
              <a:rPr lang="en-US" altLang="zh-CN" dirty="0">
                <a:solidFill>
                  <a:srgbClr val="24292F"/>
                </a:solidFill>
                <a:latin typeface="+mn-lt"/>
              </a:rPr>
              <a:t>Ordinary optical fibers need thicker cover or deeper trench..</a:t>
            </a:r>
            <a:endParaRPr lang="en-US" altLang="zh-CN" b="0" i="0" dirty="0">
              <a:solidFill>
                <a:srgbClr val="24292F"/>
              </a:solidFill>
              <a:effectLst/>
              <a:latin typeface="+mn-lt"/>
            </a:endParaRPr>
          </a:p>
          <a:p>
            <a:r>
              <a:rPr lang="en-US" altLang="zh-CN" dirty="0">
                <a:solidFill>
                  <a:srgbClr val="24292F"/>
                </a:solidFill>
                <a:latin typeface="+mn-lt"/>
              </a:rPr>
              <a:t>For cables and insulations (polyethylene): absorbed dose &lt;1 MGy</a:t>
            </a:r>
            <a:endParaRPr lang="en-US" altLang="zh-CN" dirty="0">
              <a:solidFill>
                <a:srgbClr val="24292F"/>
              </a:solidFill>
            </a:endParaRPr>
          </a:p>
          <a:p>
            <a:pPr lvl="1"/>
            <a:r>
              <a:rPr lang="en-US" altLang="zh-CN" dirty="0">
                <a:solidFill>
                  <a:srgbClr val="24292F"/>
                </a:solidFill>
                <a:latin typeface="+mn-lt"/>
              </a:rPr>
              <a:t>Use 2cm-thick 1m-high lead sheet, or 10cm-thick 1m-high concrete block</a:t>
            </a:r>
            <a:br>
              <a:rPr lang="en-US" altLang="zh-CN" dirty="0">
                <a:solidFill>
                  <a:srgbClr val="24292F"/>
                </a:solidFill>
                <a:latin typeface="+mn-lt"/>
              </a:rPr>
            </a:br>
            <a:r>
              <a:rPr lang="en-US" altLang="zh-CN" dirty="0">
                <a:solidFill>
                  <a:srgbClr val="24292F"/>
                </a:solidFill>
                <a:latin typeface="+mn-lt"/>
              </a:rPr>
              <a:t>to shield radiation.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1F66037-3C98-4727-B227-D36D1BB0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Radiation protection for fiber, cable insulation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76729B-421C-475F-AF59-C41762A6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F6A8131D-03A1-4F88-BF2D-97D153877514}"/>
              </a:ext>
            </a:extLst>
          </p:cNvPr>
          <p:cNvGraphicFramePr>
            <a:graphicFrameLocks noGrp="1"/>
          </p:cNvGraphicFramePr>
          <p:nvPr/>
        </p:nvGraphicFramePr>
        <p:xfrm>
          <a:off x="1487488" y="1772816"/>
          <a:ext cx="8856984" cy="149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7010">
                  <a:extLst>
                    <a:ext uri="{9D8B030D-6E8A-4147-A177-3AD203B41FA5}">
                      <a16:colId xmlns:a16="http://schemas.microsoft.com/office/drawing/2014/main" val="466389470"/>
                    </a:ext>
                  </a:extLst>
                </a:gridCol>
                <a:gridCol w="2081449">
                  <a:extLst>
                    <a:ext uri="{9D8B030D-6E8A-4147-A177-3AD203B41FA5}">
                      <a16:colId xmlns:a16="http://schemas.microsoft.com/office/drawing/2014/main" val="253131025"/>
                    </a:ext>
                  </a:extLst>
                </a:gridCol>
                <a:gridCol w="2433387">
                  <a:extLst>
                    <a:ext uri="{9D8B030D-6E8A-4147-A177-3AD203B41FA5}">
                      <a16:colId xmlns:a16="http://schemas.microsoft.com/office/drawing/2014/main" val="523344410"/>
                    </a:ext>
                  </a:extLst>
                </a:gridCol>
                <a:gridCol w="2565138">
                  <a:extLst>
                    <a:ext uri="{9D8B030D-6E8A-4147-A177-3AD203B41FA5}">
                      <a16:colId xmlns:a16="http://schemas.microsoft.com/office/drawing/2014/main" val="2224527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Trench with no cover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Trench with 10-cm concrete cover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Trench with 30-cm concrete cover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114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inner trench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&lt;400 kGy/y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&lt;200 kGy/y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&lt;40 kGy/y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77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outer trench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&lt;50 kGy/y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&lt;5 kGy/y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&lt;300 Gy/y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5204338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026E09D7-8C4F-466B-8841-1F0F22B69F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5650" y="5191860"/>
            <a:ext cx="2746350" cy="16361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716F1E-6926-4C5C-9912-27D079831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650" y="3573016"/>
            <a:ext cx="2741855" cy="16316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CE23583-0D49-437C-8ACA-F11E9E228554}"/>
              </a:ext>
            </a:extLst>
          </p:cNvPr>
          <p:cNvSpPr txBox="1"/>
          <p:nvPr/>
        </p:nvSpPr>
        <p:spPr>
          <a:xfrm>
            <a:off x="8705056" y="413354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Higgs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58412A8-B208-4398-B46A-3CA14CD49C6D}"/>
              </a:ext>
            </a:extLst>
          </p:cNvPr>
          <p:cNvSpPr txBox="1"/>
          <p:nvPr/>
        </p:nvSpPr>
        <p:spPr>
          <a:xfrm>
            <a:off x="8691054" y="569994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ttbar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910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1DA9219-3750-4EA5-8E99-A72E0981E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0728"/>
            <a:ext cx="11247040" cy="4840303"/>
          </a:xfrm>
        </p:spPr>
        <p:txBody>
          <a:bodyPr/>
          <a:lstStyle/>
          <a:p>
            <a:r>
              <a:rPr lang="en-US" altLang="zh-CN" dirty="0"/>
              <a:t>To absorb deposited energy and cool the magnet core and lead, 8 stainless-steel tubes are used.</a:t>
            </a:r>
          </a:p>
          <a:p>
            <a:r>
              <a:rPr lang="en-US" altLang="zh-CN" dirty="0"/>
              <a:t>72% deposited energy in magnets and lead can be removed. The ventilation system load has been significantly reduced. </a:t>
            </a:r>
          </a:p>
          <a:p>
            <a:r>
              <a:rPr lang="en-US" altLang="zh-CN" b="0" i="0" dirty="0">
                <a:solidFill>
                  <a:srgbClr val="4E4E4E"/>
                </a:solidFill>
                <a:effectLst/>
                <a:latin typeface="-apple-system"/>
              </a:rPr>
              <a:t>The experiment to fix SS tubes on lead is planed.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B6D7CEB-415F-4E57-A281-D4FC6E47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Water cooling in dipole and quadrupole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59B252-8C7E-420A-97A4-6B440695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A38814-B91D-4423-B722-6664E2E78EE8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540" y="2487891"/>
            <a:ext cx="5154930" cy="2222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D75729-2036-4DC1-B924-63722A063C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3472" y="4773017"/>
            <a:ext cx="4058883" cy="18600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E150FD-8EE4-4680-B0F3-8A538B2A898B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9666" y="1842836"/>
            <a:ext cx="4058883" cy="25575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50EF7A5-8CE9-4F8F-BEBC-FD1145E1C42B}"/>
              </a:ext>
            </a:extLst>
          </p:cNvPr>
          <p:cNvPicPr/>
          <p:nvPr/>
        </p:nvPicPr>
        <p:blipFill rotWithShape="1">
          <a:blip r:embed="rId5"/>
          <a:srcRect r="8747" b="18447"/>
          <a:stretch/>
        </p:blipFill>
        <p:spPr>
          <a:xfrm>
            <a:off x="7569666" y="4400370"/>
            <a:ext cx="3703821" cy="229108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A5C1E22-72E0-4A09-A612-ACB0F7CF612B}"/>
              </a:ext>
            </a:extLst>
          </p:cNvPr>
          <p:cNvSpPr txBox="1"/>
          <p:nvPr/>
        </p:nvSpPr>
        <p:spPr>
          <a:xfrm>
            <a:off x="9120336" y="52840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Mei Yang and </a:t>
            </a:r>
            <a:r>
              <a:rPr lang="en-US" altLang="zh-CN" dirty="0" err="1"/>
              <a:t>Haijing</a:t>
            </a:r>
            <a:r>
              <a:rPr lang="en-US" altLang="zh-CN" dirty="0"/>
              <a:t>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173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1644E15-F320-4570-9021-407864B0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1405952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TDR shielding scheme </a:t>
            </a:r>
            <a:r>
              <a:rPr lang="en-US" altLang="zh-CN" dirty="0" err="1"/>
              <a:t>v.s</a:t>
            </a:r>
            <a:r>
              <a:rPr lang="en-US" altLang="zh-CN" dirty="0"/>
              <a:t>. photon absorber scheme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E23CFA-E26E-4F1F-87CE-B35EAE89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94BCA40D-707B-4A0B-9A60-801EA94F3BE7}"/>
              </a:ext>
            </a:extLst>
          </p:cNvPr>
          <p:cNvSpPr txBox="1">
            <a:spLocks/>
          </p:cNvSpPr>
          <p:nvPr/>
        </p:nvSpPr>
        <p:spPr>
          <a:xfrm>
            <a:off x="609600" y="1059883"/>
            <a:ext cx="5630416" cy="5798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TDR scheme</a:t>
            </a:r>
            <a:r>
              <a:rPr lang="zh-CN" altLang="en-US" dirty="0"/>
              <a:t>：</a:t>
            </a:r>
            <a:r>
              <a:rPr lang="en-US" altLang="zh-CN" dirty="0"/>
              <a:t>25mm lead in magnet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power and price are almost the same</a:t>
            </a:r>
            <a:endParaRPr lang="zh-CN" altLang="en-US" dirty="0"/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34D52C91-1126-4C07-886A-56CBCE706B49}"/>
              </a:ext>
            </a:extLst>
          </p:cNvPr>
          <p:cNvSpPr txBox="1">
            <a:spLocks/>
          </p:cNvSpPr>
          <p:nvPr/>
        </p:nvSpPr>
        <p:spPr>
          <a:xfrm>
            <a:off x="6140588" y="1059883"/>
            <a:ext cx="5932075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Photon absorber scheme </a:t>
            </a:r>
            <a:r>
              <a:rPr lang="zh-CN" altLang="en-US" dirty="0"/>
              <a:t>：</a:t>
            </a:r>
            <a:r>
              <a:rPr lang="en-US" altLang="zh-CN" dirty="0"/>
              <a:t>38mm lead in dipole and quadrupole, extra lead cover on dipole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3D4F9BE-663B-4540-B665-94C957D3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33" y="1824621"/>
            <a:ext cx="4201396" cy="18204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87F8F51-3B64-4995-AFF6-0578953D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856" y="1812426"/>
            <a:ext cx="4498181" cy="18273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21881AD-3934-403C-873A-63BF455D9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359" y="3653721"/>
            <a:ext cx="3198948" cy="25696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CA8A1B5-7B59-469E-9AD4-B1EA51DBC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628" y="3673163"/>
            <a:ext cx="2844801" cy="247482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F0F1C4C2-C52D-43B3-BEDD-7C03F8732D96}"/>
              </a:ext>
            </a:extLst>
          </p:cNvPr>
          <p:cNvSpPr txBox="1"/>
          <p:nvPr/>
        </p:nvSpPr>
        <p:spPr>
          <a:xfrm>
            <a:off x="5137720" y="2348880"/>
            <a:ext cx="1693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dipole</a:t>
            </a: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quadrupole</a:t>
            </a: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DA9B42A7-0A33-409F-9688-E9230C04C450}"/>
              </a:ext>
            </a:extLst>
          </p:cNvPr>
          <p:cNvSpPr/>
          <p:nvPr/>
        </p:nvSpPr>
        <p:spPr>
          <a:xfrm>
            <a:off x="6357054" y="2611705"/>
            <a:ext cx="706356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526AF80A-D4BB-49FD-9B17-4EDDD79CA404}"/>
              </a:ext>
            </a:extLst>
          </p:cNvPr>
          <p:cNvSpPr/>
          <p:nvPr/>
        </p:nvSpPr>
        <p:spPr>
          <a:xfrm flipH="1">
            <a:off x="5203324" y="2611705"/>
            <a:ext cx="248205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B93F4926-F066-4933-B422-47890B150C8A}"/>
              </a:ext>
            </a:extLst>
          </p:cNvPr>
          <p:cNvSpPr/>
          <p:nvPr/>
        </p:nvSpPr>
        <p:spPr>
          <a:xfrm>
            <a:off x="6375259" y="4763002"/>
            <a:ext cx="65050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FD06E509-535A-4FC2-ADC6-BD007935A224}"/>
              </a:ext>
            </a:extLst>
          </p:cNvPr>
          <p:cNvSpPr/>
          <p:nvPr/>
        </p:nvSpPr>
        <p:spPr>
          <a:xfrm flipH="1">
            <a:off x="4843197" y="4763002"/>
            <a:ext cx="626541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E11BA55-8C92-4D21-973F-5CF37249225C}"/>
              </a:ext>
            </a:extLst>
          </p:cNvPr>
          <p:cNvSpPr txBox="1"/>
          <p:nvPr/>
        </p:nvSpPr>
        <p:spPr>
          <a:xfrm>
            <a:off x="8423081" y="62347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Mei Yang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345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B70BF23-809F-4863-A3D9-969A2748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5481072" cy="5655265"/>
          </a:xfrm>
        </p:spPr>
        <p:txBody>
          <a:bodyPr/>
          <a:lstStyle/>
          <a:p>
            <a:r>
              <a:rPr lang="en-US" altLang="zh-CN" dirty="0"/>
              <a:t>TDR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25mm thick lead 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6827E0-CCEC-42D4-B625-68B0BCF9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Beamline arrangement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2DEF93-0BE6-4240-9109-84BF1BB3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44F77B51-517B-4DC2-AE71-9A1C229906C9}"/>
              </a:ext>
            </a:extLst>
          </p:cNvPr>
          <p:cNvSpPr txBox="1">
            <a:spLocks/>
          </p:cNvSpPr>
          <p:nvPr/>
        </p:nvSpPr>
        <p:spPr>
          <a:xfrm>
            <a:off x="6379086" y="1059883"/>
            <a:ext cx="5812914" cy="60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Photon absorber scheme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	Photon absorber and lead shields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676CE11-DB09-4826-895A-9E9B1727E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7396"/>
            <a:ext cx="5524500" cy="41052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5BF494-DBE6-4C3A-A9EB-6F76B4D43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47" y="1446446"/>
            <a:ext cx="5495925" cy="408622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570DCA5-D764-4197-9927-FEB33FFF050D}"/>
              </a:ext>
            </a:extLst>
          </p:cNvPr>
          <p:cNvSpPr txBox="1"/>
          <p:nvPr/>
        </p:nvSpPr>
        <p:spPr>
          <a:xfrm>
            <a:off x="5680223" y="2503506"/>
            <a:ext cx="119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dipole</a:t>
            </a: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Sexto</a:t>
            </a:r>
          </a:p>
          <a:p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quadru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dipole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62D00B5-0369-4C2E-9268-DA4DF8A7C0C7}"/>
              </a:ext>
            </a:extLst>
          </p:cNvPr>
          <p:cNvSpPr/>
          <p:nvPr/>
        </p:nvSpPr>
        <p:spPr>
          <a:xfrm>
            <a:off x="7837500" y="3805156"/>
            <a:ext cx="1800200" cy="2376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C4FC8363-55F6-4FE8-95AD-0BAB6ACE6EFA}"/>
              </a:ext>
            </a:extLst>
          </p:cNvPr>
          <p:cNvSpPr/>
          <p:nvPr/>
        </p:nvSpPr>
        <p:spPr>
          <a:xfrm>
            <a:off x="7480015" y="2037531"/>
            <a:ext cx="1800200" cy="2376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0ADF0564-4CAB-436A-9BB7-7AC01FFB0635}"/>
              </a:ext>
            </a:extLst>
          </p:cNvPr>
          <p:cNvSpPr/>
          <p:nvPr/>
        </p:nvSpPr>
        <p:spPr>
          <a:xfrm>
            <a:off x="9912424" y="2777102"/>
            <a:ext cx="1872208" cy="867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9B85AF0-CE1A-4FE8-9BA3-D3A779F900D0}"/>
              </a:ext>
            </a:extLst>
          </p:cNvPr>
          <p:cNvSpPr/>
          <p:nvPr/>
        </p:nvSpPr>
        <p:spPr>
          <a:xfrm rot="20913356">
            <a:off x="1084369" y="1340179"/>
            <a:ext cx="548906" cy="3984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3DEFEB34-38C3-4BC3-9040-5C675B5E3914}"/>
              </a:ext>
            </a:extLst>
          </p:cNvPr>
          <p:cNvSpPr/>
          <p:nvPr/>
        </p:nvSpPr>
        <p:spPr>
          <a:xfrm rot="20913356">
            <a:off x="2164586" y="1346051"/>
            <a:ext cx="412794" cy="3984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37083C23-161E-47B4-877E-9198D98411FA}"/>
              </a:ext>
            </a:extLst>
          </p:cNvPr>
          <p:cNvSpPr/>
          <p:nvPr/>
        </p:nvSpPr>
        <p:spPr>
          <a:xfrm>
            <a:off x="6592894" y="2614989"/>
            <a:ext cx="883513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76939EAD-3235-4550-9A76-3130FDF7D0C2}"/>
              </a:ext>
            </a:extLst>
          </p:cNvPr>
          <p:cNvSpPr/>
          <p:nvPr/>
        </p:nvSpPr>
        <p:spPr>
          <a:xfrm>
            <a:off x="6592894" y="3574764"/>
            <a:ext cx="883513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953825C9-4051-4388-9C77-AF2E4E3A9B0B}"/>
              </a:ext>
            </a:extLst>
          </p:cNvPr>
          <p:cNvSpPr/>
          <p:nvPr/>
        </p:nvSpPr>
        <p:spPr>
          <a:xfrm>
            <a:off x="6592894" y="3887515"/>
            <a:ext cx="883513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98448917-DDED-43AB-A021-50E3103D1B5A}"/>
              </a:ext>
            </a:extLst>
          </p:cNvPr>
          <p:cNvSpPr/>
          <p:nvPr/>
        </p:nvSpPr>
        <p:spPr>
          <a:xfrm>
            <a:off x="6592894" y="4437800"/>
            <a:ext cx="883513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5D6FB441-9891-4F30-8CC3-807025FEF2B6}"/>
              </a:ext>
            </a:extLst>
          </p:cNvPr>
          <p:cNvSpPr/>
          <p:nvPr/>
        </p:nvSpPr>
        <p:spPr>
          <a:xfrm flipH="1">
            <a:off x="5439165" y="2614989"/>
            <a:ext cx="248205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4F4116A6-9C3F-4A03-954F-FC0A0786C77B}"/>
              </a:ext>
            </a:extLst>
          </p:cNvPr>
          <p:cNvSpPr/>
          <p:nvPr/>
        </p:nvSpPr>
        <p:spPr>
          <a:xfrm flipH="1">
            <a:off x="5439165" y="3574764"/>
            <a:ext cx="248205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D8CD7391-864C-42BD-8BF7-275CA54DA16F}"/>
              </a:ext>
            </a:extLst>
          </p:cNvPr>
          <p:cNvSpPr/>
          <p:nvPr/>
        </p:nvSpPr>
        <p:spPr>
          <a:xfrm flipH="1">
            <a:off x="5439165" y="3887515"/>
            <a:ext cx="248205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D3B247E3-22F1-4734-9F74-39FB73C27826}"/>
              </a:ext>
            </a:extLst>
          </p:cNvPr>
          <p:cNvSpPr/>
          <p:nvPr/>
        </p:nvSpPr>
        <p:spPr>
          <a:xfrm flipH="1">
            <a:off x="5439165" y="4437800"/>
            <a:ext cx="248205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133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B70BF23-809F-4863-A3D9-969A2748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59883"/>
            <a:ext cx="11250559" cy="5798117"/>
          </a:xfrm>
        </p:spPr>
        <p:txBody>
          <a:bodyPr>
            <a:noAutofit/>
          </a:bodyPr>
          <a:lstStyle/>
          <a:p>
            <a:r>
              <a:rPr lang="en-US" altLang="zh-CN" dirty="0"/>
              <a:t>TDR 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                                                            </a:t>
            </a:r>
            <a:br>
              <a:rPr lang="en-US" altLang="zh-CN" dirty="0"/>
            </a:br>
            <a:r>
              <a:rPr lang="en-US" altLang="zh-CN" dirty="0"/>
              <a:t>                                                            @ttbar SR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   </a:t>
            </a:r>
          </a:p>
          <a:p>
            <a:pPr marL="0" indent="0">
              <a:buNone/>
            </a:pPr>
            <a:r>
              <a:rPr lang="en-US" altLang="zh-CN" dirty="0"/>
              <a:t>				         @Z </a:t>
            </a:r>
            <a:r>
              <a:rPr lang="en-US" altLang="zh-CN" dirty="0" err="1"/>
              <a:t>beamloss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absorbed dose in the inner side is higher, indicating that need to optimize the lead usage.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6827E0-CCEC-42D4-B625-68B0BCF9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1333944" cy="725470"/>
          </a:xfrm>
        </p:spPr>
        <p:txBody>
          <a:bodyPr/>
          <a:lstStyle/>
          <a:p>
            <a:r>
              <a:rPr lang="en-US" altLang="zh-CN" dirty="0"/>
              <a:t>Prompt absorbed dose</a:t>
            </a:r>
            <a:r>
              <a:rPr lang="zh-CN" altLang="en-US" dirty="0"/>
              <a:t>：</a:t>
            </a:r>
            <a:r>
              <a:rPr lang="en-US" altLang="zh-CN" dirty="0"/>
              <a:t>@ttbar</a:t>
            </a:r>
            <a:r>
              <a:rPr lang="zh-CN" altLang="en-US" dirty="0"/>
              <a:t> </a:t>
            </a:r>
            <a:r>
              <a:rPr lang="en-US" altLang="zh-CN" dirty="0"/>
              <a:t>SR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Z</a:t>
            </a:r>
            <a:r>
              <a:rPr lang="zh-CN" altLang="en-US" dirty="0"/>
              <a:t> </a:t>
            </a:r>
            <a:r>
              <a:rPr lang="en-US" altLang="zh-CN" dirty="0" err="1"/>
              <a:t>beamloss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2DEF93-0BE6-4240-9109-84BF1BB3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44F77B51-517B-4DC2-AE71-9A1C229906C9}"/>
              </a:ext>
            </a:extLst>
          </p:cNvPr>
          <p:cNvSpPr txBox="1">
            <a:spLocks/>
          </p:cNvSpPr>
          <p:nvPr/>
        </p:nvSpPr>
        <p:spPr>
          <a:xfrm>
            <a:off x="6379086" y="1059883"/>
            <a:ext cx="5481072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Photon absorber scheme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A4D0194-B854-4CEF-B5F8-EAA380B529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779" y="1427059"/>
            <a:ext cx="3847628" cy="223670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A3005C-904E-4AAA-91F6-B9F655CC83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451" y="1428063"/>
            <a:ext cx="3850372" cy="22357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214DE1-099D-4A28-ABD7-775B9B9767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779" y="3568842"/>
            <a:ext cx="3891872" cy="22364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6B67067-B8F3-4197-A76E-AE8BD79096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633" y="3542134"/>
            <a:ext cx="3886008" cy="2235701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3A7FC5EC-96AD-4394-B825-0F73D5F592F9}"/>
              </a:ext>
            </a:extLst>
          </p:cNvPr>
          <p:cNvSpPr/>
          <p:nvPr/>
        </p:nvSpPr>
        <p:spPr>
          <a:xfrm>
            <a:off x="6475672" y="2219178"/>
            <a:ext cx="510107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437C786-0064-4580-B680-0BE3D087A0D7}"/>
              </a:ext>
            </a:extLst>
          </p:cNvPr>
          <p:cNvSpPr/>
          <p:nvPr/>
        </p:nvSpPr>
        <p:spPr>
          <a:xfrm flipH="1">
            <a:off x="4847408" y="2219178"/>
            <a:ext cx="343070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B84EADEF-B1FA-451B-93EC-78A8ED2BFA3F}"/>
              </a:ext>
            </a:extLst>
          </p:cNvPr>
          <p:cNvSpPr/>
          <p:nvPr/>
        </p:nvSpPr>
        <p:spPr>
          <a:xfrm>
            <a:off x="6644223" y="4653136"/>
            <a:ext cx="459889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50F5C2CE-9D0D-4184-810B-91FE08B67B09}"/>
              </a:ext>
            </a:extLst>
          </p:cNvPr>
          <p:cNvSpPr/>
          <p:nvPr/>
        </p:nvSpPr>
        <p:spPr>
          <a:xfrm flipH="1">
            <a:off x="4583832" y="4653136"/>
            <a:ext cx="343070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11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B70BF23-809F-4863-A3D9-969A2748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59883"/>
            <a:ext cx="11250559" cy="5798117"/>
          </a:xfrm>
        </p:spPr>
        <p:txBody>
          <a:bodyPr>
            <a:noAutofit/>
          </a:bodyPr>
          <a:lstStyle/>
          <a:p>
            <a:r>
              <a:rPr lang="en-US" altLang="zh-CN" dirty="0"/>
              <a:t>TDR scheme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</a:t>
            </a:r>
          </a:p>
          <a:p>
            <a:pPr marL="0" indent="0">
              <a:buNone/>
            </a:pPr>
            <a:r>
              <a:rPr lang="en-US" altLang="zh-CN" dirty="0"/>
              <a:t>				          @ttbar SR	</a:t>
            </a:r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</a:t>
            </a:r>
          </a:p>
          <a:p>
            <a:endParaRPr lang="en-US" altLang="zh-CN" dirty="0"/>
          </a:p>
          <a:p>
            <a:r>
              <a:rPr lang="en-US" altLang="zh-CN" dirty="0"/>
              <a:t>For TDR scheme, @ttbar operation, the induced dose-eq is higher, it is better to wait more time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</a:t>
            </a:r>
          </a:p>
          <a:p>
            <a:pPr marL="0" indent="0">
              <a:buNone/>
            </a:pPr>
            <a:r>
              <a:rPr lang="zh-CN" altLang="en-US" dirty="0"/>
              <a:t>                                                               </a:t>
            </a:r>
            <a:r>
              <a:rPr lang="en-US" altLang="zh-CN" dirty="0"/>
              <a:t>@Z </a:t>
            </a:r>
            <a:r>
              <a:rPr lang="en-US" altLang="zh-CN" dirty="0" err="1"/>
              <a:t>beamloss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	</a:t>
            </a:r>
          </a:p>
          <a:p>
            <a:pPr marL="0" indent="0">
              <a:buNone/>
            </a:pPr>
            <a:r>
              <a:rPr lang="en-US" altLang="zh-CN" dirty="0"/>
              <a:t>		</a:t>
            </a:r>
          </a:p>
          <a:p>
            <a:pPr marL="0" indent="0">
              <a:buNone/>
            </a:pPr>
            <a:r>
              <a:rPr lang="en-US" altLang="zh-CN" dirty="0"/>
              <a:t>@Z operation, the radiation level using TDR scheme is better.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6827E0-CCEC-42D4-B625-68B0BCF9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1333944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Induced dose-eq in collider tunnel, 10min after shutdown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2DEF93-0BE6-4240-9109-84BF1BB3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44F77B51-517B-4DC2-AE71-9A1C229906C9}"/>
              </a:ext>
            </a:extLst>
          </p:cNvPr>
          <p:cNvSpPr txBox="1">
            <a:spLocks/>
          </p:cNvSpPr>
          <p:nvPr/>
        </p:nvSpPr>
        <p:spPr>
          <a:xfrm>
            <a:off x="6379086" y="1059883"/>
            <a:ext cx="5481072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Photon absorber scheme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18EC451-ED2B-45D9-AF13-29745370D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456234"/>
            <a:ext cx="3733109" cy="216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78C7541-7567-41EA-B0D8-2BFA03265F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1478" y="1456234"/>
            <a:ext cx="3763173" cy="216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969BF02-AD17-41F4-BDA1-74396BA1E5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510" y="4130031"/>
            <a:ext cx="3754141" cy="216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BF393BF-3F65-445A-AEB2-409A5D77E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084" y="4196351"/>
            <a:ext cx="3746441" cy="2160000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768D79B0-F4EB-49C2-809E-487BA9B014E8}"/>
              </a:ext>
            </a:extLst>
          </p:cNvPr>
          <p:cNvSpPr/>
          <p:nvPr/>
        </p:nvSpPr>
        <p:spPr>
          <a:xfrm>
            <a:off x="6528049" y="2420888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2CA85058-C76C-458A-A64C-DE2665F42CE4}"/>
              </a:ext>
            </a:extLst>
          </p:cNvPr>
          <p:cNvSpPr/>
          <p:nvPr/>
        </p:nvSpPr>
        <p:spPr>
          <a:xfrm flipH="1">
            <a:off x="4683760" y="2420888"/>
            <a:ext cx="343070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3CBD2AE2-F7D3-458C-B78B-9C2915119D6C}"/>
              </a:ext>
            </a:extLst>
          </p:cNvPr>
          <p:cNvSpPr/>
          <p:nvPr/>
        </p:nvSpPr>
        <p:spPr>
          <a:xfrm flipH="1">
            <a:off x="4722332" y="4941168"/>
            <a:ext cx="343070" cy="162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B715FAEC-B13A-4CF0-9BE7-8A0D29CF7A92}"/>
              </a:ext>
            </a:extLst>
          </p:cNvPr>
          <p:cNvSpPr/>
          <p:nvPr/>
        </p:nvSpPr>
        <p:spPr>
          <a:xfrm>
            <a:off x="6805419" y="4909688"/>
            <a:ext cx="177119" cy="225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93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1233248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Radiation protection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 goal and scope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Process in EDR stage 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Machine protection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 goal and scope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process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0018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1233248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Radiation protection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 goal and scope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Progress in EDR stage 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Machine protection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 goal and scope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Progress in EDR stage 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C65D0D5-FA07-4295-9AD1-72439CE80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Active protection: beam dumps and corresponding transport line</a:t>
            </a:r>
          </a:p>
          <a:p>
            <a:pPr lvl="1"/>
            <a:r>
              <a:rPr lang="en-US" altLang="zh-CN" dirty="0"/>
              <a:t>The engineering design for the dumps, kickers and septum.</a:t>
            </a:r>
          </a:p>
          <a:p>
            <a:pPr lvl="1"/>
            <a:r>
              <a:rPr lang="en-US" altLang="zh-CN" dirty="0"/>
              <a:t>Design the control system for the collider dump</a:t>
            </a:r>
          </a:p>
          <a:p>
            <a:endParaRPr lang="en-US" altLang="zh-CN" dirty="0"/>
          </a:p>
          <a:p>
            <a:r>
              <a:rPr lang="en-US" altLang="zh-CN" dirty="0"/>
              <a:t>Passive protection: collimation system</a:t>
            </a:r>
          </a:p>
          <a:p>
            <a:pPr lvl="1"/>
            <a:r>
              <a:rPr lang="en-US" altLang="zh-CN" dirty="0"/>
              <a:t>Simulate the </a:t>
            </a:r>
            <a:r>
              <a:rPr lang="en-US" altLang="zh-CN" dirty="0" err="1"/>
              <a:t>beamloss</a:t>
            </a:r>
            <a:r>
              <a:rPr lang="en-US" altLang="zh-CN" dirty="0"/>
              <a:t> distribution under different beam loss scenarios</a:t>
            </a:r>
          </a:p>
          <a:p>
            <a:pPr lvl="1"/>
            <a:r>
              <a:rPr lang="en-US" altLang="zh-CN" dirty="0"/>
              <a:t>Develop tools to simulate beam-collimator interaction</a:t>
            </a:r>
          </a:p>
          <a:p>
            <a:pPr lvl="1"/>
            <a:r>
              <a:rPr lang="en-US" altLang="zh-CN" dirty="0"/>
              <a:t>Further study to understand whether MP collimators can help to control beam-induced backgrounds near the IR, combining with MDI collimators and SR masks.</a:t>
            </a:r>
          </a:p>
          <a:p>
            <a:pPr lvl="1"/>
            <a:r>
              <a:rPr lang="en-US" altLang="zh-CN" dirty="0"/>
              <a:t>Determine the collimator parameters</a:t>
            </a:r>
          </a:p>
          <a:p>
            <a:pPr lvl="1"/>
            <a:r>
              <a:rPr lang="en-US" altLang="zh-CN" dirty="0"/>
              <a:t>Engineering design for collimator.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085058C-279C-40A6-8AE7-1124DDD8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 goal and scope: machine protection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D27038-B59A-45E5-A43C-D08F66D9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088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B544A62-F24B-44E4-A5F5-9DC1666B2D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59883"/>
                <a:ext cx="10972800" cy="565526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Currently, focus on 5 beam loss scenarios: </a:t>
                </a:r>
              </a:p>
              <a:p>
                <a:pPr lvl="1"/>
                <a:r>
                  <a:rPr lang="en-US" altLang="zh-CN" dirty="0"/>
                  <a:t>Superconducting RF cavities/magnets quenching, a power supply of magnets breakdown (affect 1/8 of all dipoles, or several quadrupoles, or several </a:t>
                </a:r>
                <a:r>
                  <a:rPr lang="en-US" altLang="zh-CN" dirty="0" err="1"/>
                  <a:t>sextopoles</a:t>
                </a:r>
                <a:r>
                  <a:rPr lang="en-US" altLang="zh-CN" dirty="0"/>
                  <a:t>)</a:t>
                </a:r>
              </a:p>
              <a:p>
                <a:pPr lvl="1"/>
                <a:r>
                  <a:rPr lang="en-US" altLang="zh-CN" dirty="0"/>
                  <a:t>The fields decays according to an exponential function: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 </a:t>
                </a:r>
                <a:br>
                  <a:rPr lang="en-US" altLang="zh-CN" dirty="0"/>
                </a:br>
                <a:r>
                  <a:rPr lang="en-US" altLang="zh-CN" dirty="0"/>
                  <a:t>For superconducting RF cavities quenching cases: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=773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~ 2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turns</m:t>
                    </m:r>
                  </m:oMath>
                </a14:m>
                <a:br>
                  <a:rPr lang="en-US" altLang="zh-CN" dirty="0"/>
                </a:br>
                <a:r>
                  <a:rPr lang="en-US" altLang="zh-CN" dirty="0"/>
                  <a:t>For superconducting magnets quenching cases: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~ 30</m:t>
                    </m:r>
                    <m:r>
                      <m:rPr>
                        <m:nor/>
                      </m:rPr>
                      <a:rPr lang="en-US" altLang="zh-CN" dirty="0"/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turns</m:t>
                    </m:r>
                  </m:oMath>
                </a14:m>
                <a:br>
                  <a:rPr lang="en-US" altLang="zh-CN" dirty="0"/>
                </a:br>
                <a:r>
                  <a:rPr lang="en-US" altLang="zh-CN" dirty="0"/>
                  <a:t>For magnet power supply breakdown case: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~ 30</m:t>
                    </m:r>
                  </m:oMath>
                </a14:m>
                <a:r>
                  <a:rPr lang="en-US" altLang="zh-CN" dirty="0"/>
                  <a:t> turns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 bottom line of the passive protection system is to ensure that the IR is not damaged </a:t>
                </a:r>
                <a:br>
                  <a:rPr lang="en-US" altLang="zh-CN" dirty="0"/>
                </a:br>
                <a:r>
                  <a:rPr lang="en-US" altLang="zh-CN" dirty="0"/>
                  <a:t>and protect all equipment except the collimators.</a:t>
                </a:r>
                <a:br>
                  <a:rPr lang="en-US" altLang="zh-CN" dirty="0"/>
                </a:br>
                <a:r>
                  <a:rPr lang="en-US" altLang="zh-CN" dirty="0"/>
                  <a:t>If we did better, the collimators can be protected</a:t>
                </a:r>
              </a:p>
              <a:p>
                <a:pPr lvl="1"/>
                <a:r>
                  <a:rPr lang="en-US" altLang="zh-CN" dirty="0"/>
                  <a:t>Hits and deposited energy in IR should be in a low level</a:t>
                </a:r>
              </a:p>
              <a:p>
                <a:pPr lvl="1"/>
                <a:r>
                  <a:rPr lang="en-US" altLang="zh-CN" dirty="0"/>
                  <a:t>The temperature rise should be lower enough. E.g. deposited energy in one bellow should be lower than 10J</a:t>
                </a:r>
                <a:br>
                  <a:rPr lang="en-US" altLang="zh-CN" dirty="0"/>
                </a:b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B544A62-F24B-44E4-A5F5-9DC1666B2D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59883"/>
                <a:ext cx="10972800" cy="5655265"/>
              </a:xfrm>
              <a:blipFill>
                <a:blip r:embed="rId2"/>
                <a:stretch>
                  <a:fillRect l="-389" t="-862" r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7A36D7C1-EB24-4404-ACD4-AC58BF19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1525288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Design boundary conditions and Beam losses scenarios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41FB92-E751-41D8-A263-188C9479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737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16532" y="72920"/>
            <a:ext cx="11856640" cy="809403"/>
          </a:xfrm>
        </p:spPr>
        <p:txBody>
          <a:bodyPr>
            <a:normAutofit/>
          </a:bodyPr>
          <a:lstStyle/>
          <a:p>
            <a:r>
              <a:rPr lang="en-US" altLang="zh-CN" dirty="0"/>
              <a:t>Collimators setup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16531" y="981728"/>
            <a:ext cx="9223860" cy="573234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zh-CN" sz="2400" dirty="0"/>
              <a:t>33 collimators for each ring (</a:t>
            </a:r>
            <a:r>
              <a:rPr lang="en-US" altLang="zh-CN" sz="2400" dirty="0">
                <a:solidFill>
                  <a:srgbClr val="0070C0"/>
                </a:solidFill>
              </a:rPr>
              <a:t>@Marseille workshop, the number is 58</a:t>
            </a:r>
            <a:r>
              <a:rPr lang="en-US" altLang="zh-CN" sz="2400" dirty="0"/>
              <a:t>) </a:t>
            </a:r>
          </a:p>
          <a:p>
            <a:pPr lvl="1">
              <a:spcBef>
                <a:spcPts val="0"/>
              </a:spcBef>
            </a:pPr>
            <a:r>
              <a:rPr lang="en-US" altLang="zh-CN" dirty="0">
                <a:latin typeface="+mn-lt"/>
              </a:rPr>
              <a:t>19 MDI collimators and 2 SR masks (see </a:t>
            </a:r>
            <a:r>
              <a:rPr lang="en-US" altLang="zh-CN" dirty="0" err="1">
                <a:latin typeface="+mn-lt"/>
              </a:rPr>
              <a:t>Haoyu’s</a:t>
            </a:r>
            <a:r>
              <a:rPr lang="en-US" altLang="zh-CN" dirty="0">
                <a:latin typeface="+mn-lt"/>
              </a:rPr>
              <a:t> talk tomorrow)</a:t>
            </a:r>
          </a:p>
          <a:p>
            <a:pPr lvl="1"/>
            <a:r>
              <a:rPr lang="en-US" altLang="zh-CN" i="0" dirty="0">
                <a:solidFill>
                  <a:srgbClr val="333333"/>
                </a:solidFill>
                <a:effectLst/>
                <a:latin typeface="+mn-lt"/>
              </a:rPr>
              <a:t>4 horizontal </a:t>
            </a:r>
            <a:r>
              <a:rPr lang="en-US" altLang="zh-CN" i="0" dirty="0" err="1">
                <a:solidFill>
                  <a:srgbClr val="333333"/>
                </a:solidFill>
                <a:effectLst/>
                <a:latin typeface="+mn-lt"/>
              </a:rPr>
              <a:t>betatron</a:t>
            </a:r>
            <a:r>
              <a:rPr lang="en-US" altLang="zh-CN" i="0" dirty="0">
                <a:solidFill>
                  <a:srgbClr val="333333"/>
                </a:solidFill>
                <a:effectLst/>
                <a:latin typeface="+mn-lt"/>
              </a:rPr>
              <a:t> collimators,   , in the straight sections </a:t>
            </a:r>
            <a:endParaRPr lang="zh-CN" altLang="en-US" dirty="0">
              <a:latin typeface="+mn-lt"/>
            </a:endParaRPr>
          </a:p>
          <a:p>
            <a:pPr lvl="1"/>
            <a:r>
              <a:rPr lang="en-US" altLang="zh-CN" dirty="0">
                <a:solidFill>
                  <a:srgbClr val="333333"/>
                </a:solidFill>
                <a:latin typeface="+mn-lt"/>
              </a:rPr>
              <a:t>4 momentum collimators,   , in the arc sections</a:t>
            </a:r>
          </a:p>
          <a:p>
            <a:pPr lvl="1"/>
            <a:r>
              <a:rPr lang="en-US" altLang="zh-CN" i="0" dirty="0">
                <a:solidFill>
                  <a:srgbClr val="333333"/>
                </a:solidFill>
                <a:effectLst/>
                <a:latin typeface="+mn-lt"/>
              </a:rPr>
              <a:t>4 vertical </a:t>
            </a:r>
            <a:r>
              <a:rPr lang="en-US" altLang="zh-CN" i="0" dirty="0" err="1">
                <a:solidFill>
                  <a:srgbClr val="333333"/>
                </a:solidFill>
                <a:effectLst/>
                <a:latin typeface="+mn-lt"/>
              </a:rPr>
              <a:t>betatron</a:t>
            </a:r>
            <a:r>
              <a:rPr lang="en-US" altLang="zh-CN" i="0" dirty="0">
                <a:solidFill>
                  <a:srgbClr val="333333"/>
                </a:solidFill>
                <a:effectLst/>
                <a:latin typeface="+mn-lt"/>
              </a:rPr>
              <a:t> collimators,   , in the straight sections</a:t>
            </a:r>
            <a:endParaRPr lang="en-US" altLang="zh-CN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en-US" altLang="zh-CN" sz="2400" dirty="0">
                <a:latin typeface="+mj-lt"/>
              </a:rPr>
              <a:t>Two types: </a:t>
            </a:r>
            <a:r>
              <a:rPr lang="en-US" altLang="zh-CN" sz="2400" dirty="0">
                <a:latin typeface="+mj-lt"/>
                <a:ea typeface="微软雅黑" panose="020B0503020204020204" pitchFamily="34" charset="-122"/>
              </a:rPr>
              <a:t>horizontal/vertical collimator</a:t>
            </a:r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 lvl="1"/>
            <a:endParaRPr lang="en-US" altLang="zh-CN" sz="1600" dirty="0"/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 lvl="1">
              <a:spcAft>
                <a:spcPts val="0"/>
              </a:spcAft>
            </a:pPr>
            <a:r>
              <a:rPr lang="en-US" altLang="zh-CN" sz="2200" dirty="0"/>
              <a:t>Aperture: 3~4 mm</a:t>
            </a:r>
          </a:p>
          <a:p>
            <a:pPr>
              <a:spcAft>
                <a:spcPts val="0"/>
              </a:spcAft>
            </a:pPr>
            <a:r>
              <a:rPr lang="en-US" altLang="zh-CN" sz="2400" dirty="0"/>
              <a:t>Material: Molybdenum – Carbon composite</a:t>
            </a:r>
            <a:endParaRPr lang="zh-CN" altLang="en-US" sz="24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5F74275-4F16-4F51-BB3A-AF97895E85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58" t="10448" r="81799" b="77612"/>
          <a:stretch/>
        </p:blipFill>
        <p:spPr>
          <a:xfrm>
            <a:off x="11149594" y="4955939"/>
            <a:ext cx="515498" cy="576064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6265E656-3B47-4A2E-AE2F-A0FEE6B5814D}"/>
              </a:ext>
            </a:extLst>
          </p:cNvPr>
          <p:cNvGrpSpPr/>
          <p:nvPr/>
        </p:nvGrpSpPr>
        <p:grpSpPr>
          <a:xfrm>
            <a:off x="7358017" y="1508751"/>
            <a:ext cx="5519936" cy="4752528"/>
            <a:chOff x="4373879" y="1975396"/>
            <a:chExt cx="4608512" cy="4104456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65362A88-F585-45E6-920B-4C679D371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206" t="9754" r="14717" b="10749"/>
            <a:stretch/>
          </p:blipFill>
          <p:spPr>
            <a:xfrm>
              <a:off x="4373879" y="1975396"/>
              <a:ext cx="4608512" cy="4104456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03A8E38-CF2F-4CC8-9CED-11437149DC25}"/>
                </a:ext>
              </a:extLst>
            </p:cNvPr>
            <p:cNvSpPr/>
            <p:nvPr/>
          </p:nvSpPr>
          <p:spPr>
            <a:xfrm rot="7985251">
              <a:off x="7728042" y="4968513"/>
              <a:ext cx="109728" cy="3566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C4FB1B7-3A29-4D81-9DEA-B5A74217A131}"/>
                </a:ext>
              </a:extLst>
            </p:cNvPr>
            <p:cNvSpPr/>
            <p:nvPr/>
          </p:nvSpPr>
          <p:spPr>
            <a:xfrm rot="7577833">
              <a:off x="5062029" y="2668424"/>
              <a:ext cx="109728" cy="3566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5A47AA0-B386-421F-A03E-CFA3C505C5E3}"/>
                </a:ext>
              </a:extLst>
            </p:cNvPr>
            <p:cNvSpPr/>
            <p:nvPr/>
          </p:nvSpPr>
          <p:spPr>
            <a:xfrm rot="13532185">
              <a:off x="7618411" y="2637805"/>
              <a:ext cx="109728" cy="3566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03AD836-DE57-4899-B15C-C1762CC3EB86}"/>
                </a:ext>
              </a:extLst>
            </p:cNvPr>
            <p:cNvSpPr/>
            <p:nvPr/>
          </p:nvSpPr>
          <p:spPr>
            <a:xfrm rot="13947924">
              <a:off x="5033643" y="5000689"/>
              <a:ext cx="109728" cy="3566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9786BFF-9255-4D4F-9402-B81597E6A25B}"/>
                </a:ext>
              </a:extLst>
            </p:cNvPr>
            <p:cNvSpPr/>
            <p:nvPr/>
          </p:nvSpPr>
          <p:spPr>
            <a:xfrm rot="13773974">
              <a:off x="7764541" y="2756534"/>
              <a:ext cx="109728" cy="3566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EE8F7B6-D273-48C0-A358-54D0E40E3001}"/>
                </a:ext>
              </a:extLst>
            </p:cNvPr>
            <p:cNvSpPr/>
            <p:nvPr/>
          </p:nvSpPr>
          <p:spPr>
            <a:xfrm rot="18603470">
              <a:off x="7830861" y="4808778"/>
              <a:ext cx="109728" cy="3566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1548F78A-62FC-43A2-B161-7E86A1FBA479}"/>
                </a:ext>
              </a:extLst>
            </p:cNvPr>
            <p:cNvSpPr/>
            <p:nvPr/>
          </p:nvSpPr>
          <p:spPr>
            <a:xfrm rot="18523593">
              <a:off x="4934112" y="2840782"/>
              <a:ext cx="109728" cy="3566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AF66969F-FFC7-41F0-A476-581043BC6F1A}"/>
                </a:ext>
              </a:extLst>
            </p:cNvPr>
            <p:cNvSpPr/>
            <p:nvPr/>
          </p:nvSpPr>
          <p:spPr>
            <a:xfrm rot="14213535">
              <a:off x="4823196" y="4748198"/>
              <a:ext cx="109728" cy="3566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4A3C5AEE-BF61-4600-9CE7-C1096D326BF7}"/>
                </a:ext>
              </a:extLst>
            </p:cNvPr>
            <p:cNvSpPr/>
            <p:nvPr/>
          </p:nvSpPr>
          <p:spPr>
            <a:xfrm rot="5400000">
              <a:off x="7974089" y="4218830"/>
              <a:ext cx="109728" cy="3566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4525BD2-3F66-41D7-AEF1-EB159EA97903}"/>
                </a:ext>
              </a:extLst>
            </p:cNvPr>
            <p:cNvSpPr/>
            <p:nvPr/>
          </p:nvSpPr>
          <p:spPr>
            <a:xfrm rot="5400000">
              <a:off x="4701127" y="3478905"/>
              <a:ext cx="109728" cy="3566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D0025B5-E914-4A9D-A3BC-C0EB756F7F82}"/>
                </a:ext>
              </a:extLst>
            </p:cNvPr>
            <p:cNvSpPr/>
            <p:nvPr/>
          </p:nvSpPr>
          <p:spPr>
            <a:xfrm rot="2697385">
              <a:off x="7530329" y="2518652"/>
              <a:ext cx="109728" cy="3566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A407DDA-0AD0-4E6D-8B24-F5862FF142D1}"/>
                </a:ext>
              </a:extLst>
            </p:cNvPr>
            <p:cNvSpPr/>
            <p:nvPr/>
          </p:nvSpPr>
          <p:spPr>
            <a:xfrm rot="3223949">
              <a:off x="4924885" y="4898219"/>
              <a:ext cx="109728" cy="3566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3F3D4A6-2B7F-4CFF-8383-3BA65C890D21}"/>
              </a:ext>
            </a:extLst>
          </p:cNvPr>
          <p:cNvGrpSpPr/>
          <p:nvPr/>
        </p:nvGrpSpPr>
        <p:grpSpPr>
          <a:xfrm>
            <a:off x="1086470" y="3277593"/>
            <a:ext cx="5699444" cy="2455663"/>
            <a:chOff x="776100" y="2636912"/>
            <a:chExt cx="5699444" cy="2455663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C1B60710-8E5D-46EA-86CE-C62259154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8292" y="2650700"/>
              <a:ext cx="1576552" cy="1440000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EEFF449B-EE1F-4778-80CA-B37A8C74E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4425" y="2653618"/>
              <a:ext cx="1601119" cy="1440000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D0429FB2-B03C-469B-97D3-3BA4C6760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5732" y="2636912"/>
              <a:ext cx="1589223" cy="1440000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2DB923D3-E82E-4F2C-98B6-5453DD90FA04}"/>
                </a:ext>
              </a:extLst>
            </p:cNvPr>
            <p:cNvSpPr txBox="1"/>
            <p:nvPr/>
          </p:nvSpPr>
          <p:spPr>
            <a:xfrm>
              <a:off x="979591" y="3915936"/>
              <a:ext cx="1633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x</a:t>
              </a:r>
            </a:p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horizontal collimator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DBCA7DE6-5FA9-4AB2-B60B-5ED27BA809EA}"/>
                </a:ext>
              </a:extLst>
            </p:cNvPr>
            <p:cNvSpPr txBox="1"/>
            <p:nvPr/>
          </p:nvSpPr>
          <p:spPr>
            <a:xfrm>
              <a:off x="776100" y="3009388"/>
              <a:ext cx="340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y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48C131F3-41FA-4CB4-9562-B350DD3ED085}"/>
                </a:ext>
              </a:extLst>
            </p:cNvPr>
            <p:cNvSpPr txBox="1"/>
            <p:nvPr/>
          </p:nvSpPr>
          <p:spPr>
            <a:xfrm>
              <a:off x="2982205" y="3892246"/>
              <a:ext cx="14888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x</a:t>
              </a:r>
            </a:p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vertical collimator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dirty="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9803F52A-656B-4D58-9E34-D90D4720680C}"/>
                </a:ext>
              </a:extLst>
            </p:cNvPr>
            <p:cNvSpPr txBox="1"/>
            <p:nvPr/>
          </p:nvSpPr>
          <p:spPr>
            <a:xfrm>
              <a:off x="2718384" y="3030926"/>
              <a:ext cx="340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y</a:t>
              </a:r>
              <a:endParaRPr lang="zh-CN" altLang="en-US" dirty="0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6B29E771-E30C-4CDA-881F-55EDEFF1B930}"/>
                </a:ext>
              </a:extLst>
            </p:cNvPr>
            <p:cNvSpPr txBox="1"/>
            <p:nvPr/>
          </p:nvSpPr>
          <p:spPr>
            <a:xfrm>
              <a:off x="5545878" y="3906034"/>
              <a:ext cx="340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z</a:t>
              </a:r>
              <a:endParaRPr lang="zh-CN" altLang="en-US" dirty="0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7625D7B5-1DFB-4FB8-998A-6E2499A3B439}"/>
                </a:ext>
              </a:extLst>
            </p:cNvPr>
            <p:cNvSpPr txBox="1"/>
            <p:nvPr/>
          </p:nvSpPr>
          <p:spPr>
            <a:xfrm>
              <a:off x="4665361" y="3059668"/>
              <a:ext cx="340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x</a:t>
              </a:r>
              <a:endParaRPr lang="zh-CN" altLang="en-US" dirty="0"/>
            </a:p>
          </p:txBody>
        </p:sp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1AC18250-9BE4-4C58-B883-56F325E7742C}"/>
              </a:ext>
            </a:extLst>
          </p:cNvPr>
          <p:cNvSpPr/>
          <p:nvPr/>
        </p:nvSpPr>
        <p:spPr>
          <a:xfrm>
            <a:off x="5075067" y="1756681"/>
            <a:ext cx="109728" cy="3566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4B7BEE12-E275-4889-9900-8BC97FB44C39}"/>
              </a:ext>
            </a:extLst>
          </p:cNvPr>
          <p:cNvSpPr/>
          <p:nvPr/>
        </p:nvSpPr>
        <p:spPr>
          <a:xfrm rot="10800000">
            <a:off x="4309448" y="2132856"/>
            <a:ext cx="109728" cy="3566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6420F72B-2E57-498C-854F-8A001E225852}"/>
              </a:ext>
            </a:extLst>
          </p:cNvPr>
          <p:cNvSpPr/>
          <p:nvPr/>
        </p:nvSpPr>
        <p:spPr>
          <a:xfrm rot="10800000">
            <a:off x="4813504" y="2492896"/>
            <a:ext cx="109728" cy="3566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80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16532" y="72920"/>
            <a:ext cx="11856640" cy="80940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altLang="zh-CN" dirty="0"/>
              <a:t>Combine SAD and FLUKA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16532" y="1000436"/>
            <a:ext cx="11112116" cy="538089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altLang="zh-CN" sz="2400" dirty="0"/>
              <a:t>Different scenarios can be set in SAD simulation. </a:t>
            </a:r>
          </a:p>
          <a:p>
            <a:pPr>
              <a:spcAft>
                <a:spcPts val="0"/>
              </a:spcAft>
            </a:pPr>
            <a:r>
              <a:rPr lang="en-US" altLang="zh-CN" sz="2400" dirty="0"/>
              <a:t>Beam losses along beam pipe/collimators will be record.</a:t>
            </a:r>
          </a:p>
          <a:p>
            <a:pPr>
              <a:spcAft>
                <a:spcPts val="0"/>
              </a:spcAft>
            </a:pPr>
            <a:r>
              <a:rPr lang="en-US" altLang="zh-CN" sz="2400" dirty="0"/>
              <a:t>All processes that beam losses hitting collimators would pass to FLUKA simulations, then secondaries send back to SAD.</a:t>
            </a:r>
          </a:p>
          <a:p>
            <a:pPr>
              <a:spcAft>
                <a:spcPts val="0"/>
              </a:spcAft>
            </a:pPr>
            <a:r>
              <a:rPr lang="en-US" altLang="zh-CN" sz="2400" dirty="0">
                <a:solidFill>
                  <a:srgbClr val="0070C0"/>
                </a:solidFill>
              </a:rPr>
              <a:t>What’s new: </a:t>
            </a:r>
            <a:r>
              <a:rPr lang="en-US" altLang="zh-CN" sz="2400" dirty="0"/>
              <a:t>the kicker and </a:t>
            </a:r>
            <a:br>
              <a:rPr lang="en-US" altLang="zh-CN" sz="2400" dirty="0"/>
            </a:br>
            <a:r>
              <a:rPr lang="en-US" altLang="zh-CN" sz="2400" dirty="0"/>
              <a:t>septum for the extraction </a:t>
            </a:r>
            <a:br>
              <a:rPr lang="en-US" altLang="zh-CN" sz="2400" dirty="0"/>
            </a:br>
            <a:r>
              <a:rPr lang="en-US" altLang="zh-CN" sz="2400" dirty="0"/>
              <a:t>line to collider dump are </a:t>
            </a:r>
            <a:br>
              <a:rPr lang="en-US" altLang="zh-CN" sz="2400" dirty="0"/>
            </a:br>
            <a:r>
              <a:rPr lang="en-US" altLang="zh-CN" sz="2400" dirty="0"/>
              <a:t>added in the SAD </a:t>
            </a:r>
            <a:br>
              <a:rPr lang="en-US" altLang="zh-CN" sz="2400" dirty="0"/>
            </a:br>
            <a:r>
              <a:rPr lang="en-US" altLang="zh-CN" sz="2400" dirty="0"/>
              <a:t>simulation to study the  </a:t>
            </a:r>
            <a:br>
              <a:rPr lang="en-US" altLang="zh-CN" sz="2400" dirty="0"/>
            </a:br>
            <a:r>
              <a:rPr lang="en-US" altLang="zh-CN" sz="2400" dirty="0"/>
              <a:t>extraction efficiency. </a:t>
            </a:r>
            <a:br>
              <a:rPr lang="en-US" altLang="zh-CN" sz="2400" dirty="0"/>
            </a:br>
            <a:endParaRPr lang="en-US" altLang="zh-CN" sz="2400" dirty="0"/>
          </a:p>
          <a:p>
            <a:pPr>
              <a:spcAft>
                <a:spcPts val="0"/>
              </a:spcAft>
            </a:pPr>
            <a:endParaRPr lang="en-US" altLang="zh-CN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10925B-DFE2-4C22-84A0-BBCFE682E6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0" y="2125982"/>
            <a:ext cx="7608168" cy="46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2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1400762-E37A-45C2-AB86-1D26900A2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One-power-supply-breakdown case: beams begin to loss after tens of turns. </a:t>
            </a:r>
          </a:p>
          <a:p>
            <a:pPr lvl="1"/>
            <a:r>
              <a:rPr lang="en-US" altLang="zh-CN" sz="2200" dirty="0"/>
              <a:t>Have enough time to extract beams</a:t>
            </a:r>
          </a:p>
          <a:p>
            <a:r>
              <a:rPr lang="en-US" altLang="zh-CN" sz="2400" dirty="0"/>
              <a:t>Superconducting-RF-cavities-quenching case: beams begin to loss after 12 turns.</a:t>
            </a:r>
          </a:p>
          <a:p>
            <a:pPr lvl="1"/>
            <a:r>
              <a:rPr lang="en-US" altLang="zh-CN" sz="2200" dirty="0"/>
              <a:t>Have enough time to extract beams, too</a:t>
            </a:r>
          </a:p>
          <a:p>
            <a:r>
              <a:rPr lang="en-US" altLang="zh-CN" sz="2400" dirty="0"/>
              <a:t>Superconducting-magnets-quenching case: beams begin to loss at the first turn.</a:t>
            </a:r>
          </a:p>
          <a:p>
            <a:pPr lvl="1"/>
            <a:r>
              <a:rPr lang="en-US" altLang="zh-CN" sz="2200" dirty="0"/>
              <a:t>Extract nothing even though the response time of extraction line is set to be 1 turn.</a:t>
            </a:r>
          </a:p>
          <a:p>
            <a:pPr lvl="1"/>
            <a:endParaRPr lang="en-US" altLang="zh-CN" sz="2200" dirty="0"/>
          </a:p>
          <a:p>
            <a:r>
              <a:rPr lang="en-US" altLang="zh-CN" sz="2400" dirty="0"/>
              <a:t>For Higgs/WW/ttbar operations, the similar simulations will be finished soon.</a:t>
            </a:r>
          </a:p>
          <a:p>
            <a:pPr lvl="1"/>
            <a:endParaRPr lang="en-US" altLang="zh-CN" sz="2200" dirty="0"/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F74A201-1E0B-4C61-81CA-F09ACB96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Primary results: @Z operation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BFBB85-C769-4DED-9EA7-1847F5A2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615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1400762-E37A-45C2-AB86-1D26900A2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SC-magnets-quenching case is the most critical one. In some region, the </a:t>
            </a:r>
            <a:r>
              <a:rPr lang="en-US" altLang="zh-CN" sz="2400" dirty="0" err="1"/>
              <a:t>beamloss</a:t>
            </a:r>
            <a:r>
              <a:rPr lang="en-US" altLang="zh-CN" sz="2400" dirty="0"/>
              <a:t> energy is around 1MJ.</a:t>
            </a:r>
          </a:p>
          <a:p>
            <a:r>
              <a:rPr lang="en-US" altLang="zh-CN" sz="2400" dirty="0"/>
              <a:t>The collimators are damaged probably, careful </a:t>
            </a:r>
            <a:br>
              <a:rPr lang="en-US" altLang="zh-CN" sz="2400" dirty="0"/>
            </a:br>
            <a:r>
              <a:rPr lang="en-US" altLang="zh-CN" sz="2400" dirty="0"/>
              <a:t>simulation is on the way to find out whether the </a:t>
            </a:r>
            <a:br>
              <a:rPr lang="en-US" altLang="zh-CN" sz="2400" dirty="0"/>
            </a:br>
            <a:r>
              <a:rPr lang="en-US" altLang="zh-CN" sz="2400" dirty="0"/>
              <a:t>downstream equipment survived or not.</a:t>
            </a:r>
          </a:p>
          <a:p>
            <a:r>
              <a:rPr lang="en-US" altLang="zh-CN" sz="2400" dirty="0"/>
              <a:t>The next version may be coming. </a:t>
            </a:r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F74A201-1E0B-4C61-81CA-F09ACB96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Primary results: @Z operation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BFBB85-C769-4DED-9EA7-1847F5A2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B92515-7653-41F7-824A-BC4B8A7F4F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3458546"/>
            <a:ext cx="6336647" cy="338396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7496A3DC-36E7-415D-A7A7-4D4692FD3789}"/>
              </a:ext>
            </a:extLst>
          </p:cNvPr>
          <p:cNvGrpSpPr/>
          <p:nvPr/>
        </p:nvGrpSpPr>
        <p:grpSpPr>
          <a:xfrm>
            <a:off x="7896200" y="1857598"/>
            <a:ext cx="4320480" cy="923330"/>
            <a:chOff x="7752184" y="1340768"/>
            <a:chExt cx="4320480" cy="92333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16A9C2E-4660-4469-B2CD-52390BCDD402}"/>
                </a:ext>
              </a:extLst>
            </p:cNvPr>
            <p:cNvCxnSpPr/>
            <p:nvPr/>
          </p:nvCxnSpPr>
          <p:spPr>
            <a:xfrm>
              <a:off x="7752184" y="1529496"/>
              <a:ext cx="792088" cy="0"/>
            </a:xfrm>
            <a:prstGeom prst="line">
              <a:avLst/>
            </a:prstGeom>
            <a:ln w="28575">
              <a:solidFill>
                <a:srgbClr val="90F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6DFD83E-3AE6-4A69-AA7B-315454D3125D}"/>
                </a:ext>
              </a:extLst>
            </p:cNvPr>
            <p:cNvCxnSpPr/>
            <p:nvPr/>
          </p:nvCxnSpPr>
          <p:spPr>
            <a:xfrm>
              <a:off x="7752184" y="1803880"/>
              <a:ext cx="79208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1BA330B-EBFC-420C-B899-E8D85590C291}"/>
                </a:ext>
              </a:extLst>
            </p:cNvPr>
            <p:cNvCxnSpPr/>
            <p:nvPr/>
          </p:nvCxnSpPr>
          <p:spPr>
            <a:xfrm>
              <a:off x="7752184" y="2088144"/>
              <a:ext cx="792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63A85D8-E6D7-46C8-AC10-FB5E47A862C4}"/>
                </a:ext>
              </a:extLst>
            </p:cNvPr>
            <p:cNvSpPr txBox="1"/>
            <p:nvPr/>
          </p:nvSpPr>
          <p:spPr>
            <a:xfrm>
              <a:off x="8737600" y="1340768"/>
              <a:ext cx="3335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IP and beam dump</a:t>
              </a:r>
            </a:p>
            <a:p>
              <a:r>
                <a:rPr lang="en-US" altLang="zh-CN" dirty="0"/>
                <a:t>MP collimators</a:t>
              </a:r>
            </a:p>
            <a:p>
              <a:r>
                <a:rPr lang="en-US" altLang="zh-CN" dirty="0"/>
                <a:t>MDI collimators and SR masks</a:t>
              </a:r>
              <a:endParaRPr lang="zh-CN" altLang="en-US" dirty="0"/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33EC8C54-5D70-4CFE-BE28-75E6F8DED7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2248" y="3429000"/>
            <a:ext cx="5630416" cy="344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81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882AD79-88A0-47AB-9B2A-9F147015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altLang="zh-CN" sz="2400" dirty="0"/>
              <a:t>For the environment impact assessment, all shielding designs and radiation level estimations are finished or closed to be finished</a:t>
            </a:r>
          </a:p>
          <a:p>
            <a:pPr lvl="1">
              <a:spcAft>
                <a:spcPts val="0"/>
              </a:spcAft>
            </a:pPr>
            <a:r>
              <a:rPr lang="en-US" altLang="zh-CN" sz="2200" dirty="0"/>
              <a:t>Collider arc, Linac, damping ring, transport lines, RF hall are finished.</a:t>
            </a:r>
          </a:p>
          <a:p>
            <a:pPr lvl="1"/>
            <a:r>
              <a:rPr lang="en-US" altLang="zh-CN" sz="2200" dirty="0"/>
              <a:t>IP hall and SR hall will be finished soon</a:t>
            </a:r>
          </a:p>
          <a:p>
            <a:pPr>
              <a:spcAft>
                <a:spcPts val="0"/>
              </a:spcAft>
            </a:pPr>
            <a:r>
              <a:rPr lang="en-US" altLang="zh-CN" sz="2400" dirty="0"/>
              <a:t>Radiation-sensitive shielding design is moving forward with engineering design.</a:t>
            </a:r>
          </a:p>
          <a:p>
            <a:pPr>
              <a:spcAft>
                <a:spcPts val="0"/>
              </a:spcAft>
            </a:pPr>
            <a:r>
              <a:rPr lang="en-US" altLang="zh-CN" sz="2400" dirty="0"/>
              <a:t>For the machine protection, more simulations for different operations are coming. The radiation level downstream collimators will be carefully studied. </a:t>
            </a:r>
            <a:br>
              <a:rPr lang="en-US" altLang="zh-CN" sz="2400" dirty="0"/>
            </a:br>
            <a:r>
              <a:rPr lang="en-US" altLang="zh-CN" sz="2400" dirty="0"/>
              <a:t>The collimator optimization is ongoing.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C4E35DD-453F-4D53-93D3-6F0542EE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E92C9A-B625-4F83-83E5-FE30AFBB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842465B-4E04-4C51-8AEE-00DD0C49E654}"/>
              </a:ext>
            </a:extLst>
          </p:cNvPr>
          <p:cNvSpPr/>
          <p:nvPr/>
        </p:nvSpPr>
        <p:spPr>
          <a:xfrm>
            <a:off x="7176120" y="4437112"/>
            <a:ext cx="381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2885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080F19-F3F4-49D4-88C7-A90F58E57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012473"/>
            <a:ext cx="5779775" cy="58009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latin typeface="+mn-lt"/>
              </a:rPr>
              <a:t>Estimate absorbed doses to booster and collider magnets and design lead shielding.</a:t>
            </a:r>
          </a:p>
          <a:p>
            <a:pPr lvl="1"/>
            <a:r>
              <a:rPr lang="en-US" altLang="zh-CN" dirty="0">
                <a:latin typeface="+mn-lt"/>
              </a:rPr>
              <a:t>Absorbed dose</a:t>
            </a:r>
            <a:br>
              <a:rPr lang="en-US" altLang="zh-CN" dirty="0">
                <a:latin typeface="+mn-lt"/>
              </a:rPr>
            </a:br>
            <a:r>
              <a:rPr lang="en-US" altLang="zh-CN" dirty="0">
                <a:latin typeface="+mn-lt"/>
              </a:rPr>
              <a:t>after 18-year </a:t>
            </a:r>
            <a:br>
              <a:rPr lang="en-US" altLang="zh-CN" dirty="0">
                <a:latin typeface="+mn-lt"/>
              </a:rPr>
            </a:br>
            <a:r>
              <a:rPr lang="en-US" altLang="zh-CN" dirty="0">
                <a:latin typeface="+mn-lt"/>
              </a:rPr>
              <a:t>operation</a:t>
            </a:r>
          </a:p>
          <a:p>
            <a:pPr lvl="1"/>
            <a:endParaRPr lang="en-US" altLang="zh-CN" dirty="0">
              <a:latin typeface="+mn-lt"/>
            </a:endParaRPr>
          </a:p>
          <a:p>
            <a:pPr lvl="1"/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Design linac and collider dumps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33FF5C9-33BD-402C-8E18-90C54EC4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What we did in TDR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F098432-EEF0-4564-894B-F4B2A49787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7003" y="1687384"/>
            <a:ext cx="2774632" cy="2016000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9B77CA5-8560-41F2-8716-1DC128135782}"/>
              </a:ext>
            </a:extLst>
          </p:cNvPr>
          <p:cNvSpPr txBox="1">
            <a:spLocks/>
          </p:cNvSpPr>
          <p:nvPr/>
        </p:nvSpPr>
        <p:spPr>
          <a:xfrm>
            <a:off x="6240017" y="1022370"/>
            <a:ext cx="5951984" cy="5502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>
                <a:latin typeface="+mn-lt"/>
              </a:rPr>
              <a:t>Determine linac bulk shielding</a:t>
            </a:r>
          </a:p>
          <a:p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pPr lvl="1"/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2200" dirty="0">
                <a:latin typeface="+mn-lt"/>
              </a:rPr>
              <a:t>Radionuclide Production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latin typeface="+mn-lt"/>
              </a:rPr>
              <a:t>In the air/water/tunnel wall in the linac/collider arc/dump hall</a:t>
            </a:r>
            <a:endParaRPr lang="zh-CN" altLang="en-US" sz="2200" dirty="0">
              <a:latin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ECEFA35-1A44-442E-ADC5-6B9C40D8F3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25" y="3881867"/>
            <a:ext cx="6375355" cy="22114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3537554-70C8-45BD-A946-78E859768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617" y="4869160"/>
            <a:ext cx="3844184" cy="1930394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645E5DB5-0859-4B68-A863-DA12176E8336}"/>
              </a:ext>
            </a:extLst>
          </p:cNvPr>
          <p:cNvGrpSpPr/>
          <p:nvPr/>
        </p:nvGrpSpPr>
        <p:grpSpPr>
          <a:xfrm>
            <a:off x="6906145" y="1417315"/>
            <a:ext cx="4914900" cy="2371725"/>
            <a:chOff x="6906145" y="1369367"/>
            <a:chExt cx="4914900" cy="237172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57BD79E-0C44-4C0E-B692-13A6DCAC1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06145" y="1369367"/>
              <a:ext cx="4914900" cy="2371725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60115CF-1E2D-422B-B1DA-615AD001215C}"/>
                </a:ext>
              </a:extLst>
            </p:cNvPr>
            <p:cNvSpPr/>
            <p:nvPr/>
          </p:nvSpPr>
          <p:spPr>
            <a:xfrm>
              <a:off x="11428724" y="3563323"/>
              <a:ext cx="153676" cy="177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208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600" y="1059883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dirty="0"/>
              <a:t>Environment impact assessment of CEPC proposal</a:t>
            </a:r>
          </a:p>
          <a:p>
            <a:pPr lvl="1"/>
            <a:r>
              <a:rPr lang="en-US" altLang="zh-CN" dirty="0"/>
              <a:t>Prompt radiation estimation </a:t>
            </a:r>
          </a:p>
          <a:p>
            <a:pPr lvl="2"/>
            <a:r>
              <a:rPr lang="en-US" altLang="zh-CN" dirty="0"/>
              <a:t>In linac, collider/booster, damping ring, transport line, collimator, RF hall, IR hall, SR hall, dump hall.</a:t>
            </a:r>
          </a:p>
          <a:p>
            <a:pPr lvl="1"/>
            <a:r>
              <a:rPr lang="en-US" altLang="zh-CN" dirty="0"/>
              <a:t>Induced radioactivity estimation</a:t>
            </a:r>
          </a:p>
          <a:p>
            <a:pPr lvl="2"/>
            <a:r>
              <a:rPr lang="en-US" altLang="zh-CN" dirty="0"/>
              <a:t>In linac, collider/booster, damping ring, transport line, collimator, RF hall, IR hall, SR hall, dump hall.</a:t>
            </a:r>
          </a:p>
          <a:p>
            <a:pPr lvl="1"/>
            <a:r>
              <a:rPr lang="en-US" altLang="zh-CN" dirty="0"/>
              <a:t>Design radiation dose monitor system</a:t>
            </a:r>
          </a:p>
          <a:p>
            <a:pPr lvl="1"/>
            <a:r>
              <a:rPr lang="en-US" altLang="zh-CN" dirty="0"/>
              <a:t>Design personal protection system</a:t>
            </a:r>
          </a:p>
          <a:p>
            <a:r>
              <a:rPr lang="en-US" altLang="zh-CN" dirty="0"/>
              <a:t>Radiation-sensitive equipment protection for CEPC</a:t>
            </a:r>
          </a:p>
          <a:p>
            <a:pPr lvl="1"/>
            <a:r>
              <a:rPr lang="en-US" altLang="zh-CN" dirty="0"/>
              <a:t>Electronics: power supply, BPM, control system, etc.</a:t>
            </a:r>
          </a:p>
          <a:p>
            <a:pPr lvl="1"/>
            <a:r>
              <a:rPr lang="en-US" altLang="zh-CN" dirty="0"/>
              <a:t>Optical fiber</a:t>
            </a:r>
          </a:p>
          <a:p>
            <a:pPr lvl="1"/>
            <a:r>
              <a:rPr lang="en-US" altLang="zh-CN" dirty="0"/>
              <a:t>Cable/insulation</a:t>
            </a:r>
          </a:p>
          <a:p>
            <a:pPr lvl="1"/>
            <a:r>
              <a:rPr lang="en-US" altLang="zh-CN" dirty="0"/>
              <a:t>Engineering design: support, cooling, …</a:t>
            </a:r>
          </a:p>
          <a:p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EDR goal and scope: radiation protection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8D22416-E98D-46FE-9FF5-B5C977E7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22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C29CC2-2236-4B63-8B04-79462B642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6185541"/>
          </a:xfrm>
        </p:spPr>
        <p:txBody>
          <a:bodyPr>
            <a:normAutofit/>
          </a:bodyPr>
          <a:lstStyle/>
          <a:p>
            <a:r>
              <a:rPr lang="en-US" altLang="zh-CN" dirty="0"/>
              <a:t>For 4 operations (120/45.5/80/180 GeV), simulate the induced dose-eq caused by SR and random beam losses.</a:t>
            </a:r>
          </a:p>
          <a:p>
            <a:r>
              <a:rPr lang="en-US" altLang="zh-CN" dirty="0"/>
              <a:t>The dose-eq after 1-year running and 10-min shutdown is shown below</a:t>
            </a:r>
          </a:p>
          <a:p>
            <a:r>
              <a:rPr lang="en-US" altLang="zh-CN" dirty="0"/>
              <a:t>@Higgs operation</a:t>
            </a:r>
            <a:r>
              <a:rPr lang="zh-CN" altLang="en-US" dirty="0"/>
              <a:t>：</a:t>
            </a:r>
            <a:r>
              <a:rPr lang="en-US" altLang="zh-CN" dirty="0"/>
              <a:t>1m away from equipment &lt;1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，</a:t>
            </a:r>
            <a:r>
              <a:rPr lang="en-US" altLang="zh-CN" dirty="0"/>
              <a:t>surface of equipment ~10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</a:p>
          <a:p>
            <a:pPr lvl="1"/>
            <a:r>
              <a:rPr lang="en-US" altLang="zh-CN" dirty="0"/>
              <a:t>SR				</a:t>
            </a:r>
            <a:r>
              <a:rPr lang="zh-CN" altLang="en-US" dirty="0"/>
              <a:t>                               </a:t>
            </a:r>
            <a:r>
              <a:rPr lang="en-US" altLang="zh-CN" dirty="0"/>
              <a:t>random beam losses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Similar radiation level around the end of BEPCII Linac.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5724B5-7F07-4BCD-9F88-41C6C34D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1405952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Induced dose-eq in collider tunnel, 10min after shutdown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5022D-C116-4C75-A1BC-8DC82B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53C9AA3-21EC-4724-9924-8E60F2C72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944"/>
            <a:ext cx="5838825" cy="33813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E9907B5-31C6-4720-8006-A8439CA6CB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825" y="2943994"/>
            <a:ext cx="58483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5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C29CC2-2236-4B63-8B04-79462B642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11277638" cy="5798117"/>
          </a:xfrm>
        </p:spPr>
        <p:txBody>
          <a:bodyPr/>
          <a:lstStyle/>
          <a:p>
            <a:r>
              <a:rPr lang="en-US" altLang="zh-CN" dirty="0"/>
              <a:t>@Z operation: 1m away from equipment </a:t>
            </a:r>
            <a:br>
              <a:rPr lang="en-US" altLang="zh-CN" dirty="0"/>
            </a:br>
            <a:r>
              <a:rPr lang="en-US" altLang="zh-CN" dirty="0"/>
              <a:t>&lt;2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，</a:t>
            </a:r>
            <a:r>
              <a:rPr lang="en-US" altLang="zh-CN" dirty="0"/>
              <a:t> surface of equipment ~ </a:t>
            </a:r>
            <a:br>
              <a:rPr lang="en-US" altLang="zh-CN" dirty="0"/>
            </a:br>
            <a:r>
              <a:rPr lang="en-US" altLang="zh-CN" dirty="0"/>
              <a:t>20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</a:p>
          <a:p>
            <a:pPr lvl="1"/>
            <a:r>
              <a:rPr lang="en-US" altLang="zh-CN" dirty="0"/>
              <a:t>SR can be negligible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A little higher than radiation level around </a:t>
            </a:r>
            <a:r>
              <a:rPr lang="en-US" altLang="zh-CN" dirty="0" err="1"/>
              <a:t>around</a:t>
            </a:r>
            <a:r>
              <a:rPr lang="en-US" altLang="zh-CN" dirty="0"/>
              <a:t> the end of BEPCII Linac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5724B5-7F07-4BCD-9F88-41C6C34D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1277638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Induced dose-eq in collider tunnel, 10min after shutdown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5022D-C116-4C75-A1BC-8DC82B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19EEEAD1-760C-4D27-BC87-F3A752EC829F}"/>
              </a:ext>
            </a:extLst>
          </p:cNvPr>
          <p:cNvSpPr txBox="1">
            <a:spLocks/>
          </p:cNvSpPr>
          <p:nvPr/>
        </p:nvSpPr>
        <p:spPr>
          <a:xfrm>
            <a:off x="6707138" y="1059883"/>
            <a:ext cx="548640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@ WW operation: 1m away from equipment &lt;1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  <a:r>
              <a:rPr lang="zh-CN" altLang="en-US" dirty="0"/>
              <a:t>，</a:t>
            </a:r>
            <a:r>
              <a:rPr lang="en-US" altLang="zh-CN" dirty="0"/>
              <a:t> surface of equipment ~10 </a:t>
            </a:r>
            <a:r>
              <a:rPr lang="en-US" altLang="zh-CN" dirty="0" err="1"/>
              <a:t>uSv</a:t>
            </a:r>
            <a:r>
              <a:rPr lang="en-US" altLang="zh-CN" dirty="0"/>
              <a:t>/h</a:t>
            </a:r>
          </a:p>
          <a:p>
            <a:pPr lvl="1"/>
            <a:r>
              <a:rPr lang="en-US" altLang="zh-CN" dirty="0"/>
              <a:t>SR can be negligible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E98EC87-559F-4F67-9F3C-611C8A945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596480"/>
            <a:ext cx="5838825" cy="3352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AD550C-BD25-40D1-98AA-DEF3F79A2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77107"/>
            <a:ext cx="58483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C29CC2-2236-4B63-8B04-79462B642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10972800" cy="5655265"/>
          </a:xfrm>
        </p:spPr>
        <p:txBody>
          <a:bodyPr/>
          <a:lstStyle/>
          <a:p>
            <a:r>
              <a:rPr lang="en-US" altLang="zh-CN" sz="2400" dirty="0"/>
              <a:t>@ttbar operation</a:t>
            </a:r>
            <a:r>
              <a:rPr lang="zh-CN" altLang="en-US" sz="2400" dirty="0"/>
              <a:t>：</a:t>
            </a:r>
            <a:r>
              <a:rPr lang="en-US" altLang="zh-CN" sz="2400" dirty="0"/>
              <a:t> 1m away from equipment &lt;20 </a:t>
            </a:r>
            <a:r>
              <a:rPr lang="en-US" altLang="zh-CN" sz="2400" dirty="0" err="1"/>
              <a:t>uSv</a:t>
            </a:r>
            <a:r>
              <a:rPr lang="en-US" altLang="zh-CN" sz="2400" dirty="0"/>
              <a:t>/h</a:t>
            </a:r>
            <a:r>
              <a:rPr lang="zh-CN" altLang="en-US" sz="2400" dirty="0"/>
              <a:t>，</a:t>
            </a:r>
            <a:r>
              <a:rPr lang="en-US" altLang="zh-CN" sz="2400" dirty="0"/>
              <a:t> surface of equipment &gt;100 </a:t>
            </a:r>
            <a:r>
              <a:rPr lang="en-US" altLang="zh-CN" sz="2400" dirty="0" err="1"/>
              <a:t>uSv</a:t>
            </a:r>
            <a:r>
              <a:rPr lang="en-US" altLang="zh-CN" sz="2400" dirty="0"/>
              <a:t>/h</a:t>
            </a:r>
          </a:p>
          <a:p>
            <a:pPr lvl="1"/>
            <a:r>
              <a:rPr lang="en-US" altLang="zh-CN" sz="2400" dirty="0"/>
              <a:t>SR 						</a:t>
            </a:r>
            <a:r>
              <a:rPr lang="zh-CN" altLang="en-US" sz="2400" dirty="0"/>
              <a:t> </a:t>
            </a:r>
            <a:r>
              <a:rPr lang="en-US" altLang="zh-CN" sz="2400" dirty="0"/>
              <a:t>random beam losses</a:t>
            </a:r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r>
              <a:rPr lang="en-US" altLang="zh-CN" sz="2400" dirty="0"/>
              <a:t>Higher than the radiation level around BEPCII positron target.</a:t>
            </a:r>
          </a:p>
          <a:p>
            <a:endParaRPr lang="en-US" altLang="zh-CN" sz="26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5724B5-7F07-4BCD-9F88-41C6C34D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1449088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Induced dose-eq in collider tunnel, 10min after shutdown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5022D-C116-4C75-A1BC-8DC82B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1629517-4C8C-4402-A8CC-DE595B6F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" y="2278140"/>
            <a:ext cx="5810250" cy="33337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BE3A5C6-1414-4AB0-ADC8-864407DE6B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3650" y="2132856"/>
            <a:ext cx="58864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7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C29CC2-2236-4B63-8B04-79462B642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10972800" cy="546546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@ttbar operation</a:t>
            </a:r>
            <a:r>
              <a:rPr lang="zh-CN" altLang="en-US" sz="2400" dirty="0"/>
              <a:t>：</a:t>
            </a:r>
            <a:r>
              <a:rPr lang="en-US" altLang="zh-CN" sz="2400" dirty="0"/>
              <a:t> 1m away from equipment &lt;5 </a:t>
            </a:r>
            <a:r>
              <a:rPr lang="en-US" altLang="zh-CN" sz="2400" dirty="0" err="1"/>
              <a:t>uSv</a:t>
            </a:r>
            <a:r>
              <a:rPr lang="en-US" altLang="zh-CN" sz="2400" dirty="0"/>
              <a:t>/h</a:t>
            </a:r>
            <a:r>
              <a:rPr lang="zh-CN" altLang="en-US" sz="2400" dirty="0"/>
              <a:t>，</a:t>
            </a:r>
            <a:r>
              <a:rPr lang="en-US" altLang="zh-CN" sz="2400" dirty="0"/>
              <a:t> surface of equipment &gt;10 </a:t>
            </a:r>
            <a:r>
              <a:rPr lang="en-US" altLang="zh-CN" sz="2400" dirty="0" err="1"/>
              <a:t>uSv</a:t>
            </a:r>
            <a:r>
              <a:rPr lang="en-US" altLang="zh-CN" sz="2400" dirty="0"/>
              <a:t>/h</a:t>
            </a:r>
          </a:p>
          <a:p>
            <a:pPr lvl="1"/>
            <a:r>
              <a:rPr lang="en-US" altLang="zh-CN" sz="2400" dirty="0"/>
              <a:t>SR</a:t>
            </a:r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r>
              <a:rPr lang="en-US" altLang="zh-CN" sz="2400" dirty="0"/>
              <a:t>							Slightly higher than the induced 							dose-eq @Z/WW operation.</a:t>
            </a:r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r>
              <a:rPr lang="en-US" altLang="zh-CN" sz="2400" dirty="0"/>
              <a:t>All simulations are included in the environment impact assessment report.</a:t>
            </a:r>
          </a:p>
          <a:p>
            <a:pPr marL="457200" lvl="1" indent="0">
              <a:buNone/>
            </a:pPr>
            <a:endParaRPr lang="en-US" altLang="zh-CN" sz="2400" dirty="0"/>
          </a:p>
          <a:p>
            <a:pPr marL="457200" lvl="1" indent="0">
              <a:buNone/>
            </a:pPr>
            <a:endParaRPr lang="en-US" altLang="zh-CN" sz="2400" dirty="0"/>
          </a:p>
          <a:p>
            <a:pPr marL="457200" lvl="1" indent="0">
              <a:buNone/>
            </a:pPr>
            <a:endParaRPr lang="en-US" altLang="zh-CN" sz="2400" dirty="0"/>
          </a:p>
          <a:p>
            <a:pPr marL="457200" lvl="1" indent="0">
              <a:buNone/>
            </a:pPr>
            <a:endParaRPr lang="en-US" altLang="zh-CN" sz="2400" dirty="0"/>
          </a:p>
          <a:p>
            <a:pPr marL="457200" lvl="1" indent="0">
              <a:buNone/>
            </a:pPr>
            <a:endParaRPr lang="en-US" altLang="zh-CN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5724B5-7F07-4BCD-9F88-41C6C34D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Induced dose-eq in collider tunnel, 1d after shutdown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5022D-C116-4C75-A1BC-8DC82B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8A43FA-3A34-44D6-A8E6-A08075A27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20" y="2276872"/>
            <a:ext cx="5829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B384791-A3AB-4766-B78B-B431206DF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" b="37884"/>
          <a:stretch/>
        </p:blipFill>
        <p:spPr>
          <a:xfrm>
            <a:off x="4866721" y="1098509"/>
            <a:ext cx="6816080" cy="1692217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1E7FC432-B17F-4F9A-AB67-C2D3E13D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Linac &amp; damping ring &amp; Linac-DR transport line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BC6089-090C-449E-8EEC-6C1395B4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DD04D195-32C5-40E8-858E-3A4CB031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85" y="1098509"/>
            <a:ext cx="10972800" cy="549884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dirty="0"/>
              <a:t>Damping ring SR critical </a:t>
            </a:r>
            <a:br>
              <a:rPr lang="en-US" altLang="zh-CN" dirty="0"/>
            </a:br>
            <a:r>
              <a:rPr lang="en-US" altLang="zh-CN" dirty="0"/>
              <a:t>energy ~ 1 keV</a:t>
            </a:r>
            <a:r>
              <a:rPr lang="zh-CN" altLang="en-US" dirty="0"/>
              <a:t>，</a:t>
            </a:r>
            <a:r>
              <a:rPr lang="en-US" altLang="zh-CN" dirty="0"/>
              <a:t>negligible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dirty="0"/>
              <a:t>Estimate 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Linac/damping ring/</a:t>
            </a:r>
            <a:br>
              <a:rPr lang="en-US" altLang="zh-CN" dirty="0"/>
            </a:br>
            <a:r>
              <a:rPr lang="en-US" altLang="zh-CN" dirty="0"/>
              <a:t>L-to-DR transport line</a:t>
            </a:r>
            <a:br>
              <a:rPr lang="en-US" altLang="zh-CN" dirty="0"/>
            </a:br>
            <a:r>
              <a:rPr lang="en-US" altLang="zh-CN" dirty="0"/>
              <a:t>bulk shielding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Radioactivity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9D8B5CB-76A1-4D61-8425-DD54A035C336}"/>
              </a:ext>
            </a:extLst>
          </p:cNvPr>
          <p:cNvGrpSpPr/>
          <p:nvPr/>
        </p:nvGrpSpPr>
        <p:grpSpPr>
          <a:xfrm>
            <a:off x="4166349" y="2869799"/>
            <a:ext cx="7999695" cy="3507110"/>
            <a:chOff x="4166349" y="2869799"/>
            <a:chExt cx="7999695" cy="350711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397074B-0D84-4EFB-8084-B4C1BE51F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6349" y="3209625"/>
              <a:ext cx="7999695" cy="3167284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7F48DE7-245D-4FAC-97B1-51254FEE2790}"/>
                </a:ext>
              </a:extLst>
            </p:cNvPr>
            <p:cNvSpPr txBox="1"/>
            <p:nvPr/>
          </p:nvSpPr>
          <p:spPr>
            <a:xfrm>
              <a:off x="6312024" y="2869799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Fluka</a:t>
              </a:r>
              <a:r>
                <a:rPr lang="zh-CN" altLang="en-US" dirty="0"/>
                <a:t> </a:t>
              </a:r>
              <a:r>
                <a:rPr lang="en-US" altLang="zh-CN" dirty="0"/>
                <a:t>setup</a:t>
              </a:r>
              <a:endParaRPr lang="zh-CN" alt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13B5699-9200-47B2-AAC8-1ECFBB41875A}"/>
                </a:ext>
              </a:extLst>
            </p:cNvPr>
            <p:cNvSpPr txBox="1"/>
            <p:nvPr/>
          </p:nvSpPr>
          <p:spPr>
            <a:xfrm>
              <a:off x="7720422" y="5390159"/>
              <a:ext cx="1017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Linac</a:t>
              </a:r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AD5E735-945F-4473-9A8B-C267EB4D4429}"/>
                </a:ext>
              </a:extLst>
            </p:cNvPr>
            <p:cNvSpPr txBox="1"/>
            <p:nvPr/>
          </p:nvSpPr>
          <p:spPr>
            <a:xfrm>
              <a:off x="6528048" y="3692013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Damping ring</a:t>
              </a:r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D486518-C3CD-446D-8D99-AB5A24CF28A9}"/>
                </a:ext>
              </a:extLst>
            </p:cNvPr>
            <p:cNvSpPr txBox="1"/>
            <p:nvPr/>
          </p:nvSpPr>
          <p:spPr>
            <a:xfrm>
              <a:off x="6528048" y="4815747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L-to-DR transport line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30224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36098</TotalTime>
  <Words>1890</Words>
  <Application>Microsoft Office PowerPoint</Application>
  <PresentationFormat>宽屏</PresentationFormat>
  <Paragraphs>393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-apple-system</vt:lpstr>
      <vt:lpstr>等线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演示文稿</vt:lpstr>
      <vt:lpstr>Content</vt:lpstr>
      <vt:lpstr>What we did in TDR</vt:lpstr>
      <vt:lpstr>EDR goal and scope: radiation protection</vt:lpstr>
      <vt:lpstr>Induced dose-eq in collider tunnel, 10min after shutdown</vt:lpstr>
      <vt:lpstr>Induced dose-eq in collider tunnel, 10min after shutdown</vt:lpstr>
      <vt:lpstr>Induced dose-eq in collider tunnel, 10min after shutdown</vt:lpstr>
      <vt:lpstr>Induced dose-eq in collider tunnel, 1d after shutdown</vt:lpstr>
      <vt:lpstr>Linac &amp; damping ring &amp; Linac-DR transport line</vt:lpstr>
      <vt:lpstr>Linac &amp; damping ring &amp; Linac-DR transport line</vt:lpstr>
      <vt:lpstr>RF hall, transport line, etc.</vt:lpstr>
      <vt:lpstr>Radiation protection for electronics</vt:lpstr>
      <vt:lpstr>Radiation protection for fiber, cable insulation </vt:lpstr>
      <vt:lpstr>Water cooling in dipole and quadrupole</vt:lpstr>
      <vt:lpstr>TDR shielding scheme v.s. photon absorber scheme </vt:lpstr>
      <vt:lpstr>Beamline arrangement</vt:lpstr>
      <vt:lpstr>Prompt absorbed dose：@ttbar SR and Z beamloss</vt:lpstr>
      <vt:lpstr>Induced dose-eq in collider tunnel, 10min after shutdown</vt:lpstr>
      <vt:lpstr>Content</vt:lpstr>
      <vt:lpstr>EDR goal and scope: machine protection</vt:lpstr>
      <vt:lpstr>Design boundary conditions and Beam losses scenarios</vt:lpstr>
      <vt:lpstr>Collimators setup</vt:lpstr>
      <vt:lpstr>Combine SAD and FLUKA</vt:lpstr>
      <vt:lpstr>Primary results: @Z operation</vt:lpstr>
      <vt:lpstr>Primary results: @Z operation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lenovo</cp:lastModifiedBy>
  <cp:revision>2649</cp:revision>
  <cp:lastPrinted>2022-11-06T05:19:21Z</cp:lastPrinted>
  <dcterms:created xsi:type="dcterms:W3CDTF">2012-09-04T11:33:36Z</dcterms:created>
  <dcterms:modified xsi:type="dcterms:W3CDTF">2025-06-17T12:12:43Z</dcterms:modified>
</cp:coreProperties>
</file>