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35"/>
  </p:notesMasterIdLst>
  <p:sldIdLst>
    <p:sldId id="256" r:id="rId2"/>
    <p:sldId id="407" r:id="rId3"/>
    <p:sldId id="4644" r:id="rId4"/>
    <p:sldId id="4656" r:id="rId5"/>
    <p:sldId id="4655" r:id="rId6"/>
    <p:sldId id="4657" r:id="rId7"/>
    <p:sldId id="4658" r:id="rId8"/>
    <p:sldId id="4660" r:id="rId9"/>
    <p:sldId id="4661" r:id="rId10"/>
    <p:sldId id="4662" r:id="rId11"/>
    <p:sldId id="543" r:id="rId12"/>
    <p:sldId id="4664" r:id="rId13"/>
    <p:sldId id="4665" r:id="rId14"/>
    <p:sldId id="4667" r:id="rId15"/>
    <p:sldId id="508" r:id="rId16"/>
    <p:sldId id="4654" r:id="rId17"/>
    <p:sldId id="4666" r:id="rId18"/>
    <p:sldId id="4668" r:id="rId19"/>
    <p:sldId id="383" r:id="rId20"/>
    <p:sldId id="498" r:id="rId21"/>
    <p:sldId id="497" r:id="rId22"/>
    <p:sldId id="537" r:id="rId23"/>
    <p:sldId id="459" r:id="rId24"/>
    <p:sldId id="538" r:id="rId25"/>
    <p:sldId id="4645" r:id="rId26"/>
    <p:sldId id="4646" r:id="rId27"/>
    <p:sldId id="2859" r:id="rId28"/>
    <p:sldId id="445" r:id="rId29"/>
    <p:sldId id="4638" r:id="rId30"/>
    <p:sldId id="4642" r:id="rId31"/>
    <p:sldId id="2866" r:id="rId32"/>
    <p:sldId id="4648" r:id="rId33"/>
    <p:sldId id="488" r:id="rId3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91"/>
    <p:restoredTop sz="94631"/>
  </p:normalViewPr>
  <p:slideViewPr>
    <p:cSldViewPr snapToGrid="0" snapToObjects="1">
      <p:cViewPr>
        <p:scale>
          <a:sx n="142" d="100"/>
          <a:sy n="142" d="100"/>
        </p:scale>
        <p:origin x="130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5651F-A0A0-324C-B3AB-F519BDD94ED9}" type="datetimeFigureOut">
              <a:rPr lang="en-GB" smtClean="0"/>
              <a:t>13/06/2025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C01DB0-9749-9547-8C49-BEF4CEEFF94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081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International Workshop on CEPC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831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International Workshop on CEPC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4110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International Workshop on CEPC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9213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International Workshop on CEPC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7449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International Workshop on CEPC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9D8C2A6F-0513-674E-87D6-A38268BE63A2}"/>
              </a:ext>
            </a:extLst>
          </p:cNvPr>
          <p:cNvCxnSpPr/>
          <p:nvPr userDrawn="1"/>
        </p:nvCxnSpPr>
        <p:spPr>
          <a:xfrm>
            <a:off x="747918" y="874643"/>
            <a:ext cx="3943350" cy="0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6618DF27-C47A-2A45-89A0-FCCC77CB6E4F}"/>
              </a:ext>
            </a:extLst>
          </p:cNvPr>
          <p:cNvCxnSpPr/>
          <p:nvPr userDrawn="1"/>
        </p:nvCxnSpPr>
        <p:spPr>
          <a:xfrm>
            <a:off x="747918" y="927652"/>
            <a:ext cx="3943350" cy="0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449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8950" y="1020416"/>
            <a:ext cx="5896389" cy="5263047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International Workshop on CEPC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4C8286A-03E0-6D49-9D42-D4B8C72EB5E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18662" y="1020416"/>
            <a:ext cx="2693504" cy="5263047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9B271C5-42D8-D24B-A4B3-320DFCBB4F3E}"/>
              </a:ext>
            </a:extLst>
          </p:cNvPr>
          <p:cNvCxnSpPr/>
          <p:nvPr userDrawn="1"/>
        </p:nvCxnSpPr>
        <p:spPr>
          <a:xfrm>
            <a:off x="747918" y="874643"/>
            <a:ext cx="3943350" cy="0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EF0E9747-688D-EA40-9495-E0B56C4A73A2}"/>
              </a:ext>
            </a:extLst>
          </p:cNvPr>
          <p:cNvCxnSpPr/>
          <p:nvPr userDrawn="1"/>
        </p:nvCxnSpPr>
        <p:spPr>
          <a:xfrm>
            <a:off x="747918" y="927652"/>
            <a:ext cx="3943350" cy="0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324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International Workshop on CEPC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1038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International Workshop on CEPC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C2A1692-A79C-F94D-8071-0A66ED90799B}"/>
              </a:ext>
            </a:extLst>
          </p:cNvPr>
          <p:cNvCxnSpPr/>
          <p:nvPr userDrawn="1"/>
        </p:nvCxnSpPr>
        <p:spPr>
          <a:xfrm>
            <a:off x="747918" y="874643"/>
            <a:ext cx="3943350" cy="0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F2EE1EE-8D6D-4346-B9F2-3EAAE932E151}"/>
              </a:ext>
            </a:extLst>
          </p:cNvPr>
          <p:cNvCxnSpPr/>
          <p:nvPr userDrawn="1"/>
        </p:nvCxnSpPr>
        <p:spPr>
          <a:xfrm>
            <a:off x="747918" y="927652"/>
            <a:ext cx="3943350" cy="0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8416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International Workshop on CEPC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3239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International Workshop on CEPC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1A2E35D-BD29-AB44-B3A6-E75904B7FD5D}"/>
              </a:ext>
            </a:extLst>
          </p:cNvPr>
          <p:cNvCxnSpPr/>
          <p:nvPr userDrawn="1"/>
        </p:nvCxnSpPr>
        <p:spPr>
          <a:xfrm>
            <a:off x="747918" y="874643"/>
            <a:ext cx="3943350" cy="0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37E9A2E-0DEB-A24D-AE54-2E7394B85E80}"/>
              </a:ext>
            </a:extLst>
          </p:cNvPr>
          <p:cNvCxnSpPr/>
          <p:nvPr userDrawn="1"/>
        </p:nvCxnSpPr>
        <p:spPr>
          <a:xfrm>
            <a:off x="747918" y="927652"/>
            <a:ext cx="3943350" cy="0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5077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International Workshop on CEPC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4544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International Workshop on CEPC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1407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986FFEB-5D0A-984F-A179-F9468CD8B4F8}"/>
              </a:ext>
            </a:extLst>
          </p:cNvPr>
          <p:cNvSpPr/>
          <p:nvPr userDrawn="1"/>
        </p:nvSpPr>
        <p:spPr>
          <a:xfrm>
            <a:off x="0" y="6445799"/>
            <a:ext cx="9144000" cy="49171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2700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95000"/>
                </a:schemeClr>
              </a:gs>
              <a:gs pos="62000">
                <a:schemeClr val="tx1">
                  <a:lumMod val="50000"/>
                  <a:lumOff val="5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09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362" y="6445800"/>
            <a:ext cx="11305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fr-FR"/>
              <a:t>17/06/2025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9226" y="6445802"/>
            <a:ext cx="5744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fr-FR"/>
              <a:t>International Workshop on CEPC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09696" y="6445801"/>
            <a:ext cx="10113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fld id="{6324D5D7-7619-544E-85E6-FE67B0DC27B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760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0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u="none" kern="1200" baseline="0">
          <a:solidFill>
            <a:schemeClr val="accent3">
              <a:lumMod val="75000"/>
            </a:schemeClr>
          </a:solidFill>
          <a:uFill>
            <a:solidFill>
              <a:schemeClr val="accent2">
                <a:lumMod val="75000"/>
              </a:schemeClr>
            </a:solidFill>
          </a:u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5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0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2.jpeg"/><Relationship Id="rId7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0C11A30-F087-DD48-90DA-D222F7DB6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EBC8E6C-4EC3-5F43-A325-E90D3193E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International Workshop on CEPC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62E298D-33BF-214F-8FE8-7EDD31FA5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1</a:t>
            </a:fld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6E39F287-BFD0-9C40-98DB-6E68F0970A10}"/>
              </a:ext>
            </a:extLst>
          </p:cNvPr>
          <p:cNvSpPr txBox="1">
            <a:spLocks/>
          </p:cNvSpPr>
          <p:nvPr/>
        </p:nvSpPr>
        <p:spPr>
          <a:xfrm>
            <a:off x="-150569" y="1451037"/>
            <a:ext cx="9143999" cy="19613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u="none" kern="1200" baseline="0">
                <a:solidFill>
                  <a:schemeClr val="accent3">
                    <a:lumMod val="75000"/>
                  </a:schemeClr>
                </a:solidFill>
                <a:uFill>
                  <a:solidFill>
                    <a:schemeClr val="accent2">
                      <a:lumMod val="75000"/>
                    </a:schemeClr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Compton </a:t>
            </a:r>
            <a:r>
              <a:rPr lang="fr-FR" dirty="0" err="1">
                <a:solidFill>
                  <a:schemeClr val="tx1"/>
                </a:solidFill>
              </a:rPr>
              <a:t>polarimetry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activities</a:t>
            </a:r>
            <a:r>
              <a:rPr lang="fr-FR" dirty="0">
                <a:solidFill>
                  <a:schemeClr val="tx1"/>
                </a:solidFill>
              </a:rPr>
              <a:t> at </a:t>
            </a:r>
            <a:r>
              <a:rPr lang="fr-FR" dirty="0" err="1">
                <a:solidFill>
                  <a:schemeClr val="tx1"/>
                </a:solidFill>
              </a:rPr>
              <a:t>IJCLab</a:t>
            </a:r>
            <a:endParaRPr lang="fr-FR" sz="4000" dirty="0">
              <a:solidFill>
                <a:schemeClr val="tx1"/>
              </a:solidFill>
            </a:endParaRPr>
          </a:p>
        </p:txBody>
      </p:sp>
      <p:pic>
        <p:nvPicPr>
          <p:cNvPr id="11" name="Picture 2" descr="page1image1804549232">
            <a:extLst>
              <a:ext uri="{FF2B5EF4-FFF2-40B4-BE49-F238E27FC236}">
                <a16:creationId xmlns:a16="http://schemas.microsoft.com/office/drawing/2014/main" id="{1355003F-31DD-FB47-9CE0-812BD3DF6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59226" cy="97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page1image1804545376">
            <a:extLst>
              <a:ext uri="{FF2B5EF4-FFF2-40B4-BE49-F238E27FC236}">
                <a16:creationId xmlns:a16="http://schemas.microsoft.com/office/drawing/2014/main" id="{A507DB55-A7E0-2D46-BB75-C0DE917E0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006" y="9226"/>
            <a:ext cx="1037064" cy="104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1EBFA264-A23F-CE4D-BA20-CEEC95A5A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463" y="0"/>
            <a:ext cx="2620537" cy="118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F906DFE7-C6C8-C048-A97F-EA49E143AE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28840" y="1081203"/>
            <a:ext cx="4236104" cy="908317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Aurélien MARTENS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AA46F6F-A289-CC41-A9D1-E4A51317BA7B}"/>
              </a:ext>
            </a:extLst>
          </p:cNvPr>
          <p:cNvSpPr txBox="1"/>
          <p:nvPr/>
        </p:nvSpPr>
        <p:spPr>
          <a:xfrm>
            <a:off x="63362" y="3900174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Relying</a:t>
            </a:r>
            <a:r>
              <a:rPr lang="fr-FR" dirty="0"/>
              <a:t> on collaborations </a:t>
            </a:r>
            <a:r>
              <a:rPr lang="fr-FR" dirty="0" err="1"/>
              <a:t>with</a:t>
            </a:r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65E59A1-3B21-3944-9647-88A7D36D0E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8506" y="4397922"/>
            <a:ext cx="4404262" cy="69770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EA7E8D4-977F-2446-AD89-CCF19E14A0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1428" y="4373210"/>
            <a:ext cx="824384" cy="82438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A192020-EF18-6840-8A56-5CF0CBA90B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89" y="4242382"/>
            <a:ext cx="2543589" cy="772516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20977973-548B-A14C-9897-148120D365B9}"/>
              </a:ext>
            </a:extLst>
          </p:cNvPr>
          <p:cNvSpPr txBox="1"/>
          <p:nvPr/>
        </p:nvSpPr>
        <p:spPr>
          <a:xfrm>
            <a:off x="3139070" y="3521617"/>
            <a:ext cx="196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Aurélien MARTENS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63DC1F8C-E954-604C-B0BF-8F772845E6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6889" y="4373210"/>
            <a:ext cx="977367" cy="56126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FF05383-4307-2C4D-B32B-03812389BC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13" y="5691973"/>
            <a:ext cx="2997200" cy="6731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73168F2F-CCA0-E54F-9E88-AE994EC5CCF4}"/>
              </a:ext>
            </a:extLst>
          </p:cNvPr>
          <p:cNvSpPr txBox="1"/>
          <p:nvPr/>
        </p:nvSpPr>
        <p:spPr>
          <a:xfrm>
            <a:off x="44748" y="5312493"/>
            <a:ext cx="25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And partial </a:t>
            </a:r>
            <a:r>
              <a:rPr lang="fr-FR" dirty="0" err="1"/>
              <a:t>funding</a:t>
            </a:r>
            <a:r>
              <a:rPr lang="fr-FR" dirty="0"/>
              <a:t> </a:t>
            </a:r>
            <a:r>
              <a:rPr lang="fr-FR" dirty="0" err="1"/>
              <a:t>from</a:t>
            </a:r>
            <a:endParaRPr lang="fr-FR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77A7D4A-5E47-9A49-8AC9-3492F3822FEE}"/>
              </a:ext>
            </a:extLst>
          </p:cNvPr>
          <p:cNvSpPr txBox="1"/>
          <p:nvPr/>
        </p:nvSpPr>
        <p:spPr>
          <a:xfrm>
            <a:off x="1569009" y="5691973"/>
            <a:ext cx="34065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/>
              <a:t>The </a:t>
            </a:r>
            <a:r>
              <a:rPr lang="fr-FR" sz="1200" dirty="0" err="1"/>
              <a:t>research</a:t>
            </a:r>
            <a:r>
              <a:rPr lang="fr-FR" sz="1200" dirty="0"/>
              <a:t> </a:t>
            </a:r>
            <a:r>
              <a:rPr lang="fr-FR" sz="1200" dirty="0" err="1"/>
              <a:t>leading</a:t>
            </a:r>
            <a:r>
              <a:rPr lang="fr-FR" sz="1200" dirty="0"/>
              <a:t> to </a:t>
            </a:r>
            <a:r>
              <a:rPr lang="fr-FR" sz="1200" dirty="0" err="1"/>
              <a:t>these</a:t>
            </a:r>
            <a:r>
              <a:rPr lang="fr-FR" sz="1200" dirty="0"/>
              <a:t> </a:t>
            </a:r>
            <a:r>
              <a:rPr lang="fr-FR" sz="1200" dirty="0" err="1"/>
              <a:t>results</a:t>
            </a:r>
            <a:r>
              <a:rPr lang="fr-FR" sz="1200" dirty="0"/>
              <a:t> has </a:t>
            </a:r>
            <a:r>
              <a:rPr lang="fr-FR" sz="1200" dirty="0" err="1"/>
              <a:t>received</a:t>
            </a:r>
            <a:r>
              <a:rPr lang="fr-FR" sz="1200" dirty="0"/>
              <a:t> </a:t>
            </a:r>
            <a:r>
              <a:rPr lang="fr-FR" sz="1200" dirty="0" err="1"/>
              <a:t>funding</a:t>
            </a:r>
            <a:r>
              <a:rPr lang="fr-FR" sz="1200" dirty="0"/>
              <a:t> </a:t>
            </a:r>
            <a:r>
              <a:rPr lang="fr-FR" sz="1200" dirty="0" err="1"/>
              <a:t>from</a:t>
            </a:r>
            <a:r>
              <a:rPr lang="fr-FR" sz="1200" dirty="0"/>
              <a:t> the </a:t>
            </a:r>
            <a:r>
              <a:rPr lang="fr-FR" sz="1200" dirty="0" err="1"/>
              <a:t>European</a:t>
            </a:r>
            <a:r>
              <a:rPr lang="fr-FR" sz="1200" dirty="0"/>
              <a:t> </a:t>
            </a:r>
            <a:r>
              <a:rPr lang="fr-FR" sz="1200" dirty="0" err="1"/>
              <a:t>Union's</a:t>
            </a:r>
            <a:r>
              <a:rPr lang="fr-FR" sz="1200" dirty="0"/>
              <a:t> Horizon Europe MSCA </a:t>
            </a:r>
            <a:r>
              <a:rPr lang="fr-FR" sz="1200" dirty="0" err="1"/>
              <a:t>under</a:t>
            </a:r>
            <a:r>
              <a:rPr lang="fr-FR" sz="1200" dirty="0"/>
              <a:t> </a:t>
            </a:r>
            <a:r>
              <a:rPr lang="fr-FR" sz="1200" dirty="0" err="1"/>
              <a:t>grant</a:t>
            </a:r>
            <a:r>
              <a:rPr lang="fr-FR" sz="1200" dirty="0"/>
              <a:t> agreement no. 101086276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B8E64A57-5E41-3141-AF1A-94C5BE94FE3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3367" b="6569"/>
          <a:stretch/>
        </p:blipFill>
        <p:spPr>
          <a:xfrm>
            <a:off x="4919926" y="5571841"/>
            <a:ext cx="3207074" cy="793232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C5E99ED3-2EC0-D444-902A-52B7F23EC3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03725" y="5025631"/>
            <a:ext cx="2260011" cy="66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05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ECBDE7-4329-D842-9A6B-A895B8D41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 err="1"/>
              <a:t>Extracting</a:t>
            </a:r>
            <a:r>
              <a:rPr lang="fr-FR" sz="3600" dirty="0"/>
              <a:t> </a:t>
            </a:r>
            <a:r>
              <a:rPr lang="fr-FR" sz="3600" dirty="0" err="1"/>
              <a:t>electron</a:t>
            </a:r>
            <a:r>
              <a:rPr lang="fr-FR" sz="3600" dirty="0"/>
              <a:t> </a:t>
            </a:r>
            <a:r>
              <a:rPr lang="fr-FR" sz="3600" dirty="0" err="1"/>
              <a:t>beam</a:t>
            </a:r>
            <a:r>
              <a:rPr lang="fr-FR" sz="3600" dirty="0"/>
              <a:t> </a:t>
            </a:r>
            <a:r>
              <a:rPr lang="fr-FR" sz="3600" dirty="0" err="1"/>
              <a:t>polarization</a:t>
            </a:r>
            <a:endParaRPr lang="fr-FR" sz="3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25D55A-DBB6-F440-A591-860C4CB21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B5525F-67BC-B64B-A2EF-61BDA2EE2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International Workshop on CEPC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16410B-7B5F-AC4F-8555-0D657CEC0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10</a:t>
            </a:fld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26C2F714-4912-F14C-8BDB-BD41889BE252}"/>
              </a:ext>
            </a:extLst>
          </p:cNvPr>
          <p:cNvGrpSpPr/>
          <p:nvPr/>
        </p:nvGrpSpPr>
        <p:grpSpPr>
          <a:xfrm>
            <a:off x="0" y="1140565"/>
            <a:ext cx="9087286" cy="1867703"/>
            <a:chOff x="56713" y="1819184"/>
            <a:chExt cx="9087286" cy="186770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F105C5F-ED1B-D140-9E8F-4E02F9A137F1}"/>
                </a:ext>
              </a:extLst>
            </p:cNvPr>
            <p:cNvSpPr/>
            <p:nvPr/>
          </p:nvSpPr>
          <p:spPr>
            <a:xfrm>
              <a:off x="71594" y="2434751"/>
              <a:ext cx="1179057" cy="91358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81B91056-178B-764C-882B-DF691E8FA6F0}"/>
                </a:ext>
              </a:extLst>
            </p:cNvPr>
            <p:cNvSpPr txBox="1"/>
            <p:nvPr/>
          </p:nvSpPr>
          <p:spPr>
            <a:xfrm rot="20138442">
              <a:off x="56713" y="1819184"/>
              <a:ext cx="13163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i="1" dirty="0">
                  <a:solidFill>
                    <a:schemeClr val="accent1"/>
                  </a:solidFill>
                </a:rPr>
                <a:t>Differential cross-section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D0D28E2-2159-554C-9CF8-EB4C7905CC6B}"/>
                </a:ext>
              </a:extLst>
            </p:cNvPr>
            <p:cNvSpPr/>
            <p:nvPr/>
          </p:nvSpPr>
          <p:spPr>
            <a:xfrm>
              <a:off x="1409667" y="2434751"/>
              <a:ext cx="3473833" cy="913581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1EF71B5-B02B-6145-AE46-C0F803B57F62}"/>
                </a:ext>
              </a:extLst>
            </p:cNvPr>
            <p:cNvSpPr txBox="1"/>
            <p:nvPr/>
          </p:nvSpPr>
          <p:spPr>
            <a:xfrm>
              <a:off x="1296811" y="3338867"/>
              <a:ext cx="36995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i="1" dirty="0">
                  <a:solidFill>
                    <a:schemeClr val="accent2"/>
                  </a:solidFill>
                </a:rPr>
                <a:t>Electron beam polarization independent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BD91454-C259-F341-BD42-223AE2CAC7D8}"/>
                </a:ext>
              </a:extLst>
            </p:cNvPr>
            <p:cNvSpPr/>
            <p:nvPr/>
          </p:nvSpPr>
          <p:spPr>
            <a:xfrm>
              <a:off x="4983983" y="2440066"/>
              <a:ext cx="4160016" cy="913581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6450728-B33D-DA44-92D2-E2C80A011932}"/>
                </a:ext>
              </a:extLst>
            </p:cNvPr>
            <p:cNvSpPr txBox="1"/>
            <p:nvPr/>
          </p:nvSpPr>
          <p:spPr>
            <a:xfrm>
              <a:off x="4762919" y="3348333"/>
              <a:ext cx="4381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i="1" dirty="0">
                  <a:solidFill>
                    <a:schemeClr val="accent5"/>
                  </a:solidFill>
                </a:rPr>
                <a:t>Electron beam polarization dependent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2CC0965-53F1-3D4E-94C8-22B2A7AEA7CC}"/>
                </a:ext>
              </a:extLst>
            </p:cNvPr>
            <p:cNvSpPr/>
            <p:nvPr/>
          </p:nvSpPr>
          <p:spPr>
            <a:xfrm>
              <a:off x="4451420" y="2473543"/>
              <a:ext cx="432080" cy="884255"/>
            </a:xfrm>
            <a:prstGeom prst="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ADF2A65E-53B8-A64E-A8CD-E39EDA5E889D}"/>
                    </a:ext>
                  </a:extLst>
                </p:cNvPr>
                <p:cNvSpPr txBox="1"/>
                <p:nvPr/>
              </p:nvSpPr>
              <p:spPr>
                <a:xfrm>
                  <a:off x="71594" y="2628782"/>
                  <a:ext cx="9072405" cy="41402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fr-FR" sz="13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𝑑𝑦𝑑</m:t>
                            </m:r>
                            <m:sSub>
                              <m:sSubPr>
                                <m:ctrlP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  <m:sub>
                                <m: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𝑜𝑏𝑠</m:t>
                                </m:r>
                              </m:sub>
                            </m:sSub>
                          </m:den>
                        </m:f>
                        <m:d>
                          <m:dPr>
                            <m:ctrlP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fr-FR" sz="13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sz="13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fr-FR" sz="13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FR" sz="13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𝑑𝑦</m:t>
                            </m:r>
                          </m:den>
                        </m:f>
                        <m:d>
                          <m:d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fr-FR" sz="13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fr-FR" sz="13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</m:sSub>
                          </m:num>
                          <m:den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𝑑𝑦</m:t>
                            </m:r>
                          </m:den>
                        </m:f>
                        <m:d>
                          <m:d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func>
                          <m:func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13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fr-FR" sz="13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3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d>
                                  <m:dPr>
                                    <m:ctrlPr>
                                      <a:rPr lang="fr-FR" sz="13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r-FR" sz="13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3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𝜑</m:t>
                                        </m:r>
                                      </m:e>
                                      <m:sub>
                                        <m:r>
                                          <a:rPr lang="fr-FR" sz="13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𝑜𝑏𝑠</m:t>
                                        </m:r>
                                      </m:sub>
                                    </m:sSub>
                                    <m:r>
                                      <a:rPr lang="fr-FR" sz="13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fr-FR" sz="130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3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𝜑</m:t>
                                        </m:r>
                                      </m:e>
                                      <m:sub>
                                        <m:r>
                                          <a:rPr lang="fr-FR" sz="13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𝑙𝑎𝑠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</m:func>
                        <m:sSubSup>
                          <m:sSubSupPr>
                            <m:ctrlPr>
                              <a:rPr lang="fr-FR" sz="13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1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𝒫</m:t>
                            </m:r>
                          </m:e>
                          <m:sub>
                            <m:r>
                              <a:rPr lang="fr-FR" sz="13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fr-FR" sz="1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𝑙𝑎𝑠</m:t>
                            </m:r>
                          </m:sup>
                        </m:sSubSup>
                        <m:r>
                          <a:rPr lang="fr-FR" sz="1300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fr-FR" sz="13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∥</m:t>
                                </m:r>
                              </m:sub>
                            </m:sSub>
                          </m:num>
                          <m:den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𝑑𝑦</m:t>
                            </m:r>
                          </m:den>
                        </m:f>
                        <m:d>
                          <m:d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sSubSup>
                          <m:sSubSupPr>
                            <m:ctrlPr>
                              <a:rPr lang="fr-FR" sz="13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1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𝒫</m:t>
                            </m:r>
                          </m:e>
                          <m:sub>
                            <m:r>
                              <a:rPr lang="fr-FR" sz="13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  <m:sup>
                            <m:r>
                              <a:rPr lang="fr-FR" sz="1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𝑙𝑎𝑠</m:t>
                            </m:r>
                          </m:sup>
                        </m:sSubSup>
                        <m:r>
                          <a:rPr lang="fr-FR" sz="13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fr-FR" sz="1300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300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300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sSub>
                          <m:sSubPr>
                            <m:ctrlP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d>
                          <m:dPr>
                            <m:ctrlP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func>
                          <m:func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13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fr-FR" sz="13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sz="13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3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lang="fr-FR" sz="13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𝑜𝑏𝑠</m:t>
                                    </m:r>
                                  </m:sub>
                                </m:sSub>
                                <m: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fr-FR" sz="1300" i="1" smtClean="0">
                                        <a:solidFill>
                                          <a:schemeClr val="bg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300" i="1">
                                        <a:solidFill>
                                          <a:schemeClr val="bg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lang="fr-FR" sz="1300" i="1">
                                        <a:solidFill>
                                          <a:schemeClr val="bg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𝑒𝑙𝑒𝑐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  <m:r>
                          <a:rPr lang="fr-FR" sz="13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fr-FR" sz="130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300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300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sSub>
                          <m:sSub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fr-FR" sz="13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13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3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3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fr-FR" sz="1300" i="1">
                            <a:latin typeface="Cambria Math" panose="02040503050406030204" pitchFamily="18" charset="0"/>
                          </a:rPr>
                          <m:t>))</m:t>
                        </m:r>
                      </m:oMath>
                    </m:oMathPara>
                  </a14:m>
                  <a:endParaRPr lang="en-GB" sz="1300" dirty="0"/>
                </a:p>
              </p:txBody>
            </p:sp>
          </mc:Choice>
          <mc:Fallback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ADF2A65E-53B8-A64E-A8CD-E39EDA5E88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94" y="2628782"/>
                  <a:ext cx="9072405" cy="414024"/>
                </a:xfrm>
                <a:prstGeom prst="rect">
                  <a:avLst/>
                </a:prstGeom>
                <a:blipFill>
                  <a:blip r:embed="rId2"/>
                  <a:stretch>
                    <a:fillRect b="-1764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F3DD924-89A8-EC49-AF4F-A835BB7F8F5F}"/>
                </a:ext>
              </a:extLst>
            </p:cNvPr>
            <p:cNvSpPr txBox="1"/>
            <p:nvPr/>
          </p:nvSpPr>
          <p:spPr>
            <a:xfrm>
              <a:off x="962893" y="1828705"/>
              <a:ext cx="36995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i="1" dirty="0">
                  <a:solidFill>
                    <a:schemeClr val="accent6">
                      <a:lumMod val="75000"/>
                    </a:schemeClr>
                  </a:solidFill>
                </a:rPr>
                <a:t>Transverse laser polarisation: nuisance parameter to minimize and keep under control </a:t>
              </a:r>
            </a:p>
          </p:txBody>
        </p: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FC0635BE-3833-CA47-8461-CB2A22BD3E32}"/>
                </a:ext>
              </a:extLst>
            </p:cNvPr>
            <p:cNvCxnSpPr>
              <a:cxnSpLocks/>
            </p:cNvCxnSpPr>
            <p:nvPr/>
          </p:nvCxnSpPr>
          <p:spPr>
            <a:xfrm>
              <a:off x="3908809" y="2160396"/>
              <a:ext cx="321547" cy="274355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DF475FB-EC77-BC4B-9CD0-E6A323F3BB4C}"/>
                </a:ext>
              </a:extLst>
            </p:cNvPr>
            <p:cNvSpPr/>
            <p:nvPr/>
          </p:nvSpPr>
          <p:spPr>
            <a:xfrm>
              <a:off x="5928528" y="2449413"/>
              <a:ext cx="2190540" cy="884255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9BAAF856-5A9C-9F41-BF30-E5C4AAFF9BF7}"/>
                </a:ext>
              </a:extLst>
            </p:cNvPr>
            <p:cNvSpPr txBox="1"/>
            <p:nvPr/>
          </p:nvSpPr>
          <p:spPr>
            <a:xfrm>
              <a:off x="4551904" y="1828705"/>
              <a:ext cx="36995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i="1" dirty="0">
                  <a:solidFill>
                    <a:srgbClr val="7030A0"/>
                  </a:solidFill>
                </a:rPr>
                <a:t>Transverse electron beam polarisation: intervenes as an asymmetry in the transverse plane</a:t>
              </a:r>
            </a:p>
          </p:txBody>
        </p: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B7EB73B0-48D5-3C4C-8B2C-E3CEB7793C52}"/>
                </a:ext>
              </a:extLst>
            </p:cNvPr>
            <p:cNvCxnSpPr>
              <a:cxnSpLocks/>
            </p:cNvCxnSpPr>
            <p:nvPr/>
          </p:nvCxnSpPr>
          <p:spPr>
            <a:xfrm>
              <a:off x="7497820" y="2160396"/>
              <a:ext cx="321547" cy="274355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 Box 18">
            <a:extLst>
              <a:ext uri="{FF2B5EF4-FFF2-40B4-BE49-F238E27FC236}">
                <a16:creationId xmlns:a16="http://schemas.microsoft.com/office/drawing/2014/main" id="{CF48514E-B984-804C-9C0B-08C439D41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474" y="3113948"/>
            <a:ext cx="884346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Longitudinal polarization component 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 measure scattered particles energies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Vertical </a:t>
            </a:r>
            <a:r>
              <a:rPr lang="fr-FR" sz="1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polarization</a:t>
            </a:r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component </a:t>
            </a:r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 </a:t>
            </a:r>
            <a:r>
              <a:rPr lang="fr-FR" sz="1600" dirty="0" err="1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measure</a:t>
            </a:r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vertical distribution of </a:t>
            </a:r>
            <a:r>
              <a:rPr lang="fr-FR" sz="1600" dirty="0" err="1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electrons</a:t>
            </a:r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(and photons 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Horizontal </a:t>
            </a:r>
            <a:r>
              <a:rPr lang="fr-FR" sz="1600" dirty="0" err="1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polarization</a:t>
            </a:r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component 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 blurred by horizontal emittance…, except if can measure the scattered photons distribution</a:t>
            </a:r>
            <a:endParaRPr lang="fr-FR" sz="1600" dirty="0">
              <a:solidFill>
                <a:schemeClr val="accent5">
                  <a:lumMod val="75000"/>
                </a:schemeClr>
              </a:solidFill>
              <a:sym typeface="Wingdings" pitchFamily="2" charset="2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05C4B1E-7411-2E41-A7C9-C073F58B1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742" y="4172685"/>
            <a:ext cx="6518058" cy="232018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6CEC546A-961E-9C45-A0DB-86C1493930B9}"/>
              </a:ext>
            </a:extLst>
          </p:cNvPr>
          <p:cNvSpPr txBox="1"/>
          <p:nvPr/>
        </p:nvSpPr>
        <p:spPr>
          <a:xfrm>
            <a:off x="215153" y="4625788"/>
            <a:ext cx="1914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Typical</a:t>
            </a:r>
            <a:r>
              <a:rPr lang="fr-FR" dirty="0"/>
              <a:t> for FCC-</a:t>
            </a:r>
            <a:r>
              <a:rPr lang="fr-FR" dirty="0" err="1"/>
              <a:t>ee</a:t>
            </a:r>
            <a:r>
              <a:rPr lang="fr-FR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23297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B720D1-8AD7-D647-A227-658D9C205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SuperKEKB</a:t>
            </a:r>
            <a:r>
              <a:rPr lang="fr-FR" dirty="0"/>
              <a:t> : </a:t>
            </a:r>
            <a:r>
              <a:rPr lang="fr-FR" dirty="0" err="1"/>
              <a:t>Expected</a:t>
            </a:r>
            <a:r>
              <a:rPr lang="fr-FR" dirty="0"/>
              <a:t> performance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B5AC4D-D3DA-BD4F-8FF9-A42A8F676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5077A3-B64A-8A48-992A-80E3CF3CD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Workshop on CEPC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F6A156-96AC-CF4C-9016-F99BFB1B1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11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15F3D9D-4F6E-C247-82C8-85F4F32BB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5319" y="2679100"/>
            <a:ext cx="5145684" cy="220529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668BAC4-98D6-A546-9A84-BBF98AE972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-3809"/>
          <a:stretch/>
        </p:blipFill>
        <p:spPr>
          <a:xfrm>
            <a:off x="63364" y="1027990"/>
            <a:ext cx="3769334" cy="5240729"/>
          </a:xfrm>
          <a:prstGeom prst="rect">
            <a:avLst/>
          </a:prstGeom>
        </p:spPr>
      </p:pic>
      <p:sp>
        <p:nvSpPr>
          <p:cNvPr id="13" name="Text Box 18">
            <a:extLst>
              <a:ext uri="{FF2B5EF4-FFF2-40B4-BE49-F238E27FC236}">
                <a16:creationId xmlns:a16="http://schemas.microsoft.com/office/drawing/2014/main" id="{9FAB3E34-5759-0A44-823F-2D975D8A4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603" y="4832514"/>
            <a:ext cx="54878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Systematic uncertainty related to </a:t>
            </a:r>
            <a:r>
              <a:rPr lang="en-US" sz="1400" dirty="0">
                <a:solidFill>
                  <a:srgbClr val="C00000"/>
                </a:solidFill>
              </a:rPr>
              <a:t>beam transport 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from Compton IP to Belle 2 IP need to be evaluated 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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misalignements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in beam transport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DEC92A-2EE2-184B-A02B-952B18AEBFF6}"/>
              </a:ext>
            </a:extLst>
          </p:cNvPr>
          <p:cNvSpPr/>
          <p:nvPr/>
        </p:nvSpPr>
        <p:spPr>
          <a:xfrm rot="16200000">
            <a:off x="-3084400" y="3084401"/>
            <a:ext cx="6445802" cy="276999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D.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Charlet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et al., 2023 JINST 18 P10014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92287B6-8967-404E-95C5-EE7C5D8718B6}"/>
              </a:ext>
            </a:extLst>
          </p:cNvPr>
          <p:cNvSpPr txBox="1"/>
          <p:nvPr/>
        </p:nvSpPr>
        <p:spPr>
          <a:xfrm>
            <a:off x="1494791" y="874643"/>
            <a:ext cx="1744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NB: Monte Carlo</a:t>
            </a:r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id="{96CAE490-DA2F-2340-A706-C7D73686A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603" y="1192096"/>
            <a:ext cx="548787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Similar procedure employed at HERA (LPOL3) : it worked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Need operate in single photon mode (few multiple scattering)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Experimental challenge for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SuperKEKB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: detect photons every 4 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R&amp;D to be funded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196865A-4C7B-354C-9AB9-86DCA8C23EB1}"/>
              </a:ext>
            </a:extLst>
          </p:cNvPr>
          <p:cNvSpPr txBox="1"/>
          <p:nvPr/>
        </p:nvSpPr>
        <p:spPr>
          <a:xfrm>
            <a:off x="4631634" y="5823823"/>
            <a:ext cx="3251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rgbClr val="C00000"/>
                </a:solidFill>
                <a:highlight>
                  <a:srgbClr val="FFFF00"/>
                </a:highlight>
              </a:rPr>
              <a:t>Next</a:t>
            </a:r>
            <a:r>
              <a:rPr lang="fr-FR" dirty="0">
                <a:solidFill>
                  <a:srgbClr val="C00000"/>
                </a:solidFill>
                <a:highlight>
                  <a:srgbClr val="FFFF00"/>
                </a:highlight>
              </a:rPr>
              <a:t> </a:t>
            </a:r>
            <a:r>
              <a:rPr lang="fr-FR" dirty="0" err="1">
                <a:solidFill>
                  <a:srgbClr val="C00000"/>
                </a:solidFill>
                <a:highlight>
                  <a:srgbClr val="FFFF00"/>
                </a:highlight>
              </a:rPr>
              <a:t>step</a:t>
            </a:r>
            <a:r>
              <a:rPr lang="fr-FR" dirty="0">
                <a:solidFill>
                  <a:srgbClr val="C00000"/>
                </a:solidFill>
                <a:highlight>
                  <a:srgbClr val="FFFF00"/>
                </a:highlight>
              </a:rPr>
              <a:t> : prototype detector</a:t>
            </a:r>
          </a:p>
        </p:txBody>
      </p:sp>
    </p:spTree>
    <p:extLst>
      <p:ext uri="{BB962C8B-B14F-4D97-AF65-F5344CB8AC3E}">
        <p14:creationId xmlns:p14="http://schemas.microsoft.com/office/powerpoint/2010/main" val="2186720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5BB2D2-D3C9-7C48-A66C-27893CA41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FCC-</a:t>
            </a:r>
            <a:r>
              <a:rPr lang="fr-FR" dirty="0" err="1"/>
              <a:t>ee</a:t>
            </a:r>
            <a:r>
              <a:rPr lang="fr-FR" dirty="0"/>
              <a:t> concept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46DBDD-8F76-5C4F-AEA5-5F75559DA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DF0BB7-7D01-1C47-94A6-0BBA82964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International Workshop on CEPC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C53C12-CBCF-B846-93C5-FAF08C443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12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81336A7-A610-AC4A-A850-9D075654B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343" y="996846"/>
            <a:ext cx="1899780" cy="4891560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9636789C-991B-9749-8602-8DDBD51F13B5}"/>
              </a:ext>
            </a:extLst>
          </p:cNvPr>
          <p:cNvCxnSpPr/>
          <p:nvPr/>
        </p:nvCxnSpPr>
        <p:spPr>
          <a:xfrm flipV="1">
            <a:off x="774475" y="1667449"/>
            <a:ext cx="6413092" cy="334631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08B3C55F-B5A3-E74C-BA5B-D7C81CF04C63}"/>
              </a:ext>
            </a:extLst>
          </p:cNvPr>
          <p:cNvCxnSpPr>
            <a:cxnSpLocks/>
          </p:cNvCxnSpPr>
          <p:nvPr/>
        </p:nvCxnSpPr>
        <p:spPr>
          <a:xfrm flipV="1">
            <a:off x="2849031" y="2870181"/>
            <a:ext cx="4338536" cy="106381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E0E72924-00FD-AA4A-8F29-57CC2B4C76E7}"/>
              </a:ext>
            </a:extLst>
          </p:cNvPr>
          <p:cNvCxnSpPr>
            <a:cxnSpLocks/>
          </p:cNvCxnSpPr>
          <p:nvPr/>
        </p:nvCxnSpPr>
        <p:spPr>
          <a:xfrm>
            <a:off x="2849031" y="3935181"/>
            <a:ext cx="4338536" cy="129259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1E942E4-B11C-BC45-91DE-C60FB876B1C9}"/>
              </a:ext>
            </a:extLst>
          </p:cNvPr>
          <p:cNvSpPr txBox="1"/>
          <p:nvPr/>
        </p:nvSpPr>
        <p:spPr>
          <a:xfrm rot="20007368">
            <a:off x="5033800" y="1971665"/>
            <a:ext cx="1971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Scattered photons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EB74238-4B17-CD4F-9FAD-1CF0F1461DE9}"/>
              </a:ext>
            </a:extLst>
          </p:cNvPr>
          <p:cNvSpPr txBox="1"/>
          <p:nvPr/>
        </p:nvSpPr>
        <p:spPr>
          <a:xfrm rot="20751759">
            <a:off x="5009252" y="2882467"/>
            <a:ext cx="15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Electron beam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B1C99A0-F0AF-9444-B3E0-E97711584513}"/>
              </a:ext>
            </a:extLst>
          </p:cNvPr>
          <p:cNvSpPr txBox="1"/>
          <p:nvPr/>
        </p:nvSpPr>
        <p:spPr>
          <a:xfrm rot="980952">
            <a:off x="3510134" y="4277498"/>
            <a:ext cx="3387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Lowest energy scattered electrons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2E805A6-A541-A346-B1F4-C5EDB827C5E8}"/>
              </a:ext>
            </a:extLst>
          </p:cNvPr>
          <p:cNvSpPr txBox="1"/>
          <p:nvPr/>
        </p:nvSpPr>
        <p:spPr>
          <a:xfrm rot="19948827">
            <a:off x="1910850" y="3345871"/>
            <a:ext cx="1577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Dipole (field B)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666CD6DF-4D12-0544-8A15-6E102F55315C}"/>
              </a:ext>
            </a:extLst>
          </p:cNvPr>
          <p:cNvCxnSpPr>
            <a:cxnSpLocks/>
          </p:cNvCxnSpPr>
          <p:nvPr/>
        </p:nvCxnSpPr>
        <p:spPr>
          <a:xfrm flipV="1">
            <a:off x="643126" y="2415340"/>
            <a:ext cx="2834199" cy="3297532"/>
          </a:xfrm>
          <a:prstGeom prst="line">
            <a:avLst/>
          </a:prstGeom>
          <a:ln w="254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riangle 15">
            <a:extLst>
              <a:ext uri="{FF2B5EF4-FFF2-40B4-BE49-F238E27FC236}">
                <a16:creationId xmlns:a16="http://schemas.microsoft.com/office/drawing/2014/main" id="{2F883DF6-1897-494E-98DC-C6650FDDDB13}"/>
              </a:ext>
            </a:extLst>
          </p:cNvPr>
          <p:cNvSpPr/>
          <p:nvPr/>
        </p:nvSpPr>
        <p:spPr>
          <a:xfrm rot="9126995">
            <a:off x="2454160" y="3627914"/>
            <a:ext cx="933855" cy="80504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60EDCBD0-1ABA-7442-A89D-2A0137C6F088}"/>
                  </a:ext>
                </a:extLst>
              </p:cNvPr>
              <p:cNvSpPr txBox="1"/>
              <p:nvPr/>
            </p:nvSpPr>
            <p:spPr>
              <a:xfrm>
                <a:off x="2663359" y="1630227"/>
                <a:ext cx="189436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</a:rPr>
                  <a:t>Laser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)</a:t>
                </a:r>
              </a:p>
              <a:p>
                <a:r>
                  <a:rPr lang="en-GB" dirty="0">
                    <a:solidFill>
                      <a:srgbClr val="FF0000"/>
                    </a:solidFill>
                  </a:rPr>
                  <a:t>Green wavelength</a:t>
                </a:r>
              </a:p>
            </p:txBody>
          </p:sp>
        </mc:Choice>
        <mc:Fallback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60EDCBD0-1ABA-7442-A89D-2A0137C6F0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3359" y="1630227"/>
                <a:ext cx="1894365" cy="646331"/>
              </a:xfrm>
              <a:prstGeom prst="rect">
                <a:avLst/>
              </a:prstGeom>
              <a:blipFill>
                <a:blip r:embed="rId3"/>
                <a:stretch>
                  <a:fillRect l="-2649" t="-3846" r="-1325" b="-134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Ellipse 18">
            <a:extLst>
              <a:ext uri="{FF2B5EF4-FFF2-40B4-BE49-F238E27FC236}">
                <a16:creationId xmlns:a16="http://schemas.microsoft.com/office/drawing/2014/main" id="{CA20FE21-B88C-2548-9325-A2B492BDC9FE}"/>
              </a:ext>
            </a:extLst>
          </p:cNvPr>
          <p:cNvSpPr/>
          <p:nvPr/>
        </p:nvSpPr>
        <p:spPr>
          <a:xfrm rot="19955467">
            <a:off x="1160209" y="4485434"/>
            <a:ext cx="1031132" cy="1167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41937A7-85D8-3D49-B13C-24957C176223}"/>
              </a:ext>
            </a:extLst>
          </p:cNvPr>
          <p:cNvSpPr txBox="1"/>
          <p:nvPr/>
        </p:nvSpPr>
        <p:spPr>
          <a:xfrm rot="19907775">
            <a:off x="853896" y="4568991"/>
            <a:ext cx="1860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Interaction region</a:t>
            </a:r>
          </a:p>
        </p:txBody>
      </p:sp>
      <p:sp>
        <p:nvSpPr>
          <p:cNvPr id="21" name="Text Box 18">
            <a:extLst>
              <a:ext uri="{FF2B5EF4-FFF2-40B4-BE49-F238E27FC236}">
                <a16:creationId xmlns:a16="http://schemas.microsoft.com/office/drawing/2014/main" id="{F3413A0D-1BB4-184D-8C77-062FF2E1F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328" y="6023045"/>
            <a:ext cx="8049006" cy="338554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New concept (N. Yu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Muchnoi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) to measure all polarization parameters  3D polarimeter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22" name="Accolade fermante 21">
            <a:extLst>
              <a:ext uri="{FF2B5EF4-FFF2-40B4-BE49-F238E27FC236}">
                <a16:creationId xmlns:a16="http://schemas.microsoft.com/office/drawing/2014/main" id="{E343937C-224E-934F-99D6-938358BDCC17}"/>
              </a:ext>
            </a:extLst>
          </p:cNvPr>
          <p:cNvSpPr/>
          <p:nvPr/>
        </p:nvSpPr>
        <p:spPr>
          <a:xfrm>
            <a:off x="8385243" y="1513607"/>
            <a:ext cx="154880" cy="1356574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Accolade fermante 22">
            <a:extLst>
              <a:ext uri="{FF2B5EF4-FFF2-40B4-BE49-F238E27FC236}">
                <a16:creationId xmlns:a16="http://schemas.microsoft.com/office/drawing/2014/main" id="{60974290-3416-7E43-95C5-87423DB197A7}"/>
              </a:ext>
            </a:extLst>
          </p:cNvPr>
          <p:cNvSpPr/>
          <p:nvPr/>
        </p:nvSpPr>
        <p:spPr>
          <a:xfrm>
            <a:off x="8385243" y="2852249"/>
            <a:ext cx="154880" cy="2375523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Accolade fermante 23">
            <a:extLst>
              <a:ext uri="{FF2B5EF4-FFF2-40B4-BE49-F238E27FC236}">
                <a16:creationId xmlns:a16="http://schemas.microsoft.com/office/drawing/2014/main" id="{597B1889-FFEE-3D4F-8A9E-29900FF862D1}"/>
              </a:ext>
            </a:extLst>
          </p:cNvPr>
          <p:cNvSpPr/>
          <p:nvPr/>
        </p:nvSpPr>
        <p:spPr>
          <a:xfrm rot="5400000">
            <a:off x="4292141" y="2802351"/>
            <a:ext cx="247724" cy="5621877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2FB60F4-2A62-ED47-B990-DEC430440BA0}"/>
              </a:ext>
            </a:extLst>
          </p:cNvPr>
          <p:cNvSpPr txBox="1"/>
          <p:nvPr/>
        </p:nvSpPr>
        <p:spPr>
          <a:xfrm>
            <a:off x="3788492" y="5681471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about 100m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1999DFF-BFEC-EF46-9E4D-8C6B92EEE908}"/>
              </a:ext>
            </a:extLst>
          </p:cNvPr>
          <p:cNvSpPr txBox="1"/>
          <p:nvPr/>
        </p:nvSpPr>
        <p:spPr>
          <a:xfrm>
            <a:off x="7506508" y="1298117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X</a:t>
            </a:r>
            <a:r>
              <a:rPr lang="en-GB" baseline="-25000" dirty="0"/>
              <a:t>0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EC905C7-CD40-3D47-AC11-5E50D90C3ED9}"/>
              </a:ext>
            </a:extLst>
          </p:cNvPr>
          <p:cNvSpPr txBox="1"/>
          <p:nvPr/>
        </p:nvSpPr>
        <p:spPr>
          <a:xfrm>
            <a:off x="7512673" y="2615789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X</a:t>
            </a:r>
            <a:r>
              <a:rPr lang="en-GB" baseline="-25000" dirty="0"/>
              <a:t>1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3CF691E-B1EA-3E48-B20D-6614EF745551}"/>
              </a:ext>
            </a:extLst>
          </p:cNvPr>
          <p:cNvSpPr txBox="1"/>
          <p:nvPr/>
        </p:nvSpPr>
        <p:spPr>
          <a:xfrm>
            <a:off x="7519865" y="5013764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X</a:t>
            </a:r>
            <a:r>
              <a:rPr lang="en-GB" baseline="-25000" dirty="0"/>
              <a:t>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76D8D2FD-4C53-E64E-B558-5D617258ADDA}"/>
                  </a:ext>
                </a:extLst>
              </p:cNvPr>
              <p:cNvSpPr txBox="1"/>
              <p:nvPr/>
            </p:nvSpPr>
            <p:spPr>
              <a:xfrm>
                <a:off x="8621985" y="1971962"/>
                <a:ext cx="401970" cy="4398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fr-F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sSub>
                            <m:sSubPr>
                              <m:ctrlPr>
                                <a:rPr lang="fr-FR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1400" dirty="0"/>
              </a:p>
            </p:txBody>
          </p:sp>
        </mc:Choice>
        <mc:Fallback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76D8D2FD-4C53-E64E-B558-5D617258A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1985" y="1971962"/>
                <a:ext cx="401970" cy="439864"/>
              </a:xfrm>
              <a:prstGeom prst="rect">
                <a:avLst/>
              </a:prstGeom>
              <a:blipFill>
                <a:blip r:embed="rId4"/>
                <a:stretch>
                  <a:fillRect l="-6061" t="-2778" r="-3030" b="-8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5AF91A64-C458-C441-BF27-B68987295F28}"/>
                  </a:ext>
                </a:extLst>
              </p:cNvPr>
              <p:cNvSpPr txBox="1"/>
              <p:nvPr/>
            </p:nvSpPr>
            <p:spPr>
              <a:xfrm>
                <a:off x="8557334" y="3932288"/>
                <a:ext cx="55265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fr-FR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sSub>
                        <m:sSubPr>
                          <m:ctrlPr>
                            <a:rPr lang="en-GB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5AF91A64-C458-C441-BF27-B68987295F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7334" y="3932288"/>
                <a:ext cx="552651" cy="215444"/>
              </a:xfrm>
              <a:prstGeom prst="rect">
                <a:avLst/>
              </a:prstGeom>
              <a:blipFill>
                <a:blip r:embed="rId5"/>
                <a:stretch>
                  <a:fillRect l="-2222" r="-2222" b="-111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id="{30040772-E48E-824A-AB45-6693BC9B5226}"/>
              </a:ext>
            </a:extLst>
          </p:cNvPr>
          <p:cNvSpPr/>
          <p:nvPr/>
        </p:nvSpPr>
        <p:spPr>
          <a:xfrm rot="16200000">
            <a:off x="-3084400" y="3084400"/>
            <a:ext cx="6445802" cy="276999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Blondel et al., arXiv:1909.12245;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Muchnoi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INST 17 P10014 (2022) 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BDC1E6D1-4E40-9648-A781-8202FD0678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0117" y="130570"/>
            <a:ext cx="903736" cy="90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71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26A971-7FA5-9E47-8229-865ADF51A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8615711" cy="509517"/>
          </a:xfrm>
        </p:spPr>
        <p:txBody>
          <a:bodyPr>
            <a:normAutofit fontScale="90000"/>
          </a:bodyPr>
          <a:lstStyle/>
          <a:p>
            <a:r>
              <a:rPr lang="en-GB" dirty="0"/>
              <a:t>Typical fit result – 1.5min data taking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D5A871-5FC0-BC4F-A1ED-40FD3DD88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ABBC65-90DD-3043-9495-1F23581E0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International Workshop on CEPC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6644E1-CF0F-8742-B3DB-C3E7412EF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13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F368EEC-BF45-5B44-9F89-CC6FD6912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9" y="968684"/>
            <a:ext cx="7211845" cy="529591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C94BD3E-1708-0C47-B9EE-6CA956C0511C}"/>
              </a:ext>
            </a:extLst>
          </p:cNvPr>
          <p:cNvSpPr/>
          <p:nvPr/>
        </p:nvSpPr>
        <p:spPr>
          <a:xfrm rot="16200000">
            <a:off x="-3084400" y="3084400"/>
            <a:ext cx="6445802" cy="276999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Blondel et al., arXiv:1909.12245;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Muchnoi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INST 17 P10014 (2022)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25FF26C-1743-134F-AA48-2E54A4BF2069}"/>
              </a:ext>
            </a:extLst>
          </p:cNvPr>
          <p:cNvSpPr txBox="1"/>
          <p:nvPr/>
        </p:nvSpPr>
        <p:spPr>
          <a:xfrm>
            <a:off x="343808" y="6123542"/>
            <a:ext cx="85756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C00000"/>
                </a:solidFill>
                <a:highlight>
                  <a:srgbClr val="FFFF00"/>
                </a:highlight>
              </a:rPr>
              <a:t>NB: no backgrounds, </a:t>
            </a:r>
            <a:r>
              <a:rPr lang="fr-FR" dirty="0" err="1">
                <a:solidFill>
                  <a:srgbClr val="C00000"/>
                </a:solidFill>
                <a:highlight>
                  <a:srgbClr val="FFFF00"/>
                </a:highlight>
              </a:rPr>
              <a:t>realistic</a:t>
            </a:r>
            <a:r>
              <a:rPr lang="fr-FR" dirty="0">
                <a:solidFill>
                  <a:srgbClr val="C00000"/>
                </a:solidFill>
                <a:highlight>
                  <a:srgbClr val="FFFF00"/>
                </a:highlight>
              </a:rPr>
              <a:t> detector </a:t>
            </a:r>
            <a:r>
              <a:rPr lang="fr-FR" dirty="0" err="1">
                <a:solidFill>
                  <a:srgbClr val="C00000"/>
                </a:solidFill>
                <a:highlight>
                  <a:srgbClr val="FFFF00"/>
                </a:highlight>
              </a:rPr>
              <a:t>modeling</a:t>
            </a:r>
            <a:r>
              <a:rPr lang="fr-FR" dirty="0">
                <a:solidFill>
                  <a:srgbClr val="C00000"/>
                </a:solidFill>
                <a:highlight>
                  <a:srgbClr val="FFFF00"/>
                </a:highlight>
              </a:rPr>
              <a:t> </a:t>
            </a:r>
            <a:r>
              <a:rPr lang="fr-FR" dirty="0">
                <a:solidFill>
                  <a:srgbClr val="C00000"/>
                </a:solidFill>
                <a:highlight>
                  <a:srgbClr val="FFFF00"/>
                </a:highlight>
                <a:sym typeface="Wingdings" pitchFamily="2" charset="2"/>
              </a:rPr>
              <a:t> </a:t>
            </a:r>
            <a:r>
              <a:rPr lang="fr-FR" dirty="0" err="1">
                <a:solidFill>
                  <a:srgbClr val="C00000"/>
                </a:solidFill>
                <a:highlight>
                  <a:srgbClr val="FFFF00"/>
                </a:highlight>
                <a:sym typeface="Wingdings" pitchFamily="2" charset="2"/>
              </a:rPr>
              <a:t>start</a:t>
            </a:r>
            <a:r>
              <a:rPr lang="fr-FR" dirty="0">
                <a:solidFill>
                  <a:srgbClr val="C00000"/>
                </a:solidFill>
                <a:highlight>
                  <a:srgbClr val="FFFF00"/>
                </a:highlight>
                <a:sym typeface="Wingdings" pitchFamily="2" charset="2"/>
              </a:rPr>
              <a:t> to end simulation </a:t>
            </a:r>
            <a:r>
              <a:rPr lang="fr-FR" dirty="0" err="1">
                <a:solidFill>
                  <a:srgbClr val="C00000"/>
                </a:solidFill>
                <a:highlight>
                  <a:srgbClr val="FFFF00"/>
                </a:highlight>
                <a:sym typeface="Wingdings" pitchFamily="2" charset="2"/>
              </a:rPr>
              <a:t>being</a:t>
            </a:r>
            <a:r>
              <a:rPr lang="fr-FR" dirty="0">
                <a:solidFill>
                  <a:srgbClr val="C00000"/>
                </a:solidFill>
                <a:highlight>
                  <a:srgbClr val="FFFF00"/>
                </a:highlight>
                <a:sym typeface="Wingdings" pitchFamily="2" charset="2"/>
              </a:rPr>
              <a:t> </a:t>
            </a:r>
            <a:r>
              <a:rPr lang="fr-FR" dirty="0" err="1">
                <a:solidFill>
                  <a:srgbClr val="C00000"/>
                </a:solidFill>
                <a:highlight>
                  <a:srgbClr val="FFFF00"/>
                </a:highlight>
                <a:sym typeface="Wingdings" pitchFamily="2" charset="2"/>
              </a:rPr>
              <a:t>prepared</a:t>
            </a:r>
            <a:r>
              <a:rPr lang="fr-FR" dirty="0">
                <a:solidFill>
                  <a:srgbClr val="C00000"/>
                </a:solidFill>
                <a:highlight>
                  <a:srgbClr val="FFFF00"/>
                </a:highlight>
                <a:sym typeface="Wingdings" pitchFamily="2" charset="2"/>
              </a:rPr>
              <a:t> </a:t>
            </a:r>
            <a:endParaRPr lang="fr-FR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744345C-864E-4944-BD4D-ACDCCD741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267" y="968684"/>
            <a:ext cx="903736" cy="90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43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>
            <a:extLst>
              <a:ext uri="{FF2B5EF4-FFF2-40B4-BE49-F238E27FC236}">
                <a16:creationId xmlns:a16="http://schemas.microsoft.com/office/drawing/2014/main" id="{7DE7980D-4AC5-4747-A28F-EC60A54B1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56" y="1886750"/>
            <a:ext cx="5816313" cy="342815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5C2BE3B-6474-534F-AB33-AF2EB21A5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8136209" cy="509517"/>
          </a:xfrm>
        </p:spPr>
        <p:txBody>
          <a:bodyPr>
            <a:normAutofit fontScale="90000"/>
          </a:bodyPr>
          <a:lstStyle/>
          <a:p>
            <a:r>
              <a:rPr lang="en-GB" dirty="0"/>
              <a:t>Preliminary performance studies (E</a:t>
            </a:r>
            <a:r>
              <a:rPr lang="en-GB" baseline="-25000" dirty="0"/>
              <a:t>b</a:t>
            </a:r>
            <a:r>
              <a:rPr lang="en-GB" dirty="0"/>
              <a:t>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CD31B6-E199-0B45-9B89-32A8154FF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5E9AB6-7F08-2349-A4D6-0FD369315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International Workshop on CEPC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F9B8C5-65D8-DF4B-8377-5C6FF71F7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14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1BC9A55-5BF9-054B-9933-EB6ACF19A2AE}"/>
              </a:ext>
            </a:extLst>
          </p:cNvPr>
          <p:cNvSpPr txBox="1"/>
          <p:nvPr/>
        </p:nvSpPr>
        <p:spPr>
          <a:xfrm>
            <a:off x="342452" y="1045330"/>
            <a:ext cx="8316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/>
              <a:t>toy</a:t>
            </a:r>
            <a:r>
              <a:rPr lang="fr-FR" dirty="0"/>
              <a:t> </a:t>
            </a:r>
            <a:r>
              <a:rPr lang="fr-FR" dirty="0" err="1"/>
              <a:t>MonteCarlo</a:t>
            </a:r>
            <a:r>
              <a:rPr lang="fr-FR" dirty="0"/>
              <a:t> </a:t>
            </a:r>
            <a:r>
              <a:rPr lang="fr-FR" dirty="0" err="1"/>
              <a:t>procedure</a:t>
            </a:r>
            <a:r>
              <a:rPr lang="fr-FR" dirty="0"/>
              <a:t> in place (100 </a:t>
            </a:r>
            <a:r>
              <a:rPr lang="fr-FR" dirty="0" err="1"/>
              <a:t>experiments</a:t>
            </a:r>
            <a:r>
              <a:rPr lang="fr-FR" dirty="0"/>
              <a:t>, 10</a:t>
            </a:r>
            <a:r>
              <a:rPr lang="fr-FR" baseline="30000" dirty="0"/>
              <a:t>8</a:t>
            </a:r>
            <a:r>
              <a:rPr lang="fr-FR" dirty="0"/>
              <a:t> </a:t>
            </a:r>
            <a:r>
              <a:rPr lang="fr-FR" dirty="0" err="1"/>
              <a:t>events</a:t>
            </a:r>
            <a:r>
              <a:rPr lang="fr-FR" dirty="0"/>
              <a:t> </a:t>
            </a:r>
            <a:r>
              <a:rPr lang="fr-FR" dirty="0" err="1"/>
              <a:t>each</a:t>
            </a:r>
            <a:r>
              <a:rPr lang="fr-FR" dirty="0"/>
              <a:t>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4DAEDFB-6EBB-334E-901E-0CC48FC28166}"/>
              </a:ext>
            </a:extLst>
          </p:cNvPr>
          <p:cNvSpPr txBox="1"/>
          <p:nvPr/>
        </p:nvSpPr>
        <p:spPr>
          <a:xfrm rot="16200000">
            <a:off x="-802646" y="3392090"/>
            <a:ext cx="2936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Extracted beam energy [GeV]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D4C0BFB-61B1-1F48-B510-4574BFD87B66}"/>
              </a:ext>
            </a:extLst>
          </p:cNvPr>
          <p:cNvSpPr txBox="1"/>
          <p:nvPr/>
        </p:nvSpPr>
        <p:spPr>
          <a:xfrm>
            <a:off x="1994386" y="2182005"/>
            <a:ext cx="438883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Dot: average of fit central values</a:t>
            </a:r>
          </a:p>
          <a:p>
            <a:r>
              <a:rPr lang="en-GB" sz="1400" dirty="0"/>
              <a:t>Grey band: average of single fit uncertainties</a:t>
            </a:r>
          </a:p>
          <a:p>
            <a:r>
              <a:rPr lang="en-GB" sz="1400" dirty="0"/>
              <a:t>Black line: std of fit central values</a:t>
            </a:r>
          </a:p>
          <a:p>
            <a:r>
              <a:rPr lang="en-GB" sz="1400" dirty="0"/>
              <a:t>Black box: stat uncertainty on average of fit central values</a:t>
            </a:r>
          </a:p>
          <a:p>
            <a:r>
              <a:rPr lang="en-GB" sz="1400" dirty="0"/>
              <a:t>Red line: generated value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59E00AA-1EB5-AA47-8482-1529631D7506}"/>
              </a:ext>
            </a:extLst>
          </p:cNvPr>
          <p:cNvSpPr txBox="1"/>
          <p:nvPr/>
        </p:nvSpPr>
        <p:spPr>
          <a:xfrm>
            <a:off x="297055" y="5030013"/>
            <a:ext cx="1129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/>
              <a:t>Npixels</a:t>
            </a:r>
            <a:r>
              <a:rPr lang="en-GB" sz="1100" dirty="0"/>
              <a:t> for electrons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4DD3B2-7DBE-BA43-B49B-8D458E420BBD}"/>
              </a:ext>
            </a:extLst>
          </p:cNvPr>
          <p:cNvSpPr/>
          <p:nvPr/>
        </p:nvSpPr>
        <p:spPr>
          <a:xfrm>
            <a:off x="1193938" y="5002247"/>
            <a:ext cx="4448105" cy="29851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52E479F-F949-3D41-82C7-8C7ECEF3B3B7}"/>
              </a:ext>
            </a:extLst>
          </p:cNvPr>
          <p:cNvSpPr txBox="1"/>
          <p:nvPr/>
        </p:nvSpPr>
        <p:spPr>
          <a:xfrm>
            <a:off x="1405807" y="5002247"/>
            <a:ext cx="4652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X: 1200        	   1400                   1600                    1800                   2000</a:t>
            </a:r>
          </a:p>
          <a:p>
            <a:r>
              <a:rPr lang="en-GB" sz="1200" dirty="0"/>
              <a:t>Y: 40                       60                        80                       100                     120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E0052BA-9917-924F-825C-44F9AC88273A}"/>
              </a:ext>
            </a:extLst>
          </p:cNvPr>
          <p:cNvSpPr txBox="1"/>
          <p:nvPr/>
        </p:nvSpPr>
        <p:spPr>
          <a:xfrm>
            <a:off x="6303523" y="3278221"/>
            <a:ext cx="2211827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Electron detector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B6FA240-3604-EF4F-954F-7C0CEBE7CE01}"/>
              </a:ext>
            </a:extLst>
          </p:cNvPr>
          <p:cNvSpPr txBox="1"/>
          <p:nvPr/>
        </p:nvSpPr>
        <p:spPr>
          <a:xfrm>
            <a:off x="7049436" y="4035549"/>
            <a:ext cx="720000" cy="720000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1200" dirty="0"/>
              <a:t>Photon detector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49126571-5EF6-E142-BD46-7487500802BA}"/>
              </a:ext>
            </a:extLst>
          </p:cNvPr>
          <p:cNvCxnSpPr/>
          <p:nvPr/>
        </p:nvCxnSpPr>
        <p:spPr>
          <a:xfrm>
            <a:off x="8639912" y="3263630"/>
            <a:ext cx="0" cy="36933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52490065-BAF5-734A-AC26-9C2708D5B8CA}"/>
              </a:ext>
            </a:extLst>
          </p:cNvPr>
          <p:cNvSpPr txBox="1"/>
          <p:nvPr/>
        </p:nvSpPr>
        <p:spPr>
          <a:xfrm>
            <a:off x="8571816" y="3317133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4mm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02A9E42-E6B5-434D-8DF5-50805E2EBB44}"/>
              </a:ext>
            </a:extLst>
          </p:cNvPr>
          <p:cNvSpPr txBox="1"/>
          <p:nvPr/>
        </p:nvSpPr>
        <p:spPr>
          <a:xfrm>
            <a:off x="7049436" y="3684824"/>
            <a:ext cx="702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400 mm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A7CD6F9F-B557-CC45-840D-BE845D02930F}"/>
              </a:ext>
            </a:extLst>
          </p:cNvPr>
          <p:cNvCxnSpPr>
            <a:cxnSpLocks/>
          </p:cNvCxnSpPr>
          <p:nvPr/>
        </p:nvCxnSpPr>
        <p:spPr>
          <a:xfrm>
            <a:off x="7897368" y="4052161"/>
            <a:ext cx="0" cy="7033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2547CFC1-867D-C54E-ABB6-AE0947E3624D}"/>
              </a:ext>
            </a:extLst>
          </p:cNvPr>
          <p:cNvCxnSpPr>
            <a:cxnSpLocks/>
          </p:cNvCxnSpPr>
          <p:nvPr/>
        </p:nvCxnSpPr>
        <p:spPr>
          <a:xfrm flipH="1">
            <a:off x="7029980" y="4822137"/>
            <a:ext cx="77708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A22C14E5-9F34-2B45-8ADC-4D038A5E149C}"/>
              </a:ext>
            </a:extLst>
          </p:cNvPr>
          <p:cNvSpPr txBox="1"/>
          <p:nvPr/>
        </p:nvSpPr>
        <p:spPr>
          <a:xfrm>
            <a:off x="7812183" y="4265355"/>
            <a:ext cx="623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10 mm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B709F919-8DD4-6B4F-A900-5E3BB6B3CB2F}"/>
              </a:ext>
            </a:extLst>
          </p:cNvPr>
          <p:cNvCxnSpPr>
            <a:cxnSpLocks/>
          </p:cNvCxnSpPr>
          <p:nvPr/>
        </p:nvCxnSpPr>
        <p:spPr>
          <a:xfrm flipH="1">
            <a:off x="6320405" y="3709940"/>
            <a:ext cx="219494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BC310066-501C-BB4A-917E-72B825C1E1A4}"/>
              </a:ext>
            </a:extLst>
          </p:cNvPr>
          <p:cNvSpPr txBox="1"/>
          <p:nvPr/>
        </p:nvSpPr>
        <p:spPr>
          <a:xfrm>
            <a:off x="538294" y="5725963"/>
            <a:ext cx="85756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C00000"/>
                </a:solidFill>
                <a:highlight>
                  <a:srgbClr val="FFFF00"/>
                </a:highlight>
              </a:rPr>
              <a:t>Fit </a:t>
            </a:r>
            <a:r>
              <a:rPr lang="fr-FR" dirty="0" err="1">
                <a:solidFill>
                  <a:srgbClr val="C00000"/>
                </a:solidFill>
                <a:highlight>
                  <a:srgbClr val="FFFF00"/>
                </a:highlight>
              </a:rPr>
              <a:t>bias</a:t>
            </a:r>
            <a:r>
              <a:rPr lang="fr-FR" dirty="0">
                <a:solidFill>
                  <a:srgbClr val="C00000"/>
                </a:solidFill>
                <a:highlight>
                  <a:srgbClr val="FFFF00"/>
                </a:highlight>
              </a:rPr>
              <a:t> on the extraction of the </a:t>
            </a:r>
            <a:r>
              <a:rPr lang="fr-FR" dirty="0" err="1">
                <a:solidFill>
                  <a:srgbClr val="C00000"/>
                </a:solidFill>
                <a:highlight>
                  <a:srgbClr val="FFFF00"/>
                </a:highlight>
              </a:rPr>
              <a:t>scattered</a:t>
            </a:r>
            <a:r>
              <a:rPr lang="fr-FR" dirty="0">
                <a:solidFill>
                  <a:srgbClr val="C00000"/>
                </a:solidFill>
                <a:highlight>
                  <a:srgbClr val="FFFF00"/>
                </a:highlight>
              </a:rPr>
              <a:t> </a:t>
            </a:r>
            <a:r>
              <a:rPr lang="fr-FR" dirty="0" err="1">
                <a:solidFill>
                  <a:srgbClr val="C00000"/>
                </a:solidFill>
                <a:highlight>
                  <a:srgbClr val="FFFF00"/>
                </a:highlight>
              </a:rPr>
              <a:t>particle</a:t>
            </a:r>
            <a:r>
              <a:rPr lang="fr-FR" dirty="0">
                <a:solidFill>
                  <a:srgbClr val="C00000"/>
                </a:solidFill>
                <a:highlight>
                  <a:srgbClr val="FFFF00"/>
                </a:highlight>
              </a:rPr>
              <a:t> </a:t>
            </a:r>
            <a:r>
              <a:rPr lang="fr-FR" dirty="0" err="1">
                <a:solidFill>
                  <a:srgbClr val="C00000"/>
                </a:solidFill>
                <a:highlight>
                  <a:srgbClr val="FFFF00"/>
                </a:highlight>
              </a:rPr>
              <a:t>disitributions</a:t>
            </a:r>
            <a:r>
              <a:rPr lang="fr-FR" dirty="0">
                <a:solidFill>
                  <a:srgbClr val="C00000"/>
                </a:solidFill>
                <a:highlight>
                  <a:srgbClr val="FFFF00"/>
                </a:highlight>
              </a:rPr>
              <a:t> at µm </a:t>
            </a:r>
            <a:r>
              <a:rPr lang="fr-FR" dirty="0" err="1">
                <a:solidFill>
                  <a:srgbClr val="C00000"/>
                </a:solidFill>
                <a:highlight>
                  <a:srgbClr val="FFFF00"/>
                </a:highlight>
              </a:rPr>
              <a:t>level</a:t>
            </a:r>
            <a:endParaRPr lang="fr-FR" dirty="0">
              <a:solidFill>
                <a:srgbClr val="C00000"/>
              </a:solidFill>
              <a:highlight>
                <a:srgbClr val="FFFF00"/>
              </a:highlight>
            </a:endParaRPr>
          </a:p>
          <a:p>
            <a:r>
              <a:rPr lang="fr-FR" dirty="0">
                <a:solidFill>
                  <a:srgbClr val="C00000"/>
                </a:solidFill>
                <a:highlight>
                  <a:srgbClr val="FFFF00"/>
                </a:highlight>
                <a:sym typeface="Wingdings" pitchFamily="2" charset="2"/>
              </a:rPr>
              <a:t> </a:t>
            </a:r>
            <a:r>
              <a:rPr lang="fr-FR" dirty="0" err="1">
                <a:solidFill>
                  <a:srgbClr val="C00000"/>
                </a:solidFill>
                <a:highlight>
                  <a:srgbClr val="FFFF00"/>
                </a:highlight>
                <a:sym typeface="Wingdings" pitchFamily="2" charset="2"/>
              </a:rPr>
              <a:t>Related</a:t>
            </a:r>
            <a:r>
              <a:rPr lang="fr-FR" dirty="0">
                <a:solidFill>
                  <a:srgbClr val="C00000"/>
                </a:solidFill>
                <a:highlight>
                  <a:srgbClr val="FFFF00"/>
                </a:highlight>
                <a:sym typeface="Wingdings" pitchFamily="2" charset="2"/>
              </a:rPr>
              <a:t> </a:t>
            </a:r>
            <a:r>
              <a:rPr lang="fr-FR" dirty="0" err="1">
                <a:solidFill>
                  <a:srgbClr val="C00000"/>
                </a:solidFill>
                <a:highlight>
                  <a:srgbClr val="FFFF00"/>
                </a:highlight>
                <a:sym typeface="Wingdings" pitchFamily="2" charset="2"/>
              </a:rPr>
              <a:t>tight</a:t>
            </a:r>
            <a:r>
              <a:rPr lang="fr-FR" dirty="0">
                <a:solidFill>
                  <a:srgbClr val="C00000"/>
                </a:solidFill>
                <a:highlight>
                  <a:srgbClr val="FFFF00"/>
                </a:highlight>
                <a:sym typeface="Wingdings" pitchFamily="2" charset="2"/>
              </a:rPr>
              <a:t> alignement </a:t>
            </a:r>
            <a:r>
              <a:rPr lang="fr-FR" dirty="0" err="1">
                <a:solidFill>
                  <a:srgbClr val="C00000"/>
                </a:solidFill>
                <a:highlight>
                  <a:srgbClr val="FFFF00"/>
                </a:highlight>
                <a:sym typeface="Wingdings" pitchFamily="2" charset="2"/>
              </a:rPr>
              <a:t>constraints</a:t>
            </a:r>
            <a:r>
              <a:rPr lang="fr-FR" dirty="0">
                <a:solidFill>
                  <a:srgbClr val="C00000"/>
                </a:solidFill>
                <a:highlight>
                  <a:srgbClr val="FFFF00"/>
                </a:highlight>
                <a:sym typeface="Wingdings" pitchFamily="2" charset="2"/>
              </a:rPr>
              <a:t>, backgrounds to </a:t>
            </a:r>
            <a:r>
              <a:rPr lang="fr-FR" dirty="0" err="1">
                <a:solidFill>
                  <a:srgbClr val="C00000"/>
                </a:solidFill>
                <a:highlight>
                  <a:srgbClr val="FFFF00"/>
                </a:highlight>
                <a:sym typeface="Wingdings" pitchFamily="2" charset="2"/>
              </a:rPr>
              <a:t>be</a:t>
            </a:r>
            <a:r>
              <a:rPr lang="fr-FR" dirty="0">
                <a:solidFill>
                  <a:srgbClr val="C00000"/>
                </a:solidFill>
                <a:highlight>
                  <a:srgbClr val="FFFF00"/>
                </a:highlight>
                <a:sym typeface="Wingdings" pitchFamily="2" charset="2"/>
              </a:rPr>
              <a:t> </a:t>
            </a:r>
            <a:r>
              <a:rPr lang="fr-FR" dirty="0" err="1">
                <a:solidFill>
                  <a:srgbClr val="C00000"/>
                </a:solidFill>
                <a:highlight>
                  <a:srgbClr val="FFFF00"/>
                </a:highlight>
                <a:sym typeface="Wingdings" pitchFamily="2" charset="2"/>
              </a:rPr>
              <a:t>evaluated</a:t>
            </a:r>
            <a:endParaRPr lang="fr-FR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E88E8B6-EA7E-7E4B-85E6-462480D176E2}"/>
              </a:ext>
            </a:extLst>
          </p:cNvPr>
          <p:cNvSpPr/>
          <p:nvPr/>
        </p:nvSpPr>
        <p:spPr>
          <a:xfrm rot="16200000">
            <a:off x="-3084400" y="3084400"/>
            <a:ext cx="6445802" cy="276999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FCC Feasibility study, arXiv:2505.00274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F75E7B70-8A47-264B-872B-6775C1273CB5}"/>
                  </a:ext>
                </a:extLst>
              </p:cNvPr>
              <p:cNvSpPr txBox="1"/>
              <p:nvPr/>
            </p:nvSpPr>
            <p:spPr>
              <a:xfrm>
                <a:off x="6640174" y="1712166"/>
                <a:ext cx="2124684" cy="6028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F75E7B70-8A47-264B-872B-6775C1273C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0174" y="1712166"/>
                <a:ext cx="2124684" cy="602857"/>
              </a:xfrm>
              <a:prstGeom prst="rect">
                <a:avLst/>
              </a:prstGeom>
              <a:blipFill>
                <a:blip r:embed="rId3"/>
                <a:stretch>
                  <a:fillRect l="-1775" b="-61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>
            <a:extLst>
              <a:ext uri="{FF2B5EF4-FFF2-40B4-BE49-F238E27FC236}">
                <a16:creationId xmlns:a16="http://schemas.microsoft.com/office/drawing/2014/main" id="{CBCCAC77-843C-254F-8408-50828ADFF605}"/>
              </a:ext>
            </a:extLst>
          </p:cNvPr>
          <p:cNvSpPr txBox="1"/>
          <p:nvPr/>
        </p:nvSpPr>
        <p:spPr>
          <a:xfrm>
            <a:off x="4746070" y="5352714"/>
            <a:ext cx="4131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Polarization parameters show &lt;0.1% bias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C225F875-8F2A-B146-8DF5-B69511EF2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9826" y="148102"/>
            <a:ext cx="561954" cy="56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73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5968CD2-5929-0647-A0BA-208C16643D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26" r="19332" b="2112"/>
          <a:stretch/>
        </p:blipFill>
        <p:spPr>
          <a:xfrm>
            <a:off x="5385544" y="990695"/>
            <a:ext cx="3575431" cy="272883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FD0E2F0-2BC5-6249-B708-DBB18AD2F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QED corrections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F4E893-332F-9847-9FA2-46FAA2FC5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489BC7-E4EB-2F4B-B71F-4779689BB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International Workshop on CEPC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48AB87-66A6-2C44-BE2B-BEBFE2526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15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128CC09-7B37-B843-9BE8-31C50D6B6F3C}"/>
              </a:ext>
            </a:extLst>
          </p:cNvPr>
          <p:cNvSpPr txBox="1"/>
          <p:nvPr/>
        </p:nvSpPr>
        <p:spPr>
          <a:xfrm>
            <a:off x="1439694" y="2485696"/>
            <a:ext cx="63730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NB: curve does not go through 0 !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15F053C-7D9A-3046-8980-0F4694C9A7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7" t="15531" r="13913" b="11460"/>
          <a:stretch/>
        </p:blipFill>
        <p:spPr>
          <a:xfrm>
            <a:off x="1439694" y="5527394"/>
            <a:ext cx="2062263" cy="834495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8850D3D-9574-874F-A9EE-30CA6286580E}"/>
              </a:ext>
            </a:extLst>
          </p:cNvPr>
          <p:cNvSpPr txBox="1"/>
          <p:nvPr/>
        </p:nvSpPr>
        <p:spPr>
          <a:xfrm>
            <a:off x="6225938" y="164714"/>
            <a:ext cx="2816284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/>
              <a:t>Black: Photon detector</a:t>
            </a:r>
          </a:p>
          <a:p>
            <a:r>
              <a:rPr lang="en-GB" dirty="0">
                <a:solidFill>
                  <a:srgbClr val="FF40FF"/>
                </a:solidFill>
              </a:rPr>
              <a:t>Magenta:  Electron detector</a:t>
            </a:r>
          </a:p>
          <a:p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Violet: asymmetry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2B355FA4-E17A-4549-B0C9-0436D47C3582}"/>
                  </a:ext>
                </a:extLst>
              </p:cNvPr>
              <p:cNvSpPr txBox="1"/>
              <p:nvPr/>
            </p:nvSpPr>
            <p:spPr>
              <a:xfrm>
                <a:off x="1464621" y="1329370"/>
                <a:ext cx="33184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fr-FR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fr-FR" i="1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≈(0.8−1.2)×</m:t>
                    </m:r>
                    <m:sSup>
                      <m:sSupPr>
                        <m:ctrlPr>
                          <a:rPr lang="fr-FR" b="0" i="1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solidFill>
                              <a:srgbClr val="FF4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fr-FR" b="0" i="1" smtClean="0">
                        <a:solidFill>
                          <a:srgbClr val="FF4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solidFill>
                      <a:srgbClr val="FF40FF"/>
                    </a:solidFill>
                  </a:rPr>
                  <a:t>at 45 GeV</a:t>
                </a:r>
              </a:p>
            </p:txBody>
          </p:sp>
        </mc:Choice>
        <mc:Fallback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2B355FA4-E17A-4549-B0C9-0436D47C35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621" y="1329370"/>
                <a:ext cx="3318473" cy="276999"/>
              </a:xfrm>
              <a:prstGeom prst="rect">
                <a:avLst/>
              </a:prstGeom>
              <a:blipFill>
                <a:blip r:embed="rId4"/>
                <a:stretch>
                  <a:fillRect l="-2672" t="-26087" r="-3435" b="-478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CE835F2-03B6-ED41-AAC7-EC41762C0BC1}"/>
                  </a:ext>
                </a:extLst>
              </p:cNvPr>
              <p:cNvSpPr txBox="1"/>
              <p:nvPr/>
            </p:nvSpPr>
            <p:spPr>
              <a:xfrm>
                <a:off x="1464620" y="1920650"/>
                <a:ext cx="296581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≈(1−5)×</m:t>
                    </m:r>
                    <m:sSup>
                      <m:sSup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at 45 GeV</a:t>
                </a:r>
              </a:p>
            </p:txBody>
          </p:sp>
        </mc:Choice>
        <mc:Fallback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CE835F2-03B6-ED41-AAC7-EC41762C0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620" y="1920650"/>
                <a:ext cx="2965812" cy="276999"/>
              </a:xfrm>
              <a:prstGeom prst="rect">
                <a:avLst/>
              </a:prstGeom>
              <a:blipFill>
                <a:blip r:embed="rId5"/>
                <a:stretch>
                  <a:fillRect l="-2991" t="-26087" r="-3846" b="-478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16">
            <a:extLst>
              <a:ext uri="{FF2B5EF4-FFF2-40B4-BE49-F238E27FC236}">
                <a16:creationId xmlns:a16="http://schemas.microsoft.com/office/drawing/2014/main" id="{6DEC40F1-6888-DD4F-9400-2956F5813FD0}"/>
              </a:ext>
            </a:extLst>
          </p:cNvPr>
          <p:cNvSpPr txBox="1"/>
          <p:nvPr/>
        </p:nvSpPr>
        <p:spPr>
          <a:xfrm>
            <a:off x="7071872" y="1059041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45 GeV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9FED3B6-6E36-1847-9153-963687B0A532}"/>
              </a:ext>
            </a:extLst>
          </p:cNvPr>
          <p:cNvSpPr txBox="1"/>
          <p:nvPr/>
        </p:nvSpPr>
        <p:spPr>
          <a:xfrm>
            <a:off x="639794" y="3444694"/>
            <a:ext cx="87524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Electron detector is more robust against QED corrections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Accurate measurement of longitudinal polarization is significantly affected at per </a:t>
            </a:r>
            <a:r>
              <a:rPr lang="en-GB" dirty="0" err="1"/>
              <a:t>mille</a:t>
            </a:r>
            <a:r>
              <a:rPr lang="en-GB" dirty="0"/>
              <a:t>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Accurate extraction requires either: </a:t>
            </a:r>
          </a:p>
          <a:p>
            <a:r>
              <a:rPr lang="en-GB" dirty="0"/>
              <a:t> - implementation of QED correction in fit (difficult, higher order QED correction ?)</a:t>
            </a:r>
          </a:p>
          <a:p>
            <a:r>
              <a:rPr lang="en-GB" dirty="0"/>
              <a:t> - use of asymmetry measurements </a:t>
            </a:r>
            <a:r>
              <a:rPr lang="en-GB" dirty="0">
                <a:sym typeface="Wingdings" pitchFamily="2" charset="2"/>
              </a:rPr>
              <a:t> excellent control on experimental conditions when flip-flopping laser polarization (including </a:t>
            </a:r>
            <a:r>
              <a:rPr lang="en-GB" dirty="0" err="1">
                <a:sym typeface="Wingdings" pitchFamily="2" charset="2"/>
              </a:rPr>
              <a:t>lumi</a:t>
            </a:r>
            <a:r>
              <a:rPr lang="en-GB" dirty="0">
                <a:sym typeface="Wingdings" pitchFamily="2" charset="2"/>
              </a:rPr>
              <a:t>, backgrounds,…)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7300DB8-4593-DB45-8ABC-CE465A6F49C5}"/>
              </a:ext>
            </a:extLst>
          </p:cNvPr>
          <p:cNvSpPr txBox="1"/>
          <p:nvPr/>
        </p:nvSpPr>
        <p:spPr>
          <a:xfrm>
            <a:off x="3578500" y="5621475"/>
            <a:ext cx="5382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NB: Assessed here for an ILC like detector, similar result expected for FCC-like detector.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F921EE2-2EDE-EE4E-A61F-D43BBC464510}"/>
              </a:ext>
            </a:extLst>
          </p:cNvPr>
          <p:cNvSpPr/>
          <p:nvPr/>
        </p:nvSpPr>
        <p:spPr>
          <a:xfrm rot="16200000">
            <a:off x="-2906273" y="2901983"/>
            <a:ext cx="6445802" cy="646331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A. Martens et al., 2023 JINST 18 P10001;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Denner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&amp;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Dittmaier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Nucl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Phys. B 540 (1999) 58, Swartz Phys. Rev. D 58 014010 (1998),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Veltman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Ophys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Rev. D 40 2810 (1989),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Veltman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Phys. Rev D 42 1856E (1990) </a:t>
            </a:r>
          </a:p>
        </p:txBody>
      </p:sp>
    </p:spTree>
    <p:extLst>
      <p:ext uri="{BB962C8B-B14F-4D97-AF65-F5344CB8AC3E}">
        <p14:creationId xmlns:p14="http://schemas.microsoft.com/office/powerpoint/2010/main" val="1077302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78004F-7504-B44B-B896-7DBAB4B0F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Gaining</a:t>
            </a:r>
            <a:r>
              <a:rPr lang="fr-FR" dirty="0"/>
              <a:t> </a:t>
            </a:r>
            <a:r>
              <a:rPr lang="fr-FR" dirty="0" err="1"/>
              <a:t>experience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CFE99A-3CD3-E547-958B-2F845B66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39ECC16-5ECF-4644-B198-E51DF29E4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International Workshop on CEPC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F81561-C8EF-6841-BB32-9743206D9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16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4D8F047-88C8-CC4E-8813-C768592329E6}"/>
              </a:ext>
            </a:extLst>
          </p:cNvPr>
          <p:cNvSpPr txBox="1"/>
          <p:nvPr/>
        </p:nvSpPr>
        <p:spPr>
          <a:xfrm>
            <a:off x="441928" y="1428437"/>
            <a:ext cx="8715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Starting</a:t>
            </a:r>
            <a:r>
              <a:rPr lang="fr-FR" dirty="0"/>
              <a:t> to </a:t>
            </a:r>
            <a:r>
              <a:rPr lang="fr-FR" dirty="0" err="1"/>
              <a:t>prepare</a:t>
            </a:r>
            <a:r>
              <a:rPr lang="fr-FR" dirty="0"/>
              <a:t> the </a:t>
            </a:r>
            <a:r>
              <a:rPr lang="fr-FR" dirty="0" err="1"/>
              <a:t>pre</a:t>
            </a:r>
            <a:r>
              <a:rPr lang="fr-FR" dirty="0"/>
              <a:t>-TDR phases of CEPC, FCC-</a:t>
            </a:r>
            <a:r>
              <a:rPr lang="fr-FR" dirty="0" err="1"/>
              <a:t>ee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few R&amp;D items on key aspects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D75D9F3-8515-8C4F-8CC5-DB4BCA9687D8}"/>
              </a:ext>
            </a:extLst>
          </p:cNvPr>
          <p:cNvSpPr txBox="1"/>
          <p:nvPr/>
        </p:nvSpPr>
        <p:spPr>
          <a:xfrm>
            <a:off x="441928" y="1784286"/>
            <a:ext cx="5976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Still</a:t>
            </a:r>
            <a:r>
              <a:rPr lang="fr-FR" dirty="0"/>
              <a:t> </a:t>
            </a:r>
            <a:r>
              <a:rPr lang="fr-FR" dirty="0" err="1"/>
              <a:t>much</a:t>
            </a:r>
            <a:r>
              <a:rPr lang="fr-FR" dirty="0"/>
              <a:t> </a:t>
            </a:r>
            <a:r>
              <a:rPr lang="fr-FR" dirty="0" err="1"/>
              <a:t>work</a:t>
            </a:r>
            <a:r>
              <a:rPr lang="fr-FR" dirty="0"/>
              <a:t> on laser and detectors design and </a:t>
            </a:r>
            <a:r>
              <a:rPr lang="fr-FR" dirty="0" err="1"/>
              <a:t>integration</a:t>
            </a:r>
            <a:r>
              <a:rPr lang="fr-FR" dirty="0"/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1D6640D-6DD3-DF4C-B004-DF39F45DFC27}"/>
              </a:ext>
            </a:extLst>
          </p:cNvPr>
          <p:cNvSpPr txBox="1"/>
          <p:nvPr/>
        </p:nvSpPr>
        <p:spPr>
          <a:xfrm>
            <a:off x="441928" y="2200440"/>
            <a:ext cx="6658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Assessment</a:t>
            </a:r>
            <a:r>
              <a:rPr lang="fr-FR" dirty="0"/>
              <a:t> of performance must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based</a:t>
            </a:r>
            <a:r>
              <a:rPr lang="fr-FR" dirty="0"/>
              <a:t> on more </a:t>
            </a:r>
            <a:r>
              <a:rPr lang="fr-FR" dirty="0" err="1"/>
              <a:t>realistic</a:t>
            </a:r>
            <a:r>
              <a:rPr lang="fr-FR" dirty="0"/>
              <a:t> designs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0EAF98A-8892-FB46-894B-3A421AB612EE}"/>
              </a:ext>
            </a:extLst>
          </p:cNvPr>
          <p:cNvSpPr txBox="1"/>
          <p:nvPr/>
        </p:nvSpPr>
        <p:spPr>
          <a:xfrm>
            <a:off x="441928" y="2697010"/>
            <a:ext cx="7780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Start of </a:t>
            </a:r>
            <a:r>
              <a:rPr lang="fr-FR" dirty="0" err="1"/>
              <a:t>prototyping</a:t>
            </a:r>
            <a:r>
              <a:rPr lang="fr-FR" dirty="0"/>
              <a:t> </a:t>
            </a:r>
            <a:r>
              <a:rPr lang="fr-FR" dirty="0">
                <a:sym typeface="Wingdings" pitchFamily="2" charset="2"/>
              </a:rPr>
              <a:t> </a:t>
            </a:r>
            <a:r>
              <a:rPr lang="fr-FR" dirty="0">
                <a:solidFill>
                  <a:srgbClr val="C00000"/>
                </a:solidFill>
                <a:sym typeface="Wingdings" pitchFamily="2" charset="2"/>
              </a:rPr>
              <a:t>collaboration </a:t>
            </a:r>
            <a:r>
              <a:rPr lang="fr-FR" dirty="0" err="1">
                <a:solidFill>
                  <a:srgbClr val="C00000"/>
                </a:solidFill>
                <a:sym typeface="Wingdings" pitchFamily="2" charset="2"/>
              </a:rPr>
              <a:t>IJCLab</a:t>
            </a:r>
            <a:r>
              <a:rPr lang="fr-FR" dirty="0">
                <a:solidFill>
                  <a:srgbClr val="C00000"/>
                </a:solidFill>
                <a:sym typeface="Wingdings" pitchFamily="2" charset="2"/>
              </a:rPr>
              <a:t>/IHEP on </a:t>
            </a:r>
            <a:r>
              <a:rPr lang="fr-FR" dirty="0" err="1">
                <a:solidFill>
                  <a:srgbClr val="C00000"/>
                </a:solidFill>
                <a:sym typeface="Wingdings" pitchFamily="2" charset="2"/>
              </a:rPr>
              <a:t>polarimetry</a:t>
            </a:r>
            <a:r>
              <a:rPr lang="fr-FR" dirty="0">
                <a:solidFill>
                  <a:srgbClr val="C00000"/>
                </a:solidFill>
                <a:sym typeface="Wingdings" pitchFamily="2" charset="2"/>
              </a:rPr>
              <a:t> (Z. Duan et al.)</a:t>
            </a:r>
            <a:endParaRPr lang="fr-FR" dirty="0">
              <a:solidFill>
                <a:srgbClr val="C00000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64255CE-FB0F-7941-BD21-A836770E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41" y="3271082"/>
            <a:ext cx="4857013" cy="251489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D0F6728-FF32-A148-8DF9-21F09A514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682" y="3031663"/>
            <a:ext cx="4060112" cy="2917568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1A6800F-AA8D-FB49-B7DD-956B1CC5BF83}"/>
              </a:ext>
            </a:extLst>
          </p:cNvPr>
          <p:cNvSpPr txBox="1"/>
          <p:nvPr/>
        </p:nvSpPr>
        <p:spPr>
          <a:xfrm>
            <a:off x="1193938" y="5898056"/>
            <a:ext cx="1959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Geant</a:t>
            </a:r>
            <a:r>
              <a:rPr lang="fr-FR" dirty="0"/>
              <a:t> 4 simulation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C1BA20A-A727-5941-8A84-D8FED2487C0D}"/>
              </a:ext>
            </a:extLst>
          </p:cNvPr>
          <p:cNvSpPr txBox="1"/>
          <p:nvPr/>
        </p:nvSpPr>
        <p:spPr>
          <a:xfrm>
            <a:off x="6072869" y="5884029"/>
            <a:ext cx="2287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Polarisation extraction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AA35E32-88C5-5445-8C3D-A1D822260D95}"/>
              </a:ext>
            </a:extLst>
          </p:cNvPr>
          <p:cNvSpPr/>
          <p:nvPr/>
        </p:nvSpPr>
        <p:spPr>
          <a:xfrm rot="16200000">
            <a:off x="-3084400" y="3084400"/>
            <a:ext cx="6445802" cy="276999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M. Y.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Su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IBIC 2024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D6663D07-D3EA-8246-AF9A-26C4A06CB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623" y="47073"/>
            <a:ext cx="4153379" cy="65796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7CC319C-AC6D-DE49-AD54-E14DE16BF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6988" y="668710"/>
            <a:ext cx="2260011" cy="66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27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2CC56F-C2F7-8340-8147-205D364EA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Conclusion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A72CFF-2B87-F345-A813-C8C28577A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705F2A1-2279-C94C-85E1-5907FFDE8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International Workshop on CEPC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D0F223-538E-6F4E-A7AB-6B9231436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17</a:t>
            </a:fld>
            <a:endParaRPr lang="fr-FR"/>
          </a:p>
        </p:txBody>
      </p:sp>
      <p:sp>
        <p:nvSpPr>
          <p:cNvPr id="7" name="Text Box 18">
            <a:extLst>
              <a:ext uri="{FF2B5EF4-FFF2-40B4-BE49-F238E27FC236}">
                <a16:creationId xmlns:a16="http://schemas.microsoft.com/office/drawing/2014/main" id="{A6EEDF70-E7EF-004A-9A7A-B007D4BAC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708" y="999249"/>
            <a:ext cx="843639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Compton polarimetry is at the crossing of Optics, Accelerator and Particle physics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A small scale particle physics experiment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Accelerator integration is a concern, also for performance (backgrounds)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Laser system precise diagnostics when &lt;1% Compton polarimetry is needed</a:t>
            </a:r>
          </a:p>
        </p:txBody>
      </p:sp>
      <p:sp>
        <p:nvSpPr>
          <p:cNvPr id="8" name="Text Box 18">
            <a:extLst>
              <a:ext uri="{FF2B5EF4-FFF2-40B4-BE49-F238E27FC236}">
                <a16:creationId xmlns:a16="http://schemas.microsoft.com/office/drawing/2014/main" id="{048B78A7-F4D9-3141-9BFC-7607708A7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708" y="2201073"/>
            <a:ext cx="843639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IJCLab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has launched several activities to overcome few current limitations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Simplification of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synchronisation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system, parasitically to existing accelerator but precise and low cost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fast detection of photons (every 4 ns for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SuperKEKB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Detailed Monte Carlo simulation of detectors, and participation in demo experiments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Impact studies of QED corrections, (exploit SLC legacy)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Optical system defects modeling and associated systematics estimation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1DD70F6-617D-444E-8EF7-947CED498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4969" y="4190088"/>
            <a:ext cx="2898135" cy="208257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10ABEBA-2D5F-7143-869A-F6DF4858D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403"/>
          <a:stretch/>
        </p:blipFill>
        <p:spPr>
          <a:xfrm>
            <a:off x="63362" y="4276653"/>
            <a:ext cx="2888734" cy="208257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739F41D-0619-6B4B-A3DE-9AFC78A56B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50222"/>
          <a:stretch/>
        </p:blipFill>
        <p:spPr>
          <a:xfrm>
            <a:off x="2952095" y="4161745"/>
            <a:ext cx="3082874" cy="205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84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BFF49D-9A4D-6F43-BDB8-2409F77FE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backup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C7BC86-5DBB-4745-9F29-AE606939B8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C21AB2-41FE-804A-B8B1-BEEBEBE71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423FA3-BAC8-CF49-98F2-066619633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International Workshop on CEPC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EF4146-CC6A-9046-B42F-CED3266B8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618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9788B19A-F0CD-7847-852B-AC9E8A111858}"/>
              </a:ext>
            </a:extLst>
          </p:cNvPr>
          <p:cNvSpPr/>
          <p:nvPr/>
        </p:nvSpPr>
        <p:spPr>
          <a:xfrm>
            <a:off x="675025" y="672260"/>
            <a:ext cx="3136167" cy="1500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E077B787-1D82-BA42-9E04-28651BB91B53}"/>
              </a:ext>
            </a:extLst>
          </p:cNvPr>
          <p:cNvCxnSpPr>
            <a:cxnSpLocks/>
            <a:stCxn id="3" idx="3"/>
            <a:endCxn id="31" idx="3"/>
          </p:cNvCxnSpPr>
          <p:nvPr/>
        </p:nvCxnSpPr>
        <p:spPr>
          <a:xfrm flipV="1">
            <a:off x="1965302" y="1441626"/>
            <a:ext cx="5593874" cy="7154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0" y="6497960"/>
            <a:ext cx="9144000" cy="360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Laser-beam ellipsometry</a:t>
            </a:r>
          </a:p>
        </p:txBody>
      </p:sp>
      <p:sp>
        <p:nvSpPr>
          <p:cNvPr id="9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International Workshop on CEPC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7010130" y="6492875"/>
            <a:ext cx="2133600" cy="365125"/>
          </a:xfrm>
        </p:spPr>
        <p:txBody>
          <a:bodyPr/>
          <a:lstStyle/>
          <a:p>
            <a:fld id="{4B7B4AEF-E5B3-429E-BEAA-27BB67FF523D}" type="slidenum">
              <a:rPr lang="en-US" smtClean="0">
                <a:solidFill>
                  <a:schemeClr val="tx1"/>
                </a:solidFill>
              </a:rPr>
              <a:t>19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 rot="16200000">
            <a:off x="-2697494" y="3272161"/>
            <a:ext cx="5918208" cy="52322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ym typeface="Wingdings" panose="05000000000000000000" pitchFamily="2" charset="2"/>
              </a:rPr>
              <a:t>Poirson</a:t>
            </a:r>
            <a:r>
              <a:rPr lang="en-US" sz="1400" dirty="0">
                <a:sym typeface="Wingdings" panose="05000000000000000000" pitchFamily="2" charset="2"/>
              </a:rPr>
              <a:t> et al. Applied Optics 34 6806 (1995), Brisson JINST 5 P06006 (2010), </a:t>
            </a:r>
            <a:r>
              <a:rPr lang="en-US" sz="1400" dirty="0" err="1">
                <a:sym typeface="Wingdings" panose="05000000000000000000" pitchFamily="2" charset="2"/>
              </a:rPr>
              <a:t>Zomer</a:t>
            </a:r>
            <a:r>
              <a:rPr lang="en-US" sz="1400" dirty="0">
                <a:sym typeface="Wingdings" panose="05000000000000000000" pitchFamily="2" charset="2"/>
              </a:rPr>
              <a:t> HDR (2003), </a:t>
            </a:r>
            <a:r>
              <a:rPr lang="en-US" sz="1400" dirty="0" err="1">
                <a:sym typeface="Wingdings" panose="05000000000000000000" pitchFamily="2" charset="2"/>
              </a:rPr>
              <a:t>Jacquet</a:t>
            </a:r>
            <a:r>
              <a:rPr lang="en-US" sz="1400" dirty="0">
                <a:sym typeface="Wingdings" panose="05000000000000000000" pitchFamily="2" charset="2"/>
              </a:rPr>
              <a:t> HDR (2009), </a:t>
            </a:r>
            <a:r>
              <a:rPr lang="en-US" sz="1400" dirty="0" err="1">
                <a:sym typeface="Wingdings" panose="05000000000000000000" pitchFamily="2" charset="2"/>
              </a:rPr>
              <a:t>Baudrand</a:t>
            </a:r>
            <a:r>
              <a:rPr lang="en-US" sz="1400" dirty="0">
                <a:sym typeface="Wingdings" panose="05000000000000000000" pitchFamily="2" charset="2"/>
              </a:rPr>
              <a:t> PhD thesis (2007)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D22CA7-C050-9447-BC69-D19BDF0FB7A9}"/>
              </a:ext>
            </a:extLst>
          </p:cNvPr>
          <p:cNvSpPr/>
          <p:nvPr/>
        </p:nvSpPr>
        <p:spPr>
          <a:xfrm>
            <a:off x="813174" y="1268760"/>
            <a:ext cx="1152128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LASER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FA41FF-AFDA-184F-A31F-05D0D980937C}"/>
              </a:ext>
            </a:extLst>
          </p:cNvPr>
          <p:cNvSpPr/>
          <p:nvPr/>
        </p:nvSpPr>
        <p:spPr>
          <a:xfrm>
            <a:off x="2094755" y="1268760"/>
            <a:ext cx="72008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GLAN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CF6BB66D-1785-D64A-BDA3-5126C18C1B84}"/>
              </a:ext>
            </a:extLst>
          </p:cNvPr>
          <p:cNvGrpSpPr/>
          <p:nvPr/>
        </p:nvGrpSpPr>
        <p:grpSpPr>
          <a:xfrm rot="824366">
            <a:off x="3082906" y="854203"/>
            <a:ext cx="317314" cy="307013"/>
            <a:chOff x="3138929" y="2009028"/>
            <a:chExt cx="535413" cy="555876"/>
          </a:xfrm>
        </p:grpSpPr>
        <p:sp>
          <p:nvSpPr>
            <p:cNvPr id="22" name="Triangle rectangle 21">
              <a:extLst>
                <a:ext uri="{FF2B5EF4-FFF2-40B4-BE49-F238E27FC236}">
                  <a16:creationId xmlns:a16="http://schemas.microsoft.com/office/drawing/2014/main" id="{51215F5B-301E-D843-9D06-DCD1A491F7DC}"/>
                </a:ext>
              </a:extLst>
            </p:cNvPr>
            <p:cNvSpPr/>
            <p:nvPr/>
          </p:nvSpPr>
          <p:spPr>
            <a:xfrm rot="10800000">
              <a:off x="3138929" y="2204864"/>
              <a:ext cx="360040" cy="360040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D068FB83-CC87-A34E-B0AC-F2696A653F86}"/>
                </a:ext>
              </a:extLst>
            </p:cNvPr>
            <p:cNvCxnSpPr>
              <a:cxnSpLocks/>
            </p:cNvCxnSpPr>
            <p:nvPr/>
          </p:nvCxnSpPr>
          <p:spPr>
            <a:xfrm>
              <a:off x="3323595" y="2009028"/>
              <a:ext cx="350747" cy="3600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Ellipse 26">
            <a:extLst>
              <a:ext uri="{FF2B5EF4-FFF2-40B4-BE49-F238E27FC236}">
                <a16:creationId xmlns:a16="http://schemas.microsoft.com/office/drawing/2014/main" id="{6ED29C4D-116E-694E-A1AF-598E2496EBAD}"/>
              </a:ext>
            </a:extLst>
          </p:cNvPr>
          <p:cNvSpPr/>
          <p:nvPr/>
        </p:nvSpPr>
        <p:spPr>
          <a:xfrm>
            <a:off x="3127992" y="1286853"/>
            <a:ext cx="144016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361EB52-F68C-5343-8907-2128ED53ACD7}"/>
              </a:ext>
            </a:extLst>
          </p:cNvPr>
          <p:cNvSpPr/>
          <p:nvPr/>
        </p:nvSpPr>
        <p:spPr>
          <a:xfrm>
            <a:off x="3637963" y="1269646"/>
            <a:ext cx="806929" cy="356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err="1"/>
              <a:t>Beam</a:t>
            </a:r>
            <a:r>
              <a:rPr lang="fr-FR" sz="1200" dirty="0"/>
              <a:t> transport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25A9612-041C-7D49-8A98-031374E1EE07}"/>
              </a:ext>
            </a:extLst>
          </p:cNvPr>
          <p:cNvSpPr/>
          <p:nvPr/>
        </p:nvSpPr>
        <p:spPr>
          <a:xfrm>
            <a:off x="5825371" y="1266282"/>
            <a:ext cx="194429" cy="360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1200" dirty="0"/>
              <a:t>HBS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891AFD3-CE3C-004E-9EB0-509DE4983B56}"/>
              </a:ext>
            </a:extLst>
          </p:cNvPr>
          <p:cNvSpPr/>
          <p:nvPr/>
        </p:nvSpPr>
        <p:spPr>
          <a:xfrm>
            <a:off x="6644665" y="1256930"/>
            <a:ext cx="914511" cy="369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Wollaston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8225A62D-444E-DD49-B4C1-9FE274251E37}"/>
              </a:ext>
            </a:extLst>
          </p:cNvPr>
          <p:cNvSpPr/>
          <p:nvPr/>
        </p:nvSpPr>
        <p:spPr>
          <a:xfrm>
            <a:off x="6288129" y="1266281"/>
            <a:ext cx="144016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B93E51B4-6E0B-F142-9469-4BD448C39DA3}"/>
              </a:ext>
            </a:extLst>
          </p:cNvPr>
          <p:cNvCxnSpPr>
            <a:cxnSpLocks/>
          </p:cNvCxnSpPr>
          <p:nvPr/>
        </p:nvCxnSpPr>
        <p:spPr>
          <a:xfrm>
            <a:off x="6084168" y="1775521"/>
            <a:ext cx="347977" cy="2407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3B7F9DEE-F65F-3143-AD10-72C2B9B1748B}"/>
              </a:ext>
            </a:extLst>
          </p:cNvPr>
          <p:cNvGrpSpPr/>
          <p:nvPr/>
        </p:nvGrpSpPr>
        <p:grpSpPr>
          <a:xfrm rot="2682598">
            <a:off x="7881258" y="960869"/>
            <a:ext cx="317314" cy="307013"/>
            <a:chOff x="3138929" y="2009028"/>
            <a:chExt cx="535413" cy="555876"/>
          </a:xfrm>
        </p:grpSpPr>
        <p:sp>
          <p:nvSpPr>
            <p:cNvPr id="37" name="Triangle rectangle 36">
              <a:extLst>
                <a:ext uri="{FF2B5EF4-FFF2-40B4-BE49-F238E27FC236}">
                  <a16:creationId xmlns:a16="http://schemas.microsoft.com/office/drawing/2014/main" id="{2606EE03-2E1A-A346-B0B8-6328FD7312C9}"/>
                </a:ext>
              </a:extLst>
            </p:cNvPr>
            <p:cNvSpPr/>
            <p:nvPr/>
          </p:nvSpPr>
          <p:spPr>
            <a:xfrm rot="10800000">
              <a:off x="3138929" y="2204864"/>
              <a:ext cx="360040" cy="360040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7BB255B0-1828-B44A-A048-FF84319443B5}"/>
                </a:ext>
              </a:extLst>
            </p:cNvPr>
            <p:cNvCxnSpPr>
              <a:cxnSpLocks/>
            </p:cNvCxnSpPr>
            <p:nvPr/>
          </p:nvCxnSpPr>
          <p:spPr>
            <a:xfrm>
              <a:off x="3323595" y="2009028"/>
              <a:ext cx="350747" cy="3600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B8F7F142-E5AB-144C-AEEE-313DFB64D22C}"/>
              </a:ext>
            </a:extLst>
          </p:cNvPr>
          <p:cNvGrpSpPr/>
          <p:nvPr/>
        </p:nvGrpSpPr>
        <p:grpSpPr>
          <a:xfrm rot="2682598">
            <a:off x="7891457" y="1339330"/>
            <a:ext cx="317314" cy="307013"/>
            <a:chOff x="3138929" y="2009028"/>
            <a:chExt cx="535413" cy="555876"/>
          </a:xfrm>
        </p:grpSpPr>
        <p:sp>
          <p:nvSpPr>
            <p:cNvPr id="40" name="Triangle rectangle 39">
              <a:extLst>
                <a:ext uri="{FF2B5EF4-FFF2-40B4-BE49-F238E27FC236}">
                  <a16:creationId xmlns:a16="http://schemas.microsoft.com/office/drawing/2014/main" id="{E3BC37DE-ED44-9844-A556-7AE59700B4A2}"/>
                </a:ext>
              </a:extLst>
            </p:cNvPr>
            <p:cNvSpPr/>
            <p:nvPr/>
          </p:nvSpPr>
          <p:spPr>
            <a:xfrm rot="10800000">
              <a:off x="3138929" y="2204864"/>
              <a:ext cx="360040" cy="360040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390FCA13-4016-C349-AECC-61BE7B23A32B}"/>
                </a:ext>
              </a:extLst>
            </p:cNvPr>
            <p:cNvCxnSpPr>
              <a:cxnSpLocks/>
            </p:cNvCxnSpPr>
            <p:nvPr/>
          </p:nvCxnSpPr>
          <p:spPr>
            <a:xfrm>
              <a:off x="3323595" y="2009028"/>
              <a:ext cx="350747" cy="3600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C491C1E7-9948-484B-8317-0BDB38FFD5D7}"/>
              </a:ext>
            </a:extLst>
          </p:cNvPr>
          <p:cNvGrpSpPr/>
          <p:nvPr/>
        </p:nvGrpSpPr>
        <p:grpSpPr>
          <a:xfrm rot="2682598">
            <a:off x="7891457" y="1751129"/>
            <a:ext cx="317314" cy="307013"/>
            <a:chOff x="3138929" y="2009028"/>
            <a:chExt cx="535413" cy="555876"/>
          </a:xfrm>
        </p:grpSpPr>
        <p:sp>
          <p:nvSpPr>
            <p:cNvPr id="43" name="Triangle rectangle 42">
              <a:extLst>
                <a:ext uri="{FF2B5EF4-FFF2-40B4-BE49-F238E27FC236}">
                  <a16:creationId xmlns:a16="http://schemas.microsoft.com/office/drawing/2014/main" id="{E2827083-EEA7-724E-8C75-0EC531BF8433}"/>
                </a:ext>
              </a:extLst>
            </p:cNvPr>
            <p:cNvSpPr/>
            <p:nvPr/>
          </p:nvSpPr>
          <p:spPr>
            <a:xfrm rot="10800000">
              <a:off x="3138929" y="2204864"/>
              <a:ext cx="360040" cy="360040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6198541D-8577-9A46-82C9-4931589DFE9F}"/>
                </a:ext>
              </a:extLst>
            </p:cNvPr>
            <p:cNvCxnSpPr>
              <a:cxnSpLocks/>
            </p:cNvCxnSpPr>
            <p:nvPr/>
          </p:nvCxnSpPr>
          <p:spPr>
            <a:xfrm>
              <a:off x="3323595" y="2009028"/>
              <a:ext cx="350747" cy="3600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CFE9242B-C29A-2647-A0EC-9BE1890A4206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2814835" y="1052316"/>
            <a:ext cx="377064" cy="396464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AD83FFA3-F609-6E4A-8F77-2635EB9A8C62}"/>
              </a:ext>
            </a:extLst>
          </p:cNvPr>
          <p:cNvCxnSpPr>
            <a:cxnSpLocks/>
            <a:endCxn id="37" idx="5"/>
          </p:cNvCxnSpPr>
          <p:nvPr/>
        </p:nvCxnSpPr>
        <p:spPr>
          <a:xfrm flipV="1">
            <a:off x="7559176" y="1116249"/>
            <a:ext cx="405760" cy="253404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853FF576-A90C-4E44-9475-FFBA15A22DF9}"/>
              </a:ext>
            </a:extLst>
          </p:cNvPr>
          <p:cNvCxnSpPr>
            <a:cxnSpLocks/>
            <a:stCxn id="31" idx="3"/>
            <a:endCxn id="40" idx="5"/>
          </p:cNvCxnSpPr>
          <p:nvPr/>
        </p:nvCxnSpPr>
        <p:spPr>
          <a:xfrm>
            <a:off x="7559176" y="1441626"/>
            <a:ext cx="415959" cy="53084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id="{18B0D476-1B5F-E04C-882F-A51ADDDA20DA}"/>
              </a:ext>
            </a:extLst>
          </p:cNvPr>
          <p:cNvCxnSpPr>
            <a:cxnSpLocks/>
          </p:cNvCxnSpPr>
          <p:nvPr/>
        </p:nvCxnSpPr>
        <p:spPr>
          <a:xfrm flipV="1">
            <a:off x="6288129" y="1891174"/>
            <a:ext cx="1676807" cy="13525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51CE52CE-17FF-4543-9211-231930EF53C2}"/>
              </a:ext>
            </a:extLst>
          </p:cNvPr>
          <p:cNvCxnSpPr>
            <a:cxnSpLocks/>
            <a:endCxn id="29" idx="3"/>
          </p:cNvCxnSpPr>
          <p:nvPr/>
        </p:nvCxnSpPr>
        <p:spPr>
          <a:xfrm flipH="1" flipV="1">
            <a:off x="6019800" y="1446302"/>
            <a:ext cx="268329" cy="458397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ZoneTexte 69">
            <a:extLst>
              <a:ext uri="{FF2B5EF4-FFF2-40B4-BE49-F238E27FC236}">
                <a16:creationId xmlns:a16="http://schemas.microsoft.com/office/drawing/2014/main" id="{CD93E8C6-6576-C245-8965-EF0D43519C81}"/>
              </a:ext>
            </a:extLst>
          </p:cNvPr>
          <p:cNvSpPr txBox="1"/>
          <p:nvPr/>
        </p:nvSpPr>
        <p:spPr>
          <a:xfrm>
            <a:off x="3318348" y="752175"/>
            <a:ext cx="65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PDe</a:t>
            </a:r>
            <a:endParaRPr lang="fr-FR" dirty="0"/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3AF551C0-D2A8-A244-A709-F8E1AD6AA799}"/>
              </a:ext>
            </a:extLst>
          </p:cNvPr>
          <p:cNvSpPr txBox="1"/>
          <p:nvPr/>
        </p:nvSpPr>
        <p:spPr>
          <a:xfrm>
            <a:off x="2884248" y="1672323"/>
            <a:ext cx="65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QWP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972B54C7-5782-644D-AC6F-CCDEEACEE1E7}"/>
              </a:ext>
            </a:extLst>
          </p:cNvPr>
          <p:cNvSpPr txBox="1"/>
          <p:nvPr/>
        </p:nvSpPr>
        <p:spPr>
          <a:xfrm>
            <a:off x="6055019" y="931583"/>
            <a:ext cx="831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QWP2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2BC414AB-33BC-9743-8DBE-BB3F5FB069B7}"/>
              </a:ext>
            </a:extLst>
          </p:cNvPr>
          <p:cNvSpPr txBox="1"/>
          <p:nvPr/>
        </p:nvSpPr>
        <p:spPr>
          <a:xfrm>
            <a:off x="8148753" y="1706508"/>
            <a:ext cx="65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PDi</a:t>
            </a:r>
            <a:endParaRPr lang="fr-FR" dirty="0"/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E607CB5F-5445-1A4C-A0FC-05D98B3D11C3}"/>
              </a:ext>
            </a:extLst>
          </p:cNvPr>
          <p:cNvSpPr txBox="1"/>
          <p:nvPr/>
        </p:nvSpPr>
        <p:spPr>
          <a:xfrm>
            <a:off x="8127049" y="1314366"/>
            <a:ext cx="65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PD1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248BE390-7C0D-4F49-ABA3-D7F750D4920B}"/>
              </a:ext>
            </a:extLst>
          </p:cNvPr>
          <p:cNvSpPr txBox="1"/>
          <p:nvPr/>
        </p:nvSpPr>
        <p:spPr>
          <a:xfrm>
            <a:off x="8127049" y="968849"/>
            <a:ext cx="65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PD2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33CFCE0B-1854-5848-B652-C7A33DB64950}"/>
              </a:ext>
            </a:extLst>
          </p:cNvPr>
          <p:cNvSpPr txBox="1"/>
          <p:nvPr/>
        </p:nvSpPr>
        <p:spPr>
          <a:xfrm>
            <a:off x="675025" y="2788347"/>
            <a:ext cx="767851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Minimal </a:t>
            </a:r>
            <a:r>
              <a:rPr lang="fr-FR" dirty="0" err="1"/>
              <a:t>optical</a:t>
            </a:r>
            <a:r>
              <a:rPr lang="fr-FR" dirty="0"/>
              <a:t> components to </a:t>
            </a:r>
            <a:r>
              <a:rPr lang="fr-FR" dirty="0" err="1"/>
              <a:t>generate</a:t>
            </a:r>
            <a:r>
              <a:rPr lang="fr-FR" dirty="0"/>
              <a:t> (pure) </a:t>
            </a:r>
            <a:r>
              <a:rPr lang="fr-FR" dirty="0" err="1"/>
              <a:t>circular</a:t>
            </a:r>
            <a:r>
              <a:rPr lang="fr-FR" dirty="0"/>
              <a:t> laser </a:t>
            </a:r>
            <a:r>
              <a:rPr lang="fr-FR" dirty="0" err="1"/>
              <a:t>beam</a:t>
            </a:r>
            <a:r>
              <a:rPr lang="fr-FR" dirty="0"/>
              <a:t> polarisation 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DEABF57-6E09-BB49-97F9-B1B7813CB4FF}"/>
              </a:ext>
            </a:extLst>
          </p:cNvPr>
          <p:cNvSpPr/>
          <p:nvPr/>
        </p:nvSpPr>
        <p:spPr>
          <a:xfrm>
            <a:off x="4937385" y="1274766"/>
            <a:ext cx="806929" cy="356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err="1"/>
              <a:t>Beam</a:t>
            </a:r>
            <a:r>
              <a:rPr lang="fr-FR" sz="1200" dirty="0"/>
              <a:t> transport</a:t>
            </a:r>
          </a:p>
        </p:txBody>
      </p:sp>
      <p:sp>
        <p:nvSpPr>
          <p:cNvPr id="83" name="Étoile à 5 branches 82">
            <a:extLst>
              <a:ext uri="{FF2B5EF4-FFF2-40B4-BE49-F238E27FC236}">
                <a16:creationId xmlns:a16="http://schemas.microsoft.com/office/drawing/2014/main" id="{67D3D16A-4FED-5A46-A0A3-E7884154D35A}"/>
              </a:ext>
            </a:extLst>
          </p:cNvPr>
          <p:cNvSpPr/>
          <p:nvPr/>
        </p:nvSpPr>
        <p:spPr>
          <a:xfrm>
            <a:off x="4525949" y="1274058"/>
            <a:ext cx="288032" cy="2957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53800055-A263-FC40-B1E6-99B56C9DD95D}"/>
              </a:ext>
            </a:extLst>
          </p:cNvPr>
          <p:cNvSpPr txBox="1"/>
          <p:nvPr/>
        </p:nvSpPr>
        <p:spPr>
          <a:xfrm>
            <a:off x="4496333" y="925979"/>
            <a:ext cx="831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IP</a:t>
            </a:r>
          </a:p>
        </p:txBody>
      </p:sp>
      <p:sp>
        <p:nvSpPr>
          <p:cNvPr id="85" name="Flèche vers le bas 84">
            <a:extLst>
              <a:ext uri="{FF2B5EF4-FFF2-40B4-BE49-F238E27FC236}">
                <a16:creationId xmlns:a16="http://schemas.microsoft.com/office/drawing/2014/main" id="{C7E34B62-835D-CF4E-A532-9EAA12FB951D}"/>
              </a:ext>
            </a:extLst>
          </p:cNvPr>
          <p:cNvSpPr/>
          <p:nvPr/>
        </p:nvSpPr>
        <p:spPr>
          <a:xfrm>
            <a:off x="1870312" y="2173638"/>
            <a:ext cx="648072" cy="673726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6" name="Image 85">
            <a:extLst>
              <a:ext uri="{FF2B5EF4-FFF2-40B4-BE49-F238E27FC236}">
                <a16:creationId xmlns:a16="http://schemas.microsoft.com/office/drawing/2014/main" id="{9A39EB83-E064-8E4F-AA53-54AF6F37F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515" y="3350190"/>
            <a:ext cx="2188617" cy="2918156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E94F59D4-7723-D045-BD2D-E322538996C6}"/>
              </a:ext>
            </a:extLst>
          </p:cNvPr>
          <p:cNvSpPr/>
          <p:nvPr/>
        </p:nvSpPr>
        <p:spPr>
          <a:xfrm>
            <a:off x="1586021" y="5805264"/>
            <a:ext cx="1617827" cy="7200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60719D62-3B53-0445-A5DA-EDF6FAC5881C}"/>
              </a:ext>
            </a:extLst>
          </p:cNvPr>
          <p:cNvSpPr txBox="1"/>
          <p:nvPr/>
        </p:nvSpPr>
        <p:spPr>
          <a:xfrm>
            <a:off x="3637963" y="4995203"/>
            <a:ext cx="5416395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err="1"/>
              <a:t>Extremely</a:t>
            </a:r>
            <a:r>
              <a:rPr lang="fr-FR" dirty="0"/>
              <a:t> </a:t>
            </a:r>
            <a:r>
              <a:rPr lang="fr-FR" dirty="0" err="1"/>
              <a:t>difficult</a:t>
            </a:r>
            <a:r>
              <a:rPr lang="fr-FR" dirty="0"/>
              <a:t> to </a:t>
            </a:r>
            <a:r>
              <a:rPr lang="fr-FR" dirty="0" err="1"/>
              <a:t>remove</a:t>
            </a:r>
            <a:r>
              <a:rPr lang="fr-FR" dirty="0"/>
              <a:t> </a:t>
            </a:r>
            <a:r>
              <a:rPr lang="fr-FR" dirty="0" err="1"/>
              <a:t>wrong</a:t>
            </a:r>
            <a:r>
              <a:rPr lang="fr-FR" dirty="0"/>
              <a:t> polarisation &lt;0.1%</a:t>
            </a:r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15EA65ED-A0EB-7C4B-AE14-CA6730908267}"/>
              </a:ext>
            </a:extLst>
          </p:cNvPr>
          <p:cNvSpPr txBox="1"/>
          <p:nvPr/>
        </p:nvSpPr>
        <p:spPr>
          <a:xfrm>
            <a:off x="2744663" y="3708079"/>
            <a:ext cx="414234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Residual</a:t>
            </a:r>
            <a:r>
              <a:rPr lang="fr-FR" dirty="0"/>
              <a:t> </a:t>
            </a:r>
            <a:r>
              <a:rPr lang="fr-FR" dirty="0" err="1"/>
              <a:t>wrong</a:t>
            </a:r>
            <a:r>
              <a:rPr lang="fr-FR" dirty="0"/>
              <a:t> polarisation vs tilt angle</a:t>
            </a: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B50D6FD9-29B8-AB47-B211-DAFA6173B3E2}"/>
              </a:ext>
            </a:extLst>
          </p:cNvPr>
          <p:cNvSpPr txBox="1"/>
          <p:nvPr/>
        </p:nvSpPr>
        <p:spPr>
          <a:xfrm>
            <a:off x="4221851" y="4247023"/>
            <a:ext cx="360751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About 1 per mille </a:t>
            </a:r>
            <a:r>
              <a:rPr lang="fr-FR" dirty="0" err="1"/>
              <a:t>wrong</a:t>
            </a:r>
            <a:r>
              <a:rPr lang="fr-FR" dirty="0"/>
              <a:t> polarisation </a:t>
            </a:r>
          </a:p>
        </p:txBody>
      </p:sp>
      <p:cxnSp>
        <p:nvCxnSpPr>
          <p:cNvPr id="92" name="Connecteur droit avec flèche 91">
            <a:extLst>
              <a:ext uri="{FF2B5EF4-FFF2-40B4-BE49-F238E27FC236}">
                <a16:creationId xmlns:a16="http://schemas.microsoft.com/office/drawing/2014/main" id="{5443A814-C89D-2744-A205-F4ABCBC2A821}"/>
              </a:ext>
            </a:extLst>
          </p:cNvPr>
          <p:cNvCxnSpPr>
            <a:cxnSpLocks/>
            <a:stCxn id="90" idx="1"/>
            <a:endCxn id="87" idx="3"/>
          </p:cNvCxnSpPr>
          <p:nvPr/>
        </p:nvCxnSpPr>
        <p:spPr>
          <a:xfrm flipH="1">
            <a:off x="3203848" y="4431689"/>
            <a:ext cx="1018003" cy="1409579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ZoneTexte 94">
            <a:extLst>
              <a:ext uri="{FF2B5EF4-FFF2-40B4-BE49-F238E27FC236}">
                <a16:creationId xmlns:a16="http://schemas.microsoft.com/office/drawing/2014/main" id="{7DBE251F-9361-7147-9578-9E8873D91DA4}"/>
              </a:ext>
            </a:extLst>
          </p:cNvPr>
          <p:cNvSpPr txBox="1"/>
          <p:nvPr/>
        </p:nvSpPr>
        <p:spPr>
          <a:xfrm>
            <a:off x="4033423" y="5857203"/>
            <a:ext cx="436509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Fine </a:t>
            </a:r>
            <a:r>
              <a:rPr lang="fr-FR" dirty="0" err="1"/>
              <a:t>modeling</a:t>
            </a:r>
            <a:r>
              <a:rPr lang="fr-FR" dirty="0"/>
              <a:t> of </a:t>
            </a:r>
            <a:r>
              <a:rPr lang="fr-FR" dirty="0" err="1"/>
              <a:t>beam</a:t>
            </a:r>
            <a:r>
              <a:rPr lang="fr-FR" dirty="0"/>
              <a:t> transport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required</a:t>
            </a:r>
            <a:endParaRPr lang="fr-FR" dirty="0"/>
          </a:p>
        </p:txBody>
      </p:sp>
      <p:sp>
        <p:nvSpPr>
          <p:cNvPr id="96" name="Flèche vers le bas 95">
            <a:extLst>
              <a:ext uri="{FF2B5EF4-FFF2-40B4-BE49-F238E27FC236}">
                <a16:creationId xmlns:a16="http://schemas.microsoft.com/office/drawing/2014/main" id="{F316DB62-3242-FE49-9EAD-E7784F4FF90E}"/>
              </a:ext>
            </a:extLst>
          </p:cNvPr>
          <p:cNvSpPr/>
          <p:nvPr/>
        </p:nvSpPr>
        <p:spPr>
          <a:xfrm>
            <a:off x="5922585" y="5418014"/>
            <a:ext cx="648072" cy="387250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space réservé de la date 5">
            <a:extLst>
              <a:ext uri="{FF2B5EF4-FFF2-40B4-BE49-F238E27FC236}">
                <a16:creationId xmlns:a16="http://schemas.microsoft.com/office/drawing/2014/main" id="{79DD4A5C-0466-C94C-874E-4B73EC5D10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3347864" cy="365125"/>
          </a:xfrm>
        </p:spPr>
        <p:txBody>
          <a:bodyPr/>
          <a:lstStyle/>
          <a:p>
            <a:r>
              <a:rPr lang="fr-FR">
                <a:solidFill>
                  <a:schemeClr val="tx1"/>
                </a:solidFill>
              </a:rPr>
              <a:t>17/06/2025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340150"/>
      </p:ext>
    </p:extLst>
  </p:cSld>
  <p:clrMapOvr>
    <a:masterClrMapping/>
  </p:clrMapOvr>
  <p:transition spd="slow"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FD9642-D154-4A49-8CC8-E41C82725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 err="1"/>
              <a:t>Example</a:t>
            </a:r>
            <a:r>
              <a:rPr lang="fr-FR" sz="3600" dirty="0"/>
              <a:t>: </a:t>
            </a:r>
            <a:r>
              <a:rPr lang="fr-FR" sz="3600" dirty="0" err="1"/>
              <a:t>Energy</a:t>
            </a:r>
            <a:r>
              <a:rPr lang="fr-FR" sz="3600" dirty="0"/>
              <a:t> calibration at FCC-</a:t>
            </a:r>
            <a:r>
              <a:rPr lang="fr-FR" sz="3600" dirty="0" err="1"/>
              <a:t>ee</a:t>
            </a:r>
            <a:endParaRPr lang="fr-FR" sz="3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65A82D-67F3-CB41-9507-D1189EF1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03CADF-8A1B-4348-846C-9CBDD068D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2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40EC74E-4FC8-D740-869C-C7A072753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76" y="1489680"/>
            <a:ext cx="5780786" cy="14272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08941F1-AFD8-AB4F-A0CF-334207F32FA7}"/>
              </a:ext>
            </a:extLst>
          </p:cNvPr>
          <p:cNvSpPr/>
          <p:nvPr/>
        </p:nvSpPr>
        <p:spPr>
          <a:xfrm rot="16200000">
            <a:off x="-3084400" y="3084400"/>
            <a:ext cx="6445802" cy="276999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Blondel et al., arXiv:1909.12245 </a:t>
            </a:r>
          </a:p>
        </p:txBody>
      </p:sp>
      <p:sp>
        <p:nvSpPr>
          <p:cNvPr id="11" name="Text Box 18">
            <a:extLst>
              <a:ext uri="{FF2B5EF4-FFF2-40B4-BE49-F238E27FC236}">
                <a16:creationId xmlns:a16="http://schemas.microsoft.com/office/drawing/2014/main" id="{7D8DBF34-93DD-A541-A010-279E13C76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398" y="1047392"/>
            <a:ext cx="8809602" cy="338554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Extreme precision on the electroweak bosons masses and widths at the core of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FCCee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physics program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Text Box 18">
            <a:extLst>
              <a:ext uri="{FF2B5EF4-FFF2-40B4-BE49-F238E27FC236}">
                <a16:creationId xmlns:a16="http://schemas.microsoft.com/office/drawing/2014/main" id="{7601610C-DC84-574D-B7B9-4FCCFFD57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0337" y="2081834"/>
            <a:ext cx="2788988" cy="338554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Required accuracy of ~1ppm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8BCD5B-AFDE-1249-AD50-E9581B7BB74F}"/>
              </a:ext>
            </a:extLst>
          </p:cNvPr>
          <p:cNvSpPr/>
          <p:nvPr/>
        </p:nvSpPr>
        <p:spPr>
          <a:xfrm>
            <a:off x="2743200" y="1554480"/>
            <a:ext cx="1417320" cy="136245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1823D4AD-ECD6-FF45-9E08-EB2AC0C0ED34}"/>
              </a:ext>
            </a:extLst>
          </p:cNvPr>
          <p:cNvCxnSpPr>
            <a:cxnSpLocks/>
          </p:cNvCxnSpPr>
          <p:nvPr/>
        </p:nvCxnSpPr>
        <p:spPr>
          <a:xfrm>
            <a:off x="5623560" y="2916936"/>
            <a:ext cx="686777" cy="1034442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7E788167-E61D-2742-B92F-BC04035C7664}"/>
              </a:ext>
            </a:extLst>
          </p:cNvPr>
          <p:cNvCxnSpPr>
            <a:cxnSpLocks/>
          </p:cNvCxnSpPr>
          <p:nvPr/>
        </p:nvCxnSpPr>
        <p:spPr>
          <a:xfrm>
            <a:off x="3775532" y="2948940"/>
            <a:ext cx="2534805" cy="1002438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B5536E39-0478-4D48-94B7-BBACB310EC94}"/>
              </a:ext>
            </a:extLst>
          </p:cNvPr>
          <p:cNvCxnSpPr>
            <a:cxnSpLocks/>
          </p:cNvCxnSpPr>
          <p:nvPr/>
        </p:nvCxnSpPr>
        <p:spPr>
          <a:xfrm flipH="1">
            <a:off x="2818521" y="2916936"/>
            <a:ext cx="162423" cy="62268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16772291-2C42-DD4A-B0C3-53E73BED01CC}"/>
              </a:ext>
            </a:extLst>
          </p:cNvPr>
          <p:cNvCxnSpPr>
            <a:cxnSpLocks/>
          </p:cNvCxnSpPr>
          <p:nvPr/>
        </p:nvCxnSpPr>
        <p:spPr>
          <a:xfrm flipH="1">
            <a:off x="2781952" y="2948940"/>
            <a:ext cx="993582" cy="59802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 31">
            <a:extLst>
              <a:ext uri="{FF2B5EF4-FFF2-40B4-BE49-F238E27FC236}">
                <a16:creationId xmlns:a16="http://schemas.microsoft.com/office/drawing/2014/main" id="{70E078BB-CDA0-8E41-AAF2-4992ACAA1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149" y="2888498"/>
            <a:ext cx="2656332" cy="3158084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B60EE73C-B2E5-8947-9982-48DB19627779}"/>
              </a:ext>
            </a:extLst>
          </p:cNvPr>
          <p:cNvSpPr txBox="1"/>
          <p:nvPr/>
        </p:nvSpPr>
        <p:spPr>
          <a:xfrm>
            <a:off x="7141073" y="2504492"/>
            <a:ext cx="125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Muon pairs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883478AE-BFBE-D041-A1C3-50A4567D13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5" t="-1" b="1064"/>
          <a:stretch/>
        </p:blipFill>
        <p:spPr>
          <a:xfrm>
            <a:off x="334398" y="3571627"/>
            <a:ext cx="4068331" cy="236220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451ABB12-DB30-8749-A5E7-0F1D9251720E}"/>
              </a:ext>
            </a:extLst>
          </p:cNvPr>
          <p:cNvSpPr txBox="1"/>
          <p:nvPr/>
        </p:nvSpPr>
        <p:spPr>
          <a:xfrm>
            <a:off x="212504" y="3218793"/>
            <a:ext cx="2461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Resonant depolarization</a:t>
            </a:r>
          </a:p>
        </p:txBody>
      </p:sp>
      <p:sp>
        <p:nvSpPr>
          <p:cNvPr id="45" name="Text Box 18">
            <a:extLst>
              <a:ext uri="{FF2B5EF4-FFF2-40B4-BE49-F238E27FC236}">
                <a16:creationId xmlns:a16="http://schemas.microsoft.com/office/drawing/2014/main" id="{41973592-9F3E-C241-A774-16D30BF44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220" y="6092619"/>
            <a:ext cx="8336162" cy="338554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Wise admixture of precise detector data and 24/7 operable measurement of depolarization</a:t>
            </a:r>
          </a:p>
        </p:txBody>
      </p:sp>
      <p:sp>
        <p:nvSpPr>
          <p:cNvPr id="51" name="Espace réservé du pied de page 50">
            <a:extLst>
              <a:ext uri="{FF2B5EF4-FFF2-40B4-BE49-F238E27FC236}">
                <a16:creationId xmlns:a16="http://schemas.microsoft.com/office/drawing/2014/main" id="{FFEE7A0C-B166-DF43-AF31-05C3B1999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International Workshop on CEPC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8062FD3-86F3-C44E-A307-49E9F9CC7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1695" y="82209"/>
            <a:ext cx="903736" cy="90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20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C8DC45-EC3B-5344-97B3-B3BA3CD6B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509517"/>
          </a:xfrm>
        </p:spPr>
        <p:txBody>
          <a:bodyPr>
            <a:normAutofit fontScale="90000"/>
          </a:bodyPr>
          <a:lstStyle/>
          <a:p>
            <a:r>
              <a:rPr lang="en-GB" dirty="0"/>
              <a:t>Beam impedance (longitudinal)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34C911-0DF2-E146-8030-A819259FD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7ECFB6-C1E3-6046-B13A-7EA5DA5D5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International Workshop on CEPC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6BE7C8-A026-BD44-A93B-8E18480B3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20</a:t>
            </a:fld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26D5A4E-ABBF-2047-814C-4B1F73D17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72" y="1367820"/>
            <a:ext cx="8131948" cy="472212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25B36CF-AF45-9D41-A38E-FCB97623F8F6}"/>
              </a:ext>
            </a:extLst>
          </p:cNvPr>
          <p:cNvSpPr txBox="1"/>
          <p:nvPr/>
        </p:nvSpPr>
        <p:spPr>
          <a:xfrm>
            <a:off x="6515100" y="47069"/>
            <a:ext cx="15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Zhou, Ishibashi</a:t>
            </a:r>
          </a:p>
        </p:txBody>
      </p:sp>
    </p:spTree>
    <p:extLst>
      <p:ext uri="{BB962C8B-B14F-4D97-AF65-F5344CB8AC3E}">
        <p14:creationId xmlns:p14="http://schemas.microsoft.com/office/powerpoint/2010/main" val="2217230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C8DC45-EC3B-5344-97B3-B3BA3CD6B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509517"/>
          </a:xfrm>
        </p:spPr>
        <p:txBody>
          <a:bodyPr>
            <a:normAutofit fontScale="90000"/>
          </a:bodyPr>
          <a:lstStyle/>
          <a:p>
            <a:r>
              <a:rPr lang="en-GB" dirty="0"/>
              <a:t>Beam impedance (vertical)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34C911-0DF2-E146-8030-A819259FD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7ECFB6-C1E3-6046-B13A-7EA5DA5D5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International Workshop on CEPC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6BE7C8-A026-BD44-A93B-8E18480B3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21</a:t>
            </a:fld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F003BEE-7BFA-BF47-BA98-9267E3A7C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9819"/>
            <a:ext cx="9144000" cy="518080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B560EA1-45BF-044B-BA6D-0B3D98D0A655}"/>
              </a:ext>
            </a:extLst>
          </p:cNvPr>
          <p:cNvSpPr txBox="1"/>
          <p:nvPr/>
        </p:nvSpPr>
        <p:spPr>
          <a:xfrm>
            <a:off x="6515100" y="160020"/>
            <a:ext cx="15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Zhou, Ishibashi</a:t>
            </a:r>
          </a:p>
        </p:txBody>
      </p:sp>
    </p:spTree>
    <p:extLst>
      <p:ext uri="{BB962C8B-B14F-4D97-AF65-F5344CB8AC3E}">
        <p14:creationId xmlns:p14="http://schemas.microsoft.com/office/powerpoint/2010/main" val="41304954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 descr="page4image20975680">
            <a:extLst>
              <a:ext uri="{FF2B5EF4-FFF2-40B4-BE49-F238E27FC236}">
                <a16:creationId xmlns:a16="http://schemas.microsoft.com/office/drawing/2014/main" id="{86F383A9-54A6-F740-8AF5-3BAAC6D93B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67" t="30332" r="1" b="26405"/>
          <a:stretch/>
        </p:blipFill>
        <p:spPr bwMode="auto">
          <a:xfrm>
            <a:off x="6898242" y="0"/>
            <a:ext cx="2281896" cy="351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163A343-93BE-A74E-8753-B6B91418E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Photon detector integration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123FFF-2F07-8841-8A1E-A91E0C349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DB2FD3-2657-2D45-9BA2-22B1D3BC0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Workshop on CEPC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DB6C8C-112D-1140-A4B1-EA948642A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22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C876E6D-A6F8-B14B-8449-31F3D963E788}"/>
              </a:ext>
            </a:extLst>
          </p:cNvPr>
          <p:cNvSpPr txBox="1"/>
          <p:nvPr/>
        </p:nvSpPr>
        <p:spPr>
          <a:xfrm>
            <a:off x="63363" y="1093523"/>
            <a:ext cx="6898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‘minor’ modifications of beam</a:t>
            </a:r>
            <a:r>
              <a:rPr lang="en-GB" sz="1400" dirty="0">
                <a:sym typeface="Wingdings" pitchFamily="2" charset="2"/>
              </a:rPr>
              <a:t> pipe modification  (validated for impedance)</a:t>
            </a:r>
            <a:endParaRPr lang="en-GB" sz="1400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F35602E-ED8C-9A44-93EE-0EFD5C236C50}"/>
              </a:ext>
            </a:extLst>
          </p:cNvPr>
          <p:cNvSpPr/>
          <p:nvPr/>
        </p:nvSpPr>
        <p:spPr>
          <a:xfrm>
            <a:off x="7264774" y="637959"/>
            <a:ext cx="1250576" cy="12036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6CC6FAC-E81D-BF4D-AA88-9DF0068CD9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359" y="2149938"/>
            <a:ext cx="5562042" cy="426914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1F8092B0-C58A-8644-AE16-ED8C728EA60B}"/>
              </a:ext>
            </a:extLst>
          </p:cNvPr>
          <p:cNvSpPr txBox="1"/>
          <p:nvPr/>
        </p:nvSpPr>
        <p:spPr>
          <a:xfrm>
            <a:off x="5729366" y="5653237"/>
            <a:ext cx="1608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BreadBoard</a:t>
            </a:r>
            <a:r>
              <a:rPr lang="fr-FR" dirty="0"/>
              <a:t> 450x450 mm</a:t>
            </a:r>
            <a:r>
              <a:rPr lang="fr-FR" baseline="30000" dirty="0"/>
              <a:t>2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FDB25B7-A7D2-B14F-89B5-A968E2FF8C7D}"/>
              </a:ext>
            </a:extLst>
          </p:cNvPr>
          <p:cNvSpPr txBox="1"/>
          <p:nvPr/>
        </p:nvSpPr>
        <p:spPr>
          <a:xfrm>
            <a:off x="5268926" y="4217390"/>
            <a:ext cx="3132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Xray</a:t>
            </a:r>
            <a:r>
              <a:rPr lang="fr-FR" dirty="0"/>
              <a:t> out : 210 µrad</a:t>
            </a:r>
          </a:p>
          <a:p>
            <a:r>
              <a:rPr lang="fr-FR" dirty="0"/>
              <a:t>≈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Ø6 mm at 14,5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meters</a:t>
            </a:r>
            <a:endParaRPr lang="fr-FR" dirty="0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CBFF15FC-273F-594C-A3B9-E05F2F60C8A5}"/>
              </a:ext>
            </a:extLst>
          </p:cNvPr>
          <p:cNvCxnSpPr>
            <a:cxnSpLocks/>
          </p:cNvCxnSpPr>
          <p:nvPr/>
        </p:nvCxnSpPr>
        <p:spPr>
          <a:xfrm flipV="1">
            <a:off x="6750996" y="1841594"/>
            <a:ext cx="1650774" cy="110050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9E6A58AC-B082-FE44-AE6F-493538BE7F0B}"/>
              </a:ext>
            </a:extLst>
          </p:cNvPr>
          <p:cNvCxnSpPr>
            <a:cxnSpLocks/>
          </p:cNvCxnSpPr>
          <p:nvPr/>
        </p:nvCxnSpPr>
        <p:spPr>
          <a:xfrm flipV="1">
            <a:off x="2455955" y="1248899"/>
            <a:ext cx="5277534" cy="409599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>
            <a:extLst>
              <a:ext uri="{FF2B5EF4-FFF2-40B4-BE49-F238E27FC236}">
                <a16:creationId xmlns:a16="http://schemas.microsoft.com/office/drawing/2014/main" id="{A334D109-996A-B14C-BC1E-224C92A4A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3" y="1572363"/>
            <a:ext cx="3941709" cy="2196845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F9F5AE32-7914-3F40-86A9-D7A56D21FC83}"/>
              </a:ext>
            </a:extLst>
          </p:cNvPr>
          <p:cNvSpPr txBox="1"/>
          <p:nvPr/>
        </p:nvSpPr>
        <p:spPr>
          <a:xfrm>
            <a:off x="0" y="3315015"/>
            <a:ext cx="38222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Beam pipe at ~1m from ground</a:t>
            </a:r>
          </a:p>
          <a:p>
            <a:r>
              <a:rPr lang="en-GB" dirty="0"/>
              <a:t>Electronics can be located and shielded on ground below scintillator +PMT</a:t>
            </a:r>
          </a:p>
        </p:txBody>
      </p:sp>
    </p:spTree>
    <p:extLst>
      <p:ext uri="{BB962C8B-B14F-4D97-AF65-F5344CB8AC3E}">
        <p14:creationId xmlns:p14="http://schemas.microsoft.com/office/powerpoint/2010/main" val="2052429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7185A0-82FC-7048-9511-D875C14DC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Single channel photon detector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A7EB9F-0945-0142-AD33-8167ACAEF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9CB3C8-046B-D84A-BB3D-B0B3A71ED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International Workshop on CEPC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D5EB5F-74BA-9E46-92D4-807392F51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23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23EB39-DF7B-4E46-8F18-86C2698B0D8C}"/>
              </a:ext>
            </a:extLst>
          </p:cNvPr>
          <p:cNvSpPr/>
          <p:nvPr/>
        </p:nvSpPr>
        <p:spPr>
          <a:xfrm>
            <a:off x="522514" y="1003454"/>
            <a:ext cx="809897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Basic elements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a VERY FAST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radhard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scintillating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crystal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 BaF2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Need to filter out the slow component  UV optical filters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a PMT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with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low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transit time dispersion 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commercially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available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(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hamamatsu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for instance)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Bunch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/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bunch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measurement</a:t>
            </a:r>
            <a:endParaRPr lang="fr-FR" sz="1400" dirty="0">
              <a:solidFill>
                <a:schemeClr val="accent5">
                  <a:lumMod val="75000"/>
                </a:schemeClr>
              </a:solidFill>
              <a:sym typeface="Wingdings" pitchFamily="2" charset="2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11169F5-748E-FA49-9591-44CD3D8DA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2" y="2454343"/>
            <a:ext cx="2966936" cy="2780128"/>
          </a:xfrm>
          <a:prstGeom prst="rect">
            <a:avLst/>
          </a:prstGeom>
        </p:spPr>
      </p:pic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0EACC092-314E-0E49-8004-4D877AEAB321}"/>
              </a:ext>
            </a:extLst>
          </p:cNvPr>
          <p:cNvCxnSpPr>
            <a:cxnSpLocks/>
          </p:cNvCxnSpPr>
          <p:nvPr/>
        </p:nvCxnSpPr>
        <p:spPr>
          <a:xfrm>
            <a:off x="3103117" y="3782649"/>
            <a:ext cx="18190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63BD5261-AFD4-224B-9BCC-2E2B91C747C0}"/>
              </a:ext>
            </a:extLst>
          </p:cNvPr>
          <p:cNvSpPr txBox="1"/>
          <p:nvPr/>
        </p:nvSpPr>
        <p:spPr>
          <a:xfrm>
            <a:off x="2915136" y="3429000"/>
            <a:ext cx="2188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Energy measurement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7410F64-826D-244B-8B6B-702D643497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50597"/>
          <a:stretch/>
        </p:blipFill>
        <p:spPr>
          <a:xfrm>
            <a:off x="5375543" y="2075718"/>
            <a:ext cx="2682597" cy="177504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E03E8BC-66B9-E444-B62B-7027281FA14F}"/>
              </a:ext>
            </a:extLst>
          </p:cNvPr>
          <p:cNvSpPr txBox="1"/>
          <p:nvPr/>
        </p:nvSpPr>
        <p:spPr>
          <a:xfrm>
            <a:off x="5195652" y="5586088"/>
            <a:ext cx="3131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Currently ‘waiting’ for funding</a:t>
            </a:r>
          </a:p>
          <a:p>
            <a:r>
              <a:rPr lang="en-GB" dirty="0"/>
              <a:t>External collaborators welcome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5932A5E-0FBE-4040-8053-F0128AFD1A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50597"/>
          <a:stretch/>
        </p:blipFill>
        <p:spPr>
          <a:xfrm>
            <a:off x="5799844" y="2412847"/>
            <a:ext cx="2682597" cy="177504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598E1E-A033-FE4E-94BC-8BE306D20A82}"/>
              </a:ext>
            </a:extLst>
          </p:cNvPr>
          <p:cNvSpPr/>
          <p:nvPr/>
        </p:nvSpPr>
        <p:spPr>
          <a:xfrm>
            <a:off x="6364238" y="2795421"/>
            <a:ext cx="2379503" cy="15202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…</a:t>
            </a:r>
          </a:p>
          <a:p>
            <a:endParaRPr lang="fr-FR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834C77D-B42B-9C46-AD61-7C2FA48389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50597"/>
          <a:stretch/>
        </p:blipFill>
        <p:spPr>
          <a:xfrm>
            <a:off x="6444635" y="3087135"/>
            <a:ext cx="2682597" cy="1775048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46F786A6-D055-EC42-90E8-5F2CFE78728C}"/>
              </a:ext>
            </a:extLst>
          </p:cNvPr>
          <p:cNvCxnSpPr>
            <a:cxnSpLocks/>
          </p:cNvCxnSpPr>
          <p:nvPr/>
        </p:nvCxnSpPr>
        <p:spPr>
          <a:xfrm>
            <a:off x="4598339" y="3077186"/>
            <a:ext cx="2162838" cy="177504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AEAAD5B3-015F-E24E-AF47-8986FB6F7E54}"/>
              </a:ext>
            </a:extLst>
          </p:cNvPr>
          <p:cNvSpPr txBox="1"/>
          <p:nvPr/>
        </p:nvSpPr>
        <p:spPr>
          <a:xfrm>
            <a:off x="2925560" y="3852747"/>
            <a:ext cx="173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2500 histograms</a:t>
            </a:r>
          </a:p>
        </p:txBody>
      </p:sp>
    </p:spTree>
    <p:extLst>
      <p:ext uri="{BB962C8B-B14F-4D97-AF65-F5344CB8AC3E}">
        <p14:creationId xmlns:p14="http://schemas.microsoft.com/office/powerpoint/2010/main" val="2439712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3895F0-659D-034E-B11B-6DB5123D1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Conceptual acquisition chain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E94AEB-4BB8-9E4A-A4E8-765390082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FB3A5F-0BC9-7740-8313-C90E616A5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International Workshop on CEPC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A72C4D-26F4-9749-9EFA-9DE2D8C03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24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F34AECF-E52D-BF46-A89B-B69151625312}"/>
              </a:ext>
            </a:extLst>
          </p:cNvPr>
          <p:cNvSpPr txBox="1"/>
          <p:nvPr/>
        </p:nvSpPr>
        <p:spPr>
          <a:xfrm>
            <a:off x="389106" y="1517515"/>
            <a:ext cx="116732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BaF2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32D84BC-5591-7446-920A-4B8DDF7FE98E}"/>
              </a:ext>
            </a:extLst>
          </p:cNvPr>
          <p:cNvSpPr txBox="1"/>
          <p:nvPr/>
        </p:nvSpPr>
        <p:spPr>
          <a:xfrm>
            <a:off x="1759226" y="1517515"/>
            <a:ext cx="116732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PMT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AD7EEF7-4978-5B4C-8197-E059D71E18AC}"/>
              </a:ext>
            </a:extLst>
          </p:cNvPr>
          <p:cNvSpPr txBox="1"/>
          <p:nvPr/>
        </p:nvSpPr>
        <p:spPr>
          <a:xfrm>
            <a:off x="1556426" y="1517515"/>
            <a:ext cx="202800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22B8098-1D80-4845-A743-DE71F76FD058}"/>
              </a:ext>
            </a:extLst>
          </p:cNvPr>
          <p:cNvSpPr txBox="1"/>
          <p:nvPr/>
        </p:nvSpPr>
        <p:spPr>
          <a:xfrm>
            <a:off x="1059675" y="1001685"/>
            <a:ext cx="1399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Optical filter 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4AFC6667-9DCB-B044-BBE2-EEB3BED23CFA}"/>
              </a:ext>
            </a:extLst>
          </p:cNvPr>
          <p:cNvCxnSpPr/>
          <p:nvPr/>
        </p:nvCxnSpPr>
        <p:spPr>
          <a:xfrm>
            <a:off x="1648099" y="1245141"/>
            <a:ext cx="0" cy="2723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F4C911A1-0BB4-9845-A7D8-B9E6684BDA21}"/>
              </a:ext>
            </a:extLst>
          </p:cNvPr>
          <p:cNvSpPr txBox="1"/>
          <p:nvPr/>
        </p:nvSpPr>
        <p:spPr>
          <a:xfrm>
            <a:off x="4351371" y="2530171"/>
            <a:ext cx="1800000" cy="116955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1400" dirty="0"/>
              <a:t>FPGA</a:t>
            </a:r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r>
              <a:rPr lang="en-GB" sz="1400" dirty="0"/>
              <a:t>IDROGEN board</a:t>
            </a:r>
          </a:p>
          <a:p>
            <a:pPr algn="ctr"/>
            <a:r>
              <a:rPr lang="en-GB" sz="1400" dirty="0"/>
              <a:t>White Rabbit node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5821A0B-3694-AA49-A027-B714B5C30972}"/>
              </a:ext>
            </a:extLst>
          </p:cNvPr>
          <p:cNvSpPr txBox="1"/>
          <p:nvPr/>
        </p:nvSpPr>
        <p:spPr>
          <a:xfrm>
            <a:off x="2627824" y="2801569"/>
            <a:ext cx="1131843" cy="95410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1400" dirty="0"/>
              <a:t>Analog Front-end</a:t>
            </a:r>
          </a:p>
          <a:p>
            <a:pPr algn="ctr"/>
            <a:r>
              <a:rPr lang="en-GB" sz="1400" dirty="0"/>
              <a:t>+ ADC (&gt;=10bits)</a:t>
            </a:r>
          </a:p>
        </p:txBody>
      </p:sp>
      <p:sp>
        <p:nvSpPr>
          <p:cNvPr id="26" name="Forme libre 25">
            <a:extLst>
              <a:ext uri="{FF2B5EF4-FFF2-40B4-BE49-F238E27FC236}">
                <a16:creationId xmlns:a16="http://schemas.microsoft.com/office/drawing/2014/main" id="{B68B2964-E8DC-7F44-A10A-83ED040AFD29}"/>
              </a:ext>
            </a:extLst>
          </p:cNvPr>
          <p:cNvSpPr/>
          <p:nvPr/>
        </p:nvSpPr>
        <p:spPr>
          <a:xfrm>
            <a:off x="1935804" y="1702340"/>
            <a:ext cx="1517515" cy="1595337"/>
          </a:xfrm>
          <a:custGeom>
            <a:avLst/>
            <a:gdLst>
              <a:gd name="connsiteX0" fmla="*/ 992222 w 1517515"/>
              <a:gd name="connsiteY0" fmla="*/ 0 h 1595337"/>
              <a:gd name="connsiteX1" fmla="*/ 1070043 w 1517515"/>
              <a:gd name="connsiteY1" fmla="*/ 9728 h 1595337"/>
              <a:gd name="connsiteX2" fmla="*/ 1245141 w 1517515"/>
              <a:gd name="connsiteY2" fmla="*/ 29183 h 1595337"/>
              <a:gd name="connsiteX3" fmla="*/ 1274324 w 1517515"/>
              <a:gd name="connsiteY3" fmla="*/ 38911 h 1595337"/>
              <a:gd name="connsiteX4" fmla="*/ 1322962 w 1517515"/>
              <a:gd name="connsiteY4" fmla="*/ 77822 h 1595337"/>
              <a:gd name="connsiteX5" fmla="*/ 1400783 w 1517515"/>
              <a:gd name="connsiteY5" fmla="*/ 136188 h 1595337"/>
              <a:gd name="connsiteX6" fmla="*/ 1420239 w 1517515"/>
              <a:gd name="connsiteY6" fmla="*/ 155643 h 1595337"/>
              <a:gd name="connsiteX7" fmla="*/ 1498060 w 1517515"/>
              <a:gd name="connsiteY7" fmla="*/ 291830 h 1595337"/>
              <a:gd name="connsiteX8" fmla="*/ 1517515 w 1517515"/>
              <a:gd name="connsiteY8" fmla="*/ 359924 h 1595337"/>
              <a:gd name="connsiteX9" fmla="*/ 1507787 w 1517515"/>
              <a:gd name="connsiteY9" fmla="*/ 505839 h 1595337"/>
              <a:gd name="connsiteX10" fmla="*/ 1478605 w 1517515"/>
              <a:gd name="connsiteY10" fmla="*/ 564205 h 1595337"/>
              <a:gd name="connsiteX11" fmla="*/ 1420239 w 1517515"/>
              <a:gd name="connsiteY11" fmla="*/ 632298 h 1595337"/>
              <a:gd name="connsiteX12" fmla="*/ 1391056 w 1517515"/>
              <a:gd name="connsiteY12" fmla="*/ 642026 h 1595337"/>
              <a:gd name="connsiteX13" fmla="*/ 1361873 w 1517515"/>
              <a:gd name="connsiteY13" fmla="*/ 661481 h 1595337"/>
              <a:gd name="connsiteX14" fmla="*/ 1293779 w 1517515"/>
              <a:gd name="connsiteY14" fmla="*/ 671209 h 1595337"/>
              <a:gd name="connsiteX15" fmla="*/ 1079770 w 1517515"/>
              <a:gd name="connsiteY15" fmla="*/ 661481 h 1595337"/>
              <a:gd name="connsiteX16" fmla="*/ 924128 w 1517515"/>
              <a:gd name="connsiteY16" fmla="*/ 632298 h 1595337"/>
              <a:gd name="connsiteX17" fmla="*/ 787941 w 1517515"/>
              <a:gd name="connsiteY17" fmla="*/ 622571 h 1595337"/>
              <a:gd name="connsiteX18" fmla="*/ 515566 w 1517515"/>
              <a:gd name="connsiteY18" fmla="*/ 632298 h 1595337"/>
              <a:gd name="connsiteX19" fmla="*/ 486383 w 1517515"/>
              <a:gd name="connsiteY19" fmla="*/ 642026 h 1595337"/>
              <a:gd name="connsiteX20" fmla="*/ 437745 w 1517515"/>
              <a:gd name="connsiteY20" fmla="*/ 651754 h 1595337"/>
              <a:gd name="connsiteX21" fmla="*/ 330741 w 1517515"/>
              <a:gd name="connsiteY21" fmla="*/ 710120 h 1595337"/>
              <a:gd name="connsiteX22" fmla="*/ 291830 w 1517515"/>
              <a:gd name="connsiteY22" fmla="*/ 739303 h 1595337"/>
              <a:gd name="connsiteX23" fmla="*/ 262647 w 1517515"/>
              <a:gd name="connsiteY23" fmla="*/ 778213 h 1595337"/>
              <a:gd name="connsiteX24" fmla="*/ 223736 w 1517515"/>
              <a:gd name="connsiteY24" fmla="*/ 817124 h 1595337"/>
              <a:gd name="connsiteX25" fmla="*/ 184826 w 1517515"/>
              <a:gd name="connsiteY25" fmla="*/ 865762 h 1595337"/>
              <a:gd name="connsiteX26" fmla="*/ 165370 w 1517515"/>
              <a:gd name="connsiteY26" fmla="*/ 894945 h 1595337"/>
              <a:gd name="connsiteX27" fmla="*/ 136187 w 1517515"/>
              <a:gd name="connsiteY27" fmla="*/ 924128 h 1595337"/>
              <a:gd name="connsiteX28" fmla="*/ 116732 w 1517515"/>
              <a:gd name="connsiteY28" fmla="*/ 953311 h 1595337"/>
              <a:gd name="connsiteX29" fmla="*/ 87549 w 1517515"/>
              <a:gd name="connsiteY29" fmla="*/ 992222 h 1595337"/>
              <a:gd name="connsiteX30" fmla="*/ 48639 w 1517515"/>
              <a:gd name="connsiteY30" fmla="*/ 1070043 h 1595337"/>
              <a:gd name="connsiteX31" fmla="*/ 29183 w 1517515"/>
              <a:gd name="connsiteY31" fmla="*/ 1108954 h 1595337"/>
              <a:gd name="connsiteX32" fmla="*/ 9728 w 1517515"/>
              <a:gd name="connsiteY32" fmla="*/ 1177047 h 1595337"/>
              <a:gd name="connsiteX33" fmla="*/ 0 w 1517515"/>
              <a:gd name="connsiteY33" fmla="*/ 1206230 h 1595337"/>
              <a:gd name="connsiteX34" fmla="*/ 9728 w 1517515"/>
              <a:gd name="connsiteY34" fmla="*/ 1342417 h 1595337"/>
              <a:gd name="connsiteX35" fmla="*/ 58366 w 1517515"/>
              <a:gd name="connsiteY35" fmla="*/ 1410511 h 1595337"/>
              <a:gd name="connsiteX36" fmla="*/ 107005 w 1517515"/>
              <a:gd name="connsiteY36" fmla="*/ 1459149 h 1595337"/>
              <a:gd name="connsiteX37" fmla="*/ 126460 w 1517515"/>
              <a:gd name="connsiteY37" fmla="*/ 1478605 h 1595337"/>
              <a:gd name="connsiteX38" fmla="*/ 175098 w 1517515"/>
              <a:gd name="connsiteY38" fmla="*/ 1488332 h 1595337"/>
              <a:gd name="connsiteX39" fmla="*/ 233464 w 1517515"/>
              <a:gd name="connsiteY39" fmla="*/ 1527243 h 1595337"/>
              <a:gd name="connsiteX40" fmla="*/ 262647 w 1517515"/>
              <a:gd name="connsiteY40" fmla="*/ 1536971 h 1595337"/>
              <a:gd name="connsiteX41" fmla="*/ 291830 w 1517515"/>
              <a:gd name="connsiteY41" fmla="*/ 1556426 h 1595337"/>
              <a:gd name="connsiteX42" fmla="*/ 350196 w 1517515"/>
              <a:gd name="connsiteY42" fmla="*/ 1575881 h 1595337"/>
              <a:gd name="connsiteX43" fmla="*/ 379379 w 1517515"/>
              <a:gd name="connsiteY43" fmla="*/ 1585609 h 1595337"/>
              <a:gd name="connsiteX44" fmla="*/ 408562 w 1517515"/>
              <a:gd name="connsiteY44" fmla="*/ 1595337 h 1595337"/>
              <a:gd name="connsiteX45" fmla="*/ 671209 w 1517515"/>
              <a:gd name="connsiteY45" fmla="*/ 1585609 h 1595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517515" h="1595337">
                <a:moveTo>
                  <a:pt x="992222" y="0"/>
                </a:moveTo>
                <a:lnTo>
                  <a:pt x="1070043" y="9728"/>
                </a:lnTo>
                <a:cubicBezTo>
                  <a:pt x="1128381" y="16459"/>
                  <a:pt x="1187006" y="20878"/>
                  <a:pt x="1245141" y="29183"/>
                </a:cubicBezTo>
                <a:cubicBezTo>
                  <a:pt x="1255292" y="30633"/>
                  <a:pt x="1265153" y="34325"/>
                  <a:pt x="1274324" y="38911"/>
                </a:cubicBezTo>
                <a:cubicBezTo>
                  <a:pt x="1314250" y="58874"/>
                  <a:pt x="1292799" y="53691"/>
                  <a:pt x="1322962" y="77822"/>
                </a:cubicBezTo>
                <a:cubicBezTo>
                  <a:pt x="1348282" y="98078"/>
                  <a:pt x="1377854" y="113260"/>
                  <a:pt x="1400783" y="136188"/>
                </a:cubicBezTo>
                <a:cubicBezTo>
                  <a:pt x="1407268" y="142673"/>
                  <a:pt x="1414736" y="148306"/>
                  <a:pt x="1420239" y="155643"/>
                </a:cubicBezTo>
                <a:cubicBezTo>
                  <a:pt x="1445853" y="189795"/>
                  <a:pt x="1485138" y="253061"/>
                  <a:pt x="1498060" y="291830"/>
                </a:cubicBezTo>
                <a:cubicBezTo>
                  <a:pt x="1512015" y="333697"/>
                  <a:pt x="1505300" y="311065"/>
                  <a:pt x="1517515" y="359924"/>
                </a:cubicBezTo>
                <a:cubicBezTo>
                  <a:pt x="1514272" y="408562"/>
                  <a:pt x="1513170" y="457391"/>
                  <a:pt x="1507787" y="505839"/>
                </a:cubicBezTo>
                <a:cubicBezTo>
                  <a:pt x="1505251" y="528665"/>
                  <a:pt x="1491334" y="546385"/>
                  <a:pt x="1478605" y="564205"/>
                </a:cubicBezTo>
                <a:cubicBezTo>
                  <a:pt x="1466346" y="581368"/>
                  <a:pt x="1439521" y="619443"/>
                  <a:pt x="1420239" y="632298"/>
                </a:cubicBezTo>
                <a:cubicBezTo>
                  <a:pt x="1411707" y="637986"/>
                  <a:pt x="1400227" y="637440"/>
                  <a:pt x="1391056" y="642026"/>
                </a:cubicBezTo>
                <a:cubicBezTo>
                  <a:pt x="1380599" y="647254"/>
                  <a:pt x="1373071" y="658122"/>
                  <a:pt x="1361873" y="661481"/>
                </a:cubicBezTo>
                <a:cubicBezTo>
                  <a:pt x="1339912" y="668069"/>
                  <a:pt x="1316477" y="667966"/>
                  <a:pt x="1293779" y="671209"/>
                </a:cubicBezTo>
                <a:cubicBezTo>
                  <a:pt x="1222443" y="667966"/>
                  <a:pt x="1150999" y="666569"/>
                  <a:pt x="1079770" y="661481"/>
                </a:cubicBezTo>
                <a:cubicBezTo>
                  <a:pt x="1027119" y="657720"/>
                  <a:pt x="976779" y="636059"/>
                  <a:pt x="924128" y="632298"/>
                </a:cubicBezTo>
                <a:lnTo>
                  <a:pt x="787941" y="622571"/>
                </a:lnTo>
                <a:cubicBezTo>
                  <a:pt x="697149" y="625813"/>
                  <a:pt x="606227" y="626449"/>
                  <a:pt x="515566" y="632298"/>
                </a:cubicBezTo>
                <a:cubicBezTo>
                  <a:pt x="505333" y="632958"/>
                  <a:pt x="496331" y="639539"/>
                  <a:pt x="486383" y="642026"/>
                </a:cubicBezTo>
                <a:cubicBezTo>
                  <a:pt x="470343" y="646036"/>
                  <a:pt x="453958" y="648511"/>
                  <a:pt x="437745" y="651754"/>
                </a:cubicBezTo>
                <a:cubicBezTo>
                  <a:pt x="378845" y="681204"/>
                  <a:pt x="372212" y="680497"/>
                  <a:pt x="330741" y="710120"/>
                </a:cubicBezTo>
                <a:cubicBezTo>
                  <a:pt x="317548" y="719544"/>
                  <a:pt x="303294" y="727839"/>
                  <a:pt x="291830" y="739303"/>
                </a:cubicBezTo>
                <a:cubicBezTo>
                  <a:pt x="280366" y="750767"/>
                  <a:pt x="273323" y="766012"/>
                  <a:pt x="262647" y="778213"/>
                </a:cubicBezTo>
                <a:cubicBezTo>
                  <a:pt x="250568" y="792017"/>
                  <a:pt x="235195" y="802801"/>
                  <a:pt x="223736" y="817124"/>
                </a:cubicBezTo>
                <a:cubicBezTo>
                  <a:pt x="210766" y="833337"/>
                  <a:pt x="197283" y="849152"/>
                  <a:pt x="184826" y="865762"/>
                </a:cubicBezTo>
                <a:cubicBezTo>
                  <a:pt x="177811" y="875115"/>
                  <a:pt x="172855" y="885964"/>
                  <a:pt x="165370" y="894945"/>
                </a:cubicBezTo>
                <a:cubicBezTo>
                  <a:pt x="156563" y="905513"/>
                  <a:pt x="144994" y="913560"/>
                  <a:pt x="136187" y="924128"/>
                </a:cubicBezTo>
                <a:cubicBezTo>
                  <a:pt x="128703" y="933109"/>
                  <a:pt x="123527" y="943797"/>
                  <a:pt x="116732" y="953311"/>
                </a:cubicBezTo>
                <a:cubicBezTo>
                  <a:pt x="107309" y="966504"/>
                  <a:pt x="95718" y="978218"/>
                  <a:pt x="87549" y="992222"/>
                </a:cubicBezTo>
                <a:cubicBezTo>
                  <a:pt x="72936" y="1017273"/>
                  <a:pt x="61609" y="1044103"/>
                  <a:pt x="48639" y="1070043"/>
                </a:cubicBezTo>
                <a:cubicBezTo>
                  <a:pt x="42154" y="1083013"/>
                  <a:pt x="33768" y="1095197"/>
                  <a:pt x="29183" y="1108954"/>
                </a:cubicBezTo>
                <a:cubicBezTo>
                  <a:pt x="5854" y="1178945"/>
                  <a:pt x="34166" y="1091519"/>
                  <a:pt x="9728" y="1177047"/>
                </a:cubicBezTo>
                <a:cubicBezTo>
                  <a:pt x="6911" y="1186906"/>
                  <a:pt x="3243" y="1196502"/>
                  <a:pt x="0" y="1206230"/>
                </a:cubicBezTo>
                <a:cubicBezTo>
                  <a:pt x="3243" y="1251626"/>
                  <a:pt x="2246" y="1297525"/>
                  <a:pt x="9728" y="1342417"/>
                </a:cubicBezTo>
                <a:cubicBezTo>
                  <a:pt x="15728" y="1378418"/>
                  <a:pt x="37530" y="1385508"/>
                  <a:pt x="58366" y="1410511"/>
                </a:cubicBezTo>
                <a:cubicBezTo>
                  <a:pt x="116736" y="1480554"/>
                  <a:pt x="35666" y="1402077"/>
                  <a:pt x="107005" y="1459149"/>
                </a:cubicBezTo>
                <a:cubicBezTo>
                  <a:pt x="114167" y="1464878"/>
                  <a:pt x="118030" y="1474992"/>
                  <a:pt x="126460" y="1478605"/>
                </a:cubicBezTo>
                <a:cubicBezTo>
                  <a:pt x="141657" y="1485118"/>
                  <a:pt x="158885" y="1485090"/>
                  <a:pt x="175098" y="1488332"/>
                </a:cubicBezTo>
                <a:cubicBezTo>
                  <a:pt x="194553" y="1501302"/>
                  <a:pt x="211282" y="1519849"/>
                  <a:pt x="233464" y="1527243"/>
                </a:cubicBezTo>
                <a:cubicBezTo>
                  <a:pt x="243192" y="1530486"/>
                  <a:pt x="253476" y="1532385"/>
                  <a:pt x="262647" y="1536971"/>
                </a:cubicBezTo>
                <a:cubicBezTo>
                  <a:pt x="273104" y="1542199"/>
                  <a:pt x="281146" y="1551678"/>
                  <a:pt x="291830" y="1556426"/>
                </a:cubicBezTo>
                <a:cubicBezTo>
                  <a:pt x="310570" y="1564755"/>
                  <a:pt x="330741" y="1569396"/>
                  <a:pt x="350196" y="1575881"/>
                </a:cubicBezTo>
                <a:lnTo>
                  <a:pt x="379379" y="1585609"/>
                </a:lnTo>
                <a:lnTo>
                  <a:pt x="408562" y="1595337"/>
                </a:lnTo>
                <a:cubicBezTo>
                  <a:pt x="638766" y="1584873"/>
                  <a:pt x="551160" y="1585609"/>
                  <a:pt x="671209" y="158560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Forme libre 26">
            <a:extLst>
              <a:ext uri="{FF2B5EF4-FFF2-40B4-BE49-F238E27FC236}">
                <a16:creationId xmlns:a16="http://schemas.microsoft.com/office/drawing/2014/main" id="{CDEBA65F-86CB-A248-BC93-052DCF52FECB}"/>
              </a:ext>
            </a:extLst>
          </p:cNvPr>
          <p:cNvSpPr/>
          <p:nvPr/>
        </p:nvSpPr>
        <p:spPr>
          <a:xfrm>
            <a:off x="1215957" y="2460639"/>
            <a:ext cx="593388" cy="321472"/>
          </a:xfrm>
          <a:custGeom>
            <a:avLst/>
            <a:gdLst>
              <a:gd name="connsiteX0" fmla="*/ 0 w 593388"/>
              <a:gd name="connsiteY0" fmla="*/ 10187 h 321472"/>
              <a:gd name="connsiteX1" fmla="*/ 68094 w 593388"/>
              <a:gd name="connsiteY1" fmla="*/ 19914 h 321472"/>
              <a:gd name="connsiteX2" fmla="*/ 116732 w 593388"/>
              <a:gd name="connsiteY2" fmla="*/ 10187 h 321472"/>
              <a:gd name="connsiteX3" fmla="*/ 204281 w 593388"/>
              <a:gd name="connsiteY3" fmla="*/ 19914 h 321472"/>
              <a:gd name="connsiteX4" fmla="*/ 233464 w 593388"/>
              <a:gd name="connsiteY4" fmla="*/ 321472 h 321472"/>
              <a:gd name="connsiteX5" fmla="*/ 262647 w 593388"/>
              <a:gd name="connsiteY5" fmla="*/ 233923 h 321472"/>
              <a:gd name="connsiteX6" fmla="*/ 272375 w 593388"/>
              <a:gd name="connsiteY6" fmla="*/ 204740 h 321472"/>
              <a:gd name="connsiteX7" fmla="*/ 282103 w 593388"/>
              <a:gd name="connsiteY7" fmla="*/ 175557 h 321472"/>
              <a:gd name="connsiteX8" fmla="*/ 301558 w 593388"/>
              <a:gd name="connsiteY8" fmla="*/ 156101 h 321472"/>
              <a:gd name="connsiteX9" fmla="*/ 340469 w 593388"/>
              <a:gd name="connsiteY9" fmla="*/ 107463 h 321472"/>
              <a:gd name="connsiteX10" fmla="*/ 359924 w 593388"/>
              <a:gd name="connsiteY10" fmla="*/ 78280 h 321472"/>
              <a:gd name="connsiteX11" fmla="*/ 389107 w 593388"/>
              <a:gd name="connsiteY11" fmla="*/ 58825 h 321472"/>
              <a:gd name="connsiteX12" fmla="*/ 447473 w 593388"/>
              <a:gd name="connsiteY12" fmla="*/ 10187 h 321472"/>
              <a:gd name="connsiteX13" fmla="*/ 593388 w 593388"/>
              <a:gd name="connsiteY13" fmla="*/ 459 h 321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3388" h="321472">
                <a:moveTo>
                  <a:pt x="0" y="10187"/>
                </a:moveTo>
                <a:cubicBezTo>
                  <a:pt x="22698" y="13429"/>
                  <a:pt x="45166" y="19914"/>
                  <a:pt x="68094" y="19914"/>
                </a:cubicBezTo>
                <a:cubicBezTo>
                  <a:pt x="84628" y="19914"/>
                  <a:pt x="100198" y="10187"/>
                  <a:pt x="116732" y="10187"/>
                </a:cubicBezTo>
                <a:cubicBezTo>
                  <a:pt x="146095" y="10187"/>
                  <a:pt x="175098" y="16672"/>
                  <a:pt x="204281" y="19914"/>
                </a:cubicBezTo>
                <a:cubicBezTo>
                  <a:pt x="233880" y="197500"/>
                  <a:pt x="221664" y="97253"/>
                  <a:pt x="233464" y="321472"/>
                </a:cubicBezTo>
                <a:lnTo>
                  <a:pt x="262647" y="233923"/>
                </a:lnTo>
                <a:lnTo>
                  <a:pt x="272375" y="204740"/>
                </a:lnTo>
                <a:cubicBezTo>
                  <a:pt x="275618" y="195012"/>
                  <a:pt x="274853" y="182808"/>
                  <a:pt x="282103" y="175557"/>
                </a:cubicBezTo>
                <a:lnTo>
                  <a:pt x="301558" y="156101"/>
                </a:lnTo>
                <a:cubicBezTo>
                  <a:pt x="320497" y="99287"/>
                  <a:pt x="296468" y="151464"/>
                  <a:pt x="340469" y="107463"/>
                </a:cubicBezTo>
                <a:cubicBezTo>
                  <a:pt x="348736" y="99196"/>
                  <a:pt x="351657" y="86547"/>
                  <a:pt x="359924" y="78280"/>
                </a:cubicBezTo>
                <a:cubicBezTo>
                  <a:pt x="368191" y="70013"/>
                  <a:pt x="380126" y="66309"/>
                  <a:pt x="389107" y="58825"/>
                </a:cubicBezTo>
                <a:cubicBezTo>
                  <a:pt x="405393" y="45254"/>
                  <a:pt x="424829" y="16980"/>
                  <a:pt x="447473" y="10187"/>
                </a:cubicBezTo>
                <a:cubicBezTo>
                  <a:pt x="492128" y="-3210"/>
                  <a:pt x="548209" y="459"/>
                  <a:pt x="593388" y="45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9F27898-FB40-0F4C-82F6-013488DCE71F}"/>
              </a:ext>
            </a:extLst>
          </p:cNvPr>
          <p:cNvSpPr txBox="1"/>
          <p:nvPr/>
        </p:nvSpPr>
        <p:spPr>
          <a:xfrm>
            <a:off x="959796" y="2110363"/>
            <a:ext cx="8801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Every 4ns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CACEE0B-5744-7A47-9964-A6D2587BD21B}"/>
              </a:ext>
            </a:extLst>
          </p:cNvPr>
          <p:cNvSpPr txBox="1"/>
          <p:nvPr/>
        </p:nvSpPr>
        <p:spPr>
          <a:xfrm>
            <a:off x="4293451" y="1921065"/>
            <a:ext cx="1879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2500 histograms</a:t>
            </a:r>
          </a:p>
          <a:p>
            <a:r>
              <a:rPr lang="en-GB" dirty="0"/>
              <a:t>Fast treatment: fit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B88E088D-15AD-8445-92ED-6B8067C519AF}"/>
              </a:ext>
            </a:extLst>
          </p:cNvPr>
          <p:cNvCxnSpPr>
            <a:cxnSpLocks/>
          </p:cNvCxnSpPr>
          <p:nvPr/>
        </p:nvCxnSpPr>
        <p:spPr>
          <a:xfrm flipV="1">
            <a:off x="4572000" y="3706626"/>
            <a:ext cx="0" cy="4357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77ED523C-E6A9-8047-81AC-DDA7BFE598CC}"/>
              </a:ext>
            </a:extLst>
          </p:cNvPr>
          <p:cNvSpPr txBox="1"/>
          <p:nvPr/>
        </p:nvSpPr>
        <p:spPr>
          <a:xfrm>
            <a:off x="3453319" y="4133258"/>
            <a:ext cx="12404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Accelerator RF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349D91DA-BA23-B947-895C-80DF6F42BD65}"/>
              </a:ext>
            </a:extLst>
          </p:cNvPr>
          <p:cNvSpPr txBox="1"/>
          <p:nvPr/>
        </p:nvSpPr>
        <p:spPr>
          <a:xfrm>
            <a:off x="5914892" y="3927387"/>
            <a:ext cx="16719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1rst Bunch identifier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38CD76A6-711E-764B-8878-17BDD52F272E}"/>
              </a:ext>
            </a:extLst>
          </p:cNvPr>
          <p:cNvCxnSpPr>
            <a:cxnSpLocks/>
          </p:cNvCxnSpPr>
          <p:nvPr/>
        </p:nvCxnSpPr>
        <p:spPr>
          <a:xfrm flipV="1">
            <a:off x="5894920" y="3699073"/>
            <a:ext cx="0" cy="1031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F79C43CB-57DD-9748-9C78-B56106399A2C}"/>
              </a:ext>
            </a:extLst>
          </p:cNvPr>
          <p:cNvCxnSpPr>
            <a:cxnSpLocks/>
          </p:cNvCxnSpPr>
          <p:nvPr/>
        </p:nvCxnSpPr>
        <p:spPr>
          <a:xfrm>
            <a:off x="6132972" y="2782111"/>
            <a:ext cx="8293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30EA7C39-DC70-E241-B1A4-81B01C2C58B0}"/>
              </a:ext>
            </a:extLst>
          </p:cNvPr>
          <p:cNvCxnSpPr>
            <a:cxnSpLocks/>
          </p:cNvCxnSpPr>
          <p:nvPr/>
        </p:nvCxnSpPr>
        <p:spPr>
          <a:xfrm>
            <a:off x="6132972" y="3355848"/>
            <a:ext cx="7433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:a16="http://schemas.microsoft.com/office/drawing/2014/main" id="{53BAF454-D6F3-6342-8A25-6090F21DD3A9}"/>
              </a:ext>
            </a:extLst>
          </p:cNvPr>
          <p:cNvSpPr txBox="1"/>
          <p:nvPr/>
        </p:nvSpPr>
        <p:spPr>
          <a:xfrm>
            <a:off x="6797389" y="3178390"/>
            <a:ext cx="2439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To remote storage (10MB/min)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34B38717-43F3-AD42-8729-9623A994109B}"/>
              </a:ext>
            </a:extLst>
          </p:cNvPr>
          <p:cNvSpPr txBox="1"/>
          <p:nvPr/>
        </p:nvSpPr>
        <p:spPr>
          <a:xfrm>
            <a:off x="6943699" y="2460639"/>
            <a:ext cx="1699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Reduced data</a:t>
            </a:r>
          </a:p>
          <a:p>
            <a:r>
              <a:rPr lang="en-GB" sz="1400" dirty="0"/>
              <a:t>To online monitoring</a:t>
            </a:r>
          </a:p>
        </p:txBody>
      </p: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96DD9799-FA4C-564A-822E-F6BEDF7AF0B2}"/>
              </a:ext>
            </a:extLst>
          </p:cNvPr>
          <p:cNvCxnSpPr>
            <a:cxnSpLocks/>
          </p:cNvCxnSpPr>
          <p:nvPr/>
        </p:nvCxnSpPr>
        <p:spPr>
          <a:xfrm flipH="1">
            <a:off x="3724737" y="3429001"/>
            <a:ext cx="6323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ZoneTexte 59">
            <a:extLst>
              <a:ext uri="{FF2B5EF4-FFF2-40B4-BE49-F238E27FC236}">
                <a16:creationId xmlns:a16="http://schemas.microsoft.com/office/drawing/2014/main" id="{925EEE02-91CD-B242-BD13-C2390C743963}"/>
              </a:ext>
            </a:extLst>
          </p:cNvPr>
          <p:cNvSpPr txBox="1"/>
          <p:nvPr/>
        </p:nvSpPr>
        <p:spPr>
          <a:xfrm>
            <a:off x="3711349" y="3110805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clock</a:t>
            </a:r>
          </a:p>
        </p:txBody>
      </p: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EEED9877-1515-1447-8D3F-3C535B0C8AAD}"/>
              </a:ext>
            </a:extLst>
          </p:cNvPr>
          <p:cNvCxnSpPr>
            <a:cxnSpLocks/>
          </p:cNvCxnSpPr>
          <p:nvPr/>
        </p:nvCxnSpPr>
        <p:spPr>
          <a:xfrm flipH="1">
            <a:off x="6132974" y="3603004"/>
            <a:ext cx="6277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ZoneTexte 66">
            <a:extLst>
              <a:ext uri="{FF2B5EF4-FFF2-40B4-BE49-F238E27FC236}">
                <a16:creationId xmlns:a16="http://schemas.microsoft.com/office/drawing/2014/main" id="{8AF07543-C973-8943-BC7A-485D77FEC173}"/>
              </a:ext>
            </a:extLst>
          </p:cNvPr>
          <p:cNvSpPr txBox="1"/>
          <p:nvPr/>
        </p:nvSpPr>
        <p:spPr>
          <a:xfrm>
            <a:off x="6788054" y="3440632"/>
            <a:ext cx="2170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Update program, constants</a:t>
            </a:r>
          </a:p>
        </p:txBody>
      </p:sp>
    </p:spTree>
    <p:extLst>
      <p:ext uri="{BB962C8B-B14F-4D97-AF65-F5344CB8AC3E}">
        <p14:creationId xmlns:p14="http://schemas.microsoft.com/office/powerpoint/2010/main" val="2291952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0F3DDE-4D53-F04F-B348-9CA4A18C0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Implementation</a:t>
            </a:r>
            <a:endParaRPr lang="en-GB" sz="28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20B2EF-E4E8-3B45-8E3E-BC553E873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F29AC-83B6-CE47-8661-C81ADFB4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International Workshop on CEPC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0834DF-418F-DD44-B78C-3DE640034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25</a:t>
            </a:fld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A40466E-FBC5-CD4D-A5C5-71896FDEC7BC}"/>
              </a:ext>
            </a:extLst>
          </p:cNvPr>
          <p:cNvSpPr txBox="1"/>
          <p:nvPr/>
        </p:nvSpPr>
        <p:spPr>
          <a:xfrm>
            <a:off x="498730" y="5942055"/>
            <a:ext cx="7731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Evaluation of backgrounds (SR, </a:t>
            </a:r>
            <a:r>
              <a:rPr lang="en-GB" dirty="0" err="1"/>
              <a:t>Brem</a:t>
            </a:r>
            <a:r>
              <a:rPr lang="en-GB" dirty="0"/>
              <a:t>,…) in the Compton polarimeter has started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9FA6243-FD79-C846-AAA9-DC8191539A84}"/>
              </a:ext>
            </a:extLst>
          </p:cNvPr>
          <p:cNvSpPr txBox="1"/>
          <p:nvPr/>
        </p:nvSpPr>
        <p:spPr>
          <a:xfrm>
            <a:off x="498729" y="5591632"/>
            <a:ext cx="8123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  <a:highlight>
                  <a:srgbClr val="FFFF00"/>
                </a:highlight>
              </a:rPr>
              <a:t>Integration close to IP, also allows to constrain polarization at IP for colliding bunches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AF64D7-B146-F041-8597-8D3C45048C2B}"/>
              </a:ext>
            </a:extLst>
          </p:cNvPr>
          <p:cNvSpPr/>
          <p:nvPr/>
        </p:nvSpPr>
        <p:spPr>
          <a:xfrm rot="16200000">
            <a:off x="-3084399" y="3084400"/>
            <a:ext cx="6445801" cy="276999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Kieffer, FCC Week 2024 report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E4DAA8F-78A9-264A-AD28-933B8988F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29" y="956429"/>
            <a:ext cx="7886700" cy="146344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7CDFE0C-1143-3342-ABAD-C1D01DFB12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33" b="14016"/>
          <a:stretch/>
        </p:blipFill>
        <p:spPr>
          <a:xfrm>
            <a:off x="688441" y="2357659"/>
            <a:ext cx="7351731" cy="3099558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994A2714-EEE3-BD44-86B1-947B23DF3F7B}"/>
              </a:ext>
            </a:extLst>
          </p:cNvPr>
          <p:cNvSpPr txBox="1"/>
          <p:nvPr/>
        </p:nvSpPr>
        <p:spPr>
          <a:xfrm>
            <a:off x="4722597" y="757184"/>
            <a:ext cx="4421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Bypass planned for 24/7 access to laser room</a:t>
            </a:r>
          </a:p>
        </p:txBody>
      </p:sp>
    </p:spTree>
    <p:extLst>
      <p:ext uri="{BB962C8B-B14F-4D97-AF65-F5344CB8AC3E}">
        <p14:creationId xmlns:p14="http://schemas.microsoft.com/office/powerpoint/2010/main" val="734493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B2681D-E50E-9F44-A85A-30BAE2EE3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Towards integration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F1758B-3A8E-5B4D-B21D-101624221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3D2B2F-EA89-2C41-93BB-FA73DF8D0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International Workshop on CEPC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085F58-A47B-8D40-A415-C9F09B1F8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26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E7F2D8F-BD43-804B-AFA2-3BAAD3FE0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00" y="969212"/>
            <a:ext cx="8866999" cy="403523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3B41271-A5FA-B84C-9DEC-8EC8C6986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289" y="4114800"/>
            <a:ext cx="2582320" cy="2331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710D11C-CD80-3B43-A772-31F48759C799}"/>
              </a:ext>
            </a:extLst>
          </p:cNvPr>
          <p:cNvSpPr txBox="1"/>
          <p:nvPr/>
        </p:nvSpPr>
        <p:spPr>
          <a:xfrm>
            <a:off x="5575610" y="5326488"/>
            <a:ext cx="3668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Evaluation of tapering need for impedance and impact on parameter estimation on-going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57DB74-76F7-554C-80EA-7987E97E8514}"/>
              </a:ext>
            </a:extLst>
          </p:cNvPr>
          <p:cNvSpPr/>
          <p:nvPr/>
        </p:nvSpPr>
        <p:spPr>
          <a:xfrm rot="16200000">
            <a:off x="-3084400" y="3084400"/>
            <a:ext cx="6445802" cy="276999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Kieffer, FCC Week 2024 report</a:t>
            </a:r>
          </a:p>
        </p:txBody>
      </p:sp>
    </p:spTree>
    <p:extLst>
      <p:ext uri="{BB962C8B-B14F-4D97-AF65-F5344CB8AC3E}">
        <p14:creationId xmlns:p14="http://schemas.microsoft.com/office/powerpoint/2010/main" val="3878953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C1EE20-DF9F-404C-8D9C-6EC600DA6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Beam energy model – LEP legacy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A1D0AE-F266-BC43-BFE5-08F17F915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65F521-EA64-CE4A-9A51-B341B7D41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International Workshop on CEPC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66E5B1-31D4-BC48-8F6E-DC817E27E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27</a:t>
            </a:fld>
            <a:endParaRPr lang="fr-FR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59CCF6B-4661-1541-958A-C10E234AF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" t="10042" r="4552"/>
          <a:stretch/>
        </p:blipFill>
        <p:spPr bwMode="auto">
          <a:xfrm>
            <a:off x="441966" y="1005839"/>
            <a:ext cx="4505687" cy="290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02974C0-FCEA-0E4A-AEF5-977C9A816CF1}"/>
              </a:ext>
            </a:extLst>
          </p:cNvPr>
          <p:cNvSpPr txBox="1"/>
          <p:nvPr/>
        </p:nvSpPr>
        <p:spPr>
          <a:xfrm>
            <a:off x="3135525" y="1128458"/>
            <a:ext cx="1596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Effect of tides !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C94EB3-9DE3-3E4F-A5FC-943B935BE0D0}"/>
              </a:ext>
            </a:extLst>
          </p:cNvPr>
          <p:cNvSpPr txBox="1"/>
          <p:nvPr/>
        </p:nvSpPr>
        <p:spPr>
          <a:xfrm>
            <a:off x="1436633" y="3112873"/>
            <a:ext cx="28519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fr-FR" sz="1200" dirty="0"/>
              <a:t>1mm  over the 27km circumference of LEP</a:t>
            </a:r>
            <a:br>
              <a:rPr lang="en-US" altLang="fr-FR" sz="1200" dirty="0"/>
            </a:br>
            <a:r>
              <a:rPr lang="en-US" altLang="fr-FR" sz="1200" dirty="0">
                <a:sym typeface="Wingdings" pitchFamily="2" charset="2"/>
              </a:rPr>
              <a:t> 10MeV shift </a:t>
            </a:r>
            <a:endParaRPr lang="en-US" sz="1200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3EACB74F-187B-194B-AEB3-8B7054EFC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" t="-3947" r="10616"/>
          <a:stretch>
            <a:fillRect/>
          </a:stretch>
        </p:blipFill>
        <p:spPr bwMode="auto">
          <a:xfrm>
            <a:off x="5769164" y="1831424"/>
            <a:ext cx="2885880" cy="4163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7">
            <a:extLst>
              <a:ext uri="{FF2B5EF4-FFF2-40B4-BE49-F238E27FC236}">
                <a16:creationId xmlns:a16="http://schemas.microsoft.com/office/drawing/2014/main" id="{D550DE7A-23BE-2249-90D9-78C8626DC5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139543" y="5975653"/>
            <a:ext cx="2611007" cy="1976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34B9B177-D44A-0642-BCA5-FE37EC285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1962" y="5995419"/>
            <a:ext cx="9861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>
                <a:solidFill>
                  <a:srgbClr val="FF0000"/>
                </a:solidFill>
              </a:rPr>
              <a:t>~15min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6DEA35D-E314-5641-8DD1-E781E914FCEB}"/>
              </a:ext>
            </a:extLst>
          </p:cNvPr>
          <p:cNvSpPr txBox="1"/>
          <p:nvPr/>
        </p:nvSpPr>
        <p:spPr>
          <a:xfrm>
            <a:off x="6186450" y="1036125"/>
            <a:ext cx="25641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Leakage currents !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GB" dirty="0">
                <a:sym typeface="Wingdings" pitchFamily="2" charset="2"/>
              </a:rPr>
              <a:t>Change fields !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GB" dirty="0">
                <a:sym typeface="Wingdings" pitchFamily="2" charset="2"/>
              </a:rPr>
              <a:t>Change circumference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9AC730-FCAC-EB43-96B4-583ADFD66B1F}"/>
              </a:ext>
            </a:extLst>
          </p:cNvPr>
          <p:cNvSpPr/>
          <p:nvPr/>
        </p:nvSpPr>
        <p:spPr>
          <a:xfrm rot="16200000">
            <a:off x="-3084480" y="3094283"/>
            <a:ext cx="6445802" cy="276999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Assman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et al., </a:t>
            </a:r>
            <a:r>
              <a:rPr lang="fr-FR" sz="1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MR9"/>
              </a:rPr>
              <a:t>Eur</a:t>
            </a:r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CMR9"/>
              </a:rPr>
              <a:t>. Phys. J. C 6, 187–223 (1999),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Assman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et al., </a:t>
            </a:r>
            <a:r>
              <a:rPr lang="fr-FR" sz="1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MR9"/>
              </a:rPr>
              <a:t>Eur</a:t>
            </a:r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CMR9"/>
              </a:rPr>
              <a:t>. Phys. J. C </a:t>
            </a:r>
            <a:r>
              <a:rPr lang="fr-FR" sz="1200" strike="noStrike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-apple-system"/>
              </a:rPr>
              <a:t>39, 253–292 (2005)</a:t>
            </a:r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2B7C588-6003-2E4E-90B8-190083B9E63F}"/>
              </a:ext>
            </a:extLst>
          </p:cNvPr>
          <p:cNvSpPr txBox="1"/>
          <p:nvPr/>
        </p:nvSpPr>
        <p:spPr>
          <a:xfrm>
            <a:off x="551839" y="3994473"/>
            <a:ext cx="4942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 detailed model accounting for tides, parasitic currents, thermal effects in bending magnets,…</a:t>
            </a:r>
          </a:p>
        </p:txBody>
      </p:sp>
      <p:sp>
        <p:nvSpPr>
          <p:cNvPr id="3" name="Flèche vers le bas 2">
            <a:extLst>
              <a:ext uri="{FF2B5EF4-FFF2-40B4-BE49-F238E27FC236}">
                <a16:creationId xmlns:a16="http://schemas.microsoft.com/office/drawing/2014/main" id="{EB6D0801-4218-154E-9BA8-0EC3EBE56DB9}"/>
              </a:ext>
            </a:extLst>
          </p:cNvPr>
          <p:cNvSpPr/>
          <p:nvPr/>
        </p:nvSpPr>
        <p:spPr>
          <a:xfrm>
            <a:off x="2572025" y="4740699"/>
            <a:ext cx="694944" cy="2926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B742F28-5220-6E45-B6AB-C6F0A7037181}"/>
              </a:ext>
            </a:extLst>
          </p:cNvPr>
          <p:cNvSpPr txBox="1"/>
          <p:nvPr/>
        </p:nvSpPr>
        <p:spPr>
          <a:xfrm>
            <a:off x="551838" y="5156417"/>
            <a:ext cx="5121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FCCee</a:t>
            </a:r>
            <a:r>
              <a:rPr lang="en-GB" dirty="0"/>
              <a:t>: Recurrent real-time (15min spacing) measurements of beam energy using pilot bunches   backed up with instrumentation of few dipoles in ring</a:t>
            </a:r>
          </a:p>
        </p:txBody>
      </p:sp>
    </p:spTree>
    <p:extLst>
      <p:ext uri="{BB962C8B-B14F-4D97-AF65-F5344CB8AC3E}">
        <p14:creationId xmlns:p14="http://schemas.microsoft.com/office/powerpoint/2010/main" val="36513735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D7C6FD-CF75-6E4E-8A45-03232A46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Resonant</a:t>
            </a:r>
            <a:r>
              <a:rPr lang="fr-FR" dirty="0"/>
              <a:t> </a:t>
            </a:r>
            <a:r>
              <a:rPr lang="fr-FR" dirty="0" err="1"/>
              <a:t>depolarization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905A47-23D8-B048-B974-418A4909F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61DB50-ACB3-924D-ADA9-92DAC3991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International Workshop on CEPC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FF4B4D-C743-AE4E-83E6-AF445A613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28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4A4068E-1EFF-1A4B-9E35-1827C7D7B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685" y="2286411"/>
            <a:ext cx="3889144" cy="3508167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47A5636-A06C-1C40-9152-67C835443F3B}"/>
              </a:ext>
            </a:extLst>
          </p:cNvPr>
          <p:cNvSpPr txBox="1"/>
          <p:nvPr/>
        </p:nvSpPr>
        <p:spPr>
          <a:xfrm>
            <a:off x="6208241" y="2983622"/>
            <a:ext cx="1151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030A0"/>
                </a:solidFill>
              </a:rPr>
              <a:t>LEP </a:t>
            </a:r>
            <a:r>
              <a:rPr lang="fr-FR" dirty="0" err="1">
                <a:solidFill>
                  <a:srgbClr val="7030A0"/>
                </a:solidFill>
              </a:rPr>
              <a:t>legacy</a:t>
            </a:r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5E51BE-B318-A240-BD0F-B9296A76D8DF}"/>
              </a:ext>
            </a:extLst>
          </p:cNvPr>
          <p:cNvSpPr/>
          <p:nvPr/>
        </p:nvSpPr>
        <p:spPr>
          <a:xfrm rot="16200000">
            <a:off x="-2992089" y="2992069"/>
            <a:ext cx="6445802" cy="461665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Assman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et al., </a:t>
            </a:r>
            <a:r>
              <a:rPr lang="fr-FR" sz="1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MR9"/>
              </a:rPr>
              <a:t>Eur</a:t>
            </a:r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CMR9"/>
              </a:rPr>
              <a:t>. Phys. J. C 6, 187–223 (1999), 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Blondel et al., arXiv:1909.12245; </a:t>
            </a:r>
          </a:p>
          <a:p>
            <a:pPr algn="ctr"/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Baier &amp;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Khoze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Sov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J.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Nucl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Phys. \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textbf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{9}, 238-240 (1969) </a:t>
            </a:r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id="{7C8523AB-0B1C-5D4A-BAC0-31E15E832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129" y="3315429"/>
            <a:ext cx="4599069" cy="338554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Scan spin precession frequency with magnetic kicker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 Box 18">
            <a:extLst>
              <a:ext uri="{FF2B5EF4-FFF2-40B4-BE49-F238E27FC236}">
                <a16:creationId xmlns:a16="http://schemas.microsoft.com/office/drawing/2014/main" id="{D41C1A1C-F4F0-7348-B9CE-18D3FE1DC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684" y="4316145"/>
            <a:ext cx="3943350" cy="338554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Detect beam depolarization at resonance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Flèche vers le bas 13">
            <a:extLst>
              <a:ext uri="{FF2B5EF4-FFF2-40B4-BE49-F238E27FC236}">
                <a16:creationId xmlns:a16="http://schemas.microsoft.com/office/drawing/2014/main" id="{17BD70C7-3998-F445-8A32-A4B8E293797A}"/>
              </a:ext>
            </a:extLst>
          </p:cNvPr>
          <p:cNvSpPr/>
          <p:nvPr/>
        </p:nvSpPr>
        <p:spPr>
          <a:xfrm>
            <a:off x="2676195" y="3845100"/>
            <a:ext cx="338328" cy="2965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ext Box 18">
            <a:extLst>
              <a:ext uri="{FF2B5EF4-FFF2-40B4-BE49-F238E27FC236}">
                <a16:creationId xmlns:a16="http://schemas.microsoft.com/office/drawing/2014/main" id="{42F19D3A-E3C0-EB45-B427-F2C0E9380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697" y="5916397"/>
            <a:ext cx="8610871" cy="338554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Converts a well calibrated frequency scan in RF element into an accurate energy measurement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F6ADDBD-F0A0-094F-99FC-5DAF53FC8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011060"/>
            <a:ext cx="5151215" cy="119224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B400829-5BF5-8F48-9EAC-7E1A6E2C55E3}"/>
              </a:ext>
            </a:extLst>
          </p:cNvPr>
          <p:cNvSpPr txBox="1"/>
          <p:nvPr/>
        </p:nvSpPr>
        <p:spPr>
          <a:xfrm>
            <a:off x="6081476" y="1237849"/>
            <a:ext cx="2556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Equally-spaced in energy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F95510E-C4DD-DA40-AFAB-EFC450BA6507}"/>
              </a:ext>
            </a:extLst>
          </p:cNvPr>
          <p:cNvSpPr txBox="1"/>
          <p:nvPr/>
        </p:nvSpPr>
        <p:spPr>
          <a:xfrm>
            <a:off x="3335612" y="969367"/>
            <a:ext cx="2203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Resonance condition:</a:t>
            </a:r>
          </a:p>
        </p:txBody>
      </p:sp>
    </p:spTree>
    <p:extLst>
      <p:ext uri="{BB962C8B-B14F-4D97-AF65-F5344CB8AC3E}">
        <p14:creationId xmlns:p14="http://schemas.microsoft.com/office/powerpoint/2010/main" val="3913220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F7265D-6DF8-A14C-820D-BFA225533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Depolarization sources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1AB485-B3F7-9A4C-94D0-3AC4C81CA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5E588F-FA89-CD43-8CCA-5F9872838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International Workshop on CEPC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FB790D-534A-E449-82CB-0449482F9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29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18">
                <a:extLst>
                  <a:ext uri="{FF2B5EF4-FFF2-40B4-BE49-F238E27FC236}">
                    <a16:creationId xmlns:a16="http://schemas.microsoft.com/office/drawing/2014/main" id="{D5D787D1-209C-4A48-889A-6665E10696E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6775" y="1122199"/>
                <a:ext cx="8534228" cy="584775"/>
              </a:xfrm>
              <a:prstGeom prst="rect">
                <a:avLst/>
              </a:prstGeom>
              <a:noFill/>
              <a:ln w="38100">
                <a:solidFill>
                  <a:schemeClr val="accent5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sym typeface="Wingdings" pitchFamily="2" charset="2"/>
                  </a:rPr>
                  <a:t>Many sources: Stochastic process of quantum emission, Energy dependance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楷体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kumimoji="1" lang="zh-CN" alt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楷体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楷体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kumimoji="1" lang="fr-FR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楷体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sym typeface="Wingdings" pitchFamily="2" charset="2"/>
                  </a:rPr>
                  <a:t>, misalignments, beam-beam effects at the collision points,…</a:t>
                </a:r>
              </a:p>
            </p:txBody>
          </p:sp>
        </mc:Choice>
        <mc:Fallback xmlns="">
          <p:sp>
            <p:nvSpPr>
              <p:cNvPr id="8" name="Text Box 18">
                <a:extLst>
                  <a:ext uri="{FF2B5EF4-FFF2-40B4-BE49-F238E27FC236}">
                    <a16:creationId xmlns:a16="http://schemas.microsoft.com/office/drawing/2014/main" id="{D5D787D1-209C-4A48-889A-6665E10696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6775" y="1122199"/>
                <a:ext cx="8534228" cy="584775"/>
              </a:xfrm>
              <a:prstGeom prst="rect">
                <a:avLst/>
              </a:prstGeom>
              <a:blipFill>
                <a:blip r:embed="rId2"/>
                <a:stretch>
                  <a:fillRect b="-8000"/>
                </a:stretch>
              </a:blipFill>
              <a:ln w="38100">
                <a:solidFill>
                  <a:schemeClr val="accent5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Box 18">
            <a:extLst>
              <a:ext uri="{FF2B5EF4-FFF2-40B4-BE49-F238E27FC236}">
                <a16:creationId xmlns:a16="http://schemas.microsoft.com/office/drawing/2014/main" id="{5188157E-22BC-B24C-BF67-29D069B33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930" y="5941361"/>
            <a:ext cx="8610871" cy="338554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Polarization can be preserved at high degree in presence of misalignments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49BB040-7B00-DA41-8005-CC40341C8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651" y="1954530"/>
            <a:ext cx="4344463" cy="281211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82D98BA-8B6F-0445-A14F-7BF10CD1B421}"/>
              </a:ext>
            </a:extLst>
          </p:cNvPr>
          <p:cNvSpPr txBox="1"/>
          <p:nvPr/>
        </p:nvSpPr>
        <p:spPr>
          <a:xfrm>
            <a:off x="4983480" y="4659410"/>
            <a:ext cx="416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Spin tune shift studied for arc and IR </a:t>
            </a:r>
            <a:r>
              <a:rPr lang="en-GB" dirty="0" err="1"/>
              <a:t>misalignements</a:t>
            </a:r>
            <a:endParaRPr lang="en-GB" dirty="0"/>
          </a:p>
          <a:p>
            <a:r>
              <a:rPr lang="en-GB" dirty="0"/>
              <a:t>Also BPM error and scaling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E3F33C6-4653-FB48-A074-6BE4F0922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930" y="1909055"/>
            <a:ext cx="3913835" cy="3453384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B4EFE9F7-F555-4A4B-BA95-7E019F943C23}"/>
              </a:ext>
            </a:extLst>
          </p:cNvPr>
          <p:cNvSpPr txBox="1"/>
          <p:nvPr/>
        </p:nvSpPr>
        <p:spPr>
          <a:xfrm>
            <a:off x="628650" y="520011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RMS residual orbit much increased</a:t>
            </a:r>
          </a:p>
          <a:p>
            <a:r>
              <a:rPr lang="en-GB" dirty="0"/>
              <a:t>Variance of polarization increased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4A94A63-76EC-C340-BE37-F16576B19ABC}"/>
              </a:ext>
            </a:extLst>
          </p:cNvPr>
          <p:cNvSpPr/>
          <p:nvPr/>
        </p:nvSpPr>
        <p:spPr>
          <a:xfrm rot="16200000">
            <a:off x="-3084400" y="3084400"/>
            <a:ext cx="6445802" cy="276999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Yi, FCC Week 2024 report</a:t>
            </a:r>
          </a:p>
        </p:txBody>
      </p:sp>
    </p:spTree>
    <p:extLst>
      <p:ext uri="{BB962C8B-B14F-4D97-AF65-F5344CB8AC3E}">
        <p14:creationId xmlns:p14="http://schemas.microsoft.com/office/powerpoint/2010/main" val="1031461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08B669A1-A4A4-A241-BF5D-A0CBD1F1F0F0}"/>
              </a:ext>
            </a:extLst>
          </p:cNvPr>
          <p:cNvSpPr/>
          <p:nvPr/>
        </p:nvSpPr>
        <p:spPr>
          <a:xfrm rot="16200000">
            <a:off x="-3084400" y="3084400"/>
            <a:ext cx="6445802" cy="276999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                                                                               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Berestskii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&amp;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Lfshitz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QED textbook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8C745E-C735-2043-A657-5FC5D8A7F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Compton </a:t>
            </a:r>
            <a:r>
              <a:rPr lang="fr-FR" dirty="0" err="1"/>
              <a:t>polarimetry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41E52D-587D-2845-95C1-528953DDF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425E26-C429-754C-A668-2B5B28CAC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International Workshop on CEPC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0162B0-4FE5-5A4F-9A6C-605DC2434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3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CBE6B51-0499-C04A-B1C6-2FC077444199}"/>
              </a:ext>
            </a:extLst>
          </p:cNvPr>
          <p:cNvSpPr txBox="1"/>
          <p:nvPr/>
        </p:nvSpPr>
        <p:spPr>
          <a:xfrm>
            <a:off x="102872" y="1862578"/>
            <a:ext cx="881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chemeClr val="accent1"/>
                </a:solidFill>
              </a:rPr>
              <a:t>The Compton cross-section averaged over scattered particles spins: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AEB5838A-5ECB-EA48-8718-5A6046FDCBCC}"/>
                  </a:ext>
                </a:extLst>
              </p:cNvPr>
              <p:cNvSpPr txBox="1"/>
              <p:nvPr/>
            </p:nvSpPr>
            <p:spPr>
              <a:xfrm>
                <a:off x="4041860" y="1160811"/>
                <a:ext cx="773570" cy="5734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AEB5838A-5ECB-EA48-8718-5A6046FDCB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1860" y="1160811"/>
                <a:ext cx="773570" cy="573427"/>
              </a:xfrm>
              <a:prstGeom prst="rect">
                <a:avLst/>
              </a:prstGeom>
              <a:blipFill>
                <a:blip r:embed="rId2"/>
                <a:stretch>
                  <a:fillRect l="-3226" b="-638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51052AB3-583E-BE42-BACB-C8B9501B0B59}"/>
                  </a:ext>
                </a:extLst>
              </p:cNvPr>
              <p:cNvSpPr txBox="1"/>
              <p:nvPr/>
            </p:nvSpPr>
            <p:spPr>
              <a:xfrm>
                <a:off x="1424969" y="1165914"/>
                <a:ext cx="2526406" cy="5203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fr-FR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fr-FR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51052AB3-583E-BE42-BACB-C8B9501B0B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969" y="1165914"/>
                <a:ext cx="2526406" cy="520399"/>
              </a:xfrm>
              <a:prstGeom prst="rect">
                <a:avLst/>
              </a:prstGeom>
              <a:blipFill>
                <a:blip r:embed="rId3"/>
                <a:stretch>
                  <a:fillRect t="-4762" b="-952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e 29">
            <a:extLst>
              <a:ext uri="{FF2B5EF4-FFF2-40B4-BE49-F238E27FC236}">
                <a16:creationId xmlns:a16="http://schemas.microsoft.com/office/drawing/2014/main" id="{4608219B-23AC-5A43-AEB4-CEF4B928FF86}"/>
              </a:ext>
            </a:extLst>
          </p:cNvPr>
          <p:cNvGrpSpPr/>
          <p:nvPr/>
        </p:nvGrpSpPr>
        <p:grpSpPr>
          <a:xfrm>
            <a:off x="0" y="2414888"/>
            <a:ext cx="9087286" cy="1867703"/>
            <a:chOff x="56713" y="1819184"/>
            <a:chExt cx="9087286" cy="186770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8004403-2F9F-F54B-AA57-3DF7C4791321}"/>
                </a:ext>
              </a:extLst>
            </p:cNvPr>
            <p:cNvSpPr/>
            <p:nvPr/>
          </p:nvSpPr>
          <p:spPr>
            <a:xfrm>
              <a:off x="71594" y="2434751"/>
              <a:ext cx="1179057" cy="91358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F4DB7A5C-86EC-2B44-B5F4-18BBC33A35A3}"/>
                </a:ext>
              </a:extLst>
            </p:cNvPr>
            <p:cNvSpPr txBox="1"/>
            <p:nvPr/>
          </p:nvSpPr>
          <p:spPr>
            <a:xfrm rot="20138442">
              <a:off x="56713" y="1819184"/>
              <a:ext cx="13163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i="1" dirty="0">
                  <a:solidFill>
                    <a:schemeClr val="accent1"/>
                  </a:solidFill>
                </a:rPr>
                <a:t>Differential cross-section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F8FF217-1AF9-4A4D-91D0-31CA01C8423A}"/>
                </a:ext>
              </a:extLst>
            </p:cNvPr>
            <p:cNvSpPr/>
            <p:nvPr/>
          </p:nvSpPr>
          <p:spPr>
            <a:xfrm>
              <a:off x="1409667" y="2434751"/>
              <a:ext cx="3473833" cy="913581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6E790318-BF4F-4041-B273-96DE8EBC587C}"/>
                </a:ext>
              </a:extLst>
            </p:cNvPr>
            <p:cNvSpPr txBox="1"/>
            <p:nvPr/>
          </p:nvSpPr>
          <p:spPr>
            <a:xfrm>
              <a:off x="1296811" y="3338867"/>
              <a:ext cx="36995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i="1" dirty="0">
                  <a:solidFill>
                    <a:schemeClr val="accent2"/>
                  </a:solidFill>
                </a:rPr>
                <a:t>Electron beam polarization independent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5A9E043-6FF3-CF41-9C3D-046F66D8307D}"/>
                </a:ext>
              </a:extLst>
            </p:cNvPr>
            <p:cNvSpPr/>
            <p:nvPr/>
          </p:nvSpPr>
          <p:spPr>
            <a:xfrm>
              <a:off x="4983983" y="2440066"/>
              <a:ext cx="4160016" cy="913581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0D73B4D8-EDA3-1E40-8BCF-0FD49687405E}"/>
                </a:ext>
              </a:extLst>
            </p:cNvPr>
            <p:cNvSpPr txBox="1"/>
            <p:nvPr/>
          </p:nvSpPr>
          <p:spPr>
            <a:xfrm>
              <a:off x="4762919" y="3348333"/>
              <a:ext cx="4381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i="1" dirty="0">
                  <a:solidFill>
                    <a:schemeClr val="accent5"/>
                  </a:solidFill>
                </a:rPr>
                <a:t>Electron beam polarization dependent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B402CD6-FEDD-DF4B-A46D-E9BFAADD300C}"/>
                </a:ext>
              </a:extLst>
            </p:cNvPr>
            <p:cNvSpPr/>
            <p:nvPr/>
          </p:nvSpPr>
          <p:spPr>
            <a:xfrm>
              <a:off x="4451420" y="2473543"/>
              <a:ext cx="432080" cy="884255"/>
            </a:xfrm>
            <a:prstGeom prst="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908D5C52-7D3E-F046-9CF9-533A85CC0E81}"/>
                    </a:ext>
                  </a:extLst>
                </p:cNvPr>
                <p:cNvSpPr txBox="1"/>
                <p:nvPr/>
              </p:nvSpPr>
              <p:spPr>
                <a:xfrm>
                  <a:off x="71594" y="2628782"/>
                  <a:ext cx="9072405" cy="41402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fr-FR" sz="13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𝑑𝑦𝑑</m:t>
                            </m:r>
                            <m:sSub>
                              <m:sSubPr>
                                <m:ctrlP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  <m:sub>
                                <m: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𝑜𝑏𝑠</m:t>
                                </m:r>
                              </m:sub>
                            </m:sSub>
                          </m:den>
                        </m:f>
                        <m:d>
                          <m:dPr>
                            <m:ctrlP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fr-FR" sz="13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sz="13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fr-FR" sz="13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FR" sz="13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𝑑𝑦</m:t>
                            </m:r>
                          </m:den>
                        </m:f>
                        <m:d>
                          <m:d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fr-FR" sz="13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fr-FR" sz="13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</m:sSub>
                          </m:num>
                          <m:den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𝑑𝑦</m:t>
                            </m:r>
                          </m:den>
                        </m:f>
                        <m:d>
                          <m:d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func>
                          <m:func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13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fr-FR" sz="13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3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d>
                                  <m:dPr>
                                    <m:ctrlPr>
                                      <a:rPr lang="fr-FR" sz="13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r-FR" sz="13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3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𝜑</m:t>
                                        </m:r>
                                      </m:e>
                                      <m:sub>
                                        <m:r>
                                          <a:rPr lang="fr-FR" sz="13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𝑜𝑏𝑠</m:t>
                                        </m:r>
                                      </m:sub>
                                    </m:sSub>
                                    <m:r>
                                      <a:rPr lang="fr-FR" sz="13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fr-FR" sz="13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3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𝜑</m:t>
                                        </m:r>
                                      </m:e>
                                      <m:sub>
                                        <m:r>
                                          <a:rPr lang="fr-FR" sz="13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𝑙𝑎𝑠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</m:func>
                        <m:sSubSup>
                          <m:sSubSupPr>
                            <m:ctrlPr>
                              <a:rPr lang="fr-FR" sz="13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13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𝒫</m:t>
                            </m:r>
                          </m:e>
                          <m:sub>
                            <m:r>
                              <a:rPr lang="fr-FR" sz="13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fr-FR" sz="13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𝑙𝑎𝑠</m:t>
                            </m:r>
                          </m:sup>
                        </m:sSubSup>
                        <m:r>
                          <a:rPr lang="fr-FR" sz="1300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fr-FR" sz="13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∥</m:t>
                                </m:r>
                              </m:sub>
                            </m:sSub>
                          </m:num>
                          <m:den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𝑑𝑦</m:t>
                            </m:r>
                          </m:den>
                        </m:f>
                        <m:d>
                          <m:d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sSubSup>
                          <m:sSubSupPr>
                            <m:ctrlPr>
                              <a:rPr lang="fr-FR" sz="13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13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𝒫</m:t>
                            </m:r>
                          </m:e>
                          <m:sub>
                            <m:r>
                              <a:rPr lang="fr-FR" sz="13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  <m:sup>
                            <m:r>
                              <a:rPr lang="fr-FR" sz="13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𝑙𝑎𝑠</m:t>
                            </m:r>
                          </m:sup>
                        </m:sSubSup>
                        <m:r>
                          <a:rPr lang="fr-FR" sz="13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sSub>
                          <m:sSubPr>
                            <m:ctrlP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d>
                          <m:dPr>
                            <m:ctrlP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func>
                          <m:func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13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fr-FR" sz="13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sz="13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3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lang="fr-FR" sz="13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𝑜𝑏𝑠</m:t>
                                    </m:r>
                                  </m:sub>
                                </m:sSub>
                                <m: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fr-FR" sz="13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3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lang="fr-FR" sz="13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𝑒𝑙𝑒𝑐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  <m:r>
                          <a:rPr lang="fr-FR" sz="13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sSub>
                          <m:sSub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fr-FR" sz="13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13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3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3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fr-FR" sz="1300" i="1">
                            <a:latin typeface="Cambria Math" panose="02040503050406030204" pitchFamily="18" charset="0"/>
                          </a:rPr>
                          <m:t>))</m:t>
                        </m:r>
                      </m:oMath>
                    </m:oMathPara>
                  </a14:m>
                  <a:endParaRPr lang="en-GB" sz="1300" dirty="0"/>
                </a:p>
              </p:txBody>
            </p:sp>
          </mc:Choice>
          <mc:Fallback xmlns=""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908D5C52-7D3E-F046-9CF9-533A85CC0E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94" y="2628782"/>
                  <a:ext cx="9072405" cy="414024"/>
                </a:xfrm>
                <a:prstGeom prst="rect">
                  <a:avLst/>
                </a:prstGeom>
                <a:blipFill>
                  <a:blip r:embed="rId4"/>
                  <a:stretch>
                    <a:fillRect b="-1764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6345AF43-F6A4-F544-9EF6-7F7520DB70B8}"/>
                </a:ext>
              </a:extLst>
            </p:cNvPr>
            <p:cNvSpPr txBox="1"/>
            <p:nvPr/>
          </p:nvSpPr>
          <p:spPr>
            <a:xfrm>
              <a:off x="962893" y="1828705"/>
              <a:ext cx="36995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i="1" dirty="0">
                  <a:solidFill>
                    <a:schemeClr val="accent6">
                      <a:lumMod val="75000"/>
                    </a:schemeClr>
                  </a:solidFill>
                </a:rPr>
                <a:t>Transverse laser polarisation: nuisance parameter to minimize and keep under control </a:t>
              </a:r>
            </a:p>
          </p:txBody>
        </p: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7F23252A-58A9-4642-8EB2-01734DF41F53}"/>
                </a:ext>
              </a:extLst>
            </p:cNvPr>
            <p:cNvCxnSpPr>
              <a:cxnSpLocks/>
            </p:cNvCxnSpPr>
            <p:nvPr/>
          </p:nvCxnSpPr>
          <p:spPr>
            <a:xfrm>
              <a:off x="3908809" y="2160396"/>
              <a:ext cx="321547" cy="274355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15AA948-9371-254B-9DF8-E71F42DF7678}"/>
                </a:ext>
              </a:extLst>
            </p:cNvPr>
            <p:cNvSpPr/>
            <p:nvPr/>
          </p:nvSpPr>
          <p:spPr>
            <a:xfrm>
              <a:off x="5928528" y="2449413"/>
              <a:ext cx="2190540" cy="884255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6919D253-F99B-094B-BE3F-F6A3EA5AAFCE}"/>
                </a:ext>
              </a:extLst>
            </p:cNvPr>
            <p:cNvSpPr txBox="1"/>
            <p:nvPr/>
          </p:nvSpPr>
          <p:spPr>
            <a:xfrm>
              <a:off x="4551904" y="1828705"/>
              <a:ext cx="36995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i="1" dirty="0">
                  <a:solidFill>
                    <a:srgbClr val="7030A0"/>
                  </a:solidFill>
                </a:rPr>
                <a:t>Transverse electron beam polarisation: intervenes as an asymmetry in the transverse plane</a:t>
              </a:r>
            </a:p>
          </p:txBody>
        </p: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B4F8E68C-97B6-E24C-BD17-259A1D0B9368}"/>
                </a:ext>
              </a:extLst>
            </p:cNvPr>
            <p:cNvCxnSpPr>
              <a:cxnSpLocks/>
            </p:cNvCxnSpPr>
            <p:nvPr/>
          </p:nvCxnSpPr>
          <p:spPr>
            <a:xfrm>
              <a:off x="7497820" y="2160396"/>
              <a:ext cx="321547" cy="274355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 Box 18">
            <a:extLst>
              <a:ext uri="{FF2B5EF4-FFF2-40B4-BE49-F238E27FC236}">
                <a16:creationId xmlns:a16="http://schemas.microsoft.com/office/drawing/2014/main" id="{7FAE4B81-565C-9F40-A00C-0142653C7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001" y="4493724"/>
            <a:ext cx="884346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⚠️ But small opening angle of scattered particles: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Electrons 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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s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pectrometer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Photons 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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difficult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to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measure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asymmetric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distribution of a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narrow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spot  long lever arm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needed</a:t>
            </a:r>
            <a:endParaRPr lang="fr-FR" sz="1400" dirty="0">
              <a:solidFill>
                <a:schemeClr val="accent5">
                  <a:lumMod val="75000"/>
                </a:schemeClr>
              </a:solidFill>
              <a:sym typeface="Wingdings" pitchFamily="2" charset="2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DBECE917-FCAD-A44E-9132-03E6C601C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1575" y="150474"/>
            <a:ext cx="3299165" cy="1081804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8FA503FD-3A88-7E49-A290-7803FA58F49B}"/>
              </a:ext>
            </a:extLst>
          </p:cNvPr>
          <p:cNvSpPr txBox="1"/>
          <p:nvPr/>
        </p:nvSpPr>
        <p:spPr>
          <a:xfrm>
            <a:off x="313619" y="5648844"/>
            <a:ext cx="8601553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>
                <a:solidFill>
                  <a:srgbClr val="C00000"/>
                </a:solidFill>
              </a:rPr>
              <a:t>Required</a:t>
            </a:r>
            <a:r>
              <a:rPr lang="fr-FR" i="1" dirty="0">
                <a:solidFill>
                  <a:srgbClr val="C00000"/>
                </a:solidFill>
              </a:rPr>
              <a:t> for </a:t>
            </a:r>
            <a:r>
              <a:rPr lang="fr-FR" i="1" dirty="0" err="1">
                <a:solidFill>
                  <a:srgbClr val="C00000"/>
                </a:solidFill>
              </a:rPr>
              <a:t>energy</a:t>
            </a:r>
            <a:r>
              <a:rPr lang="fr-FR" i="1" dirty="0">
                <a:solidFill>
                  <a:srgbClr val="C00000"/>
                </a:solidFill>
              </a:rPr>
              <a:t> calibration at </a:t>
            </a:r>
            <a:r>
              <a:rPr lang="fr-FR" i="1" dirty="0" err="1">
                <a:solidFill>
                  <a:srgbClr val="C00000"/>
                </a:solidFill>
              </a:rPr>
              <a:t>colliders</a:t>
            </a:r>
            <a:r>
              <a:rPr lang="fr-FR" i="1" dirty="0">
                <a:solidFill>
                  <a:srgbClr val="C00000"/>
                </a:solidFill>
              </a:rPr>
              <a:t> but </a:t>
            </a:r>
            <a:r>
              <a:rPr lang="fr-FR" i="1" dirty="0" err="1">
                <a:solidFill>
                  <a:srgbClr val="C00000"/>
                </a:solidFill>
              </a:rPr>
              <a:t>also</a:t>
            </a:r>
            <a:r>
              <a:rPr lang="fr-FR" i="1" dirty="0">
                <a:solidFill>
                  <a:srgbClr val="C00000"/>
                </a:solidFill>
              </a:rPr>
              <a:t> for polarisation monitoring </a:t>
            </a:r>
            <a:r>
              <a:rPr lang="fr-FR" i="1" dirty="0" err="1">
                <a:solidFill>
                  <a:srgbClr val="C00000"/>
                </a:solidFill>
              </a:rPr>
              <a:t>when</a:t>
            </a:r>
            <a:r>
              <a:rPr lang="fr-FR" i="1" dirty="0">
                <a:solidFill>
                  <a:srgbClr val="C00000"/>
                </a:solidFill>
              </a:rPr>
              <a:t> </a:t>
            </a:r>
            <a:r>
              <a:rPr lang="fr-FR" i="1" dirty="0" err="1">
                <a:solidFill>
                  <a:srgbClr val="C00000"/>
                </a:solidFill>
              </a:rPr>
              <a:t>polarized</a:t>
            </a:r>
            <a:r>
              <a:rPr lang="fr-FR" i="1" dirty="0">
                <a:solidFill>
                  <a:srgbClr val="C00000"/>
                </a:solidFill>
              </a:rPr>
              <a:t> </a:t>
            </a:r>
            <a:r>
              <a:rPr lang="fr-FR" i="1" dirty="0" err="1">
                <a:solidFill>
                  <a:srgbClr val="C00000"/>
                </a:solidFill>
              </a:rPr>
              <a:t>beams</a:t>
            </a:r>
            <a:r>
              <a:rPr lang="fr-FR" i="1" dirty="0">
                <a:solidFill>
                  <a:srgbClr val="C00000"/>
                </a:solidFill>
              </a:rPr>
              <a:t> are </a:t>
            </a:r>
            <a:r>
              <a:rPr lang="fr-FR" i="1" dirty="0" err="1">
                <a:solidFill>
                  <a:srgbClr val="C00000"/>
                </a:solidFill>
              </a:rPr>
              <a:t>colliding</a:t>
            </a:r>
            <a:r>
              <a:rPr lang="fr-FR" i="1" dirty="0">
                <a:solidFill>
                  <a:srgbClr val="C00000"/>
                </a:solidFill>
              </a:rPr>
              <a:t> (</a:t>
            </a:r>
            <a:r>
              <a:rPr lang="fr-FR" i="1" dirty="0" err="1">
                <a:solidFill>
                  <a:srgbClr val="C00000"/>
                </a:solidFill>
              </a:rPr>
              <a:t>SuperKEKB</a:t>
            </a:r>
            <a:r>
              <a:rPr lang="fr-FR" i="1" dirty="0">
                <a:solidFill>
                  <a:srgbClr val="C00000"/>
                </a:solidFill>
              </a:rPr>
              <a:t> upgrade, EIC, </a:t>
            </a:r>
            <a:r>
              <a:rPr lang="fr-FR" i="1" dirty="0" err="1">
                <a:solidFill>
                  <a:srgbClr val="C00000"/>
                </a:solidFill>
              </a:rPr>
              <a:t>Linear</a:t>
            </a:r>
            <a:r>
              <a:rPr lang="fr-FR" i="1" dirty="0">
                <a:solidFill>
                  <a:srgbClr val="C00000"/>
                </a:solidFill>
              </a:rPr>
              <a:t> </a:t>
            </a:r>
            <a:r>
              <a:rPr lang="fr-FR" i="1" dirty="0" err="1">
                <a:solidFill>
                  <a:srgbClr val="C00000"/>
                </a:solidFill>
              </a:rPr>
              <a:t>colliders</a:t>
            </a:r>
            <a:r>
              <a:rPr lang="fr-FR" i="1" dirty="0">
                <a:solidFill>
                  <a:srgbClr val="C00000"/>
                </a:solidFill>
              </a:rPr>
              <a:t>, CEPC)</a:t>
            </a:r>
          </a:p>
        </p:txBody>
      </p:sp>
    </p:spTree>
    <p:extLst>
      <p:ext uri="{BB962C8B-B14F-4D97-AF65-F5344CB8AC3E}">
        <p14:creationId xmlns:p14="http://schemas.microsoft.com/office/powerpoint/2010/main" val="19439355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F79B92-4405-B742-B696-08569AF41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Measurement strategy at FCC-</a:t>
            </a:r>
            <a:r>
              <a:rPr lang="en-GB" dirty="0" err="1"/>
              <a:t>ee</a:t>
            </a:r>
            <a:endParaRPr lang="en-GB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9C0BA9-ABC0-7547-B759-E407C368C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F1B1E4-3A66-194A-9040-97A17C879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International Workshop on CEPC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6D3534-0AD4-2545-9993-818DEA6C5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30</a:t>
            </a:fld>
            <a:endParaRPr lang="fr-FR"/>
          </a:p>
        </p:txBody>
      </p:sp>
      <p:sp>
        <p:nvSpPr>
          <p:cNvPr id="7" name="Text Box 18">
            <a:extLst>
              <a:ext uri="{FF2B5EF4-FFF2-40B4-BE49-F238E27FC236}">
                <a16:creationId xmlns:a16="http://schemas.microsoft.com/office/drawing/2014/main" id="{F6487F13-B34A-D749-9E87-39163CB66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15" y="1037295"/>
            <a:ext cx="8631088" cy="1323439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1600" dirty="0" err="1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Inject</a:t>
            </a:r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</a:t>
            </a:r>
            <a:r>
              <a:rPr lang="fr-FR" sz="1600" dirty="0" err="1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hundreds</a:t>
            </a:r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of pilot </a:t>
            </a:r>
            <a:r>
              <a:rPr lang="fr-FR" sz="1600" dirty="0" err="1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bunches</a:t>
            </a:r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in ring.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Switch on </a:t>
            </a:r>
            <a:r>
              <a:rPr lang="fr-FR" sz="1600" dirty="0" err="1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wigglers</a:t>
            </a:r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to </a:t>
            </a:r>
            <a:r>
              <a:rPr lang="fr-FR" sz="1600" dirty="0" err="1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reach</a:t>
            </a:r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10% </a:t>
            </a:r>
            <a:r>
              <a:rPr lang="fr-FR" sz="1600" dirty="0" err="1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polarization</a:t>
            </a:r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in ~2h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Switch off wigglers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Inject colliding bunches and operate collider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Depolarize a pilot bunch every ~15min to follow energy changes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3E543B8-F780-2C49-97C6-4AC87A85F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235" y="2479122"/>
            <a:ext cx="5071768" cy="282439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FE9699F-1C74-784B-AEC3-83B78B7D1CEF}"/>
              </a:ext>
            </a:extLst>
          </p:cNvPr>
          <p:cNvSpPr txBox="1"/>
          <p:nvPr/>
        </p:nvSpPr>
        <p:spPr>
          <a:xfrm>
            <a:off x="4482790" y="5303520"/>
            <a:ext cx="4409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Example of depolarisation exercise at 80 GeV</a:t>
            </a:r>
          </a:p>
        </p:txBody>
      </p:sp>
      <p:pic>
        <p:nvPicPr>
          <p:cNvPr id="18" name="Picture 8" descr="A diagram of a cylindrical object&#10;&#10;Description automatically generated">
            <a:extLst>
              <a:ext uri="{FF2B5EF4-FFF2-40B4-BE49-F238E27FC236}">
                <a16:creationId xmlns:a16="http://schemas.microsoft.com/office/drawing/2014/main" id="{26D01090-CA82-6D48-A5B3-1FE25732E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01" y="2439326"/>
            <a:ext cx="3727082" cy="217011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ABDEECB-A16F-9544-9417-10D6FAFB6F19}"/>
              </a:ext>
            </a:extLst>
          </p:cNvPr>
          <p:cNvSpPr txBox="1"/>
          <p:nvPr/>
        </p:nvSpPr>
        <p:spPr>
          <a:xfrm>
            <a:off x="277001" y="2469204"/>
            <a:ext cx="2147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Strip-line depolarizer</a:t>
            </a:r>
          </a:p>
        </p:txBody>
      </p:sp>
      <p:pic>
        <p:nvPicPr>
          <p:cNvPr id="19" name="Picture 5" descr="A circular structure with many colored arrows&#10;&#10;Description automatically generated">
            <a:extLst>
              <a:ext uri="{FF2B5EF4-FFF2-40B4-BE49-F238E27FC236}">
                <a16:creationId xmlns:a16="http://schemas.microsoft.com/office/drawing/2014/main" id="{06875964-1171-F94B-84FD-080199924F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24" y="4544284"/>
            <a:ext cx="2827595" cy="19012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3E57F3DB-BFF2-6F48-9F12-60DBFC8C0114}"/>
                  </a:ext>
                </a:extLst>
              </p:cNvPr>
              <p:cNvSpPr txBox="1"/>
              <p:nvPr/>
            </p:nvSpPr>
            <p:spPr>
              <a:xfrm>
                <a:off x="2745252" y="4572517"/>
                <a:ext cx="373244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GB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GB" baseline="-25000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3E57F3DB-BFF2-6F48-9F12-60DBFC8C0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5252" y="4572517"/>
                <a:ext cx="373244" cy="4029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FE55B18C-FBCA-5344-89D7-1C9B202050D0}"/>
              </a:ext>
            </a:extLst>
          </p:cNvPr>
          <p:cNvSpPr/>
          <p:nvPr/>
        </p:nvSpPr>
        <p:spPr>
          <a:xfrm rot="16200000">
            <a:off x="-3084400" y="3084400"/>
            <a:ext cx="6445802" cy="276999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Höfle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FCC Week 2024 report; Heron, FCC Week 2024 report</a:t>
            </a:r>
          </a:p>
        </p:txBody>
      </p:sp>
      <p:sp>
        <p:nvSpPr>
          <p:cNvPr id="8" name="Accolade fermante 7">
            <a:extLst>
              <a:ext uri="{FF2B5EF4-FFF2-40B4-BE49-F238E27FC236}">
                <a16:creationId xmlns:a16="http://schemas.microsoft.com/office/drawing/2014/main" id="{C2FE4116-0504-7447-85B7-558AF6EBC76A}"/>
              </a:ext>
            </a:extLst>
          </p:cNvPr>
          <p:cNvSpPr/>
          <p:nvPr/>
        </p:nvSpPr>
        <p:spPr>
          <a:xfrm>
            <a:off x="5040351" y="1304693"/>
            <a:ext cx="234176" cy="446048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987B7D6-0F18-2E4D-9977-F2D1A1C7413E}"/>
              </a:ext>
            </a:extLst>
          </p:cNvPr>
          <p:cNvSpPr txBox="1"/>
          <p:nvPr/>
        </p:nvSpPr>
        <p:spPr>
          <a:xfrm>
            <a:off x="5274527" y="1185148"/>
            <a:ext cx="3746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Alternative: </a:t>
            </a:r>
          </a:p>
          <a:p>
            <a:r>
              <a:rPr lang="fr-FR" sz="18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Injection of </a:t>
            </a:r>
            <a:r>
              <a:rPr lang="fr-FR" sz="1800" dirty="0" err="1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pre-polarized</a:t>
            </a:r>
            <a:r>
              <a:rPr lang="fr-FR" sz="18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pilots</a:t>
            </a:r>
          </a:p>
        </p:txBody>
      </p:sp>
    </p:spTree>
    <p:extLst>
      <p:ext uri="{BB962C8B-B14F-4D97-AF65-F5344CB8AC3E}">
        <p14:creationId xmlns:p14="http://schemas.microsoft.com/office/powerpoint/2010/main" val="27749357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99132E-D56C-A241-B4B2-C7A64BEC4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The m</a:t>
            </a:r>
            <a:r>
              <a:rPr lang="fr-FR" baseline="-25000" dirty="0"/>
              <a:t>W</a:t>
            </a:r>
            <a:r>
              <a:rPr lang="fr-FR" dirty="0"/>
              <a:t> question</a:t>
            </a:r>
            <a:endParaRPr lang="fr-FR" baseline="-25000" dirty="0"/>
          </a:p>
        </p:txBody>
      </p:sp>
      <p:sp>
        <p:nvSpPr>
          <p:cNvPr id="15" name="Espace réservé de la date 14">
            <a:extLst>
              <a:ext uri="{FF2B5EF4-FFF2-40B4-BE49-F238E27FC236}">
                <a16:creationId xmlns:a16="http://schemas.microsoft.com/office/drawing/2014/main" id="{F7846F08-524E-DE42-A062-E29E7E773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16" name="Espace réservé du pied de page 15">
            <a:extLst>
              <a:ext uri="{FF2B5EF4-FFF2-40B4-BE49-F238E27FC236}">
                <a16:creationId xmlns:a16="http://schemas.microsoft.com/office/drawing/2014/main" id="{793BD4A3-6FE7-5449-89CC-2018E8281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International Workshop on CEPC</a:t>
            </a:r>
            <a:endParaRPr lang="fr-FR" dirty="0"/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D776B43C-732C-7E48-BB17-98771BE40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31</a:t>
            </a:fld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C08931A-8327-5542-BD7E-EAAD62452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160291"/>
            <a:ext cx="4727115" cy="319569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C71B363-A0DE-1B4F-A852-74C3582DD998}"/>
              </a:ext>
            </a:extLst>
          </p:cNvPr>
          <p:cNvSpPr/>
          <p:nvPr/>
        </p:nvSpPr>
        <p:spPr>
          <a:xfrm rot="16200000">
            <a:off x="-2910383" y="2899734"/>
            <a:ext cx="6445802" cy="646331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Gfitter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group, Eur. Phys. J. C (2018) 78:675;</a:t>
            </a:r>
          </a:p>
          <a:p>
            <a:pPr algn="ctr"/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CDF Collaboration et al., Science 376, 170–176 (2022)</a:t>
            </a:r>
          </a:p>
          <a:p>
            <a:pPr algn="ctr"/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Blondel et al., arXiv:1909.12245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F850719-DE6B-F743-92BC-0CEC875A3442}"/>
              </a:ext>
            </a:extLst>
          </p:cNvPr>
          <p:cNvSpPr txBox="1"/>
          <p:nvPr/>
        </p:nvSpPr>
        <p:spPr>
          <a:xfrm>
            <a:off x="879933" y="1019124"/>
            <a:ext cx="4586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>
                <a:solidFill>
                  <a:srgbClr val="C00000"/>
                </a:solidFill>
              </a:rPr>
              <a:t>NB: initial plot does not include last W-mass measurement from CDF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0ED5BB9-EB97-504D-93DE-9CAC82F75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972" y="1239771"/>
            <a:ext cx="3481145" cy="2905252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92CA846D-BB9C-B24D-8177-D5FE3A94CAD8}"/>
              </a:ext>
            </a:extLst>
          </p:cNvPr>
          <p:cNvCxnSpPr/>
          <p:nvPr/>
        </p:nvCxnSpPr>
        <p:spPr>
          <a:xfrm>
            <a:off x="5047488" y="1239771"/>
            <a:ext cx="640080" cy="232978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16245D14-5BE3-304C-A599-6AB0F06A3DB2}"/>
              </a:ext>
            </a:extLst>
          </p:cNvPr>
          <p:cNvSpPr/>
          <p:nvPr/>
        </p:nvSpPr>
        <p:spPr>
          <a:xfrm>
            <a:off x="1298448" y="2148839"/>
            <a:ext cx="3936590" cy="10199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5C000600-4E6C-F84D-B283-864C816AD520}"/>
              </a:ext>
            </a:extLst>
          </p:cNvPr>
          <p:cNvCxnSpPr/>
          <p:nvPr/>
        </p:nvCxnSpPr>
        <p:spPr>
          <a:xfrm flipH="1">
            <a:off x="4618892" y="1239770"/>
            <a:ext cx="415313" cy="90906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18">
            <a:extLst>
              <a:ext uri="{FF2B5EF4-FFF2-40B4-BE49-F238E27FC236}">
                <a16:creationId xmlns:a16="http://schemas.microsoft.com/office/drawing/2014/main" id="{A875B625-EDE9-6F42-8F3D-3D5394A5B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5910" y="4592730"/>
            <a:ext cx="5099207" cy="584775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highlight>
                  <a:srgbClr val="FFFF00"/>
                </a:highlight>
                <a:sym typeface="Wingdings" pitchFamily="2" charset="2"/>
              </a:rPr>
              <a:t>FCC-</a:t>
            </a:r>
            <a:r>
              <a:rPr lang="en-US" sz="1600" dirty="0" err="1">
                <a:solidFill>
                  <a:srgbClr val="C00000"/>
                </a:solidFill>
                <a:highlight>
                  <a:srgbClr val="FFFF00"/>
                </a:highlight>
                <a:sym typeface="Wingdings" pitchFamily="2" charset="2"/>
              </a:rPr>
              <a:t>ee</a:t>
            </a:r>
            <a:r>
              <a:rPr lang="en-US" sz="1600" dirty="0">
                <a:solidFill>
                  <a:srgbClr val="C00000"/>
                </a:solidFill>
                <a:highlight>
                  <a:srgbClr val="FFFF00"/>
                </a:highlight>
                <a:sym typeface="Wingdings" pitchFamily="2" charset="2"/>
              </a:rPr>
              <a:t> energy calibration is key for a high precision measurement of W mass and width</a:t>
            </a:r>
            <a:endParaRPr lang="en-US" sz="1400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B39EA77-A265-D54E-8426-9463C982C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435" y="4201458"/>
            <a:ext cx="2472184" cy="21879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F884A6B1-1B74-6740-ACBA-4586D9C10014}"/>
                  </a:ext>
                </a:extLst>
              </p:cNvPr>
              <p:cNvSpPr txBox="1"/>
              <p:nvPr/>
            </p:nvSpPr>
            <p:spPr>
              <a:xfrm>
                <a:off x="5756579" y="5479729"/>
                <a:ext cx="30658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0.25 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𝑠𝑡𝑎𝑡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±0.3 (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𝑠𝑦𝑠𝑡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F884A6B1-1B74-6740-ACBA-4586D9C100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6579" y="5479729"/>
                <a:ext cx="3065839" cy="276999"/>
              </a:xfrm>
              <a:prstGeom prst="rect">
                <a:avLst/>
              </a:prstGeom>
              <a:blipFill>
                <a:blip r:embed="rId5"/>
                <a:stretch>
                  <a:fillRect l="-826" t="-8696" r="-2479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06289E3-76A5-C246-ACB1-907385C16B21}"/>
                  </a:ext>
                </a:extLst>
              </p:cNvPr>
              <p:cNvSpPr txBox="1"/>
              <p:nvPr/>
            </p:nvSpPr>
            <p:spPr>
              <a:xfrm>
                <a:off x="5738290" y="5789907"/>
                <a:ext cx="30982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1.2   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𝑠𝑡𝑎𝑡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±0.3 (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𝑠𝑦𝑠𝑡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06289E3-76A5-C246-ACB1-907385C16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8290" y="5789907"/>
                <a:ext cx="3098284" cy="276999"/>
              </a:xfrm>
              <a:prstGeom prst="rect">
                <a:avLst/>
              </a:prstGeom>
              <a:blipFill>
                <a:blip r:embed="rId6"/>
                <a:stretch>
                  <a:fillRect l="-1224" t="-9091" r="-2449" b="-409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ZoneTexte 19">
            <a:extLst>
              <a:ext uri="{FF2B5EF4-FFF2-40B4-BE49-F238E27FC236}">
                <a16:creationId xmlns:a16="http://schemas.microsoft.com/office/drawing/2014/main" id="{F19EEB71-BBC1-EA41-A9D0-599148776277}"/>
              </a:ext>
            </a:extLst>
          </p:cNvPr>
          <p:cNvSpPr txBox="1"/>
          <p:nvPr/>
        </p:nvSpPr>
        <p:spPr>
          <a:xfrm>
            <a:off x="3637921" y="5605241"/>
            <a:ext cx="2118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Expected accuracies:</a:t>
            </a:r>
          </a:p>
        </p:txBody>
      </p:sp>
      <p:pic>
        <p:nvPicPr>
          <p:cNvPr id="28" name="Picture 1" descr="page1image1804548160">
            <a:extLst>
              <a:ext uri="{FF2B5EF4-FFF2-40B4-BE49-F238E27FC236}">
                <a16:creationId xmlns:a16="http://schemas.microsoft.com/office/drawing/2014/main" id="{C6F3207D-0223-9B40-B052-318523648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733" y="5645981"/>
            <a:ext cx="805982" cy="28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8495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7AB91F-E737-8649-8E63-DFB7D15C4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277606" cy="509517"/>
          </a:xfrm>
        </p:spPr>
        <p:txBody>
          <a:bodyPr>
            <a:normAutofit fontScale="90000"/>
          </a:bodyPr>
          <a:lstStyle/>
          <a:p>
            <a:r>
              <a:rPr lang="en-GB" dirty="0"/>
              <a:t>Energy </a:t>
            </a:r>
            <a:r>
              <a:rPr lang="en-GB" dirty="0" err="1"/>
              <a:t>monochromatization</a:t>
            </a:r>
            <a:r>
              <a:rPr lang="en-GB" dirty="0"/>
              <a:t> at H pole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EE1943-0EC1-744C-8A6B-88B07F646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C59132-6C04-744B-A3AB-DAA418466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International Workshop on CEPC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4B8C3C-F814-0245-93CE-1C4659CA7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32</a:t>
            </a:fld>
            <a:endParaRPr lang="fr-FR"/>
          </a:p>
        </p:txBody>
      </p:sp>
      <p:pic>
        <p:nvPicPr>
          <p:cNvPr id="7" name="图片 7" descr="图片包含 图表&#10;&#10;描述已自动生成">
            <a:extLst>
              <a:ext uri="{FF2B5EF4-FFF2-40B4-BE49-F238E27FC236}">
                <a16:creationId xmlns:a16="http://schemas.microsoft.com/office/drawing/2014/main" id="{5787942A-E696-5346-BDD7-F73D5C433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217" y="4070290"/>
            <a:ext cx="3452022" cy="23184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2BD5CDA-A0FE-BA46-A314-23A742B0E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43" y="1702360"/>
            <a:ext cx="3626404" cy="2725297"/>
          </a:xfrm>
          <a:prstGeom prst="rect">
            <a:avLst/>
          </a:prstGeom>
        </p:spPr>
      </p:pic>
      <p:sp>
        <p:nvSpPr>
          <p:cNvPr id="9" name="Text Box 18">
            <a:extLst>
              <a:ext uri="{FF2B5EF4-FFF2-40B4-BE49-F238E27FC236}">
                <a16:creationId xmlns:a16="http://schemas.microsoft.com/office/drawing/2014/main" id="{0C20FD1C-2498-C24E-8FB3-9135F656D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143" y="1023546"/>
            <a:ext cx="8270859" cy="58477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High luminosity provides unique opportunity to constrain electron Yukawa</a:t>
            </a:r>
          </a:p>
          <a:p>
            <a:pPr algn="ctr"/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with resonant s-channel Higgs production at FCC-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ee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3F29E1-C26A-3C44-B3D2-BC1132752D45}"/>
              </a:ext>
            </a:extLst>
          </p:cNvPr>
          <p:cNvSpPr/>
          <p:nvPr/>
        </p:nvSpPr>
        <p:spPr>
          <a:xfrm rot="16200000">
            <a:off x="-2992068" y="2992067"/>
            <a:ext cx="6445802" cy="461665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D’Enterria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Eur. Phys. J. Plus (2022) 137:201 </a:t>
            </a:r>
          </a:p>
          <a:p>
            <a:pPr algn="ctr"/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Faus-Golfe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Eur. Phys. J. Plus (2022) 137:31;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Faus-Golfe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FCC Week 2024 report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1F34B4-0973-2C40-B331-00E83326D7AE}"/>
              </a:ext>
            </a:extLst>
          </p:cNvPr>
          <p:cNvSpPr/>
          <p:nvPr/>
        </p:nvSpPr>
        <p:spPr>
          <a:xfrm>
            <a:off x="1344168" y="2203704"/>
            <a:ext cx="923544" cy="14630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22672A3-8676-034A-9526-DCDDEB8B4398}"/>
              </a:ext>
            </a:extLst>
          </p:cNvPr>
          <p:cNvSpPr txBox="1"/>
          <p:nvPr/>
        </p:nvSpPr>
        <p:spPr>
          <a:xfrm>
            <a:off x="2139696" y="1924242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Goal</a:t>
            </a:r>
          </a:p>
        </p:txBody>
      </p:sp>
      <p:pic>
        <p:nvPicPr>
          <p:cNvPr id="13" name="Imagen 9" descr="latex-image-1.pdf">
            <a:extLst>
              <a:ext uri="{FF2B5EF4-FFF2-40B4-BE49-F238E27FC236}">
                <a16:creationId xmlns:a16="http://schemas.microsoft.com/office/drawing/2014/main" id="{AB167F6F-9235-A442-8A7B-9339D147D2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280" y="1690438"/>
            <a:ext cx="1066370" cy="683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8">
            <a:extLst>
              <a:ext uri="{FF2B5EF4-FFF2-40B4-BE49-F238E27FC236}">
                <a16:creationId xmlns:a16="http://schemas.microsoft.com/office/drawing/2014/main" id="{138A58F2-7CED-1948-BDA5-7CBC3423DD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753870"/>
            <a:ext cx="1646802" cy="603579"/>
          </a:xfrm>
          <a:prstGeom prst="rect">
            <a:avLst/>
          </a:prstGeom>
        </p:spPr>
      </p:pic>
      <p:pic>
        <p:nvPicPr>
          <p:cNvPr id="15" name="Picture 19">
            <a:extLst>
              <a:ext uri="{FF2B5EF4-FFF2-40B4-BE49-F238E27FC236}">
                <a16:creationId xmlns:a16="http://schemas.microsoft.com/office/drawing/2014/main" id="{B7F697F1-C434-C04D-AE7E-08B5C8CBAA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6105" y="2337207"/>
            <a:ext cx="3619158" cy="901005"/>
          </a:xfrm>
          <a:prstGeom prst="rect">
            <a:avLst/>
          </a:prstGeom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47332992-6F69-AB40-B930-33D746613DC4}"/>
              </a:ext>
            </a:extLst>
          </p:cNvPr>
          <p:cNvCxnSpPr/>
          <p:nvPr/>
        </p:nvCxnSpPr>
        <p:spPr>
          <a:xfrm>
            <a:off x="4767453" y="4901184"/>
            <a:ext cx="1450467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25EE5349-CEB1-CE40-AAC3-9B0153858347}"/>
              </a:ext>
            </a:extLst>
          </p:cNvPr>
          <p:cNvSpPr txBox="1"/>
          <p:nvPr/>
        </p:nvSpPr>
        <p:spPr>
          <a:xfrm>
            <a:off x="1344168" y="4707119"/>
            <a:ext cx="3311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Current status of implementation</a:t>
            </a:r>
          </a:p>
          <a:p>
            <a:pPr algn="ctr"/>
            <a:r>
              <a:rPr lang="en-GB" dirty="0"/>
              <a:t>(before lattice re-optimisation)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F7E1EC2-BE7B-EF4F-8726-B33448DB647C}"/>
              </a:ext>
            </a:extLst>
          </p:cNvPr>
          <p:cNvSpPr txBox="1"/>
          <p:nvPr/>
        </p:nvSpPr>
        <p:spPr>
          <a:xfrm>
            <a:off x="1394759" y="5554890"/>
            <a:ext cx="3210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Further improvements expected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0438D1B-84BC-3640-AA0F-DD3410CDDFC7}"/>
              </a:ext>
            </a:extLst>
          </p:cNvPr>
          <p:cNvSpPr txBox="1"/>
          <p:nvPr/>
        </p:nvSpPr>
        <p:spPr>
          <a:xfrm>
            <a:off x="4885572" y="3366681"/>
            <a:ext cx="3833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Trade luminosity for monochromaticity</a:t>
            </a:r>
          </a:p>
        </p:txBody>
      </p:sp>
    </p:spTree>
    <p:extLst>
      <p:ext uri="{BB962C8B-B14F-4D97-AF65-F5344CB8AC3E}">
        <p14:creationId xmlns:p14="http://schemas.microsoft.com/office/powerpoint/2010/main" val="13446408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403259-8A01-0142-910C-814D977C7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Laser </a:t>
            </a:r>
            <a:r>
              <a:rPr lang="fr-FR" dirty="0" err="1"/>
              <a:t>helicity</a:t>
            </a:r>
            <a:r>
              <a:rPr lang="fr-FR" dirty="0"/>
              <a:t> </a:t>
            </a:r>
            <a:r>
              <a:rPr lang="fr-FR" dirty="0" err="1"/>
              <a:t>asymmetries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6436C9-213D-B747-B9D4-B9247F274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F8249A-1613-2842-9DB8-B9C2D5A60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International Workshop on CEPC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D73B64-A382-A344-ACBA-41EA64D48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33</a:t>
            </a:fld>
            <a:endParaRPr lang="fr-FR"/>
          </a:p>
        </p:txBody>
      </p:sp>
      <p:sp>
        <p:nvSpPr>
          <p:cNvPr id="7" name="Text Box 18">
            <a:extLst>
              <a:ext uri="{FF2B5EF4-FFF2-40B4-BE49-F238E27FC236}">
                <a16:creationId xmlns:a16="http://schemas.microsoft.com/office/drawing/2014/main" id="{B9EB1614-2C5D-B64D-B145-6104EA915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900" y="5960098"/>
            <a:ext cx="7232903" cy="338554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Reproductible and well known laser helicity flip is required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D37D33D-EDFC-CD4A-80B7-2CEE245D1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" y="1168505"/>
            <a:ext cx="8641080" cy="46444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4EB9A12-B89E-7745-B9C4-4C654B189463}"/>
              </a:ext>
            </a:extLst>
          </p:cNvPr>
          <p:cNvSpPr/>
          <p:nvPr/>
        </p:nvSpPr>
        <p:spPr>
          <a:xfrm rot="16200000">
            <a:off x="-3084400" y="3084400"/>
            <a:ext cx="6445802" cy="276999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Blondel et al., arXiv:1909.12245 </a:t>
            </a:r>
          </a:p>
        </p:txBody>
      </p:sp>
    </p:spTree>
    <p:extLst>
      <p:ext uri="{BB962C8B-B14F-4D97-AF65-F5344CB8AC3E}">
        <p14:creationId xmlns:p14="http://schemas.microsoft.com/office/powerpoint/2010/main" val="2435618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E691A788-4C22-104F-B888-56634B539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1817" y="960798"/>
            <a:ext cx="9144000" cy="2743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C087295-4B2C-CF44-9711-AF1DF3CEF405}"/>
              </a:ext>
            </a:extLst>
          </p:cNvPr>
          <p:cNvSpPr/>
          <p:nvPr/>
        </p:nvSpPr>
        <p:spPr>
          <a:xfrm>
            <a:off x="652486" y="1533554"/>
            <a:ext cx="4149969" cy="217044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12C98B-265F-4E40-856B-084736869F3F}"/>
              </a:ext>
            </a:extLst>
          </p:cNvPr>
          <p:cNvSpPr/>
          <p:nvPr/>
        </p:nvSpPr>
        <p:spPr>
          <a:xfrm>
            <a:off x="6261141" y="1496228"/>
            <a:ext cx="2314965" cy="190308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C94995E-F8D8-A049-889B-DFC4CF81BD6A}"/>
              </a:ext>
            </a:extLst>
          </p:cNvPr>
          <p:cNvSpPr txBox="1"/>
          <p:nvPr/>
        </p:nvSpPr>
        <p:spPr>
          <a:xfrm>
            <a:off x="2385060" y="3399309"/>
            <a:ext cx="2467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accent1"/>
                </a:solidFill>
              </a:rPr>
              <a:t>Box </a:t>
            </a:r>
            <a:r>
              <a:rPr lang="fr-FR" sz="1200" dirty="0" err="1">
                <a:solidFill>
                  <a:schemeClr val="accent1"/>
                </a:solidFill>
              </a:rPr>
              <a:t>with</a:t>
            </a:r>
            <a:r>
              <a:rPr lang="fr-FR" sz="1200" dirty="0">
                <a:solidFill>
                  <a:schemeClr val="accent1"/>
                </a:solidFill>
              </a:rPr>
              <a:t> rough </a:t>
            </a:r>
            <a:r>
              <a:rPr lang="fr-FR" sz="1200" dirty="0" err="1">
                <a:solidFill>
                  <a:schemeClr val="accent1"/>
                </a:solidFill>
              </a:rPr>
              <a:t>temperature</a:t>
            </a:r>
            <a:r>
              <a:rPr lang="fr-FR" sz="1200" dirty="0">
                <a:solidFill>
                  <a:schemeClr val="accent1"/>
                </a:solidFill>
              </a:rPr>
              <a:t> control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68D9646-E84F-2B4E-8A74-284F64EA32BB}"/>
              </a:ext>
            </a:extLst>
          </p:cNvPr>
          <p:cNvSpPr txBox="1"/>
          <p:nvPr/>
        </p:nvSpPr>
        <p:spPr>
          <a:xfrm>
            <a:off x="6191264" y="3144890"/>
            <a:ext cx="2467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accent1"/>
                </a:solidFill>
              </a:rPr>
              <a:t>Box </a:t>
            </a:r>
            <a:r>
              <a:rPr lang="fr-FR" sz="1200" dirty="0" err="1">
                <a:solidFill>
                  <a:schemeClr val="accent1"/>
                </a:solidFill>
              </a:rPr>
              <a:t>with</a:t>
            </a:r>
            <a:r>
              <a:rPr lang="fr-FR" sz="1200" dirty="0">
                <a:solidFill>
                  <a:schemeClr val="accent1"/>
                </a:solidFill>
              </a:rPr>
              <a:t> rough </a:t>
            </a:r>
            <a:r>
              <a:rPr lang="fr-FR" sz="1200" dirty="0" err="1">
                <a:solidFill>
                  <a:schemeClr val="accent1"/>
                </a:solidFill>
              </a:rPr>
              <a:t>temperature</a:t>
            </a:r>
            <a:r>
              <a:rPr lang="fr-FR" sz="1200" dirty="0">
                <a:solidFill>
                  <a:schemeClr val="accent1"/>
                </a:solidFill>
              </a:rPr>
              <a:t> control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587883B-26BD-8F47-A0A8-EAEA48606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Laser system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FAF2DE-92E1-E641-9E38-79207D5FE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114083-4B46-3E47-A69D-53FD3F54D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International Workshop on CEPC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320CC8-246D-3C4E-9BCC-EBAE893E4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4</a:t>
            </a:fld>
            <a:endParaRPr lang="fr-FR"/>
          </a:p>
        </p:txBody>
      </p:sp>
      <p:sp>
        <p:nvSpPr>
          <p:cNvPr id="7" name="Text Box 18">
            <a:extLst>
              <a:ext uri="{FF2B5EF4-FFF2-40B4-BE49-F238E27FC236}">
                <a16:creationId xmlns:a16="http://schemas.microsoft.com/office/drawing/2014/main" id="{F8749BE8-60A4-E540-BC06-F17F6B529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819" y="3753561"/>
            <a:ext cx="843639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design inspired by previous polarimeters</a:t>
            </a:r>
          </a:p>
          <a:p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Elliptic beam can be delivered with cylindrical lenses/mirrors</a:t>
            </a:r>
          </a:p>
          <a:p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Laser system located in tunnel (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SuperKEKB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polarization upgrade project) or in nearby laser room (Higgs factories)</a:t>
            </a:r>
          </a:p>
        </p:txBody>
      </p:sp>
      <p:sp>
        <p:nvSpPr>
          <p:cNvPr id="15" name="Text Box 18">
            <a:extLst>
              <a:ext uri="{FF2B5EF4-FFF2-40B4-BE49-F238E27FC236}">
                <a16:creationId xmlns:a16="http://schemas.microsoft.com/office/drawing/2014/main" id="{A4DFB1A6-DF91-134A-AE1C-A6882BCB7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819" y="4819070"/>
            <a:ext cx="456770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Key aspects: 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rgbClr val="FF0000"/>
                </a:solidFill>
              </a:rPr>
              <a:t>remote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operation of the laser system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Keep relatively short </a:t>
            </a:r>
            <a:r>
              <a:rPr lang="en-US" sz="1600" dirty="0">
                <a:solidFill>
                  <a:srgbClr val="FF0000"/>
                </a:solidFill>
              </a:rPr>
              <a:t>laser transport 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line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Laser e+- beam </a:t>
            </a:r>
            <a:r>
              <a:rPr lang="en-US" sz="1600" dirty="0">
                <a:solidFill>
                  <a:srgbClr val="FF0000"/>
                </a:solidFill>
              </a:rPr>
              <a:t>interaction chamber</a:t>
            </a:r>
          </a:p>
          <a:p>
            <a:pPr marL="285750" indent="-285750">
              <a:buFontTx/>
              <a:buChar char="-"/>
            </a:pPr>
            <a:r>
              <a:rPr lang="en-US" sz="1600" dirty="0" err="1">
                <a:solidFill>
                  <a:srgbClr val="FF0000"/>
                </a:solidFill>
              </a:rPr>
              <a:t>Synchronisation</a:t>
            </a:r>
            <a:endParaRPr lang="en-US" sz="1600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rgbClr val="FF0000"/>
                </a:solidFill>
              </a:rPr>
              <a:t>Laser polarization control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2831995-8C20-3542-92CF-F096E7FF5803}"/>
              </a:ext>
            </a:extLst>
          </p:cNvPr>
          <p:cNvSpPr txBox="1"/>
          <p:nvPr/>
        </p:nvSpPr>
        <p:spPr>
          <a:xfrm>
            <a:off x="3663101" y="2447768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250MHz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4AFC8653-4E3B-964F-A569-2D92046B0A80}"/>
              </a:ext>
            </a:extLst>
          </p:cNvPr>
          <p:cNvCxnSpPr/>
          <p:nvPr/>
        </p:nvCxnSpPr>
        <p:spPr>
          <a:xfrm>
            <a:off x="6976872" y="960798"/>
            <a:ext cx="0" cy="429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3C9A3BAF-4EF3-1E40-9F91-DD5EB5E1FC7F}"/>
              </a:ext>
            </a:extLst>
          </p:cNvPr>
          <p:cNvSpPr txBox="1"/>
          <p:nvPr/>
        </p:nvSpPr>
        <p:spPr>
          <a:xfrm>
            <a:off x="5086526" y="348732"/>
            <a:ext cx="4057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Possibility</a:t>
            </a:r>
            <a:r>
              <a:rPr lang="fr-FR" dirty="0"/>
              <a:t> to insert </a:t>
            </a:r>
            <a:r>
              <a:rPr lang="fr-FR" dirty="0" err="1"/>
              <a:t>mirror</a:t>
            </a:r>
            <a:r>
              <a:rPr lang="fr-FR" dirty="0"/>
              <a:t> </a:t>
            </a:r>
          </a:p>
          <a:p>
            <a:r>
              <a:rPr lang="fr-FR" dirty="0"/>
              <a:t>for laser </a:t>
            </a:r>
            <a:r>
              <a:rPr lang="fr-FR" dirty="0" err="1"/>
              <a:t>polarization</a:t>
            </a:r>
            <a:r>
              <a:rPr lang="fr-FR" dirty="0"/>
              <a:t> calibration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A9425D-4E10-A242-810B-20578D2E39C1}"/>
              </a:ext>
            </a:extLst>
          </p:cNvPr>
          <p:cNvSpPr/>
          <p:nvPr/>
        </p:nvSpPr>
        <p:spPr>
          <a:xfrm rot="16200000">
            <a:off x="-3084400" y="3084401"/>
            <a:ext cx="6445802" cy="276999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D.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Charlet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et al., 2023 JINST 18 P10014; S. Banerjee, M. Roney et al., arXiv:2205.12847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1AE4C76-F7A3-374B-932C-772B11EFE8DA}"/>
              </a:ext>
            </a:extLst>
          </p:cNvPr>
          <p:cNvSpPr txBox="1"/>
          <p:nvPr/>
        </p:nvSpPr>
        <p:spPr>
          <a:xfrm>
            <a:off x="4541644" y="5661643"/>
            <a:ext cx="447935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>
                <a:solidFill>
                  <a:srgbClr val="C00000"/>
                </a:solidFill>
              </a:rPr>
              <a:t>Only</a:t>
            </a:r>
            <a:r>
              <a:rPr lang="fr-FR" i="1" dirty="0">
                <a:solidFill>
                  <a:srgbClr val="C00000"/>
                </a:solidFill>
              </a:rPr>
              <a:t> </a:t>
            </a:r>
            <a:r>
              <a:rPr lang="fr-FR" i="1" dirty="0" err="1">
                <a:solidFill>
                  <a:srgbClr val="C00000"/>
                </a:solidFill>
              </a:rPr>
              <a:t>selected</a:t>
            </a:r>
            <a:r>
              <a:rPr lang="fr-FR" i="1" dirty="0">
                <a:solidFill>
                  <a:srgbClr val="C00000"/>
                </a:solidFill>
              </a:rPr>
              <a:t> </a:t>
            </a:r>
            <a:r>
              <a:rPr lang="fr-FR" i="1" dirty="0" err="1">
                <a:solidFill>
                  <a:srgbClr val="C00000"/>
                </a:solidFill>
              </a:rPr>
              <a:t>elements</a:t>
            </a:r>
            <a:r>
              <a:rPr lang="fr-FR" i="1" dirty="0">
                <a:solidFill>
                  <a:srgbClr val="C00000"/>
                </a:solidFill>
              </a:rPr>
              <a:t> </a:t>
            </a:r>
            <a:r>
              <a:rPr lang="fr-FR" i="1" dirty="0" err="1">
                <a:solidFill>
                  <a:srgbClr val="C00000"/>
                </a:solidFill>
              </a:rPr>
              <a:t>discussed</a:t>
            </a:r>
            <a:r>
              <a:rPr lang="fr-FR" i="1" dirty="0">
                <a:solidFill>
                  <a:srgbClr val="C00000"/>
                </a:solidFill>
              </a:rPr>
              <a:t> in the </a:t>
            </a:r>
            <a:r>
              <a:rPr lang="fr-FR" i="1" dirty="0" err="1">
                <a:solidFill>
                  <a:srgbClr val="C00000"/>
                </a:solidFill>
              </a:rPr>
              <a:t>following</a:t>
            </a:r>
            <a:endParaRPr lang="fr-FR" i="1" dirty="0">
              <a:solidFill>
                <a:srgbClr val="C00000"/>
              </a:solidFill>
            </a:endParaRP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8BE222CB-F683-FB45-8E96-B6147D732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5558" y="4677924"/>
            <a:ext cx="5711411" cy="338554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24/7 operable laser system, with full monitoring, remote control</a:t>
            </a:r>
          </a:p>
        </p:txBody>
      </p:sp>
    </p:spTree>
    <p:extLst>
      <p:ext uri="{BB962C8B-B14F-4D97-AF65-F5344CB8AC3E}">
        <p14:creationId xmlns:p14="http://schemas.microsoft.com/office/powerpoint/2010/main" val="3099471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BC3A38-CBAF-3A4D-A52D-56BDBC7CE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Interaction </a:t>
            </a:r>
            <a:r>
              <a:rPr lang="fr-FR" dirty="0" err="1"/>
              <a:t>chamber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6F1EA4-B615-564B-8A77-863AE4095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772A09D-616D-BF4E-8A3D-AD278670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International Workshop on CEPC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DF942B-2B47-7E40-B7E4-00AB027E8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5</a:t>
            </a:fld>
            <a:endParaRPr lang="fr-FR"/>
          </a:p>
        </p:txBody>
      </p:sp>
      <p:pic>
        <p:nvPicPr>
          <p:cNvPr id="7" name="Image 3">
            <a:extLst>
              <a:ext uri="{FF2B5EF4-FFF2-40B4-BE49-F238E27FC236}">
                <a16:creationId xmlns:a16="http://schemas.microsoft.com/office/drawing/2014/main" id="{1C62D4F8-EF37-E649-853D-48C7595AB3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49" y="975420"/>
            <a:ext cx="3049073" cy="268166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4917592-2A55-F349-A01B-B44EC307E300}"/>
              </a:ext>
            </a:extLst>
          </p:cNvPr>
          <p:cNvSpPr txBox="1"/>
          <p:nvPr/>
        </p:nvSpPr>
        <p:spPr>
          <a:xfrm>
            <a:off x="910752" y="3782242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SuperKEKB</a:t>
            </a:r>
            <a:r>
              <a:rPr lang="fr-FR" dirty="0"/>
              <a:t> design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EB0A10D-0177-0142-A49C-A6715FFB35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5" t="46854" r="71749"/>
          <a:stretch/>
        </p:blipFill>
        <p:spPr>
          <a:xfrm>
            <a:off x="5587508" y="1024356"/>
            <a:ext cx="2422188" cy="2144515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D6BB21AB-4375-EA4F-8B98-CCA154233018}"/>
              </a:ext>
            </a:extLst>
          </p:cNvPr>
          <p:cNvCxnSpPr/>
          <p:nvPr/>
        </p:nvCxnSpPr>
        <p:spPr>
          <a:xfrm>
            <a:off x="3433864" y="2319392"/>
            <a:ext cx="16342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30D5D99D-0EB4-B246-AFD0-3091AB65C1CE}"/>
              </a:ext>
            </a:extLst>
          </p:cNvPr>
          <p:cNvSpPr txBox="1"/>
          <p:nvPr/>
        </p:nvSpPr>
        <p:spPr>
          <a:xfrm>
            <a:off x="6245675" y="3244334"/>
            <a:ext cx="1500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FCC-</a:t>
            </a:r>
            <a:r>
              <a:rPr lang="fr-FR" dirty="0" err="1"/>
              <a:t>ee</a:t>
            </a:r>
            <a:r>
              <a:rPr lang="fr-FR" dirty="0"/>
              <a:t> design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6D56500-F3E9-2847-AD16-2C065DBF1EEC}"/>
              </a:ext>
            </a:extLst>
          </p:cNvPr>
          <p:cNvSpPr txBox="1"/>
          <p:nvPr/>
        </p:nvSpPr>
        <p:spPr>
          <a:xfrm>
            <a:off x="3781948" y="1950060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inspired</a:t>
            </a:r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574A79E-A3F3-6C4A-8C5A-1F3C6268A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749" y="4273594"/>
            <a:ext cx="3740746" cy="217220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45E3B03-2272-6648-AB21-5D546581E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3285" y="4305540"/>
            <a:ext cx="3648390" cy="206710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9E8382C9-1ABC-AF44-A96D-FE66DDF1B003}"/>
              </a:ext>
            </a:extLst>
          </p:cNvPr>
          <p:cNvSpPr txBox="1"/>
          <p:nvPr/>
        </p:nvSpPr>
        <p:spPr>
          <a:xfrm>
            <a:off x="3190256" y="3806627"/>
            <a:ext cx="54788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Negligible</a:t>
            </a:r>
            <a:r>
              <a:rPr lang="fr-FR" dirty="0"/>
              <a:t> </a:t>
            </a:r>
            <a:r>
              <a:rPr lang="fr-FR" dirty="0" err="1"/>
              <a:t>induced</a:t>
            </a:r>
            <a:r>
              <a:rPr lang="fr-FR" dirty="0"/>
              <a:t> </a:t>
            </a:r>
            <a:r>
              <a:rPr lang="fr-FR" dirty="0" err="1"/>
              <a:t>wakes</a:t>
            </a:r>
            <a:r>
              <a:rPr lang="fr-FR" dirty="0"/>
              <a:t> : 10</a:t>
            </a:r>
            <a:r>
              <a:rPr lang="fr-FR" baseline="30000" dirty="0"/>
              <a:t>-5</a:t>
            </a:r>
            <a:r>
              <a:rPr lang="fr-FR" dirty="0"/>
              <a:t>-10</a:t>
            </a:r>
            <a:r>
              <a:rPr lang="fr-FR" baseline="30000" dirty="0"/>
              <a:t>-4</a:t>
            </a:r>
            <a:r>
              <a:rPr lang="fr-FR" dirty="0"/>
              <a:t> relative contribution</a:t>
            </a:r>
          </a:p>
          <a:p>
            <a:r>
              <a:rPr lang="fr-FR" dirty="0"/>
              <a:t>(</a:t>
            </a:r>
            <a:r>
              <a:rPr lang="fr-FR" dirty="0" err="1"/>
              <a:t>SuperKEKB</a:t>
            </a:r>
            <a:r>
              <a:rPr lang="fr-FR" dirty="0"/>
              <a:t>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1E55BB-FB1A-A141-BADB-854ED7D5E8B8}"/>
              </a:ext>
            </a:extLst>
          </p:cNvPr>
          <p:cNvSpPr/>
          <p:nvPr/>
        </p:nvSpPr>
        <p:spPr>
          <a:xfrm rot="16200000">
            <a:off x="-3096192" y="3076136"/>
            <a:ext cx="6445802" cy="276999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D.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Charlet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et al., 2023 JINST 18 P10014; FCC-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ee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Feasibility Study report. 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ACDB6A60-AEC5-E14E-AD86-4428139192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0411" y="58879"/>
            <a:ext cx="2543589" cy="77251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8795ECB-C2EC-EE4E-A0DB-34053CE6DC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7267" y="780103"/>
            <a:ext cx="903736" cy="90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75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249C9B-C898-2A41-B56C-BA0230F67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Laser synchronisation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386858-06E2-EB4A-A666-0D399CF02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D6C033-8C85-6046-A447-B95BBC0A9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International Workshop on CEPC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CADB2B-E03E-7145-97F8-6064A2244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6</a:t>
            </a:fld>
            <a:endParaRPr lang="fr-FR"/>
          </a:p>
        </p:txBody>
      </p:sp>
      <p:sp>
        <p:nvSpPr>
          <p:cNvPr id="7" name="Text Box 18">
            <a:extLst>
              <a:ext uri="{FF2B5EF4-FFF2-40B4-BE49-F238E27FC236}">
                <a16:creationId xmlns:a16="http://schemas.microsoft.com/office/drawing/2014/main" id="{551B52EF-160A-5D41-9798-5F3531949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708" y="999249"/>
            <a:ext cx="843639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Passive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modelocking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laser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10-1000Mhz pulse repetition rates 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 perfect match to accelerator characteristics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Picosecond pulse durations 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 similar to electron beam bunch length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Easily amplified to several (tens, hundreds) Watts 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 statistical precision is met</a:t>
            </a:r>
          </a:p>
          <a:p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A clock to be synchronized to that of accelerator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Can be located kilometers away from the accelerator reference clock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72C2708-EE1C-8441-9DB1-7CDDCE1A390B}"/>
              </a:ext>
            </a:extLst>
          </p:cNvPr>
          <p:cNvPicPr/>
          <p:nvPr/>
        </p:nvPicPr>
        <p:blipFill>
          <a:blip r:embed="rId2">
            <a:alphaModFix/>
            <a:lum/>
          </a:blip>
          <a:srcRect l="3927" t="10712" r="2697" b="9522"/>
          <a:stretch/>
        </p:blipFill>
        <p:spPr bwMode="auto">
          <a:xfrm>
            <a:off x="155643" y="3041254"/>
            <a:ext cx="5227216" cy="3260358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574B48C-2D2C-8A4B-9A80-ED007F3A3F1F}"/>
              </a:ext>
            </a:extLst>
          </p:cNvPr>
          <p:cNvSpPr/>
          <p:nvPr/>
        </p:nvSpPr>
        <p:spPr bwMode="auto">
          <a:xfrm>
            <a:off x="229288" y="2693515"/>
            <a:ext cx="4701439" cy="540839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50396" rIns="0" bIns="0" anchor="t"/>
          <a:lstStyle/>
          <a:p>
            <a:pPr marL="0" marR="0" indent="0" algn="ctr">
              <a:lnSpc>
                <a:spcPct val="83000"/>
              </a:lnSpc>
              <a:spcBef>
                <a:spcPts val="213"/>
              </a:spcBef>
              <a:spcAft>
                <a:spcPts val="213"/>
              </a:spcAft>
              <a:defRPr/>
            </a:pPr>
            <a:r>
              <a:rPr lang="en-US" sz="1400" strike="noStrike">
                <a:solidFill>
                  <a:srgbClr val="00294B"/>
                </a:solidFill>
                <a:latin typeface="Calibri"/>
              </a:rPr>
              <a:t>Time propagation delay (ps) in optical fiber over time</a:t>
            </a:r>
            <a:endParaRPr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F4B990-1655-E842-AF16-484A76EE7945}"/>
              </a:ext>
            </a:extLst>
          </p:cNvPr>
          <p:cNvSpPr/>
          <p:nvPr/>
        </p:nvSpPr>
        <p:spPr>
          <a:xfrm>
            <a:off x="389106" y="3041254"/>
            <a:ext cx="239544" cy="285370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A695E5E-8B29-F840-87E1-97305C527170}"/>
              </a:ext>
            </a:extLst>
          </p:cNvPr>
          <p:cNvSpPr txBox="1"/>
          <p:nvPr/>
        </p:nvSpPr>
        <p:spPr>
          <a:xfrm>
            <a:off x="739302" y="3234354"/>
            <a:ext cx="2156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200 </a:t>
            </a:r>
            <a:r>
              <a:rPr lang="fr-FR" dirty="0" err="1"/>
              <a:t>ps</a:t>
            </a:r>
            <a:r>
              <a:rPr lang="fr-FR" dirty="0"/>
              <a:t> </a:t>
            </a:r>
            <a:r>
              <a:rPr lang="fr-FR" dirty="0">
                <a:sym typeface="Wingdings" pitchFamily="2" charset="2"/>
              </a:rPr>
              <a:t> </a:t>
            </a:r>
            <a:r>
              <a:rPr lang="fr-FR" dirty="0" err="1">
                <a:sym typeface="Wingdings" pitchFamily="2" charset="2"/>
              </a:rPr>
              <a:t>too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much</a:t>
            </a:r>
            <a:r>
              <a:rPr lang="fr-FR" dirty="0">
                <a:sym typeface="Wingdings" pitchFamily="2" charset="2"/>
              </a:rPr>
              <a:t> !</a:t>
            </a:r>
            <a:endParaRPr lang="fr-FR" dirty="0"/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id="{CAA69729-CB1B-B943-A673-7FE996536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4190" y="2979785"/>
            <a:ext cx="36858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sym typeface="Wingdings" pitchFamily="2" charset="2"/>
              </a:rPr>
              <a:t>Very expansive optical interferometric compensation systems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C8509E8-2055-B24F-9478-7A0E4776FFD8}"/>
              </a:ext>
            </a:extLst>
          </p:cNvPr>
          <p:cNvSpPr txBox="1"/>
          <p:nvPr/>
        </p:nvSpPr>
        <p:spPr>
          <a:xfrm>
            <a:off x="5105498" y="4286754"/>
            <a:ext cx="382760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solidFill>
                  <a:srgbClr val="C00000"/>
                </a:solidFill>
              </a:rPr>
              <a:t>New technologies </a:t>
            </a:r>
            <a:r>
              <a:rPr lang="fr-FR" i="1" dirty="0" err="1">
                <a:solidFill>
                  <a:srgbClr val="C00000"/>
                </a:solidFill>
              </a:rPr>
              <a:t>provide</a:t>
            </a:r>
            <a:r>
              <a:rPr lang="fr-FR" i="1" dirty="0">
                <a:solidFill>
                  <a:srgbClr val="C00000"/>
                </a:solidFill>
              </a:rPr>
              <a:t> </a:t>
            </a:r>
            <a:r>
              <a:rPr lang="fr-FR" i="1" dirty="0" err="1">
                <a:solidFill>
                  <a:srgbClr val="C00000"/>
                </a:solidFill>
              </a:rPr>
              <a:t>simpler</a:t>
            </a:r>
            <a:r>
              <a:rPr lang="fr-FR" i="1" dirty="0">
                <a:solidFill>
                  <a:srgbClr val="C00000"/>
                </a:solidFill>
              </a:rPr>
              <a:t>, </a:t>
            </a:r>
            <a:r>
              <a:rPr lang="fr-FR" i="1" dirty="0" err="1">
                <a:solidFill>
                  <a:srgbClr val="C00000"/>
                </a:solidFill>
              </a:rPr>
              <a:t>cost</a:t>
            </a:r>
            <a:r>
              <a:rPr lang="fr-FR" i="1" dirty="0">
                <a:solidFill>
                  <a:srgbClr val="C00000"/>
                </a:solidFill>
              </a:rPr>
              <a:t> effective solutions to </a:t>
            </a:r>
            <a:r>
              <a:rPr lang="fr-FR" i="1" dirty="0" err="1">
                <a:solidFill>
                  <a:srgbClr val="C00000"/>
                </a:solidFill>
              </a:rPr>
              <a:t>that</a:t>
            </a:r>
            <a:r>
              <a:rPr lang="fr-FR" i="1" dirty="0">
                <a:solidFill>
                  <a:srgbClr val="C00000"/>
                </a:solidFill>
              </a:rPr>
              <a:t> </a:t>
            </a:r>
            <a:r>
              <a:rPr lang="fr-FR" i="1" dirty="0" err="1">
                <a:solidFill>
                  <a:srgbClr val="C00000"/>
                </a:solidFill>
              </a:rPr>
              <a:t>feature</a:t>
            </a:r>
            <a:endParaRPr lang="fr-FR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4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0316894C-F7EC-C04B-8743-48BA7FEAA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86" y="871199"/>
            <a:ext cx="2834640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2264CB-B068-0044-B765-AD78EA6E8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 err="1"/>
              <a:t>WhiteRabbit</a:t>
            </a:r>
            <a:r>
              <a:rPr lang="fr-FR" sz="3600" dirty="0"/>
              <a:t> synchronisation </a:t>
            </a:r>
            <a:r>
              <a:rPr lang="fr-FR" sz="3600" dirty="0" err="1"/>
              <a:t>scheme</a:t>
            </a:r>
            <a:endParaRPr lang="fr-FR" sz="3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7E6453-51D7-7A40-9795-E74C4C57C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F96181-B690-E54B-B013-883837DBA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International Workshop on CEPC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9D9BCE-AA1B-B743-B889-D983A1532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7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404F481-2E11-D14C-9C0E-95991DF1C2F3}"/>
              </a:ext>
            </a:extLst>
          </p:cNvPr>
          <p:cNvSpPr txBox="1"/>
          <p:nvPr/>
        </p:nvSpPr>
        <p:spPr>
          <a:xfrm>
            <a:off x="299304" y="1196050"/>
            <a:ext cx="276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Master </a:t>
            </a:r>
            <a:r>
              <a:rPr lang="fr-FR" sz="1600" dirty="0" err="1"/>
              <a:t>Oscillator</a:t>
            </a:r>
            <a:r>
              <a:rPr lang="fr-FR" sz="1600" dirty="0"/>
              <a:t> (510MHz/51)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CF011288-96AF-D149-B661-1AAD7824BB15}"/>
              </a:ext>
            </a:extLst>
          </p:cNvPr>
          <p:cNvCxnSpPr/>
          <p:nvPr/>
        </p:nvCxnSpPr>
        <p:spPr>
          <a:xfrm>
            <a:off x="610362" y="1550641"/>
            <a:ext cx="0" cy="737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rme libre 8">
            <a:extLst>
              <a:ext uri="{FF2B5EF4-FFF2-40B4-BE49-F238E27FC236}">
                <a16:creationId xmlns:a16="http://schemas.microsoft.com/office/drawing/2014/main" id="{637DB84A-E469-1346-84B1-8052CEB89361}"/>
              </a:ext>
            </a:extLst>
          </p:cNvPr>
          <p:cNvSpPr/>
          <p:nvPr/>
        </p:nvSpPr>
        <p:spPr>
          <a:xfrm>
            <a:off x="859536" y="2496312"/>
            <a:ext cx="2112264" cy="905256"/>
          </a:xfrm>
          <a:custGeom>
            <a:avLst/>
            <a:gdLst>
              <a:gd name="connsiteX0" fmla="*/ 0 w 2112264"/>
              <a:gd name="connsiteY0" fmla="*/ 0 h 905256"/>
              <a:gd name="connsiteX1" fmla="*/ 9144 w 2112264"/>
              <a:gd name="connsiteY1" fmla="*/ 429768 h 905256"/>
              <a:gd name="connsiteX2" fmla="*/ 27432 w 2112264"/>
              <a:gd name="connsiteY2" fmla="*/ 557784 h 905256"/>
              <a:gd name="connsiteX3" fmla="*/ 36576 w 2112264"/>
              <a:gd name="connsiteY3" fmla="*/ 594360 h 905256"/>
              <a:gd name="connsiteX4" fmla="*/ 54864 w 2112264"/>
              <a:gd name="connsiteY4" fmla="*/ 621792 h 905256"/>
              <a:gd name="connsiteX5" fmla="*/ 73152 w 2112264"/>
              <a:gd name="connsiteY5" fmla="*/ 658368 h 905256"/>
              <a:gd name="connsiteX6" fmla="*/ 109728 w 2112264"/>
              <a:gd name="connsiteY6" fmla="*/ 676656 h 905256"/>
              <a:gd name="connsiteX7" fmla="*/ 201168 w 2112264"/>
              <a:gd name="connsiteY7" fmla="*/ 694944 h 905256"/>
              <a:gd name="connsiteX8" fmla="*/ 310896 w 2112264"/>
              <a:gd name="connsiteY8" fmla="*/ 685800 h 905256"/>
              <a:gd name="connsiteX9" fmla="*/ 338328 w 2112264"/>
              <a:gd name="connsiteY9" fmla="*/ 676656 h 905256"/>
              <a:gd name="connsiteX10" fmla="*/ 356616 w 2112264"/>
              <a:gd name="connsiteY10" fmla="*/ 649224 h 905256"/>
              <a:gd name="connsiteX11" fmla="*/ 365760 w 2112264"/>
              <a:gd name="connsiteY11" fmla="*/ 603504 h 905256"/>
              <a:gd name="connsiteX12" fmla="*/ 356616 w 2112264"/>
              <a:gd name="connsiteY12" fmla="*/ 512064 h 905256"/>
              <a:gd name="connsiteX13" fmla="*/ 347472 w 2112264"/>
              <a:gd name="connsiteY13" fmla="*/ 484632 h 905256"/>
              <a:gd name="connsiteX14" fmla="*/ 274320 w 2112264"/>
              <a:gd name="connsiteY14" fmla="*/ 429768 h 905256"/>
              <a:gd name="connsiteX15" fmla="*/ 246888 w 2112264"/>
              <a:gd name="connsiteY15" fmla="*/ 420624 h 905256"/>
              <a:gd name="connsiteX16" fmla="*/ 210312 w 2112264"/>
              <a:gd name="connsiteY16" fmla="*/ 402336 h 905256"/>
              <a:gd name="connsiteX17" fmla="*/ 109728 w 2112264"/>
              <a:gd name="connsiteY17" fmla="*/ 411480 h 905256"/>
              <a:gd name="connsiteX18" fmla="*/ 100584 w 2112264"/>
              <a:gd name="connsiteY18" fmla="*/ 438912 h 905256"/>
              <a:gd name="connsiteX19" fmla="*/ 155448 w 2112264"/>
              <a:gd name="connsiteY19" fmla="*/ 594360 h 905256"/>
              <a:gd name="connsiteX20" fmla="*/ 210312 w 2112264"/>
              <a:gd name="connsiteY20" fmla="*/ 630936 h 905256"/>
              <a:gd name="connsiteX21" fmla="*/ 256032 w 2112264"/>
              <a:gd name="connsiteY21" fmla="*/ 658368 h 905256"/>
              <a:gd name="connsiteX22" fmla="*/ 365760 w 2112264"/>
              <a:gd name="connsiteY22" fmla="*/ 685800 h 905256"/>
              <a:gd name="connsiteX23" fmla="*/ 576072 w 2112264"/>
              <a:gd name="connsiteY23" fmla="*/ 676656 h 905256"/>
              <a:gd name="connsiteX24" fmla="*/ 612648 w 2112264"/>
              <a:gd name="connsiteY24" fmla="*/ 667512 h 905256"/>
              <a:gd name="connsiteX25" fmla="*/ 685800 w 2112264"/>
              <a:gd name="connsiteY25" fmla="*/ 630936 h 905256"/>
              <a:gd name="connsiteX26" fmla="*/ 786384 w 2112264"/>
              <a:gd name="connsiteY26" fmla="*/ 512064 h 905256"/>
              <a:gd name="connsiteX27" fmla="*/ 804672 w 2112264"/>
              <a:gd name="connsiteY27" fmla="*/ 457200 h 905256"/>
              <a:gd name="connsiteX28" fmla="*/ 786384 w 2112264"/>
              <a:gd name="connsiteY28" fmla="*/ 356616 h 905256"/>
              <a:gd name="connsiteX29" fmla="*/ 749808 w 2112264"/>
              <a:gd name="connsiteY29" fmla="*/ 338328 h 905256"/>
              <a:gd name="connsiteX30" fmla="*/ 713232 w 2112264"/>
              <a:gd name="connsiteY30" fmla="*/ 329184 h 905256"/>
              <a:gd name="connsiteX31" fmla="*/ 685800 w 2112264"/>
              <a:gd name="connsiteY31" fmla="*/ 320040 h 905256"/>
              <a:gd name="connsiteX32" fmla="*/ 594360 w 2112264"/>
              <a:gd name="connsiteY32" fmla="*/ 329184 h 905256"/>
              <a:gd name="connsiteX33" fmla="*/ 566928 w 2112264"/>
              <a:gd name="connsiteY33" fmla="*/ 347472 h 905256"/>
              <a:gd name="connsiteX34" fmla="*/ 539496 w 2112264"/>
              <a:gd name="connsiteY34" fmla="*/ 402336 h 905256"/>
              <a:gd name="connsiteX35" fmla="*/ 530352 w 2112264"/>
              <a:gd name="connsiteY35" fmla="*/ 438912 h 905256"/>
              <a:gd name="connsiteX36" fmla="*/ 539496 w 2112264"/>
              <a:gd name="connsiteY36" fmla="*/ 585216 h 905256"/>
              <a:gd name="connsiteX37" fmla="*/ 603504 w 2112264"/>
              <a:gd name="connsiteY37" fmla="*/ 658368 h 905256"/>
              <a:gd name="connsiteX38" fmla="*/ 630936 w 2112264"/>
              <a:gd name="connsiteY38" fmla="*/ 667512 h 905256"/>
              <a:gd name="connsiteX39" fmla="*/ 694944 w 2112264"/>
              <a:gd name="connsiteY39" fmla="*/ 704088 h 905256"/>
              <a:gd name="connsiteX40" fmla="*/ 740664 w 2112264"/>
              <a:gd name="connsiteY40" fmla="*/ 713232 h 905256"/>
              <a:gd name="connsiteX41" fmla="*/ 786384 w 2112264"/>
              <a:gd name="connsiteY41" fmla="*/ 731520 h 905256"/>
              <a:gd name="connsiteX42" fmla="*/ 841248 w 2112264"/>
              <a:gd name="connsiteY42" fmla="*/ 740664 h 905256"/>
              <a:gd name="connsiteX43" fmla="*/ 905256 w 2112264"/>
              <a:gd name="connsiteY43" fmla="*/ 758952 h 905256"/>
              <a:gd name="connsiteX44" fmla="*/ 969264 w 2112264"/>
              <a:gd name="connsiteY44" fmla="*/ 768096 h 905256"/>
              <a:gd name="connsiteX45" fmla="*/ 1078992 w 2112264"/>
              <a:gd name="connsiteY45" fmla="*/ 786384 h 905256"/>
              <a:gd name="connsiteX46" fmla="*/ 1133856 w 2112264"/>
              <a:gd name="connsiteY46" fmla="*/ 795528 h 905256"/>
              <a:gd name="connsiteX47" fmla="*/ 1252728 w 2112264"/>
              <a:gd name="connsiteY47" fmla="*/ 777240 h 905256"/>
              <a:gd name="connsiteX48" fmla="*/ 1280160 w 2112264"/>
              <a:gd name="connsiteY48" fmla="*/ 740664 h 905256"/>
              <a:gd name="connsiteX49" fmla="*/ 1298448 w 2112264"/>
              <a:gd name="connsiteY49" fmla="*/ 630936 h 905256"/>
              <a:gd name="connsiteX50" fmla="*/ 1289304 w 2112264"/>
              <a:gd name="connsiteY50" fmla="*/ 493776 h 905256"/>
              <a:gd name="connsiteX51" fmla="*/ 1252728 w 2112264"/>
              <a:gd name="connsiteY51" fmla="*/ 466344 h 905256"/>
              <a:gd name="connsiteX52" fmla="*/ 1106424 w 2112264"/>
              <a:gd name="connsiteY52" fmla="*/ 484632 h 905256"/>
              <a:gd name="connsiteX53" fmla="*/ 1078992 w 2112264"/>
              <a:gd name="connsiteY53" fmla="*/ 493776 h 905256"/>
              <a:gd name="connsiteX54" fmla="*/ 1014984 w 2112264"/>
              <a:gd name="connsiteY54" fmla="*/ 539496 h 905256"/>
              <a:gd name="connsiteX55" fmla="*/ 987552 w 2112264"/>
              <a:gd name="connsiteY55" fmla="*/ 594360 h 905256"/>
              <a:gd name="connsiteX56" fmla="*/ 996696 w 2112264"/>
              <a:gd name="connsiteY56" fmla="*/ 630936 h 905256"/>
              <a:gd name="connsiteX57" fmla="*/ 1106424 w 2112264"/>
              <a:gd name="connsiteY57" fmla="*/ 731520 h 905256"/>
              <a:gd name="connsiteX58" fmla="*/ 1152144 w 2112264"/>
              <a:gd name="connsiteY58" fmla="*/ 777240 h 905256"/>
              <a:gd name="connsiteX59" fmla="*/ 1197864 w 2112264"/>
              <a:gd name="connsiteY59" fmla="*/ 804672 h 905256"/>
              <a:gd name="connsiteX60" fmla="*/ 1252728 w 2112264"/>
              <a:gd name="connsiteY60" fmla="*/ 841248 h 905256"/>
              <a:gd name="connsiteX61" fmla="*/ 1316736 w 2112264"/>
              <a:gd name="connsiteY61" fmla="*/ 868680 h 905256"/>
              <a:gd name="connsiteX62" fmla="*/ 1353312 w 2112264"/>
              <a:gd name="connsiteY62" fmla="*/ 886968 h 905256"/>
              <a:gd name="connsiteX63" fmla="*/ 1408176 w 2112264"/>
              <a:gd name="connsiteY63" fmla="*/ 896112 h 905256"/>
              <a:gd name="connsiteX64" fmla="*/ 1444752 w 2112264"/>
              <a:gd name="connsiteY64" fmla="*/ 886968 h 905256"/>
              <a:gd name="connsiteX65" fmla="*/ 1472184 w 2112264"/>
              <a:gd name="connsiteY65" fmla="*/ 850392 h 905256"/>
              <a:gd name="connsiteX66" fmla="*/ 1490472 w 2112264"/>
              <a:gd name="connsiteY66" fmla="*/ 822960 h 905256"/>
              <a:gd name="connsiteX67" fmla="*/ 1527048 w 2112264"/>
              <a:gd name="connsiteY67" fmla="*/ 740664 h 905256"/>
              <a:gd name="connsiteX68" fmla="*/ 1536192 w 2112264"/>
              <a:gd name="connsiteY68" fmla="*/ 704088 h 905256"/>
              <a:gd name="connsiteX69" fmla="*/ 1554480 w 2112264"/>
              <a:gd name="connsiteY69" fmla="*/ 640080 h 905256"/>
              <a:gd name="connsiteX70" fmla="*/ 1527048 w 2112264"/>
              <a:gd name="connsiteY70" fmla="*/ 466344 h 905256"/>
              <a:gd name="connsiteX71" fmla="*/ 1499616 w 2112264"/>
              <a:gd name="connsiteY71" fmla="*/ 448056 h 905256"/>
              <a:gd name="connsiteX72" fmla="*/ 1472184 w 2112264"/>
              <a:gd name="connsiteY72" fmla="*/ 438912 h 905256"/>
              <a:gd name="connsiteX73" fmla="*/ 1380744 w 2112264"/>
              <a:gd name="connsiteY73" fmla="*/ 475488 h 905256"/>
              <a:gd name="connsiteX74" fmla="*/ 1371600 w 2112264"/>
              <a:gd name="connsiteY74" fmla="*/ 502920 h 905256"/>
              <a:gd name="connsiteX75" fmla="*/ 1380744 w 2112264"/>
              <a:gd name="connsiteY75" fmla="*/ 585216 h 905256"/>
              <a:gd name="connsiteX76" fmla="*/ 1435608 w 2112264"/>
              <a:gd name="connsiteY76" fmla="*/ 640080 h 905256"/>
              <a:gd name="connsiteX77" fmla="*/ 1508760 w 2112264"/>
              <a:gd name="connsiteY77" fmla="*/ 713232 h 905256"/>
              <a:gd name="connsiteX78" fmla="*/ 1600200 w 2112264"/>
              <a:gd name="connsiteY78" fmla="*/ 804672 h 905256"/>
              <a:gd name="connsiteX79" fmla="*/ 1636776 w 2112264"/>
              <a:gd name="connsiteY79" fmla="*/ 822960 h 905256"/>
              <a:gd name="connsiteX80" fmla="*/ 1673352 w 2112264"/>
              <a:gd name="connsiteY80" fmla="*/ 850392 h 905256"/>
              <a:gd name="connsiteX81" fmla="*/ 1819656 w 2112264"/>
              <a:gd name="connsiteY81" fmla="*/ 905256 h 905256"/>
              <a:gd name="connsiteX82" fmla="*/ 1956816 w 2112264"/>
              <a:gd name="connsiteY82" fmla="*/ 886968 h 905256"/>
              <a:gd name="connsiteX83" fmla="*/ 2029968 w 2112264"/>
              <a:gd name="connsiteY83" fmla="*/ 841248 h 905256"/>
              <a:gd name="connsiteX84" fmla="*/ 2066544 w 2112264"/>
              <a:gd name="connsiteY84" fmla="*/ 822960 h 905256"/>
              <a:gd name="connsiteX85" fmla="*/ 2112264 w 2112264"/>
              <a:gd name="connsiteY85" fmla="*/ 804672 h 90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112264" h="905256">
                <a:moveTo>
                  <a:pt x="0" y="0"/>
                </a:moveTo>
                <a:cubicBezTo>
                  <a:pt x="3048" y="143256"/>
                  <a:pt x="4030" y="286571"/>
                  <a:pt x="9144" y="429768"/>
                </a:cubicBezTo>
                <a:cubicBezTo>
                  <a:pt x="10674" y="472597"/>
                  <a:pt x="18129" y="515921"/>
                  <a:pt x="27432" y="557784"/>
                </a:cubicBezTo>
                <a:cubicBezTo>
                  <a:pt x="30158" y="570052"/>
                  <a:pt x="31626" y="582809"/>
                  <a:pt x="36576" y="594360"/>
                </a:cubicBezTo>
                <a:cubicBezTo>
                  <a:pt x="40905" y="604461"/>
                  <a:pt x="49412" y="612250"/>
                  <a:pt x="54864" y="621792"/>
                </a:cubicBezTo>
                <a:cubicBezTo>
                  <a:pt x="61627" y="633627"/>
                  <a:pt x="63513" y="648729"/>
                  <a:pt x="73152" y="658368"/>
                </a:cubicBezTo>
                <a:cubicBezTo>
                  <a:pt x="82791" y="668007"/>
                  <a:pt x="96965" y="671870"/>
                  <a:pt x="109728" y="676656"/>
                </a:cubicBezTo>
                <a:cubicBezTo>
                  <a:pt x="131553" y="684840"/>
                  <a:pt x="182205" y="691784"/>
                  <a:pt x="201168" y="694944"/>
                </a:cubicBezTo>
                <a:cubicBezTo>
                  <a:pt x="237744" y="691896"/>
                  <a:pt x="274515" y="690651"/>
                  <a:pt x="310896" y="685800"/>
                </a:cubicBezTo>
                <a:cubicBezTo>
                  <a:pt x="320450" y="684526"/>
                  <a:pt x="330802" y="682677"/>
                  <a:pt x="338328" y="676656"/>
                </a:cubicBezTo>
                <a:cubicBezTo>
                  <a:pt x="346910" y="669791"/>
                  <a:pt x="350520" y="658368"/>
                  <a:pt x="356616" y="649224"/>
                </a:cubicBezTo>
                <a:cubicBezTo>
                  <a:pt x="359664" y="633984"/>
                  <a:pt x="365760" y="619046"/>
                  <a:pt x="365760" y="603504"/>
                </a:cubicBezTo>
                <a:cubicBezTo>
                  <a:pt x="365760" y="572872"/>
                  <a:pt x="361274" y="542340"/>
                  <a:pt x="356616" y="512064"/>
                </a:cubicBezTo>
                <a:cubicBezTo>
                  <a:pt x="355150" y="502537"/>
                  <a:pt x="353745" y="491950"/>
                  <a:pt x="347472" y="484632"/>
                </a:cubicBezTo>
                <a:cubicBezTo>
                  <a:pt x="342425" y="478744"/>
                  <a:pt x="290256" y="437736"/>
                  <a:pt x="274320" y="429768"/>
                </a:cubicBezTo>
                <a:cubicBezTo>
                  <a:pt x="265699" y="425457"/>
                  <a:pt x="255747" y="424421"/>
                  <a:pt x="246888" y="420624"/>
                </a:cubicBezTo>
                <a:cubicBezTo>
                  <a:pt x="234359" y="415254"/>
                  <a:pt x="222504" y="408432"/>
                  <a:pt x="210312" y="402336"/>
                </a:cubicBezTo>
                <a:cubicBezTo>
                  <a:pt x="176784" y="405384"/>
                  <a:pt x="141667" y="400834"/>
                  <a:pt x="109728" y="411480"/>
                </a:cubicBezTo>
                <a:cubicBezTo>
                  <a:pt x="100584" y="414528"/>
                  <a:pt x="99943" y="429295"/>
                  <a:pt x="100584" y="438912"/>
                </a:cubicBezTo>
                <a:cubicBezTo>
                  <a:pt x="105542" y="513281"/>
                  <a:pt x="104413" y="548428"/>
                  <a:pt x="155448" y="594360"/>
                </a:cubicBezTo>
                <a:cubicBezTo>
                  <a:pt x="171785" y="609063"/>
                  <a:pt x="191769" y="619136"/>
                  <a:pt x="210312" y="630936"/>
                </a:cubicBezTo>
                <a:cubicBezTo>
                  <a:pt x="225306" y="640478"/>
                  <a:pt x="239171" y="652748"/>
                  <a:pt x="256032" y="658368"/>
                </a:cubicBezTo>
                <a:cubicBezTo>
                  <a:pt x="328485" y="682519"/>
                  <a:pt x="291881" y="673487"/>
                  <a:pt x="365760" y="685800"/>
                </a:cubicBezTo>
                <a:cubicBezTo>
                  <a:pt x="435864" y="682752"/>
                  <a:pt x="506093" y="681840"/>
                  <a:pt x="576072" y="676656"/>
                </a:cubicBezTo>
                <a:cubicBezTo>
                  <a:pt x="588605" y="675728"/>
                  <a:pt x="601047" y="672346"/>
                  <a:pt x="612648" y="667512"/>
                </a:cubicBezTo>
                <a:cubicBezTo>
                  <a:pt x="637813" y="657027"/>
                  <a:pt x="666523" y="650213"/>
                  <a:pt x="685800" y="630936"/>
                </a:cubicBezTo>
                <a:cubicBezTo>
                  <a:pt x="732564" y="584172"/>
                  <a:pt x="761287" y="567277"/>
                  <a:pt x="786384" y="512064"/>
                </a:cubicBezTo>
                <a:cubicBezTo>
                  <a:pt x="794361" y="494515"/>
                  <a:pt x="804672" y="457200"/>
                  <a:pt x="804672" y="457200"/>
                </a:cubicBezTo>
                <a:cubicBezTo>
                  <a:pt x="798576" y="423672"/>
                  <a:pt x="800665" y="387557"/>
                  <a:pt x="786384" y="356616"/>
                </a:cubicBezTo>
                <a:cubicBezTo>
                  <a:pt x="780672" y="344240"/>
                  <a:pt x="762571" y="343114"/>
                  <a:pt x="749808" y="338328"/>
                </a:cubicBezTo>
                <a:cubicBezTo>
                  <a:pt x="738041" y="333915"/>
                  <a:pt x="725316" y="332636"/>
                  <a:pt x="713232" y="329184"/>
                </a:cubicBezTo>
                <a:cubicBezTo>
                  <a:pt x="703964" y="326536"/>
                  <a:pt x="694944" y="323088"/>
                  <a:pt x="685800" y="320040"/>
                </a:cubicBezTo>
                <a:cubicBezTo>
                  <a:pt x="655320" y="323088"/>
                  <a:pt x="624208" y="322296"/>
                  <a:pt x="594360" y="329184"/>
                </a:cubicBezTo>
                <a:cubicBezTo>
                  <a:pt x="583652" y="331655"/>
                  <a:pt x="574699" y="339701"/>
                  <a:pt x="566928" y="347472"/>
                </a:cubicBezTo>
                <a:cubicBezTo>
                  <a:pt x="550898" y="363502"/>
                  <a:pt x="545446" y="381512"/>
                  <a:pt x="539496" y="402336"/>
                </a:cubicBezTo>
                <a:cubicBezTo>
                  <a:pt x="536044" y="414420"/>
                  <a:pt x="533400" y="426720"/>
                  <a:pt x="530352" y="438912"/>
                </a:cubicBezTo>
                <a:cubicBezTo>
                  <a:pt x="533400" y="487680"/>
                  <a:pt x="528178" y="537682"/>
                  <a:pt x="539496" y="585216"/>
                </a:cubicBezTo>
                <a:cubicBezTo>
                  <a:pt x="540997" y="591522"/>
                  <a:pt x="590864" y="649941"/>
                  <a:pt x="603504" y="658368"/>
                </a:cubicBezTo>
                <a:cubicBezTo>
                  <a:pt x="611524" y="663715"/>
                  <a:pt x="622315" y="663201"/>
                  <a:pt x="630936" y="667512"/>
                </a:cubicBezTo>
                <a:cubicBezTo>
                  <a:pt x="671070" y="687579"/>
                  <a:pt x="646851" y="688057"/>
                  <a:pt x="694944" y="704088"/>
                </a:cubicBezTo>
                <a:cubicBezTo>
                  <a:pt x="709688" y="709003"/>
                  <a:pt x="725778" y="708766"/>
                  <a:pt x="740664" y="713232"/>
                </a:cubicBezTo>
                <a:cubicBezTo>
                  <a:pt x="756386" y="717949"/>
                  <a:pt x="770548" y="727201"/>
                  <a:pt x="786384" y="731520"/>
                </a:cubicBezTo>
                <a:cubicBezTo>
                  <a:pt x="804271" y="736398"/>
                  <a:pt x="823183" y="736495"/>
                  <a:pt x="841248" y="740664"/>
                </a:cubicBezTo>
                <a:cubicBezTo>
                  <a:pt x="862870" y="745654"/>
                  <a:pt x="883559" y="754303"/>
                  <a:pt x="905256" y="758952"/>
                </a:cubicBezTo>
                <a:cubicBezTo>
                  <a:pt x="926330" y="763468"/>
                  <a:pt x="947975" y="764735"/>
                  <a:pt x="969264" y="768096"/>
                </a:cubicBezTo>
                <a:lnTo>
                  <a:pt x="1078992" y="786384"/>
                </a:lnTo>
                <a:lnTo>
                  <a:pt x="1133856" y="795528"/>
                </a:lnTo>
                <a:cubicBezTo>
                  <a:pt x="1173480" y="789432"/>
                  <a:pt x="1215190" y="791317"/>
                  <a:pt x="1252728" y="777240"/>
                </a:cubicBezTo>
                <a:cubicBezTo>
                  <a:pt x="1266998" y="771889"/>
                  <a:pt x="1273344" y="754295"/>
                  <a:pt x="1280160" y="740664"/>
                </a:cubicBezTo>
                <a:cubicBezTo>
                  <a:pt x="1290229" y="720525"/>
                  <a:pt x="1297590" y="637800"/>
                  <a:pt x="1298448" y="630936"/>
                </a:cubicBezTo>
                <a:cubicBezTo>
                  <a:pt x="1295400" y="585216"/>
                  <a:pt x="1301568" y="537926"/>
                  <a:pt x="1289304" y="493776"/>
                </a:cubicBezTo>
                <a:cubicBezTo>
                  <a:pt x="1285225" y="479092"/>
                  <a:pt x="1267949" y="467105"/>
                  <a:pt x="1252728" y="466344"/>
                </a:cubicBezTo>
                <a:cubicBezTo>
                  <a:pt x="1203642" y="463890"/>
                  <a:pt x="1155192" y="478536"/>
                  <a:pt x="1106424" y="484632"/>
                </a:cubicBezTo>
                <a:cubicBezTo>
                  <a:pt x="1097280" y="487680"/>
                  <a:pt x="1087613" y="489465"/>
                  <a:pt x="1078992" y="493776"/>
                </a:cubicBezTo>
                <a:cubicBezTo>
                  <a:pt x="1068608" y="498968"/>
                  <a:pt x="1019126" y="535354"/>
                  <a:pt x="1014984" y="539496"/>
                </a:cubicBezTo>
                <a:cubicBezTo>
                  <a:pt x="997258" y="557222"/>
                  <a:pt x="994989" y="572049"/>
                  <a:pt x="987552" y="594360"/>
                </a:cubicBezTo>
                <a:cubicBezTo>
                  <a:pt x="990600" y="606552"/>
                  <a:pt x="989949" y="620334"/>
                  <a:pt x="996696" y="630936"/>
                </a:cubicBezTo>
                <a:cubicBezTo>
                  <a:pt x="1048819" y="712843"/>
                  <a:pt x="1041510" y="678409"/>
                  <a:pt x="1106424" y="731520"/>
                </a:cubicBezTo>
                <a:cubicBezTo>
                  <a:pt x="1123105" y="745168"/>
                  <a:pt x="1135314" y="763776"/>
                  <a:pt x="1152144" y="777240"/>
                </a:cubicBezTo>
                <a:cubicBezTo>
                  <a:pt x="1166022" y="788343"/>
                  <a:pt x="1182870" y="795130"/>
                  <a:pt x="1197864" y="804672"/>
                </a:cubicBezTo>
                <a:cubicBezTo>
                  <a:pt x="1216407" y="816472"/>
                  <a:pt x="1233881" y="829940"/>
                  <a:pt x="1252728" y="841248"/>
                </a:cubicBezTo>
                <a:cubicBezTo>
                  <a:pt x="1303273" y="871575"/>
                  <a:pt x="1272591" y="849761"/>
                  <a:pt x="1316736" y="868680"/>
                </a:cubicBezTo>
                <a:cubicBezTo>
                  <a:pt x="1329265" y="874050"/>
                  <a:pt x="1340256" y="883051"/>
                  <a:pt x="1353312" y="886968"/>
                </a:cubicBezTo>
                <a:cubicBezTo>
                  <a:pt x="1371070" y="892296"/>
                  <a:pt x="1389888" y="893064"/>
                  <a:pt x="1408176" y="896112"/>
                </a:cubicBezTo>
                <a:cubicBezTo>
                  <a:pt x="1420368" y="893064"/>
                  <a:pt x="1434526" y="894273"/>
                  <a:pt x="1444752" y="886968"/>
                </a:cubicBezTo>
                <a:cubicBezTo>
                  <a:pt x="1457153" y="878110"/>
                  <a:pt x="1463326" y="862793"/>
                  <a:pt x="1472184" y="850392"/>
                </a:cubicBezTo>
                <a:cubicBezTo>
                  <a:pt x="1478572" y="841449"/>
                  <a:pt x="1485020" y="832502"/>
                  <a:pt x="1490472" y="822960"/>
                </a:cubicBezTo>
                <a:cubicBezTo>
                  <a:pt x="1503218" y="800654"/>
                  <a:pt x="1519210" y="764178"/>
                  <a:pt x="1527048" y="740664"/>
                </a:cubicBezTo>
                <a:cubicBezTo>
                  <a:pt x="1531022" y="728742"/>
                  <a:pt x="1532740" y="716172"/>
                  <a:pt x="1536192" y="704088"/>
                </a:cubicBezTo>
                <a:cubicBezTo>
                  <a:pt x="1562428" y="612261"/>
                  <a:pt x="1525894" y="754423"/>
                  <a:pt x="1554480" y="640080"/>
                </a:cubicBezTo>
                <a:cubicBezTo>
                  <a:pt x="1551378" y="590448"/>
                  <a:pt x="1570927" y="510223"/>
                  <a:pt x="1527048" y="466344"/>
                </a:cubicBezTo>
                <a:cubicBezTo>
                  <a:pt x="1519277" y="458573"/>
                  <a:pt x="1509446" y="452971"/>
                  <a:pt x="1499616" y="448056"/>
                </a:cubicBezTo>
                <a:cubicBezTo>
                  <a:pt x="1490995" y="443745"/>
                  <a:pt x="1481328" y="441960"/>
                  <a:pt x="1472184" y="438912"/>
                </a:cubicBezTo>
                <a:cubicBezTo>
                  <a:pt x="1421577" y="446142"/>
                  <a:pt x="1407695" y="435062"/>
                  <a:pt x="1380744" y="475488"/>
                </a:cubicBezTo>
                <a:cubicBezTo>
                  <a:pt x="1375397" y="483508"/>
                  <a:pt x="1374648" y="493776"/>
                  <a:pt x="1371600" y="502920"/>
                </a:cubicBezTo>
                <a:cubicBezTo>
                  <a:pt x="1374648" y="530352"/>
                  <a:pt x="1369072" y="560205"/>
                  <a:pt x="1380744" y="585216"/>
                </a:cubicBezTo>
                <a:cubicBezTo>
                  <a:pt x="1391681" y="608653"/>
                  <a:pt x="1420090" y="619389"/>
                  <a:pt x="1435608" y="640080"/>
                </a:cubicBezTo>
                <a:cubicBezTo>
                  <a:pt x="1489748" y="712267"/>
                  <a:pt x="1431933" y="641527"/>
                  <a:pt x="1508760" y="713232"/>
                </a:cubicBezTo>
                <a:cubicBezTo>
                  <a:pt x="1540272" y="742643"/>
                  <a:pt x="1561646" y="785395"/>
                  <a:pt x="1600200" y="804672"/>
                </a:cubicBezTo>
                <a:cubicBezTo>
                  <a:pt x="1612392" y="810768"/>
                  <a:pt x="1625217" y="815736"/>
                  <a:pt x="1636776" y="822960"/>
                </a:cubicBezTo>
                <a:cubicBezTo>
                  <a:pt x="1649699" y="831037"/>
                  <a:pt x="1659721" y="843576"/>
                  <a:pt x="1673352" y="850392"/>
                </a:cubicBezTo>
                <a:cubicBezTo>
                  <a:pt x="1717087" y="872260"/>
                  <a:pt x="1772172" y="889428"/>
                  <a:pt x="1819656" y="905256"/>
                </a:cubicBezTo>
                <a:cubicBezTo>
                  <a:pt x="1865376" y="899160"/>
                  <a:pt x="1911681" y="896470"/>
                  <a:pt x="1956816" y="886968"/>
                </a:cubicBezTo>
                <a:cubicBezTo>
                  <a:pt x="1984766" y="881084"/>
                  <a:pt x="2007372" y="855371"/>
                  <a:pt x="2029968" y="841248"/>
                </a:cubicBezTo>
                <a:cubicBezTo>
                  <a:pt x="2041527" y="834024"/>
                  <a:pt x="2054709" y="829723"/>
                  <a:pt x="2066544" y="822960"/>
                </a:cubicBezTo>
                <a:cubicBezTo>
                  <a:pt x="2104466" y="801291"/>
                  <a:pt x="2079981" y="804672"/>
                  <a:pt x="2112264" y="80467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6C1F88D-AE89-9143-B206-CC541551340A}"/>
              </a:ext>
            </a:extLst>
          </p:cNvPr>
          <p:cNvSpPr txBox="1"/>
          <p:nvPr/>
        </p:nvSpPr>
        <p:spPr>
          <a:xfrm>
            <a:off x="776453" y="3402490"/>
            <a:ext cx="1849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Several</a:t>
            </a:r>
            <a:r>
              <a:rPr lang="fr-FR" sz="1600" dirty="0"/>
              <a:t> km fibre </a:t>
            </a:r>
            <a:r>
              <a:rPr lang="fr-FR" sz="1600" dirty="0" err="1"/>
              <a:t>link</a:t>
            </a:r>
            <a:endParaRPr lang="fr-FR" sz="1600" dirty="0"/>
          </a:p>
        </p:txBody>
      </p:sp>
      <p:pic>
        <p:nvPicPr>
          <p:cNvPr id="11" name="Image 13">
            <a:extLst>
              <a:ext uri="{FF2B5EF4-FFF2-40B4-BE49-F238E27FC236}">
                <a16:creationId xmlns:a16="http://schemas.microsoft.com/office/drawing/2014/main" id="{171173A9-2ECA-364F-B86E-519B0CF0863A}"/>
              </a:ext>
            </a:extLst>
          </p:cNvPr>
          <p:cNvPicPr/>
          <p:nvPr/>
        </p:nvPicPr>
        <p:blipFill>
          <a:blip r:embed="rId3"/>
          <a:srcRect t="8002" r="6" b="17716"/>
          <a:stretch/>
        </p:blipFill>
        <p:spPr>
          <a:xfrm rot="5400000">
            <a:off x="3071661" y="2423846"/>
            <a:ext cx="1677168" cy="1899720"/>
          </a:xfrm>
          <a:prstGeom prst="rect">
            <a:avLst/>
          </a:prstGeom>
          <a:ln w="0"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9B77064-AFB3-BF48-B398-7A114EA3B495}"/>
              </a:ext>
            </a:extLst>
          </p:cNvPr>
          <p:cNvSpPr txBox="1"/>
          <p:nvPr/>
        </p:nvSpPr>
        <p:spPr>
          <a:xfrm>
            <a:off x="2971800" y="1446371"/>
            <a:ext cx="58526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IDROGEN </a:t>
            </a:r>
            <a:r>
              <a:rPr lang="fr-FR" sz="1600" dirty="0" err="1"/>
              <a:t>board</a:t>
            </a:r>
            <a:endParaRPr lang="fr-FR" sz="1600" dirty="0"/>
          </a:p>
          <a:p>
            <a:r>
              <a:rPr lang="fr-FR" sz="1600" dirty="0" err="1"/>
              <a:t>tailored</a:t>
            </a:r>
            <a:r>
              <a:rPr lang="fr-FR" sz="1600" dirty="0"/>
              <a:t> for </a:t>
            </a:r>
            <a:r>
              <a:rPr lang="fr-FR" sz="1600" dirty="0" err="1"/>
              <a:t>low</a:t>
            </a:r>
            <a:r>
              <a:rPr lang="fr-FR" sz="1600" dirty="0"/>
              <a:t> noise </a:t>
            </a:r>
            <a:r>
              <a:rPr lang="fr-FR" sz="1600" dirty="0" err="1"/>
              <a:t>with</a:t>
            </a:r>
            <a:r>
              <a:rPr lang="fr-FR" sz="1600" dirty="0"/>
              <a:t> WR </a:t>
            </a:r>
            <a:r>
              <a:rPr lang="fr-FR" sz="1600" dirty="0" err="1"/>
              <a:t>node</a:t>
            </a:r>
            <a:endParaRPr lang="fr-FR" sz="1600" dirty="0"/>
          </a:p>
          <a:p>
            <a:r>
              <a:rPr lang="fr-FR" sz="1600" dirty="0"/>
              <a:t>FPGA mezzanine </a:t>
            </a:r>
            <a:r>
              <a:rPr lang="fr-FR" sz="1600" dirty="0" err="1"/>
              <a:t>card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high speed ADC</a:t>
            </a:r>
          </a:p>
          <a:p>
            <a:r>
              <a:rPr lang="fr-FR" sz="1600" dirty="0"/>
              <a:t>Extension </a:t>
            </a:r>
            <a:r>
              <a:rPr lang="fr-FR" sz="1600" dirty="0" err="1"/>
              <a:t>board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err="1"/>
              <a:t>arbitrary</a:t>
            </a:r>
            <a:r>
              <a:rPr lang="fr-FR" sz="1600" dirty="0"/>
              <a:t> </a:t>
            </a:r>
            <a:r>
              <a:rPr lang="fr-FR" sz="1600" dirty="0" err="1"/>
              <a:t>frequency</a:t>
            </a:r>
            <a:r>
              <a:rPr lang="fr-FR" sz="1600" dirty="0"/>
              <a:t> </a:t>
            </a:r>
            <a:r>
              <a:rPr lang="fr-FR" sz="1600" dirty="0" err="1"/>
              <a:t>generation</a:t>
            </a:r>
            <a:r>
              <a:rPr lang="fr-FR" sz="1600" dirty="0"/>
              <a:t> chip </a:t>
            </a:r>
            <a:r>
              <a:rPr lang="fr-FR" sz="1600" dirty="0" err="1"/>
              <a:t>integrated</a:t>
            </a:r>
            <a:endParaRPr lang="fr-FR" sz="16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267F6D9-2771-AA42-AFD5-0A1220570654}"/>
              </a:ext>
            </a:extLst>
          </p:cNvPr>
          <p:cNvSpPr txBox="1"/>
          <p:nvPr/>
        </p:nvSpPr>
        <p:spPr>
          <a:xfrm>
            <a:off x="776453" y="1853487"/>
            <a:ext cx="1810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WhiteRabbit</a:t>
            </a:r>
            <a:r>
              <a:rPr lang="fr-FR" sz="1600" dirty="0"/>
              <a:t> switch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F66EAF0-51CE-5549-B258-9530805E4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4693" y="2471297"/>
            <a:ext cx="4212040" cy="315903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0BCD7C9-21EC-174F-B963-00B84CA3DE34}"/>
              </a:ext>
            </a:extLst>
          </p:cNvPr>
          <p:cNvSpPr txBox="1"/>
          <p:nvPr/>
        </p:nvSpPr>
        <p:spPr>
          <a:xfrm>
            <a:off x="5583677" y="5499480"/>
            <a:ext cx="4098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&lt;1.6ps RMS </a:t>
            </a:r>
            <a:r>
              <a:rPr lang="fr-FR" dirty="0" err="1"/>
              <a:t>jitter</a:t>
            </a:r>
            <a:r>
              <a:rPr lang="fr-FR" dirty="0"/>
              <a:t> [1Hz, 10MHz]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7E91511-4835-7144-AC71-7019A8095599}"/>
              </a:ext>
            </a:extLst>
          </p:cNvPr>
          <p:cNvSpPr txBox="1"/>
          <p:nvPr/>
        </p:nvSpPr>
        <p:spPr>
          <a:xfrm>
            <a:off x="5583677" y="4854102"/>
            <a:ext cx="3099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Validated</a:t>
            </a:r>
            <a:r>
              <a:rPr lang="fr-FR" sz="1400" dirty="0"/>
              <a:t> w/ </a:t>
            </a:r>
            <a:r>
              <a:rPr lang="fr-FR" sz="1400" dirty="0" err="1"/>
              <a:t>several</a:t>
            </a:r>
            <a:r>
              <a:rPr lang="fr-FR" sz="1400" dirty="0"/>
              <a:t> </a:t>
            </a:r>
            <a:r>
              <a:rPr lang="fr-FR" sz="1400" dirty="0" err="1"/>
              <a:t>exprimental</a:t>
            </a:r>
            <a:r>
              <a:rPr lang="fr-FR" sz="1400" dirty="0"/>
              <a:t> setups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6786348-1F07-D64A-9C7E-D1D0E5431C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745000" y="4282892"/>
            <a:ext cx="2377912" cy="2065878"/>
          </a:xfrm>
          <a:prstGeom prst="rect">
            <a:avLst/>
          </a:prstGeom>
        </p:spPr>
      </p:pic>
      <p:sp>
        <p:nvSpPr>
          <p:cNvPr id="21" name="Forme libre 20">
            <a:extLst>
              <a:ext uri="{FF2B5EF4-FFF2-40B4-BE49-F238E27FC236}">
                <a16:creationId xmlns:a16="http://schemas.microsoft.com/office/drawing/2014/main" id="{37799B1C-9C1B-D141-B70E-EDCCDD49EEEF}"/>
              </a:ext>
            </a:extLst>
          </p:cNvPr>
          <p:cNvSpPr/>
          <p:nvPr/>
        </p:nvSpPr>
        <p:spPr>
          <a:xfrm>
            <a:off x="4281023" y="3148788"/>
            <a:ext cx="807396" cy="1167320"/>
          </a:xfrm>
          <a:custGeom>
            <a:avLst/>
            <a:gdLst>
              <a:gd name="connsiteX0" fmla="*/ 223736 w 807396"/>
              <a:gd name="connsiteY0" fmla="*/ 389107 h 1167320"/>
              <a:gd name="connsiteX1" fmla="*/ 243192 w 807396"/>
              <a:gd name="connsiteY1" fmla="*/ 262647 h 1167320"/>
              <a:gd name="connsiteX2" fmla="*/ 262647 w 807396"/>
              <a:gd name="connsiteY2" fmla="*/ 223737 h 1167320"/>
              <a:gd name="connsiteX3" fmla="*/ 311285 w 807396"/>
              <a:gd name="connsiteY3" fmla="*/ 116732 h 1167320"/>
              <a:gd name="connsiteX4" fmla="*/ 350196 w 807396"/>
              <a:gd name="connsiteY4" fmla="*/ 58366 h 1167320"/>
              <a:gd name="connsiteX5" fmla="*/ 437745 w 807396"/>
              <a:gd name="connsiteY5" fmla="*/ 9728 h 1167320"/>
              <a:gd name="connsiteX6" fmla="*/ 486383 w 807396"/>
              <a:gd name="connsiteY6" fmla="*/ 0 h 1167320"/>
              <a:gd name="connsiteX7" fmla="*/ 593387 w 807396"/>
              <a:gd name="connsiteY7" fmla="*/ 9728 h 1167320"/>
              <a:gd name="connsiteX8" fmla="*/ 651753 w 807396"/>
              <a:gd name="connsiteY8" fmla="*/ 29183 h 1167320"/>
              <a:gd name="connsiteX9" fmla="*/ 680936 w 807396"/>
              <a:gd name="connsiteY9" fmla="*/ 38911 h 1167320"/>
              <a:gd name="connsiteX10" fmla="*/ 758757 w 807396"/>
              <a:gd name="connsiteY10" fmla="*/ 136188 h 1167320"/>
              <a:gd name="connsiteX11" fmla="*/ 768485 w 807396"/>
              <a:gd name="connsiteY11" fmla="*/ 165371 h 1167320"/>
              <a:gd name="connsiteX12" fmla="*/ 778213 w 807396"/>
              <a:gd name="connsiteY12" fmla="*/ 291830 h 1167320"/>
              <a:gd name="connsiteX13" fmla="*/ 787940 w 807396"/>
              <a:gd name="connsiteY13" fmla="*/ 350196 h 1167320"/>
              <a:gd name="connsiteX14" fmla="*/ 807396 w 807396"/>
              <a:gd name="connsiteY14" fmla="*/ 729575 h 1167320"/>
              <a:gd name="connsiteX15" fmla="*/ 797668 w 807396"/>
              <a:gd name="connsiteY15" fmla="*/ 933856 h 1167320"/>
              <a:gd name="connsiteX16" fmla="*/ 778213 w 807396"/>
              <a:gd name="connsiteY16" fmla="*/ 963039 h 1167320"/>
              <a:gd name="connsiteX17" fmla="*/ 729574 w 807396"/>
              <a:gd name="connsiteY17" fmla="*/ 1001949 h 1167320"/>
              <a:gd name="connsiteX18" fmla="*/ 710119 w 807396"/>
              <a:gd name="connsiteY18" fmla="*/ 1021405 h 1167320"/>
              <a:gd name="connsiteX19" fmla="*/ 651753 w 807396"/>
              <a:gd name="connsiteY19" fmla="*/ 1040860 h 1167320"/>
              <a:gd name="connsiteX20" fmla="*/ 593387 w 807396"/>
              <a:gd name="connsiteY20" fmla="*/ 1060315 h 1167320"/>
              <a:gd name="connsiteX21" fmla="*/ 564204 w 807396"/>
              <a:gd name="connsiteY21" fmla="*/ 1070043 h 1167320"/>
              <a:gd name="connsiteX22" fmla="*/ 9728 w 807396"/>
              <a:gd name="connsiteY22" fmla="*/ 1089498 h 1167320"/>
              <a:gd name="connsiteX23" fmla="*/ 0 w 807396"/>
              <a:gd name="connsiteY23" fmla="*/ 1138137 h 1167320"/>
              <a:gd name="connsiteX24" fmla="*/ 9728 w 807396"/>
              <a:gd name="connsiteY24" fmla="*/ 1167320 h 1167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07396" h="1167320">
                <a:moveTo>
                  <a:pt x="223736" y="389107"/>
                </a:moveTo>
                <a:cubicBezTo>
                  <a:pt x="230221" y="346954"/>
                  <a:pt x="233424" y="304163"/>
                  <a:pt x="243192" y="262647"/>
                </a:cubicBezTo>
                <a:cubicBezTo>
                  <a:pt x="246513" y="248532"/>
                  <a:pt x="256935" y="237065"/>
                  <a:pt x="262647" y="223737"/>
                </a:cubicBezTo>
                <a:cubicBezTo>
                  <a:pt x="287439" y="165888"/>
                  <a:pt x="251117" y="206983"/>
                  <a:pt x="311285" y="116732"/>
                </a:cubicBezTo>
                <a:cubicBezTo>
                  <a:pt x="324255" y="97277"/>
                  <a:pt x="330741" y="71336"/>
                  <a:pt x="350196" y="58366"/>
                </a:cubicBezTo>
                <a:cubicBezTo>
                  <a:pt x="393666" y="29386"/>
                  <a:pt x="396653" y="20001"/>
                  <a:pt x="437745" y="9728"/>
                </a:cubicBezTo>
                <a:cubicBezTo>
                  <a:pt x="453785" y="5718"/>
                  <a:pt x="470170" y="3243"/>
                  <a:pt x="486383" y="0"/>
                </a:cubicBezTo>
                <a:cubicBezTo>
                  <a:pt x="522051" y="3243"/>
                  <a:pt x="558117" y="3504"/>
                  <a:pt x="593387" y="9728"/>
                </a:cubicBezTo>
                <a:cubicBezTo>
                  <a:pt x="613583" y="13292"/>
                  <a:pt x="632298" y="22698"/>
                  <a:pt x="651753" y="29183"/>
                </a:cubicBezTo>
                <a:lnTo>
                  <a:pt x="680936" y="38911"/>
                </a:lnTo>
                <a:cubicBezTo>
                  <a:pt x="707502" y="65477"/>
                  <a:pt x="746485" y="99372"/>
                  <a:pt x="758757" y="136188"/>
                </a:cubicBezTo>
                <a:lnTo>
                  <a:pt x="768485" y="165371"/>
                </a:lnTo>
                <a:cubicBezTo>
                  <a:pt x="771728" y="207524"/>
                  <a:pt x="773787" y="249785"/>
                  <a:pt x="778213" y="291830"/>
                </a:cubicBezTo>
                <a:cubicBezTo>
                  <a:pt x="780278" y="311445"/>
                  <a:pt x="786955" y="330497"/>
                  <a:pt x="787940" y="350196"/>
                </a:cubicBezTo>
                <a:cubicBezTo>
                  <a:pt x="807686" y="745121"/>
                  <a:pt x="774608" y="565640"/>
                  <a:pt x="807396" y="729575"/>
                </a:cubicBezTo>
                <a:cubicBezTo>
                  <a:pt x="804153" y="797669"/>
                  <a:pt x="806124" y="866212"/>
                  <a:pt x="797668" y="933856"/>
                </a:cubicBezTo>
                <a:cubicBezTo>
                  <a:pt x="796218" y="945457"/>
                  <a:pt x="785516" y="953910"/>
                  <a:pt x="778213" y="963039"/>
                </a:cubicBezTo>
                <a:cubicBezTo>
                  <a:pt x="757336" y="989135"/>
                  <a:pt x="757662" y="979479"/>
                  <a:pt x="729574" y="1001949"/>
                </a:cubicBezTo>
                <a:cubicBezTo>
                  <a:pt x="722412" y="1007678"/>
                  <a:pt x="718322" y="1017303"/>
                  <a:pt x="710119" y="1021405"/>
                </a:cubicBezTo>
                <a:cubicBezTo>
                  <a:pt x="691776" y="1030576"/>
                  <a:pt x="671208" y="1034375"/>
                  <a:pt x="651753" y="1040860"/>
                </a:cubicBezTo>
                <a:lnTo>
                  <a:pt x="593387" y="1060315"/>
                </a:lnTo>
                <a:cubicBezTo>
                  <a:pt x="583659" y="1063558"/>
                  <a:pt x="574379" y="1068771"/>
                  <a:pt x="564204" y="1070043"/>
                </a:cubicBezTo>
                <a:cubicBezTo>
                  <a:pt x="328692" y="1099483"/>
                  <a:pt x="512520" y="1079238"/>
                  <a:pt x="9728" y="1089498"/>
                </a:cubicBezTo>
                <a:cubicBezTo>
                  <a:pt x="6485" y="1105711"/>
                  <a:pt x="0" y="1121603"/>
                  <a:pt x="0" y="1138137"/>
                </a:cubicBezTo>
                <a:cubicBezTo>
                  <a:pt x="0" y="1148391"/>
                  <a:pt x="9728" y="1167320"/>
                  <a:pt x="9728" y="116732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AABA796-EEE1-B644-97ED-A613C5016DDF}"/>
              </a:ext>
            </a:extLst>
          </p:cNvPr>
          <p:cNvSpPr txBox="1"/>
          <p:nvPr/>
        </p:nvSpPr>
        <p:spPr>
          <a:xfrm>
            <a:off x="5018636" y="323248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RF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AE9FC4B0-CE56-4B4D-99BF-862C60B61702}"/>
              </a:ext>
            </a:extLst>
          </p:cNvPr>
          <p:cNvCxnSpPr/>
          <p:nvPr/>
        </p:nvCxnSpPr>
        <p:spPr>
          <a:xfrm flipH="1">
            <a:off x="2652856" y="4974757"/>
            <a:ext cx="2481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54336D3F-A7C7-834C-BFE0-8461E7AB53C5}"/>
              </a:ext>
            </a:extLst>
          </p:cNvPr>
          <p:cNvSpPr txBox="1"/>
          <p:nvPr/>
        </p:nvSpPr>
        <p:spPr>
          <a:xfrm rot="16200000">
            <a:off x="1357858" y="5011764"/>
            <a:ext cx="2019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Arbitrary</a:t>
            </a:r>
            <a:r>
              <a:rPr lang="fr-FR" dirty="0"/>
              <a:t> </a:t>
            </a:r>
            <a:r>
              <a:rPr lang="fr-FR" dirty="0" err="1"/>
              <a:t>frequency</a:t>
            </a:r>
            <a:endParaRPr lang="fr-FR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7156899C-778C-2940-B66F-AA47367F7B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6777" y="249180"/>
            <a:ext cx="1217144" cy="620201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00FE1D54-ABF0-B54F-94BB-BCABC6ADEB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7720" y="951598"/>
            <a:ext cx="1163283" cy="35330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980E32ED-D68D-194A-8FD2-F401521CA0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3818" y="1381023"/>
            <a:ext cx="739639" cy="42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24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0316894C-F7EC-C04B-8743-48BA7FEAA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86" y="871199"/>
            <a:ext cx="2834640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2264CB-B068-0044-B765-AD78EA6E8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/>
              <a:t>Long </a:t>
            </a:r>
            <a:r>
              <a:rPr lang="fr-FR" sz="3600" dirty="0" err="1"/>
              <a:t>term</a:t>
            </a:r>
            <a:r>
              <a:rPr lang="fr-FR" sz="3600" dirty="0"/>
              <a:t> </a:t>
            </a:r>
            <a:r>
              <a:rPr lang="fr-FR" sz="3600" dirty="0" err="1"/>
              <a:t>stability</a:t>
            </a:r>
            <a:endParaRPr lang="fr-FR" sz="3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7E6453-51D7-7A40-9795-E74C4C57C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F96181-B690-E54B-B013-883837DBA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International Workshop on CEPC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9D9BCE-AA1B-B743-B889-D983A1532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8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404F481-2E11-D14C-9C0E-95991DF1C2F3}"/>
              </a:ext>
            </a:extLst>
          </p:cNvPr>
          <p:cNvSpPr txBox="1"/>
          <p:nvPr/>
        </p:nvSpPr>
        <p:spPr>
          <a:xfrm>
            <a:off x="299304" y="1196050"/>
            <a:ext cx="276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Master </a:t>
            </a:r>
            <a:r>
              <a:rPr lang="fr-FR" sz="1600" dirty="0" err="1"/>
              <a:t>Oscillator</a:t>
            </a:r>
            <a:r>
              <a:rPr lang="fr-FR" sz="1600" dirty="0"/>
              <a:t> (510MHz/51)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CF011288-96AF-D149-B661-1AAD7824BB15}"/>
              </a:ext>
            </a:extLst>
          </p:cNvPr>
          <p:cNvCxnSpPr/>
          <p:nvPr/>
        </p:nvCxnSpPr>
        <p:spPr>
          <a:xfrm>
            <a:off x="610362" y="1550641"/>
            <a:ext cx="0" cy="737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rme libre 8">
            <a:extLst>
              <a:ext uri="{FF2B5EF4-FFF2-40B4-BE49-F238E27FC236}">
                <a16:creationId xmlns:a16="http://schemas.microsoft.com/office/drawing/2014/main" id="{637DB84A-E469-1346-84B1-8052CEB89361}"/>
              </a:ext>
            </a:extLst>
          </p:cNvPr>
          <p:cNvSpPr/>
          <p:nvPr/>
        </p:nvSpPr>
        <p:spPr>
          <a:xfrm>
            <a:off x="859536" y="2496312"/>
            <a:ext cx="2112264" cy="905256"/>
          </a:xfrm>
          <a:custGeom>
            <a:avLst/>
            <a:gdLst>
              <a:gd name="connsiteX0" fmla="*/ 0 w 2112264"/>
              <a:gd name="connsiteY0" fmla="*/ 0 h 905256"/>
              <a:gd name="connsiteX1" fmla="*/ 9144 w 2112264"/>
              <a:gd name="connsiteY1" fmla="*/ 429768 h 905256"/>
              <a:gd name="connsiteX2" fmla="*/ 27432 w 2112264"/>
              <a:gd name="connsiteY2" fmla="*/ 557784 h 905256"/>
              <a:gd name="connsiteX3" fmla="*/ 36576 w 2112264"/>
              <a:gd name="connsiteY3" fmla="*/ 594360 h 905256"/>
              <a:gd name="connsiteX4" fmla="*/ 54864 w 2112264"/>
              <a:gd name="connsiteY4" fmla="*/ 621792 h 905256"/>
              <a:gd name="connsiteX5" fmla="*/ 73152 w 2112264"/>
              <a:gd name="connsiteY5" fmla="*/ 658368 h 905256"/>
              <a:gd name="connsiteX6" fmla="*/ 109728 w 2112264"/>
              <a:gd name="connsiteY6" fmla="*/ 676656 h 905256"/>
              <a:gd name="connsiteX7" fmla="*/ 201168 w 2112264"/>
              <a:gd name="connsiteY7" fmla="*/ 694944 h 905256"/>
              <a:gd name="connsiteX8" fmla="*/ 310896 w 2112264"/>
              <a:gd name="connsiteY8" fmla="*/ 685800 h 905256"/>
              <a:gd name="connsiteX9" fmla="*/ 338328 w 2112264"/>
              <a:gd name="connsiteY9" fmla="*/ 676656 h 905256"/>
              <a:gd name="connsiteX10" fmla="*/ 356616 w 2112264"/>
              <a:gd name="connsiteY10" fmla="*/ 649224 h 905256"/>
              <a:gd name="connsiteX11" fmla="*/ 365760 w 2112264"/>
              <a:gd name="connsiteY11" fmla="*/ 603504 h 905256"/>
              <a:gd name="connsiteX12" fmla="*/ 356616 w 2112264"/>
              <a:gd name="connsiteY12" fmla="*/ 512064 h 905256"/>
              <a:gd name="connsiteX13" fmla="*/ 347472 w 2112264"/>
              <a:gd name="connsiteY13" fmla="*/ 484632 h 905256"/>
              <a:gd name="connsiteX14" fmla="*/ 274320 w 2112264"/>
              <a:gd name="connsiteY14" fmla="*/ 429768 h 905256"/>
              <a:gd name="connsiteX15" fmla="*/ 246888 w 2112264"/>
              <a:gd name="connsiteY15" fmla="*/ 420624 h 905256"/>
              <a:gd name="connsiteX16" fmla="*/ 210312 w 2112264"/>
              <a:gd name="connsiteY16" fmla="*/ 402336 h 905256"/>
              <a:gd name="connsiteX17" fmla="*/ 109728 w 2112264"/>
              <a:gd name="connsiteY17" fmla="*/ 411480 h 905256"/>
              <a:gd name="connsiteX18" fmla="*/ 100584 w 2112264"/>
              <a:gd name="connsiteY18" fmla="*/ 438912 h 905256"/>
              <a:gd name="connsiteX19" fmla="*/ 155448 w 2112264"/>
              <a:gd name="connsiteY19" fmla="*/ 594360 h 905256"/>
              <a:gd name="connsiteX20" fmla="*/ 210312 w 2112264"/>
              <a:gd name="connsiteY20" fmla="*/ 630936 h 905256"/>
              <a:gd name="connsiteX21" fmla="*/ 256032 w 2112264"/>
              <a:gd name="connsiteY21" fmla="*/ 658368 h 905256"/>
              <a:gd name="connsiteX22" fmla="*/ 365760 w 2112264"/>
              <a:gd name="connsiteY22" fmla="*/ 685800 h 905256"/>
              <a:gd name="connsiteX23" fmla="*/ 576072 w 2112264"/>
              <a:gd name="connsiteY23" fmla="*/ 676656 h 905256"/>
              <a:gd name="connsiteX24" fmla="*/ 612648 w 2112264"/>
              <a:gd name="connsiteY24" fmla="*/ 667512 h 905256"/>
              <a:gd name="connsiteX25" fmla="*/ 685800 w 2112264"/>
              <a:gd name="connsiteY25" fmla="*/ 630936 h 905256"/>
              <a:gd name="connsiteX26" fmla="*/ 786384 w 2112264"/>
              <a:gd name="connsiteY26" fmla="*/ 512064 h 905256"/>
              <a:gd name="connsiteX27" fmla="*/ 804672 w 2112264"/>
              <a:gd name="connsiteY27" fmla="*/ 457200 h 905256"/>
              <a:gd name="connsiteX28" fmla="*/ 786384 w 2112264"/>
              <a:gd name="connsiteY28" fmla="*/ 356616 h 905256"/>
              <a:gd name="connsiteX29" fmla="*/ 749808 w 2112264"/>
              <a:gd name="connsiteY29" fmla="*/ 338328 h 905256"/>
              <a:gd name="connsiteX30" fmla="*/ 713232 w 2112264"/>
              <a:gd name="connsiteY30" fmla="*/ 329184 h 905256"/>
              <a:gd name="connsiteX31" fmla="*/ 685800 w 2112264"/>
              <a:gd name="connsiteY31" fmla="*/ 320040 h 905256"/>
              <a:gd name="connsiteX32" fmla="*/ 594360 w 2112264"/>
              <a:gd name="connsiteY32" fmla="*/ 329184 h 905256"/>
              <a:gd name="connsiteX33" fmla="*/ 566928 w 2112264"/>
              <a:gd name="connsiteY33" fmla="*/ 347472 h 905256"/>
              <a:gd name="connsiteX34" fmla="*/ 539496 w 2112264"/>
              <a:gd name="connsiteY34" fmla="*/ 402336 h 905256"/>
              <a:gd name="connsiteX35" fmla="*/ 530352 w 2112264"/>
              <a:gd name="connsiteY35" fmla="*/ 438912 h 905256"/>
              <a:gd name="connsiteX36" fmla="*/ 539496 w 2112264"/>
              <a:gd name="connsiteY36" fmla="*/ 585216 h 905256"/>
              <a:gd name="connsiteX37" fmla="*/ 603504 w 2112264"/>
              <a:gd name="connsiteY37" fmla="*/ 658368 h 905256"/>
              <a:gd name="connsiteX38" fmla="*/ 630936 w 2112264"/>
              <a:gd name="connsiteY38" fmla="*/ 667512 h 905256"/>
              <a:gd name="connsiteX39" fmla="*/ 694944 w 2112264"/>
              <a:gd name="connsiteY39" fmla="*/ 704088 h 905256"/>
              <a:gd name="connsiteX40" fmla="*/ 740664 w 2112264"/>
              <a:gd name="connsiteY40" fmla="*/ 713232 h 905256"/>
              <a:gd name="connsiteX41" fmla="*/ 786384 w 2112264"/>
              <a:gd name="connsiteY41" fmla="*/ 731520 h 905256"/>
              <a:gd name="connsiteX42" fmla="*/ 841248 w 2112264"/>
              <a:gd name="connsiteY42" fmla="*/ 740664 h 905256"/>
              <a:gd name="connsiteX43" fmla="*/ 905256 w 2112264"/>
              <a:gd name="connsiteY43" fmla="*/ 758952 h 905256"/>
              <a:gd name="connsiteX44" fmla="*/ 969264 w 2112264"/>
              <a:gd name="connsiteY44" fmla="*/ 768096 h 905256"/>
              <a:gd name="connsiteX45" fmla="*/ 1078992 w 2112264"/>
              <a:gd name="connsiteY45" fmla="*/ 786384 h 905256"/>
              <a:gd name="connsiteX46" fmla="*/ 1133856 w 2112264"/>
              <a:gd name="connsiteY46" fmla="*/ 795528 h 905256"/>
              <a:gd name="connsiteX47" fmla="*/ 1252728 w 2112264"/>
              <a:gd name="connsiteY47" fmla="*/ 777240 h 905256"/>
              <a:gd name="connsiteX48" fmla="*/ 1280160 w 2112264"/>
              <a:gd name="connsiteY48" fmla="*/ 740664 h 905256"/>
              <a:gd name="connsiteX49" fmla="*/ 1298448 w 2112264"/>
              <a:gd name="connsiteY49" fmla="*/ 630936 h 905256"/>
              <a:gd name="connsiteX50" fmla="*/ 1289304 w 2112264"/>
              <a:gd name="connsiteY50" fmla="*/ 493776 h 905256"/>
              <a:gd name="connsiteX51" fmla="*/ 1252728 w 2112264"/>
              <a:gd name="connsiteY51" fmla="*/ 466344 h 905256"/>
              <a:gd name="connsiteX52" fmla="*/ 1106424 w 2112264"/>
              <a:gd name="connsiteY52" fmla="*/ 484632 h 905256"/>
              <a:gd name="connsiteX53" fmla="*/ 1078992 w 2112264"/>
              <a:gd name="connsiteY53" fmla="*/ 493776 h 905256"/>
              <a:gd name="connsiteX54" fmla="*/ 1014984 w 2112264"/>
              <a:gd name="connsiteY54" fmla="*/ 539496 h 905256"/>
              <a:gd name="connsiteX55" fmla="*/ 987552 w 2112264"/>
              <a:gd name="connsiteY55" fmla="*/ 594360 h 905256"/>
              <a:gd name="connsiteX56" fmla="*/ 996696 w 2112264"/>
              <a:gd name="connsiteY56" fmla="*/ 630936 h 905256"/>
              <a:gd name="connsiteX57" fmla="*/ 1106424 w 2112264"/>
              <a:gd name="connsiteY57" fmla="*/ 731520 h 905256"/>
              <a:gd name="connsiteX58" fmla="*/ 1152144 w 2112264"/>
              <a:gd name="connsiteY58" fmla="*/ 777240 h 905256"/>
              <a:gd name="connsiteX59" fmla="*/ 1197864 w 2112264"/>
              <a:gd name="connsiteY59" fmla="*/ 804672 h 905256"/>
              <a:gd name="connsiteX60" fmla="*/ 1252728 w 2112264"/>
              <a:gd name="connsiteY60" fmla="*/ 841248 h 905256"/>
              <a:gd name="connsiteX61" fmla="*/ 1316736 w 2112264"/>
              <a:gd name="connsiteY61" fmla="*/ 868680 h 905256"/>
              <a:gd name="connsiteX62" fmla="*/ 1353312 w 2112264"/>
              <a:gd name="connsiteY62" fmla="*/ 886968 h 905256"/>
              <a:gd name="connsiteX63" fmla="*/ 1408176 w 2112264"/>
              <a:gd name="connsiteY63" fmla="*/ 896112 h 905256"/>
              <a:gd name="connsiteX64" fmla="*/ 1444752 w 2112264"/>
              <a:gd name="connsiteY64" fmla="*/ 886968 h 905256"/>
              <a:gd name="connsiteX65" fmla="*/ 1472184 w 2112264"/>
              <a:gd name="connsiteY65" fmla="*/ 850392 h 905256"/>
              <a:gd name="connsiteX66" fmla="*/ 1490472 w 2112264"/>
              <a:gd name="connsiteY66" fmla="*/ 822960 h 905256"/>
              <a:gd name="connsiteX67" fmla="*/ 1527048 w 2112264"/>
              <a:gd name="connsiteY67" fmla="*/ 740664 h 905256"/>
              <a:gd name="connsiteX68" fmla="*/ 1536192 w 2112264"/>
              <a:gd name="connsiteY68" fmla="*/ 704088 h 905256"/>
              <a:gd name="connsiteX69" fmla="*/ 1554480 w 2112264"/>
              <a:gd name="connsiteY69" fmla="*/ 640080 h 905256"/>
              <a:gd name="connsiteX70" fmla="*/ 1527048 w 2112264"/>
              <a:gd name="connsiteY70" fmla="*/ 466344 h 905256"/>
              <a:gd name="connsiteX71" fmla="*/ 1499616 w 2112264"/>
              <a:gd name="connsiteY71" fmla="*/ 448056 h 905256"/>
              <a:gd name="connsiteX72" fmla="*/ 1472184 w 2112264"/>
              <a:gd name="connsiteY72" fmla="*/ 438912 h 905256"/>
              <a:gd name="connsiteX73" fmla="*/ 1380744 w 2112264"/>
              <a:gd name="connsiteY73" fmla="*/ 475488 h 905256"/>
              <a:gd name="connsiteX74" fmla="*/ 1371600 w 2112264"/>
              <a:gd name="connsiteY74" fmla="*/ 502920 h 905256"/>
              <a:gd name="connsiteX75" fmla="*/ 1380744 w 2112264"/>
              <a:gd name="connsiteY75" fmla="*/ 585216 h 905256"/>
              <a:gd name="connsiteX76" fmla="*/ 1435608 w 2112264"/>
              <a:gd name="connsiteY76" fmla="*/ 640080 h 905256"/>
              <a:gd name="connsiteX77" fmla="*/ 1508760 w 2112264"/>
              <a:gd name="connsiteY77" fmla="*/ 713232 h 905256"/>
              <a:gd name="connsiteX78" fmla="*/ 1600200 w 2112264"/>
              <a:gd name="connsiteY78" fmla="*/ 804672 h 905256"/>
              <a:gd name="connsiteX79" fmla="*/ 1636776 w 2112264"/>
              <a:gd name="connsiteY79" fmla="*/ 822960 h 905256"/>
              <a:gd name="connsiteX80" fmla="*/ 1673352 w 2112264"/>
              <a:gd name="connsiteY80" fmla="*/ 850392 h 905256"/>
              <a:gd name="connsiteX81" fmla="*/ 1819656 w 2112264"/>
              <a:gd name="connsiteY81" fmla="*/ 905256 h 905256"/>
              <a:gd name="connsiteX82" fmla="*/ 1956816 w 2112264"/>
              <a:gd name="connsiteY82" fmla="*/ 886968 h 905256"/>
              <a:gd name="connsiteX83" fmla="*/ 2029968 w 2112264"/>
              <a:gd name="connsiteY83" fmla="*/ 841248 h 905256"/>
              <a:gd name="connsiteX84" fmla="*/ 2066544 w 2112264"/>
              <a:gd name="connsiteY84" fmla="*/ 822960 h 905256"/>
              <a:gd name="connsiteX85" fmla="*/ 2112264 w 2112264"/>
              <a:gd name="connsiteY85" fmla="*/ 804672 h 90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112264" h="905256">
                <a:moveTo>
                  <a:pt x="0" y="0"/>
                </a:moveTo>
                <a:cubicBezTo>
                  <a:pt x="3048" y="143256"/>
                  <a:pt x="4030" y="286571"/>
                  <a:pt x="9144" y="429768"/>
                </a:cubicBezTo>
                <a:cubicBezTo>
                  <a:pt x="10674" y="472597"/>
                  <a:pt x="18129" y="515921"/>
                  <a:pt x="27432" y="557784"/>
                </a:cubicBezTo>
                <a:cubicBezTo>
                  <a:pt x="30158" y="570052"/>
                  <a:pt x="31626" y="582809"/>
                  <a:pt x="36576" y="594360"/>
                </a:cubicBezTo>
                <a:cubicBezTo>
                  <a:pt x="40905" y="604461"/>
                  <a:pt x="49412" y="612250"/>
                  <a:pt x="54864" y="621792"/>
                </a:cubicBezTo>
                <a:cubicBezTo>
                  <a:pt x="61627" y="633627"/>
                  <a:pt x="63513" y="648729"/>
                  <a:pt x="73152" y="658368"/>
                </a:cubicBezTo>
                <a:cubicBezTo>
                  <a:pt x="82791" y="668007"/>
                  <a:pt x="96965" y="671870"/>
                  <a:pt x="109728" y="676656"/>
                </a:cubicBezTo>
                <a:cubicBezTo>
                  <a:pt x="131553" y="684840"/>
                  <a:pt x="182205" y="691784"/>
                  <a:pt x="201168" y="694944"/>
                </a:cubicBezTo>
                <a:cubicBezTo>
                  <a:pt x="237744" y="691896"/>
                  <a:pt x="274515" y="690651"/>
                  <a:pt x="310896" y="685800"/>
                </a:cubicBezTo>
                <a:cubicBezTo>
                  <a:pt x="320450" y="684526"/>
                  <a:pt x="330802" y="682677"/>
                  <a:pt x="338328" y="676656"/>
                </a:cubicBezTo>
                <a:cubicBezTo>
                  <a:pt x="346910" y="669791"/>
                  <a:pt x="350520" y="658368"/>
                  <a:pt x="356616" y="649224"/>
                </a:cubicBezTo>
                <a:cubicBezTo>
                  <a:pt x="359664" y="633984"/>
                  <a:pt x="365760" y="619046"/>
                  <a:pt x="365760" y="603504"/>
                </a:cubicBezTo>
                <a:cubicBezTo>
                  <a:pt x="365760" y="572872"/>
                  <a:pt x="361274" y="542340"/>
                  <a:pt x="356616" y="512064"/>
                </a:cubicBezTo>
                <a:cubicBezTo>
                  <a:pt x="355150" y="502537"/>
                  <a:pt x="353745" y="491950"/>
                  <a:pt x="347472" y="484632"/>
                </a:cubicBezTo>
                <a:cubicBezTo>
                  <a:pt x="342425" y="478744"/>
                  <a:pt x="290256" y="437736"/>
                  <a:pt x="274320" y="429768"/>
                </a:cubicBezTo>
                <a:cubicBezTo>
                  <a:pt x="265699" y="425457"/>
                  <a:pt x="255747" y="424421"/>
                  <a:pt x="246888" y="420624"/>
                </a:cubicBezTo>
                <a:cubicBezTo>
                  <a:pt x="234359" y="415254"/>
                  <a:pt x="222504" y="408432"/>
                  <a:pt x="210312" y="402336"/>
                </a:cubicBezTo>
                <a:cubicBezTo>
                  <a:pt x="176784" y="405384"/>
                  <a:pt x="141667" y="400834"/>
                  <a:pt x="109728" y="411480"/>
                </a:cubicBezTo>
                <a:cubicBezTo>
                  <a:pt x="100584" y="414528"/>
                  <a:pt x="99943" y="429295"/>
                  <a:pt x="100584" y="438912"/>
                </a:cubicBezTo>
                <a:cubicBezTo>
                  <a:pt x="105542" y="513281"/>
                  <a:pt x="104413" y="548428"/>
                  <a:pt x="155448" y="594360"/>
                </a:cubicBezTo>
                <a:cubicBezTo>
                  <a:pt x="171785" y="609063"/>
                  <a:pt x="191769" y="619136"/>
                  <a:pt x="210312" y="630936"/>
                </a:cubicBezTo>
                <a:cubicBezTo>
                  <a:pt x="225306" y="640478"/>
                  <a:pt x="239171" y="652748"/>
                  <a:pt x="256032" y="658368"/>
                </a:cubicBezTo>
                <a:cubicBezTo>
                  <a:pt x="328485" y="682519"/>
                  <a:pt x="291881" y="673487"/>
                  <a:pt x="365760" y="685800"/>
                </a:cubicBezTo>
                <a:cubicBezTo>
                  <a:pt x="435864" y="682752"/>
                  <a:pt x="506093" y="681840"/>
                  <a:pt x="576072" y="676656"/>
                </a:cubicBezTo>
                <a:cubicBezTo>
                  <a:pt x="588605" y="675728"/>
                  <a:pt x="601047" y="672346"/>
                  <a:pt x="612648" y="667512"/>
                </a:cubicBezTo>
                <a:cubicBezTo>
                  <a:pt x="637813" y="657027"/>
                  <a:pt x="666523" y="650213"/>
                  <a:pt x="685800" y="630936"/>
                </a:cubicBezTo>
                <a:cubicBezTo>
                  <a:pt x="732564" y="584172"/>
                  <a:pt x="761287" y="567277"/>
                  <a:pt x="786384" y="512064"/>
                </a:cubicBezTo>
                <a:cubicBezTo>
                  <a:pt x="794361" y="494515"/>
                  <a:pt x="804672" y="457200"/>
                  <a:pt x="804672" y="457200"/>
                </a:cubicBezTo>
                <a:cubicBezTo>
                  <a:pt x="798576" y="423672"/>
                  <a:pt x="800665" y="387557"/>
                  <a:pt x="786384" y="356616"/>
                </a:cubicBezTo>
                <a:cubicBezTo>
                  <a:pt x="780672" y="344240"/>
                  <a:pt x="762571" y="343114"/>
                  <a:pt x="749808" y="338328"/>
                </a:cubicBezTo>
                <a:cubicBezTo>
                  <a:pt x="738041" y="333915"/>
                  <a:pt x="725316" y="332636"/>
                  <a:pt x="713232" y="329184"/>
                </a:cubicBezTo>
                <a:cubicBezTo>
                  <a:pt x="703964" y="326536"/>
                  <a:pt x="694944" y="323088"/>
                  <a:pt x="685800" y="320040"/>
                </a:cubicBezTo>
                <a:cubicBezTo>
                  <a:pt x="655320" y="323088"/>
                  <a:pt x="624208" y="322296"/>
                  <a:pt x="594360" y="329184"/>
                </a:cubicBezTo>
                <a:cubicBezTo>
                  <a:pt x="583652" y="331655"/>
                  <a:pt x="574699" y="339701"/>
                  <a:pt x="566928" y="347472"/>
                </a:cubicBezTo>
                <a:cubicBezTo>
                  <a:pt x="550898" y="363502"/>
                  <a:pt x="545446" y="381512"/>
                  <a:pt x="539496" y="402336"/>
                </a:cubicBezTo>
                <a:cubicBezTo>
                  <a:pt x="536044" y="414420"/>
                  <a:pt x="533400" y="426720"/>
                  <a:pt x="530352" y="438912"/>
                </a:cubicBezTo>
                <a:cubicBezTo>
                  <a:pt x="533400" y="487680"/>
                  <a:pt x="528178" y="537682"/>
                  <a:pt x="539496" y="585216"/>
                </a:cubicBezTo>
                <a:cubicBezTo>
                  <a:pt x="540997" y="591522"/>
                  <a:pt x="590864" y="649941"/>
                  <a:pt x="603504" y="658368"/>
                </a:cubicBezTo>
                <a:cubicBezTo>
                  <a:pt x="611524" y="663715"/>
                  <a:pt x="622315" y="663201"/>
                  <a:pt x="630936" y="667512"/>
                </a:cubicBezTo>
                <a:cubicBezTo>
                  <a:pt x="671070" y="687579"/>
                  <a:pt x="646851" y="688057"/>
                  <a:pt x="694944" y="704088"/>
                </a:cubicBezTo>
                <a:cubicBezTo>
                  <a:pt x="709688" y="709003"/>
                  <a:pt x="725778" y="708766"/>
                  <a:pt x="740664" y="713232"/>
                </a:cubicBezTo>
                <a:cubicBezTo>
                  <a:pt x="756386" y="717949"/>
                  <a:pt x="770548" y="727201"/>
                  <a:pt x="786384" y="731520"/>
                </a:cubicBezTo>
                <a:cubicBezTo>
                  <a:pt x="804271" y="736398"/>
                  <a:pt x="823183" y="736495"/>
                  <a:pt x="841248" y="740664"/>
                </a:cubicBezTo>
                <a:cubicBezTo>
                  <a:pt x="862870" y="745654"/>
                  <a:pt x="883559" y="754303"/>
                  <a:pt x="905256" y="758952"/>
                </a:cubicBezTo>
                <a:cubicBezTo>
                  <a:pt x="926330" y="763468"/>
                  <a:pt x="947975" y="764735"/>
                  <a:pt x="969264" y="768096"/>
                </a:cubicBezTo>
                <a:lnTo>
                  <a:pt x="1078992" y="786384"/>
                </a:lnTo>
                <a:lnTo>
                  <a:pt x="1133856" y="795528"/>
                </a:lnTo>
                <a:cubicBezTo>
                  <a:pt x="1173480" y="789432"/>
                  <a:pt x="1215190" y="791317"/>
                  <a:pt x="1252728" y="777240"/>
                </a:cubicBezTo>
                <a:cubicBezTo>
                  <a:pt x="1266998" y="771889"/>
                  <a:pt x="1273344" y="754295"/>
                  <a:pt x="1280160" y="740664"/>
                </a:cubicBezTo>
                <a:cubicBezTo>
                  <a:pt x="1290229" y="720525"/>
                  <a:pt x="1297590" y="637800"/>
                  <a:pt x="1298448" y="630936"/>
                </a:cubicBezTo>
                <a:cubicBezTo>
                  <a:pt x="1295400" y="585216"/>
                  <a:pt x="1301568" y="537926"/>
                  <a:pt x="1289304" y="493776"/>
                </a:cubicBezTo>
                <a:cubicBezTo>
                  <a:pt x="1285225" y="479092"/>
                  <a:pt x="1267949" y="467105"/>
                  <a:pt x="1252728" y="466344"/>
                </a:cubicBezTo>
                <a:cubicBezTo>
                  <a:pt x="1203642" y="463890"/>
                  <a:pt x="1155192" y="478536"/>
                  <a:pt x="1106424" y="484632"/>
                </a:cubicBezTo>
                <a:cubicBezTo>
                  <a:pt x="1097280" y="487680"/>
                  <a:pt x="1087613" y="489465"/>
                  <a:pt x="1078992" y="493776"/>
                </a:cubicBezTo>
                <a:cubicBezTo>
                  <a:pt x="1068608" y="498968"/>
                  <a:pt x="1019126" y="535354"/>
                  <a:pt x="1014984" y="539496"/>
                </a:cubicBezTo>
                <a:cubicBezTo>
                  <a:pt x="997258" y="557222"/>
                  <a:pt x="994989" y="572049"/>
                  <a:pt x="987552" y="594360"/>
                </a:cubicBezTo>
                <a:cubicBezTo>
                  <a:pt x="990600" y="606552"/>
                  <a:pt x="989949" y="620334"/>
                  <a:pt x="996696" y="630936"/>
                </a:cubicBezTo>
                <a:cubicBezTo>
                  <a:pt x="1048819" y="712843"/>
                  <a:pt x="1041510" y="678409"/>
                  <a:pt x="1106424" y="731520"/>
                </a:cubicBezTo>
                <a:cubicBezTo>
                  <a:pt x="1123105" y="745168"/>
                  <a:pt x="1135314" y="763776"/>
                  <a:pt x="1152144" y="777240"/>
                </a:cubicBezTo>
                <a:cubicBezTo>
                  <a:pt x="1166022" y="788343"/>
                  <a:pt x="1182870" y="795130"/>
                  <a:pt x="1197864" y="804672"/>
                </a:cubicBezTo>
                <a:cubicBezTo>
                  <a:pt x="1216407" y="816472"/>
                  <a:pt x="1233881" y="829940"/>
                  <a:pt x="1252728" y="841248"/>
                </a:cubicBezTo>
                <a:cubicBezTo>
                  <a:pt x="1303273" y="871575"/>
                  <a:pt x="1272591" y="849761"/>
                  <a:pt x="1316736" y="868680"/>
                </a:cubicBezTo>
                <a:cubicBezTo>
                  <a:pt x="1329265" y="874050"/>
                  <a:pt x="1340256" y="883051"/>
                  <a:pt x="1353312" y="886968"/>
                </a:cubicBezTo>
                <a:cubicBezTo>
                  <a:pt x="1371070" y="892296"/>
                  <a:pt x="1389888" y="893064"/>
                  <a:pt x="1408176" y="896112"/>
                </a:cubicBezTo>
                <a:cubicBezTo>
                  <a:pt x="1420368" y="893064"/>
                  <a:pt x="1434526" y="894273"/>
                  <a:pt x="1444752" y="886968"/>
                </a:cubicBezTo>
                <a:cubicBezTo>
                  <a:pt x="1457153" y="878110"/>
                  <a:pt x="1463326" y="862793"/>
                  <a:pt x="1472184" y="850392"/>
                </a:cubicBezTo>
                <a:cubicBezTo>
                  <a:pt x="1478572" y="841449"/>
                  <a:pt x="1485020" y="832502"/>
                  <a:pt x="1490472" y="822960"/>
                </a:cubicBezTo>
                <a:cubicBezTo>
                  <a:pt x="1503218" y="800654"/>
                  <a:pt x="1519210" y="764178"/>
                  <a:pt x="1527048" y="740664"/>
                </a:cubicBezTo>
                <a:cubicBezTo>
                  <a:pt x="1531022" y="728742"/>
                  <a:pt x="1532740" y="716172"/>
                  <a:pt x="1536192" y="704088"/>
                </a:cubicBezTo>
                <a:cubicBezTo>
                  <a:pt x="1562428" y="612261"/>
                  <a:pt x="1525894" y="754423"/>
                  <a:pt x="1554480" y="640080"/>
                </a:cubicBezTo>
                <a:cubicBezTo>
                  <a:pt x="1551378" y="590448"/>
                  <a:pt x="1570927" y="510223"/>
                  <a:pt x="1527048" y="466344"/>
                </a:cubicBezTo>
                <a:cubicBezTo>
                  <a:pt x="1519277" y="458573"/>
                  <a:pt x="1509446" y="452971"/>
                  <a:pt x="1499616" y="448056"/>
                </a:cubicBezTo>
                <a:cubicBezTo>
                  <a:pt x="1490995" y="443745"/>
                  <a:pt x="1481328" y="441960"/>
                  <a:pt x="1472184" y="438912"/>
                </a:cubicBezTo>
                <a:cubicBezTo>
                  <a:pt x="1421577" y="446142"/>
                  <a:pt x="1407695" y="435062"/>
                  <a:pt x="1380744" y="475488"/>
                </a:cubicBezTo>
                <a:cubicBezTo>
                  <a:pt x="1375397" y="483508"/>
                  <a:pt x="1374648" y="493776"/>
                  <a:pt x="1371600" y="502920"/>
                </a:cubicBezTo>
                <a:cubicBezTo>
                  <a:pt x="1374648" y="530352"/>
                  <a:pt x="1369072" y="560205"/>
                  <a:pt x="1380744" y="585216"/>
                </a:cubicBezTo>
                <a:cubicBezTo>
                  <a:pt x="1391681" y="608653"/>
                  <a:pt x="1420090" y="619389"/>
                  <a:pt x="1435608" y="640080"/>
                </a:cubicBezTo>
                <a:cubicBezTo>
                  <a:pt x="1489748" y="712267"/>
                  <a:pt x="1431933" y="641527"/>
                  <a:pt x="1508760" y="713232"/>
                </a:cubicBezTo>
                <a:cubicBezTo>
                  <a:pt x="1540272" y="742643"/>
                  <a:pt x="1561646" y="785395"/>
                  <a:pt x="1600200" y="804672"/>
                </a:cubicBezTo>
                <a:cubicBezTo>
                  <a:pt x="1612392" y="810768"/>
                  <a:pt x="1625217" y="815736"/>
                  <a:pt x="1636776" y="822960"/>
                </a:cubicBezTo>
                <a:cubicBezTo>
                  <a:pt x="1649699" y="831037"/>
                  <a:pt x="1659721" y="843576"/>
                  <a:pt x="1673352" y="850392"/>
                </a:cubicBezTo>
                <a:cubicBezTo>
                  <a:pt x="1717087" y="872260"/>
                  <a:pt x="1772172" y="889428"/>
                  <a:pt x="1819656" y="905256"/>
                </a:cubicBezTo>
                <a:cubicBezTo>
                  <a:pt x="1865376" y="899160"/>
                  <a:pt x="1911681" y="896470"/>
                  <a:pt x="1956816" y="886968"/>
                </a:cubicBezTo>
                <a:cubicBezTo>
                  <a:pt x="1984766" y="881084"/>
                  <a:pt x="2007372" y="855371"/>
                  <a:pt x="2029968" y="841248"/>
                </a:cubicBezTo>
                <a:cubicBezTo>
                  <a:pt x="2041527" y="834024"/>
                  <a:pt x="2054709" y="829723"/>
                  <a:pt x="2066544" y="822960"/>
                </a:cubicBezTo>
                <a:cubicBezTo>
                  <a:pt x="2104466" y="801291"/>
                  <a:pt x="2079981" y="804672"/>
                  <a:pt x="2112264" y="80467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6C1F88D-AE89-9143-B206-CC541551340A}"/>
              </a:ext>
            </a:extLst>
          </p:cNvPr>
          <p:cNvSpPr txBox="1"/>
          <p:nvPr/>
        </p:nvSpPr>
        <p:spPr>
          <a:xfrm>
            <a:off x="776453" y="3402490"/>
            <a:ext cx="1849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Several</a:t>
            </a:r>
            <a:r>
              <a:rPr lang="fr-FR" sz="1600" dirty="0"/>
              <a:t> km fibre </a:t>
            </a:r>
            <a:r>
              <a:rPr lang="fr-FR" sz="1600" dirty="0" err="1"/>
              <a:t>link</a:t>
            </a:r>
            <a:endParaRPr lang="fr-FR" sz="1600" dirty="0"/>
          </a:p>
        </p:txBody>
      </p:sp>
      <p:pic>
        <p:nvPicPr>
          <p:cNvPr id="11" name="Image 13">
            <a:extLst>
              <a:ext uri="{FF2B5EF4-FFF2-40B4-BE49-F238E27FC236}">
                <a16:creationId xmlns:a16="http://schemas.microsoft.com/office/drawing/2014/main" id="{171173A9-2ECA-364F-B86E-519B0CF0863A}"/>
              </a:ext>
            </a:extLst>
          </p:cNvPr>
          <p:cNvPicPr/>
          <p:nvPr/>
        </p:nvPicPr>
        <p:blipFill>
          <a:blip r:embed="rId3"/>
          <a:srcRect t="8002" r="6" b="17716"/>
          <a:stretch/>
        </p:blipFill>
        <p:spPr>
          <a:xfrm rot="5400000">
            <a:off x="3071661" y="2423846"/>
            <a:ext cx="1677168" cy="1899720"/>
          </a:xfrm>
          <a:prstGeom prst="rect">
            <a:avLst/>
          </a:prstGeom>
          <a:ln w="0"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9B77064-AFB3-BF48-B398-7A114EA3B495}"/>
              </a:ext>
            </a:extLst>
          </p:cNvPr>
          <p:cNvSpPr txBox="1"/>
          <p:nvPr/>
        </p:nvSpPr>
        <p:spPr>
          <a:xfrm>
            <a:off x="2971800" y="1446371"/>
            <a:ext cx="58526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IDROGEN </a:t>
            </a:r>
            <a:r>
              <a:rPr lang="fr-FR" sz="1600" dirty="0" err="1"/>
              <a:t>board</a:t>
            </a:r>
            <a:endParaRPr lang="fr-FR" sz="1600" dirty="0"/>
          </a:p>
          <a:p>
            <a:r>
              <a:rPr lang="fr-FR" sz="1600" dirty="0" err="1"/>
              <a:t>tailored</a:t>
            </a:r>
            <a:r>
              <a:rPr lang="fr-FR" sz="1600" dirty="0"/>
              <a:t> for </a:t>
            </a:r>
            <a:r>
              <a:rPr lang="fr-FR" sz="1600" dirty="0" err="1"/>
              <a:t>low</a:t>
            </a:r>
            <a:r>
              <a:rPr lang="fr-FR" sz="1600" dirty="0"/>
              <a:t> noise </a:t>
            </a:r>
            <a:r>
              <a:rPr lang="fr-FR" sz="1600" dirty="0" err="1"/>
              <a:t>with</a:t>
            </a:r>
            <a:r>
              <a:rPr lang="fr-FR" sz="1600" dirty="0"/>
              <a:t> WR </a:t>
            </a:r>
            <a:r>
              <a:rPr lang="fr-FR" sz="1600" dirty="0" err="1"/>
              <a:t>node</a:t>
            </a:r>
            <a:endParaRPr lang="fr-FR" sz="1600" dirty="0"/>
          </a:p>
          <a:p>
            <a:r>
              <a:rPr lang="fr-FR" sz="1600" dirty="0"/>
              <a:t>FPGA mezzanine </a:t>
            </a:r>
            <a:r>
              <a:rPr lang="fr-FR" sz="1600" dirty="0" err="1"/>
              <a:t>card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high speed ADC</a:t>
            </a:r>
          </a:p>
          <a:p>
            <a:r>
              <a:rPr lang="fr-FR" sz="1600" dirty="0"/>
              <a:t>Extension </a:t>
            </a:r>
            <a:r>
              <a:rPr lang="fr-FR" sz="1600" dirty="0" err="1"/>
              <a:t>board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err="1"/>
              <a:t>arbitrary</a:t>
            </a:r>
            <a:r>
              <a:rPr lang="fr-FR" sz="1600" dirty="0"/>
              <a:t> </a:t>
            </a:r>
            <a:r>
              <a:rPr lang="fr-FR" sz="1600" dirty="0" err="1"/>
              <a:t>frequency</a:t>
            </a:r>
            <a:r>
              <a:rPr lang="fr-FR" sz="1600" dirty="0"/>
              <a:t> </a:t>
            </a:r>
            <a:r>
              <a:rPr lang="fr-FR" sz="1600" dirty="0" err="1"/>
              <a:t>generation</a:t>
            </a:r>
            <a:r>
              <a:rPr lang="fr-FR" sz="1600" dirty="0"/>
              <a:t> chip </a:t>
            </a:r>
            <a:r>
              <a:rPr lang="fr-FR" sz="1600" dirty="0" err="1"/>
              <a:t>integrated</a:t>
            </a:r>
            <a:endParaRPr lang="fr-FR" sz="16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267F6D9-2771-AA42-AFD5-0A1220570654}"/>
              </a:ext>
            </a:extLst>
          </p:cNvPr>
          <p:cNvSpPr txBox="1"/>
          <p:nvPr/>
        </p:nvSpPr>
        <p:spPr>
          <a:xfrm>
            <a:off x="776453" y="1853487"/>
            <a:ext cx="1810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WhiteRabbit</a:t>
            </a:r>
            <a:r>
              <a:rPr lang="fr-FR" sz="1600" dirty="0"/>
              <a:t> switch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6786348-1F07-D64A-9C7E-D1D0E5431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745000" y="4282892"/>
            <a:ext cx="2377912" cy="2065878"/>
          </a:xfrm>
          <a:prstGeom prst="rect">
            <a:avLst/>
          </a:prstGeom>
        </p:spPr>
      </p:pic>
      <p:sp>
        <p:nvSpPr>
          <p:cNvPr id="21" name="Forme libre 20">
            <a:extLst>
              <a:ext uri="{FF2B5EF4-FFF2-40B4-BE49-F238E27FC236}">
                <a16:creationId xmlns:a16="http://schemas.microsoft.com/office/drawing/2014/main" id="{37799B1C-9C1B-D141-B70E-EDCCDD49EEEF}"/>
              </a:ext>
            </a:extLst>
          </p:cNvPr>
          <p:cNvSpPr/>
          <p:nvPr/>
        </p:nvSpPr>
        <p:spPr>
          <a:xfrm>
            <a:off x="4281023" y="3148788"/>
            <a:ext cx="807396" cy="1167320"/>
          </a:xfrm>
          <a:custGeom>
            <a:avLst/>
            <a:gdLst>
              <a:gd name="connsiteX0" fmla="*/ 223736 w 807396"/>
              <a:gd name="connsiteY0" fmla="*/ 389107 h 1167320"/>
              <a:gd name="connsiteX1" fmla="*/ 243192 w 807396"/>
              <a:gd name="connsiteY1" fmla="*/ 262647 h 1167320"/>
              <a:gd name="connsiteX2" fmla="*/ 262647 w 807396"/>
              <a:gd name="connsiteY2" fmla="*/ 223737 h 1167320"/>
              <a:gd name="connsiteX3" fmla="*/ 311285 w 807396"/>
              <a:gd name="connsiteY3" fmla="*/ 116732 h 1167320"/>
              <a:gd name="connsiteX4" fmla="*/ 350196 w 807396"/>
              <a:gd name="connsiteY4" fmla="*/ 58366 h 1167320"/>
              <a:gd name="connsiteX5" fmla="*/ 437745 w 807396"/>
              <a:gd name="connsiteY5" fmla="*/ 9728 h 1167320"/>
              <a:gd name="connsiteX6" fmla="*/ 486383 w 807396"/>
              <a:gd name="connsiteY6" fmla="*/ 0 h 1167320"/>
              <a:gd name="connsiteX7" fmla="*/ 593387 w 807396"/>
              <a:gd name="connsiteY7" fmla="*/ 9728 h 1167320"/>
              <a:gd name="connsiteX8" fmla="*/ 651753 w 807396"/>
              <a:gd name="connsiteY8" fmla="*/ 29183 h 1167320"/>
              <a:gd name="connsiteX9" fmla="*/ 680936 w 807396"/>
              <a:gd name="connsiteY9" fmla="*/ 38911 h 1167320"/>
              <a:gd name="connsiteX10" fmla="*/ 758757 w 807396"/>
              <a:gd name="connsiteY10" fmla="*/ 136188 h 1167320"/>
              <a:gd name="connsiteX11" fmla="*/ 768485 w 807396"/>
              <a:gd name="connsiteY11" fmla="*/ 165371 h 1167320"/>
              <a:gd name="connsiteX12" fmla="*/ 778213 w 807396"/>
              <a:gd name="connsiteY12" fmla="*/ 291830 h 1167320"/>
              <a:gd name="connsiteX13" fmla="*/ 787940 w 807396"/>
              <a:gd name="connsiteY13" fmla="*/ 350196 h 1167320"/>
              <a:gd name="connsiteX14" fmla="*/ 807396 w 807396"/>
              <a:gd name="connsiteY14" fmla="*/ 729575 h 1167320"/>
              <a:gd name="connsiteX15" fmla="*/ 797668 w 807396"/>
              <a:gd name="connsiteY15" fmla="*/ 933856 h 1167320"/>
              <a:gd name="connsiteX16" fmla="*/ 778213 w 807396"/>
              <a:gd name="connsiteY16" fmla="*/ 963039 h 1167320"/>
              <a:gd name="connsiteX17" fmla="*/ 729574 w 807396"/>
              <a:gd name="connsiteY17" fmla="*/ 1001949 h 1167320"/>
              <a:gd name="connsiteX18" fmla="*/ 710119 w 807396"/>
              <a:gd name="connsiteY18" fmla="*/ 1021405 h 1167320"/>
              <a:gd name="connsiteX19" fmla="*/ 651753 w 807396"/>
              <a:gd name="connsiteY19" fmla="*/ 1040860 h 1167320"/>
              <a:gd name="connsiteX20" fmla="*/ 593387 w 807396"/>
              <a:gd name="connsiteY20" fmla="*/ 1060315 h 1167320"/>
              <a:gd name="connsiteX21" fmla="*/ 564204 w 807396"/>
              <a:gd name="connsiteY21" fmla="*/ 1070043 h 1167320"/>
              <a:gd name="connsiteX22" fmla="*/ 9728 w 807396"/>
              <a:gd name="connsiteY22" fmla="*/ 1089498 h 1167320"/>
              <a:gd name="connsiteX23" fmla="*/ 0 w 807396"/>
              <a:gd name="connsiteY23" fmla="*/ 1138137 h 1167320"/>
              <a:gd name="connsiteX24" fmla="*/ 9728 w 807396"/>
              <a:gd name="connsiteY24" fmla="*/ 1167320 h 1167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07396" h="1167320">
                <a:moveTo>
                  <a:pt x="223736" y="389107"/>
                </a:moveTo>
                <a:cubicBezTo>
                  <a:pt x="230221" y="346954"/>
                  <a:pt x="233424" y="304163"/>
                  <a:pt x="243192" y="262647"/>
                </a:cubicBezTo>
                <a:cubicBezTo>
                  <a:pt x="246513" y="248532"/>
                  <a:pt x="256935" y="237065"/>
                  <a:pt x="262647" y="223737"/>
                </a:cubicBezTo>
                <a:cubicBezTo>
                  <a:pt x="287439" y="165888"/>
                  <a:pt x="251117" y="206983"/>
                  <a:pt x="311285" y="116732"/>
                </a:cubicBezTo>
                <a:cubicBezTo>
                  <a:pt x="324255" y="97277"/>
                  <a:pt x="330741" y="71336"/>
                  <a:pt x="350196" y="58366"/>
                </a:cubicBezTo>
                <a:cubicBezTo>
                  <a:pt x="393666" y="29386"/>
                  <a:pt x="396653" y="20001"/>
                  <a:pt x="437745" y="9728"/>
                </a:cubicBezTo>
                <a:cubicBezTo>
                  <a:pt x="453785" y="5718"/>
                  <a:pt x="470170" y="3243"/>
                  <a:pt x="486383" y="0"/>
                </a:cubicBezTo>
                <a:cubicBezTo>
                  <a:pt x="522051" y="3243"/>
                  <a:pt x="558117" y="3504"/>
                  <a:pt x="593387" y="9728"/>
                </a:cubicBezTo>
                <a:cubicBezTo>
                  <a:pt x="613583" y="13292"/>
                  <a:pt x="632298" y="22698"/>
                  <a:pt x="651753" y="29183"/>
                </a:cubicBezTo>
                <a:lnTo>
                  <a:pt x="680936" y="38911"/>
                </a:lnTo>
                <a:cubicBezTo>
                  <a:pt x="707502" y="65477"/>
                  <a:pt x="746485" y="99372"/>
                  <a:pt x="758757" y="136188"/>
                </a:cubicBezTo>
                <a:lnTo>
                  <a:pt x="768485" y="165371"/>
                </a:lnTo>
                <a:cubicBezTo>
                  <a:pt x="771728" y="207524"/>
                  <a:pt x="773787" y="249785"/>
                  <a:pt x="778213" y="291830"/>
                </a:cubicBezTo>
                <a:cubicBezTo>
                  <a:pt x="780278" y="311445"/>
                  <a:pt x="786955" y="330497"/>
                  <a:pt x="787940" y="350196"/>
                </a:cubicBezTo>
                <a:cubicBezTo>
                  <a:pt x="807686" y="745121"/>
                  <a:pt x="774608" y="565640"/>
                  <a:pt x="807396" y="729575"/>
                </a:cubicBezTo>
                <a:cubicBezTo>
                  <a:pt x="804153" y="797669"/>
                  <a:pt x="806124" y="866212"/>
                  <a:pt x="797668" y="933856"/>
                </a:cubicBezTo>
                <a:cubicBezTo>
                  <a:pt x="796218" y="945457"/>
                  <a:pt x="785516" y="953910"/>
                  <a:pt x="778213" y="963039"/>
                </a:cubicBezTo>
                <a:cubicBezTo>
                  <a:pt x="757336" y="989135"/>
                  <a:pt x="757662" y="979479"/>
                  <a:pt x="729574" y="1001949"/>
                </a:cubicBezTo>
                <a:cubicBezTo>
                  <a:pt x="722412" y="1007678"/>
                  <a:pt x="718322" y="1017303"/>
                  <a:pt x="710119" y="1021405"/>
                </a:cubicBezTo>
                <a:cubicBezTo>
                  <a:pt x="691776" y="1030576"/>
                  <a:pt x="671208" y="1034375"/>
                  <a:pt x="651753" y="1040860"/>
                </a:cubicBezTo>
                <a:lnTo>
                  <a:pt x="593387" y="1060315"/>
                </a:lnTo>
                <a:cubicBezTo>
                  <a:pt x="583659" y="1063558"/>
                  <a:pt x="574379" y="1068771"/>
                  <a:pt x="564204" y="1070043"/>
                </a:cubicBezTo>
                <a:cubicBezTo>
                  <a:pt x="328692" y="1099483"/>
                  <a:pt x="512520" y="1079238"/>
                  <a:pt x="9728" y="1089498"/>
                </a:cubicBezTo>
                <a:cubicBezTo>
                  <a:pt x="6485" y="1105711"/>
                  <a:pt x="0" y="1121603"/>
                  <a:pt x="0" y="1138137"/>
                </a:cubicBezTo>
                <a:cubicBezTo>
                  <a:pt x="0" y="1148391"/>
                  <a:pt x="9728" y="1167320"/>
                  <a:pt x="9728" y="116732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AABA796-EEE1-B644-97ED-A613C5016DDF}"/>
              </a:ext>
            </a:extLst>
          </p:cNvPr>
          <p:cNvSpPr txBox="1"/>
          <p:nvPr/>
        </p:nvSpPr>
        <p:spPr>
          <a:xfrm>
            <a:off x="5018636" y="323248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RF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AE9FC4B0-CE56-4B4D-99BF-862C60B61702}"/>
              </a:ext>
            </a:extLst>
          </p:cNvPr>
          <p:cNvCxnSpPr/>
          <p:nvPr/>
        </p:nvCxnSpPr>
        <p:spPr>
          <a:xfrm flipH="1">
            <a:off x="2652856" y="4974757"/>
            <a:ext cx="2481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54336D3F-A7C7-834C-BFE0-8461E7AB53C5}"/>
              </a:ext>
            </a:extLst>
          </p:cNvPr>
          <p:cNvSpPr txBox="1"/>
          <p:nvPr/>
        </p:nvSpPr>
        <p:spPr>
          <a:xfrm rot="16200000">
            <a:off x="1357858" y="5011764"/>
            <a:ext cx="2019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Arbitrary</a:t>
            </a:r>
            <a:r>
              <a:rPr lang="fr-FR" dirty="0"/>
              <a:t> </a:t>
            </a:r>
            <a:r>
              <a:rPr lang="fr-FR" dirty="0" err="1"/>
              <a:t>frequency</a:t>
            </a:r>
            <a:endParaRPr lang="fr-FR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F9A29264-F9F0-3E42-BAE1-27C31AB525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2596" y="2773910"/>
            <a:ext cx="3542881" cy="3019222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A6E95A2B-6A6C-1146-906B-E79B84D324BA}"/>
              </a:ext>
            </a:extLst>
          </p:cNvPr>
          <p:cNvSpPr txBox="1"/>
          <p:nvPr/>
        </p:nvSpPr>
        <p:spPr>
          <a:xfrm>
            <a:off x="5878429" y="5772095"/>
            <a:ext cx="2946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i.e. 0.9ps RMS </a:t>
            </a:r>
            <a:r>
              <a:rPr lang="fr-FR" dirty="0" err="1"/>
              <a:t>jitter</a:t>
            </a:r>
            <a:r>
              <a:rPr lang="fr-FR" dirty="0"/>
              <a:t> over 3.5h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2E03E6F9-D82E-9A4C-9314-B5FC832852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0969" y="273329"/>
            <a:ext cx="3950034" cy="120707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30AB70C-7CF7-C543-9907-79AF7D85617F}"/>
              </a:ext>
            </a:extLst>
          </p:cNvPr>
          <p:cNvSpPr/>
          <p:nvPr/>
        </p:nvSpPr>
        <p:spPr>
          <a:xfrm rot="16200000">
            <a:off x="-3096192" y="3076136"/>
            <a:ext cx="6445802" cy="276999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K. Popov et al., IPAC25 proceedings, THPM050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C5519CF-39D7-B94F-8B32-C15788CBEC6F}"/>
              </a:ext>
            </a:extLst>
          </p:cNvPr>
          <p:cNvSpPr txBox="1"/>
          <p:nvPr/>
        </p:nvSpPr>
        <p:spPr>
          <a:xfrm>
            <a:off x="51143" y="4872612"/>
            <a:ext cx="2166012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solidFill>
                  <a:srgbClr val="C00000"/>
                </a:solidFill>
              </a:rPr>
              <a:t>Real life test in </a:t>
            </a:r>
            <a:r>
              <a:rPr lang="fr-FR" i="1" dirty="0" err="1">
                <a:solidFill>
                  <a:srgbClr val="C00000"/>
                </a:solidFill>
              </a:rPr>
              <a:t>accelerator</a:t>
            </a:r>
            <a:r>
              <a:rPr lang="fr-FR" i="1" dirty="0">
                <a:solidFill>
                  <a:srgbClr val="C00000"/>
                </a:solidFill>
              </a:rPr>
              <a:t> </a:t>
            </a:r>
            <a:r>
              <a:rPr lang="fr-FR" i="1" dirty="0" err="1">
                <a:solidFill>
                  <a:srgbClr val="C00000"/>
                </a:solidFill>
              </a:rPr>
              <a:t>operation</a:t>
            </a:r>
            <a:r>
              <a:rPr lang="fr-FR" i="1" dirty="0">
                <a:solidFill>
                  <a:srgbClr val="C00000"/>
                </a:solidFill>
              </a:rPr>
              <a:t> on-</a:t>
            </a:r>
            <a:r>
              <a:rPr lang="fr-FR" i="1" dirty="0" err="1">
                <a:solidFill>
                  <a:srgbClr val="C00000"/>
                </a:solidFill>
              </a:rPr>
              <a:t>going</a:t>
            </a:r>
            <a:r>
              <a:rPr lang="fr-FR" i="1" dirty="0">
                <a:solidFill>
                  <a:srgbClr val="C00000"/>
                </a:solidFill>
              </a:rPr>
              <a:t> at KEK ATF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6E17C48B-633B-9A4B-A6F2-7E580E8C75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6856" y="1446371"/>
            <a:ext cx="1217144" cy="62020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8CF22EC1-AB35-EE42-8525-02BD68EA66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1374" y="1499963"/>
            <a:ext cx="1163283" cy="353302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B0ADCE96-5F7E-6940-8287-C67A0A4011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2993" y="1853265"/>
            <a:ext cx="739639" cy="42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80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587FF4-4E59-B447-AC08-2FE1654A2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Laser polarisation control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3F048D-AF3C-FE4F-B641-E53E94E44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17/06/2025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DC2C25-6D5F-5C41-BFD9-0AE0D1405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International Workshop on CEPC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D0EBDE-1624-7942-BF96-122D37965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9</a:t>
            </a:fld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80AB95B-4C43-2742-BD54-2D09918739F1}"/>
              </a:ext>
            </a:extLst>
          </p:cNvPr>
          <p:cNvGrpSpPr/>
          <p:nvPr/>
        </p:nvGrpSpPr>
        <p:grpSpPr>
          <a:xfrm>
            <a:off x="0" y="1208659"/>
            <a:ext cx="9087286" cy="1867703"/>
            <a:chOff x="56713" y="1819184"/>
            <a:chExt cx="9087286" cy="186770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9599A9-1112-DF4D-95C2-E9DC017E48C4}"/>
                </a:ext>
              </a:extLst>
            </p:cNvPr>
            <p:cNvSpPr/>
            <p:nvPr/>
          </p:nvSpPr>
          <p:spPr>
            <a:xfrm>
              <a:off x="71594" y="2434751"/>
              <a:ext cx="1179057" cy="91358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0E25157-5B9A-484B-9606-5280F0FA7046}"/>
                </a:ext>
              </a:extLst>
            </p:cNvPr>
            <p:cNvSpPr txBox="1"/>
            <p:nvPr/>
          </p:nvSpPr>
          <p:spPr>
            <a:xfrm rot="20138442">
              <a:off x="56713" y="1819184"/>
              <a:ext cx="13163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i="1" dirty="0">
                  <a:solidFill>
                    <a:schemeClr val="accent1"/>
                  </a:solidFill>
                </a:rPr>
                <a:t>Differential cross-section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1531D1D-F957-EA49-89AD-078429FDCA23}"/>
                </a:ext>
              </a:extLst>
            </p:cNvPr>
            <p:cNvSpPr/>
            <p:nvPr/>
          </p:nvSpPr>
          <p:spPr>
            <a:xfrm>
              <a:off x="1409667" y="2434751"/>
              <a:ext cx="3473833" cy="913581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5A1D03F3-988E-E84E-BCC5-C799FD53A14E}"/>
                </a:ext>
              </a:extLst>
            </p:cNvPr>
            <p:cNvSpPr txBox="1"/>
            <p:nvPr/>
          </p:nvSpPr>
          <p:spPr>
            <a:xfrm>
              <a:off x="1296811" y="3338867"/>
              <a:ext cx="36995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i="1" dirty="0">
                  <a:solidFill>
                    <a:schemeClr val="accent2"/>
                  </a:solidFill>
                </a:rPr>
                <a:t>Electron beam polarization independent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7EDE56-01C1-1841-9C88-B6E6631A90E6}"/>
                </a:ext>
              </a:extLst>
            </p:cNvPr>
            <p:cNvSpPr/>
            <p:nvPr/>
          </p:nvSpPr>
          <p:spPr>
            <a:xfrm>
              <a:off x="4983983" y="2440066"/>
              <a:ext cx="4160016" cy="913581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55A73BDD-A6AD-9F41-9C6E-5A443934BBA1}"/>
                </a:ext>
              </a:extLst>
            </p:cNvPr>
            <p:cNvSpPr txBox="1"/>
            <p:nvPr/>
          </p:nvSpPr>
          <p:spPr>
            <a:xfrm>
              <a:off x="4762919" y="3348333"/>
              <a:ext cx="4381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i="1" dirty="0">
                  <a:solidFill>
                    <a:schemeClr val="accent5"/>
                  </a:solidFill>
                </a:rPr>
                <a:t>Electron beam polarization dependent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FF4020B-B9F5-B74F-BBC6-CA14E52178DE}"/>
                </a:ext>
              </a:extLst>
            </p:cNvPr>
            <p:cNvSpPr/>
            <p:nvPr/>
          </p:nvSpPr>
          <p:spPr>
            <a:xfrm>
              <a:off x="4451420" y="2473543"/>
              <a:ext cx="432080" cy="884255"/>
            </a:xfrm>
            <a:prstGeom prst="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A1EE29AE-CFD2-A547-936B-B308A84FA6BD}"/>
                    </a:ext>
                  </a:extLst>
                </p:cNvPr>
                <p:cNvSpPr txBox="1"/>
                <p:nvPr/>
              </p:nvSpPr>
              <p:spPr>
                <a:xfrm>
                  <a:off x="71594" y="2628782"/>
                  <a:ext cx="9072405" cy="41402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fr-FR" sz="13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𝑑𝑦𝑑</m:t>
                            </m:r>
                            <m:sSub>
                              <m:sSubPr>
                                <m:ctrlP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  <m:sub>
                                <m: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𝑜𝑏𝑠</m:t>
                                </m:r>
                              </m:sub>
                            </m:sSub>
                          </m:den>
                        </m:f>
                        <m:d>
                          <m:dPr>
                            <m:ctrlP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fr-FR" sz="13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sz="13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fr-FR" sz="13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FR" sz="13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𝑑𝑦</m:t>
                            </m:r>
                          </m:den>
                        </m:f>
                        <m:d>
                          <m:d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fr-FR" sz="13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fr-FR" sz="13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</m:sSub>
                          </m:num>
                          <m:den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𝑑𝑦</m:t>
                            </m:r>
                          </m:den>
                        </m:f>
                        <m:d>
                          <m:d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func>
                          <m:func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13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fr-FR" sz="13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3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d>
                                  <m:dPr>
                                    <m:ctrlPr>
                                      <a:rPr lang="fr-FR" sz="13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r-FR" sz="13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3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𝜑</m:t>
                                        </m:r>
                                      </m:e>
                                      <m:sub>
                                        <m:r>
                                          <a:rPr lang="fr-FR" sz="13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𝑜𝑏𝑠</m:t>
                                        </m:r>
                                      </m:sub>
                                    </m:sSub>
                                    <m:r>
                                      <a:rPr lang="fr-FR" sz="13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fr-FR" sz="130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3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𝜑</m:t>
                                        </m:r>
                                      </m:e>
                                      <m:sub>
                                        <m:r>
                                          <a:rPr lang="fr-FR" sz="13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𝑙𝑎𝑠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</m:func>
                        <m:sSubSup>
                          <m:sSubSupPr>
                            <m:ctrlPr>
                              <a:rPr lang="fr-FR" sz="13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1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𝒫</m:t>
                            </m:r>
                          </m:e>
                          <m:sub>
                            <m:r>
                              <a:rPr lang="fr-FR" sz="13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fr-FR" sz="1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𝑙𝑎𝑠</m:t>
                            </m:r>
                          </m:sup>
                        </m:sSubSup>
                        <m:r>
                          <a:rPr lang="fr-FR" sz="1300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fr-FR" sz="13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∥</m:t>
                                </m:r>
                              </m:sub>
                            </m:sSub>
                          </m:num>
                          <m:den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𝑑𝑦</m:t>
                            </m:r>
                          </m:den>
                        </m:f>
                        <m:d>
                          <m:d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sSubSup>
                          <m:sSubSupPr>
                            <m:ctrlPr>
                              <a:rPr lang="fr-FR" sz="13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1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𝒫</m:t>
                            </m:r>
                          </m:e>
                          <m:sub>
                            <m:r>
                              <a:rPr lang="fr-FR" sz="13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  <m:sup>
                            <m:r>
                              <a:rPr lang="fr-FR" sz="1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𝑙𝑎𝑠</m:t>
                            </m:r>
                          </m:sup>
                        </m:sSubSup>
                        <m:r>
                          <a:rPr lang="fr-FR" sz="13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fr-FR" sz="1300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300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300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sSub>
                          <m:sSubPr>
                            <m:ctrlP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d>
                          <m:dPr>
                            <m:ctrlP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func>
                          <m:func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13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fr-FR" sz="13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sz="13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3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lang="fr-FR" sz="13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𝑜𝑏𝑠</m:t>
                                    </m:r>
                                  </m:sub>
                                </m:sSub>
                                <m: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fr-FR" sz="1300" i="1" smtClean="0">
                                        <a:solidFill>
                                          <a:schemeClr val="bg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300" i="1">
                                        <a:solidFill>
                                          <a:schemeClr val="bg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lang="fr-FR" sz="1300" i="1">
                                        <a:solidFill>
                                          <a:schemeClr val="bg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𝑒𝑙𝑒𝑐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  <m:r>
                          <a:rPr lang="fr-FR" sz="13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fr-FR" sz="130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300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300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sSub>
                          <m:sSub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fr-FR" sz="13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13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3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3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fr-FR" sz="1300" i="1">
                            <a:latin typeface="Cambria Math" panose="02040503050406030204" pitchFamily="18" charset="0"/>
                          </a:rPr>
                          <m:t>))</m:t>
                        </m:r>
                      </m:oMath>
                    </m:oMathPara>
                  </a14:m>
                  <a:endParaRPr lang="en-GB" sz="1300" dirty="0"/>
                </a:p>
              </p:txBody>
            </p:sp>
          </mc:Choice>
          <mc:Fallback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A1EE29AE-CFD2-A547-936B-B308A84FA6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94" y="2628782"/>
                  <a:ext cx="9072405" cy="414024"/>
                </a:xfrm>
                <a:prstGeom prst="rect">
                  <a:avLst/>
                </a:prstGeom>
                <a:blipFill>
                  <a:blip r:embed="rId2"/>
                  <a:stretch>
                    <a:fillRect b="-1764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B351CDA-30E0-3E49-8753-CAC30A5EFB6D}"/>
                </a:ext>
              </a:extLst>
            </p:cNvPr>
            <p:cNvSpPr txBox="1"/>
            <p:nvPr/>
          </p:nvSpPr>
          <p:spPr>
            <a:xfrm>
              <a:off x="962893" y="1828705"/>
              <a:ext cx="36995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i="1" dirty="0">
                  <a:solidFill>
                    <a:schemeClr val="accent6">
                      <a:lumMod val="75000"/>
                    </a:schemeClr>
                  </a:solidFill>
                </a:rPr>
                <a:t>Transverse laser polarisation: nuisance parameter to minimize and keep under control </a:t>
              </a:r>
            </a:p>
          </p:txBody>
        </p: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E609007D-B8E9-D643-92F2-63E084691B76}"/>
                </a:ext>
              </a:extLst>
            </p:cNvPr>
            <p:cNvCxnSpPr>
              <a:cxnSpLocks/>
            </p:cNvCxnSpPr>
            <p:nvPr/>
          </p:nvCxnSpPr>
          <p:spPr>
            <a:xfrm>
              <a:off x="3908809" y="2160396"/>
              <a:ext cx="321547" cy="274355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EBF62DF3-0A90-524A-A777-74C89D439D89}"/>
                </a:ext>
              </a:extLst>
            </p:cNvPr>
            <p:cNvSpPr txBox="1"/>
            <p:nvPr/>
          </p:nvSpPr>
          <p:spPr>
            <a:xfrm>
              <a:off x="5103687" y="1907620"/>
              <a:ext cx="36995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i="1" dirty="0">
                  <a:solidFill>
                    <a:srgbClr val="7030A0"/>
                  </a:solidFill>
                </a:rPr>
                <a:t>Laser degree of circular polarization is a scale factor for the electron beam polarization</a:t>
              </a:r>
            </a:p>
          </p:txBody>
        </p:sp>
      </p:grpSp>
      <p:sp>
        <p:nvSpPr>
          <p:cNvPr id="22" name="Text Box 18">
            <a:extLst>
              <a:ext uri="{FF2B5EF4-FFF2-40B4-BE49-F238E27FC236}">
                <a16:creationId xmlns:a16="http://schemas.microsoft.com/office/drawing/2014/main" id="{1918D7E7-D7F9-D649-88ED-36F6CDD6F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682" y="3124225"/>
            <a:ext cx="589362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⚠️ Degree of circular polarization of laser cannot be extracted unambiguously from scattering data: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Need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precision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optics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tool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to control and monitor</a:t>
            </a:r>
            <a:endParaRPr lang="fr-FR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⚠️ Degree of linear polarization and orientation enters as nuisance term</a:t>
            </a:r>
            <a:endParaRPr lang="fr-FR" sz="1600" dirty="0">
              <a:solidFill>
                <a:schemeClr val="accent5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Might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be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parly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extracted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from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data (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very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difficult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never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done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experimentally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so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far)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Precision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optics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tool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to control and monitor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is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necessary</a:t>
            </a:r>
            <a:endParaRPr lang="fr-FR" sz="1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Extremely difficult to control laser polarization state at better than few 0.1%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Reversibility optical theorems (JLAB, optical cavity)</a:t>
            </a:r>
          </a:p>
        </p:txBody>
      </p:sp>
      <p:pic>
        <p:nvPicPr>
          <p:cNvPr id="63" name="Image 62">
            <a:extLst>
              <a:ext uri="{FF2B5EF4-FFF2-40B4-BE49-F238E27FC236}">
                <a16:creationId xmlns:a16="http://schemas.microsoft.com/office/drawing/2014/main" id="{DF9F67F4-C397-CB43-8BB5-0559EE3E9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722" y="3205386"/>
            <a:ext cx="2188617" cy="2918156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9A27B28B-9F60-0E4C-ADC8-1CD1EE971AC4}"/>
              </a:ext>
            </a:extLst>
          </p:cNvPr>
          <p:cNvSpPr/>
          <p:nvPr/>
        </p:nvSpPr>
        <p:spPr>
          <a:xfrm>
            <a:off x="7200782" y="5642467"/>
            <a:ext cx="1617827" cy="7200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D000467D-90BC-A34C-ADCA-E8EFB46A1FC0}"/>
              </a:ext>
            </a:extLst>
          </p:cNvPr>
          <p:cNvSpPr txBox="1"/>
          <p:nvPr/>
        </p:nvSpPr>
        <p:spPr>
          <a:xfrm>
            <a:off x="6473837" y="3062665"/>
            <a:ext cx="2670163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200" dirty="0" err="1"/>
              <a:t>Residual</a:t>
            </a:r>
            <a:r>
              <a:rPr lang="fr-FR" sz="1200" dirty="0"/>
              <a:t> </a:t>
            </a:r>
            <a:r>
              <a:rPr lang="fr-FR" sz="1200" dirty="0" err="1"/>
              <a:t>wrong</a:t>
            </a:r>
            <a:r>
              <a:rPr lang="fr-FR" sz="1200" dirty="0"/>
              <a:t> polarisation vs tilt angle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53CDB920-7AFF-D042-BE73-D906A0846AA1}"/>
              </a:ext>
            </a:extLst>
          </p:cNvPr>
          <p:cNvSpPr txBox="1"/>
          <p:nvPr/>
        </p:nvSpPr>
        <p:spPr>
          <a:xfrm>
            <a:off x="7933765" y="4337946"/>
            <a:ext cx="977153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About 0.1%</a:t>
            </a:r>
          </a:p>
        </p:txBody>
      </p: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E6809837-6745-ED4F-BEE7-628A82D3F8B6}"/>
              </a:ext>
            </a:extLst>
          </p:cNvPr>
          <p:cNvCxnSpPr>
            <a:cxnSpLocks/>
            <a:stCxn id="66" idx="1"/>
            <a:endCxn id="64" idx="0"/>
          </p:cNvCxnSpPr>
          <p:nvPr/>
        </p:nvCxnSpPr>
        <p:spPr>
          <a:xfrm>
            <a:off x="7933765" y="4476446"/>
            <a:ext cx="75931" cy="116602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62EE628F-B86F-1241-8457-FE88344A564B}"/>
              </a:ext>
            </a:extLst>
          </p:cNvPr>
          <p:cNvSpPr/>
          <p:nvPr/>
        </p:nvSpPr>
        <p:spPr>
          <a:xfrm rot="16200000">
            <a:off x="-1445548" y="4190505"/>
            <a:ext cx="3717461" cy="830997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A.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Zec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Phys. Rev. C 109, 024323; A. Narayan, Phys. Rev. X 6, 011013 (2016);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Poirson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et al. Applied Optics 34 6806 (1995), Brisson JINST 5 P06006 (2010); N.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Vansteenksite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J. Opt. Soc. Am. A 10 2240 (1993).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CB5AC683-1E7A-6542-8202-71A51ACDD931}"/>
              </a:ext>
            </a:extLst>
          </p:cNvPr>
          <p:cNvSpPr txBox="1"/>
          <p:nvPr/>
        </p:nvSpPr>
        <p:spPr>
          <a:xfrm>
            <a:off x="628650" y="6036735"/>
            <a:ext cx="6641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highlight>
                  <a:srgbClr val="FFFF00"/>
                </a:highlight>
              </a:rPr>
              <a:t>More tricky to put in place when no optical cavity is desired/required</a:t>
            </a:r>
            <a:endParaRPr lang="fr-FR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0430502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e" id="{FBF67BF5-E241-D94D-A1E0-A0EA0C623EF9}" vid="{4197D68A-286D-DD47-B0B2-A034CCFF114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55247</TotalTime>
  <Words>2665</Words>
  <Application>Microsoft Macintosh PowerPoint</Application>
  <PresentationFormat>Affichage à l'écran (4:3)</PresentationFormat>
  <Paragraphs>436</Paragraphs>
  <Slides>33</Slides>
  <Notes>0</Notes>
  <HiddenSlides>1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0" baseType="lpstr">
      <vt:lpstr>-apple-system</vt:lpstr>
      <vt:lpstr>Arial</vt:lpstr>
      <vt:lpstr>Calibri</vt:lpstr>
      <vt:lpstr>Cambria Math</vt:lpstr>
      <vt:lpstr>CMR9</vt:lpstr>
      <vt:lpstr>Wingdings</vt:lpstr>
      <vt:lpstr>Thème Office</vt:lpstr>
      <vt:lpstr>Présentation PowerPoint</vt:lpstr>
      <vt:lpstr>Example: Energy calibration at FCC-ee</vt:lpstr>
      <vt:lpstr>Compton polarimetry</vt:lpstr>
      <vt:lpstr>Laser system</vt:lpstr>
      <vt:lpstr>Interaction chamber</vt:lpstr>
      <vt:lpstr>Laser synchronisation</vt:lpstr>
      <vt:lpstr>WhiteRabbit synchronisation scheme</vt:lpstr>
      <vt:lpstr>Long term stability</vt:lpstr>
      <vt:lpstr>Laser polarisation control</vt:lpstr>
      <vt:lpstr>Extracting electron beam polarization</vt:lpstr>
      <vt:lpstr>SuperKEKB : Expected performance</vt:lpstr>
      <vt:lpstr>FCC-ee concept</vt:lpstr>
      <vt:lpstr>Typical fit result – 1.5min data taking</vt:lpstr>
      <vt:lpstr>Preliminary performance studies (Eb)</vt:lpstr>
      <vt:lpstr>QED corrections</vt:lpstr>
      <vt:lpstr>Gaining experience</vt:lpstr>
      <vt:lpstr>Conclusion</vt:lpstr>
      <vt:lpstr>backup</vt:lpstr>
      <vt:lpstr>Présentation PowerPoint</vt:lpstr>
      <vt:lpstr>Beam impedance (longitudinal)</vt:lpstr>
      <vt:lpstr>Beam impedance (vertical)</vt:lpstr>
      <vt:lpstr>Photon detector integration</vt:lpstr>
      <vt:lpstr>Single channel photon detector</vt:lpstr>
      <vt:lpstr>Conceptual acquisition chain</vt:lpstr>
      <vt:lpstr>Implementation</vt:lpstr>
      <vt:lpstr>Towards integration</vt:lpstr>
      <vt:lpstr>Beam energy model – LEP legacy</vt:lpstr>
      <vt:lpstr>Resonant depolarization</vt:lpstr>
      <vt:lpstr>Depolarization sources</vt:lpstr>
      <vt:lpstr>Measurement strategy at FCC-ee</vt:lpstr>
      <vt:lpstr>The mW question</vt:lpstr>
      <vt:lpstr>Energy monochromatization at H pole</vt:lpstr>
      <vt:lpstr>Laser helicity asymmetries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Preliminary thoughts towards Compton polarimtry for ‘Chiral BELLE2’</dc:title>
  <dc:creator>Aurélien Martens</dc:creator>
  <cp:lastModifiedBy>Aurélien Martens</cp:lastModifiedBy>
  <cp:revision>140</cp:revision>
  <cp:lastPrinted>2019-10-21T14:23:48Z</cp:lastPrinted>
  <dcterms:created xsi:type="dcterms:W3CDTF">2019-09-23T10:30:56Z</dcterms:created>
  <dcterms:modified xsi:type="dcterms:W3CDTF">2025-06-17T10:56:40Z</dcterms:modified>
</cp:coreProperties>
</file>