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59" r:id="rId2"/>
    <p:sldId id="4310" r:id="rId3"/>
    <p:sldId id="4311" r:id="rId4"/>
    <p:sldId id="952" r:id="rId5"/>
    <p:sldId id="258" r:id="rId6"/>
    <p:sldId id="966" r:id="rId7"/>
    <p:sldId id="4338" r:id="rId8"/>
    <p:sldId id="4339" r:id="rId9"/>
    <p:sldId id="4340" r:id="rId10"/>
    <p:sldId id="4341" r:id="rId11"/>
    <p:sldId id="4307" r:id="rId12"/>
    <p:sldId id="4306" r:id="rId13"/>
    <p:sldId id="4350" r:id="rId14"/>
    <p:sldId id="4349" r:id="rId15"/>
    <p:sldId id="967" r:id="rId16"/>
    <p:sldId id="969" r:id="rId17"/>
    <p:sldId id="962" r:id="rId18"/>
    <p:sldId id="4308" r:id="rId19"/>
    <p:sldId id="4309" r:id="rId20"/>
    <p:sldId id="949" r:id="rId21"/>
    <p:sldId id="4312" r:id="rId22"/>
    <p:sldId id="279" r:id="rId23"/>
    <p:sldId id="4304" r:id="rId24"/>
    <p:sldId id="964" r:id="rId25"/>
    <p:sldId id="4343" r:id="rId26"/>
    <p:sldId id="4348" r:id="rId27"/>
    <p:sldId id="4344" r:id="rId28"/>
    <p:sldId id="4345" r:id="rId29"/>
    <p:sldId id="4346" r:id="rId30"/>
    <p:sldId id="434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1A69"/>
    <a:srgbClr val="E7E6E6"/>
    <a:srgbClr val="2F528F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71"/>
    <p:restoredTop sz="96327"/>
  </p:normalViewPr>
  <p:slideViewPr>
    <p:cSldViewPr snapToGrid="0">
      <p:cViewPr varScale="1">
        <p:scale>
          <a:sx n="96" d="100"/>
          <a:sy n="96" d="100"/>
        </p:scale>
        <p:origin x="176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49114-E372-2D45-A97B-EADF206B5EE6}" type="datetimeFigureOut">
              <a:rPr lang="en-US" smtClean="0"/>
              <a:t>6/9/25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DB0A9-0A92-B347-AD20-A8091D34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0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3D6C5-7CAF-E22D-490B-69830109D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29392-ECA2-8463-91D6-BDCAB71E3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800DD-599D-2397-5EEA-FB3E8B08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08FE9-10C0-8E41-D9E9-7579BA47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CEPC Barcelona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5B027-202C-DDED-9FF9-83052C11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3C4762F-1A68-8C28-6AE4-952F1BA11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6215" y="0"/>
            <a:ext cx="895531" cy="8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AD8B3-8401-CD77-949F-8A6BB90A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400916-747E-87FA-C388-DA0422E55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5815B-3BCE-1F40-7105-9B8038655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0B977-1CFC-D5C9-56C0-2565200C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CEPC Barcelona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41A03-A355-F7D6-2A0F-10CE860D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8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73E7E6-27B8-4208-36C0-4285400CB6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ABC5C3-C551-68A2-B9D3-555941777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B932C-1C25-0DEB-610E-1F0A0B25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07DB6-A3B2-7472-7345-036D615F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CEPC Barcelona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25583-7585-4340-FACA-F33918AB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39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6AF68-55B7-E4A1-2A0B-B5E556DC4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C8944-8226-7DB2-3AFE-FCBEECBCA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FB990-0C99-DD01-3A01-2AB1E3F2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CEPC Barcelona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AB085-367F-8C71-DF4B-CE0E29D9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9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9DEA0-BE1E-D656-0235-7F01ACAE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339D1-1563-9961-6D99-8B7C5F9E8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027A5-EC0A-13B7-1AD1-45944A49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83FCD-6AF7-71D2-99D2-BEE9A1E99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3627A-9586-3217-FD19-0AE4C443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6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BEBB-44D5-CC23-5EC1-1F6D7AB66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8FB76-29B5-CEB7-2C5C-C3C9327C4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569D1-8EEE-86F0-5EC6-D84C5B42E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D02A1-DCA9-E66E-AAEC-A8DEC7250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CB803-EE29-4365-D610-5C82FEDB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2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39980-8912-A2A0-1126-3C95E194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35585-A780-2A54-3FF5-13211C942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1F1DC-C5F0-3419-ADED-1482ABE08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97A62-412C-F9F6-8EE5-7B1F4C14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B22DD-7450-D521-0650-3B7B6D51C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CEPC Barcelona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14544-5F43-A953-16F7-1A57F916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3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58072-FFBF-ADF7-776C-A66FA0DC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C6EAB-21EB-F569-A88A-62EC285E8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FCC66-6492-995A-7F7F-43D91040C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C270B-3398-28B0-8F9B-38B622BEDB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7821D-F000-F029-6A15-E765DB559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73F983-9A94-4B04-0DBF-01E81BCB7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1616D-CB37-EA12-A0E5-75DEFE70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CEPC Barcelona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0135C8-D8B9-56C7-165A-B890B81F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46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C71F2-3158-EAF1-555C-8541C287F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554B04-8594-19E8-EF02-A5432DDF6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978CD-7E9D-F20B-5063-F0BF77795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CEPC Barcelona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1A1C4-3B9C-D789-2C6E-54207519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1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AABC5-2AD9-ADF3-48E0-DB95C9A6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9DDAD6-517C-A741-064C-893CE0402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CEPC Barcelona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BF58D-CD8E-D39C-9584-AE695623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0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2CD00-AB9B-5A08-BD6C-8DEDF5656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C4B8D-85E3-2BEB-5E65-668C90BB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37E7D-5F72-C12F-EC32-9D1D89BFC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FEEE9-62C2-FD21-7DE1-DB18C96EB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4B8B6-4C29-593F-2858-321DBD60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CEPC Barcelona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9FFF7-92E6-2775-CA32-74EB2D57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7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6CE31-873E-BE46-862F-EAC6AB82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B97ED-64C7-1421-FCDE-AFC7988F5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B46A2-6F3D-75A0-5294-806485F57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E26A8-BE1A-0968-723B-285324E41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4A465-FA36-83E3-ABE6-BE89DF60F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CEPC Barcelona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E4051-1556-A9D7-6EC3-FEC13B1C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7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67E9A1-4C4B-38D2-200A-CD1DBE2D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97791-31B8-DEB4-D7CD-A50BC166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20344-0F3B-8835-CCAA-39E043EE2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17/06/25 B. Foster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05536-A991-19B9-13C6-865F85D88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F85EC-A284-8544-BEAA-D9F88C0010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ACD5C0E-471D-1DA5-B3CB-EAFB15A4A41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2"/>
          <a:stretch>
            <a:fillRect/>
          </a:stretch>
        </p:blipFill>
        <p:spPr bwMode="auto">
          <a:xfrm>
            <a:off x="0" y="0"/>
            <a:ext cx="16748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oxford_logo.jpg">
            <a:extLst>
              <a:ext uri="{FF2B5EF4-FFF2-40B4-BE49-F238E27FC236}">
                <a16:creationId xmlns:a16="http://schemas.microsoft.com/office/drawing/2014/main" id="{4BDE9E01-AF26-D334-5415-6755583880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0"/>
            <a:ext cx="715929" cy="86866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7ED68DD-05F4-A6B7-9C7D-7585091E96D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456154" y="0"/>
            <a:ext cx="895531" cy="8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016/j.physo.2025.100261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pple.com/u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e/1FAIpQLScffLXDxF_8-TUYaWLznL7jAWUGfYOTEzBu4YrOnr8nRS-JQw/viewfor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3.23489" TargetMode="External"/><Relationship Id="rId2" Type="http://schemas.openxmlformats.org/officeDocument/2006/relationships/hyperlink" Target="https://arxiv.org/abs/2503.1988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opscience.iop.org/article/10.1088/1367-2630/acf395" TargetMode="External"/><Relationship Id="rId5" Type="http://schemas.openxmlformats.org/officeDocument/2006/relationships/hyperlink" Target="https://doi.org/10.1016/j.physo.2025.100261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009" y="166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</a:rPr>
              <a:t>Hybrid Asymmetric Linear Higgs </a:t>
            </a:r>
            <a:br>
              <a:rPr lang="en-US" sz="4600" b="1" dirty="0">
                <a:solidFill>
                  <a:srgbClr val="FF0000"/>
                </a:solidFill>
              </a:rPr>
            </a:br>
            <a:r>
              <a:rPr lang="en-US" sz="4600" b="1" dirty="0">
                <a:solidFill>
                  <a:srgbClr val="FF0000"/>
                </a:solidFill>
              </a:rPr>
              <a:t>Factory (HALHF)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4B96826-19D6-3376-20F6-CAB26467C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9EE4BF-15B1-7B0F-C0C7-080EA242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1B5CD-1A00-BE2D-3745-34943160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pic>
        <p:nvPicPr>
          <p:cNvPr id="10" name="Picture 9" descr="A document with text on it&#10;&#10;AI-generated content may be incorrect.">
            <a:extLst>
              <a:ext uri="{FF2B5EF4-FFF2-40B4-BE49-F238E27FC236}">
                <a16:creationId xmlns:a16="http://schemas.microsoft.com/office/drawing/2014/main" id="{E0D61D9E-9918-3E21-05FA-4FDAFA95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1401"/>
          <a:stretch>
            <a:fillRect/>
          </a:stretch>
        </p:blipFill>
        <p:spPr>
          <a:xfrm>
            <a:off x="1170183" y="2513381"/>
            <a:ext cx="9996650" cy="36012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B74116-F721-42C8-EDFB-51DFDB38196B}"/>
              </a:ext>
            </a:extLst>
          </p:cNvPr>
          <p:cNvSpPr txBox="1"/>
          <p:nvPr/>
        </p:nvSpPr>
        <p:spPr>
          <a:xfrm>
            <a:off x="1033671" y="594425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(April 2025)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5F521-6E02-E649-DEB1-33C193B9EB86}"/>
              </a:ext>
            </a:extLst>
          </p:cNvPr>
          <p:cNvSpPr txBox="1"/>
          <p:nvPr/>
        </p:nvSpPr>
        <p:spPr>
          <a:xfrm>
            <a:off x="3477906" y="1327058"/>
            <a:ext cx="60128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rgbClr val="0070C0"/>
                </a:solidFill>
              </a:rPr>
              <a:t>Brian Foster (Oxford/DESY) </a:t>
            </a:r>
          </a:p>
          <a:p>
            <a:pPr algn="ctr"/>
            <a:r>
              <a:rPr lang="en-GB" sz="4000" dirty="0">
                <a:solidFill>
                  <a:srgbClr val="0070C0"/>
                </a:solidFill>
              </a:rPr>
              <a:t>for the HALHF Collaboration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4" name="Picture 13" descr="A black and orange logo&#10;&#10;Description automatically generated">
            <a:extLst>
              <a:ext uri="{FF2B5EF4-FFF2-40B4-BE49-F238E27FC236}">
                <a16:creationId xmlns:a16="http://schemas.microsoft.com/office/drawing/2014/main" id="{32932EE8-2BEB-1653-B240-3844CB62A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966" y="636423"/>
            <a:ext cx="2032803" cy="8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8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FF3B9-ADAA-2400-6C99-707C5F9D3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C575-F4FB-CC48-87A5-68224C26A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15" y="435376"/>
            <a:ext cx="11581563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ABEL: The Adaptable Beginning-to-End Linac simulation framework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3C351-0750-4EF8-BBFD-153B8B79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 lang="en-GB"/>
              <a:t>10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8B35A-560A-12B8-009D-0AF5937B1416}"/>
              </a:ext>
            </a:extLst>
          </p:cNvPr>
          <p:cNvSpPr txBox="1">
            <a:spLocks/>
          </p:cNvSpPr>
          <p:nvPr/>
        </p:nvSpPr>
        <p:spPr>
          <a:xfrm>
            <a:off x="1049208" y="-1920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FF0000"/>
                </a:solidFill>
              </a:rPr>
              <a:t>Facility </a:t>
            </a:r>
            <a:r>
              <a:rPr lang="en-US" sz="5400" b="1" dirty="0" err="1">
                <a:solidFill>
                  <a:srgbClr val="FF0000"/>
                </a:solidFill>
              </a:rPr>
              <a:t>Optimisation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F05CC-22CC-3737-34A9-2A7D5E83F1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2" t="7143" r="4645" b="9003"/>
          <a:stretch>
            <a:fillRect/>
          </a:stretch>
        </p:blipFill>
        <p:spPr>
          <a:xfrm>
            <a:off x="692425" y="1406899"/>
            <a:ext cx="10371597" cy="53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32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D0058-D330-6D65-8EC9-8664924DF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58D217-5EB1-40D0-10A5-4124630E7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985" y="-121319"/>
            <a:ext cx="9144000" cy="8446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HALHF New Baseline</a:t>
            </a:r>
          </a:p>
        </p:txBody>
      </p:sp>
      <p:pic>
        <p:nvPicPr>
          <p:cNvPr id="5" name="Picture 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B4D0CAF4-1572-D5FA-56D1-6A3423F4E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2" y="2476408"/>
            <a:ext cx="9491301" cy="4310301"/>
          </a:xfrm>
          <a:prstGeom prst="rect">
            <a:avLst/>
          </a:prstGeom>
        </p:spPr>
      </p:pic>
      <p:pic>
        <p:nvPicPr>
          <p:cNvPr id="7" name="Picture 6" descr="A logo with text and arrows&#10;&#10;Description automatically generated with medium confidence">
            <a:extLst>
              <a:ext uri="{FF2B5EF4-FFF2-40B4-BE49-F238E27FC236}">
                <a16:creationId xmlns:a16="http://schemas.microsoft.com/office/drawing/2014/main" id="{F17461CD-3646-3929-B2FF-F7C2C064C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729" y="89508"/>
            <a:ext cx="1645167" cy="6982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97A68-8ED9-623E-C1CB-DEE3A15CEA97}"/>
              </a:ext>
            </a:extLst>
          </p:cNvPr>
          <p:cNvGrpSpPr/>
          <p:nvPr/>
        </p:nvGrpSpPr>
        <p:grpSpPr>
          <a:xfrm>
            <a:off x="235441" y="886019"/>
            <a:ext cx="11227689" cy="1696404"/>
            <a:chOff x="37310" y="4821824"/>
            <a:chExt cx="12184748" cy="19675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CEDE72-00F3-B0B0-7DFC-DB97FB2B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10" y="4830776"/>
              <a:ext cx="12184748" cy="19586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34D60F-1F3C-441F-3317-403F3E794332}"/>
                </a:ext>
              </a:extLst>
            </p:cNvPr>
            <p:cNvSpPr txBox="1"/>
            <p:nvPr/>
          </p:nvSpPr>
          <p:spPr>
            <a:xfrm>
              <a:off x="381000" y="4821824"/>
              <a:ext cx="62693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u="sng" dirty="0">
                  <a:solidFill>
                    <a:srgbClr val="0070C0"/>
                  </a:solidFill>
                  <a:effectLst/>
                  <a:latin typeface="Helvetica Neue" panose="02000503000000020004" pitchFamily="2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Foster et al., Phys. Open 23, 100261 (2025)</a:t>
              </a:r>
              <a:endParaRPr lang="en-GB" sz="1400" dirty="0">
                <a:solidFill>
                  <a:srgbClr val="0070C0"/>
                </a:solidFill>
                <a:effectLst/>
                <a:latin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388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AC93A-B4F8-D614-E255-91FDDE80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D6BBE-CBD2-72A3-CE50-1C742CB8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08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Blow-out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B7B04-A395-F9A0-1FFB-D325F8469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885852"/>
            <a:ext cx="10729604" cy="56394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 black and orange logo&#10;&#10;Description automatically generated">
            <a:extLst>
              <a:ext uri="{FF2B5EF4-FFF2-40B4-BE49-F238E27FC236}">
                <a16:creationId xmlns:a16="http://schemas.microsoft.com/office/drawing/2014/main" id="{97F2AB10-9306-7333-F7A6-A8123EBCF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866" y="1479300"/>
            <a:ext cx="2032803" cy="82531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B6B55-7EC7-E106-3547-33AA5C0D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6A9A-7936-8669-B2B2-AD23EAAD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06D9B-DF5B-F67C-28FA-A3E2DEC0F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C7105E-7917-3205-3CAE-A80372F90490}"/>
              </a:ext>
            </a:extLst>
          </p:cNvPr>
          <p:cNvSpPr txBox="1"/>
          <p:nvPr/>
        </p:nvSpPr>
        <p:spPr>
          <a:xfrm>
            <a:off x="2889276" y="4348061"/>
            <a:ext cx="5931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PIC simulation with </a:t>
            </a:r>
            <a:r>
              <a:rPr lang="en-US" sz="2800" b="1" dirty="0" err="1">
                <a:solidFill>
                  <a:srgbClr val="FF0000"/>
                </a:solidFill>
              </a:rPr>
              <a:t>HiPACE</a:t>
            </a:r>
            <a:r>
              <a:rPr lang="en-US" sz="2800" b="1" dirty="0">
                <a:solidFill>
                  <a:srgbClr val="FF0000"/>
                </a:solidFill>
              </a:rPr>
              <a:t>++, He @ 6 × 10</a:t>
            </a:r>
            <a:r>
              <a:rPr lang="en-US" sz="2800" b="1" baseline="30000" dirty="0">
                <a:solidFill>
                  <a:srgbClr val="FF0000"/>
                </a:solidFill>
              </a:rPr>
              <a:t>14 </a:t>
            </a:r>
            <a:r>
              <a:rPr lang="en-US" sz="2800" b="1" dirty="0">
                <a:solidFill>
                  <a:srgbClr val="FF0000"/>
                </a:solidFill>
              </a:rPr>
              <a:t>cm</a:t>
            </a:r>
            <a:r>
              <a:rPr lang="en-US" sz="2800" b="1" baseline="30000" dirty="0">
                <a:solidFill>
                  <a:srgbClr val="FF0000"/>
                </a:solidFill>
              </a:rPr>
              <a:t>−3</a:t>
            </a:r>
            <a:r>
              <a:rPr lang="en-US" sz="2800" b="1" dirty="0">
                <a:solidFill>
                  <a:srgbClr val="FF0000"/>
                </a:solidFill>
              </a:rPr>
              <a:t> ; driver and main beam (orange) 8  &amp; 1.6 </a:t>
            </a:r>
            <a:r>
              <a:rPr lang="en-US" sz="2800" b="1" dirty="0" err="1">
                <a:solidFill>
                  <a:srgbClr val="FF0000"/>
                </a:solidFill>
              </a:rPr>
              <a:t>nC</a:t>
            </a:r>
            <a:r>
              <a:rPr lang="en-US" sz="2800" b="1" dirty="0">
                <a:solidFill>
                  <a:srgbClr val="FF0000"/>
                </a:solidFill>
              </a:rPr>
              <a:t>. Excess ion density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on axis (green) </a:t>
            </a:r>
          </a:p>
        </p:txBody>
      </p:sp>
      <p:pic>
        <p:nvPicPr>
          <p:cNvPr id="10" name="Picture 9" descr="A diagram of a line with orange and white dots&#10;&#10;AI-generated content may be incorrect.">
            <a:extLst>
              <a:ext uri="{FF2B5EF4-FFF2-40B4-BE49-F238E27FC236}">
                <a16:creationId xmlns:a16="http://schemas.microsoft.com/office/drawing/2014/main" id="{8A2648B3-807E-E7B6-8EC0-A2C3706B7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472" y="1045080"/>
            <a:ext cx="67818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37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18605-4DAD-ACB3-FFDD-B503FE920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9BE945-59F7-96D2-B266-3588B7825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417" y="-20839"/>
            <a:ext cx="9144000" cy="8446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HALHF New Baseline</a:t>
            </a:r>
          </a:p>
        </p:txBody>
      </p:sp>
      <p:pic>
        <p:nvPicPr>
          <p:cNvPr id="7" name="Picture 6" descr="A logo with text and arrows&#10;&#10;Description automatically generated with medium confidence">
            <a:extLst>
              <a:ext uri="{FF2B5EF4-FFF2-40B4-BE49-F238E27FC236}">
                <a16:creationId xmlns:a16="http://schemas.microsoft.com/office/drawing/2014/main" id="{ED7FC42D-E378-A2E9-07B8-FB280AC96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729" y="89508"/>
            <a:ext cx="1645167" cy="698214"/>
          </a:xfrm>
          <a:prstGeom prst="rect">
            <a:avLst/>
          </a:prstGeom>
        </p:spPr>
      </p:pic>
      <p:sp>
        <p:nvSpPr>
          <p:cNvPr id="17" name="Cost estimates for HALHF 2.0">
            <a:extLst>
              <a:ext uri="{FF2B5EF4-FFF2-40B4-BE49-F238E27FC236}">
                <a16:creationId xmlns:a16="http://schemas.microsoft.com/office/drawing/2014/main" id="{806E8E68-E66E-0AF3-3E7F-8AE91354E3D5}"/>
              </a:ext>
            </a:extLst>
          </p:cNvPr>
          <p:cNvSpPr txBox="1">
            <a:spLocks/>
          </p:cNvSpPr>
          <p:nvPr/>
        </p:nvSpPr>
        <p:spPr>
          <a:xfrm>
            <a:off x="260025" y="964909"/>
            <a:ext cx="7266605" cy="541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Cost estimates for HALHF 2.0</a:t>
            </a:r>
            <a:endParaRPr lang="en-GB" dirty="0"/>
          </a:p>
        </p:txBody>
      </p:sp>
      <p:pic>
        <p:nvPicPr>
          <p:cNvPr id="18" name="HALHF_Input_ESPP_2025-6 (dragged).pdf" descr="HALHF_Input_ESPP_2025-6 (dragged).pdf">
            <a:extLst>
              <a:ext uri="{FF2B5EF4-FFF2-40B4-BE49-F238E27FC236}">
                <a16:creationId xmlns:a16="http://schemas.microsoft.com/office/drawing/2014/main" id="{7C9C0F6D-AA7E-B93E-EA51-03EEE35468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254" b="31203"/>
          <a:stretch>
            <a:fillRect/>
          </a:stretch>
        </p:blipFill>
        <p:spPr>
          <a:xfrm>
            <a:off x="4689586" y="1647019"/>
            <a:ext cx="7751997" cy="510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Driver RF linac is a major cost driver  for the machine (~30%; 50% incl. e+ linac)…">
            <a:extLst>
              <a:ext uri="{FF2B5EF4-FFF2-40B4-BE49-F238E27FC236}">
                <a16:creationId xmlns:a16="http://schemas.microsoft.com/office/drawing/2014/main" id="{2DBF9F56-13DA-758E-EEE3-6553E92A1FF7}"/>
              </a:ext>
            </a:extLst>
          </p:cNvPr>
          <p:cNvSpPr txBox="1"/>
          <p:nvPr/>
        </p:nvSpPr>
        <p:spPr>
          <a:xfrm>
            <a:off x="260363" y="1989601"/>
            <a:ext cx="5247669" cy="4583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/>
          <a:lstStyle/>
          <a:p>
            <a:pPr marL="292100" indent="-292100" defTabSz="41275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00000"/>
              <a:buChar char="&gt;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/>
              <a:t>Driver RF linac is a major cost driver </a:t>
            </a:r>
            <a:br>
              <a:rPr sz="2000"/>
            </a:br>
            <a:r>
              <a:rPr sz="2000"/>
              <a:t>for the machine (~30%; 50% incl. e</a:t>
            </a:r>
            <a:r>
              <a:rPr sz="2000" baseline="31999"/>
              <a:t>+</a:t>
            </a:r>
            <a:r>
              <a:rPr sz="2000"/>
              <a:t> linac)</a:t>
            </a:r>
          </a:p>
          <a:p>
            <a:pPr marL="749300" lvl="2" indent="-292100" defTabSz="41275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00000"/>
              <a:buChar char="&gt;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/>
              <a:t>Drivers: ~22 CHF/watt beam power</a:t>
            </a:r>
          </a:p>
          <a:p>
            <a:pPr marL="749300" lvl="2" indent="-292100" defTabSz="41275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00000"/>
              <a:buChar char="&gt;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/>
              <a:t>Positrons: ~167 CHF/watt beam power</a:t>
            </a:r>
          </a:p>
          <a:p>
            <a:pPr marL="292100" indent="-292100" defTabSz="41275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00000"/>
              <a:buChar char="&gt;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/>
              <a:t>PWFA linac is not a cost driver (~7%)</a:t>
            </a:r>
          </a:p>
          <a:p>
            <a:pPr marL="749300" lvl="2" indent="-292100" defTabSz="41275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00000"/>
              <a:buChar char="&gt;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/>
              <a:t>Driver distribution is the cost driver</a:t>
            </a:r>
          </a:p>
          <a:p>
            <a:pPr marL="292100" indent="-292100" defTabSz="41275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00000"/>
              <a:buChar char="&gt;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/>
              <a:t>BDS and IP (~13%) adds</a:t>
            </a:r>
          </a:p>
          <a:p>
            <a:pPr marL="292100" indent="-292100" defTabSz="41275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00000"/>
              <a:buChar char="&gt;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/>
              <a:t>Civil engineering adds ~25% to the machine cost, other overheads ~30%</a:t>
            </a:r>
          </a:p>
          <a:p>
            <a:pPr marL="749300" lvl="2" indent="-292100" defTabSz="41275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00000"/>
              <a:buChar char="&gt;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/>
              <a:t>Cooling and ventilation is expensive (~3.6 CHF/watt wall-plug power)</a:t>
            </a:r>
          </a:p>
        </p:txBody>
      </p:sp>
      <p:sp>
        <p:nvSpPr>
          <p:cNvPr id="20" name="Rectangle">
            <a:extLst>
              <a:ext uri="{FF2B5EF4-FFF2-40B4-BE49-F238E27FC236}">
                <a16:creationId xmlns:a16="http://schemas.microsoft.com/office/drawing/2014/main" id="{94283EE0-1A8E-D3E5-F16A-E05CA00E62FA}"/>
              </a:ext>
            </a:extLst>
          </p:cNvPr>
          <p:cNvSpPr/>
          <p:nvPr/>
        </p:nvSpPr>
        <p:spPr>
          <a:xfrm>
            <a:off x="6907651" y="3303086"/>
            <a:ext cx="4300920" cy="36110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94CEF21F-0B78-4DA5-C3D6-A867A8B43183}"/>
              </a:ext>
            </a:extLst>
          </p:cNvPr>
          <p:cNvSpPr/>
          <p:nvPr/>
        </p:nvSpPr>
        <p:spPr>
          <a:xfrm>
            <a:off x="6907651" y="4180031"/>
            <a:ext cx="4300920" cy="464628"/>
          </a:xfrm>
          <a:prstGeom prst="rect">
            <a:avLst/>
          </a:prstGeom>
          <a:solidFill>
            <a:srgbClr val="BB1A69">
              <a:alpha val="50196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32E4412C-3813-22EC-AAC3-83C10B0C8721}"/>
              </a:ext>
            </a:extLst>
          </p:cNvPr>
          <p:cNvGrpSpPr/>
          <p:nvPr/>
        </p:nvGrpSpPr>
        <p:grpSpPr>
          <a:xfrm>
            <a:off x="6907651" y="2790547"/>
            <a:ext cx="4300920" cy="1354809"/>
            <a:chOff x="0" y="0"/>
            <a:chExt cx="8601837" cy="2709616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E0284DE3-8B7A-96F9-41B8-2621CC5858C6}"/>
                </a:ext>
              </a:extLst>
            </p:cNvPr>
            <p:cNvSpPr/>
            <p:nvPr/>
          </p:nvSpPr>
          <p:spPr>
            <a:xfrm>
              <a:off x="0" y="0"/>
              <a:ext cx="8601838" cy="513226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Rectangle">
              <a:extLst>
                <a:ext uri="{FF2B5EF4-FFF2-40B4-BE49-F238E27FC236}">
                  <a16:creationId xmlns:a16="http://schemas.microsoft.com/office/drawing/2014/main" id="{15CD52EC-0541-32FC-7842-2D9C4EF3CFE2}"/>
                </a:ext>
              </a:extLst>
            </p:cNvPr>
            <p:cNvSpPr/>
            <p:nvPr/>
          </p:nvSpPr>
          <p:spPr>
            <a:xfrm>
              <a:off x="0" y="2030682"/>
              <a:ext cx="8601838" cy="678935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grpSp>
        <p:nvGrpSpPr>
          <p:cNvPr id="25" name="Group">
            <a:extLst>
              <a:ext uri="{FF2B5EF4-FFF2-40B4-BE49-F238E27FC236}">
                <a16:creationId xmlns:a16="http://schemas.microsoft.com/office/drawing/2014/main" id="{E1037CBB-493A-DCA6-873A-BE470B76FE2D}"/>
              </a:ext>
            </a:extLst>
          </p:cNvPr>
          <p:cNvGrpSpPr/>
          <p:nvPr/>
        </p:nvGrpSpPr>
        <p:grpSpPr>
          <a:xfrm>
            <a:off x="6477169" y="4682420"/>
            <a:ext cx="4731402" cy="1713508"/>
            <a:chOff x="0" y="0"/>
            <a:chExt cx="9462802" cy="3427014"/>
          </a:xfrm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F4B1A2EA-B68B-4F37-28BA-E5187C4E4D5E}"/>
                </a:ext>
              </a:extLst>
            </p:cNvPr>
            <p:cNvSpPr/>
            <p:nvPr/>
          </p:nvSpPr>
          <p:spPr>
            <a:xfrm>
              <a:off x="860964" y="0"/>
              <a:ext cx="8601839" cy="3427015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0A007F1E-5D3D-0D84-55CA-823E8D03C275}"/>
                </a:ext>
              </a:extLst>
            </p:cNvPr>
            <p:cNvSpPr/>
            <p:nvPr/>
          </p:nvSpPr>
          <p:spPr>
            <a:xfrm>
              <a:off x="0" y="2066449"/>
              <a:ext cx="834786" cy="1"/>
            </a:xfrm>
            <a:prstGeom prst="line">
              <a:avLst/>
            </a:prstGeom>
            <a:noFill/>
            <a:ln w="889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</p:grpSp>
      <p:sp>
        <p:nvSpPr>
          <p:cNvPr id="28" name="Based on ILC and CLIC">
            <a:extLst>
              <a:ext uri="{FF2B5EF4-FFF2-40B4-BE49-F238E27FC236}">
                <a16:creationId xmlns:a16="http://schemas.microsoft.com/office/drawing/2014/main" id="{90A9EDE3-AEC3-B739-F63D-369EB8B15D9A}"/>
              </a:ext>
            </a:extLst>
          </p:cNvPr>
          <p:cNvSpPr txBox="1"/>
          <p:nvPr/>
        </p:nvSpPr>
        <p:spPr>
          <a:xfrm>
            <a:off x="260025" y="1491819"/>
            <a:ext cx="2815420" cy="32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825500">
              <a:defRPr sz="3500">
                <a:solidFill>
                  <a:srgbClr val="D49956"/>
                </a:solidFill>
              </a:defRPr>
            </a:lvl1pPr>
          </a:lstStyle>
          <a:p>
            <a:r>
              <a:rPr sz="1750"/>
              <a:t>Based on ILC and CLIC</a:t>
            </a:r>
          </a:p>
        </p:txBody>
      </p:sp>
      <p:sp>
        <p:nvSpPr>
          <p:cNvPr id="29" name="E. Adli et al. “HALHF: a hybrid, asymmetric, linear Higgs factory using plasma- and RF-based acceleration”, arXiv:2503.19880">
            <a:extLst>
              <a:ext uri="{FF2B5EF4-FFF2-40B4-BE49-F238E27FC236}">
                <a16:creationId xmlns:a16="http://schemas.microsoft.com/office/drawing/2014/main" id="{D4FB806B-04F7-BAF4-9A58-93D80506BAD8}"/>
              </a:ext>
            </a:extLst>
          </p:cNvPr>
          <p:cNvSpPr txBox="1"/>
          <p:nvPr/>
        </p:nvSpPr>
        <p:spPr>
          <a:xfrm>
            <a:off x="7487562" y="994903"/>
            <a:ext cx="3764941" cy="414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41275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defRPr sz="3500" b="1">
                <a:solidFill>
                  <a:srgbClr val="000000"/>
                </a:solidFill>
              </a:defRPr>
            </a:pPr>
            <a:r>
              <a:rPr sz="1100"/>
              <a:t>E. Adli et al.</a:t>
            </a:r>
            <a:r>
              <a:rPr sz="1100" i="1"/>
              <a:t> “HALHF: a hybrid, asymmetric, linear Higgs factory using plasma- and RF-based acceleration”</a:t>
            </a:r>
            <a:r>
              <a:rPr sz="1100"/>
              <a:t>, </a:t>
            </a:r>
            <a:r>
              <a:rPr sz="1100" u="sng">
                <a:hlinkClick r:id="rId4"/>
              </a:rPr>
              <a:t>arXiv:2503.19880</a:t>
            </a:r>
          </a:p>
        </p:txBody>
      </p:sp>
    </p:spTree>
    <p:extLst>
      <p:ext uri="{BB962C8B-B14F-4D97-AF65-F5344CB8AC3E}">
        <p14:creationId xmlns:p14="http://schemas.microsoft.com/office/powerpoint/2010/main" val="101457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 animBg="1" advAuto="0"/>
      <p:bldP spid="20" grpId="0" animBg="1" advAuto="0"/>
      <p:bldP spid="21" grpId="0" animBg="1" advAuto="0"/>
      <p:bldP spid="22" grpId="0" animBg="1" advAuto="0"/>
      <p:bldP spid="2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37A87-5144-0354-9C13-A6EA4161C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C86977-E22F-C47B-6EBC-B7A43F71C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417" y="-20839"/>
            <a:ext cx="9144000" cy="8446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HALHF @ CERN</a:t>
            </a:r>
          </a:p>
        </p:txBody>
      </p:sp>
      <p:pic>
        <p:nvPicPr>
          <p:cNvPr id="7" name="Picture 6" descr="A logo with text and arrows&#10;&#10;Description automatically generated with medium confidence">
            <a:extLst>
              <a:ext uri="{FF2B5EF4-FFF2-40B4-BE49-F238E27FC236}">
                <a16:creationId xmlns:a16="http://schemas.microsoft.com/office/drawing/2014/main" id="{C2A92124-19FD-40A2-C21A-C65414F3C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729" y="89508"/>
            <a:ext cx="1645167" cy="698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494D5A-6868-08F2-5F08-1926C956C2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5" t="5656" r="9289" b="8794"/>
          <a:stretch>
            <a:fillRect/>
          </a:stretch>
        </p:blipFill>
        <p:spPr>
          <a:xfrm>
            <a:off x="326778" y="898069"/>
            <a:ext cx="10535490" cy="584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20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985A0-1182-2E95-A4F9-92D2ED4E5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4923-7080-DD0D-E95D-E557C6F54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08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R&amp;D Topics - Plasma Cell</a:t>
            </a:r>
          </a:p>
        </p:txBody>
      </p:sp>
      <p:pic>
        <p:nvPicPr>
          <p:cNvPr id="10" name="Picture 9" descr="A black and orange logo&#10;&#10;Description automatically generated">
            <a:extLst>
              <a:ext uri="{FF2B5EF4-FFF2-40B4-BE49-F238E27FC236}">
                <a16:creationId xmlns:a16="http://schemas.microsoft.com/office/drawing/2014/main" id="{570FB4DC-14B0-5324-BE82-A5B9DDB6C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653" y="1042948"/>
            <a:ext cx="2032803" cy="82531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480DDB-0CB2-E0FA-C6E1-D2664619E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84" y="1042948"/>
            <a:ext cx="11756572" cy="5260975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Getting the heat out of the plasma cells given the </a:t>
            </a:r>
            <a:br>
              <a:rPr lang="en-US" sz="3600" dirty="0"/>
            </a:br>
            <a:r>
              <a:rPr lang="en-US" sz="3600" dirty="0"/>
              <a:t>power required for colliders is a BIG problem;</a:t>
            </a:r>
          </a:p>
          <a:p>
            <a:r>
              <a:rPr lang="en-US" sz="3600" dirty="0"/>
              <a:t>Very little is known </a:t>
            </a:r>
            <a:br>
              <a:rPr lang="en-US" sz="3600" dirty="0"/>
            </a:br>
            <a:r>
              <a:rPr lang="en-US" sz="3600" dirty="0"/>
              <a:t>about plasmas at these</a:t>
            </a:r>
            <a:br>
              <a:rPr lang="en-US" sz="3600" dirty="0"/>
            </a:br>
            <a:r>
              <a:rPr lang="en-US" sz="3600" dirty="0"/>
              <a:t>temperatures in PWFA - </a:t>
            </a:r>
            <a:br>
              <a:rPr lang="en-US" sz="3600" dirty="0"/>
            </a:br>
            <a:r>
              <a:rPr lang="en-US" sz="3600" dirty="0"/>
              <a:t>T &gt; 100 keV - although </a:t>
            </a:r>
            <a:br>
              <a:rPr lang="en-US" sz="3600" dirty="0"/>
            </a:br>
            <a:r>
              <a:rPr lang="en-US" sz="3600" dirty="0"/>
              <a:t>rather a lot at ITER!</a:t>
            </a:r>
          </a:p>
          <a:p>
            <a:r>
              <a:rPr lang="en-US" sz="3600" dirty="0"/>
              <a:t>Depending on details of</a:t>
            </a:r>
            <a:br>
              <a:rPr lang="en-US" sz="3600" dirty="0"/>
            </a:br>
            <a:r>
              <a:rPr lang="en-US" sz="3600" dirty="0"/>
              <a:t>bunch structure, </a:t>
            </a:r>
            <a:br>
              <a:rPr lang="en-US" sz="3600" dirty="0"/>
            </a:br>
            <a:r>
              <a:rPr lang="en-US" sz="3600" dirty="0"/>
              <a:t>extreme cooling is </a:t>
            </a:r>
            <a:br>
              <a:rPr lang="en-US" sz="3600" dirty="0"/>
            </a:br>
            <a:r>
              <a:rPr lang="en-US" sz="3600" dirty="0"/>
              <a:t>needed – ~ 100 kW/m –</a:t>
            </a:r>
            <a:br>
              <a:rPr lang="en-US" sz="3600" dirty="0"/>
            </a:br>
            <a:r>
              <a:rPr lang="en-US" sz="3600" dirty="0"/>
              <a:t>10* higher than CLIC -&gt; urgent R&amp;D required!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1" name="Picture 10" descr="A diagram of a heat exchanger&#10;&#10;Description automatically generated">
            <a:extLst>
              <a:ext uri="{FF2B5EF4-FFF2-40B4-BE49-F238E27FC236}">
                <a16:creationId xmlns:a16="http://schemas.microsoft.com/office/drawing/2014/main" id="{3E6A080E-6E98-4CF2-70B5-1D0D12AB7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556" y="2248666"/>
            <a:ext cx="6946900" cy="3416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2B987-9B24-A3DA-C275-19A5330A4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200AC-2FE2-E0B2-1BB6-020FF0BF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4E377-C96A-C959-8B2C-271BC4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B2070-FB08-C545-67D4-4AD2ED78E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8ACD5D70-FC12-D705-9601-6FCAB7058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70" y="1067091"/>
            <a:ext cx="10886660" cy="5307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5FE4F4-65E3-E024-E4A4-EE7450C8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920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R&amp;D Topics - Beam-Delivery</a:t>
            </a:r>
          </a:p>
        </p:txBody>
      </p:sp>
      <p:pic>
        <p:nvPicPr>
          <p:cNvPr id="10" name="Picture 9" descr="A black and orange logo&#10;&#10;Description automatically generated">
            <a:extLst>
              <a:ext uri="{FF2B5EF4-FFF2-40B4-BE49-F238E27FC236}">
                <a16:creationId xmlns:a16="http://schemas.microsoft.com/office/drawing/2014/main" id="{74CC8FF7-D69E-3678-B0AE-C2A9BBACA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4965591"/>
            <a:ext cx="2032803" cy="8253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21787-9F23-7E79-A980-BF8F6D8FA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6F65D-3C01-F51C-EF6D-FDAF26EC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95386-F1B2-1FB5-D87B-20B4B059F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0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57" y="-141764"/>
            <a:ext cx="8017566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Towards an advanced LC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79" y="890815"/>
            <a:ext cx="10729604" cy="563945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B51700"/>
                </a:solidFill>
                <a:effectLst/>
                <a:latin typeface="Helvetica" pitchFamily="2" charset="0"/>
              </a:rPr>
              <a:t>Technology being developed for HALHF could also enhance a “conventional” LC design – part of “</a:t>
            </a:r>
            <a:r>
              <a:rPr lang="en-GB" sz="3200" dirty="0" err="1">
                <a:solidFill>
                  <a:srgbClr val="B51700"/>
                </a:solidFill>
                <a:effectLst/>
                <a:latin typeface="Helvetica" pitchFamily="2" charset="0"/>
              </a:rPr>
              <a:t>LCVision</a:t>
            </a:r>
            <a:r>
              <a:rPr lang="en-GB" sz="3200" dirty="0">
                <a:solidFill>
                  <a:srgbClr val="B51700"/>
                </a:solidFill>
                <a:latin typeface="Helvetica" pitchFamily="2" charset="0"/>
              </a:rPr>
              <a:t>”: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B17D6-DD54-2457-5344-5BDE49316742}"/>
              </a:ext>
            </a:extLst>
          </p:cNvPr>
          <p:cNvSpPr txBox="1">
            <a:spLocks/>
          </p:cNvSpPr>
          <p:nvPr/>
        </p:nvSpPr>
        <p:spPr>
          <a:xfrm>
            <a:off x="169452" y="1843743"/>
            <a:ext cx="5616575" cy="50102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Assume: ILC has been built, </a:t>
            </a:r>
            <a:br>
              <a:rPr lang="en-GB" dirty="0"/>
            </a:br>
            <a:r>
              <a:rPr lang="en-GB" dirty="0"/>
              <a:t>-&gt; 2x125GeV </a:t>
            </a:r>
            <a:r>
              <a:rPr lang="en-GB" dirty="0" err="1"/>
              <a:t>linacs</a:t>
            </a:r>
            <a:r>
              <a:rPr lang="en-GB" dirty="0"/>
              <a:t> available</a:t>
            </a:r>
          </a:p>
          <a:p>
            <a:r>
              <a:rPr lang="en-GB" dirty="0"/>
              <a:t>Goal: upgrade electron arm to 500GeV with plasma</a:t>
            </a:r>
            <a:br>
              <a:rPr lang="en-GB" dirty="0"/>
            </a:br>
            <a:r>
              <a:rPr lang="en-GB" dirty="0"/>
              <a:t>-&gt; 125x500GeV -&gt; 500GeV COM; </a:t>
            </a:r>
            <a:r>
              <a:rPr lang="en-GB" dirty="0">
                <a:latin typeface="Symbol" pitchFamily="2" charset="2"/>
              </a:rPr>
              <a:t>g</a:t>
            </a:r>
            <a:r>
              <a:rPr lang="en-GB" dirty="0"/>
              <a:t> ~ 1.2</a:t>
            </a:r>
            <a:br>
              <a:rPr lang="en-GB" dirty="0"/>
            </a:br>
            <a:r>
              <a:rPr lang="en-GB" dirty="0"/>
              <a:t>-&gt; upgrade a Higgs factory to a </a:t>
            </a:r>
            <a:r>
              <a:rPr lang="en-GB" dirty="0" err="1"/>
              <a:t>tth</a:t>
            </a:r>
            <a:r>
              <a:rPr lang="en-GB" dirty="0"/>
              <a:t> / </a:t>
            </a:r>
            <a:r>
              <a:rPr lang="en-GB" dirty="0" err="1"/>
              <a:t>Zhh</a:t>
            </a:r>
            <a:r>
              <a:rPr lang="en-GB" dirty="0"/>
              <a:t> factory</a:t>
            </a:r>
          </a:p>
          <a:p>
            <a:r>
              <a:rPr lang="en-GB" dirty="0"/>
              <a:t>Use electron </a:t>
            </a:r>
            <a:r>
              <a:rPr lang="en-GB" dirty="0" err="1"/>
              <a:t>linac</a:t>
            </a:r>
            <a:r>
              <a:rPr lang="en-GB" dirty="0"/>
              <a:t> for drive and witness beam:</a:t>
            </a:r>
            <a:br>
              <a:rPr lang="en-GB" dirty="0"/>
            </a:br>
            <a:r>
              <a:rPr lang="en-GB" dirty="0"/>
              <a:t>run a lower gradient but higher current, upgrade RF on electron arm</a:t>
            </a:r>
          </a:p>
          <a:p>
            <a:r>
              <a:rPr lang="en-GB" dirty="0"/>
              <a:t>Use space for undulator source between electron ML and BDS to install plasma booster</a:t>
            </a:r>
          </a:p>
          <a:p>
            <a:r>
              <a:rPr lang="en-GB" dirty="0"/>
              <a:t>Feed boosted electrons into existing BDS (laid out for 500GeV)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551454-AA7A-43E0-C0A3-C8C093378AB1}"/>
              </a:ext>
            </a:extLst>
          </p:cNvPr>
          <p:cNvSpPr txBox="1"/>
          <p:nvPr/>
        </p:nvSpPr>
        <p:spPr>
          <a:xfrm>
            <a:off x="11199465" y="5487702"/>
            <a:ext cx="722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(B. List)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FC0B577-07DB-329C-B21D-ED6B800BB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8" y="2783833"/>
            <a:ext cx="5616575" cy="22555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C84320E-1216-1796-FA52-E4977C3A0D1B}"/>
              </a:ext>
            </a:extLst>
          </p:cNvPr>
          <p:cNvGrpSpPr/>
          <p:nvPr/>
        </p:nvGrpSpPr>
        <p:grpSpPr>
          <a:xfrm>
            <a:off x="9390237" y="2778025"/>
            <a:ext cx="1587294" cy="2019127"/>
            <a:chOff x="9390237" y="2778025"/>
            <a:chExt cx="1587294" cy="20191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D69D5F-EB27-1345-08B2-1E5B78BD0E85}"/>
                </a:ext>
              </a:extLst>
            </p:cNvPr>
            <p:cNvSpPr/>
            <p:nvPr/>
          </p:nvSpPr>
          <p:spPr>
            <a:xfrm>
              <a:off x="9408368" y="3356992"/>
              <a:ext cx="432048" cy="14401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D361D4-1E94-DD13-6601-55788A1BB376}"/>
                </a:ext>
              </a:extLst>
            </p:cNvPr>
            <p:cNvSpPr txBox="1"/>
            <p:nvPr/>
          </p:nvSpPr>
          <p:spPr>
            <a:xfrm>
              <a:off x="9390237" y="2778025"/>
              <a:ext cx="1587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Space for </a:t>
              </a:r>
              <a:br>
                <a:rPr lang="en-GB" sz="1600" dirty="0"/>
              </a:br>
              <a:r>
                <a:rPr lang="en-GB" sz="1600" dirty="0"/>
                <a:t>plasma booster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17BF3E9B-21FF-E443-C951-5D4A72A07B1C}"/>
                </a:ext>
              </a:extLst>
            </p:cNvPr>
            <p:cNvSpPr/>
            <p:nvPr/>
          </p:nvSpPr>
          <p:spPr>
            <a:xfrm rot="21124892">
              <a:off x="9390766" y="3959194"/>
              <a:ext cx="387140" cy="111082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E4639B-7522-CDFE-0828-4B4C77C1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5FBFDC9-ED72-989A-9753-45A2C2A15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6E87A-B982-D0E8-8D67-A241057A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52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650D7-15DA-BF27-5B72-825577C59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BF9FC-E547-64EE-039E-C66195E7E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557" y="71179"/>
            <a:ext cx="7481218" cy="92647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10 TeV Wakefield Collider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821917-4B70-D7BF-41D2-AC834B03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0E5F8C0-01E4-79C2-9533-DD5AA2AD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0987F-64A2-A9CC-4229-656F5FAC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26" name="Simplified 10 TeV γ–γ collider with “two HALHFs”">
            <a:extLst>
              <a:ext uri="{FF2B5EF4-FFF2-40B4-BE49-F238E27FC236}">
                <a16:creationId xmlns:a16="http://schemas.microsoft.com/office/drawing/2014/main" id="{5F9A7029-6E89-5F95-D40C-C7013B1A9548}"/>
              </a:ext>
            </a:extLst>
          </p:cNvPr>
          <p:cNvSpPr txBox="1">
            <a:spLocks/>
          </p:cNvSpPr>
          <p:nvPr/>
        </p:nvSpPr>
        <p:spPr>
          <a:xfrm>
            <a:off x="135733" y="806439"/>
            <a:ext cx="9313067" cy="10832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Simplified 10 TeV </a:t>
            </a:r>
            <a:r>
              <a:rPr lang="el-GR" dirty="0"/>
              <a:t>γ–γ </a:t>
            </a:r>
            <a:r>
              <a:rPr lang="en-GB" dirty="0"/>
              <a:t>collider with “two HALHFs”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293B7F9-F0DA-2B5D-1A51-FA435508E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36" y="1240856"/>
            <a:ext cx="7772400" cy="7280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844EFF-F736-7D77-60A8-EC7750CC6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8" y="2034280"/>
            <a:ext cx="7772400" cy="17594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02CD791-65A3-E94E-40B3-F820B9BAE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78" y="3739642"/>
            <a:ext cx="7772400" cy="26167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CD7218-7FF3-EBA0-D113-D539F4957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936" y="1552301"/>
            <a:ext cx="4114800" cy="52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5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D1F11-7B2C-2C80-A26B-45F279D06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3BD4-BAA8-2FDB-51EB-B85767B90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4" y="-200123"/>
            <a:ext cx="952583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10 TeV Wakefield Collider Summary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206A5D-2F7A-61CC-F138-CF415266C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977FF94-32CA-92AE-79F1-849EEE36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30F2C-90B3-29F5-5DCF-0AB3DF0B7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CB521-4022-3DC9-0772-B7232976CA64}"/>
              </a:ext>
            </a:extLst>
          </p:cNvPr>
          <p:cNvSpPr txBox="1"/>
          <p:nvPr/>
        </p:nvSpPr>
        <p:spPr>
          <a:xfrm>
            <a:off x="212035" y="810864"/>
            <a:ext cx="1166465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Challenges</a:t>
            </a:r>
            <a:br>
              <a:rPr lang="en-US" sz="2400" b="1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Inefficient acceleration of positrons in plasma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Proposed solution</a:t>
            </a:r>
            <a:r>
              <a:rPr lang="en-US" sz="2400" dirty="0"/>
              <a:t>: Take advantage of large VBF cross-section and utilize gamma-gamma or e</a:t>
            </a:r>
            <a:r>
              <a:rPr lang="en-US" sz="2400" baseline="30000" dirty="0"/>
              <a:t>-</a:t>
            </a:r>
            <a:r>
              <a:rPr lang="en-US" sz="2400" dirty="0"/>
              <a:t>e</a:t>
            </a:r>
            <a:r>
              <a:rPr lang="en-US" sz="2400" baseline="30000" dirty="0"/>
              <a:t>-</a:t>
            </a:r>
            <a:r>
              <a:rPr lang="en-US" sz="2400" dirty="0"/>
              <a:t> collisions instead.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Extreme </a:t>
            </a:r>
            <a:r>
              <a:rPr lang="en-US" sz="2400" dirty="0" err="1"/>
              <a:t>beamstrahlung</a:t>
            </a:r>
            <a:r>
              <a:rPr lang="en-US" sz="2400" dirty="0"/>
              <a:t> at high collision energies and beam densities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Proposed solution</a:t>
            </a:r>
            <a:r>
              <a:rPr lang="en-US" sz="2400" dirty="0"/>
              <a:t>: 1) Collide ultrashort bunches to mitigate </a:t>
            </a:r>
            <a:r>
              <a:rPr lang="en-US" sz="2400" dirty="0" err="1"/>
              <a:t>beamstrahlung</a:t>
            </a:r>
            <a:r>
              <a:rPr lang="en-US" sz="2400" dirty="0"/>
              <a:t> and 2) Embrace the broad luminosity spectrum so long as significant fraction of the colliding particles are close to 10 TeV CM.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Detector design and background modeling for high energy collisions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Proposed solution</a:t>
            </a:r>
            <a:r>
              <a:rPr lang="en-US" sz="2400" dirty="0"/>
              <a:t>: Development of new Particle-in-Cell codes, benchmarked against GUINEA-PIG and CAIN, to accurately model backgrounds for high-energy gamma-gamma, e</a:t>
            </a:r>
            <a:r>
              <a:rPr lang="en-US" sz="2400" baseline="30000" dirty="0"/>
              <a:t>-</a:t>
            </a:r>
            <a:r>
              <a:rPr lang="en-US" sz="2400" dirty="0"/>
              <a:t>e</a:t>
            </a:r>
            <a:r>
              <a:rPr lang="en-US" sz="2400" baseline="30000" dirty="0"/>
              <a:t>-</a:t>
            </a:r>
            <a:r>
              <a:rPr lang="en-US" sz="2400" dirty="0"/>
              <a:t>, and e</a:t>
            </a:r>
            <a:r>
              <a:rPr lang="en-US" sz="2400" baseline="30000" dirty="0"/>
              <a:t>-</a:t>
            </a:r>
            <a:r>
              <a:rPr lang="en-US" sz="2400" dirty="0"/>
              <a:t>e</a:t>
            </a:r>
            <a:r>
              <a:rPr lang="en-US" sz="2400" baseline="30000" dirty="0"/>
              <a:t>+ </a:t>
            </a:r>
            <a:r>
              <a:rPr lang="en-US" sz="2400" dirty="0"/>
              <a:t>collisions.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10 TeV Design Study sign up @ </a:t>
            </a:r>
            <a:r>
              <a:rPr lang="en-US" sz="2400" dirty="0">
                <a:hlinkClick r:id="rId2"/>
              </a:rPr>
              <a:t>https://docs.google.com/forms/d/e/1FAIpQLScffLXDxF_8-TUYaWLznL7jAWUGfYOTEzBu4YrOnr8nRS-JQw/viewform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938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9C481-2E1D-DD31-F4B6-D0F6F8538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D60CC-9959-D2D0-54D1-67E91EAC8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299" y="7689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</a:rPr>
              <a:t>Hybrid Asymmetric Linear Higgs </a:t>
            </a:r>
            <a:br>
              <a:rPr lang="en-US" sz="4600" b="1" dirty="0">
                <a:solidFill>
                  <a:srgbClr val="FF0000"/>
                </a:solidFill>
              </a:rPr>
            </a:br>
            <a:r>
              <a:rPr lang="en-US" sz="4600" b="1" dirty="0">
                <a:solidFill>
                  <a:srgbClr val="FF0000"/>
                </a:solidFill>
              </a:rPr>
              <a:t>Factory (HALHF)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28EA40-67A3-373E-37CC-41C8F1897824}"/>
              </a:ext>
            </a:extLst>
          </p:cNvPr>
          <p:cNvSpPr txBox="1"/>
          <p:nvPr/>
        </p:nvSpPr>
        <p:spPr>
          <a:xfrm>
            <a:off x="2882001" y="1370783"/>
            <a:ext cx="60128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rgbClr val="0070C0"/>
                </a:solidFill>
              </a:rPr>
              <a:t>Brian Foster (Oxford/DESY) </a:t>
            </a:r>
          </a:p>
          <a:p>
            <a:pPr algn="ctr"/>
            <a:r>
              <a:rPr lang="en-GB" sz="4000" dirty="0">
                <a:solidFill>
                  <a:srgbClr val="0070C0"/>
                </a:solidFill>
              </a:rPr>
              <a:t>for the HALHF Collaboration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0612803-A20D-B020-E41B-1FB58559D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0EBE67-D005-ED3C-5723-CCC6F519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BECE4-C86D-A6A5-4A99-4FB260E2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22D70F-E419-245A-26B5-264046940451}"/>
              </a:ext>
            </a:extLst>
          </p:cNvPr>
          <p:cNvSpPr txBox="1"/>
          <p:nvPr/>
        </p:nvSpPr>
        <p:spPr>
          <a:xfrm>
            <a:off x="1033671" y="588396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(April 2025)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638CE7-77D1-131F-24E7-85A1C58A2827}"/>
              </a:ext>
            </a:extLst>
          </p:cNvPr>
          <p:cNvGrpSpPr/>
          <p:nvPr/>
        </p:nvGrpSpPr>
        <p:grpSpPr>
          <a:xfrm>
            <a:off x="0" y="2932432"/>
            <a:ext cx="12001973" cy="2840342"/>
            <a:chOff x="0" y="2381015"/>
            <a:chExt cx="12001973" cy="2840342"/>
          </a:xfrm>
        </p:grpSpPr>
        <p:pic>
          <p:nvPicPr>
            <p:cNvPr id="9" name="Picture 8" descr="A document with text on it&#10;&#10;AI-generated content may be incorrect.">
              <a:extLst>
                <a:ext uri="{FF2B5EF4-FFF2-40B4-BE49-F238E27FC236}">
                  <a16:creationId xmlns:a16="http://schemas.microsoft.com/office/drawing/2014/main" id="{39C5E4BF-CE54-9EFF-1E2D-676EF8FEB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8985" b="34879"/>
            <a:stretch>
              <a:fillRect/>
            </a:stretch>
          </p:blipFill>
          <p:spPr>
            <a:xfrm>
              <a:off x="0" y="2381015"/>
              <a:ext cx="6003235" cy="2732527"/>
            </a:xfrm>
            <a:prstGeom prst="rect">
              <a:avLst/>
            </a:prstGeom>
          </p:spPr>
        </p:pic>
        <p:pic>
          <p:nvPicPr>
            <p:cNvPr id="13" name="Picture 12" descr="A document with text on it&#10;&#10;AI-generated content may be incorrect.">
              <a:extLst>
                <a:ext uri="{FF2B5EF4-FFF2-40B4-BE49-F238E27FC236}">
                  <a16:creationId xmlns:a16="http://schemas.microsoft.com/office/drawing/2014/main" id="{F236F0EC-55F9-36AA-2548-E9A20DF6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4541"/>
            <a:stretch>
              <a:fillRect/>
            </a:stretch>
          </p:blipFill>
          <p:spPr>
            <a:xfrm>
              <a:off x="5888401" y="2490691"/>
              <a:ext cx="6113572" cy="2730666"/>
            </a:xfrm>
            <a:prstGeom prst="rect">
              <a:avLst/>
            </a:prstGeom>
          </p:spPr>
        </p:pic>
      </p:grpSp>
      <p:pic>
        <p:nvPicPr>
          <p:cNvPr id="15" name="Picture 14" descr="A black and orange logo&#10;&#10;Description automatically generated">
            <a:extLst>
              <a:ext uri="{FF2B5EF4-FFF2-40B4-BE49-F238E27FC236}">
                <a16:creationId xmlns:a16="http://schemas.microsoft.com/office/drawing/2014/main" id="{47CB857B-F334-21D5-A034-8003EB437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597" y="719914"/>
            <a:ext cx="2032803" cy="8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10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77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Summary &amp;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49" y="1224461"/>
            <a:ext cx="12729281" cy="5667236"/>
          </a:xfrm>
        </p:spPr>
        <p:txBody>
          <a:bodyPr>
            <a:normAutofit/>
          </a:bodyPr>
          <a:lstStyle/>
          <a:p>
            <a:r>
              <a:rPr lang="en-US" sz="3600" dirty="0"/>
              <a:t>Despite ~ 0 funding, HALHF is making rapid progress;</a:t>
            </a:r>
          </a:p>
          <a:p>
            <a:r>
              <a:rPr lang="en-US" sz="3600" dirty="0"/>
              <a:t>New baseline &amp; costing carried out;</a:t>
            </a:r>
          </a:p>
          <a:p>
            <a:r>
              <a:rPr lang="en-US" sz="3600" dirty="0"/>
              <a:t>HALHF input to European Strategy: </a:t>
            </a:r>
            <a:r>
              <a:rPr lang="en-US" sz="3600" dirty="0">
                <a:solidFill>
                  <a:srgbClr val="FF0000"/>
                </a:solidFill>
              </a:rPr>
              <a:t>10pager:</a:t>
            </a:r>
            <a:r>
              <a:rPr lang="en-US" sz="2000" dirty="0">
                <a:solidFill>
                  <a:srgbClr val="FF0000"/>
                </a:solidFill>
                <a:hlinkClick r:id="rId2"/>
              </a:rPr>
              <a:t>https://</a:t>
            </a:r>
            <a:r>
              <a:rPr lang="en-US" sz="2000" dirty="0" err="1">
                <a:solidFill>
                  <a:srgbClr val="FF0000"/>
                </a:solidFill>
                <a:hlinkClick r:id="rId2"/>
              </a:rPr>
              <a:t>arxiv.org</a:t>
            </a:r>
            <a:r>
              <a:rPr lang="en-US" sz="2000" dirty="0">
                <a:solidFill>
                  <a:srgbClr val="FF0000"/>
                </a:solidFill>
                <a:hlinkClick r:id="rId2"/>
              </a:rPr>
              <a:t>/abs/2503.19880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</a:rPr>
              <a:t>Backup: 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https://arxiv.org/abs/2503.23489</a:t>
            </a:r>
            <a:r>
              <a:rPr lang="en-US" sz="2000" dirty="0">
                <a:solidFill>
                  <a:srgbClr val="FF0000"/>
                </a:solidFill>
              </a:rPr>
              <a:t>  - </a:t>
            </a:r>
            <a:r>
              <a:rPr lang="en-US" dirty="0">
                <a:solidFill>
                  <a:srgbClr val="FF0000"/>
                </a:solidFill>
              </a:rPr>
              <a:t>~ 15 year R&amp;D </a:t>
            </a:r>
            <a:r>
              <a:rPr lang="en-US" dirty="0" err="1">
                <a:solidFill>
                  <a:srgbClr val="FF0000"/>
                </a:solidFill>
              </a:rPr>
              <a:t>programme</a:t>
            </a:r>
            <a:r>
              <a:rPr lang="en-US" dirty="0">
                <a:solidFill>
                  <a:srgbClr val="FF0000"/>
                </a:solidFill>
              </a:rPr>
              <a:t> before approval</a:t>
            </a:r>
          </a:p>
          <a:p>
            <a:r>
              <a:rPr lang="en-US" sz="3600" dirty="0"/>
              <a:t>Regular monthly HALHF accelerator meetings;</a:t>
            </a:r>
          </a:p>
          <a:p>
            <a:r>
              <a:rPr lang="en-US" sz="3600" dirty="0"/>
              <a:t>Longer-term goal: pre-CDR &amp; funding to start R&amp;D </a:t>
            </a:r>
            <a:r>
              <a:rPr lang="en-US" sz="3600" dirty="0" err="1"/>
              <a:t>programme</a:t>
            </a:r>
            <a:r>
              <a:rPr lang="en-US" sz="3600" dirty="0"/>
              <a:t>;</a:t>
            </a:r>
          </a:p>
          <a:p>
            <a:r>
              <a:rPr lang="en-US" sz="3600" dirty="0"/>
              <a:t>Contribute to 10 TeV design.</a:t>
            </a:r>
          </a:p>
          <a:p>
            <a:pPr lvl="1"/>
            <a:r>
              <a:rPr lang="en-US" sz="4000" dirty="0">
                <a:solidFill>
                  <a:srgbClr val="FF0000"/>
                </a:solidFill>
              </a:rPr>
              <a:t>PLEASE JOIN US: https://</a:t>
            </a:r>
            <a:r>
              <a:rPr lang="en-US" sz="4000" dirty="0" err="1">
                <a:solidFill>
                  <a:srgbClr val="FF0000"/>
                </a:solidFill>
              </a:rPr>
              <a:t>adams-institute.ac.uk</a:t>
            </a:r>
            <a:r>
              <a:rPr lang="en-US" sz="4000" dirty="0">
                <a:solidFill>
                  <a:srgbClr val="FF0000"/>
                </a:solidFill>
              </a:rPr>
              <a:t>/</a:t>
            </a:r>
            <a:r>
              <a:rPr lang="en-US" sz="4000" dirty="0" err="1">
                <a:solidFill>
                  <a:srgbClr val="FF0000"/>
                </a:solidFill>
              </a:rPr>
              <a:t>halhf</a:t>
            </a:r>
            <a:endParaRPr lang="en-US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8" name="Picture 7" descr="A black and orange logo&#10;&#10;Description automatically generated">
            <a:extLst>
              <a:ext uri="{FF2B5EF4-FFF2-40B4-BE49-F238E27FC236}">
                <a16:creationId xmlns:a16="http://schemas.microsoft.com/office/drawing/2014/main" id="{2304F033-B42D-51F2-F62C-98E7E9E6A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756" y="575195"/>
            <a:ext cx="2032803" cy="82531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0188D-C14F-5232-1283-AA0BE6DE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FEF8C-651D-E4D4-C693-16FF5095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E58D7-0878-F601-BC56-6DDF8CAD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1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5187-4614-C5FA-F302-92F2A73EA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435" y="2525520"/>
            <a:ext cx="10515600" cy="1325563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773-893F-A385-4840-43BAC4C4F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D90E8-134B-77C8-BBB4-F32C2181F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EF301-E3C6-92F3-9495-FFBCB799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04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980" y="17408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</a:rPr>
              <a:t>Hybrid Asymmetric Linear Higgs </a:t>
            </a:r>
            <a:br>
              <a:rPr lang="en-US" sz="4600" b="1" dirty="0">
                <a:solidFill>
                  <a:srgbClr val="FF0000"/>
                </a:solidFill>
              </a:rPr>
            </a:br>
            <a:r>
              <a:rPr lang="en-US" sz="4600" b="1" dirty="0">
                <a:solidFill>
                  <a:srgbClr val="FF0000"/>
                </a:solidFill>
              </a:rPr>
              <a:t>Factory (HALHF)</a:t>
            </a:r>
          </a:p>
        </p:txBody>
      </p:sp>
      <p:pic>
        <p:nvPicPr>
          <p:cNvPr id="8" name="Picture 7" descr="A black and orange logo&#10;&#10;Description automatically generated">
            <a:extLst>
              <a:ext uri="{FF2B5EF4-FFF2-40B4-BE49-F238E27FC236}">
                <a16:creationId xmlns:a16="http://schemas.microsoft.com/office/drawing/2014/main" id="{2841FDEA-8A28-B7C6-493F-2FF48D72B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780" y="738927"/>
            <a:ext cx="2032803" cy="82531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D30B80-0BB4-07FB-869F-C3FA9C13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29" y="6386814"/>
            <a:ext cx="4114800" cy="365125"/>
          </a:xfrm>
        </p:spPr>
        <p:txBody>
          <a:bodyPr/>
          <a:lstStyle/>
          <a:p>
            <a:r>
              <a:rPr lang="en-US" dirty="0"/>
              <a:t>CEPC Barcelona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74F6C-2350-6DE3-6CBB-7EB8ED70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4B479-DA0F-5DAA-9953-2BE8D0413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E80EC9-D225-5710-6122-DB03D9197B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90" b="11718"/>
          <a:stretch>
            <a:fillRect/>
          </a:stretch>
        </p:blipFill>
        <p:spPr>
          <a:xfrm>
            <a:off x="723481" y="1504874"/>
            <a:ext cx="10355020" cy="48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73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BB136-6F36-2D1A-1938-63011B317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4A27E94E-765C-D68A-501F-23B370B8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1" y="1183799"/>
            <a:ext cx="10389704" cy="5093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F5A62-5579-4C78-8B47-FBA18C7C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08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Bunch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C4F07-323B-4063-45B2-31CBD97B3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885852"/>
            <a:ext cx="10729604" cy="56394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 black and orange logo&#10;&#10;Description automatically generated">
            <a:extLst>
              <a:ext uri="{FF2B5EF4-FFF2-40B4-BE49-F238E27FC236}">
                <a16:creationId xmlns:a16="http://schemas.microsoft.com/office/drawing/2014/main" id="{B378F570-8950-D02F-054E-534E6A869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167" y="967489"/>
            <a:ext cx="2032803" cy="82531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E8B37-C387-3D91-2E4F-953573E33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9B9DD-8C92-711C-320F-B074D9DED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1679B-0272-03F1-0B32-AF4C04069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68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1C9AB-9E6D-C77E-4DA0-4258CF66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D5384-71B9-4FE6-9E99-14448C7D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08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Recent Progress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01BD0-F74C-1B43-3CDF-A833619F62CF}"/>
              </a:ext>
            </a:extLst>
          </p:cNvPr>
          <p:cNvSpPr/>
          <p:nvPr/>
        </p:nvSpPr>
        <p:spPr>
          <a:xfrm>
            <a:off x="1208319" y="4361495"/>
            <a:ext cx="9621078" cy="1470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D81AD7E-45DB-8E6B-442C-876132ED0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53" y="823483"/>
            <a:ext cx="10906539" cy="5572623"/>
          </a:xfrm>
          <a:prstGeom prst="rect">
            <a:avLst/>
          </a:prstGeom>
        </p:spPr>
      </p:pic>
      <p:pic>
        <p:nvPicPr>
          <p:cNvPr id="10" name="Picture 9" descr="A black and orange logo&#10;&#10;Description automatically generated">
            <a:extLst>
              <a:ext uri="{FF2B5EF4-FFF2-40B4-BE49-F238E27FC236}">
                <a16:creationId xmlns:a16="http://schemas.microsoft.com/office/drawing/2014/main" id="{439842C0-26F8-681D-EF25-2364108D3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596" y="771140"/>
            <a:ext cx="2032803" cy="8253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4C4B1-0410-DDC6-5A35-E5454FFF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88184-B3A3-5DDE-62BC-7F840BE4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A37E7-91DD-F821-4C7D-3BA8CC2C5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1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ECC81-C8E4-E666-D673-1657C57A4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3EB09-A2AA-148D-252D-AAFE875F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57" y="71178"/>
            <a:ext cx="801756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10 TeV Wakefield Collider Summary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BE2D0A-EB53-FC3F-8A84-0B085CB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5423E28-A159-99DE-1C96-F61C8F19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9829C-8FE4-4DA9-9FC5-3C6739819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517749-F11F-C814-CCA5-19793C84C620}"/>
              </a:ext>
            </a:extLst>
          </p:cNvPr>
          <p:cNvSpPr txBox="1"/>
          <p:nvPr/>
        </p:nvSpPr>
        <p:spPr>
          <a:xfrm>
            <a:off x="1072055" y="1997417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BD00"/>
                </a:solidFill>
                <a:effectLst/>
                <a:latin typeface="Helvetica Neue" panose="02000503000000020004" pitchFamily="2" charset="0"/>
              </a:rPr>
              <a:t>System integration and optimization</a:t>
            </a:r>
          </a:p>
          <a:p>
            <a:pPr marL="8890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BD00"/>
                </a:solidFill>
                <a:effectLst/>
                <a:latin typeface="Helvetica Neue" panose="02000503000000020004" pitchFamily="2" charset="0"/>
              </a:rPr>
              <a:t>Beam sources (incl. damping rings)</a:t>
            </a:r>
          </a:p>
          <a:p>
            <a:pPr marL="8890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Drivers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FF7800"/>
                </a:solidFill>
                <a:effectLst/>
                <a:latin typeface="Helvetica Neue" panose="02000503000000020004" pitchFamily="2" charset="0"/>
              </a:rPr>
              <a:t>Laser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B0F0"/>
                </a:solidFill>
                <a:effectLst/>
                <a:latin typeface="Helvetica Neue" panose="02000503000000020004" pitchFamily="2" charset="0"/>
              </a:rPr>
              <a:t>Beams - SWFA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7030A0"/>
                </a:solidFill>
                <a:effectLst/>
                <a:latin typeface="Helvetica Neue" panose="02000503000000020004" pitchFamily="2" charset="0"/>
              </a:rPr>
              <a:t>Beams - PWFA</a:t>
            </a:r>
          </a:p>
          <a:p>
            <a:pPr marL="8890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Linacs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FF7800"/>
                </a:solidFill>
                <a:effectLst/>
                <a:latin typeface="Helvetica Neue" panose="02000503000000020004" pitchFamily="2" charset="0"/>
              </a:rPr>
              <a:t>LWFA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B0F0"/>
                </a:solidFill>
                <a:effectLst/>
                <a:latin typeface="Helvetica Neue" panose="02000503000000020004" pitchFamily="2" charset="0"/>
              </a:rPr>
              <a:t>SWFA</a:t>
            </a:r>
          </a:p>
          <a:p>
            <a:pPr marL="742950" lvl="1" indent="-28575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7030A0"/>
                </a:solidFill>
                <a:effectLst/>
                <a:latin typeface="Helvetica Neue" panose="02000503000000020004" pitchFamily="2" charset="0"/>
              </a:rPr>
              <a:t>PWFA</a:t>
            </a:r>
          </a:p>
          <a:p>
            <a:pPr marL="8890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B050"/>
                </a:solidFill>
                <a:effectLst/>
                <a:latin typeface="Helvetica Neue" panose="02000503000000020004" pitchFamily="2" charset="0"/>
              </a:rPr>
              <a:t>Beam delivery system</a:t>
            </a:r>
          </a:p>
          <a:p>
            <a:pPr marL="8890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B050"/>
                </a:solidFill>
                <a:effectLst/>
                <a:latin typeface="Helvetica Neue" panose="02000503000000020004" pitchFamily="2" charset="0"/>
              </a:rPr>
              <a:t>Beam-beam interactions</a:t>
            </a:r>
          </a:p>
          <a:p>
            <a:pPr marL="8890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B050"/>
                </a:solidFill>
                <a:effectLst/>
                <a:latin typeface="Helvetica Neue" panose="02000503000000020004" pitchFamily="2" charset="0"/>
              </a:rPr>
              <a:t>Beam diagnostics</a:t>
            </a:r>
          </a:p>
          <a:p>
            <a:pPr marL="8890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Machine-detector interface</a:t>
            </a:r>
          </a:p>
          <a:p>
            <a:pPr marL="8890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HEP detector</a:t>
            </a:r>
          </a:p>
          <a:p>
            <a:pPr marL="8890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HEP physics case</a:t>
            </a:r>
          </a:p>
          <a:p>
            <a:pPr marL="8890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Environmental impact</a:t>
            </a:r>
          </a:p>
          <a:p>
            <a:pPr marL="88900" rtl="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Simulations/computing/AI</a:t>
            </a:r>
          </a:p>
        </p:txBody>
      </p:sp>
      <p:pic>
        <p:nvPicPr>
          <p:cNvPr id="18" name="Picture 2" descr="Google Shape;430;g27516636475_0_319">
            <a:extLst>
              <a:ext uri="{FF2B5EF4-FFF2-40B4-BE49-F238E27FC236}">
                <a16:creationId xmlns:a16="http://schemas.microsoft.com/office/drawing/2014/main" id="{DD9687C1-8509-4ADC-9BAE-35189ED5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1595750"/>
            <a:ext cx="6096001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29126C-989E-B0C2-318F-C0966ACE0029}"/>
              </a:ext>
            </a:extLst>
          </p:cNvPr>
          <p:cNvSpPr txBox="1"/>
          <p:nvPr/>
        </p:nvSpPr>
        <p:spPr>
          <a:xfrm>
            <a:off x="6365328" y="4749665"/>
            <a:ext cx="4754617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800" b="0" i="0" u="none" strike="noStrike" dirty="0">
                <a:solidFill>
                  <a:srgbClr val="00B050"/>
                </a:solidFill>
                <a:effectLst/>
                <a:latin typeface="Helvetica Neue" panose="02000503000000020004" pitchFamily="2" charset="0"/>
              </a:rPr>
              <a:t>Green</a:t>
            </a:r>
            <a:r>
              <a:rPr lang="en-US" sz="1800" b="0" i="0" u="none" strike="noStrike" dirty="0">
                <a:solidFill>
                  <a:srgbClr val="44546A"/>
                </a:solidFill>
                <a:effectLst/>
                <a:latin typeface="Helvetica Neue" panose="02000503000000020004" pitchFamily="2" charset="0"/>
              </a:rPr>
              <a:t> = Broader accelerator community</a:t>
            </a:r>
            <a:endParaRPr lang="en-US" dirty="0">
              <a:effectLst/>
            </a:endParaRPr>
          </a:p>
          <a:p>
            <a:pPr rtl="0">
              <a:spcBef>
                <a:spcPts val="300"/>
              </a:spcBef>
            </a:pPr>
            <a:r>
              <a:rPr lang="en-US" sz="1800" b="0" i="0" u="none" strike="noStrike" dirty="0">
                <a:solidFill>
                  <a:srgbClr val="FF7800"/>
                </a:solidFill>
                <a:effectLst/>
                <a:latin typeface="Helvetica Neue" panose="02000503000000020004" pitchFamily="2" charset="0"/>
              </a:rPr>
              <a:t>Orange</a:t>
            </a:r>
            <a:r>
              <a:rPr lang="en-US" sz="1800" b="0" i="0" u="none" strike="noStrike" dirty="0">
                <a:solidFill>
                  <a:srgbClr val="44546A"/>
                </a:solidFill>
                <a:effectLst/>
                <a:latin typeface="Helvetica Neue" panose="02000503000000020004" pitchFamily="2" charset="0"/>
              </a:rPr>
              <a:t>/</a:t>
            </a:r>
            <a:r>
              <a:rPr lang="en-US" sz="1800" b="0" i="0" u="none" strike="noStrike" dirty="0">
                <a:solidFill>
                  <a:srgbClr val="00B0F0"/>
                </a:solidFill>
                <a:effectLst/>
                <a:latin typeface="Helvetica Neue" panose="02000503000000020004" pitchFamily="2" charset="0"/>
              </a:rPr>
              <a:t>blue</a:t>
            </a:r>
            <a:r>
              <a:rPr lang="en-US" sz="1800" b="0" i="0" u="none" strike="noStrike" dirty="0">
                <a:solidFill>
                  <a:srgbClr val="44546A"/>
                </a:solidFill>
                <a:effectLst/>
                <a:latin typeface="Helvetica Neue" panose="02000503000000020004" pitchFamily="2" charset="0"/>
              </a:rPr>
              <a:t>/</a:t>
            </a:r>
            <a:r>
              <a:rPr lang="en-US" sz="1800" b="0" i="0" u="none" strike="noStrike" dirty="0">
                <a:solidFill>
                  <a:srgbClr val="7030A0"/>
                </a:solidFill>
                <a:effectLst/>
                <a:latin typeface="Helvetica Neue" panose="02000503000000020004" pitchFamily="2" charset="0"/>
              </a:rPr>
              <a:t>purple</a:t>
            </a:r>
            <a:r>
              <a:rPr lang="en-US" sz="1800" b="0" i="0" u="none" strike="noStrike" dirty="0">
                <a:solidFill>
                  <a:srgbClr val="44546A"/>
                </a:solidFill>
                <a:effectLst/>
                <a:latin typeface="Helvetica Neue" panose="02000503000000020004" pitchFamily="2" charset="0"/>
              </a:rPr>
              <a:t> = AAC specific</a:t>
            </a:r>
            <a:endParaRPr lang="en-US" dirty="0">
              <a:effectLst/>
            </a:endParaRPr>
          </a:p>
          <a:p>
            <a:pPr rtl="0">
              <a:spcBef>
                <a:spcPts val="300"/>
              </a:spcBef>
            </a:pPr>
            <a:r>
              <a:rPr lang="en-US" sz="1800" b="0" i="0" u="none" strike="noStrike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Red</a:t>
            </a:r>
            <a:r>
              <a:rPr lang="en-US" sz="1800" b="0" i="0" u="none" strike="noStrike" dirty="0">
                <a:solidFill>
                  <a:srgbClr val="44546A"/>
                </a:solidFill>
                <a:effectLst/>
                <a:latin typeface="Helvetica Neue" panose="02000503000000020004" pitchFamily="2" charset="0"/>
              </a:rPr>
              <a:t> = HEP and broader community</a:t>
            </a:r>
            <a:endParaRPr lang="en-US" dirty="0"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9E6740-5A6C-86C2-3C54-8E5E04BDB3B5}"/>
              </a:ext>
            </a:extLst>
          </p:cNvPr>
          <p:cNvSpPr txBox="1"/>
          <p:nvPr/>
        </p:nvSpPr>
        <p:spPr>
          <a:xfrm>
            <a:off x="1219200" y="1487740"/>
            <a:ext cx="2307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Working Groups</a:t>
            </a:r>
          </a:p>
        </p:txBody>
      </p:sp>
    </p:spTree>
    <p:extLst>
      <p:ext uri="{BB962C8B-B14F-4D97-AF65-F5344CB8AC3E}">
        <p14:creationId xmlns:p14="http://schemas.microsoft.com/office/powerpoint/2010/main" val="2382413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4D4A1-EEAD-3162-CEC4-709B6E44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46930-4F9A-0ABE-B994-11562471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976D1-0259-5E92-023F-000C9014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7EEC8-68B5-9862-E8AB-FCCAF82815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21" b="9610"/>
          <a:stretch>
            <a:fillRect/>
          </a:stretch>
        </p:blipFill>
        <p:spPr>
          <a:xfrm>
            <a:off x="507181" y="924534"/>
            <a:ext cx="11177637" cy="531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08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22972-10D6-BE78-B46B-4AF0A3E45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F4647-0808-F044-48A2-561D2123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E5C85-8D87-3224-E32E-A18270F1E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400850-DBB6-4F17-3F70-3876ABC861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38" r="11953" b="9009"/>
          <a:stretch>
            <a:fillRect/>
          </a:stretch>
        </p:blipFill>
        <p:spPr>
          <a:xfrm>
            <a:off x="934499" y="910540"/>
            <a:ext cx="10051958" cy="552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5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7A0E5-DD6E-254C-FF02-2049743BE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DFBDE-C1F1-E24A-5D93-CCFEF2075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D9D2D-9E43-F9BC-BAEB-444C8BCF1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002E3-311D-DCEF-6F8F-69E8064F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BD0622-F640-C2D1-AB64-1C0B67DAD5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3" t="5584" r="12465" b="15582"/>
          <a:stretch>
            <a:fillRect/>
          </a:stretch>
        </p:blipFill>
        <p:spPr>
          <a:xfrm>
            <a:off x="576945" y="899358"/>
            <a:ext cx="10646036" cy="54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02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A5EFC-565A-8D63-38BF-CF76D1D97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B9C31-9CC8-CE7B-1F9A-642CBA41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25647-31EE-5CBB-2644-9635D1CC8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E8502D-0F9B-5424-2013-8360C4A5A5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0" t="6274" r="17646" b="9606"/>
          <a:stretch>
            <a:fillRect/>
          </a:stretch>
        </p:blipFill>
        <p:spPr>
          <a:xfrm>
            <a:off x="1075173" y="803476"/>
            <a:ext cx="9515789" cy="560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29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93F49-C418-7E58-323C-37F6DE973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C087A-7C57-9A07-8322-7B6A1DA8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980" y="7689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</a:rPr>
              <a:t>Hybrid Asymmetric Linear Higgs </a:t>
            </a:r>
            <a:br>
              <a:rPr lang="en-US" sz="4600" b="1" dirty="0">
                <a:solidFill>
                  <a:srgbClr val="FF0000"/>
                </a:solidFill>
              </a:rPr>
            </a:br>
            <a:r>
              <a:rPr lang="en-US" sz="4600" b="1" dirty="0">
                <a:solidFill>
                  <a:srgbClr val="FF0000"/>
                </a:solidFill>
              </a:rPr>
              <a:t>Factory (HALHF)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2E601-C7A0-7455-0A8F-6E8A4528C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02" y="989890"/>
            <a:ext cx="11756572" cy="52609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The basic idea is – there are enough problems with a PWFA e</a:t>
            </a:r>
            <a:r>
              <a:rPr lang="en-US" sz="3600" baseline="30000" dirty="0"/>
              <a:t>- </a:t>
            </a:r>
            <a:r>
              <a:rPr lang="en-US" sz="3600" dirty="0"/>
              <a:t>accelerator; e</a:t>
            </a:r>
            <a:r>
              <a:rPr lang="en-US" sz="3600" baseline="30000" dirty="0"/>
              <a:t>+</a:t>
            </a:r>
            <a:r>
              <a:rPr lang="en-US" sz="3600" dirty="0"/>
              <a:t> is even more difficult. Bypass this for </a:t>
            </a:r>
            <a:r>
              <a:rPr lang="en-US" sz="3600" dirty="0" err="1"/>
              <a:t>e</a:t>
            </a:r>
            <a:r>
              <a:rPr lang="en-US" sz="3600" baseline="30000" dirty="0" err="1"/>
              <a:t>+</a:t>
            </a:r>
            <a:r>
              <a:rPr lang="en-US" sz="3600" dirty="0" err="1"/>
              <a:t>e</a:t>
            </a:r>
            <a:r>
              <a:rPr lang="en-US" sz="3600" baseline="30000" dirty="0"/>
              <a:t>-</a:t>
            </a:r>
            <a:r>
              <a:rPr lang="en-US" sz="3600" dirty="0"/>
              <a:t> collider by using conventional linac for e</a:t>
            </a:r>
            <a:r>
              <a:rPr lang="en-US" sz="3600" baseline="30000" dirty="0"/>
              <a:t>+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For this to be attractive financially, conventional linac must be low energy =&gt; </a:t>
            </a:r>
            <a:r>
              <a:rPr lang="en-US" sz="3600" dirty="0">
                <a:solidFill>
                  <a:srgbClr val="FF0000"/>
                </a:solidFill>
              </a:rPr>
              <a:t>asymmetric energy </a:t>
            </a:r>
            <a:r>
              <a:rPr lang="en-US" sz="3600" dirty="0"/>
              <a:t>machine (31 x 500 GeV).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This requirement led to (at least for us) unexpected directions – the more </a:t>
            </a:r>
            <a:r>
              <a:rPr lang="en-US" sz="3600" dirty="0">
                <a:solidFill>
                  <a:srgbClr val="FF0000"/>
                </a:solidFill>
              </a:rPr>
              <a:t>asymmetric</a:t>
            </a:r>
            <a:r>
              <a:rPr lang="en-US" sz="3600" dirty="0"/>
              <a:t> the machine became, the better!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7" descr="A black and orange logo&#10;&#10;Description automatically generated">
            <a:extLst>
              <a:ext uri="{FF2B5EF4-FFF2-40B4-BE49-F238E27FC236}">
                <a16:creationId xmlns:a16="http://schemas.microsoft.com/office/drawing/2014/main" id="{8D33ED2E-80B9-BDC8-9C3D-431CDA8C7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780" y="738927"/>
            <a:ext cx="2032803" cy="82531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9617A-53FD-588E-7E6D-E22660254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8198" y="6349567"/>
            <a:ext cx="4114800" cy="365125"/>
          </a:xfrm>
        </p:spPr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3D27C-5635-105B-6799-4F7622E5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C65C0-9BB4-963C-A694-DC5E4BA1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9E073-A95C-337C-26A8-569E29C42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E2859-5AD0-B677-B6AB-CB0849E3B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35D6B-6A86-0D06-E1E2-E21E5853C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35A59-6809-6FC8-DBA7-B0E35555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CC8322-3880-3453-E5B9-E45888E03A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8" t="-3839" r="17647" b="8964"/>
          <a:stretch>
            <a:fillRect/>
          </a:stretch>
        </p:blipFill>
        <p:spPr>
          <a:xfrm>
            <a:off x="1195726" y="502417"/>
            <a:ext cx="8885961" cy="592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5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0673-1D8F-ADAA-2AC4-441F04DF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08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Recent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4B5A-5175-C6BA-0638-2A7543DA7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885852"/>
            <a:ext cx="10729604" cy="56394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E9FE20-A03A-7605-B308-095F2D2E3165}"/>
              </a:ext>
            </a:extLst>
          </p:cNvPr>
          <p:cNvGrpSpPr/>
          <p:nvPr/>
        </p:nvGrpSpPr>
        <p:grpSpPr>
          <a:xfrm>
            <a:off x="47479" y="885852"/>
            <a:ext cx="4478141" cy="2983783"/>
            <a:chOff x="47479" y="885852"/>
            <a:chExt cx="4478141" cy="29837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621E2E-A9F2-E5BA-F6EB-9880FD232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79" y="885852"/>
              <a:ext cx="4478141" cy="2983783"/>
            </a:xfrm>
            <a:prstGeom prst="rect">
              <a:avLst/>
            </a:prstGeom>
          </p:spPr>
        </p:pic>
        <p:pic>
          <p:nvPicPr>
            <p:cNvPr id="12" name="Picture 11" descr="A landscape with trees and buildings&#10;&#10;Description automatically generated">
              <a:extLst>
                <a:ext uri="{FF2B5EF4-FFF2-40B4-BE49-F238E27FC236}">
                  <a16:creationId xmlns:a16="http://schemas.microsoft.com/office/drawing/2014/main" id="{0D24D137-3C6D-DF5B-DD96-3501909C4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503" y="885852"/>
              <a:ext cx="2618409" cy="92703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BE91A99-C7BD-6C70-7D04-72D8CD72911B}"/>
              </a:ext>
            </a:extLst>
          </p:cNvPr>
          <p:cNvSpPr txBox="1"/>
          <p:nvPr/>
        </p:nvSpPr>
        <p:spPr>
          <a:xfrm>
            <a:off x="4525620" y="1520502"/>
            <a:ext cx="7743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Workshops in Oslo (April) and </a:t>
            </a:r>
            <a:r>
              <a:rPr lang="en-US" sz="3200" dirty="0" err="1">
                <a:solidFill>
                  <a:srgbClr val="FF0000"/>
                </a:solidFill>
              </a:rPr>
              <a:t>Erice</a:t>
            </a:r>
            <a:r>
              <a:rPr lang="en-US" sz="3200" dirty="0">
                <a:solidFill>
                  <a:srgbClr val="FF0000"/>
                </a:solidFill>
              </a:rPr>
              <a:t> (October)</a:t>
            </a:r>
          </a:p>
        </p:txBody>
      </p:sp>
      <p:pic>
        <p:nvPicPr>
          <p:cNvPr id="20" name="Picture 19" descr="A group of people standing on a set of stairs&#10;&#10;Description automatically generated">
            <a:extLst>
              <a:ext uri="{FF2B5EF4-FFF2-40B4-BE49-F238E27FC236}">
                <a16:creationId xmlns:a16="http://schemas.microsoft.com/office/drawing/2014/main" id="{53115FDB-A759-374D-1EBA-F0F6FC775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644" y="2676650"/>
            <a:ext cx="6097091" cy="4064322"/>
          </a:xfrm>
          <a:prstGeom prst="rect">
            <a:avLst/>
          </a:prstGeom>
        </p:spPr>
      </p:pic>
      <p:pic>
        <p:nvPicPr>
          <p:cNvPr id="14" name="Picture 13" descr="A landscape with trees and buildings&#10;&#10;Description automatically generated">
            <a:extLst>
              <a:ext uri="{FF2B5EF4-FFF2-40B4-BE49-F238E27FC236}">
                <a16:creationId xmlns:a16="http://schemas.microsoft.com/office/drawing/2014/main" id="{B2953CC5-7A32-F11A-12B2-31B3758A3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011" y="2669526"/>
            <a:ext cx="3847510" cy="131215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C6FB4A8-FC26-595C-E64D-2FEE48CAD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90C620-2EB4-C5CC-6941-DAE9F7E3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5D6E1-4DB5-E23F-A01C-943859E87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8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6E2EF-B20A-9165-C4A2-B3FC4ABE8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448FA0-0036-6DB7-84EA-1DAA45F60ED3}"/>
              </a:ext>
            </a:extLst>
          </p:cNvPr>
          <p:cNvSpPr txBox="1"/>
          <p:nvPr/>
        </p:nvSpPr>
        <p:spPr>
          <a:xfrm>
            <a:off x="463497" y="999460"/>
            <a:ext cx="117045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HALHF workshop 3 – 8.10, </a:t>
            </a:r>
            <a:r>
              <a:rPr lang="en-US" sz="2400" dirty="0" err="1">
                <a:solidFill>
                  <a:srgbClr val="00B050"/>
                </a:solidFill>
              </a:rPr>
              <a:t>Erice</a:t>
            </a:r>
            <a:r>
              <a:rPr lang="en-US" sz="2400" dirty="0">
                <a:solidFill>
                  <a:srgbClr val="00B050"/>
                </a:solidFill>
              </a:rPr>
              <a:t> dedicated to reassessing baseline in light of comments</a:t>
            </a:r>
          </a:p>
          <a:p>
            <a:r>
              <a:rPr lang="en-US" sz="2400" dirty="0">
                <a:solidFill>
                  <a:srgbClr val="00B050"/>
                </a:solidFill>
              </a:rPr>
              <a:t>from colleagues and progress in design.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Original Baseline:</a:t>
            </a:r>
            <a:br>
              <a:rPr lang="en-US" dirty="0"/>
            </a:b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D33CBF-D332-8AE3-F766-17B01B598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554" y="40026"/>
            <a:ext cx="9144000" cy="844660"/>
          </a:xfrm>
        </p:spPr>
        <p:txBody>
          <a:bodyPr>
            <a:normAutofit fontScale="90000"/>
          </a:bodyPr>
          <a:lstStyle/>
          <a:p>
            <a:r>
              <a:rPr lang="en-US" dirty="0"/>
              <a:t>HALHF Status</a:t>
            </a:r>
          </a:p>
        </p:txBody>
      </p:sp>
      <p:pic>
        <p:nvPicPr>
          <p:cNvPr id="3" name="Picture 2" descr="Diagram of a diagram of a beam-delivery system&#10;&#10;Description automatically generated">
            <a:extLst>
              <a:ext uri="{FF2B5EF4-FFF2-40B4-BE49-F238E27FC236}">
                <a16:creationId xmlns:a16="http://schemas.microsoft.com/office/drawing/2014/main" id="{43E0ACA2-D92A-F360-2910-5323ECBC9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925" y="1805979"/>
            <a:ext cx="7772400" cy="1681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71F87A-12A8-8AAD-1CDF-D57E5F17CAB5}"/>
              </a:ext>
            </a:extLst>
          </p:cNvPr>
          <p:cNvSpPr txBox="1"/>
          <p:nvPr/>
        </p:nvSpPr>
        <p:spPr>
          <a:xfrm>
            <a:off x="615897" y="3369977"/>
            <a:ext cx="116008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Principal problems: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rgbClr val="FF0000"/>
                </a:solidFill>
              </a:rPr>
              <a:t>“Turn-around” too small to retain required beam quality &amp; scales badly with energy;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rgbClr val="0070C0"/>
                </a:solidFill>
              </a:rPr>
              <a:t> “Dual-Purpose” </a:t>
            </a:r>
            <a:r>
              <a:rPr lang="en-US" sz="2400" dirty="0" err="1">
                <a:solidFill>
                  <a:srgbClr val="0070C0"/>
                </a:solidFill>
              </a:rPr>
              <a:t>linac</a:t>
            </a:r>
            <a:r>
              <a:rPr lang="en-US" sz="2400" dirty="0">
                <a:solidFill>
                  <a:srgbClr val="0070C0"/>
                </a:solidFill>
              </a:rPr>
              <a:t> difficult to design and inflexible.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A6D8FA-4924-F31B-591D-F04634A61AC8}"/>
              </a:ext>
            </a:extLst>
          </p:cNvPr>
          <p:cNvSpPr/>
          <p:nvPr/>
        </p:nvSpPr>
        <p:spPr>
          <a:xfrm>
            <a:off x="8973879" y="1713493"/>
            <a:ext cx="1254642" cy="9332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0020B-EC2C-7899-6EA0-A4DD75087CBB}"/>
              </a:ext>
            </a:extLst>
          </p:cNvPr>
          <p:cNvSpPr/>
          <p:nvPr/>
        </p:nvSpPr>
        <p:spPr>
          <a:xfrm>
            <a:off x="6655981" y="2328439"/>
            <a:ext cx="2317898" cy="31828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logo with text and arrows&#10;&#10;Description automatically generated with medium confidence">
            <a:extLst>
              <a:ext uri="{FF2B5EF4-FFF2-40B4-BE49-F238E27FC236}">
                <a16:creationId xmlns:a16="http://schemas.microsoft.com/office/drawing/2014/main" id="{0BA66018-1BE0-8B9E-2873-6AB9C7E0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200" y="91042"/>
            <a:ext cx="1645167" cy="6982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54C661F-4C89-3563-AC60-FAD7ACF8C4BD}"/>
              </a:ext>
            </a:extLst>
          </p:cNvPr>
          <p:cNvGrpSpPr/>
          <p:nvPr/>
        </p:nvGrpSpPr>
        <p:grpSpPr>
          <a:xfrm>
            <a:off x="8546" y="4419443"/>
            <a:ext cx="12184748" cy="2323830"/>
            <a:chOff x="8546" y="4419443"/>
            <a:chExt cx="12184748" cy="23238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E7BC3F-24D4-71E5-FE89-3894B6726AB7}"/>
                </a:ext>
              </a:extLst>
            </p:cNvPr>
            <p:cNvSpPr txBox="1"/>
            <p:nvPr/>
          </p:nvSpPr>
          <p:spPr>
            <a:xfrm>
              <a:off x="615897" y="4419443"/>
              <a:ext cx="19513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New Baseline: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6A51FE-AD73-73B7-83DB-5182F4F7CFC7}"/>
                </a:ext>
              </a:extLst>
            </p:cNvPr>
            <p:cNvGrpSpPr/>
            <p:nvPr/>
          </p:nvGrpSpPr>
          <p:grpSpPr>
            <a:xfrm>
              <a:off x="8546" y="4784666"/>
              <a:ext cx="12184748" cy="1958607"/>
              <a:chOff x="8546" y="4784666"/>
              <a:chExt cx="12184748" cy="195860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B743124B-A419-0FCB-F811-DF8D576662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46" y="4784666"/>
                <a:ext cx="12184748" cy="195860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F16ECD-1EEF-5AC3-05F0-32531C342952}"/>
                  </a:ext>
                </a:extLst>
              </p:cNvPr>
              <p:cNvSpPr txBox="1"/>
              <p:nvPr/>
            </p:nvSpPr>
            <p:spPr>
              <a:xfrm>
                <a:off x="381000" y="4821824"/>
                <a:ext cx="62693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u="sng" dirty="0">
                    <a:solidFill>
                      <a:srgbClr val="0070C0"/>
                    </a:solidFill>
                    <a:effectLst/>
                    <a:latin typeface="Helvetica Neue" panose="02000503000000020004" pitchFamily="2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Foster et al., Phys. Open 23, 100261 (2025)</a:t>
                </a:r>
                <a:endParaRPr lang="en-GB" sz="1400" dirty="0">
                  <a:solidFill>
                    <a:srgbClr val="0070C0"/>
                  </a:solidFill>
                  <a:effectLst/>
                  <a:latin typeface="Helvetica Neue" panose="02000503000000020004" pitchFamily="2" charset="0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D6285BF-9251-F445-5B08-83A14AF4388F}"/>
              </a:ext>
            </a:extLst>
          </p:cNvPr>
          <p:cNvSpPr txBox="1"/>
          <p:nvPr/>
        </p:nvSpPr>
        <p:spPr>
          <a:xfrm>
            <a:off x="7499867" y="342900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O" sz="1000" i="1">
                <a:solidFill>
                  <a:srgbClr val="6384F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Foster, D’Arcy and Lindstrøm, New J. Phys. 25, 093037 (2023)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1982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43DA4-F5EC-C142-DCBC-0D24322D2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95C3A48-39FD-2B33-0DB1-A3827641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4"/>
          <a:stretch/>
        </p:blipFill>
        <p:spPr>
          <a:xfrm>
            <a:off x="356466" y="860479"/>
            <a:ext cx="10515600" cy="5639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5B00F3-6E0D-220C-9068-FE4D448D2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08" y="-141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Recent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A3EBD-5A72-D0E1-C91A-219D89BE8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885852"/>
            <a:ext cx="10729604" cy="56394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 black and orange logo&#10;&#10;Description automatically generated">
            <a:extLst>
              <a:ext uri="{FF2B5EF4-FFF2-40B4-BE49-F238E27FC236}">
                <a16:creationId xmlns:a16="http://schemas.microsoft.com/office/drawing/2014/main" id="{789BFD45-8CB9-06A2-E843-C009860E7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167" y="967489"/>
            <a:ext cx="2032803" cy="82531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1D640-C55F-72BE-58D9-9ED569DA8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Barcelona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E8F56-B528-3AE8-40DC-D7C8142D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F85EC-A284-8544-BEAA-D9F88C0010BF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A50ED-AFFF-C8AF-506C-D3F3921F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17/06/25 B. Foster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4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D3B7-C616-A84E-59E7-1BC23D21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15" y="435376"/>
            <a:ext cx="11581563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ABEL: The Adaptable Beginning-to-End Linac simulation framework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C39A4-4F5F-A497-25A2-5B8CEF25D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 lang="en-GB"/>
              <a:t>7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72202-BEB4-60F4-0100-74D506D1A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052"/>
            <a:ext cx="7924800" cy="45061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345F1A-C51C-5B46-A9AD-1EA4F5B9BA04}"/>
              </a:ext>
            </a:extLst>
          </p:cNvPr>
          <p:cNvSpPr txBox="1"/>
          <p:nvPr/>
        </p:nvSpPr>
        <p:spPr>
          <a:xfrm>
            <a:off x="7982857" y="1352758"/>
            <a:ext cx="39624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 start-to-end simulation framework, using OpenPMD</a:t>
            </a:r>
          </a:p>
          <a:p>
            <a:endParaRPr lang="en-GB" sz="1600" dirty="0"/>
          </a:p>
          <a:p>
            <a:r>
              <a:rPr lang="en-GB" sz="1600" dirty="0"/>
              <a:t>Adaptable implementations </a:t>
            </a:r>
            <a:br>
              <a:rPr lang="en-GB" sz="1600" dirty="0"/>
            </a:br>
            <a:r>
              <a:rPr lang="en-GB" sz="1600" dirty="0"/>
              <a:t>— choose fidelity versus speed for each subsystem</a:t>
            </a:r>
          </a:p>
          <a:p>
            <a:endParaRPr lang="en-GB" sz="1600" dirty="0"/>
          </a:p>
          <a:p>
            <a:r>
              <a:rPr lang="en-GB" sz="1600" dirty="0"/>
              <a:t>Running other codes via wrappers (also submits HPC jobs etc.)</a:t>
            </a:r>
            <a:br>
              <a:rPr lang="en-GB" sz="1600" dirty="0"/>
            </a:br>
            <a:r>
              <a:rPr lang="en-GB" sz="1600" dirty="0"/>
              <a:t>— HiPACE++, WakeT, ImpactX, GUINEAPIG, ELEGANT, CLICopti</a:t>
            </a:r>
          </a:p>
          <a:p>
            <a:endParaRPr lang="en-GB" sz="1600" dirty="0"/>
          </a:p>
          <a:p>
            <a:r>
              <a:rPr lang="en-GB" sz="1600" dirty="0"/>
              <a:t>Run simulations as experiments</a:t>
            </a:r>
            <a:br>
              <a:rPr lang="en-GB" sz="1600" dirty="0"/>
            </a:br>
            <a:r>
              <a:rPr lang="en-GB" sz="1600" dirty="0"/>
              <a:t>— run simulations with multiple shots, incl. random jitter</a:t>
            </a:r>
            <a:br>
              <a:rPr lang="en-GB" sz="1600" dirty="0"/>
            </a:br>
            <a:r>
              <a:rPr lang="en-GB" sz="1600" dirty="0"/>
              <a:t>— perform automated scans (one-liner)</a:t>
            </a:r>
            <a:br>
              <a:rPr lang="en-GB" sz="1600" dirty="0"/>
            </a:br>
            <a:r>
              <a:rPr lang="en-GB" sz="1600" dirty="0"/>
              <a:t>— perform parameter optimisations</a:t>
            </a:r>
          </a:p>
          <a:p>
            <a:endParaRPr lang="en-GB" sz="1600" dirty="0"/>
          </a:p>
          <a:p>
            <a:r>
              <a:rPr lang="en-GB" sz="1600" dirty="0"/>
              <a:t>“System code” (term borrowed from e.g. fusion)</a:t>
            </a:r>
            <a:br>
              <a:rPr lang="en-GB" sz="1600" dirty="0"/>
            </a:br>
            <a:r>
              <a:rPr lang="en-GB" sz="1600" dirty="0"/>
              <a:t>— integrated cost modelling</a:t>
            </a:r>
            <a:br>
              <a:rPr lang="en-GB" sz="1600" dirty="0"/>
            </a:br>
            <a:r>
              <a:rPr lang="en-GB" sz="1600" dirty="0"/>
              <a:t>— machine layouts</a:t>
            </a:r>
          </a:p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C740F-B7FC-C928-7103-341733C82B4A}"/>
              </a:ext>
            </a:extLst>
          </p:cNvPr>
          <p:cNvSpPr txBox="1"/>
          <p:nvPr/>
        </p:nvSpPr>
        <p:spPr>
          <a:xfrm>
            <a:off x="5336259" y="2147644"/>
            <a:ext cx="61105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noProof="0" dirty="0">
                <a:solidFill>
                  <a:srgbClr val="FF0000"/>
                </a:solidFill>
              </a:rPr>
              <a:t>Chen et al., TUPS012, IPAC’25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F617D-FB14-9A76-0E7E-BC880CB9E056}"/>
              </a:ext>
            </a:extLst>
          </p:cNvPr>
          <p:cNvSpPr txBox="1"/>
          <p:nvPr/>
        </p:nvSpPr>
        <p:spPr>
          <a:xfrm>
            <a:off x="246743" y="6021122"/>
            <a:ext cx="7678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en-GB" dirty="0"/>
              <a:t>Will be released as open source (GPL 3.0)—aiming for Autumn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29D662-80A0-2066-645D-EC7A6EE662FB}"/>
              </a:ext>
            </a:extLst>
          </p:cNvPr>
          <p:cNvSpPr txBox="1">
            <a:spLocks/>
          </p:cNvSpPr>
          <p:nvPr/>
        </p:nvSpPr>
        <p:spPr>
          <a:xfrm>
            <a:off x="1049208" y="-1920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FF0000"/>
                </a:solidFill>
              </a:rPr>
              <a:t>Facility </a:t>
            </a:r>
            <a:r>
              <a:rPr lang="en-US" sz="5400" b="1" dirty="0" err="1">
                <a:solidFill>
                  <a:srgbClr val="FF0000"/>
                </a:solidFill>
              </a:rPr>
              <a:t>Optimisation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4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901AA-89FA-CE2F-3501-C9FA9597B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B6DC5-2771-1AEC-905A-0B1599F4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15" y="435376"/>
            <a:ext cx="11581563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ABEL: The Adaptable Beginning-to-End Linac simulation framework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72C7D-59BB-0D36-52DF-3AEFC649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 lang="en-GB"/>
              <a:t>8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30074-DFDB-AA08-9068-2BE15B72B7D7}"/>
              </a:ext>
            </a:extLst>
          </p:cNvPr>
          <p:cNvSpPr txBox="1">
            <a:spLocks/>
          </p:cNvSpPr>
          <p:nvPr/>
        </p:nvSpPr>
        <p:spPr>
          <a:xfrm>
            <a:off x="1049208" y="-1920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FF0000"/>
                </a:solidFill>
              </a:rPr>
              <a:t>Facility </a:t>
            </a:r>
            <a:r>
              <a:rPr lang="en-US" sz="5400" b="1" dirty="0" err="1">
                <a:solidFill>
                  <a:srgbClr val="FF0000"/>
                </a:solidFill>
              </a:rPr>
              <a:t>Optimisation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AB79A4-3EE9-7709-C883-A12B92646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058" y="1336814"/>
            <a:ext cx="8539884" cy="1170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104832-7AD5-FCD8-88B6-D103DA7BF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628" y="2489917"/>
            <a:ext cx="7024744" cy="423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94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49194-A1BC-6516-5FBA-72CB192F6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7BBC-EADD-9225-AB35-3ADFD8E5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15" y="435376"/>
            <a:ext cx="11581563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ABEL: The Adaptable Beginning-to-End Linac simulation framework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400E5-9389-8F82-7D26-3F32627E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 lang="en-GB"/>
              <a:t>9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D24334-7AA8-0F17-AE7B-687ECF3393DD}"/>
              </a:ext>
            </a:extLst>
          </p:cNvPr>
          <p:cNvSpPr txBox="1">
            <a:spLocks/>
          </p:cNvSpPr>
          <p:nvPr/>
        </p:nvSpPr>
        <p:spPr>
          <a:xfrm>
            <a:off x="1049208" y="-1920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FF0000"/>
                </a:solidFill>
              </a:rPr>
              <a:t>Facility </a:t>
            </a:r>
            <a:r>
              <a:rPr lang="en-US" sz="5400" b="1" dirty="0" err="1">
                <a:solidFill>
                  <a:srgbClr val="FF0000"/>
                </a:solidFill>
              </a:rPr>
              <a:t>Optimisation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2681D-BC6B-D13E-E554-F686F75A6375}"/>
              </a:ext>
            </a:extLst>
          </p:cNvPr>
          <p:cNvGrpSpPr/>
          <p:nvPr/>
        </p:nvGrpSpPr>
        <p:grpSpPr>
          <a:xfrm>
            <a:off x="482323" y="1491757"/>
            <a:ext cx="11581563" cy="4999479"/>
            <a:chOff x="552659" y="1511853"/>
            <a:chExt cx="11320577" cy="4758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DBBC7E-FA4D-7087-A282-5DABB6399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3629" b="11647"/>
            <a:stretch>
              <a:fillRect/>
            </a:stretch>
          </p:blipFill>
          <p:spPr>
            <a:xfrm>
              <a:off x="552659" y="1511853"/>
              <a:ext cx="11320577" cy="475831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F98524C-E1E4-B3ED-2D09-855096686044}"/>
                </a:ext>
              </a:extLst>
            </p:cNvPr>
            <p:cNvSpPr/>
            <p:nvPr/>
          </p:nvSpPr>
          <p:spPr>
            <a:xfrm>
              <a:off x="8109020" y="1511853"/>
              <a:ext cx="3455788" cy="249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1552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49009</TotalTime>
  <Words>1306</Words>
  <Application>Microsoft Macintosh PowerPoint</Application>
  <PresentationFormat>Widescreen</PresentationFormat>
  <Paragraphs>205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Helvetica Neue</vt:lpstr>
      <vt:lpstr>Symbol</vt:lpstr>
      <vt:lpstr>Office Theme</vt:lpstr>
      <vt:lpstr>Hybrid Asymmetric Linear Higgs  Factory (HALHF)</vt:lpstr>
      <vt:lpstr>Hybrid Asymmetric Linear Higgs  Factory (HALHF)</vt:lpstr>
      <vt:lpstr>Hybrid Asymmetric Linear Higgs  Factory (HALHF)</vt:lpstr>
      <vt:lpstr>Recent Progress</vt:lpstr>
      <vt:lpstr>HALHF Status</vt:lpstr>
      <vt:lpstr>Recent Progress</vt:lpstr>
      <vt:lpstr>ABEL: The Adaptable Beginning-to-End Linac simulation framework</vt:lpstr>
      <vt:lpstr>ABEL: The Adaptable Beginning-to-End Linac simulation framework</vt:lpstr>
      <vt:lpstr>ABEL: The Adaptable Beginning-to-End Linac simulation framework</vt:lpstr>
      <vt:lpstr>ABEL: The Adaptable Beginning-to-End Linac simulation framework</vt:lpstr>
      <vt:lpstr>HALHF New Baseline</vt:lpstr>
      <vt:lpstr>Blow-out simulation</vt:lpstr>
      <vt:lpstr>HALHF New Baseline</vt:lpstr>
      <vt:lpstr>HALHF @ CERN</vt:lpstr>
      <vt:lpstr>R&amp;D Topics - Plasma Cell</vt:lpstr>
      <vt:lpstr>R&amp;D Topics - Beam-Delivery</vt:lpstr>
      <vt:lpstr>Towards an advanced LC </vt:lpstr>
      <vt:lpstr>10 TeV Wakefield Collider</vt:lpstr>
      <vt:lpstr>10 TeV Wakefield Collider Summary</vt:lpstr>
      <vt:lpstr>Summary &amp; Outlook</vt:lpstr>
      <vt:lpstr>BACKUP SLIDES</vt:lpstr>
      <vt:lpstr>Hybrid Asymmetric Linear Higgs  Factory (HALHF)</vt:lpstr>
      <vt:lpstr>Bunch pattern</vt:lpstr>
      <vt:lpstr>Recent Progress</vt:lpstr>
      <vt:lpstr>10 TeV Wakefield Collider Summary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Hybrid Asymmetic Linear Higgs Factory  (HALHF) </dc:title>
  <dc:creator>Brian Foster</dc:creator>
  <cp:lastModifiedBy>Brian Foster</cp:lastModifiedBy>
  <cp:revision>89</cp:revision>
  <dcterms:created xsi:type="dcterms:W3CDTF">2023-03-06T16:29:05Z</dcterms:created>
  <dcterms:modified xsi:type="dcterms:W3CDTF">2025-06-15T06:26:41Z</dcterms:modified>
</cp:coreProperties>
</file>