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jpeg"/>
  <Override PartName="/ppt/tags/tag1.xml" ContentType="application/vnd.openxmlformats-officedocument.presentationml.tags+xml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53" r:id="rId2"/>
    <p:sldId id="1242" r:id="rId3"/>
    <p:sldId id="1360" r:id="rId4"/>
    <p:sldId id="1363" r:id="rId5"/>
    <p:sldId id="1397" r:id="rId6"/>
    <p:sldId id="1387" r:id="rId7"/>
    <p:sldId id="1362" r:id="rId8"/>
    <p:sldId id="1379" r:id="rId9"/>
    <p:sldId id="1368" r:id="rId10"/>
    <p:sldId id="1392" r:id="rId11"/>
    <p:sldId id="1391" r:id="rId12"/>
    <p:sldId id="1376" r:id="rId13"/>
    <p:sldId id="1393" r:id="rId14"/>
    <p:sldId id="1395" r:id="rId15"/>
    <p:sldId id="1372" r:id="rId16"/>
    <p:sldId id="1382" r:id="rId17"/>
    <p:sldId id="1383" r:id="rId18"/>
    <p:sldId id="1385" r:id="rId19"/>
    <p:sldId id="1373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00A249"/>
    <a:srgbClr val="0070C0"/>
    <a:srgbClr val="4D8357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242" autoAdjust="0"/>
  </p:normalViewPr>
  <p:slideViewPr>
    <p:cSldViewPr>
      <p:cViewPr varScale="1">
        <p:scale>
          <a:sx n="116" d="100"/>
          <a:sy n="116" d="100"/>
        </p:scale>
        <p:origin x="32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2025/6/17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415724/" TargetMode="External"/><Relationship Id="rId4" Type="http://schemas.openxmlformats.org/officeDocument/2006/relationships/hyperlink" Target="https://indico.in2p3.fr/event/20053/contributions/137901/attachments/83995/125193/Gudrid_marseill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08515/contributions/6499538/attachments/3073100/5437172/FCCee-InjectPol.FCC-week.JW.Mai202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2088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Polarization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Studies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EDR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919536" y="4091688"/>
            <a:ext cx="793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Duan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Polarization Working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Jun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17</a:t>
            </a:r>
            <a:r>
              <a:rPr lang="en-US" altLang="zh-CN" baseline="30000" dirty="0">
                <a:solidFill>
                  <a:schemeClr val="bg1"/>
                </a:solidFill>
              </a:rPr>
              <a:t>th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2025,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CEPC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Workshop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EU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Edition,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Barcelona,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Spain,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email: </a:t>
            </a:r>
            <a:r>
              <a:rPr lang="en-US" altLang="zh-CN" dirty="0" err="1">
                <a:solidFill>
                  <a:schemeClr val="bg1"/>
                </a:solidFill>
              </a:rPr>
              <a:t>duanz@ihep.ac.cn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2"/>
    </mc:Choice>
    <mc:Fallback xmlns="">
      <p:transition spd="slow" advTm="23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BB3897-D4A8-29D8-FC97-7D309FE9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59" y="1025712"/>
            <a:ext cx="7588925" cy="220512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200"/>
              <a:t>Convert</a:t>
            </a:r>
            <a:r>
              <a:rPr lang="zh-CN" altLang="en-US" sz="2200"/>
              <a:t> </a:t>
            </a:r>
            <a:r>
              <a:rPr lang="en-US" altLang="zh-CN" sz="2200"/>
              <a:t>a</a:t>
            </a:r>
            <a:r>
              <a:rPr lang="zh-CN" altLang="en-US" sz="2200"/>
              <a:t> </a:t>
            </a:r>
            <a:r>
              <a:rPr lang="en-US" altLang="zh-CN" sz="2200"/>
              <a:t>HV</a:t>
            </a:r>
            <a:r>
              <a:rPr lang="zh-CN" altLang="en-US" sz="2200"/>
              <a:t> </a:t>
            </a:r>
            <a:r>
              <a:rPr lang="en-US" altLang="zh-CN" sz="2200"/>
              <a:t>DC</a:t>
            </a:r>
            <a:r>
              <a:rPr lang="zh-CN" altLang="en-US" sz="2200"/>
              <a:t> </a:t>
            </a:r>
            <a:r>
              <a:rPr lang="en-US" altLang="zh-CN" sz="2200"/>
              <a:t>gun</a:t>
            </a:r>
            <a:r>
              <a:rPr lang="zh-CN" altLang="en-US" sz="2200"/>
              <a:t> </a:t>
            </a:r>
            <a:r>
              <a:rPr lang="en-US" altLang="zh-CN" sz="2200"/>
              <a:t>to</a:t>
            </a:r>
            <a:r>
              <a:rPr lang="zh-CN" altLang="en-US" sz="2200"/>
              <a:t> </a:t>
            </a:r>
            <a:r>
              <a:rPr lang="en-US" altLang="zh-CN" sz="2200"/>
              <a:t>a</a:t>
            </a:r>
            <a:r>
              <a:rPr lang="zh-CN" altLang="en-US" sz="2200"/>
              <a:t> </a:t>
            </a:r>
            <a:r>
              <a:rPr lang="en-US" altLang="zh-CN" sz="2200"/>
              <a:t>polarized</a:t>
            </a:r>
            <a:r>
              <a:rPr lang="zh-CN" altLang="en-US" sz="2200"/>
              <a:t> </a:t>
            </a:r>
            <a:r>
              <a:rPr lang="en-US" altLang="zh-CN" sz="2200"/>
              <a:t>electron</a:t>
            </a:r>
            <a:r>
              <a:rPr lang="zh-CN" altLang="en-US" sz="2200"/>
              <a:t> </a:t>
            </a:r>
            <a:r>
              <a:rPr lang="en-US" altLang="zh-CN" sz="2200"/>
              <a:t>source</a:t>
            </a:r>
          </a:p>
          <a:p>
            <a:pPr lvl="1"/>
            <a:r>
              <a:rPr lang="en-US" altLang="zh-CN" sz="2000"/>
              <a:t>Design of Wien filter, Mott polarimeter</a:t>
            </a:r>
            <a:r>
              <a:rPr lang="zh-CN" altLang="en-US" sz="2000"/>
              <a:t> </a:t>
            </a:r>
            <a:r>
              <a:rPr lang="en-US" altLang="zh-CN" sz="2000"/>
              <a:t>in</a:t>
            </a:r>
            <a:r>
              <a:rPr lang="zh-CN" altLang="en-US" sz="2000"/>
              <a:t> </a:t>
            </a:r>
            <a:r>
              <a:rPr lang="en-US" altLang="zh-CN" sz="2000"/>
              <a:t>collaboration</a:t>
            </a:r>
            <a:r>
              <a:rPr lang="zh-CN" altLang="en-US" sz="2000"/>
              <a:t> </a:t>
            </a:r>
            <a:r>
              <a:rPr lang="en-US" altLang="zh-CN" sz="2000"/>
              <a:t>with</a:t>
            </a:r>
            <a:r>
              <a:rPr lang="zh-CN" altLang="en-US" sz="2000"/>
              <a:t> </a:t>
            </a:r>
            <a:r>
              <a:rPr lang="en-US" altLang="zh-CN" sz="2000"/>
              <a:t>V.</a:t>
            </a:r>
            <a:r>
              <a:rPr lang="zh-CN" altLang="en-US" sz="2000"/>
              <a:t> </a:t>
            </a:r>
            <a:r>
              <a:rPr lang="en-US" altLang="zh-CN" sz="2000"/>
              <a:t>Tyukin</a:t>
            </a:r>
            <a:r>
              <a:rPr lang="zh-CN" altLang="en-US" sz="2000"/>
              <a:t> </a:t>
            </a:r>
            <a:r>
              <a:rPr lang="en-US" altLang="zh-CN" sz="2000"/>
              <a:t>(JGU-Mainz)</a:t>
            </a:r>
          </a:p>
          <a:p>
            <a:pPr lvl="1"/>
            <a:r>
              <a:rPr lang="en-US" altLang="zh-CN" sz="2000"/>
              <a:t>Beamline physics design in progress </a:t>
            </a:r>
          </a:p>
          <a:p>
            <a:pPr lvl="1"/>
            <a:r>
              <a:rPr lang="en-US" altLang="zh-CN" sz="2000"/>
              <a:t>Beam</a:t>
            </a:r>
            <a:r>
              <a:rPr lang="zh-CN" altLang="en-US" sz="2000"/>
              <a:t> </a:t>
            </a:r>
            <a:r>
              <a:rPr lang="en-US" altLang="zh-CN" sz="2000"/>
              <a:t>commissioning</a:t>
            </a:r>
            <a:r>
              <a:rPr lang="zh-CN" altLang="en-US" sz="2000"/>
              <a:t> </a:t>
            </a:r>
            <a:r>
              <a:rPr lang="en-US" altLang="zh-CN" sz="2000"/>
              <a:t>scheduled</a:t>
            </a:r>
            <a:r>
              <a:rPr lang="zh-CN" altLang="en-US" sz="2000"/>
              <a:t> </a:t>
            </a:r>
            <a:r>
              <a:rPr lang="en-US" altLang="zh-CN" sz="2000"/>
              <a:t>in</a:t>
            </a:r>
            <a:r>
              <a:rPr lang="zh-CN" altLang="en-US" sz="2000"/>
              <a:t> </a:t>
            </a:r>
            <a:r>
              <a:rPr lang="en-US" altLang="zh-CN" sz="2000"/>
              <a:t>2027</a:t>
            </a:r>
          </a:p>
          <a:p>
            <a:pPr lvl="1" algn="just"/>
            <a:endParaRPr lang="en-US" altLang="zh-CN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D13FA-39B0-CE92-8946-223CC4C9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test</a:t>
            </a:r>
            <a:r>
              <a:rPr lang="zh-CN" altLang="en-US"/>
              <a:t> </a:t>
            </a:r>
            <a:r>
              <a:rPr lang="en-US" altLang="zh-CN"/>
              <a:t>facility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electron</a:t>
            </a:r>
            <a:r>
              <a:rPr lang="zh-CN" altLang="en-US"/>
              <a:t> </a:t>
            </a:r>
            <a:r>
              <a:rPr lang="en-US" altLang="zh-CN"/>
              <a:t>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F435-8CB1-8410-CF8E-254164C3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296" y="6441955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052CB-B358-BDA3-6A39-458B09790BC0}"/>
              </a:ext>
            </a:extLst>
          </p:cNvPr>
          <p:cNvSpPr txBox="1"/>
          <p:nvPr/>
        </p:nvSpPr>
        <p:spPr>
          <a:xfrm>
            <a:off x="263352" y="3501008"/>
            <a:ext cx="38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500kV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photocathode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DC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gun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@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PAPS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2298CE-F659-38D6-4584-E0BCCA4D7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9" y="3869079"/>
            <a:ext cx="4122612" cy="2446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3226A6-12F1-1FEF-91FD-268385B9B164}"/>
              </a:ext>
            </a:extLst>
          </p:cNvPr>
          <p:cNvSpPr txBox="1"/>
          <p:nvPr/>
        </p:nvSpPr>
        <p:spPr>
          <a:xfrm>
            <a:off x="349182" y="6349784"/>
            <a:ext cx="901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highlight>
                  <a:srgbClr val="00FF00"/>
                </a:highlight>
              </a:rPr>
              <a:t>Li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Xiaoping,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V. Tyukin, Liu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Wei,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Meng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Cai,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Wang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Jianli,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Wang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Haijing,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Liu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Jindong,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Liang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Zhijun,</a:t>
            </a:r>
            <a:r>
              <a:rPr lang="zh-CN" altLang="en-US" sz="1400">
                <a:highlight>
                  <a:srgbClr val="00FF00"/>
                </a:highlight>
              </a:rPr>
              <a:t>  </a:t>
            </a:r>
            <a:r>
              <a:rPr lang="en-US" altLang="zh-CN" sz="1400">
                <a:highlight>
                  <a:srgbClr val="00FF00"/>
                </a:highlight>
              </a:rPr>
              <a:t>Liu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Zhongtian</a:t>
            </a:r>
            <a:r>
              <a:rPr lang="zh-CN" altLang="en-US" sz="1400">
                <a:highlight>
                  <a:srgbClr val="00FF00"/>
                </a:highlight>
              </a:rPr>
              <a:t> </a:t>
            </a:r>
            <a:r>
              <a:rPr lang="en-US" altLang="zh-CN" sz="1400">
                <a:highlight>
                  <a:srgbClr val="00FF00"/>
                </a:highlight>
              </a:rPr>
              <a:t>etc</a:t>
            </a:r>
            <a:endParaRPr lang="en-US" sz="1400">
              <a:highlight>
                <a:srgbClr val="00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7D069-C672-42B3-4129-60CE6CBF6787}"/>
              </a:ext>
            </a:extLst>
          </p:cNvPr>
          <p:cNvSpPr txBox="1"/>
          <p:nvPr/>
        </p:nvSpPr>
        <p:spPr>
          <a:xfrm>
            <a:off x="5880470" y="418882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Wien filter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AA7C7-EA61-067E-2A4A-2BB55BB5A813}"/>
              </a:ext>
            </a:extLst>
          </p:cNvPr>
          <p:cNvSpPr txBox="1"/>
          <p:nvPr/>
        </p:nvSpPr>
        <p:spPr>
          <a:xfrm>
            <a:off x="6816574" y="573990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Mott polarimeter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2AE60C-BA8A-0A57-6B2F-4EB4CB2093F9}"/>
              </a:ext>
            </a:extLst>
          </p:cNvPr>
          <p:cNvCxnSpPr/>
          <p:nvPr/>
        </p:nvCxnSpPr>
        <p:spPr>
          <a:xfrm flipH="1">
            <a:off x="6366766" y="4527376"/>
            <a:ext cx="161776" cy="38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548FB3-9604-4DE3-11B0-9F5F9ACCDCB6}"/>
              </a:ext>
            </a:extLst>
          </p:cNvPr>
          <p:cNvCxnSpPr>
            <a:cxnSpLocks/>
          </p:cNvCxnSpPr>
          <p:nvPr/>
        </p:nvCxnSpPr>
        <p:spPr>
          <a:xfrm flipV="1">
            <a:off x="7252814" y="5523240"/>
            <a:ext cx="0" cy="28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B92C1-0E57-E76B-BC89-9828CEEEB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9" y="3812520"/>
            <a:ext cx="3390900" cy="2578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D466AE-AC72-7037-4089-CCDECA8A2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94" y="3885156"/>
            <a:ext cx="2088232" cy="17032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4FDFFE-5050-70F0-4914-F1D6EC075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72" y="4075042"/>
            <a:ext cx="1299639" cy="233642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454A7E-6CF7-3075-AF43-97788F38C1C4}"/>
              </a:ext>
            </a:extLst>
          </p:cNvPr>
          <p:cNvCxnSpPr>
            <a:cxnSpLocks/>
          </p:cNvCxnSpPr>
          <p:nvPr/>
        </p:nvCxnSpPr>
        <p:spPr>
          <a:xfrm>
            <a:off x="6978194" y="4376062"/>
            <a:ext cx="113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7B1387-C490-B706-B61D-1A6A8C1617FD}"/>
              </a:ext>
            </a:extLst>
          </p:cNvPr>
          <p:cNvCxnSpPr>
            <a:cxnSpLocks/>
          </p:cNvCxnSpPr>
          <p:nvPr/>
        </p:nvCxnSpPr>
        <p:spPr>
          <a:xfrm>
            <a:off x="7990921" y="6032288"/>
            <a:ext cx="2641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EA99C5-96CA-C07D-9DC6-92FA667123CC}"/>
              </a:ext>
            </a:extLst>
          </p:cNvPr>
          <p:cNvSpPr txBox="1"/>
          <p:nvPr/>
        </p:nvSpPr>
        <p:spPr>
          <a:xfrm>
            <a:off x="4050570" y="3501008"/>
            <a:ext cx="39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Beamline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for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polarization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measurement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0F639-425A-AC80-C89D-1074A7E9A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77" y="1118902"/>
            <a:ext cx="3456384" cy="27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0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BB3897-D4A8-29D8-FC97-7D309FE9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58" y="1051569"/>
            <a:ext cx="10272378" cy="23774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zh-CN" sz="2600"/>
              <a:t>Domestic</a:t>
            </a:r>
            <a:r>
              <a:rPr lang="zh-CN" altLang="en-US" sz="2600"/>
              <a:t> </a:t>
            </a:r>
            <a:r>
              <a:rPr lang="en-US" altLang="zh-CN" sz="2600"/>
              <a:t>R&amp;D</a:t>
            </a:r>
            <a:r>
              <a:rPr lang="zh-CN" altLang="en-US" sz="2600"/>
              <a:t> </a:t>
            </a:r>
            <a:r>
              <a:rPr lang="en-US" altLang="zh-CN" sz="2600"/>
              <a:t>on</a:t>
            </a:r>
            <a:r>
              <a:rPr lang="zh-CN" altLang="en-US" sz="2600"/>
              <a:t> </a:t>
            </a:r>
            <a:r>
              <a:rPr lang="en-US" altLang="zh-CN" sz="2600"/>
              <a:t>superlattice</a:t>
            </a:r>
            <a:r>
              <a:rPr lang="zh-CN" altLang="en-US" sz="2600"/>
              <a:t> </a:t>
            </a:r>
            <a:r>
              <a:rPr lang="en-US" altLang="zh-CN" sz="2600"/>
              <a:t>GaAs</a:t>
            </a:r>
            <a:r>
              <a:rPr lang="zh-CN" altLang="en-US" sz="2600"/>
              <a:t> </a:t>
            </a:r>
            <a:r>
              <a:rPr lang="en-US" altLang="zh-CN" sz="2600"/>
              <a:t>cathode</a:t>
            </a:r>
          </a:p>
          <a:p>
            <a:pPr lvl="1"/>
            <a:r>
              <a:rPr lang="en-US" altLang="zh-CN" sz="2600"/>
              <a:t>in</a:t>
            </a:r>
            <a:r>
              <a:rPr lang="zh-CN" altLang="en-US" sz="2600"/>
              <a:t> </a:t>
            </a:r>
            <a:r>
              <a:rPr lang="en-US" altLang="zh-CN" sz="2600"/>
              <a:t>collaboration</a:t>
            </a:r>
            <a:r>
              <a:rPr lang="zh-CN" altLang="en-US" sz="2600"/>
              <a:t> </a:t>
            </a:r>
            <a:r>
              <a:rPr lang="en-US" altLang="zh-CN" sz="2600"/>
              <a:t>w/</a:t>
            </a:r>
            <a:r>
              <a:rPr lang="zh-CN" altLang="en-US" sz="2600"/>
              <a:t> </a:t>
            </a:r>
            <a:r>
              <a:rPr lang="en-US" altLang="zh-CN" sz="2600"/>
              <a:t>Acken</a:t>
            </a:r>
            <a:r>
              <a:rPr lang="zh-CN" altLang="en-US" sz="2600"/>
              <a:t> </a:t>
            </a:r>
            <a:r>
              <a:rPr lang="en-US" altLang="zh-CN" sz="2600"/>
              <a:t>Optoelectronics</a:t>
            </a:r>
            <a:r>
              <a:rPr lang="zh-CN" altLang="en-US" sz="2600"/>
              <a:t> </a:t>
            </a:r>
            <a:r>
              <a:rPr lang="en-US" altLang="zh-CN" sz="2600"/>
              <a:t>Ltd.</a:t>
            </a:r>
            <a:r>
              <a:rPr lang="zh-CN" altLang="en-US" sz="2600"/>
              <a:t> </a:t>
            </a:r>
            <a:r>
              <a:rPr lang="en-US" altLang="zh-CN" sz="2600"/>
              <a:t>@</a:t>
            </a:r>
            <a:r>
              <a:rPr lang="zh-CN" altLang="en-US" sz="2600"/>
              <a:t> </a:t>
            </a:r>
            <a:r>
              <a:rPr lang="en-US" altLang="zh-CN" sz="2600"/>
              <a:t>Suzhou</a:t>
            </a:r>
          </a:p>
          <a:p>
            <a:pPr lvl="1"/>
            <a:r>
              <a:rPr lang="en-US" altLang="zh-CN" sz="2600"/>
              <a:t>goal:</a:t>
            </a:r>
            <a:r>
              <a:rPr lang="zh-CN" altLang="en-US" sz="2600"/>
              <a:t> </a:t>
            </a:r>
            <a:endParaRPr lang="en-US" altLang="zh-CN" sz="2600"/>
          </a:p>
          <a:p>
            <a:pPr lvl="2"/>
            <a:r>
              <a:rPr lang="en-US" altLang="zh-CN" sz="2600"/>
              <a:t>cathode performance: polarization</a:t>
            </a:r>
            <a:r>
              <a:rPr lang="zh-CN" altLang="en-US" sz="2600"/>
              <a:t> </a:t>
            </a:r>
            <a:r>
              <a:rPr lang="en-US" altLang="zh-CN" sz="2600"/>
              <a:t>&gt;</a:t>
            </a:r>
            <a:r>
              <a:rPr lang="zh-CN" altLang="en-US" sz="2600"/>
              <a:t> </a:t>
            </a:r>
            <a:r>
              <a:rPr lang="en-US" altLang="zh-CN" sz="2600"/>
              <a:t>85%,</a:t>
            </a:r>
            <a:r>
              <a:rPr lang="zh-CN" altLang="en-US" sz="2600"/>
              <a:t> </a:t>
            </a:r>
            <a:r>
              <a:rPr lang="en-US" altLang="zh-CN" sz="2600"/>
              <a:t>QE</a:t>
            </a:r>
            <a:r>
              <a:rPr lang="zh-CN" altLang="en-US" sz="2600"/>
              <a:t> </a:t>
            </a:r>
            <a:r>
              <a:rPr lang="en-US" altLang="zh-CN" sz="2600"/>
              <a:t>&gt;</a:t>
            </a:r>
            <a:r>
              <a:rPr lang="zh-CN" altLang="en-US" sz="2600"/>
              <a:t> </a:t>
            </a:r>
            <a:r>
              <a:rPr lang="en-US" altLang="zh-CN" sz="2600"/>
              <a:t>0.8%</a:t>
            </a:r>
            <a:r>
              <a:rPr lang="zh-CN" altLang="en-US" sz="2600"/>
              <a:t> </a:t>
            </a:r>
            <a:endParaRPr lang="en-US" altLang="zh-CN" sz="2600"/>
          </a:p>
          <a:p>
            <a:pPr lvl="2"/>
            <a:r>
              <a:rPr lang="en-HK" altLang="zh-CN" sz="2600"/>
              <a:t>build a platform for cathode performance test</a:t>
            </a:r>
          </a:p>
          <a:p>
            <a:pPr lvl="1"/>
            <a:r>
              <a:rPr lang="en-US" altLang="zh-CN" sz="2600" b="1">
                <a:solidFill>
                  <a:srgbClr val="FF0000"/>
                </a:solidFill>
              </a:rPr>
              <a:t>First cathode is in production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now,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will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be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delivered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for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test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  <a:r>
              <a:rPr lang="en-US" altLang="zh-CN" sz="2600" b="1">
                <a:solidFill>
                  <a:srgbClr val="FF0000"/>
                </a:solidFill>
              </a:rPr>
              <a:t>soon</a:t>
            </a:r>
          </a:p>
          <a:p>
            <a:pPr lvl="1" algn="just"/>
            <a:endParaRPr lang="en-US" altLang="zh-CN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D13FA-39B0-CE92-8946-223CC4C9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test</a:t>
            </a:r>
            <a:r>
              <a:rPr lang="zh-CN" altLang="en-US"/>
              <a:t> </a:t>
            </a:r>
            <a:r>
              <a:rPr lang="en-US" altLang="zh-CN"/>
              <a:t>facility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electron</a:t>
            </a:r>
            <a:r>
              <a:rPr lang="zh-CN" altLang="en-US"/>
              <a:t> </a:t>
            </a:r>
            <a:r>
              <a:rPr lang="en-US" altLang="zh-CN"/>
              <a:t>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F435-8CB1-8410-CF8E-254164C3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296" y="6441955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A2F879-59A0-C263-D4F5-3789533A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910708"/>
            <a:ext cx="3456384" cy="2749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BB53C8-A4FE-CBFB-D0A5-26986E072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5" y="3661432"/>
            <a:ext cx="3240360" cy="30757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96C555-1618-B6CB-0FD3-6ECFDA10DDF3}"/>
              </a:ext>
            </a:extLst>
          </p:cNvPr>
          <p:cNvSpPr txBox="1"/>
          <p:nvPr/>
        </p:nvSpPr>
        <p:spPr>
          <a:xfrm>
            <a:off x="7964896" y="5793520"/>
            <a:ext cx="185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Platform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for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cathode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test:</a:t>
            </a:r>
          </a:p>
          <a:p>
            <a:r>
              <a:rPr lang="en-US" altLang="zh-CN" sz="1600">
                <a:solidFill>
                  <a:srgbClr val="0000FF"/>
                </a:solidFill>
              </a:rPr>
              <a:t>ESP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&amp;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QE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0B94730-0365-9BF9-A1B1-B9E02E0CFB59}"/>
              </a:ext>
            </a:extLst>
          </p:cNvPr>
          <p:cNvSpPr/>
          <p:nvPr/>
        </p:nvSpPr>
        <p:spPr>
          <a:xfrm>
            <a:off x="1487488" y="3789040"/>
            <a:ext cx="1152128" cy="936104"/>
          </a:xfrm>
          <a:prstGeom prst="frame">
            <a:avLst>
              <a:gd name="adj1" fmla="val 7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292AA5-5EF8-1BA7-91E3-6A25C19BD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93" y="3661432"/>
            <a:ext cx="3503703" cy="30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68DB71-8562-A98C-2B3C-0D5C505F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0" y="1067181"/>
            <a:ext cx="6097835" cy="228981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600"/>
              <a:t>Design</a:t>
            </a:r>
          </a:p>
          <a:p>
            <a:pPr lvl="1"/>
            <a:r>
              <a:rPr lang="en-US" altLang="zh-CN" sz="2300"/>
              <a:t>Modify</a:t>
            </a:r>
            <a:r>
              <a:rPr lang="zh-CN" altLang="en-US" sz="2300"/>
              <a:t> </a:t>
            </a:r>
            <a:r>
              <a:rPr lang="en-US" altLang="zh-CN" sz="2300"/>
              <a:t>the</a:t>
            </a:r>
            <a:r>
              <a:rPr lang="zh-CN" altLang="en-US" sz="2300"/>
              <a:t> </a:t>
            </a:r>
            <a:r>
              <a:rPr lang="en-US" altLang="zh-CN" sz="2300"/>
              <a:t>beamline</a:t>
            </a:r>
            <a:r>
              <a:rPr lang="zh-CN" altLang="en-US" sz="2300"/>
              <a:t> </a:t>
            </a:r>
            <a:r>
              <a:rPr lang="en-US" altLang="zh-CN" sz="2300"/>
              <a:t>of</a:t>
            </a:r>
            <a:r>
              <a:rPr lang="zh-CN" altLang="en-US" sz="2300"/>
              <a:t> </a:t>
            </a:r>
            <a:r>
              <a:rPr lang="en-US" altLang="zh-CN" sz="2300"/>
              <a:t>a</a:t>
            </a:r>
            <a:r>
              <a:rPr lang="zh-CN" altLang="en-US" sz="2300"/>
              <a:t> </a:t>
            </a:r>
            <a:r>
              <a:rPr lang="en-US" altLang="zh-CN" sz="2300"/>
              <a:t>dismantled</a:t>
            </a:r>
            <a:r>
              <a:rPr lang="zh-CN" altLang="en-US" sz="2300"/>
              <a:t> </a:t>
            </a:r>
            <a:r>
              <a:rPr lang="en-US" altLang="zh-CN" sz="2300"/>
              <a:t>wiggler</a:t>
            </a:r>
          </a:p>
          <a:p>
            <a:pPr lvl="1"/>
            <a:r>
              <a:rPr lang="en-US" altLang="zh-CN" sz="2300"/>
              <a:t>A</a:t>
            </a:r>
            <a:r>
              <a:rPr lang="zh-CN" altLang="en-US" sz="2300"/>
              <a:t> </a:t>
            </a:r>
            <a:r>
              <a:rPr lang="en-US" altLang="zh-CN" sz="2300"/>
              <a:t>pulsed</a:t>
            </a:r>
            <a:r>
              <a:rPr lang="zh-CN" altLang="en-US" sz="2300"/>
              <a:t> </a:t>
            </a:r>
            <a:r>
              <a:rPr lang="en-US" altLang="zh-CN" sz="2300"/>
              <a:t>laser</a:t>
            </a:r>
            <a:r>
              <a:rPr lang="zh-CN" altLang="en-US" sz="2300"/>
              <a:t> </a:t>
            </a:r>
            <a:r>
              <a:rPr lang="en-US" altLang="zh-CN" sz="2300"/>
              <a:t>at</a:t>
            </a:r>
            <a:r>
              <a:rPr lang="zh-CN" altLang="en-US" sz="2300"/>
              <a:t> </a:t>
            </a:r>
            <a:r>
              <a:rPr lang="en-US" altLang="zh-CN" sz="2300"/>
              <a:t>4.5</a:t>
            </a:r>
            <a:r>
              <a:rPr lang="zh-CN" altLang="en-US" sz="2300"/>
              <a:t> </a:t>
            </a:r>
            <a:r>
              <a:rPr lang="en-US" altLang="zh-CN" sz="2300"/>
              <a:t>kHz,</a:t>
            </a:r>
            <a:r>
              <a:rPr lang="zh-CN" altLang="en-US" sz="2300"/>
              <a:t> </a:t>
            </a:r>
            <a:r>
              <a:rPr lang="en-US" altLang="zh-CN" sz="2300"/>
              <a:t>2</a:t>
            </a:r>
            <a:r>
              <a:rPr lang="zh-CN" altLang="en-US" sz="2300"/>
              <a:t> </a:t>
            </a:r>
            <a:r>
              <a:rPr lang="en-US" altLang="zh-CN" sz="2300"/>
              <a:t>mJ</a:t>
            </a:r>
          </a:p>
          <a:p>
            <a:pPr lvl="1"/>
            <a:r>
              <a:rPr lang="en-US" altLang="zh-CN" sz="2300"/>
              <a:t>Detection of backscattered</a:t>
            </a:r>
            <a:r>
              <a:rPr lang="zh-CN" altLang="en-US" sz="2300"/>
              <a:t> </a:t>
            </a:r>
            <a:r>
              <a:rPr lang="el-GR" altLang="zh-CN" sz="2300"/>
              <a:t>γ</a:t>
            </a:r>
            <a:r>
              <a:rPr lang="zh-CN" altLang="en-US" sz="2300"/>
              <a:t> </a:t>
            </a:r>
            <a:r>
              <a:rPr lang="en-US" altLang="zh-CN" sz="2300"/>
              <a:t>position</a:t>
            </a:r>
            <a:r>
              <a:rPr lang="zh-CN" altLang="en-US" sz="2300"/>
              <a:t> </a:t>
            </a:r>
            <a:r>
              <a:rPr lang="en-US" altLang="zh-CN" sz="2300"/>
              <a:t>with a lead</a:t>
            </a:r>
            <a:r>
              <a:rPr lang="zh-CN" altLang="en-US" sz="2300"/>
              <a:t> </a:t>
            </a:r>
            <a:r>
              <a:rPr lang="en-US" altLang="zh-CN" sz="2300"/>
              <a:t>converter +</a:t>
            </a:r>
            <a:r>
              <a:rPr lang="zh-CN" altLang="en-US" sz="2300"/>
              <a:t> </a:t>
            </a:r>
            <a:r>
              <a:rPr lang="en-US" altLang="zh-CN" sz="2300"/>
              <a:t>CEPC</a:t>
            </a:r>
            <a:r>
              <a:rPr lang="zh-CN" altLang="en-US" sz="2300"/>
              <a:t> </a:t>
            </a:r>
            <a:r>
              <a:rPr lang="en-US" altLang="zh-CN" sz="2300"/>
              <a:t>vertex</a:t>
            </a:r>
            <a:r>
              <a:rPr lang="zh-CN" altLang="en-US" sz="2300"/>
              <a:t> </a:t>
            </a:r>
            <a:r>
              <a:rPr lang="en-US" altLang="zh-CN" sz="2300"/>
              <a:t>detector</a:t>
            </a:r>
            <a:r>
              <a:rPr lang="zh-CN" altLang="en-US" sz="2300"/>
              <a:t> </a:t>
            </a:r>
            <a:r>
              <a:rPr lang="en-US" altLang="zh-CN" sz="2300"/>
              <a:t>prototype</a:t>
            </a:r>
            <a:r>
              <a:rPr lang="zh-CN" altLang="en-US" sz="2300"/>
              <a:t> </a:t>
            </a:r>
            <a:endParaRPr lang="en-US" altLang="zh-CN" sz="2300"/>
          </a:p>
          <a:p>
            <a:pPr>
              <a:spcBef>
                <a:spcPts val="600"/>
              </a:spcBef>
            </a:pPr>
            <a:r>
              <a:rPr lang="en-US" altLang="zh-CN" sz="2600"/>
              <a:t>In</a:t>
            </a:r>
            <a:r>
              <a:rPr lang="zh-CN" altLang="en-US" sz="2600"/>
              <a:t> </a:t>
            </a:r>
            <a:r>
              <a:rPr lang="en-US" altLang="zh-CN" sz="2600"/>
              <a:t>collaboration</a:t>
            </a:r>
            <a:r>
              <a:rPr lang="zh-CN" altLang="en-US" sz="2600"/>
              <a:t> </a:t>
            </a:r>
            <a:r>
              <a:rPr lang="en-US" altLang="zh-CN" sz="2600"/>
              <a:t>with</a:t>
            </a:r>
            <a:r>
              <a:rPr lang="zh-CN" altLang="en-US" sz="2600"/>
              <a:t> </a:t>
            </a:r>
            <a:r>
              <a:rPr lang="en-US" altLang="zh-CN" sz="2600"/>
              <a:t>A.</a:t>
            </a:r>
            <a:r>
              <a:rPr lang="zh-CN" altLang="en-US" sz="2600"/>
              <a:t> </a:t>
            </a:r>
            <a:r>
              <a:rPr lang="en-US" altLang="zh-CN" sz="2600"/>
              <a:t>Martens</a:t>
            </a:r>
            <a:r>
              <a:rPr lang="zh-CN" altLang="en-US" sz="2600"/>
              <a:t> </a:t>
            </a:r>
            <a:r>
              <a:rPr lang="en-US" altLang="zh-CN" sz="2600"/>
              <a:t>(IJCLab) with</a:t>
            </a:r>
            <a:r>
              <a:rPr lang="zh-CN" altLang="en-US" sz="2600"/>
              <a:t> </a:t>
            </a:r>
            <a:r>
              <a:rPr lang="en-US" altLang="zh-CN" sz="2600"/>
              <a:t>support</a:t>
            </a:r>
            <a:r>
              <a:rPr lang="zh-CN" altLang="en-US" sz="2600"/>
              <a:t> </a:t>
            </a:r>
            <a:r>
              <a:rPr lang="en-US" altLang="zh-CN" sz="2600"/>
              <a:t>from</a:t>
            </a:r>
            <a:r>
              <a:rPr lang="zh-CN" altLang="en-US" sz="2600"/>
              <a:t> </a:t>
            </a:r>
            <a:r>
              <a:rPr lang="en-US" altLang="zh-CN" sz="2600"/>
              <a:t>FCPPN/L</a:t>
            </a:r>
          </a:p>
          <a:p>
            <a:pPr lvl="1"/>
            <a:endParaRPr lang="en-US" altLang="zh-CN" sz="2000"/>
          </a:p>
          <a:p>
            <a:pPr lvl="1"/>
            <a:endParaRPr lang="en-US" altLang="zh-CN" sz="2000"/>
          </a:p>
          <a:p>
            <a:pPr lvl="1"/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84C0BD-1895-A229-F5D0-FBED62B3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polarimeter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BEPCII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1E234-670C-B388-6E20-A7A447F8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8671E7-3E02-A410-142C-5DCADB0D415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97FBC7-FB8E-0675-0B41-BDB014A8D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18" y="3689719"/>
            <a:ext cx="3365382" cy="2535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AD2E8-7080-E764-919D-99918E69A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" y="3555852"/>
            <a:ext cx="4320480" cy="2636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DF6F00-3D84-8C07-81BA-C9D641C323FC}"/>
              </a:ext>
            </a:extLst>
          </p:cNvPr>
          <p:cNvSpPr txBox="1"/>
          <p:nvPr/>
        </p:nvSpPr>
        <p:spPr>
          <a:xfrm>
            <a:off x="326668" y="6015375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vertical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coordinate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on</a:t>
            </a:r>
            <a:r>
              <a:rPr lang="zh-CN" altLang="en-US" sz="1600">
                <a:solidFill>
                  <a:srgbClr val="0000FF"/>
                </a:solidFill>
              </a:rPr>
              <a:t> </a:t>
            </a:r>
            <a:r>
              <a:rPr lang="en-US" altLang="zh-CN" sz="1600">
                <a:solidFill>
                  <a:srgbClr val="0000FF"/>
                </a:solidFill>
              </a:rPr>
              <a:t>detector(mm)</a:t>
            </a:r>
            <a:endParaRPr lang="en-US" sz="160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C11D71-86B0-09FE-DF8B-CD53570AF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06" y="3548146"/>
            <a:ext cx="4282817" cy="2759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4A80AB-6D62-60FA-9567-9C04FC8475FF}"/>
              </a:ext>
            </a:extLst>
          </p:cNvPr>
          <p:cNvSpPr txBox="1"/>
          <p:nvPr/>
        </p:nvSpPr>
        <p:spPr>
          <a:xfrm>
            <a:off x="75785" y="6391195"/>
            <a:ext cx="637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Performance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simulations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(by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Guangyi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Tang, A. Martens etc)</a:t>
            </a:r>
            <a:endParaRPr lang="en-US">
              <a:highlight>
                <a:srgbClr val="00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CC1C9D-ED6E-CDB3-3952-FACACC61B769}"/>
              </a:ext>
            </a:extLst>
          </p:cNvPr>
          <p:cNvSpPr txBox="1"/>
          <p:nvPr/>
        </p:nvSpPr>
        <p:spPr>
          <a:xfrm>
            <a:off x="5015880" y="3622565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Assume</a:t>
            </a:r>
            <a:r>
              <a:rPr lang="zh-CN" altLang="en-US" sz="1600">
                <a:solidFill>
                  <a:srgbClr val="FF0000"/>
                </a:solidFill>
              </a:rPr>
              <a:t> </a:t>
            </a:r>
            <a:r>
              <a:rPr lang="en-US" altLang="zh-CN" sz="1600">
                <a:solidFill>
                  <a:srgbClr val="FF0000"/>
                </a:solidFill>
              </a:rPr>
              <a:t>50%</a:t>
            </a:r>
            <a:r>
              <a:rPr lang="zh-CN" altLang="en-US" sz="1600">
                <a:solidFill>
                  <a:srgbClr val="FF0000"/>
                </a:solidFill>
              </a:rPr>
              <a:t> </a:t>
            </a:r>
            <a:r>
              <a:rPr lang="en-US" altLang="zh-CN" sz="1600">
                <a:solidFill>
                  <a:srgbClr val="FF0000"/>
                </a:solidFill>
              </a:rPr>
              <a:t>vertical</a:t>
            </a:r>
            <a:r>
              <a:rPr lang="zh-CN" altLang="en-US" sz="1600">
                <a:solidFill>
                  <a:srgbClr val="FF0000"/>
                </a:solidFill>
              </a:rPr>
              <a:t> </a:t>
            </a:r>
            <a:r>
              <a:rPr lang="en-US" altLang="zh-CN" sz="1600">
                <a:solidFill>
                  <a:srgbClr val="FF0000"/>
                </a:solidFill>
              </a:rPr>
              <a:t>polarization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9FCE3-E23C-14E8-84E6-F59A0DBC0AF6}"/>
              </a:ext>
            </a:extLst>
          </p:cNvPr>
          <p:cNvSpPr txBox="1"/>
          <p:nvPr/>
        </p:nvSpPr>
        <p:spPr>
          <a:xfrm>
            <a:off x="4771282" y="5588069"/>
            <a:ext cx="321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~1%</a:t>
            </a:r>
            <a:r>
              <a:rPr lang="zh-CN" altLang="en-US"/>
              <a:t> </a:t>
            </a:r>
            <a:r>
              <a:rPr lang="en-US" altLang="zh-CN"/>
              <a:t>stats</a:t>
            </a:r>
            <a:r>
              <a:rPr lang="zh-CN" altLang="en-US"/>
              <a:t> </a:t>
            </a:r>
            <a:r>
              <a:rPr lang="en-US" altLang="zh-CN"/>
              <a:t>uncertainty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~</a:t>
            </a:r>
            <a:r>
              <a:rPr lang="zh-CN" altLang="en-US"/>
              <a:t> </a:t>
            </a:r>
            <a:r>
              <a:rPr lang="en-US" altLang="zh-CN"/>
              <a:t>20</a:t>
            </a:r>
            <a:r>
              <a:rPr lang="zh-CN" altLang="en-US"/>
              <a:t> </a:t>
            </a:r>
            <a:r>
              <a:rPr lang="en-US" altLang="zh-CN"/>
              <a:t>sec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206FB-7A9F-227C-D5FE-CEFF0A10FF49}"/>
              </a:ext>
            </a:extLst>
          </p:cNvPr>
          <p:cNvSpPr txBox="1"/>
          <p:nvPr/>
        </p:nvSpPr>
        <p:spPr>
          <a:xfrm>
            <a:off x="9408368" y="6379814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Liang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Zhijun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etc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96656-A427-A9F8-5590-644EFA89FC4D}"/>
              </a:ext>
            </a:extLst>
          </p:cNvPr>
          <p:cNvSpPr txBox="1"/>
          <p:nvPr/>
        </p:nvSpPr>
        <p:spPr>
          <a:xfrm>
            <a:off x="-13149" y="3356992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Asymmetry</a:t>
            </a:r>
            <a:endParaRPr 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CECE27-07C1-9E06-D679-698FDAEFC03B}"/>
              </a:ext>
            </a:extLst>
          </p:cNvPr>
          <p:cNvSpPr txBox="1"/>
          <p:nvPr/>
        </p:nvSpPr>
        <p:spPr>
          <a:xfrm rot="16200000">
            <a:off x="3094076" y="4714066"/>
            <a:ext cx="263339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Measured polarization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DE9E-D6F6-84BE-494B-5A823F3495FC}"/>
              </a:ext>
            </a:extLst>
          </p:cNvPr>
          <p:cNvSpPr txBox="1"/>
          <p:nvPr/>
        </p:nvSpPr>
        <p:spPr>
          <a:xfrm>
            <a:off x="5492567" y="6114782"/>
            <a:ext cx="22754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Thickness of lead (mm)</a:t>
            </a:r>
            <a:endParaRPr lang="en-US" sz="1600">
              <a:solidFill>
                <a:srgbClr val="0000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D1DAC7-9D8C-696B-3B2B-D95424548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039591"/>
            <a:ext cx="6312024" cy="23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4C0BD-1895-A229-F5D0-FBED62B3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polarimeter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BEPCII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1E234-670C-B388-6E20-A7A447F8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A6677-3AA0-DCC6-CA74-7F1DAE6D4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2" y="4357911"/>
            <a:ext cx="3119039" cy="2023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096A3-523A-AD58-813B-7F42DD213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77" y="4361053"/>
            <a:ext cx="3658415" cy="2005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5AC4CF-0ED4-E21D-3C85-9C6BDBBE2CA5}"/>
              </a:ext>
            </a:extLst>
          </p:cNvPr>
          <p:cNvSpPr txBox="1"/>
          <p:nvPr/>
        </p:nvSpPr>
        <p:spPr>
          <a:xfrm>
            <a:off x="7903746" y="5577335"/>
            <a:ext cx="27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Background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measured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by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lead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preshower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+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scintilator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+</a:t>
            </a:r>
            <a:r>
              <a:rPr lang="zh-CN" altLang="en-US" sz="1400">
                <a:solidFill>
                  <a:schemeClr val="bg1"/>
                </a:solidFill>
              </a:rPr>
              <a:t> </a:t>
            </a:r>
            <a:r>
              <a:rPr lang="en-US" altLang="zh-CN" sz="1400">
                <a:solidFill>
                  <a:schemeClr val="bg1"/>
                </a:solidFill>
              </a:rPr>
              <a:t>PMT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A002C0-9B83-7E7D-FBDC-A324CE5C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51" y="4334386"/>
            <a:ext cx="3624584" cy="2046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3B290F-C8FA-13DA-0411-DE95DD6306A3}"/>
              </a:ext>
            </a:extLst>
          </p:cNvPr>
          <p:cNvSpPr txBox="1"/>
          <p:nvPr/>
        </p:nvSpPr>
        <p:spPr>
          <a:xfrm>
            <a:off x="755293" y="6059065"/>
            <a:ext cx="27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Laser optics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95C1D-8860-EE5E-7D67-68C60A23A743}"/>
              </a:ext>
            </a:extLst>
          </p:cNvPr>
          <p:cNvSpPr txBox="1"/>
          <p:nvPr/>
        </p:nvSpPr>
        <p:spPr>
          <a:xfrm>
            <a:off x="4044156" y="4407694"/>
            <a:ext cx="27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Visible light part of synchrotron radiation from the reflector mirror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798FF-46B4-3F3B-BD08-B4B227E10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1" y="1200915"/>
            <a:ext cx="10656427" cy="29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84C0BD-1895-A229-F5D0-FBED62B3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polarimeter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BEPCII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1E234-670C-B388-6E20-A7A447F8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6003F58-16F0-00B9-B57C-09AE440FF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30709"/>
              </p:ext>
            </p:extLst>
          </p:nvPr>
        </p:nvGraphicFramePr>
        <p:xfrm>
          <a:off x="666712" y="2789745"/>
          <a:ext cx="10493882" cy="327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867">
                  <a:extLst>
                    <a:ext uri="{9D8B030D-6E8A-4147-A177-3AD203B41FA5}">
                      <a16:colId xmlns:a16="http://schemas.microsoft.com/office/drawing/2014/main" val="1265873649"/>
                    </a:ext>
                  </a:extLst>
                </a:gridCol>
                <a:gridCol w="6409015">
                  <a:extLst>
                    <a:ext uri="{9D8B030D-6E8A-4147-A177-3AD203B41FA5}">
                      <a16:colId xmlns:a16="http://schemas.microsoft.com/office/drawing/2014/main" val="1073674837"/>
                    </a:ext>
                  </a:extLst>
                </a:gridCol>
              </a:tblGrid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Aspects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R&amp;D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item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84493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Compton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polarimeter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laser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polarization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measure/control,</a:t>
                      </a:r>
                      <a:r>
                        <a:rPr lang="zh-CN" altLang="en-US" sz="2200"/>
                        <a:t>  </a:t>
                      </a:r>
                      <a:r>
                        <a:rPr lang="en-US" altLang="zh-CN" sz="2200"/>
                        <a:t>silicon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pixel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detector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232659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Resonant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depolarization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Operation scenarios, error analysis,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colliding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bunches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&amp;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pilot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bunches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93404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Depolarization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mechanism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Rich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data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of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parameter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dependence,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beam-beam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depolarization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08204"/>
                  </a:ext>
                </a:extLst>
              </a:tr>
              <a:tr h="496733">
                <a:tc>
                  <a:txBody>
                    <a:bodyPr/>
                    <a:lstStyle/>
                    <a:p>
                      <a:r>
                        <a:rPr lang="en-US" altLang="zh-CN" sz="2200"/>
                        <a:t>Polarization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tuning/optimization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/>
                        <a:t>spin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matching,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machine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learning</a:t>
                      </a:r>
                      <a:r>
                        <a:rPr lang="zh-CN" altLang="en-US" sz="2200"/>
                        <a:t> </a:t>
                      </a:r>
                      <a:r>
                        <a:rPr lang="en-US" altLang="zh-CN" sz="2200"/>
                        <a:t>techniques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45606"/>
                  </a:ext>
                </a:extLst>
              </a:tr>
            </a:tbl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8EDDA6-0F3F-57CD-9765-CCEF434B5680}"/>
              </a:ext>
            </a:extLst>
          </p:cNvPr>
          <p:cNvSpPr txBox="1">
            <a:spLocks/>
          </p:cNvSpPr>
          <p:nvPr/>
        </p:nvSpPr>
        <p:spPr>
          <a:xfrm>
            <a:off x="527445" y="1401138"/>
            <a:ext cx="10493882" cy="911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/>
              <a:t>This</a:t>
            </a:r>
            <a:r>
              <a:rPr lang="zh-CN" altLang="en-US" sz="2400"/>
              <a:t> </a:t>
            </a:r>
            <a:r>
              <a:rPr lang="en-US" altLang="zh-CN" sz="2400"/>
              <a:t>will</a:t>
            </a:r>
            <a:r>
              <a:rPr lang="zh-CN" altLang="en-US" sz="2400"/>
              <a:t> </a:t>
            </a:r>
            <a:r>
              <a:rPr lang="en-US" altLang="zh-CN" sz="2400"/>
              <a:t>facilitate</a:t>
            </a:r>
            <a:r>
              <a:rPr lang="zh-CN" altLang="en-US" sz="2400"/>
              <a:t> </a:t>
            </a:r>
            <a:r>
              <a:rPr lang="en-US" altLang="zh-CN" sz="2400"/>
              <a:t>BEPCII</a:t>
            </a:r>
            <a:r>
              <a:rPr lang="zh-CN" altLang="en-US" sz="2400"/>
              <a:t> </a:t>
            </a:r>
            <a:r>
              <a:rPr lang="en-US" altLang="zh-CN" sz="2400"/>
              <a:t>as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unique</a:t>
            </a:r>
            <a:r>
              <a:rPr lang="zh-CN" altLang="en-US" sz="2400"/>
              <a:t> </a:t>
            </a:r>
            <a:r>
              <a:rPr lang="en-US" altLang="zh-CN" sz="2400"/>
              <a:t>test bed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beam</a:t>
            </a:r>
            <a:r>
              <a:rPr lang="zh-CN" altLang="en-US" sz="2400"/>
              <a:t> </a:t>
            </a:r>
            <a:r>
              <a:rPr lang="en-US" altLang="zh-CN" sz="2400"/>
              <a:t>polarization</a:t>
            </a:r>
            <a:r>
              <a:rPr lang="zh-CN" altLang="en-US" sz="2400"/>
              <a:t> </a:t>
            </a:r>
            <a:r>
              <a:rPr lang="en-US" altLang="zh-CN" sz="2400"/>
              <a:t>experimental</a:t>
            </a:r>
            <a:r>
              <a:rPr lang="zh-CN" altLang="en-US" sz="2400"/>
              <a:t> </a:t>
            </a:r>
            <a:r>
              <a:rPr lang="en-US" altLang="zh-CN" sz="2400"/>
              <a:t>studies</a:t>
            </a:r>
            <a:r>
              <a:rPr lang="zh-CN" altLang="en-US" sz="2400"/>
              <a:t> </a:t>
            </a:r>
            <a:r>
              <a:rPr lang="en-US" altLang="zh-CN" sz="2400"/>
              <a:t>for</a:t>
            </a:r>
            <a:r>
              <a:rPr lang="zh-CN" altLang="en-US" sz="2400"/>
              <a:t> </a:t>
            </a:r>
            <a:r>
              <a:rPr lang="en-US" altLang="zh-CN" sz="2400"/>
              <a:t>future</a:t>
            </a:r>
            <a:r>
              <a:rPr lang="zh-CN" altLang="en-US" sz="2400"/>
              <a:t> </a:t>
            </a:r>
            <a:r>
              <a:rPr lang="en-US" altLang="zh-CN" sz="2400"/>
              <a:t>colliders</a:t>
            </a:r>
          </a:p>
          <a:p>
            <a:pPr lvl="1"/>
            <a:endParaRPr lang="en-US" altLang="zh-CN" sz="2000"/>
          </a:p>
        </p:txBody>
      </p:sp>
    </p:spTree>
    <p:extLst>
      <p:ext uri="{BB962C8B-B14F-4D97-AF65-F5344CB8AC3E}">
        <p14:creationId xmlns:p14="http://schemas.microsoft.com/office/powerpoint/2010/main" val="148181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610" y="153931"/>
            <a:ext cx="10763325" cy="725470"/>
          </a:xfrm>
        </p:spPr>
        <p:txBody>
          <a:bodyPr/>
          <a:lstStyle/>
          <a:p>
            <a:r>
              <a:rPr lang="en-US" altLang="zh-CN"/>
              <a:t>YBCO</a:t>
            </a:r>
            <a:r>
              <a:rPr lang="zh-CN" altLang="en-US"/>
              <a:t> </a:t>
            </a:r>
            <a:r>
              <a:rPr lang="en-US" altLang="zh-CN"/>
              <a:t>Superconducting</a:t>
            </a:r>
            <a:r>
              <a:rPr lang="zh-CN" altLang="en-US"/>
              <a:t> </a:t>
            </a:r>
            <a:r>
              <a:rPr lang="en-US" altLang="zh-CN"/>
              <a:t>solenoid</a:t>
            </a:r>
            <a:r>
              <a:rPr lang="zh-CN" altLang="en-US"/>
              <a:t> </a:t>
            </a:r>
            <a:r>
              <a:rPr lang="en-US" altLang="zh-CN"/>
              <a:t>spin rotator R&amp;D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55705" y="4849587"/>
            <a:ext cx="4958488" cy="1092813"/>
            <a:chOff x="9406" y="2068"/>
            <a:chExt cx="9278" cy="27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2988" y="-1514"/>
              <a:ext cx="2114" cy="9279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9644" y="3642"/>
              <a:ext cx="9040" cy="1139"/>
              <a:chOff x="9644" y="3642"/>
              <a:chExt cx="9040" cy="1139"/>
            </a:xfrm>
          </p:grpSpPr>
          <p:sp>
            <p:nvSpPr>
              <p:cNvPr id="7" name="左大括号 6"/>
              <p:cNvSpPr/>
              <p:nvPr/>
            </p:nvSpPr>
            <p:spPr>
              <a:xfrm rot="16200000">
                <a:off x="14116" y="446"/>
                <a:ext cx="278" cy="667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左大括号 7"/>
              <p:cNvSpPr/>
              <p:nvPr/>
            </p:nvSpPr>
            <p:spPr>
              <a:xfrm rot="16200000">
                <a:off x="10410" y="3307"/>
                <a:ext cx="175" cy="845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左大括号 8"/>
              <p:cNvSpPr/>
              <p:nvPr/>
            </p:nvSpPr>
            <p:spPr>
              <a:xfrm rot="16200000">
                <a:off x="17925" y="3307"/>
                <a:ext cx="175" cy="845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3086" y="4057"/>
                <a:ext cx="239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80 Double-winding</a:t>
                </a:r>
                <a:r>
                  <a:rPr lang="zh-CN" altLang="en-US" sz="1200"/>
                  <a:t>（</a:t>
                </a:r>
                <a:r>
                  <a:rPr lang="en-US" altLang="zh-CN" sz="1200"/>
                  <a:t>4.8mm</a:t>
                </a:r>
                <a:r>
                  <a:rPr lang="zh-CN" altLang="en-US" sz="1200"/>
                  <a:t>宽）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644" y="4052"/>
                <a:ext cx="230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10 Double-winding</a:t>
                </a:r>
                <a:r>
                  <a:rPr lang="zh-CN" altLang="en-US" sz="1200"/>
                  <a:t>（</a:t>
                </a:r>
                <a:r>
                  <a:rPr lang="en-US" altLang="zh-CN" sz="1200"/>
                  <a:t>12mm</a:t>
                </a:r>
                <a:r>
                  <a:rPr lang="zh-CN" altLang="en-US" sz="1200"/>
                  <a:t>宽）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6376" y="4057"/>
                <a:ext cx="230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/>
                  <a:t>10 Double-winding</a:t>
                </a:r>
                <a:r>
                  <a:rPr lang="zh-CN" altLang="en-US" sz="1200"/>
                  <a:t>（</a:t>
                </a:r>
                <a:r>
                  <a:rPr lang="en-US" altLang="zh-CN" sz="1200"/>
                  <a:t>12mm</a:t>
                </a:r>
                <a:r>
                  <a:rPr lang="zh-CN" altLang="en-US" sz="1200"/>
                  <a:t>宽）</a:t>
                </a: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9141473" y="1414887"/>
            <a:ext cx="2982275" cy="203132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/>
              <a:t>Design</a:t>
            </a:r>
            <a:r>
              <a:rPr lang="zh-CN" altLang="en-US"/>
              <a:t> </a:t>
            </a:r>
            <a:r>
              <a:rPr lang="en-US" altLang="zh-CN"/>
              <a:t>specs</a:t>
            </a:r>
            <a:r>
              <a:rPr lang="zh-CN" altLang="en-US"/>
              <a:t>：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Peak field:   12 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Integral</a:t>
            </a:r>
            <a:r>
              <a:rPr lang="zh-CN" altLang="en-US"/>
              <a:t> </a:t>
            </a:r>
            <a:r>
              <a:rPr lang="en-US" altLang="zh-CN"/>
              <a:t>field</a:t>
            </a:r>
            <a:r>
              <a:rPr lang="zh-CN" altLang="en-US"/>
              <a:t>：</a:t>
            </a:r>
            <a:r>
              <a:rPr lang="en-US" altLang="zh-CN"/>
              <a:t>10.26T.m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Length</a:t>
            </a:r>
            <a:r>
              <a:rPr lang="zh-CN" altLang="en-US"/>
              <a:t>：</a:t>
            </a:r>
            <a:r>
              <a:rPr lang="en-US" altLang="zh-CN"/>
              <a:t>1.018m</a:t>
            </a:r>
            <a:endParaRPr lang="zh-CN" altLang="en-US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Working</a:t>
            </a:r>
            <a:r>
              <a:rPr lang="zh-CN" altLang="en-US"/>
              <a:t> </a:t>
            </a:r>
            <a:r>
              <a:rPr lang="en-US" altLang="zh-CN"/>
              <a:t>current</a:t>
            </a:r>
            <a:r>
              <a:rPr lang="zh-CN" altLang="en-US"/>
              <a:t>：</a:t>
            </a:r>
            <a:r>
              <a:rPr lang="en-US" altLang="zh-CN"/>
              <a:t>300A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Coil</a:t>
            </a:r>
            <a:r>
              <a:rPr lang="zh-CN" altLang="en-US"/>
              <a:t> </a:t>
            </a:r>
            <a:r>
              <a:rPr lang="en-US" altLang="zh-CN"/>
              <a:t>aperture</a:t>
            </a:r>
            <a:r>
              <a:rPr lang="zh-CN" altLang="en-US"/>
              <a:t>：</a:t>
            </a:r>
            <a:r>
              <a:rPr lang="en-US" altLang="zh-CN"/>
              <a:t>140mm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magnet</a:t>
            </a:r>
            <a:r>
              <a:rPr lang="zh-CN" altLang="en-US"/>
              <a:t> </a:t>
            </a:r>
            <a:r>
              <a:rPr lang="en-US" altLang="zh-CN"/>
              <a:t>aperture</a:t>
            </a:r>
            <a:r>
              <a:rPr lang="zh-CN" altLang="en-US"/>
              <a:t> </a:t>
            </a:r>
            <a:r>
              <a:rPr lang="en-US" altLang="zh-CN"/>
              <a:t>&gt;</a:t>
            </a:r>
            <a:r>
              <a:rPr lang="zh-CN" altLang="en-US"/>
              <a:t> </a:t>
            </a:r>
            <a:r>
              <a:rPr lang="en-US" altLang="zh-CN"/>
              <a:t>64mm</a:t>
            </a:r>
          </a:p>
        </p:txBody>
      </p:sp>
      <p:grpSp>
        <p:nvGrpSpPr>
          <p:cNvPr id="16" name="组合 24">
            <a:extLst>
              <a:ext uri="{FF2B5EF4-FFF2-40B4-BE49-F238E27FC236}">
                <a16:creationId xmlns:a16="http://schemas.microsoft.com/office/drawing/2014/main" id="{A4D2AB67-8679-E130-AFCA-3211EB03CDA6}"/>
              </a:ext>
            </a:extLst>
          </p:cNvPr>
          <p:cNvGrpSpPr/>
          <p:nvPr/>
        </p:nvGrpSpPr>
        <p:grpSpPr>
          <a:xfrm>
            <a:off x="4144588" y="1142176"/>
            <a:ext cx="4897615" cy="2731839"/>
            <a:chOff x="7088563" y="1184410"/>
            <a:chExt cx="4897615" cy="2731839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6D95D353-6404-7EE5-8769-C047AE816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8563" y="1184410"/>
              <a:ext cx="4897615" cy="2731839"/>
            </a:xfrm>
            <a:prstGeom prst="rect">
              <a:avLst/>
            </a:prstGeom>
          </p:spPr>
        </p:pic>
        <p:grpSp>
          <p:nvGrpSpPr>
            <p:cNvPr id="23" name="组合 17">
              <a:extLst>
                <a:ext uri="{FF2B5EF4-FFF2-40B4-BE49-F238E27FC236}">
                  <a16:creationId xmlns:a16="http://schemas.microsoft.com/office/drawing/2014/main" id="{14FC5DA2-B219-F5F6-9388-F1BB490878C7}"/>
                </a:ext>
              </a:extLst>
            </p:cNvPr>
            <p:cNvGrpSpPr/>
            <p:nvPr/>
          </p:nvGrpSpPr>
          <p:grpSpPr>
            <a:xfrm>
              <a:off x="8184232" y="1646733"/>
              <a:ext cx="2399502" cy="999622"/>
              <a:chOff x="7961707" y="3751921"/>
              <a:chExt cx="2587370" cy="1121015"/>
            </a:xfrm>
          </p:grpSpPr>
          <p:cxnSp>
            <p:nvCxnSpPr>
              <p:cNvPr id="25" name="直接连接符 8">
                <a:extLst>
                  <a:ext uri="{FF2B5EF4-FFF2-40B4-BE49-F238E27FC236}">
                    <a16:creationId xmlns:a16="http://schemas.microsoft.com/office/drawing/2014/main" id="{BDB56018-37EC-F613-E944-B97594B84293}"/>
                  </a:ext>
                </a:extLst>
              </p:cNvPr>
              <p:cNvCxnSpPr/>
              <p:nvPr/>
            </p:nvCxnSpPr>
            <p:spPr>
              <a:xfrm>
                <a:off x="7961707" y="3751921"/>
                <a:ext cx="648072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10">
                <a:extLst>
                  <a:ext uri="{FF2B5EF4-FFF2-40B4-BE49-F238E27FC236}">
                    <a16:creationId xmlns:a16="http://schemas.microsoft.com/office/drawing/2014/main" id="{4545A6F5-B567-FFCD-4F69-93BA3F833655}"/>
                  </a:ext>
                </a:extLst>
              </p:cNvPr>
              <p:cNvCxnSpPr/>
              <p:nvPr/>
            </p:nvCxnSpPr>
            <p:spPr>
              <a:xfrm flipH="1">
                <a:off x="10060796" y="3751921"/>
                <a:ext cx="488281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圆角矩形 11">
                <a:extLst>
                  <a:ext uri="{FF2B5EF4-FFF2-40B4-BE49-F238E27FC236}">
                    <a16:creationId xmlns:a16="http://schemas.microsoft.com/office/drawing/2014/main" id="{BC98C46B-4DE8-7E0F-28CC-11B4C25DDD5C}"/>
                  </a:ext>
                </a:extLst>
              </p:cNvPr>
              <p:cNvSpPr/>
              <p:nvPr/>
            </p:nvSpPr>
            <p:spPr>
              <a:xfrm>
                <a:off x="8645394" y="3821617"/>
                <a:ext cx="1447503" cy="3350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>
                    <a:solidFill>
                      <a:schemeClr val="tx1"/>
                    </a:solidFill>
                  </a:rPr>
                  <a:t>Cryo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-cooler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圆角矩形 14">
                <a:extLst>
                  <a:ext uri="{FF2B5EF4-FFF2-40B4-BE49-F238E27FC236}">
                    <a16:creationId xmlns:a16="http://schemas.microsoft.com/office/drawing/2014/main" id="{301DA0AA-EF79-ED74-B723-7CAD7B225BA9}"/>
                  </a:ext>
                </a:extLst>
              </p:cNvPr>
              <p:cNvSpPr/>
              <p:nvPr/>
            </p:nvSpPr>
            <p:spPr>
              <a:xfrm>
                <a:off x="8724687" y="4335266"/>
                <a:ext cx="1748026" cy="3350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Vacuum Dewar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直接连接符 15">
                <a:extLst>
                  <a:ext uri="{FF2B5EF4-FFF2-40B4-BE49-F238E27FC236}">
                    <a16:creationId xmlns:a16="http://schemas.microsoft.com/office/drawing/2014/main" id="{6BB51160-11C2-816B-13E8-EA74075AFC43}"/>
                  </a:ext>
                </a:extLst>
              </p:cNvPr>
              <p:cNvCxnSpPr/>
              <p:nvPr/>
            </p:nvCxnSpPr>
            <p:spPr>
              <a:xfrm flipH="1">
                <a:off x="8400256" y="4656912"/>
                <a:ext cx="488281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圆角矩形 18">
              <a:extLst>
                <a:ext uri="{FF2B5EF4-FFF2-40B4-BE49-F238E27FC236}">
                  <a16:creationId xmlns:a16="http://schemas.microsoft.com/office/drawing/2014/main" id="{61B12201-A528-7702-494B-EDD778D5732D}"/>
                </a:ext>
              </a:extLst>
            </p:cNvPr>
            <p:cNvSpPr/>
            <p:nvPr/>
          </p:nvSpPr>
          <p:spPr>
            <a:xfrm>
              <a:off x="8932078" y="2897267"/>
              <a:ext cx="1342400" cy="2987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Solenoid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8B9ADBD-091F-2C7E-18DF-6B670BDCAC66}"/>
              </a:ext>
            </a:extLst>
          </p:cNvPr>
          <p:cNvSpPr txBox="1"/>
          <p:nvPr/>
        </p:nvSpPr>
        <p:spPr>
          <a:xfrm>
            <a:off x="161555" y="1037755"/>
            <a:ext cx="48976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HTS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conduction-cooling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Coil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meets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en-HK" altLang="zh-CN" sz="2000">
              <a:solidFill>
                <a:srgbClr val="00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homogeniety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YBCO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scheduled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A068F9-96D9-6DD6-49B6-891E802D3C07}"/>
              </a:ext>
            </a:extLst>
          </p:cNvPr>
          <p:cNvSpPr txBox="1"/>
          <p:nvPr/>
        </p:nvSpPr>
        <p:spPr>
          <a:xfrm>
            <a:off x="97978" y="6389446"/>
            <a:ext cx="603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Zhao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Ling,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Xu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Qingjin,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Hou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Zhilong,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Zhou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Jin,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Liu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Zhongxiu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etc</a:t>
            </a:r>
            <a:endParaRPr lang="en-US">
              <a:highlight>
                <a:srgbClr val="00FF00"/>
              </a:highlight>
            </a:endParaRPr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D4846C27-1B59-4626-52D2-14AE6AAC9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31508"/>
            <a:ext cx="1580306" cy="2400445"/>
          </a:xfrm>
          <a:prstGeom prst="rect">
            <a:avLst/>
          </a:prstGeom>
        </p:spPr>
      </p:pic>
      <p:pic>
        <p:nvPicPr>
          <p:cNvPr id="34" name="图片 5">
            <a:extLst>
              <a:ext uri="{FF2B5EF4-FFF2-40B4-BE49-F238E27FC236}">
                <a16:creationId xmlns:a16="http://schemas.microsoft.com/office/drawing/2014/main" id="{3A185B58-D167-54AC-EDF2-E022D4CF3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444" y="3978437"/>
            <a:ext cx="1823859" cy="2411010"/>
          </a:xfrm>
          <a:prstGeom prst="rect">
            <a:avLst/>
          </a:prstGeom>
        </p:spPr>
      </p:pic>
      <p:pic>
        <p:nvPicPr>
          <p:cNvPr id="35" name="图片 23">
            <a:extLst>
              <a:ext uri="{FF2B5EF4-FFF2-40B4-BE49-F238E27FC236}">
                <a16:creationId xmlns:a16="http://schemas.microsoft.com/office/drawing/2014/main" id="{3134C73B-4B90-7233-9436-7665AF167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9303" y="4046502"/>
            <a:ext cx="1903095" cy="15062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B70FA2-0E51-7DF8-10AD-A9EFB74BEDF5}"/>
              </a:ext>
            </a:extLst>
          </p:cNvPr>
          <p:cNvSpPr txBox="1"/>
          <p:nvPr/>
        </p:nvSpPr>
        <p:spPr>
          <a:xfrm>
            <a:off x="6066211" y="6303623"/>
            <a:ext cx="595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Experiment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studies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of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key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issues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with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the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conduction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cooling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and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YBCO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coils</a:t>
            </a:r>
            <a:endParaRPr lang="en-US" sz="140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81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23788B-ED03-98D3-A681-B3741C25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/>
              <a:t>2025-2030: BEPCII</a:t>
            </a:r>
            <a:r>
              <a:rPr lang="zh-CN" altLang="en-US" sz="2400"/>
              <a:t> </a:t>
            </a:r>
            <a:r>
              <a:rPr lang="en-US" altLang="zh-CN" sz="2400"/>
              <a:t>upgrade</a:t>
            </a:r>
            <a:r>
              <a:rPr lang="zh-CN" altLang="en-US" sz="2400"/>
              <a:t> </a:t>
            </a:r>
            <a:r>
              <a:rPr lang="en-US" altLang="zh-CN" sz="2400"/>
              <a:t>to</a:t>
            </a:r>
            <a:r>
              <a:rPr lang="zh-CN" altLang="en-US" sz="2400"/>
              <a:t> </a:t>
            </a:r>
            <a:r>
              <a:rPr lang="en-US" altLang="zh-CN" sz="2400"/>
              <a:t>higher</a:t>
            </a:r>
            <a:r>
              <a:rPr lang="zh-CN" altLang="en-US" sz="2400"/>
              <a:t> </a:t>
            </a:r>
            <a:r>
              <a:rPr lang="en-US" altLang="zh-CN" sz="2400"/>
              <a:t>luminosity</a:t>
            </a:r>
            <a:r>
              <a:rPr lang="zh-CN" altLang="en-US" sz="2400"/>
              <a:t> </a:t>
            </a:r>
            <a:r>
              <a:rPr lang="en-US" altLang="zh-CN" sz="2400"/>
              <a:t>(x3</a:t>
            </a:r>
            <a:r>
              <a:rPr lang="zh-CN" altLang="en-US" sz="2400"/>
              <a:t> </a:t>
            </a:r>
            <a:r>
              <a:rPr lang="en-US" altLang="zh-CN" sz="2400"/>
              <a:t>@</a:t>
            </a:r>
            <a:r>
              <a:rPr lang="zh-CN" altLang="en-US" sz="2400"/>
              <a:t> </a:t>
            </a:r>
            <a:r>
              <a:rPr lang="en-US" altLang="zh-CN" sz="2400"/>
              <a:t>2.35</a:t>
            </a:r>
            <a:r>
              <a:rPr lang="zh-CN" altLang="en-US" sz="2400"/>
              <a:t> </a:t>
            </a:r>
            <a:r>
              <a:rPr lang="en-US" altLang="zh-CN" sz="2400"/>
              <a:t>GeV)</a:t>
            </a:r>
            <a:r>
              <a:rPr lang="zh-CN" altLang="en-US" sz="2400"/>
              <a:t> </a:t>
            </a:r>
            <a:r>
              <a:rPr lang="en-US" altLang="zh-CN" sz="2400"/>
              <a:t>&amp;</a:t>
            </a:r>
            <a:r>
              <a:rPr lang="zh-CN" altLang="en-US" sz="2400"/>
              <a:t> </a:t>
            </a:r>
            <a:r>
              <a:rPr lang="en-US" altLang="zh-CN" sz="2400"/>
              <a:t>higher</a:t>
            </a:r>
            <a:r>
              <a:rPr lang="zh-CN" altLang="en-US" sz="2400"/>
              <a:t> </a:t>
            </a:r>
            <a:r>
              <a:rPr lang="en-US" altLang="zh-CN" sz="2400"/>
              <a:t>energy</a:t>
            </a:r>
            <a:r>
              <a:rPr lang="zh-CN" altLang="en-US" sz="2400"/>
              <a:t> </a:t>
            </a:r>
            <a:r>
              <a:rPr lang="en-US" altLang="zh-CN" sz="2400"/>
              <a:t>(up</a:t>
            </a:r>
            <a:r>
              <a:rPr lang="zh-CN" altLang="en-US" sz="2400"/>
              <a:t> </a:t>
            </a:r>
            <a:r>
              <a:rPr lang="en-US" altLang="zh-CN" sz="2400"/>
              <a:t>to</a:t>
            </a:r>
            <a:r>
              <a:rPr lang="zh-CN" altLang="en-US" sz="2400"/>
              <a:t> </a:t>
            </a:r>
            <a:r>
              <a:rPr lang="en-US" altLang="zh-CN" sz="2400"/>
              <a:t>2.8</a:t>
            </a:r>
            <a:r>
              <a:rPr lang="zh-CN" altLang="en-US" sz="2400"/>
              <a:t> </a:t>
            </a:r>
            <a:r>
              <a:rPr lang="en-US" altLang="zh-CN" sz="2400"/>
              <a:t>GeV)</a:t>
            </a:r>
          </a:p>
          <a:p>
            <a:r>
              <a:rPr lang="en-US" altLang="zh-CN" sz="2400"/>
              <a:t>e-</a:t>
            </a:r>
            <a:r>
              <a:rPr lang="zh-CN" altLang="en-US" sz="2400"/>
              <a:t> </a:t>
            </a:r>
            <a:r>
              <a:rPr lang="en-US" altLang="zh-CN" sz="2400"/>
              <a:t>longitudinal</a:t>
            </a:r>
            <a:r>
              <a:rPr lang="zh-CN" altLang="en-US" sz="2400"/>
              <a:t> </a:t>
            </a:r>
            <a:r>
              <a:rPr lang="en-US" altLang="zh-CN" sz="2400"/>
              <a:t>polarization</a:t>
            </a:r>
            <a:r>
              <a:rPr lang="zh-CN" altLang="en-US" sz="2400"/>
              <a:t> </a:t>
            </a:r>
            <a:r>
              <a:rPr lang="en-US" altLang="zh-CN" sz="2400"/>
              <a:t>is</a:t>
            </a:r>
            <a:r>
              <a:rPr lang="zh-CN" altLang="en-US" sz="2400"/>
              <a:t> </a:t>
            </a:r>
            <a:r>
              <a:rPr lang="en-US" altLang="zh-CN" sz="2400"/>
              <a:t>one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potential</a:t>
            </a:r>
            <a:r>
              <a:rPr lang="zh-CN" altLang="en-US" sz="2400"/>
              <a:t> </a:t>
            </a:r>
            <a:r>
              <a:rPr lang="en-US" altLang="zh-CN" sz="2400"/>
              <a:t>upgrade</a:t>
            </a:r>
            <a:r>
              <a:rPr lang="zh-CN" altLang="en-US" sz="2400"/>
              <a:t> </a:t>
            </a:r>
            <a:r>
              <a:rPr lang="en-US" altLang="zh-CN" sz="2400"/>
              <a:t>options</a:t>
            </a:r>
            <a:r>
              <a:rPr lang="zh-CN" altLang="en-US" sz="2400"/>
              <a:t> </a:t>
            </a:r>
            <a:r>
              <a:rPr lang="en-US" altLang="zh-CN" sz="2400"/>
              <a:t>after</a:t>
            </a:r>
            <a:r>
              <a:rPr lang="zh-CN" altLang="en-US" sz="2400"/>
              <a:t> </a:t>
            </a:r>
            <a:r>
              <a:rPr lang="en-US" altLang="zh-CN" sz="2400"/>
              <a:t>2030</a:t>
            </a:r>
          </a:p>
          <a:p>
            <a:pPr lvl="1"/>
            <a:r>
              <a:rPr lang="en-US" altLang="zh-CN" sz="2000"/>
              <a:t>Physics</a:t>
            </a:r>
            <a:r>
              <a:rPr lang="zh-CN" altLang="en-US" sz="2000"/>
              <a:t> </a:t>
            </a:r>
            <a:r>
              <a:rPr lang="en-US" altLang="zh-CN" sz="2000"/>
              <a:t>motivation (preliminary,</a:t>
            </a:r>
            <a:r>
              <a:rPr lang="zh-CN" altLang="en-US" sz="2000"/>
              <a:t> </a:t>
            </a:r>
            <a:r>
              <a:rPr lang="en-US" altLang="zh-CN" sz="2000"/>
              <a:t>under</a:t>
            </a:r>
            <a:r>
              <a:rPr lang="zh-CN" altLang="en-US" sz="2000"/>
              <a:t> </a:t>
            </a:r>
            <a:r>
              <a:rPr lang="en-US" altLang="zh-CN" sz="2000"/>
              <a:t>investigation)</a:t>
            </a:r>
          </a:p>
          <a:p>
            <a:pPr lvl="2"/>
            <a:r>
              <a:rPr lang="en-US" altLang="zh-CN" sz="2000"/>
              <a:t>Entangled</a:t>
            </a:r>
            <a:r>
              <a:rPr lang="zh-CN" altLang="en-US" sz="2000"/>
              <a:t> </a:t>
            </a:r>
            <a:r>
              <a:rPr lang="en-US" altLang="zh-CN" sz="2000"/>
              <a:t>hyperon-antihyperon</a:t>
            </a:r>
            <a:r>
              <a:rPr lang="zh-CN" altLang="en-US" sz="2000"/>
              <a:t> </a:t>
            </a:r>
            <a:r>
              <a:rPr lang="en-US" altLang="zh-CN" sz="2000"/>
              <a:t>pairs</a:t>
            </a:r>
            <a:r>
              <a:rPr lang="zh-CN" altLang="en-US" sz="2000"/>
              <a:t> </a:t>
            </a:r>
            <a:r>
              <a:rPr lang="en-US" altLang="zh-CN" sz="2000"/>
              <a:t>for</a:t>
            </a:r>
            <a:r>
              <a:rPr lang="zh-CN" altLang="en-US" sz="2000"/>
              <a:t> </a:t>
            </a:r>
            <a:r>
              <a:rPr lang="en-US" altLang="zh-CN" sz="2000"/>
              <a:t>CP</a:t>
            </a:r>
            <a:r>
              <a:rPr lang="zh-CN" altLang="en-US" sz="2000"/>
              <a:t> </a:t>
            </a:r>
            <a:r>
              <a:rPr lang="en-US" altLang="zh-CN" sz="2000"/>
              <a:t>tests</a:t>
            </a:r>
          </a:p>
          <a:p>
            <a:pPr lvl="2"/>
            <a:r>
              <a:rPr lang="en-US" altLang="zh-CN" sz="2000"/>
              <a:t>Spin</a:t>
            </a:r>
            <a:r>
              <a:rPr lang="zh-CN" altLang="en-US" sz="2000"/>
              <a:t> </a:t>
            </a:r>
            <a:r>
              <a:rPr lang="en-US" altLang="zh-CN" sz="2000"/>
              <a:t>dependent</a:t>
            </a:r>
            <a:r>
              <a:rPr lang="zh-CN" altLang="en-US" sz="2000"/>
              <a:t> </a:t>
            </a:r>
            <a:r>
              <a:rPr lang="en-US" altLang="zh-CN" sz="2000"/>
              <a:t>fragmentation</a:t>
            </a:r>
            <a:r>
              <a:rPr lang="zh-CN" altLang="en-US" sz="2000"/>
              <a:t> </a:t>
            </a:r>
            <a:r>
              <a:rPr lang="en-US" altLang="zh-CN" sz="2000"/>
              <a:t>function, nucleon form factor</a:t>
            </a:r>
            <a:endParaRPr lang="en-HK" altLang="zh-CN" sz="2000"/>
          </a:p>
          <a:p>
            <a:pPr lvl="2"/>
            <a:r>
              <a:rPr lang="en-US" altLang="zh-CN" sz="2000"/>
              <a:t>...</a:t>
            </a:r>
          </a:p>
          <a:p>
            <a:pPr lvl="1"/>
            <a:r>
              <a:rPr lang="en-US" altLang="zh-CN" sz="2000"/>
              <a:t>Consider</a:t>
            </a:r>
            <a:r>
              <a:rPr lang="zh-CN" altLang="en-US" sz="2000"/>
              <a:t> </a:t>
            </a:r>
            <a:r>
              <a:rPr lang="en-US" altLang="zh-CN" sz="2000"/>
              <a:t>1.55</a:t>
            </a:r>
            <a:r>
              <a:rPr lang="zh-CN" altLang="en-US" sz="2000"/>
              <a:t> </a:t>
            </a:r>
            <a:r>
              <a:rPr lang="en-US" altLang="zh-CN" sz="2000"/>
              <a:t>GeV</a:t>
            </a:r>
            <a:r>
              <a:rPr lang="zh-CN" altLang="en-US" sz="2000"/>
              <a:t> </a:t>
            </a:r>
            <a:r>
              <a:rPr lang="en-US" altLang="zh-CN" sz="2000"/>
              <a:t>(J/</a:t>
            </a:r>
            <a:r>
              <a:rPr lang="el-GR" altLang="zh-CN" sz="2000"/>
              <a:t>ψ</a:t>
            </a:r>
            <a:r>
              <a:rPr lang="en-US" altLang="zh-CN" sz="2000"/>
              <a:t>) as the tentative beam energy for polarization optimization</a:t>
            </a:r>
          </a:p>
          <a:p>
            <a:endParaRPr lang="en-US" sz="2400"/>
          </a:p>
          <a:p>
            <a:r>
              <a:rPr lang="en-US" sz="2400"/>
              <a:t>Could serve a test bed for implementation of e- longitudinal polarization in future colliders</a:t>
            </a:r>
            <a:r>
              <a:rPr lang="zh-CN" altLang="en-US" sz="2400"/>
              <a:t> </a:t>
            </a:r>
            <a:r>
              <a:rPr lang="en-US" altLang="zh-CN" sz="2400"/>
              <a:t>including</a:t>
            </a:r>
            <a:r>
              <a:rPr lang="zh-CN" altLang="en-US" sz="2400"/>
              <a:t> </a:t>
            </a:r>
            <a:r>
              <a:rPr lang="en-US" altLang="zh-CN" sz="2400"/>
              <a:t>CEPC</a:t>
            </a:r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F8E6F6-ECAC-B7EC-7514-A12ABB6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longitudinal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r>
              <a:rPr lang="zh-CN" altLang="en-US"/>
              <a:t> </a:t>
            </a:r>
            <a:r>
              <a:rPr lang="en-US" altLang="zh-CN"/>
              <a:t>at</a:t>
            </a:r>
            <a:r>
              <a:rPr lang="zh-CN" altLang="en-US"/>
              <a:t> </a:t>
            </a:r>
            <a:r>
              <a:rPr lang="en-US" altLang="zh-CN"/>
              <a:t>BEPCII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7B08B-015B-AD08-1C1C-DA8E524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7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9392C-DE4B-18C4-668F-9FC7B8D3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695856" cy="3089194"/>
          </a:xfrm>
        </p:spPr>
        <p:txBody>
          <a:bodyPr>
            <a:normAutofit fontScale="77500" lnSpcReduction="20000"/>
          </a:bodyPr>
          <a:lstStyle/>
          <a:p>
            <a:r>
              <a:rPr lang="en-US" sz="2600"/>
              <a:t>Sokolov-Ternov time is 10.5 hour, beam lifetime is 1~2 hour</a:t>
            </a:r>
          </a:p>
          <a:p>
            <a:r>
              <a:rPr lang="en-US" sz="2600"/>
              <a:t>Inserting a Siberian snake to attain longitudinal polarization at IP</a:t>
            </a:r>
          </a:p>
          <a:p>
            <a:r>
              <a:rPr lang="en-US" sz="2600"/>
              <a:t>Depolarization time is 24 min for a spin matched snake</a:t>
            </a:r>
          </a:p>
          <a:p>
            <a:r>
              <a:rPr lang="en-US" sz="2600"/>
              <a:t>Frequent extraction of depolarized bunches &amp; injection of fresh polarized bunches</a:t>
            </a:r>
            <a:r>
              <a:rPr lang="zh-CN" altLang="en-US" sz="2600"/>
              <a:t> </a:t>
            </a:r>
            <a:r>
              <a:rPr lang="en-US" altLang="zh-CN" sz="2600"/>
              <a:t>(swap-out)</a:t>
            </a:r>
            <a:endParaRPr lang="en-US" sz="2600"/>
          </a:p>
          <a:p>
            <a:pPr lvl="1"/>
            <a:r>
              <a:rPr lang="en-US"/>
              <a:t>e.g.  replace 1/12 of all 120 bunches every 20 seconds</a:t>
            </a:r>
          </a:p>
          <a:p>
            <a:pPr lvl="1"/>
            <a:r>
              <a:rPr lang="en-US"/>
              <a:t>for an injected beam polarization 80%,  time-averaged polarization ~ 70%</a:t>
            </a:r>
          </a:p>
          <a:p>
            <a:pPr lvl="1"/>
            <a:r>
              <a:rPr lang="en-US" altLang="zh-CN"/>
              <a:t>Note:</a:t>
            </a:r>
            <a:r>
              <a:rPr lang="zh-CN" altLang="en-US"/>
              <a:t> </a:t>
            </a:r>
            <a:r>
              <a:rPr lang="en-US" altLang="zh-CN"/>
              <a:t>swap-out</a:t>
            </a:r>
            <a:r>
              <a:rPr lang="zh-CN" altLang="en-US"/>
              <a:t> </a:t>
            </a:r>
            <a:r>
              <a:rPr lang="en-US" altLang="zh-CN"/>
              <a:t>injection</a:t>
            </a:r>
            <a:r>
              <a:rPr lang="zh-CN" altLang="en-US"/>
              <a:t> </a:t>
            </a:r>
            <a:r>
              <a:rPr lang="en-US" altLang="zh-CN"/>
              <a:t>has</a:t>
            </a:r>
            <a:r>
              <a:rPr lang="zh-CN" altLang="en-US"/>
              <a:t> </a:t>
            </a:r>
            <a:r>
              <a:rPr lang="en-US" altLang="zh-CN"/>
              <a:t>been</a:t>
            </a:r>
            <a:r>
              <a:rPr lang="zh-CN" altLang="en-US"/>
              <a:t> </a:t>
            </a:r>
            <a:r>
              <a:rPr lang="en-US" altLang="zh-CN"/>
              <a:t>successfully</a:t>
            </a:r>
            <a:r>
              <a:rPr lang="zh-CN" altLang="en-US"/>
              <a:t> </a:t>
            </a:r>
            <a:r>
              <a:rPr lang="en-US" altLang="zh-CN"/>
              <a:t>demonstrated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APS-U</a:t>
            </a:r>
            <a:r>
              <a:rPr lang="zh-CN" altLang="en-US"/>
              <a:t> </a:t>
            </a:r>
            <a:r>
              <a:rPr lang="en-US" altLang="zh-CN"/>
              <a:t>&amp;</a:t>
            </a:r>
            <a:r>
              <a:rPr lang="zh-CN" altLang="en-US"/>
              <a:t> </a:t>
            </a:r>
            <a:r>
              <a:rPr lang="en-US" altLang="zh-CN"/>
              <a:t>HEPS,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potential</a:t>
            </a:r>
            <a:r>
              <a:rPr lang="zh-CN" altLang="en-US"/>
              <a:t> </a:t>
            </a:r>
            <a:r>
              <a:rPr lang="en-US" altLang="zh-CN"/>
              <a:t>applications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future</a:t>
            </a:r>
            <a:r>
              <a:rPr lang="zh-CN" altLang="en-US"/>
              <a:t> </a:t>
            </a:r>
            <a:r>
              <a:rPr lang="en-US" altLang="zh-CN"/>
              <a:t>colliders</a:t>
            </a:r>
            <a:r>
              <a:rPr lang="zh-CN" altLang="en-US"/>
              <a:t>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5EFFA-47E2-E512-EFDA-36E1AF4E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Polarization issues of BEPCII at 1.55 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B8523-1B23-B644-C6D7-B2676959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2FE5E-A0CA-1146-EF46-5CF977BAA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861048"/>
            <a:ext cx="4623038" cy="2867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39BE6-114E-FF6B-7F55-B52F6246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" y="4082023"/>
            <a:ext cx="2764992" cy="260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FA54C5-5560-1388-C8F7-07FD6FBF716F}"/>
              </a:ext>
            </a:extLst>
          </p:cNvPr>
          <p:cNvSpPr txBox="1"/>
          <p:nvPr/>
        </p:nvSpPr>
        <p:spPr>
          <a:xfrm>
            <a:off x="1176084" y="5229200"/>
            <a:ext cx="244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single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snake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>
            <a:extLst>
              <a:ext uri="{FF2B5EF4-FFF2-40B4-BE49-F238E27FC236}">
                <a16:creationId xmlns:a16="http://schemas.microsoft.com/office/drawing/2014/main" id="{EB40BAE8-B98F-C442-82BF-CD16A630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0850" y="2291553"/>
            <a:ext cx="3834518" cy="37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114B5-E8C6-8740-902B-29787C42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rPr>
              <a:t>Envisaged modifications</a:t>
            </a:r>
            <a:endParaRPr lang="en-US" dirty="0">
              <a:latin typeface="Calibri" panose="020F0502020204030204" pitchFamily="34" charset="0"/>
              <a:ea typeface="SimHe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905F3-2A47-7A4B-8F6F-9BB63286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51136" y="1265761"/>
            <a:ext cx="3973108" cy="56319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777C41-102E-49B0-3235-F87A6BC880A5}"/>
              </a:ext>
            </a:extLst>
          </p:cNvPr>
          <p:cNvSpPr/>
          <p:nvPr/>
        </p:nvSpPr>
        <p:spPr>
          <a:xfrm>
            <a:off x="3302456" y="4016430"/>
            <a:ext cx="2619910" cy="2876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         </a:t>
            </a:r>
            <a:r>
              <a:rPr lang="en-US"/>
              <a:t>Linac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93191-EDAC-D2D0-4B84-FEA834EC792D}"/>
              </a:ext>
            </a:extLst>
          </p:cNvPr>
          <p:cNvSpPr txBox="1"/>
          <p:nvPr/>
        </p:nvSpPr>
        <p:spPr>
          <a:xfrm>
            <a:off x="6823369" y="2376044"/>
            <a:ext cx="188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e- transport 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5447E-5CCC-7B1F-B867-51F22E08B386}"/>
              </a:ext>
            </a:extLst>
          </p:cNvPr>
          <p:cNvSpPr txBox="1"/>
          <p:nvPr/>
        </p:nvSpPr>
        <p:spPr>
          <a:xfrm>
            <a:off x="6872203" y="5607211"/>
            <a:ext cx="17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e+ transport line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8C13656-BB7A-BB90-EA64-8A0A93420404}"/>
              </a:ext>
            </a:extLst>
          </p:cNvPr>
          <p:cNvSpPr/>
          <p:nvPr/>
        </p:nvSpPr>
        <p:spPr>
          <a:xfrm>
            <a:off x="1802427" y="3954786"/>
            <a:ext cx="1194043" cy="380143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Unpolarized gun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D60BD40-22D6-AF37-C805-60CA6D20067B}"/>
              </a:ext>
            </a:extLst>
          </p:cNvPr>
          <p:cNvSpPr/>
          <p:nvPr/>
        </p:nvSpPr>
        <p:spPr>
          <a:xfrm>
            <a:off x="3014780" y="4119172"/>
            <a:ext cx="267128" cy="154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19F7E54-6F9A-24D0-4E8A-A55F1E03769E}"/>
              </a:ext>
            </a:extLst>
          </p:cNvPr>
          <p:cNvSpPr/>
          <p:nvPr/>
        </p:nvSpPr>
        <p:spPr>
          <a:xfrm rot="1521476">
            <a:off x="2111301" y="3500168"/>
            <a:ext cx="2221078" cy="1110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C75551E-6CA4-6D68-B67A-34330B831B64}"/>
              </a:ext>
            </a:extLst>
          </p:cNvPr>
          <p:cNvSpPr/>
          <p:nvPr/>
        </p:nvSpPr>
        <p:spPr>
          <a:xfrm>
            <a:off x="226242" y="2754887"/>
            <a:ext cx="1050525" cy="60210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150kV polarized DC gun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663A54-2093-B4A7-D863-E35A0D246FFE}"/>
              </a:ext>
            </a:extLst>
          </p:cNvPr>
          <p:cNvSpPr/>
          <p:nvPr/>
        </p:nvSpPr>
        <p:spPr>
          <a:xfrm>
            <a:off x="3713422" y="3937882"/>
            <a:ext cx="236306" cy="41759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37DD7C-16FF-2901-397A-0DE4E2DD3183}"/>
              </a:ext>
            </a:extLst>
          </p:cNvPr>
          <p:cNvSpPr txBox="1"/>
          <p:nvPr/>
        </p:nvSpPr>
        <p:spPr>
          <a:xfrm>
            <a:off x="3488812" y="4382654"/>
            <a:ext cx="12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positron source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B4E2DFB-C8D9-77FD-6C1C-F645A01758C1}"/>
              </a:ext>
            </a:extLst>
          </p:cNvPr>
          <p:cNvSpPr/>
          <p:nvPr/>
        </p:nvSpPr>
        <p:spPr>
          <a:xfrm>
            <a:off x="1520350" y="2793535"/>
            <a:ext cx="684350" cy="460110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w</a:t>
            </a:r>
            <a:r>
              <a:rPr lang="en-US" altLang="zh-CN" sz="1400"/>
              <a:t>ien</a:t>
            </a:r>
            <a:r>
              <a:rPr lang="zh-CN" altLang="en-US" sz="1400"/>
              <a:t> </a:t>
            </a:r>
            <a:r>
              <a:rPr lang="en-US" altLang="zh-CN" sz="1400"/>
              <a:t>filter</a:t>
            </a:r>
            <a:endParaRPr lang="en-US" sz="140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E6F0083-9801-E55C-841A-321D75A78F70}"/>
              </a:ext>
            </a:extLst>
          </p:cNvPr>
          <p:cNvSpPr/>
          <p:nvPr/>
        </p:nvSpPr>
        <p:spPr>
          <a:xfrm>
            <a:off x="2772561" y="2745376"/>
            <a:ext cx="1194828" cy="46011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8000">
                <a:srgbClr val="0000FF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Mott</a:t>
            </a:r>
            <a:r>
              <a:rPr lang="zh-CN" altLang="en-US" sz="1400"/>
              <a:t> </a:t>
            </a:r>
            <a:r>
              <a:rPr lang="en-US" altLang="zh-CN" sz="1400"/>
              <a:t>polarimeter</a:t>
            </a:r>
            <a:endParaRPr lang="en-US" sz="140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2EC245F3-14FF-AE8A-3303-D202F76A3EA5}"/>
              </a:ext>
            </a:extLst>
          </p:cNvPr>
          <p:cNvSpPr/>
          <p:nvPr/>
        </p:nvSpPr>
        <p:spPr>
          <a:xfrm>
            <a:off x="2215897" y="2954501"/>
            <a:ext cx="521758" cy="15528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746A964A-2E8D-3585-78B9-CD1030CC1475}"/>
              </a:ext>
            </a:extLst>
          </p:cNvPr>
          <p:cNvSpPr/>
          <p:nvPr/>
        </p:nvSpPr>
        <p:spPr>
          <a:xfrm>
            <a:off x="1290415" y="2954501"/>
            <a:ext cx="243583" cy="15528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0694EC96-A220-2312-2BA6-7AA907143654}"/>
              </a:ext>
            </a:extLst>
          </p:cNvPr>
          <p:cNvSpPr/>
          <p:nvPr/>
        </p:nvSpPr>
        <p:spPr>
          <a:xfrm>
            <a:off x="785287" y="2573501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C7BB7B46-BCA9-2F64-6ED8-861786D81C9B}"/>
              </a:ext>
            </a:extLst>
          </p:cNvPr>
          <p:cNvSpPr/>
          <p:nvPr/>
        </p:nvSpPr>
        <p:spPr>
          <a:xfrm rot="16200000">
            <a:off x="2058254" y="2535181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9651AAC-24A9-9E34-A2AE-38CFBC887386}"/>
              </a:ext>
            </a:extLst>
          </p:cNvPr>
          <p:cNvSpPr/>
          <p:nvPr/>
        </p:nvSpPr>
        <p:spPr>
          <a:xfrm rot="16200000">
            <a:off x="5205956" y="3571721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5D5368-1AFF-1973-5FD1-3F4BA29E5116}"/>
              </a:ext>
            </a:extLst>
          </p:cNvPr>
          <p:cNvSpPr/>
          <p:nvPr/>
        </p:nvSpPr>
        <p:spPr>
          <a:xfrm rot="19839559" flipH="1">
            <a:off x="11972697" y="3426119"/>
            <a:ext cx="122169" cy="355810"/>
          </a:xfrm>
          <a:prstGeom prst="roundRect">
            <a:avLst/>
          </a:prstGeom>
          <a:gradFill>
            <a:gsLst>
              <a:gs pos="0">
                <a:srgbClr val="0000FF"/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24E514-19F7-FEA6-D14C-475B72EF7C39}"/>
              </a:ext>
            </a:extLst>
          </p:cNvPr>
          <p:cNvCxnSpPr>
            <a:cxnSpLocks/>
          </p:cNvCxnSpPr>
          <p:nvPr/>
        </p:nvCxnSpPr>
        <p:spPr>
          <a:xfrm flipH="1" flipV="1">
            <a:off x="11582400" y="2984407"/>
            <a:ext cx="364207" cy="444593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021B3E-FB43-1547-53F8-BE9456E97945}"/>
              </a:ext>
            </a:extLst>
          </p:cNvPr>
          <p:cNvSpPr txBox="1"/>
          <p:nvPr/>
        </p:nvSpPr>
        <p:spPr>
          <a:xfrm>
            <a:off x="9875994" y="3893098"/>
            <a:ext cx="158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Compton polarimeter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790FD4-B28B-DDBB-260A-D03A8E5BE5C6}"/>
              </a:ext>
            </a:extLst>
          </p:cNvPr>
          <p:cNvCxnSpPr>
            <a:cxnSpLocks/>
          </p:cNvCxnSpPr>
          <p:nvPr/>
        </p:nvCxnSpPr>
        <p:spPr>
          <a:xfrm flipV="1">
            <a:off x="11095546" y="3612664"/>
            <a:ext cx="851061" cy="31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1BDFB85-9413-D86B-AD50-9DA5A03F25E8}"/>
              </a:ext>
            </a:extLst>
          </p:cNvPr>
          <p:cNvSpPr/>
          <p:nvPr/>
        </p:nvSpPr>
        <p:spPr>
          <a:xfrm rot="5400000">
            <a:off x="11698707" y="4239933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957BE-DD0C-9816-6B8E-BBACCFD1267A}"/>
              </a:ext>
            </a:extLst>
          </p:cNvPr>
          <p:cNvSpPr/>
          <p:nvPr/>
        </p:nvSpPr>
        <p:spPr>
          <a:xfrm>
            <a:off x="8616280" y="4382654"/>
            <a:ext cx="121320" cy="3231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9ED5C-0FDE-EAE9-14AA-00D2663E058F}"/>
              </a:ext>
            </a:extLst>
          </p:cNvPr>
          <p:cNvSpPr txBox="1"/>
          <p:nvPr/>
        </p:nvSpPr>
        <p:spPr>
          <a:xfrm>
            <a:off x="8755079" y="4325560"/>
            <a:ext cx="12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Siberian</a:t>
            </a:r>
          </a:p>
          <a:p>
            <a:r>
              <a:rPr lang="en-US"/>
              <a:t>snake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84DFCC8E-86DF-7F24-8759-1B9D870FB8C2}"/>
              </a:ext>
            </a:extLst>
          </p:cNvPr>
          <p:cNvSpPr/>
          <p:nvPr/>
        </p:nvSpPr>
        <p:spPr>
          <a:xfrm>
            <a:off x="9875994" y="5613311"/>
            <a:ext cx="802640" cy="3175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494BD3-2F24-76FB-1035-56D11421BB39}"/>
              </a:ext>
            </a:extLst>
          </p:cNvPr>
          <p:cNvSpPr txBox="1"/>
          <p:nvPr/>
        </p:nvSpPr>
        <p:spPr>
          <a:xfrm>
            <a:off x="9875993" y="6014397"/>
            <a:ext cx="137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extraction to </a:t>
            </a:r>
            <a:r>
              <a:rPr lang="en-US" altLang="zh-CN"/>
              <a:t>beam</a:t>
            </a:r>
            <a:r>
              <a:rPr lang="zh-CN" altLang="en-US"/>
              <a:t> </a:t>
            </a:r>
            <a:r>
              <a:rPr lang="en-US"/>
              <a:t>dump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C29A51-9E46-AFA0-3DAF-311E017A88D3}"/>
              </a:ext>
            </a:extLst>
          </p:cNvPr>
          <p:cNvSpPr txBox="1"/>
          <p:nvPr/>
        </p:nvSpPr>
        <p:spPr>
          <a:xfrm>
            <a:off x="9624392" y="1479356"/>
            <a:ext cx="112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on-axis injection</a:t>
            </a: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3AE1CCE6-5937-1B12-E02F-98331A1B7408}"/>
              </a:ext>
            </a:extLst>
          </p:cNvPr>
          <p:cNvSpPr/>
          <p:nvPr/>
        </p:nvSpPr>
        <p:spPr>
          <a:xfrm>
            <a:off x="9712775" y="2329108"/>
            <a:ext cx="802640" cy="3175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D6D5D4-E0BF-20FC-68EF-35E32B3B0A12}"/>
              </a:ext>
            </a:extLst>
          </p:cNvPr>
          <p:cNvSpPr/>
          <p:nvPr/>
        </p:nvSpPr>
        <p:spPr>
          <a:xfrm rot="19888259">
            <a:off x="7620874" y="3680678"/>
            <a:ext cx="182880" cy="132080"/>
          </a:xfrm>
          <a:prstGeom prst="rect">
            <a:avLst/>
          </a:prstGeom>
          <a:solidFill>
            <a:srgbClr val="00339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72F590-5BBE-356C-A232-72C479565847}"/>
              </a:ext>
            </a:extLst>
          </p:cNvPr>
          <p:cNvSpPr txBox="1"/>
          <p:nvPr/>
        </p:nvSpPr>
        <p:spPr>
          <a:xfrm>
            <a:off x="6610056" y="3283727"/>
            <a:ext cx="136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spin rotator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F21568A6-7A12-7915-11E3-2A89300F41DE}"/>
              </a:ext>
            </a:extLst>
          </p:cNvPr>
          <p:cNvSpPr/>
          <p:nvPr/>
        </p:nvSpPr>
        <p:spPr>
          <a:xfrm rot="938508">
            <a:off x="10608146" y="2403578"/>
            <a:ext cx="600502" cy="8188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A5F2C-F569-5858-F0A7-FE49EFEC0164}"/>
              </a:ext>
            </a:extLst>
          </p:cNvPr>
          <p:cNvSpPr txBox="1"/>
          <p:nvPr/>
        </p:nvSpPr>
        <p:spPr>
          <a:xfrm>
            <a:off x="479376" y="5517232"/>
            <a:ext cx="494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C00000"/>
                </a:solidFill>
              </a:rPr>
              <a:t>Detailed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r>
              <a:rPr lang="en-US" altLang="zh-CN" sz="2000">
                <a:solidFill>
                  <a:srgbClr val="C00000"/>
                </a:solidFill>
              </a:rPr>
              <a:t>design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r>
              <a:rPr lang="en-US" altLang="zh-CN" sz="2000">
                <a:solidFill>
                  <a:srgbClr val="C00000"/>
                </a:solidFill>
              </a:rPr>
              <a:t>is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r>
              <a:rPr lang="en-US" altLang="zh-CN" sz="2000">
                <a:solidFill>
                  <a:srgbClr val="C00000"/>
                </a:solidFill>
              </a:rPr>
              <a:t>under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r>
              <a:rPr lang="en-US" altLang="zh-CN" sz="2000">
                <a:solidFill>
                  <a:srgbClr val="C00000"/>
                </a:solidFill>
              </a:rPr>
              <a:t>way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5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5" grpId="0" animBg="1"/>
      <p:bldP spid="12" grpId="0"/>
      <p:bldP spid="13" grpId="0" animBg="1"/>
      <p:bldP spid="14" grpId="0" animBg="1"/>
      <p:bldP spid="16" grpId="0"/>
      <p:bldP spid="20" grpId="0" animBg="1"/>
      <p:bldP spid="26" grpId="0"/>
      <p:bldP spid="28" grpId="0"/>
      <p:bldP spid="31" grpId="0" animBg="1"/>
      <p:bldP spid="32" grpId="0" animBg="1"/>
      <p:bldP spid="33" grpId="0"/>
      <p:bldP spid="36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1E9C1-5B66-DCB8-6E1D-3389BCC9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47040" cy="4840303"/>
          </a:xfrm>
        </p:spPr>
        <p:txBody>
          <a:bodyPr>
            <a:normAutofit/>
          </a:bodyPr>
          <a:lstStyle/>
          <a:p>
            <a:r>
              <a:rPr lang="en-US" altLang="zh-CN" sz="2400"/>
              <a:t>Implementation of polarized beams into the CEPC TDR lattices is onging</a:t>
            </a:r>
          </a:p>
          <a:p>
            <a:r>
              <a:rPr lang="en-US" altLang="zh-CN" sz="2400"/>
              <a:t>R&amp;D of key technologies in progress</a:t>
            </a:r>
          </a:p>
          <a:p>
            <a:pPr lvl="1"/>
            <a:r>
              <a:rPr lang="en-US" altLang="zh-CN" sz="2000"/>
              <a:t>Compton</a:t>
            </a:r>
            <a:r>
              <a:rPr lang="zh-CN" altLang="en-US" sz="2000"/>
              <a:t> </a:t>
            </a:r>
            <a:r>
              <a:rPr lang="en-US" altLang="zh-CN" sz="2000"/>
              <a:t>polarimeter</a:t>
            </a:r>
            <a:r>
              <a:rPr lang="zh-CN" altLang="en-US" sz="2000"/>
              <a:t> </a:t>
            </a:r>
            <a:r>
              <a:rPr lang="en-US" altLang="zh-CN" sz="2000"/>
              <a:t>at</a:t>
            </a:r>
            <a:r>
              <a:rPr lang="zh-CN" altLang="en-US" sz="2000"/>
              <a:t> </a:t>
            </a:r>
            <a:r>
              <a:rPr lang="en-US" altLang="zh-CN" sz="2000"/>
              <a:t>BEPCII </a:t>
            </a:r>
          </a:p>
          <a:p>
            <a:pPr lvl="1"/>
            <a:r>
              <a:rPr lang="en-US" altLang="zh-CN" sz="2000"/>
              <a:t>Test facility</a:t>
            </a:r>
            <a:r>
              <a:rPr lang="zh-CN" altLang="en-US" sz="2000"/>
              <a:t> </a:t>
            </a:r>
            <a:r>
              <a:rPr lang="en-US" altLang="zh-CN" sz="2000"/>
              <a:t>for</a:t>
            </a:r>
            <a:r>
              <a:rPr lang="zh-CN" altLang="en-US" sz="2000"/>
              <a:t> </a:t>
            </a:r>
            <a:r>
              <a:rPr lang="en-US" altLang="zh-CN" sz="2000"/>
              <a:t>polarized</a:t>
            </a:r>
            <a:r>
              <a:rPr lang="zh-CN" altLang="en-US" sz="2000"/>
              <a:t> </a:t>
            </a:r>
            <a:r>
              <a:rPr lang="en-US" altLang="zh-CN" sz="2000"/>
              <a:t>electron</a:t>
            </a:r>
            <a:r>
              <a:rPr lang="zh-CN" altLang="en-US" sz="2000"/>
              <a:t> </a:t>
            </a:r>
            <a:r>
              <a:rPr lang="en-US" altLang="zh-CN" sz="2000"/>
              <a:t>source</a:t>
            </a:r>
          </a:p>
          <a:p>
            <a:pPr lvl="1"/>
            <a:r>
              <a:rPr lang="en-US" altLang="zh-CN" sz="2000"/>
              <a:t>Prototype</a:t>
            </a:r>
            <a:r>
              <a:rPr lang="zh-CN" altLang="en-US" sz="2000"/>
              <a:t> </a:t>
            </a:r>
            <a:r>
              <a:rPr lang="en-US" altLang="zh-CN" sz="2000"/>
              <a:t>of</a:t>
            </a:r>
            <a:r>
              <a:rPr lang="zh-CN" altLang="en-US" sz="2000"/>
              <a:t> </a:t>
            </a:r>
            <a:r>
              <a:rPr lang="en-US" altLang="zh-CN" sz="2000"/>
              <a:t>a</a:t>
            </a:r>
            <a:r>
              <a:rPr lang="zh-CN" altLang="en-US" sz="2000"/>
              <a:t> </a:t>
            </a:r>
            <a:r>
              <a:rPr lang="en-US" altLang="zh-CN" sz="2000"/>
              <a:t>HTS</a:t>
            </a:r>
            <a:r>
              <a:rPr lang="zh-CN" altLang="en-US" sz="2000"/>
              <a:t> </a:t>
            </a:r>
            <a:r>
              <a:rPr lang="en-US" altLang="zh-CN" sz="2000"/>
              <a:t>solenoid</a:t>
            </a:r>
            <a:r>
              <a:rPr lang="zh-CN" altLang="en-US" sz="2000"/>
              <a:t> </a:t>
            </a:r>
            <a:r>
              <a:rPr lang="en-US" altLang="zh-CN" sz="2000"/>
              <a:t>spin</a:t>
            </a:r>
            <a:r>
              <a:rPr lang="zh-CN" altLang="en-US" sz="2000"/>
              <a:t> </a:t>
            </a:r>
            <a:r>
              <a:rPr lang="en-US" altLang="zh-CN" sz="2000"/>
              <a:t>rotator</a:t>
            </a:r>
          </a:p>
          <a:p>
            <a:pPr>
              <a:spcBef>
                <a:spcPts val="600"/>
              </a:spcBef>
            </a:pPr>
            <a:r>
              <a:rPr lang="en-US" altLang="zh-CN" sz="2400"/>
              <a:t>Experimental</a:t>
            </a:r>
            <a:r>
              <a:rPr lang="zh-CN" altLang="en-US" sz="2400"/>
              <a:t> </a:t>
            </a:r>
            <a:r>
              <a:rPr lang="en-US" altLang="zh-CN" sz="2400"/>
              <a:t>studies</a:t>
            </a:r>
            <a:r>
              <a:rPr lang="zh-CN" altLang="en-US" sz="2400"/>
              <a:t> </a:t>
            </a:r>
            <a:r>
              <a:rPr lang="en-US" altLang="zh-CN" sz="2400"/>
              <a:t>at</a:t>
            </a:r>
            <a:r>
              <a:rPr lang="zh-CN" altLang="en-US" sz="2400"/>
              <a:t> </a:t>
            </a:r>
            <a:r>
              <a:rPr lang="en-US" altLang="zh-CN" sz="2400"/>
              <a:t>BEPCII</a:t>
            </a:r>
            <a:r>
              <a:rPr lang="zh-CN" altLang="en-US" sz="2400"/>
              <a:t> </a:t>
            </a:r>
            <a:r>
              <a:rPr lang="en-US" altLang="zh-CN" sz="2400"/>
              <a:t>and</a:t>
            </a:r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 </a:t>
            </a:r>
            <a:r>
              <a:rPr lang="en-US" altLang="zh-CN" sz="2400"/>
              <a:t>new</a:t>
            </a:r>
            <a:r>
              <a:rPr lang="zh-CN" altLang="en-US" sz="2400"/>
              <a:t> </a:t>
            </a:r>
            <a:r>
              <a:rPr lang="en-US" altLang="zh-CN" sz="2400"/>
              <a:t>TF</a:t>
            </a:r>
            <a:r>
              <a:rPr lang="zh-CN" altLang="en-US" sz="2400"/>
              <a:t> </a:t>
            </a:r>
            <a:r>
              <a:rPr lang="en-US" altLang="zh-CN" sz="2400"/>
              <a:t>are</a:t>
            </a:r>
            <a:r>
              <a:rPr lang="zh-CN" altLang="en-US" sz="2400"/>
              <a:t> </a:t>
            </a:r>
            <a:r>
              <a:rPr lang="en-US" altLang="zh-CN" sz="2400"/>
              <a:t>planned</a:t>
            </a:r>
            <a:endParaRPr lang="en-US"/>
          </a:p>
          <a:p>
            <a:pPr>
              <a:spcBef>
                <a:spcPts val="600"/>
              </a:spcBef>
            </a:pPr>
            <a:r>
              <a:rPr lang="en-US" sz="2400"/>
              <a:t>Longitudinal polarization is one upgrade option for BEPCII in 5 years’ time</a:t>
            </a:r>
          </a:p>
          <a:p>
            <a:pPr>
              <a:spcBef>
                <a:spcPts val="600"/>
              </a:spcBef>
            </a:pPr>
            <a:r>
              <a:rPr lang="en-US" sz="2400"/>
              <a:t>These activities will set the basis for polarization applications at CEPC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5E474-7C10-D162-F8AA-495E69D7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4C9FB-2685-AEEE-E6BB-2A4080EF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377C3-E347-4688-A181-7BE5E26CC828}"/>
              </a:ext>
            </a:extLst>
          </p:cNvPr>
          <p:cNvSpPr txBox="1"/>
          <p:nvPr/>
        </p:nvSpPr>
        <p:spPr>
          <a:xfrm>
            <a:off x="1159000" y="6125518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Thank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you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your</a:t>
            </a:r>
            <a:r>
              <a:rPr lang="zh-CN" altLang="en-US" sz="2400" b="1" dirty="0">
                <a:solidFill>
                  <a:srgbClr val="FF0000"/>
                </a:solidFill>
                <a:latin typeface="Ayuthaya" pitchFamily="2" charset="-34"/>
                <a:ea typeface="SimHei" panose="02010609060101010101" pitchFamily="49" charset="-122"/>
                <a:cs typeface="Ayuthaya" pitchFamily="2" charset="-34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attention!</a:t>
            </a:r>
            <a:endParaRPr lang="en-US" sz="2400" b="1" dirty="0">
              <a:solidFill>
                <a:srgbClr val="FF0000"/>
              </a:solidFill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63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6C253-5C70-76AE-C7E9-43C9EE43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Updates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en-US" dirty="0"/>
              <a:t>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studies</a:t>
            </a:r>
            <a:endParaRPr lang="en-US" dirty="0"/>
          </a:p>
          <a:p>
            <a:r>
              <a:rPr lang="en-US" altLang="zh-CN" dirty="0"/>
              <a:t>R&amp;D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</a:p>
          <a:p>
            <a:r>
              <a:rPr lang="en-US" altLang="zh-CN" dirty="0"/>
              <a:t>Concepts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BEPCII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736B7-B758-C2F6-2F83-1F5F011E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EA1E-854D-A152-DD1E-2B96DDC9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29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79948-24B7-DD2F-7D34-37167D01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203866"/>
            <a:ext cx="10972800" cy="232065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/>
              <a:t>Precision</a:t>
            </a:r>
            <a:r>
              <a:rPr lang="zh-CN" altLang="en-US"/>
              <a:t> </a:t>
            </a:r>
            <a:r>
              <a:rPr lang="en-US" altLang="zh-CN"/>
              <a:t>beam</a:t>
            </a:r>
            <a:r>
              <a:rPr lang="zh-CN" altLang="en-US"/>
              <a:t> </a:t>
            </a:r>
            <a:r>
              <a:rPr lang="en-US" altLang="zh-CN"/>
              <a:t>energy</a:t>
            </a:r>
            <a:r>
              <a:rPr lang="zh-CN" altLang="en-US"/>
              <a:t> </a:t>
            </a:r>
            <a:r>
              <a:rPr lang="en-US" altLang="zh-CN"/>
              <a:t>calibration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Z,</a:t>
            </a:r>
            <a:r>
              <a:rPr lang="zh-CN" altLang="en-US"/>
              <a:t> </a:t>
            </a:r>
            <a:r>
              <a:rPr lang="en-US" altLang="zh-CN"/>
              <a:t>W</a:t>
            </a:r>
            <a:r>
              <a:rPr lang="el-GR" altLang="zh-CN"/>
              <a:t> (~1</a:t>
            </a:r>
            <a:r>
              <a:rPr lang="en-US" altLang="zh-CN"/>
              <a:t>00keV</a:t>
            </a:r>
            <a:r>
              <a:rPr lang="el-GR" altLang="zh-CN"/>
              <a:t>)</a:t>
            </a:r>
            <a:endParaRPr lang="en-US" altLang="zh-CN"/>
          </a:p>
          <a:p>
            <a:pPr lvl="1"/>
            <a:r>
              <a:rPr lang="en-US" altLang="zh-CN"/>
              <a:t>resonant</a:t>
            </a:r>
            <a:r>
              <a:rPr lang="zh-CN" altLang="en-US"/>
              <a:t> </a:t>
            </a:r>
            <a:r>
              <a:rPr lang="en-US" altLang="zh-CN"/>
              <a:t>depolarization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vertically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</a:p>
          <a:p>
            <a:pPr>
              <a:spcBef>
                <a:spcPts val="600"/>
              </a:spcBef>
            </a:pPr>
            <a:r>
              <a:rPr lang="en-US" altLang="zh-CN"/>
              <a:t>Precision measurement of weak mixing angle @</a:t>
            </a:r>
            <a:r>
              <a:rPr lang="zh-CN" altLang="en-US"/>
              <a:t> </a:t>
            </a:r>
            <a:r>
              <a:rPr lang="en-US" altLang="zh-CN"/>
              <a:t>Z</a:t>
            </a:r>
          </a:p>
          <a:p>
            <a:pPr lvl="1">
              <a:spcBef>
                <a:spcPts val="600"/>
              </a:spcBef>
            </a:pPr>
            <a:r>
              <a:rPr lang="en-US" altLang="zh-CN"/>
              <a:t>Longitudinally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colliding</a:t>
            </a:r>
            <a:r>
              <a:rPr lang="zh-CN" altLang="en-US"/>
              <a:t> </a:t>
            </a:r>
            <a:r>
              <a:rPr lang="en-US" altLang="zh-CN"/>
              <a:t>beams for measuring A</a:t>
            </a:r>
            <a:r>
              <a:rPr lang="en-US" altLang="zh-CN" baseline="-25000"/>
              <a:t>LR</a:t>
            </a:r>
            <a:endParaRPr lang="en-US" altLang="zh-CN"/>
          </a:p>
          <a:p>
            <a:pPr lvl="1">
              <a:spcBef>
                <a:spcPts val="600"/>
              </a:spcBef>
            </a:pPr>
            <a:r>
              <a:rPr lang="en-US" altLang="zh-CN"/>
              <a:t>could resolve the tension between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 altLang="zh-CN" baseline="-25000"/>
              <a:t>FB</a:t>
            </a:r>
            <a:r>
              <a:rPr lang="zh-CN" altLang="en-US"/>
              <a:t> </a:t>
            </a:r>
            <a:r>
              <a:rPr lang="en-US" altLang="zh-CN"/>
              <a:t>&amp;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en-US" altLang="zh-CN" baseline="-25000"/>
              <a:t>LR</a:t>
            </a:r>
            <a:r>
              <a:rPr lang="en-US" altLang="zh-CN"/>
              <a:t>, by </a:t>
            </a:r>
            <a:r>
              <a:rPr lang="en-US" altLang="zh-CN">
                <a:solidFill>
                  <a:srgbClr val="FF0000"/>
                </a:solidFill>
              </a:rPr>
              <a:t>measuring both in the same experiement</a:t>
            </a:r>
          </a:p>
          <a:p>
            <a:pPr>
              <a:spcBef>
                <a:spcPts val="600"/>
              </a:spcBef>
            </a:pPr>
            <a:r>
              <a:rPr lang="en-US" altLang="zh-CN"/>
              <a:t>CPV</a:t>
            </a:r>
            <a:r>
              <a:rPr lang="zh-CN" altLang="en-US"/>
              <a:t> </a:t>
            </a:r>
            <a:r>
              <a:rPr lang="en-US" altLang="zh-CN"/>
              <a:t>with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e+e-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→ HZ.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ττ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</a:p>
          <a:p>
            <a:pPr>
              <a:spcBef>
                <a:spcPts val="600"/>
              </a:spcBef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531F2D-D813-8DC8-6B06-6A50ABB2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Physics</a:t>
            </a:r>
            <a:r>
              <a:rPr lang="zh-CN" altLang="en-US"/>
              <a:t> </a:t>
            </a:r>
            <a:r>
              <a:rPr lang="en-US" altLang="zh-CN"/>
              <a:t>motivation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CEPC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D3CB-02D5-E1CE-7612-DCB42A11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DAF8-37A0-FDF0-60F4-6066E051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771697"/>
            <a:ext cx="4896544" cy="2611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F418E-51E4-39C5-7C21-D18571ED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64" y="3579769"/>
            <a:ext cx="2448272" cy="2945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1B907-7C13-D17E-4A2A-9D842411AC86}"/>
              </a:ext>
            </a:extLst>
          </p:cNvPr>
          <p:cNvSpPr txBox="1"/>
          <p:nvPr/>
        </p:nvSpPr>
        <p:spPr>
          <a:xfrm>
            <a:off x="1156640" y="6469612"/>
            <a:ext cx="3296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L. </a:t>
            </a:r>
            <a:r>
              <a:rPr lang="en-US" sz="1200" dirty="0" err="1">
                <a:solidFill>
                  <a:srgbClr val="00B050"/>
                </a:solidFill>
              </a:rPr>
              <a:t>Arnaudon</a:t>
            </a:r>
            <a:r>
              <a:rPr lang="en-US" sz="1200" dirty="0">
                <a:solidFill>
                  <a:srgbClr val="00B050"/>
                </a:solidFill>
              </a:rPr>
              <a:t>, et al., Z. Phys. C 66, 45-62 (1995).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EEB40-A651-457D-296A-632122F97ECB}"/>
              </a:ext>
            </a:extLst>
          </p:cNvPr>
          <p:cNvSpPr txBox="1"/>
          <p:nvPr/>
        </p:nvSpPr>
        <p:spPr>
          <a:xfrm>
            <a:off x="5746217" y="6438834"/>
            <a:ext cx="5313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Moortgat-Pick’s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CEPC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Marseille,</a:t>
            </a:r>
            <a:r>
              <a:rPr lang="zh-CN" altLang="en-US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CN" sz="140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April</a:t>
            </a:r>
            <a:r>
              <a:rPr lang="zh-CN" altLang="en-US" sz="140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C109B-326B-4051-7C8C-8E3C68F448BD}"/>
              </a:ext>
            </a:extLst>
          </p:cNvPr>
          <p:cNvSpPr txBox="1"/>
          <p:nvPr/>
        </p:nvSpPr>
        <p:spPr>
          <a:xfrm>
            <a:off x="7032104" y="2996952"/>
            <a:ext cx="4143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ECFA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meeting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on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e+e-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to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ZH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angular</a:t>
            </a:r>
            <a:r>
              <a:rPr lang="zh-CN" altLang="en-US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altLang="zh-CN" sz="140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measurements</a:t>
            </a:r>
            <a:endParaRPr lang="en-US" altLang="zh-CN" sz="1400">
              <a:solidFill>
                <a:srgbClr val="00A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14A98-7D6D-2013-855B-89E1AC6A9395}"/>
              </a:ext>
            </a:extLst>
          </p:cNvPr>
          <p:cNvSpPr txBox="1"/>
          <p:nvPr/>
        </p:nvSpPr>
        <p:spPr>
          <a:xfrm>
            <a:off x="7058414" y="3259411"/>
            <a:ext cx="3399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Polarized beam applications @ ILC,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ar</a:t>
            </a:r>
            <a:r>
              <a:rPr lang="en-US" altLang="zh-CN" sz="1400" dirty="0">
                <a:solidFill>
                  <a:srgbClr val="0000FF"/>
                </a:solidFill>
              </a:rPr>
              <a:t>Xiv:2105.09691,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2111.06687,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2202.07385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B27A42-0FFF-8118-F2BD-117FAE27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124744"/>
            <a:ext cx="5256585" cy="156670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Polarized source</a:t>
            </a:r>
          </a:p>
          <a:p>
            <a:pPr lvl="1"/>
            <a:r>
              <a:rPr lang="en-US" sz="2600"/>
              <a:t>P</a:t>
            </a:r>
            <a:r>
              <a:rPr lang="en-US" altLang="zh-CN" sz="2600"/>
              <a:t>olarized</a:t>
            </a:r>
            <a:r>
              <a:rPr lang="zh-CN" altLang="en-US" sz="2600"/>
              <a:t> </a:t>
            </a:r>
            <a:r>
              <a:rPr lang="en-US" altLang="zh-CN" sz="2600"/>
              <a:t>electron</a:t>
            </a:r>
            <a:r>
              <a:rPr lang="zh-CN" altLang="en-US" sz="2600"/>
              <a:t> </a:t>
            </a:r>
            <a:r>
              <a:rPr lang="en-US" altLang="zh-CN" sz="2600"/>
              <a:t>gun w/ superlattice GaAs cathode </a:t>
            </a:r>
            <a:r>
              <a:rPr lang="en-US" altLang="zh-CN" sz="2600">
                <a:solidFill>
                  <a:srgbClr val="FF0000"/>
                </a:solidFill>
              </a:rPr>
              <a:t>(&gt;85% polarization</a:t>
            </a:r>
            <a:r>
              <a:rPr lang="en-US" altLang="zh-CN" sz="2600"/>
              <a:t>)</a:t>
            </a:r>
            <a:endParaRPr lang="en-US" sz="2600"/>
          </a:p>
          <a:p>
            <a:pPr lvl="1"/>
            <a:r>
              <a:rPr lang="en-US" sz="2600"/>
              <a:t>Positron damping/polarizing ring(</a:t>
            </a:r>
            <a:r>
              <a:rPr lang="en-US" sz="2600">
                <a:solidFill>
                  <a:srgbClr val="FF0000"/>
                </a:solidFill>
              </a:rPr>
              <a:t>&gt;20% polarization, sufficient for RD</a:t>
            </a:r>
            <a:r>
              <a:rPr lang="en-US" sz="2600"/>
              <a:t>)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A5D89-DF6E-5FE2-BC26-BF567869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Injecting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11BA-7F75-D47B-127E-8AAF7B1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41EFD1F-1233-DBDC-236E-91CDF8255BCE}"/>
              </a:ext>
            </a:extLst>
          </p:cNvPr>
          <p:cNvSpPr txBox="1">
            <a:spLocks/>
          </p:cNvSpPr>
          <p:nvPr/>
        </p:nvSpPr>
        <p:spPr>
          <a:xfrm>
            <a:off x="6312508" y="1108737"/>
            <a:ext cx="5879491" cy="10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Linac</a:t>
            </a:r>
            <a:r>
              <a:rPr lang="zh-CN" altLang="en-US" sz="2400"/>
              <a:t> </a:t>
            </a:r>
            <a:r>
              <a:rPr lang="en-US" altLang="zh-CN" sz="2400"/>
              <a:t>&amp;</a:t>
            </a:r>
            <a:r>
              <a:rPr lang="zh-CN" altLang="en-US" sz="2400"/>
              <a:t> </a:t>
            </a:r>
            <a:r>
              <a:rPr lang="en-US" sz="2400"/>
              <a:t>Transport lines </a:t>
            </a:r>
          </a:p>
          <a:p>
            <a:pPr lvl="1"/>
            <a:r>
              <a:rPr lang="en-US" sz="2100"/>
              <a:t>no interleaved H &amp; V bendings</a:t>
            </a:r>
          </a:p>
          <a:p>
            <a:pPr lvl="1"/>
            <a:r>
              <a:rPr lang="en-US" sz="2100"/>
              <a:t>polarization loss is negligible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244118-2346-324F-E48F-E5AC65276808}"/>
              </a:ext>
            </a:extLst>
          </p:cNvPr>
          <p:cNvSpPr txBox="1">
            <a:spLocks/>
          </p:cNvSpPr>
          <p:nvPr/>
        </p:nvSpPr>
        <p:spPr>
          <a:xfrm>
            <a:off x="6306333" y="2852936"/>
            <a:ext cx="5684568" cy="114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Booster</a:t>
            </a:r>
          </a:p>
          <a:p>
            <a:pPr lvl="1"/>
            <a:r>
              <a:rPr lang="en-US" altLang="zh-CN" sz="1900"/>
              <a:t>free</a:t>
            </a:r>
            <a:r>
              <a:rPr lang="zh-CN" altLang="en-US" sz="1900"/>
              <a:t> </a:t>
            </a:r>
            <a:r>
              <a:rPr lang="en-US" altLang="zh-CN" sz="1900"/>
              <a:t>from</a:t>
            </a:r>
            <a:r>
              <a:rPr lang="zh-CN" altLang="en-US" sz="1900"/>
              <a:t> </a:t>
            </a:r>
            <a:r>
              <a:rPr lang="en-US" sz="1900"/>
              <a:t>intrinsic spin resonance</a:t>
            </a:r>
            <a:r>
              <a:rPr lang="en-US" altLang="zh-CN" sz="1900"/>
              <a:t>s</a:t>
            </a:r>
          </a:p>
          <a:p>
            <a:pPr lvl="1"/>
            <a:r>
              <a:rPr lang="en-US" sz="1900"/>
              <a:t>polarization can be well maintained for Z &amp; W </a:t>
            </a:r>
          </a:p>
          <a:p>
            <a:pPr lvl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F8A8B-FD10-94C3-4581-A9C8507C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9" y="2570445"/>
            <a:ext cx="6047711" cy="3738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51B463-6CDF-3332-8F64-18A2A2665EF6}"/>
              </a:ext>
            </a:extLst>
          </p:cNvPr>
          <p:cNvSpPr txBox="1"/>
          <p:nvPr/>
        </p:nvSpPr>
        <p:spPr>
          <a:xfrm>
            <a:off x="6749806" y="4005405"/>
            <a:ext cx="500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T. Chen, Z. </a:t>
            </a:r>
            <a:r>
              <a:rPr lang="en-US" altLang="zh-CN" sz="1400" dirty="0" err="1">
                <a:solidFill>
                  <a:srgbClr val="0070C0"/>
                </a:solidFill>
              </a:rPr>
              <a:t>Duan</a:t>
            </a:r>
            <a:r>
              <a:rPr lang="en-US" altLang="zh-CN" sz="1400" dirty="0">
                <a:solidFill>
                  <a:srgbClr val="0070C0"/>
                </a:solidFill>
              </a:rPr>
              <a:t>, D. H. Ji, D. Wang, Phys. Rev. Accel. Beams, 26, 051003 (2023).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8DB44-68FE-E5C3-08E9-A580E67D028F}"/>
              </a:ext>
            </a:extLst>
          </p:cNvPr>
          <p:cNvSpPr txBox="1"/>
          <p:nvPr/>
        </p:nvSpPr>
        <p:spPr>
          <a:xfrm>
            <a:off x="6096000" y="544625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Similar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idea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is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now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also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seriously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considered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for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FCC-ee</a:t>
            </a:r>
          </a:p>
          <a:p>
            <a:r>
              <a:rPr lang="en-US" altLang="zh-CN">
                <a:solidFill>
                  <a:srgbClr val="0000FF"/>
                </a:solidFill>
                <a:hlinkClick r:id="rId3"/>
              </a:rPr>
              <a:t>J.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Wenninger,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Injecting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polarized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beams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,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FCC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Week</a:t>
            </a:r>
            <a:r>
              <a:rPr lang="zh-CN" altLang="en-US">
                <a:solidFill>
                  <a:srgbClr val="0000FF"/>
                </a:solidFill>
                <a:hlinkClick r:id="rId3"/>
              </a:rPr>
              <a:t> </a:t>
            </a:r>
            <a:r>
              <a:rPr lang="en-US" altLang="zh-CN">
                <a:solidFill>
                  <a:srgbClr val="0000FF"/>
                </a:solidFill>
                <a:hlinkClick r:id="rId3"/>
              </a:rPr>
              <a:t>2025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B27A42-0FFF-8118-F2BD-117FAE27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124744"/>
            <a:ext cx="5256585" cy="156670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Polarized source</a:t>
            </a:r>
          </a:p>
          <a:p>
            <a:pPr lvl="1"/>
            <a:r>
              <a:rPr lang="en-US" sz="2600"/>
              <a:t>P</a:t>
            </a:r>
            <a:r>
              <a:rPr lang="en-US" altLang="zh-CN" sz="2600"/>
              <a:t>olarized</a:t>
            </a:r>
            <a:r>
              <a:rPr lang="zh-CN" altLang="en-US" sz="2600"/>
              <a:t> </a:t>
            </a:r>
            <a:r>
              <a:rPr lang="en-US" altLang="zh-CN" sz="2600"/>
              <a:t>electron</a:t>
            </a:r>
            <a:r>
              <a:rPr lang="zh-CN" altLang="en-US" sz="2600"/>
              <a:t> </a:t>
            </a:r>
            <a:r>
              <a:rPr lang="en-US" altLang="zh-CN" sz="2600"/>
              <a:t>gun w/ superlattice GaAs cathode </a:t>
            </a:r>
            <a:r>
              <a:rPr lang="en-US" altLang="zh-CN" sz="2600">
                <a:solidFill>
                  <a:srgbClr val="FF0000"/>
                </a:solidFill>
              </a:rPr>
              <a:t>(&gt;85% polarization</a:t>
            </a:r>
            <a:r>
              <a:rPr lang="en-US" altLang="zh-CN" sz="2600"/>
              <a:t>)</a:t>
            </a:r>
            <a:endParaRPr lang="en-US" sz="2600"/>
          </a:p>
          <a:p>
            <a:pPr lvl="1"/>
            <a:r>
              <a:rPr lang="en-US" sz="2600"/>
              <a:t>Positron damping/polarizing ring(</a:t>
            </a:r>
            <a:r>
              <a:rPr lang="en-US" sz="2600">
                <a:solidFill>
                  <a:srgbClr val="FF0000"/>
                </a:solidFill>
              </a:rPr>
              <a:t>&gt;20% polarization, sufficient for RD</a:t>
            </a:r>
            <a:r>
              <a:rPr lang="en-US" sz="2600"/>
              <a:t>)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A5D89-DF6E-5FE2-BC26-BF567869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Injecting</a:t>
            </a:r>
            <a:r>
              <a:rPr lang="zh-CN" altLang="en-US"/>
              <a:t> </a:t>
            </a:r>
            <a:r>
              <a:rPr lang="en-US" altLang="zh-CN"/>
              <a:t>polarized</a:t>
            </a:r>
            <a:r>
              <a:rPr lang="zh-CN" altLang="en-US"/>
              <a:t> </a:t>
            </a:r>
            <a:r>
              <a:rPr lang="en-US" altLang="zh-CN"/>
              <a:t>beams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C11BA-7F75-D47B-127E-8AAF7B1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41EFD1F-1233-DBDC-236E-91CDF8255BCE}"/>
              </a:ext>
            </a:extLst>
          </p:cNvPr>
          <p:cNvSpPr txBox="1">
            <a:spLocks/>
          </p:cNvSpPr>
          <p:nvPr/>
        </p:nvSpPr>
        <p:spPr>
          <a:xfrm>
            <a:off x="6312508" y="1108737"/>
            <a:ext cx="5879491" cy="10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Linac</a:t>
            </a:r>
            <a:r>
              <a:rPr lang="zh-CN" altLang="en-US" sz="2400"/>
              <a:t> </a:t>
            </a:r>
            <a:r>
              <a:rPr lang="en-US" altLang="zh-CN" sz="2400"/>
              <a:t>&amp;</a:t>
            </a:r>
            <a:r>
              <a:rPr lang="zh-CN" altLang="en-US" sz="2400"/>
              <a:t> </a:t>
            </a:r>
            <a:r>
              <a:rPr lang="en-US" sz="2400"/>
              <a:t>Transport lines </a:t>
            </a:r>
          </a:p>
          <a:p>
            <a:pPr lvl="1"/>
            <a:r>
              <a:rPr lang="en-US" sz="2100"/>
              <a:t>no interleaved H &amp; V bendings</a:t>
            </a:r>
          </a:p>
          <a:p>
            <a:pPr lvl="1"/>
            <a:r>
              <a:rPr lang="en-US" sz="2100"/>
              <a:t>polarization loss is negligible</a:t>
            </a:r>
          </a:p>
          <a:p>
            <a:pPr lvl="1"/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244118-2346-324F-E48F-E5AC65276808}"/>
              </a:ext>
            </a:extLst>
          </p:cNvPr>
          <p:cNvSpPr txBox="1">
            <a:spLocks/>
          </p:cNvSpPr>
          <p:nvPr/>
        </p:nvSpPr>
        <p:spPr>
          <a:xfrm>
            <a:off x="6306333" y="2852936"/>
            <a:ext cx="5684568" cy="114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Booster</a:t>
            </a:r>
          </a:p>
          <a:p>
            <a:pPr lvl="1"/>
            <a:r>
              <a:rPr lang="en-US" altLang="zh-CN" sz="1900"/>
              <a:t>free</a:t>
            </a:r>
            <a:r>
              <a:rPr lang="zh-CN" altLang="en-US" sz="1900"/>
              <a:t> </a:t>
            </a:r>
            <a:r>
              <a:rPr lang="en-US" altLang="zh-CN" sz="1900"/>
              <a:t>from</a:t>
            </a:r>
            <a:r>
              <a:rPr lang="zh-CN" altLang="en-US" sz="1900"/>
              <a:t> </a:t>
            </a:r>
            <a:r>
              <a:rPr lang="en-US" sz="1900"/>
              <a:t>intrinsic spin resonance</a:t>
            </a:r>
            <a:r>
              <a:rPr lang="en-US" altLang="zh-CN" sz="1900"/>
              <a:t>s</a:t>
            </a:r>
          </a:p>
          <a:p>
            <a:pPr lvl="1"/>
            <a:r>
              <a:rPr lang="en-US" sz="1900"/>
              <a:t>polarization can be well maintained for Z &amp; W </a:t>
            </a:r>
          </a:p>
          <a:p>
            <a:pPr lvl="1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F8A8B-FD10-94C3-4581-A9C8507C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9" y="2570445"/>
            <a:ext cx="6047711" cy="3738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65366D-EE56-3B7D-BCBF-4B639F4C5CAE}"/>
              </a:ext>
            </a:extLst>
          </p:cNvPr>
          <p:cNvSpPr/>
          <p:nvPr/>
        </p:nvSpPr>
        <p:spPr>
          <a:xfrm rot="19091378">
            <a:off x="2854412" y="5745742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9D8ED-91C7-0816-0738-31B366ABA8B2}"/>
              </a:ext>
            </a:extLst>
          </p:cNvPr>
          <p:cNvSpPr/>
          <p:nvPr/>
        </p:nvSpPr>
        <p:spPr>
          <a:xfrm rot="19091378">
            <a:off x="3221454" y="6033774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854E59-E92D-1F99-F558-608286214148}"/>
              </a:ext>
            </a:extLst>
          </p:cNvPr>
          <p:cNvSpPr/>
          <p:nvPr/>
        </p:nvSpPr>
        <p:spPr>
          <a:xfrm rot="19091378">
            <a:off x="3862524" y="4683958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7CA114-F509-BC80-E5CC-098409C773F5}"/>
              </a:ext>
            </a:extLst>
          </p:cNvPr>
          <p:cNvSpPr/>
          <p:nvPr/>
        </p:nvSpPr>
        <p:spPr>
          <a:xfrm rot="19091378">
            <a:off x="4229566" y="4971990"/>
            <a:ext cx="216024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51B463-6CDF-3332-8F64-18A2A2665EF6}"/>
              </a:ext>
            </a:extLst>
          </p:cNvPr>
          <p:cNvSpPr txBox="1"/>
          <p:nvPr/>
        </p:nvSpPr>
        <p:spPr>
          <a:xfrm>
            <a:off x="6749806" y="4005405"/>
            <a:ext cx="500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T. Chen, Z. </a:t>
            </a:r>
            <a:r>
              <a:rPr lang="en-US" altLang="zh-CN" sz="1400" dirty="0" err="1">
                <a:solidFill>
                  <a:srgbClr val="0070C0"/>
                </a:solidFill>
              </a:rPr>
              <a:t>Duan</a:t>
            </a:r>
            <a:r>
              <a:rPr lang="en-US" altLang="zh-CN" sz="1400" dirty="0">
                <a:solidFill>
                  <a:srgbClr val="0070C0"/>
                </a:solidFill>
              </a:rPr>
              <a:t>, D. H. Ji, D. Wang, Phys. Rev. Accel. Beams, 26, 051003 (2023).</a:t>
            </a:r>
            <a:endParaRPr lang="en-US" sz="1400">
              <a:solidFill>
                <a:srgbClr val="0070C0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28CBAEF-682A-26E3-469C-CC8F37031636}"/>
              </a:ext>
            </a:extLst>
          </p:cNvPr>
          <p:cNvSpPr txBox="1">
            <a:spLocks/>
          </p:cNvSpPr>
          <p:nvPr/>
        </p:nvSpPr>
        <p:spPr>
          <a:xfrm>
            <a:off x="6330057" y="4779742"/>
            <a:ext cx="5670599" cy="1244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/>
              <a:t>Collider</a:t>
            </a:r>
            <a:endParaRPr lang="en-US" sz="2200"/>
          </a:p>
          <a:p>
            <a:pPr lvl="1"/>
            <a:r>
              <a:rPr lang="en-US" altLang="zh-CN" sz="2100"/>
              <a:t>solenoid</a:t>
            </a:r>
            <a:r>
              <a:rPr lang="zh-CN" altLang="en-US" sz="2100"/>
              <a:t> </a:t>
            </a:r>
            <a:r>
              <a:rPr lang="en-US" altLang="zh-CN" sz="2100"/>
              <a:t>spin</a:t>
            </a:r>
            <a:r>
              <a:rPr lang="zh-CN" altLang="en-US" sz="2100"/>
              <a:t> </a:t>
            </a:r>
            <a:r>
              <a:rPr lang="en-US" altLang="zh-CN" sz="2100"/>
              <a:t>rotators</a:t>
            </a:r>
            <a:r>
              <a:rPr lang="zh-CN" altLang="en-US" sz="2100"/>
              <a:t> </a:t>
            </a:r>
            <a:r>
              <a:rPr lang="en-US" altLang="zh-CN" sz="2100"/>
              <a:t>@</a:t>
            </a:r>
            <a:r>
              <a:rPr lang="zh-CN" altLang="en-US" sz="2100"/>
              <a:t> </a:t>
            </a:r>
            <a:r>
              <a:rPr lang="en-US" altLang="zh-CN" sz="2100"/>
              <a:t>45.6</a:t>
            </a:r>
            <a:r>
              <a:rPr lang="zh-CN" altLang="en-US" sz="2100"/>
              <a:t> </a:t>
            </a:r>
            <a:r>
              <a:rPr lang="en-US" altLang="zh-CN" sz="2100"/>
              <a:t>GeV</a:t>
            </a:r>
          </a:p>
          <a:p>
            <a:pPr lvl="1"/>
            <a:r>
              <a:rPr lang="en-US" altLang="zh-CN" sz="2100"/>
              <a:t>~70%</a:t>
            </a:r>
            <a:r>
              <a:rPr lang="zh-CN" altLang="en-US" sz="2100"/>
              <a:t> </a:t>
            </a:r>
            <a:r>
              <a:rPr lang="en-US" altLang="zh-CN" sz="2100"/>
              <a:t>longitudinal</a:t>
            </a:r>
            <a:r>
              <a:rPr lang="zh-CN" altLang="en-US" sz="2100"/>
              <a:t> </a:t>
            </a:r>
            <a:r>
              <a:rPr lang="en-US" altLang="zh-CN" sz="2100"/>
              <a:t>polarization</a:t>
            </a:r>
            <a:r>
              <a:rPr lang="zh-CN" altLang="en-US" sz="2100"/>
              <a:t> </a:t>
            </a:r>
            <a:r>
              <a:rPr lang="en-US" altLang="zh-CN" sz="2100"/>
              <a:t>for</a:t>
            </a:r>
            <a:r>
              <a:rPr lang="zh-CN" altLang="en-US" sz="2100"/>
              <a:t> </a:t>
            </a:r>
            <a:r>
              <a:rPr lang="en-US" altLang="zh-CN" sz="2100"/>
              <a:t>e-</a:t>
            </a:r>
            <a:r>
              <a:rPr lang="zh-CN" altLang="en-US" sz="2100"/>
              <a:t> </a:t>
            </a:r>
            <a:endParaRPr lang="en-US" sz="2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5AE01-64E6-4CCF-0414-4DC9FFC00B30}"/>
              </a:ext>
            </a:extLst>
          </p:cNvPr>
          <p:cNvSpPr txBox="1"/>
          <p:nvPr/>
        </p:nvSpPr>
        <p:spPr>
          <a:xfrm>
            <a:off x="6685368" y="6023933"/>
            <a:ext cx="5040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W.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Xia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et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al.,</a:t>
            </a:r>
            <a:r>
              <a:rPr lang="zh-CN" altLang="en-US" sz="1400" dirty="0">
                <a:solidFill>
                  <a:srgbClr val="0070C0"/>
                </a:solidFill>
              </a:rPr>
              <a:t> </a:t>
            </a:r>
            <a:r>
              <a:rPr lang="en-US" altLang="zh-CN" sz="1400" dirty="0">
                <a:solidFill>
                  <a:srgbClr val="0070C0"/>
                </a:solidFill>
              </a:rPr>
              <a:t>Investigation of spin rotators in CEPC at the Z-pole, </a:t>
            </a:r>
          </a:p>
          <a:p>
            <a:r>
              <a:rPr lang="en-US" altLang="zh-CN" sz="1400" dirty="0" err="1">
                <a:solidFill>
                  <a:srgbClr val="0070C0"/>
                </a:solidFill>
              </a:rPr>
              <a:t>Radiat</a:t>
            </a:r>
            <a:r>
              <a:rPr lang="en-US" altLang="zh-CN" sz="1400" dirty="0">
                <a:solidFill>
                  <a:srgbClr val="0070C0"/>
                </a:solidFill>
              </a:rPr>
              <a:t>. Det. Tech. Meth. 6:490 (2022).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0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9A4AF-7EFF-39C2-1349-823F2AA2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8775"/>
          </a:xfrm>
        </p:spPr>
        <p:txBody>
          <a:bodyPr>
            <a:normAutofit/>
          </a:bodyPr>
          <a:lstStyle/>
          <a:p>
            <a:r>
              <a:rPr lang="en-US" altLang="zh-CN" sz="2400"/>
              <a:t>For</a:t>
            </a:r>
            <a:r>
              <a:rPr lang="zh-CN" altLang="en-US" sz="2400"/>
              <a:t> </a:t>
            </a:r>
            <a:r>
              <a:rPr lang="en-US" altLang="zh-CN" sz="2400"/>
              <a:t>e-</a:t>
            </a:r>
            <a:r>
              <a:rPr lang="zh-CN" altLang="en-US" sz="2400"/>
              <a:t> </a:t>
            </a:r>
            <a:r>
              <a:rPr lang="en-US" altLang="zh-CN" sz="2400"/>
              <a:t>linac,</a:t>
            </a:r>
            <a:r>
              <a:rPr lang="zh-CN" altLang="en-US" sz="2400"/>
              <a:t> </a:t>
            </a:r>
            <a:r>
              <a:rPr lang="en-US" altLang="zh-CN" sz="2400"/>
              <a:t>only</a:t>
            </a:r>
            <a:r>
              <a:rPr lang="zh-CN" altLang="en-US" sz="2400"/>
              <a:t> </a:t>
            </a:r>
            <a:r>
              <a:rPr lang="en-US" altLang="zh-CN" sz="2400"/>
              <a:t>loc</a:t>
            </a:r>
            <a:r>
              <a:rPr lang="en-US" altLang="zh-CN" sz="2400" dirty="0"/>
              <a:t>al adjustments are made at the electron source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B4A4F6-CA08-1522-E94E-50F2E44E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Modification to the linac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49FEE-93E1-B8AF-E0BE-7A3BE4B8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21549395-C91F-3199-1411-35C86C10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87" y="1672122"/>
            <a:ext cx="7573357" cy="1828886"/>
          </a:xfrm>
          <a:prstGeom prst="rect">
            <a:avLst/>
          </a:prstGeom>
        </p:spPr>
      </p:pic>
      <p:pic>
        <p:nvPicPr>
          <p:cNvPr id="6" name="图片 80">
            <a:extLst>
              <a:ext uri="{FF2B5EF4-FFF2-40B4-BE49-F238E27FC236}">
                <a16:creationId xmlns:a16="http://schemas.microsoft.com/office/drawing/2014/main" id="{6A0BBF3E-42CA-3D28-A516-365484A4E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58" y="4393022"/>
            <a:ext cx="7330495" cy="223224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2F890D-F202-6AAE-AB75-C9159556980C}"/>
              </a:ext>
            </a:extLst>
          </p:cNvPr>
          <p:cNvSpPr txBox="1">
            <a:spLocks/>
          </p:cNvSpPr>
          <p:nvPr/>
        </p:nvSpPr>
        <p:spPr>
          <a:xfrm>
            <a:off x="561974" y="3536285"/>
            <a:ext cx="10972800" cy="51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For</a:t>
            </a:r>
            <a:r>
              <a:rPr lang="zh-CN" altLang="en-US" sz="2400"/>
              <a:t> </a:t>
            </a:r>
            <a:r>
              <a:rPr lang="en-US" altLang="zh-CN" sz="2400"/>
              <a:t>e+</a:t>
            </a:r>
            <a:r>
              <a:rPr lang="zh-CN" altLang="en-US" sz="2400"/>
              <a:t> </a:t>
            </a:r>
            <a:r>
              <a:rPr lang="en-US" altLang="zh-CN" sz="2400"/>
              <a:t>linac,</a:t>
            </a:r>
            <a:r>
              <a:rPr lang="zh-CN" altLang="en-US" sz="2400"/>
              <a:t> </a:t>
            </a:r>
            <a:r>
              <a:rPr lang="en-US" altLang="zh-CN" sz="2400"/>
              <a:t>change</a:t>
            </a:r>
            <a:r>
              <a:rPr lang="zh-CN" altLang="en-US" sz="2400"/>
              <a:t> </a:t>
            </a:r>
            <a:r>
              <a:rPr lang="en-US" altLang="zh-CN" sz="2400"/>
              <a:t>in</a:t>
            </a:r>
            <a:r>
              <a:rPr lang="zh-CN" altLang="en-US" sz="2400"/>
              <a:t> </a:t>
            </a:r>
            <a:r>
              <a:rPr lang="en-US" altLang="zh-CN" sz="2400"/>
              <a:t>EBTL</a:t>
            </a:r>
            <a:r>
              <a:rPr lang="zh-CN" altLang="en-US" sz="2400"/>
              <a:t> </a:t>
            </a:r>
            <a:r>
              <a:rPr lang="en-US" altLang="zh-CN" sz="2400"/>
              <a:t>energy,</a:t>
            </a:r>
            <a:r>
              <a:rPr lang="zh-CN" altLang="en-US" sz="2400"/>
              <a:t> </a:t>
            </a:r>
            <a:r>
              <a:rPr lang="en-US" altLang="zh-CN" sz="2400"/>
              <a:t>replaced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C-band</a:t>
            </a:r>
            <a:r>
              <a:rPr lang="zh-CN" altLang="en-US" sz="2400"/>
              <a:t> </a:t>
            </a:r>
            <a:r>
              <a:rPr lang="en-US" altLang="zh-CN" sz="2400"/>
              <a:t>power</a:t>
            </a:r>
            <a:r>
              <a:rPr lang="zh-CN" altLang="en-US" sz="2400"/>
              <a:t> </a:t>
            </a:r>
            <a:r>
              <a:rPr lang="en-US" altLang="zh-CN" sz="2400"/>
              <a:t>source</a:t>
            </a:r>
            <a:r>
              <a:rPr lang="zh-CN" altLang="en-US" sz="2400"/>
              <a:t> </a:t>
            </a:r>
            <a:r>
              <a:rPr lang="en-US" altLang="zh-CN" sz="2400"/>
              <a:t>by</a:t>
            </a:r>
            <a:r>
              <a:rPr lang="zh-CN" altLang="en-US" sz="2400"/>
              <a:t> </a:t>
            </a:r>
            <a:r>
              <a:rPr lang="en-US" altLang="zh-CN" sz="2400"/>
              <a:t>S-band,</a:t>
            </a:r>
            <a:r>
              <a:rPr lang="zh-CN" altLang="en-US" sz="2400"/>
              <a:t> </a:t>
            </a:r>
            <a:r>
              <a:rPr lang="en-US" altLang="zh-CN" sz="2400"/>
              <a:t>length</a:t>
            </a:r>
            <a:r>
              <a:rPr lang="zh-CN" altLang="en-US" sz="2400"/>
              <a:t> </a:t>
            </a:r>
            <a:r>
              <a:rPr lang="en-US" altLang="zh-CN" sz="2400"/>
              <a:t>increase</a:t>
            </a:r>
            <a:r>
              <a:rPr lang="zh-CN" altLang="en-US" sz="2400"/>
              <a:t> </a:t>
            </a:r>
            <a:r>
              <a:rPr lang="en-US" altLang="zh-CN" sz="2400"/>
              <a:t>of</a:t>
            </a:r>
            <a:r>
              <a:rPr lang="zh-CN" altLang="en-US" sz="2400"/>
              <a:t> </a:t>
            </a:r>
            <a:r>
              <a:rPr lang="en-US" altLang="zh-CN" sz="2400"/>
              <a:t>30</a:t>
            </a:r>
            <a:r>
              <a:rPr lang="zh-CN" altLang="en-US" sz="2400"/>
              <a:t> </a:t>
            </a:r>
            <a:r>
              <a:rPr lang="en-US" altLang="zh-CN" sz="2400"/>
              <a:t>m</a:t>
            </a:r>
            <a:r>
              <a:rPr lang="zh-CN" altLang="en-US" sz="2400"/>
              <a:t>   </a:t>
            </a:r>
            <a:endParaRPr lang="en-US" altLang="zh-C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50B4C-AD92-89D8-FDCE-2C24A57FD708}"/>
              </a:ext>
            </a:extLst>
          </p:cNvPr>
          <p:cNvSpPr txBox="1"/>
          <p:nvPr/>
        </p:nvSpPr>
        <p:spPr>
          <a:xfrm>
            <a:off x="10391800" y="1234994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By Cai</a:t>
            </a:r>
            <a:r>
              <a:rPr lang="zh-CN" altLang="en-US">
                <a:highlight>
                  <a:srgbClr val="00FF00"/>
                </a:highlight>
              </a:rPr>
              <a:t> </a:t>
            </a:r>
            <a:r>
              <a:rPr lang="en-US" altLang="zh-CN">
                <a:highlight>
                  <a:srgbClr val="00FF00"/>
                </a:highlight>
              </a:rPr>
              <a:t>Meng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2C517F8-A724-34AF-2C54-4392E5C1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3" y="4285911"/>
            <a:ext cx="3880018" cy="240497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3C7190-C61E-F91C-62CB-A1229A0C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06" y="1411964"/>
            <a:ext cx="7513490" cy="187301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100"/>
              <a:t>Optimization</a:t>
            </a:r>
            <a:r>
              <a:rPr lang="zh-CN" altLang="en-US" sz="3100"/>
              <a:t> </a:t>
            </a:r>
            <a:r>
              <a:rPr lang="en-US" altLang="zh-CN" sz="3100"/>
              <a:t>of</a:t>
            </a:r>
            <a:r>
              <a:rPr lang="zh-CN" altLang="en-US" sz="3100"/>
              <a:t> </a:t>
            </a:r>
            <a:r>
              <a:rPr lang="en-US" altLang="zh-CN" sz="3100"/>
              <a:t>polarization</a:t>
            </a:r>
            <a:r>
              <a:rPr lang="zh-CN" altLang="en-US" sz="3100"/>
              <a:t> </a:t>
            </a:r>
            <a:r>
              <a:rPr lang="en-US" altLang="zh-CN" sz="3100"/>
              <a:t>transmission for TDR lattice</a:t>
            </a:r>
          </a:p>
          <a:p>
            <a:pPr lvl="1"/>
            <a:r>
              <a:rPr lang="zh-CN" altLang="en-US"/>
              <a:t> </a:t>
            </a:r>
            <a:r>
              <a:rPr lang="en-US" altLang="zh-CN"/>
              <a:t>Vertical</a:t>
            </a:r>
            <a:r>
              <a:rPr lang="zh-CN" altLang="en-US"/>
              <a:t> </a:t>
            </a:r>
            <a:r>
              <a:rPr lang="en-US" altLang="zh-CN"/>
              <a:t>betatron</a:t>
            </a:r>
            <a:r>
              <a:rPr lang="zh-CN" altLang="en-US"/>
              <a:t> </a:t>
            </a:r>
            <a:r>
              <a:rPr lang="en-US" altLang="zh-CN"/>
              <a:t>tune</a:t>
            </a:r>
            <a:r>
              <a:rPr lang="zh-CN" altLang="en-US"/>
              <a:t> </a:t>
            </a:r>
            <a:r>
              <a:rPr lang="en-US" altLang="zh-CN"/>
              <a:t>changed</a:t>
            </a:r>
            <a:r>
              <a:rPr lang="zh-CN" altLang="en-US"/>
              <a:t> </a:t>
            </a:r>
            <a:r>
              <a:rPr lang="en-US" altLang="zh-CN"/>
              <a:t>by</a:t>
            </a:r>
            <a:r>
              <a:rPr lang="zh-CN" altLang="en-US"/>
              <a:t> </a:t>
            </a:r>
            <a:r>
              <a:rPr lang="en-US" altLang="zh-CN"/>
              <a:t>~ -11</a:t>
            </a:r>
            <a:r>
              <a:rPr lang="zh-CN" altLang="en-US"/>
              <a:t> </a:t>
            </a:r>
            <a:r>
              <a:rPr lang="en-US" altLang="zh-CN"/>
              <a:t>units</a:t>
            </a:r>
            <a:r>
              <a:rPr lang="zh-CN" altLang="en-US"/>
              <a:t> </a:t>
            </a:r>
            <a:endParaRPr lang="en-HK" altLang="zh-CN"/>
          </a:p>
          <a:p>
            <a:pPr lvl="1"/>
            <a:r>
              <a:rPr lang="zh-CN" altLang="en-US"/>
              <a:t> </a:t>
            </a:r>
            <a:r>
              <a:rPr lang="en-US" altLang="zh-CN"/>
              <a:t>W/o</a:t>
            </a:r>
            <a:r>
              <a:rPr lang="zh-CN" altLang="en-US"/>
              <a:t> </a:t>
            </a:r>
            <a:r>
              <a:rPr lang="en-US" altLang="zh-CN"/>
              <a:t>change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layout &amp; beam emittance</a:t>
            </a:r>
          </a:p>
          <a:p>
            <a:pPr lvl="1"/>
            <a:r>
              <a:rPr lang="zh-CN" altLang="en-US"/>
              <a:t> </a:t>
            </a:r>
            <a:r>
              <a:rPr lang="en-US" altLang="zh-CN"/>
              <a:t>Promising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Z</a:t>
            </a:r>
            <a:r>
              <a:rPr lang="zh-CN" altLang="en-US"/>
              <a:t> </a:t>
            </a:r>
            <a:r>
              <a:rPr lang="en-US" altLang="zh-CN"/>
              <a:t>&amp; W</a:t>
            </a:r>
            <a:r>
              <a:rPr lang="zh-CN" altLang="en-US"/>
              <a:t> </a:t>
            </a:r>
            <a:endParaRPr lang="en-HK" altLang="zh-CN"/>
          </a:p>
          <a:p>
            <a:pPr lvl="1"/>
            <a:r>
              <a:rPr lang="zh-CN" altLang="en-US"/>
              <a:t> </a:t>
            </a:r>
            <a:r>
              <a:rPr lang="en-US" altLang="zh-CN"/>
              <a:t>Stronger imperfection resonances for Higgs, under study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B87DF-434E-CE3C-C40E-2BD3E1BF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045910" cy="725470"/>
          </a:xfrm>
        </p:spPr>
        <p:txBody>
          <a:bodyPr>
            <a:normAutofit/>
          </a:bodyPr>
          <a:lstStyle/>
          <a:p>
            <a:r>
              <a:rPr lang="en-US" altLang="zh-CN"/>
              <a:t>Updates</a:t>
            </a:r>
            <a:r>
              <a:rPr lang="zh-CN" altLang="en-US"/>
              <a:t> </a:t>
            </a:r>
            <a:r>
              <a:rPr lang="en-US" altLang="zh-CN"/>
              <a:t>on</a:t>
            </a:r>
            <a:r>
              <a:rPr lang="zh-CN" altLang="en-US"/>
              <a:t> </a:t>
            </a:r>
            <a:r>
              <a:rPr lang="en-US" altLang="zh-CN"/>
              <a:t>booster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r>
              <a:rPr lang="zh-CN" altLang="en-US"/>
              <a:t> </a:t>
            </a:r>
            <a:r>
              <a:rPr lang="en-US" altLang="zh-CN"/>
              <a:t>maintenance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5D5EA-D7E2-327E-03C0-19F0B9FD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FA915-B0B8-8380-F981-B91A4FDCE6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40216" y="1491969"/>
            <a:ext cx="3816424" cy="23042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136560-5169-3203-EBDE-1B807DBF6B3D}"/>
              </a:ext>
            </a:extLst>
          </p:cNvPr>
          <p:cNvCxnSpPr/>
          <p:nvPr/>
        </p:nvCxnSpPr>
        <p:spPr>
          <a:xfrm>
            <a:off x="9408368" y="1235806"/>
            <a:ext cx="0" cy="5198653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E85532-63F6-5823-88AC-2032F05C2A60}"/>
              </a:ext>
            </a:extLst>
          </p:cNvPr>
          <p:cNvSpPr txBox="1"/>
          <p:nvPr/>
        </p:nvSpPr>
        <p:spPr>
          <a:xfrm>
            <a:off x="8616280" y="3573016"/>
            <a:ext cx="1030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30</a:t>
            </a:r>
            <a:r>
              <a:rPr lang="zh-CN" altLang="en-US" sz="1400"/>
              <a:t> </a:t>
            </a:r>
            <a:r>
              <a:rPr lang="en-US" altLang="zh-CN" sz="1400"/>
              <a:t>GeV</a:t>
            </a:r>
          </a:p>
          <a:p>
            <a:r>
              <a:rPr lang="en-US" altLang="zh-CN" sz="1400"/>
              <a:t>injection</a:t>
            </a:r>
            <a:r>
              <a:rPr lang="zh-CN" altLang="en-US" sz="1400"/>
              <a:t> </a:t>
            </a:r>
            <a:r>
              <a:rPr lang="en-US" altLang="zh-CN" sz="1400"/>
              <a:t>energy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D824-72F9-3282-A42A-E33765628A35}"/>
              </a:ext>
            </a:extLst>
          </p:cNvPr>
          <p:cNvSpPr txBox="1"/>
          <p:nvPr/>
        </p:nvSpPr>
        <p:spPr>
          <a:xfrm>
            <a:off x="9469030" y="3698448"/>
            <a:ext cx="103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45.6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D2486-C1C7-ECEE-0373-22D9D3C4D06A}"/>
              </a:ext>
            </a:extLst>
          </p:cNvPr>
          <p:cNvSpPr txBox="1"/>
          <p:nvPr/>
        </p:nvSpPr>
        <p:spPr>
          <a:xfrm>
            <a:off x="10369506" y="3707950"/>
            <a:ext cx="103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80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GeV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19D5D-7988-9C45-17A1-E87F538CC5D2}"/>
              </a:ext>
            </a:extLst>
          </p:cNvPr>
          <p:cNvSpPr txBox="1"/>
          <p:nvPr/>
        </p:nvSpPr>
        <p:spPr>
          <a:xfrm>
            <a:off x="11295593" y="3702660"/>
            <a:ext cx="103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</a:rPr>
              <a:t>120</a:t>
            </a:r>
            <a:r>
              <a:rPr lang="zh-CN" altLang="en-US" sz="1400">
                <a:solidFill>
                  <a:srgbClr val="0000FF"/>
                </a:solidFill>
              </a:rPr>
              <a:t> </a:t>
            </a:r>
            <a:r>
              <a:rPr lang="en-US" altLang="zh-CN" sz="1400">
                <a:solidFill>
                  <a:srgbClr val="0000FF"/>
                </a:solidFill>
              </a:rPr>
              <a:t>GeV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E2841-7442-D231-4820-D694D292552E}"/>
              </a:ext>
            </a:extLst>
          </p:cNvPr>
          <p:cNvSpPr txBox="1"/>
          <p:nvPr/>
        </p:nvSpPr>
        <p:spPr>
          <a:xfrm>
            <a:off x="10884907" y="1675039"/>
            <a:ext cx="96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TDR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lattice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20FE9-7148-2FA0-464D-9A35812289E2}"/>
              </a:ext>
            </a:extLst>
          </p:cNvPr>
          <p:cNvSpPr txBox="1"/>
          <p:nvPr/>
        </p:nvSpPr>
        <p:spPr>
          <a:xfrm>
            <a:off x="10884906" y="4364319"/>
            <a:ext cx="96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New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lattice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5FCEE04D-D4EF-21DF-ED68-814AB9923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39958"/>
              </p:ext>
            </p:extLst>
          </p:nvPr>
        </p:nvGraphicFramePr>
        <p:xfrm>
          <a:off x="472794" y="3796225"/>
          <a:ext cx="6654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337">
                  <a:extLst>
                    <a:ext uri="{9D8B030D-6E8A-4147-A177-3AD203B41FA5}">
                      <a16:colId xmlns:a16="http://schemas.microsoft.com/office/drawing/2014/main" val="213247686"/>
                    </a:ext>
                  </a:extLst>
                </a:gridCol>
                <a:gridCol w="1532247">
                  <a:extLst>
                    <a:ext uri="{9D8B030D-6E8A-4147-A177-3AD203B41FA5}">
                      <a16:colId xmlns:a16="http://schemas.microsoft.com/office/drawing/2014/main" val="1844020053"/>
                    </a:ext>
                  </a:extLst>
                </a:gridCol>
                <a:gridCol w="1713176">
                  <a:extLst>
                    <a:ext uri="{9D8B030D-6E8A-4147-A177-3AD203B41FA5}">
                      <a16:colId xmlns:a16="http://schemas.microsoft.com/office/drawing/2014/main" val="1220831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TDR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lattice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New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lattice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65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/>
                        <a:t>ν</a:t>
                      </a:r>
                      <a:r>
                        <a:rPr lang="en-US" baseline="-25000"/>
                        <a:t>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116.83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105.18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59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/>
                        <a:t>ν</a:t>
                      </a:r>
                      <a:r>
                        <a:rPr lang="en-US" baseline="-25000"/>
                        <a:t>B</a:t>
                      </a:r>
                      <a:r>
                        <a:rPr lang="en-US"/>
                        <a:t>/</a:t>
                      </a:r>
                      <a:r>
                        <a:rPr lang="el-GR"/>
                        <a:t>η</a:t>
                      </a:r>
                      <a:r>
                        <a:rPr lang="en-US" baseline="-25000"/>
                        <a:t>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2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Polarization transmission to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4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Polarization transmission to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5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Polarization transmission to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1890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288C5BDB-0429-4942-4E52-24E41FFB3908}"/>
              </a:ext>
            </a:extLst>
          </p:cNvPr>
          <p:cNvSpPr/>
          <p:nvPr/>
        </p:nvSpPr>
        <p:spPr>
          <a:xfrm>
            <a:off x="9336360" y="1609465"/>
            <a:ext cx="430822" cy="1878983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4D41C-3F90-3547-C965-FA6E41E77EEF}"/>
              </a:ext>
            </a:extLst>
          </p:cNvPr>
          <p:cNvSpPr txBox="1"/>
          <p:nvPr/>
        </p:nvSpPr>
        <p:spPr>
          <a:xfrm>
            <a:off x="9767182" y="987174"/>
            <a:ext cx="254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By Dou Wang, Daheng 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8BCCFC-1562-CA48-5318-D0C98429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8" y="1046244"/>
            <a:ext cx="11619076" cy="2359163"/>
          </a:xfrm>
        </p:spPr>
        <p:txBody>
          <a:bodyPr>
            <a:normAutofit fontScale="92500"/>
          </a:bodyPr>
          <a:lstStyle/>
          <a:p>
            <a:r>
              <a:rPr lang="en-US" altLang="zh-CN" sz="2400"/>
              <a:t>Spin</a:t>
            </a:r>
            <a:r>
              <a:rPr lang="zh-CN" altLang="en-US" sz="2400"/>
              <a:t> </a:t>
            </a:r>
            <a:r>
              <a:rPr lang="en-US" altLang="zh-CN" sz="2400"/>
              <a:t>rotators</a:t>
            </a:r>
            <a:r>
              <a:rPr lang="zh-CN" altLang="en-US" sz="2400"/>
              <a:t> </a:t>
            </a:r>
            <a:r>
              <a:rPr lang="en-US" altLang="zh-CN" sz="2400"/>
              <a:t>have</a:t>
            </a:r>
            <a:r>
              <a:rPr lang="zh-CN" altLang="en-US" sz="2400"/>
              <a:t> </a:t>
            </a:r>
            <a:r>
              <a:rPr lang="en-US" altLang="zh-CN" sz="2400"/>
              <a:t>been</a:t>
            </a:r>
            <a:r>
              <a:rPr lang="zh-CN" altLang="en-US" sz="2400"/>
              <a:t> </a:t>
            </a:r>
            <a:r>
              <a:rPr lang="en-US" altLang="zh-CN" sz="2400"/>
              <a:t>implemented</a:t>
            </a:r>
            <a:r>
              <a:rPr lang="zh-CN" altLang="en-US" sz="2400"/>
              <a:t> </a:t>
            </a:r>
            <a:r>
              <a:rPr lang="en-US" altLang="zh-CN" sz="2400"/>
              <a:t>into</a:t>
            </a:r>
            <a:r>
              <a:rPr lang="zh-CN" altLang="en-US" sz="2400"/>
              <a:t> </a:t>
            </a:r>
            <a:r>
              <a:rPr lang="en-US" altLang="zh-CN" sz="2400"/>
              <a:t>the</a:t>
            </a:r>
            <a:r>
              <a:rPr lang="zh-CN" altLang="en-US" sz="2400"/>
              <a:t> </a:t>
            </a:r>
            <a:r>
              <a:rPr lang="en-US" altLang="zh-CN" sz="2400"/>
              <a:t>TDR</a:t>
            </a:r>
            <a:r>
              <a:rPr lang="zh-CN" altLang="en-US" sz="2400"/>
              <a:t> </a:t>
            </a:r>
            <a:r>
              <a:rPr lang="en-US" altLang="zh-CN" sz="2400"/>
              <a:t>lattice</a:t>
            </a:r>
          </a:p>
          <a:p>
            <a:pPr lvl="1"/>
            <a:r>
              <a:rPr lang="en-US" altLang="zh-CN" sz="2200"/>
              <a:t>Length</a:t>
            </a:r>
            <a:r>
              <a:rPr lang="zh-CN" altLang="en-US" sz="2200"/>
              <a:t> </a:t>
            </a:r>
            <a:r>
              <a:rPr lang="en-US" altLang="zh-CN" sz="2200"/>
              <a:t>of</a:t>
            </a:r>
            <a:r>
              <a:rPr lang="zh-CN" altLang="en-US" sz="2200"/>
              <a:t> </a:t>
            </a:r>
            <a:r>
              <a:rPr lang="en-US" altLang="zh-CN" sz="2200"/>
              <a:t>each</a:t>
            </a:r>
            <a:r>
              <a:rPr lang="zh-CN" altLang="en-US" sz="2200"/>
              <a:t> </a:t>
            </a:r>
            <a:r>
              <a:rPr lang="en-US" altLang="zh-CN" sz="2200"/>
              <a:t>spin</a:t>
            </a:r>
            <a:r>
              <a:rPr lang="zh-CN" altLang="en-US" sz="2200"/>
              <a:t> </a:t>
            </a:r>
            <a:r>
              <a:rPr lang="en-US" altLang="zh-CN" sz="2200"/>
              <a:t>rotator</a:t>
            </a:r>
            <a:r>
              <a:rPr lang="zh-CN" altLang="en-US" sz="2200"/>
              <a:t> </a:t>
            </a:r>
            <a:r>
              <a:rPr lang="en-US" altLang="zh-CN" sz="2200"/>
              <a:t>~</a:t>
            </a:r>
            <a:r>
              <a:rPr lang="zh-CN" altLang="en-US" sz="2200"/>
              <a:t> </a:t>
            </a:r>
            <a:r>
              <a:rPr lang="en-US" altLang="zh-CN" sz="2200"/>
              <a:t>400m,</a:t>
            </a:r>
            <a:r>
              <a:rPr lang="zh-CN" altLang="en-US" sz="2200"/>
              <a:t> </a:t>
            </a:r>
            <a:r>
              <a:rPr lang="en-US" altLang="zh-CN" sz="2200"/>
              <a:t>total</a:t>
            </a:r>
            <a:r>
              <a:rPr lang="zh-CN" altLang="en-US" sz="2200"/>
              <a:t> </a:t>
            </a:r>
            <a:r>
              <a:rPr lang="en-US" altLang="zh-CN" sz="2200"/>
              <a:t>length</a:t>
            </a:r>
            <a:r>
              <a:rPr lang="zh-CN" altLang="en-US" sz="2200"/>
              <a:t> </a:t>
            </a:r>
            <a:r>
              <a:rPr lang="en-US" altLang="zh-CN" sz="2200"/>
              <a:t>of</a:t>
            </a:r>
            <a:r>
              <a:rPr lang="zh-CN" altLang="en-US" sz="2200"/>
              <a:t> </a:t>
            </a:r>
            <a:r>
              <a:rPr lang="en-US" altLang="zh-CN" sz="2200"/>
              <a:t>4</a:t>
            </a:r>
            <a:r>
              <a:rPr lang="zh-CN" altLang="en-US" sz="2200"/>
              <a:t> </a:t>
            </a:r>
            <a:r>
              <a:rPr lang="en-US" altLang="zh-CN" sz="2200"/>
              <a:t>rotators</a:t>
            </a:r>
            <a:r>
              <a:rPr lang="zh-CN" altLang="en-US" sz="2200"/>
              <a:t> </a:t>
            </a:r>
            <a:r>
              <a:rPr lang="en-US" altLang="zh-CN" sz="2200"/>
              <a:t>~</a:t>
            </a:r>
            <a:r>
              <a:rPr lang="zh-CN" altLang="en-US" sz="2200"/>
              <a:t> </a:t>
            </a:r>
            <a:r>
              <a:rPr lang="en-US" altLang="zh-CN" sz="2200"/>
              <a:t>1.6</a:t>
            </a:r>
            <a:r>
              <a:rPr lang="zh-CN" altLang="en-US" sz="2200"/>
              <a:t> </a:t>
            </a:r>
            <a:r>
              <a:rPr lang="en-US" altLang="zh-CN" sz="2200"/>
              <a:t>km</a:t>
            </a:r>
            <a:r>
              <a:rPr lang="zh-CN" altLang="en-US" sz="2200"/>
              <a:t> </a:t>
            </a:r>
            <a:r>
              <a:rPr lang="en-US" altLang="zh-CN" sz="2200"/>
              <a:t>(reduced</a:t>
            </a:r>
            <a:r>
              <a:rPr lang="zh-CN" altLang="en-US" sz="2200"/>
              <a:t> </a:t>
            </a:r>
            <a:r>
              <a:rPr lang="en-US" altLang="zh-CN" sz="2200"/>
              <a:t>from</a:t>
            </a:r>
            <a:r>
              <a:rPr lang="zh-CN" altLang="en-US" sz="2200"/>
              <a:t> </a:t>
            </a:r>
            <a:r>
              <a:rPr lang="en-US" altLang="zh-CN" sz="2200"/>
              <a:t>2.8</a:t>
            </a:r>
            <a:r>
              <a:rPr lang="zh-CN" altLang="en-US" sz="2200"/>
              <a:t> </a:t>
            </a:r>
            <a:r>
              <a:rPr lang="en-US" altLang="zh-CN" sz="2200"/>
              <a:t>km)</a:t>
            </a:r>
          </a:p>
          <a:p>
            <a:pPr lvl="1"/>
            <a:r>
              <a:rPr lang="en-US" altLang="zh-CN" sz="2200"/>
              <a:t>The</a:t>
            </a:r>
            <a:r>
              <a:rPr lang="zh-CN" altLang="en-US" sz="2200"/>
              <a:t> </a:t>
            </a:r>
            <a:r>
              <a:rPr lang="en-US" altLang="zh-CN" sz="2200"/>
              <a:t>deflection</a:t>
            </a:r>
            <a:r>
              <a:rPr lang="zh-CN" altLang="en-US" sz="2200"/>
              <a:t> </a:t>
            </a:r>
            <a:r>
              <a:rPr lang="en-US" altLang="zh-CN" sz="2200"/>
              <a:t>angles</a:t>
            </a:r>
            <a:r>
              <a:rPr lang="zh-CN" altLang="en-US" sz="2200"/>
              <a:t> </a:t>
            </a:r>
            <a:r>
              <a:rPr lang="en-US" altLang="zh-CN" sz="2200"/>
              <a:t>and</a:t>
            </a:r>
            <a:r>
              <a:rPr lang="zh-CN" altLang="en-US" sz="2200"/>
              <a:t> </a:t>
            </a:r>
            <a:r>
              <a:rPr lang="en-US" altLang="zh-CN" sz="2200"/>
              <a:t>lengths</a:t>
            </a:r>
            <a:r>
              <a:rPr lang="zh-CN" altLang="en-US" sz="2200"/>
              <a:t> </a:t>
            </a:r>
            <a:r>
              <a:rPr lang="en-US" altLang="zh-CN" sz="2200"/>
              <a:t>of</a:t>
            </a:r>
            <a:r>
              <a:rPr lang="zh-CN" altLang="en-US" sz="2200"/>
              <a:t> </a:t>
            </a:r>
            <a:r>
              <a:rPr lang="en-US" altLang="zh-CN" sz="2200"/>
              <a:t>ARC</a:t>
            </a:r>
            <a:r>
              <a:rPr lang="zh-CN" altLang="en-US" sz="2200"/>
              <a:t> </a:t>
            </a:r>
            <a:r>
              <a:rPr lang="en-US" altLang="zh-CN" sz="2200"/>
              <a:t>dipoles</a:t>
            </a:r>
            <a:r>
              <a:rPr lang="zh-CN" altLang="en-US" sz="2200"/>
              <a:t> </a:t>
            </a:r>
            <a:r>
              <a:rPr lang="en-US" altLang="zh-CN" sz="2200"/>
              <a:t>are</a:t>
            </a:r>
            <a:r>
              <a:rPr lang="zh-CN" altLang="en-US" sz="2200"/>
              <a:t> </a:t>
            </a:r>
            <a:r>
              <a:rPr lang="en-US" altLang="zh-CN" sz="2200"/>
              <a:t>reduced</a:t>
            </a:r>
          </a:p>
          <a:p>
            <a:pPr lvl="1"/>
            <a:r>
              <a:rPr lang="en-US" altLang="zh-CN" sz="2200"/>
              <a:t>The</a:t>
            </a:r>
            <a:r>
              <a:rPr lang="zh-CN" altLang="en-US" sz="2200"/>
              <a:t> </a:t>
            </a:r>
            <a:r>
              <a:rPr lang="en-US" altLang="zh-CN" sz="2200"/>
              <a:t>circumference</a:t>
            </a:r>
            <a:r>
              <a:rPr lang="zh-CN" altLang="en-US" sz="2200"/>
              <a:t> </a:t>
            </a:r>
            <a:r>
              <a:rPr lang="en-US" altLang="zh-CN" sz="2200"/>
              <a:t>of</a:t>
            </a:r>
            <a:r>
              <a:rPr lang="zh-CN" altLang="en-US" sz="2200"/>
              <a:t> </a:t>
            </a:r>
            <a:r>
              <a:rPr lang="en-US" altLang="zh-CN" sz="2200"/>
              <a:t>the</a:t>
            </a:r>
            <a:r>
              <a:rPr lang="zh-CN" altLang="en-US" sz="2200"/>
              <a:t> </a:t>
            </a:r>
            <a:r>
              <a:rPr lang="en-US" altLang="zh-CN" sz="2200"/>
              <a:t>whole</a:t>
            </a:r>
            <a:r>
              <a:rPr lang="zh-CN" altLang="en-US" sz="2200"/>
              <a:t> </a:t>
            </a:r>
            <a:r>
              <a:rPr lang="en-US" altLang="zh-CN" sz="2200"/>
              <a:t>ring</a:t>
            </a:r>
            <a:r>
              <a:rPr lang="zh-CN" altLang="en-US" sz="2200"/>
              <a:t> </a:t>
            </a:r>
            <a:r>
              <a:rPr lang="en-US" altLang="zh-CN" sz="2200"/>
              <a:t>is</a:t>
            </a:r>
            <a:r>
              <a:rPr lang="zh-CN" altLang="en-US" sz="2200"/>
              <a:t> </a:t>
            </a:r>
            <a:r>
              <a:rPr lang="en-US" altLang="zh-CN" sz="2200"/>
              <a:t>99.913km</a:t>
            </a:r>
          </a:p>
          <a:p>
            <a:pPr lvl="1"/>
            <a:r>
              <a:rPr lang="en-US" altLang="zh-CN" sz="2200"/>
              <a:t>More</a:t>
            </a:r>
            <a:r>
              <a:rPr lang="zh-CN" altLang="en-US" sz="2200"/>
              <a:t> </a:t>
            </a:r>
            <a:r>
              <a:rPr lang="en-US" altLang="zh-CN" sz="2200"/>
              <a:t>detailed</a:t>
            </a:r>
            <a:r>
              <a:rPr lang="zh-CN" altLang="en-US" sz="2200"/>
              <a:t> </a:t>
            </a:r>
            <a:r>
              <a:rPr lang="en-US" altLang="zh-CN" sz="2200"/>
              <a:t>optics</a:t>
            </a:r>
            <a:r>
              <a:rPr lang="zh-CN" altLang="en-US" sz="2200"/>
              <a:t> </a:t>
            </a:r>
            <a:r>
              <a:rPr lang="en-US" altLang="zh-CN" sz="2200"/>
              <a:t>optimization and performance evaluation</a:t>
            </a:r>
            <a:r>
              <a:rPr lang="zh-CN" altLang="en-US" sz="2200"/>
              <a:t> </a:t>
            </a:r>
            <a:r>
              <a:rPr lang="en-US" altLang="zh-CN" sz="2200"/>
              <a:t>is</a:t>
            </a:r>
            <a:r>
              <a:rPr lang="zh-CN" altLang="en-US" sz="2200"/>
              <a:t> </a:t>
            </a:r>
            <a:r>
              <a:rPr lang="en-US" altLang="zh-CN" sz="2200"/>
              <a:t>under</a:t>
            </a:r>
            <a:r>
              <a:rPr lang="zh-CN" altLang="en-US" sz="2200"/>
              <a:t> </a:t>
            </a:r>
            <a:r>
              <a:rPr lang="en-US" altLang="zh-CN" sz="2200"/>
              <a:t>way</a:t>
            </a:r>
            <a:r>
              <a:rPr lang="zh-CN" altLang="en-US" sz="2200"/>
              <a:t>  </a:t>
            </a:r>
            <a:endParaRPr lang="en-US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C3FF2-FD53-2185-0CB9-44231049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915688" cy="725470"/>
          </a:xfrm>
        </p:spPr>
        <p:txBody>
          <a:bodyPr>
            <a:normAutofit/>
          </a:bodyPr>
          <a:lstStyle/>
          <a:p>
            <a:r>
              <a:rPr lang="en-US" altLang="zh-CN"/>
              <a:t>Spin</a:t>
            </a:r>
            <a:r>
              <a:rPr lang="zh-CN" altLang="en-US"/>
              <a:t> </a:t>
            </a:r>
            <a:r>
              <a:rPr lang="en-US" altLang="zh-CN"/>
              <a:t>rotator</a:t>
            </a:r>
            <a:r>
              <a:rPr lang="zh-CN" altLang="en-US"/>
              <a:t> </a:t>
            </a:r>
            <a:r>
              <a:rPr lang="en-US" altLang="zh-CN"/>
              <a:t>implementation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Colliders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3A470-C7B2-15F9-7EE3-2F1DDF20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BD70D0C5-79ED-76D7-4953-111605EB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8" y="3511544"/>
            <a:ext cx="2690084" cy="2662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E9D69-4525-920F-8572-B38650261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84" y="3703238"/>
            <a:ext cx="4596516" cy="2656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A654D9-50F3-7CDF-7F88-869FD0FA8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648785"/>
            <a:ext cx="3798571" cy="2495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8D53A-55E8-763A-3632-AA232C7BE4D8}"/>
              </a:ext>
            </a:extLst>
          </p:cNvPr>
          <p:cNvSpPr txBox="1"/>
          <p:nvPr/>
        </p:nvSpPr>
        <p:spPr>
          <a:xfrm>
            <a:off x="9782200" y="1196752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ighlight>
                  <a:srgbClr val="00FF00"/>
                </a:highlight>
              </a:rPr>
              <a:t>By Yiwei Wang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810266-97DE-1DA3-1825-F69A2BD0F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75" y="4245401"/>
            <a:ext cx="3747901" cy="23286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31B6C2-C8D8-5286-8689-209D6177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Key</a:t>
            </a:r>
            <a:r>
              <a:rPr lang="zh-CN" altLang="en-US"/>
              <a:t> </a:t>
            </a:r>
            <a:r>
              <a:rPr lang="en-US" altLang="zh-CN"/>
              <a:t>aspects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</a:t>
            </a:r>
            <a:r>
              <a:rPr lang="en-US" altLang="zh-CN"/>
              <a:t>polarization</a:t>
            </a:r>
            <a:r>
              <a:rPr lang="zh-CN" altLang="en-US"/>
              <a:t> </a:t>
            </a:r>
            <a:r>
              <a:rPr lang="en-US" altLang="zh-CN"/>
              <a:t>R&amp;D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the</a:t>
            </a:r>
            <a:r>
              <a:rPr lang="zh-CN" altLang="en-US"/>
              <a:t> </a:t>
            </a:r>
            <a:r>
              <a:rPr lang="en-US" altLang="zh-CN"/>
              <a:t>EDR</a:t>
            </a:r>
            <a:r>
              <a:rPr lang="zh-CN" altLang="en-US"/>
              <a:t> </a:t>
            </a:r>
            <a:r>
              <a:rPr lang="en-US" altLang="zh-CN"/>
              <a:t>phase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2A50C-250E-4A2D-58E5-6451ED75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A82F44-F3A8-CD79-D4E0-4BB45E36A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30490"/>
              </p:ext>
            </p:extLst>
          </p:nvPr>
        </p:nvGraphicFramePr>
        <p:xfrm>
          <a:off x="263352" y="1261864"/>
          <a:ext cx="117705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555">
                  <a:extLst>
                    <a:ext uri="{9D8B030D-6E8A-4147-A177-3AD203B41FA5}">
                      <a16:colId xmlns:a16="http://schemas.microsoft.com/office/drawing/2014/main" val="3647431247"/>
                    </a:ext>
                  </a:extLst>
                </a:gridCol>
                <a:gridCol w="3437749">
                  <a:extLst>
                    <a:ext uri="{9D8B030D-6E8A-4147-A177-3AD203B41FA5}">
                      <a16:colId xmlns:a16="http://schemas.microsoft.com/office/drawing/2014/main" val="1848682712"/>
                    </a:ext>
                  </a:extLst>
                </a:gridCol>
                <a:gridCol w="4861282">
                  <a:extLst>
                    <a:ext uri="{9D8B030D-6E8A-4147-A177-3AD203B41FA5}">
                      <a16:colId xmlns:a16="http://schemas.microsoft.com/office/drawing/2014/main" val="1660132979"/>
                    </a:ext>
                  </a:extLst>
                </a:gridCol>
              </a:tblGrid>
              <a:tr h="333460">
                <a:tc>
                  <a:txBody>
                    <a:bodyPr/>
                    <a:lstStyle/>
                    <a:p>
                      <a:r>
                        <a:rPr lang="en-US" altLang="zh-CN"/>
                        <a:t>Key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aspects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Figure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of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merit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R&amp;D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goal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25808"/>
                  </a:ext>
                </a:extLst>
              </a:tr>
              <a:tr h="333460">
                <a:tc>
                  <a:txBody>
                    <a:bodyPr/>
                    <a:lstStyle/>
                    <a:p>
                      <a:r>
                        <a:rPr lang="en-US" altLang="zh-CN"/>
                        <a:t>Design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study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&gt;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50%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polarization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for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both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beams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improve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pol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e-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design,</a:t>
                      </a:r>
                      <a:r>
                        <a:rPr lang="zh-CN" altLang="en-US"/>
                        <a:t>  </a:t>
                      </a:r>
                      <a:r>
                        <a:rPr lang="en-US" altLang="zh-CN"/>
                        <a:t>study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pol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e+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scheme</a:t>
                      </a:r>
                      <a:r>
                        <a:rPr lang="zh-CN" altLang="en-US"/>
                        <a:t>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7322"/>
                  </a:ext>
                </a:extLst>
              </a:tr>
              <a:tr h="333460">
                <a:tc>
                  <a:txBody>
                    <a:bodyPr/>
                    <a:lstStyle/>
                    <a:p>
                      <a:r>
                        <a:rPr lang="en-US" altLang="zh-CN"/>
                        <a:t>Polarized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electron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source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polarization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&gt;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polarized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DC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gun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@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PAPS,</a:t>
                      </a:r>
                      <a:r>
                        <a:rPr lang="zh-CN" altLang="en-US"/>
                        <a:t>  </a:t>
                      </a:r>
                      <a:r>
                        <a:rPr lang="en-US" altLang="zh-CN"/>
                        <a:t>polarization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&gt;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85%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57387"/>
                  </a:ext>
                </a:extLst>
              </a:tr>
              <a:tr h="333460">
                <a:tc>
                  <a:txBody>
                    <a:bodyPr/>
                    <a:lstStyle/>
                    <a:p>
                      <a:r>
                        <a:rPr lang="en-US" altLang="zh-CN"/>
                        <a:t>Compton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polarimeter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3D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measurements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~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0.1%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vertical</a:t>
                      </a:r>
                      <a:r>
                        <a:rPr lang="zh-CN" altLang="en-US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polarization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measurement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@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BEPCII,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~1%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60545"/>
                  </a:ext>
                </a:extLst>
              </a:tr>
              <a:tr h="583556">
                <a:tc>
                  <a:txBody>
                    <a:bodyPr/>
                    <a:lstStyle/>
                    <a:p>
                      <a:r>
                        <a:rPr lang="en-US" altLang="zh-CN"/>
                        <a:t>Resonant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depolarization-based</a:t>
                      </a:r>
                    </a:p>
                    <a:p>
                      <a:r>
                        <a:rPr lang="en-US" altLang="zh-CN"/>
                        <a:t>beam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energy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calibration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~10</a:t>
                      </a:r>
                      <a:r>
                        <a:rPr lang="en-US" altLang="zh-CN" baseline="30000"/>
                        <a:t>-6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for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Z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&amp;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W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demonstration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@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BEPCII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58677"/>
                  </a:ext>
                </a:extLst>
              </a:tr>
              <a:tr h="583556">
                <a:tc>
                  <a:txBody>
                    <a:bodyPr/>
                    <a:lstStyle/>
                    <a:p>
                      <a:r>
                        <a:rPr lang="en-US" altLang="zh-CN"/>
                        <a:t>Solenoid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spin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rotator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for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longitudinal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polarization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@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Z-pole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Solenid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integral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field</a:t>
                      </a:r>
                      <a:r>
                        <a:rPr lang="zh-CN" altLang="en-US"/>
                        <a:t> </a:t>
                      </a:r>
                      <a:endParaRPr lang="en-US" altLang="zh-CN"/>
                    </a:p>
                    <a:p>
                      <a:r>
                        <a:rPr lang="en-US" altLang="zh-CN"/>
                        <a:t>~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T.m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per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IP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HTS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SC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solenoid,</a:t>
                      </a:r>
                      <a:r>
                        <a:rPr lang="zh-CN" altLang="en-US"/>
                        <a:t>  </a:t>
                      </a:r>
                      <a:r>
                        <a:rPr lang="en-US" altLang="zh-CN"/>
                        <a:t>B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~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12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T,</a:t>
                      </a:r>
                      <a:r>
                        <a:rPr lang="zh-CN" altLang="en-US"/>
                        <a:t>  </a:t>
                      </a:r>
                      <a:r>
                        <a:rPr lang="en-US" altLang="zh-CN"/>
                        <a:t>BL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&gt;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10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T.m</a:t>
                      </a:r>
                      <a:r>
                        <a:rPr lang="zh-CN" altLang="en-US"/>
                        <a:t> </a:t>
                      </a:r>
                      <a:endParaRPr lang="en-HK" altLang="zh-CN"/>
                    </a:p>
                    <a:p>
                      <a:r>
                        <a:rPr lang="en-US" altLang="zh-CN"/>
                        <a:t>beam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test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@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a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future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test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facility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17383"/>
                  </a:ext>
                </a:extLst>
              </a:tr>
            </a:tbl>
          </a:graphicData>
        </a:graphic>
      </p:graphicFrame>
      <p:pic>
        <p:nvPicPr>
          <p:cNvPr id="7" name="图片 4" descr="spinPrecession.gif">
            <a:extLst>
              <a:ext uri="{FF2B5EF4-FFF2-40B4-BE49-F238E27FC236}">
                <a16:creationId xmlns:a16="http://schemas.microsoft.com/office/drawing/2014/main" id="{CDC1BCD8-EBB7-9D51-DDA0-930B135B5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95" y="4987801"/>
            <a:ext cx="3030017" cy="1414008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E50E85B9-84B7-4DCB-5486-BE5364F7809C}"/>
              </a:ext>
            </a:extLst>
          </p:cNvPr>
          <p:cNvSpPr/>
          <p:nvPr/>
        </p:nvSpPr>
        <p:spPr>
          <a:xfrm>
            <a:off x="7095063" y="6104938"/>
            <a:ext cx="469525" cy="12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0D69DCB-DC1F-B41E-636C-E87B111C6693}"/>
              </a:ext>
            </a:extLst>
          </p:cNvPr>
          <p:cNvSpPr txBox="1"/>
          <p:nvPr/>
        </p:nvSpPr>
        <p:spPr>
          <a:xfrm>
            <a:off x="6778912" y="6182628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polarimeter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72CD8CA6-7CDB-278E-235E-75185A2CCB0C}"/>
              </a:ext>
            </a:extLst>
          </p:cNvPr>
          <p:cNvSpPr/>
          <p:nvPr/>
        </p:nvSpPr>
        <p:spPr>
          <a:xfrm>
            <a:off x="8319199" y="5722444"/>
            <a:ext cx="127800" cy="2762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椭圆 15">
            <a:extLst>
              <a:ext uri="{FF2B5EF4-FFF2-40B4-BE49-F238E27FC236}">
                <a16:creationId xmlns:a16="http://schemas.microsoft.com/office/drawing/2014/main" id="{13815478-F5AC-86A0-6247-3C41C2C58256}"/>
              </a:ext>
            </a:extLst>
          </p:cNvPr>
          <p:cNvSpPr/>
          <p:nvPr/>
        </p:nvSpPr>
        <p:spPr>
          <a:xfrm>
            <a:off x="6547727" y="5969840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9D9DE7F4-C03A-60FB-A25F-FBF5272B7F37}"/>
              </a:ext>
            </a:extLst>
          </p:cNvPr>
          <p:cNvSpPr txBox="1"/>
          <p:nvPr/>
        </p:nvSpPr>
        <p:spPr>
          <a:xfrm>
            <a:off x="5822831" y="6084009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B16E3-7F1A-19FF-D8C7-287CA2DFF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39" y="4417653"/>
            <a:ext cx="3527387" cy="1984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5FD2E-4435-C3D0-72C1-751939BB1B87}"/>
              </a:ext>
            </a:extLst>
          </p:cNvPr>
          <p:cNvSpPr txBox="1"/>
          <p:nvPr/>
        </p:nvSpPr>
        <p:spPr>
          <a:xfrm>
            <a:off x="304785" y="4228281"/>
            <a:ext cx="168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</a:rPr>
              <a:t>Hardware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R&amp;D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and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beam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tests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C42A7-2FCA-BF9E-765F-DBD28BAD9F6B}"/>
              </a:ext>
            </a:extLst>
          </p:cNvPr>
          <p:cNvSpPr txBox="1"/>
          <p:nvPr/>
        </p:nvSpPr>
        <p:spPr>
          <a:xfrm>
            <a:off x="345418" y="5214372"/>
            <a:ext cx="16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Experimental</a:t>
            </a:r>
            <a:r>
              <a:rPr lang="zh-CN" altLang="en-US" b="1"/>
              <a:t> </a:t>
            </a:r>
            <a:r>
              <a:rPr lang="en-US" altLang="zh-CN" b="1"/>
              <a:t>studies</a:t>
            </a:r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BF318-712B-94C4-7E68-E082631CCD6D}"/>
              </a:ext>
            </a:extLst>
          </p:cNvPr>
          <p:cNvSpPr txBox="1"/>
          <p:nvPr/>
        </p:nvSpPr>
        <p:spPr>
          <a:xfrm>
            <a:off x="330771" y="6228020"/>
            <a:ext cx="164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Physics</a:t>
            </a:r>
            <a:r>
              <a:rPr lang="zh-CN" altLang="en-US" b="1"/>
              <a:t> </a:t>
            </a:r>
            <a:r>
              <a:rPr lang="en-US" altLang="zh-CN" b="1"/>
              <a:t>design</a:t>
            </a:r>
            <a:endParaRPr lang="en-US" b="1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3E7176-BA43-3408-FB4B-9FE451A14DDA}"/>
              </a:ext>
            </a:extLst>
          </p:cNvPr>
          <p:cNvCxnSpPr>
            <a:cxnSpLocks/>
          </p:cNvCxnSpPr>
          <p:nvPr/>
        </p:nvCxnSpPr>
        <p:spPr>
          <a:xfrm flipH="1">
            <a:off x="997437" y="4797152"/>
            <a:ext cx="1" cy="4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C2C070-8B2F-041D-8987-CADC1286F97A}"/>
              </a:ext>
            </a:extLst>
          </p:cNvPr>
          <p:cNvCxnSpPr>
            <a:cxnSpLocks/>
          </p:cNvCxnSpPr>
          <p:nvPr/>
        </p:nvCxnSpPr>
        <p:spPr>
          <a:xfrm flipH="1">
            <a:off x="990642" y="5823925"/>
            <a:ext cx="1" cy="4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EDC6A8-CF54-C084-153C-80800E9748E6}"/>
              </a:ext>
            </a:extLst>
          </p:cNvPr>
          <p:cNvSpPr txBox="1"/>
          <p:nvPr/>
        </p:nvSpPr>
        <p:spPr>
          <a:xfrm>
            <a:off x="1032049" y="485982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Enable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8EF9A-0174-09A8-CB9D-6A2E982D0B09}"/>
              </a:ext>
            </a:extLst>
          </p:cNvPr>
          <p:cNvSpPr txBox="1"/>
          <p:nvPr/>
        </p:nvSpPr>
        <p:spPr>
          <a:xfrm>
            <a:off x="1032049" y="5798935"/>
            <a:ext cx="72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Verify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CFA38B-87A0-41A7-5B1A-68D3C0961635}"/>
              </a:ext>
            </a:extLst>
          </p:cNvPr>
          <p:cNvSpPr/>
          <p:nvPr/>
        </p:nvSpPr>
        <p:spPr>
          <a:xfrm>
            <a:off x="304785" y="4228281"/>
            <a:ext cx="1672112" cy="236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D22512A-EFD6-07B4-729A-B4957276D196}"/>
              </a:ext>
            </a:extLst>
          </p:cNvPr>
          <p:cNvSpPr txBox="1"/>
          <p:nvPr/>
        </p:nvSpPr>
        <p:spPr>
          <a:xfrm>
            <a:off x="7734429" y="6021436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de</a:t>
            </a:r>
            <a:r>
              <a:rPr lang="en-US" altLang="zh-CN" sz="1400" b="1" dirty="0">
                <a:solidFill>
                  <a:srgbClr val="0432FF"/>
                </a:solidFill>
              </a:rPr>
              <a:t>polarizer</a:t>
            </a:r>
            <a:endParaRPr lang="en-US" sz="14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87628</TotalTime>
  <Words>1592</Words>
  <Application>Microsoft Macintosh PowerPoint</Application>
  <PresentationFormat>Widescreen</PresentationFormat>
  <Paragraphs>262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微软雅黑</vt:lpstr>
      <vt:lpstr>Arial</vt:lpstr>
      <vt:lpstr>Arial Black</vt:lpstr>
      <vt:lpstr>Ayuthaya</vt:lpstr>
      <vt:lpstr>Calibri</vt:lpstr>
      <vt:lpstr>Times New Roman</vt:lpstr>
      <vt:lpstr>Wingdings</vt:lpstr>
      <vt:lpstr>Office 主题</vt:lpstr>
      <vt:lpstr>PowerPoint Presentation</vt:lpstr>
      <vt:lpstr>Outline</vt:lpstr>
      <vt:lpstr>Physics motivation of polarized beams @ CEPC</vt:lpstr>
      <vt:lpstr>Injecting polarized beams</vt:lpstr>
      <vt:lpstr>Injecting polarized beams</vt:lpstr>
      <vt:lpstr>Modification to the linac</vt:lpstr>
      <vt:lpstr>Updates on booster polarization maintenance</vt:lpstr>
      <vt:lpstr>Spin rotator implementation in Colliders</vt:lpstr>
      <vt:lpstr>Key aspects of polarization R&amp;D in the EDR phase </vt:lpstr>
      <vt:lpstr>A test facility for polarized electron source</vt:lpstr>
      <vt:lpstr>A test facility for polarized electron source</vt:lpstr>
      <vt:lpstr>Compton polarimeter @ BEPCII</vt:lpstr>
      <vt:lpstr>Compton polarimeter @ BEPCII</vt:lpstr>
      <vt:lpstr>Compton polarimeter @ BEPCII</vt:lpstr>
      <vt:lpstr>YBCO Superconducting solenoid spin rotator R&amp;D</vt:lpstr>
      <vt:lpstr>Motivation for longitudinal polarization at BEPCII </vt:lpstr>
      <vt:lpstr>Polarization issues of BEPCII at 1.55 GeV</vt:lpstr>
      <vt:lpstr>Envisaged modifications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5005</cp:revision>
  <cp:lastPrinted>2022-11-06T05:19:21Z</cp:lastPrinted>
  <dcterms:created xsi:type="dcterms:W3CDTF">2012-09-04T11:33:36Z</dcterms:created>
  <dcterms:modified xsi:type="dcterms:W3CDTF">2025-06-17T16:42:19Z</dcterms:modified>
</cp:coreProperties>
</file>