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953" r:id="rId2"/>
    <p:sldId id="907" r:id="rId3"/>
    <p:sldId id="388" r:id="rId4"/>
    <p:sldId id="260" r:id="rId5"/>
    <p:sldId id="2201" r:id="rId6"/>
    <p:sldId id="2202" r:id="rId7"/>
    <p:sldId id="259" r:id="rId8"/>
    <p:sldId id="2191" r:id="rId9"/>
    <p:sldId id="2181" r:id="rId10"/>
    <p:sldId id="1136" r:id="rId11"/>
    <p:sldId id="1039" r:id="rId12"/>
    <p:sldId id="395" r:id="rId13"/>
    <p:sldId id="1001" r:id="rId14"/>
    <p:sldId id="700" r:id="rId15"/>
    <p:sldId id="2205" r:id="rId16"/>
    <p:sldId id="2206" r:id="rId17"/>
    <p:sldId id="1118" r:id="rId18"/>
    <p:sldId id="707" r:id="rId19"/>
    <p:sldId id="965" r:id="rId20"/>
    <p:sldId id="983" r:id="rId21"/>
    <p:sldId id="2209" r:id="rId22"/>
    <p:sldId id="2208"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00"/>
    <a:srgbClr val="0000FF"/>
    <a:srgbClr val="FFFFFF"/>
    <a:srgbClr val="003399"/>
    <a:srgbClr val="E6E6E6"/>
    <a:srgbClr val="0070C0"/>
    <a:srgbClr val="4D8357"/>
    <a:srgbClr val="0058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7750" autoAdjust="0"/>
  </p:normalViewPr>
  <p:slideViewPr>
    <p:cSldViewPr>
      <p:cViewPr varScale="1">
        <p:scale>
          <a:sx n="100" d="100"/>
          <a:sy n="100" d="100"/>
        </p:scale>
        <p:origin x="798" y="72"/>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2025/6/18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2025/6/18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281471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425985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50772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20</a:t>
            </a:fld>
            <a:endParaRPr lang="zh-CN" altLang="en-US"/>
          </a:p>
        </p:txBody>
      </p:sp>
    </p:spTree>
    <p:extLst>
      <p:ext uri="{BB962C8B-B14F-4D97-AF65-F5344CB8AC3E}">
        <p14:creationId xmlns:p14="http://schemas.microsoft.com/office/powerpoint/2010/main" val="285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290519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9A874A-D914-4F31-8D56-1D66AEE3B8E2}" type="slidenum">
              <a:rPr lang="zh-CN" altLang="en-US" smtClean="0"/>
              <a:t>4</a:t>
            </a:fld>
            <a:endParaRPr lang="zh-CN" altLang="en-US"/>
          </a:p>
        </p:txBody>
      </p:sp>
    </p:spTree>
    <p:extLst>
      <p:ext uri="{BB962C8B-B14F-4D97-AF65-F5344CB8AC3E}">
        <p14:creationId xmlns:p14="http://schemas.microsoft.com/office/powerpoint/2010/main" val="86537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332707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6</a:t>
            </a:fld>
            <a:endParaRPr lang="zh-CN" altLang="en-US"/>
          </a:p>
        </p:txBody>
      </p:sp>
    </p:spTree>
    <p:extLst>
      <p:ext uri="{BB962C8B-B14F-4D97-AF65-F5344CB8AC3E}">
        <p14:creationId xmlns:p14="http://schemas.microsoft.com/office/powerpoint/2010/main" val="194016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8</a:t>
            </a:fld>
            <a:endParaRPr lang="zh-CN" altLang="en-US"/>
          </a:p>
        </p:txBody>
      </p:sp>
    </p:spTree>
    <p:extLst>
      <p:ext uri="{BB962C8B-B14F-4D97-AF65-F5344CB8AC3E}">
        <p14:creationId xmlns:p14="http://schemas.microsoft.com/office/powerpoint/2010/main" val="372585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9</a:t>
            </a:fld>
            <a:endParaRPr lang="zh-CN" altLang="en-US"/>
          </a:p>
        </p:txBody>
      </p:sp>
    </p:spTree>
    <p:extLst>
      <p:ext uri="{BB962C8B-B14F-4D97-AF65-F5344CB8AC3E}">
        <p14:creationId xmlns:p14="http://schemas.microsoft.com/office/powerpoint/2010/main" val="381017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11</a:t>
            </a:fld>
            <a:endParaRPr lang="zh-CN" altLang="en-US"/>
          </a:p>
        </p:txBody>
      </p:sp>
    </p:spTree>
    <p:extLst>
      <p:ext uri="{BB962C8B-B14F-4D97-AF65-F5344CB8AC3E}">
        <p14:creationId xmlns:p14="http://schemas.microsoft.com/office/powerpoint/2010/main" val="328259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138667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0A5E581-4971-4432-8F00-D192452B738C}" type="datetime1">
              <a:rPr lang="zh-CN" altLang="en-US" smtClean="0"/>
              <a:t>2025/6/18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FAE8EF5-2592-41FD-906C-5885F10B1C26}" type="datetime1">
              <a:rPr lang="zh-CN" altLang="en-US" smtClean="0"/>
              <a:t>2025/6/18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F68211-46BE-4B32-B2F0-53FBE4DA7266}" type="datetime1">
              <a:rPr lang="zh-CN" altLang="en-US" smtClean="0"/>
              <a:t>2025/6/18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E59FAC36-AC78-4A4B-8D2E-DF3C50610333}" type="datetime1">
              <a:rPr lang="zh-CN" altLang="en-US" smtClean="0"/>
              <a:t>2025/6/18</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6F410-EBA8-47D0-97C9-3A12802FA66A}" type="datetime1">
              <a:rPr lang="zh-CN" altLang="en-US" smtClean="0"/>
              <a:t>2025/6/18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IARC 2024</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s://doi.org/10.1007/s41605-024-00463-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438293" y="2641040"/>
            <a:ext cx="11316048"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4800" dirty="0">
                <a:solidFill>
                  <a:srgbClr val="C00000"/>
                </a:solidFill>
              </a:rPr>
              <a:t>CEPC MDI study status in EDR</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Sha Bai</a:t>
            </a:r>
          </a:p>
          <a:p>
            <a:pPr algn="ctr"/>
            <a:r>
              <a:rPr lang="en-US" altLang="zh-CN" sz="2800" dirty="0">
                <a:latin typeface="Times New Roman" panose="02020603050405020304" pitchFamily="18" charset="0"/>
                <a:ea typeface="微软雅黑" panose="020B0503020204020204" pitchFamily="34" charset="-122"/>
              </a:rPr>
              <a:t>On behalf of CEPC MDI group</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June 16</a:t>
            </a:r>
            <a:r>
              <a:rPr lang="en-US" altLang="zh-CN" baseline="30000" dirty="0">
                <a:solidFill>
                  <a:schemeClr val="bg1"/>
                </a:solidFill>
              </a:rPr>
              <a:t>th</a:t>
            </a:r>
            <a:r>
              <a:rPr lang="en-US" altLang="zh-CN" dirty="0">
                <a:solidFill>
                  <a:schemeClr val="bg1"/>
                </a:solidFill>
              </a:rPr>
              <a:t>-19</a:t>
            </a:r>
            <a:r>
              <a:rPr lang="en-US" altLang="zh-CN" baseline="30000" dirty="0">
                <a:solidFill>
                  <a:schemeClr val="bg1"/>
                </a:solidFill>
              </a:rPr>
              <a:t>th</a:t>
            </a:r>
            <a:r>
              <a:rPr lang="en-US" altLang="zh-CN" dirty="0">
                <a:solidFill>
                  <a:schemeClr val="bg1"/>
                </a:solidFill>
              </a:rPr>
              <a:t>  2025, European Edition of the International Workshop on CEPC</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a:xfrm>
            <a:off x="8760296" y="6350948"/>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10</a:t>
            </a:fld>
            <a:endParaRPr lang="zh-CN" altLang="en-US"/>
          </a:p>
        </p:txBody>
      </p:sp>
      <p:sp>
        <p:nvSpPr>
          <p:cNvPr id="48" name="内容占位符 1">
            <a:extLst>
              <a:ext uri="{FF2B5EF4-FFF2-40B4-BE49-F238E27FC236}">
                <a16:creationId xmlns:a16="http://schemas.microsoft.com/office/drawing/2014/main" id="{B565458D-7F0E-45EA-8866-F70E16B4699A}"/>
              </a:ext>
            </a:extLst>
          </p:cNvPr>
          <p:cNvSpPr txBox="1">
            <a:spLocks/>
          </p:cNvSpPr>
          <p:nvPr/>
        </p:nvSpPr>
        <p:spPr>
          <a:xfrm>
            <a:off x="609599" y="1285861"/>
            <a:ext cx="10820437" cy="197225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060"/>
              </a:buClr>
              <a:buSzPct val="100000"/>
              <a:buFont typeface="Wingdings" panose="05000000000000000000" pitchFamily="2" charset="2"/>
              <a:buChar char="Ø"/>
            </a:pPr>
            <a:r>
              <a:rPr lang="en-US" altLang="zh-CN" sz="2400" dirty="0"/>
              <a:t>Thermal analyses of beam pipe at cryostat @Higgs, 50MW</a:t>
            </a:r>
          </a:p>
        </p:txBody>
      </p:sp>
      <p:sp>
        <p:nvSpPr>
          <p:cNvPr id="5" name="标题 4">
            <a:extLst>
              <a:ext uri="{FF2B5EF4-FFF2-40B4-BE49-F238E27FC236}">
                <a16:creationId xmlns:a16="http://schemas.microsoft.com/office/drawing/2014/main" id="{7479AB12-8564-4968-BEC4-2F4362F08EC0}"/>
              </a:ext>
            </a:extLst>
          </p:cNvPr>
          <p:cNvSpPr>
            <a:spLocks noGrp="1"/>
          </p:cNvSpPr>
          <p:nvPr>
            <p:ph type="title"/>
          </p:nvPr>
        </p:nvSpPr>
        <p:spPr/>
        <p:txBody>
          <a:bodyPr/>
          <a:lstStyle/>
          <a:p>
            <a:r>
              <a:rPr lang="en-US" altLang="zh-CN" dirty="0"/>
              <a:t>Thermal analysis of IR beam pipe</a:t>
            </a:r>
            <a:endParaRPr lang="zh-CN" altLang="en-US" dirty="0"/>
          </a:p>
        </p:txBody>
      </p:sp>
      <p:pic>
        <p:nvPicPr>
          <p:cNvPr id="15" name="Picture 2">
            <a:extLst>
              <a:ext uri="{FF2B5EF4-FFF2-40B4-BE49-F238E27FC236}">
                <a16:creationId xmlns:a16="http://schemas.microsoft.com/office/drawing/2014/main" id="{A0340E58-6733-4BF4-84D0-7C9A6E246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75" y="1982157"/>
            <a:ext cx="5256584" cy="197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31527C04-5B91-4CE9-9FB1-3FD8F872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458" y="1981820"/>
            <a:ext cx="5223578" cy="196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17">
            <a:extLst>
              <a:ext uri="{FF2B5EF4-FFF2-40B4-BE49-F238E27FC236}">
                <a16:creationId xmlns:a16="http://schemas.microsoft.com/office/drawing/2014/main" id="{D4D8C46E-33F1-42DD-B5AB-A4B093C92845}"/>
              </a:ext>
            </a:extLst>
          </p:cNvPr>
          <p:cNvSpPr txBox="1"/>
          <p:nvPr/>
        </p:nvSpPr>
        <p:spPr>
          <a:xfrm>
            <a:off x="586904" y="4286741"/>
            <a:ext cx="10887001" cy="2246769"/>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Two</a:t>
            </a:r>
            <a:r>
              <a:rPr lang="zh-CN" altLang="en-US" sz="2000" dirty="0">
                <a:latin typeface="Arial" panose="020B0604020202020204" pitchFamily="34" charset="0"/>
                <a:cs typeface="Arial" panose="020B0604020202020204" pitchFamily="34" charset="0"/>
              </a:rPr>
              <a:t> mask</a:t>
            </a:r>
            <a:r>
              <a:rPr lang="en-US" altLang="zh-CN" sz="2000" dirty="0">
                <a:latin typeface="Arial" panose="020B0604020202020204" pitchFamily="34" charset="0"/>
                <a:cs typeface="Arial" panose="020B0604020202020204" pitchFamily="34" charset="0"/>
              </a:rPr>
              <a:t>s</a:t>
            </a:r>
            <a:r>
              <a:rPr lang="zh-CN" altLang="en-US" sz="2000" dirty="0">
                <a:latin typeface="Arial" panose="020B0604020202020204" pitchFamily="34" charset="0"/>
                <a:cs typeface="Arial" panose="020B0604020202020204" pitchFamily="34" charset="0"/>
              </a:rPr>
              <a:t> at 1.9m and </a:t>
            </a:r>
            <a:r>
              <a:rPr lang="en-US" altLang="zh-CN" sz="2000" dirty="0">
                <a:latin typeface="Arial" panose="020B0604020202020204" pitchFamily="34" charset="0"/>
                <a:cs typeface="Arial" panose="020B0604020202020204" pitchFamily="34" charset="0"/>
              </a:rPr>
              <a:t>7</a:t>
            </a:r>
            <a:r>
              <a:rPr lang="zh-CN" altLang="en-US" sz="2000" dirty="0">
                <a:latin typeface="Arial" panose="020B0604020202020204" pitchFamily="34" charset="0"/>
                <a:cs typeface="Arial" panose="020B0604020202020204" pitchFamily="34" charset="0"/>
              </a:rPr>
              <a:t>.2m respectively, and the power density is highest at mask</a:t>
            </a:r>
            <a:r>
              <a:rPr lang="en-US" altLang="zh-CN" sz="2000" dirty="0">
                <a:latin typeface="Arial" panose="020B0604020202020204" pitchFamily="34" charset="0"/>
                <a:cs typeface="Arial" panose="020B0604020202020204" pitchFamily="34" charset="0"/>
              </a:rPr>
              <a:t>s</a:t>
            </a:r>
            <a:r>
              <a:rPr lang="zh-CN" altLang="en-US" sz="2000" dirty="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zh-CN" altLang="en-US" sz="2000" dirty="0">
                <a:latin typeface="Arial" panose="020B0604020202020204" pitchFamily="34" charset="0"/>
                <a:cs typeface="Arial" panose="020B0604020202020204" pitchFamily="34" charset="0"/>
              </a:rPr>
              <a:t>The power density of </a:t>
            </a:r>
            <a:r>
              <a:rPr lang="en-US" altLang="zh-CN" sz="2000" dirty="0">
                <a:latin typeface="Arial" panose="020B0604020202020204" pitchFamily="34" charset="0"/>
                <a:cs typeface="Arial" panose="020B0604020202020204" pitchFamily="34" charset="0"/>
              </a:rPr>
              <a:t>SR</a:t>
            </a:r>
            <a:r>
              <a:rPr lang="zh-CN" altLang="en-US" sz="2000" dirty="0">
                <a:latin typeface="Arial" panose="020B0604020202020204" pitchFamily="34" charset="0"/>
                <a:cs typeface="Arial" panose="020B0604020202020204" pitchFamily="34" charset="0"/>
              </a:rPr>
              <a:t> at Mask-1 is </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2.966 W/mm</a:t>
            </a:r>
            <a:r>
              <a:rPr lang="en-US" altLang="zh-CN" sz="2000" baseline="30000" dirty="0">
                <a:latin typeface="Arial" panose="020B0604020202020204" pitchFamily="34" charset="0"/>
                <a:cs typeface="Arial" panose="020B0604020202020204" pitchFamily="34" charset="0"/>
              </a:rPr>
              <a:t>2</a:t>
            </a:r>
            <a:r>
              <a:rPr lang="zh-CN" altLang="en-US" sz="2000" dirty="0">
                <a:latin typeface="Arial" panose="020B0604020202020204" pitchFamily="34" charset="0"/>
                <a:cs typeface="Arial" panose="020B0604020202020204" pitchFamily="34" charset="0"/>
              </a:rPr>
              <a:t>, and the power density of </a:t>
            </a:r>
            <a:r>
              <a:rPr lang="en-US" altLang="zh-CN" sz="2000" dirty="0">
                <a:latin typeface="Arial" panose="020B0604020202020204" pitchFamily="34" charset="0"/>
                <a:cs typeface="Arial" panose="020B0604020202020204" pitchFamily="34" charset="0"/>
              </a:rPr>
              <a:t>SR </a:t>
            </a:r>
            <a:r>
              <a:rPr lang="zh-CN" altLang="en-US" sz="2000" dirty="0">
                <a:latin typeface="Arial" panose="020B0604020202020204" pitchFamily="34" charset="0"/>
                <a:cs typeface="Arial" panose="020B0604020202020204" pitchFamily="34" charset="0"/>
              </a:rPr>
              <a:t>at Mask-2 </a:t>
            </a:r>
            <a:r>
              <a:rPr lang="en-US" altLang="zh-CN" sz="2000" dirty="0">
                <a:latin typeface="Arial" panose="020B0604020202020204" pitchFamily="34" charset="0"/>
                <a:cs typeface="Arial" panose="020B0604020202020204" pitchFamily="34" charset="0"/>
              </a:rPr>
              <a:t>is ~</a:t>
            </a:r>
            <a:r>
              <a:rPr lang="zh-CN" altLang="en-US" sz="2000" dirty="0">
                <a:latin typeface="Arial" panose="020B0604020202020204" pitchFamily="34" charset="0"/>
                <a:cs typeface="Arial" panose="020B0604020202020204" pitchFamily="34" charset="0"/>
              </a:rPr>
              <a:t>3.2 W/mm</a:t>
            </a:r>
            <a:r>
              <a:rPr lang="zh-CN" altLang="en-US" sz="2000" baseline="30000" dirty="0">
                <a:latin typeface="Arial" panose="020B0604020202020204" pitchFamily="34" charset="0"/>
                <a:cs typeface="Arial" panose="020B0604020202020204" pitchFamily="34" charset="0"/>
              </a:rPr>
              <a:t>2</a:t>
            </a:r>
            <a:r>
              <a:rPr lang="zh-CN" altLang="en-US"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power density at the crotch part is 2.97 W/mm</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while the power density at other positions is less than 0.8 W/mm</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highest temperature at crotch part is 42.86 ℃; The highest temperature at Masks is 38.5 ℃.</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17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97839FE4-494E-44D3-8E22-5B1CFE8B9FFC}"/>
              </a:ext>
            </a:extLst>
          </p:cNvPr>
          <p:cNvSpPr/>
          <p:nvPr/>
        </p:nvSpPr>
        <p:spPr bwMode="auto">
          <a:xfrm>
            <a:off x="6586989" y="1152449"/>
            <a:ext cx="5269651" cy="3782419"/>
          </a:xfrm>
          <a:prstGeom prst="roundRect">
            <a:avLst/>
          </a:prstGeom>
          <a:solidFill>
            <a:srgbClr val="0070C0">
              <a:alpha val="8000"/>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p:txBody>
      </p:sp>
      <p:pic>
        <p:nvPicPr>
          <p:cNvPr id="38" name="图片 37">
            <a:extLst>
              <a:ext uri="{FF2B5EF4-FFF2-40B4-BE49-F238E27FC236}">
                <a16:creationId xmlns:a16="http://schemas.microsoft.com/office/drawing/2014/main" id="{4C47B267-C201-4C67-A3CE-939FEA520AF3}"/>
              </a:ext>
            </a:extLst>
          </p:cNvPr>
          <p:cNvPicPr>
            <a:picLocks noChangeAspect="1"/>
          </p:cNvPicPr>
          <p:nvPr/>
        </p:nvPicPr>
        <p:blipFill>
          <a:blip r:embed="rId3"/>
          <a:stretch>
            <a:fillRect/>
          </a:stretch>
        </p:blipFill>
        <p:spPr>
          <a:xfrm>
            <a:off x="224136" y="3619478"/>
            <a:ext cx="6240016" cy="1330892"/>
          </a:xfrm>
          <a:prstGeom prst="rect">
            <a:avLst/>
          </a:prstGeom>
        </p:spPr>
      </p:pic>
      <p:sp>
        <p:nvSpPr>
          <p:cNvPr id="8" name="矩形 7">
            <a:extLst>
              <a:ext uri="{FF2B5EF4-FFF2-40B4-BE49-F238E27FC236}">
                <a16:creationId xmlns:a16="http://schemas.microsoft.com/office/drawing/2014/main" id="{8A55C4AC-E35D-4FEA-896B-DE33C8ACEA3C}"/>
              </a:ext>
            </a:extLst>
          </p:cNvPr>
          <p:cNvSpPr/>
          <p:nvPr/>
        </p:nvSpPr>
        <p:spPr>
          <a:xfrm>
            <a:off x="6776864" y="1349095"/>
            <a:ext cx="4791744" cy="3724096"/>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in double pipe and one 2 button </a:t>
            </a:r>
            <a:r>
              <a:rPr lang="en-US" altLang="zh-CN" kern="100" dirty="0">
                <a:latin typeface="Arial" panose="020B0604020202020204" pitchFamily="34" charset="0"/>
                <a:cs typeface="Arial" panose="020B0604020202020204" pitchFamily="34" charset="0"/>
              </a:rPr>
              <a:t>electrodes BPM in single pipe at each side of CEPC IR are adopted.</a:t>
            </a:r>
          </a:p>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cs typeface="Arial" panose="020B0604020202020204" pitchFamily="34" charset="0"/>
              </a:rPr>
              <a:t>2 button electrodes BPM for measuring the arrival time.</a:t>
            </a:r>
          </a:p>
          <a:p>
            <a:pPr marL="285750" indent="-285750" algn="just">
              <a:buFont typeface="Wingdings" panose="05000000000000000000" pitchFamily="2" charset="2"/>
              <a:buChar char="Ø"/>
            </a:pPr>
            <a:r>
              <a:rPr lang="en-US" altLang="zh-CN" dirty="0">
                <a:latin typeface="Arial" panose="020B0604020202020204" pitchFamily="34" charset="0"/>
                <a:cs typeface="Arial" panose="020B0604020202020204" pitchFamily="34" charset="0"/>
              </a:rPr>
              <a:t>U</a:t>
            </a:r>
            <a:r>
              <a:rPr lang="en-US" altLang="zh-CN" dirty="0">
                <a:effectLst/>
                <a:latin typeface="Arial" panose="020B0604020202020204" pitchFamily="34" charset="0"/>
                <a:cs typeface="Arial" panose="020B0604020202020204" pitchFamily="34" charset="0"/>
              </a:rPr>
              <a:t>tilize </a:t>
            </a:r>
            <a:r>
              <a:rPr lang="en-US" altLang="zh-CN" dirty="0">
                <a:latin typeface="Arial" panose="020B0604020202020204" pitchFamily="34" charset="0"/>
                <a:cs typeface="Arial" panose="020B0604020202020204" pitchFamily="34" charset="0"/>
              </a:rPr>
              <a:t>a</a:t>
            </a:r>
            <a:r>
              <a:rPr lang="zh-CN" altLang="en-US" dirty="0">
                <a:latin typeface="Arial" panose="020B0604020202020204" pitchFamily="34" charset="0"/>
                <a:cs typeface="Arial" panose="020B0604020202020204" pitchFamily="34" charset="0"/>
              </a:rPr>
              <a:t> </a:t>
            </a:r>
            <a:r>
              <a:rPr lang="en-US" altLang="zh-CN" dirty="0">
                <a:effectLst/>
                <a:latin typeface="Arial" panose="020B0604020202020204" pitchFamily="34" charset="0"/>
                <a:cs typeface="Arial" panose="020B0604020202020204" pitchFamily="34" charset="0"/>
              </a:rPr>
              <a:t>pair of BPMs for vertical beam orbit feedback (fast </a:t>
            </a:r>
            <a:r>
              <a:rPr lang="en-US" altLang="zh-CN" dirty="0" err="1">
                <a:effectLst/>
                <a:latin typeface="Arial" panose="020B0604020202020204" pitchFamily="34" charset="0"/>
                <a:cs typeface="Arial" panose="020B0604020202020204" pitchFamily="34" charset="0"/>
              </a:rPr>
              <a:t>lumi</a:t>
            </a:r>
            <a:r>
              <a:rPr lang="en-US" altLang="zh-CN" dirty="0">
                <a:effectLst/>
                <a:latin typeface="Arial" panose="020B0604020202020204" pitchFamily="34" charset="0"/>
                <a:cs typeface="Arial" panose="020B0604020202020204" pitchFamily="34" charset="0"/>
              </a:rPr>
              <a:t> monitor for horizontal), placed at symmetric positions on each side of the IP, located at </a:t>
            </a:r>
            <a:r>
              <a:rPr lang="en-US" altLang="zh-CN" dirty="0">
                <a:latin typeface="Arial" panose="020B0604020202020204" pitchFamily="34" charset="0"/>
                <a:cs typeface="Arial" panose="020B0604020202020204" pitchFamily="34" charset="0"/>
              </a:rPr>
              <a:t>950mm~1050mm from IP.</a:t>
            </a:r>
            <a:endParaRPr lang="en-US" altLang="zh-CN" kern="100" dirty="0">
              <a:latin typeface="Arial" panose="020B0604020202020204" pitchFamily="34" charset="0"/>
              <a:cs typeface="Arial" panose="020B0604020202020204" pitchFamily="34" charset="0"/>
            </a:endParaRPr>
          </a:p>
          <a:p>
            <a:pPr marL="285750" indent="-285750" algn="just">
              <a:spcAft>
                <a:spcPts val="0"/>
              </a:spcAft>
              <a:buFont typeface="Wingdings" panose="05000000000000000000" pitchFamily="2" charset="2"/>
              <a:buChar char="Ø"/>
            </a:pPr>
            <a:endParaRPr lang="en-US" altLang="zh-CN" sz="2000" kern="100" dirty="0">
              <a:latin typeface="Arial" panose="020B0604020202020204" pitchFamily="34" charset="0"/>
              <a:ea typeface="宋体" panose="02010600030101010101" pitchFamily="2" charset="-122"/>
              <a:cs typeface="Arial" panose="020B0604020202020204" pitchFamily="34" charset="0"/>
            </a:endParaRPr>
          </a:p>
        </p:txBody>
      </p:sp>
      <p:pic>
        <p:nvPicPr>
          <p:cNvPr id="10" name="图片 9">
            <a:extLst>
              <a:ext uri="{FF2B5EF4-FFF2-40B4-BE49-F238E27FC236}">
                <a16:creationId xmlns:a16="http://schemas.microsoft.com/office/drawing/2014/main" id="{3BE547D3-1FFD-4526-B48B-50A5C9BC6F8E}"/>
              </a:ext>
            </a:extLst>
          </p:cNvPr>
          <p:cNvPicPr>
            <a:picLocks noChangeAspect="1"/>
          </p:cNvPicPr>
          <p:nvPr/>
        </p:nvPicPr>
        <p:blipFill>
          <a:blip r:embed="rId4"/>
          <a:stretch>
            <a:fillRect/>
          </a:stretch>
        </p:blipFill>
        <p:spPr>
          <a:xfrm>
            <a:off x="334269" y="1168758"/>
            <a:ext cx="2938191" cy="2378137"/>
          </a:xfrm>
          <a:prstGeom prst="rect">
            <a:avLst/>
          </a:prstGeom>
        </p:spPr>
      </p:pic>
      <p:pic>
        <p:nvPicPr>
          <p:cNvPr id="11" name="图片 10">
            <a:extLst>
              <a:ext uri="{FF2B5EF4-FFF2-40B4-BE49-F238E27FC236}">
                <a16:creationId xmlns:a16="http://schemas.microsoft.com/office/drawing/2014/main" id="{F499B64C-8097-4644-B30F-68204191489B}"/>
              </a:ext>
            </a:extLst>
          </p:cNvPr>
          <p:cNvPicPr>
            <a:picLocks noChangeAspect="1"/>
          </p:cNvPicPr>
          <p:nvPr/>
        </p:nvPicPr>
        <p:blipFill>
          <a:blip r:embed="rId5"/>
          <a:stretch>
            <a:fillRect/>
          </a:stretch>
        </p:blipFill>
        <p:spPr>
          <a:xfrm>
            <a:off x="3312417" y="1167210"/>
            <a:ext cx="2938191" cy="2378137"/>
          </a:xfrm>
          <a:prstGeom prst="rect">
            <a:avLst/>
          </a:prstGeom>
          <a:ln w="12700">
            <a:solidFill>
              <a:schemeClr val="tx2">
                <a:lumMod val="60000"/>
                <a:lumOff val="40000"/>
              </a:schemeClr>
            </a:solidFill>
          </a:ln>
        </p:spPr>
      </p:pic>
      <p:pic>
        <p:nvPicPr>
          <p:cNvPr id="12" name="图片 11">
            <a:extLst>
              <a:ext uri="{FF2B5EF4-FFF2-40B4-BE49-F238E27FC236}">
                <a16:creationId xmlns:a16="http://schemas.microsoft.com/office/drawing/2014/main" id="{6BA2D7E0-926B-4808-93F9-82B1D7221076}"/>
              </a:ext>
            </a:extLst>
          </p:cNvPr>
          <p:cNvPicPr>
            <a:picLocks noChangeAspect="1"/>
          </p:cNvPicPr>
          <p:nvPr/>
        </p:nvPicPr>
        <p:blipFill>
          <a:blip r:embed="rId6"/>
          <a:stretch>
            <a:fillRect/>
          </a:stretch>
        </p:blipFill>
        <p:spPr>
          <a:xfrm>
            <a:off x="184491" y="5042606"/>
            <a:ext cx="2972528" cy="1665225"/>
          </a:xfrm>
          <a:prstGeom prst="rect">
            <a:avLst/>
          </a:prstGeom>
          <a:ln w="19050">
            <a:solidFill>
              <a:schemeClr val="tx2">
                <a:lumMod val="60000"/>
                <a:lumOff val="40000"/>
              </a:schemeClr>
            </a:solidFill>
          </a:ln>
        </p:spPr>
      </p:pic>
      <p:pic>
        <p:nvPicPr>
          <p:cNvPr id="13" name="图片 12">
            <a:extLst>
              <a:ext uri="{FF2B5EF4-FFF2-40B4-BE49-F238E27FC236}">
                <a16:creationId xmlns:a16="http://schemas.microsoft.com/office/drawing/2014/main" id="{7F68FB4C-4DCD-46BE-BAEA-EB15C8020CA8}"/>
              </a:ext>
            </a:extLst>
          </p:cNvPr>
          <p:cNvPicPr>
            <a:picLocks noChangeAspect="1"/>
          </p:cNvPicPr>
          <p:nvPr/>
        </p:nvPicPr>
        <p:blipFill>
          <a:blip r:embed="rId7"/>
          <a:stretch>
            <a:fillRect/>
          </a:stretch>
        </p:blipFill>
        <p:spPr>
          <a:xfrm>
            <a:off x="3287688" y="5042606"/>
            <a:ext cx="1973350" cy="1667053"/>
          </a:xfrm>
          <a:prstGeom prst="rect">
            <a:avLst/>
          </a:prstGeom>
          <a:ln w="19050">
            <a:solidFill>
              <a:schemeClr val="tx2">
                <a:lumMod val="60000"/>
                <a:lumOff val="40000"/>
              </a:schemeClr>
            </a:solidFill>
          </a:ln>
        </p:spPr>
      </p:pic>
      <p:graphicFrame>
        <p:nvGraphicFramePr>
          <p:cNvPr id="14" name="表格 13">
            <a:extLst>
              <a:ext uri="{FF2B5EF4-FFF2-40B4-BE49-F238E27FC236}">
                <a16:creationId xmlns:a16="http://schemas.microsoft.com/office/drawing/2014/main" id="{A4BAE9B5-A927-4989-8077-F1C996F405FA}"/>
              </a:ext>
            </a:extLst>
          </p:cNvPr>
          <p:cNvGraphicFramePr>
            <a:graphicFrameLocks noGrp="1"/>
          </p:cNvGraphicFramePr>
          <p:nvPr>
            <p:extLst>
              <p:ext uri="{D42A27DB-BD31-4B8C-83A1-F6EECF244321}">
                <p14:modId xmlns:p14="http://schemas.microsoft.com/office/powerpoint/2010/main" val="1633231562"/>
              </p:ext>
            </p:extLst>
          </p:nvPr>
        </p:nvGraphicFramePr>
        <p:xfrm>
          <a:off x="5735959" y="5083130"/>
          <a:ext cx="6388220" cy="1584175"/>
        </p:xfrm>
        <a:graphic>
          <a:graphicData uri="http://schemas.openxmlformats.org/drawingml/2006/table">
            <a:tbl>
              <a:tblPr firstRow="1" firstCol="1" bandRow="1">
                <a:tableStyleId>{5C22544A-7EE6-4342-B048-85BDC9FD1C3A}</a:tableStyleId>
              </a:tblPr>
              <a:tblGrid>
                <a:gridCol w="571078">
                  <a:extLst>
                    <a:ext uri="{9D8B030D-6E8A-4147-A177-3AD203B41FA5}">
                      <a16:colId xmlns:a16="http://schemas.microsoft.com/office/drawing/2014/main" val="3429378964"/>
                    </a:ext>
                  </a:extLst>
                </a:gridCol>
                <a:gridCol w="789493">
                  <a:extLst>
                    <a:ext uri="{9D8B030D-6E8A-4147-A177-3AD203B41FA5}">
                      <a16:colId xmlns:a16="http://schemas.microsoft.com/office/drawing/2014/main" val="3882017981"/>
                    </a:ext>
                  </a:extLst>
                </a:gridCol>
                <a:gridCol w="782079">
                  <a:extLst>
                    <a:ext uri="{9D8B030D-6E8A-4147-A177-3AD203B41FA5}">
                      <a16:colId xmlns:a16="http://schemas.microsoft.com/office/drawing/2014/main" val="3833427274"/>
                    </a:ext>
                  </a:extLst>
                </a:gridCol>
                <a:gridCol w="782079">
                  <a:extLst>
                    <a:ext uri="{9D8B030D-6E8A-4147-A177-3AD203B41FA5}">
                      <a16:colId xmlns:a16="http://schemas.microsoft.com/office/drawing/2014/main" val="241410735"/>
                    </a:ext>
                  </a:extLst>
                </a:gridCol>
                <a:gridCol w="949667">
                  <a:extLst>
                    <a:ext uri="{9D8B030D-6E8A-4147-A177-3AD203B41FA5}">
                      <a16:colId xmlns:a16="http://schemas.microsoft.com/office/drawing/2014/main" val="976658172"/>
                    </a:ext>
                  </a:extLst>
                </a:gridCol>
                <a:gridCol w="1117256">
                  <a:extLst>
                    <a:ext uri="{9D8B030D-6E8A-4147-A177-3AD203B41FA5}">
                      <a16:colId xmlns:a16="http://schemas.microsoft.com/office/drawing/2014/main" val="251871651"/>
                    </a:ext>
                  </a:extLst>
                </a:gridCol>
                <a:gridCol w="1396568">
                  <a:extLst>
                    <a:ext uri="{9D8B030D-6E8A-4147-A177-3AD203B41FA5}">
                      <a16:colId xmlns:a16="http://schemas.microsoft.com/office/drawing/2014/main" val="251231290"/>
                    </a:ext>
                  </a:extLst>
                </a:gridCol>
              </a:tblGrid>
              <a:tr h="360405">
                <a:tc>
                  <a:txBody>
                    <a:bodyPr/>
                    <a:lstStyle/>
                    <a:p>
                      <a:endParaRPr lang="zh-CN" sz="1000" kern="100" dirty="0">
                        <a:effectLst/>
                        <a:latin typeface="Arial" panose="020B0604020202020204" pitchFamily="34" charset="0"/>
                        <a:cs typeface="Arial" panose="020B0604020202020204" pitchFamily="34" charset="0"/>
                      </a:endParaRPr>
                    </a:p>
                  </a:txBody>
                  <a:tcPr marL="0" marR="0" marT="0" marB="0" anchor="ctr"/>
                </a:tc>
                <a:tc>
                  <a:txBody>
                    <a:bodyPr/>
                    <a:lstStyle/>
                    <a:p>
                      <a:pPr marL="153035" marR="15494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Bunch charge</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85420">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Bunch length </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303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Current peak </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Current average</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sz="1000" b="0" kern="100">
                          <a:effectLst/>
                          <a:latin typeface="Arial" panose="020B0604020202020204" pitchFamily="34" charset="0"/>
                          <a:cs typeface="Arial" panose="020B0604020202020204" pitchFamily="34" charset="0"/>
                        </a:rPr>
                        <a:t>650MHz</a:t>
                      </a:r>
                      <a:endParaRPr lang="zh-CN" sz="1000" b="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altLang="zh-CN" sz="1000" b="0" kern="100">
                          <a:effectLst/>
                          <a:latin typeface="Arial" panose="020B0604020202020204" pitchFamily="34" charset="0"/>
                          <a:ea typeface="等线" panose="02010600030101010101" pitchFamily="2" charset="-122"/>
                          <a:cs typeface="Arial" panose="020B0604020202020204" pitchFamily="34" charset="0"/>
                        </a:rPr>
                        <a:t>K</a:t>
                      </a:r>
                      <a:r>
                        <a:rPr lang="en-US" altLang="zh-CN" sz="1000" b="0" kern="100" baseline="-25000">
                          <a:effectLst/>
                          <a:latin typeface="Arial" panose="020B0604020202020204" pitchFamily="34" charset="0"/>
                          <a:ea typeface="等线" panose="02010600030101010101" pitchFamily="2" charset="-122"/>
                          <a:cs typeface="Arial" panose="020B0604020202020204" pitchFamily="34" charset="0"/>
                        </a:rPr>
                        <a:t>loss</a:t>
                      </a:r>
                      <a:endParaRPr lang="zh-CN" sz="1000" b="0" kern="100" baseline="-250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2381520391"/>
                  </a:ext>
                </a:extLst>
              </a:tr>
              <a:tr h="244754">
                <a:tc>
                  <a:txBody>
                    <a:bodyPr/>
                    <a:lstStyle/>
                    <a:p>
                      <a:endParaRPr lang="zh-CN" sz="1000" kern="100">
                        <a:effectLst/>
                        <a:latin typeface="Arial" panose="020B0604020202020204" pitchFamily="34" charset="0"/>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nC</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mm</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A</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A</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dBm</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a:effectLst/>
                          <a:latin typeface="Arial" panose="020B0604020202020204" pitchFamily="34" charset="0"/>
                          <a:ea typeface="等线" panose="02010600030101010101" pitchFamily="2" charset="-122"/>
                          <a:cs typeface="Arial" panose="020B0604020202020204" pitchFamily="34" charset="0"/>
                        </a:rPr>
                        <a:t>mV/pC</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172810558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Higgs</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20.8</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4.1</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607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0.208</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-11.9 (-20.2)</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dirty="0">
                          <a:effectLst/>
                          <a:latin typeface="Arial" panose="020B0604020202020204" pitchFamily="34" charset="0"/>
                          <a:ea typeface="等线" panose="02010600030101010101" pitchFamily="2" charset="-122"/>
                          <a:cs typeface="Arial" panose="020B0604020202020204" pitchFamily="34" charset="0"/>
                        </a:rPr>
                        <a:t>6.76 (0.16)</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3741365970"/>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Z</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22.4</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8.7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308</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0.974</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1.5 (-6.8)</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000" kern="100" dirty="0">
                          <a:solidFill>
                            <a:schemeClr val="dk1"/>
                          </a:solidFill>
                          <a:effectLst/>
                          <a:latin typeface="Arial" panose="020B0604020202020204" pitchFamily="34" charset="0"/>
                          <a:ea typeface="+mn-ea"/>
                          <a:cs typeface="Arial" panose="020B0604020202020204" pitchFamily="34" charset="0"/>
                        </a:rPr>
                        <a:t>0.30 (0.15)</a:t>
                      </a:r>
                      <a:endParaRPr lang="zh-CN" altLang="zh-CN" sz="1000" kern="1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78597006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W</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21.6</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4.9</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527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0.216</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-11.5 (-19.8)</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000" kern="100" dirty="0">
                          <a:solidFill>
                            <a:schemeClr val="dk1"/>
                          </a:solidFill>
                          <a:effectLst/>
                          <a:latin typeface="Arial" panose="020B0604020202020204" pitchFamily="34" charset="0"/>
                          <a:ea typeface="+mn-ea"/>
                          <a:cs typeface="Arial" panose="020B0604020202020204" pitchFamily="34" charset="0"/>
                        </a:rPr>
                        <a:t>3.4 (0.25)</a:t>
                      </a:r>
                      <a:endParaRPr lang="zh-CN" altLang="zh-CN" sz="1000" kern="1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48919705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ttbar</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32.0</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2.9</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1315</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0.320</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-20.2 (-16.4)</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dirty="0">
                          <a:effectLst/>
                          <a:latin typeface="Arial" panose="020B0604020202020204" pitchFamily="34" charset="0"/>
                          <a:ea typeface="等线" panose="02010600030101010101" pitchFamily="2" charset="-122"/>
                          <a:cs typeface="Arial" panose="020B0604020202020204" pitchFamily="34" charset="0"/>
                        </a:rPr>
                        <a:t>15.1 (0.017)</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2898850240"/>
                  </a:ext>
                </a:extLst>
              </a:tr>
            </a:tbl>
          </a:graphicData>
        </a:graphic>
      </p:graphicFrame>
      <p:sp>
        <p:nvSpPr>
          <p:cNvPr id="16" name="Slide Number Placeholder 11">
            <a:extLst>
              <a:ext uri="{FF2B5EF4-FFF2-40B4-BE49-F238E27FC236}">
                <a16:creationId xmlns:a16="http://schemas.microsoft.com/office/drawing/2014/main" id="{48CFEF6D-C1BF-45F8-B624-E2AEA47B5C74}"/>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11</a:t>
            </a:fld>
            <a:endParaRPr lang="zh-CN" altLang="en-US" dirty="0"/>
          </a:p>
        </p:txBody>
      </p:sp>
      <p:cxnSp>
        <p:nvCxnSpPr>
          <p:cNvPr id="4" name="直接箭头连接符 3">
            <a:extLst>
              <a:ext uri="{FF2B5EF4-FFF2-40B4-BE49-F238E27FC236}">
                <a16:creationId xmlns:a16="http://schemas.microsoft.com/office/drawing/2014/main" id="{62B6B1DB-78EA-4D2D-827E-92386827FB7C}"/>
              </a:ext>
            </a:extLst>
          </p:cNvPr>
          <p:cNvCxnSpPr>
            <a:cxnSpLocks/>
            <a:stCxn id="6" idx="0"/>
          </p:cNvCxnSpPr>
          <p:nvPr/>
        </p:nvCxnSpPr>
        <p:spPr>
          <a:xfrm flipV="1">
            <a:off x="6133604" y="4474135"/>
            <a:ext cx="255290" cy="218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711FF049-6A06-468A-B4A5-4F2F32B8BF71}"/>
              </a:ext>
            </a:extLst>
          </p:cNvPr>
          <p:cNvSpPr txBox="1"/>
          <p:nvPr/>
        </p:nvSpPr>
        <p:spPr>
          <a:xfrm>
            <a:off x="5680218" y="4692191"/>
            <a:ext cx="906771" cy="276999"/>
          </a:xfrm>
          <a:prstGeom prst="rect">
            <a:avLst/>
          </a:prstGeom>
          <a:noFill/>
        </p:spPr>
        <p:txBody>
          <a:bodyPr wrap="square" rtlCol="0">
            <a:spAutoFit/>
          </a:bodyPr>
          <a:lstStyle/>
          <a:p>
            <a:r>
              <a:rPr lang="en-US" altLang="zh-CN" sz="1200" b="1" dirty="0">
                <a:solidFill>
                  <a:schemeClr val="tx2">
                    <a:lumMod val="40000"/>
                    <a:lumOff val="60000"/>
                  </a:schemeClr>
                </a:solidFill>
                <a:latin typeface="Arial" panose="020B0604020202020204" pitchFamily="34" charset="0"/>
                <a:cs typeface="Arial" panose="020B0604020202020204" pitchFamily="34" charset="0"/>
              </a:rPr>
              <a:t>BPM</a:t>
            </a:r>
            <a:endParaRPr lang="zh-CN" altLang="en-US" sz="1200" b="1"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0" name="标题 19">
            <a:extLst>
              <a:ext uri="{FF2B5EF4-FFF2-40B4-BE49-F238E27FC236}">
                <a16:creationId xmlns:a16="http://schemas.microsoft.com/office/drawing/2014/main" id="{8D8C0383-A303-473B-9EA8-9DA5C48ABA55}"/>
              </a:ext>
            </a:extLst>
          </p:cNvPr>
          <p:cNvSpPr>
            <a:spLocks noGrp="1"/>
          </p:cNvSpPr>
          <p:nvPr>
            <p:ph type="title"/>
          </p:nvPr>
        </p:nvSpPr>
        <p:spPr/>
        <p:txBody>
          <a:bodyPr/>
          <a:lstStyle/>
          <a:p>
            <a:r>
              <a:rPr lang="en-US" altLang="zh-CN" dirty="0"/>
              <a:t>IR BPMs</a:t>
            </a:r>
            <a:endParaRPr lang="zh-CN" altLang="en-US" dirty="0"/>
          </a:p>
        </p:txBody>
      </p:sp>
    </p:spTree>
    <p:extLst>
      <p:ext uri="{BB962C8B-B14F-4D97-AF65-F5344CB8AC3E}">
        <p14:creationId xmlns:p14="http://schemas.microsoft.com/office/powerpoint/2010/main" val="78140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1"/>
            <a:ext cx="10515600" cy="980727"/>
          </a:xfrm>
        </p:spPr>
        <p:txBody>
          <a:bodyPr>
            <a:normAutofit/>
          </a:bodyPr>
          <a:lstStyle/>
          <a:p>
            <a:r>
              <a:rPr lang="en-US" altLang="zh-CN" sz="3200" dirty="0">
                <a:effectLst/>
                <a:cs typeface="Arial" panose="020B0604020202020204" pitchFamily="34" charset="0"/>
              </a:rPr>
              <a:t>Radiation background</a:t>
            </a:r>
            <a:endParaRPr lang="zh-CN" altLang="en-US" sz="3200" dirty="0">
              <a:effectLst/>
              <a:cs typeface="Arial" panose="020B0604020202020204" pitchFamily="34" charset="0"/>
            </a:endParaRPr>
          </a:p>
        </p:txBody>
      </p:sp>
      <p:sp>
        <p:nvSpPr>
          <p:cNvPr id="20" name="文本框 19">
            <a:extLst>
              <a:ext uri="{FF2B5EF4-FFF2-40B4-BE49-F238E27FC236}">
                <a16:creationId xmlns:a16="http://schemas.microsoft.com/office/drawing/2014/main" id="{2A1E0435-C096-427A-91F0-10D430C66274}"/>
              </a:ext>
            </a:extLst>
          </p:cNvPr>
          <p:cNvSpPr txBox="1"/>
          <p:nvPr/>
        </p:nvSpPr>
        <p:spPr>
          <a:xfrm>
            <a:off x="-192266" y="1073987"/>
            <a:ext cx="6104374" cy="2235484"/>
          </a:xfrm>
          <a:prstGeom prst="rect">
            <a:avLst/>
          </a:prstGeom>
          <a:noFill/>
        </p:spPr>
        <p:txBody>
          <a:bodyPr wrap="square">
            <a:spAutoFit/>
          </a:bodyPr>
          <a:lstStyle/>
          <a:p>
            <a:pPr lvl="1" indent="0">
              <a:lnSpc>
                <a:spcPct val="110000"/>
              </a:lnSpc>
              <a:buNone/>
            </a:pPr>
            <a:r>
              <a:rPr lang="en-US" altLang="zh-CN" sz="2000" dirty="0">
                <a:solidFill>
                  <a:srgbClr val="C00000"/>
                </a:solidFill>
                <a:latin typeface="Arial" panose="020B0604020202020204" pitchFamily="34" charset="0"/>
                <a:cs typeface="Arial" panose="020B0604020202020204" pitchFamily="34" charset="0"/>
              </a:rPr>
              <a:t>Background sources:</a:t>
            </a:r>
          </a:p>
          <a:p>
            <a:pPr marL="1028700" lvl="1">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 Photon backgrounds: SR, Pair production</a:t>
            </a:r>
          </a:p>
          <a:p>
            <a:pPr marL="1028700" lvl="1">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 Beam loss backgrounds</a:t>
            </a:r>
          </a:p>
          <a:p>
            <a:pPr marL="1485900" lvl="2" indent="-285750">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Radiative Bhabha scattering</a:t>
            </a:r>
          </a:p>
          <a:p>
            <a:pPr marL="1485900" lvl="2" indent="-285750">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Beam Gas scattering</a:t>
            </a:r>
          </a:p>
          <a:p>
            <a:pPr marL="1485900" lvl="2" indent="-285750">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Beam Thermal photon scattering</a:t>
            </a:r>
          </a:p>
          <a:p>
            <a:pPr marL="1028700" lvl="1">
              <a:lnSpc>
                <a:spcPct val="110000"/>
              </a:lnSpc>
              <a:buFont typeface="Wingdings" panose="05000000000000000000" pitchFamily="2" charset="2"/>
              <a:buChar char="Ø"/>
            </a:pPr>
            <a:r>
              <a:rPr lang="en-US" altLang="zh-CN" dirty="0">
                <a:latin typeface="Arial" panose="020B0604020202020204" pitchFamily="34" charset="0"/>
                <a:cs typeface="Arial" panose="020B0604020202020204" pitchFamily="34" charset="0"/>
              </a:rPr>
              <a:t> Injection background</a:t>
            </a:r>
          </a:p>
        </p:txBody>
      </p:sp>
      <p:sp>
        <p:nvSpPr>
          <p:cNvPr id="3" name="矩形 2">
            <a:extLst>
              <a:ext uri="{FF2B5EF4-FFF2-40B4-BE49-F238E27FC236}">
                <a16:creationId xmlns:a16="http://schemas.microsoft.com/office/drawing/2014/main" id="{21295ECB-8FC4-453B-A72F-A34159FEFA7F}"/>
              </a:ext>
            </a:extLst>
          </p:cNvPr>
          <p:cNvSpPr/>
          <p:nvPr/>
        </p:nvSpPr>
        <p:spPr>
          <a:xfrm>
            <a:off x="5946413" y="1209387"/>
            <a:ext cx="6096000" cy="2123658"/>
          </a:xfrm>
          <a:prstGeom prst="rect">
            <a:avLst/>
          </a:prstGeom>
        </p:spPr>
        <p:txBody>
          <a:bodyPr>
            <a:spAutoFit/>
          </a:bodyPr>
          <a:lstStyle/>
          <a:p>
            <a:pPr marL="285750" indent="-28575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We have obtained a preliminary estimate of the beam-induced background levels in all 3 mode with latest CEPCSW</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VXD results taken the SR into account.</a:t>
            </a:r>
            <a:r>
              <a:rPr lang="en-US" altLang="zh-CN" dirty="0">
                <a:solidFill>
                  <a:srgbClr val="002060"/>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BG level is acceptable by detectors and other related systems concerning the 50MW Higgs/Z and 10MW Z mode.</a:t>
            </a:r>
          </a:p>
        </p:txBody>
      </p:sp>
      <p:pic>
        <p:nvPicPr>
          <p:cNvPr id="4" name="图片 3">
            <a:extLst>
              <a:ext uri="{FF2B5EF4-FFF2-40B4-BE49-F238E27FC236}">
                <a16:creationId xmlns:a16="http://schemas.microsoft.com/office/drawing/2014/main" id="{29E717C0-01C1-4910-B724-F1E7C1B8C3B2}"/>
              </a:ext>
            </a:extLst>
          </p:cNvPr>
          <p:cNvPicPr>
            <a:picLocks noChangeAspect="1"/>
          </p:cNvPicPr>
          <p:nvPr/>
        </p:nvPicPr>
        <p:blipFill>
          <a:blip r:embed="rId2"/>
          <a:stretch>
            <a:fillRect/>
          </a:stretch>
        </p:blipFill>
        <p:spPr>
          <a:xfrm>
            <a:off x="4583832" y="3514726"/>
            <a:ext cx="7458581" cy="3082058"/>
          </a:xfrm>
          <a:prstGeom prst="rect">
            <a:avLst/>
          </a:prstGeom>
        </p:spPr>
      </p:pic>
      <p:pic>
        <p:nvPicPr>
          <p:cNvPr id="8" name="图片 7">
            <a:extLst>
              <a:ext uri="{FF2B5EF4-FFF2-40B4-BE49-F238E27FC236}">
                <a16:creationId xmlns:a16="http://schemas.microsoft.com/office/drawing/2014/main" id="{A6315FF0-36DF-48D7-89CB-AD9273934213}"/>
              </a:ext>
            </a:extLst>
          </p:cNvPr>
          <p:cNvPicPr>
            <a:picLocks noChangeAspect="1"/>
          </p:cNvPicPr>
          <p:nvPr/>
        </p:nvPicPr>
        <p:blipFill>
          <a:blip r:embed="rId3"/>
          <a:stretch>
            <a:fillRect/>
          </a:stretch>
        </p:blipFill>
        <p:spPr>
          <a:xfrm>
            <a:off x="47328" y="3717032"/>
            <a:ext cx="4395128" cy="2445102"/>
          </a:xfrm>
          <a:prstGeom prst="rect">
            <a:avLst/>
          </a:prstGeom>
        </p:spPr>
      </p:pic>
    </p:spTree>
    <p:extLst>
      <p:ext uri="{BB962C8B-B14F-4D97-AF65-F5344CB8AC3E}">
        <p14:creationId xmlns:p14="http://schemas.microsoft.com/office/powerpoint/2010/main" val="359538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54015"/>
            <a:ext cx="10515600" cy="1078362"/>
          </a:xfrm>
        </p:spPr>
        <p:txBody>
          <a:bodyPr>
            <a:normAutofit/>
          </a:bodyPr>
          <a:lstStyle/>
          <a:p>
            <a:r>
              <a:rPr lang="en-US" altLang="zh-CN" sz="3200" dirty="0">
                <a:effectLst/>
                <a:cs typeface="Arial" panose="020B0604020202020204" pitchFamily="34" charset="0"/>
              </a:rPr>
              <a:t>SR mitigation – mask and gold plating</a:t>
            </a:r>
            <a:endParaRPr lang="zh-CN" altLang="en-US" sz="3200" dirty="0">
              <a:effectLst/>
              <a:cs typeface="Arial" panose="020B0604020202020204" pitchFamily="34" charset="0"/>
            </a:endParaRPr>
          </a:p>
        </p:txBody>
      </p:sp>
      <p:sp>
        <p:nvSpPr>
          <p:cNvPr id="11" name="文本框 10"/>
          <p:cNvSpPr txBox="1"/>
          <p:nvPr/>
        </p:nvSpPr>
        <p:spPr>
          <a:xfrm>
            <a:off x="137585" y="5733256"/>
            <a:ext cx="5610346" cy="984885"/>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Copper</a:t>
            </a:r>
          </a:p>
          <a:p>
            <a:pPr marL="742950" lvl="1"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One locates at -1.9m with 4mm height and 10mm long</a:t>
            </a:r>
          </a:p>
          <a:p>
            <a:pPr marL="742950" lvl="1"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The other at -7.2m with 4mm height</a:t>
            </a:r>
          </a:p>
        </p:txBody>
      </p:sp>
      <p:sp>
        <p:nvSpPr>
          <p:cNvPr id="3" name="文本框 2"/>
          <p:cNvSpPr txBox="1"/>
          <p:nvPr/>
        </p:nvSpPr>
        <p:spPr>
          <a:xfrm>
            <a:off x="5877637" y="6053978"/>
            <a:ext cx="6273713" cy="523220"/>
          </a:xfrm>
          <a:prstGeom prst="rect">
            <a:avLst/>
          </a:prstGeom>
          <a:solidFill>
            <a:srgbClr val="0070C0">
              <a:alpha val="11000"/>
            </a:srgbClr>
          </a:solidFill>
        </p:spPr>
        <p:txBody>
          <a:bodyPr wrap="square" rtlCol="0">
            <a:spAutoFit/>
          </a:bodyPr>
          <a:lstStyle/>
          <a:p>
            <a:pPr marL="342900" indent="-34290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Photons hitting number on Be/BX reduced by five orders of magnitude</a:t>
            </a:r>
          </a:p>
          <a:p>
            <a:pPr marL="342900" indent="-34290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Hit density on Be pipe suppressed to acceptable level by vertex detector </a:t>
            </a:r>
          </a:p>
        </p:txBody>
      </p:sp>
      <p:sp>
        <p:nvSpPr>
          <p:cNvPr id="14" name="文本框 13">
            <a:extLst>
              <a:ext uri="{FF2B5EF4-FFF2-40B4-BE49-F238E27FC236}">
                <a16:creationId xmlns:a16="http://schemas.microsoft.com/office/drawing/2014/main" id="{980A622F-2215-4E13-869E-1FB133E46FD8}"/>
              </a:ext>
            </a:extLst>
          </p:cNvPr>
          <p:cNvSpPr txBox="1"/>
          <p:nvPr/>
        </p:nvSpPr>
        <p:spPr>
          <a:xfrm>
            <a:off x="200567" y="946144"/>
            <a:ext cx="6450358" cy="2346796"/>
          </a:xfrm>
          <a:prstGeom prst="rect">
            <a:avLst/>
          </a:prstGeom>
          <a:noFill/>
        </p:spPr>
        <p:txBody>
          <a:bodyPr wrap="square">
            <a:spAutoFit/>
          </a:bodyPr>
          <a:lstStyle/>
          <a:p>
            <a:pPr algn="l"/>
            <a:endParaRPr lang="zh-CN" altLang="en-US" sz="105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altLang="zh-CN" sz="1800" b="0" i="0" u="none" strike="noStrike" baseline="0" dirty="0">
                <a:solidFill>
                  <a:srgbClr val="002060"/>
                </a:solidFill>
                <a:latin typeface="Arial" panose="020B0604020202020204" pitchFamily="34" charset="0"/>
                <a:cs typeface="Arial" panose="020B0604020202020204" pitchFamily="34" charset="0"/>
              </a:rPr>
              <a:t>The central beam pipe was carefully designed to avoid the direct hitting of the SR photons.</a:t>
            </a:r>
          </a:p>
          <a:p>
            <a:pPr marL="285750" indent="-285750">
              <a:buFont typeface="Wingdings" panose="05000000000000000000" pitchFamily="2" charset="2"/>
              <a:buChar char="Ø"/>
            </a:pPr>
            <a:r>
              <a:rPr lang="en-US" altLang="zh-CN" sz="1800" b="0" i="0" u="none" strike="noStrike" baseline="0" dirty="0">
                <a:solidFill>
                  <a:srgbClr val="002060"/>
                </a:solidFill>
                <a:latin typeface="Arial" panose="020B0604020202020204" pitchFamily="34" charset="0"/>
                <a:cs typeface="Arial" panose="020B0604020202020204" pitchFamily="34" charset="0"/>
              </a:rPr>
              <a:t>The masks are implemented to further mitigate the secondaries, the design is still on going. </a:t>
            </a:r>
          </a:p>
          <a:p>
            <a:pPr marL="742950" lvl="1" indent="-285750">
              <a:buFont typeface="Wingdings" panose="05000000000000000000" pitchFamily="2" charset="2"/>
              <a:buChar char="Ø"/>
            </a:pPr>
            <a:r>
              <a:rPr lang="en-US" altLang="zh-CN" sz="1600" b="0" i="0" u="none" strike="noStrike" baseline="0" dirty="0">
                <a:solidFill>
                  <a:srgbClr val="002060"/>
                </a:solidFill>
                <a:latin typeface="Arial" panose="020B0604020202020204" pitchFamily="34" charset="0"/>
                <a:cs typeface="Arial" panose="020B0604020202020204" pitchFamily="34" charset="0"/>
              </a:rPr>
              <a:t>Several ways has been attempted, </a:t>
            </a:r>
            <a:r>
              <a:rPr kumimoji="1" lang="en-US" altLang="zh-CN" sz="1600" dirty="0">
                <a:solidFill>
                  <a:srgbClr val="002060"/>
                </a:solidFill>
                <a:latin typeface="Arial" panose="020B0604020202020204" pitchFamily="34" charset="0"/>
                <a:cs typeface="Arial" panose="020B0604020202020204" pitchFamily="34" charset="0"/>
              </a:rPr>
              <a:t>including different position/material/design of the mask, parts of them are listed here in the table. (We only simulated 1e12 electrons, the scale to 1s)</a:t>
            </a:r>
            <a:endParaRPr lang="zh-CN" altLang="en-US" sz="1600" b="0" i="0" u="none" strike="noStrike" baseline="0" dirty="0">
              <a:solidFill>
                <a:srgbClr val="000000"/>
              </a:solidFill>
              <a:latin typeface="Calibri" panose="020F0502020204030204" pitchFamily="34" charset="0"/>
            </a:endParaRPr>
          </a:p>
        </p:txBody>
      </p:sp>
      <p:graphicFrame>
        <p:nvGraphicFramePr>
          <p:cNvPr id="8" name="表格 1">
            <a:extLst>
              <a:ext uri="{FF2B5EF4-FFF2-40B4-BE49-F238E27FC236}">
                <a16:creationId xmlns:a16="http://schemas.microsoft.com/office/drawing/2014/main" id="{6BE1FA93-8A6B-449D-B3D0-ED250905D1A1}"/>
              </a:ext>
            </a:extLst>
          </p:cNvPr>
          <p:cNvGraphicFramePr>
            <a:graphicFrameLocks noGrp="1"/>
          </p:cNvGraphicFramePr>
          <p:nvPr>
            <p:extLst>
              <p:ext uri="{D42A27DB-BD31-4B8C-83A1-F6EECF244321}">
                <p14:modId xmlns:p14="http://schemas.microsoft.com/office/powerpoint/2010/main" val="1904285443"/>
              </p:ext>
            </p:extLst>
          </p:nvPr>
        </p:nvGraphicFramePr>
        <p:xfrm>
          <a:off x="5918287" y="3338538"/>
          <a:ext cx="6192414" cy="2523641"/>
        </p:xfrm>
        <a:graphic>
          <a:graphicData uri="http://schemas.openxmlformats.org/drawingml/2006/table">
            <a:tbl>
              <a:tblPr firstRow="1" bandRow="1">
                <a:tableStyleId>{5C22544A-7EE6-4342-B048-85BDC9FD1C3A}</a:tableStyleId>
              </a:tblPr>
              <a:tblGrid>
                <a:gridCol w="2500622">
                  <a:extLst>
                    <a:ext uri="{9D8B030D-6E8A-4147-A177-3AD203B41FA5}">
                      <a16:colId xmlns:a16="http://schemas.microsoft.com/office/drawing/2014/main" val="1944078062"/>
                    </a:ext>
                  </a:extLst>
                </a:gridCol>
                <a:gridCol w="3691792">
                  <a:extLst>
                    <a:ext uri="{9D8B030D-6E8A-4147-A177-3AD203B41FA5}">
                      <a16:colId xmlns:a16="http://schemas.microsoft.com/office/drawing/2014/main" val="2448238886"/>
                    </a:ext>
                  </a:extLst>
                </a:gridCol>
              </a:tblGrid>
              <a:tr h="589362">
                <a:tc>
                  <a:txBody>
                    <a:bodyPr/>
                    <a:lstStyle/>
                    <a:p>
                      <a:pPr algn="ctr"/>
                      <a:r>
                        <a:rPr lang="en-US" altLang="zh-CN" sz="1400" dirty="0">
                          <a:latin typeface="Times New Roman" panose="02020603050405020304" pitchFamily="18" charset="0"/>
                          <a:cs typeface="Times New Roman" panose="02020603050405020304" pitchFamily="18" charset="0"/>
                        </a:rPr>
                        <a:t>Shielding Methods</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SR Backgrounds Level at VXD(MHz/cm</a:t>
                      </a:r>
                      <a:r>
                        <a:rPr lang="en-US" altLang="zh-CN" sz="1400" baseline="30000" dirty="0">
                          <a:latin typeface="Times New Roman" panose="02020603050405020304" pitchFamily="18" charset="0"/>
                          <a:cs typeface="Times New Roman" panose="02020603050405020304" pitchFamily="18" charset="0"/>
                        </a:rPr>
                        <a:t>2</a:t>
                      </a:r>
                      <a:r>
                        <a:rPr lang="en-US" altLang="zh-CN" sz="1400" baseline="0" dirty="0">
                          <a:latin typeface="Times New Roman" panose="02020603050405020304" pitchFamily="18" charset="0"/>
                          <a:cs typeface="Times New Roman" panose="02020603050405020304" pitchFamily="18" charset="0"/>
                        </a:rPr>
                        <a:t>)</a:t>
                      </a:r>
                      <a:endParaRPr lang="zh-CN" altLang="en-US" sz="1400" baseline="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02084104"/>
                  </a:ext>
                </a:extLst>
              </a:tr>
              <a:tr h="380179">
                <a:tc>
                  <a:txBody>
                    <a:bodyPr/>
                    <a:lstStyle/>
                    <a:p>
                      <a:pPr algn="ctr"/>
                      <a:r>
                        <a:rPr lang="en-US" altLang="zh-CN" sz="1400" dirty="0">
                          <a:latin typeface="Times New Roman" panose="02020603050405020304" pitchFamily="18" charset="0"/>
                          <a:cs typeface="Times New Roman" panose="02020603050405020304" pitchFamily="18" charset="0"/>
                        </a:rPr>
                        <a:t>Original</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117,191.0</a:t>
                      </a:r>
                    </a:p>
                  </a:txBody>
                  <a:tcPr marL="9525" marR="9525" marT="9525" marB="0" anchor="ctr"/>
                </a:tc>
                <a:extLst>
                  <a:ext uri="{0D108BD9-81ED-4DB2-BD59-A6C34878D82A}">
                    <a16:rowId xmlns:a16="http://schemas.microsoft.com/office/drawing/2014/main" val="2442182276"/>
                  </a:ext>
                </a:extLst>
              </a:tr>
              <a:tr h="380179">
                <a:tc>
                  <a:txBody>
                    <a:bodyPr/>
                    <a:lstStyle/>
                    <a:p>
                      <a:pPr algn="ctr"/>
                      <a:r>
                        <a:rPr lang="en-US" altLang="zh-CN" sz="1400" dirty="0">
                          <a:latin typeface="Times New Roman" panose="02020603050405020304" pitchFamily="18" charset="0"/>
                          <a:cs typeface="Times New Roman" panose="02020603050405020304" pitchFamily="18" charset="0"/>
                        </a:rPr>
                        <a:t>-1.9m mask</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91.2</a:t>
                      </a:r>
                    </a:p>
                  </a:txBody>
                  <a:tcPr marL="9525" marR="9525" marT="9525" marB="0" anchor="ctr"/>
                </a:tc>
                <a:extLst>
                  <a:ext uri="{0D108BD9-81ED-4DB2-BD59-A6C34878D82A}">
                    <a16:rowId xmlns:a16="http://schemas.microsoft.com/office/drawing/2014/main" val="2526197570"/>
                  </a:ext>
                </a:extLst>
              </a:tr>
              <a:tr h="380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 mask+5um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61.7</a:t>
                      </a:r>
                    </a:p>
                  </a:txBody>
                  <a:tcPr marL="9525" marR="9525" marT="9525" marB="0" anchor="ctr"/>
                </a:tc>
                <a:extLst>
                  <a:ext uri="{0D108BD9-81ED-4DB2-BD59-A6C34878D82A}">
                    <a16:rowId xmlns:a16="http://schemas.microsoft.com/office/drawing/2014/main" val="1190314436"/>
                  </a:ext>
                </a:extLst>
              </a:tr>
              <a:tr h="380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-1.9m+-4.3m mask + 5um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9.4</a:t>
                      </a:r>
                    </a:p>
                  </a:txBody>
                  <a:tcPr marL="9525" marR="9525" marT="9525" marB="0" anchor="ctr"/>
                </a:tc>
                <a:extLst>
                  <a:ext uri="{0D108BD9-81ED-4DB2-BD59-A6C34878D82A}">
                    <a16:rowId xmlns:a16="http://schemas.microsoft.com/office/drawing/2014/main" val="2119442382"/>
                  </a:ext>
                </a:extLst>
              </a:tr>
              <a:tr h="413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-1.9m+-7.2m mask + 5um Au</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&lt;1</a:t>
                      </a:r>
                    </a:p>
                  </a:txBody>
                  <a:tcPr marL="9525" marR="9525" marT="9525" marB="0" anchor="ctr"/>
                </a:tc>
                <a:extLst>
                  <a:ext uri="{0D108BD9-81ED-4DB2-BD59-A6C34878D82A}">
                    <a16:rowId xmlns:a16="http://schemas.microsoft.com/office/drawing/2014/main" val="2498184533"/>
                  </a:ext>
                </a:extLst>
              </a:tr>
            </a:tbl>
          </a:graphicData>
        </a:graphic>
      </p:graphicFrame>
      <p:pic>
        <p:nvPicPr>
          <p:cNvPr id="9" name="图片 8">
            <a:extLst>
              <a:ext uri="{FF2B5EF4-FFF2-40B4-BE49-F238E27FC236}">
                <a16:creationId xmlns:a16="http://schemas.microsoft.com/office/drawing/2014/main" id="{BC27566B-6B23-477A-A05B-2838C29BC7DB}"/>
              </a:ext>
            </a:extLst>
          </p:cNvPr>
          <p:cNvPicPr>
            <a:picLocks noChangeAspect="1"/>
          </p:cNvPicPr>
          <p:nvPr/>
        </p:nvPicPr>
        <p:blipFill>
          <a:blip r:embed="rId2"/>
          <a:stretch>
            <a:fillRect/>
          </a:stretch>
        </p:blipFill>
        <p:spPr>
          <a:xfrm>
            <a:off x="6983140" y="1253684"/>
            <a:ext cx="4987830" cy="1901687"/>
          </a:xfrm>
          <a:prstGeom prst="rect">
            <a:avLst/>
          </a:prstGeom>
        </p:spPr>
      </p:pic>
      <p:pic>
        <p:nvPicPr>
          <p:cNvPr id="12" name="图形 11">
            <a:extLst>
              <a:ext uri="{FF2B5EF4-FFF2-40B4-BE49-F238E27FC236}">
                <a16:creationId xmlns:a16="http://schemas.microsoft.com/office/drawing/2014/main" id="{72F00D4F-65B0-4E4E-99DE-513AF0FA6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732" y="3338538"/>
            <a:ext cx="3802362" cy="2366920"/>
          </a:xfrm>
          <a:prstGeom prst="rect">
            <a:avLst/>
          </a:prstGeom>
        </p:spPr>
      </p:pic>
    </p:spTree>
    <p:extLst>
      <p:ext uri="{BB962C8B-B14F-4D97-AF65-F5344CB8AC3E}">
        <p14:creationId xmlns:p14="http://schemas.microsoft.com/office/powerpoint/2010/main" val="334006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8D8B1-9F88-1EB0-2167-3117043EF4EB}"/>
              </a:ext>
            </a:extLst>
          </p:cNvPr>
          <p:cNvSpPr>
            <a:spLocks noGrp="1"/>
          </p:cNvSpPr>
          <p:nvPr>
            <p:ph type="title"/>
          </p:nvPr>
        </p:nvSpPr>
        <p:spPr/>
        <p:txBody>
          <a:bodyPr>
            <a:normAutofit/>
          </a:bodyPr>
          <a:lstStyle/>
          <a:p>
            <a:r>
              <a:rPr kumimoji="1" lang="en-US" altLang="zh-CN" dirty="0">
                <a:effectLst/>
                <a:cs typeface="Arial" panose="020B0604020202020204" pitchFamily="34" charset="0"/>
              </a:rPr>
              <a:t>Shielding</a:t>
            </a:r>
            <a:r>
              <a:rPr kumimoji="1" lang="en-US" altLang="zh-CN" sz="3600" dirty="0">
                <a:effectLst/>
                <a:latin typeface="Arial" panose="020B0604020202020204" pitchFamily="34" charset="0"/>
                <a:cs typeface="Arial" panose="020B0604020202020204" pitchFamily="34" charset="0"/>
              </a:rPr>
              <a:t> </a:t>
            </a:r>
            <a:endParaRPr kumimoji="1" lang="zh-CN" altLang="en-US" sz="3600" dirty="0">
              <a:effectLst/>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3D83182-15F2-22EF-F61E-7F7BECE08801}"/>
              </a:ext>
            </a:extLst>
          </p:cNvPr>
          <p:cNvSpPr>
            <a:spLocks noGrp="1"/>
          </p:cNvSpPr>
          <p:nvPr>
            <p:ph idx="1"/>
          </p:nvPr>
        </p:nvSpPr>
        <p:spPr>
          <a:xfrm>
            <a:off x="549654" y="1169244"/>
            <a:ext cx="7672160" cy="2946346"/>
          </a:xfrm>
        </p:spPr>
        <p:txBody>
          <a:bodyPr>
            <a:noAutofit/>
          </a:bodyPr>
          <a:lstStyle/>
          <a:p>
            <a:pPr algn="just">
              <a:lnSpc>
                <a:spcPct val="100000"/>
              </a:lnSpc>
              <a:spcBef>
                <a:spcPts val="0"/>
              </a:spcBef>
              <a:buFont typeface="Wingdings" panose="05000000000000000000" pitchFamily="2" charset="2"/>
              <a:buChar char="Ø"/>
            </a:pPr>
            <a:r>
              <a:rPr kumimoji="1" lang="en-US" altLang="zh-CN" sz="2000" dirty="0"/>
              <a:t>Shielding is designed to prevent beam background from damaging detector.</a:t>
            </a:r>
          </a:p>
          <a:p>
            <a:pPr algn="just">
              <a:lnSpc>
                <a:spcPct val="100000"/>
              </a:lnSpc>
              <a:spcBef>
                <a:spcPts val="0"/>
              </a:spcBef>
              <a:buFont typeface="Wingdings" panose="05000000000000000000" pitchFamily="2" charset="2"/>
              <a:buChar char="Ø"/>
            </a:pPr>
            <a:r>
              <a:rPr kumimoji="1" lang="en-US" altLang="zh-CN" sz="2000" dirty="0"/>
              <a:t>Shielding has been implemented at both ends of the yoke using the 10 cm of paraffin, and also 10mm W outside of the LumiCal-LYSO. The vacuum vessel (stainless steel) of cryostat also used as shielding.</a:t>
            </a:r>
            <a:r>
              <a:rPr kumimoji="1" lang="zh-CN" altLang="en-US" sz="2000" dirty="0"/>
              <a:t> </a:t>
            </a:r>
            <a:r>
              <a:rPr kumimoji="1" lang="en-US" altLang="zh-CN" sz="2000" dirty="0"/>
              <a:t>The shielding has reduced the ~20%-50% of the BG level.</a:t>
            </a:r>
          </a:p>
        </p:txBody>
      </p:sp>
      <p:sp>
        <p:nvSpPr>
          <p:cNvPr id="6" name="灯片编号占位符 5">
            <a:extLst>
              <a:ext uri="{FF2B5EF4-FFF2-40B4-BE49-F238E27FC236}">
                <a16:creationId xmlns:a16="http://schemas.microsoft.com/office/drawing/2014/main" id="{9DD17B86-59AA-9BD7-300C-EFB668FA6F29}"/>
              </a:ext>
            </a:extLst>
          </p:cNvPr>
          <p:cNvSpPr>
            <a:spLocks noGrp="1"/>
          </p:cNvSpPr>
          <p:nvPr>
            <p:ph type="sldNum" sz="quarter" idx="12"/>
          </p:nvPr>
        </p:nvSpPr>
        <p:spPr/>
        <p:txBody>
          <a:bodyPr/>
          <a:lstStyle/>
          <a:p>
            <a:fld id="{9103504C-F89A-414D-A090-E880DF830E38}" type="slidenum">
              <a:rPr lang="en-US" smtClean="0"/>
              <a:t>14</a:t>
            </a:fld>
            <a:endParaRPr lang="en-US" dirty="0"/>
          </a:p>
        </p:txBody>
      </p:sp>
      <p:pic>
        <p:nvPicPr>
          <p:cNvPr id="19" name="图片 18">
            <a:extLst>
              <a:ext uri="{FF2B5EF4-FFF2-40B4-BE49-F238E27FC236}">
                <a16:creationId xmlns:a16="http://schemas.microsoft.com/office/drawing/2014/main" id="{1B2F723B-CDB6-EC9A-E075-CC5AB3BBCE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7808" y="1169244"/>
            <a:ext cx="2944192" cy="2271529"/>
          </a:xfrm>
          <a:prstGeom prst="rect">
            <a:avLst/>
          </a:prstGeom>
        </p:spPr>
      </p:pic>
      <p:sp>
        <p:nvSpPr>
          <p:cNvPr id="20" name="文本框 19">
            <a:extLst>
              <a:ext uri="{FF2B5EF4-FFF2-40B4-BE49-F238E27FC236}">
                <a16:creationId xmlns:a16="http://schemas.microsoft.com/office/drawing/2014/main" id="{9BF593DA-44EF-E1AF-4ACA-D91FA09C0E4A}"/>
              </a:ext>
            </a:extLst>
          </p:cNvPr>
          <p:cNvSpPr txBox="1"/>
          <p:nvPr/>
        </p:nvSpPr>
        <p:spPr>
          <a:xfrm>
            <a:off x="8160136" y="1157996"/>
            <a:ext cx="1362863" cy="338554"/>
          </a:xfrm>
          <a:prstGeom prst="rect">
            <a:avLst/>
          </a:prstGeom>
          <a:noFill/>
        </p:spPr>
        <p:txBody>
          <a:bodyPr wrap="square" rtlCol="0">
            <a:spAutoFit/>
          </a:bodyPr>
          <a:lstStyle/>
          <a:p>
            <a:r>
              <a:rPr kumimoji="1" lang="en-US" altLang="zh-CN" sz="1600" dirty="0"/>
              <a:t>10cm Paraffin</a:t>
            </a:r>
            <a:endParaRPr kumimoji="1" lang="zh-CN" altLang="en-US" sz="1600" dirty="0"/>
          </a:p>
        </p:txBody>
      </p:sp>
      <p:sp>
        <p:nvSpPr>
          <p:cNvPr id="21" name="右箭头 20">
            <a:extLst>
              <a:ext uri="{FF2B5EF4-FFF2-40B4-BE49-F238E27FC236}">
                <a16:creationId xmlns:a16="http://schemas.microsoft.com/office/drawing/2014/main" id="{642E6501-4AAA-B5AF-34DE-F0CC319EA5E9}"/>
              </a:ext>
            </a:extLst>
          </p:cNvPr>
          <p:cNvSpPr/>
          <p:nvPr/>
        </p:nvSpPr>
        <p:spPr>
          <a:xfrm rot="1767940">
            <a:off x="8847480" y="1580199"/>
            <a:ext cx="555812" cy="170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Group 6">
            <a:extLst>
              <a:ext uri="{FF2B5EF4-FFF2-40B4-BE49-F238E27FC236}">
                <a16:creationId xmlns:a16="http://schemas.microsoft.com/office/drawing/2014/main" id="{670F9AC7-0591-AACB-97EF-43E2BD943144}"/>
              </a:ext>
            </a:extLst>
          </p:cNvPr>
          <p:cNvGrpSpPr/>
          <p:nvPr/>
        </p:nvGrpSpPr>
        <p:grpSpPr>
          <a:xfrm>
            <a:off x="584728" y="3429000"/>
            <a:ext cx="8716943" cy="1921294"/>
            <a:chOff x="3285087" y="4071050"/>
            <a:chExt cx="8586796" cy="2042226"/>
          </a:xfrm>
        </p:grpSpPr>
        <p:pic>
          <p:nvPicPr>
            <p:cNvPr id="8" name="Picture 7">
              <a:extLst>
                <a:ext uri="{FF2B5EF4-FFF2-40B4-BE49-F238E27FC236}">
                  <a16:creationId xmlns:a16="http://schemas.microsoft.com/office/drawing/2014/main" id="{9836C99E-5DC1-341B-A885-8471BF83CFE8}"/>
                </a:ext>
              </a:extLst>
            </p:cNvPr>
            <p:cNvPicPr>
              <a:picLocks noChangeAspect="1"/>
            </p:cNvPicPr>
            <p:nvPr/>
          </p:nvPicPr>
          <p:blipFill>
            <a:blip r:embed="rId4"/>
            <a:stretch>
              <a:fillRect/>
            </a:stretch>
          </p:blipFill>
          <p:spPr>
            <a:xfrm>
              <a:off x="3679690" y="4416512"/>
              <a:ext cx="8192193" cy="1696764"/>
            </a:xfrm>
            <a:prstGeom prst="rect">
              <a:avLst/>
            </a:prstGeom>
          </p:spPr>
        </p:pic>
        <p:sp>
          <p:nvSpPr>
            <p:cNvPr id="11" name="TextBox 10">
              <a:extLst>
                <a:ext uri="{FF2B5EF4-FFF2-40B4-BE49-F238E27FC236}">
                  <a16:creationId xmlns:a16="http://schemas.microsoft.com/office/drawing/2014/main" id="{D8D46DF9-8909-4506-801E-55C8BEAF044F}"/>
                </a:ext>
              </a:extLst>
            </p:cNvPr>
            <p:cNvSpPr txBox="1"/>
            <p:nvPr/>
          </p:nvSpPr>
          <p:spPr>
            <a:xfrm>
              <a:off x="3285087" y="4447108"/>
              <a:ext cx="1355820" cy="307777"/>
            </a:xfrm>
            <a:prstGeom prst="rect">
              <a:avLst/>
            </a:prstGeom>
            <a:noFill/>
          </p:spPr>
          <p:txBody>
            <a:bodyPr wrap="none" rtlCol="0">
              <a:spAutoFit/>
            </a:bodyPr>
            <a:lstStyle/>
            <a:p>
              <a:r>
                <a:rPr lang="en-US" sz="1400"/>
                <a:t>10mm Tungsten</a:t>
              </a:r>
            </a:p>
          </p:txBody>
        </p:sp>
        <p:sp>
          <p:nvSpPr>
            <p:cNvPr id="12" name="右箭头 20">
              <a:extLst>
                <a:ext uri="{FF2B5EF4-FFF2-40B4-BE49-F238E27FC236}">
                  <a16:creationId xmlns:a16="http://schemas.microsoft.com/office/drawing/2014/main" id="{806B95E9-6B2B-2276-3B81-F3F746096811}"/>
                </a:ext>
              </a:extLst>
            </p:cNvPr>
            <p:cNvSpPr/>
            <p:nvPr/>
          </p:nvSpPr>
          <p:spPr>
            <a:xfrm rot="1767940">
              <a:off x="3873574" y="4880581"/>
              <a:ext cx="555812" cy="170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TextBox 21">
              <a:extLst>
                <a:ext uri="{FF2B5EF4-FFF2-40B4-BE49-F238E27FC236}">
                  <a16:creationId xmlns:a16="http://schemas.microsoft.com/office/drawing/2014/main" id="{D7A891D3-8C67-B893-0775-F7ED5348AC9E}"/>
                </a:ext>
              </a:extLst>
            </p:cNvPr>
            <p:cNvSpPr txBox="1"/>
            <p:nvPr/>
          </p:nvSpPr>
          <p:spPr>
            <a:xfrm>
              <a:off x="6620646" y="4071050"/>
              <a:ext cx="3128264" cy="359864"/>
            </a:xfrm>
            <a:prstGeom prst="rect">
              <a:avLst/>
            </a:prstGeom>
            <a:noFill/>
          </p:spPr>
          <p:txBody>
            <a:bodyPr wrap="none" rtlCol="0">
              <a:spAutoFit/>
            </a:bodyPr>
            <a:lstStyle/>
            <a:p>
              <a:r>
                <a:rPr lang="en-US" sz="1600" dirty="0"/>
                <a:t>15mm vacuum vessel and Shielding </a:t>
              </a:r>
            </a:p>
          </p:txBody>
        </p:sp>
        <p:sp>
          <p:nvSpPr>
            <p:cNvPr id="24" name="右箭头 20">
              <a:extLst>
                <a:ext uri="{FF2B5EF4-FFF2-40B4-BE49-F238E27FC236}">
                  <a16:creationId xmlns:a16="http://schemas.microsoft.com/office/drawing/2014/main" id="{25FE8C3F-2E31-74FA-75DF-0512C2285B6F}"/>
                </a:ext>
              </a:extLst>
            </p:cNvPr>
            <p:cNvSpPr/>
            <p:nvPr/>
          </p:nvSpPr>
          <p:spPr>
            <a:xfrm rot="8491730">
              <a:off x="7802696" y="4529855"/>
              <a:ext cx="714887" cy="205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 name="文本框 14">
            <a:extLst>
              <a:ext uri="{FF2B5EF4-FFF2-40B4-BE49-F238E27FC236}">
                <a16:creationId xmlns:a16="http://schemas.microsoft.com/office/drawing/2014/main" id="{3826B4FE-9657-4424-8DEF-FDD69B749C87}"/>
              </a:ext>
            </a:extLst>
          </p:cNvPr>
          <p:cNvSpPr txBox="1"/>
          <p:nvPr/>
        </p:nvSpPr>
        <p:spPr>
          <a:xfrm>
            <a:off x="634777" y="5627930"/>
            <a:ext cx="10181816" cy="923330"/>
          </a:xfrm>
          <a:prstGeom prst="rect">
            <a:avLst/>
          </a:prstGeom>
          <a:solidFill>
            <a:srgbClr val="0070C0">
              <a:alpha val="11000"/>
            </a:srgbClr>
          </a:solidFill>
        </p:spPr>
        <p:txBody>
          <a:bodyPr wrap="square" rtlCol="0">
            <a:spAutoFit/>
          </a:bodyPr>
          <a:lstStyle/>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To protect </a:t>
            </a:r>
            <a:r>
              <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rPr>
              <a:t>SC magnets: c</a:t>
            </a:r>
            <a:r>
              <a:rPr kumimoji="0" lang="en-US" altLang="zh-CN" i="0" u="none" strike="noStrike" kern="1200" cap="none" spc="0" normalizeH="0" baseline="0" noProof="0" dirty="0" err="1">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umulative</a:t>
            </a: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 dose should be less than 100MGy</a:t>
            </a: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rPr>
              <a:t>To avoid quench of SC magnets: heat load density should be less than 100mJ/cm</a:t>
            </a:r>
            <a:r>
              <a:rPr lang="en-US" altLang="zh-CN" baseline="30000" dirty="0">
                <a:solidFill>
                  <a:srgbClr val="002060"/>
                </a:solidFill>
                <a:latin typeface="Arial" panose="020B0604020202020204" pitchFamily="34" charset="0"/>
                <a:ea typeface="宋体" panose="02010600030101010101" pitchFamily="2" charset="-122"/>
                <a:cs typeface="Arial" panose="020B0604020202020204" pitchFamily="34" charset="0"/>
              </a:rPr>
              <a:t>3     </a:t>
            </a:r>
          </a:p>
          <a:p>
            <a:pPr marL="285738" indent="-285738">
              <a:buFont typeface="Wingdings" panose="05000000000000000000" pitchFamily="2" charset="2"/>
              <a:buChar char="Ø"/>
              <a:defRPr/>
            </a:pPr>
            <a:r>
              <a:rPr lang="en-US" altLang="zh-CN" dirty="0">
                <a:solidFill>
                  <a:srgbClr val="002060"/>
                </a:solidFill>
                <a:latin typeface="Arial" panose="020B0604020202020204" pitchFamily="34" charset="0"/>
                <a:cs typeface="Arial" panose="020B0604020202020204" pitchFamily="34" charset="0"/>
              </a:rPr>
              <a:t>The</a:t>
            </a:r>
            <a:r>
              <a:rPr lang="zh-CN" altLang="en-US" dirty="0">
                <a:solidFill>
                  <a:srgbClr val="002060"/>
                </a:solidFill>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IR beam pipe is made of chromium zirconium copper (Cr-</a:t>
            </a:r>
            <a:r>
              <a:rPr lang="en-US" altLang="zh-CN" dirty="0" err="1">
                <a:solidFill>
                  <a:srgbClr val="002060"/>
                </a:solidFill>
                <a:latin typeface="Arial" panose="020B0604020202020204" pitchFamily="34" charset="0"/>
                <a:cs typeface="Arial" panose="020B0604020202020204" pitchFamily="34" charset="0"/>
              </a:rPr>
              <a:t>Zr</a:t>
            </a:r>
            <a:r>
              <a:rPr lang="en-US" altLang="zh-CN" dirty="0">
                <a:solidFill>
                  <a:srgbClr val="002060"/>
                </a:solidFill>
                <a:latin typeface="Arial" panose="020B0604020202020204" pitchFamily="34" charset="0"/>
                <a:cs typeface="Arial" panose="020B0604020202020204" pitchFamily="34" charset="0"/>
              </a:rPr>
              <a:t>-Cu) C18150.</a:t>
            </a:r>
            <a:endPar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4" name="矩形 3">
            <a:extLst>
              <a:ext uri="{FF2B5EF4-FFF2-40B4-BE49-F238E27FC236}">
                <a16:creationId xmlns:a16="http://schemas.microsoft.com/office/drawing/2014/main" id="{4C5D2F11-0751-4718-8697-DE24BFDFE07B}"/>
              </a:ext>
            </a:extLst>
          </p:cNvPr>
          <p:cNvSpPr/>
          <p:nvPr/>
        </p:nvSpPr>
        <p:spPr>
          <a:xfrm>
            <a:off x="407368" y="1176235"/>
            <a:ext cx="7814446" cy="2318373"/>
          </a:xfrm>
          <a:prstGeom prst="rect">
            <a:avLst/>
          </a:prstGeom>
          <a:solidFill>
            <a:srgbClr val="00B05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396485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971" y="1"/>
            <a:ext cx="10515600" cy="1017228"/>
          </a:xfrm>
        </p:spPr>
        <p:txBody>
          <a:bodyPr>
            <a:normAutofit/>
          </a:bodyPr>
          <a:lstStyle/>
          <a:p>
            <a:r>
              <a:rPr lang="en-US" altLang="zh-CN" dirty="0">
                <a:effectLst/>
                <a:cs typeface="Arial" panose="020B0604020202020204" pitchFamily="34" charset="0"/>
              </a:rPr>
              <a:t>Background collimators</a:t>
            </a:r>
            <a:endParaRPr lang="zh-CN" altLang="en-US" dirty="0">
              <a:effectLst/>
              <a:cs typeface="Arial" panose="020B0604020202020204" pitchFamily="34" charset="0"/>
            </a:endParaRPr>
          </a:p>
        </p:txBody>
      </p:sp>
      <p:sp>
        <p:nvSpPr>
          <p:cNvPr id="5" name="矩形 4"/>
          <p:cNvSpPr/>
          <p:nvPr/>
        </p:nvSpPr>
        <p:spPr>
          <a:xfrm>
            <a:off x="-137194" y="1361533"/>
            <a:ext cx="4796823" cy="2031325"/>
          </a:xfrm>
          <a:prstGeom prst="rect">
            <a:avLst/>
          </a:prstGeom>
        </p:spPr>
        <p:txBody>
          <a:bodyPr wrap="square">
            <a:spAutoFit/>
          </a:bodyPr>
          <a:lstStyle/>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Movable collimators are designed for beam background mitigation(totally 38 for two rings).</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Jaw and vacuum vessel material: </a:t>
            </a:r>
            <a:r>
              <a:rPr lang="en-US" altLang="zh-CN" dirty="0" err="1">
                <a:latin typeface="Arial" panose="020B0604020202020204" pitchFamily="34" charset="0"/>
                <a:cs typeface="Arial" panose="020B0604020202020204" pitchFamily="34" charset="0"/>
              </a:rPr>
              <a:t>Glidcop</a:t>
            </a:r>
            <a:r>
              <a:rPr lang="en-US" altLang="zh-CN" dirty="0">
                <a:latin typeface="Arial" panose="020B0604020202020204" pitchFamily="34" charset="0"/>
                <a:cs typeface="Arial" panose="020B0604020202020204" pitchFamily="34" charset="0"/>
              </a:rPr>
              <a:t> Al-15, can endure the SR and HOM power in normal operation.</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B58A01A9-4127-4FF2-81C5-8191921E6088}"/>
              </a:ext>
            </a:extLst>
          </p:cNvPr>
          <p:cNvPicPr>
            <a:picLocks noChangeAspect="1"/>
          </p:cNvPicPr>
          <p:nvPr/>
        </p:nvPicPr>
        <p:blipFill>
          <a:blip r:embed="rId3"/>
          <a:stretch>
            <a:fillRect/>
          </a:stretch>
        </p:blipFill>
        <p:spPr>
          <a:xfrm>
            <a:off x="6876972" y="4462814"/>
            <a:ext cx="2462876" cy="1506512"/>
          </a:xfrm>
          <a:prstGeom prst="rect">
            <a:avLst/>
          </a:prstGeom>
        </p:spPr>
      </p:pic>
      <p:pic>
        <p:nvPicPr>
          <p:cNvPr id="13" name="内容占位符 5">
            <a:extLst>
              <a:ext uri="{FF2B5EF4-FFF2-40B4-BE49-F238E27FC236}">
                <a16:creationId xmlns:a16="http://schemas.microsoft.com/office/drawing/2014/main" id="{7A2EFE79-0943-4937-B4B5-7D7AAAF00D35}"/>
              </a:ext>
            </a:extLst>
          </p:cNvPr>
          <p:cNvPicPr>
            <a:picLocks noGrp="1" noChangeAspect="1"/>
          </p:cNvPicPr>
          <p:nvPr>
            <p:ph idx="1"/>
          </p:nvPr>
        </p:nvPicPr>
        <p:blipFill rotWithShape="1">
          <a:blip r:embed="rId4"/>
          <a:srcRect r="1734"/>
          <a:stretch/>
        </p:blipFill>
        <p:spPr>
          <a:xfrm>
            <a:off x="9543314" y="4461648"/>
            <a:ext cx="1998843" cy="1707010"/>
          </a:xfrm>
          <a:prstGeom prst="rect">
            <a:avLst/>
          </a:prstGeom>
        </p:spPr>
      </p:pic>
      <p:pic>
        <p:nvPicPr>
          <p:cNvPr id="12" name="图片 11">
            <a:extLst>
              <a:ext uri="{FF2B5EF4-FFF2-40B4-BE49-F238E27FC236}">
                <a16:creationId xmlns:a16="http://schemas.microsoft.com/office/drawing/2014/main" id="{7B909E1A-ACB6-4E3B-A050-24334FC435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64" y="3776559"/>
            <a:ext cx="5738300" cy="2900975"/>
          </a:xfrm>
          <a:prstGeom prst="rect">
            <a:avLst/>
          </a:prstGeom>
          <a:noFill/>
        </p:spPr>
      </p:pic>
      <p:sp>
        <p:nvSpPr>
          <p:cNvPr id="17" name="Slide Number Placeholder 11">
            <a:extLst>
              <a:ext uri="{FF2B5EF4-FFF2-40B4-BE49-F238E27FC236}">
                <a16:creationId xmlns:a16="http://schemas.microsoft.com/office/drawing/2014/main" id="{A1825C87-5FA4-4FF9-BD05-C4E010D8A669}"/>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15</a:t>
            </a:fld>
            <a:endParaRPr lang="zh-CN" altLang="en-US" dirty="0"/>
          </a:p>
        </p:txBody>
      </p:sp>
      <p:sp>
        <p:nvSpPr>
          <p:cNvPr id="20" name="文本框 19">
            <a:extLst>
              <a:ext uri="{FF2B5EF4-FFF2-40B4-BE49-F238E27FC236}">
                <a16:creationId xmlns:a16="http://schemas.microsoft.com/office/drawing/2014/main" id="{70A39CE9-E823-4E97-8A03-FEE4C43964B1}"/>
              </a:ext>
            </a:extLst>
          </p:cNvPr>
          <p:cNvSpPr txBox="1"/>
          <p:nvPr/>
        </p:nvSpPr>
        <p:spPr>
          <a:xfrm>
            <a:off x="7968208" y="6250844"/>
            <a:ext cx="2401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2338A2DE-0312-4FD2-8B21-FA9DC77AB6C6}"/>
              </a:ext>
            </a:extLst>
          </p:cNvPr>
          <p:cNvPicPr>
            <a:picLocks noChangeAspect="1"/>
          </p:cNvPicPr>
          <p:nvPr/>
        </p:nvPicPr>
        <p:blipFill>
          <a:blip r:embed="rId6"/>
          <a:stretch>
            <a:fillRect/>
          </a:stretch>
        </p:blipFill>
        <p:spPr>
          <a:xfrm>
            <a:off x="8108435" y="1202108"/>
            <a:ext cx="3931607" cy="2760922"/>
          </a:xfrm>
          <a:prstGeom prst="rect">
            <a:avLst/>
          </a:prstGeom>
        </p:spPr>
      </p:pic>
      <p:pic>
        <p:nvPicPr>
          <p:cNvPr id="14" name="图片 13">
            <a:extLst>
              <a:ext uri="{FF2B5EF4-FFF2-40B4-BE49-F238E27FC236}">
                <a16:creationId xmlns:a16="http://schemas.microsoft.com/office/drawing/2014/main" id="{B766B6D9-5AEE-41C2-9F3A-6669EBEF47F3}"/>
              </a:ext>
            </a:extLst>
          </p:cNvPr>
          <p:cNvPicPr>
            <a:picLocks noChangeAspect="1"/>
          </p:cNvPicPr>
          <p:nvPr/>
        </p:nvPicPr>
        <p:blipFill>
          <a:blip r:embed="rId7"/>
          <a:stretch>
            <a:fillRect/>
          </a:stretch>
        </p:blipFill>
        <p:spPr>
          <a:xfrm>
            <a:off x="4943872" y="1166315"/>
            <a:ext cx="2880320" cy="2795210"/>
          </a:xfrm>
          <a:prstGeom prst="rect">
            <a:avLst/>
          </a:prstGeom>
        </p:spPr>
      </p:pic>
      <p:sp>
        <p:nvSpPr>
          <p:cNvPr id="4" name="矩形 3">
            <a:extLst>
              <a:ext uri="{FF2B5EF4-FFF2-40B4-BE49-F238E27FC236}">
                <a16:creationId xmlns:a16="http://schemas.microsoft.com/office/drawing/2014/main" id="{170AB91F-0434-40A1-94C6-B40FCDA40A85}"/>
              </a:ext>
            </a:extLst>
          </p:cNvPr>
          <p:cNvSpPr/>
          <p:nvPr/>
        </p:nvSpPr>
        <p:spPr>
          <a:xfrm>
            <a:off x="226865" y="1165966"/>
            <a:ext cx="4574886" cy="2226892"/>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300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68101-A77A-4FF3-8B05-C2587608CADD}"/>
              </a:ext>
            </a:extLst>
          </p:cNvPr>
          <p:cNvSpPr>
            <a:spLocks noGrp="1"/>
          </p:cNvSpPr>
          <p:nvPr>
            <p:ph type="title"/>
          </p:nvPr>
        </p:nvSpPr>
        <p:spPr>
          <a:xfrm>
            <a:off x="620473" y="0"/>
            <a:ext cx="10515600" cy="981765"/>
          </a:xfrm>
        </p:spPr>
        <p:txBody>
          <a:bodyPr>
            <a:normAutofit/>
          </a:bodyPr>
          <a:lstStyle/>
          <a:p>
            <a:r>
              <a:rPr lang="en-US" altLang="zh-CN" dirty="0">
                <a:effectLst/>
                <a:cs typeface="Arial" panose="020B0604020202020204" pitchFamily="34" charset="0"/>
              </a:rPr>
              <a:t>SC magnet support system</a:t>
            </a:r>
            <a:endParaRPr lang="zh-CN" altLang="en-US" dirty="0">
              <a:effectLst/>
              <a:cs typeface="Arial" panose="020B0604020202020204" pitchFamily="34" charset="0"/>
            </a:endParaRPr>
          </a:p>
        </p:txBody>
      </p:sp>
      <p:pic>
        <p:nvPicPr>
          <p:cNvPr id="4" name="图片 3">
            <a:extLst>
              <a:ext uri="{FF2B5EF4-FFF2-40B4-BE49-F238E27FC236}">
                <a16:creationId xmlns:a16="http://schemas.microsoft.com/office/drawing/2014/main" id="{A1EED49B-E454-4BD1-806F-39404AE9F441}"/>
              </a:ext>
            </a:extLst>
          </p:cNvPr>
          <p:cNvPicPr>
            <a:picLocks noChangeAspect="1"/>
          </p:cNvPicPr>
          <p:nvPr/>
        </p:nvPicPr>
        <p:blipFill>
          <a:blip r:embed="rId3"/>
          <a:stretch>
            <a:fillRect/>
          </a:stretch>
        </p:blipFill>
        <p:spPr>
          <a:xfrm>
            <a:off x="361846" y="3580720"/>
            <a:ext cx="5012210" cy="2496495"/>
          </a:xfrm>
          <a:prstGeom prst="rect">
            <a:avLst/>
          </a:prstGeom>
        </p:spPr>
      </p:pic>
      <p:sp>
        <p:nvSpPr>
          <p:cNvPr id="5" name="内容占位符 1">
            <a:extLst>
              <a:ext uri="{FF2B5EF4-FFF2-40B4-BE49-F238E27FC236}">
                <a16:creationId xmlns:a16="http://schemas.microsoft.com/office/drawing/2014/main" id="{D5EC982B-DF96-48F9-AB7A-39B8FE4A424A}"/>
              </a:ext>
            </a:extLst>
          </p:cNvPr>
          <p:cNvSpPr>
            <a:spLocks noGrp="1"/>
          </p:cNvSpPr>
          <p:nvPr>
            <p:ph idx="1"/>
          </p:nvPr>
        </p:nvSpPr>
        <p:spPr>
          <a:xfrm>
            <a:off x="129172" y="1117102"/>
            <a:ext cx="5460661" cy="4967381"/>
          </a:xfrm>
        </p:spPr>
        <p:txBody>
          <a:bodyPr>
            <a:normAutofit/>
          </a:bodyPr>
          <a:lstStyle/>
          <a:p>
            <a:pPr lvl="1">
              <a:buClr>
                <a:srgbClr val="002060"/>
              </a:buClr>
              <a:buFont typeface="Wingdings" panose="05000000000000000000" pitchFamily="2" charset="2"/>
              <a:buChar char="Ø"/>
            </a:pPr>
            <a:r>
              <a:rPr lang="en-US" altLang="zh-CN" sz="1800" b="0" dirty="0">
                <a:latin typeface="Arial" panose="020B0604020202020204" pitchFamily="34" charset="0"/>
                <a:cs typeface="Arial" panose="020B0604020202020204" pitchFamily="34" charset="0"/>
              </a:rPr>
              <a:t>After the optimization of the supports in the cryostat, the total weight of the cryostat and the devices inside is ~2.4 ton.</a:t>
            </a:r>
          </a:p>
          <a:p>
            <a:pPr lvl="1">
              <a:buClr>
                <a:srgbClr val="002060"/>
              </a:buClr>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The cryostat is about 5.7m long. The cantilever length is ~5.2m.</a:t>
            </a:r>
          </a:p>
          <a:p>
            <a:pPr lvl="1">
              <a:buClr>
                <a:srgbClr val="002060"/>
              </a:buClr>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The resolution requirement of the adjusting mechanism &lt; 5 </a:t>
            </a:r>
            <a:r>
              <a:rPr lang="en-US" altLang="zh-CN" sz="1800" dirty="0" err="1">
                <a:latin typeface="Arial" panose="020B0604020202020204" pitchFamily="34" charset="0"/>
                <a:cs typeface="Arial" panose="020B0604020202020204" pitchFamily="34" charset="0"/>
              </a:rPr>
              <a:t>μm</a:t>
            </a:r>
            <a:r>
              <a:rPr lang="en-US" altLang="zh-CN" sz="1800" dirty="0">
                <a:latin typeface="Arial" panose="020B0604020202020204" pitchFamily="34" charset="0"/>
                <a:cs typeface="Arial" panose="020B0604020202020204" pitchFamily="34" charset="0"/>
              </a:rPr>
              <a:t>.</a:t>
            </a:r>
            <a:r>
              <a:rPr lang="en-US" altLang="zh-CN" sz="1800" dirty="0">
                <a:solidFill>
                  <a:srgbClr val="FF0000"/>
                </a:solidFill>
                <a:latin typeface="Arial" panose="020B0604020202020204" pitchFamily="34" charset="0"/>
                <a:cs typeface="Arial" panose="020B0604020202020204" pitchFamily="34" charset="0"/>
              </a:rPr>
              <a:t> </a:t>
            </a:r>
            <a:endParaRPr lang="en-US" altLang="zh-CN" sz="1800"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Ø"/>
            </a:pPr>
            <a:endParaRPr lang="zh-CN" altLang="en-US" sz="2400" b="0" dirty="0">
              <a:cs typeface="Arial" panose="020B0604020202020204" pitchFamily="34" charset="0"/>
            </a:endParaRPr>
          </a:p>
          <a:p>
            <a:pPr lvl="1">
              <a:buClr>
                <a:srgbClr val="002060"/>
              </a:buClr>
              <a:buFont typeface="Wingdings" panose="05000000000000000000" pitchFamily="2" charset="2"/>
              <a:buChar char="Ø"/>
            </a:pPr>
            <a:endParaRPr lang="en-US" altLang="zh-CN" sz="2400" dirty="0"/>
          </a:p>
        </p:txBody>
      </p:sp>
      <p:pic>
        <p:nvPicPr>
          <p:cNvPr id="6" name="图片 5">
            <a:extLst>
              <a:ext uri="{FF2B5EF4-FFF2-40B4-BE49-F238E27FC236}">
                <a16:creationId xmlns:a16="http://schemas.microsoft.com/office/drawing/2014/main" id="{F2B39CBD-AB9F-4ACA-8EDA-EB39A86F8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864" y="1695453"/>
            <a:ext cx="2651052" cy="1643359"/>
          </a:xfrm>
          <a:prstGeom prst="rect">
            <a:avLst/>
          </a:prstGeom>
        </p:spPr>
      </p:pic>
      <p:sp>
        <p:nvSpPr>
          <p:cNvPr id="7" name="矩形 6">
            <a:extLst>
              <a:ext uri="{FF2B5EF4-FFF2-40B4-BE49-F238E27FC236}">
                <a16:creationId xmlns:a16="http://schemas.microsoft.com/office/drawing/2014/main" id="{B2C35702-33E9-4599-9690-ABD08372FE60}"/>
              </a:ext>
            </a:extLst>
          </p:cNvPr>
          <p:cNvSpPr/>
          <p:nvPr/>
        </p:nvSpPr>
        <p:spPr>
          <a:xfrm>
            <a:off x="7586461" y="1246671"/>
            <a:ext cx="1864613" cy="369332"/>
          </a:xfrm>
          <a:prstGeom prst="rect">
            <a:avLst/>
          </a:prstGeom>
        </p:spPr>
        <p:txBody>
          <a:bodyPr wrap="none">
            <a:spAutoFit/>
          </a:bodyPr>
          <a:lstStyle/>
          <a:p>
            <a:r>
              <a:rPr lang="en-US" altLang="zh-CN" dirty="0">
                <a:solidFill>
                  <a:srgbClr val="FF0000"/>
                </a:solidFill>
                <a:latin typeface="Arial" panose="020B0604020202020204" pitchFamily="34" charset="0"/>
                <a:cs typeface="Arial" panose="020B0604020202020204" pitchFamily="34" charset="0"/>
              </a:rPr>
              <a:t>Mechanical FEA</a:t>
            </a:r>
            <a:endParaRPr lang="zh-CN" altLang="en-US" dirty="0">
              <a:solidFill>
                <a:srgbClr val="FF0000"/>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F825673C-B72B-487D-AEAF-0E3582E58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5575" y="1674867"/>
            <a:ext cx="2651052" cy="1643359"/>
          </a:xfrm>
          <a:prstGeom prst="rect">
            <a:avLst/>
          </a:prstGeom>
        </p:spPr>
      </p:pic>
      <p:sp>
        <p:nvSpPr>
          <p:cNvPr id="10" name="矩形 9">
            <a:extLst>
              <a:ext uri="{FF2B5EF4-FFF2-40B4-BE49-F238E27FC236}">
                <a16:creationId xmlns:a16="http://schemas.microsoft.com/office/drawing/2014/main" id="{1F1613E0-14B0-47FE-8A74-7F4E8B775000}"/>
              </a:ext>
            </a:extLst>
          </p:cNvPr>
          <p:cNvSpPr/>
          <p:nvPr/>
        </p:nvSpPr>
        <p:spPr>
          <a:xfrm>
            <a:off x="8040216" y="3339183"/>
            <a:ext cx="1326004" cy="261610"/>
          </a:xfrm>
          <a:prstGeom prst="rect">
            <a:avLst/>
          </a:prstGeom>
        </p:spPr>
        <p:txBody>
          <a:bodyPr wrap="none">
            <a:spAutoFit/>
          </a:bodyPr>
          <a:lstStyle/>
          <a:p>
            <a:r>
              <a:rPr lang="en-US" altLang="zh-CN" sz="1100" dirty="0">
                <a:solidFill>
                  <a:srgbClr val="333333"/>
                </a:solidFill>
                <a:latin typeface="Arial" panose="020B0604020202020204" pitchFamily="34" charset="0"/>
                <a:cs typeface="Arial" panose="020B0604020202020204" pitchFamily="34" charset="0"/>
              </a:rPr>
              <a:t>With Lorentz force</a:t>
            </a:r>
            <a:endParaRPr lang="zh-CN" altLang="en-US" sz="1100" dirty="0">
              <a:latin typeface="Arial" panose="020B0604020202020204" pitchFamily="34" charset="0"/>
              <a:cs typeface="Arial" panose="020B0604020202020204" pitchFamily="34" charset="0"/>
            </a:endParaRPr>
          </a:p>
        </p:txBody>
      </p:sp>
      <p:sp>
        <p:nvSpPr>
          <p:cNvPr id="13" name="内容占位符 1">
            <a:extLst>
              <a:ext uri="{FF2B5EF4-FFF2-40B4-BE49-F238E27FC236}">
                <a16:creationId xmlns:a16="http://schemas.microsoft.com/office/drawing/2014/main" id="{6F4B590A-54AD-47CD-8342-1B405D19D86C}"/>
              </a:ext>
            </a:extLst>
          </p:cNvPr>
          <p:cNvSpPr txBox="1">
            <a:spLocks/>
          </p:cNvSpPr>
          <p:nvPr/>
        </p:nvSpPr>
        <p:spPr>
          <a:xfrm>
            <a:off x="5052684" y="4160492"/>
            <a:ext cx="6932169" cy="254619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sp>
        <p:nvSpPr>
          <p:cNvPr id="11" name="矩形 10">
            <a:extLst>
              <a:ext uri="{FF2B5EF4-FFF2-40B4-BE49-F238E27FC236}">
                <a16:creationId xmlns:a16="http://schemas.microsoft.com/office/drawing/2014/main" id="{B96418AC-0170-4671-B60B-9AA081BC4074}"/>
              </a:ext>
            </a:extLst>
          </p:cNvPr>
          <p:cNvSpPr/>
          <p:nvPr/>
        </p:nvSpPr>
        <p:spPr>
          <a:xfrm>
            <a:off x="5533051" y="4228069"/>
            <a:ext cx="6340334" cy="2277547"/>
          </a:xfrm>
          <a:prstGeom prst="rect">
            <a:avLst/>
          </a:prstGeom>
        </p:spPr>
        <p:txBody>
          <a:bodyPr wrap="square">
            <a:spAutoFit/>
          </a:bodyPr>
          <a:lstStyle/>
          <a:p>
            <a:pPr lvl="1"/>
            <a:r>
              <a:rPr lang="en-US" altLang="zh-CN" sz="1600" dirty="0">
                <a:solidFill>
                  <a:srgbClr val="002060"/>
                </a:solidFill>
                <a:latin typeface="Arial" panose="020B0604020202020204" pitchFamily="34" charset="0"/>
                <a:cs typeface="Arial" panose="020B0604020202020204" pitchFamily="34" charset="0"/>
              </a:rPr>
              <a:t>The</a:t>
            </a:r>
            <a:r>
              <a:rPr lang="zh-CN" altLang="en-US" sz="1600" dirty="0">
                <a:solidFill>
                  <a:srgbClr val="002060"/>
                </a:solidFill>
                <a:latin typeface="Arial" panose="020B0604020202020204" pitchFamily="34" charset="0"/>
                <a:cs typeface="Arial" panose="020B0604020202020204" pitchFamily="34" charset="0"/>
              </a:rPr>
              <a:t> </a:t>
            </a:r>
            <a:r>
              <a:rPr lang="en-US" altLang="zh-CN" sz="1600" dirty="0">
                <a:solidFill>
                  <a:srgbClr val="002060"/>
                </a:solidFill>
                <a:latin typeface="Arial" panose="020B0604020202020204" pitchFamily="34" charset="0"/>
                <a:cs typeface="Arial" panose="020B0604020202020204" pitchFamily="34" charset="0"/>
              </a:rPr>
              <a:t>thicker</a:t>
            </a:r>
            <a:r>
              <a:rPr lang="zh-CN" altLang="en-US" sz="1600" dirty="0">
                <a:solidFill>
                  <a:srgbClr val="002060"/>
                </a:solidFill>
                <a:latin typeface="Arial" panose="020B0604020202020204" pitchFamily="34" charset="0"/>
                <a:cs typeface="Arial" panose="020B0604020202020204" pitchFamily="34" charset="0"/>
              </a:rPr>
              <a:t> </a:t>
            </a:r>
            <a:r>
              <a:rPr lang="en-US" altLang="zh-CN" sz="1600" dirty="0">
                <a:solidFill>
                  <a:srgbClr val="002060"/>
                </a:solidFill>
                <a:latin typeface="Arial" panose="020B0604020202020204" pitchFamily="34" charset="0"/>
                <a:cs typeface="Arial" panose="020B0604020202020204" pitchFamily="34" charset="0"/>
              </a:rPr>
              <a:t>model with SS vacuum vessel is preferred</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max. uneven deformation: 12 µm (Q1b)</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max. displacement change after applying Lorentz force: 33 µm (Q2)</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1</a:t>
            </a:r>
            <a:r>
              <a:rPr lang="en-US" altLang="zh-CN" sz="1600" baseline="30000" dirty="0">
                <a:latin typeface="Arial" panose="020B0604020202020204" pitchFamily="34" charset="0"/>
                <a:cs typeface="Arial" panose="020B0604020202020204" pitchFamily="34" charset="0"/>
              </a:rPr>
              <a:t>st</a:t>
            </a:r>
            <a:r>
              <a:rPr lang="en-US" altLang="zh-CN" sz="1600" dirty="0">
                <a:latin typeface="Arial" panose="020B0604020202020204" pitchFamily="34" charset="0"/>
                <a:cs typeface="Arial" panose="020B0604020202020204" pitchFamily="34" charset="0"/>
              </a:rPr>
              <a:t> sensitive modal frequency: 60.9 Hz (The 1</a:t>
            </a:r>
            <a:r>
              <a:rPr lang="en-US" altLang="zh-CN" sz="1600" baseline="30000" dirty="0">
                <a:latin typeface="Arial" panose="020B0604020202020204" pitchFamily="34" charset="0"/>
                <a:cs typeface="Arial" panose="020B0604020202020204" pitchFamily="34" charset="0"/>
              </a:rPr>
              <a:t>st</a:t>
            </a:r>
            <a:r>
              <a:rPr lang="en-US" altLang="zh-CN" sz="1600" dirty="0">
                <a:latin typeface="Arial" panose="020B0604020202020204" pitchFamily="34" charset="0"/>
                <a:cs typeface="Arial" panose="020B0604020202020204" pitchFamily="34" charset="0"/>
              </a:rPr>
              <a:t> natural frequency is 52.5 Hz, in Z direction)</a:t>
            </a:r>
            <a:r>
              <a:rPr lang="en-US" altLang="zh-CN" sz="1600" dirty="0">
                <a:latin typeface="Arial" panose="020B0604020202020204" pitchFamily="34" charset="0"/>
                <a:cs typeface="Arial" panose="020B0604020202020204" pitchFamily="34" charset="0"/>
                <a:sym typeface="Wingdings" panose="05000000000000000000" pitchFamily="2" charset="2"/>
              </a:rPr>
              <a:t>. </a:t>
            </a:r>
            <a:r>
              <a:rPr lang="en-US" altLang="zh-CN" sz="1400" dirty="0">
                <a:latin typeface="Arial" panose="020B0604020202020204" pitchFamily="34" charset="0"/>
                <a:cs typeface="Arial" panose="020B0604020202020204" pitchFamily="34" charset="0"/>
                <a:sym typeface="Wingdings" panose="05000000000000000000" pitchFamily="2" charset="2"/>
              </a:rPr>
              <a:t>The modal analyses is related to the support connected to detector, but the trend should be unchanged, can be considered </a:t>
            </a:r>
            <a:r>
              <a:rPr lang="en-US" altLang="zh-CN" sz="1400" dirty="0">
                <a:latin typeface="Arial" panose="020B0604020202020204" pitchFamily="34" charset="0"/>
                <a:cs typeface="Arial" panose="020B0604020202020204" pitchFamily="34" charset="0"/>
              </a:rPr>
              <a:t>qualitative analysis</a:t>
            </a:r>
          </a:p>
          <a:p>
            <a:pPr lvl="1"/>
            <a:endParaRPr lang="en-US" altLang="zh-CN" dirty="0">
              <a:solidFill>
                <a:srgbClr val="FF0000"/>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E973BF39-AA6C-4EAB-8AA6-EFF2027DF497}"/>
              </a:ext>
            </a:extLst>
          </p:cNvPr>
          <p:cNvSpPr/>
          <p:nvPr/>
        </p:nvSpPr>
        <p:spPr>
          <a:xfrm>
            <a:off x="6096000" y="3742811"/>
            <a:ext cx="3570208" cy="369332"/>
          </a:xfrm>
          <a:prstGeom prst="rect">
            <a:avLst/>
          </a:prstGeom>
        </p:spPr>
        <p:txBody>
          <a:bodyPr wrap="none">
            <a:spAutoFit/>
          </a:bodyPr>
          <a:lstStyle/>
          <a:p>
            <a:r>
              <a:rPr lang="en-US" altLang="zh-CN" dirty="0">
                <a:solidFill>
                  <a:srgbClr val="FF0000"/>
                </a:solidFill>
                <a:latin typeface="Arial" panose="020B0604020202020204" pitchFamily="34" charset="0"/>
                <a:cs typeface="Arial" panose="020B0604020202020204" pitchFamily="34" charset="0"/>
              </a:rPr>
              <a:t>Conclusions on mechanical FEA:</a:t>
            </a:r>
          </a:p>
        </p:txBody>
      </p:sp>
      <p:sp>
        <p:nvSpPr>
          <p:cNvPr id="15" name="Slide Number Placeholder 11">
            <a:extLst>
              <a:ext uri="{FF2B5EF4-FFF2-40B4-BE49-F238E27FC236}">
                <a16:creationId xmlns:a16="http://schemas.microsoft.com/office/drawing/2014/main" id="{990F0FCD-84C6-4F19-B82F-A0E6807BB3C3}"/>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16</a:t>
            </a:fld>
            <a:endParaRPr lang="zh-CN" altLang="en-US" dirty="0"/>
          </a:p>
        </p:txBody>
      </p:sp>
    </p:spTree>
    <p:extLst>
      <p:ext uri="{BB962C8B-B14F-4D97-AF65-F5344CB8AC3E}">
        <p14:creationId xmlns:p14="http://schemas.microsoft.com/office/powerpoint/2010/main" val="294676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Graphical user interface&#10;&#10;Description automatically generated with medium confidence">
            <a:extLst>
              <a:ext uri="{FF2B5EF4-FFF2-40B4-BE49-F238E27FC236}">
                <a16:creationId xmlns:a16="http://schemas.microsoft.com/office/drawing/2014/main" id="{E8C5FE26-9647-47A7-A2D0-B6D250FD18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87" y="3219618"/>
            <a:ext cx="4320000" cy="3000148"/>
          </a:xfrm>
          <a:prstGeom prst="rect">
            <a:avLst/>
          </a:prstGeom>
          <a:noFill/>
        </p:spPr>
      </p:pic>
      <p:sp>
        <p:nvSpPr>
          <p:cNvPr id="2" name="内容占位符 1">
            <a:extLst>
              <a:ext uri="{FF2B5EF4-FFF2-40B4-BE49-F238E27FC236}">
                <a16:creationId xmlns:a16="http://schemas.microsoft.com/office/drawing/2014/main" id="{16C5C8D9-367D-4663-AC91-F8AF23B0B5E1}"/>
              </a:ext>
            </a:extLst>
          </p:cNvPr>
          <p:cNvSpPr>
            <a:spLocks noGrp="1"/>
          </p:cNvSpPr>
          <p:nvPr>
            <p:ph idx="1"/>
          </p:nvPr>
        </p:nvSpPr>
        <p:spPr/>
        <p:txBody>
          <a:bodyPr>
            <a:normAutofit/>
          </a:bodyPr>
          <a:lstStyle/>
          <a:p>
            <a:r>
              <a:rPr lang="en-US" altLang="zh-CN" sz="2400" dirty="0"/>
              <a:t>A prototype will be developed (quotation finished, preparing engineering drawings).</a:t>
            </a:r>
          </a:p>
          <a:p>
            <a:r>
              <a:rPr lang="en-US" altLang="zh-CN" sz="2400" dirty="0"/>
              <a:t>The influence of RVC displacement on the leakage rate will be simulated through an adjustment mechanism. </a:t>
            </a:r>
          </a:p>
        </p:txBody>
      </p:sp>
      <p:sp>
        <p:nvSpPr>
          <p:cNvPr id="4" name="灯片编号占位符 3">
            <a:extLst>
              <a:ext uri="{FF2B5EF4-FFF2-40B4-BE49-F238E27FC236}">
                <a16:creationId xmlns:a16="http://schemas.microsoft.com/office/drawing/2014/main" id="{17394BC7-5FC9-4033-9A64-F50D12C239CE}"/>
              </a:ext>
            </a:extLst>
          </p:cNvPr>
          <p:cNvSpPr>
            <a:spLocks noGrp="1"/>
          </p:cNvSpPr>
          <p:nvPr>
            <p:ph type="sldNum" sz="quarter" idx="12"/>
          </p:nvPr>
        </p:nvSpPr>
        <p:spPr>
          <a:xfrm>
            <a:off x="9078878" y="6350023"/>
            <a:ext cx="2844800" cy="365125"/>
          </a:xfrm>
        </p:spPr>
        <p:txBody>
          <a:bodyPr/>
          <a:lstStyle/>
          <a:p>
            <a:fld id="{F15E9139-A00B-4B2A-98A6-095DC08F1345}" type="slidenum">
              <a:rPr lang="zh-CN" altLang="en-US" smtClean="0"/>
              <a:pPr/>
              <a:t>17</a:t>
            </a:fld>
            <a:endParaRPr lang="zh-CN" altLang="en-US"/>
          </a:p>
        </p:txBody>
      </p:sp>
      <p:pic>
        <p:nvPicPr>
          <p:cNvPr id="5" name="图片 4">
            <a:extLst>
              <a:ext uri="{FF2B5EF4-FFF2-40B4-BE49-F238E27FC236}">
                <a16:creationId xmlns:a16="http://schemas.microsoft.com/office/drawing/2014/main" id="{9A189BA6-3E71-4E53-8115-D72402BD21E4}"/>
              </a:ext>
            </a:extLst>
          </p:cNvPr>
          <p:cNvPicPr>
            <a:picLocks noChangeAspect="1"/>
          </p:cNvPicPr>
          <p:nvPr/>
        </p:nvPicPr>
        <p:blipFill>
          <a:blip r:embed="rId3"/>
          <a:stretch>
            <a:fillRect/>
          </a:stretch>
        </p:blipFill>
        <p:spPr>
          <a:xfrm>
            <a:off x="6181278" y="2753156"/>
            <a:ext cx="4320000" cy="3557647"/>
          </a:xfrm>
          <a:prstGeom prst="rect">
            <a:avLst/>
          </a:prstGeom>
        </p:spPr>
      </p:pic>
      <p:sp>
        <p:nvSpPr>
          <p:cNvPr id="6" name="文本框 5">
            <a:extLst>
              <a:ext uri="{FF2B5EF4-FFF2-40B4-BE49-F238E27FC236}">
                <a16:creationId xmlns:a16="http://schemas.microsoft.com/office/drawing/2014/main" id="{F55A1AC0-3AB5-4F5A-B7D9-FCDDECD5BFDE}"/>
              </a:ext>
            </a:extLst>
          </p:cNvPr>
          <p:cNvSpPr txBox="1"/>
          <p:nvPr/>
        </p:nvSpPr>
        <p:spPr>
          <a:xfrm>
            <a:off x="10296024" y="4833475"/>
            <a:ext cx="156866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Adjustment mechanism</a:t>
            </a:r>
            <a:endParaRPr lang="zh-CN" altLang="en-US" dirty="0"/>
          </a:p>
        </p:txBody>
      </p:sp>
      <p:cxnSp>
        <p:nvCxnSpPr>
          <p:cNvPr id="7" name="直接连接符 6">
            <a:extLst>
              <a:ext uri="{FF2B5EF4-FFF2-40B4-BE49-F238E27FC236}">
                <a16:creationId xmlns:a16="http://schemas.microsoft.com/office/drawing/2014/main" id="{AECEAC7A-7310-41AB-9A0D-D7CC9F16960D}"/>
              </a:ext>
            </a:extLst>
          </p:cNvPr>
          <p:cNvCxnSpPr>
            <a:stCxn id="6" idx="1"/>
          </p:cNvCxnSpPr>
          <p:nvPr/>
        </p:nvCxnSpPr>
        <p:spPr>
          <a:xfrm flipH="1" flipV="1">
            <a:off x="9297632" y="4734092"/>
            <a:ext cx="998392" cy="422549"/>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4961012-F087-41E1-B9F8-711DCF87887B}"/>
              </a:ext>
            </a:extLst>
          </p:cNvPr>
          <p:cNvSpPr txBox="1"/>
          <p:nvPr/>
        </p:nvSpPr>
        <p:spPr>
          <a:xfrm>
            <a:off x="4977838" y="4490609"/>
            <a:ext cx="154414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IP chamber, fixed</a:t>
            </a:r>
            <a:endParaRPr lang="zh-CN" altLang="en-US" dirty="0"/>
          </a:p>
        </p:txBody>
      </p:sp>
      <p:sp>
        <p:nvSpPr>
          <p:cNvPr id="9" name="文本框 8">
            <a:extLst>
              <a:ext uri="{FF2B5EF4-FFF2-40B4-BE49-F238E27FC236}">
                <a16:creationId xmlns:a16="http://schemas.microsoft.com/office/drawing/2014/main" id="{A4F8ECA8-1043-498E-B916-AB1EB819AE00}"/>
              </a:ext>
            </a:extLst>
          </p:cNvPr>
          <p:cNvSpPr txBox="1"/>
          <p:nvPr/>
        </p:nvSpPr>
        <p:spPr>
          <a:xfrm>
            <a:off x="7729077" y="5920189"/>
            <a:ext cx="5991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RVC</a:t>
            </a:r>
            <a:endParaRPr lang="zh-CN" altLang="en-US" dirty="0"/>
          </a:p>
        </p:txBody>
      </p:sp>
      <p:cxnSp>
        <p:nvCxnSpPr>
          <p:cNvPr id="10" name="直接连接符 9">
            <a:extLst>
              <a:ext uri="{FF2B5EF4-FFF2-40B4-BE49-F238E27FC236}">
                <a16:creationId xmlns:a16="http://schemas.microsoft.com/office/drawing/2014/main" id="{475B7F06-2AA7-4D91-BC12-06E6725F54CA}"/>
              </a:ext>
            </a:extLst>
          </p:cNvPr>
          <p:cNvCxnSpPr>
            <a:cxnSpLocks/>
            <a:stCxn id="8" idx="3"/>
          </p:cNvCxnSpPr>
          <p:nvPr/>
        </p:nvCxnSpPr>
        <p:spPr>
          <a:xfrm flipV="1">
            <a:off x="6521983" y="4265202"/>
            <a:ext cx="1037294" cy="68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F0F9BE83-1666-48DB-B5CB-6ED4DC0866B4}"/>
              </a:ext>
            </a:extLst>
          </p:cNvPr>
          <p:cNvCxnSpPr>
            <a:cxnSpLocks/>
            <a:endCxn id="9" idx="0"/>
          </p:cNvCxnSpPr>
          <p:nvPr/>
        </p:nvCxnSpPr>
        <p:spPr>
          <a:xfrm>
            <a:off x="7653410" y="4454612"/>
            <a:ext cx="375253" cy="14655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7295BFA-0BAA-423D-86F8-DAD663CD4330}"/>
              </a:ext>
            </a:extLst>
          </p:cNvPr>
          <p:cNvSpPr txBox="1"/>
          <p:nvPr/>
        </p:nvSpPr>
        <p:spPr>
          <a:xfrm>
            <a:off x="7472566" y="2799580"/>
            <a:ext cx="16063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vacuum vessel</a:t>
            </a:r>
            <a:endParaRPr lang="zh-CN" altLang="en-US" dirty="0"/>
          </a:p>
        </p:txBody>
      </p:sp>
      <p:sp>
        <p:nvSpPr>
          <p:cNvPr id="16" name="标题 1">
            <a:extLst>
              <a:ext uri="{FF2B5EF4-FFF2-40B4-BE49-F238E27FC236}">
                <a16:creationId xmlns:a16="http://schemas.microsoft.com/office/drawing/2014/main" id="{4F321242-52AD-4BD9-895C-9F3D21CCF34E}"/>
              </a:ext>
            </a:extLst>
          </p:cNvPr>
          <p:cNvSpPr>
            <a:spLocks noGrp="1"/>
          </p:cNvSpPr>
          <p:nvPr>
            <p:ph type="title"/>
          </p:nvPr>
        </p:nvSpPr>
        <p:spPr>
          <a:xfrm>
            <a:off x="666712" y="142852"/>
            <a:ext cx="10763325" cy="725470"/>
          </a:xfrm>
        </p:spPr>
        <p:txBody>
          <a:bodyPr>
            <a:normAutofit/>
          </a:bodyPr>
          <a:lstStyle/>
          <a:p>
            <a:r>
              <a:rPr lang="en-US" altLang="zh-CN" dirty="0"/>
              <a:t>Remote Vacuum Chamber(RVC)</a:t>
            </a:r>
            <a:endParaRPr lang="zh-CN" altLang="en-US" dirty="0"/>
          </a:p>
        </p:txBody>
      </p:sp>
    </p:spTree>
    <p:extLst>
      <p:ext uri="{BB962C8B-B14F-4D97-AF65-F5344CB8AC3E}">
        <p14:creationId xmlns:p14="http://schemas.microsoft.com/office/powerpoint/2010/main" val="20671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836A3C-8693-4C04-8531-A475660DC07C}"/>
              </a:ext>
            </a:extLst>
          </p:cNvPr>
          <p:cNvSpPr>
            <a:spLocks noGrp="1"/>
          </p:cNvSpPr>
          <p:nvPr>
            <p:ph type="title"/>
          </p:nvPr>
        </p:nvSpPr>
        <p:spPr>
          <a:xfrm>
            <a:off x="666712" y="142852"/>
            <a:ext cx="11189928" cy="725470"/>
          </a:xfrm>
        </p:spPr>
        <p:txBody>
          <a:bodyPr>
            <a:noAutofit/>
          </a:bodyPr>
          <a:lstStyle/>
          <a:p>
            <a:r>
              <a:rPr lang="en-US" altLang="zh-CN" dirty="0">
                <a:effectLst/>
                <a:cs typeface="Arial" panose="020B0604020202020204" pitchFamily="34" charset="0"/>
              </a:rPr>
              <a:t>MDI alignment</a:t>
            </a:r>
            <a:endParaRPr lang="zh-CN" altLang="en-US" dirty="0">
              <a:effectLst/>
              <a:cs typeface="Arial" panose="020B0604020202020204" pitchFamily="34" charset="0"/>
            </a:endParaRPr>
          </a:p>
        </p:txBody>
      </p:sp>
      <p:sp>
        <p:nvSpPr>
          <p:cNvPr id="5" name="文本框 4">
            <a:extLst>
              <a:ext uri="{FF2B5EF4-FFF2-40B4-BE49-F238E27FC236}">
                <a16:creationId xmlns:a16="http://schemas.microsoft.com/office/drawing/2014/main" id="{63AC812A-6DA3-47FD-A439-A3ED5C879636}"/>
              </a:ext>
            </a:extLst>
          </p:cNvPr>
          <p:cNvSpPr txBox="1"/>
          <p:nvPr/>
        </p:nvSpPr>
        <p:spPr>
          <a:xfrm>
            <a:off x="479375" y="1126735"/>
            <a:ext cx="11521280" cy="1862048"/>
          </a:xfrm>
          <a:prstGeom prst="rect">
            <a:avLst/>
          </a:prstGeom>
          <a:noFill/>
        </p:spPr>
        <p:txBody>
          <a:bodyPr wrap="square">
            <a:spAutoFit/>
          </a:bodyPr>
          <a:lstStyle/>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Components in MDI need to be aligned mainly include Beam pipe, </a:t>
            </a:r>
            <a:r>
              <a:rPr lang="en-US" altLang="zh-CN" dirty="0" err="1">
                <a:solidFill>
                  <a:prstClr val="black"/>
                </a:solidFill>
                <a:latin typeface="Arial" panose="020B0604020202020204" pitchFamily="34" charset="0"/>
                <a:cs typeface="Arial" panose="020B0604020202020204" pitchFamily="34" charset="0"/>
              </a:rPr>
              <a:t>LumiCal</a:t>
            </a:r>
            <a:r>
              <a:rPr lang="en-US" altLang="zh-CN" dirty="0">
                <a:solidFill>
                  <a:prstClr val="black"/>
                </a:solidFill>
                <a:latin typeface="Arial" panose="020B0604020202020204" pitchFamily="34" charset="0"/>
                <a:cs typeface="Arial" panose="020B0604020202020204" pitchFamily="34" charset="0"/>
              </a:rPr>
              <a:t>, BPM and Cryostat (final focusing magnets). </a:t>
            </a:r>
          </a:p>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Beam pipe assembly integrates beam pipe, vertex detector, </a:t>
            </a:r>
            <a:r>
              <a:rPr lang="en-US" altLang="zh-CN" dirty="0" err="1">
                <a:solidFill>
                  <a:prstClr val="black"/>
                </a:solidFill>
                <a:latin typeface="Arial" panose="020B0604020202020204" pitchFamily="34" charset="0"/>
                <a:cs typeface="Arial" panose="020B0604020202020204" pitchFamily="34" charset="0"/>
              </a:rPr>
              <a:t>LumiCal</a:t>
            </a:r>
            <a:r>
              <a:rPr lang="en-US" altLang="zh-CN" dirty="0">
                <a:solidFill>
                  <a:prstClr val="black"/>
                </a:solidFill>
                <a:latin typeface="Arial" panose="020B0604020202020204" pitchFamily="34" charset="0"/>
                <a:cs typeface="Arial" panose="020B0604020202020204" pitchFamily="34" charset="0"/>
              </a:rPr>
              <a:t>, and BPM.</a:t>
            </a:r>
          </a:p>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Beam pipe assembly installed in ITK, its finally alignment accuracy is 100um.</a:t>
            </a:r>
          </a:p>
          <a:p>
            <a:pPr marL="358775" lvl="1" indent="-358775">
              <a:spcBef>
                <a:spcPts val="500"/>
              </a:spcBef>
              <a:spcAft>
                <a:spcPts val="500"/>
              </a:spcAft>
              <a:buClr>
                <a:srgbClr val="FF0000"/>
              </a:buClr>
              <a:buSzPct val="80000"/>
              <a:buFont typeface="Wingdings" panose="05000000000000000000" pitchFamily="2" charset="2"/>
              <a:buChar char="l"/>
              <a:defRPr/>
            </a:pPr>
            <a:endParaRPr lang="en-US" altLang="zh-CN" sz="1800" dirty="0">
              <a:solidFill>
                <a:prstClr val="black"/>
              </a:solidFill>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id="{8D2D0784-33F5-4D3A-881F-A175A28B0E36}"/>
              </a:ext>
            </a:extLst>
          </p:cNvPr>
          <p:cNvPicPr>
            <a:picLocks noChangeAspect="1"/>
          </p:cNvPicPr>
          <p:nvPr/>
        </p:nvPicPr>
        <p:blipFill>
          <a:blip r:embed="rId3"/>
          <a:stretch>
            <a:fillRect/>
          </a:stretch>
        </p:blipFill>
        <p:spPr>
          <a:xfrm>
            <a:off x="335360" y="2978615"/>
            <a:ext cx="5193621" cy="1651995"/>
          </a:xfrm>
          <a:prstGeom prst="rect">
            <a:avLst/>
          </a:prstGeom>
        </p:spPr>
      </p:pic>
      <p:pic>
        <p:nvPicPr>
          <p:cNvPr id="9" name="图片 8">
            <a:extLst>
              <a:ext uri="{FF2B5EF4-FFF2-40B4-BE49-F238E27FC236}">
                <a16:creationId xmlns:a16="http://schemas.microsoft.com/office/drawing/2014/main" id="{51043B7D-5957-4894-A011-57C658D19005}"/>
              </a:ext>
            </a:extLst>
          </p:cNvPr>
          <p:cNvPicPr>
            <a:picLocks noChangeAspect="1"/>
          </p:cNvPicPr>
          <p:nvPr/>
        </p:nvPicPr>
        <p:blipFill>
          <a:blip r:embed="rId4"/>
          <a:stretch>
            <a:fillRect/>
          </a:stretch>
        </p:blipFill>
        <p:spPr>
          <a:xfrm>
            <a:off x="6240015" y="2857613"/>
            <a:ext cx="4819149" cy="1656956"/>
          </a:xfrm>
          <a:prstGeom prst="rect">
            <a:avLst/>
          </a:prstGeom>
        </p:spPr>
      </p:pic>
      <p:sp>
        <p:nvSpPr>
          <p:cNvPr id="10" name="文本框 9">
            <a:extLst>
              <a:ext uri="{FF2B5EF4-FFF2-40B4-BE49-F238E27FC236}">
                <a16:creationId xmlns:a16="http://schemas.microsoft.com/office/drawing/2014/main" id="{0B210CB2-5939-4E54-AFE1-277FF5D800A1}"/>
              </a:ext>
            </a:extLst>
          </p:cNvPr>
          <p:cNvSpPr txBox="1"/>
          <p:nvPr/>
        </p:nvSpPr>
        <p:spPr>
          <a:xfrm>
            <a:off x="11059164" y="3522202"/>
            <a:ext cx="1080120" cy="461665"/>
          </a:xfrm>
          <a:prstGeom prst="rect">
            <a:avLst/>
          </a:prstGeom>
          <a:noFill/>
        </p:spPr>
        <p:txBody>
          <a:bodyPr wrap="square">
            <a:spAutoFit/>
          </a:bodyPr>
          <a:lstStyle/>
          <a:p>
            <a:r>
              <a:rPr lang="en-US" altLang="zh-CN" sz="2400" dirty="0">
                <a:solidFill>
                  <a:prstClr val="black"/>
                </a:solidFill>
                <a:latin typeface="Times New Roman" pitchFamily="18" charset="0"/>
                <a:cs typeface="Times New Roman" pitchFamily="18" charset="0"/>
              </a:rPr>
              <a:t>ITK</a:t>
            </a:r>
            <a:endParaRPr lang="zh-CN" altLang="en-US" sz="2400" dirty="0"/>
          </a:p>
        </p:txBody>
      </p:sp>
      <p:sp>
        <p:nvSpPr>
          <p:cNvPr id="31" name="文本框 30">
            <a:extLst>
              <a:ext uri="{FF2B5EF4-FFF2-40B4-BE49-F238E27FC236}">
                <a16:creationId xmlns:a16="http://schemas.microsoft.com/office/drawing/2014/main" id="{05BAA2D2-30C3-4916-B11F-A68D90189605}"/>
              </a:ext>
            </a:extLst>
          </p:cNvPr>
          <p:cNvSpPr txBox="1"/>
          <p:nvPr/>
        </p:nvSpPr>
        <p:spPr>
          <a:xfrm>
            <a:off x="1703512" y="4555249"/>
            <a:ext cx="2826415"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Cryostat internal structure</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9D9412D1-5BF8-4A5A-A699-9963E9008552}"/>
              </a:ext>
            </a:extLst>
          </p:cNvPr>
          <p:cNvSpPr txBox="1"/>
          <p:nvPr/>
        </p:nvSpPr>
        <p:spPr>
          <a:xfrm>
            <a:off x="1914148" y="2656326"/>
            <a:ext cx="3384376" cy="369332"/>
          </a:xfrm>
          <a:prstGeom prst="rect">
            <a:avLst/>
          </a:prstGeom>
          <a:noFill/>
        </p:spPr>
        <p:txBody>
          <a:bodyPr wrap="square">
            <a:spAutoFit/>
          </a:bodyPr>
          <a:lstStyle/>
          <a:p>
            <a:r>
              <a:rPr lang="en-US" altLang="zh-CN" sz="1800" dirty="0">
                <a:solidFill>
                  <a:prstClr val="black"/>
                </a:solidFill>
                <a:latin typeface="Arial" panose="020B0604020202020204" pitchFamily="34" charset="0"/>
                <a:cs typeface="Arial" panose="020B0604020202020204" pitchFamily="34" charset="0"/>
              </a:rPr>
              <a:t>Beam pipe assembly</a:t>
            </a:r>
            <a:endParaRPr lang="zh-CN" altLang="en-US" sz="1800"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85AA2FF4-CF05-4A03-9410-1E83B7A24DC3}"/>
              </a:ext>
            </a:extLst>
          </p:cNvPr>
          <p:cNvSpPr txBox="1"/>
          <p:nvPr/>
        </p:nvSpPr>
        <p:spPr>
          <a:xfrm>
            <a:off x="6296856" y="4742015"/>
            <a:ext cx="4911712" cy="1366528"/>
          </a:xfrm>
          <a:prstGeom prst="rect">
            <a:avLst/>
          </a:prstGeom>
          <a:noFill/>
        </p:spPr>
        <p:txBody>
          <a:bodyPr wrap="square">
            <a:spAutoFit/>
          </a:bodyPr>
          <a:lstStyle/>
          <a:p>
            <a:pPr marL="342900" indent="-3429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alignment scheme</a:t>
            </a:r>
          </a:p>
          <a:p>
            <a:pPr marL="914400" lvl="1" indent="-457200" eaLnBrk="0" hangingPunct="0">
              <a:spcBef>
                <a:spcPct val="20000"/>
              </a:spcBef>
              <a:buSzPct val="75000"/>
              <a:buFont typeface="Wingdings" panose="05000000000000000000" pitchFamily="2" charset="2"/>
              <a:buChar char="Ø"/>
              <a:defRPr/>
            </a:pPr>
            <a:r>
              <a:rPr lang="en-US" altLang="zh-CN" dirty="0" err="1">
                <a:latin typeface="Arial" panose="020B0604020202020204" pitchFamily="34" charset="0"/>
                <a:cs typeface="Arial" panose="020B0604020202020204" pitchFamily="34" charset="0"/>
              </a:rPr>
              <a:t>LHe</a:t>
            </a:r>
            <a:r>
              <a:rPr lang="en-US" altLang="zh-CN" dirty="0">
                <a:latin typeface="Arial" panose="020B0604020202020204" pitchFamily="34" charset="0"/>
                <a:cs typeface="Arial" panose="020B0604020202020204" pitchFamily="34" charset="0"/>
              </a:rPr>
              <a:t>-tank module </a:t>
            </a:r>
            <a:r>
              <a:rPr lang="en-US" altLang="zh-CN" dirty="0" err="1">
                <a:latin typeface="Arial" panose="020B0604020202020204" pitchFamily="34" charset="0"/>
                <a:cs typeface="Arial" panose="020B0604020202020204" pitchFamily="34" charset="0"/>
              </a:rPr>
              <a:t>fiducialization</a:t>
            </a:r>
            <a:endParaRPr lang="en-US" altLang="zh-CN" dirty="0">
              <a:latin typeface="Arial" panose="020B0604020202020204" pitchFamily="34" charset="0"/>
              <a:cs typeface="Arial" panose="020B0604020202020204" pitchFamily="34" charset="0"/>
            </a:endParaRPr>
          </a:p>
          <a:p>
            <a:pPr marL="914400" lvl="1" indent="-4572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pre-alignment</a:t>
            </a:r>
          </a:p>
          <a:p>
            <a:pPr marL="914400" lvl="1" indent="-4572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installation alignment</a:t>
            </a:r>
          </a:p>
        </p:txBody>
      </p:sp>
      <p:sp>
        <p:nvSpPr>
          <p:cNvPr id="37" name="文本框 36">
            <a:extLst>
              <a:ext uri="{FF2B5EF4-FFF2-40B4-BE49-F238E27FC236}">
                <a16:creationId xmlns:a16="http://schemas.microsoft.com/office/drawing/2014/main" id="{A59C5205-A59A-4E54-957D-D04A619E7C94}"/>
              </a:ext>
            </a:extLst>
          </p:cNvPr>
          <p:cNvSpPr txBox="1"/>
          <p:nvPr/>
        </p:nvSpPr>
        <p:spPr>
          <a:xfrm>
            <a:off x="5991667" y="6240962"/>
            <a:ext cx="5864973" cy="369332"/>
          </a:xfrm>
          <a:prstGeom prst="rect">
            <a:avLst/>
          </a:prstGeom>
          <a:solidFill>
            <a:schemeClr val="bg1"/>
          </a:solid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Alignment accuracy of the SCQs on both sides </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100μm</a:t>
            </a:r>
            <a:endParaRPr lang="zh-CN" altLang="en-US" dirty="0">
              <a:latin typeface="Arial" panose="020B0604020202020204" pitchFamily="34" charset="0"/>
              <a:cs typeface="Arial" panose="020B0604020202020204" pitchFamily="34" charset="0"/>
            </a:endParaRPr>
          </a:p>
        </p:txBody>
      </p:sp>
      <p:sp>
        <p:nvSpPr>
          <p:cNvPr id="17" name="Slide Number Placeholder 11">
            <a:extLst>
              <a:ext uri="{FF2B5EF4-FFF2-40B4-BE49-F238E27FC236}">
                <a16:creationId xmlns:a16="http://schemas.microsoft.com/office/drawing/2014/main" id="{844DAB2E-41A3-4E5C-A2DE-0C8815A291A3}"/>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18</a:t>
            </a:fld>
            <a:endParaRPr lang="zh-CN" altLang="en-US" dirty="0"/>
          </a:p>
        </p:txBody>
      </p:sp>
      <p:pic>
        <p:nvPicPr>
          <p:cNvPr id="18" name="图片 17">
            <a:extLst>
              <a:ext uri="{FF2B5EF4-FFF2-40B4-BE49-F238E27FC236}">
                <a16:creationId xmlns:a16="http://schemas.microsoft.com/office/drawing/2014/main" id="{D56F51B2-7BE8-487E-B145-BA0B5CA8BE1E}"/>
              </a:ext>
            </a:extLst>
          </p:cNvPr>
          <p:cNvPicPr>
            <a:picLocks noChangeAspect="1"/>
          </p:cNvPicPr>
          <p:nvPr/>
        </p:nvPicPr>
        <p:blipFill>
          <a:blip r:embed="rId5"/>
          <a:stretch>
            <a:fillRect/>
          </a:stretch>
        </p:blipFill>
        <p:spPr>
          <a:xfrm>
            <a:off x="76365" y="5030390"/>
            <a:ext cx="5711609" cy="1616366"/>
          </a:xfrm>
          <a:prstGeom prst="rect">
            <a:avLst/>
          </a:prstGeom>
        </p:spPr>
      </p:pic>
    </p:spTree>
    <p:extLst>
      <p:ext uri="{BB962C8B-B14F-4D97-AF65-F5344CB8AC3E}">
        <p14:creationId xmlns:p14="http://schemas.microsoft.com/office/powerpoint/2010/main" val="186094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68760"/>
            <a:ext cx="10972800" cy="4840303"/>
          </a:xfrm>
        </p:spPr>
        <p:txBody>
          <a:bodyPr>
            <a:normAutofit fontScale="92500" lnSpcReduction="20000"/>
          </a:bodyPr>
          <a:lstStyle/>
          <a:p>
            <a:r>
              <a:rPr lang="en-US" altLang="zh-CN" sz="2400" dirty="0">
                <a:latin typeface="Times New Roman" panose="02020603050405020304" pitchFamily="18" charset="0"/>
                <a:cs typeface="Times New Roman" panose="02020603050405020304" pitchFamily="18" charset="0"/>
              </a:rPr>
              <a:t>MDI progress toward EDR are presented.</a:t>
            </a:r>
          </a:p>
          <a:p>
            <a:pPr lvl="1" algn="just">
              <a:spcBef>
                <a:spcPts val="600"/>
              </a:spcBef>
              <a:buClr>
                <a:schemeClr val="tx1"/>
              </a:buClr>
              <a:buFont typeface="Wingdings" panose="05000000000000000000" pitchFamily="2" charset="2"/>
              <a:buChar char="Ø"/>
              <a:defRPr/>
            </a:pPr>
            <a:r>
              <a:rPr lang="en-US" altLang="zh-CN" sz="1900" dirty="0">
                <a:solidFill>
                  <a:srgbClr val="002060"/>
                </a:solidFill>
                <a:cs typeface="Arial" panose="020B0604020202020204" pitchFamily="34" charset="0"/>
              </a:rPr>
              <a:t>The MDI layout is compatible and no interference for the design.</a:t>
            </a:r>
          </a:p>
          <a:p>
            <a:pPr lvl="1" algn="just">
              <a:buClr>
                <a:schemeClr val="tx1"/>
              </a:buClr>
              <a:buFont typeface="Wingdings" panose="05000000000000000000" pitchFamily="2" charset="2"/>
              <a:buChar char="Ø"/>
            </a:pPr>
            <a:r>
              <a:rPr lang="en-US" altLang="zh-CN" sz="1900" dirty="0">
                <a:solidFill>
                  <a:srgbClr val="002060"/>
                </a:solidFill>
                <a:cs typeface="Arial" panose="020B0604020202020204" pitchFamily="34" charset="0"/>
              </a:rPr>
              <a:t>Iron free CCT quadrupole coil is selected in CEPC EDR SC quadrupoles design. Basic magnetic design of CCT quadrupoles is finished, and can meet the requirement at four modes.</a:t>
            </a:r>
          </a:p>
          <a:p>
            <a:pPr lvl="1" algn="just">
              <a:buClr>
                <a:schemeClr val="tx1"/>
              </a:buClr>
              <a:buFont typeface="Wingdings" panose="05000000000000000000" pitchFamily="2" charset="2"/>
              <a:buChar char="Ø"/>
            </a:pPr>
            <a:r>
              <a:rPr lang="el-GR" altLang="zh-CN" sz="1900" b="0" dirty="0">
                <a:solidFill>
                  <a:srgbClr val="002060"/>
                </a:solidFill>
                <a:cs typeface="Arial" panose="020B0604020202020204" pitchFamily="34" charset="0"/>
              </a:rPr>
              <a:t>Φ</a:t>
            </a:r>
            <a:r>
              <a:rPr lang="en-US" altLang="zh-CN" sz="1900" b="0" dirty="0">
                <a:solidFill>
                  <a:srgbClr val="002060"/>
                </a:solidFill>
                <a:cs typeface="Arial" panose="020B0604020202020204" pitchFamily="34" charset="0"/>
              </a:rPr>
              <a:t>20mm~</a:t>
            </a:r>
            <a:r>
              <a:rPr lang="el-GR" altLang="zh-CN" sz="1900" b="0" dirty="0">
                <a:solidFill>
                  <a:srgbClr val="002060"/>
                </a:solidFill>
                <a:cs typeface="Arial" panose="020B0604020202020204" pitchFamily="34" charset="0"/>
              </a:rPr>
              <a:t> Φ</a:t>
            </a:r>
            <a:r>
              <a:rPr lang="en-US" altLang="zh-CN" sz="1900" b="0" dirty="0">
                <a:solidFill>
                  <a:srgbClr val="002060"/>
                </a:solidFill>
                <a:cs typeface="Arial" panose="020B0604020202020204" pitchFamily="34" charset="0"/>
              </a:rPr>
              <a:t>20mm IR beam pipe is well designed. </a:t>
            </a:r>
            <a:r>
              <a:rPr lang="en-US" altLang="zh-CN" sz="1900" dirty="0">
                <a:solidFill>
                  <a:srgbClr val="002060"/>
                </a:solidFill>
                <a:cs typeface="Arial" panose="020B0604020202020204" pitchFamily="34" charset="0"/>
              </a:rPr>
              <a:t>Dynamic temperature/pressure could meet the requirements.</a:t>
            </a:r>
          </a:p>
          <a:p>
            <a:pPr lvl="1" algn="just">
              <a:buClr>
                <a:schemeClr val="tx1"/>
              </a:buClr>
              <a:buFont typeface="Wingdings" panose="05000000000000000000" pitchFamily="2" charset="2"/>
              <a:buChar char="Ø"/>
            </a:pPr>
            <a:r>
              <a:rPr lang="en-US" altLang="zh-CN" sz="1900" b="0" dirty="0">
                <a:solidFill>
                  <a:srgbClr val="002060"/>
                </a:solidFill>
                <a:cs typeface="Arial" panose="020B0604020202020204" pitchFamily="34" charset="0"/>
              </a:rPr>
              <a:t>The thermal analysis including HOM heating, synchrotron radiation, beam loss background and beam pipe thermal analysis meet the requirement.</a:t>
            </a:r>
          </a:p>
          <a:p>
            <a:pPr lvl="1" algn="just">
              <a:buClr>
                <a:schemeClr val="tx1"/>
              </a:buClr>
              <a:buFont typeface="Wingdings" panose="05000000000000000000" pitchFamily="2" charset="2"/>
              <a:buChar char="Ø"/>
            </a:pPr>
            <a:r>
              <a:rPr lang="en-US" altLang="zh-CN" sz="1900" b="0" dirty="0">
                <a:solidFill>
                  <a:srgbClr val="002060"/>
                </a:solidFill>
                <a:cs typeface="Arial" panose="020B0604020202020204" pitchFamily="34" charset="0"/>
              </a:rPr>
              <a:t>IR BPMs </a:t>
            </a:r>
            <a:r>
              <a:rPr lang="en-US" altLang="zh-CN" sz="1900" b="0" kern="100" dirty="0">
                <a:solidFill>
                  <a:srgbClr val="002060"/>
                </a:solidFill>
                <a:cs typeface="Arial" panose="020B0604020202020204" pitchFamily="34" charset="0"/>
              </a:rPr>
              <a:t>are designed.</a:t>
            </a:r>
          </a:p>
          <a:p>
            <a:pPr lvl="1" algn="just">
              <a:buClr>
                <a:schemeClr val="tx1"/>
              </a:buClr>
              <a:buFont typeface="Wingdings" panose="05000000000000000000" pitchFamily="2" charset="2"/>
              <a:buChar char="Ø"/>
            </a:pPr>
            <a:r>
              <a:rPr lang="en-US" altLang="zh-CN" sz="1900" b="0" dirty="0">
                <a:solidFill>
                  <a:srgbClr val="002060"/>
                </a:solidFill>
                <a:cs typeface="Arial" panose="020B0604020202020204" pitchFamily="34" charset="0"/>
              </a:rPr>
              <a:t>The estimation of the radiative background has been estimated.</a:t>
            </a:r>
            <a:r>
              <a:rPr lang="en-US" altLang="zh-CN" sz="1900" dirty="0">
                <a:solidFill>
                  <a:srgbClr val="002060"/>
                </a:solidFill>
                <a:cs typeface="Arial" panose="020B0604020202020204" pitchFamily="34" charset="0"/>
              </a:rPr>
              <a:t> The BG level is acceptable by detectors and other related systems concerning the 50MW Higgs/Z and 10MW Z mode.</a:t>
            </a:r>
          </a:p>
          <a:p>
            <a:pPr lvl="1" algn="just">
              <a:buClr>
                <a:schemeClr val="tx1"/>
              </a:buClr>
              <a:buFont typeface="Wingdings" panose="05000000000000000000" pitchFamily="2" charset="2"/>
              <a:buChar char="Ø"/>
            </a:pPr>
            <a:r>
              <a:rPr lang="en-US" altLang="zh-CN" sz="1900" b="0" dirty="0">
                <a:solidFill>
                  <a:srgbClr val="002060"/>
                </a:solidFill>
                <a:cs typeface="Arial" panose="020B0604020202020204" pitchFamily="34" charset="0"/>
              </a:rPr>
              <a:t>The mitigation efforts of every kinds of background dedicated to the mask, collimator and shielding has been designed.</a:t>
            </a:r>
          </a:p>
          <a:p>
            <a:pPr lvl="1" algn="just">
              <a:buClr>
                <a:schemeClr val="tx1"/>
              </a:buClr>
              <a:buFont typeface="Wingdings" panose="05000000000000000000" pitchFamily="2" charset="2"/>
              <a:buChar char="Ø"/>
            </a:pPr>
            <a:r>
              <a:rPr lang="en-US" altLang="zh-CN" sz="1900" b="0" dirty="0">
                <a:solidFill>
                  <a:srgbClr val="002060"/>
                </a:solidFill>
                <a:cs typeface="Arial" panose="020B0604020202020204" pitchFamily="34" charset="0"/>
              </a:rPr>
              <a:t>The SC magnet supports inside the cryostat are designed and optimized. </a:t>
            </a:r>
            <a:r>
              <a:rPr lang="en-US" altLang="zh-CN" sz="1900" dirty="0">
                <a:solidFill>
                  <a:srgbClr val="002060"/>
                </a:solidFill>
                <a:cs typeface="Arial" panose="020B0604020202020204" pitchFamily="34" charset="0"/>
              </a:rPr>
              <a:t>The engineering design of RVC has been started. </a:t>
            </a:r>
          </a:p>
          <a:p>
            <a:pPr lvl="1" algn="just">
              <a:buClr>
                <a:schemeClr val="tx1"/>
              </a:buClr>
              <a:buFont typeface="Wingdings" panose="05000000000000000000" pitchFamily="2" charset="2"/>
              <a:buChar char="Ø"/>
            </a:pPr>
            <a:r>
              <a:rPr lang="en-US" altLang="zh-CN" sz="1900" dirty="0">
                <a:solidFill>
                  <a:srgbClr val="002060"/>
                </a:solidFill>
                <a:cs typeface="Arial" panose="020B0604020202020204" pitchFamily="34" charset="0"/>
              </a:rPr>
              <a:t>CEPC MDI alignment mainly include Beam pipe, </a:t>
            </a:r>
            <a:r>
              <a:rPr lang="en-US" altLang="zh-CN" sz="1900" dirty="0" err="1">
                <a:solidFill>
                  <a:srgbClr val="002060"/>
                </a:solidFill>
                <a:cs typeface="Arial" panose="020B0604020202020204" pitchFamily="34" charset="0"/>
              </a:rPr>
              <a:t>LumiCal</a:t>
            </a:r>
            <a:r>
              <a:rPr lang="en-US" altLang="zh-CN" sz="1900" dirty="0">
                <a:solidFill>
                  <a:srgbClr val="002060"/>
                </a:solidFill>
                <a:cs typeface="Arial" panose="020B0604020202020204" pitchFamily="34" charset="0"/>
              </a:rPr>
              <a:t>, BPM and Acc. Superconducting magnets alignment. An elevation position monitoring scheme for IR is designed. The monitoring plan will be further improved in the future.</a:t>
            </a:r>
          </a:p>
        </p:txBody>
      </p:sp>
      <p:sp>
        <p:nvSpPr>
          <p:cNvPr id="3" name="标题 2"/>
          <p:cNvSpPr>
            <a:spLocks noGrp="1"/>
          </p:cNvSpPr>
          <p:nvPr>
            <p:ph type="title"/>
          </p:nvPr>
        </p:nvSpPr>
        <p:spPr/>
        <p:txBody>
          <a:bodyPr>
            <a:normAutofit/>
          </a:bodyPr>
          <a:lstStyle/>
          <a:p>
            <a:r>
              <a:rPr lang="en-US" altLang="zh-CN" dirty="0" err="1">
                <a:effectLst/>
                <a:ea typeface="+mj-ea"/>
                <a:cs typeface="Arial" panose="020B0604020202020204" pitchFamily="34" charset="0"/>
              </a:rPr>
              <a:t>Summay</a:t>
            </a:r>
            <a:endParaRPr lang="zh-CN" altLang="en-US" dirty="0">
              <a:effectLst/>
              <a:ea typeface="+mj-ea"/>
              <a:cs typeface="Arial" panose="020B0604020202020204" pitchFamily="34" charset="0"/>
            </a:endParaRPr>
          </a:p>
        </p:txBody>
      </p:sp>
      <p:sp>
        <p:nvSpPr>
          <p:cNvPr id="4" name="Slide Number Placeholder 11">
            <a:extLst>
              <a:ext uri="{FF2B5EF4-FFF2-40B4-BE49-F238E27FC236}">
                <a16:creationId xmlns:a16="http://schemas.microsoft.com/office/drawing/2014/main" id="{EC659372-B1FF-4C13-ACF7-975D61CD458D}"/>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19</a:t>
            </a:fld>
            <a:endParaRPr lang="zh-CN" altLang="en-US" dirty="0"/>
          </a:p>
        </p:txBody>
      </p:sp>
    </p:spTree>
    <p:extLst>
      <p:ext uri="{BB962C8B-B14F-4D97-AF65-F5344CB8AC3E}">
        <p14:creationId xmlns:p14="http://schemas.microsoft.com/office/powerpoint/2010/main" val="419564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695400" y="1412776"/>
            <a:ext cx="10578570" cy="474723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MDI design</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SC magnets</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Cryostat</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Central beam pipe design</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IR vacuum chamber and thermal analysis</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IR BPMs</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Beam background and mitigation</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SC magnet supporting system</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RVC</a:t>
            </a:r>
          </a:p>
          <a:p>
            <a:pPr lvl="1">
              <a:lnSpc>
                <a:spcPct val="120000"/>
              </a:lnSpc>
            </a:pP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MDI alignment</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a:solidFill>
                  <a:srgbClr val="C00000"/>
                </a:solidFill>
              </a:rPr>
              <a:t>Thank you for your attention!</a:t>
            </a:r>
            <a:endParaRPr lang="zh-CN" altLang="en-US" sz="6000">
              <a:solidFill>
                <a:srgbClr val="C00000"/>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20</a:t>
            </a:fld>
            <a:endParaRPr lang="zh-CN" altLang="en-US"/>
          </a:p>
        </p:txBody>
      </p:sp>
      <p:sp>
        <p:nvSpPr>
          <p:cNvPr id="8" name="TextBox 7">
            <a:extLst>
              <a:ext uri="{FF2B5EF4-FFF2-40B4-BE49-F238E27FC236}">
                <a16:creationId xmlns:a16="http://schemas.microsoft.com/office/drawing/2014/main" id="{85EAC949-290A-4F72-8126-286986C5AE1D}"/>
              </a:ext>
            </a:extLst>
          </p:cNvPr>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June 18</a:t>
            </a:r>
            <a:r>
              <a:rPr lang="en-US" altLang="zh-CN" baseline="30000" dirty="0">
                <a:solidFill>
                  <a:schemeClr val="bg1"/>
                </a:solidFill>
              </a:rPr>
              <a:t>th</a:t>
            </a:r>
            <a:r>
              <a:rPr lang="en-US" altLang="zh-CN" dirty="0">
                <a:solidFill>
                  <a:schemeClr val="bg1"/>
                </a:solidFill>
              </a:rPr>
              <a:t>, 2025, CEPC MDI Mini-Review</a:t>
            </a:r>
            <a:endParaRPr lang="zh-CN" altLang="en-US" dirty="0">
              <a:solidFill>
                <a:schemeClr val="bg1"/>
              </a:solidFill>
            </a:endParaRPr>
          </a:p>
        </p:txBody>
      </p:sp>
    </p:spTree>
    <p:extLst>
      <p:ext uri="{BB962C8B-B14F-4D97-AF65-F5344CB8AC3E}">
        <p14:creationId xmlns:p14="http://schemas.microsoft.com/office/powerpoint/2010/main" val="1386039129"/>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575A512-D985-4378-9E29-76F648F3ED83}"/>
              </a:ext>
            </a:extLst>
          </p:cNvPr>
          <p:cNvSpPr>
            <a:spLocks noGrp="1"/>
          </p:cNvSpPr>
          <p:nvPr>
            <p:ph type="sldNum" sz="quarter" idx="12"/>
          </p:nvPr>
        </p:nvSpPr>
        <p:spPr/>
        <p:txBody>
          <a:bodyPr/>
          <a:lstStyle/>
          <a:p>
            <a:fld id="{27F552FA-C358-4F70-9CE8-3E41459FCE36}" type="slidenum">
              <a:rPr lang="zh-CN" altLang="en-US" smtClean="0"/>
              <a:t>21</a:t>
            </a:fld>
            <a:endParaRPr lang="zh-CN" altLang="en-US"/>
          </a:p>
        </p:txBody>
      </p:sp>
      <p:sp>
        <p:nvSpPr>
          <p:cNvPr id="5" name="标题 4">
            <a:extLst>
              <a:ext uri="{FF2B5EF4-FFF2-40B4-BE49-F238E27FC236}">
                <a16:creationId xmlns:a16="http://schemas.microsoft.com/office/drawing/2014/main" id="{09B51A6E-B94F-4D46-8770-B6E7D0C15D8F}"/>
              </a:ext>
            </a:extLst>
          </p:cNvPr>
          <p:cNvSpPr>
            <a:spLocks noGrp="1"/>
          </p:cNvSpPr>
          <p:nvPr>
            <p:ph type="title"/>
          </p:nvPr>
        </p:nvSpPr>
        <p:spPr>
          <a:xfrm>
            <a:off x="551384" y="2516485"/>
            <a:ext cx="10972800" cy="1143000"/>
          </a:xfrm>
        </p:spPr>
        <p:txBody>
          <a:bodyPr>
            <a:normAutofit/>
          </a:bodyPr>
          <a:lstStyle/>
          <a:p>
            <a:r>
              <a:rPr lang="en-US" altLang="zh-CN" sz="6600" dirty="0">
                <a:latin typeface="Arial" panose="020B0604020202020204" pitchFamily="34" charset="0"/>
                <a:cs typeface="Arial" panose="020B0604020202020204" pitchFamily="34" charset="0"/>
              </a:rPr>
              <a:t>Back up</a:t>
            </a:r>
            <a:endParaRPr lang="zh-CN" alt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21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A1653FF-C16E-43A1-B5D9-5CAF01A5EC81}"/>
              </a:ext>
            </a:extLst>
          </p:cNvPr>
          <p:cNvSpPr>
            <a:spLocks noGrp="1"/>
          </p:cNvSpPr>
          <p:nvPr>
            <p:ph type="title"/>
          </p:nvPr>
        </p:nvSpPr>
        <p:spPr/>
        <p:txBody>
          <a:bodyPr/>
          <a:lstStyle/>
          <a:p>
            <a:r>
              <a:rPr lang="en-US" altLang="zh-CN" dirty="0"/>
              <a:t>CEPC Collider ring</a:t>
            </a:r>
            <a:endParaRPr lang="zh-CN" altLang="en-US" dirty="0"/>
          </a:p>
        </p:txBody>
      </p:sp>
      <p:sp>
        <p:nvSpPr>
          <p:cNvPr id="5" name="灯片编号占位符 4">
            <a:extLst>
              <a:ext uri="{FF2B5EF4-FFF2-40B4-BE49-F238E27FC236}">
                <a16:creationId xmlns:a16="http://schemas.microsoft.com/office/drawing/2014/main" id="{006B22AE-3EDF-4CA6-936B-A78C7E4DB658}"/>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grpSp>
        <p:nvGrpSpPr>
          <p:cNvPr id="6" name="组合 5">
            <a:extLst>
              <a:ext uri="{FF2B5EF4-FFF2-40B4-BE49-F238E27FC236}">
                <a16:creationId xmlns:a16="http://schemas.microsoft.com/office/drawing/2014/main" id="{CF8BD2B9-2833-409F-86E6-3B74A4ABF9BD}"/>
              </a:ext>
            </a:extLst>
          </p:cNvPr>
          <p:cNvGrpSpPr/>
          <p:nvPr/>
        </p:nvGrpSpPr>
        <p:grpSpPr>
          <a:xfrm>
            <a:off x="119336" y="1400046"/>
            <a:ext cx="5040560" cy="4392487"/>
            <a:chOff x="6611711" y="1164867"/>
            <a:chExt cx="5403308" cy="4632341"/>
          </a:xfrm>
        </p:grpSpPr>
        <p:pic>
          <p:nvPicPr>
            <p:cNvPr id="7" name="图片 6" descr="C:\Users\Yiwei\Desktop\CEPC及SPPC机器示意图-20230427\CEPC机器示意图-俯视-20230427-png.png">
              <a:extLst>
                <a:ext uri="{FF2B5EF4-FFF2-40B4-BE49-F238E27FC236}">
                  <a16:creationId xmlns:a16="http://schemas.microsoft.com/office/drawing/2014/main" id="{7FD62EE3-85BC-460D-919C-100E3FF83EA2}"/>
                </a:ext>
              </a:extLst>
            </p:cNvPr>
            <p:cNvPicPr/>
            <p:nvPr/>
          </p:nvPicPr>
          <p:blipFill rotWithShape="1">
            <a:blip r:embed="rId2">
              <a:extLst>
                <a:ext uri="{28A0092B-C50C-407E-A947-70E740481C1C}">
                  <a14:useLocalDpi xmlns:a14="http://schemas.microsoft.com/office/drawing/2010/main" val="0"/>
                </a:ext>
              </a:extLst>
            </a:blip>
            <a:srcRect l="22808" t="9651" r="14508" b="10286"/>
            <a:stretch/>
          </p:blipFill>
          <p:spPr bwMode="auto">
            <a:xfrm>
              <a:off x="6611711" y="1164867"/>
              <a:ext cx="5403308" cy="4632341"/>
            </a:xfrm>
            <a:prstGeom prst="rect">
              <a:avLst/>
            </a:prstGeom>
            <a:noFill/>
            <a:ln>
              <a:noFill/>
            </a:ln>
            <a:extLst>
              <a:ext uri="{53640926-AAD7-44D8-BBD7-CCE9431645EC}">
                <a14:shadowObscured xmlns:a14="http://schemas.microsoft.com/office/drawing/2010/main"/>
              </a:ext>
            </a:extLst>
          </p:spPr>
        </p:pic>
        <p:sp>
          <p:nvSpPr>
            <p:cNvPr id="8" name="文本框 7">
              <a:extLst>
                <a:ext uri="{FF2B5EF4-FFF2-40B4-BE49-F238E27FC236}">
                  <a16:creationId xmlns:a16="http://schemas.microsoft.com/office/drawing/2014/main" id="{86EE5DDA-FFE0-4BEE-BCF6-4BA72EF010EA}"/>
                </a:ext>
              </a:extLst>
            </p:cNvPr>
            <p:cNvSpPr txBox="1"/>
            <p:nvPr/>
          </p:nvSpPr>
          <p:spPr>
            <a:xfrm>
              <a:off x="6810356" y="1628702"/>
              <a:ext cx="798653" cy="369332"/>
            </a:xfrm>
            <a:prstGeom prst="rect">
              <a:avLst/>
            </a:prstGeom>
            <a:noFill/>
          </p:spPr>
          <p:txBody>
            <a:bodyPr wrap="square" rtlCol="0">
              <a:spAutoFit/>
            </a:bodyPr>
            <a:lstStyle/>
            <a:p>
              <a:r>
                <a:rPr lang="en-US" altLang="zh-CN" dirty="0"/>
                <a:t>SS4</a:t>
              </a:r>
              <a:endParaRPr lang="zh-CN" altLang="en-US" dirty="0"/>
            </a:p>
          </p:txBody>
        </p:sp>
        <p:sp>
          <p:nvSpPr>
            <p:cNvPr id="9" name="文本框 8">
              <a:extLst>
                <a:ext uri="{FF2B5EF4-FFF2-40B4-BE49-F238E27FC236}">
                  <a16:creationId xmlns:a16="http://schemas.microsoft.com/office/drawing/2014/main" id="{0E5A88D1-50EF-4503-9AA1-C60D3113912D}"/>
                </a:ext>
              </a:extLst>
            </p:cNvPr>
            <p:cNvSpPr txBox="1"/>
            <p:nvPr/>
          </p:nvSpPr>
          <p:spPr>
            <a:xfrm>
              <a:off x="10701379" y="1686047"/>
              <a:ext cx="798653" cy="369332"/>
            </a:xfrm>
            <a:prstGeom prst="rect">
              <a:avLst/>
            </a:prstGeom>
            <a:noFill/>
          </p:spPr>
          <p:txBody>
            <a:bodyPr wrap="square" rtlCol="0">
              <a:spAutoFit/>
            </a:bodyPr>
            <a:lstStyle/>
            <a:p>
              <a:r>
                <a:rPr lang="en-US" altLang="zh-CN" dirty="0"/>
                <a:t>SS1</a:t>
              </a:r>
              <a:endParaRPr lang="zh-CN" altLang="en-US" dirty="0"/>
            </a:p>
          </p:txBody>
        </p:sp>
        <p:sp>
          <p:nvSpPr>
            <p:cNvPr id="10" name="文本框 9">
              <a:extLst>
                <a:ext uri="{FF2B5EF4-FFF2-40B4-BE49-F238E27FC236}">
                  <a16:creationId xmlns:a16="http://schemas.microsoft.com/office/drawing/2014/main" id="{EA0D104B-7D19-4053-91B9-16455D76A24F}"/>
                </a:ext>
              </a:extLst>
            </p:cNvPr>
            <p:cNvSpPr txBox="1"/>
            <p:nvPr/>
          </p:nvSpPr>
          <p:spPr>
            <a:xfrm>
              <a:off x="10466991" y="5218706"/>
              <a:ext cx="798653" cy="369332"/>
            </a:xfrm>
            <a:prstGeom prst="rect">
              <a:avLst/>
            </a:prstGeom>
            <a:noFill/>
          </p:spPr>
          <p:txBody>
            <a:bodyPr wrap="square" rtlCol="0">
              <a:spAutoFit/>
            </a:bodyPr>
            <a:lstStyle/>
            <a:p>
              <a:r>
                <a:rPr lang="en-US" altLang="zh-CN" dirty="0"/>
                <a:t>SS2</a:t>
              </a:r>
              <a:endParaRPr lang="zh-CN" altLang="en-US" dirty="0"/>
            </a:p>
          </p:txBody>
        </p:sp>
        <p:sp>
          <p:nvSpPr>
            <p:cNvPr id="11" name="文本框 10">
              <a:extLst>
                <a:ext uri="{FF2B5EF4-FFF2-40B4-BE49-F238E27FC236}">
                  <a16:creationId xmlns:a16="http://schemas.microsoft.com/office/drawing/2014/main" id="{B2C97C63-7B23-4731-B942-B2D49FA33EB6}"/>
                </a:ext>
              </a:extLst>
            </p:cNvPr>
            <p:cNvSpPr txBox="1"/>
            <p:nvPr/>
          </p:nvSpPr>
          <p:spPr>
            <a:xfrm>
              <a:off x="6812286" y="5125657"/>
              <a:ext cx="798653" cy="369332"/>
            </a:xfrm>
            <a:prstGeom prst="rect">
              <a:avLst/>
            </a:prstGeom>
            <a:noFill/>
          </p:spPr>
          <p:txBody>
            <a:bodyPr wrap="square" rtlCol="0">
              <a:spAutoFit/>
            </a:bodyPr>
            <a:lstStyle/>
            <a:p>
              <a:r>
                <a:rPr lang="en-US" altLang="zh-CN" dirty="0"/>
                <a:t>SS3</a:t>
              </a:r>
              <a:endParaRPr lang="zh-CN" altLang="en-US" dirty="0"/>
            </a:p>
          </p:txBody>
        </p:sp>
      </p:gr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073B3F33-9649-4734-8E32-13424E1ADC1D}"/>
                  </a:ext>
                </a:extLst>
              </p:cNvPr>
              <p:cNvGraphicFramePr>
                <a:graphicFrameLocks noGrp="1"/>
              </p:cNvGraphicFramePr>
              <p:nvPr>
                <p:extLst>
                  <p:ext uri="{D42A27DB-BD31-4B8C-83A1-F6EECF244321}">
                    <p14:modId xmlns:p14="http://schemas.microsoft.com/office/powerpoint/2010/main" val="1788314335"/>
                  </p:ext>
                </p:extLst>
              </p:nvPr>
            </p:nvGraphicFramePr>
            <p:xfrm>
              <a:off x="5159896" y="1239434"/>
              <a:ext cx="7032104" cy="5172344"/>
            </p:xfrm>
            <a:graphic>
              <a:graphicData uri="http://schemas.openxmlformats.org/drawingml/2006/table">
                <a:tbl>
                  <a:tblPr firstRow="1" firstCol="1" bandRow="1"/>
                  <a:tblGrid>
                    <a:gridCol w="2062785">
                      <a:extLst>
                        <a:ext uri="{9D8B030D-6E8A-4147-A177-3AD203B41FA5}">
                          <a16:colId xmlns:a16="http://schemas.microsoft.com/office/drawing/2014/main" val="3130724924"/>
                        </a:ext>
                      </a:extLst>
                    </a:gridCol>
                    <a:gridCol w="1212633">
                      <a:extLst>
                        <a:ext uri="{9D8B030D-6E8A-4147-A177-3AD203B41FA5}">
                          <a16:colId xmlns:a16="http://schemas.microsoft.com/office/drawing/2014/main" val="1384768707"/>
                        </a:ext>
                      </a:extLst>
                    </a:gridCol>
                    <a:gridCol w="1211681">
                      <a:extLst>
                        <a:ext uri="{9D8B030D-6E8A-4147-A177-3AD203B41FA5}">
                          <a16:colId xmlns:a16="http://schemas.microsoft.com/office/drawing/2014/main" val="2215860670"/>
                        </a:ext>
                      </a:extLst>
                    </a:gridCol>
                    <a:gridCol w="1233539">
                      <a:extLst>
                        <a:ext uri="{9D8B030D-6E8A-4147-A177-3AD203B41FA5}">
                          <a16:colId xmlns:a16="http://schemas.microsoft.com/office/drawing/2014/main" val="2160745236"/>
                        </a:ext>
                      </a:extLst>
                    </a:gridCol>
                    <a:gridCol w="1311466">
                      <a:extLst>
                        <a:ext uri="{9D8B030D-6E8A-4147-A177-3AD203B41FA5}">
                          <a16:colId xmlns:a16="http://schemas.microsoft.com/office/drawing/2014/main" val="1529580387"/>
                        </a:ext>
                      </a:extLst>
                    </a:gridCol>
                  </a:tblGrid>
                  <a:tr h="109716">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1050" b="1" i="1">
                                    <a:solidFill>
                                      <a:srgbClr val="000000"/>
                                    </a:solidFill>
                                    <a:effectLst/>
                                    <a:latin typeface="Cambria Math" panose="02040503050406030204" pitchFamily="18" charset="0"/>
                                    <a:ea typeface="Times New Roman" panose="02020603050405020304" pitchFamily="18" charset="0"/>
                                  </a:rPr>
                                  <m:t>𝒕</m:t>
                                </m:r>
                                <m:acc>
                                  <m:accPr>
                                    <m:chr m:val="̅"/>
                                    <m:ctrlPr>
                                      <a:rPr lang="zh-CN" sz="1050" b="1" i="1">
                                        <a:solidFill>
                                          <a:srgbClr val="000000"/>
                                        </a:solidFill>
                                        <a:effectLst/>
                                        <a:latin typeface="Cambria Math" panose="02040503050406030204" pitchFamily="18" charset="0"/>
                                        <a:ea typeface="Cambria Math" panose="02040503050406030204" pitchFamily="18" charset="0"/>
                                      </a:rPr>
                                    </m:ctrlPr>
                                  </m:accPr>
                                  <m:e>
                                    <m:r>
                                      <a:rPr lang="en-GB" sz="1050" b="1" i="1">
                                        <a:solidFill>
                                          <a:srgbClr val="000000"/>
                                        </a:solidFill>
                                        <a:effectLst/>
                                        <a:latin typeface="Cambria Math" panose="02040503050406030204" pitchFamily="18" charset="0"/>
                                        <a:ea typeface="Times New Roman" panose="02020603050405020304" pitchFamily="18" charset="0"/>
                                      </a:rPr>
                                      <m:t>𝒕</m:t>
                                    </m:r>
                                  </m:e>
                                </m:acc>
                              </m:oMath>
                            </m:oMathPara>
                          </a14:m>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97398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a:t>
                          </a:r>
                          <a:r>
                            <a:rPr lang="en-GB" sz="1050" b="1" i="0" kern="1200" dirty="0">
                              <a:solidFill>
                                <a:srgbClr val="0000FF"/>
                              </a:solidFill>
                              <a:effectLst/>
                              <a:latin typeface="Times New Roman" panose="02020603050405020304" pitchFamily="18" charset="0"/>
                              <a:ea typeface="Times New Roman" panose="02020603050405020304" pitchFamily="18" charset="0"/>
                              <a:cs typeface="+mn-cs"/>
                            </a:rPr>
                            <a:t>00</a:t>
                          </a:r>
                          <a:r>
                            <a:rPr lang="en-GB" sz="1050" b="1" dirty="0">
                              <a:solidFill>
                                <a:srgbClr val="0000FF"/>
                              </a:solidFill>
                              <a:effectLst/>
                              <a:latin typeface="Times New Roman" panose="02020603050405020304" pitchFamily="18" charset="0"/>
                              <a:ea typeface="Times New Roman" panose="02020603050405020304" pitchFamily="18" charset="0"/>
                            </a:rPr>
                            <a:t>.0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rgbClr val="0000FF"/>
                              </a:solidFill>
                              <a:effectLst/>
                              <a:latin typeface="Times New Roman" panose="02020603050405020304" pitchFamily="18" charset="0"/>
                              <a:ea typeface="Times New Roman" panose="02020603050405020304" pitchFamily="18" charset="0"/>
                            </a:rPr>
                            <a:t>30</a:t>
                          </a:r>
                          <a:endParaRPr lang="zh-CN" sz="1050" b="1" i="0"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45.5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0.357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9.1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44.6/44.6/22.3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816/816/408</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150/150/75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13.2/13.2/6.6</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4.88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24.23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5.98</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268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11934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1297</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35</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10300">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576.9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253.8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4523.1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84.1</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0.13/</a:t>
                          </a:r>
                          <a:r>
                            <a:rPr lang="en-GB" sz="1050" b="1" dirty="0">
                              <a:solidFill>
                                <a:srgbClr val="0000FF"/>
                              </a:solidFill>
                              <a:effectLst/>
                              <a:latin typeface="Times New Roman" panose="02020603050405020304" pitchFamily="18" charset="0"/>
                              <a:ea typeface="Times New Roman" panose="02020603050405020304" pitchFamily="18" charset="0"/>
                            </a:rPr>
                            <a:t>0.9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0.21/</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1.04/</a:t>
                          </a:r>
                          <a:r>
                            <a:rPr lang="en-GB" sz="1050" b="1" dirty="0">
                              <a:solidFill>
                                <a:srgbClr val="0000FF"/>
                              </a:solidFill>
                              <a:effectLst/>
                              <a:latin typeface="Times New Roman" panose="02020603050405020304" pitchFamily="18" charset="0"/>
                              <a:ea typeface="Times New Roman" panose="02020603050405020304" pitchFamily="18" charset="0"/>
                            </a:rPr>
                            <a:t>2.7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0.64</a:t>
                          </a:r>
                          <a:r>
                            <a:rPr lang="en-GB" sz="1050" dirty="0">
                              <a:solidFill>
                                <a:srgbClr val="000000"/>
                              </a:solidFill>
                              <a:effectLst/>
                              <a:latin typeface="Times New Roman" panose="02020603050405020304" pitchFamily="18" charset="0"/>
                              <a:ea typeface="Times New Roman" panose="02020603050405020304" pitchFamily="18" charset="0"/>
                            </a:rPr>
                            <a:t>/1.3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0.27</a:t>
                          </a:r>
                          <a:r>
                            <a:rPr lang="en-GB" sz="1050" dirty="0">
                              <a:solidFill>
                                <a:srgbClr val="000000"/>
                              </a:solidFill>
                              <a:effectLst/>
                              <a:latin typeface="Times New Roman" panose="02020603050405020304" pitchFamily="18" charset="0"/>
                              <a:ea typeface="Times New Roman" panose="02020603050405020304" pitchFamily="18" charset="0"/>
                            </a:rPr>
                            <a:t>/1.4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0.87</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r>
                            <a:rPr lang="en-GB" sz="1050" dirty="0">
                              <a:solidFill>
                                <a:srgbClr val="000000"/>
                              </a:solidFill>
                              <a:effectLst/>
                              <a:latin typeface="Times New Roman" panose="02020603050405020304" pitchFamily="18" charset="0"/>
                              <a:ea typeface="Times New Roman" panose="02020603050405020304" pitchFamily="18" charset="0"/>
                            </a:rPr>
                            <a:t>/4.7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宋体" panose="02010600030101010101" pitchFamily="2" charset="-122"/>
                            </a:rPr>
                            <a:t>317</a:t>
                          </a:r>
                          <a:r>
                            <a:rPr lang="en-GB" sz="1050" dirty="0">
                              <a:solidFill>
                                <a:srgbClr val="000000"/>
                              </a:solidFill>
                              <a:effectLst/>
                              <a:latin typeface="Times New Roman" panose="02020603050405020304" pitchFamily="18" charset="0"/>
                              <a:ea typeface="Times New Roman" panose="02020603050405020304" pitchFamily="18" charset="0"/>
                            </a:rPr>
                            <a:t>/317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317/317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13/42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39/113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2.3/4.1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2.5/8.7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2.5/4.9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2.2/2.9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0.10/0.17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0.04/0.13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0.07/0.14</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0.15/0.20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1.05</a:t>
                          </a:r>
                          <a:r>
                            <a:rPr lang="en-GB" sz="1050" dirty="0">
                              <a:solidFill>
                                <a:srgbClr val="000000"/>
                              </a:solidFill>
                              <a:effectLst/>
                              <a:latin typeface="Times New Roman" panose="02020603050405020304" pitchFamily="18" charset="0"/>
                              <a:ea typeface="Times New Roman" panose="02020603050405020304" pitchFamily="18" charset="0"/>
                            </a:rPr>
                            <a:t>/2.5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r>
                            <a:rPr lang="en-GB" sz="1050" dirty="0">
                              <a:solidFill>
                                <a:srgbClr val="000000"/>
                              </a:solidFill>
                              <a:effectLst/>
                              <a:latin typeface="Times New Roman" panose="02020603050405020304" pitchFamily="18" charset="0"/>
                              <a:ea typeface="Times New Roman" panose="02020603050405020304" pitchFamily="18" charset="0"/>
                            </a:rPr>
                            <a:t>/2.6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0.015/0.11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0.004/0.127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0.012/0.113</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0.071/0.1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0.12</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650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0.035</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0.062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rgbClr val="0000FF"/>
                              </a:solidFill>
                              <a:effectLst/>
                              <a:latin typeface="Times New Roman" panose="02020603050405020304" pitchFamily="18" charset="0"/>
                              <a:ea typeface="MS Mincho" panose="02020609040205080304" pitchFamily="49" charset="-128"/>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77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22</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0.89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5.0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115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Choice>
        <mc:Fallback xmlns="">
          <p:graphicFrame>
            <p:nvGraphicFramePr>
              <p:cNvPr id="12" name="表格 11">
                <a:extLst>
                  <a:ext uri="{FF2B5EF4-FFF2-40B4-BE49-F238E27FC236}">
                    <a16:creationId xmlns:a16="http://schemas.microsoft.com/office/drawing/2014/main" id="{073B3F33-9649-4734-8E32-13424E1ADC1D}"/>
                  </a:ext>
                </a:extLst>
              </p:cNvPr>
              <p:cNvGraphicFramePr>
                <a:graphicFrameLocks noGrp="1"/>
              </p:cNvGraphicFramePr>
              <p:nvPr>
                <p:extLst>
                  <p:ext uri="{D42A27DB-BD31-4B8C-83A1-F6EECF244321}">
                    <p14:modId xmlns:p14="http://schemas.microsoft.com/office/powerpoint/2010/main" val="1788314335"/>
                  </p:ext>
                </p:extLst>
              </p:nvPr>
            </p:nvGraphicFramePr>
            <p:xfrm>
              <a:off x="5159896" y="1239434"/>
              <a:ext cx="7032104" cy="5172344"/>
            </p:xfrm>
            <a:graphic>
              <a:graphicData uri="http://schemas.openxmlformats.org/drawingml/2006/table">
                <a:tbl>
                  <a:tblPr firstRow="1" firstCol="1" bandRow="1"/>
                  <a:tblGrid>
                    <a:gridCol w="2062785">
                      <a:extLst>
                        <a:ext uri="{9D8B030D-6E8A-4147-A177-3AD203B41FA5}">
                          <a16:colId xmlns:a16="http://schemas.microsoft.com/office/drawing/2014/main" val="3130724924"/>
                        </a:ext>
                      </a:extLst>
                    </a:gridCol>
                    <a:gridCol w="1212633">
                      <a:extLst>
                        <a:ext uri="{9D8B030D-6E8A-4147-A177-3AD203B41FA5}">
                          <a16:colId xmlns:a16="http://schemas.microsoft.com/office/drawing/2014/main" val="1384768707"/>
                        </a:ext>
                      </a:extLst>
                    </a:gridCol>
                    <a:gridCol w="1211681">
                      <a:extLst>
                        <a:ext uri="{9D8B030D-6E8A-4147-A177-3AD203B41FA5}">
                          <a16:colId xmlns:a16="http://schemas.microsoft.com/office/drawing/2014/main" val="2215860670"/>
                        </a:ext>
                      </a:extLst>
                    </a:gridCol>
                    <a:gridCol w="1233539">
                      <a:extLst>
                        <a:ext uri="{9D8B030D-6E8A-4147-A177-3AD203B41FA5}">
                          <a16:colId xmlns:a16="http://schemas.microsoft.com/office/drawing/2014/main" val="2160745236"/>
                        </a:ext>
                      </a:extLst>
                    </a:gridCol>
                    <a:gridCol w="1311466">
                      <a:extLst>
                        <a:ext uri="{9D8B030D-6E8A-4147-A177-3AD203B41FA5}">
                          <a16:colId xmlns:a16="http://schemas.microsoft.com/office/drawing/2014/main" val="1529580387"/>
                        </a:ext>
                      </a:extLst>
                    </a:gridCol>
                  </a:tblGrid>
                  <a:tr h="166221">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37209" t="-22222" r="-1395" b="-3092593"/>
                          </a:stretch>
                        </a:blipFill>
                      </a:tcPr>
                    </a:tc>
                    <a:extLst>
                      <a:ext uri="{0D108BD9-81ED-4DB2-BD59-A6C34878D82A}">
                        <a16:rowId xmlns:a16="http://schemas.microsoft.com/office/drawing/2014/main" val="334397398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a:t>
                          </a:r>
                          <a:r>
                            <a:rPr lang="en-GB" sz="1050" b="1" i="0" kern="1200" dirty="0">
                              <a:solidFill>
                                <a:srgbClr val="0000FF"/>
                              </a:solidFill>
                              <a:effectLst/>
                              <a:latin typeface="Times New Roman" panose="02020603050405020304" pitchFamily="18" charset="0"/>
                              <a:ea typeface="Times New Roman" panose="02020603050405020304" pitchFamily="18" charset="0"/>
                              <a:cs typeface="+mn-cs"/>
                            </a:rPr>
                            <a:t>00</a:t>
                          </a:r>
                          <a:r>
                            <a:rPr lang="en-GB" sz="1050" b="1" dirty="0">
                              <a:solidFill>
                                <a:srgbClr val="0000FF"/>
                              </a:solidFill>
                              <a:effectLst/>
                              <a:latin typeface="Times New Roman" panose="02020603050405020304" pitchFamily="18" charset="0"/>
                              <a:ea typeface="Times New Roman" panose="02020603050405020304" pitchFamily="18" charset="0"/>
                            </a:rPr>
                            <a:t>.0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rgbClr val="0000FF"/>
                              </a:solidFill>
                              <a:effectLst/>
                              <a:latin typeface="Times New Roman" panose="02020603050405020304" pitchFamily="18" charset="0"/>
                              <a:ea typeface="Times New Roman" panose="02020603050405020304" pitchFamily="18" charset="0"/>
                            </a:rPr>
                            <a:t>30</a:t>
                          </a:r>
                          <a:endParaRPr lang="zh-CN" sz="1050" b="1" i="0"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45.5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0.357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9.1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44.6/44.6/22.3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816/816/408</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150/150/75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13.2/13.2/6.6</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4.88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24.23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5.98</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268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11934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1297</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35</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67107">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576.9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253.8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4523.1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84.1</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32712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0.13/</a:t>
                          </a:r>
                          <a:r>
                            <a:rPr lang="en-GB" sz="1050" b="1" dirty="0">
                              <a:solidFill>
                                <a:srgbClr val="0000FF"/>
                              </a:solidFill>
                              <a:effectLst/>
                              <a:latin typeface="Times New Roman" panose="02020603050405020304" pitchFamily="18" charset="0"/>
                              <a:ea typeface="Times New Roman" panose="02020603050405020304" pitchFamily="18" charset="0"/>
                            </a:rPr>
                            <a:t>0.9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0.21/</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1.04/</a:t>
                          </a:r>
                          <a:r>
                            <a:rPr lang="en-GB" sz="1050" b="1" dirty="0">
                              <a:solidFill>
                                <a:srgbClr val="0000FF"/>
                              </a:solidFill>
                              <a:effectLst/>
                              <a:latin typeface="Times New Roman" panose="02020603050405020304" pitchFamily="18" charset="0"/>
                              <a:ea typeface="Times New Roman" panose="02020603050405020304" pitchFamily="18" charset="0"/>
                            </a:rPr>
                            <a:t>2.7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0.64</a:t>
                          </a:r>
                          <a:r>
                            <a:rPr lang="en-GB" sz="1050" dirty="0">
                              <a:solidFill>
                                <a:srgbClr val="000000"/>
                              </a:solidFill>
                              <a:effectLst/>
                              <a:latin typeface="Times New Roman" panose="02020603050405020304" pitchFamily="18" charset="0"/>
                              <a:ea typeface="Times New Roman" panose="02020603050405020304" pitchFamily="18" charset="0"/>
                            </a:rPr>
                            <a:t>/1.3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0.27</a:t>
                          </a:r>
                          <a:r>
                            <a:rPr lang="en-GB" sz="1050" dirty="0">
                              <a:solidFill>
                                <a:srgbClr val="000000"/>
                              </a:solidFill>
                              <a:effectLst/>
                              <a:latin typeface="Times New Roman" panose="02020603050405020304" pitchFamily="18" charset="0"/>
                              <a:ea typeface="Times New Roman" panose="02020603050405020304" pitchFamily="18" charset="0"/>
                            </a:rPr>
                            <a:t>/1.4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0.87</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r>
                            <a:rPr lang="en-GB" sz="1050" dirty="0">
                              <a:solidFill>
                                <a:srgbClr val="000000"/>
                              </a:solidFill>
                              <a:effectLst/>
                              <a:latin typeface="Times New Roman" panose="02020603050405020304" pitchFamily="18" charset="0"/>
                              <a:ea typeface="Times New Roman" panose="02020603050405020304" pitchFamily="18" charset="0"/>
                            </a:rPr>
                            <a:t>/4.7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宋体" panose="02010600030101010101" pitchFamily="2" charset="-122"/>
                            </a:rPr>
                            <a:t>317</a:t>
                          </a:r>
                          <a:r>
                            <a:rPr lang="en-GB" sz="1050" dirty="0">
                              <a:solidFill>
                                <a:srgbClr val="000000"/>
                              </a:solidFill>
                              <a:effectLst/>
                              <a:latin typeface="Times New Roman" panose="02020603050405020304" pitchFamily="18" charset="0"/>
                              <a:ea typeface="Times New Roman" panose="02020603050405020304" pitchFamily="18" charset="0"/>
                            </a:rPr>
                            <a:t>/317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317/317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13/42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39/113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2.3/4.1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2.5/8.7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2.5/4.9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2.2/2.9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0.10/0.17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0.04/0.13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0.07/0.14</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0.15/0.20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1.05</a:t>
                          </a:r>
                          <a:r>
                            <a:rPr lang="en-GB" sz="1050" dirty="0">
                              <a:solidFill>
                                <a:srgbClr val="000000"/>
                              </a:solidFill>
                              <a:effectLst/>
                              <a:latin typeface="Times New Roman" panose="02020603050405020304" pitchFamily="18" charset="0"/>
                              <a:ea typeface="Times New Roman" panose="02020603050405020304" pitchFamily="18" charset="0"/>
                            </a:rPr>
                            <a:t>/2.5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r>
                            <a:rPr lang="en-GB" sz="1050" dirty="0">
                              <a:solidFill>
                                <a:srgbClr val="000000"/>
                              </a:solidFill>
                              <a:effectLst/>
                              <a:latin typeface="Times New Roman" panose="02020603050405020304" pitchFamily="18" charset="0"/>
                              <a:ea typeface="Times New Roman" panose="02020603050405020304" pitchFamily="18" charset="0"/>
                            </a:rPr>
                            <a:t>/2.6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0.015/0.11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0.004/0.127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0.012/0.113</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0.071/0.1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0.12</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650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0.035</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0.062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rgbClr val="0000FF"/>
                              </a:solidFill>
                              <a:effectLst/>
                              <a:latin typeface="Times New Roman" panose="02020603050405020304" pitchFamily="18" charset="0"/>
                              <a:ea typeface="MS Mincho" panose="02020609040205080304" pitchFamily="49" charset="-128"/>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77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22</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0.89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5.0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115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Fallback>
      </mc:AlternateContent>
      <p:sp>
        <p:nvSpPr>
          <p:cNvPr id="13" name="文本框 12">
            <a:extLst>
              <a:ext uri="{FF2B5EF4-FFF2-40B4-BE49-F238E27FC236}">
                <a16:creationId xmlns:a16="http://schemas.microsoft.com/office/drawing/2014/main" id="{C9619E34-0476-4362-8047-97CBC41EACA8}"/>
              </a:ext>
            </a:extLst>
          </p:cNvPr>
          <p:cNvSpPr txBox="1"/>
          <p:nvPr/>
        </p:nvSpPr>
        <p:spPr>
          <a:xfrm>
            <a:off x="215982" y="6094741"/>
            <a:ext cx="4814355" cy="523220"/>
          </a:xfrm>
          <a:prstGeom prst="rect">
            <a:avLst/>
          </a:prstGeom>
          <a:noFill/>
        </p:spPr>
        <p:txBody>
          <a:bodyPr wrap="square" rtlCol="0">
            <a:spAutoFit/>
          </a:bodyPr>
          <a:lstStyle/>
          <a:p>
            <a:r>
              <a:rPr lang="en-US" altLang="zh-CN" sz="1400" dirty="0"/>
              <a:t>Ref: CEPC TDR; Radiation Detection Technology and Methods (2024) 8:1–1105, </a:t>
            </a:r>
            <a:r>
              <a:rPr lang="en-US" altLang="zh-CN" sz="1400" dirty="0">
                <a:hlinkClick r:id="rId4"/>
              </a:rPr>
              <a:t>https://doi.org/10.1007/s41605-024-00463-y</a:t>
            </a:r>
            <a:r>
              <a:rPr lang="en-US" altLang="zh-CN" sz="1400" dirty="0"/>
              <a:t>; </a:t>
            </a:r>
            <a:endParaRPr lang="zh-CN" altLang="en-US" sz="1400" dirty="0"/>
          </a:p>
        </p:txBody>
      </p:sp>
    </p:spTree>
    <p:extLst>
      <p:ext uri="{BB962C8B-B14F-4D97-AF65-F5344CB8AC3E}">
        <p14:creationId xmlns:p14="http://schemas.microsoft.com/office/powerpoint/2010/main" val="185031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837BFA7-52CA-4167-B1E0-83526D30B216}"/>
              </a:ext>
            </a:extLst>
          </p:cNvPr>
          <p:cNvSpPr/>
          <p:nvPr/>
        </p:nvSpPr>
        <p:spPr>
          <a:xfrm>
            <a:off x="382338" y="5179504"/>
            <a:ext cx="11258278" cy="1569660"/>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Machine Detector Interface (MDI) of CEPC double ring scheme is about </a:t>
            </a:r>
            <a:r>
              <a:rPr lang="en-GB" altLang="zh-CN" sz="1600" dirty="0">
                <a:latin typeface="Arial" panose="020B0604020202020204" pitchFamily="34" charset="0"/>
                <a:cs typeface="Arial" panose="020B0604020202020204" pitchFamily="34" charset="0"/>
                <a:sym typeface="Symbol" panose="05050102010706020507" pitchFamily="18" charset="2"/>
              </a:rPr>
              <a:t></a:t>
            </a:r>
            <a:r>
              <a:rPr lang="en-GB" altLang="zh-CN" sz="1600" dirty="0">
                <a:latin typeface="Arial" panose="020B0604020202020204" pitchFamily="34" charset="0"/>
                <a:cs typeface="Arial" panose="020B0604020202020204" pitchFamily="34" charset="0"/>
              </a:rPr>
              <a:t>7m long from the IP</a:t>
            </a:r>
            <a:r>
              <a:rPr lang="en-US" altLang="zh-CN"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a:t>
            </a:r>
            <a:r>
              <a:rPr lang="en-GB" altLang="zh-CN" sz="1600" dirty="0">
                <a:latin typeface="Arial" panose="020B0604020202020204" pitchFamily="34" charset="0"/>
                <a:cs typeface="Arial" panose="020B0604020202020204" pitchFamily="34" charset="0"/>
              </a:rPr>
              <a:t>he CEPC detector superconducting solenoid with 3T magnetic field.</a:t>
            </a:r>
          </a:p>
          <a:p>
            <a:pPr marL="285744" indent="-285744">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accelerator components inside the detector are within a conical space with an opening angle</a:t>
            </a:r>
            <a:r>
              <a:rPr lang="en-US" altLang="zh-CN" sz="1600" dirty="0">
                <a:latin typeface="Arial" panose="020B0604020202020204" pitchFamily="34" charset="0"/>
                <a:cs typeface="Arial" panose="020B0604020202020204" pitchFamily="34" charset="0"/>
              </a:rPr>
              <a:t>: acos0.99</a:t>
            </a:r>
          </a:p>
          <a:p>
            <a:pPr marL="285750" indent="-285750">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a:t>
            </a:r>
            <a:r>
              <a:rPr lang="en-GB" altLang="zh-CN" sz="1600" dirty="0" err="1">
                <a:latin typeface="Arial" panose="020B0604020202020204" pitchFamily="34" charset="0"/>
                <a:cs typeface="Arial" panose="020B0604020202020204" pitchFamily="34" charset="0"/>
              </a:rPr>
              <a:t>e+e</a:t>
            </a:r>
            <a:r>
              <a:rPr lang="en-GB" altLang="zh-CN" sz="1600" dirty="0">
                <a:latin typeface="Arial" panose="020B0604020202020204" pitchFamily="34" charset="0"/>
                <a:cs typeface="Arial" panose="020B0604020202020204" pitchFamily="34" charset="0"/>
              </a:rPr>
              <a:t>- beams collide at the IP with a horizontal angle of 33mrad and the final focusing length is to 1.9m.</a:t>
            </a:r>
          </a:p>
          <a:p>
            <a:pPr marL="285750" indent="-285750">
              <a:buFont typeface="Arial" panose="020B0604020202020204" pitchFamily="34" charset="0"/>
              <a:buChar char="•"/>
            </a:pPr>
            <a:r>
              <a:rPr lang="en-US" altLang="zh-CN" sz="1600" dirty="0" err="1">
                <a:latin typeface="Arial" panose="020B0604020202020204" pitchFamily="34" charset="0"/>
                <a:cs typeface="Arial" panose="020B0604020202020204" pitchFamily="34" charset="0"/>
              </a:rPr>
              <a:t>Lumical</a:t>
            </a:r>
            <a:r>
              <a:rPr lang="en-US" altLang="zh-CN" sz="1600" dirty="0">
                <a:latin typeface="Arial" panose="020B0604020202020204" pitchFamily="34" charset="0"/>
                <a:cs typeface="Arial" panose="020B0604020202020204" pitchFamily="34" charset="0"/>
              </a:rPr>
              <a:t> is between 800mm~950mm from IP, while IP BPM at 950~1050mm.</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Cryostat start point at 1050mm from IP, while anti-solenoid starts at 1130mm to 6200mm from IP.</a:t>
            </a:r>
            <a:endParaRPr lang="en-GB" altLang="zh-CN" sz="1400" dirty="0">
              <a:latin typeface="Arial" panose="020B0604020202020204" pitchFamily="34" charset="0"/>
              <a:cs typeface="Arial" panose="020B0604020202020204" pitchFamily="34" charset="0"/>
            </a:endParaRPr>
          </a:p>
        </p:txBody>
      </p:sp>
      <p:sp>
        <p:nvSpPr>
          <p:cNvPr id="5" name="Slide Number Placeholder 11">
            <a:extLst>
              <a:ext uri="{FF2B5EF4-FFF2-40B4-BE49-F238E27FC236}">
                <a16:creationId xmlns:a16="http://schemas.microsoft.com/office/drawing/2014/main" id="{5462BE94-AC3A-47B1-AEA7-F5D501B048A4}"/>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3</a:t>
            </a:fld>
            <a:endParaRPr lang="zh-CN" altLang="en-US" dirty="0"/>
          </a:p>
        </p:txBody>
      </p:sp>
      <p:pic>
        <p:nvPicPr>
          <p:cNvPr id="11" name="图片 10">
            <a:extLst>
              <a:ext uri="{FF2B5EF4-FFF2-40B4-BE49-F238E27FC236}">
                <a16:creationId xmlns:a16="http://schemas.microsoft.com/office/drawing/2014/main" id="{F24B4E6E-30AF-41B5-B289-2E271F3DFA4D}"/>
              </a:ext>
            </a:extLst>
          </p:cNvPr>
          <p:cNvPicPr>
            <a:picLocks noChangeAspect="1"/>
          </p:cNvPicPr>
          <p:nvPr/>
        </p:nvPicPr>
        <p:blipFill>
          <a:blip r:embed="rId3"/>
          <a:stretch>
            <a:fillRect/>
          </a:stretch>
        </p:blipFill>
        <p:spPr>
          <a:xfrm>
            <a:off x="2567608" y="1076298"/>
            <a:ext cx="6552728" cy="4110023"/>
          </a:xfrm>
          <a:prstGeom prst="rect">
            <a:avLst/>
          </a:prstGeom>
        </p:spPr>
      </p:pic>
      <p:sp>
        <p:nvSpPr>
          <p:cNvPr id="7" name="标题 6">
            <a:extLst>
              <a:ext uri="{FF2B5EF4-FFF2-40B4-BE49-F238E27FC236}">
                <a16:creationId xmlns:a16="http://schemas.microsoft.com/office/drawing/2014/main" id="{33F1DB17-5506-46A0-A772-27E1A4CDD9CE}"/>
              </a:ext>
            </a:extLst>
          </p:cNvPr>
          <p:cNvSpPr>
            <a:spLocks noGrp="1"/>
          </p:cNvSpPr>
          <p:nvPr>
            <p:ph type="title"/>
          </p:nvPr>
        </p:nvSpPr>
        <p:spPr/>
        <p:txBody>
          <a:bodyPr/>
          <a:lstStyle/>
          <a:p>
            <a:r>
              <a:rPr lang="en-US" altLang="zh-CN" dirty="0"/>
              <a:t>Introduction - MDI layout and IR design</a:t>
            </a:r>
            <a:endParaRPr lang="zh-CN" altLang="en-US" dirty="0"/>
          </a:p>
        </p:txBody>
      </p:sp>
    </p:spTree>
    <p:extLst>
      <p:ext uri="{BB962C8B-B14F-4D97-AF65-F5344CB8AC3E}">
        <p14:creationId xmlns:p14="http://schemas.microsoft.com/office/powerpoint/2010/main" val="3183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279D002-E42B-4250-A800-50812472230D}"/>
              </a:ext>
            </a:extLst>
          </p:cNvPr>
          <p:cNvSpPr/>
          <p:nvPr/>
        </p:nvSpPr>
        <p:spPr>
          <a:xfrm>
            <a:off x="838200" y="1140897"/>
            <a:ext cx="4816383" cy="369332"/>
          </a:xfrm>
          <a:prstGeom prst="rect">
            <a:avLst/>
          </a:prstGeom>
        </p:spPr>
        <p:txBody>
          <a:bodyPr wrap="none">
            <a:spAutoFit/>
          </a:bodyPr>
          <a:lstStyle/>
          <a:p>
            <a:pPr marL="285750" indent="-285750">
              <a:buFont typeface="Wingdings" panose="05000000000000000000" pitchFamily="2" charset="2"/>
              <a:buChar char="Ø"/>
            </a:pPr>
            <a:r>
              <a:rPr lang="it-IT" altLang="zh-CN" dirty="0">
                <a:solidFill>
                  <a:srgbClr val="C00000"/>
                </a:solidFill>
                <a:latin typeface="Arial" panose="020B0604020202020204" pitchFamily="34" charset="0"/>
                <a:cs typeface="Arial" panose="020B0604020202020204" pitchFamily="34" charset="0"/>
              </a:rPr>
              <a:t>SC quadrupole design adopted CCT type</a:t>
            </a:r>
            <a:endParaRPr lang="zh-CN" altLang="en-US" dirty="0">
              <a:solidFill>
                <a:srgbClr val="C00000"/>
              </a:solidFill>
              <a:latin typeface="Arial" panose="020B0604020202020204" pitchFamily="34" charset="0"/>
              <a:cs typeface="Arial" panose="020B0604020202020204" pitchFamily="34" charset="0"/>
            </a:endParaRPr>
          </a:p>
        </p:txBody>
      </p:sp>
      <p:sp>
        <p:nvSpPr>
          <p:cNvPr id="7" name="文本框 11">
            <a:extLst>
              <a:ext uri="{FF2B5EF4-FFF2-40B4-BE49-F238E27FC236}">
                <a16:creationId xmlns:a16="http://schemas.microsoft.com/office/drawing/2014/main" id="{E747E10B-861C-4358-B280-31C49083A6EE}"/>
              </a:ext>
            </a:extLst>
          </p:cNvPr>
          <p:cNvSpPr txBox="1"/>
          <p:nvPr/>
        </p:nvSpPr>
        <p:spPr>
          <a:xfrm>
            <a:off x="1835956" y="4833436"/>
            <a:ext cx="166652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FF0000"/>
                </a:solidFill>
                <a:latin typeface="Times New Roman" panose="02020603050405020304" pitchFamily="18" charset="0"/>
              </a:rPr>
              <a:t>CCT coil</a:t>
            </a:r>
          </a:p>
        </p:txBody>
      </p:sp>
      <p:sp>
        <p:nvSpPr>
          <p:cNvPr id="9" name="文本框 8">
            <a:extLst>
              <a:ext uri="{FF2B5EF4-FFF2-40B4-BE49-F238E27FC236}">
                <a16:creationId xmlns:a16="http://schemas.microsoft.com/office/drawing/2014/main" id="{2928068C-8B28-462B-83CD-8DBF86A4EFE5}"/>
              </a:ext>
            </a:extLst>
          </p:cNvPr>
          <p:cNvSpPr txBox="1"/>
          <p:nvPr/>
        </p:nvSpPr>
        <p:spPr>
          <a:xfrm>
            <a:off x="4499464" y="1510229"/>
            <a:ext cx="7541645" cy="135421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1) CEPC Interaction Region quadrupole magnets meet basic requirement.</a:t>
            </a:r>
          </a:p>
          <a:p>
            <a:r>
              <a:rPr lang="en-US" altLang="zh-CN" sz="1600" dirty="0">
                <a:latin typeface="Arial" panose="020B0604020202020204" pitchFamily="34" charset="0"/>
                <a:cs typeface="Arial" panose="020B0604020202020204" pitchFamily="34" charset="0"/>
              </a:rPr>
              <a:t>2) Ratio of multipole field to quadrupole field &lt;2×10</a:t>
            </a:r>
            <a:r>
              <a:rPr lang="en-US" altLang="zh-CN" sz="1600" baseline="30000" dirty="0">
                <a:latin typeface="Arial" panose="020B0604020202020204" pitchFamily="34" charset="0"/>
                <a:cs typeface="Arial" panose="020B0604020202020204" pitchFamily="34" charset="0"/>
              </a:rPr>
              <a:t>-4</a:t>
            </a:r>
          </a:p>
          <a:p>
            <a:r>
              <a:rPr lang="en-US" altLang="zh-CN" sz="1600" dirty="0">
                <a:latin typeface="Arial" panose="020B0604020202020204" pitchFamily="34" charset="0"/>
                <a:cs typeface="Arial" panose="020B0604020202020204" pitchFamily="34" charset="0"/>
              </a:rPr>
              <a:t>3) Integral dipole field at the center of one aperture is zero</a:t>
            </a:r>
          </a:p>
          <a:p>
            <a:r>
              <a:rPr lang="en-US" altLang="zh-CN" sz="1600" dirty="0">
                <a:solidFill>
                  <a:srgbClr val="00B050"/>
                </a:solidFill>
                <a:latin typeface="Arial" panose="020B0604020202020204" pitchFamily="34" charset="0"/>
                <a:cs typeface="Arial" panose="020B0604020202020204" pitchFamily="34" charset="0"/>
              </a:rPr>
              <a:t>     Local dipole field at each longitudinal position </a:t>
            </a:r>
            <a:r>
              <a:rPr lang="zh-CN" altLang="zh-CN" sz="1600" dirty="0">
                <a:solidFill>
                  <a:srgbClr val="00B050"/>
                </a:solidFill>
                <a:latin typeface="Arial" panose="020B0604020202020204" pitchFamily="34" charset="0"/>
                <a:cs typeface="Arial" panose="020B0604020202020204" pitchFamily="34" charset="0"/>
              </a:rPr>
              <a:t>≤ </a:t>
            </a:r>
            <a:r>
              <a:rPr lang="en-US" altLang="zh-CN" sz="1600" dirty="0">
                <a:solidFill>
                  <a:srgbClr val="00B050"/>
                </a:solidFill>
                <a:latin typeface="Arial" panose="020B0604020202020204" pitchFamily="34" charset="0"/>
                <a:cs typeface="Arial" panose="020B0604020202020204" pitchFamily="34" charset="0"/>
              </a:rPr>
              <a:t>300Gs  </a:t>
            </a:r>
          </a:p>
          <a:p>
            <a:r>
              <a:rPr lang="en-US" altLang="zh-CN" sz="1600" dirty="0">
                <a:solidFill>
                  <a:srgbClr val="008400"/>
                </a:solidFill>
                <a:latin typeface="Arial" panose="020B0604020202020204" pitchFamily="34" charset="0"/>
                <a:cs typeface="Arial" panose="020B0604020202020204" pitchFamily="34" charset="0"/>
              </a:rPr>
              <a:t> </a:t>
            </a:r>
            <a:endParaRPr lang="zh-CN" altLang="en-US" sz="1600" dirty="0">
              <a:solidFill>
                <a:srgbClr val="008400"/>
              </a:solidFill>
              <a:latin typeface="Arial" panose="020B0604020202020204" pitchFamily="34" charset="0"/>
              <a:cs typeface="Arial" panose="020B0604020202020204" pitchFamily="34" charset="0"/>
            </a:endParaRPr>
          </a:p>
        </p:txBody>
      </p:sp>
      <p:graphicFrame>
        <p:nvGraphicFramePr>
          <p:cNvPr id="10" name="表格 9">
            <a:extLst>
              <a:ext uri="{FF2B5EF4-FFF2-40B4-BE49-F238E27FC236}">
                <a16:creationId xmlns:a16="http://schemas.microsoft.com/office/drawing/2014/main" id="{B0A31F8E-7D50-4F03-BF93-BCB960DA6083}"/>
              </a:ext>
            </a:extLst>
          </p:cNvPr>
          <p:cNvGraphicFramePr>
            <a:graphicFrameLocks noGrp="1"/>
          </p:cNvGraphicFramePr>
          <p:nvPr>
            <p:extLst>
              <p:ext uri="{D42A27DB-BD31-4B8C-83A1-F6EECF244321}">
                <p14:modId xmlns:p14="http://schemas.microsoft.com/office/powerpoint/2010/main" val="709807022"/>
              </p:ext>
            </p:extLst>
          </p:nvPr>
        </p:nvGraphicFramePr>
        <p:xfrm>
          <a:off x="5169547" y="3107499"/>
          <a:ext cx="5288349" cy="2299988"/>
        </p:xfrm>
        <a:graphic>
          <a:graphicData uri="http://schemas.openxmlformats.org/drawingml/2006/table">
            <a:tbl>
              <a:tblPr firstRow="1" bandRow="1">
                <a:tableStyleId>{5940675A-B579-460E-94D1-54222C63F5DA}</a:tableStyleId>
              </a:tblPr>
              <a:tblGrid>
                <a:gridCol w="1885768">
                  <a:extLst>
                    <a:ext uri="{9D8B030D-6E8A-4147-A177-3AD203B41FA5}">
                      <a16:colId xmlns:a16="http://schemas.microsoft.com/office/drawing/2014/main" val="2885348974"/>
                    </a:ext>
                  </a:extLst>
                </a:gridCol>
                <a:gridCol w="901889">
                  <a:extLst>
                    <a:ext uri="{9D8B030D-6E8A-4147-A177-3AD203B41FA5}">
                      <a16:colId xmlns:a16="http://schemas.microsoft.com/office/drawing/2014/main" val="3024030177"/>
                    </a:ext>
                  </a:extLst>
                </a:gridCol>
                <a:gridCol w="696914">
                  <a:extLst>
                    <a:ext uri="{9D8B030D-6E8A-4147-A177-3AD203B41FA5}">
                      <a16:colId xmlns:a16="http://schemas.microsoft.com/office/drawing/2014/main" val="1628440330"/>
                    </a:ext>
                  </a:extLst>
                </a:gridCol>
                <a:gridCol w="778904">
                  <a:extLst>
                    <a:ext uri="{9D8B030D-6E8A-4147-A177-3AD203B41FA5}">
                      <a16:colId xmlns:a16="http://schemas.microsoft.com/office/drawing/2014/main" val="424932239"/>
                    </a:ext>
                  </a:extLst>
                </a:gridCol>
                <a:gridCol w="1024874">
                  <a:extLst>
                    <a:ext uri="{9D8B030D-6E8A-4147-A177-3AD203B41FA5}">
                      <a16:colId xmlns:a16="http://schemas.microsoft.com/office/drawing/2014/main" val="359396321"/>
                    </a:ext>
                  </a:extLst>
                </a:gridCol>
              </a:tblGrid>
              <a:tr h="337076">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ITEM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a:t>
                      </a: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a:t>
                      </a:r>
                      <a:endPar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Q1b</a:t>
                      </a: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Q2</a:t>
                      </a:r>
                    </a:p>
                  </a:txBody>
                  <a:tcPr marL="0" marR="0" marT="0" marB="0" anchor="ctr"/>
                </a:tc>
                <a:tc>
                  <a:txBody>
                    <a:bodyPr/>
                    <a:lstStyle/>
                    <a:p>
                      <a:pPr marL="0" algn="ctr" defTabSz="914400" rtl="0" eaLnBrk="1" fontAlgn="ctr" latinLnBrk="0" hangingPunct="1">
                        <a:lnSpc>
                          <a:spcPct val="130000"/>
                        </a:lnSpc>
                      </a:pP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Anti-solenoid</a:t>
                      </a:r>
                      <a:endParaRPr lang="zh-CN" alt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071307757"/>
                  </a:ext>
                </a:extLst>
              </a:tr>
              <a:tr h="168538">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Central field gradient (T/m)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142.3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85.4</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96.7</a:t>
                      </a:r>
                    </a:p>
                  </a:txBody>
                  <a:tcPr marL="0" marR="0" marT="0" marB="0" anchor="ctr"/>
                </a:tc>
                <a:tc>
                  <a:txBody>
                    <a:bodyPr/>
                    <a:lstStyle/>
                    <a:p>
                      <a:pPr algn="ctr"/>
                      <a:endParaRPr lang="zh-CN" altLang="en-US" sz="800" b="0" dirty="0">
                        <a:solidFill>
                          <a:schemeClr val="tx1"/>
                        </a:solidFill>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381567485"/>
                  </a:ext>
                </a:extLst>
              </a:tr>
              <a:tr h="200139">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 Cooling type </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278858315"/>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Operating current (A)</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720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640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760</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1300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889779999"/>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Magnetic storage</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energy (KJ)</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16.7</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15.2</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36.1</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740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4026097786"/>
                  </a:ext>
                </a:extLst>
              </a:tr>
              <a:tr h="200139">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 Cross</a:t>
                      </a:r>
                      <a:r>
                        <a:rPr lang="en-US" altLang="zh-CN" sz="800" b="0" i="0" u="none" strike="noStrike" kern="1200" baseline="0" dirty="0">
                          <a:solidFill>
                            <a:srgbClr val="C00000"/>
                          </a:solidFill>
                          <a:latin typeface="Arial" panose="020B0604020202020204" pitchFamily="34" charset="0"/>
                          <a:ea typeface="+mn-ea"/>
                          <a:cs typeface="Arial" panose="020B0604020202020204" pitchFamily="34" charset="0"/>
                        </a:rPr>
                        <a:t> section parameter (mm)</a:t>
                      </a:r>
                      <a:endParaRPr 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40~61</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52~78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62~88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70 sections </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871193284"/>
                  </a:ext>
                </a:extLst>
              </a:tr>
              <a:tr h="200139">
                <a:tc>
                  <a:txBody>
                    <a:bodyPr/>
                    <a:lstStyle/>
                    <a:p>
                      <a:pPr marL="0" algn="ctr" defTabSz="914400" rtl="0" eaLnBrk="1" fontAlgn="ctr" latinLnBrk="0" hangingPunct="1">
                        <a:lnSpc>
                          <a:spcPct val="130000"/>
                        </a:lnSpc>
                      </a:pPr>
                      <a:r>
                        <a:rPr lang="en-US" sz="800" b="0" i="0" u="none" strike="noStrike" kern="1200" dirty="0">
                          <a:solidFill>
                            <a:srgbClr val="C00000"/>
                          </a:solidFill>
                          <a:latin typeface="Arial" panose="020B0604020202020204" pitchFamily="34" charset="0"/>
                          <a:ea typeface="+mn-ea"/>
                          <a:cs typeface="Arial" panose="020B0604020202020204" pitchFamily="34" charset="0"/>
                        </a:rPr>
                        <a:t> Magnet </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mechanical </a:t>
                      </a:r>
                      <a:r>
                        <a:rPr lang="en-US" sz="800" b="0" i="0" u="none" strike="noStrike" kern="1200" dirty="0">
                          <a:solidFill>
                            <a:srgbClr val="C00000"/>
                          </a:solidFill>
                          <a:latin typeface="Arial" panose="020B0604020202020204" pitchFamily="34" charset="0"/>
                          <a:ea typeface="+mn-ea"/>
                          <a:cs typeface="Arial" panose="020B0604020202020204" pitchFamily="34" charset="0"/>
                        </a:rPr>
                        <a:t>length (m)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1.53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5.1</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25175840"/>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Net weight (Kg)</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25</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32</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302</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515198306"/>
                  </a:ext>
                </a:extLst>
              </a:tr>
              <a:tr h="200139">
                <a:tc gridSpan="4">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Total weight of magnets (Kg)</a:t>
                      </a:r>
                    </a:p>
                  </a:txBody>
                  <a:tcPr marL="0" marR="0" marT="0" marB="0" anchor="ctr">
                    <a:lnL w="12700" cap="flat" cmpd="sng" algn="ctr">
                      <a:noFill/>
                      <a:prstDash val="solid"/>
                      <a:round/>
                      <a:headEnd type="none" w="med" len="med"/>
                      <a:tailEnd type="none" w="med" len="med"/>
                    </a:lnL>
                  </a:tcP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1" i="0" u="none" strike="noStrike" kern="1200" dirty="0">
                          <a:solidFill>
                            <a:srgbClr val="C00000"/>
                          </a:solidFill>
                          <a:latin typeface="Arial" panose="020B0604020202020204" pitchFamily="34" charset="0"/>
                          <a:ea typeface="+mn-ea"/>
                          <a:cs typeface="Arial" panose="020B0604020202020204" pitchFamily="34" charset="0"/>
                        </a:rPr>
                        <a:t>402</a:t>
                      </a:r>
                      <a:endParaRPr lang="zh-CN" altLang="en-US" sz="800" b="1"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925311680"/>
                  </a:ext>
                </a:extLst>
              </a:tr>
            </a:tbl>
          </a:graphicData>
        </a:graphic>
      </p:graphicFrame>
      <p:sp>
        <p:nvSpPr>
          <p:cNvPr id="11" name="文本框 10">
            <a:extLst>
              <a:ext uri="{FF2B5EF4-FFF2-40B4-BE49-F238E27FC236}">
                <a16:creationId xmlns:a16="http://schemas.microsoft.com/office/drawing/2014/main" id="{2ADBC9F1-1423-4A45-86BB-0E7D8B3019A8}"/>
              </a:ext>
            </a:extLst>
          </p:cNvPr>
          <p:cNvSpPr txBox="1"/>
          <p:nvPr/>
        </p:nvSpPr>
        <p:spPr>
          <a:xfrm>
            <a:off x="186431" y="5367600"/>
            <a:ext cx="4599088" cy="132343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Peak field in coil Q1a/Q1b/Q2: 4.0T/3.7T/4.1T</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Within the aperture of anti-solenoid, the maximum magnetic field is 8.2T, and the maximum magnetic field on anti-solenoid coil is 10.9T.</a:t>
            </a:r>
            <a:endParaRPr lang="zh-CN" altLang="en-US" sz="16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02B7DC55-71E7-45AB-AB43-B0461344518D}"/>
              </a:ext>
            </a:extLst>
          </p:cNvPr>
          <p:cNvSpPr txBox="1"/>
          <p:nvPr/>
        </p:nvSpPr>
        <p:spPr>
          <a:xfrm>
            <a:off x="4499464" y="2648980"/>
            <a:ext cx="7429864"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total weight of each set of SC magnets is ~ 0.4 tons.</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3FECDE01-4F6D-4699-897D-30A84CD27300}"/>
              </a:ext>
            </a:extLst>
          </p:cNvPr>
          <p:cNvSpPr txBox="1"/>
          <p:nvPr/>
        </p:nvSpPr>
        <p:spPr>
          <a:xfrm>
            <a:off x="5015883" y="5480149"/>
            <a:ext cx="7247167"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SC magnets</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corrector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coil</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dipole coil(Q1a/Q1b/Q2</a:t>
            </a:r>
            <a:r>
              <a:rPr lang="zh-CN" altLang="en-US" dirty="0">
                <a:latin typeface="Arial" panose="020B0604020202020204" pitchFamily="34" charset="0"/>
                <a:cs typeface="Arial" panose="020B0604020202020204" pitchFamily="34" charset="0"/>
              </a:rPr>
              <a:t>）</a:t>
            </a:r>
            <a:r>
              <a:rPr lang="zh-CN" altLang="zh-CN"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300Gs</a:t>
            </a:r>
          </a:p>
          <a:p>
            <a:r>
              <a:rPr lang="en-US" altLang="zh-CN" dirty="0">
                <a:latin typeface="Arial" panose="020B0604020202020204" pitchFamily="34" charset="0"/>
                <a:cs typeface="Arial" panose="020B0604020202020204" pitchFamily="34" charset="0"/>
              </a:rPr>
              <a:t>Skew quadrupole coil</a:t>
            </a:r>
            <a:r>
              <a:rPr lang="zh-CN" altLang="en-US" dirty="0">
                <a:latin typeface="Arial" panose="020B0604020202020204" pitchFamily="34" charset="0"/>
                <a:cs typeface="Arial" panose="020B0604020202020204" pitchFamily="34" charset="0"/>
              </a:rPr>
              <a:t>：</a:t>
            </a:r>
          </a:p>
        </p:txBody>
      </p:sp>
      <p:graphicFrame>
        <p:nvGraphicFramePr>
          <p:cNvPr id="14" name="表格 13">
            <a:extLst>
              <a:ext uri="{FF2B5EF4-FFF2-40B4-BE49-F238E27FC236}">
                <a16:creationId xmlns:a16="http://schemas.microsoft.com/office/drawing/2014/main" id="{BA139952-796C-4099-B1E0-6202093782A4}"/>
              </a:ext>
            </a:extLst>
          </p:cNvPr>
          <p:cNvGraphicFramePr>
            <a:graphicFrameLocks noGrp="1"/>
          </p:cNvGraphicFramePr>
          <p:nvPr>
            <p:extLst>
              <p:ext uri="{D42A27DB-BD31-4B8C-83A1-F6EECF244321}">
                <p14:modId xmlns:p14="http://schemas.microsoft.com/office/powerpoint/2010/main" val="125166715"/>
              </p:ext>
            </p:extLst>
          </p:nvPr>
        </p:nvGraphicFramePr>
        <p:xfrm>
          <a:off x="7464153" y="5852160"/>
          <a:ext cx="2304255" cy="745191"/>
        </p:xfrm>
        <a:graphic>
          <a:graphicData uri="http://schemas.openxmlformats.org/drawingml/2006/table">
            <a:tbl>
              <a:tblPr firstRow="1" firstCol="1" bandRow="1">
                <a:tableStyleId>{5C22544A-7EE6-4342-B048-85BDC9FD1C3A}</a:tableStyleId>
              </a:tblPr>
              <a:tblGrid>
                <a:gridCol w="768085">
                  <a:extLst>
                    <a:ext uri="{9D8B030D-6E8A-4147-A177-3AD203B41FA5}">
                      <a16:colId xmlns:a16="http://schemas.microsoft.com/office/drawing/2014/main" val="524488702"/>
                    </a:ext>
                  </a:extLst>
                </a:gridCol>
                <a:gridCol w="768085">
                  <a:extLst>
                    <a:ext uri="{9D8B030D-6E8A-4147-A177-3AD203B41FA5}">
                      <a16:colId xmlns:a16="http://schemas.microsoft.com/office/drawing/2014/main" val="2167153576"/>
                    </a:ext>
                  </a:extLst>
                </a:gridCol>
                <a:gridCol w="768085">
                  <a:extLst>
                    <a:ext uri="{9D8B030D-6E8A-4147-A177-3AD203B41FA5}">
                      <a16:colId xmlns:a16="http://schemas.microsoft.com/office/drawing/2014/main" val="2184946584"/>
                    </a:ext>
                  </a:extLst>
                </a:gridCol>
              </a:tblGrid>
              <a:tr h="248397">
                <a:tc>
                  <a:txBody>
                    <a:bodyPr/>
                    <a:lstStyle/>
                    <a:p>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Q1</a:t>
                      </a:r>
                      <a:r>
                        <a:rPr lang="en-US" altLang="zh-CN" sz="1200" kern="100" dirty="0">
                          <a:effectLst/>
                          <a:latin typeface="Arial" panose="020B0604020202020204" pitchFamily="34" charset="0"/>
                          <a:cs typeface="Arial" panose="020B0604020202020204" pitchFamily="34" charset="0"/>
                        </a:rPr>
                        <a:t>b</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Q2</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12559161"/>
                  </a:ext>
                </a:extLst>
              </a:tr>
              <a:tr h="248397">
                <a:tc>
                  <a:txBody>
                    <a:bodyPr/>
                    <a:lstStyle/>
                    <a:p>
                      <a:pPr algn="ctr">
                        <a:spcAft>
                          <a:spcPts val="0"/>
                        </a:spcAft>
                      </a:pPr>
                      <a:r>
                        <a:rPr lang="en-US" sz="1200" kern="100">
                          <a:effectLst/>
                          <a:latin typeface="Arial" panose="020B0604020202020204" pitchFamily="34" charset="0"/>
                          <a:cs typeface="Arial" panose="020B0604020202020204" pitchFamily="34" charset="0"/>
                        </a:rPr>
                        <a:t>L(m)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1.21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1.5</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8181260"/>
                  </a:ext>
                </a:extLst>
              </a:tr>
              <a:tr h="248397">
                <a:tc>
                  <a:txBody>
                    <a:bodyPr/>
                    <a:lstStyle/>
                    <a:p>
                      <a:pPr algn="ctr">
                        <a:spcAft>
                          <a:spcPts val="0"/>
                        </a:spcAft>
                      </a:pPr>
                      <a:r>
                        <a:rPr lang="en-US" sz="1200" kern="100">
                          <a:effectLst/>
                          <a:latin typeface="Arial" panose="020B0604020202020204" pitchFamily="34" charset="0"/>
                          <a:cs typeface="Arial" panose="020B0604020202020204" pitchFamily="34" charset="0"/>
                        </a:rPr>
                        <a:t>G</a:t>
                      </a:r>
                      <a:r>
                        <a:rPr lang="zh-CN" sz="1200" kern="100">
                          <a:effectLst/>
                          <a:latin typeface="Arial" panose="020B0604020202020204" pitchFamily="34" charset="0"/>
                          <a:cs typeface="Arial" panose="020B0604020202020204" pitchFamily="34" charset="0"/>
                        </a:rPr>
                        <a:t>（</a:t>
                      </a:r>
                      <a:r>
                        <a:rPr lang="en-US" sz="1200" kern="100">
                          <a:effectLst/>
                          <a:latin typeface="Arial" panose="020B0604020202020204" pitchFamily="34" charset="0"/>
                          <a:cs typeface="Arial" panose="020B0604020202020204" pitchFamily="34" charset="0"/>
                        </a:rPr>
                        <a:t>T/m)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altLang="zh-CN" sz="1200" kern="100" dirty="0">
                          <a:effectLst/>
                          <a:latin typeface="Arial" panose="020B0604020202020204" pitchFamily="34" charset="0"/>
                          <a:ea typeface="等线" panose="02010600030101010101" pitchFamily="2" charset="-122"/>
                          <a:cs typeface="Arial" panose="020B0604020202020204" pitchFamily="34" charset="0"/>
                        </a:rPr>
                        <a:t>0.44</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altLang="zh-CN" sz="1200" kern="100" dirty="0">
                          <a:effectLst/>
                          <a:latin typeface="Arial" panose="020B0604020202020204" pitchFamily="34" charset="0"/>
                          <a:ea typeface="等线" panose="02010600030101010101" pitchFamily="2" charset="-122"/>
                          <a:cs typeface="Arial" panose="020B0604020202020204" pitchFamily="34" charset="0"/>
                        </a:rPr>
                        <a:t>0.36</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31045719"/>
                  </a:ext>
                </a:extLst>
              </a:tr>
            </a:tbl>
          </a:graphicData>
        </a:graphic>
      </p:graphicFrame>
      <p:sp>
        <p:nvSpPr>
          <p:cNvPr id="16" name="Slide Number Placeholder 11">
            <a:extLst>
              <a:ext uri="{FF2B5EF4-FFF2-40B4-BE49-F238E27FC236}">
                <a16:creationId xmlns:a16="http://schemas.microsoft.com/office/drawing/2014/main" id="{9D92F41D-B029-4830-B4FE-25DF00AFE2B1}"/>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4</a:t>
            </a:fld>
            <a:endParaRPr lang="zh-CN" altLang="en-US" dirty="0"/>
          </a:p>
        </p:txBody>
      </p:sp>
      <p:pic>
        <p:nvPicPr>
          <p:cNvPr id="8" name="图片 7">
            <a:extLst>
              <a:ext uri="{FF2B5EF4-FFF2-40B4-BE49-F238E27FC236}">
                <a16:creationId xmlns:a16="http://schemas.microsoft.com/office/drawing/2014/main" id="{5E862D72-7DB7-4647-B4AF-C8BFE4D19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665142"/>
            <a:ext cx="3887633" cy="1036212"/>
          </a:xfrm>
          <a:prstGeom prst="rect">
            <a:avLst/>
          </a:prstGeom>
        </p:spPr>
      </p:pic>
      <p:pic>
        <p:nvPicPr>
          <p:cNvPr id="18" name="图片 17">
            <a:extLst>
              <a:ext uri="{FF2B5EF4-FFF2-40B4-BE49-F238E27FC236}">
                <a16:creationId xmlns:a16="http://schemas.microsoft.com/office/drawing/2014/main" id="{6B38EA5D-2FA8-4CA0-BC48-A133B3233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17" y="2760257"/>
            <a:ext cx="2051451" cy="2069447"/>
          </a:xfrm>
          <a:prstGeom prst="rect">
            <a:avLst/>
          </a:prstGeom>
        </p:spPr>
      </p:pic>
      <p:pic>
        <p:nvPicPr>
          <p:cNvPr id="20" name="图片 19">
            <a:extLst>
              <a:ext uri="{FF2B5EF4-FFF2-40B4-BE49-F238E27FC236}">
                <a16:creationId xmlns:a16="http://schemas.microsoft.com/office/drawing/2014/main" id="{6917EEC7-4085-4394-A113-63FDCB4B5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468" y="3237001"/>
            <a:ext cx="2009912" cy="1060787"/>
          </a:xfrm>
          <a:prstGeom prst="rect">
            <a:avLst/>
          </a:prstGeom>
        </p:spPr>
      </p:pic>
      <p:sp>
        <p:nvSpPr>
          <p:cNvPr id="4" name="标题 3">
            <a:extLst>
              <a:ext uri="{FF2B5EF4-FFF2-40B4-BE49-F238E27FC236}">
                <a16:creationId xmlns:a16="http://schemas.microsoft.com/office/drawing/2014/main" id="{FD14A1D2-42B8-48FA-9D73-4D2F4786581A}"/>
              </a:ext>
            </a:extLst>
          </p:cNvPr>
          <p:cNvSpPr>
            <a:spLocks noGrp="1"/>
          </p:cNvSpPr>
          <p:nvPr>
            <p:ph type="title"/>
          </p:nvPr>
        </p:nvSpPr>
        <p:spPr/>
        <p:txBody>
          <a:bodyPr/>
          <a:lstStyle/>
          <a:p>
            <a:r>
              <a:rPr lang="en-US" altLang="zh-CN" dirty="0"/>
              <a:t>Acc. Superconducting magnets</a:t>
            </a:r>
            <a:endParaRPr lang="zh-CN" altLang="en-US" dirty="0"/>
          </a:p>
        </p:txBody>
      </p:sp>
    </p:spTree>
    <p:extLst>
      <p:ext uri="{BB962C8B-B14F-4D97-AF65-F5344CB8AC3E}">
        <p14:creationId xmlns:p14="http://schemas.microsoft.com/office/powerpoint/2010/main" val="115630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02500DB9-841D-4C42-A291-3E96A6576638}"/>
              </a:ext>
            </a:extLst>
          </p:cNvPr>
          <p:cNvSpPr/>
          <p:nvPr/>
        </p:nvSpPr>
        <p:spPr>
          <a:xfrm>
            <a:off x="409201" y="1215706"/>
            <a:ext cx="11375431" cy="646331"/>
          </a:xfrm>
          <a:prstGeom prst="rect">
            <a:avLst/>
          </a:prstGeom>
        </p:spPr>
        <p:txBody>
          <a:bodyPr wrap="square">
            <a:spAutoFit/>
          </a:bodyPr>
          <a:lstStyle/>
          <a:p>
            <a:pPr marL="342900" indent="-342900">
              <a:spcAft>
                <a:spcPts val="0"/>
              </a:spcAft>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cryostat is used to provide the cryogenic environment for SC magnets, which is below 5.0 K. </a:t>
            </a:r>
          </a:p>
          <a:p>
            <a:pPr marL="342900" indent="-342900">
              <a:spcAft>
                <a:spcPts val="0"/>
              </a:spcAft>
              <a:buFont typeface="Wingdings" panose="05000000000000000000" pitchFamily="2" charset="2"/>
              <a:buChar char="Ø"/>
            </a:pPr>
            <a:r>
              <a:rPr lang="en-US" altLang="zh-CN" dirty="0">
                <a:latin typeface="Arial" panose="020B0604020202020204" pitchFamily="34" charset="0"/>
                <a:cs typeface="Arial" panose="020B0604020202020204" pitchFamily="34" charset="0"/>
              </a:rPr>
              <a:t>Working temperature: 2K</a:t>
            </a:r>
            <a:r>
              <a:rPr lang="en-US" altLang="zh-CN" sz="1800" dirty="0">
                <a:latin typeface="Arial" panose="020B0604020202020204" pitchFamily="34" charset="0"/>
                <a:cs typeface="Arial" panose="020B0604020202020204" pitchFamily="34" charset="0"/>
              </a:rPr>
              <a:t> is the baseline, 4.2</a:t>
            </a:r>
            <a:r>
              <a:rPr lang="en-US" altLang="zh-CN" dirty="0">
                <a:latin typeface="Arial" panose="020B0604020202020204" pitchFamily="34" charset="0"/>
                <a:cs typeface="Arial" panose="020B0604020202020204" pitchFamily="34" charset="0"/>
              </a:rPr>
              <a:t>K is alternative.</a:t>
            </a:r>
          </a:p>
        </p:txBody>
      </p:sp>
      <p:graphicFrame>
        <p:nvGraphicFramePr>
          <p:cNvPr id="21" name="表格 20">
            <a:extLst>
              <a:ext uri="{FF2B5EF4-FFF2-40B4-BE49-F238E27FC236}">
                <a16:creationId xmlns:a16="http://schemas.microsoft.com/office/drawing/2014/main" id="{E593C26B-6DC5-4DC6-A785-DFB7A1B88847}"/>
              </a:ext>
            </a:extLst>
          </p:cNvPr>
          <p:cNvGraphicFramePr>
            <a:graphicFrameLocks noGrp="1"/>
          </p:cNvGraphicFramePr>
          <p:nvPr>
            <p:extLst>
              <p:ext uri="{D42A27DB-BD31-4B8C-83A1-F6EECF244321}">
                <p14:modId xmlns:p14="http://schemas.microsoft.com/office/powerpoint/2010/main" val="946279064"/>
              </p:ext>
            </p:extLst>
          </p:nvPr>
        </p:nvGraphicFramePr>
        <p:xfrm>
          <a:off x="7213955" y="4000569"/>
          <a:ext cx="4879655" cy="2489832"/>
        </p:xfrm>
        <a:graphic>
          <a:graphicData uri="http://schemas.openxmlformats.org/drawingml/2006/table">
            <a:tbl>
              <a:tblPr firstRow="1" bandRow="1">
                <a:tableStyleId>{5C22544A-7EE6-4342-B048-85BDC9FD1C3A}</a:tableStyleId>
              </a:tblPr>
              <a:tblGrid>
                <a:gridCol w="2051288">
                  <a:extLst>
                    <a:ext uri="{9D8B030D-6E8A-4147-A177-3AD203B41FA5}">
                      <a16:colId xmlns:a16="http://schemas.microsoft.com/office/drawing/2014/main" val="3979904113"/>
                    </a:ext>
                  </a:extLst>
                </a:gridCol>
                <a:gridCol w="1087833">
                  <a:extLst>
                    <a:ext uri="{9D8B030D-6E8A-4147-A177-3AD203B41FA5}">
                      <a16:colId xmlns:a16="http://schemas.microsoft.com/office/drawing/2014/main" val="3182336857"/>
                    </a:ext>
                  </a:extLst>
                </a:gridCol>
                <a:gridCol w="1740534">
                  <a:extLst>
                    <a:ext uri="{9D8B030D-6E8A-4147-A177-3AD203B41FA5}">
                      <a16:colId xmlns:a16="http://schemas.microsoft.com/office/drawing/2014/main" val="1369354583"/>
                    </a:ext>
                  </a:extLst>
                </a:gridCol>
              </a:tblGrid>
              <a:tr h="232792">
                <a:tc>
                  <a:txBody>
                    <a:bodyPr/>
                    <a:lstStyle/>
                    <a:p>
                      <a:pPr>
                        <a:lnSpc>
                          <a:spcPct val="100000"/>
                        </a:lnSpc>
                      </a:pPr>
                      <a:r>
                        <a:rPr lang="en-US" sz="1200" dirty="0"/>
                        <a:t>Items</a:t>
                      </a:r>
                    </a:p>
                  </a:txBody>
                  <a:tcPr/>
                </a:tc>
                <a:tc>
                  <a:txBody>
                    <a:bodyPr/>
                    <a:lstStyle/>
                    <a:p>
                      <a:pPr>
                        <a:lnSpc>
                          <a:spcPct val="100000"/>
                        </a:lnSpc>
                      </a:pPr>
                      <a:r>
                        <a:rPr lang="en-US" sz="1200" dirty="0"/>
                        <a:t>Weight (kg)</a:t>
                      </a:r>
                    </a:p>
                  </a:txBody>
                  <a:tcPr/>
                </a:tc>
                <a:tc>
                  <a:txBody>
                    <a:bodyPr/>
                    <a:lstStyle/>
                    <a:p>
                      <a:pPr>
                        <a:lnSpc>
                          <a:spcPct val="100000"/>
                        </a:lnSpc>
                      </a:pPr>
                      <a:r>
                        <a:rPr lang="en-US" sz="1200" dirty="0"/>
                        <a:t>Main materials </a:t>
                      </a:r>
                    </a:p>
                  </a:txBody>
                  <a:tcPr/>
                </a:tc>
                <a:extLst>
                  <a:ext uri="{0D108BD9-81ED-4DB2-BD59-A6C34878D82A}">
                    <a16:rowId xmlns:a16="http://schemas.microsoft.com/office/drawing/2014/main" val="2705510391"/>
                  </a:ext>
                </a:extLst>
              </a:tr>
              <a:tr h="276939">
                <a:tc>
                  <a:txBody>
                    <a:bodyPr/>
                    <a:lstStyle/>
                    <a:p>
                      <a:pPr>
                        <a:lnSpc>
                          <a:spcPct val="100000"/>
                        </a:lnSpc>
                      </a:pPr>
                      <a:r>
                        <a:rPr lang="en-US" sz="1200" dirty="0"/>
                        <a:t>Vacuum vessel</a:t>
                      </a:r>
                    </a:p>
                  </a:txBody>
                  <a:tcPr/>
                </a:tc>
                <a:tc>
                  <a:txBody>
                    <a:bodyPr/>
                    <a:lstStyle/>
                    <a:p>
                      <a:pPr>
                        <a:lnSpc>
                          <a:spcPct val="100000"/>
                        </a:lnSpc>
                      </a:pPr>
                      <a:r>
                        <a:rPr lang="en-US" sz="1200" dirty="0"/>
                        <a:t>869</a:t>
                      </a:r>
                    </a:p>
                  </a:txBody>
                  <a:tcPr/>
                </a:tc>
                <a:tc>
                  <a:txBody>
                    <a:bodyPr/>
                    <a:lstStyle/>
                    <a:p>
                      <a:pPr>
                        <a:lnSpc>
                          <a:spcPct val="100000"/>
                        </a:lnSpc>
                      </a:pPr>
                      <a:r>
                        <a:rPr lang="en-US" sz="1200" dirty="0"/>
                        <a:t>SS</a:t>
                      </a:r>
                    </a:p>
                  </a:txBody>
                  <a:tcPr/>
                </a:tc>
                <a:extLst>
                  <a:ext uri="{0D108BD9-81ED-4DB2-BD59-A6C34878D82A}">
                    <a16:rowId xmlns:a16="http://schemas.microsoft.com/office/drawing/2014/main" val="3137880893"/>
                  </a:ext>
                </a:extLst>
              </a:tr>
              <a:tr h="276939">
                <a:tc>
                  <a:txBody>
                    <a:bodyPr/>
                    <a:lstStyle/>
                    <a:p>
                      <a:pPr>
                        <a:lnSpc>
                          <a:spcPct val="100000"/>
                        </a:lnSpc>
                      </a:pPr>
                      <a:r>
                        <a:rPr lang="en-US" sz="1200" dirty="0"/>
                        <a:t>Helium Vessel</a:t>
                      </a:r>
                    </a:p>
                  </a:txBody>
                  <a:tcPr/>
                </a:tc>
                <a:tc>
                  <a:txBody>
                    <a:bodyPr/>
                    <a:lstStyle/>
                    <a:p>
                      <a:pPr>
                        <a:lnSpc>
                          <a:spcPct val="100000"/>
                        </a:lnSpc>
                      </a:pPr>
                      <a:r>
                        <a:rPr lang="en-US" sz="1200" dirty="0"/>
                        <a:t>510</a:t>
                      </a:r>
                    </a:p>
                  </a:txBody>
                  <a:tcPr/>
                </a:tc>
                <a:tc>
                  <a:txBody>
                    <a:bodyPr/>
                    <a:lstStyle/>
                    <a:p>
                      <a:pPr>
                        <a:lnSpc>
                          <a:spcPct val="100000"/>
                        </a:lnSpc>
                      </a:pPr>
                      <a:r>
                        <a:rPr lang="en-US" sz="1200" dirty="0"/>
                        <a:t>SS</a:t>
                      </a:r>
                    </a:p>
                  </a:txBody>
                  <a:tcPr/>
                </a:tc>
                <a:extLst>
                  <a:ext uri="{0D108BD9-81ED-4DB2-BD59-A6C34878D82A}">
                    <a16:rowId xmlns:a16="http://schemas.microsoft.com/office/drawing/2014/main" val="1037165234"/>
                  </a:ext>
                </a:extLst>
              </a:tr>
              <a:tr h="276939">
                <a:tc>
                  <a:txBody>
                    <a:bodyPr/>
                    <a:lstStyle/>
                    <a:p>
                      <a:pPr>
                        <a:lnSpc>
                          <a:spcPct val="100000"/>
                        </a:lnSpc>
                      </a:pPr>
                      <a:r>
                        <a:rPr lang="en-US" sz="1200" dirty="0"/>
                        <a:t>Thermal shield and pipes</a:t>
                      </a:r>
                    </a:p>
                  </a:txBody>
                  <a:tcPr/>
                </a:tc>
                <a:tc>
                  <a:txBody>
                    <a:bodyPr/>
                    <a:lstStyle/>
                    <a:p>
                      <a:pPr>
                        <a:lnSpc>
                          <a:spcPct val="100000"/>
                        </a:lnSpc>
                      </a:pPr>
                      <a:r>
                        <a:rPr lang="en-US" sz="1200" dirty="0"/>
                        <a:t>43</a:t>
                      </a:r>
                    </a:p>
                  </a:txBody>
                  <a:tcPr/>
                </a:tc>
                <a:tc>
                  <a:txBody>
                    <a:bodyPr/>
                    <a:lstStyle/>
                    <a:p>
                      <a:pPr>
                        <a:lnSpc>
                          <a:spcPct val="100000"/>
                        </a:lnSpc>
                      </a:pPr>
                      <a:r>
                        <a:rPr lang="en-US" sz="1200" dirty="0"/>
                        <a:t>Aluminum</a:t>
                      </a:r>
                    </a:p>
                  </a:txBody>
                  <a:tcPr/>
                </a:tc>
                <a:extLst>
                  <a:ext uri="{0D108BD9-81ED-4DB2-BD59-A6C34878D82A}">
                    <a16:rowId xmlns:a16="http://schemas.microsoft.com/office/drawing/2014/main" val="4208153500"/>
                  </a:ext>
                </a:extLst>
              </a:tr>
              <a:tr h="276939">
                <a:tc>
                  <a:txBody>
                    <a:bodyPr/>
                    <a:lstStyle/>
                    <a:p>
                      <a:pPr>
                        <a:lnSpc>
                          <a:spcPct val="100000"/>
                        </a:lnSpc>
                      </a:pPr>
                      <a:r>
                        <a:rPr lang="en-US" sz="1200" dirty="0"/>
                        <a:t>SC quadrupoles</a:t>
                      </a:r>
                    </a:p>
                  </a:txBody>
                  <a:tcPr/>
                </a:tc>
                <a:tc>
                  <a:txBody>
                    <a:bodyPr/>
                    <a:lstStyle/>
                    <a:p>
                      <a:pPr>
                        <a:lnSpc>
                          <a:spcPct val="100000"/>
                        </a:lnSpc>
                      </a:pPr>
                      <a:r>
                        <a:rPr lang="en-US" sz="1200" dirty="0"/>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Copper &amp; Aluminum</a:t>
                      </a:r>
                    </a:p>
                  </a:txBody>
                  <a:tcPr/>
                </a:tc>
                <a:extLst>
                  <a:ext uri="{0D108BD9-81ED-4DB2-BD59-A6C34878D82A}">
                    <a16:rowId xmlns:a16="http://schemas.microsoft.com/office/drawing/2014/main" val="4045859278"/>
                  </a:ext>
                </a:extLst>
              </a:tr>
              <a:tr h="276939">
                <a:tc>
                  <a:txBody>
                    <a:bodyPr/>
                    <a:lstStyle/>
                    <a:p>
                      <a:pPr>
                        <a:lnSpc>
                          <a:spcPct val="100000"/>
                        </a:lnSpc>
                      </a:pPr>
                      <a:r>
                        <a:rPr lang="en-US" sz="1200" dirty="0"/>
                        <a:t>Anti-solenoids</a:t>
                      </a:r>
                    </a:p>
                  </a:txBody>
                  <a:tcPr/>
                </a:tc>
                <a:tc>
                  <a:txBody>
                    <a:bodyPr/>
                    <a:lstStyle/>
                    <a:p>
                      <a:pPr>
                        <a:lnSpc>
                          <a:spcPct val="100000"/>
                        </a:lnSpc>
                      </a:pPr>
                      <a:r>
                        <a:rPr lang="en-US" sz="1200" dirty="0"/>
                        <a:t>302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Copper &amp; Aluminum</a:t>
                      </a:r>
                    </a:p>
                  </a:txBody>
                  <a:tcPr/>
                </a:tc>
                <a:extLst>
                  <a:ext uri="{0D108BD9-81ED-4DB2-BD59-A6C34878D82A}">
                    <a16:rowId xmlns:a16="http://schemas.microsoft.com/office/drawing/2014/main" val="1153428554"/>
                  </a:ext>
                </a:extLst>
              </a:tr>
              <a:tr h="276939">
                <a:tc>
                  <a:txBody>
                    <a:bodyPr/>
                    <a:lstStyle/>
                    <a:p>
                      <a:pPr>
                        <a:lnSpc>
                          <a:spcPct val="100000"/>
                        </a:lnSpc>
                      </a:pPr>
                      <a:r>
                        <a:rPr lang="en-US" sz="1200" dirty="0"/>
                        <a:t>Skeleton supports</a:t>
                      </a:r>
                    </a:p>
                  </a:txBody>
                  <a:tcPr/>
                </a:tc>
                <a:tc>
                  <a:txBody>
                    <a:bodyPr/>
                    <a:lstStyle/>
                    <a:p>
                      <a:pPr>
                        <a:lnSpc>
                          <a:spcPct val="100000"/>
                        </a:lnSpc>
                      </a:pPr>
                      <a:r>
                        <a:rPr lang="en-US" sz="1200" dirty="0"/>
                        <a:t>92</a:t>
                      </a:r>
                    </a:p>
                  </a:txBody>
                  <a:tcPr/>
                </a:tc>
                <a:tc>
                  <a:txBody>
                    <a:bodyPr/>
                    <a:lstStyle/>
                    <a:p>
                      <a:pPr>
                        <a:lnSpc>
                          <a:spcPct val="100000"/>
                        </a:lnSpc>
                      </a:pPr>
                      <a:r>
                        <a:rPr lang="en-US" sz="1200" dirty="0"/>
                        <a:t>Aluminum</a:t>
                      </a:r>
                    </a:p>
                  </a:txBody>
                  <a:tcPr/>
                </a:tc>
                <a:extLst>
                  <a:ext uri="{0D108BD9-81ED-4DB2-BD59-A6C34878D82A}">
                    <a16:rowId xmlns:a16="http://schemas.microsoft.com/office/drawing/2014/main" val="1746342665"/>
                  </a:ext>
                </a:extLst>
              </a:tr>
              <a:tr h="276939">
                <a:tc>
                  <a:txBody>
                    <a:bodyPr/>
                    <a:lstStyle/>
                    <a:p>
                      <a:pPr>
                        <a:lnSpc>
                          <a:spcPct val="100000"/>
                        </a:lnSpc>
                      </a:pPr>
                      <a:r>
                        <a:rPr lang="en-US" sz="1200" dirty="0"/>
                        <a:t>Liquid Helium </a:t>
                      </a:r>
                    </a:p>
                  </a:txBody>
                  <a:tcPr/>
                </a:tc>
                <a:tc>
                  <a:txBody>
                    <a:bodyPr/>
                    <a:lstStyle/>
                    <a:p>
                      <a:pPr>
                        <a:lnSpc>
                          <a:spcPct val="100000"/>
                        </a:lnSpc>
                      </a:pPr>
                      <a:r>
                        <a:rPr lang="en-US" sz="1200" dirty="0"/>
                        <a:t>504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Liquid Helium </a:t>
                      </a:r>
                    </a:p>
                  </a:txBody>
                  <a:tcPr/>
                </a:tc>
                <a:extLst>
                  <a:ext uri="{0D108BD9-81ED-4DB2-BD59-A6C34878D82A}">
                    <a16:rowId xmlns:a16="http://schemas.microsoft.com/office/drawing/2014/main" val="3207472042"/>
                  </a:ext>
                </a:extLst>
              </a:tr>
              <a:tr h="276939">
                <a:tc>
                  <a:txBody>
                    <a:bodyPr/>
                    <a:lstStyle/>
                    <a:p>
                      <a:pPr>
                        <a:lnSpc>
                          <a:spcPct val="100000"/>
                        </a:lnSpc>
                      </a:pPr>
                      <a:r>
                        <a:rPr lang="en-US" sz="1200" b="1" dirty="0">
                          <a:solidFill>
                            <a:srgbClr val="C00000"/>
                          </a:solidFill>
                        </a:rPr>
                        <a:t>Total weight</a:t>
                      </a:r>
                    </a:p>
                  </a:txBody>
                  <a:tcPr/>
                </a:tc>
                <a:tc>
                  <a:txBody>
                    <a:bodyPr/>
                    <a:lstStyle/>
                    <a:p>
                      <a:pPr>
                        <a:lnSpc>
                          <a:spcPct val="100000"/>
                        </a:lnSpc>
                      </a:pPr>
                      <a:r>
                        <a:rPr lang="en-US" sz="1200" b="1" dirty="0">
                          <a:solidFill>
                            <a:srgbClr val="C00000"/>
                          </a:solidFill>
                        </a:rPr>
                        <a:t>2420</a:t>
                      </a:r>
                    </a:p>
                  </a:txBody>
                  <a:tcPr/>
                </a:tc>
                <a:tc>
                  <a:txBody>
                    <a:bodyPr/>
                    <a:lstStyle/>
                    <a:p>
                      <a:pPr>
                        <a:lnSpc>
                          <a:spcPct val="100000"/>
                        </a:lnSpc>
                      </a:pPr>
                      <a:endParaRPr lang="en-US" sz="1200" dirty="0"/>
                    </a:p>
                  </a:txBody>
                  <a:tcPr/>
                </a:tc>
                <a:extLst>
                  <a:ext uri="{0D108BD9-81ED-4DB2-BD59-A6C34878D82A}">
                    <a16:rowId xmlns:a16="http://schemas.microsoft.com/office/drawing/2014/main" val="27307522"/>
                  </a:ext>
                </a:extLst>
              </a:tr>
            </a:tbl>
          </a:graphicData>
        </a:graphic>
      </p:graphicFrame>
      <p:sp>
        <p:nvSpPr>
          <p:cNvPr id="22" name="Slide Number Placeholder 11">
            <a:extLst>
              <a:ext uri="{FF2B5EF4-FFF2-40B4-BE49-F238E27FC236}">
                <a16:creationId xmlns:a16="http://schemas.microsoft.com/office/drawing/2014/main" id="{07292791-135C-4D34-934F-8E2C6C9B1990}"/>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5</a:t>
            </a:fld>
            <a:endParaRPr lang="zh-CN" altLang="en-US" dirty="0"/>
          </a:p>
        </p:txBody>
      </p:sp>
      <p:sp>
        <p:nvSpPr>
          <p:cNvPr id="4" name="标题 3">
            <a:extLst>
              <a:ext uri="{FF2B5EF4-FFF2-40B4-BE49-F238E27FC236}">
                <a16:creationId xmlns:a16="http://schemas.microsoft.com/office/drawing/2014/main" id="{2347650C-1D9F-49F6-8062-699EBE930E49}"/>
              </a:ext>
            </a:extLst>
          </p:cNvPr>
          <p:cNvSpPr>
            <a:spLocks noGrp="1"/>
          </p:cNvSpPr>
          <p:nvPr>
            <p:ph type="title"/>
          </p:nvPr>
        </p:nvSpPr>
        <p:spPr/>
        <p:txBody>
          <a:bodyPr/>
          <a:lstStyle/>
          <a:p>
            <a:r>
              <a:rPr lang="en-US" altLang="zh-CN" dirty="0"/>
              <a:t>Acc. Superconducting magnets</a:t>
            </a:r>
            <a:endParaRPr lang="zh-CN" altLang="en-US" dirty="0"/>
          </a:p>
        </p:txBody>
      </p:sp>
      <p:pic>
        <p:nvPicPr>
          <p:cNvPr id="24" name="图片 23">
            <a:extLst>
              <a:ext uri="{FF2B5EF4-FFF2-40B4-BE49-F238E27FC236}">
                <a16:creationId xmlns:a16="http://schemas.microsoft.com/office/drawing/2014/main" id="{EE35D1BD-907A-4F6D-8203-D21F5258442E}"/>
              </a:ext>
            </a:extLst>
          </p:cNvPr>
          <p:cNvPicPr>
            <a:picLocks noChangeAspect="1"/>
          </p:cNvPicPr>
          <p:nvPr/>
        </p:nvPicPr>
        <p:blipFill>
          <a:blip r:embed="rId3"/>
          <a:stretch>
            <a:fillRect/>
          </a:stretch>
        </p:blipFill>
        <p:spPr>
          <a:xfrm>
            <a:off x="168367" y="2276872"/>
            <a:ext cx="7045588" cy="1993877"/>
          </a:xfrm>
          <a:prstGeom prst="rect">
            <a:avLst/>
          </a:prstGeom>
        </p:spPr>
      </p:pic>
      <p:sp>
        <p:nvSpPr>
          <p:cNvPr id="26" name="文本框 25">
            <a:extLst>
              <a:ext uri="{FF2B5EF4-FFF2-40B4-BE49-F238E27FC236}">
                <a16:creationId xmlns:a16="http://schemas.microsoft.com/office/drawing/2014/main" id="{4A0112E0-24A7-41FB-A40F-3FEB247F77AC}"/>
              </a:ext>
            </a:extLst>
          </p:cNvPr>
          <p:cNvSpPr txBox="1"/>
          <p:nvPr/>
        </p:nvSpPr>
        <p:spPr>
          <a:xfrm>
            <a:off x="7427309" y="2627479"/>
            <a:ext cx="4596324" cy="646331"/>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Cryostat: </a:t>
            </a:r>
            <a:r>
              <a:rPr lang="zh-CN" altLang="en-US" dirty="0">
                <a:latin typeface="Arial" panose="020B0604020202020204" pitchFamily="34" charset="0"/>
                <a:cs typeface="Arial" panose="020B0604020202020204" pitchFamily="34" charset="0"/>
              </a:rPr>
              <a:t>a total weight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2</a:t>
            </a:r>
            <a:r>
              <a:rPr lang="en-US" altLang="zh-CN" dirty="0">
                <a:latin typeface="Arial" panose="020B0604020202020204" pitchFamily="34" charset="0"/>
                <a:cs typeface="Arial" panose="020B0604020202020204" pitchFamily="34" charset="0"/>
              </a:rPr>
              <a:t>.4</a:t>
            </a:r>
            <a:r>
              <a:rPr lang="zh-CN" altLang="en-US" dirty="0">
                <a:latin typeface="Arial" panose="020B0604020202020204" pitchFamily="34" charset="0"/>
                <a:cs typeface="Arial" panose="020B0604020202020204" pitchFamily="34" charset="0"/>
              </a:rPr>
              <a:t> tons and a total length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5</a:t>
            </a:r>
            <a:r>
              <a:rPr lang="zh-CN" altLang="en-US" dirty="0">
                <a:latin typeface="Arial" panose="020B0604020202020204" pitchFamily="34" charset="0"/>
                <a:cs typeface="Arial" panose="020B0604020202020204" pitchFamily="34" charset="0"/>
              </a:rPr>
              <a:t>.7</a:t>
            </a:r>
            <a:r>
              <a:rPr lang="en-US" altLang="zh-CN" dirty="0">
                <a:latin typeface="Arial" panose="020B0604020202020204" pitchFamily="34" charset="0"/>
                <a:cs typeface="Arial" panose="020B0604020202020204" pitchFamily="34" charset="0"/>
              </a:rPr>
              <a:t>m.</a:t>
            </a:r>
          </a:p>
        </p:txBody>
      </p:sp>
      <p:pic>
        <p:nvPicPr>
          <p:cNvPr id="18" name="图片 17">
            <a:extLst>
              <a:ext uri="{FF2B5EF4-FFF2-40B4-BE49-F238E27FC236}">
                <a16:creationId xmlns:a16="http://schemas.microsoft.com/office/drawing/2014/main" id="{88CBEEF0-5AA4-4121-8702-17E8A977791B}"/>
              </a:ext>
            </a:extLst>
          </p:cNvPr>
          <p:cNvPicPr>
            <a:picLocks noChangeAspect="1"/>
          </p:cNvPicPr>
          <p:nvPr/>
        </p:nvPicPr>
        <p:blipFill>
          <a:blip r:embed="rId4"/>
          <a:stretch>
            <a:fillRect/>
          </a:stretch>
        </p:blipFill>
        <p:spPr>
          <a:xfrm>
            <a:off x="1199455" y="4350362"/>
            <a:ext cx="4680521" cy="2246989"/>
          </a:xfrm>
          <a:prstGeom prst="rect">
            <a:avLst/>
          </a:prstGeom>
        </p:spPr>
      </p:pic>
    </p:spTree>
    <p:extLst>
      <p:ext uri="{BB962C8B-B14F-4D97-AF65-F5344CB8AC3E}">
        <p14:creationId xmlns:p14="http://schemas.microsoft.com/office/powerpoint/2010/main" val="182634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450C7AF-7B9F-4D23-8F53-9D123D698F7F}"/>
              </a:ext>
            </a:extLst>
          </p:cNvPr>
          <p:cNvSpPr txBox="1"/>
          <p:nvPr/>
        </p:nvSpPr>
        <p:spPr>
          <a:xfrm>
            <a:off x="390736" y="1109518"/>
            <a:ext cx="5587730" cy="2701904"/>
          </a:xfrm>
          <a:prstGeom prst="rect">
            <a:avLst/>
          </a:prstGeom>
          <a:solidFill>
            <a:srgbClr val="00B050">
              <a:alpha val="12000"/>
            </a:srgbClr>
          </a:solidFill>
        </p:spPr>
        <p:txBody>
          <a:bodyPr wrap="square" rtlCol="0">
            <a:spAutoFit/>
          </a:bodyPr>
          <a:lstStyle/>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Central Be pipe segment:</a:t>
            </a:r>
            <a:r>
              <a:rPr lang="zh-CN" altLang="en-US" sz="24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380mm, the inner diameter: 20mm </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inner Be layer: 0.2mm</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Outer Be layer: 0.15mm (to improve the accuracy of vertex)</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cooling gap: 0.35mm, Paraffin</a:t>
            </a:r>
            <a:endParaRPr lang="en-US" altLang="zh-CN" sz="2400" dirty="0">
              <a:solidFill>
                <a:srgbClr val="FF0000"/>
              </a:solidFill>
              <a:latin typeface="Arial" panose="020B0604020202020204" pitchFamily="34" charset="0"/>
              <a:cs typeface="Arial" panose="020B0604020202020204" pitchFamily="34" charset="0"/>
            </a:endParaRPr>
          </a:p>
          <a:p>
            <a:r>
              <a:rPr lang="en-US" altLang="zh-CN" sz="2400" dirty="0">
                <a:solidFill>
                  <a:srgbClr val="FF000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0.2mm, Water</a:t>
            </a:r>
          </a:p>
        </p:txBody>
      </p:sp>
      <p:sp>
        <p:nvSpPr>
          <p:cNvPr id="10" name="文本框 9">
            <a:extLst>
              <a:ext uri="{FF2B5EF4-FFF2-40B4-BE49-F238E27FC236}">
                <a16:creationId xmlns:a16="http://schemas.microsoft.com/office/drawing/2014/main" id="{FD37A9B3-783D-4368-948A-4246A3717633}"/>
              </a:ext>
            </a:extLst>
          </p:cNvPr>
          <p:cNvSpPr txBox="1"/>
          <p:nvPr/>
        </p:nvSpPr>
        <p:spPr>
          <a:xfrm>
            <a:off x="390735" y="4824415"/>
            <a:ext cx="5633257" cy="1569660"/>
          </a:xfrm>
          <a:prstGeom prst="rect">
            <a:avLst/>
          </a:prstGeom>
          <a:solidFill>
            <a:schemeClr val="accent2">
              <a:alpha val="16000"/>
            </a:schemeClr>
          </a:solidFill>
        </p:spPr>
        <p:txBody>
          <a:bodyPr wrap="square" rtlCol="0">
            <a:spAutoFit/>
          </a:bodyPr>
          <a:lstStyle/>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Water is the basic design and Paraffin is alternative choice.</a:t>
            </a:r>
          </a:p>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Dynamic temperature/pressure could meet the requirements.</a:t>
            </a:r>
            <a:endParaRPr lang="zh-CN" altLang="en-US" sz="2400" dirty="0"/>
          </a:p>
        </p:txBody>
      </p:sp>
      <p:pic>
        <p:nvPicPr>
          <p:cNvPr id="42" name="图片 41">
            <a:extLst>
              <a:ext uri="{FF2B5EF4-FFF2-40B4-BE49-F238E27FC236}">
                <a16:creationId xmlns:a16="http://schemas.microsoft.com/office/drawing/2014/main" id="{999CC466-33B7-4DA5-B5C7-D8C788EC6ECB}"/>
              </a:ext>
            </a:extLst>
          </p:cNvPr>
          <p:cNvPicPr>
            <a:picLocks noChangeAspect="1"/>
          </p:cNvPicPr>
          <p:nvPr/>
        </p:nvPicPr>
        <p:blipFill rotWithShape="1">
          <a:blip r:embed="rId3"/>
          <a:srcRect l="2701" t="13950" r="112" b="6050"/>
          <a:stretch/>
        </p:blipFill>
        <p:spPr>
          <a:xfrm>
            <a:off x="6393059" y="3308485"/>
            <a:ext cx="5057775" cy="934462"/>
          </a:xfrm>
          <a:prstGeom prst="rect">
            <a:avLst/>
          </a:prstGeom>
        </p:spPr>
      </p:pic>
      <p:pic>
        <p:nvPicPr>
          <p:cNvPr id="43" name="图片 42">
            <a:extLst>
              <a:ext uri="{FF2B5EF4-FFF2-40B4-BE49-F238E27FC236}">
                <a16:creationId xmlns:a16="http://schemas.microsoft.com/office/drawing/2014/main" id="{851209AA-B2CB-473C-AF8B-EBBE16AC3A59}"/>
              </a:ext>
            </a:extLst>
          </p:cNvPr>
          <p:cNvPicPr>
            <a:picLocks noChangeAspect="1"/>
          </p:cNvPicPr>
          <p:nvPr/>
        </p:nvPicPr>
        <p:blipFill>
          <a:blip r:embed="rId4"/>
          <a:stretch/>
        </p:blipFill>
        <p:spPr bwMode="auto">
          <a:xfrm>
            <a:off x="7032104" y="4382861"/>
            <a:ext cx="4163630" cy="1370116"/>
          </a:xfrm>
          <a:prstGeom prst="rect">
            <a:avLst/>
          </a:prstGeom>
        </p:spPr>
      </p:pic>
      <p:pic>
        <p:nvPicPr>
          <p:cNvPr id="44" name="图片 43">
            <a:extLst>
              <a:ext uri="{FF2B5EF4-FFF2-40B4-BE49-F238E27FC236}">
                <a16:creationId xmlns:a16="http://schemas.microsoft.com/office/drawing/2014/main" id="{20AA5911-10C1-4D50-89D1-6F44D63E2180}"/>
              </a:ext>
            </a:extLst>
          </p:cNvPr>
          <p:cNvPicPr>
            <a:picLocks noChangeAspect="1"/>
          </p:cNvPicPr>
          <p:nvPr/>
        </p:nvPicPr>
        <p:blipFill>
          <a:blip r:embed="rId5"/>
          <a:stretch/>
        </p:blipFill>
        <p:spPr bwMode="auto">
          <a:xfrm rot="20924147">
            <a:off x="7830101" y="5339517"/>
            <a:ext cx="3960000" cy="504825"/>
          </a:xfrm>
          <a:prstGeom prst="rect">
            <a:avLst/>
          </a:prstGeom>
        </p:spPr>
      </p:pic>
      <p:sp>
        <p:nvSpPr>
          <p:cNvPr id="45" name="文本框 30">
            <a:extLst>
              <a:ext uri="{FF2B5EF4-FFF2-40B4-BE49-F238E27FC236}">
                <a16:creationId xmlns:a16="http://schemas.microsoft.com/office/drawing/2014/main" id="{D07DAE77-8BB3-4EBE-AE44-A3099447E875}"/>
              </a:ext>
            </a:extLst>
          </p:cNvPr>
          <p:cNvSpPr/>
          <p:nvPr/>
        </p:nvSpPr>
        <p:spPr bwMode="auto">
          <a:xfrm>
            <a:off x="8933698" y="6121307"/>
            <a:ext cx="282481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latin typeface="Times New Roman"/>
                <a:cs typeface="Times New Roman"/>
              </a:rPr>
              <a:t>Highest temperature</a:t>
            </a:r>
            <a:r>
              <a:rPr lang="en-US" dirty="0">
                <a:solidFill>
                  <a:srgbClr val="C00000"/>
                </a:solidFill>
                <a:latin typeface="Times New Roman"/>
                <a:cs typeface="Times New Roman"/>
              </a:rPr>
              <a:t>: 25.7℃</a:t>
            </a:r>
            <a:endParaRPr lang="zh-CN" dirty="0">
              <a:solidFill>
                <a:srgbClr val="C00000"/>
              </a:solidFill>
              <a:latin typeface="Times New Roman"/>
              <a:cs typeface="Times New Roman"/>
            </a:endParaRPr>
          </a:p>
        </p:txBody>
      </p:sp>
      <p:cxnSp>
        <p:nvCxnSpPr>
          <p:cNvPr id="46" name="直接箭头连接符 45">
            <a:extLst>
              <a:ext uri="{FF2B5EF4-FFF2-40B4-BE49-F238E27FC236}">
                <a16:creationId xmlns:a16="http://schemas.microsoft.com/office/drawing/2014/main" id="{5BB3AEEC-8516-4D3B-8743-FC8432E0DFA5}"/>
              </a:ext>
            </a:extLst>
          </p:cNvPr>
          <p:cNvCxnSpPr/>
          <p:nvPr/>
        </p:nvCxnSpPr>
        <p:spPr>
          <a:xfrm>
            <a:off x="9552384" y="4351059"/>
            <a:ext cx="257717" cy="37408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7" name="文本框 30">
            <a:extLst>
              <a:ext uri="{FF2B5EF4-FFF2-40B4-BE49-F238E27FC236}">
                <a16:creationId xmlns:a16="http://schemas.microsoft.com/office/drawing/2014/main" id="{82BF9181-3205-4A09-8B84-B328BB4195E4}"/>
              </a:ext>
            </a:extLst>
          </p:cNvPr>
          <p:cNvSpPr/>
          <p:nvPr/>
        </p:nvSpPr>
        <p:spPr bwMode="auto">
          <a:xfrm>
            <a:off x="8139978" y="3981727"/>
            <a:ext cx="2864887"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solidFill>
                  <a:srgbClr val="C00000"/>
                </a:solidFill>
                <a:latin typeface="Times New Roman"/>
                <a:cs typeface="Times New Roman"/>
              </a:rPr>
              <a:t>Highest temperature</a:t>
            </a:r>
            <a:r>
              <a:rPr lang="en-US" dirty="0">
                <a:solidFill>
                  <a:srgbClr val="C00000"/>
                </a:solidFill>
                <a:latin typeface="Times New Roman"/>
                <a:cs typeface="Times New Roman"/>
              </a:rPr>
              <a:t> position</a:t>
            </a:r>
            <a:endParaRPr lang="zh-CN" dirty="0">
              <a:solidFill>
                <a:srgbClr val="C00000"/>
              </a:solidFill>
              <a:latin typeface="Times New Roman"/>
              <a:cs typeface="Times New Roman"/>
            </a:endParaRPr>
          </a:p>
        </p:txBody>
      </p:sp>
      <p:pic>
        <p:nvPicPr>
          <p:cNvPr id="48" name="图片 47">
            <a:extLst>
              <a:ext uri="{FF2B5EF4-FFF2-40B4-BE49-F238E27FC236}">
                <a16:creationId xmlns:a16="http://schemas.microsoft.com/office/drawing/2014/main" id="{59DCE724-EFB2-411F-A71C-196188B25C03}"/>
              </a:ext>
            </a:extLst>
          </p:cNvPr>
          <p:cNvPicPr>
            <a:picLocks noChangeAspect="1"/>
          </p:cNvPicPr>
          <p:nvPr/>
        </p:nvPicPr>
        <p:blipFill>
          <a:blip r:embed="rId6"/>
          <a:stretch>
            <a:fillRect/>
          </a:stretch>
        </p:blipFill>
        <p:spPr>
          <a:xfrm>
            <a:off x="6338998" y="1244355"/>
            <a:ext cx="5462267" cy="934462"/>
          </a:xfrm>
          <a:prstGeom prst="rect">
            <a:avLst/>
          </a:prstGeom>
        </p:spPr>
      </p:pic>
      <p:sp>
        <p:nvSpPr>
          <p:cNvPr id="49" name="椭圆 48">
            <a:extLst>
              <a:ext uri="{FF2B5EF4-FFF2-40B4-BE49-F238E27FC236}">
                <a16:creationId xmlns:a16="http://schemas.microsoft.com/office/drawing/2014/main" id="{9F4FA759-6B70-43AA-BDBC-F4826DBA7FA2}"/>
              </a:ext>
            </a:extLst>
          </p:cNvPr>
          <p:cNvSpPr/>
          <p:nvPr/>
        </p:nvSpPr>
        <p:spPr>
          <a:xfrm>
            <a:off x="10821195" y="1280025"/>
            <a:ext cx="981990" cy="898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a:extLst>
              <a:ext uri="{FF2B5EF4-FFF2-40B4-BE49-F238E27FC236}">
                <a16:creationId xmlns:a16="http://schemas.microsoft.com/office/drawing/2014/main" id="{778E5F5D-0873-48A5-A14A-BC091BF80D10}"/>
              </a:ext>
            </a:extLst>
          </p:cNvPr>
          <p:cNvPicPr>
            <a:picLocks noChangeAspect="1"/>
          </p:cNvPicPr>
          <p:nvPr/>
        </p:nvPicPr>
        <p:blipFill>
          <a:blip r:embed="rId7"/>
          <a:stretch>
            <a:fillRect/>
          </a:stretch>
        </p:blipFill>
        <p:spPr>
          <a:xfrm>
            <a:off x="8359422" y="2085135"/>
            <a:ext cx="1525089" cy="1158109"/>
          </a:xfrm>
          <a:prstGeom prst="rect">
            <a:avLst/>
          </a:prstGeom>
        </p:spPr>
      </p:pic>
      <p:cxnSp>
        <p:nvCxnSpPr>
          <p:cNvPr id="51" name="直接箭头连接符 50">
            <a:extLst>
              <a:ext uri="{FF2B5EF4-FFF2-40B4-BE49-F238E27FC236}">
                <a16:creationId xmlns:a16="http://schemas.microsoft.com/office/drawing/2014/main" id="{747B436A-0ADE-46F7-AEDF-D1C473235570}"/>
              </a:ext>
            </a:extLst>
          </p:cNvPr>
          <p:cNvCxnSpPr>
            <a:cxnSpLocks/>
          </p:cNvCxnSpPr>
          <p:nvPr/>
        </p:nvCxnSpPr>
        <p:spPr>
          <a:xfrm>
            <a:off x="8044416" y="2625373"/>
            <a:ext cx="80033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2" name="文本框 51">
            <a:extLst>
              <a:ext uri="{FF2B5EF4-FFF2-40B4-BE49-F238E27FC236}">
                <a16:creationId xmlns:a16="http://schemas.microsoft.com/office/drawing/2014/main" id="{7071063B-4B61-4279-9434-BB062D8D34B4}"/>
              </a:ext>
            </a:extLst>
          </p:cNvPr>
          <p:cNvSpPr txBox="1"/>
          <p:nvPr/>
        </p:nvSpPr>
        <p:spPr>
          <a:xfrm>
            <a:off x="6677919" y="2373556"/>
            <a:ext cx="1524000" cy="400110"/>
          </a:xfrm>
          <a:prstGeom prst="rect">
            <a:avLst/>
          </a:prstGeom>
          <a:noFill/>
        </p:spPr>
        <p:txBody>
          <a:bodyPr wrap="square" rtlCol="0">
            <a:spAutoFit/>
          </a:bodyPr>
          <a:lstStyle/>
          <a:p>
            <a:pPr>
              <a:defRPr/>
            </a:pPr>
            <a:r>
              <a:rPr lang="en-US" altLang="zh-CN" sz="2000" dirty="0">
                <a:latin typeface="Arial" panose="020B0604020202020204" pitchFamily="34" charset="0"/>
                <a:cs typeface="Arial" panose="020B0604020202020204" pitchFamily="34" charset="0"/>
              </a:rPr>
              <a:t>LYSO bars</a:t>
            </a:r>
          </a:p>
        </p:txBody>
      </p:sp>
      <p:cxnSp>
        <p:nvCxnSpPr>
          <p:cNvPr id="53" name="直接箭头连接符 52">
            <a:extLst>
              <a:ext uri="{FF2B5EF4-FFF2-40B4-BE49-F238E27FC236}">
                <a16:creationId xmlns:a16="http://schemas.microsoft.com/office/drawing/2014/main" id="{4C9CE47B-95E4-45FD-9A69-3646D78D70C0}"/>
              </a:ext>
            </a:extLst>
          </p:cNvPr>
          <p:cNvCxnSpPr>
            <a:cxnSpLocks/>
          </p:cNvCxnSpPr>
          <p:nvPr/>
        </p:nvCxnSpPr>
        <p:spPr>
          <a:xfrm flipH="1">
            <a:off x="9010692" y="2244058"/>
            <a:ext cx="1099402" cy="2324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4" name="直接箭头连接符 53">
            <a:extLst>
              <a:ext uri="{FF2B5EF4-FFF2-40B4-BE49-F238E27FC236}">
                <a16:creationId xmlns:a16="http://schemas.microsoft.com/office/drawing/2014/main" id="{1D6FC918-8DAE-43E1-A08E-27E1A9F4FBA4}"/>
              </a:ext>
            </a:extLst>
          </p:cNvPr>
          <p:cNvCxnSpPr>
            <a:cxnSpLocks/>
          </p:cNvCxnSpPr>
          <p:nvPr/>
        </p:nvCxnSpPr>
        <p:spPr>
          <a:xfrm flipH="1">
            <a:off x="9544207" y="2244058"/>
            <a:ext cx="565887" cy="4758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文本框 54">
            <a:extLst>
              <a:ext uri="{FF2B5EF4-FFF2-40B4-BE49-F238E27FC236}">
                <a16:creationId xmlns:a16="http://schemas.microsoft.com/office/drawing/2014/main" id="{44368552-6DA6-4155-A747-28509A6772E5}"/>
              </a:ext>
            </a:extLst>
          </p:cNvPr>
          <p:cNvSpPr txBox="1"/>
          <p:nvPr/>
        </p:nvSpPr>
        <p:spPr>
          <a:xfrm>
            <a:off x="10105005" y="2033752"/>
            <a:ext cx="1111202"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Si wafer</a:t>
            </a:r>
            <a:endParaRPr lang="zh-CN" altLang="en-US" sz="2000" dirty="0">
              <a:latin typeface="Arial" panose="020B0604020202020204" pitchFamily="34" charset="0"/>
              <a:cs typeface="Arial" panose="020B0604020202020204" pitchFamily="34" charset="0"/>
            </a:endParaRPr>
          </a:p>
        </p:txBody>
      </p:sp>
      <p:grpSp>
        <p:nvGrpSpPr>
          <p:cNvPr id="56" name="组合 55">
            <a:extLst>
              <a:ext uri="{FF2B5EF4-FFF2-40B4-BE49-F238E27FC236}">
                <a16:creationId xmlns:a16="http://schemas.microsoft.com/office/drawing/2014/main" id="{6E3A4742-AFEC-45BB-AE56-9B5537D6BC9D}"/>
              </a:ext>
            </a:extLst>
          </p:cNvPr>
          <p:cNvGrpSpPr/>
          <p:nvPr/>
        </p:nvGrpSpPr>
        <p:grpSpPr>
          <a:xfrm>
            <a:off x="574058" y="3929490"/>
            <a:ext cx="5197906" cy="584775"/>
            <a:chOff x="1960685" y="2086286"/>
            <a:chExt cx="8599272" cy="1447800"/>
          </a:xfrm>
        </p:grpSpPr>
        <p:pic>
          <p:nvPicPr>
            <p:cNvPr id="57" name="图片 56">
              <a:extLst>
                <a:ext uri="{FF2B5EF4-FFF2-40B4-BE49-F238E27FC236}">
                  <a16:creationId xmlns:a16="http://schemas.microsoft.com/office/drawing/2014/main" id="{93FD6E52-C096-4EA5-B6AC-51659A0A31F2}"/>
                </a:ext>
              </a:extLst>
            </p:cNvPr>
            <p:cNvPicPr>
              <a:picLocks noChangeAspect="1"/>
            </p:cNvPicPr>
            <p:nvPr/>
          </p:nvPicPr>
          <p:blipFill>
            <a:blip r:embed="rId8"/>
            <a:stretch>
              <a:fillRect/>
            </a:stretch>
          </p:blipFill>
          <p:spPr>
            <a:xfrm>
              <a:off x="2358932" y="2086286"/>
              <a:ext cx="8201025" cy="1447800"/>
            </a:xfrm>
            <a:prstGeom prst="rect">
              <a:avLst/>
            </a:prstGeom>
          </p:spPr>
        </p:pic>
        <p:sp>
          <p:nvSpPr>
            <p:cNvPr id="58" name="箭头: 右 57">
              <a:extLst>
                <a:ext uri="{FF2B5EF4-FFF2-40B4-BE49-F238E27FC236}">
                  <a16:creationId xmlns:a16="http://schemas.microsoft.com/office/drawing/2014/main" id="{F2652EFC-8629-4B08-9FBC-ECF7D7CCA937}"/>
                </a:ext>
              </a:extLst>
            </p:cNvPr>
            <p:cNvSpPr/>
            <p:nvPr/>
          </p:nvSpPr>
          <p:spPr>
            <a:xfrm>
              <a:off x="1960685" y="3088229"/>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箭头: 右 58">
              <a:extLst>
                <a:ext uri="{FF2B5EF4-FFF2-40B4-BE49-F238E27FC236}">
                  <a16:creationId xmlns:a16="http://schemas.microsoft.com/office/drawing/2014/main" id="{832F9C73-DB1B-4FEA-B7AC-0FB994336B8D}"/>
                </a:ext>
              </a:extLst>
            </p:cNvPr>
            <p:cNvSpPr/>
            <p:nvPr/>
          </p:nvSpPr>
          <p:spPr>
            <a:xfrm>
              <a:off x="2065431" y="3413471"/>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右 59">
              <a:extLst>
                <a:ext uri="{FF2B5EF4-FFF2-40B4-BE49-F238E27FC236}">
                  <a16:creationId xmlns:a16="http://schemas.microsoft.com/office/drawing/2014/main" id="{ADB046DF-4E6A-4B00-B550-533D35027F62}"/>
                </a:ext>
              </a:extLst>
            </p:cNvPr>
            <p:cNvSpPr/>
            <p:nvPr/>
          </p:nvSpPr>
          <p:spPr>
            <a:xfrm rot="10573336">
              <a:off x="2355909" y="3239511"/>
              <a:ext cx="306991" cy="8158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箭头: 右 60">
              <a:extLst>
                <a:ext uri="{FF2B5EF4-FFF2-40B4-BE49-F238E27FC236}">
                  <a16:creationId xmlns:a16="http://schemas.microsoft.com/office/drawing/2014/main" id="{6453250A-56B7-4EE4-AFB1-39103ABA0156}"/>
                </a:ext>
              </a:extLst>
            </p:cNvPr>
            <p:cNvSpPr/>
            <p:nvPr/>
          </p:nvSpPr>
          <p:spPr>
            <a:xfrm rot="10573336">
              <a:off x="2242820" y="2845337"/>
              <a:ext cx="267162" cy="8421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36994677-C6C6-42B2-B0A6-9B0A44453786}"/>
                </a:ext>
              </a:extLst>
            </p:cNvPr>
            <p:cNvSpPr/>
            <p:nvPr/>
          </p:nvSpPr>
          <p:spPr>
            <a:xfrm rot="21179748">
              <a:off x="3466668" y="3161591"/>
              <a:ext cx="1343096" cy="76108"/>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右弧形 62">
              <a:extLst>
                <a:ext uri="{FF2B5EF4-FFF2-40B4-BE49-F238E27FC236}">
                  <a16:creationId xmlns:a16="http://schemas.microsoft.com/office/drawing/2014/main" id="{3A5926C9-9D9F-4640-BA3D-B99134B0C758}"/>
                </a:ext>
              </a:extLst>
            </p:cNvPr>
            <p:cNvSpPr/>
            <p:nvPr/>
          </p:nvSpPr>
          <p:spPr>
            <a:xfrm rot="10800000" flipH="1">
              <a:off x="4967410" y="2725613"/>
              <a:ext cx="272130" cy="345201"/>
            </a:xfrm>
            <a:prstGeom prst="curvedLef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箭头: 右 63">
              <a:extLst>
                <a:ext uri="{FF2B5EF4-FFF2-40B4-BE49-F238E27FC236}">
                  <a16:creationId xmlns:a16="http://schemas.microsoft.com/office/drawing/2014/main" id="{738B8534-4FC1-4A9A-B2A1-3344AA3DBD5E}"/>
                </a:ext>
              </a:extLst>
            </p:cNvPr>
            <p:cNvSpPr/>
            <p:nvPr/>
          </p:nvSpPr>
          <p:spPr>
            <a:xfrm rot="10573336">
              <a:off x="3467738" y="2859421"/>
              <a:ext cx="1226107" cy="61647"/>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箭头: 右 64">
              <a:extLst>
                <a:ext uri="{FF2B5EF4-FFF2-40B4-BE49-F238E27FC236}">
                  <a16:creationId xmlns:a16="http://schemas.microsoft.com/office/drawing/2014/main" id="{190DB807-9D42-4976-8024-E907FD311010}"/>
                </a:ext>
              </a:extLst>
            </p:cNvPr>
            <p:cNvSpPr/>
            <p:nvPr/>
          </p:nvSpPr>
          <p:spPr>
            <a:xfrm rot="684641">
              <a:off x="5230020" y="2695420"/>
              <a:ext cx="269813" cy="69290"/>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箭头: 右 65">
              <a:extLst>
                <a:ext uri="{FF2B5EF4-FFF2-40B4-BE49-F238E27FC236}">
                  <a16:creationId xmlns:a16="http://schemas.microsoft.com/office/drawing/2014/main" id="{B3A659FA-72DA-4344-8B89-DA12130E2D6D}"/>
                </a:ext>
              </a:extLst>
            </p:cNvPr>
            <p:cNvSpPr/>
            <p:nvPr/>
          </p:nvSpPr>
          <p:spPr>
            <a:xfrm rot="21333755">
              <a:off x="5616634" y="2632735"/>
              <a:ext cx="1613553" cy="99249"/>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箭头: 右 66">
              <a:extLst>
                <a:ext uri="{FF2B5EF4-FFF2-40B4-BE49-F238E27FC236}">
                  <a16:creationId xmlns:a16="http://schemas.microsoft.com/office/drawing/2014/main" id="{E71B8F9A-C947-4B35-B383-C089357CF0C4}"/>
                </a:ext>
              </a:extLst>
            </p:cNvPr>
            <p:cNvSpPr/>
            <p:nvPr/>
          </p:nvSpPr>
          <p:spPr>
            <a:xfrm rot="20846852">
              <a:off x="7354050" y="2542612"/>
              <a:ext cx="249386" cy="62813"/>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Slide Number Placeholder 11">
            <a:extLst>
              <a:ext uri="{FF2B5EF4-FFF2-40B4-BE49-F238E27FC236}">
                <a16:creationId xmlns:a16="http://schemas.microsoft.com/office/drawing/2014/main" id="{8696E79F-28A2-4628-8BDF-C1DE55562A9B}"/>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6</a:t>
            </a:fld>
            <a:endParaRPr lang="zh-CN" altLang="en-US" dirty="0"/>
          </a:p>
        </p:txBody>
      </p:sp>
      <p:sp>
        <p:nvSpPr>
          <p:cNvPr id="32" name="标题 3">
            <a:extLst>
              <a:ext uri="{FF2B5EF4-FFF2-40B4-BE49-F238E27FC236}">
                <a16:creationId xmlns:a16="http://schemas.microsoft.com/office/drawing/2014/main" id="{FF71DC3F-AD02-4B54-8F16-DFB99B6519A4}"/>
              </a:ext>
            </a:extLst>
          </p:cNvPr>
          <p:cNvSpPr>
            <a:spLocks noGrp="1"/>
          </p:cNvSpPr>
          <p:nvPr>
            <p:ph type="title"/>
          </p:nvPr>
        </p:nvSpPr>
        <p:spPr>
          <a:xfrm>
            <a:off x="666712" y="142852"/>
            <a:ext cx="10763325" cy="725470"/>
          </a:xfrm>
        </p:spPr>
        <p:txBody>
          <a:bodyPr/>
          <a:lstStyle/>
          <a:p>
            <a:r>
              <a:rPr lang="en-US" altLang="zh-CN" dirty="0"/>
              <a:t>The</a:t>
            </a:r>
            <a:r>
              <a:rPr lang="zh-CN" altLang="en-US" dirty="0"/>
              <a:t> </a:t>
            </a:r>
            <a:r>
              <a:rPr lang="en-US" altLang="zh-CN" dirty="0"/>
              <a:t>central</a:t>
            </a:r>
            <a:r>
              <a:rPr lang="zh-CN" altLang="en-US" dirty="0"/>
              <a:t> </a:t>
            </a:r>
            <a:r>
              <a:rPr lang="en-US" altLang="zh-CN" dirty="0"/>
              <a:t>beam</a:t>
            </a:r>
            <a:r>
              <a:rPr lang="zh-CN" altLang="en-US" dirty="0"/>
              <a:t> </a:t>
            </a:r>
            <a:r>
              <a:rPr lang="en-US" altLang="zh-CN" dirty="0"/>
              <a:t>pipe</a:t>
            </a:r>
            <a:r>
              <a:rPr lang="zh-CN" altLang="en-US" dirty="0"/>
              <a:t> </a:t>
            </a:r>
            <a:r>
              <a:rPr lang="en-US" altLang="zh-CN" dirty="0"/>
              <a:t>design</a:t>
            </a:r>
            <a:endParaRPr lang="zh-CN" altLang="en-US" dirty="0"/>
          </a:p>
        </p:txBody>
      </p:sp>
    </p:spTree>
    <p:extLst>
      <p:ext uri="{BB962C8B-B14F-4D97-AF65-F5344CB8AC3E}">
        <p14:creationId xmlns:p14="http://schemas.microsoft.com/office/powerpoint/2010/main" val="405937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94A5E832-9DF4-40EC-A95D-2BC87C835A37}"/>
              </a:ext>
            </a:extLst>
          </p:cNvPr>
          <p:cNvGraphicFramePr>
            <a:graphicFrameLocks noGrp="1"/>
          </p:cNvGraphicFramePr>
          <p:nvPr>
            <p:extLst>
              <p:ext uri="{D42A27DB-BD31-4B8C-83A1-F6EECF244321}">
                <p14:modId xmlns:p14="http://schemas.microsoft.com/office/powerpoint/2010/main" val="3030574419"/>
              </p:ext>
            </p:extLst>
          </p:nvPr>
        </p:nvGraphicFramePr>
        <p:xfrm>
          <a:off x="431814" y="3166996"/>
          <a:ext cx="4150795" cy="2016345"/>
        </p:xfrm>
        <a:graphic>
          <a:graphicData uri="http://schemas.openxmlformats.org/drawingml/2006/table">
            <a:tbl>
              <a:tblPr firstRow="1" firstCol="1" bandRow="1">
                <a:tableStyleId>{5C22544A-7EE6-4342-B048-85BDC9FD1C3A}</a:tableStyleId>
              </a:tblPr>
              <a:tblGrid>
                <a:gridCol w="772048">
                  <a:extLst>
                    <a:ext uri="{9D8B030D-6E8A-4147-A177-3AD203B41FA5}">
                      <a16:colId xmlns:a16="http://schemas.microsoft.com/office/drawing/2014/main" val="1743591264"/>
                    </a:ext>
                  </a:extLst>
                </a:gridCol>
                <a:gridCol w="758374">
                  <a:extLst>
                    <a:ext uri="{9D8B030D-6E8A-4147-A177-3AD203B41FA5}">
                      <a16:colId xmlns:a16="http://schemas.microsoft.com/office/drawing/2014/main" val="2623959158"/>
                    </a:ext>
                  </a:extLst>
                </a:gridCol>
                <a:gridCol w="1071394">
                  <a:extLst>
                    <a:ext uri="{9D8B030D-6E8A-4147-A177-3AD203B41FA5}">
                      <a16:colId xmlns:a16="http://schemas.microsoft.com/office/drawing/2014/main" val="612199159"/>
                    </a:ext>
                  </a:extLst>
                </a:gridCol>
                <a:gridCol w="777908">
                  <a:extLst>
                    <a:ext uri="{9D8B030D-6E8A-4147-A177-3AD203B41FA5}">
                      <a16:colId xmlns:a16="http://schemas.microsoft.com/office/drawing/2014/main" val="105974013"/>
                    </a:ext>
                  </a:extLst>
                </a:gridCol>
                <a:gridCol w="771071">
                  <a:extLst>
                    <a:ext uri="{9D8B030D-6E8A-4147-A177-3AD203B41FA5}">
                      <a16:colId xmlns:a16="http://schemas.microsoft.com/office/drawing/2014/main" val="3402661062"/>
                    </a:ext>
                  </a:extLst>
                </a:gridCol>
              </a:tblGrid>
              <a:tr h="273158">
                <a:tc>
                  <a:txBody>
                    <a:bodyPr/>
                    <a:lstStyle/>
                    <a:p>
                      <a:pPr algn="ctr"/>
                      <a:r>
                        <a:rPr lang="en-US" sz="1000" dirty="0">
                          <a:effectLst/>
                          <a:latin typeface="Arial" panose="020B0604020202020204" pitchFamily="34" charset="0"/>
                          <a:cs typeface="Arial" panose="020B0604020202020204" pitchFamily="34" charset="0"/>
                        </a:rPr>
                        <a:t>From IP(mm)</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Shape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Inner diameter(mm)</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Material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Marker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87101"/>
                  </a:ext>
                </a:extLst>
              </a:tr>
              <a:tr h="220389">
                <a:tc>
                  <a:txBody>
                    <a:bodyPr/>
                    <a:lstStyle/>
                    <a:p>
                      <a:pPr algn="ctr"/>
                      <a:r>
                        <a:rPr lang="en-US" sz="1000">
                          <a:effectLst/>
                          <a:latin typeface="Arial" panose="020B0604020202020204" pitchFamily="34" charset="0"/>
                          <a:cs typeface="Arial" panose="020B0604020202020204" pitchFamily="34" charset="0"/>
                        </a:rPr>
                        <a:t>0-110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Circular</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Be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15836364"/>
                  </a:ext>
                </a:extLst>
              </a:tr>
              <a:tr h="220389">
                <a:tc>
                  <a:txBody>
                    <a:bodyPr/>
                    <a:lstStyle/>
                    <a:p>
                      <a:pPr algn="ctr"/>
                      <a:r>
                        <a:rPr lang="en-US" sz="1000" dirty="0">
                          <a:effectLst/>
                          <a:latin typeface="Arial" panose="020B0604020202020204" pitchFamily="34" charset="0"/>
                          <a:cs typeface="Arial" panose="020B0604020202020204" pitchFamily="34" charset="0"/>
                        </a:rPr>
                        <a:t>110-180</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5037730"/>
                  </a:ext>
                </a:extLst>
              </a:tr>
              <a:tr h="220389">
                <a:tc>
                  <a:txBody>
                    <a:bodyPr/>
                    <a:lstStyle/>
                    <a:p>
                      <a:pPr algn="ctr"/>
                      <a:r>
                        <a:rPr lang="en-US" sz="1000">
                          <a:effectLst/>
                          <a:latin typeface="Arial" panose="020B0604020202020204" pitchFamily="34" charset="0"/>
                          <a:cs typeface="Arial" panose="020B0604020202020204" pitchFamily="34" charset="0"/>
                        </a:rPr>
                        <a:t>180-655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Cone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Taper: 1:70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62235035"/>
                  </a:ext>
                </a:extLst>
              </a:tr>
              <a:tr h="220389">
                <a:tc>
                  <a:txBody>
                    <a:bodyPr/>
                    <a:lstStyle/>
                    <a:p>
                      <a:pPr algn="ctr"/>
                      <a:r>
                        <a:rPr lang="en-US" sz="1000">
                          <a:effectLst/>
                          <a:latin typeface="Arial" panose="020B0604020202020204" pitchFamily="34" charset="0"/>
                          <a:cs typeface="Arial" panose="020B0604020202020204" pitchFamily="34" charset="0"/>
                        </a:rPr>
                        <a:t>655-700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44252826"/>
                  </a:ext>
                </a:extLst>
              </a:tr>
              <a:tr h="220389">
                <a:tc>
                  <a:txBody>
                    <a:bodyPr/>
                    <a:lstStyle/>
                    <a:p>
                      <a:pPr algn="ctr"/>
                      <a:r>
                        <a:rPr lang="en-US" sz="1000">
                          <a:effectLst/>
                          <a:latin typeface="Arial" panose="020B0604020202020204" pitchFamily="34" charset="0"/>
                          <a:cs typeface="Arial" panose="020B0604020202020204" pitchFamily="34" charset="0"/>
                        </a:rPr>
                        <a:t>700-780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49773452"/>
                  </a:ext>
                </a:extLst>
              </a:tr>
              <a:tr h="220389">
                <a:tc>
                  <a:txBody>
                    <a:bodyPr/>
                    <a:lstStyle/>
                    <a:p>
                      <a:pPr algn="ctr"/>
                      <a:r>
                        <a:rPr lang="en-US" sz="1000">
                          <a:effectLst/>
                          <a:latin typeface="Arial" panose="020B0604020202020204" pitchFamily="34" charset="0"/>
                          <a:cs typeface="Arial" panose="020B0604020202020204" pitchFamily="34" charset="0"/>
                        </a:rPr>
                        <a:t>780-805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Cone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35~39</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84619453"/>
                  </a:ext>
                </a:extLst>
              </a:tr>
              <a:tr h="220389">
                <a:tc>
                  <a:txBody>
                    <a:bodyPr/>
                    <a:lstStyle/>
                    <a:p>
                      <a:pPr algn="ctr"/>
                      <a:r>
                        <a:rPr lang="en-US" sz="1000" dirty="0">
                          <a:effectLst/>
                          <a:latin typeface="Arial" panose="020B0604020202020204" pitchFamily="34" charset="0"/>
                          <a:cs typeface="Arial" panose="020B0604020202020204" pitchFamily="34" charset="0"/>
                        </a:rPr>
                        <a:t>805-855</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Race-track</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39~20 double pipe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 </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75130364"/>
                  </a:ext>
                </a:extLst>
              </a:tr>
            </a:tbl>
          </a:graphicData>
        </a:graphic>
      </p:graphicFrame>
      <p:sp>
        <p:nvSpPr>
          <p:cNvPr id="5" name="矩形 4">
            <a:extLst>
              <a:ext uri="{FF2B5EF4-FFF2-40B4-BE49-F238E27FC236}">
                <a16:creationId xmlns:a16="http://schemas.microsoft.com/office/drawing/2014/main" id="{1D2B6CB7-556E-40C3-B6C2-7B2EF84BF214}"/>
              </a:ext>
            </a:extLst>
          </p:cNvPr>
          <p:cNvSpPr/>
          <p:nvPr/>
        </p:nvSpPr>
        <p:spPr>
          <a:xfrm>
            <a:off x="330465" y="1184653"/>
            <a:ext cx="11634671" cy="738664"/>
          </a:xfrm>
          <a:prstGeom prst="rect">
            <a:avLst/>
          </a:prstGeom>
        </p:spPr>
        <p:txBody>
          <a:bodyPr wrap="square">
            <a:spAutoFit/>
          </a:bodyPr>
          <a:lstStyle/>
          <a:p>
            <a:pPr marL="285750" indent="-285750">
              <a:buFont typeface="Wingdings" panose="05000000000000000000" pitchFamily="2" charset="2"/>
              <a:buChar char="Ø"/>
            </a:pPr>
            <a:r>
              <a:rPr lang="zh-CN" altLang="en-US" sz="1400" dirty="0">
                <a:latin typeface="Arial" panose="020B0604020202020204" pitchFamily="34" charset="0"/>
                <a:cs typeface="Arial" panose="020B0604020202020204" pitchFamily="34" charset="0"/>
              </a:rPr>
              <a:t>The total length of MDI vacuum system is about 14m, mainly composed of vacuum </a:t>
            </a:r>
            <a:r>
              <a:rPr lang="en-US" altLang="zh-CN" sz="1400" dirty="0">
                <a:latin typeface="Arial" panose="020B0604020202020204" pitchFamily="34" charset="0"/>
                <a:cs typeface="Arial" panose="020B0604020202020204" pitchFamily="34" charset="0"/>
              </a:rPr>
              <a:t>chamber</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bellows</a:t>
            </a:r>
            <a:r>
              <a:rPr lang="zh-CN" altLang="en-US" sz="1400" dirty="0">
                <a:latin typeface="Arial" panose="020B0604020202020204" pitchFamily="34" charset="0"/>
                <a:cs typeface="Arial" panose="020B0604020202020204" pitchFamily="34" charset="0"/>
              </a:rPr>
              <a:t>, beryllium </a:t>
            </a:r>
            <a:r>
              <a:rPr lang="en-US" altLang="zh-CN" sz="1400" dirty="0">
                <a:latin typeface="Arial" panose="020B0604020202020204" pitchFamily="34" charset="0"/>
                <a:cs typeface="Arial" panose="020B0604020202020204" pitchFamily="34" charset="0"/>
              </a:rPr>
              <a:t>pipe</a:t>
            </a:r>
            <a:r>
              <a:rPr lang="zh-CN" altLang="en-US" sz="1400" dirty="0">
                <a:latin typeface="Arial" panose="020B0604020202020204" pitchFamily="34" charset="0"/>
                <a:cs typeface="Arial" panose="020B0604020202020204" pitchFamily="34" charset="0"/>
              </a:rPr>
              <a:t>, cooling system, support system, etc.</a:t>
            </a:r>
            <a:endParaRPr lang="en-US" altLang="zh-CN"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Due to limited space at MDI region, not possible to install a vacuum pump, and NEG coating is chosen. </a:t>
            </a:r>
            <a:endParaRPr lang="zh-CN" altLang="en-US" sz="1400" dirty="0">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8B3DE9B9-B85C-49C8-9F67-0B9532670E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90" y="2055063"/>
            <a:ext cx="5778374" cy="1031261"/>
          </a:xfrm>
          <a:prstGeom prst="rect">
            <a:avLst/>
          </a:prstGeom>
          <a:noFill/>
          <a:ln>
            <a:noFill/>
          </a:ln>
          <a:effectLst/>
        </p:spPr>
      </p:pic>
      <p:sp>
        <p:nvSpPr>
          <p:cNvPr id="9" name="矩形 8">
            <a:extLst>
              <a:ext uri="{FF2B5EF4-FFF2-40B4-BE49-F238E27FC236}">
                <a16:creationId xmlns:a16="http://schemas.microsoft.com/office/drawing/2014/main" id="{95652DE9-7CCC-49F0-8993-4F2F0D045550}"/>
              </a:ext>
            </a:extLst>
          </p:cNvPr>
          <p:cNvSpPr/>
          <p:nvPr/>
        </p:nvSpPr>
        <p:spPr>
          <a:xfrm>
            <a:off x="4695738" y="3795666"/>
            <a:ext cx="2358591" cy="1015663"/>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Q1a-Q1b-Q2：20</a:t>
            </a:r>
            <a:r>
              <a:rPr lang="en-US" altLang="zh-CN" sz="1200" dirty="0">
                <a:latin typeface="Arial" panose="020B0604020202020204" pitchFamily="34" charset="0"/>
                <a:cs typeface="Arial" panose="020B0604020202020204" pitchFamily="34" charset="0"/>
              </a:rPr>
              <a:t>mm</a:t>
            </a:r>
            <a:r>
              <a:rPr lang="zh-CN" altLang="en-US" sz="1200" dirty="0">
                <a:latin typeface="Arial" panose="020B0604020202020204" pitchFamily="34" charset="0"/>
                <a:cs typeface="Arial" panose="020B0604020202020204" pitchFamily="34" charset="0"/>
              </a:rPr>
              <a:t>-23</a:t>
            </a:r>
            <a:r>
              <a:rPr lang="en-US" altLang="zh-CN" sz="1200" dirty="0">
                <a:latin typeface="Arial" panose="020B0604020202020204" pitchFamily="34" charset="0"/>
                <a:cs typeface="Arial" panose="020B0604020202020204" pitchFamily="34" charset="0"/>
              </a:rPr>
              <a:t>mm</a:t>
            </a:r>
            <a:r>
              <a:rPr lang="zh-CN" altLang="en-US" sz="1200" dirty="0">
                <a:latin typeface="Arial" panose="020B0604020202020204" pitchFamily="34" charset="0"/>
                <a:cs typeface="Arial" panose="020B0604020202020204" pitchFamily="34" charset="0"/>
              </a:rPr>
              <a:t>-32mm</a:t>
            </a:r>
            <a:endParaRPr lang="en-US" altLang="zh-CN" sz="1200" dirty="0">
              <a:latin typeface="Arial" panose="020B0604020202020204" pitchFamily="34" charset="0"/>
              <a:cs typeface="Arial" panose="020B0604020202020204" pitchFamily="34" charset="0"/>
            </a:endParaRPr>
          </a:p>
          <a:p>
            <a:r>
              <a:rPr lang="en-US" altLang="zh-CN" sz="1200" dirty="0" err="1">
                <a:latin typeface="Arial" panose="020B0604020202020204" pitchFamily="34" charset="0"/>
                <a:cs typeface="Arial" panose="020B0604020202020204" pitchFamily="34" charset="0"/>
              </a:rPr>
              <a:t>Cone+circular</a:t>
            </a:r>
            <a:r>
              <a:rPr lang="en-US" altLang="zh-CN" sz="1200" dirty="0">
                <a:latin typeface="Arial" panose="020B0604020202020204" pitchFamily="34" charset="0"/>
                <a:cs typeface="Arial" panose="020B0604020202020204" pitchFamily="34" charset="0"/>
              </a:rPr>
              <a:t> beam pipe structure with gradually increasing aperture</a:t>
            </a:r>
            <a:endParaRPr lang="zh-CN" altLang="en-US" sz="1200" dirty="0">
              <a:latin typeface="Arial" panose="020B0604020202020204" pitchFamily="34" charset="0"/>
              <a:cs typeface="Arial" panose="020B0604020202020204" pitchFamily="34" charset="0"/>
            </a:endParaRPr>
          </a:p>
        </p:txBody>
      </p:sp>
      <p:sp>
        <p:nvSpPr>
          <p:cNvPr id="8" name="Slide Number Placeholder 11">
            <a:extLst>
              <a:ext uri="{FF2B5EF4-FFF2-40B4-BE49-F238E27FC236}">
                <a16:creationId xmlns:a16="http://schemas.microsoft.com/office/drawing/2014/main" id="{3C590453-AECF-45F4-A54E-05AAFA74AECF}"/>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7</a:t>
            </a:fld>
            <a:endParaRPr lang="zh-CN" altLang="en-US" dirty="0"/>
          </a:p>
        </p:txBody>
      </p:sp>
      <p:sp>
        <p:nvSpPr>
          <p:cNvPr id="10" name="标题 9">
            <a:extLst>
              <a:ext uri="{FF2B5EF4-FFF2-40B4-BE49-F238E27FC236}">
                <a16:creationId xmlns:a16="http://schemas.microsoft.com/office/drawing/2014/main" id="{9A9ADA57-D866-41BE-8ABE-29A98A109CD4}"/>
              </a:ext>
            </a:extLst>
          </p:cNvPr>
          <p:cNvSpPr>
            <a:spLocks noGrp="1"/>
          </p:cNvSpPr>
          <p:nvPr>
            <p:ph type="title"/>
          </p:nvPr>
        </p:nvSpPr>
        <p:spPr/>
        <p:txBody>
          <a:bodyPr/>
          <a:lstStyle/>
          <a:p>
            <a:r>
              <a:rPr lang="en-US" altLang="zh-CN" dirty="0"/>
              <a:t>IR vacuum chamber</a:t>
            </a:r>
            <a:endParaRPr lang="zh-CN" altLang="en-US" dirty="0"/>
          </a:p>
        </p:txBody>
      </p:sp>
      <p:sp>
        <p:nvSpPr>
          <p:cNvPr id="11" name="矩形 10">
            <a:extLst>
              <a:ext uri="{FF2B5EF4-FFF2-40B4-BE49-F238E27FC236}">
                <a16:creationId xmlns:a16="http://schemas.microsoft.com/office/drawing/2014/main" id="{73375C28-41A0-4F0A-88D2-93B137442352}"/>
              </a:ext>
            </a:extLst>
          </p:cNvPr>
          <p:cNvSpPr/>
          <p:nvPr/>
        </p:nvSpPr>
        <p:spPr>
          <a:xfrm>
            <a:off x="333513" y="5349899"/>
            <a:ext cx="11429721" cy="1384995"/>
          </a:xfrm>
          <a:prstGeom prst="rect">
            <a:avLst/>
          </a:prstGeom>
        </p:spPr>
        <p:txBody>
          <a:bodyPr wrap="square">
            <a:spAutoFit/>
          </a:bodyPr>
          <a:lstStyle/>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The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beam pipe is made of chromium zirconium copper (Cr-</a:t>
            </a:r>
            <a:r>
              <a:rPr lang="en-US" altLang="zh-CN" sz="1400" dirty="0" err="1">
                <a:latin typeface="Arial" panose="020B0604020202020204" pitchFamily="34" charset="0"/>
                <a:cs typeface="Arial" panose="020B0604020202020204" pitchFamily="34" charset="0"/>
              </a:rPr>
              <a:t>Zr</a:t>
            </a:r>
            <a:r>
              <a:rPr lang="en-US" altLang="zh-CN" sz="1400" dirty="0">
                <a:latin typeface="Arial" panose="020B0604020202020204" pitchFamily="34" charset="0"/>
                <a:cs typeface="Arial" panose="020B0604020202020204" pitchFamily="34" charset="0"/>
              </a:rPr>
              <a:t>-Cu) C18150.</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Water channels welded on the outside for cooling the SR heat load.</a:t>
            </a:r>
            <a:endParaRPr lang="zh-CN" alt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Cr-Zr-Cu has low photon desorption capacity, high thermal conductivity, and can effectively prevent photons from penetrating the vacuum chamber and damaging magnets and other hardware.</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Bellows was installed at the connection of vacuum chamber which can compensate for the thermal expansion, contraction, and offset of the vacuum chamber, and provide continuous RF shielding between two connected vacuum chambers to reduce the impedance.</a:t>
            </a:r>
          </a:p>
        </p:txBody>
      </p:sp>
      <p:pic>
        <p:nvPicPr>
          <p:cNvPr id="12" name="Picture 3">
            <a:extLst>
              <a:ext uri="{FF2B5EF4-FFF2-40B4-BE49-F238E27FC236}">
                <a16:creationId xmlns:a16="http://schemas.microsoft.com/office/drawing/2014/main" id="{8CB92ACC-8E20-4931-B1DC-B2301BE151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296" y="1986585"/>
            <a:ext cx="3070980" cy="14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44E088B3-BB97-46BF-B7A8-B3532D90DB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5049" y="2037901"/>
            <a:ext cx="1536405" cy="13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93D2390D-8C94-46FB-A63C-01146DCC5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0136" y="3636572"/>
            <a:ext cx="4150795" cy="107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81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D48AF81-3FAA-41EA-8AD1-8D53ACADFB90}"/>
              </a:ext>
            </a:extLst>
          </p:cNvPr>
          <p:cNvSpPr txBox="1">
            <a:spLocks/>
          </p:cNvSpPr>
          <p:nvPr/>
        </p:nvSpPr>
        <p:spPr>
          <a:xfrm>
            <a:off x="722968" y="1124744"/>
            <a:ext cx="7173232" cy="765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p"/>
            </a:pPr>
            <a:r>
              <a:rPr lang="en-US" altLang="zh-CN" sz="2400" dirty="0">
                <a:solidFill>
                  <a:srgbClr val="002060"/>
                </a:solidFill>
                <a:latin typeface="Arial" panose="020B0604020202020204" pitchFamily="34" charset="0"/>
                <a:cs typeface="Arial" panose="020B0604020202020204" pitchFamily="34" charset="0"/>
              </a:rPr>
              <a:t>SR heat load without Masks</a:t>
            </a:r>
            <a:endParaRPr lang="zh-CN" altLang="en-US" sz="2400" dirty="0">
              <a:solidFill>
                <a:srgbClr val="002060"/>
              </a:solidFill>
              <a:latin typeface="Arial" panose="020B0604020202020204" pitchFamily="34" charset="0"/>
              <a:cs typeface="Arial" panose="020B0604020202020204" pitchFamily="34" charset="0"/>
            </a:endParaRPr>
          </a:p>
        </p:txBody>
      </p:sp>
      <p:graphicFrame>
        <p:nvGraphicFramePr>
          <p:cNvPr id="7" name="内容占位符 3">
            <a:extLst>
              <a:ext uri="{FF2B5EF4-FFF2-40B4-BE49-F238E27FC236}">
                <a16:creationId xmlns:a16="http://schemas.microsoft.com/office/drawing/2014/main" id="{F2809838-0B6F-425A-A9B6-19C4D8294056}"/>
              </a:ext>
            </a:extLst>
          </p:cNvPr>
          <p:cNvGraphicFramePr>
            <a:graphicFrameLocks/>
          </p:cNvGraphicFramePr>
          <p:nvPr>
            <p:extLst>
              <p:ext uri="{D42A27DB-BD31-4B8C-83A1-F6EECF244321}">
                <p14:modId xmlns:p14="http://schemas.microsoft.com/office/powerpoint/2010/main" val="3777923596"/>
              </p:ext>
            </p:extLst>
          </p:nvPr>
        </p:nvGraphicFramePr>
        <p:xfrm>
          <a:off x="623392" y="1893443"/>
          <a:ext cx="10729192" cy="4487882"/>
        </p:xfrm>
        <a:graphic>
          <a:graphicData uri="http://schemas.openxmlformats.org/drawingml/2006/table">
            <a:tbl>
              <a:tblPr firstRow="1" bandRow="1"/>
              <a:tblGrid>
                <a:gridCol w="2230960">
                  <a:extLst>
                    <a:ext uri="{9D8B030D-6E8A-4147-A177-3AD203B41FA5}">
                      <a16:colId xmlns:a16="http://schemas.microsoft.com/office/drawing/2014/main" val="1856930886"/>
                    </a:ext>
                  </a:extLst>
                </a:gridCol>
                <a:gridCol w="1050947">
                  <a:extLst>
                    <a:ext uri="{9D8B030D-6E8A-4147-A177-3AD203B41FA5}">
                      <a16:colId xmlns:a16="http://schemas.microsoft.com/office/drawing/2014/main" val="137130417"/>
                    </a:ext>
                  </a:extLst>
                </a:gridCol>
                <a:gridCol w="1954395">
                  <a:extLst>
                    <a:ext uri="{9D8B030D-6E8A-4147-A177-3AD203B41FA5}">
                      <a16:colId xmlns:a16="http://schemas.microsoft.com/office/drawing/2014/main" val="1412789722"/>
                    </a:ext>
                  </a:extLst>
                </a:gridCol>
                <a:gridCol w="967978">
                  <a:extLst>
                    <a:ext uri="{9D8B030D-6E8A-4147-A177-3AD203B41FA5}">
                      <a16:colId xmlns:a16="http://schemas.microsoft.com/office/drawing/2014/main" val="4205481339"/>
                    </a:ext>
                  </a:extLst>
                </a:gridCol>
                <a:gridCol w="1806893">
                  <a:extLst>
                    <a:ext uri="{9D8B030D-6E8A-4147-A177-3AD203B41FA5}">
                      <a16:colId xmlns:a16="http://schemas.microsoft.com/office/drawing/2014/main" val="1923305117"/>
                    </a:ext>
                  </a:extLst>
                </a:gridCol>
                <a:gridCol w="910784">
                  <a:extLst>
                    <a:ext uri="{9D8B030D-6E8A-4147-A177-3AD203B41FA5}">
                      <a16:colId xmlns:a16="http://schemas.microsoft.com/office/drawing/2014/main" val="4163525536"/>
                    </a:ext>
                  </a:extLst>
                </a:gridCol>
                <a:gridCol w="1807235">
                  <a:extLst>
                    <a:ext uri="{9D8B030D-6E8A-4147-A177-3AD203B41FA5}">
                      <a16:colId xmlns:a16="http://schemas.microsoft.com/office/drawing/2014/main" val="810914888"/>
                    </a:ext>
                  </a:extLst>
                </a:gridCol>
              </a:tblGrid>
              <a:tr h="379383">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Region</a:t>
                      </a:r>
                      <a:endParaRPr lang="zh-CN" altLang="en-US" sz="18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ttbar</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rPr>
                        <a:t>Higgs</a:t>
                      </a:r>
                      <a:endParaRPr lang="zh-CN" altLang="en-US"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Z</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val="2553173019"/>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heat load</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average power density</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632407417"/>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0~780mm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4333021"/>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780mm~805mm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11.88W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23.04W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256W/cm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131.1</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0378466"/>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805mm~855mm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27.53W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53.39W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296.6W/cm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99060840"/>
                  </a:ext>
                </a:extLst>
              </a:tr>
              <a:tr h="564387">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855mm~1.9m(Q1a</a:t>
                      </a:r>
                      <a:r>
                        <a:rPr lang="en-US" altLang="zh-CN" sz="1400" baseline="0" dirty="0">
                          <a:latin typeface="Arial" panose="020B0604020202020204" pitchFamily="34" charset="0"/>
                          <a:cs typeface="Arial" panose="020B0604020202020204" pitchFamily="34" charset="0"/>
                        </a:rPr>
                        <a:t> entrance</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4.32W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1.15W/cm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4469654"/>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1900-3110</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1210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1.69W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p>
                      <a:pPr algn="ct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3.28W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0.75W/cm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36207545"/>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3110-3190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40.97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22.92W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79.58W/cm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11.75W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800816490"/>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3190-4400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3.96W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0.91W/cm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5730173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Q1b~Q2(4400-4700)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36.6W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71.04W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65.8W/cm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4825888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Q2(4700-6200)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7.26W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1.34W/cm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44799934"/>
                  </a:ext>
                </a:extLst>
              </a:tr>
            </a:tbl>
          </a:graphicData>
        </a:graphic>
      </p:graphicFrame>
      <p:sp>
        <p:nvSpPr>
          <p:cNvPr id="2" name="文本框 1">
            <a:extLst>
              <a:ext uri="{FF2B5EF4-FFF2-40B4-BE49-F238E27FC236}">
                <a16:creationId xmlns:a16="http://schemas.microsoft.com/office/drawing/2014/main" id="{7B0AAD79-0591-44D4-886D-D037E0C2B319}"/>
              </a:ext>
            </a:extLst>
          </p:cNvPr>
          <p:cNvSpPr txBox="1"/>
          <p:nvPr/>
        </p:nvSpPr>
        <p:spPr>
          <a:xfrm>
            <a:off x="623392" y="279918"/>
            <a:ext cx="10871922" cy="553998"/>
          </a:xfrm>
          <a:prstGeom prst="rect">
            <a:avLst/>
          </a:prstGeom>
          <a:noFill/>
        </p:spPr>
        <p:txBody>
          <a:bodyPr wrap="square" rtlCol="0">
            <a:spAutoFit/>
          </a:bodyPr>
          <a:lstStyle/>
          <a:p>
            <a:r>
              <a:rPr lang="en-US" altLang="zh-CN" sz="3000" b="1" dirty="0">
                <a:solidFill>
                  <a:srgbClr val="FF0000"/>
                </a:solidFill>
                <a:latin typeface="Arial Black" panose="020B0A04020102020204" pitchFamily="34" charset="0"/>
                <a:cs typeface="Arial" panose="020B0604020202020204" pitchFamily="34" charset="0"/>
              </a:rPr>
              <a:t>Thermal analyses – Synchrotron radiation</a:t>
            </a:r>
            <a:endParaRPr lang="zh-CN" altLang="en-US" sz="30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97131499"/>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767408" y="1122416"/>
            <a:ext cx="8992396" cy="778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altLang="zh-CN" sz="2800" dirty="0">
                <a:solidFill>
                  <a:srgbClr val="002060"/>
                </a:solidFill>
                <a:latin typeface="Arial" panose="020B0604020202020204" pitchFamily="34" charset="0"/>
                <a:cs typeface="Arial" panose="020B0604020202020204" pitchFamily="34" charset="0"/>
              </a:rPr>
              <a:t>HOM &amp; Resistance wall</a:t>
            </a:r>
            <a:endParaRPr lang="zh-CN" altLang="en-US" sz="2800" dirty="0">
              <a:solidFill>
                <a:srgbClr val="002060"/>
              </a:solidFill>
              <a:latin typeface="Arial" panose="020B0604020202020204" pitchFamily="34" charset="0"/>
              <a:cs typeface="Arial" panose="020B0604020202020204"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4063518775"/>
              </p:ext>
            </p:extLst>
          </p:nvPr>
        </p:nvGraphicFramePr>
        <p:xfrm>
          <a:off x="613386" y="2028704"/>
          <a:ext cx="10965227" cy="4165848"/>
        </p:xfrm>
        <a:graphic>
          <a:graphicData uri="http://schemas.openxmlformats.org/drawingml/2006/table">
            <a:tbl>
              <a:tblPr firstRow="1" bandRow="1"/>
              <a:tblGrid>
                <a:gridCol w="2087301">
                  <a:extLst>
                    <a:ext uri="{9D8B030D-6E8A-4147-A177-3AD203B41FA5}">
                      <a16:colId xmlns:a16="http://schemas.microsoft.com/office/drawing/2014/main" val="20000"/>
                    </a:ext>
                  </a:extLst>
                </a:gridCol>
                <a:gridCol w="1209434">
                  <a:extLst>
                    <a:ext uri="{9D8B030D-6E8A-4147-A177-3AD203B41FA5}">
                      <a16:colId xmlns:a16="http://schemas.microsoft.com/office/drawing/2014/main" val="20001"/>
                    </a:ext>
                  </a:extLst>
                </a:gridCol>
                <a:gridCol w="1003354">
                  <a:extLst>
                    <a:ext uri="{9D8B030D-6E8A-4147-A177-3AD203B41FA5}">
                      <a16:colId xmlns:a16="http://schemas.microsoft.com/office/drawing/2014/main" val="20002"/>
                    </a:ext>
                  </a:extLst>
                </a:gridCol>
                <a:gridCol w="931686">
                  <a:extLst>
                    <a:ext uri="{9D8B030D-6E8A-4147-A177-3AD203B41FA5}">
                      <a16:colId xmlns:a16="http://schemas.microsoft.com/office/drawing/2014/main" val="20003"/>
                    </a:ext>
                  </a:extLst>
                </a:gridCol>
                <a:gridCol w="1433363">
                  <a:extLst>
                    <a:ext uri="{9D8B030D-6E8A-4147-A177-3AD203B41FA5}">
                      <a16:colId xmlns:a16="http://schemas.microsoft.com/office/drawing/2014/main" val="20004"/>
                    </a:ext>
                  </a:extLst>
                </a:gridCol>
                <a:gridCol w="1476543">
                  <a:extLst>
                    <a:ext uri="{9D8B030D-6E8A-4147-A177-3AD203B41FA5}">
                      <a16:colId xmlns:a16="http://schemas.microsoft.com/office/drawing/2014/main" val="20005"/>
                    </a:ext>
                  </a:extLst>
                </a:gridCol>
                <a:gridCol w="1421564">
                  <a:extLst>
                    <a:ext uri="{9D8B030D-6E8A-4147-A177-3AD203B41FA5}">
                      <a16:colId xmlns:a16="http://schemas.microsoft.com/office/drawing/2014/main" val="20006"/>
                    </a:ext>
                  </a:extLst>
                </a:gridCol>
                <a:gridCol w="1401982">
                  <a:extLst>
                    <a:ext uri="{9D8B030D-6E8A-4147-A177-3AD203B41FA5}">
                      <a16:colId xmlns:a16="http://schemas.microsoft.com/office/drawing/2014/main" val="20007"/>
                    </a:ext>
                  </a:extLst>
                </a:gridCol>
              </a:tblGrid>
              <a:tr h="698125">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l" defTabSz="914400" rtl="0" eaLnBrk="1" latinLnBrk="0" hangingPunct="1"/>
                      <a:r>
                        <a:rPr lang="en-US" altLang="zh-CN" sz="1400" kern="1200" dirty="0">
                          <a:latin typeface="Arial" panose="020B0604020202020204" pitchFamily="34" charset="0"/>
                          <a:cs typeface="Arial" panose="020B0604020202020204" pitchFamily="34" charset="0"/>
                        </a:rPr>
                        <a:t>Position</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Position</a:t>
                      </a:r>
                    </a:p>
                    <a:p>
                      <a:pPr marL="0" algn="ctr" defTabSz="914400" rtl="0" eaLnBrk="1" latinLnBrk="0" hangingPunct="1"/>
                      <a:r>
                        <a:rPr lang="en-US" altLang="zh-CN" sz="1400" kern="1200" dirty="0">
                          <a:latin typeface="Arial" panose="020B0604020202020204" pitchFamily="34" charset="0"/>
                          <a:cs typeface="Arial" panose="020B0604020202020204" pitchFamily="34" charset="0"/>
                        </a:rPr>
                        <a:t>Start-end</a:t>
                      </a:r>
                      <a:r>
                        <a:rPr lang="zh-CN" altLang="en-US" sz="1400" kern="1200" dirty="0">
                          <a:latin typeface="Arial" panose="020B0604020202020204" pitchFamily="34" charset="0"/>
                          <a:cs typeface="Arial" panose="020B0604020202020204" pitchFamily="34" charset="0"/>
                        </a:rPr>
                        <a:t>（</a:t>
                      </a:r>
                      <a:r>
                        <a:rPr lang="en-US" altLang="zh-CN" sz="1400" kern="1200" dirty="0">
                          <a:latin typeface="Arial" panose="020B0604020202020204" pitchFamily="34" charset="0"/>
                          <a:cs typeface="Arial" panose="020B0604020202020204" pitchFamily="34" charset="0"/>
                        </a:rPr>
                        <a:t>mm</a:t>
                      </a:r>
                      <a:r>
                        <a:rPr lang="zh-CN" altLang="en-US" sz="1400" kern="1200" dirty="0">
                          <a:latin typeface="Arial" panose="020B0604020202020204" pitchFamily="34" charset="0"/>
                          <a:cs typeface="Arial" panose="020B0604020202020204" pitchFamily="34" charset="0"/>
                        </a:rPr>
                        <a:t>）</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material</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Length</a:t>
                      </a:r>
                    </a:p>
                    <a:p>
                      <a:pPr marL="0" algn="ctr" defTabSz="914400" rtl="0" eaLnBrk="1" latinLnBrk="0" hangingPunct="1"/>
                      <a:r>
                        <a:rPr lang="en-US" altLang="zh-CN" sz="1400" kern="1200" dirty="0">
                          <a:latin typeface="Arial" panose="020B0604020202020204" pitchFamily="34" charset="0"/>
                          <a:cs typeface="Arial" panose="020B0604020202020204" pitchFamily="34" charset="0"/>
                        </a:rPr>
                        <a:t>(mm)</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Higgs(w)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 &amp; (w/cm</a:t>
                      </a:r>
                      <a:r>
                        <a:rPr lang="en-US" altLang="zh-CN" sz="1400" baseline="30000" dirty="0">
                          <a:solidFill>
                            <a:srgbClr val="C00000"/>
                          </a:solidFill>
                          <a:latin typeface="Arial" panose="020B0604020202020204" pitchFamily="34" charset="0"/>
                          <a:cs typeface="Arial" panose="020B0604020202020204" pitchFamily="34" charset="0"/>
                        </a:rPr>
                        <a:t>2</a:t>
                      </a:r>
                      <a:r>
                        <a:rPr lang="en-US" altLang="zh-CN" sz="1400" dirty="0">
                          <a:solidFill>
                            <a:srgbClr val="C00000"/>
                          </a:solidFill>
                          <a:latin typeface="Arial" panose="020B0604020202020204" pitchFamily="34" charset="0"/>
                          <a:cs typeface="Arial" panose="020B0604020202020204" pitchFamily="34" charset="0"/>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W (w)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 &amp; (w/cm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Z(w)</a:t>
                      </a:r>
                    </a:p>
                    <a:p>
                      <a:pPr algn="ctr"/>
                      <a:r>
                        <a:rPr lang="en-US" altLang="zh-CN" sz="1400" dirty="0">
                          <a:latin typeface="Arial" panose="020B0604020202020204" pitchFamily="34" charset="0"/>
                          <a:cs typeface="Arial" panose="020B0604020202020204" pitchFamily="34" charset="0"/>
                        </a:rPr>
                        <a:t> &amp; (w/cm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b="1"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err="1">
                          <a:effectLst/>
                          <a:latin typeface="Arial" panose="020B0604020202020204" pitchFamily="34" charset="0"/>
                          <a:cs typeface="Arial" panose="020B0604020202020204" pitchFamily="34" charset="0"/>
                        </a:rPr>
                        <a:t>ttbar</a:t>
                      </a:r>
                      <a:r>
                        <a:rPr lang="zh-CN" altLang="en-US" sz="1400" u="none" strike="noStrike" dirty="0">
                          <a:effectLst/>
                          <a:latin typeface="Arial" panose="020B0604020202020204" pitchFamily="34" charset="0"/>
                          <a:cs typeface="Arial" panose="020B0604020202020204" pitchFamily="34" charset="0"/>
                        </a:rPr>
                        <a:t>（</a:t>
                      </a:r>
                      <a:r>
                        <a:rPr lang="en-US" altLang="zh-CN" sz="1400" u="none" strike="noStrike" dirty="0">
                          <a:effectLst/>
                          <a:latin typeface="Arial" panose="020B0604020202020204" pitchFamily="34" charset="0"/>
                          <a:cs typeface="Arial" panose="020B0604020202020204" pitchFamily="34" charset="0"/>
                        </a:rPr>
                        <a:t>w</a:t>
                      </a:r>
                      <a:r>
                        <a:rPr lang="zh-CN" altLang="en-US" sz="1400" u="none" strike="noStrike" dirty="0">
                          <a:effectLst/>
                          <a:latin typeface="Arial" panose="020B0604020202020204" pitchFamily="34" charset="0"/>
                          <a:cs typeface="Arial" panose="020B0604020202020204" pitchFamily="34" charset="0"/>
                        </a:rPr>
                        <a:t>）</a:t>
                      </a:r>
                      <a:endParaRPr lang="en-US" altLang="zh-CN" sz="1400" u="none" strike="noStrike"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a:effectLst/>
                          <a:latin typeface="Arial" panose="020B0604020202020204" pitchFamily="34" charset="0"/>
                          <a:cs typeface="Arial" panose="020B0604020202020204" pitchFamily="34" charset="0"/>
                        </a:rPr>
                        <a:t>&amp; </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 pipe (w) </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0-110</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110</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1.46 &amp; 0.021</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7.230 &amp; 0.105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71.558 &amp; 1.35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0.401 &amp; 0.005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t>
                      </a:r>
                      <a:r>
                        <a:rPr lang="en-US" altLang="zh-CN" sz="1400" baseline="0" dirty="0">
                          <a:latin typeface="Arial" panose="020B0604020202020204" pitchFamily="34" charset="0"/>
                          <a:cs typeface="Arial" panose="020B0604020202020204" pitchFamily="34" charset="0"/>
                        </a:rPr>
                        <a:t> pipe transition(w)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110-180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70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0.45 &amp; 0.01</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2.173 &amp; 0.049</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21.574 &amp; 0.491</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0.127 &amp; 0.007</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pipe (w)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180-655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475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6.99 &amp; 0.017</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34.48 &amp; 0.085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341.562 &amp; 0.83</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1.958 &amp; 0.005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w</a:t>
                      </a:r>
                      <a:r>
                        <a:rPr lang="zh-CN" altLang="en-US"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655-700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45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0.62 &amp; 0.015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2.95 &amp; 0.071</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29.28 &amp; 0.701</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0.172 &amp; 0.004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RVC  bellow</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w</a:t>
                      </a:r>
                      <a:r>
                        <a:rPr lang="zh-CN" altLang="en-US"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700-780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0.52 &amp; 0.007</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2.532 &amp; 0.034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25.002 &amp; 0.337</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0.14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8503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Arial" panose="020B0604020202020204" pitchFamily="34" charset="0"/>
                          <a:cs typeface="Arial" panose="020B0604020202020204" pitchFamily="34" charset="0"/>
                        </a:rPr>
                        <a:t>Transition on Y-crotch</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780-805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0.16 &amp; 0.007</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0.785 &amp; 0.032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7.822 &amp; 0.316</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0.05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Y- crotch (w)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805-855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50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0.33 &amp; 0.005</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1.572 &amp; 0.024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15.626 &amp; 0.241</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0.091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Quadrupole pipe(w)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855-1100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245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1.58 &amp; 0.005</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7.735 &amp; 0.024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75.594&amp; 0.24</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0.434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7076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Total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12.0 &amp;0.011</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58.594 &amp;0.056</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580.46  &amp; 0.56 </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3.331 &amp; 0.003</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bl>
          </a:graphicData>
        </a:graphic>
      </p:graphicFrame>
      <p:sp>
        <p:nvSpPr>
          <p:cNvPr id="8" name="Slide Number Placeholder 11">
            <a:extLst>
              <a:ext uri="{FF2B5EF4-FFF2-40B4-BE49-F238E27FC236}">
                <a16:creationId xmlns:a16="http://schemas.microsoft.com/office/drawing/2014/main" id="{6D380DB8-B285-4503-A2E7-1A06D0A2EF56}"/>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9</a:t>
            </a:fld>
            <a:endParaRPr lang="zh-CN" altLang="en-US" dirty="0"/>
          </a:p>
        </p:txBody>
      </p:sp>
      <p:sp>
        <p:nvSpPr>
          <p:cNvPr id="12" name="文本框 11">
            <a:extLst>
              <a:ext uri="{FF2B5EF4-FFF2-40B4-BE49-F238E27FC236}">
                <a16:creationId xmlns:a16="http://schemas.microsoft.com/office/drawing/2014/main" id="{5BCB9F4B-8A14-44CF-BD7D-0448FE590D38}"/>
              </a:ext>
            </a:extLst>
          </p:cNvPr>
          <p:cNvSpPr txBox="1"/>
          <p:nvPr/>
        </p:nvSpPr>
        <p:spPr>
          <a:xfrm>
            <a:off x="407368" y="245033"/>
            <a:ext cx="10873208" cy="553998"/>
          </a:xfrm>
          <a:prstGeom prst="rect">
            <a:avLst/>
          </a:prstGeom>
          <a:noFill/>
        </p:spPr>
        <p:txBody>
          <a:bodyPr wrap="square">
            <a:spAutoFit/>
          </a:bodyPr>
          <a:lstStyle/>
          <a:p>
            <a:r>
              <a:rPr lang="en-US" altLang="zh-CN" sz="3000" b="1" dirty="0">
                <a:solidFill>
                  <a:srgbClr val="FF0000"/>
                </a:solidFill>
                <a:latin typeface="Arial Black" panose="020B0A04020102020204" pitchFamily="34" charset="0"/>
                <a:cs typeface="Arial" panose="020B0604020202020204" pitchFamily="34" charset="0"/>
              </a:rPr>
              <a:t>Thermal analyses – HOM &amp; Resistance wall</a:t>
            </a:r>
            <a:endParaRPr lang="zh-CN" altLang="en-US" sz="30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12829860"/>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32952</TotalTime>
  <Words>2789</Words>
  <Application>Microsoft Office PowerPoint</Application>
  <PresentationFormat>宽屏</PresentationFormat>
  <Paragraphs>650</Paragraphs>
  <Slides>22</Slides>
  <Notes>13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 Unicode MS</vt:lpstr>
      <vt:lpstr>MS Mincho</vt:lpstr>
      <vt:lpstr>等线</vt:lpstr>
      <vt:lpstr>宋体</vt:lpstr>
      <vt:lpstr>微软雅黑</vt:lpstr>
      <vt:lpstr>Arial</vt:lpstr>
      <vt:lpstr>Arial Black</vt:lpstr>
      <vt:lpstr>Calibri</vt:lpstr>
      <vt:lpstr>Cambria Math</vt:lpstr>
      <vt:lpstr>Symbol</vt:lpstr>
      <vt:lpstr>Times New Roman</vt:lpstr>
      <vt:lpstr>Wingdings</vt:lpstr>
      <vt:lpstr>Office 主题</vt:lpstr>
      <vt:lpstr>PowerPoint 演示文稿</vt:lpstr>
      <vt:lpstr>Content</vt:lpstr>
      <vt:lpstr>Introduction - MDI layout and IR design</vt:lpstr>
      <vt:lpstr>Acc. Superconducting magnets</vt:lpstr>
      <vt:lpstr>Acc. Superconducting magnets</vt:lpstr>
      <vt:lpstr>The central beam pipe design</vt:lpstr>
      <vt:lpstr>IR vacuum chamber</vt:lpstr>
      <vt:lpstr>PowerPoint 演示文稿</vt:lpstr>
      <vt:lpstr>PowerPoint 演示文稿</vt:lpstr>
      <vt:lpstr>Thermal analysis of IR beam pipe</vt:lpstr>
      <vt:lpstr>IR BPMs</vt:lpstr>
      <vt:lpstr>Radiation background</vt:lpstr>
      <vt:lpstr>SR mitigation – mask and gold plating</vt:lpstr>
      <vt:lpstr>Shielding </vt:lpstr>
      <vt:lpstr>Background collimators</vt:lpstr>
      <vt:lpstr>SC magnet support system</vt:lpstr>
      <vt:lpstr>Remote Vacuum Chamber(RVC)</vt:lpstr>
      <vt:lpstr>MDI alignment</vt:lpstr>
      <vt:lpstr>Summay</vt:lpstr>
      <vt:lpstr>PowerPoint 演示文稿</vt:lpstr>
      <vt:lpstr>Back up</vt:lpstr>
      <vt:lpstr>CEPC Collider 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baisha</cp:lastModifiedBy>
  <cp:revision>4182</cp:revision>
  <cp:lastPrinted>2022-11-06T05:19:21Z</cp:lastPrinted>
  <dcterms:created xsi:type="dcterms:W3CDTF">2012-09-04T11:33:36Z</dcterms:created>
  <dcterms:modified xsi:type="dcterms:W3CDTF">2025-06-18T07:45:18Z</dcterms:modified>
</cp:coreProperties>
</file>