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58"/>
  </p:notesMasterIdLst>
  <p:handoutMasterIdLst>
    <p:handoutMasterId r:id="rId59"/>
  </p:handoutMasterIdLst>
  <p:sldIdLst>
    <p:sldId id="347" r:id="rId6"/>
    <p:sldId id="598" r:id="rId7"/>
    <p:sldId id="597" r:id="rId8"/>
    <p:sldId id="528" r:id="rId9"/>
    <p:sldId id="323" r:id="rId10"/>
    <p:sldId id="310" r:id="rId11"/>
    <p:sldId id="604" r:id="rId12"/>
    <p:sldId id="603" r:id="rId13"/>
    <p:sldId id="488" r:id="rId14"/>
    <p:sldId id="301" r:id="rId15"/>
    <p:sldId id="641" r:id="rId16"/>
    <p:sldId id="564" r:id="rId17"/>
    <p:sldId id="611" r:id="rId18"/>
    <p:sldId id="644" r:id="rId19"/>
    <p:sldId id="612" r:id="rId20"/>
    <p:sldId id="613" r:id="rId21"/>
    <p:sldId id="606" r:id="rId22"/>
    <p:sldId id="614" r:id="rId23"/>
    <p:sldId id="525" r:id="rId24"/>
    <p:sldId id="370" r:id="rId25"/>
    <p:sldId id="615" r:id="rId26"/>
    <p:sldId id="642" r:id="rId27"/>
    <p:sldId id="622" r:id="rId28"/>
    <p:sldId id="637" r:id="rId29"/>
    <p:sldId id="646" r:id="rId30"/>
    <p:sldId id="647" r:id="rId31"/>
    <p:sldId id="650" r:id="rId32"/>
    <p:sldId id="634" r:id="rId33"/>
    <p:sldId id="643" r:id="rId34"/>
    <p:sldId id="633" r:id="rId35"/>
    <p:sldId id="648" r:id="rId36"/>
    <p:sldId id="649" r:id="rId37"/>
    <p:sldId id="645" r:id="rId38"/>
    <p:sldId id="651" r:id="rId39"/>
    <p:sldId id="365" r:id="rId40"/>
    <p:sldId id="318" r:id="rId41"/>
    <p:sldId id="371" r:id="rId42"/>
    <p:sldId id="605" r:id="rId43"/>
    <p:sldId id="608" r:id="rId44"/>
    <p:sldId id="610" r:id="rId45"/>
    <p:sldId id="581" r:id="rId46"/>
    <p:sldId id="533" r:id="rId47"/>
    <p:sldId id="609" r:id="rId48"/>
    <p:sldId id="556" r:id="rId49"/>
    <p:sldId id="529" r:id="rId50"/>
    <p:sldId id="565" r:id="rId51"/>
    <p:sldId id="624" r:id="rId52"/>
    <p:sldId id="626" r:id="rId53"/>
    <p:sldId id="627" r:id="rId54"/>
    <p:sldId id="625" r:id="rId55"/>
    <p:sldId id="639" r:id="rId56"/>
    <p:sldId id="636"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50019"/>
    <a:srgbClr val="EBBCB8"/>
    <a:srgbClr val="000000"/>
    <a:srgbClr val="1F5FC7"/>
    <a:srgbClr val="43A1F8"/>
    <a:srgbClr val="DCEDFF"/>
    <a:srgbClr val="FF0000"/>
    <a:srgbClr val="FFFFFF"/>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46" autoAdjust="0"/>
    <p:restoredTop sz="97505" autoAdjust="0"/>
  </p:normalViewPr>
  <p:slideViewPr>
    <p:cSldViewPr snapToGrid="0">
      <p:cViewPr varScale="1">
        <p:scale>
          <a:sx n="82" d="100"/>
          <a:sy n="82" d="100"/>
        </p:scale>
        <p:origin x="802" y="96"/>
      </p:cViewPr>
      <p:guideLst>
        <p:guide orient="horz" pos="2160"/>
        <p:guide pos="3840"/>
      </p:guideLst>
    </p:cSldViewPr>
  </p:slideViewPr>
  <p:outlineViewPr>
    <p:cViewPr>
      <p:scale>
        <a:sx n="33" d="100"/>
        <a:sy n="33" d="100"/>
      </p:scale>
      <p:origin x="0" y="-7948"/>
    </p:cViewPr>
  </p:outlineViewPr>
  <p:notesTextViewPr>
    <p:cViewPr>
      <p:scale>
        <a:sx n="125" d="100"/>
        <a:sy n="125" d="100"/>
      </p:scale>
      <p:origin x="0" y="0"/>
    </p:cViewPr>
  </p:notesTextViewPr>
  <p:sorterViewPr>
    <p:cViewPr>
      <p:scale>
        <a:sx n="100" d="100"/>
        <a:sy n="100" d="100"/>
      </p:scale>
      <p:origin x="0" y="-10332"/>
    </p:cViewPr>
  </p:sorterViewPr>
  <p:notesViewPr>
    <p:cSldViewPr snapToGrid="0" showGuides="1">
      <p:cViewPr varScale="1">
        <p:scale>
          <a:sx n="58" d="100"/>
          <a:sy n="58" d="100"/>
        </p:scale>
        <p:origin x="228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15/06/2025</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alexandra.kallitsopoulou@cea.fr</a:t>
            </a: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15/06/2025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alexandra.kallitsopoulou@cea.fr</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a:t>
            </a:fld>
            <a:endParaRPr lang="fr-FR"/>
          </a:p>
        </p:txBody>
      </p:sp>
    </p:spTree>
    <p:extLst>
      <p:ext uri="{BB962C8B-B14F-4D97-AF65-F5344CB8AC3E}">
        <p14:creationId xmlns:p14="http://schemas.microsoft.com/office/powerpoint/2010/main" val="393895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89B0A-2CF5-F015-AA35-236D30ADC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B729A-5572-C691-DB33-D2D75A736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32F07-DE5C-92D5-F375-ADD9CAC5A277}"/>
              </a:ext>
            </a:extLst>
          </p:cNvPr>
          <p:cNvSpPr>
            <a:spLocks noGrp="1"/>
          </p:cNvSpPr>
          <p:nvPr>
            <p:ph type="body" idx="1"/>
          </p:nvPr>
        </p:nvSpPr>
        <p:spPr/>
        <p:txBody>
          <a:bodyPr/>
          <a:lstStyle/>
          <a:p>
            <a:r>
              <a:rPr lang="en-US" dirty="0"/>
              <a:t>The design overview of the single-channel PICOSEC Micromegas detector includes the following key points:</a:t>
            </a:r>
          </a:p>
          <a:p>
            <a:pPr>
              <a:buFont typeface="+mj-lt"/>
              <a:buAutoNum type="arabicPeriod"/>
            </a:pPr>
            <a:r>
              <a:rPr lang="en-US" b="1" dirty="0"/>
              <a:t>Comprehensive Design Elements</a:t>
            </a:r>
            <a:r>
              <a:rPr lang="en-US" dirty="0"/>
              <a:t>: The design encompasses the detector board, the vessel, auxiliary mechanical parts, and electrical connections for high voltage (HV) and signal transmission.</a:t>
            </a:r>
          </a:p>
          <a:p>
            <a:pPr>
              <a:buFont typeface="+mj-lt"/>
              <a:buAutoNum type="arabicPeriod"/>
            </a:pPr>
            <a:r>
              <a:rPr lang="en-US" b="1" dirty="0"/>
              <a:t>Stability Improvement</a:t>
            </a:r>
            <a:r>
              <a:rPr lang="en-US" dirty="0"/>
              <a:t>: The design focuses on enhancing operational stability to better utilize the detector’s capabilities and minimize issues that could arise from external factors.</a:t>
            </a:r>
          </a:p>
          <a:p>
            <a:pPr>
              <a:buFont typeface="+mj-lt"/>
              <a:buAutoNum type="arabicPeriod"/>
            </a:pPr>
            <a:r>
              <a:rPr lang="en-US" b="1" dirty="0"/>
              <a:t>Noise Reduction</a:t>
            </a:r>
            <a:r>
              <a:rPr lang="en-US" dirty="0"/>
              <a:t>: Special emphasis is placed on reducing electronic noise, which is critical for maintaining the integrity of signals and optimizing timing performance.</a:t>
            </a:r>
          </a:p>
          <a:p>
            <a:pPr>
              <a:buFont typeface="+mj-lt"/>
              <a:buAutoNum type="arabicPeriod"/>
            </a:pPr>
            <a:r>
              <a:rPr lang="en-US" b="1" dirty="0"/>
              <a:t>Signal Integrity</a:t>
            </a:r>
            <a:r>
              <a:rPr lang="en-US" dirty="0"/>
              <a:t>: Ensures that the detector’s design maintains signal quality, which is essential for accurate measurements and timing resolutions.</a:t>
            </a:r>
          </a:p>
          <a:p>
            <a:pPr>
              <a:buFont typeface="+mj-lt"/>
              <a:buAutoNum type="arabicPeriod"/>
            </a:pPr>
            <a:r>
              <a:rPr lang="en-US" b="1" dirty="0"/>
              <a:t>Ease of Reassembly</a:t>
            </a:r>
            <a:r>
              <a:rPr lang="en-US" dirty="0"/>
              <a:t>: A streamlined assembly process is implemented, allowing for rapid replacement of detector components, which facilitates efficient testing and measurement with different configurations.</a:t>
            </a:r>
          </a:p>
          <a:p>
            <a:pPr>
              <a:buFont typeface="+mj-lt"/>
              <a:buAutoNum type="arabicPeriod"/>
            </a:pPr>
            <a:r>
              <a:rPr lang="en-US" b="1" dirty="0" err="1"/>
              <a:t>Parasitics</a:t>
            </a:r>
            <a:r>
              <a:rPr lang="en-US" b="1" dirty="0"/>
              <a:t> Influence</a:t>
            </a:r>
            <a:r>
              <a:rPr lang="en-US" dirty="0"/>
              <a:t>: The design takes into account the impact of parasitic capacitance and inductance on output signal integrity, making it a focus area during the design process to mitigate any potential negative effects.</a:t>
            </a:r>
          </a:p>
          <a:p>
            <a:endParaRPr lang="el-GR" dirty="0"/>
          </a:p>
        </p:txBody>
      </p:sp>
      <p:sp>
        <p:nvSpPr>
          <p:cNvPr id="4" name="Footer Placeholder 3">
            <a:extLst>
              <a:ext uri="{FF2B5EF4-FFF2-40B4-BE49-F238E27FC236}">
                <a16:creationId xmlns:a16="http://schemas.microsoft.com/office/drawing/2014/main" id="{91A75653-D780-1892-92D5-AADF36EF887E}"/>
              </a:ext>
            </a:extLst>
          </p:cNvPr>
          <p:cNvSpPr>
            <a:spLocks noGrp="1"/>
          </p:cNvSpPr>
          <p:nvPr>
            <p:ph type="ftr" sz="quarter" idx="4"/>
          </p:nvPr>
        </p:nvSpPr>
        <p:spPr/>
        <p:txBody>
          <a:bodyPr/>
          <a:lstStyle/>
          <a:p>
            <a:r>
              <a:rPr lang="fr-FR"/>
              <a:t>alexandra.kallitsopoulou@cea.fr</a:t>
            </a:r>
          </a:p>
        </p:txBody>
      </p:sp>
      <p:sp>
        <p:nvSpPr>
          <p:cNvPr id="5" name="Slide Number Placeholder 4">
            <a:extLst>
              <a:ext uri="{FF2B5EF4-FFF2-40B4-BE49-F238E27FC236}">
                <a16:creationId xmlns:a16="http://schemas.microsoft.com/office/drawing/2014/main" id="{29C4B2E4-E3C9-F99F-24B8-BA8ADD8BAD6D}"/>
              </a:ext>
            </a:extLst>
          </p:cNvPr>
          <p:cNvSpPr>
            <a:spLocks noGrp="1"/>
          </p:cNvSpPr>
          <p:nvPr>
            <p:ph type="sldNum" sz="quarter" idx="5"/>
          </p:nvPr>
        </p:nvSpPr>
        <p:spPr/>
        <p:txBody>
          <a:bodyPr/>
          <a:lstStyle/>
          <a:p>
            <a:fld id="{087C14E6-2559-451E-807A-4A34163A34D7}" type="slidenum">
              <a:rPr lang="fr-FR" smtClean="0"/>
              <a:t>11</a:t>
            </a:fld>
            <a:endParaRPr lang="fr-FR"/>
          </a:p>
        </p:txBody>
      </p:sp>
    </p:spTree>
    <p:extLst>
      <p:ext uri="{BB962C8B-B14F-4D97-AF65-F5344CB8AC3E}">
        <p14:creationId xmlns:p14="http://schemas.microsoft.com/office/powerpoint/2010/main" val="364756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12</a:t>
            </a:fld>
            <a:endParaRPr lang="fr-FR"/>
          </a:p>
        </p:txBody>
      </p:sp>
    </p:spTree>
    <p:extLst>
      <p:ext uri="{BB962C8B-B14F-4D97-AF65-F5344CB8AC3E}">
        <p14:creationId xmlns:p14="http://schemas.microsoft.com/office/powerpoint/2010/main" val="211940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13</a:t>
            </a:fld>
            <a:endParaRPr lang="fr-FR"/>
          </a:p>
        </p:txBody>
      </p:sp>
    </p:spTree>
    <p:extLst>
      <p:ext uri="{BB962C8B-B14F-4D97-AF65-F5344CB8AC3E}">
        <p14:creationId xmlns:p14="http://schemas.microsoft.com/office/powerpoint/2010/main" val="338163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6ECB-AB85-869A-9E78-AFAB3581C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EB771-5338-88ED-EE34-42F0FB2A6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025F6-603A-1167-54C6-0EE67A12308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F26452D3-BEBA-EDFA-EF84-2BA50931047E}"/>
              </a:ext>
            </a:extLst>
          </p:cNvPr>
          <p:cNvSpPr>
            <a:spLocks noGrp="1"/>
          </p:cNvSpPr>
          <p:nvPr>
            <p:ph type="ftr" sz="quarter" idx="4"/>
          </p:nvPr>
        </p:nvSpPr>
        <p:spPr/>
        <p:txBody>
          <a:bodyPr/>
          <a:lstStyle/>
          <a:p>
            <a:r>
              <a:rPr lang="fr-FR"/>
              <a:t>alexandra.kallitsopoulou@cea.fr</a:t>
            </a:r>
          </a:p>
        </p:txBody>
      </p:sp>
      <p:sp>
        <p:nvSpPr>
          <p:cNvPr id="5" name="Slide Number Placeholder 4">
            <a:extLst>
              <a:ext uri="{FF2B5EF4-FFF2-40B4-BE49-F238E27FC236}">
                <a16:creationId xmlns:a16="http://schemas.microsoft.com/office/drawing/2014/main" id="{32BAC643-45BB-7FB2-0F5A-2AF4133ADE13}"/>
              </a:ext>
            </a:extLst>
          </p:cNvPr>
          <p:cNvSpPr>
            <a:spLocks noGrp="1"/>
          </p:cNvSpPr>
          <p:nvPr>
            <p:ph type="sldNum" sz="quarter" idx="5"/>
          </p:nvPr>
        </p:nvSpPr>
        <p:spPr/>
        <p:txBody>
          <a:bodyPr/>
          <a:lstStyle/>
          <a:p>
            <a:fld id="{087C14E6-2559-451E-807A-4A34163A34D7}" type="slidenum">
              <a:rPr lang="fr-FR" smtClean="0"/>
              <a:t>14</a:t>
            </a:fld>
            <a:endParaRPr lang="fr-FR"/>
          </a:p>
        </p:txBody>
      </p:sp>
    </p:spTree>
    <p:extLst>
      <p:ext uri="{BB962C8B-B14F-4D97-AF65-F5344CB8AC3E}">
        <p14:creationId xmlns:p14="http://schemas.microsoft.com/office/powerpoint/2010/main" val="305357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3F0B-222D-9B11-D3E9-FA62A1F1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86335-B0EA-6CE0-8322-81F366B83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8C50E-2FD8-5D74-113B-A953894EEABA}"/>
              </a:ext>
            </a:extLst>
          </p:cNvPr>
          <p:cNvSpPr>
            <a:spLocks noGrp="1"/>
          </p:cNvSpPr>
          <p:nvPr>
            <p:ph type="body" idx="1"/>
          </p:nvPr>
        </p:nvSpPr>
        <p:spPr/>
        <p:txBody>
          <a:bodyPr/>
          <a:lstStyle/>
          <a:p>
            <a:pPr>
              <a:buFont typeface="+mj-lt"/>
              <a:buAutoNum type="arabicPeriod"/>
            </a:pPr>
            <a:r>
              <a:rPr lang="en-US" b="1" dirty="0"/>
              <a:t>Basic Principle</a:t>
            </a:r>
            <a:r>
              <a:rPr lang="en-US" dirty="0"/>
              <a:t>: The TBM fabricates the avalanche structure of the Micromegas detector by bonding a stretched stainless-steel mesh directly onto a readout printed circuit board (PCB). This is done using hot rollers that melt and press spacers made from a thermal bonding film, which has a triple-layer adhesive-polyester-adhesive configuration , .</a:t>
            </a:r>
          </a:p>
          <a:p>
            <a:pPr>
              <a:buFont typeface="+mj-lt"/>
              <a:buAutoNum type="arabicPeriod"/>
            </a:pPr>
            <a:r>
              <a:rPr lang="en-US" b="1" dirty="0"/>
              <a:t>Spacer Arrangement</a:t>
            </a:r>
            <a:r>
              <a:rPr lang="en-US" dirty="0"/>
              <a:t>: The spacers, which support the mesh and define the micro-gap necessary for operation, are typically arranged with a diameter of less than 1 mm. They are positioned at approximately 10 mm intervals on the PCB, ensuring effective support and minimal dead space .</a:t>
            </a:r>
          </a:p>
          <a:p>
            <a:pPr>
              <a:buFont typeface="+mj-lt"/>
              <a:buAutoNum type="arabicPeriod"/>
            </a:pPr>
            <a:r>
              <a:rPr lang="en-US" b="1" dirty="0"/>
              <a:t>No Chemical Processes</a:t>
            </a:r>
            <a:r>
              <a:rPr lang="en-US" dirty="0"/>
              <a:t>: Unlike traditional methods that require etching and chemical agents, TBM is an etching-free process. The adhesive layers in the spacers solidify upon cooling, fixing the mesh in place and creating the required micro-gap while avoiding the complications associated with chemical processes .</a:t>
            </a:r>
          </a:p>
          <a:p>
            <a:pPr>
              <a:buFont typeface="+mj-lt"/>
              <a:buAutoNum type="arabicPeriod"/>
            </a:pPr>
            <a:r>
              <a:rPr lang="en-US" b="1" dirty="0"/>
              <a:t>Temperature and Pressure Control</a:t>
            </a:r>
            <a:r>
              <a:rPr lang="en-US" dirty="0"/>
              <a:t>: Precise control over the conditions during the thermal bonding process, particularly temperature and pressure, is crucial. The spacer materials must be fully compressed while being heated to achieve uniformity in the final structure .</a:t>
            </a:r>
          </a:p>
          <a:p>
            <a:pPr>
              <a:buFont typeface="+mj-lt"/>
              <a:buAutoNum type="arabicPeriod"/>
            </a:pPr>
            <a:r>
              <a:rPr lang="en-US" b="1" dirty="0"/>
              <a:t>Construction Process</a:t>
            </a:r>
            <a:r>
              <a:rPr lang="en-US" dirty="0"/>
              <a:t>:</a:t>
            </a:r>
          </a:p>
          <a:p>
            <a:pPr>
              <a:buFont typeface="Arial" panose="020B0604020202020204" pitchFamily="34" charset="0"/>
              <a:buChar char="•"/>
            </a:pPr>
            <a:r>
              <a:rPr lang="en-US" b="1" dirty="0"/>
              <a:t>Heating</a:t>
            </a:r>
            <a:r>
              <a:rPr lang="en-US" dirty="0"/>
              <a:t>: The thermal bonding film is heated using hot rollers to melt the adhesive layers.</a:t>
            </a:r>
          </a:p>
          <a:p>
            <a:pPr>
              <a:buFont typeface="Arial" panose="020B0604020202020204" pitchFamily="34" charset="0"/>
              <a:buChar char="•"/>
            </a:pPr>
            <a:r>
              <a:rPr lang="en-US" b="1" dirty="0"/>
              <a:t>Pressing</a:t>
            </a:r>
            <a:r>
              <a:rPr lang="en-US" dirty="0"/>
              <a:t>: The spacers are pressed against the PCB and mesh during the heating to form a solid bond as they cool down.</a:t>
            </a:r>
          </a:p>
          <a:p>
            <a:pPr>
              <a:buFont typeface="Arial" panose="020B0604020202020204" pitchFamily="34" charset="0"/>
              <a:buChar char="•"/>
            </a:pPr>
            <a:r>
              <a:rPr lang="en-US" b="1" dirty="0"/>
              <a:t>Solidification</a:t>
            </a:r>
            <a:r>
              <a:rPr lang="en-US" dirty="0"/>
              <a:t>: As the adhesive cools, it hardens, securing the mesh in place and forming the necessary avalanche gap.</a:t>
            </a:r>
          </a:p>
          <a:p>
            <a:pPr>
              <a:buFont typeface="+mj-lt"/>
              <a:buAutoNum type="arabicPeriod" startAt="6"/>
            </a:pPr>
            <a:r>
              <a:rPr lang="en-US" b="1" dirty="0"/>
              <a:t>Advantages</a:t>
            </a:r>
            <a:r>
              <a:rPr lang="en-US" dirty="0"/>
              <a:t>: This method provides several advantages, including simplicity in operations, reduced equipment requirements, enhanced flexibility for designing new detector configurations, and the potential for high gain and low ion backflow , .</a:t>
            </a:r>
          </a:p>
          <a:p>
            <a:r>
              <a:rPr lang="en-US" dirty="0"/>
              <a:t>Overall, the thermal bonding method streamlines and enhances the production of Micromegas detectors, making them easier to manufacture while maintaining performance standards.</a:t>
            </a:r>
          </a:p>
          <a:p>
            <a:endParaRPr lang="en-US" dirty="0"/>
          </a:p>
        </p:txBody>
      </p:sp>
      <p:sp>
        <p:nvSpPr>
          <p:cNvPr id="4" name="Footer Placeholder 3">
            <a:extLst>
              <a:ext uri="{FF2B5EF4-FFF2-40B4-BE49-F238E27FC236}">
                <a16:creationId xmlns:a16="http://schemas.microsoft.com/office/drawing/2014/main" id="{49FC0B97-4B0F-3836-DD91-C7403F7B82CC}"/>
              </a:ext>
            </a:extLst>
          </p:cNvPr>
          <p:cNvSpPr>
            <a:spLocks noGrp="1"/>
          </p:cNvSpPr>
          <p:nvPr>
            <p:ph type="ftr" sz="quarter" idx="4"/>
          </p:nvPr>
        </p:nvSpPr>
        <p:spPr/>
        <p:txBody>
          <a:bodyPr/>
          <a:lstStyle/>
          <a:p>
            <a:r>
              <a:rPr lang="fr-FR"/>
              <a:t>alexandra.kallitsopoulou@cea.fr</a:t>
            </a:r>
          </a:p>
        </p:txBody>
      </p:sp>
      <p:sp>
        <p:nvSpPr>
          <p:cNvPr id="5" name="Slide Number Placeholder 4">
            <a:extLst>
              <a:ext uri="{FF2B5EF4-FFF2-40B4-BE49-F238E27FC236}">
                <a16:creationId xmlns:a16="http://schemas.microsoft.com/office/drawing/2014/main" id="{FEA1C560-AD06-2C45-7D31-3392EE10DD6B}"/>
              </a:ext>
            </a:extLst>
          </p:cNvPr>
          <p:cNvSpPr>
            <a:spLocks noGrp="1"/>
          </p:cNvSpPr>
          <p:nvPr>
            <p:ph type="sldNum" sz="quarter" idx="5"/>
          </p:nvPr>
        </p:nvSpPr>
        <p:spPr/>
        <p:txBody>
          <a:bodyPr/>
          <a:lstStyle/>
          <a:p>
            <a:fld id="{087C14E6-2559-451E-807A-4A34163A34D7}" type="slidenum">
              <a:rPr lang="fr-FR" smtClean="0"/>
              <a:t>15</a:t>
            </a:fld>
            <a:endParaRPr lang="fr-FR"/>
          </a:p>
        </p:txBody>
      </p:sp>
    </p:spTree>
    <p:extLst>
      <p:ext uri="{BB962C8B-B14F-4D97-AF65-F5344CB8AC3E}">
        <p14:creationId xmlns:p14="http://schemas.microsoft.com/office/powerpoint/2010/main" val="158344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5573-4FBB-AEE2-7034-37B2CEE47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63075-F981-537B-4524-AE339AD11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76036-2192-93C5-BA6E-8A1B453B32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963AE3-C852-F855-CADC-3A8D031408C6}"/>
              </a:ext>
            </a:extLst>
          </p:cNvPr>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18</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409407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19</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175300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30</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98881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r>
              <a:rPr lang="fr-FR"/>
              <a:t>alexandra.kallitsopoulou@cea.fr</a:t>
            </a:r>
          </a:p>
        </p:txBody>
      </p:sp>
      <p:sp>
        <p:nvSpPr>
          <p:cNvPr id="5" name="Slide Number Placeholder 4"/>
          <p:cNvSpPr>
            <a:spLocks noGrp="1"/>
          </p:cNvSpPr>
          <p:nvPr>
            <p:ph type="sldNum" sz="quarter" idx="11"/>
          </p:nvPr>
        </p:nvSpPr>
        <p:spPr/>
        <p:txBody>
          <a:bodyPr/>
          <a:lstStyle/>
          <a:p>
            <a:fld id="{087C14E6-2559-451E-807A-4A34163A34D7}" type="slidenum">
              <a:rPr lang="fr-FR" smtClean="0"/>
              <a:t>33</a:t>
            </a:fld>
            <a:endParaRPr lang="fr-FR"/>
          </a:p>
        </p:txBody>
      </p:sp>
    </p:spTree>
    <p:extLst>
      <p:ext uri="{BB962C8B-B14F-4D97-AF65-F5344CB8AC3E}">
        <p14:creationId xmlns:p14="http://schemas.microsoft.com/office/powerpoint/2010/main" val="386556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r>
              <a:rPr lang="fr-FR"/>
              <a:t>alexandra.kallitsopoulou@cea.fr</a:t>
            </a:r>
          </a:p>
        </p:txBody>
      </p:sp>
      <p:sp>
        <p:nvSpPr>
          <p:cNvPr id="5" name="Slide Number Placeholder 4"/>
          <p:cNvSpPr>
            <a:spLocks noGrp="1"/>
          </p:cNvSpPr>
          <p:nvPr>
            <p:ph type="sldNum" sz="quarter" idx="11"/>
          </p:nvPr>
        </p:nvSpPr>
        <p:spPr/>
        <p:txBody>
          <a:bodyPr/>
          <a:lstStyle/>
          <a:p>
            <a:fld id="{087C14E6-2559-451E-807A-4A34163A34D7}" type="slidenum">
              <a:rPr lang="fr-FR" smtClean="0"/>
              <a:t>34</a:t>
            </a:fld>
            <a:endParaRPr lang="fr-FR"/>
          </a:p>
        </p:txBody>
      </p:sp>
    </p:spTree>
    <p:extLst>
      <p:ext uri="{BB962C8B-B14F-4D97-AF65-F5344CB8AC3E}">
        <p14:creationId xmlns:p14="http://schemas.microsoft.com/office/powerpoint/2010/main" val="332600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2</a:t>
            </a:fld>
            <a:endParaRPr lang="fr-FR"/>
          </a:p>
        </p:txBody>
      </p:sp>
    </p:spTree>
    <p:extLst>
      <p:ext uri="{BB962C8B-B14F-4D97-AF65-F5344CB8AC3E}">
        <p14:creationId xmlns:p14="http://schemas.microsoft.com/office/powerpoint/2010/main" val="4074686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were already some very well-established thoughts about timing and the limits we can achieve, due to the physics of ionization. Based on the statistical properties of ion pair production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Sauli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has stated that there is no hope of improving the time resolution in a gas counter. This was 1977 and several years later Yannis proved him wrong. </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37</a:t>
            </a:fld>
            <a:endParaRPr lang="fr-FR"/>
          </a:p>
        </p:txBody>
      </p:sp>
    </p:spTree>
    <p:extLst>
      <p:ext uri="{BB962C8B-B14F-4D97-AF65-F5344CB8AC3E}">
        <p14:creationId xmlns:p14="http://schemas.microsoft.com/office/powerpoint/2010/main" val="1836979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overview of the single-channel PICOSEC Micromegas detector includes the following key points:</a:t>
            </a:r>
          </a:p>
          <a:p>
            <a:pPr>
              <a:buFont typeface="+mj-lt"/>
              <a:buAutoNum type="arabicPeriod"/>
            </a:pPr>
            <a:r>
              <a:rPr lang="en-US" b="1" dirty="0"/>
              <a:t>Comprehensive Design Elements</a:t>
            </a:r>
            <a:r>
              <a:rPr lang="en-US" dirty="0"/>
              <a:t>: The design encompasses the detector board, the vessel, auxiliary mechanical parts, and electrical connections for high voltage (HV) and signal transmission.</a:t>
            </a:r>
          </a:p>
          <a:p>
            <a:pPr>
              <a:buFont typeface="+mj-lt"/>
              <a:buAutoNum type="arabicPeriod"/>
            </a:pPr>
            <a:r>
              <a:rPr lang="en-US" b="1" dirty="0"/>
              <a:t>Stability Improvement</a:t>
            </a:r>
            <a:r>
              <a:rPr lang="en-US" dirty="0"/>
              <a:t>: The design focuses on enhancing operational stability to better utilize the detector’s capabilities and minimize issues that could arise from external factors.</a:t>
            </a:r>
          </a:p>
          <a:p>
            <a:pPr>
              <a:buFont typeface="+mj-lt"/>
              <a:buAutoNum type="arabicPeriod"/>
            </a:pPr>
            <a:r>
              <a:rPr lang="en-US" b="1" dirty="0"/>
              <a:t>Noise Reduction</a:t>
            </a:r>
            <a:r>
              <a:rPr lang="en-US" dirty="0"/>
              <a:t>: Special emphasis is placed on reducing electronic noise, which is critical for maintaining the integrity of signals and optimizing timing performance.</a:t>
            </a:r>
          </a:p>
          <a:p>
            <a:pPr>
              <a:buFont typeface="+mj-lt"/>
              <a:buAutoNum type="arabicPeriod"/>
            </a:pPr>
            <a:r>
              <a:rPr lang="en-US" b="1" dirty="0"/>
              <a:t>Signal Integrity</a:t>
            </a:r>
            <a:r>
              <a:rPr lang="en-US" dirty="0"/>
              <a:t>: Ensures that the detector’s design maintains signal quality, which is essential for accurate measurements and timing resolutions.</a:t>
            </a:r>
          </a:p>
          <a:p>
            <a:pPr>
              <a:buFont typeface="+mj-lt"/>
              <a:buAutoNum type="arabicPeriod"/>
            </a:pPr>
            <a:r>
              <a:rPr lang="en-US" b="1" dirty="0"/>
              <a:t>Ease of Reassembly</a:t>
            </a:r>
            <a:r>
              <a:rPr lang="en-US" dirty="0"/>
              <a:t>: A streamlined assembly process is implemented, allowing for rapid replacement of detector components, which facilitates efficient testing and measurement with different configurations.</a:t>
            </a:r>
          </a:p>
          <a:p>
            <a:pPr>
              <a:buFont typeface="+mj-lt"/>
              <a:buAutoNum type="arabicPeriod"/>
            </a:pPr>
            <a:r>
              <a:rPr lang="en-US" b="1" dirty="0" err="1"/>
              <a:t>Parasitics</a:t>
            </a:r>
            <a:r>
              <a:rPr lang="en-US" b="1" dirty="0"/>
              <a:t> Influence</a:t>
            </a:r>
            <a:r>
              <a:rPr lang="en-US" dirty="0"/>
              <a:t>: The design takes into account the impact of parasitic capacitance and inductance on output signal integrity, making it a focus area during the design process to mitigate any potential negative effects.</a:t>
            </a:r>
          </a:p>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38</a:t>
            </a:fld>
            <a:endParaRPr lang="fr-FR"/>
          </a:p>
        </p:txBody>
      </p:sp>
    </p:spTree>
    <p:extLst>
      <p:ext uri="{BB962C8B-B14F-4D97-AF65-F5344CB8AC3E}">
        <p14:creationId xmlns:p14="http://schemas.microsoft.com/office/powerpoint/2010/main" val="353496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FE33-6A95-D71C-22ED-D45F5F29A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3DDCD-47E9-47F8-07B9-F7234E4A2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E4139-ED5D-B948-E3A3-73074E5F1ABB}"/>
              </a:ext>
            </a:extLst>
          </p:cNvPr>
          <p:cNvSpPr>
            <a:spLocks noGrp="1"/>
          </p:cNvSpPr>
          <p:nvPr>
            <p:ph type="body" idx="1"/>
          </p:nvPr>
        </p:nvSpPr>
        <p:spPr/>
        <p:txBody>
          <a:bodyPr/>
          <a:lstStyle/>
          <a:p>
            <a:r>
              <a:rPr lang="en-US" dirty="0"/>
              <a:t>The design overview of the single-channel PICOSEC Micromegas detector includes the following key points:</a:t>
            </a:r>
          </a:p>
          <a:p>
            <a:pPr>
              <a:buFont typeface="+mj-lt"/>
              <a:buAutoNum type="arabicPeriod"/>
            </a:pPr>
            <a:r>
              <a:rPr lang="en-US" b="1" dirty="0"/>
              <a:t>Comprehensive Design Elements</a:t>
            </a:r>
            <a:r>
              <a:rPr lang="en-US" dirty="0"/>
              <a:t>: The design encompasses the detector board, the vessel, auxiliary mechanical parts, and electrical connections for high voltage (HV) and signal transmission.</a:t>
            </a:r>
          </a:p>
          <a:p>
            <a:pPr>
              <a:buFont typeface="+mj-lt"/>
              <a:buAutoNum type="arabicPeriod"/>
            </a:pPr>
            <a:r>
              <a:rPr lang="en-US" b="1" dirty="0"/>
              <a:t>Stability Improvement</a:t>
            </a:r>
            <a:r>
              <a:rPr lang="en-US" dirty="0"/>
              <a:t>: The design focuses on enhancing operational stability to better utilize the detector’s capabilities and minimize issues that could arise from external factors.</a:t>
            </a:r>
          </a:p>
          <a:p>
            <a:pPr>
              <a:buFont typeface="+mj-lt"/>
              <a:buAutoNum type="arabicPeriod"/>
            </a:pPr>
            <a:r>
              <a:rPr lang="en-US" b="1" dirty="0"/>
              <a:t>Noise Reduction</a:t>
            </a:r>
            <a:r>
              <a:rPr lang="en-US" dirty="0"/>
              <a:t>: Special emphasis is placed on reducing electronic noise, which is critical for maintaining the integrity of signals and optimizing timing performance.</a:t>
            </a:r>
          </a:p>
          <a:p>
            <a:pPr>
              <a:buFont typeface="+mj-lt"/>
              <a:buAutoNum type="arabicPeriod"/>
            </a:pPr>
            <a:r>
              <a:rPr lang="en-US" b="1" dirty="0"/>
              <a:t>Signal Integrity</a:t>
            </a:r>
            <a:r>
              <a:rPr lang="en-US" dirty="0"/>
              <a:t>: Ensures that the detector’s design maintains signal quality, which is essential for accurate measurements and timing resolutions.</a:t>
            </a:r>
          </a:p>
          <a:p>
            <a:pPr>
              <a:buFont typeface="+mj-lt"/>
              <a:buAutoNum type="arabicPeriod"/>
            </a:pPr>
            <a:r>
              <a:rPr lang="en-US" b="1" dirty="0"/>
              <a:t>Ease of Reassembly</a:t>
            </a:r>
            <a:r>
              <a:rPr lang="en-US" dirty="0"/>
              <a:t>: A streamlined assembly process is implemented, allowing for rapid replacement of detector components, which facilitates efficient testing and measurement with different configurations.</a:t>
            </a:r>
          </a:p>
          <a:p>
            <a:pPr>
              <a:buFont typeface="+mj-lt"/>
              <a:buAutoNum type="arabicPeriod"/>
            </a:pPr>
            <a:r>
              <a:rPr lang="en-US" b="1" dirty="0" err="1"/>
              <a:t>Parasitics</a:t>
            </a:r>
            <a:r>
              <a:rPr lang="en-US" b="1" dirty="0"/>
              <a:t> Influence</a:t>
            </a:r>
            <a:r>
              <a:rPr lang="en-US" dirty="0"/>
              <a:t>: The design takes into account the impact of parasitic capacitance and inductance on output signal integrity, making it a focus area during the design process to mitigate any potential negative effects.</a:t>
            </a:r>
          </a:p>
          <a:p>
            <a:endParaRPr lang="el-GR" dirty="0"/>
          </a:p>
        </p:txBody>
      </p:sp>
      <p:sp>
        <p:nvSpPr>
          <p:cNvPr id="4" name="Footer Placeholder 3">
            <a:extLst>
              <a:ext uri="{FF2B5EF4-FFF2-40B4-BE49-F238E27FC236}">
                <a16:creationId xmlns:a16="http://schemas.microsoft.com/office/drawing/2014/main" id="{C4DB1D54-2BE0-2194-DD30-6368CB66B0C3}"/>
              </a:ext>
            </a:extLst>
          </p:cNvPr>
          <p:cNvSpPr>
            <a:spLocks noGrp="1"/>
          </p:cNvSpPr>
          <p:nvPr>
            <p:ph type="ftr" sz="quarter" idx="4"/>
          </p:nvPr>
        </p:nvSpPr>
        <p:spPr/>
        <p:txBody>
          <a:bodyPr/>
          <a:lstStyle/>
          <a:p>
            <a:r>
              <a:rPr lang="fr-FR"/>
              <a:t>alexandra.kallitsopoulou@cea.fr</a:t>
            </a:r>
          </a:p>
        </p:txBody>
      </p:sp>
      <p:sp>
        <p:nvSpPr>
          <p:cNvPr id="5" name="Slide Number Placeholder 4">
            <a:extLst>
              <a:ext uri="{FF2B5EF4-FFF2-40B4-BE49-F238E27FC236}">
                <a16:creationId xmlns:a16="http://schemas.microsoft.com/office/drawing/2014/main" id="{4EBE7E69-B4C0-04C9-0C31-7004A39CB869}"/>
              </a:ext>
            </a:extLst>
          </p:cNvPr>
          <p:cNvSpPr>
            <a:spLocks noGrp="1"/>
          </p:cNvSpPr>
          <p:nvPr>
            <p:ph type="sldNum" sz="quarter" idx="5"/>
          </p:nvPr>
        </p:nvSpPr>
        <p:spPr/>
        <p:txBody>
          <a:bodyPr/>
          <a:lstStyle/>
          <a:p>
            <a:fld id="{087C14E6-2559-451E-807A-4A34163A34D7}" type="slidenum">
              <a:rPr lang="fr-FR" smtClean="0"/>
              <a:t>39</a:t>
            </a:fld>
            <a:endParaRPr lang="fr-FR"/>
          </a:p>
        </p:txBody>
      </p:sp>
    </p:spTree>
    <p:extLst>
      <p:ext uri="{BB962C8B-B14F-4D97-AF65-F5344CB8AC3E}">
        <p14:creationId xmlns:p14="http://schemas.microsoft.com/office/powerpoint/2010/main" val="2818758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Physics </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Cherenkov photons</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Synchronous Photoelectrons from the photocathode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Photoelectron conversion(</a:t>
            </a:r>
            <a:r>
              <a:rPr lang="en-US" sz="2200" b="0" strike="noStrike" spc="-1" dirty="0" err="1">
                <a:solidFill>
                  <a:srgbClr val="FFFFFF"/>
                </a:solidFill>
                <a:latin typeface="Open Sauce"/>
                <a:ea typeface="DejaVu Sans"/>
              </a:rPr>
              <a:t>Townset</a:t>
            </a:r>
            <a:r>
              <a:rPr lang="en-US" sz="2200" b="0" strike="noStrike" spc="-1" dirty="0">
                <a:solidFill>
                  <a:srgbClr val="FFFFFF"/>
                </a:solidFill>
                <a:latin typeface="Open Sauce"/>
                <a:ea typeface="DejaVu Sans"/>
              </a:rPr>
              <a:t> Coeff)</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Preamplification Avalanche</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Transport through the mesh</a:t>
            </a:r>
            <a:endParaRPr lang="en-US" sz="2200" b="0" strike="noStrike" spc="-1" dirty="0">
              <a:latin typeface="Arial"/>
            </a:endParaRPr>
          </a:p>
          <a:p>
            <a:pPr marL="432000" lvl="1" indent="-212760">
              <a:lnSpc>
                <a:spcPts val="3149"/>
              </a:lnSpc>
              <a:buClr>
                <a:srgbClr val="FFFFFF"/>
              </a:buClr>
              <a:buSzPct val="45000"/>
              <a:buFont typeface="Wingdings" charset="2"/>
              <a:buChar char=""/>
              <a:tabLst>
                <a:tab pos="0" algn="l"/>
              </a:tabLst>
            </a:pPr>
            <a:r>
              <a:rPr lang="en-US" sz="2200" b="0" strike="noStrike" spc="-1" dirty="0">
                <a:solidFill>
                  <a:srgbClr val="FFFFFF"/>
                </a:solidFill>
                <a:latin typeface="Open Sauce"/>
                <a:ea typeface="DejaVu Sans"/>
              </a:rPr>
              <a:t>Amplification Avalanches </a:t>
            </a:r>
            <a:endParaRPr lang="en-US" sz="2200" b="0" strike="noStrike" spc="-1" dirty="0">
              <a:latin typeface="Arial"/>
            </a:endParaRPr>
          </a:p>
          <a:p>
            <a:pPr marL="304815" lvl="1" indent="0">
              <a:lnSpc>
                <a:spcPts val="2079"/>
              </a:lnSpc>
              <a:buFont typeface="Arial" panose="020B0604020202020204" pitchFamily="34" charset="0"/>
              <a:buNone/>
            </a:pPr>
            <a:endParaRPr lang="en-US" sz="1600" dirty="0">
              <a:solidFill>
                <a:srgbClr val="000000"/>
              </a:solidFil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41</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41147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Continuing the collaboration with IRAMIS laser Facility, the way of better understanding of the detector was open. Some detailed studies having the control of number of photoelectrons, resulted to very important statements of detector response.</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And say which one are those…	</a:t>
            </a:r>
          </a:p>
          <a:p>
            <a:r>
              <a:rPr lang="en-US" sz="2200" b="0" strike="noStrike" spc="-1" baseline="0" dirty="0">
                <a:solidFill>
                  <a:srgbClr val="FFFFFF"/>
                </a:solidFill>
                <a:latin typeface="Open Sauce"/>
              </a:rPr>
              <a:t>Great achievement of those measurements was that we observed some important statements of the detector response. </a:t>
            </a:r>
          </a:p>
          <a:p>
            <a:pPr marL="3240" indent="0">
              <a:lnSpc>
                <a:spcPts val="3149"/>
              </a:lnSpc>
              <a:buClr>
                <a:srgbClr val="FFFFFF"/>
              </a:buClr>
              <a:buSzPct val="45000"/>
              <a:buFont typeface="Wingdings" charset="2"/>
              <a:buNone/>
              <a:tabLst>
                <a:tab pos="0" algn="l"/>
              </a:tabLst>
            </a:pPr>
            <a:r>
              <a:rPr lang="en-US" sz="2200" b="0" strike="noStrike" spc="-1" baseline="0" dirty="0">
                <a:solidFill>
                  <a:srgbClr val="FFFFFF"/>
                </a:solidFill>
                <a:latin typeface="Open Sauce"/>
              </a:rPr>
              <a:t>The dependence of SAT with electron peak charge in different operation Voltages, The grater the drift voltage the smaller the SAT </a:t>
            </a:r>
            <a:endParaRPr lang="en-US" sz="2200" b="0" strike="noStrike" spc="-1" baseline="0" dirty="0">
              <a:solidFill>
                <a:schemeClr val="dk1"/>
              </a:solidFill>
              <a:latin typeface="Arial"/>
            </a:endParaRPr>
          </a:p>
          <a:p>
            <a:pPr marL="3240" indent="0">
              <a:lnSpc>
                <a:spcPts val="3149"/>
              </a:lnSpc>
              <a:buClr>
                <a:srgbClr val="FFFFFF"/>
              </a:buClr>
              <a:buSzPct val="45000"/>
              <a:buFont typeface="Wingdings" charset="2"/>
              <a:buNone/>
              <a:tabLst>
                <a:tab pos="0" algn="l"/>
              </a:tabLst>
            </a:pPr>
            <a:endParaRPr lang="en-US" sz="2200" b="0" strike="noStrike" spc="-1" baseline="0" dirty="0">
              <a:solidFill>
                <a:schemeClr val="dk1"/>
              </a:solidFill>
              <a:latin typeface="Arial"/>
            </a:endParaRPr>
          </a:p>
          <a:p>
            <a:pPr marL="3240" indent="0">
              <a:lnSpc>
                <a:spcPts val="3149"/>
              </a:lnSpc>
              <a:buClr>
                <a:srgbClr val="FFFFFF"/>
              </a:buClr>
              <a:buSzPct val="45000"/>
              <a:buFont typeface="Wingdings" charset="2"/>
              <a:buNone/>
              <a:tabLst>
                <a:tab pos="0" algn="l"/>
              </a:tabLst>
            </a:pPr>
            <a:r>
              <a:rPr lang="en-US" sz="2200" b="0" strike="noStrike" spc="-1" baseline="0" dirty="0">
                <a:solidFill>
                  <a:schemeClr val="dk1"/>
                </a:solidFill>
                <a:latin typeface="Arial"/>
              </a:rPr>
              <a:t>In parallel it is evident that timing resolution improves with higher field and smaller gap reaching even a resolution of 50 </a:t>
            </a:r>
            <a:r>
              <a:rPr lang="en-US" sz="2200" b="0" strike="noStrike" spc="-1" baseline="0" dirty="0" err="1">
                <a:solidFill>
                  <a:schemeClr val="dk1"/>
                </a:solidFill>
                <a:latin typeface="Arial"/>
              </a:rPr>
              <a:t>ps</a:t>
            </a:r>
            <a:r>
              <a:rPr lang="en-US" sz="2200" b="0" strike="noStrike" spc="-1" baseline="0" dirty="0">
                <a:solidFill>
                  <a:schemeClr val="dk1"/>
                </a:solidFill>
                <a:latin typeface="Arial"/>
              </a:rPr>
              <a:t> for 120</a:t>
            </a:r>
            <a:r>
              <a:rPr lang="el-GR" sz="2200" b="0" strike="noStrike" spc="-1" baseline="0" dirty="0">
                <a:solidFill>
                  <a:schemeClr val="dk1"/>
                </a:solidFill>
                <a:latin typeface="Arial"/>
              </a:rPr>
              <a:t>μ</a:t>
            </a:r>
            <a:r>
              <a:rPr lang="en-US" sz="2200" b="0" strike="noStrike" spc="-1" baseline="0" dirty="0">
                <a:solidFill>
                  <a:schemeClr val="dk1"/>
                </a:solidFill>
                <a:latin typeface="Arial"/>
              </a:rPr>
              <a:t>m gap and </a:t>
            </a:r>
            <a:endParaRPr lang="en-US" sz="2200" b="0" strike="noStrike" spc="-1" baseline="0" dirty="0">
              <a:solidFill>
                <a:srgbClr val="FFFFFF"/>
              </a:solidFill>
              <a:latin typeface="Open Sauce"/>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42</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048537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latin typeface="Calibri" panose="020F050202020403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44</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605037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Investigating</a:t>
            </a:r>
            <a:r>
              <a:rPr lang="en-US" baseline="0" dirty="0"/>
              <a:t> new approaches to build large, robust prototypes </a:t>
            </a:r>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45</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3533405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47</a:t>
            </a:fld>
            <a:endParaRPr lang="fr-FR"/>
          </a:p>
        </p:txBody>
      </p:sp>
    </p:spTree>
    <p:extLst>
      <p:ext uri="{BB962C8B-B14F-4D97-AF65-F5344CB8AC3E}">
        <p14:creationId xmlns:p14="http://schemas.microsoft.com/office/powerpoint/2010/main" val="43084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51</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156802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3</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05447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fr-FR" sz="1200" b="0" i="0" u="none" strike="noStrike" cap="none" smtClean="0">
                <a:solidFill>
                  <a:schemeClr val="dk1"/>
                </a:solidFill>
                <a:latin typeface="Times"/>
                <a:ea typeface="Times"/>
                <a:cs typeface="Times"/>
                <a:sym typeface="Times"/>
              </a:rPr>
              <a:t>4</a:t>
            </a:fld>
            <a:endParaRPr lang="fr-FR"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288600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5</a:t>
            </a:fld>
            <a:endParaRPr lang="fr-FR"/>
          </a:p>
        </p:txBody>
      </p:sp>
    </p:spTree>
    <p:extLst>
      <p:ext uri="{BB962C8B-B14F-4D97-AF65-F5344CB8AC3E}">
        <p14:creationId xmlns:p14="http://schemas.microsoft.com/office/powerpoint/2010/main" val="316814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6</a:t>
            </a:fld>
            <a:endParaRPr lang="fr-FR"/>
          </a:p>
        </p:txBody>
      </p:sp>
    </p:spTree>
    <p:extLst>
      <p:ext uri="{BB962C8B-B14F-4D97-AF65-F5344CB8AC3E}">
        <p14:creationId xmlns:p14="http://schemas.microsoft.com/office/powerpoint/2010/main" val="114728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A7CF-AB7A-90DF-3378-C016B5A81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FEE15-5510-7450-A635-B84E58106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BE231-521B-FE51-F38B-9DFBEBDF2886}"/>
              </a:ext>
            </a:extLst>
          </p:cNvPr>
          <p:cNvSpPr>
            <a:spLocks noGrp="1"/>
          </p:cNvSpPr>
          <p:nvPr>
            <p:ph type="body" idx="1"/>
          </p:nvPr>
        </p:nvSpPr>
        <p:spPr/>
        <p:txBody>
          <a:bodyPr/>
          <a:lstStyle/>
          <a:p>
            <a:endParaRPr lang="el-GR" dirty="0"/>
          </a:p>
        </p:txBody>
      </p:sp>
      <p:sp>
        <p:nvSpPr>
          <p:cNvPr id="4" name="Footer Placeholder 3">
            <a:extLst>
              <a:ext uri="{FF2B5EF4-FFF2-40B4-BE49-F238E27FC236}">
                <a16:creationId xmlns:a16="http://schemas.microsoft.com/office/drawing/2014/main" id="{0EC5CFA0-2EAB-BC5C-197F-A193307F331D}"/>
              </a:ext>
            </a:extLst>
          </p:cNvPr>
          <p:cNvSpPr>
            <a:spLocks noGrp="1"/>
          </p:cNvSpPr>
          <p:nvPr>
            <p:ph type="ftr" sz="quarter" idx="4"/>
          </p:nvPr>
        </p:nvSpPr>
        <p:spPr/>
        <p:txBody>
          <a:bodyPr/>
          <a:lstStyle/>
          <a:p>
            <a:r>
              <a:rPr lang="fr-FR"/>
              <a:t>alexandra.kallitsopoulou@cea.fr</a:t>
            </a:r>
          </a:p>
        </p:txBody>
      </p:sp>
      <p:sp>
        <p:nvSpPr>
          <p:cNvPr id="5" name="Slide Number Placeholder 4">
            <a:extLst>
              <a:ext uri="{FF2B5EF4-FFF2-40B4-BE49-F238E27FC236}">
                <a16:creationId xmlns:a16="http://schemas.microsoft.com/office/drawing/2014/main" id="{06A24B82-9080-CB23-4D85-C70794B37F81}"/>
              </a:ext>
            </a:extLst>
          </p:cNvPr>
          <p:cNvSpPr>
            <a:spLocks noGrp="1"/>
          </p:cNvSpPr>
          <p:nvPr>
            <p:ph type="sldNum" sz="quarter" idx="5"/>
          </p:nvPr>
        </p:nvSpPr>
        <p:spPr/>
        <p:txBody>
          <a:bodyPr/>
          <a:lstStyle/>
          <a:p>
            <a:fld id="{087C14E6-2559-451E-807A-4A34163A34D7}" type="slidenum">
              <a:rPr lang="fr-FR" smtClean="0"/>
              <a:t>7</a:t>
            </a:fld>
            <a:endParaRPr lang="fr-FR"/>
          </a:p>
        </p:txBody>
      </p:sp>
    </p:spTree>
    <p:extLst>
      <p:ext uri="{BB962C8B-B14F-4D97-AF65-F5344CB8AC3E}">
        <p14:creationId xmlns:p14="http://schemas.microsoft.com/office/powerpoint/2010/main" val="146261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Bulk? </a:t>
            </a:r>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8</a:t>
            </a:fld>
            <a:endParaRPr lang="fr-FR"/>
          </a:p>
        </p:txBody>
      </p:sp>
    </p:spTree>
    <p:extLst>
      <p:ext uri="{BB962C8B-B14F-4D97-AF65-F5344CB8AC3E}">
        <p14:creationId xmlns:p14="http://schemas.microsoft.com/office/powerpoint/2010/main" val="196445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4"/>
          </p:nvPr>
        </p:nvSpPr>
        <p:spPr/>
        <p:txBody>
          <a:bodyPr/>
          <a:lstStyle/>
          <a:p>
            <a:r>
              <a:rPr lang="fr-FR"/>
              <a:t>alexandra.kallitsopoulou@cea.fr</a:t>
            </a:r>
          </a:p>
        </p:txBody>
      </p:sp>
      <p:sp>
        <p:nvSpPr>
          <p:cNvPr id="5" name="Slide Number Placeholder 4"/>
          <p:cNvSpPr>
            <a:spLocks noGrp="1"/>
          </p:cNvSpPr>
          <p:nvPr>
            <p:ph type="sldNum" sz="quarter" idx="5"/>
          </p:nvPr>
        </p:nvSpPr>
        <p:spPr/>
        <p:txBody>
          <a:bodyPr/>
          <a:lstStyle/>
          <a:p>
            <a:fld id="{087C14E6-2559-451E-807A-4A34163A34D7}" type="slidenum">
              <a:rPr lang="fr-FR" smtClean="0"/>
              <a:t>10</a:t>
            </a:fld>
            <a:endParaRPr lang="fr-FR"/>
          </a:p>
        </p:txBody>
      </p:sp>
    </p:spTree>
    <p:extLst>
      <p:ext uri="{BB962C8B-B14F-4D97-AF65-F5344CB8AC3E}">
        <p14:creationId xmlns:p14="http://schemas.microsoft.com/office/powerpoint/2010/main" val="3084271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10053280" y="0"/>
            <a:ext cx="2138719" cy="1879169"/>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4" name="Imag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417" y="62237"/>
            <a:ext cx="1704516" cy="812928"/>
          </a:xfrm>
          <a:prstGeom prst="rect">
            <a:avLst/>
          </a:prstGeom>
        </p:spPr>
      </p:pic>
      <p:grpSp>
        <p:nvGrpSpPr>
          <p:cNvPr id="12" name="Group 1"/>
          <p:cNvGrpSpPr/>
          <p:nvPr userDrawn="1"/>
        </p:nvGrpSpPr>
        <p:grpSpPr>
          <a:xfrm>
            <a:off x="3274017" y="62237"/>
            <a:ext cx="1294108" cy="887034"/>
            <a:chOff x="601100" y="1043689"/>
            <a:chExt cx="8799009" cy="6857280"/>
          </a:xfrm>
        </p:grpSpPr>
        <p:pic>
          <p:nvPicPr>
            <p:cNvPr id="13" name="Picture 5"/>
            <p:cNvPicPr/>
            <p:nvPr/>
          </p:nvPicPr>
          <p:blipFill>
            <a:blip r:embed="rId4"/>
            <a:srcRect b="4"/>
            <a:stretch/>
          </p:blipFill>
          <p:spPr>
            <a:xfrm>
              <a:off x="601100" y="1043689"/>
              <a:ext cx="8423640" cy="6857280"/>
            </a:xfrm>
            <a:prstGeom prst="rect">
              <a:avLst/>
            </a:prstGeom>
            <a:ln>
              <a:noFill/>
            </a:ln>
          </p:spPr>
        </p:pic>
        <p:sp>
          <p:nvSpPr>
            <p:cNvPr id="14" name="TextShape 2"/>
            <p:cNvSpPr txBox="1"/>
            <p:nvPr/>
          </p:nvSpPr>
          <p:spPr>
            <a:xfrm>
              <a:off x="2359227" y="3893650"/>
              <a:ext cx="7040882" cy="3039478"/>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5" name="Picture 14"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1952913" y="108488"/>
            <a:ext cx="1226814" cy="613407"/>
          </a:xfrm>
          <a:prstGeom prst="rect">
            <a:avLst/>
          </a:prstGeom>
        </p:spPr>
      </p:pic>
      <p:grpSp>
        <p:nvGrpSpPr>
          <p:cNvPr id="16" name="Group 1"/>
          <p:cNvGrpSpPr/>
          <p:nvPr userDrawn="1"/>
        </p:nvGrpSpPr>
        <p:grpSpPr>
          <a:xfrm>
            <a:off x="3306393" y="62237"/>
            <a:ext cx="1294108" cy="887034"/>
            <a:chOff x="601100" y="1043689"/>
            <a:chExt cx="8799009" cy="6857280"/>
          </a:xfrm>
        </p:grpSpPr>
        <p:pic>
          <p:nvPicPr>
            <p:cNvPr id="17" name="Picture 5"/>
            <p:cNvPicPr/>
            <p:nvPr/>
          </p:nvPicPr>
          <p:blipFill>
            <a:blip r:embed="rId4"/>
            <a:srcRect b="4"/>
            <a:stretch/>
          </p:blipFill>
          <p:spPr>
            <a:xfrm>
              <a:off x="601100" y="1043689"/>
              <a:ext cx="8423640" cy="6857280"/>
            </a:xfrm>
            <a:prstGeom prst="rect">
              <a:avLst/>
            </a:prstGeom>
            <a:ln>
              <a:noFill/>
            </a:ln>
          </p:spPr>
        </p:pic>
        <p:sp>
          <p:nvSpPr>
            <p:cNvPr id="18" name="TextShape 2"/>
            <p:cNvSpPr txBox="1"/>
            <p:nvPr/>
          </p:nvSpPr>
          <p:spPr>
            <a:xfrm>
              <a:off x="2359227" y="3893650"/>
              <a:ext cx="7040882" cy="3039478"/>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9" name="Picture 18"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1985289" y="108488"/>
            <a:ext cx="1226814" cy="613407"/>
          </a:xfrm>
          <a:prstGeom prst="rect">
            <a:avLst/>
          </a:prstGeom>
        </p:spPr>
      </p:pic>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en-US"/>
              <a:t>CEPC 2025</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a:t>
            </a:fld>
            <a:endParaRPr lang="fr-FR" dirty="0"/>
          </a:p>
        </p:txBody>
      </p:sp>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en-US"/>
              <a:t>CEPC 2025</a:t>
            </a:r>
            <a:endParaRPr lang="fr-FR" dirty="0"/>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en-US"/>
              <a:t>CEPC 2025</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en-US"/>
              <a:t>CEPC 2025</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9" name="Imag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4850" y="726022"/>
            <a:ext cx="3778331" cy="1801985"/>
          </a:xfrm>
          <a:prstGeom prst="rect">
            <a:avLst/>
          </a:prstGeom>
        </p:spPr>
      </p:pic>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CEPC 2025</a:t>
            </a:r>
            <a:endParaRPr lang="fr-FR" dirty="0"/>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en-US"/>
              <a:t>CEPC 2025</a:t>
            </a:r>
            <a:endParaRPr lang="fr-FR" dirty="0"/>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en-US"/>
              <a:t>CEPC 2025</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en-US"/>
              <a:t>CEPC 2025</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838" y="716473"/>
            <a:ext cx="3778331" cy="1801985"/>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CEPC 2025</a:t>
            </a:r>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en-US"/>
              <a:t>CEPC 2025</a:t>
            </a:r>
            <a:endParaRPr lang="fr-F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034" y="616120"/>
            <a:ext cx="2388908" cy="1139333"/>
          </a:xfrm>
          <a:prstGeom prst="rect">
            <a:avLst/>
          </a:prstGeom>
        </p:spPr>
      </p:pic>
      <p:grpSp>
        <p:nvGrpSpPr>
          <p:cNvPr id="11" name="Group 1"/>
          <p:cNvGrpSpPr/>
          <p:nvPr userDrawn="1"/>
        </p:nvGrpSpPr>
        <p:grpSpPr>
          <a:xfrm>
            <a:off x="1904611" y="1810733"/>
            <a:ext cx="1294108" cy="887034"/>
            <a:chOff x="601100" y="1043690"/>
            <a:chExt cx="8799009" cy="6857280"/>
          </a:xfrm>
        </p:grpSpPr>
        <p:pic>
          <p:nvPicPr>
            <p:cNvPr id="12" name="Picture 5"/>
            <p:cNvPicPr/>
            <p:nvPr/>
          </p:nvPicPr>
          <p:blipFill>
            <a:blip r:embed="rId4"/>
            <a:srcRect b="4"/>
            <a:stretch/>
          </p:blipFill>
          <p:spPr>
            <a:xfrm>
              <a:off x="601100" y="1043690"/>
              <a:ext cx="8423641" cy="6857280"/>
            </a:xfrm>
            <a:prstGeom prst="rect">
              <a:avLst/>
            </a:prstGeom>
            <a:ln>
              <a:noFill/>
            </a:ln>
          </p:spPr>
        </p:pic>
        <p:sp>
          <p:nvSpPr>
            <p:cNvPr id="13" name="TextShape 2"/>
            <p:cNvSpPr txBox="1"/>
            <p:nvPr/>
          </p:nvSpPr>
          <p:spPr>
            <a:xfrm>
              <a:off x="2359225" y="3893650"/>
              <a:ext cx="7040884" cy="3039475"/>
            </a:xfrm>
            <a:prstGeom prst="rect">
              <a:avLst/>
            </a:prstGeom>
            <a:noFill/>
            <a:ln>
              <a:noFill/>
            </a:ln>
          </p:spPr>
          <p:txBody>
            <a:bodyPr lIns="90000" tIns="45000" rIns="90000" bIns="45000"/>
            <a:lstStyle/>
            <a:p>
              <a:r>
                <a:rPr lang="en-US" sz="1100" spc="-1" dirty="0">
                  <a:solidFill>
                    <a:srgbClr val="ED1C24"/>
                  </a:solidFill>
                </a:rPr>
                <a:t>PICOSEC</a:t>
              </a:r>
              <a:endParaRPr lang="en-US" sz="1100" spc="-1" dirty="0"/>
            </a:p>
            <a:p>
              <a:r>
                <a:rPr lang="en-US" sz="1100" spc="-1" dirty="0"/>
                <a:t>Micromegas</a:t>
              </a:r>
            </a:p>
          </p:txBody>
        </p:sp>
      </p:grpSp>
      <p:pic>
        <p:nvPicPr>
          <p:cNvPr id="14" name="Picture 13"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5"/>
          <a:srcRect t="26226" b="23773"/>
          <a:stretch/>
        </p:blipFill>
        <p:spPr>
          <a:xfrm>
            <a:off x="756034" y="2019114"/>
            <a:ext cx="1226814" cy="613407"/>
          </a:xfrm>
          <a:prstGeom prst="rect">
            <a:avLst/>
          </a:prstGeom>
        </p:spPr>
      </p:pic>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124128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pic>
        <p:nvPicPr>
          <p:cNvPr id="11" name="Imag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4675" y="728663"/>
            <a:ext cx="3778331" cy="1801985"/>
          </a:xfrm>
          <a:prstGeom prst="rect">
            <a:avLst/>
          </a:prstGeom>
        </p:spPr>
      </p:pic>
    </p:spTree>
    <p:extLst>
      <p:ext uri="{BB962C8B-B14F-4D97-AF65-F5344CB8AC3E}">
        <p14:creationId xmlns:p14="http://schemas.microsoft.com/office/powerpoint/2010/main" val="4051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pic>
        <p:nvPicPr>
          <p:cNvPr id="5" name="Image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7314" y="726066"/>
            <a:ext cx="3757027" cy="1791824"/>
          </a:xfrm>
          <a:prstGeom prst="rect">
            <a:avLst/>
          </a:prstGeom>
        </p:spPr>
      </p:pic>
    </p:spTree>
    <p:extLst>
      <p:ext uri="{BB962C8B-B14F-4D97-AF65-F5344CB8AC3E}">
        <p14:creationId xmlns:p14="http://schemas.microsoft.com/office/powerpoint/2010/main" val="4267038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4" name="Slide Number Placeholder 3"/>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a:t>
            </a:fld>
            <a:endParaRPr lang="fr-FR" sz="1000" dirty="0">
              <a:solidFill>
                <a:srgbClr val="666666"/>
              </a:solidFill>
              <a:cs typeface="Times" panose="02020603050405020304" pitchFamily="18" charset="0"/>
            </a:endParaRPr>
          </a:p>
        </p:txBody>
      </p:sp>
      <p:sp>
        <p:nvSpPr>
          <p:cNvPr id="5" name="Content Placeholder 2"/>
          <p:cNvSpPr>
            <a:spLocks noGrp="1"/>
          </p:cNvSpPr>
          <p:nvPr>
            <p:ph idx="1"/>
          </p:nvPr>
        </p:nvSpPr>
        <p:spPr>
          <a:xfrm>
            <a:off x="768350" y="1268413"/>
            <a:ext cx="10896599" cy="4968875"/>
          </a:xfrm>
        </p:spPr>
        <p:txBody>
          <a:bodyPr/>
          <a:lstStyle>
            <a:lvl1pPr marL="0" indent="290513">
              <a:defRPr>
                <a:solidFill>
                  <a:srgbClr val="A50021"/>
                </a:solidFill>
              </a:defRPr>
            </a:lvl1pPr>
            <a:lvl2pPr marL="623888" indent="-268288">
              <a:buFont typeface="Wingdings" panose="05000000000000000000" pitchFamily="2" charset="2"/>
              <a:buChar char="Ø"/>
              <a:defRPr>
                <a:solidFill>
                  <a:schemeClr val="tx1"/>
                </a:solidFill>
              </a:defRPr>
            </a:lvl2pPr>
            <a:lvl3pPr marL="914400" indent="-222250">
              <a:buFont typeface="Arial" panose="020B060402020202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Shape 13"/>
          <p:cNvSpPr txBox="1">
            <a:spLocks noGrp="1"/>
          </p:cNvSpPr>
          <p:nvPr>
            <p:ph type="ftr" idx="12"/>
          </p:nvPr>
        </p:nvSpPr>
        <p:spPr>
          <a:xfrm>
            <a:off x="3599723" y="6491673"/>
            <a:ext cx="499243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b="0" i="0" u="none" strike="noStrike" cap="none">
                <a:solidFill>
                  <a:srgbClr val="666666"/>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r>
              <a:rPr lang="en-US"/>
              <a:t>CEPC 2025</a:t>
            </a:r>
            <a:endParaRPr lang="fr-FR" dirty="0"/>
          </a:p>
        </p:txBody>
      </p:sp>
    </p:spTree>
    <p:extLst>
      <p:ext uri="{BB962C8B-B14F-4D97-AF65-F5344CB8AC3E}">
        <p14:creationId xmlns:p14="http://schemas.microsoft.com/office/powerpoint/2010/main" val="353609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idx="11"/>
          </p:nvPr>
        </p:nvSpPr>
        <p:spPr>
          <a:xfrm>
            <a:off x="10512492" y="6522910"/>
            <a:ext cx="1492249" cy="249695"/>
          </a:xfrm>
          <a:prstGeom prst="rect">
            <a:avLst/>
          </a:prstGeom>
        </p:spPr>
        <p:txBody>
          <a:bodyPr/>
          <a:lstStyle>
            <a:lvl1pPr>
              <a:defRPr>
                <a:latin typeface="+mj-lt"/>
              </a:defRPr>
            </a:lvl1p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a:t>
            </a:fld>
            <a:endParaRPr lang="fr-FR" sz="1000" dirty="0">
              <a:solidFill>
                <a:srgbClr val="666666"/>
              </a:solidFill>
              <a:cs typeface="Times" panose="02020603050405020304" pitchFamily="18" charset="0"/>
            </a:endParaRPr>
          </a:p>
        </p:txBody>
      </p:sp>
      <p:sp>
        <p:nvSpPr>
          <p:cNvPr id="6" name="Shape 13"/>
          <p:cNvSpPr txBox="1">
            <a:spLocks noGrp="1"/>
          </p:cNvSpPr>
          <p:nvPr>
            <p:ph type="ftr" idx="12"/>
          </p:nvPr>
        </p:nvSpPr>
        <p:spPr>
          <a:xfrm>
            <a:off x="3639288" y="6407480"/>
            <a:ext cx="499243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000" b="0" i="0" u="none" strike="noStrike" cap="none">
                <a:solidFill>
                  <a:srgbClr val="666666"/>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pPr algn="ctr"/>
            <a:r>
              <a:rPr lang="en-US"/>
              <a:t>CEPC 2025</a:t>
            </a:r>
            <a:endParaRPr lang="fr-FR" dirty="0"/>
          </a:p>
        </p:txBody>
      </p:sp>
    </p:spTree>
    <p:extLst>
      <p:ext uri="{BB962C8B-B14F-4D97-AF65-F5344CB8AC3E}">
        <p14:creationId xmlns:p14="http://schemas.microsoft.com/office/powerpoint/2010/main" val="157457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dirty="0"/>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dirty="0"/>
          </a:p>
        </p:txBody>
      </p:sp>
      <p:sp>
        <p:nvSpPr>
          <p:cNvPr id="6" name="Espace réservé du pied de page 4">
            <a:extLst>
              <a:ext uri="{FF2B5EF4-FFF2-40B4-BE49-F238E27FC236}">
                <a16:creationId xmlns:a16="http://schemas.microsoft.com/office/drawing/2014/main" id="{1A86BFF6-C355-9EB1-3E3C-D93D28A9F21D}"/>
              </a:ext>
            </a:extLst>
          </p:cNvPr>
          <p:cNvSpPr txBox="1">
            <a:spLocks/>
          </p:cNvSpPr>
          <p:nvPr userDrawn="1"/>
        </p:nvSpPr>
        <p:spPr>
          <a:xfrm>
            <a:off x="4946367" y="6372225"/>
            <a:ext cx="3299352" cy="365125"/>
          </a:xfrm>
          <a:prstGeom prst="rect">
            <a:avLst/>
          </a:prstGeom>
        </p:spPr>
        <p:txBody>
          <a:bodyPr vert="horz" lIns="91440" tIns="45720" rIns="91440" bIns="45720" rtlCol="0" anchor="ctr"/>
          <a:lstStyle>
            <a:defPPr>
              <a:defRPr lang="fr-FR"/>
            </a:defPPr>
            <a:lvl1pPr marL="0" algn="l" defTabSz="914400" rtl="0" eaLnBrk="1" latinLnBrk="0" hangingPunct="1">
              <a:defRPr sz="11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17th Vienna </a:t>
            </a:r>
            <a:r>
              <a:rPr lang="fr-FR" dirty="0" err="1"/>
              <a:t>Conference</a:t>
            </a:r>
            <a:r>
              <a:rPr lang="fr-FR" dirty="0"/>
              <a:t> on Instrumentation </a:t>
            </a:r>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5928" y="1652937"/>
            <a:ext cx="10516944" cy="4148139"/>
          </a:xfrm>
        </p:spPr>
        <p:txBody>
          <a:bodyPr lIns="0" numCol="2" spcCol="360000"/>
          <a:lstStyle>
            <a:lvl1pPr marL="358775" indent="-358775">
              <a:spcBef>
                <a:spcPts val="1800"/>
              </a:spcBef>
              <a:buClrTx/>
              <a:buSzPct val="100000"/>
              <a:buFont typeface="Arial" panose="020B0604020202020204" pitchFamily="34" charset="0"/>
              <a:buChar char="•"/>
              <a:defRPr>
                <a:solidFill>
                  <a:schemeClr val="tx1"/>
                </a:solidFill>
                <a:latin typeface="+mn-lt"/>
              </a:defRPr>
            </a:lvl1pPr>
            <a:lvl2pPr marL="701675" indent="-342900">
              <a:buClrTx/>
              <a:buFont typeface="Arial" panose="020B0604020202020204" pitchFamily="34" charset="0"/>
              <a:buChar char="•"/>
              <a:defRPr sz="1400">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dirty="0"/>
              <a:t>Modifiez le style du titre</a:t>
            </a:r>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503694"/>
            <a:ext cx="544056" cy="6354305"/>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en-US"/>
              <a:t>CEPC 2025</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E988CD6-F875-5F20-CB25-53D3006C5582}"/>
              </a:ext>
            </a:extLst>
          </p:cNvPr>
          <p:cNvSpPr/>
          <p:nvPr userDrawn="1"/>
        </p:nvSpPr>
        <p:spPr>
          <a:xfrm>
            <a:off x="1651728" y="3096648"/>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en-US"/>
              <a:t>CEPC 2025</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a:t>
            </a:fld>
            <a:endParaRPr lang="fr-FR" dirty="0"/>
          </a:p>
        </p:txBody>
      </p:sp>
      <p:sp>
        <p:nvSpPr>
          <p:cNvPr id="12" name="Line 4">
            <a:extLst>
              <a:ext uri="{FF2B5EF4-FFF2-40B4-BE49-F238E27FC236}">
                <a16:creationId xmlns:a16="http://schemas.microsoft.com/office/drawing/2014/main" id="{ADCF729C-71F9-B068-CCB1-9A657EA3168B}"/>
              </a:ext>
            </a:extLst>
          </p:cNvPr>
          <p:cNvSpPr/>
          <p:nvPr userDrawn="1"/>
        </p:nvSpPr>
        <p:spPr>
          <a:xfrm flipV="1">
            <a:off x="2279761" y="3669340"/>
            <a:ext cx="8300639" cy="22902"/>
          </a:xfrm>
          <a:prstGeom prst="line">
            <a:avLst/>
          </a:prstGeom>
          <a:ln/>
        </p:spPr>
        <p:style>
          <a:lnRef idx="2">
            <a:schemeClr val="dk1"/>
          </a:lnRef>
          <a:fillRef idx="0">
            <a:schemeClr val="dk1"/>
          </a:fillRef>
          <a:effectRef idx="1">
            <a:schemeClr val="dk1"/>
          </a:effectRef>
          <a:fontRef idx="minor">
            <a:schemeClr val="tx1"/>
          </a:fontRef>
        </p:style>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en-US"/>
              <a:t>CEPC 2025</a:t>
            </a:r>
            <a:endParaRPr lang="fr-F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5.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AFB88349-B85E-BFA4-4FBA-F5B09CEB47D3}"/>
              </a:ext>
            </a:extLst>
          </p:cNvPr>
          <p:cNvPicPr>
            <a:picLocks noChangeAspect="1"/>
          </p:cNvPicPr>
          <p:nvPr userDrawn="1"/>
        </p:nvPicPr>
        <p:blipFill rotWithShape="1">
          <a:blip r:embed="rId42"/>
          <a:srcRect t="26226" b="23773"/>
          <a:stretch/>
        </p:blipFill>
        <p:spPr>
          <a:xfrm>
            <a:off x="10772741" y="0"/>
            <a:ext cx="687422" cy="343711"/>
          </a:xfrm>
          <a:prstGeom prst="rect">
            <a:avLst/>
          </a:prstGeom>
        </p:spPr>
      </p:pic>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4943437" y="6343648"/>
            <a:ext cx="3299352" cy="365125"/>
          </a:xfrm>
          <a:prstGeom prst="rect">
            <a:avLst/>
          </a:prstGeom>
        </p:spPr>
        <p:txBody>
          <a:bodyPr vert="horz" lIns="91440" tIns="45720" rIns="91440" bIns="45720" rtlCol="0" anchor="ctr"/>
          <a:lstStyle>
            <a:lvl1pPr algn="l">
              <a:defRPr sz="1100" i="1">
                <a:solidFill>
                  <a:schemeClr val="tx1">
                    <a:tint val="75000"/>
                  </a:schemeClr>
                </a:solidFill>
              </a:defRPr>
            </a:lvl1pPr>
          </a:lstStyle>
          <a:p>
            <a:r>
              <a:rPr lang="en-US"/>
              <a:t>CEPC 2025</a:t>
            </a:r>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4"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
        <p:nvSpPr>
          <p:cNvPr id="9" name="Espace réservé du pied de page 4">
            <a:extLst>
              <a:ext uri="{FF2B5EF4-FFF2-40B4-BE49-F238E27FC236}">
                <a16:creationId xmlns:a16="http://schemas.microsoft.com/office/drawing/2014/main" id="{75C35D0C-47E7-5C23-F3E1-F607F10E2CE5}"/>
              </a:ext>
            </a:extLst>
          </p:cNvPr>
          <p:cNvSpPr txBox="1">
            <a:spLocks/>
          </p:cNvSpPr>
          <p:nvPr userDrawn="1"/>
        </p:nvSpPr>
        <p:spPr>
          <a:xfrm>
            <a:off x="623888" y="6343649"/>
            <a:ext cx="2483522"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alexandra.kallitsopoulou@cea.fr</a:t>
            </a:r>
          </a:p>
        </p:txBody>
      </p:sp>
      <p:pic>
        <p:nvPicPr>
          <p:cNvPr id="11" name="Image 3"/>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7259" y="4314"/>
            <a:ext cx="649413" cy="309722"/>
          </a:xfrm>
          <a:prstGeom prst="rect">
            <a:avLst/>
          </a:prstGeom>
        </p:spPr>
      </p:pic>
      <p:grpSp>
        <p:nvGrpSpPr>
          <p:cNvPr id="12" name="Group 1"/>
          <p:cNvGrpSpPr/>
          <p:nvPr userDrawn="1"/>
        </p:nvGrpSpPr>
        <p:grpSpPr>
          <a:xfrm>
            <a:off x="11535329" y="4314"/>
            <a:ext cx="652383" cy="423667"/>
            <a:chOff x="601102" y="1043689"/>
            <a:chExt cx="8799007" cy="6857280"/>
          </a:xfrm>
        </p:grpSpPr>
        <p:pic>
          <p:nvPicPr>
            <p:cNvPr id="13" name="Picture 5"/>
            <p:cNvPicPr/>
            <p:nvPr/>
          </p:nvPicPr>
          <p:blipFill>
            <a:blip r:embed="rId46"/>
            <a:srcRect b="4"/>
            <a:stretch/>
          </p:blipFill>
          <p:spPr>
            <a:xfrm>
              <a:off x="601102" y="1043689"/>
              <a:ext cx="8423640" cy="6857280"/>
            </a:xfrm>
            <a:prstGeom prst="rect">
              <a:avLst/>
            </a:prstGeom>
            <a:ln>
              <a:noFill/>
            </a:ln>
          </p:spPr>
        </p:pic>
        <p:sp>
          <p:nvSpPr>
            <p:cNvPr id="14" name="TextShape 2"/>
            <p:cNvSpPr txBox="1"/>
            <p:nvPr/>
          </p:nvSpPr>
          <p:spPr>
            <a:xfrm>
              <a:off x="1793396" y="3893655"/>
              <a:ext cx="7606713" cy="3039483"/>
            </a:xfrm>
            <a:prstGeom prst="rect">
              <a:avLst/>
            </a:prstGeom>
            <a:noFill/>
            <a:ln>
              <a:noFill/>
            </a:ln>
          </p:spPr>
          <p:txBody>
            <a:bodyPr lIns="90000" tIns="45000" rIns="90000" bIns="45000"/>
            <a:lstStyle/>
            <a:p>
              <a:r>
                <a:rPr lang="en-US" sz="500" spc="-1" dirty="0">
                  <a:solidFill>
                    <a:srgbClr val="ED1C24"/>
                  </a:solidFill>
                </a:rPr>
                <a:t>PICOSEC</a:t>
              </a:r>
              <a:endParaRPr lang="en-US" sz="500" spc="-1" dirty="0"/>
            </a:p>
            <a:p>
              <a:r>
                <a:rPr lang="en-US" sz="500" spc="-1" dirty="0"/>
                <a:t>Micromegas</a:t>
              </a:r>
            </a:p>
          </p:txBody>
        </p:sp>
      </p:grpSp>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5" r:id="rId36"/>
    <p:sldLayoutId id="2147483694" r:id="rId37"/>
    <p:sldLayoutId id="2147483668" r:id="rId38"/>
    <p:sldLayoutId id="2147483696" r:id="rId39"/>
    <p:sldLayoutId id="2147483697" r:id="rId40"/>
  </p:sldLayoutIdLst>
  <p:hf hdr="0" dt="0"/>
  <p:txStyles>
    <p:title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s://doi.org/10.1016/j.nima.2024.170127" TargetMode="External"/><Relationship Id="rId5" Type="http://schemas.openxmlformats.org/officeDocument/2006/relationships/image" Target="../media/image39.png"/><Relationship Id="rId4" Type="http://schemas.openxmlformats.org/officeDocument/2006/relationships/hyperlink" Target="https://indico.cern.ch/event/1453371/contributions/6146435/" TargetMode="External"/><Relationship Id="rId9" Type="http://schemas.openxmlformats.org/officeDocument/2006/relationships/hyperlink" Target="https://indico.cern.ch/event/1413681/contributions/5993207/attachments/2879400/5043954/DRD1_talk.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hyperlink" Target="https://arxiv.org/abs/2407.09953"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emf"/><Relationship Id="rId10" Type="http://schemas.openxmlformats.org/officeDocument/2006/relationships/hyperlink" Target="https://arxiv.org/abs/2406.08712" TargetMode="External"/><Relationship Id="rId4" Type="http://schemas.openxmlformats.org/officeDocument/2006/relationships/image" Target="../media/image43.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hyperlink" Target="https://iopscience.iop.org/article/10.1088/1748-0221/18/07/C07012" TargetMode="External"/><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hyperlink" Target="https://iopscience.iop.org/article/10.1088/1748-0221/18/07/C07012" TargetMode="External"/><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51.emf"/><Relationship Id="rId11" Type="http://schemas.openxmlformats.org/officeDocument/2006/relationships/hyperlink" Target="https://arxiv.org/abs/2501.04991" TargetMode="External"/><Relationship Id="rId5" Type="http://schemas.openxmlformats.org/officeDocument/2006/relationships/image" Target="../media/image50.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arxiv.org/abs/2501.0499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hyperlink" Target="https://doi.org/10.1016/j.nima.2024.169903"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indico.cern.ch/event/1353517/attachments/2772398/4831052/terranova_cern_enubet_15dec2023.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cds.cern.ch/record/2890572" TargetMode="External"/><Relationship Id="rId1" Type="http://schemas.openxmlformats.org/officeDocument/2006/relationships/slideLayout" Target="../slideLayouts/slideLayout23.xml"/><Relationship Id="rId4" Type="http://schemas.openxmlformats.org/officeDocument/2006/relationships/image" Target="../media/image84.gif"/></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3.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 Id="rId4" Type="http://schemas.openxmlformats.org/officeDocument/2006/relationships/hyperlink" Target="https://arxiv.org/abs/2501.0499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hyperlink" Target="https://arxiv.org/abs/2501.04991" TargetMode="Externa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9.xml"/><Relationship Id="rId6" Type="http://schemas.openxmlformats.org/officeDocument/2006/relationships/image" Target="../media/image1110.png"/><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png"/><Relationship Id="rId1" Type="http://schemas.openxmlformats.org/officeDocument/2006/relationships/slideLayout" Target="../slideLayouts/slideLayout39.xml"/><Relationship Id="rId5" Type="http://schemas.openxmlformats.org/officeDocument/2006/relationships/image" Target="../media/image113.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mailto:alexandra.kallitsopoulou@cea.fr" TargetMode="External"/><Relationship Id="rId2" Type="http://schemas.openxmlformats.org/officeDocument/2006/relationships/hyperlink" Target="mailto:thomas.papaevangelou@cea.fr" TargetMode="Externa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5.png"/><Relationship Id="rId1" Type="http://schemas.openxmlformats.org/officeDocument/2006/relationships/slideLayout" Target="../slideLayouts/slideLayout28.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hyperlink" Target="https://arxiv.org/pdf/2406.05657" TargetMode="External"/><Relationship Id="rId3" Type="http://schemas.openxmlformats.org/officeDocument/2006/relationships/image" Target="../media/image121.png"/><Relationship Id="rId7" Type="http://schemas.openxmlformats.org/officeDocument/2006/relationships/hyperlink" Target="https://indico.cern.ch/event/1386009/contributions/6279036/"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122.png"/><Relationship Id="rId4" Type="http://schemas.openxmlformats.org/officeDocument/2006/relationships/image" Target="../media/image430.pn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hyperlink" Target="https://indico.cern.ch/event/1413681/contributions/5993207/attachments/2879400/5043954/DRD1_talk.pdf" TargetMode="External"/><Relationship Id="rId10" Type="http://schemas.openxmlformats.org/officeDocument/2006/relationships/image" Target="../media/image41.png"/><Relationship Id="rId4" Type="http://schemas.openxmlformats.org/officeDocument/2006/relationships/image" Target="../media/image480.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hyperlink" Target="https://indico.cern.ch/event/1453371/contributions/6146435/" TargetMode="External"/><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doi.org/10.1016/j.nima.2021.16504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hyperlink" Target="https://tel.archives-ouvertes.fr/tel-03167728" TargetMode="External"/><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s://doi.org/10.1016/j.nima.2018.04.033"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hyperlink" Target="https://indico.cern.ch/event/1453371/contributions/6146435/" TargetMode="External"/><Relationship Id="rId2" Type="http://schemas.openxmlformats.org/officeDocument/2006/relationships/image" Target="../media/image130.png"/><Relationship Id="rId1" Type="http://schemas.openxmlformats.org/officeDocument/2006/relationships/slideLayout" Target="../slideLayouts/slideLayout4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doi.org/10.1016/j.nima.2021.165049"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doi.org/10.1016/j.nima.2021.165076" TargetMode="External"/><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6.emf"/><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141.png"/><Relationship Id="rId11" Type="http://schemas.openxmlformats.org/officeDocument/2006/relationships/image" Target="../media/image145.png"/><Relationship Id="rId5" Type="http://schemas.openxmlformats.org/officeDocument/2006/relationships/image" Target="../media/image140.png"/><Relationship Id="rId10" Type="http://schemas.openxmlformats.org/officeDocument/2006/relationships/image" Target="../media/image144.png"/><Relationship Id="rId4" Type="http://schemas.openxmlformats.org/officeDocument/2006/relationships/image" Target="../media/image139.png"/><Relationship Id="rId9" Type="http://schemas.openxmlformats.org/officeDocument/2006/relationships/image" Target="../media/image143.png"/></Relationships>
</file>

<file path=ppt/slides/_rels/slide4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40.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3" Type="http://schemas.openxmlformats.org/officeDocument/2006/relationships/image" Target="../media/image151.png"/><Relationship Id="rId7" Type="http://schemas.openxmlformats.org/officeDocument/2006/relationships/image" Target="../media/image153.png"/><Relationship Id="rId12" Type="http://schemas.openxmlformats.org/officeDocument/2006/relationships/hyperlink" Target="https://doi.org/10.48550/arXiv.2112.14113" TargetMode="External"/><Relationship Id="rId2" Type="http://schemas.openxmlformats.org/officeDocument/2006/relationships/image" Target="../media/image50.png"/><Relationship Id="rId1" Type="http://schemas.openxmlformats.org/officeDocument/2006/relationships/slideLayout" Target="../slideLayouts/slideLayout39.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hyperlink" Target="https://indico.cern.ch/event/1071632/sessions/408832/#20211116" TargetMode="External"/><Relationship Id="rId10" Type="http://schemas.openxmlformats.org/officeDocument/2006/relationships/image" Target="../media/image156.png"/><Relationship Id="rId4" Type="http://schemas.openxmlformats.org/officeDocument/2006/relationships/image" Target="../media/image51.emf"/><Relationship Id="rId9"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160.png"/><Relationship Id="rId4" Type="http://schemas.openxmlformats.org/officeDocument/2006/relationships/image" Target="../media/image390.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20.png"/><Relationship Id="rId1" Type="http://schemas.openxmlformats.org/officeDocument/2006/relationships/slideLayout" Target="../slideLayouts/slideLayout23.xml"/><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9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28.xml"/><Relationship Id="rId1" Type="http://schemas.openxmlformats.org/officeDocument/2006/relationships/slideLayout" Target="../slideLayouts/slideLayout40.xml"/><Relationship Id="rId5" Type="http://schemas.openxmlformats.org/officeDocument/2006/relationships/image" Target="../media/image830.png"/><Relationship Id="rId4" Type="http://schemas.openxmlformats.org/officeDocument/2006/relationships/image" Target="../media/image820.png"/></Relationships>
</file>

<file path=ppt/slides/_rels/slide5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9.xml"/><Relationship Id="rId4" Type="http://schemas.openxmlformats.org/officeDocument/2006/relationships/image" Target="../media/image1000.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doi.org/10.1016/j.nima.2018.04.033" TargetMode="Externa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hyperlink" Target="https://doi.org/10.1016/j.nima.2018.04.033"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gray">
          <a:xfrm>
            <a:off x="895179" y="1868144"/>
            <a:ext cx="10407334" cy="1006941"/>
          </a:xfrm>
          <a:prstGeom prst="rect">
            <a:avLst/>
          </a:prstGeom>
        </p:spPr>
        <p:txBody>
          <a:bodyPr vert="horz" lIns="0" tIns="0" rIns="0" bIns="0" rtlCol="0" anchor="t" anchorCtr="0">
            <a:noAutofit/>
          </a:bodyPr>
          <a:lstStyle>
            <a:lvl1pPr algn="l" defTabSz="914400" rtl="0" eaLnBrk="1" fontAlgn="base" latinLnBrk="0" hangingPunct="1">
              <a:lnSpc>
                <a:spcPts val="3800"/>
              </a:lnSpc>
              <a:spcBef>
                <a:spcPct val="0"/>
              </a:spcBef>
              <a:spcAft>
                <a:spcPct val="0"/>
              </a:spcAft>
              <a:buNone/>
              <a:defRPr lang="fr-FR" sz="2800" b="0" i="0" kern="1200" cap="all" baseline="0">
                <a:solidFill>
                  <a:srgbClr val="666666"/>
                </a:solidFill>
                <a:effectLst/>
                <a:latin typeface="+mj-lt"/>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Comic Sans MS" pitchFamily="66" charset="0"/>
              </a:defRPr>
            </a:lvl6pPr>
            <a:lvl7pPr marL="914400" algn="ctr" rtl="0" fontAlgn="base">
              <a:spcBef>
                <a:spcPct val="0"/>
              </a:spcBef>
              <a:spcAft>
                <a:spcPct val="0"/>
              </a:spcAft>
              <a:defRPr sz="3600">
                <a:solidFill>
                  <a:schemeClr val="tx2"/>
                </a:solidFill>
                <a:latin typeface="Comic Sans MS" pitchFamily="66" charset="0"/>
              </a:defRPr>
            </a:lvl7pPr>
            <a:lvl8pPr marL="1371600" algn="ctr" rtl="0" fontAlgn="base">
              <a:spcBef>
                <a:spcPct val="0"/>
              </a:spcBef>
              <a:spcAft>
                <a:spcPct val="0"/>
              </a:spcAft>
              <a:defRPr sz="3600">
                <a:solidFill>
                  <a:schemeClr val="tx2"/>
                </a:solidFill>
                <a:latin typeface="Comic Sans MS" pitchFamily="66" charset="0"/>
              </a:defRPr>
            </a:lvl8pPr>
            <a:lvl9pPr marL="1828800" algn="ctr" rtl="0" fontAlgn="base">
              <a:spcBef>
                <a:spcPct val="0"/>
              </a:spcBef>
              <a:spcAft>
                <a:spcPct val="0"/>
              </a:spcAft>
              <a:defRPr sz="3600">
                <a:solidFill>
                  <a:schemeClr val="tx2"/>
                </a:solidFill>
                <a:latin typeface="Comic Sans MS" pitchFamily="66" charset="0"/>
              </a:defRPr>
            </a:lvl9pPr>
          </a:lstStyle>
          <a:p>
            <a:pPr algn="ctr"/>
            <a:r>
              <a:rPr lang="en-US" sz="2600" b="1" i="1" cap="none" dirty="0">
                <a:solidFill>
                  <a:srgbClr val="C00000"/>
                </a:solidFill>
                <a:effectLst>
                  <a:outerShdw blurRad="38100" dist="38100" dir="2700000" algn="tl">
                    <a:srgbClr val="000000">
                      <a:alpha val="43137"/>
                    </a:srgbClr>
                  </a:outerShdw>
                </a:effectLst>
                <a:latin typeface="+mn-lt"/>
              </a:rPr>
              <a:t>PICOSEC Micromegas: A Scalable Solution for</a:t>
            </a:r>
          </a:p>
          <a:p>
            <a:pPr algn="ctr"/>
            <a:r>
              <a:rPr lang="en-US" sz="2600" b="1" i="1" cap="none" dirty="0">
                <a:solidFill>
                  <a:srgbClr val="C00000"/>
                </a:solidFill>
                <a:effectLst>
                  <a:outerShdw blurRad="38100" dist="38100" dir="2700000" algn="tl">
                    <a:srgbClr val="000000">
                      <a:alpha val="43137"/>
                    </a:srgbClr>
                  </a:outerShdw>
                </a:effectLst>
                <a:latin typeface="+mn-lt"/>
              </a:rPr>
              <a:t>Precise Timing Applications</a:t>
            </a:r>
          </a:p>
        </p:txBody>
      </p:sp>
      <mc:AlternateContent xmlns:mc="http://schemas.openxmlformats.org/markup-compatibility/2006" xmlns:a14="http://schemas.microsoft.com/office/drawing/2010/main">
        <mc:Choice Requires="a14">
          <p:sp>
            <p:nvSpPr>
              <p:cNvPr id="8" name="Rectangle 7"/>
              <p:cNvSpPr/>
              <p:nvPr/>
            </p:nvSpPr>
            <p:spPr>
              <a:xfrm>
                <a:off x="895178" y="5727525"/>
                <a:ext cx="10194599" cy="902811"/>
              </a:xfrm>
              <a:prstGeom prst="rect">
                <a:avLst/>
              </a:prstGeom>
            </p:spPr>
            <p:txBody>
              <a:bodyPr wrap="square">
                <a:spAutoFit/>
              </a:bodyPr>
              <a:lstStyle/>
              <a:p>
                <a:pPr algn="ctr"/>
                <a14:m>
                  <m:oMath xmlns:m="http://schemas.openxmlformats.org/officeDocument/2006/math">
                    <m:sSup>
                      <m:sSupPr>
                        <m:ctrlPr>
                          <a:rPr lang="fr-FR" sz="1600" b="1" i="1" u="sng" smtClean="0">
                            <a:latin typeface="Cambria Math" panose="02040503050406030204" pitchFamily="18" charset="0"/>
                          </a:rPr>
                        </m:ctrlPr>
                      </m:sSupPr>
                      <m:e>
                        <m:r>
                          <m:rPr>
                            <m:nor/>
                          </m:rPr>
                          <a:rPr lang="fr-FR" sz="1600" b="1" u="sng" dirty="0"/>
                          <m:t>Alexandra</m:t>
                        </m:r>
                        <m:r>
                          <m:rPr>
                            <m:nor/>
                          </m:rPr>
                          <a:rPr lang="fr-FR" sz="1600" b="1" u="sng" dirty="0"/>
                          <m:t> </m:t>
                        </m:r>
                        <m:r>
                          <m:rPr>
                            <m:nor/>
                          </m:rPr>
                          <a:rPr lang="fr-FR" sz="1600" b="1" u="sng" dirty="0"/>
                          <m:t>Kallitsopoulou</m:t>
                        </m:r>
                      </m:e>
                      <m:sup>
                        <m:r>
                          <a:rPr lang="en-US" sz="1600" b="1" i="1" u="sng">
                            <a:latin typeface="Cambria Math" panose="02040503050406030204" pitchFamily="18" charset="0"/>
                          </a:rPr>
                          <m:t>(</m:t>
                        </m:r>
                        <m:r>
                          <a:rPr lang="en-US" sz="1600" b="1" i="1" u="sng">
                            <a:latin typeface="Cambria Math" panose="02040503050406030204" pitchFamily="18" charset="0"/>
                          </a:rPr>
                          <m:t>𝟏</m:t>
                        </m:r>
                        <m:r>
                          <a:rPr lang="en-US" sz="1600" b="1" i="1" u="sng">
                            <a:latin typeface="Cambria Math" panose="02040503050406030204" pitchFamily="18" charset="0"/>
                          </a:rPr>
                          <m:t>)</m:t>
                        </m:r>
                      </m:sup>
                    </m:sSup>
                  </m:oMath>
                </a14:m>
                <a:r>
                  <a:rPr lang="en-US" sz="1600" dirty="0"/>
                  <a:t>, Thomas Papaevangelou</a:t>
                </a:r>
                <a:r>
                  <a:rPr lang="en-US" sz="1600" baseline="30000" dirty="0"/>
                  <a:t>(1)</a:t>
                </a:r>
                <a:r>
                  <a:rPr lang="en-US" sz="1600" dirty="0"/>
                  <a:t> </a:t>
                </a:r>
              </a:p>
              <a:p>
                <a:pPr algn="ctr"/>
                <a:r>
                  <a:rPr lang="en-US" sz="1600" dirty="0"/>
                  <a:t>on behalf of the DRD1-PICOSEC Micromegas Collaboration</a:t>
                </a:r>
                <a:endParaRPr lang="fr-FR" sz="1700" b="1" dirty="0"/>
              </a:p>
              <a:p>
                <a:pPr algn="ctr">
                  <a:lnSpc>
                    <a:spcPct val="100000"/>
                  </a:lnSpc>
                  <a:spcBef>
                    <a:spcPts val="600"/>
                  </a:spcBef>
                  <a:spcAft>
                    <a:spcPts val="1200"/>
                  </a:spcAft>
                </a:pPr>
                <a:r>
                  <a:rPr lang="fr-FR" sz="1500" i="1" dirty="0"/>
                  <a:t>(1)CEA/IR</a:t>
                </a:r>
                <a:r>
                  <a:rPr lang="en-US" sz="1500" i="1" dirty="0"/>
                  <a:t>F</a:t>
                </a:r>
                <a:r>
                  <a:rPr lang="fr-FR" sz="1500" i="1" dirty="0"/>
                  <a:t>U/Université Paris – Saclay</a:t>
                </a:r>
              </a:p>
            </p:txBody>
          </p:sp>
        </mc:Choice>
        <mc:Fallback xmlns="">
          <p:sp>
            <p:nvSpPr>
              <p:cNvPr id="8" name="Rectangle 7"/>
              <p:cNvSpPr>
                <a:spLocks noRot="1" noChangeAspect="1" noMove="1" noResize="1" noEditPoints="1" noAdjustHandles="1" noChangeArrowheads="1" noChangeShapeType="1" noTextEdit="1"/>
              </p:cNvSpPr>
              <p:nvPr/>
            </p:nvSpPr>
            <p:spPr>
              <a:xfrm>
                <a:off x="895178" y="5727525"/>
                <a:ext cx="10194599" cy="902811"/>
              </a:xfrm>
              <a:prstGeom prst="rect">
                <a:avLst/>
              </a:prstGeom>
              <a:blipFill>
                <a:blip r:embed="rId3"/>
                <a:stretch>
                  <a:fillRect t="-676" b="-6757"/>
                </a:stretch>
              </a:blipFill>
            </p:spPr>
            <p:txBody>
              <a:bodyPr/>
              <a:lstStyle/>
              <a:p>
                <a:r>
                  <a:rPr lang="fr-FR">
                    <a:noFill/>
                  </a:rPr>
                  <a:t> </a:t>
                </a:r>
              </a:p>
            </p:txBody>
          </p:sp>
        </mc:Fallback>
      </mc:AlternateContent>
      <p:sp>
        <p:nvSpPr>
          <p:cNvPr id="9" name="Rectangle 8"/>
          <p:cNvSpPr/>
          <p:nvPr/>
        </p:nvSpPr>
        <p:spPr>
          <a:xfrm>
            <a:off x="4528648" y="3765971"/>
            <a:ext cx="2796984" cy="369332"/>
          </a:xfrm>
          <a:prstGeom prst="rect">
            <a:avLst/>
          </a:prstGeom>
        </p:spPr>
        <p:txBody>
          <a:bodyPr wrap="none">
            <a:spAutoFit/>
          </a:bodyPr>
          <a:lstStyle/>
          <a:p>
            <a:r>
              <a:rPr lang="en-US" b="1" dirty="0"/>
              <a:t>Tuesday, 17</a:t>
            </a:r>
            <a:r>
              <a:rPr lang="en-US" b="1" baseline="30000" dirty="0"/>
              <a:t>th</a:t>
            </a:r>
            <a:r>
              <a:rPr lang="en-US" b="1" dirty="0"/>
              <a:t> June 2025</a:t>
            </a:r>
            <a:endParaRPr lang="fr-FR" dirty="0"/>
          </a:p>
        </p:txBody>
      </p:sp>
      <p:sp>
        <p:nvSpPr>
          <p:cNvPr id="2" name="Rectangle 1">
            <a:extLst>
              <a:ext uri="{FF2B5EF4-FFF2-40B4-BE49-F238E27FC236}">
                <a16:creationId xmlns:a16="http://schemas.microsoft.com/office/drawing/2014/main" id="{18365F14-68D2-D73E-5C58-D3A5AFF95CB3}"/>
              </a:ext>
            </a:extLst>
          </p:cNvPr>
          <p:cNvSpPr/>
          <p:nvPr/>
        </p:nvSpPr>
        <p:spPr>
          <a:xfrm>
            <a:off x="2858671" y="4315860"/>
            <a:ext cx="6722610" cy="615553"/>
          </a:xfrm>
          <a:prstGeom prst="rect">
            <a:avLst/>
          </a:prstGeom>
        </p:spPr>
        <p:txBody>
          <a:bodyPr wrap="none">
            <a:spAutoFit/>
          </a:bodyPr>
          <a:lstStyle/>
          <a:p>
            <a:pPr algn="ctr"/>
            <a:r>
              <a:rPr lang="en-US" sz="1700" dirty="0"/>
              <a:t>CEPC 2025 – 2025 European Edition of the International Workshop</a:t>
            </a:r>
          </a:p>
          <a:p>
            <a:pPr algn="ctr"/>
            <a:r>
              <a:rPr lang="en-US" sz="1700" dirty="0"/>
              <a:t> on the Circular Electron-Positron Collider</a:t>
            </a:r>
            <a:endParaRPr lang="fr-FR" sz="1700" dirty="0"/>
          </a:p>
        </p:txBody>
      </p:sp>
      <p:pic>
        <p:nvPicPr>
          <p:cNvPr id="1026" name="Picture 2" descr="2025 European Edition of the International Workshop on the Circular Electron-Positron Collider (CEPC), Barcelona, Spain">
            <a:extLst>
              <a:ext uri="{FF2B5EF4-FFF2-40B4-BE49-F238E27FC236}">
                <a16:creationId xmlns:a16="http://schemas.microsoft.com/office/drawing/2014/main" id="{81A4D54E-43D2-9F78-9F6E-BEFCD8F9B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4937" y="6002025"/>
            <a:ext cx="1373188" cy="79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9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104876" y="719617"/>
            <a:ext cx="8115166" cy="617541"/>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368770" indent="-365723">
              <a:lnSpc>
                <a:spcPts val="2513"/>
              </a:lnSpc>
              <a:buClr>
                <a:srgbClr val="C00000"/>
              </a:buClr>
              <a:buFont typeface="Arial"/>
              <a:buChar char="•"/>
            </a:pPr>
            <a:r>
              <a:rPr lang="en-US" sz="2200" spc="-1" dirty="0">
                <a:solidFill>
                  <a:schemeClr val="tx2"/>
                </a:solidFill>
                <a:latin typeface="Arial"/>
                <a:ea typeface="DejaVu Sans"/>
              </a:rPr>
              <a:t>Particle Beams @ CERN SPS H4 Beamline  </a:t>
            </a:r>
            <a:endParaRPr lang="en-US" sz="2200" spc="-1" dirty="0">
              <a:solidFill>
                <a:schemeClr val="tx2"/>
              </a:solidFill>
              <a:latin typeface="Arial"/>
            </a:endParaRPr>
          </a:p>
          <a:p>
            <a:pPr marL="371817" lvl="1">
              <a:lnSpc>
                <a:spcPts val="2513"/>
              </a:lnSpc>
              <a:buClr>
                <a:srgbClr val="000000"/>
              </a:buClr>
            </a:pPr>
            <a:r>
              <a:rPr lang="en-US" sz="2000" spc="-1" dirty="0">
                <a:solidFill>
                  <a:srgbClr val="000000"/>
                </a:solidFill>
                <a:latin typeface="Arial"/>
              </a:rPr>
              <a:t>Highly energetic muons (80-150 GeV)</a:t>
            </a:r>
            <a:endParaRPr lang="en-US" sz="2000" spc="-1" dirty="0">
              <a:latin typeface="Arial"/>
            </a:endParaRPr>
          </a:p>
        </p:txBody>
      </p:sp>
      <p:pic>
        <p:nvPicPr>
          <p:cNvPr id="270" name="Picture 9"/>
          <p:cNvPicPr/>
          <p:nvPr/>
        </p:nvPicPr>
        <p:blipFill>
          <a:blip r:embed="rId3"/>
          <a:stretch/>
        </p:blipFill>
        <p:spPr>
          <a:xfrm rot="5400000">
            <a:off x="-323980" y="2852624"/>
            <a:ext cx="3426490" cy="2568779"/>
          </a:xfrm>
          <a:prstGeom prst="rect">
            <a:avLst/>
          </a:prstGeom>
          <a:ln>
            <a:noFill/>
          </a:ln>
        </p:spPr>
      </p:pic>
      <p:sp>
        <p:nvSpPr>
          <p:cNvPr id="272" name="CustomShape 2"/>
          <p:cNvSpPr/>
          <p:nvPr/>
        </p:nvSpPr>
        <p:spPr>
          <a:xfrm>
            <a:off x="3153468" y="3800953"/>
            <a:ext cx="6854723" cy="2222468"/>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368770" indent="-365723">
              <a:lnSpc>
                <a:spcPts val="2513"/>
              </a:lnSpc>
              <a:buClr>
                <a:srgbClr val="C00000"/>
              </a:buClr>
              <a:buFont typeface="Arial"/>
              <a:buChar char="•"/>
            </a:pPr>
            <a:r>
              <a:rPr lang="en-US" sz="2200" spc="-1" dirty="0">
                <a:solidFill>
                  <a:schemeClr val="tx2"/>
                </a:solidFill>
                <a:latin typeface="Arial"/>
                <a:ea typeface="DejaVu Sans"/>
              </a:rPr>
              <a:t>The Setup</a:t>
            </a:r>
            <a:endParaRPr lang="en-US" sz="2200" spc="-1" dirty="0">
              <a:solidFill>
                <a:schemeClr val="tx2"/>
              </a:solidFill>
              <a:latin typeface="Arial"/>
            </a:endParaRPr>
          </a:p>
          <a:p>
            <a:pPr marL="737540" lvl="1" indent="-365723">
              <a:lnSpc>
                <a:spcPts val="2513"/>
              </a:lnSpc>
              <a:buClr>
                <a:srgbClr val="000000"/>
              </a:buClr>
              <a:buFont typeface="Arial"/>
              <a:buChar char="•"/>
            </a:pPr>
            <a:r>
              <a:rPr lang="en-US" sz="2000" spc="-1" dirty="0">
                <a:solidFill>
                  <a:srgbClr val="000000"/>
                </a:solidFill>
                <a:latin typeface="Arial"/>
                <a:ea typeface="DejaVu Sans"/>
              </a:rPr>
              <a:t>Use </a:t>
            </a:r>
            <a:r>
              <a:rPr lang="en-US" sz="2000" spc="-1" dirty="0">
                <a:solidFill>
                  <a:srgbClr val="0000FF"/>
                </a:solidFill>
                <a:latin typeface="Arial"/>
                <a:ea typeface="DejaVu Sans"/>
              </a:rPr>
              <a:t>GEMs</a:t>
            </a:r>
            <a:r>
              <a:rPr lang="en-US" sz="2000" spc="-1" dirty="0">
                <a:solidFill>
                  <a:srgbClr val="000000"/>
                </a:solidFill>
                <a:latin typeface="Arial"/>
                <a:ea typeface="DejaVu Sans"/>
              </a:rPr>
              <a:t> for tracking </a:t>
            </a:r>
            <a:endParaRPr lang="en-US" sz="2000" spc="-1" dirty="0">
              <a:latin typeface="Arial"/>
            </a:endParaRPr>
          </a:p>
          <a:p>
            <a:pPr marL="737540" lvl="1" indent="-365723">
              <a:lnSpc>
                <a:spcPts val="2513"/>
              </a:lnSpc>
              <a:buClr>
                <a:srgbClr val="000000"/>
              </a:buClr>
              <a:buFont typeface="Arial"/>
              <a:buChar char="•"/>
            </a:pPr>
            <a:r>
              <a:rPr lang="en-US" sz="2000" spc="-1" dirty="0">
                <a:solidFill>
                  <a:srgbClr val="000000"/>
                </a:solidFill>
                <a:latin typeface="Arial"/>
                <a:ea typeface="DejaVu Sans"/>
              </a:rPr>
              <a:t>Use </a:t>
            </a:r>
            <a:r>
              <a:rPr lang="en-US" sz="2000" spc="-1" dirty="0">
                <a:solidFill>
                  <a:srgbClr val="008000"/>
                </a:solidFill>
                <a:latin typeface="Arial"/>
                <a:ea typeface="DejaVu Sans"/>
              </a:rPr>
              <a:t>MCP PMTs </a:t>
            </a:r>
            <a:r>
              <a:rPr lang="en-US" sz="2000" spc="-1" dirty="0">
                <a:solidFill>
                  <a:srgbClr val="000000"/>
                </a:solidFill>
                <a:latin typeface="Arial"/>
                <a:ea typeface="DejaVu Sans"/>
              </a:rPr>
              <a:t>as timing reference</a:t>
            </a:r>
            <a:br>
              <a:rPr lang="en-US" sz="2000" spc="-1" dirty="0">
                <a:solidFill>
                  <a:srgbClr val="000000"/>
                </a:solidFill>
                <a:latin typeface="Arial"/>
                <a:ea typeface="DejaVu Sans"/>
              </a:rPr>
            </a:br>
            <a:r>
              <a:rPr lang="en-US" sz="2000" spc="-1" dirty="0">
                <a:solidFill>
                  <a:srgbClr val="000000"/>
                </a:solidFill>
                <a:latin typeface="Arial"/>
                <a:ea typeface="DejaVu Sans"/>
              </a:rPr>
              <a:t>devices and for triggering</a:t>
            </a:r>
            <a:endParaRPr lang="en-US" sz="2000" spc="-1" dirty="0">
              <a:latin typeface="Arial"/>
            </a:endParaRPr>
          </a:p>
          <a:p>
            <a:pPr marL="737540" lvl="1" indent="-365723">
              <a:lnSpc>
                <a:spcPts val="2513"/>
              </a:lnSpc>
              <a:buClr>
                <a:srgbClr val="000000"/>
              </a:buClr>
              <a:buFont typeface="Arial"/>
              <a:buChar char="•"/>
            </a:pPr>
            <a:r>
              <a:rPr lang="en-US" sz="2000" spc="-1" dirty="0">
                <a:solidFill>
                  <a:srgbClr val="000000"/>
                </a:solidFill>
                <a:latin typeface="Arial"/>
                <a:ea typeface="DejaVu Sans"/>
              </a:rPr>
              <a:t>Different PICOSEC Micromegas Prototypes</a:t>
            </a:r>
            <a:endParaRPr lang="en-US" sz="2000" spc="-1" dirty="0">
              <a:latin typeface="Arial"/>
            </a:endParaRPr>
          </a:p>
          <a:p>
            <a:pPr marL="737540" lvl="1" indent="-365723">
              <a:lnSpc>
                <a:spcPts val="2513"/>
              </a:lnSpc>
              <a:buClr>
                <a:srgbClr val="000000"/>
              </a:buClr>
              <a:buFont typeface="Arial"/>
              <a:buChar char="•"/>
            </a:pPr>
            <a:r>
              <a:rPr lang="en-US" sz="2000" spc="-1" dirty="0">
                <a:solidFill>
                  <a:srgbClr val="000000"/>
                </a:solidFill>
                <a:latin typeface="Arial"/>
                <a:ea typeface="DejaVu Sans"/>
              </a:rPr>
              <a:t>Electronics: Commercial/Custom-made preamplifiers</a:t>
            </a:r>
          </a:p>
          <a:p>
            <a:pPr marL="737540" lvl="1" indent="-365723">
              <a:lnSpc>
                <a:spcPts val="2513"/>
              </a:lnSpc>
              <a:buClr>
                <a:srgbClr val="000000"/>
              </a:buClr>
              <a:buFont typeface="Arial"/>
              <a:buChar char="•"/>
            </a:pPr>
            <a:r>
              <a:rPr lang="en-US" sz="2000" spc="-1" dirty="0">
                <a:solidFill>
                  <a:srgbClr val="000000"/>
                </a:solidFill>
                <a:latin typeface="Arial"/>
              </a:rPr>
              <a:t>Digitizers – </a:t>
            </a:r>
            <a:r>
              <a:rPr lang="en-US" sz="2000" spc="-1" dirty="0" err="1">
                <a:solidFill>
                  <a:srgbClr val="000000"/>
                </a:solidFill>
                <a:latin typeface="Arial"/>
              </a:rPr>
              <a:t>Lecroy</a:t>
            </a:r>
            <a:r>
              <a:rPr lang="en-US" sz="2000" spc="-1" dirty="0">
                <a:solidFill>
                  <a:srgbClr val="000000"/>
                </a:solidFill>
                <a:latin typeface="Arial"/>
              </a:rPr>
              <a:t> scopes </a:t>
            </a:r>
            <a:endParaRPr lang="en-US" sz="2000" spc="-1" dirty="0">
              <a:latin typeface="Arial"/>
            </a:endParaRPr>
          </a:p>
        </p:txBody>
      </p:sp>
      <p:sp>
        <p:nvSpPr>
          <p:cNvPr id="273" name="CustomShape 3"/>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dirty="0">
                <a:solidFill>
                  <a:srgbClr val="E50019"/>
                </a:solidFill>
                <a:latin typeface="Arial"/>
                <a:ea typeface="Arial"/>
              </a:rPr>
              <a:t>Detector Testing -  Particle beams</a:t>
            </a:r>
            <a:endParaRPr lang="en-US" sz="2661" spc="-1" dirty="0">
              <a:solidFill>
                <a:srgbClr val="E50019"/>
              </a:solidFill>
              <a:latin typeface="Arial"/>
            </a:endParaRPr>
          </a:p>
        </p:txBody>
      </p:sp>
      <p:pic>
        <p:nvPicPr>
          <p:cNvPr id="274" name="Picture 126"/>
          <p:cNvPicPr/>
          <p:nvPr/>
        </p:nvPicPr>
        <p:blipFill>
          <a:blip r:embed="rId4"/>
          <a:stretch/>
        </p:blipFill>
        <p:spPr>
          <a:xfrm>
            <a:off x="2896235" y="1500063"/>
            <a:ext cx="5303239" cy="2257442"/>
          </a:xfrm>
          <a:prstGeom prst="rect">
            <a:avLst/>
          </a:prstGeom>
          <a:ln>
            <a:noFill/>
          </a:ln>
        </p:spPr>
      </p:pic>
      <p:pic>
        <p:nvPicPr>
          <p:cNvPr id="4" name="Picture 3">
            <a:extLst>
              <a:ext uri="{FF2B5EF4-FFF2-40B4-BE49-F238E27FC236}">
                <a16:creationId xmlns:a16="http://schemas.microsoft.com/office/drawing/2014/main" id="{6BEF84DA-DBC5-5423-AAF4-D9AA61F835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82133" y="704693"/>
            <a:ext cx="3829319" cy="2153992"/>
          </a:xfrm>
          <a:prstGeom prst="rect">
            <a:avLst/>
          </a:prstGeom>
        </p:spPr>
      </p:pic>
      <p:pic>
        <p:nvPicPr>
          <p:cNvPr id="5" name="Picture 184">
            <a:extLst>
              <a:ext uri="{FF2B5EF4-FFF2-40B4-BE49-F238E27FC236}">
                <a16:creationId xmlns:a16="http://schemas.microsoft.com/office/drawing/2014/main" id="{3807C12B-F796-EF28-EF23-7746A003644F}"/>
              </a:ext>
            </a:extLst>
          </p:cNvPr>
          <p:cNvPicPr/>
          <p:nvPr/>
        </p:nvPicPr>
        <p:blipFill>
          <a:blip r:embed="rId6"/>
          <a:stretch/>
        </p:blipFill>
        <p:spPr>
          <a:xfrm>
            <a:off x="8362681" y="2907184"/>
            <a:ext cx="3636888" cy="2168230"/>
          </a:xfrm>
          <a:prstGeom prst="rect">
            <a:avLst/>
          </a:prstGeom>
          <a:ln>
            <a:noFill/>
          </a:ln>
        </p:spPr>
      </p:pic>
      <p:sp>
        <p:nvSpPr>
          <p:cNvPr id="2" name="Slide Number Placeholder 1">
            <a:extLst>
              <a:ext uri="{FF2B5EF4-FFF2-40B4-BE49-F238E27FC236}">
                <a16:creationId xmlns:a16="http://schemas.microsoft.com/office/drawing/2014/main" id="{DEB73239-5ED7-6613-946C-B174561F5E81}"/>
              </a:ext>
            </a:extLst>
          </p:cNvPr>
          <p:cNvSpPr>
            <a:spLocks noGrp="1"/>
          </p:cNvSpPr>
          <p:nvPr>
            <p:ph type="sldNum" sz="quarter" idx="12"/>
          </p:nvPr>
        </p:nvSpPr>
        <p:spPr/>
        <p:txBody>
          <a:bodyPr/>
          <a:lstStyle/>
          <a:p>
            <a:fld id="{0CBC77A0-1F4E-42FF-9FFC-F45C3A64AF90}" type="slidenum">
              <a:rPr lang="fr-FR" smtClean="0"/>
              <a:t>10</a:t>
            </a:fld>
            <a:endParaRPr lang="fr-FR"/>
          </a:p>
        </p:txBody>
      </p:sp>
      <p:sp>
        <p:nvSpPr>
          <p:cNvPr id="6" name="Footer Placeholder 5">
            <a:extLst>
              <a:ext uri="{FF2B5EF4-FFF2-40B4-BE49-F238E27FC236}">
                <a16:creationId xmlns:a16="http://schemas.microsoft.com/office/drawing/2014/main" id="{2107E499-BF9A-3CB7-DEF6-27F34E7E2458}"/>
              </a:ext>
            </a:extLst>
          </p:cNvPr>
          <p:cNvSpPr>
            <a:spLocks noGrp="1"/>
          </p:cNvSpPr>
          <p:nvPr>
            <p:ph type="ftr" sz="quarter" idx="11"/>
          </p:nvPr>
        </p:nvSpPr>
        <p:spPr/>
        <p:txBody>
          <a:bodyPr/>
          <a:lstStyle/>
          <a:p>
            <a:r>
              <a:rPr lang="en-US"/>
              <a:t>CEPC 2025</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47C4-AD39-9C8C-0C5F-760AEB72829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FCAB558-5226-8886-B62B-324D179C1268}"/>
              </a:ext>
            </a:extLst>
          </p:cNvPr>
          <p:cNvGrpSpPr/>
          <p:nvPr/>
        </p:nvGrpSpPr>
        <p:grpSpPr>
          <a:xfrm>
            <a:off x="6359844" y="4285281"/>
            <a:ext cx="5722014" cy="2187964"/>
            <a:chOff x="6359844" y="4285281"/>
            <a:chExt cx="5722014" cy="2187964"/>
          </a:xfrm>
        </p:grpSpPr>
        <p:pic>
          <p:nvPicPr>
            <p:cNvPr id="27" name="Picture 26">
              <a:extLst>
                <a:ext uri="{FF2B5EF4-FFF2-40B4-BE49-F238E27FC236}">
                  <a16:creationId xmlns:a16="http://schemas.microsoft.com/office/drawing/2014/main" id="{29644A61-1AC8-CF2F-AF09-448EE5B78E88}"/>
                </a:ext>
              </a:extLst>
            </p:cNvPr>
            <p:cNvPicPr>
              <a:picLocks noChangeAspect="1"/>
            </p:cNvPicPr>
            <p:nvPr/>
          </p:nvPicPr>
          <p:blipFill>
            <a:blip r:embed="rId3"/>
            <a:stretch>
              <a:fillRect/>
            </a:stretch>
          </p:blipFill>
          <p:spPr>
            <a:xfrm>
              <a:off x="6568346" y="4285281"/>
              <a:ext cx="1871453" cy="1648070"/>
            </a:xfrm>
            <a:prstGeom prst="rect">
              <a:avLst/>
            </a:prstGeom>
          </p:spPr>
        </p:pic>
        <p:sp>
          <p:nvSpPr>
            <p:cNvPr id="9" name="TextBox 8">
              <a:extLst>
                <a:ext uri="{FF2B5EF4-FFF2-40B4-BE49-F238E27FC236}">
                  <a16:creationId xmlns:a16="http://schemas.microsoft.com/office/drawing/2014/main" id="{B0882C8C-FC46-9F17-21E9-637ADA94C77B}"/>
                </a:ext>
              </a:extLst>
            </p:cNvPr>
            <p:cNvSpPr txBox="1"/>
            <p:nvPr/>
          </p:nvSpPr>
          <p:spPr>
            <a:xfrm>
              <a:off x="6359844" y="5873081"/>
              <a:ext cx="5722014" cy="600164"/>
            </a:xfrm>
            <a:prstGeom prst="rect">
              <a:avLst/>
            </a:prstGeom>
            <a:noFill/>
          </p:spPr>
          <p:txBody>
            <a:bodyPr wrap="square">
              <a:spAutoFit/>
            </a:bodyPr>
            <a:lstStyle/>
            <a:p>
              <a:r>
                <a:rPr lang="en-GB" sz="1100" dirty="0"/>
                <a:t>D. Janssens, </a:t>
              </a:r>
              <a:r>
                <a:rPr lang="en-US" sz="1100" dirty="0"/>
                <a:t>Robust photocathodes and spatial resolution studies of resistive PICOSEC Micromegas precise-timing detectors- The 8</a:t>
              </a:r>
              <a:r>
                <a:rPr lang="en-US" sz="1100" baseline="30000" dirty="0"/>
                <a:t>th</a:t>
              </a:r>
              <a:r>
                <a:rPr lang="en-US" sz="1100" dirty="0"/>
                <a:t> International Conference on MPGDs </a:t>
              </a:r>
              <a:r>
                <a:rPr lang="en-US" sz="1100" dirty="0">
                  <a:hlinkClick r:id="rId4"/>
                </a:rPr>
                <a:t>https://indico.cern.ch/event/1453371/contributions/6146435/</a:t>
              </a:r>
              <a:r>
                <a:rPr lang="en-US" sz="1100" dirty="0"/>
                <a:t> </a:t>
              </a:r>
            </a:p>
          </p:txBody>
        </p:sp>
      </p:grpSp>
      <p:sp>
        <p:nvSpPr>
          <p:cNvPr id="3" name="CustomShape 3">
            <a:extLst>
              <a:ext uri="{FF2B5EF4-FFF2-40B4-BE49-F238E27FC236}">
                <a16:creationId xmlns:a16="http://schemas.microsoft.com/office/drawing/2014/main" id="{82C51DA6-648F-ABFC-BF7E-299160DECC52}"/>
              </a:ext>
            </a:extLst>
          </p:cNvPr>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dirty="0">
                <a:solidFill>
                  <a:srgbClr val="E50019"/>
                </a:solidFill>
                <a:latin typeface="Arial"/>
              </a:rPr>
              <a:t>Optimization of geometry and connectivity</a:t>
            </a:r>
            <a:endParaRPr lang="en-US" sz="2661" spc="-1" dirty="0">
              <a:solidFill>
                <a:srgbClr val="E50019"/>
              </a:solidFill>
              <a:latin typeface="Arial"/>
            </a:endParaRPr>
          </a:p>
        </p:txBody>
      </p:sp>
      <p:sp>
        <p:nvSpPr>
          <p:cNvPr id="8" name="TextBox 9">
            <a:extLst>
              <a:ext uri="{FF2B5EF4-FFF2-40B4-BE49-F238E27FC236}">
                <a16:creationId xmlns:a16="http://schemas.microsoft.com/office/drawing/2014/main" id="{E084751C-7728-D8A4-9AA6-1811706BBF99}"/>
              </a:ext>
            </a:extLst>
          </p:cNvPr>
          <p:cNvSpPr txBox="1"/>
          <p:nvPr/>
        </p:nvSpPr>
        <p:spPr>
          <a:xfrm>
            <a:off x="137418" y="620668"/>
            <a:ext cx="5670551" cy="21852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Focus on Operation Stability </a:t>
            </a:r>
            <a:endParaRPr lang="en-US" sz="2200" dirty="0"/>
          </a:p>
          <a:p>
            <a:pPr marL="609630" lvl="1" indent="-304815">
              <a:buFont typeface="Arial" panose="020B0604020202020204" pitchFamily="34" charset="0"/>
              <a:buChar char="•"/>
            </a:pPr>
            <a:r>
              <a:rPr lang="en-US" sz="2000" b="1" dirty="0">
                <a:solidFill>
                  <a:srgbClr val="000000"/>
                </a:solidFill>
              </a:rPr>
              <a:t>Signal Integrity </a:t>
            </a:r>
            <a:r>
              <a:rPr lang="en-US" sz="2000" dirty="0">
                <a:solidFill>
                  <a:srgbClr val="000000"/>
                </a:solidFill>
              </a:rPr>
              <a:t>(different prototypes </a:t>
            </a:r>
            <a:r>
              <a:rPr lang="en-US" sz="2000" b="1" dirty="0">
                <a:sym typeface="Symbol" panose="05050102010706020507" pitchFamily="18" charset="2"/>
              </a:rPr>
              <a:t></a:t>
            </a:r>
            <a:r>
              <a:rPr lang="en-US" sz="2000" dirty="0">
                <a:solidFill>
                  <a:srgbClr val="000000"/>
                </a:solidFill>
              </a:rPr>
              <a:t> 10,13,15 mm) </a:t>
            </a:r>
          </a:p>
          <a:p>
            <a:pPr marL="1219169" lvl="3" indent="-304815">
              <a:buFont typeface="Arial" panose="020B0604020202020204" pitchFamily="34" charset="0"/>
              <a:buChar char="•"/>
            </a:pPr>
            <a:r>
              <a:rPr lang="en-US" sz="2000" b="1" dirty="0">
                <a:solidFill>
                  <a:srgbClr val="000000"/>
                </a:solidFill>
              </a:rPr>
              <a:t>Noise reduction</a:t>
            </a:r>
          </a:p>
          <a:p>
            <a:pPr marL="1219169" lvl="3" indent="-304815">
              <a:buFont typeface="Arial" panose="020B0604020202020204" pitchFamily="34" charset="0"/>
              <a:buChar char="•"/>
            </a:pPr>
            <a:r>
              <a:rPr lang="en-US" sz="2000" dirty="0">
                <a:solidFill>
                  <a:srgbClr val="000000"/>
                </a:solidFill>
              </a:rPr>
              <a:t>Reassembly feature</a:t>
            </a:r>
          </a:p>
          <a:p>
            <a:pPr marL="609630" lvl="1" indent="-304815">
              <a:buFont typeface="Arial" panose="020B0604020202020204" pitchFamily="34" charset="0"/>
              <a:buChar char="•"/>
            </a:pPr>
            <a:r>
              <a:rPr lang="en-US" sz="2000" b="1" dirty="0">
                <a:solidFill>
                  <a:srgbClr val="000000"/>
                </a:solidFill>
              </a:rPr>
              <a:t>Parasitic influence </a:t>
            </a:r>
          </a:p>
          <a:p>
            <a:pPr marL="914399" lvl="2" indent="-304815">
              <a:buFont typeface="Arial" panose="020B0604020202020204" pitchFamily="34" charset="0"/>
              <a:buChar char="•"/>
            </a:pPr>
            <a:r>
              <a:rPr lang="en-US" sz="2000" dirty="0">
                <a:solidFill>
                  <a:srgbClr val="000000"/>
                </a:solidFill>
              </a:rPr>
              <a:t>Capacitance and inductance</a:t>
            </a:r>
          </a:p>
        </p:txBody>
      </p:sp>
      <p:pic>
        <p:nvPicPr>
          <p:cNvPr id="14" name="Picture 13">
            <a:extLst>
              <a:ext uri="{FF2B5EF4-FFF2-40B4-BE49-F238E27FC236}">
                <a16:creationId xmlns:a16="http://schemas.microsoft.com/office/drawing/2014/main" id="{B3C2AD6B-1A9D-E271-C3EF-70D675457E4C}"/>
              </a:ext>
            </a:extLst>
          </p:cNvPr>
          <p:cNvPicPr>
            <a:picLocks noChangeAspect="1"/>
          </p:cNvPicPr>
          <p:nvPr/>
        </p:nvPicPr>
        <p:blipFill>
          <a:blip r:embed="rId5"/>
          <a:srcRect l="4869" b="1635"/>
          <a:stretch/>
        </p:blipFill>
        <p:spPr>
          <a:xfrm>
            <a:off x="251203" y="2875549"/>
            <a:ext cx="3113334" cy="2688559"/>
          </a:xfrm>
          <a:prstGeom prst="rect">
            <a:avLst/>
          </a:prstGeom>
        </p:spPr>
      </p:pic>
      <p:sp>
        <p:nvSpPr>
          <p:cNvPr id="15" name="CustomShape 12">
            <a:extLst>
              <a:ext uri="{FF2B5EF4-FFF2-40B4-BE49-F238E27FC236}">
                <a16:creationId xmlns:a16="http://schemas.microsoft.com/office/drawing/2014/main" id="{68A2404F-08FE-7FF9-25BA-BC3C8E248115}"/>
              </a:ext>
            </a:extLst>
          </p:cNvPr>
          <p:cNvSpPr/>
          <p:nvPr/>
        </p:nvSpPr>
        <p:spPr>
          <a:xfrm>
            <a:off x="2371590" y="3665904"/>
            <a:ext cx="3831890" cy="943465"/>
          </a:xfrm>
          <a:custGeom>
            <a:avLst/>
            <a:gdLst>
              <a:gd name="connsiteX0" fmla="*/ 0 w 3831890"/>
              <a:gd name="connsiteY0" fmla="*/ 0 h 943465"/>
              <a:gd name="connsiteX1" fmla="*/ 432456 w 3831890"/>
              <a:gd name="connsiteY1" fmla="*/ 0 h 943465"/>
              <a:gd name="connsiteX2" fmla="*/ 979869 w 3831890"/>
              <a:gd name="connsiteY2" fmla="*/ 0 h 943465"/>
              <a:gd name="connsiteX3" fmla="*/ 1565601 w 3831890"/>
              <a:gd name="connsiteY3" fmla="*/ 0 h 943465"/>
              <a:gd name="connsiteX4" fmla="*/ 2074695 w 3831890"/>
              <a:gd name="connsiteY4" fmla="*/ 0 h 943465"/>
              <a:gd name="connsiteX5" fmla="*/ 2507151 w 3831890"/>
              <a:gd name="connsiteY5" fmla="*/ 0 h 943465"/>
              <a:gd name="connsiteX6" fmla="*/ 2977926 w 3831890"/>
              <a:gd name="connsiteY6" fmla="*/ 0 h 943465"/>
              <a:gd name="connsiteX7" fmla="*/ 3831890 w 3831890"/>
              <a:gd name="connsiteY7" fmla="*/ 0 h 943465"/>
              <a:gd name="connsiteX8" fmla="*/ 3831890 w 3831890"/>
              <a:gd name="connsiteY8" fmla="*/ 462298 h 943465"/>
              <a:gd name="connsiteX9" fmla="*/ 3831890 w 3831890"/>
              <a:gd name="connsiteY9" fmla="*/ 943465 h 943465"/>
              <a:gd name="connsiteX10" fmla="*/ 3207839 w 3831890"/>
              <a:gd name="connsiteY10" fmla="*/ 943465 h 943465"/>
              <a:gd name="connsiteX11" fmla="*/ 2660426 w 3831890"/>
              <a:gd name="connsiteY11" fmla="*/ 943465 h 943465"/>
              <a:gd name="connsiteX12" fmla="*/ 2113014 w 3831890"/>
              <a:gd name="connsiteY12" fmla="*/ 943465 h 943465"/>
              <a:gd name="connsiteX13" fmla="*/ 1565601 w 3831890"/>
              <a:gd name="connsiteY13" fmla="*/ 943465 h 943465"/>
              <a:gd name="connsiteX14" fmla="*/ 1056507 w 3831890"/>
              <a:gd name="connsiteY14" fmla="*/ 943465 h 943465"/>
              <a:gd name="connsiteX15" fmla="*/ 624051 w 3831890"/>
              <a:gd name="connsiteY15" fmla="*/ 943465 h 943465"/>
              <a:gd name="connsiteX16" fmla="*/ 0 w 3831890"/>
              <a:gd name="connsiteY16" fmla="*/ 943465 h 943465"/>
              <a:gd name="connsiteX17" fmla="*/ 0 w 3831890"/>
              <a:gd name="connsiteY17" fmla="*/ 452863 h 943465"/>
              <a:gd name="connsiteX18" fmla="*/ 0 w 3831890"/>
              <a:gd name="connsiteY18" fmla="*/ 0 h 9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1890" h="943465" fill="none" extrusionOk="0">
                <a:moveTo>
                  <a:pt x="0" y="0"/>
                </a:moveTo>
                <a:cubicBezTo>
                  <a:pt x="136917" y="-7452"/>
                  <a:pt x="288595" y="15454"/>
                  <a:pt x="432456" y="0"/>
                </a:cubicBezTo>
                <a:cubicBezTo>
                  <a:pt x="576317" y="-15454"/>
                  <a:pt x="750874" y="64369"/>
                  <a:pt x="979869" y="0"/>
                </a:cubicBezTo>
                <a:cubicBezTo>
                  <a:pt x="1208864" y="-64369"/>
                  <a:pt x="1438842" y="9178"/>
                  <a:pt x="1565601" y="0"/>
                </a:cubicBezTo>
                <a:cubicBezTo>
                  <a:pt x="1692360" y="-9178"/>
                  <a:pt x="1961518" y="54415"/>
                  <a:pt x="2074695" y="0"/>
                </a:cubicBezTo>
                <a:cubicBezTo>
                  <a:pt x="2187872" y="-54415"/>
                  <a:pt x="2357287" y="44869"/>
                  <a:pt x="2507151" y="0"/>
                </a:cubicBezTo>
                <a:cubicBezTo>
                  <a:pt x="2657015" y="-44869"/>
                  <a:pt x="2805520" y="15286"/>
                  <a:pt x="2977926" y="0"/>
                </a:cubicBezTo>
                <a:cubicBezTo>
                  <a:pt x="3150333" y="-15286"/>
                  <a:pt x="3623787" y="86001"/>
                  <a:pt x="3831890" y="0"/>
                </a:cubicBezTo>
                <a:cubicBezTo>
                  <a:pt x="3839521" y="229486"/>
                  <a:pt x="3793003" y="335500"/>
                  <a:pt x="3831890" y="462298"/>
                </a:cubicBezTo>
                <a:cubicBezTo>
                  <a:pt x="3870777" y="589096"/>
                  <a:pt x="3829849" y="722443"/>
                  <a:pt x="3831890" y="943465"/>
                </a:cubicBezTo>
                <a:cubicBezTo>
                  <a:pt x="3538268" y="1012818"/>
                  <a:pt x="3428906" y="927317"/>
                  <a:pt x="3207839" y="943465"/>
                </a:cubicBezTo>
                <a:cubicBezTo>
                  <a:pt x="2986772" y="959613"/>
                  <a:pt x="2853972" y="910084"/>
                  <a:pt x="2660426" y="943465"/>
                </a:cubicBezTo>
                <a:cubicBezTo>
                  <a:pt x="2466880" y="976846"/>
                  <a:pt x="2286320" y="920981"/>
                  <a:pt x="2113014" y="943465"/>
                </a:cubicBezTo>
                <a:cubicBezTo>
                  <a:pt x="1939708" y="965949"/>
                  <a:pt x="1786895" y="941244"/>
                  <a:pt x="1565601" y="943465"/>
                </a:cubicBezTo>
                <a:cubicBezTo>
                  <a:pt x="1344307" y="945686"/>
                  <a:pt x="1197224" y="888167"/>
                  <a:pt x="1056507" y="943465"/>
                </a:cubicBezTo>
                <a:cubicBezTo>
                  <a:pt x="915790" y="998763"/>
                  <a:pt x="788279" y="909907"/>
                  <a:pt x="624051" y="943465"/>
                </a:cubicBezTo>
                <a:cubicBezTo>
                  <a:pt x="459823" y="977023"/>
                  <a:pt x="275210" y="874344"/>
                  <a:pt x="0" y="943465"/>
                </a:cubicBezTo>
                <a:cubicBezTo>
                  <a:pt x="-23862" y="761541"/>
                  <a:pt x="15421" y="604862"/>
                  <a:pt x="0" y="452863"/>
                </a:cubicBezTo>
                <a:cubicBezTo>
                  <a:pt x="-15421" y="300864"/>
                  <a:pt x="11078" y="100334"/>
                  <a:pt x="0" y="0"/>
                </a:cubicBezTo>
                <a:close/>
              </a:path>
              <a:path w="3831890" h="943465" stroke="0" extrusionOk="0">
                <a:moveTo>
                  <a:pt x="0" y="0"/>
                </a:moveTo>
                <a:cubicBezTo>
                  <a:pt x="193054" y="-55542"/>
                  <a:pt x="300710" y="51258"/>
                  <a:pt x="547413" y="0"/>
                </a:cubicBezTo>
                <a:cubicBezTo>
                  <a:pt x="794116" y="-51258"/>
                  <a:pt x="788984" y="21945"/>
                  <a:pt x="979869" y="0"/>
                </a:cubicBezTo>
                <a:cubicBezTo>
                  <a:pt x="1170754" y="-21945"/>
                  <a:pt x="1372667" y="53313"/>
                  <a:pt x="1565601" y="0"/>
                </a:cubicBezTo>
                <a:cubicBezTo>
                  <a:pt x="1758535" y="-53313"/>
                  <a:pt x="1907101" y="50169"/>
                  <a:pt x="2189651" y="0"/>
                </a:cubicBezTo>
                <a:cubicBezTo>
                  <a:pt x="2472201" y="-50169"/>
                  <a:pt x="2493553" y="10762"/>
                  <a:pt x="2737064" y="0"/>
                </a:cubicBezTo>
                <a:cubicBezTo>
                  <a:pt x="2980575" y="-10762"/>
                  <a:pt x="3056805" y="16859"/>
                  <a:pt x="3322796" y="0"/>
                </a:cubicBezTo>
                <a:cubicBezTo>
                  <a:pt x="3588787" y="-16859"/>
                  <a:pt x="3614096" y="39911"/>
                  <a:pt x="3831890" y="0"/>
                </a:cubicBezTo>
                <a:cubicBezTo>
                  <a:pt x="3845727" y="174020"/>
                  <a:pt x="3826605" y="263878"/>
                  <a:pt x="3831890" y="462298"/>
                </a:cubicBezTo>
                <a:cubicBezTo>
                  <a:pt x="3837175" y="660718"/>
                  <a:pt x="3815603" y="779823"/>
                  <a:pt x="3831890" y="943465"/>
                </a:cubicBezTo>
                <a:cubicBezTo>
                  <a:pt x="3638416" y="967794"/>
                  <a:pt x="3537327" y="897356"/>
                  <a:pt x="3284477" y="943465"/>
                </a:cubicBezTo>
                <a:cubicBezTo>
                  <a:pt x="3031627" y="989574"/>
                  <a:pt x="2939078" y="936180"/>
                  <a:pt x="2852021" y="943465"/>
                </a:cubicBezTo>
                <a:cubicBezTo>
                  <a:pt x="2764964" y="950750"/>
                  <a:pt x="2515466" y="901287"/>
                  <a:pt x="2227970" y="943465"/>
                </a:cubicBezTo>
                <a:cubicBezTo>
                  <a:pt x="1940474" y="985643"/>
                  <a:pt x="1907420" y="928190"/>
                  <a:pt x="1795514" y="943465"/>
                </a:cubicBezTo>
                <a:cubicBezTo>
                  <a:pt x="1683608" y="958740"/>
                  <a:pt x="1490806" y="902338"/>
                  <a:pt x="1324739" y="943465"/>
                </a:cubicBezTo>
                <a:cubicBezTo>
                  <a:pt x="1158673" y="984592"/>
                  <a:pt x="1013542" y="933854"/>
                  <a:pt x="739007" y="943465"/>
                </a:cubicBezTo>
                <a:cubicBezTo>
                  <a:pt x="464472" y="953076"/>
                  <a:pt x="293351" y="911903"/>
                  <a:pt x="0" y="943465"/>
                </a:cubicBezTo>
                <a:cubicBezTo>
                  <a:pt x="-51561" y="784911"/>
                  <a:pt x="37599" y="687795"/>
                  <a:pt x="0" y="490602"/>
                </a:cubicBezTo>
                <a:cubicBezTo>
                  <a:pt x="-37599" y="293409"/>
                  <a:pt x="12748" y="124305"/>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506836589">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New Record</a:t>
            </a:r>
          </a:p>
          <a:p>
            <a:pPr marL="342900" indent="-342900" algn="ctr">
              <a:lnSpc>
                <a:spcPts val="1633"/>
              </a:lnSpc>
              <a:spcBef>
                <a:spcPts val="189"/>
              </a:spcBef>
              <a:spcAft>
                <a:spcPts val="189"/>
              </a:spcAft>
              <a:buFont typeface="Symbol" panose="05050102010706020507" pitchFamily="18" charset="2"/>
              <a:buChar char="Æ"/>
            </a:pPr>
            <a:r>
              <a:rPr lang="en-US" sz="2400" b="1" dirty="0">
                <a:sym typeface="Symbol" panose="05050102010706020507" pitchFamily="18" charset="2"/>
              </a:rPr>
              <a:t>10 m</a:t>
            </a:r>
            <a:r>
              <a:rPr lang="en-US" sz="2400" b="1" dirty="0"/>
              <a:t>m &amp; </a:t>
            </a:r>
            <a:r>
              <a:rPr lang="en-US" sz="2200" b="1" spc="-1" dirty="0" err="1">
                <a:latin typeface="Arial"/>
                <a:ea typeface="Noto Sans CJK SC"/>
              </a:rPr>
              <a:t>CsI</a:t>
            </a:r>
            <a:r>
              <a:rPr lang="en-US" sz="2200" b="1" spc="-1" dirty="0">
                <a:latin typeface="Arial"/>
                <a:ea typeface="Noto Sans CJK SC"/>
              </a:rPr>
              <a:t> </a:t>
            </a:r>
            <a:r>
              <a:rPr lang="en-US" sz="2200" b="1" spc="-1" dirty="0">
                <a:latin typeface="Arial"/>
                <a:ea typeface="Noto Sans CJK SC"/>
                <a:sym typeface="Wingdings" panose="05000000000000000000" pitchFamily="2" charset="2"/>
              </a:rPr>
              <a:t> </a:t>
            </a:r>
            <a:r>
              <a:rPr lang="en-US" sz="2200" b="1" spc="-1" dirty="0">
                <a:latin typeface="Arial"/>
                <a:ea typeface="Noto Sans CJK SC"/>
              </a:rPr>
              <a:t>12.5 </a:t>
            </a:r>
            <a:r>
              <a:rPr lang="en-US" sz="2200" b="1" spc="-1" dirty="0" err="1">
                <a:latin typeface="Arial"/>
                <a:ea typeface="Noto Sans CJK SC"/>
              </a:rPr>
              <a:t>ps</a:t>
            </a:r>
            <a:endParaRPr lang="en-US" sz="2200" b="1" spc="-1" dirty="0">
              <a:latin typeface="Arial"/>
              <a:ea typeface="Noto Sans CJK SC"/>
            </a:endParaRPr>
          </a:p>
          <a:p>
            <a:pPr algn="ctr">
              <a:lnSpc>
                <a:spcPts val="1633"/>
              </a:lnSpc>
              <a:spcBef>
                <a:spcPts val="189"/>
              </a:spcBef>
              <a:spcAft>
                <a:spcPts val="189"/>
              </a:spcAft>
            </a:pPr>
            <a:r>
              <a:rPr lang="en-US" sz="2200" b="1" strike="noStrike" spc="-1" dirty="0">
                <a:latin typeface="Arial"/>
                <a:ea typeface="Noto Sans CJK SC"/>
              </a:rPr>
              <a:t>(drift gap reduced to 125</a:t>
            </a:r>
            <a:r>
              <a:rPr lang="el-GR" sz="2200" b="1" spc="-1" dirty="0">
                <a:latin typeface="Arial"/>
                <a:ea typeface="Noto Sans CJK SC"/>
              </a:rPr>
              <a:t>μ</a:t>
            </a:r>
            <a:r>
              <a:rPr lang="en-US" sz="2200" b="1" spc="-1" dirty="0">
                <a:latin typeface="Arial"/>
                <a:ea typeface="Noto Sans CJK SC"/>
              </a:rPr>
              <a:t>m)</a:t>
            </a:r>
            <a:endParaRPr lang="en-US" sz="2200" b="1" strike="noStrike" spc="-1" dirty="0">
              <a:latin typeface="Arial"/>
              <a:ea typeface="Noto Sans CJK SC"/>
            </a:endParaRPr>
          </a:p>
        </p:txBody>
      </p:sp>
      <p:sp>
        <p:nvSpPr>
          <p:cNvPr id="21" name="TextBox 20">
            <a:extLst>
              <a:ext uri="{FF2B5EF4-FFF2-40B4-BE49-F238E27FC236}">
                <a16:creationId xmlns:a16="http://schemas.microsoft.com/office/drawing/2014/main" id="{7707B5DC-3A1D-DCF7-3B65-6D6368B7AD52}"/>
              </a:ext>
            </a:extLst>
          </p:cNvPr>
          <p:cNvSpPr txBox="1"/>
          <p:nvPr/>
        </p:nvSpPr>
        <p:spPr>
          <a:xfrm>
            <a:off x="-570956" y="5642248"/>
            <a:ext cx="6798860" cy="830997"/>
          </a:xfrm>
          <a:prstGeom prst="rect">
            <a:avLst/>
          </a:prstGeom>
          <a:noFill/>
        </p:spPr>
        <p:txBody>
          <a:bodyPr wrap="square">
            <a:spAutoFit/>
          </a:bodyPr>
          <a:lstStyle/>
          <a:p>
            <a:pPr marL="609584" lvl="2"/>
            <a:r>
              <a:rPr lang="en-US" sz="1200" dirty="0">
                <a:solidFill>
                  <a:srgbClr val="000000"/>
                </a:solidFill>
              </a:rPr>
              <a:t>More info @ </a:t>
            </a:r>
            <a:r>
              <a:rPr lang="en-US" sz="1200" dirty="0">
                <a:solidFill>
                  <a:srgbClr val="000000"/>
                </a:solidFill>
                <a:sym typeface="Wingdings" panose="05000000000000000000" pitchFamily="2" charset="2"/>
              </a:rPr>
              <a:t> Utrobicic, A., et al. "Single channel PICOSEC Micromegas detector with improved time resolution." NIM A 1072 (2025): 170127 </a:t>
            </a:r>
            <a:r>
              <a:rPr lang="en-US" sz="1200" dirty="0">
                <a:solidFill>
                  <a:srgbClr val="000000"/>
                </a:solidFill>
                <a:sym typeface="Wingdings" panose="05000000000000000000" pitchFamily="2" charset="2"/>
                <a:hlinkClick r:id="rId6"/>
              </a:rPr>
              <a:t>https://doi.org/10.1016/j.nima.2024.170127</a:t>
            </a:r>
            <a:r>
              <a:rPr lang="en-US" sz="1200" dirty="0">
                <a:solidFill>
                  <a:srgbClr val="000000"/>
                </a:solidFill>
                <a:sym typeface="Wingdings" panose="05000000000000000000" pitchFamily="2" charset="2"/>
              </a:rPr>
              <a:t> </a:t>
            </a:r>
          </a:p>
          <a:p>
            <a:pPr marL="609584" lvl="2"/>
            <a:endParaRPr lang="en-US" sz="1200" dirty="0">
              <a:solidFill>
                <a:srgbClr val="000000"/>
              </a:solidFill>
            </a:endParaRPr>
          </a:p>
        </p:txBody>
      </p:sp>
      <p:sp>
        <p:nvSpPr>
          <p:cNvPr id="4" name="Line 4">
            <a:extLst>
              <a:ext uri="{FF2B5EF4-FFF2-40B4-BE49-F238E27FC236}">
                <a16:creationId xmlns:a16="http://schemas.microsoft.com/office/drawing/2014/main" id="{9B5594F6-FB52-C7AB-90ED-CC413118E40A}"/>
              </a:ext>
            </a:extLst>
          </p:cNvPr>
          <p:cNvSpPr/>
          <p:nvPr/>
        </p:nvSpPr>
        <p:spPr>
          <a:xfrm flipH="1">
            <a:off x="6299920" y="506691"/>
            <a:ext cx="4546" cy="59118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6" name="Slide Number Placeholder 5">
            <a:extLst>
              <a:ext uri="{FF2B5EF4-FFF2-40B4-BE49-F238E27FC236}">
                <a16:creationId xmlns:a16="http://schemas.microsoft.com/office/drawing/2014/main" id="{79879127-9A87-50AE-E92E-959F5741850C}"/>
              </a:ext>
            </a:extLst>
          </p:cNvPr>
          <p:cNvSpPr>
            <a:spLocks noGrp="1"/>
          </p:cNvSpPr>
          <p:nvPr>
            <p:ph type="sldNum" sz="quarter" idx="12"/>
          </p:nvPr>
        </p:nvSpPr>
        <p:spPr/>
        <p:txBody>
          <a:bodyPr/>
          <a:lstStyle/>
          <a:p>
            <a:fld id="{0CBC77A0-1F4E-42FF-9FFC-F45C3A64AF90}" type="slidenum">
              <a:rPr lang="fr-FR" smtClean="0"/>
              <a:t>11</a:t>
            </a:fld>
            <a:endParaRPr lang="fr-FR"/>
          </a:p>
        </p:txBody>
      </p:sp>
      <p:sp>
        <p:nvSpPr>
          <p:cNvPr id="7" name="Footer Placeholder 6">
            <a:extLst>
              <a:ext uri="{FF2B5EF4-FFF2-40B4-BE49-F238E27FC236}">
                <a16:creationId xmlns:a16="http://schemas.microsoft.com/office/drawing/2014/main" id="{92D9A717-2218-3C54-F360-32FE4AED38E1}"/>
              </a:ext>
            </a:extLst>
          </p:cNvPr>
          <p:cNvSpPr>
            <a:spLocks noGrp="1"/>
          </p:cNvSpPr>
          <p:nvPr>
            <p:ph type="ftr" sz="quarter" idx="11"/>
          </p:nvPr>
        </p:nvSpPr>
        <p:spPr/>
        <p:txBody>
          <a:bodyPr/>
          <a:lstStyle/>
          <a:p>
            <a:r>
              <a:rPr lang="en-US"/>
              <a:t>CEPC 2025</a:t>
            </a:r>
            <a:endParaRPr lang="fr-FR" dirty="0"/>
          </a:p>
        </p:txBody>
      </p:sp>
      <p:sp>
        <p:nvSpPr>
          <p:cNvPr id="2" name="TextBox 9">
            <a:extLst>
              <a:ext uri="{FF2B5EF4-FFF2-40B4-BE49-F238E27FC236}">
                <a16:creationId xmlns:a16="http://schemas.microsoft.com/office/drawing/2014/main" id="{0B3CBD9F-11EE-CCC4-86A8-27116234D7B1}"/>
              </a:ext>
            </a:extLst>
          </p:cNvPr>
          <p:cNvSpPr txBox="1"/>
          <p:nvPr/>
        </p:nvSpPr>
        <p:spPr>
          <a:xfrm>
            <a:off x="6521449" y="579528"/>
            <a:ext cx="5670551" cy="9541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Based on the same design</a:t>
            </a:r>
          </a:p>
          <a:p>
            <a:pPr marL="609630" lvl="1" indent="-304815">
              <a:buFont typeface="Arial" panose="020B0604020202020204" pitchFamily="34" charset="0"/>
              <a:buChar char="•"/>
            </a:pPr>
            <a:r>
              <a:rPr lang="en-US" sz="2000" dirty="0">
                <a:solidFill>
                  <a:srgbClr val="000000"/>
                </a:solidFill>
              </a:rPr>
              <a:t>Investigating the </a:t>
            </a:r>
            <a:r>
              <a:rPr lang="el-GR" sz="2000" b="1" dirty="0">
                <a:solidFill>
                  <a:srgbClr val="000000"/>
                </a:solidFill>
              </a:rPr>
              <a:t>μ</a:t>
            </a:r>
            <a:r>
              <a:rPr lang="en-US" sz="2000" b="1" dirty="0">
                <a:solidFill>
                  <a:srgbClr val="000000"/>
                </a:solidFill>
              </a:rPr>
              <a:t>RWELL technology</a:t>
            </a:r>
            <a:r>
              <a:rPr lang="en-US" sz="2000" dirty="0">
                <a:solidFill>
                  <a:srgbClr val="000000"/>
                </a:solidFill>
              </a:rPr>
              <a:t> for the amplification region </a:t>
            </a:r>
          </a:p>
        </p:txBody>
      </p:sp>
      <p:sp>
        <p:nvSpPr>
          <p:cNvPr id="16" name="CustomShape 12">
            <a:extLst>
              <a:ext uri="{FF2B5EF4-FFF2-40B4-BE49-F238E27FC236}">
                <a16:creationId xmlns:a16="http://schemas.microsoft.com/office/drawing/2014/main" id="{A4D137CE-F19D-DF36-596A-8C86B228A241}"/>
              </a:ext>
            </a:extLst>
          </p:cNvPr>
          <p:cNvSpPr/>
          <p:nvPr/>
        </p:nvSpPr>
        <p:spPr>
          <a:xfrm>
            <a:off x="9291885" y="1775876"/>
            <a:ext cx="2401188" cy="1331218"/>
          </a:xfrm>
          <a:custGeom>
            <a:avLst/>
            <a:gdLst>
              <a:gd name="connsiteX0" fmla="*/ 0 w 2401188"/>
              <a:gd name="connsiteY0" fmla="*/ 0 h 1331218"/>
              <a:gd name="connsiteX1" fmla="*/ 432214 w 2401188"/>
              <a:gd name="connsiteY1" fmla="*/ 0 h 1331218"/>
              <a:gd name="connsiteX2" fmla="*/ 888440 w 2401188"/>
              <a:gd name="connsiteY2" fmla="*/ 0 h 1331218"/>
              <a:gd name="connsiteX3" fmla="*/ 1320653 w 2401188"/>
              <a:gd name="connsiteY3" fmla="*/ 0 h 1331218"/>
              <a:gd name="connsiteX4" fmla="*/ 1848915 w 2401188"/>
              <a:gd name="connsiteY4" fmla="*/ 0 h 1331218"/>
              <a:gd name="connsiteX5" fmla="*/ 2401188 w 2401188"/>
              <a:gd name="connsiteY5" fmla="*/ 0 h 1331218"/>
              <a:gd name="connsiteX6" fmla="*/ 2401188 w 2401188"/>
              <a:gd name="connsiteY6" fmla="*/ 443739 h 1331218"/>
              <a:gd name="connsiteX7" fmla="*/ 2401188 w 2401188"/>
              <a:gd name="connsiteY7" fmla="*/ 874166 h 1331218"/>
              <a:gd name="connsiteX8" fmla="*/ 2401188 w 2401188"/>
              <a:gd name="connsiteY8" fmla="*/ 1331218 h 1331218"/>
              <a:gd name="connsiteX9" fmla="*/ 1968974 w 2401188"/>
              <a:gd name="connsiteY9" fmla="*/ 1331218 h 1331218"/>
              <a:gd name="connsiteX10" fmla="*/ 1560772 w 2401188"/>
              <a:gd name="connsiteY10" fmla="*/ 1331218 h 1331218"/>
              <a:gd name="connsiteX11" fmla="*/ 1152570 w 2401188"/>
              <a:gd name="connsiteY11" fmla="*/ 1331218 h 1331218"/>
              <a:gd name="connsiteX12" fmla="*/ 648321 w 2401188"/>
              <a:gd name="connsiteY12" fmla="*/ 1331218 h 1331218"/>
              <a:gd name="connsiteX13" fmla="*/ 0 w 2401188"/>
              <a:gd name="connsiteY13" fmla="*/ 1331218 h 1331218"/>
              <a:gd name="connsiteX14" fmla="*/ 0 w 2401188"/>
              <a:gd name="connsiteY14" fmla="*/ 860854 h 1331218"/>
              <a:gd name="connsiteX15" fmla="*/ 0 w 2401188"/>
              <a:gd name="connsiteY15" fmla="*/ 417115 h 1331218"/>
              <a:gd name="connsiteX16" fmla="*/ 0 w 2401188"/>
              <a:gd name="connsiteY16" fmla="*/ 0 h 1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188" h="1331218" fill="none" extrusionOk="0">
                <a:moveTo>
                  <a:pt x="0" y="0"/>
                </a:moveTo>
                <a:cubicBezTo>
                  <a:pt x="193117" y="-9940"/>
                  <a:pt x="291802" y="44137"/>
                  <a:pt x="432214" y="0"/>
                </a:cubicBezTo>
                <a:cubicBezTo>
                  <a:pt x="572626" y="-44137"/>
                  <a:pt x="780435" y="28290"/>
                  <a:pt x="888440" y="0"/>
                </a:cubicBezTo>
                <a:cubicBezTo>
                  <a:pt x="996445" y="-28290"/>
                  <a:pt x="1135299" y="30442"/>
                  <a:pt x="1320653" y="0"/>
                </a:cubicBezTo>
                <a:cubicBezTo>
                  <a:pt x="1506007" y="-30442"/>
                  <a:pt x="1667564" y="57022"/>
                  <a:pt x="1848915" y="0"/>
                </a:cubicBezTo>
                <a:cubicBezTo>
                  <a:pt x="2030266" y="-57022"/>
                  <a:pt x="2181420" y="53718"/>
                  <a:pt x="2401188" y="0"/>
                </a:cubicBezTo>
                <a:cubicBezTo>
                  <a:pt x="2431912" y="117413"/>
                  <a:pt x="2382371" y="334488"/>
                  <a:pt x="2401188" y="443739"/>
                </a:cubicBezTo>
                <a:cubicBezTo>
                  <a:pt x="2420005" y="552990"/>
                  <a:pt x="2375126" y="698832"/>
                  <a:pt x="2401188" y="874166"/>
                </a:cubicBezTo>
                <a:cubicBezTo>
                  <a:pt x="2427250" y="1049500"/>
                  <a:pt x="2365399" y="1211365"/>
                  <a:pt x="2401188" y="1331218"/>
                </a:cubicBezTo>
                <a:cubicBezTo>
                  <a:pt x="2250638" y="1334142"/>
                  <a:pt x="2168896" y="1300254"/>
                  <a:pt x="1968974" y="1331218"/>
                </a:cubicBezTo>
                <a:cubicBezTo>
                  <a:pt x="1769052" y="1362182"/>
                  <a:pt x="1740432" y="1316095"/>
                  <a:pt x="1560772" y="1331218"/>
                </a:cubicBezTo>
                <a:cubicBezTo>
                  <a:pt x="1381112" y="1346341"/>
                  <a:pt x="1269183" y="1288810"/>
                  <a:pt x="1152570" y="1331218"/>
                </a:cubicBezTo>
                <a:cubicBezTo>
                  <a:pt x="1035957" y="1373626"/>
                  <a:pt x="834248" y="1294220"/>
                  <a:pt x="648321" y="1331218"/>
                </a:cubicBezTo>
                <a:cubicBezTo>
                  <a:pt x="462394" y="1368216"/>
                  <a:pt x="280595" y="1282369"/>
                  <a:pt x="0" y="1331218"/>
                </a:cubicBezTo>
                <a:cubicBezTo>
                  <a:pt x="-33376" y="1097537"/>
                  <a:pt x="31983" y="993811"/>
                  <a:pt x="0" y="860854"/>
                </a:cubicBezTo>
                <a:cubicBezTo>
                  <a:pt x="-31983" y="727897"/>
                  <a:pt x="21117" y="539580"/>
                  <a:pt x="0" y="417115"/>
                </a:cubicBezTo>
                <a:cubicBezTo>
                  <a:pt x="-21117" y="294650"/>
                  <a:pt x="22703" y="105445"/>
                  <a:pt x="0" y="0"/>
                </a:cubicBezTo>
                <a:close/>
              </a:path>
              <a:path w="2401188" h="1331218" stroke="0" extrusionOk="0">
                <a:moveTo>
                  <a:pt x="0" y="0"/>
                </a:moveTo>
                <a:cubicBezTo>
                  <a:pt x="111884" y="-42987"/>
                  <a:pt x="350093" y="51077"/>
                  <a:pt x="480238" y="0"/>
                </a:cubicBezTo>
                <a:cubicBezTo>
                  <a:pt x="610383" y="-51077"/>
                  <a:pt x="751984" y="49652"/>
                  <a:pt x="936463" y="0"/>
                </a:cubicBezTo>
                <a:cubicBezTo>
                  <a:pt x="1120943" y="-49652"/>
                  <a:pt x="1318499" y="8390"/>
                  <a:pt x="1416701" y="0"/>
                </a:cubicBezTo>
                <a:cubicBezTo>
                  <a:pt x="1514903" y="-8390"/>
                  <a:pt x="1712493" y="44312"/>
                  <a:pt x="1824903" y="0"/>
                </a:cubicBezTo>
                <a:cubicBezTo>
                  <a:pt x="1937313" y="-44312"/>
                  <a:pt x="2201866" y="29400"/>
                  <a:pt x="2401188" y="0"/>
                </a:cubicBezTo>
                <a:cubicBezTo>
                  <a:pt x="2413825" y="165804"/>
                  <a:pt x="2350292" y="255876"/>
                  <a:pt x="2401188" y="457052"/>
                </a:cubicBezTo>
                <a:cubicBezTo>
                  <a:pt x="2452084" y="658228"/>
                  <a:pt x="2377760" y="708752"/>
                  <a:pt x="2401188" y="900791"/>
                </a:cubicBezTo>
                <a:cubicBezTo>
                  <a:pt x="2424616" y="1092830"/>
                  <a:pt x="2387581" y="1163928"/>
                  <a:pt x="2401188" y="1331218"/>
                </a:cubicBezTo>
                <a:cubicBezTo>
                  <a:pt x="2268955" y="1366161"/>
                  <a:pt x="2061374" y="1280753"/>
                  <a:pt x="1968974" y="1331218"/>
                </a:cubicBezTo>
                <a:cubicBezTo>
                  <a:pt x="1876574" y="1381683"/>
                  <a:pt x="1689174" y="1305112"/>
                  <a:pt x="1440713" y="1331218"/>
                </a:cubicBezTo>
                <a:cubicBezTo>
                  <a:pt x="1192252" y="1357324"/>
                  <a:pt x="1110348" y="1286696"/>
                  <a:pt x="960475" y="1331218"/>
                </a:cubicBezTo>
                <a:cubicBezTo>
                  <a:pt x="810602" y="1375740"/>
                  <a:pt x="739493" y="1310076"/>
                  <a:pt x="528261" y="1331218"/>
                </a:cubicBezTo>
                <a:cubicBezTo>
                  <a:pt x="317029" y="1352360"/>
                  <a:pt x="236153" y="1292510"/>
                  <a:pt x="0" y="1331218"/>
                </a:cubicBezTo>
                <a:cubicBezTo>
                  <a:pt x="-31381" y="1135147"/>
                  <a:pt x="27422" y="1121909"/>
                  <a:pt x="0" y="927415"/>
                </a:cubicBezTo>
                <a:cubicBezTo>
                  <a:pt x="-27422" y="732921"/>
                  <a:pt x="14597" y="694685"/>
                  <a:pt x="0" y="483676"/>
                </a:cubicBezTo>
                <a:cubicBezTo>
                  <a:pt x="-14597" y="272667"/>
                  <a:pt x="8494" y="159059"/>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255462536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trike="noStrike" spc="-1" dirty="0">
                <a:latin typeface="Arial"/>
                <a:ea typeface="Noto Sans CJK SC"/>
              </a:rPr>
              <a:t>Best Result</a:t>
            </a:r>
          </a:p>
          <a:p>
            <a:pPr algn="ctr">
              <a:lnSpc>
                <a:spcPts val="1633"/>
              </a:lnSpc>
              <a:spcBef>
                <a:spcPts val="189"/>
              </a:spcBef>
              <a:spcAft>
                <a:spcPts val="189"/>
              </a:spcAft>
            </a:pPr>
            <a:br>
              <a:rPr lang="en-US" sz="2200" b="1" dirty="0"/>
            </a:br>
            <a:r>
              <a:rPr lang="en-US" sz="2200" b="1" dirty="0"/>
              <a:t>P120-D100 </a:t>
            </a:r>
            <a:br>
              <a:rPr lang="en-US" sz="2200" b="1" dirty="0"/>
            </a:br>
            <a:br>
              <a:rPr lang="en-US" sz="2200" b="1" dirty="0"/>
            </a:br>
            <a:r>
              <a:rPr lang="en-US" sz="2200" b="1" dirty="0"/>
              <a:t>&amp; </a:t>
            </a:r>
            <a:r>
              <a:rPr lang="en-US" sz="2200" b="1" dirty="0" err="1"/>
              <a:t>CsI</a:t>
            </a:r>
            <a:r>
              <a:rPr lang="en-US" sz="2200" b="1" dirty="0"/>
              <a:t> </a:t>
            </a:r>
            <a:r>
              <a:rPr lang="en-US" sz="2200" b="1" dirty="0">
                <a:sym typeface="Wingdings" panose="05000000000000000000" pitchFamily="2" charset="2"/>
              </a:rPr>
              <a:t>  23.5 </a:t>
            </a:r>
            <a:r>
              <a:rPr lang="en-US" sz="2200" b="1" dirty="0" err="1">
                <a:sym typeface="Wingdings" panose="05000000000000000000" pitchFamily="2" charset="2"/>
              </a:rPr>
              <a:t>ps</a:t>
            </a:r>
            <a:endParaRPr lang="en-US" sz="2200" b="1" strike="noStrike" spc="-1" dirty="0">
              <a:latin typeface="Arial"/>
              <a:ea typeface="Noto Sans CJK SC"/>
            </a:endParaRPr>
          </a:p>
        </p:txBody>
      </p:sp>
      <p:grpSp>
        <p:nvGrpSpPr>
          <p:cNvPr id="5" name="Group 4">
            <a:extLst>
              <a:ext uri="{FF2B5EF4-FFF2-40B4-BE49-F238E27FC236}">
                <a16:creationId xmlns:a16="http://schemas.microsoft.com/office/drawing/2014/main" id="{B55416F6-4893-3451-5242-AF2B0FFFFC81}"/>
              </a:ext>
            </a:extLst>
          </p:cNvPr>
          <p:cNvGrpSpPr/>
          <p:nvPr/>
        </p:nvGrpSpPr>
        <p:grpSpPr>
          <a:xfrm>
            <a:off x="6431788" y="1552081"/>
            <a:ext cx="5760212" cy="2433480"/>
            <a:chOff x="6431788" y="1552081"/>
            <a:chExt cx="5760212" cy="2433480"/>
          </a:xfrm>
        </p:grpSpPr>
        <p:grpSp>
          <p:nvGrpSpPr>
            <p:cNvPr id="22" name="Group 21">
              <a:extLst>
                <a:ext uri="{FF2B5EF4-FFF2-40B4-BE49-F238E27FC236}">
                  <a16:creationId xmlns:a16="http://schemas.microsoft.com/office/drawing/2014/main" id="{10BA1D81-B43A-49B0-4415-C0C012B294CA}"/>
                </a:ext>
              </a:extLst>
            </p:cNvPr>
            <p:cNvGrpSpPr/>
            <p:nvPr/>
          </p:nvGrpSpPr>
          <p:grpSpPr>
            <a:xfrm>
              <a:off x="6593113" y="1552081"/>
              <a:ext cx="2483431" cy="2039280"/>
              <a:chOff x="6593113" y="1713275"/>
              <a:chExt cx="3036225" cy="2412895"/>
            </a:xfrm>
          </p:grpSpPr>
          <p:grpSp>
            <p:nvGrpSpPr>
              <p:cNvPr id="11" name="Group 10">
                <a:extLst>
                  <a:ext uri="{FF2B5EF4-FFF2-40B4-BE49-F238E27FC236}">
                    <a16:creationId xmlns:a16="http://schemas.microsoft.com/office/drawing/2014/main" id="{A248F7E0-DAFD-982C-1CF7-33F27DFB5F8D}"/>
                  </a:ext>
                </a:extLst>
              </p:cNvPr>
              <p:cNvGrpSpPr/>
              <p:nvPr/>
            </p:nvGrpSpPr>
            <p:grpSpPr>
              <a:xfrm>
                <a:off x="6593113" y="1713275"/>
                <a:ext cx="3036225" cy="2412895"/>
                <a:chOff x="6650562" y="1831168"/>
                <a:chExt cx="3036225" cy="2412895"/>
              </a:xfrm>
            </p:grpSpPr>
            <p:pic>
              <p:nvPicPr>
                <p:cNvPr id="28" name="Picture 27">
                  <a:extLst>
                    <a:ext uri="{FF2B5EF4-FFF2-40B4-BE49-F238E27FC236}">
                      <a16:creationId xmlns:a16="http://schemas.microsoft.com/office/drawing/2014/main" id="{01C5DECB-9BDD-F47E-3C10-D90AB79D798C}"/>
                    </a:ext>
                  </a:extLst>
                </p:cNvPr>
                <p:cNvPicPr>
                  <a:picLocks noChangeAspect="1"/>
                </p:cNvPicPr>
                <p:nvPr/>
              </p:nvPicPr>
              <p:blipFill>
                <a:blip r:embed="rId7"/>
                <a:stretch>
                  <a:fillRect/>
                </a:stretch>
              </p:blipFill>
              <p:spPr>
                <a:xfrm>
                  <a:off x="6650562" y="1831168"/>
                  <a:ext cx="3036225" cy="2412895"/>
                </a:xfrm>
                <a:prstGeom prst="rect">
                  <a:avLst/>
                </a:prstGeom>
              </p:spPr>
            </p:pic>
            <p:pic>
              <p:nvPicPr>
                <p:cNvPr id="31" name="Picture 30">
                  <a:extLst>
                    <a:ext uri="{FF2B5EF4-FFF2-40B4-BE49-F238E27FC236}">
                      <a16:creationId xmlns:a16="http://schemas.microsoft.com/office/drawing/2014/main" id="{E3B5A360-790F-9D83-C9BA-D8CBE94ADAB9}"/>
                    </a:ext>
                  </a:extLst>
                </p:cNvPr>
                <p:cNvPicPr>
                  <a:picLocks noChangeAspect="1"/>
                </p:cNvPicPr>
                <p:nvPr/>
              </p:nvPicPr>
              <p:blipFill>
                <a:blip r:embed="rId8"/>
                <a:stretch>
                  <a:fillRect/>
                </a:stretch>
              </p:blipFill>
              <p:spPr>
                <a:xfrm>
                  <a:off x="8496996" y="1970219"/>
                  <a:ext cx="1045331" cy="1000954"/>
                </a:xfrm>
                <a:prstGeom prst="rect">
                  <a:avLst/>
                </a:prstGeom>
              </p:spPr>
            </p:pic>
            <p:sp>
              <p:nvSpPr>
                <p:cNvPr id="13" name="TextBox 12">
                  <a:extLst>
                    <a:ext uri="{FF2B5EF4-FFF2-40B4-BE49-F238E27FC236}">
                      <a16:creationId xmlns:a16="http://schemas.microsoft.com/office/drawing/2014/main" id="{980E5995-5B4E-1F2E-1245-E124C666B503}"/>
                    </a:ext>
                  </a:extLst>
                </p:cNvPr>
                <p:cNvSpPr txBox="1"/>
                <p:nvPr/>
              </p:nvSpPr>
              <p:spPr>
                <a:xfrm>
                  <a:off x="8512013" y="2708953"/>
                  <a:ext cx="1098763" cy="327748"/>
                </a:xfrm>
                <a:prstGeom prst="rect">
                  <a:avLst/>
                </a:prstGeom>
                <a:noFill/>
              </p:spPr>
              <p:txBody>
                <a:bodyPr wrap="square">
                  <a:spAutoFit/>
                </a:bodyPr>
                <a:lstStyle/>
                <a:p>
                  <a:r>
                    <a:rPr lang="en-US" sz="1200" b="1" dirty="0">
                      <a:sym typeface="Symbol" panose="05050102010706020507" pitchFamily="18" charset="2"/>
                    </a:rPr>
                    <a:t> 10 m</a:t>
                  </a:r>
                  <a:r>
                    <a:rPr lang="en-US" sz="1200" b="1" dirty="0"/>
                    <a:t>m </a:t>
                  </a:r>
                  <a:endParaRPr lang="el-GR" sz="1200" dirty="0"/>
                </a:p>
              </p:txBody>
            </p:sp>
          </p:grpSp>
          <p:sp>
            <p:nvSpPr>
              <p:cNvPr id="20" name="CustomShape 12">
                <a:extLst>
                  <a:ext uri="{FF2B5EF4-FFF2-40B4-BE49-F238E27FC236}">
                    <a16:creationId xmlns:a16="http://schemas.microsoft.com/office/drawing/2014/main" id="{B690B3AA-3243-B700-CC0E-F10E59F13A60}"/>
                  </a:ext>
                </a:extLst>
              </p:cNvPr>
              <p:cNvSpPr/>
              <p:nvPr/>
            </p:nvSpPr>
            <p:spPr>
              <a:xfrm>
                <a:off x="7000658" y="2573016"/>
                <a:ext cx="939694" cy="369332"/>
              </a:xfrm>
              <a:prstGeom prst="rect">
                <a:avLst/>
              </a:prstGeom>
              <a:solidFill>
                <a:schemeClr val="bg1"/>
              </a:solidFill>
              <a:ln>
                <a:solidFill>
                  <a:schemeClr val="bg2"/>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endParaRPr lang="en-US" sz="2200" b="1" strike="noStrike" spc="-1" dirty="0">
                  <a:latin typeface="Arial"/>
                  <a:ea typeface="Noto Sans CJK SC"/>
                </a:endParaRPr>
              </a:p>
            </p:txBody>
          </p:sp>
        </p:grpSp>
        <p:sp>
          <p:nvSpPr>
            <p:cNvPr id="23" name="TextBox 22">
              <a:extLst>
                <a:ext uri="{FF2B5EF4-FFF2-40B4-BE49-F238E27FC236}">
                  <a16:creationId xmlns:a16="http://schemas.microsoft.com/office/drawing/2014/main" id="{AF5BFDF1-17E2-23FF-4B09-764656DFC90D}"/>
                </a:ext>
              </a:extLst>
            </p:cNvPr>
            <p:cNvSpPr txBox="1"/>
            <p:nvPr/>
          </p:nvSpPr>
          <p:spPr>
            <a:xfrm>
              <a:off x="6431788" y="3554674"/>
              <a:ext cx="5760212" cy="430887"/>
            </a:xfrm>
            <a:prstGeom prst="rect">
              <a:avLst/>
            </a:prstGeom>
            <a:noFill/>
          </p:spPr>
          <p:txBody>
            <a:bodyPr wrap="square">
              <a:spAutoFit/>
            </a:bodyPr>
            <a:lstStyle/>
            <a:p>
              <a:r>
                <a:rPr lang="en-GB" sz="1100" dirty="0" err="1"/>
                <a:t>A.Pandey</a:t>
              </a:r>
              <a:r>
                <a:rPr lang="en-GB" sz="1100" dirty="0"/>
                <a:t>. Precise Timing with PICOSEC</a:t>
              </a:r>
              <a:r>
                <a:rPr lang="el-GR" sz="1100" dirty="0"/>
                <a:t> μ</a:t>
              </a:r>
              <a:r>
                <a:rPr lang="en-US" sz="1100" dirty="0"/>
                <a:t>RWELL detector-DRD1 Collaboration Meeting</a:t>
              </a:r>
              <a:r>
                <a:rPr lang="en-GB" sz="1100" dirty="0"/>
                <a:t> </a:t>
              </a:r>
              <a:r>
                <a:rPr lang="fr-FR" sz="1100" dirty="0">
                  <a:latin typeface="NexusSans"/>
                  <a:hlinkClick r:id="rId9"/>
                </a:rPr>
                <a:t>https://indico.cern.ch/event/1413681/contributions/5993207/</a:t>
              </a:r>
              <a:endParaRPr lang="fr-FR" sz="1100" dirty="0">
                <a:latin typeface="NexusSans"/>
              </a:endParaRPr>
            </a:p>
          </p:txBody>
        </p:sp>
      </p:grpSp>
      <p:sp>
        <p:nvSpPr>
          <p:cNvPr id="26" name="TextBox 25">
            <a:extLst>
              <a:ext uri="{FF2B5EF4-FFF2-40B4-BE49-F238E27FC236}">
                <a16:creationId xmlns:a16="http://schemas.microsoft.com/office/drawing/2014/main" id="{6F237103-C75E-118B-E00E-A7AE7C3F33DB}"/>
              </a:ext>
            </a:extLst>
          </p:cNvPr>
          <p:cNvSpPr txBox="1"/>
          <p:nvPr/>
        </p:nvSpPr>
        <p:spPr>
          <a:xfrm>
            <a:off x="6101201" y="3985675"/>
            <a:ext cx="6512766" cy="400110"/>
          </a:xfrm>
          <a:prstGeom prst="rect">
            <a:avLst/>
          </a:prstGeom>
          <a:noFill/>
        </p:spPr>
        <p:txBody>
          <a:bodyPr wrap="square">
            <a:spAutoFit/>
          </a:bodyPr>
          <a:lstStyle/>
          <a:p>
            <a:pPr marL="609630" lvl="1" indent="-304815">
              <a:buFont typeface="Arial" panose="020B0604020202020204" pitchFamily="34" charset="0"/>
              <a:buChar char="•"/>
            </a:pPr>
            <a:r>
              <a:rPr lang="en-US" sz="2000" dirty="0">
                <a:solidFill>
                  <a:srgbClr val="000000"/>
                </a:solidFill>
              </a:rPr>
              <a:t>Investigating the </a:t>
            </a:r>
            <a:r>
              <a:rPr lang="en-US" sz="2000" b="1" dirty="0">
                <a:solidFill>
                  <a:srgbClr val="000000"/>
                </a:solidFill>
              </a:rPr>
              <a:t>spatial resolution </a:t>
            </a:r>
            <a:r>
              <a:rPr lang="en-US" sz="2000" dirty="0">
                <a:solidFill>
                  <a:srgbClr val="000000"/>
                </a:solidFill>
              </a:rPr>
              <a:t>response</a:t>
            </a:r>
          </a:p>
        </p:txBody>
      </p:sp>
      <p:sp>
        <p:nvSpPr>
          <p:cNvPr id="29" name="Line 4">
            <a:extLst>
              <a:ext uri="{FF2B5EF4-FFF2-40B4-BE49-F238E27FC236}">
                <a16:creationId xmlns:a16="http://schemas.microsoft.com/office/drawing/2014/main" id="{755A821C-4589-CB15-4435-AD4074B596EE}"/>
              </a:ext>
            </a:extLst>
          </p:cNvPr>
          <p:cNvSpPr/>
          <p:nvPr/>
        </p:nvSpPr>
        <p:spPr>
          <a:xfrm flipH="1">
            <a:off x="6405114" y="3979626"/>
            <a:ext cx="5760212" cy="4721"/>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33" name="CustomShape 12">
            <a:extLst>
              <a:ext uri="{FF2B5EF4-FFF2-40B4-BE49-F238E27FC236}">
                <a16:creationId xmlns:a16="http://schemas.microsoft.com/office/drawing/2014/main" id="{17FB6611-3F3D-B7F9-2D94-FF84E7C09A91}"/>
              </a:ext>
            </a:extLst>
          </p:cNvPr>
          <p:cNvSpPr/>
          <p:nvPr/>
        </p:nvSpPr>
        <p:spPr>
          <a:xfrm>
            <a:off x="8945203" y="4383952"/>
            <a:ext cx="2594923" cy="1496797"/>
          </a:xfrm>
          <a:custGeom>
            <a:avLst/>
            <a:gdLst>
              <a:gd name="connsiteX0" fmla="*/ 0 w 2594923"/>
              <a:gd name="connsiteY0" fmla="*/ 0 h 1496797"/>
              <a:gd name="connsiteX1" fmla="*/ 570883 w 2594923"/>
              <a:gd name="connsiteY1" fmla="*/ 0 h 1496797"/>
              <a:gd name="connsiteX2" fmla="*/ 1063918 w 2594923"/>
              <a:gd name="connsiteY2" fmla="*/ 0 h 1496797"/>
              <a:gd name="connsiteX3" fmla="*/ 1531005 w 2594923"/>
              <a:gd name="connsiteY3" fmla="*/ 0 h 1496797"/>
              <a:gd name="connsiteX4" fmla="*/ 1998091 w 2594923"/>
              <a:gd name="connsiteY4" fmla="*/ 0 h 1496797"/>
              <a:gd name="connsiteX5" fmla="*/ 2594923 w 2594923"/>
              <a:gd name="connsiteY5" fmla="*/ 0 h 1496797"/>
              <a:gd name="connsiteX6" fmla="*/ 2594923 w 2594923"/>
              <a:gd name="connsiteY6" fmla="*/ 513900 h 1496797"/>
              <a:gd name="connsiteX7" fmla="*/ 2594923 w 2594923"/>
              <a:gd name="connsiteY7" fmla="*/ 982897 h 1496797"/>
              <a:gd name="connsiteX8" fmla="*/ 2594923 w 2594923"/>
              <a:gd name="connsiteY8" fmla="*/ 1496797 h 1496797"/>
              <a:gd name="connsiteX9" fmla="*/ 2101888 w 2594923"/>
              <a:gd name="connsiteY9" fmla="*/ 1496797 h 1496797"/>
              <a:gd name="connsiteX10" fmla="*/ 1660751 w 2594923"/>
              <a:gd name="connsiteY10" fmla="*/ 1496797 h 1496797"/>
              <a:gd name="connsiteX11" fmla="*/ 1141766 w 2594923"/>
              <a:gd name="connsiteY11" fmla="*/ 1496797 h 1496797"/>
              <a:gd name="connsiteX12" fmla="*/ 596832 w 2594923"/>
              <a:gd name="connsiteY12" fmla="*/ 1496797 h 1496797"/>
              <a:gd name="connsiteX13" fmla="*/ 0 w 2594923"/>
              <a:gd name="connsiteY13" fmla="*/ 1496797 h 1496797"/>
              <a:gd name="connsiteX14" fmla="*/ 0 w 2594923"/>
              <a:gd name="connsiteY14" fmla="*/ 997865 h 1496797"/>
              <a:gd name="connsiteX15" fmla="*/ 0 w 2594923"/>
              <a:gd name="connsiteY15" fmla="*/ 513900 h 1496797"/>
              <a:gd name="connsiteX16" fmla="*/ 0 w 2594923"/>
              <a:gd name="connsiteY16" fmla="*/ 0 h 149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923" h="1496797" fill="none" extrusionOk="0">
                <a:moveTo>
                  <a:pt x="0" y="0"/>
                </a:moveTo>
                <a:cubicBezTo>
                  <a:pt x="226938" y="-30740"/>
                  <a:pt x="365509" y="58880"/>
                  <a:pt x="570883" y="0"/>
                </a:cubicBezTo>
                <a:cubicBezTo>
                  <a:pt x="776257" y="-58880"/>
                  <a:pt x="836459" y="15886"/>
                  <a:pt x="1063918" y="0"/>
                </a:cubicBezTo>
                <a:cubicBezTo>
                  <a:pt x="1291378" y="-15886"/>
                  <a:pt x="1383404" y="42638"/>
                  <a:pt x="1531005" y="0"/>
                </a:cubicBezTo>
                <a:cubicBezTo>
                  <a:pt x="1678606" y="-42638"/>
                  <a:pt x="1871761" y="12947"/>
                  <a:pt x="1998091" y="0"/>
                </a:cubicBezTo>
                <a:cubicBezTo>
                  <a:pt x="2124421" y="-12947"/>
                  <a:pt x="2407155" y="36021"/>
                  <a:pt x="2594923" y="0"/>
                </a:cubicBezTo>
                <a:cubicBezTo>
                  <a:pt x="2606690" y="125257"/>
                  <a:pt x="2542856" y="334203"/>
                  <a:pt x="2594923" y="513900"/>
                </a:cubicBezTo>
                <a:cubicBezTo>
                  <a:pt x="2646990" y="693597"/>
                  <a:pt x="2539799" y="772293"/>
                  <a:pt x="2594923" y="982897"/>
                </a:cubicBezTo>
                <a:cubicBezTo>
                  <a:pt x="2650047" y="1193501"/>
                  <a:pt x="2592584" y="1312225"/>
                  <a:pt x="2594923" y="1496797"/>
                </a:cubicBezTo>
                <a:cubicBezTo>
                  <a:pt x="2425929" y="1553582"/>
                  <a:pt x="2332203" y="1464169"/>
                  <a:pt x="2101888" y="1496797"/>
                </a:cubicBezTo>
                <a:cubicBezTo>
                  <a:pt x="1871573" y="1529425"/>
                  <a:pt x="1786198" y="1481242"/>
                  <a:pt x="1660751" y="1496797"/>
                </a:cubicBezTo>
                <a:cubicBezTo>
                  <a:pt x="1535304" y="1512352"/>
                  <a:pt x="1321155" y="1434960"/>
                  <a:pt x="1141766" y="1496797"/>
                </a:cubicBezTo>
                <a:cubicBezTo>
                  <a:pt x="962378" y="1558634"/>
                  <a:pt x="793956" y="1452078"/>
                  <a:pt x="596832" y="1496797"/>
                </a:cubicBezTo>
                <a:cubicBezTo>
                  <a:pt x="399708" y="1541516"/>
                  <a:pt x="239736" y="1428620"/>
                  <a:pt x="0" y="1496797"/>
                </a:cubicBezTo>
                <a:cubicBezTo>
                  <a:pt x="-53759" y="1326871"/>
                  <a:pt x="4871" y="1222112"/>
                  <a:pt x="0" y="997865"/>
                </a:cubicBezTo>
                <a:cubicBezTo>
                  <a:pt x="-4871" y="773618"/>
                  <a:pt x="55212" y="706205"/>
                  <a:pt x="0" y="513900"/>
                </a:cubicBezTo>
                <a:cubicBezTo>
                  <a:pt x="-55212" y="321595"/>
                  <a:pt x="30361" y="146920"/>
                  <a:pt x="0" y="0"/>
                </a:cubicBezTo>
                <a:close/>
              </a:path>
              <a:path w="2594923" h="1496797" stroke="0" extrusionOk="0">
                <a:moveTo>
                  <a:pt x="0" y="0"/>
                </a:moveTo>
                <a:cubicBezTo>
                  <a:pt x="94170" y="-44685"/>
                  <a:pt x="335281" y="43138"/>
                  <a:pt x="467086" y="0"/>
                </a:cubicBezTo>
                <a:cubicBezTo>
                  <a:pt x="598891" y="-43138"/>
                  <a:pt x="780508" y="51398"/>
                  <a:pt x="934172" y="0"/>
                </a:cubicBezTo>
                <a:cubicBezTo>
                  <a:pt x="1087836" y="-51398"/>
                  <a:pt x="1210023" y="35107"/>
                  <a:pt x="1479106" y="0"/>
                </a:cubicBezTo>
                <a:cubicBezTo>
                  <a:pt x="1748189" y="-35107"/>
                  <a:pt x="1874544" y="45070"/>
                  <a:pt x="2024040" y="0"/>
                </a:cubicBezTo>
                <a:cubicBezTo>
                  <a:pt x="2173536" y="-45070"/>
                  <a:pt x="2339004" y="1698"/>
                  <a:pt x="2594923" y="0"/>
                </a:cubicBezTo>
                <a:cubicBezTo>
                  <a:pt x="2600825" y="196792"/>
                  <a:pt x="2584342" y="325093"/>
                  <a:pt x="2594923" y="528868"/>
                </a:cubicBezTo>
                <a:cubicBezTo>
                  <a:pt x="2605504" y="732643"/>
                  <a:pt x="2535563" y="897540"/>
                  <a:pt x="2594923" y="1057737"/>
                </a:cubicBezTo>
                <a:cubicBezTo>
                  <a:pt x="2654283" y="1217934"/>
                  <a:pt x="2565649" y="1388517"/>
                  <a:pt x="2594923" y="1496797"/>
                </a:cubicBezTo>
                <a:cubicBezTo>
                  <a:pt x="2434429" y="1526239"/>
                  <a:pt x="2335908" y="1486967"/>
                  <a:pt x="2153786" y="1496797"/>
                </a:cubicBezTo>
                <a:cubicBezTo>
                  <a:pt x="1971664" y="1506627"/>
                  <a:pt x="1917598" y="1488184"/>
                  <a:pt x="1686700" y="1496797"/>
                </a:cubicBezTo>
                <a:cubicBezTo>
                  <a:pt x="1455802" y="1505410"/>
                  <a:pt x="1334611" y="1452892"/>
                  <a:pt x="1219614" y="1496797"/>
                </a:cubicBezTo>
                <a:cubicBezTo>
                  <a:pt x="1104617" y="1540702"/>
                  <a:pt x="938339" y="1439002"/>
                  <a:pt x="726578" y="1496797"/>
                </a:cubicBezTo>
                <a:cubicBezTo>
                  <a:pt x="514817" y="1554592"/>
                  <a:pt x="268647" y="1469078"/>
                  <a:pt x="0" y="1496797"/>
                </a:cubicBezTo>
                <a:cubicBezTo>
                  <a:pt x="-13957" y="1263276"/>
                  <a:pt x="1219" y="1157596"/>
                  <a:pt x="0" y="982897"/>
                </a:cubicBezTo>
                <a:cubicBezTo>
                  <a:pt x="-1219" y="808198"/>
                  <a:pt x="13522" y="696863"/>
                  <a:pt x="0" y="528868"/>
                </a:cubicBezTo>
                <a:cubicBezTo>
                  <a:pt x="-13522" y="360873"/>
                  <a:pt x="50151" y="217218"/>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4226703091">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trike="noStrike" spc="-1" dirty="0">
                <a:latin typeface="Arial"/>
                <a:ea typeface="Noto Sans CJK SC"/>
              </a:rPr>
              <a:t>Best Result</a:t>
            </a:r>
          </a:p>
          <a:p>
            <a:pPr algn="ctr">
              <a:lnSpc>
                <a:spcPts val="1633"/>
              </a:lnSpc>
              <a:spcBef>
                <a:spcPts val="189"/>
              </a:spcBef>
              <a:spcAft>
                <a:spcPts val="189"/>
              </a:spcAft>
            </a:pPr>
            <a:r>
              <a:rPr lang="en-US" sz="2200" b="1" dirty="0">
                <a:sym typeface="Symbol" panose="05050102010706020507" pitchFamily="18" charset="2"/>
              </a:rPr>
              <a:t> 15 m</a:t>
            </a:r>
            <a:r>
              <a:rPr lang="en-US" sz="2200" b="1" dirty="0"/>
              <a:t>m</a:t>
            </a:r>
            <a:br>
              <a:rPr lang="en-US" sz="2200" b="1" dirty="0"/>
            </a:br>
            <a:br>
              <a:rPr lang="en-US" sz="2200" b="1" dirty="0"/>
            </a:br>
            <a:r>
              <a:rPr lang="en-US" sz="2200" b="1" dirty="0"/>
              <a:t>&amp; </a:t>
            </a:r>
            <a:r>
              <a:rPr lang="en-US" sz="2200" b="1" dirty="0" err="1"/>
              <a:t>CsI</a:t>
            </a:r>
            <a:r>
              <a:rPr lang="en-US" sz="2200" b="1" dirty="0"/>
              <a:t> </a:t>
            </a:r>
            <a:r>
              <a:rPr lang="en-US" sz="2200" b="1" dirty="0">
                <a:sym typeface="Wingdings" panose="05000000000000000000" pitchFamily="2" charset="2"/>
              </a:rPr>
              <a:t> 0.5 mm </a:t>
            </a:r>
            <a:br>
              <a:rPr lang="en-US" sz="2200" b="1" dirty="0">
                <a:sym typeface="Wingdings" panose="05000000000000000000" pitchFamily="2" charset="2"/>
              </a:rPr>
            </a:br>
            <a:br>
              <a:rPr lang="en-US" sz="2200" b="1" dirty="0">
                <a:sym typeface="Wingdings" panose="05000000000000000000" pitchFamily="2" charset="2"/>
              </a:rPr>
            </a:br>
            <a:r>
              <a:rPr lang="en-US" sz="2200" b="1" dirty="0">
                <a:sym typeface="Wingdings" panose="05000000000000000000" pitchFamily="2" charset="2"/>
              </a:rPr>
              <a:t>(central region)</a:t>
            </a:r>
            <a:endParaRPr lang="en-US" sz="2200" b="1" strike="noStrike" spc="-1" dirty="0">
              <a:latin typeface="Arial"/>
              <a:ea typeface="Noto Sans CJK SC"/>
            </a:endParaRPr>
          </a:p>
        </p:txBody>
      </p:sp>
    </p:spTree>
    <p:extLst>
      <p:ext uri="{BB962C8B-B14F-4D97-AF65-F5344CB8AC3E}">
        <p14:creationId xmlns:p14="http://schemas.microsoft.com/office/powerpoint/2010/main" val="17329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6" grpId="0" animBg="1"/>
      <p:bldP spid="26"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65" y="105407"/>
            <a:ext cx="10728325" cy="650778"/>
          </a:xfrm>
        </p:spPr>
        <p:txBody>
          <a:bodyPr/>
          <a:lstStyle/>
          <a:p>
            <a:r>
              <a:rPr lang="en-US" dirty="0"/>
              <a:t>Photocathode Robustness</a:t>
            </a:r>
            <a:endParaRPr lang="fr-FR" dirty="0"/>
          </a:p>
        </p:txBody>
      </p:sp>
      <p:pic>
        <p:nvPicPr>
          <p:cNvPr id="27" name="Picture 26"/>
          <p:cNvPicPr>
            <a:picLocks noChangeAspect="1"/>
          </p:cNvPicPr>
          <p:nvPr/>
        </p:nvPicPr>
        <p:blipFill>
          <a:blip r:embed="rId3"/>
          <a:stretch>
            <a:fillRect/>
          </a:stretch>
        </p:blipFill>
        <p:spPr>
          <a:xfrm>
            <a:off x="3243664" y="4121363"/>
            <a:ext cx="2235249" cy="2329962"/>
          </a:xfrm>
          <a:prstGeom prst="rect">
            <a:avLst/>
          </a:prstGeom>
        </p:spPr>
      </p:pic>
      <p:sp>
        <p:nvSpPr>
          <p:cNvPr id="28" name="TextBox 9"/>
          <p:cNvSpPr txBox="1"/>
          <p:nvPr/>
        </p:nvSpPr>
        <p:spPr>
          <a:xfrm>
            <a:off x="182448" y="730551"/>
            <a:ext cx="6095266"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In the research of photocathode materials</a:t>
            </a:r>
          </a:p>
          <a:p>
            <a:pPr marL="609630" lvl="1" indent="-304815">
              <a:lnSpc>
                <a:spcPts val="2079"/>
              </a:lnSpc>
              <a:buFont typeface="Arial" panose="020B0604020202020204" pitchFamily="34" charset="0"/>
              <a:buChar char="•"/>
            </a:pPr>
            <a:r>
              <a:rPr lang="en-US" sz="2000" dirty="0">
                <a:solidFill>
                  <a:srgbClr val="000000"/>
                </a:solidFill>
              </a:rPr>
              <a:t>Standard photocathode: </a:t>
            </a:r>
            <a:br>
              <a:rPr lang="en-US" sz="2000" dirty="0">
                <a:solidFill>
                  <a:srgbClr val="000000"/>
                </a:solidFill>
              </a:rPr>
            </a:br>
            <a:r>
              <a:rPr lang="en-US" sz="2000" dirty="0">
                <a:solidFill>
                  <a:srgbClr val="000000"/>
                </a:solidFill>
              </a:rPr>
              <a:t>18 nm </a:t>
            </a:r>
            <a:r>
              <a:rPr lang="en-US" sz="2000" dirty="0" err="1">
                <a:solidFill>
                  <a:srgbClr val="000000"/>
                </a:solidFill>
              </a:rPr>
              <a:t>CsI</a:t>
            </a:r>
            <a:r>
              <a:rPr lang="en-US" sz="2000" dirty="0">
                <a:solidFill>
                  <a:srgbClr val="000000"/>
                </a:solidFill>
              </a:rPr>
              <a:t> +3 nm Cr ~ 11 pe/MIP </a:t>
            </a:r>
          </a:p>
          <a:p>
            <a:pPr marL="609630" lvl="1" indent="-304815">
              <a:lnSpc>
                <a:spcPts val="2079"/>
              </a:lnSpc>
              <a:buFont typeface="Arial" panose="020B0604020202020204" pitchFamily="34" charset="0"/>
              <a:buChar char="•"/>
            </a:pPr>
            <a:r>
              <a:rPr lang="en-US" sz="2000" dirty="0" err="1">
                <a:solidFill>
                  <a:srgbClr val="000000"/>
                </a:solidFill>
              </a:rPr>
              <a:t>CsI</a:t>
            </a:r>
            <a:r>
              <a:rPr lang="en-US" sz="2000" dirty="0">
                <a:solidFill>
                  <a:srgbClr val="000000"/>
                </a:solidFill>
              </a:rPr>
              <a:t> sensitive to humidity/ion </a:t>
            </a:r>
            <a:br>
              <a:rPr lang="en-US" sz="2000" dirty="0">
                <a:solidFill>
                  <a:srgbClr val="000000"/>
                </a:solidFill>
              </a:rPr>
            </a:br>
            <a:r>
              <a:rPr lang="en-US" sz="2000" dirty="0">
                <a:solidFill>
                  <a:srgbClr val="000000"/>
                </a:solidFill>
              </a:rPr>
              <a:t>backflow &amp; sparks</a:t>
            </a:r>
          </a:p>
        </p:txBody>
      </p:sp>
      <p:pic>
        <p:nvPicPr>
          <p:cNvPr id="13" name="Picture 12"/>
          <p:cNvPicPr>
            <a:picLocks noChangeAspect="1"/>
          </p:cNvPicPr>
          <p:nvPr/>
        </p:nvPicPr>
        <p:blipFill>
          <a:blip r:embed="rId4"/>
          <a:stretch>
            <a:fillRect/>
          </a:stretch>
        </p:blipFill>
        <p:spPr>
          <a:xfrm>
            <a:off x="7554275" y="903056"/>
            <a:ext cx="3515887" cy="1597111"/>
          </a:xfrm>
          <a:prstGeom prst="rect">
            <a:avLst/>
          </a:prstGeom>
        </p:spPr>
      </p:pic>
      <p:grpSp>
        <p:nvGrpSpPr>
          <p:cNvPr id="9" name="Group 8">
            <a:extLst>
              <a:ext uri="{FF2B5EF4-FFF2-40B4-BE49-F238E27FC236}">
                <a16:creationId xmlns:a16="http://schemas.microsoft.com/office/drawing/2014/main" id="{5E914D3C-67A2-5F16-EEDA-0199CC6D1624}"/>
              </a:ext>
            </a:extLst>
          </p:cNvPr>
          <p:cNvGrpSpPr/>
          <p:nvPr/>
        </p:nvGrpSpPr>
        <p:grpSpPr>
          <a:xfrm>
            <a:off x="465930" y="4169112"/>
            <a:ext cx="2308977" cy="1904769"/>
            <a:chOff x="333192" y="4364146"/>
            <a:chExt cx="2369713" cy="1902576"/>
          </a:xfrm>
        </p:grpSpPr>
        <p:pic>
          <p:nvPicPr>
            <p:cNvPr id="6" name="Picture 5">
              <a:extLst>
                <a:ext uri="{FF2B5EF4-FFF2-40B4-BE49-F238E27FC236}">
                  <a16:creationId xmlns:a16="http://schemas.microsoft.com/office/drawing/2014/main" id="{C1F35B2B-5ABE-BB20-9F65-CA92C3163001}"/>
                </a:ext>
              </a:extLst>
            </p:cNvPr>
            <p:cNvPicPr>
              <a:picLocks noChangeAspect="1"/>
            </p:cNvPicPr>
            <p:nvPr/>
          </p:nvPicPr>
          <p:blipFill>
            <a:blip r:embed="rId5"/>
            <a:stretch>
              <a:fillRect/>
            </a:stretch>
          </p:blipFill>
          <p:spPr>
            <a:xfrm>
              <a:off x="333192" y="4364146"/>
              <a:ext cx="2369713" cy="1687132"/>
            </a:xfrm>
            <a:prstGeom prst="rect">
              <a:avLst/>
            </a:prstGeom>
          </p:spPr>
        </p:pic>
        <p:sp>
          <p:nvSpPr>
            <p:cNvPr id="8" name="TextBox 7">
              <a:extLst>
                <a:ext uri="{FF2B5EF4-FFF2-40B4-BE49-F238E27FC236}">
                  <a16:creationId xmlns:a16="http://schemas.microsoft.com/office/drawing/2014/main" id="{0470E6D1-C878-4650-864E-5C313DBF55C8}"/>
                </a:ext>
              </a:extLst>
            </p:cNvPr>
            <p:cNvSpPr txBox="1"/>
            <p:nvPr/>
          </p:nvSpPr>
          <p:spPr>
            <a:xfrm>
              <a:off x="333192" y="6051278"/>
              <a:ext cx="2336099" cy="215444"/>
            </a:xfrm>
            <a:prstGeom prst="rect">
              <a:avLst/>
            </a:prstGeom>
            <a:noFill/>
          </p:spPr>
          <p:txBody>
            <a:bodyPr wrap="square">
              <a:spAutoFit/>
            </a:bodyPr>
            <a:lstStyle/>
            <a:p>
              <a:r>
                <a:rPr lang="en-US" sz="800" b="0" i="0" u="none" strike="noStrike" baseline="0" dirty="0">
                  <a:solidFill>
                    <a:srgbClr val="000000"/>
                  </a:solidFill>
                  <a:latin typeface="Arial" panose="020B0604020202020204" pitchFamily="34" charset="0"/>
                  <a:cs typeface="Arial" panose="020B0604020202020204" pitchFamily="34" charset="0"/>
                </a:rPr>
                <a:t>https://doi.org/10.1016/j.nima.2011.10.019 </a:t>
              </a:r>
              <a:endParaRPr lang="el-GR" sz="800" dirty="0">
                <a:latin typeface="Arial" panose="020B0604020202020204" pitchFamily="34" charset="0"/>
                <a:cs typeface="Arial" panose="020B0604020202020204" pitchFamily="34" charset="0"/>
              </a:endParaRPr>
            </a:p>
          </p:txBody>
        </p:sp>
      </p:grpSp>
      <p:sp>
        <p:nvSpPr>
          <p:cNvPr id="10" name="Line 4">
            <a:extLst>
              <a:ext uri="{FF2B5EF4-FFF2-40B4-BE49-F238E27FC236}">
                <a16:creationId xmlns:a16="http://schemas.microsoft.com/office/drawing/2014/main" id="{A1626F6A-7001-9D39-C01A-ADC2F2FC95D1}"/>
              </a:ext>
            </a:extLst>
          </p:cNvPr>
          <p:cNvSpPr/>
          <p:nvPr/>
        </p:nvSpPr>
        <p:spPr>
          <a:xfrm flipH="1">
            <a:off x="5992954" y="685799"/>
            <a:ext cx="8258" cy="58371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9" name="TextBox 18">
            <a:extLst>
              <a:ext uri="{FF2B5EF4-FFF2-40B4-BE49-F238E27FC236}">
                <a16:creationId xmlns:a16="http://schemas.microsoft.com/office/drawing/2014/main" id="{AB98D7FE-2AEB-4A64-BDCC-5F1FCD407A1E}"/>
              </a:ext>
            </a:extLst>
          </p:cNvPr>
          <p:cNvSpPr txBox="1"/>
          <p:nvPr/>
        </p:nvSpPr>
        <p:spPr>
          <a:xfrm>
            <a:off x="6151146" y="557681"/>
            <a:ext cx="6095266" cy="361637"/>
          </a:xfrm>
          <a:prstGeom prst="rect">
            <a:avLst/>
          </a:prstGeom>
          <a:noFill/>
        </p:spPr>
        <p:txBody>
          <a:bodyPr wrap="square">
            <a:spAutoFit/>
          </a:bodyPr>
          <a:lstStyle/>
          <a:p>
            <a:pPr marL="609630" lvl="1" indent="-304815">
              <a:lnSpc>
                <a:spcPts val="2079"/>
              </a:lnSpc>
              <a:buFont typeface="Arial" panose="020B0604020202020204" pitchFamily="34" charset="0"/>
              <a:buChar char="•"/>
            </a:pPr>
            <a:r>
              <a:rPr lang="en-US" sz="2000" dirty="0">
                <a:solidFill>
                  <a:srgbClr val="000000"/>
                </a:solidFill>
              </a:rPr>
              <a:t>New materials under test (B4C, DLC)</a:t>
            </a:r>
          </a:p>
        </p:txBody>
      </p:sp>
      <p:pic>
        <p:nvPicPr>
          <p:cNvPr id="20" name="Picture 19">
            <a:extLst>
              <a:ext uri="{FF2B5EF4-FFF2-40B4-BE49-F238E27FC236}">
                <a16:creationId xmlns:a16="http://schemas.microsoft.com/office/drawing/2014/main" id="{0F73F5FF-EC52-323F-216B-DA59721D5995}"/>
              </a:ext>
            </a:extLst>
          </p:cNvPr>
          <p:cNvPicPr>
            <a:picLocks noChangeAspect="1"/>
          </p:cNvPicPr>
          <p:nvPr/>
        </p:nvPicPr>
        <p:blipFill>
          <a:blip r:embed="rId6"/>
          <a:srcRect r="50878"/>
          <a:stretch/>
        </p:blipFill>
        <p:spPr>
          <a:xfrm>
            <a:off x="9073763" y="2397694"/>
            <a:ext cx="2350422" cy="1911014"/>
          </a:xfrm>
          <a:prstGeom prst="rect">
            <a:avLst/>
          </a:prstGeom>
        </p:spPr>
      </p:pic>
      <p:grpSp>
        <p:nvGrpSpPr>
          <p:cNvPr id="7" name="Group 6">
            <a:extLst>
              <a:ext uri="{FF2B5EF4-FFF2-40B4-BE49-F238E27FC236}">
                <a16:creationId xmlns:a16="http://schemas.microsoft.com/office/drawing/2014/main" id="{D59F8ED9-728B-2A0D-AA28-FA4A0D8C6482}"/>
              </a:ext>
            </a:extLst>
          </p:cNvPr>
          <p:cNvGrpSpPr/>
          <p:nvPr/>
        </p:nvGrpSpPr>
        <p:grpSpPr>
          <a:xfrm>
            <a:off x="9055848" y="4292460"/>
            <a:ext cx="2575252" cy="2522837"/>
            <a:chOff x="9055848" y="4292460"/>
            <a:chExt cx="2575252" cy="2522837"/>
          </a:xfrm>
        </p:grpSpPr>
        <p:sp>
          <p:nvSpPr>
            <p:cNvPr id="29" name="TextBox 28">
              <a:extLst>
                <a:ext uri="{FF2B5EF4-FFF2-40B4-BE49-F238E27FC236}">
                  <a16:creationId xmlns:a16="http://schemas.microsoft.com/office/drawing/2014/main" id="{69490FD1-7F04-5B61-4811-5C91242A1C4E}"/>
                </a:ext>
              </a:extLst>
            </p:cNvPr>
            <p:cNvSpPr txBox="1"/>
            <p:nvPr/>
          </p:nvSpPr>
          <p:spPr>
            <a:xfrm>
              <a:off x="9145768" y="6230522"/>
              <a:ext cx="2485332" cy="584775"/>
            </a:xfrm>
            <a:prstGeom prst="rect">
              <a:avLst/>
            </a:prstGeom>
            <a:noFill/>
          </p:spPr>
          <p:txBody>
            <a:bodyPr wrap="square">
              <a:spAutoFit/>
            </a:bodyPr>
            <a:lstStyle/>
            <a:p>
              <a:pPr algn="ctr"/>
              <a:r>
                <a:rPr lang="en-US" sz="800" i="1" dirty="0"/>
                <a:t>M. </a:t>
              </a:r>
              <a:r>
                <a:rPr lang="en-US" sz="800" i="1" dirty="0" err="1"/>
                <a:t>Lisowska</a:t>
              </a:r>
              <a:r>
                <a:rPr lang="en-US" sz="800" i="1" dirty="0"/>
                <a:t>, et al. – Photocathode characterization for robust PICOSEC Micromegas precise-timing detectors </a:t>
              </a:r>
              <a:r>
                <a:rPr lang="en-US" sz="800" i="1" dirty="0">
                  <a:hlinkClick r:id="rId7"/>
                </a:rPr>
                <a:t>https://arxiv.org/abs/2407.09953</a:t>
              </a:r>
              <a:endParaRPr lang="el-GR" sz="800" i="1" dirty="0">
                <a:solidFill>
                  <a:srgbClr val="43A1F8"/>
                </a:solidFill>
              </a:endParaRPr>
            </a:p>
          </p:txBody>
        </p:sp>
        <p:pic>
          <p:nvPicPr>
            <p:cNvPr id="23" name="Picture 22">
              <a:extLst>
                <a:ext uri="{FF2B5EF4-FFF2-40B4-BE49-F238E27FC236}">
                  <a16:creationId xmlns:a16="http://schemas.microsoft.com/office/drawing/2014/main" id="{94DD52B5-5890-5C68-D9BD-E2E79DE9EF2A}"/>
                </a:ext>
              </a:extLst>
            </p:cNvPr>
            <p:cNvPicPr>
              <a:picLocks noChangeAspect="1"/>
            </p:cNvPicPr>
            <p:nvPr/>
          </p:nvPicPr>
          <p:blipFill>
            <a:blip r:embed="rId6"/>
            <a:srcRect l="51405" t="548" r="-527" b="-548"/>
            <a:stretch/>
          </p:blipFill>
          <p:spPr>
            <a:xfrm>
              <a:off x="9055848" y="4292460"/>
              <a:ext cx="2350422" cy="1911014"/>
            </a:xfrm>
            <a:prstGeom prst="rect">
              <a:avLst/>
            </a:prstGeom>
          </p:spPr>
        </p:pic>
      </p:grpSp>
      <mc:AlternateContent xmlns:mc="http://schemas.openxmlformats.org/markup-compatibility/2006" xmlns:a14="http://schemas.microsoft.com/office/drawing/2010/main">
        <mc:Choice Requires="a14">
          <p:sp>
            <p:nvSpPr>
              <p:cNvPr id="24" name="CustomShape 12">
                <a:extLst>
                  <a:ext uri="{FF2B5EF4-FFF2-40B4-BE49-F238E27FC236}">
                    <a16:creationId xmlns:a16="http://schemas.microsoft.com/office/drawing/2014/main" id="{42BA8BC3-675F-7659-4581-85382C85C8DE}"/>
                  </a:ext>
                </a:extLst>
              </p:cNvPr>
              <p:cNvSpPr/>
              <p:nvPr/>
            </p:nvSpPr>
            <p:spPr>
              <a:xfrm>
                <a:off x="10430998" y="2421599"/>
                <a:ext cx="1724671" cy="884279"/>
              </a:xfrm>
              <a:custGeom>
                <a:avLst/>
                <a:gdLst>
                  <a:gd name="connsiteX0" fmla="*/ 0 w 1724671"/>
                  <a:gd name="connsiteY0" fmla="*/ 0 h 884279"/>
                  <a:gd name="connsiteX1" fmla="*/ 574890 w 1724671"/>
                  <a:gd name="connsiteY1" fmla="*/ 0 h 884279"/>
                  <a:gd name="connsiteX2" fmla="*/ 1149781 w 1724671"/>
                  <a:gd name="connsiteY2" fmla="*/ 0 h 884279"/>
                  <a:gd name="connsiteX3" fmla="*/ 1724671 w 1724671"/>
                  <a:gd name="connsiteY3" fmla="*/ 0 h 884279"/>
                  <a:gd name="connsiteX4" fmla="*/ 1724671 w 1724671"/>
                  <a:gd name="connsiteY4" fmla="*/ 424454 h 884279"/>
                  <a:gd name="connsiteX5" fmla="*/ 1724671 w 1724671"/>
                  <a:gd name="connsiteY5" fmla="*/ 884279 h 884279"/>
                  <a:gd name="connsiteX6" fmla="*/ 1167027 w 1724671"/>
                  <a:gd name="connsiteY6" fmla="*/ 884279 h 884279"/>
                  <a:gd name="connsiteX7" fmla="*/ 609384 w 1724671"/>
                  <a:gd name="connsiteY7" fmla="*/ 884279 h 884279"/>
                  <a:gd name="connsiteX8" fmla="*/ 0 w 1724671"/>
                  <a:gd name="connsiteY8" fmla="*/ 884279 h 884279"/>
                  <a:gd name="connsiteX9" fmla="*/ 0 w 1724671"/>
                  <a:gd name="connsiteY9" fmla="*/ 433297 h 884279"/>
                  <a:gd name="connsiteX10" fmla="*/ 0 w 1724671"/>
                  <a:gd name="connsiteY10" fmla="*/ 0 h 8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671" h="884279" fill="none" extrusionOk="0">
                    <a:moveTo>
                      <a:pt x="0" y="0"/>
                    </a:moveTo>
                    <a:cubicBezTo>
                      <a:pt x="199499" y="-1137"/>
                      <a:pt x="424762" y="36333"/>
                      <a:pt x="574890" y="0"/>
                    </a:cubicBezTo>
                    <a:cubicBezTo>
                      <a:pt x="725018" y="-36333"/>
                      <a:pt x="985893" y="5660"/>
                      <a:pt x="1149781" y="0"/>
                    </a:cubicBezTo>
                    <a:cubicBezTo>
                      <a:pt x="1313669" y="-5660"/>
                      <a:pt x="1440788" y="14237"/>
                      <a:pt x="1724671" y="0"/>
                    </a:cubicBezTo>
                    <a:cubicBezTo>
                      <a:pt x="1764475" y="140822"/>
                      <a:pt x="1688222" y="334318"/>
                      <a:pt x="1724671" y="424454"/>
                    </a:cubicBezTo>
                    <a:cubicBezTo>
                      <a:pt x="1761120" y="514590"/>
                      <a:pt x="1719634" y="755559"/>
                      <a:pt x="1724671" y="884279"/>
                    </a:cubicBezTo>
                    <a:cubicBezTo>
                      <a:pt x="1560153" y="909884"/>
                      <a:pt x="1365193" y="848958"/>
                      <a:pt x="1167027" y="884279"/>
                    </a:cubicBezTo>
                    <a:cubicBezTo>
                      <a:pt x="968861" y="919600"/>
                      <a:pt x="797789" y="862711"/>
                      <a:pt x="609384" y="884279"/>
                    </a:cubicBezTo>
                    <a:cubicBezTo>
                      <a:pt x="420979" y="905847"/>
                      <a:pt x="220079" y="833888"/>
                      <a:pt x="0" y="884279"/>
                    </a:cubicBezTo>
                    <a:cubicBezTo>
                      <a:pt x="-16754" y="728004"/>
                      <a:pt x="45624" y="617783"/>
                      <a:pt x="0" y="433297"/>
                    </a:cubicBezTo>
                    <a:cubicBezTo>
                      <a:pt x="-45624" y="248811"/>
                      <a:pt x="1903" y="138762"/>
                      <a:pt x="0" y="0"/>
                    </a:cubicBezTo>
                    <a:close/>
                  </a:path>
                  <a:path w="1724671" h="884279" stroke="0" extrusionOk="0">
                    <a:moveTo>
                      <a:pt x="0" y="0"/>
                    </a:moveTo>
                    <a:cubicBezTo>
                      <a:pt x="195419" y="-63586"/>
                      <a:pt x="452746" y="48745"/>
                      <a:pt x="574890" y="0"/>
                    </a:cubicBezTo>
                    <a:cubicBezTo>
                      <a:pt x="697034" y="-48745"/>
                      <a:pt x="1044382" y="44513"/>
                      <a:pt x="1167027" y="0"/>
                    </a:cubicBezTo>
                    <a:cubicBezTo>
                      <a:pt x="1289672" y="-44513"/>
                      <a:pt x="1499563" y="10031"/>
                      <a:pt x="1724671" y="0"/>
                    </a:cubicBezTo>
                    <a:cubicBezTo>
                      <a:pt x="1755563" y="172655"/>
                      <a:pt x="1698970" y="324768"/>
                      <a:pt x="1724671" y="442140"/>
                    </a:cubicBezTo>
                    <a:cubicBezTo>
                      <a:pt x="1750372" y="559512"/>
                      <a:pt x="1678432" y="665713"/>
                      <a:pt x="1724671" y="884279"/>
                    </a:cubicBezTo>
                    <a:cubicBezTo>
                      <a:pt x="1504719" y="889968"/>
                      <a:pt x="1382916" y="825232"/>
                      <a:pt x="1184274" y="884279"/>
                    </a:cubicBezTo>
                    <a:cubicBezTo>
                      <a:pt x="985632" y="943326"/>
                      <a:pt x="762842" y="838228"/>
                      <a:pt x="609384" y="884279"/>
                    </a:cubicBezTo>
                    <a:cubicBezTo>
                      <a:pt x="455926" y="930330"/>
                      <a:pt x="303257" y="856792"/>
                      <a:pt x="0" y="884279"/>
                    </a:cubicBezTo>
                    <a:cubicBezTo>
                      <a:pt x="-37919" y="663330"/>
                      <a:pt x="38208" y="632911"/>
                      <a:pt x="0" y="433297"/>
                    </a:cubicBezTo>
                    <a:cubicBezTo>
                      <a:pt x="-38208" y="233683"/>
                      <a:pt x="11871" y="153721"/>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817258516">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pc="-1" dirty="0">
                    <a:latin typeface="Arial"/>
                    <a:ea typeface="Noto Sans CJK SC"/>
                  </a:rPr>
                  <a:t>1.5 nm DLC</a:t>
                </a:r>
                <a:br>
                  <a:rPr lang="en-US" sz="2000" b="1" spc="-1" dirty="0">
                    <a:latin typeface="Arial"/>
                    <a:ea typeface="Noto Sans CJK SC"/>
                  </a:rPr>
                </a:br>
                <a:r>
                  <a:rPr lang="en-US" sz="2000" b="1" spc="-1" dirty="0">
                    <a:latin typeface="Arial"/>
                    <a:ea typeface="Noto Sans CJK SC"/>
                  </a:rPr>
                  <a:t> </a:t>
                </a:r>
                <a:r>
                  <a:rPr lang="en-US" sz="2000" b="1" dirty="0">
                    <a:sym typeface="Symbol" panose="05050102010706020507" pitchFamily="18" charset="2"/>
                  </a:rPr>
                  <a:t> </a:t>
                </a:r>
                <a:r>
                  <a:rPr lang="en-US" sz="2000" b="1" spc="-1" dirty="0">
                    <a:latin typeface="Arial"/>
                    <a:ea typeface="Noto Sans CJK SC"/>
                  </a:rPr>
                  <a:t>10 mm </a:t>
                </a:r>
              </a:p>
              <a:p>
                <a:pPr algn="ctr">
                  <a:lnSpc>
                    <a:spcPts val="1633"/>
                  </a:lnSpc>
                  <a:spcBef>
                    <a:spcPts val="189"/>
                  </a:spcBef>
                  <a:spcAft>
                    <a:spcPts val="189"/>
                  </a:spcAft>
                </a:pPr>
                <a:r>
                  <a:rPr lang="en-US" sz="2000" b="1" strike="noStrike" spc="-1" dirty="0">
                    <a:latin typeface="Arial"/>
                    <a:ea typeface="Noto Sans CJK SC"/>
                  </a:rPr>
                  <a:t>31.9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1.3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24" name="CustomShape 12">
                <a:extLst>
                  <a:ext uri="{FF2B5EF4-FFF2-40B4-BE49-F238E27FC236}">
                    <a16:creationId xmlns:a16="http://schemas.microsoft.com/office/drawing/2014/main" id="{42BA8BC3-675F-7659-4581-85382C85C8DE}"/>
                  </a:ext>
                </a:extLst>
              </p:cNvPr>
              <p:cNvSpPr>
                <a:spLocks noRot="1" noChangeAspect="1" noMove="1" noResize="1" noEditPoints="1" noAdjustHandles="1" noChangeArrowheads="1" noChangeShapeType="1" noTextEdit="1"/>
              </p:cNvSpPr>
              <p:nvPr/>
            </p:nvSpPr>
            <p:spPr>
              <a:xfrm>
                <a:off x="10430998" y="2421599"/>
                <a:ext cx="1724671" cy="884279"/>
              </a:xfrm>
              <a:prstGeom prst="rect">
                <a:avLst/>
              </a:prstGeom>
              <a:blipFill>
                <a:blip r:embed="rId8"/>
                <a:stretch>
                  <a:fillRect l="-1356" t="-3226" r="-1695" b="-2581"/>
                </a:stretch>
              </a:blipFill>
              <a:ln w="28575">
                <a:solidFill>
                  <a:srgbClr val="FF0000"/>
                </a:solidFill>
                <a:extLst>
                  <a:ext uri="{C807C97D-BFC1-408E-A445-0C87EB9F89A2}">
                    <ask:lineSketchStyleProps xmlns:ask="http://schemas.microsoft.com/office/drawing/2018/sketchyshapes" sd="3817258516">
                      <a:custGeom>
                        <a:avLst/>
                        <a:gdLst>
                          <a:gd name="connsiteX0" fmla="*/ 0 w 1724671"/>
                          <a:gd name="connsiteY0" fmla="*/ 0 h 884279"/>
                          <a:gd name="connsiteX1" fmla="*/ 574890 w 1724671"/>
                          <a:gd name="connsiteY1" fmla="*/ 0 h 884279"/>
                          <a:gd name="connsiteX2" fmla="*/ 1149781 w 1724671"/>
                          <a:gd name="connsiteY2" fmla="*/ 0 h 884279"/>
                          <a:gd name="connsiteX3" fmla="*/ 1724671 w 1724671"/>
                          <a:gd name="connsiteY3" fmla="*/ 0 h 884279"/>
                          <a:gd name="connsiteX4" fmla="*/ 1724671 w 1724671"/>
                          <a:gd name="connsiteY4" fmla="*/ 424454 h 884279"/>
                          <a:gd name="connsiteX5" fmla="*/ 1724671 w 1724671"/>
                          <a:gd name="connsiteY5" fmla="*/ 884279 h 884279"/>
                          <a:gd name="connsiteX6" fmla="*/ 1167027 w 1724671"/>
                          <a:gd name="connsiteY6" fmla="*/ 884279 h 884279"/>
                          <a:gd name="connsiteX7" fmla="*/ 609384 w 1724671"/>
                          <a:gd name="connsiteY7" fmla="*/ 884279 h 884279"/>
                          <a:gd name="connsiteX8" fmla="*/ 0 w 1724671"/>
                          <a:gd name="connsiteY8" fmla="*/ 884279 h 884279"/>
                          <a:gd name="connsiteX9" fmla="*/ 0 w 1724671"/>
                          <a:gd name="connsiteY9" fmla="*/ 433297 h 884279"/>
                          <a:gd name="connsiteX10" fmla="*/ 0 w 1724671"/>
                          <a:gd name="connsiteY10" fmla="*/ 0 h 8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671" h="884279" fill="none" extrusionOk="0">
                            <a:moveTo>
                              <a:pt x="0" y="0"/>
                            </a:moveTo>
                            <a:cubicBezTo>
                              <a:pt x="199499" y="-1137"/>
                              <a:pt x="424762" y="36333"/>
                              <a:pt x="574890" y="0"/>
                            </a:cubicBezTo>
                            <a:cubicBezTo>
                              <a:pt x="725018" y="-36333"/>
                              <a:pt x="985893" y="5660"/>
                              <a:pt x="1149781" y="0"/>
                            </a:cubicBezTo>
                            <a:cubicBezTo>
                              <a:pt x="1313669" y="-5660"/>
                              <a:pt x="1440788" y="14237"/>
                              <a:pt x="1724671" y="0"/>
                            </a:cubicBezTo>
                            <a:cubicBezTo>
                              <a:pt x="1764475" y="140822"/>
                              <a:pt x="1688222" y="334318"/>
                              <a:pt x="1724671" y="424454"/>
                            </a:cubicBezTo>
                            <a:cubicBezTo>
                              <a:pt x="1761120" y="514590"/>
                              <a:pt x="1719634" y="755559"/>
                              <a:pt x="1724671" y="884279"/>
                            </a:cubicBezTo>
                            <a:cubicBezTo>
                              <a:pt x="1560153" y="909884"/>
                              <a:pt x="1365193" y="848958"/>
                              <a:pt x="1167027" y="884279"/>
                            </a:cubicBezTo>
                            <a:cubicBezTo>
                              <a:pt x="968861" y="919600"/>
                              <a:pt x="797789" y="862711"/>
                              <a:pt x="609384" y="884279"/>
                            </a:cubicBezTo>
                            <a:cubicBezTo>
                              <a:pt x="420979" y="905847"/>
                              <a:pt x="220079" y="833888"/>
                              <a:pt x="0" y="884279"/>
                            </a:cubicBezTo>
                            <a:cubicBezTo>
                              <a:pt x="-16754" y="728004"/>
                              <a:pt x="45624" y="617783"/>
                              <a:pt x="0" y="433297"/>
                            </a:cubicBezTo>
                            <a:cubicBezTo>
                              <a:pt x="-45624" y="248811"/>
                              <a:pt x="1903" y="138762"/>
                              <a:pt x="0" y="0"/>
                            </a:cubicBezTo>
                            <a:close/>
                          </a:path>
                          <a:path w="1724671" h="884279" stroke="0" extrusionOk="0">
                            <a:moveTo>
                              <a:pt x="0" y="0"/>
                            </a:moveTo>
                            <a:cubicBezTo>
                              <a:pt x="195419" y="-63586"/>
                              <a:pt x="452746" y="48745"/>
                              <a:pt x="574890" y="0"/>
                            </a:cubicBezTo>
                            <a:cubicBezTo>
                              <a:pt x="697034" y="-48745"/>
                              <a:pt x="1044382" y="44513"/>
                              <a:pt x="1167027" y="0"/>
                            </a:cubicBezTo>
                            <a:cubicBezTo>
                              <a:pt x="1289672" y="-44513"/>
                              <a:pt x="1499563" y="10031"/>
                              <a:pt x="1724671" y="0"/>
                            </a:cubicBezTo>
                            <a:cubicBezTo>
                              <a:pt x="1755563" y="172655"/>
                              <a:pt x="1698970" y="324768"/>
                              <a:pt x="1724671" y="442140"/>
                            </a:cubicBezTo>
                            <a:cubicBezTo>
                              <a:pt x="1750372" y="559512"/>
                              <a:pt x="1678432" y="665713"/>
                              <a:pt x="1724671" y="884279"/>
                            </a:cubicBezTo>
                            <a:cubicBezTo>
                              <a:pt x="1504719" y="889968"/>
                              <a:pt x="1382916" y="825232"/>
                              <a:pt x="1184274" y="884279"/>
                            </a:cubicBezTo>
                            <a:cubicBezTo>
                              <a:pt x="985632" y="943326"/>
                              <a:pt x="762842" y="838228"/>
                              <a:pt x="609384" y="884279"/>
                            </a:cubicBezTo>
                            <a:cubicBezTo>
                              <a:pt x="455926" y="930330"/>
                              <a:pt x="303257" y="856792"/>
                              <a:pt x="0" y="884279"/>
                            </a:cubicBezTo>
                            <a:cubicBezTo>
                              <a:pt x="-37919" y="663330"/>
                              <a:pt x="38208" y="632911"/>
                              <a:pt x="0" y="433297"/>
                            </a:cubicBezTo>
                            <a:cubicBezTo>
                              <a:pt x="-38208" y="233683"/>
                              <a:pt x="11871" y="153721"/>
                              <a:pt x="0" y="0"/>
                            </a:cubicBezTo>
                            <a:close/>
                          </a:path>
                        </a:pathLst>
                      </a:cu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ustomShape 12">
                <a:extLst>
                  <a:ext uri="{FF2B5EF4-FFF2-40B4-BE49-F238E27FC236}">
                    <a16:creationId xmlns:a16="http://schemas.microsoft.com/office/drawing/2014/main" id="{06E4FE01-A065-E8AC-A023-34A249E231FB}"/>
                  </a:ext>
                </a:extLst>
              </p:cNvPr>
              <p:cNvSpPr/>
              <p:nvPr/>
            </p:nvSpPr>
            <p:spPr>
              <a:xfrm>
                <a:off x="10430999" y="4349722"/>
                <a:ext cx="1724671" cy="884279"/>
              </a:xfrm>
              <a:custGeom>
                <a:avLst/>
                <a:gdLst>
                  <a:gd name="connsiteX0" fmla="*/ 0 w 1724671"/>
                  <a:gd name="connsiteY0" fmla="*/ 0 h 884279"/>
                  <a:gd name="connsiteX1" fmla="*/ 609384 w 1724671"/>
                  <a:gd name="connsiteY1" fmla="*/ 0 h 884279"/>
                  <a:gd name="connsiteX2" fmla="*/ 1149781 w 1724671"/>
                  <a:gd name="connsiteY2" fmla="*/ 0 h 884279"/>
                  <a:gd name="connsiteX3" fmla="*/ 1724671 w 1724671"/>
                  <a:gd name="connsiteY3" fmla="*/ 0 h 884279"/>
                  <a:gd name="connsiteX4" fmla="*/ 1724671 w 1724671"/>
                  <a:gd name="connsiteY4" fmla="*/ 415611 h 884279"/>
                  <a:gd name="connsiteX5" fmla="*/ 1724671 w 1724671"/>
                  <a:gd name="connsiteY5" fmla="*/ 884279 h 884279"/>
                  <a:gd name="connsiteX6" fmla="*/ 1149781 w 1724671"/>
                  <a:gd name="connsiteY6" fmla="*/ 884279 h 884279"/>
                  <a:gd name="connsiteX7" fmla="*/ 557644 w 1724671"/>
                  <a:gd name="connsiteY7" fmla="*/ 884279 h 884279"/>
                  <a:gd name="connsiteX8" fmla="*/ 0 w 1724671"/>
                  <a:gd name="connsiteY8" fmla="*/ 884279 h 884279"/>
                  <a:gd name="connsiteX9" fmla="*/ 0 w 1724671"/>
                  <a:gd name="connsiteY9" fmla="*/ 468668 h 884279"/>
                  <a:gd name="connsiteX10" fmla="*/ 0 w 1724671"/>
                  <a:gd name="connsiteY10" fmla="*/ 0 h 8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671" h="884279" fill="none" extrusionOk="0">
                    <a:moveTo>
                      <a:pt x="0" y="0"/>
                    </a:moveTo>
                    <a:cubicBezTo>
                      <a:pt x="126251" y="-62382"/>
                      <a:pt x="349740" y="3698"/>
                      <a:pt x="609384" y="0"/>
                    </a:cubicBezTo>
                    <a:cubicBezTo>
                      <a:pt x="869028" y="-3698"/>
                      <a:pt x="910110" y="23895"/>
                      <a:pt x="1149781" y="0"/>
                    </a:cubicBezTo>
                    <a:cubicBezTo>
                      <a:pt x="1389452" y="-23895"/>
                      <a:pt x="1516416" y="38442"/>
                      <a:pt x="1724671" y="0"/>
                    </a:cubicBezTo>
                    <a:cubicBezTo>
                      <a:pt x="1745234" y="166570"/>
                      <a:pt x="1708073" y="226882"/>
                      <a:pt x="1724671" y="415611"/>
                    </a:cubicBezTo>
                    <a:cubicBezTo>
                      <a:pt x="1741269" y="604340"/>
                      <a:pt x="1677976" y="666693"/>
                      <a:pt x="1724671" y="884279"/>
                    </a:cubicBezTo>
                    <a:cubicBezTo>
                      <a:pt x="1502460" y="952551"/>
                      <a:pt x="1298707" y="836372"/>
                      <a:pt x="1149781" y="884279"/>
                    </a:cubicBezTo>
                    <a:cubicBezTo>
                      <a:pt x="1000855" y="932186"/>
                      <a:pt x="839580" y="852249"/>
                      <a:pt x="557644" y="884279"/>
                    </a:cubicBezTo>
                    <a:cubicBezTo>
                      <a:pt x="275708" y="916309"/>
                      <a:pt x="207539" y="843709"/>
                      <a:pt x="0" y="884279"/>
                    </a:cubicBezTo>
                    <a:cubicBezTo>
                      <a:pt x="-33119" y="686574"/>
                      <a:pt x="47869" y="600408"/>
                      <a:pt x="0" y="468668"/>
                    </a:cubicBezTo>
                    <a:cubicBezTo>
                      <a:pt x="-47869" y="336928"/>
                      <a:pt x="36033" y="127915"/>
                      <a:pt x="0" y="0"/>
                    </a:cubicBezTo>
                    <a:close/>
                  </a:path>
                  <a:path w="1724671" h="884279" stroke="0" extrusionOk="0">
                    <a:moveTo>
                      <a:pt x="0" y="0"/>
                    </a:moveTo>
                    <a:cubicBezTo>
                      <a:pt x="181400" y="-49794"/>
                      <a:pt x="333637" y="7697"/>
                      <a:pt x="540397" y="0"/>
                    </a:cubicBezTo>
                    <a:cubicBezTo>
                      <a:pt x="747157" y="-7697"/>
                      <a:pt x="951915" y="58877"/>
                      <a:pt x="1080794" y="0"/>
                    </a:cubicBezTo>
                    <a:cubicBezTo>
                      <a:pt x="1209673" y="-58877"/>
                      <a:pt x="1579727" y="24534"/>
                      <a:pt x="1724671" y="0"/>
                    </a:cubicBezTo>
                    <a:cubicBezTo>
                      <a:pt x="1761398" y="114795"/>
                      <a:pt x="1701649" y="309790"/>
                      <a:pt x="1724671" y="442140"/>
                    </a:cubicBezTo>
                    <a:cubicBezTo>
                      <a:pt x="1747693" y="574490"/>
                      <a:pt x="1672886" y="750606"/>
                      <a:pt x="1724671" y="884279"/>
                    </a:cubicBezTo>
                    <a:cubicBezTo>
                      <a:pt x="1465045" y="944963"/>
                      <a:pt x="1315829" y="873768"/>
                      <a:pt x="1201521" y="884279"/>
                    </a:cubicBezTo>
                    <a:cubicBezTo>
                      <a:pt x="1087213" y="894790"/>
                      <a:pt x="829318" y="821202"/>
                      <a:pt x="626630" y="884279"/>
                    </a:cubicBezTo>
                    <a:cubicBezTo>
                      <a:pt x="423942" y="947356"/>
                      <a:pt x="233213" y="878236"/>
                      <a:pt x="0" y="884279"/>
                    </a:cubicBezTo>
                    <a:cubicBezTo>
                      <a:pt x="-28641" y="700802"/>
                      <a:pt x="5214" y="630489"/>
                      <a:pt x="0" y="459825"/>
                    </a:cubicBezTo>
                    <a:cubicBezTo>
                      <a:pt x="-5214" y="289161"/>
                      <a:pt x="48094" y="161895"/>
                      <a:pt x="0" y="0"/>
                    </a:cubicBezTo>
                    <a:close/>
                  </a:path>
                </a:pathLst>
              </a:custGeom>
              <a:solidFill>
                <a:srgbClr val="FFD7D7"/>
              </a:solidFill>
              <a:ln w="28575">
                <a:solidFill>
                  <a:srgbClr val="E50019"/>
                </a:solidFill>
                <a:extLst>
                  <a:ext uri="{C807C97D-BFC1-408E-A445-0C87EB9F89A2}">
                    <ask:lineSketchStyleProps xmlns:ask="http://schemas.microsoft.com/office/drawing/2018/sketchyshapes" sd="1599913218">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pc="-1" dirty="0">
                    <a:latin typeface="Arial"/>
                    <a:ea typeface="Noto Sans CJK SC"/>
                  </a:rPr>
                  <a:t>9 nm B4C</a:t>
                </a:r>
                <a:br>
                  <a:rPr lang="en-US" sz="2000" b="1" spc="-1" dirty="0">
                    <a:latin typeface="Arial"/>
                    <a:ea typeface="Noto Sans CJK SC"/>
                  </a:rPr>
                </a:br>
                <a:r>
                  <a:rPr lang="en-US" sz="2000" b="1" spc="-1" dirty="0">
                    <a:latin typeface="Arial"/>
                    <a:ea typeface="Noto Sans CJK SC"/>
                  </a:rPr>
                  <a:t> </a:t>
                </a:r>
                <a:r>
                  <a:rPr lang="en-US" sz="2000" b="1" dirty="0">
                    <a:sym typeface="Symbol" panose="05050102010706020507" pitchFamily="18" charset="2"/>
                  </a:rPr>
                  <a:t> </a:t>
                </a:r>
                <a:r>
                  <a:rPr lang="en-US" sz="2000" b="1" spc="-1" dirty="0">
                    <a:latin typeface="Arial"/>
                    <a:ea typeface="Noto Sans CJK SC"/>
                  </a:rPr>
                  <a:t>10 mm </a:t>
                </a:r>
              </a:p>
              <a:p>
                <a:pPr algn="ctr">
                  <a:lnSpc>
                    <a:spcPts val="1633"/>
                  </a:lnSpc>
                  <a:spcBef>
                    <a:spcPts val="189"/>
                  </a:spcBef>
                  <a:spcAft>
                    <a:spcPts val="189"/>
                  </a:spcAft>
                </a:pPr>
                <a:r>
                  <a:rPr lang="en-US" sz="2000" b="1" strike="noStrike" spc="-1" dirty="0">
                    <a:latin typeface="Arial"/>
                    <a:ea typeface="Noto Sans CJK SC"/>
                  </a:rPr>
                  <a:t>34.5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1.5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26" name="CustomShape 12">
                <a:extLst>
                  <a:ext uri="{FF2B5EF4-FFF2-40B4-BE49-F238E27FC236}">
                    <a16:creationId xmlns:a16="http://schemas.microsoft.com/office/drawing/2014/main" id="{06E4FE01-A065-E8AC-A023-34A249E231FB}"/>
                  </a:ext>
                </a:extLst>
              </p:cNvPr>
              <p:cNvSpPr>
                <a:spLocks noRot="1" noChangeAspect="1" noMove="1" noResize="1" noEditPoints="1" noAdjustHandles="1" noChangeArrowheads="1" noChangeShapeType="1" noTextEdit="1"/>
              </p:cNvSpPr>
              <p:nvPr/>
            </p:nvSpPr>
            <p:spPr>
              <a:xfrm>
                <a:off x="10430999" y="4349722"/>
                <a:ext cx="1724671" cy="884279"/>
              </a:xfrm>
              <a:prstGeom prst="rect">
                <a:avLst/>
              </a:prstGeom>
              <a:blipFill>
                <a:blip r:embed="rId9"/>
                <a:stretch>
                  <a:fillRect l="-1706" t="-2516" r="-2048" b="-629"/>
                </a:stretch>
              </a:blipFill>
              <a:ln w="28575">
                <a:solidFill>
                  <a:srgbClr val="E50019"/>
                </a:solidFill>
                <a:extLst>
                  <a:ext uri="{C807C97D-BFC1-408E-A445-0C87EB9F89A2}">
                    <ask:lineSketchStyleProps xmlns:ask="http://schemas.microsoft.com/office/drawing/2018/sketchyshapes" sd="1599913218">
                      <a:custGeom>
                        <a:avLst/>
                        <a:gdLst>
                          <a:gd name="connsiteX0" fmla="*/ 0 w 1724671"/>
                          <a:gd name="connsiteY0" fmla="*/ 0 h 884279"/>
                          <a:gd name="connsiteX1" fmla="*/ 609384 w 1724671"/>
                          <a:gd name="connsiteY1" fmla="*/ 0 h 884279"/>
                          <a:gd name="connsiteX2" fmla="*/ 1149781 w 1724671"/>
                          <a:gd name="connsiteY2" fmla="*/ 0 h 884279"/>
                          <a:gd name="connsiteX3" fmla="*/ 1724671 w 1724671"/>
                          <a:gd name="connsiteY3" fmla="*/ 0 h 884279"/>
                          <a:gd name="connsiteX4" fmla="*/ 1724671 w 1724671"/>
                          <a:gd name="connsiteY4" fmla="*/ 415611 h 884279"/>
                          <a:gd name="connsiteX5" fmla="*/ 1724671 w 1724671"/>
                          <a:gd name="connsiteY5" fmla="*/ 884279 h 884279"/>
                          <a:gd name="connsiteX6" fmla="*/ 1149781 w 1724671"/>
                          <a:gd name="connsiteY6" fmla="*/ 884279 h 884279"/>
                          <a:gd name="connsiteX7" fmla="*/ 557644 w 1724671"/>
                          <a:gd name="connsiteY7" fmla="*/ 884279 h 884279"/>
                          <a:gd name="connsiteX8" fmla="*/ 0 w 1724671"/>
                          <a:gd name="connsiteY8" fmla="*/ 884279 h 884279"/>
                          <a:gd name="connsiteX9" fmla="*/ 0 w 1724671"/>
                          <a:gd name="connsiteY9" fmla="*/ 468668 h 884279"/>
                          <a:gd name="connsiteX10" fmla="*/ 0 w 1724671"/>
                          <a:gd name="connsiteY10" fmla="*/ 0 h 8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671" h="884279" fill="none" extrusionOk="0">
                            <a:moveTo>
                              <a:pt x="0" y="0"/>
                            </a:moveTo>
                            <a:cubicBezTo>
                              <a:pt x="126251" y="-62382"/>
                              <a:pt x="349740" y="3698"/>
                              <a:pt x="609384" y="0"/>
                            </a:cubicBezTo>
                            <a:cubicBezTo>
                              <a:pt x="869028" y="-3698"/>
                              <a:pt x="910110" y="23895"/>
                              <a:pt x="1149781" y="0"/>
                            </a:cubicBezTo>
                            <a:cubicBezTo>
                              <a:pt x="1389452" y="-23895"/>
                              <a:pt x="1516416" y="38442"/>
                              <a:pt x="1724671" y="0"/>
                            </a:cubicBezTo>
                            <a:cubicBezTo>
                              <a:pt x="1745234" y="166570"/>
                              <a:pt x="1708073" y="226882"/>
                              <a:pt x="1724671" y="415611"/>
                            </a:cubicBezTo>
                            <a:cubicBezTo>
                              <a:pt x="1741269" y="604340"/>
                              <a:pt x="1677976" y="666693"/>
                              <a:pt x="1724671" y="884279"/>
                            </a:cubicBezTo>
                            <a:cubicBezTo>
                              <a:pt x="1502460" y="952551"/>
                              <a:pt x="1298707" y="836372"/>
                              <a:pt x="1149781" y="884279"/>
                            </a:cubicBezTo>
                            <a:cubicBezTo>
                              <a:pt x="1000855" y="932186"/>
                              <a:pt x="839580" y="852249"/>
                              <a:pt x="557644" y="884279"/>
                            </a:cubicBezTo>
                            <a:cubicBezTo>
                              <a:pt x="275708" y="916309"/>
                              <a:pt x="207539" y="843709"/>
                              <a:pt x="0" y="884279"/>
                            </a:cubicBezTo>
                            <a:cubicBezTo>
                              <a:pt x="-33119" y="686574"/>
                              <a:pt x="47869" y="600408"/>
                              <a:pt x="0" y="468668"/>
                            </a:cubicBezTo>
                            <a:cubicBezTo>
                              <a:pt x="-47869" y="336928"/>
                              <a:pt x="36033" y="127915"/>
                              <a:pt x="0" y="0"/>
                            </a:cubicBezTo>
                            <a:close/>
                          </a:path>
                          <a:path w="1724671" h="884279" stroke="0" extrusionOk="0">
                            <a:moveTo>
                              <a:pt x="0" y="0"/>
                            </a:moveTo>
                            <a:cubicBezTo>
                              <a:pt x="181400" y="-49794"/>
                              <a:pt x="333637" y="7697"/>
                              <a:pt x="540397" y="0"/>
                            </a:cubicBezTo>
                            <a:cubicBezTo>
                              <a:pt x="747157" y="-7697"/>
                              <a:pt x="951915" y="58877"/>
                              <a:pt x="1080794" y="0"/>
                            </a:cubicBezTo>
                            <a:cubicBezTo>
                              <a:pt x="1209673" y="-58877"/>
                              <a:pt x="1579727" y="24534"/>
                              <a:pt x="1724671" y="0"/>
                            </a:cubicBezTo>
                            <a:cubicBezTo>
                              <a:pt x="1761398" y="114795"/>
                              <a:pt x="1701649" y="309790"/>
                              <a:pt x="1724671" y="442140"/>
                            </a:cubicBezTo>
                            <a:cubicBezTo>
                              <a:pt x="1747693" y="574490"/>
                              <a:pt x="1672886" y="750606"/>
                              <a:pt x="1724671" y="884279"/>
                            </a:cubicBezTo>
                            <a:cubicBezTo>
                              <a:pt x="1465045" y="944963"/>
                              <a:pt x="1315829" y="873768"/>
                              <a:pt x="1201521" y="884279"/>
                            </a:cubicBezTo>
                            <a:cubicBezTo>
                              <a:pt x="1087213" y="894790"/>
                              <a:pt x="829318" y="821202"/>
                              <a:pt x="626630" y="884279"/>
                            </a:cubicBezTo>
                            <a:cubicBezTo>
                              <a:pt x="423942" y="947356"/>
                              <a:pt x="233213" y="878236"/>
                              <a:pt x="0" y="884279"/>
                            </a:cubicBezTo>
                            <a:cubicBezTo>
                              <a:pt x="-28641" y="700802"/>
                              <a:pt x="5214" y="630489"/>
                              <a:pt x="0" y="459825"/>
                            </a:cubicBezTo>
                            <a:cubicBezTo>
                              <a:pt x="-5214" y="289161"/>
                              <a:pt x="48094" y="161895"/>
                              <a:pt x="0" y="0"/>
                            </a:cubicBezTo>
                            <a:close/>
                          </a:path>
                        </a:pathLst>
                      </a:custGeom>
                      <ask:type>
                        <ask:lineSketchScribble/>
                      </ask:type>
                    </ask:lineSketchStyleProps>
                  </a:ext>
                </a:extLst>
              </a:ln>
            </p:spPr>
            <p:txBody>
              <a:bodyPr/>
              <a:lstStyle/>
              <a:p>
                <a:r>
                  <a:rPr lang="en-US">
                    <a:noFill/>
                  </a:rPr>
                  <a:t> </a:t>
                </a:r>
              </a:p>
            </p:txBody>
          </p:sp>
        </mc:Fallback>
      </mc:AlternateContent>
      <p:sp>
        <p:nvSpPr>
          <p:cNvPr id="30" name="TextBox 9">
            <a:extLst>
              <a:ext uri="{FF2B5EF4-FFF2-40B4-BE49-F238E27FC236}">
                <a16:creationId xmlns:a16="http://schemas.microsoft.com/office/drawing/2014/main" id="{FA119910-3C68-0653-687D-49673E9EFDD3}"/>
              </a:ext>
            </a:extLst>
          </p:cNvPr>
          <p:cNvSpPr txBox="1"/>
          <p:nvPr/>
        </p:nvSpPr>
        <p:spPr>
          <a:xfrm>
            <a:off x="198561" y="2201629"/>
            <a:ext cx="6095266"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Depositions at different Labs </a:t>
            </a:r>
          </a:p>
          <a:p>
            <a:pPr marL="609630" lvl="1" indent="-304815">
              <a:lnSpc>
                <a:spcPts val="2079"/>
              </a:lnSpc>
              <a:buFont typeface="Arial" panose="020B0604020202020204" pitchFamily="34" charset="0"/>
              <a:buChar char="•"/>
            </a:pPr>
            <a:r>
              <a:rPr lang="en-US" sz="2000" dirty="0">
                <a:solidFill>
                  <a:srgbClr val="000000"/>
                </a:solidFill>
              </a:rPr>
              <a:t>DLC with magnetron sputtering</a:t>
            </a:r>
            <a:br>
              <a:rPr lang="en-US" sz="2000" dirty="0">
                <a:solidFill>
                  <a:srgbClr val="000000"/>
                </a:solidFill>
              </a:rPr>
            </a:br>
            <a:r>
              <a:rPr lang="en-US" sz="2000" dirty="0">
                <a:solidFill>
                  <a:srgbClr val="000000"/>
                </a:solidFill>
              </a:rPr>
              <a:t>at USTC, China</a:t>
            </a:r>
          </a:p>
          <a:p>
            <a:pPr marL="609630" lvl="1" indent="-304815">
              <a:lnSpc>
                <a:spcPts val="2079"/>
              </a:lnSpc>
              <a:buFont typeface="Arial" panose="020B0604020202020204" pitchFamily="34" charset="0"/>
              <a:buChar char="•"/>
            </a:pPr>
            <a:r>
              <a:rPr lang="en-US" sz="2000" dirty="0">
                <a:solidFill>
                  <a:srgbClr val="000000"/>
                </a:solidFill>
              </a:rPr>
              <a:t>DLC with DC magnetron vacuum</a:t>
            </a:r>
            <a:br>
              <a:rPr lang="en-US" sz="2000" dirty="0">
                <a:solidFill>
                  <a:srgbClr val="000000"/>
                </a:solidFill>
              </a:rPr>
            </a:br>
            <a:r>
              <a:rPr lang="en-US" sz="2000" dirty="0">
                <a:solidFill>
                  <a:srgbClr val="000000"/>
                </a:solidFill>
              </a:rPr>
              <a:t> deposition machine at CERN</a:t>
            </a:r>
          </a:p>
          <a:p>
            <a:pPr marL="609630" lvl="1" indent="-304815">
              <a:lnSpc>
                <a:spcPts val="2079"/>
              </a:lnSpc>
              <a:buFont typeface="Arial" panose="020B0604020202020204" pitchFamily="34" charset="0"/>
              <a:buChar char="•"/>
            </a:pPr>
            <a:r>
              <a:rPr lang="en-US" sz="2000" dirty="0">
                <a:solidFill>
                  <a:srgbClr val="000000"/>
                </a:solidFill>
              </a:rPr>
              <a:t>B4C with sputtering at CEA Saclay, France </a:t>
            </a:r>
          </a:p>
          <a:p>
            <a:pPr marL="609630" lvl="1" indent="-304815">
              <a:lnSpc>
                <a:spcPts val="2079"/>
              </a:lnSpc>
              <a:buFont typeface="Arial" panose="020B0604020202020204" pitchFamily="34" charset="0"/>
              <a:buChar char="•"/>
            </a:pPr>
            <a:r>
              <a:rPr lang="en-US" sz="2000" dirty="0">
                <a:solidFill>
                  <a:srgbClr val="000000"/>
                </a:solidFill>
              </a:rPr>
              <a:t>B4C with sputtering at ESS, Sweden </a:t>
            </a:r>
          </a:p>
        </p:txBody>
      </p:sp>
      <p:grpSp>
        <p:nvGrpSpPr>
          <p:cNvPr id="4" name="Group 3">
            <a:extLst>
              <a:ext uri="{FF2B5EF4-FFF2-40B4-BE49-F238E27FC236}">
                <a16:creationId xmlns:a16="http://schemas.microsoft.com/office/drawing/2014/main" id="{81F4FFC2-2DE4-52E8-40E6-675EE82C2E7D}"/>
              </a:ext>
            </a:extLst>
          </p:cNvPr>
          <p:cNvGrpSpPr/>
          <p:nvPr/>
        </p:nvGrpSpPr>
        <p:grpSpPr>
          <a:xfrm>
            <a:off x="6015631" y="3579998"/>
            <a:ext cx="3076046" cy="2778283"/>
            <a:chOff x="6015631" y="3579998"/>
            <a:chExt cx="3076046" cy="2778283"/>
          </a:xfrm>
        </p:grpSpPr>
        <p:sp>
          <p:nvSpPr>
            <p:cNvPr id="11" name="TextBox 10">
              <a:extLst>
                <a:ext uri="{FF2B5EF4-FFF2-40B4-BE49-F238E27FC236}">
                  <a16:creationId xmlns:a16="http://schemas.microsoft.com/office/drawing/2014/main" id="{538C22C8-4D56-C9D8-7662-11F4A9CD34C2}"/>
                </a:ext>
              </a:extLst>
            </p:cNvPr>
            <p:cNvSpPr txBox="1"/>
            <p:nvPr/>
          </p:nvSpPr>
          <p:spPr>
            <a:xfrm>
              <a:off x="6167665" y="5896616"/>
              <a:ext cx="2659816" cy="461665"/>
            </a:xfrm>
            <a:prstGeom prst="rect">
              <a:avLst/>
            </a:prstGeom>
            <a:noFill/>
          </p:spPr>
          <p:txBody>
            <a:bodyPr wrap="square">
              <a:spAutoFit/>
            </a:bodyPr>
            <a:lstStyle/>
            <a:p>
              <a:pPr algn="ctr"/>
              <a:r>
                <a:rPr lang="en-US" sz="800" i="1" dirty="0" err="1"/>
                <a:t>X.Wang,et</a:t>
              </a:r>
              <a:r>
                <a:rPr lang="en-US" sz="800" i="1" dirty="0"/>
                <a:t> al. – A Novel Diamond-like Carbon based photocathode for PICOSEC Micromegas Detectors </a:t>
              </a:r>
              <a:r>
                <a:rPr lang="en-US" sz="800" i="1" dirty="0">
                  <a:hlinkClick r:id="rId10"/>
                </a:rPr>
                <a:t>https://arxiv.org/abs/2406.08712</a:t>
              </a:r>
              <a:endParaRPr lang="el-GR" sz="800" i="1" dirty="0">
                <a:solidFill>
                  <a:srgbClr val="43A1F8"/>
                </a:solidFill>
              </a:endParaRPr>
            </a:p>
          </p:txBody>
        </p:sp>
        <p:pic>
          <p:nvPicPr>
            <p:cNvPr id="33" name="Picture 32">
              <a:extLst>
                <a:ext uri="{FF2B5EF4-FFF2-40B4-BE49-F238E27FC236}">
                  <a16:creationId xmlns:a16="http://schemas.microsoft.com/office/drawing/2014/main" id="{CA895359-9456-C8C7-C58C-5BA146FE2007}"/>
                </a:ext>
              </a:extLst>
            </p:cNvPr>
            <p:cNvPicPr>
              <a:picLocks noChangeAspect="1"/>
            </p:cNvPicPr>
            <p:nvPr/>
          </p:nvPicPr>
          <p:blipFill>
            <a:blip r:embed="rId11"/>
            <a:srcRect l="6758"/>
            <a:stretch/>
          </p:blipFill>
          <p:spPr>
            <a:xfrm>
              <a:off x="6015631" y="3579998"/>
              <a:ext cx="3076046" cy="2151915"/>
            </a:xfrm>
            <a:prstGeom prst="rect">
              <a:avLst/>
            </a:prstGeom>
          </p:spPr>
        </p:pic>
      </p:grpSp>
      <mc:AlternateContent xmlns:mc="http://schemas.openxmlformats.org/markup-compatibility/2006" xmlns:a14="http://schemas.microsoft.com/office/drawing/2010/main">
        <mc:Choice Requires="a14">
          <p:sp>
            <p:nvSpPr>
              <p:cNvPr id="34" name="CustomShape 12">
                <a:extLst>
                  <a:ext uri="{FF2B5EF4-FFF2-40B4-BE49-F238E27FC236}">
                    <a16:creationId xmlns:a16="http://schemas.microsoft.com/office/drawing/2014/main" id="{29325BFF-0756-0407-1042-BE6B7A3EDA27}"/>
                  </a:ext>
                </a:extLst>
              </p:cNvPr>
              <p:cNvSpPr/>
              <p:nvPr/>
            </p:nvSpPr>
            <p:spPr>
              <a:xfrm>
                <a:off x="6685721" y="2566454"/>
                <a:ext cx="1666539" cy="1016360"/>
              </a:xfrm>
              <a:custGeom>
                <a:avLst/>
                <a:gdLst>
                  <a:gd name="connsiteX0" fmla="*/ 0 w 1666539"/>
                  <a:gd name="connsiteY0" fmla="*/ 0 h 1016360"/>
                  <a:gd name="connsiteX1" fmla="*/ 505517 w 1666539"/>
                  <a:gd name="connsiteY1" fmla="*/ 0 h 1016360"/>
                  <a:gd name="connsiteX2" fmla="*/ 1061030 w 1666539"/>
                  <a:gd name="connsiteY2" fmla="*/ 0 h 1016360"/>
                  <a:gd name="connsiteX3" fmla="*/ 1666539 w 1666539"/>
                  <a:gd name="connsiteY3" fmla="*/ 0 h 1016360"/>
                  <a:gd name="connsiteX4" fmla="*/ 1666539 w 1666539"/>
                  <a:gd name="connsiteY4" fmla="*/ 518344 h 1016360"/>
                  <a:gd name="connsiteX5" fmla="*/ 1666539 w 1666539"/>
                  <a:gd name="connsiteY5" fmla="*/ 1016360 h 1016360"/>
                  <a:gd name="connsiteX6" fmla="*/ 1111026 w 1666539"/>
                  <a:gd name="connsiteY6" fmla="*/ 1016360 h 1016360"/>
                  <a:gd name="connsiteX7" fmla="*/ 538848 w 1666539"/>
                  <a:gd name="connsiteY7" fmla="*/ 1016360 h 1016360"/>
                  <a:gd name="connsiteX8" fmla="*/ 0 w 1666539"/>
                  <a:gd name="connsiteY8" fmla="*/ 1016360 h 1016360"/>
                  <a:gd name="connsiteX9" fmla="*/ 0 w 1666539"/>
                  <a:gd name="connsiteY9" fmla="*/ 528507 h 1016360"/>
                  <a:gd name="connsiteX10" fmla="*/ 0 w 1666539"/>
                  <a:gd name="connsiteY10" fmla="*/ 0 h 101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539" h="1016360" fill="none" extrusionOk="0">
                    <a:moveTo>
                      <a:pt x="0" y="0"/>
                    </a:moveTo>
                    <a:cubicBezTo>
                      <a:pt x="205673" y="-18439"/>
                      <a:pt x="254145" y="28931"/>
                      <a:pt x="505517" y="0"/>
                    </a:cubicBezTo>
                    <a:cubicBezTo>
                      <a:pt x="756889" y="-28931"/>
                      <a:pt x="825852" y="53435"/>
                      <a:pt x="1061030" y="0"/>
                    </a:cubicBezTo>
                    <a:cubicBezTo>
                      <a:pt x="1296208" y="-53435"/>
                      <a:pt x="1394672" y="34770"/>
                      <a:pt x="1666539" y="0"/>
                    </a:cubicBezTo>
                    <a:cubicBezTo>
                      <a:pt x="1677533" y="216931"/>
                      <a:pt x="1625253" y="302874"/>
                      <a:pt x="1666539" y="518344"/>
                    </a:cubicBezTo>
                    <a:cubicBezTo>
                      <a:pt x="1707825" y="733814"/>
                      <a:pt x="1643447" y="818193"/>
                      <a:pt x="1666539" y="1016360"/>
                    </a:cubicBezTo>
                    <a:cubicBezTo>
                      <a:pt x="1488455" y="1028770"/>
                      <a:pt x="1376153" y="968844"/>
                      <a:pt x="1111026" y="1016360"/>
                    </a:cubicBezTo>
                    <a:cubicBezTo>
                      <a:pt x="845899" y="1063876"/>
                      <a:pt x="816933" y="961157"/>
                      <a:pt x="538848" y="1016360"/>
                    </a:cubicBezTo>
                    <a:cubicBezTo>
                      <a:pt x="260763" y="1071563"/>
                      <a:pt x="241776" y="980826"/>
                      <a:pt x="0" y="1016360"/>
                    </a:cubicBezTo>
                    <a:cubicBezTo>
                      <a:pt x="-34211" y="775769"/>
                      <a:pt x="22511" y="676334"/>
                      <a:pt x="0" y="528507"/>
                    </a:cubicBezTo>
                    <a:cubicBezTo>
                      <a:pt x="-22511" y="380680"/>
                      <a:pt x="30604" y="254154"/>
                      <a:pt x="0" y="0"/>
                    </a:cubicBezTo>
                    <a:close/>
                  </a:path>
                  <a:path w="1666539" h="1016360" stroke="0" extrusionOk="0">
                    <a:moveTo>
                      <a:pt x="0" y="0"/>
                    </a:moveTo>
                    <a:cubicBezTo>
                      <a:pt x="259643" y="-35605"/>
                      <a:pt x="295583" y="53503"/>
                      <a:pt x="588844" y="0"/>
                    </a:cubicBezTo>
                    <a:cubicBezTo>
                      <a:pt x="882105" y="-53503"/>
                      <a:pt x="865287" y="13053"/>
                      <a:pt x="1127691" y="0"/>
                    </a:cubicBezTo>
                    <a:cubicBezTo>
                      <a:pt x="1390095" y="-13053"/>
                      <a:pt x="1487718" y="53424"/>
                      <a:pt x="1666539" y="0"/>
                    </a:cubicBezTo>
                    <a:cubicBezTo>
                      <a:pt x="1678969" y="255089"/>
                      <a:pt x="1625070" y="305645"/>
                      <a:pt x="1666539" y="518344"/>
                    </a:cubicBezTo>
                    <a:cubicBezTo>
                      <a:pt x="1708008" y="731043"/>
                      <a:pt x="1654323" y="825921"/>
                      <a:pt x="1666539" y="1016360"/>
                    </a:cubicBezTo>
                    <a:cubicBezTo>
                      <a:pt x="1494142" y="1060485"/>
                      <a:pt x="1397333" y="985902"/>
                      <a:pt x="1144357" y="1016360"/>
                    </a:cubicBezTo>
                    <a:cubicBezTo>
                      <a:pt x="891381" y="1046818"/>
                      <a:pt x="833996" y="963618"/>
                      <a:pt x="555513" y="1016360"/>
                    </a:cubicBezTo>
                    <a:cubicBezTo>
                      <a:pt x="277030" y="1069102"/>
                      <a:pt x="140999" y="953153"/>
                      <a:pt x="0" y="1016360"/>
                    </a:cubicBezTo>
                    <a:cubicBezTo>
                      <a:pt x="-11317" y="863543"/>
                      <a:pt x="10257" y="762155"/>
                      <a:pt x="0" y="508180"/>
                    </a:cubicBezTo>
                    <a:cubicBezTo>
                      <a:pt x="-10257" y="254205"/>
                      <a:pt x="520" y="134620"/>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4093859179">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pc="-1" dirty="0">
                    <a:latin typeface="Arial"/>
                    <a:ea typeface="Noto Sans CJK SC"/>
                  </a:rPr>
                  <a:t>3.5 nm DLC</a:t>
                </a:r>
                <a:br>
                  <a:rPr lang="en-US" sz="2000" b="1" spc="-1" dirty="0">
                    <a:latin typeface="Arial"/>
                    <a:ea typeface="Noto Sans CJK SC"/>
                  </a:rPr>
                </a:br>
                <a:r>
                  <a:rPr lang="en-US" sz="2000" b="1" spc="-1" dirty="0">
                    <a:latin typeface="Arial"/>
                    <a:ea typeface="Noto Sans CJK SC"/>
                  </a:rPr>
                  <a:t> </a:t>
                </a:r>
                <a:r>
                  <a:rPr lang="en-US" sz="2000" b="1" dirty="0">
                    <a:sym typeface="Symbol" panose="05050102010706020507" pitchFamily="18" charset="2"/>
                  </a:rPr>
                  <a:t> </a:t>
                </a:r>
                <a:r>
                  <a:rPr lang="en-US" sz="2000" b="1" spc="-1" dirty="0">
                    <a:latin typeface="Arial"/>
                    <a:ea typeface="Noto Sans CJK SC"/>
                  </a:rPr>
                  <a:t>10 mm </a:t>
                </a:r>
              </a:p>
              <a:p>
                <a:pPr algn="ctr">
                  <a:lnSpc>
                    <a:spcPts val="1633"/>
                  </a:lnSpc>
                  <a:spcBef>
                    <a:spcPts val="189"/>
                  </a:spcBef>
                  <a:spcAft>
                    <a:spcPts val="189"/>
                  </a:spcAft>
                </a:pPr>
                <a:r>
                  <a:rPr lang="en-US" sz="2000" b="1" strike="noStrike" spc="-1" dirty="0">
                    <a:latin typeface="Arial"/>
                    <a:ea typeface="Noto Sans CJK SC"/>
                  </a:rPr>
                  <a:t>42.2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0.8</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34" name="CustomShape 12">
                <a:extLst>
                  <a:ext uri="{FF2B5EF4-FFF2-40B4-BE49-F238E27FC236}">
                    <a16:creationId xmlns:a16="http://schemas.microsoft.com/office/drawing/2014/main" id="{29325BFF-0756-0407-1042-BE6B7A3EDA27}"/>
                  </a:ext>
                </a:extLst>
              </p:cNvPr>
              <p:cNvSpPr>
                <a:spLocks noRot="1" noChangeAspect="1" noMove="1" noResize="1" noEditPoints="1" noAdjustHandles="1" noChangeArrowheads="1" noChangeShapeType="1" noTextEdit="1"/>
              </p:cNvSpPr>
              <p:nvPr/>
            </p:nvSpPr>
            <p:spPr>
              <a:xfrm>
                <a:off x="6685721" y="2566454"/>
                <a:ext cx="1666539" cy="1016360"/>
              </a:xfrm>
              <a:prstGeom prst="rect">
                <a:avLst/>
              </a:prstGeom>
              <a:blipFill>
                <a:blip r:embed="rId13"/>
                <a:stretch>
                  <a:fillRect l="-4240" r="-3180"/>
                </a:stretch>
              </a:blipFill>
              <a:ln w="28575">
                <a:solidFill>
                  <a:srgbClr val="FF0000"/>
                </a:solidFill>
                <a:extLst>
                  <a:ext uri="{C807C97D-BFC1-408E-A445-0C87EB9F89A2}">
                    <ask:lineSketchStyleProps xmlns:ask="http://schemas.microsoft.com/office/drawing/2018/sketchyshapes" sd="4093859179">
                      <a:custGeom>
                        <a:avLst/>
                        <a:gdLst>
                          <a:gd name="connsiteX0" fmla="*/ 0 w 1666539"/>
                          <a:gd name="connsiteY0" fmla="*/ 0 h 1016360"/>
                          <a:gd name="connsiteX1" fmla="*/ 505517 w 1666539"/>
                          <a:gd name="connsiteY1" fmla="*/ 0 h 1016360"/>
                          <a:gd name="connsiteX2" fmla="*/ 1061030 w 1666539"/>
                          <a:gd name="connsiteY2" fmla="*/ 0 h 1016360"/>
                          <a:gd name="connsiteX3" fmla="*/ 1666539 w 1666539"/>
                          <a:gd name="connsiteY3" fmla="*/ 0 h 1016360"/>
                          <a:gd name="connsiteX4" fmla="*/ 1666539 w 1666539"/>
                          <a:gd name="connsiteY4" fmla="*/ 518344 h 1016360"/>
                          <a:gd name="connsiteX5" fmla="*/ 1666539 w 1666539"/>
                          <a:gd name="connsiteY5" fmla="*/ 1016360 h 1016360"/>
                          <a:gd name="connsiteX6" fmla="*/ 1111026 w 1666539"/>
                          <a:gd name="connsiteY6" fmla="*/ 1016360 h 1016360"/>
                          <a:gd name="connsiteX7" fmla="*/ 538848 w 1666539"/>
                          <a:gd name="connsiteY7" fmla="*/ 1016360 h 1016360"/>
                          <a:gd name="connsiteX8" fmla="*/ 0 w 1666539"/>
                          <a:gd name="connsiteY8" fmla="*/ 1016360 h 1016360"/>
                          <a:gd name="connsiteX9" fmla="*/ 0 w 1666539"/>
                          <a:gd name="connsiteY9" fmla="*/ 528507 h 1016360"/>
                          <a:gd name="connsiteX10" fmla="*/ 0 w 1666539"/>
                          <a:gd name="connsiteY10" fmla="*/ 0 h 101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539" h="1016360" fill="none" extrusionOk="0">
                            <a:moveTo>
                              <a:pt x="0" y="0"/>
                            </a:moveTo>
                            <a:cubicBezTo>
                              <a:pt x="205673" y="-18439"/>
                              <a:pt x="254145" y="28931"/>
                              <a:pt x="505517" y="0"/>
                            </a:cubicBezTo>
                            <a:cubicBezTo>
                              <a:pt x="756889" y="-28931"/>
                              <a:pt x="825852" y="53435"/>
                              <a:pt x="1061030" y="0"/>
                            </a:cubicBezTo>
                            <a:cubicBezTo>
                              <a:pt x="1296208" y="-53435"/>
                              <a:pt x="1394672" y="34770"/>
                              <a:pt x="1666539" y="0"/>
                            </a:cubicBezTo>
                            <a:cubicBezTo>
                              <a:pt x="1677533" y="216931"/>
                              <a:pt x="1625253" y="302874"/>
                              <a:pt x="1666539" y="518344"/>
                            </a:cubicBezTo>
                            <a:cubicBezTo>
                              <a:pt x="1707825" y="733814"/>
                              <a:pt x="1643447" y="818193"/>
                              <a:pt x="1666539" y="1016360"/>
                            </a:cubicBezTo>
                            <a:cubicBezTo>
                              <a:pt x="1488455" y="1028770"/>
                              <a:pt x="1376153" y="968844"/>
                              <a:pt x="1111026" y="1016360"/>
                            </a:cubicBezTo>
                            <a:cubicBezTo>
                              <a:pt x="845899" y="1063876"/>
                              <a:pt x="816933" y="961157"/>
                              <a:pt x="538848" y="1016360"/>
                            </a:cubicBezTo>
                            <a:cubicBezTo>
                              <a:pt x="260763" y="1071563"/>
                              <a:pt x="241776" y="980826"/>
                              <a:pt x="0" y="1016360"/>
                            </a:cubicBezTo>
                            <a:cubicBezTo>
                              <a:pt x="-34211" y="775769"/>
                              <a:pt x="22511" y="676334"/>
                              <a:pt x="0" y="528507"/>
                            </a:cubicBezTo>
                            <a:cubicBezTo>
                              <a:pt x="-22511" y="380680"/>
                              <a:pt x="30604" y="254154"/>
                              <a:pt x="0" y="0"/>
                            </a:cubicBezTo>
                            <a:close/>
                          </a:path>
                          <a:path w="1666539" h="1016360" stroke="0" extrusionOk="0">
                            <a:moveTo>
                              <a:pt x="0" y="0"/>
                            </a:moveTo>
                            <a:cubicBezTo>
                              <a:pt x="259643" y="-35605"/>
                              <a:pt x="295583" y="53503"/>
                              <a:pt x="588844" y="0"/>
                            </a:cubicBezTo>
                            <a:cubicBezTo>
                              <a:pt x="882105" y="-53503"/>
                              <a:pt x="865287" y="13053"/>
                              <a:pt x="1127691" y="0"/>
                            </a:cubicBezTo>
                            <a:cubicBezTo>
                              <a:pt x="1390095" y="-13053"/>
                              <a:pt x="1487718" y="53424"/>
                              <a:pt x="1666539" y="0"/>
                            </a:cubicBezTo>
                            <a:cubicBezTo>
                              <a:pt x="1678969" y="255089"/>
                              <a:pt x="1625070" y="305645"/>
                              <a:pt x="1666539" y="518344"/>
                            </a:cubicBezTo>
                            <a:cubicBezTo>
                              <a:pt x="1708008" y="731043"/>
                              <a:pt x="1654323" y="825921"/>
                              <a:pt x="1666539" y="1016360"/>
                            </a:cubicBezTo>
                            <a:cubicBezTo>
                              <a:pt x="1494142" y="1060485"/>
                              <a:pt x="1397333" y="985902"/>
                              <a:pt x="1144357" y="1016360"/>
                            </a:cubicBezTo>
                            <a:cubicBezTo>
                              <a:pt x="891381" y="1046818"/>
                              <a:pt x="833996" y="963618"/>
                              <a:pt x="555513" y="1016360"/>
                            </a:cubicBezTo>
                            <a:cubicBezTo>
                              <a:pt x="277030" y="1069102"/>
                              <a:pt x="140999" y="953153"/>
                              <a:pt x="0" y="1016360"/>
                            </a:cubicBezTo>
                            <a:cubicBezTo>
                              <a:pt x="-11317" y="863543"/>
                              <a:pt x="10257" y="762155"/>
                              <a:pt x="0" y="508180"/>
                            </a:cubicBezTo>
                            <a:cubicBezTo>
                              <a:pt x="-10257" y="254205"/>
                              <a:pt x="520" y="134620"/>
                              <a:pt x="0" y="0"/>
                            </a:cubicBezTo>
                            <a:close/>
                          </a:path>
                        </a:pathLst>
                      </a:custGeom>
                      <ask:type>
                        <ask:lineSketchScribble/>
                      </ask:type>
                    </ask:lineSketchStyleProps>
                  </a:ext>
                </a:extLst>
              </a:ln>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65C3C10-130E-3DE0-8831-AEF56BC554B6}"/>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12</a:t>
            </a:fld>
            <a:endParaRPr lang="fr-FR" sz="1000" dirty="0">
              <a:solidFill>
                <a:srgbClr val="FF0000"/>
              </a:solidFill>
              <a:cs typeface="Times" panose="02020603050405020304" pitchFamily="18" charset="0"/>
            </a:endParaRPr>
          </a:p>
        </p:txBody>
      </p:sp>
      <p:sp>
        <p:nvSpPr>
          <p:cNvPr id="5" name="Footer Placeholder 4">
            <a:extLst>
              <a:ext uri="{FF2B5EF4-FFF2-40B4-BE49-F238E27FC236}">
                <a16:creationId xmlns:a16="http://schemas.microsoft.com/office/drawing/2014/main" id="{9B6DBFF8-6F7C-C1C2-78FB-4FC5D978218D}"/>
              </a:ext>
            </a:extLst>
          </p:cNvPr>
          <p:cNvSpPr>
            <a:spLocks noGrp="1"/>
          </p:cNvSpPr>
          <p:nvPr>
            <p:ph type="ftr" idx="12"/>
          </p:nvPr>
        </p:nvSpPr>
        <p:spPr/>
        <p:txBody>
          <a:bodyPr/>
          <a:lstStyle/>
          <a:p>
            <a:pPr algn="ctr"/>
            <a:r>
              <a:rPr lang="en-US"/>
              <a:t>CEPC 2025</a:t>
            </a:r>
            <a:endParaRPr lang="fr-FR" dirty="0"/>
          </a:p>
        </p:txBody>
      </p:sp>
    </p:spTree>
    <p:extLst>
      <p:ext uri="{BB962C8B-B14F-4D97-AF65-F5344CB8AC3E}">
        <p14:creationId xmlns:p14="http://schemas.microsoft.com/office/powerpoint/2010/main" val="1110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6" grpId="0" animBg="1"/>
      <p:bldP spid="30"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7B35-3B14-CFC3-B155-15DB46B6794D}"/>
              </a:ext>
            </a:extLst>
          </p:cNvPr>
          <p:cNvSpPr>
            <a:spLocks noGrp="1"/>
          </p:cNvSpPr>
          <p:nvPr>
            <p:ph type="title"/>
          </p:nvPr>
        </p:nvSpPr>
        <p:spPr>
          <a:xfrm>
            <a:off x="1021770" y="189142"/>
            <a:ext cx="10728325" cy="871827"/>
          </a:xfrm>
        </p:spPr>
        <p:txBody>
          <a:bodyPr/>
          <a:lstStyle/>
          <a:p>
            <a:r>
              <a:rPr lang="en-US" dirty="0"/>
              <a:t>Scalability – The 10x10cm2 PICOSEC Prototypes</a:t>
            </a:r>
          </a:p>
        </p:txBody>
      </p:sp>
      <p:pic>
        <p:nvPicPr>
          <p:cNvPr id="4" name="Picture 3">
            <a:extLst>
              <a:ext uri="{FF2B5EF4-FFF2-40B4-BE49-F238E27FC236}">
                <a16:creationId xmlns:a16="http://schemas.microsoft.com/office/drawing/2014/main" id="{A2E91B28-9903-1D8A-C963-C85B67DD52C1}"/>
              </a:ext>
            </a:extLst>
          </p:cNvPr>
          <p:cNvPicPr>
            <a:picLocks noChangeAspect="1"/>
          </p:cNvPicPr>
          <p:nvPr/>
        </p:nvPicPr>
        <p:blipFill>
          <a:blip r:embed="rId3"/>
          <a:srcRect l="11514" t="9848" r="5336" b="3429"/>
          <a:stretch/>
        </p:blipFill>
        <p:spPr>
          <a:xfrm>
            <a:off x="279768" y="3042643"/>
            <a:ext cx="3203661" cy="2175016"/>
          </a:xfrm>
          <a:prstGeom prst="rect">
            <a:avLst/>
          </a:prstGeom>
        </p:spPr>
      </p:pic>
      <p:pic>
        <p:nvPicPr>
          <p:cNvPr id="5" name="Picture 4">
            <a:extLst>
              <a:ext uri="{FF2B5EF4-FFF2-40B4-BE49-F238E27FC236}">
                <a16:creationId xmlns:a16="http://schemas.microsoft.com/office/drawing/2014/main" id="{4BB8730B-E573-B9DE-E59E-780F5BB8B5F2}"/>
              </a:ext>
            </a:extLst>
          </p:cNvPr>
          <p:cNvPicPr>
            <a:picLocks noChangeAspect="1"/>
          </p:cNvPicPr>
          <p:nvPr/>
        </p:nvPicPr>
        <p:blipFill>
          <a:blip r:embed="rId4"/>
          <a:stretch>
            <a:fillRect/>
          </a:stretch>
        </p:blipFill>
        <p:spPr>
          <a:xfrm>
            <a:off x="4030951" y="2974515"/>
            <a:ext cx="1601482" cy="2318633"/>
          </a:xfrm>
          <a:prstGeom prst="rect">
            <a:avLst/>
          </a:prstGeom>
        </p:spPr>
      </p:pic>
      <p:sp>
        <p:nvSpPr>
          <p:cNvPr id="7" name="TextBox 6">
            <a:extLst>
              <a:ext uri="{FF2B5EF4-FFF2-40B4-BE49-F238E27FC236}">
                <a16:creationId xmlns:a16="http://schemas.microsoft.com/office/drawing/2014/main" id="{A228F9FC-54C7-7D4E-046B-8C3152681B68}"/>
              </a:ext>
            </a:extLst>
          </p:cNvPr>
          <p:cNvSpPr txBox="1"/>
          <p:nvPr/>
        </p:nvSpPr>
        <p:spPr>
          <a:xfrm>
            <a:off x="14394" y="750386"/>
            <a:ext cx="5211820" cy="1977464"/>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b="1" dirty="0">
                <a:solidFill>
                  <a:srgbClr val="C00000"/>
                </a:solidFill>
                <a:latin typeface="Barlow SemiCondensed"/>
              </a:rPr>
              <a:t>Rigid, ceramic-core PCB for the MM readout (CERN) </a:t>
            </a:r>
          </a:p>
          <a:p>
            <a:pPr marL="762015" lvl="1" indent="-304815">
              <a:lnSpc>
                <a:spcPts val="2079"/>
              </a:lnSpc>
              <a:buFont typeface="Arial" panose="020B0604020202020204" pitchFamily="34" charset="0"/>
              <a:buChar char="•"/>
            </a:pPr>
            <a:r>
              <a:rPr lang="en-US" sz="2000" dirty="0"/>
              <a:t>Crystal decoupled from the MM board</a:t>
            </a:r>
          </a:p>
          <a:p>
            <a:pPr marL="762015" lvl="1" indent="-304815">
              <a:lnSpc>
                <a:spcPts val="2079"/>
              </a:lnSpc>
              <a:buFont typeface="Arial" panose="020B0604020202020204" pitchFamily="34" charset="0"/>
              <a:buChar char="•"/>
            </a:pPr>
            <a:r>
              <a:rPr lang="en-US" sz="2000" dirty="0">
                <a:sym typeface="Wingdings" panose="05000000000000000000" pitchFamily="2" charset="2"/>
              </a:rPr>
              <a:t> of 1cm </a:t>
            </a:r>
          </a:p>
          <a:p>
            <a:pPr marL="762015" lvl="1" indent="-304815">
              <a:lnSpc>
                <a:spcPts val="2079"/>
              </a:lnSpc>
              <a:buFont typeface="Arial" panose="020B0604020202020204" pitchFamily="34" charset="0"/>
              <a:buChar char="•"/>
            </a:pPr>
            <a:r>
              <a:rPr lang="en-US" sz="2000" b="1" dirty="0">
                <a:sym typeface="Wingdings" panose="05000000000000000000" pitchFamily="2" charset="2"/>
              </a:rPr>
              <a:t>First proof of concept </a:t>
            </a:r>
            <a:r>
              <a:rPr lang="en-US" sz="2000" dirty="0">
                <a:sym typeface="Wingdings" panose="05000000000000000000" pitchFamily="2" charset="2"/>
              </a:rPr>
              <a:t>that </a:t>
            </a:r>
            <a:r>
              <a:rPr lang="en-US" sz="2000" dirty="0">
                <a:solidFill>
                  <a:srgbClr val="FF0000"/>
                </a:solidFill>
                <a:sym typeface="Wingdings" panose="05000000000000000000" pitchFamily="2" charset="2"/>
              </a:rPr>
              <a:t>influenced the next generation designs</a:t>
            </a:r>
          </a:p>
        </p:txBody>
      </p:sp>
      <p:sp>
        <p:nvSpPr>
          <p:cNvPr id="8" name="Line 4">
            <a:extLst>
              <a:ext uri="{FF2B5EF4-FFF2-40B4-BE49-F238E27FC236}">
                <a16:creationId xmlns:a16="http://schemas.microsoft.com/office/drawing/2014/main" id="{37A43B95-B3E1-B3A8-9C54-6A79D5CD3C99}"/>
              </a:ext>
            </a:extLst>
          </p:cNvPr>
          <p:cNvSpPr/>
          <p:nvPr/>
        </p:nvSpPr>
        <p:spPr>
          <a:xfrm flipH="1">
            <a:off x="6262517" y="630770"/>
            <a:ext cx="8258" cy="58371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3" name="TextBox 12">
            <a:extLst>
              <a:ext uri="{FF2B5EF4-FFF2-40B4-BE49-F238E27FC236}">
                <a16:creationId xmlns:a16="http://schemas.microsoft.com/office/drawing/2014/main" id="{FB851F81-1297-44D8-715A-F3B0EDBDC39B}"/>
              </a:ext>
            </a:extLst>
          </p:cNvPr>
          <p:cNvSpPr txBox="1"/>
          <p:nvPr/>
        </p:nvSpPr>
        <p:spPr>
          <a:xfrm>
            <a:off x="94429" y="5821549"/>
            <a:ext cx="6318454" cy="646331"/>
          </a:xfrm>
          <a:prstGeom prst="rect">
            <a:avLst/>
          </a:prstGeom>
          <a:noFill/>
        </p:spPr>
        <p:txBody>
          <a:bodyPr wrap="square">
            <a:spAutoFit/>
          </a:bodyPr>
          <a:lstStyle/>
          <a:p>
            <a:r>
              <a:rPr lang="en-US" sz="900" b="1" dirty="0" err="1"/>
              <a:t>A.Utrobicic</a:t>
            </a:r>
            <a:r>
              <a:rPr lang="en-US" sz="900" b="1" i="1" dirty="0"/>
              <a:t>: </a:t>
            </a:r>
            <a:r>
              <a:rPr lang="en-US" sz="900" i="1" dirty="0"/>
              <a:t>A large area 100 channel PICOSEC Micromegas detector with sub 20ps time resolution, The 7</a:t>
            </a:r>
            <a:r>
              <a:rPr lang="en-US" sz="900" i="1" baseline="30000" dirty="0"/>
              <a:t>th</a:t>
            </a:r>
            <a:r>
              <a:rPr lang="en-US" sz="900" i="1" dirty="0"/>
              <a:t> International Conference on Micropattern Gaseous Detectors (2022), </a:t>
            </a:r>
            <a:r>
              <a:rPr lang="en-US" sz="900" dirty="0">
                <a:hlinkClick r:id="rId5"/>
              </a:rPr>
              <a:t>https://iopscience.iop.org/article/10.1088/1748-0221/18/07/C07012</a:t>
            </a:r>
            <a:r>
              <a:rPr lang="en-US" sz="900" dirty="0"/>
              <a:t> </a:t>
            </a:r>
          </a:p>
          <a:p>
            <a:endParaRPr lang="el-GR" sz="900" dirty="0"/>
          </a:p>
        </p:txBody>
      </p:sp>
      <p:sp>
        <p:nvSpPr>
          <p:cNvPr id="32" name="Slide Number Placeholder 31">
            <a:extLst>
              <a:ext uri="{FF2B5EF4-FFF2-40B4-BE49-F238E27FC236}">
                <a16:creationId xmlns:a16="http://schemas.microsoft.com/office/drawing/2014/main" id="{2D2A8307-FE34-2A40-38B3-5D98704C89A6}"/>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13</a:t>
            </a:fld>
            <a:endParaRPr lang="fr-FR" sz="1000" dirty="0">
              <a:solidFill>
                <a:srgbClr val="FF0000"/>
              </a:solidFill>
              <a:cs typeface="Times" panose="02020603050405020304" pitchFamily="18" charset="0"/>
            </a:endParaRPr>
          </a:p>
        </p:txBody>
      </p:sp>
      <p:sp>
        <p:nvSpPr>
          <p:cNvPr id="33" name="Footer Placeholder 32">
            <a:extLst>
              <a:ext uri="{FF2B5EF4-FFF2-40B4-BE49-F238E27FC236}">
                <a16:creationId xmlns:a16="http://schemas.microsoft.com/office/drawing/2014/main" id="{72747227-4158-3E1E-ADAA-77D29B9E9EA3}"/>
              </a:ext>
            </a:extLst>
          </p:cNvPr>
          <p:cNvSpPr>
            <a:spLocks noGrp="1"/>
          </p:cNvSpPr>
          <p:nvPr>
            <p:ph type="ftr" idx="12"/>
          </p:nvPr>
        </p:nvSpPr>
        <p:spPr/>
        <p:txBody>
          <a:bodyPr/>
          <a:lstStyle/>
          <a:p>
            <a:pPr algn="ctr"/>
            <a:r>
              <a:rPr lang="en-US"/>
              <a:t>CEPC 2025</a:t>
            </a:r>
            <a:endParaRPr lang="fr-FR" dirty="0"/>
          </a:p>
        </p:txBody>
      </p:sp>
      <p:sp>
        <p:nvSpPr>
          <p:cNvPr id="9" name="Line 4">
            <a:extLst>
              <a:ext uri="{FF2B5EF4-FFF2-40B4-BE49-F238E27FC236}">
                <a16:creationId xmlns:a16="http://schemas.microsoft.com/office/drawing/2014/main" id="{E0B7001A-37E2-71C1-D6F4-EE4BAE654DC7}"/>
              </a:ext>
            </a:extLst>
          </p:cNvPr>
          <p:cNvSpPr/>
          <p:nvPr/>
        </p:nvSpPr>
        <p:spPr>
          <a:xfrm flipH="1">
            <a:off x="6270774" y="3689600"/>
            <a:ext cx="5945828" cy="37828"/>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Tree>
    <p:extLst>
      <p:ext uri="{BB962C8B-B14F-4D97-AF65-F5344CB8AC3E}">
        <p14:creationId xmlns:p14="http://schemas.microsoft.com/office/powerpoint/2010/main" val="1961560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FDE99-C84B-9664-5121-2EFD3DA5FDC8}"/>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66248715-F6AF-7EE4-8DCF-9B330F4041FF}"/>
              </a:ext>
            </a:extLst>
          </p:cNvPr>
          <p:cNvGrpSpPr/>
          <p:nvPr/>
        </p:nvGrpSpPr>
        <p:grpSpPr>
          <a:xfrm>
            <a:off x="14394" y="2967405"/>
            <a:ext cx="3743590" cy="2906097"/>
            <a:chOff x="117291" y="3208381"/>
            <a:chExt cx="3743590" cy="2906097"/>
          </a:xfrm>
        </p:grpSpPr>
        <p:grpSp>
          <p:nvGrpSpPr>
            <p:cNvPr id="29" name="Group 28">
              <a:extLst>
                <a:ext uri="{FF2B5EF4-FFF2-40B4-BE49-F238E27FC236}">
                  <a16:creationId xmlns:a16="http://schemas.microsoft.com/office/drawing/2014/main" id="{2DD8E5B8-9E3A-00A3-AFB7-31514CE6D999}"/>
                </a:ext>
              </a:extLst>
            </p:cNvPr>
            <p:cNvGrpSpPr/>
            <p:nvPr/>
          </p:nvGrpSpPr>
          <p:grpSpPr>
            <a:xfrm>
              <a:off x="117291" y="3208381"/>
              <a:ext cx="3743590" cy="2906097"/>
              <a:chOff x="117291" y="3208381"/>
              <a:chExt cx="3743590" cy="2906097"/>
            </a:xfrm>
          </p:grpSpPr>
          <p:pic>
            <p:nvPicPr>
              <p:cNvPr id="10" name="Picture 9">
                <a:extLst>
                  <a:ext uri="{FF2B5EF4-FFF2-40B4-BE49-F238E27FC236}">
                    <a16:creationId xmlns:a16="http://schemas.microsoft.com/office/drawing/2014/main" id="{4C15D222-8262-D646-C316-CCD13E63946D}"/>
                  </a:ext>
                </a:extLst>
              </p:cNvPr>
              <p:cNvPicPr>
                <a:picLocks noChangeAspect="1"/>
              </p:cNvPicPr>
              <p:nvPr/>
            </p:nvPicPr>
            <p:blipFill rotWithShape="1">
              <a:blip r:embed="rId3"/>
              <a:srcRect l="2675" t="6256" b="-1"/>
              <a:stretch/>
            </p:blipFill>
            <p:spPr>
              <a:xfrm>
                <a:off x="117291" y="3208381"/>
                <a:ext cx="3743590" cy="2906097"/>
              </a:xfrm>
              <a:prstGeom prst="rect">
                <a:avLst/>
              </a:prstGeom>
            </p:spPr>
          </p:pic>
          <p:sp>
            <p:nvSpPr>
              <p:cNvPr id="12" name="Multiplication Sign 11">
                <a:extLst>
                  <a:ext uri="{FF2B5EF4-FFF2-40B4-BE49-F238E27FC236}">
                    <a16:creationId xmlns:a16="http://schemas.microsoft.com/office/drawing/2014/main" id="{DA3E3760-E77C-7555-D399-C4ADFDFB522B}"/>
                  </a:ext>
                </a:extLst>
              </p:cNvPr>
              <p:cNvSpPr/>
              <p:nvPr/>
            </p:nvSpPr>
            <p:spPr>
              <a:xfrm>
                <a:off x="1313359" y="4194160"/>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5" name="Multiplication Sign 14">
                <a:extLst>
                  <a:ext uri="{FF2B5EF4-FFF2-40B4-BE49-F238E27FC236}">
                    <a16:creationId xmlns:a16="http://schemas.microsoft.com/office/drawing/2014/main" id="{983AA497-45BE-B12C-A64F-6BBFA9BA8A48}"/>
                  </a:ext>
                </a:extLst>
              </p:cNvPr>
              <p:cNvSpPr/>
              <p:nvPr/>
            </p:nvSpPr>
            <p:spPr>
              <a:xfrm>
                <a:off x="1540402" y="4197266"/>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6" name="Multiplication Sign 15">
                <a:extLst>
                  <a:ext uri="{FF2B5EF4-FFF2-40B4-BE49-F238E27FC236}">
                    <a16:creationId xmlns:a16="http://schemas.microsoft.com/office/drawing/2014/main" id="{4BDB1AC2-7526-3D36-ED32-A7E92C6ED504}"/>
                  </a:ext>
                </a:extLst>
              </p:cNvPr>
              <p:cNvSpPr/>
              <p:nvPr/>
            </p:nvSpPr>
            <p:spPr>
              <a:xfrm>
                <a:off x="2314839" y="4197267"/>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7" name="Multiplication Sign 16">
                <a:extLst>
                  <a:ext uri="{FF2B5EF4-FFF2-40B4-BE49-F238E27FC236}">
                    <a16:creationId xmlns:a16="http://schemas.microsoft.com/office/drawing/2014/main" id="{8036A5BC-A436-2F91-C4F2-0983B4BEB677}"/>
                  </a:ext>
                </a:extLst>
              </p:cNvPr>
              <p:cNvSpPr/>
              <p:nvPr/>
            </p:nvSpPr>
            <p:spPr>
              <a:xfrm>
                <a:off x="1795439" y="4442975"/>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8" name="Multiplication Sign 17">
                <a:extLst>
                  <a:ext uri="{FF2B5EF4-FFF2-40B4-BE49-F238E27FC236}">
                    <a16:creationId xmlns:a16="http://schemas.microsoft.com/office/drawing/2014/main" id="{9C98D4B0-EED2-4259-E1CC-F10FCB815565}"/>
                  </a:ext>
                </a:extLst>
              </p:cNvPr>
              <p:cNvSpPr/>
              <p:nvPr/>
            </p:nvSpPr>
            <p:spPr>
              <a:xfrm>
                <a:off x="2047359" y="4442975"/>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20" name="Multiplication Sign 19">
                <a:extLst>
                  <a:ext uri="{FF2B5EF4-FFF2-40B4-BE49-F238E27FC236}">
                    <a16:creationId xmlns:a16="http://schemas.microsoft.com/office/drawing/2014/main" id="{A2D21D42-91E1-DDDC-0AF3-40B29BE82549}"/>
                  </a:ext>
                </a:extLst>
              </p:cNvPr>
              <p:cNvSpPr/>
              <p:nvPr/>
            </p:nvSpPr>
            <p:spPr>
              <a:xfrm>
                <a:off x="554462" y="4928172"/>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21" name="Multiplication Sign 20">
                <a:extLst>
                  <a:ext uri="{FF2B5EF4-FFF2-40B4-BE49-F238E27FC236}">
                    <a16:creationId xmlns:a16="http://schemas.microsoft.com/office/drawing/2014/main" id="{BADE5545-7480-3FE4-8CC9-A820835A43EB}"/>
                  </a:ext>
                </a:extLst>
              </p:cNvPr>
              <p:cNvSpPr/>
              <p:nvPr/>
            </p:nvSpPr>
            <p:spPr>
              <a:xfrm>
                <a:off x="797053" y="4937498"/>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26" name="Multiplication Sign 25">
                <a:extLst>
                  <a:ext uri="{FF2B5EF4-FFF2-40B4-BE49-F238E27FC236}">
                    <a16:creationId xmlns:a16="http://schemas.microsoft.com/office/drawing/2014/main" id="{3162F772-F850-FD33-0854-B9D1AE8AF0F4}"/>
                  </a:ext>
                </a:extLst>
              </p:cNvPr>
              <p:cNvSpPr/>
              <p:nvPr/>
            </p:nvSpPr>
            <p:spPr>
              <a:xfrm>
                <a:off x="1300909" y="5450686"/>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grpSp>
        <p:sp>
          <p:nvSpPr>
            <p:cNvPr id="19" name="Multiplication Sign 18">
              <a:extLst>
                <a:ext uri="{FF2B5EF4-FFF2-40B4-BE49-F238E27FC236}">
                  <a16:creationId xmlns:a16="http://schemas.microsoft.com/office/drawing/2014/main" id="{A05DF697-91D8-A15C-14A3-8E76CFD700E9}"/>
                </a:ext>
              </a:extLst>
            </p:cNvPr>
            <p:cNvSpPr/>
            <p:nvPr/>
          </p:nvSpPr>
          <p:spPr>
            <a:xfrm>
              <a:off x="1804764" y="4928166"/>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27" name="Multiplication Sign 26">
              <a:extLst>
                <a:ext uri="{FF2B5EF4-FFF2-40B4-BE49-F238E27FC236}">
                  <a16:creationId xmlns:a16="http://schemas.microsoft.com/office/drawing/2014/main" id="{3C7D9C02-227F-E219-B4D6-53E946F23100}"/>
                </a:ext>
              </a:extLst>
            </p:cNvPr>
            <p:cNvSpPr/>
            <p:nvPr/>
          </p:nvSpPr>
          <p:spPr>
            <a:xfrm>
              <a:off x="815719" y="5450680"/>
              <a:ext cx="218520" cy="28452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grpSp>
      <p:grpSp>
        <p:nvGrpSpPr>
          <p:cNvPr id="6" name="Group 5">
            <a:extLst>
              <a:ext uri="{FF2B5EF4-FFF2-40B4-BE49-F238E27FC236}">
                <a16:creationId xmlns:a16="http://schemas.microsoft.com/office/drawing/2014/main" id="{A14763CE-FA65-829F-05A3-8C8824AE6AE6}"/>
              </a:ext>
            </a:extLst>
          </p:cNvPr>
          <p:cNvGrpSpPr/>
          <p:nvPr/>
        </p:nvGrpSpPr>
        <p:grpSpPr>
          <a:xfrm>
            <a:off x="7663568" y="1092400"/>
            <a:ext cx="3040118" cy="2234962"/>
            <a:chOff x="8720770" y="1445521"/>
            <a:chExt cx="2684786" cy="1780536"/>
          </a:xfrm>
        </p:grpSpPr>
        <p:pic>
          <p:nvPicPr>
            <p:cNvPr id="24" name="Picture 23">
              <a:extLst>
                <a:ext uri="{FF2B5EF4-FFF2-40B4-BE49-F238E27FC236}">
                  <a16:creationId xmlns:a16="http://schemas.microsoft.com/office/drawing/2014/main" id="{B914B694-8410-0CEC-3038-438C6D63F430}"/>
                </a:ext>
              </a:extLst>
            </p:cNvPr>
            <p:cNvPicPr>
              <a:picLocks noChangeAspect="1"/>
            </p:cNvPicPr>
            <p:nvPr/>
          </p:nvPicPr>
          <p:blipFill>
            <a:blip r:embed="rId4"/>
            <a:stretch>
              <a:fillRect/>
            </a:stretch>
          </p:blipFill>
          <p:spPr>
            <a:xfrm>
              <a:off x="8720770" y="1445521"/>
              <a:ext cx="2684786" cy="1780536"/>
            </a:xfrm>
            <a:prstGeom prst="rect">
              <a:avLst/>
            </a:prstGeom>
          </p:spPr>
        </p:pic>
        <p:sp>
          <p:nvSpPr>
            <p:cNvPr id="3" name="Rectangle 2">
              <a:extLst>
                <a:ext uri="{FF2B5EF4-FFF2-40B4-BE49-F238E27FC236}">
                  <a16:creationId xmlns:a16="http://schemas.microsoft.com/office/drawing/2014/main" id="{FA4CBB0C-0720-AF64-A2D7-B5B38B4B6345}"/>
                </a:ext>
              </a:extLst>
            </p:cNvPr>
            <p:cNvSpPr/>
            <p:nvPr/>
          </p:nvSpPr>
          <p:spPr>
            <a:xfrm>
              <a:off x="9123304" y="1662705"/>
              <a:ext cx="606791" cy="259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sp>
        <p:nvSpPr>
          <p:cNvPr id="2" name="Title 1">
            <a:extLst>
              <a:ext uri="{FF2B5EF4-FFF2-40B4-BE49-F238E27FC236}">
                <a16:creationId xmlns:a16="http://schemas.microsoft.com/office/drawing/2014/main" id="{16A6587D-5583-6E21-C251-02C89C58AB49}"/>
              </a:ext>
            </a:extLst>
          </p:cNvPr>
          <p:cNvSpPr>
            <a:spLocks noGrp="1"/>
          </p:cNvSpPr>
          <p:nvPr>
            <p:ph type="title"/>
          </p:nvPr>
        </p:nvSpPr>
        <p:spPr>
          <a:xfrm>
            <a:off x="1021770" y="189142"/>
            <a:ext cx="10728325" cy="871827"/>
          </a:xfrm>
        </p:spPr>
        <p:txBody>
          <a:bodyPr/>
          <a:lstStyle/>
          <a:p>
            <a:r>
              <a:rPr lang="en-US" dirty="0"/>
              <a:t>Scalability – The 10x10cm2 PICOSEC Prototypes</a:t>
            </a:r>
          </a:p>
        </p:txBody>
      </p:sp>
      <p:pic>
        <p:nvPicPr>
          <p:cNvPr id="4" name="Picture 3">
            <a:extLst>
              <a:ext uri="{FF2B5EF4-FFF2-40B4-BE49-F238E27FC236}">
                <a16:creationId xmlns:a16="http://schemas.microsoft.com/office/drawing/2014/main" id="{54168869-D87B-7497-46BC-64C67290A523}"/>
              </a:ext>
            </a:extLst>
          </p:cNvPr>
          <p:cNvPicPr>
            <a:picLocks noChangeAspect="1"/>
          </p:cNvPicPr>
          <p:nvPr/>
        </p:nvPicPr>
        <p:blipFill>
          <a:blip r:embed="rId5"/>
          <a:srcRect l="11514" t="9848" r="5336" b="3429"/>
          <a:stretch/>
        </p:blipFill>
        <p:spPr>
          <a:xfrm>
            <a:off x="3683068" y="2388049"/>
            <a:ext cx="2654365" cy="1802090"/>
          </a:xfrm>
          <a:prstGeom prst="rect">
            <a:avLst/>
          </a:prstGeom>
        </p:spPr>
      </p:pic>
      <p:pic>
        <p:nvPicPr>
          <p:cNvPr id="5" name="Picture 4">
            <a:extLst>
              <a:ext uri="{FF2B5EF4-FFF2-40B4-BE49-F238E27FC236}">
                <a16:creationId xmlns:a16="http://schemas.microsoft.com/office/drawing/2014/main" id="{4F96E9C7-9BFD-DB97-2B12-A2EB016020E4}"/>
              </a:ext>
            </a:extLst>
          </p:cNvPr>
          <p:cNvPicPr>
            <a:picLocks noChangeAspect="1"/>
          </p:cNvPicPr>
          <p:nvPr/>
        </p:nvPicPr>
        <p:blipFill>
          <a:blip r:embed="rId6"/>
          <a:stretch>
            <a:fillRect/>
          </a:stretch>
        </p:blipFill>
        <p:spPr>
          <a:xfrm>
            <a:off x="5136260" y="770458"/>
            <a:ext cx="1104093" cy="1598511"/>
          </a:xfrm>
          <a:prstGeom prst="rect">
            <a:avLst/>
          </a:prstGeom>
        </p:spPr>
      </p:pic>
      <p:sp>
        <p:nvSpPr>
          <p:cNvPr id="7" name="TextBox 6">
            <a:extLst>
              <a:ext uri="{FF2B5EF4-FFF2-40B4-BE49-F238E27FC236}">
                <a16:creationId xmlns:a16="http://schemas.microsoft.com/office/drawing/2014/main" id="{326F0CA0-CFAF-830F-5005-0C2A7F1E0C4F}"/>
              </a:ext>
            </a:extLst>
          </p:cNvPr>
          <p:cNvSpPr txBox="1"/>
          <p:nvPr/>
        </p:nvSpPr>
        <p:spPr>
          <a:xfrm>
            <a:off x="14394" y="750386"/>
            <a:ext cx="5211820" cy="1977464"/>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b="1" dirty="0">
                <a:solidFill>
                  <a:srgbClr val="C00000"/>
                </a:solidFill>
                <a:latin typeface="Barlow SemiCondensed"/>
              </a:rPr>
              <a:t>Rigid, ceramic-core PCB for the MM readout (CERN) </a:t>
            </a:r>
          </a:p>
          <a:p>
            <a:pPr marL="762015" lvl="1" indent="-304815">
              <a:lnSpc>
                <a:spcPts val="2079"/>
              </a:lnSpc>
              <a:buFont typeface="Arial" panose="020B0604020202020204" pitchFamily="34" charset="0"/>
              <a:buChar char="•"/>
            </a:pPr>
            <a:r>
              <a:rPr lang="en-US" sz="2000" dirty="0"/>
              <a:t>Crystal decoupled from the MM board</a:t>
            </a:r>
          </a:p>
          <a:p>
            <a:pPr marL="762015" lvl="1" indent="-304815">
              <a:lnSpc>
                <a:spcPts val="2079"/>
              </a:lnSpc>
              <a:buFont typeface="Arial" panose="020B0604020202020204" pitchFamily="34" charset="0"/>
              <a:buChar char="•"/>
            </a:pPr>
            <a:r>
              <a:rPr lang="en-US" sz="2000" dirty="0">
                <a:sym typeface="Wingdings" panose="05000000000000000000" pitchFamily="2" charset="2"/>
              </a:rPr>
              <a:t> of 1cm </a:t>
            </a:r>
          </a:p>
          <a:p>
            <a:pPr marL="762015" lvl="1" indent="-304815">
              <a:lnSpc>
                <a:spcPts val="2079"/>
              </a:lnSpc>
              <a:buFont typeface="Arial" panose="020B0604020202020204" pitchFamily="34" charset="0"/>
              <a:buChar char="•"/>
            </a:pPr>
            <a:r>
              <a:rPr lang="en-US" sz="2000" b="1" dirty="0">
                <a:sym typeface="Wingdings" panose="05000000000000000000" pitchFamily="2" charset="2"/>
              </a:rPr>
              <a:t>First proof of concept </a:t>
            </a:r>
            <a:r>
              <a:rPr lang="en-US" sz="2000" dirty="0">
                <a:sym typeface="Wingdings" panose="05000000000000000000" pitchFamily="2" charset="2"/>
              </a:rPr>
              <a:t>that </a:t>
            </a:r>
            <a:r>
              <a:rPr lang="en-US" sz="2000" dirty="0">
                <a:solidFill>
                  <a:srgbClr val="FF0000"/>
                </a:solidFill>
                <a:sym typeface="Wingdings" panose="05000000000000000000" pitchFamily="2" charset="2"/>
              </a:rPr>
              <a:t>influenced the next generation designs</a:t>
            </a:r>
          </a:p>
        </p:txBody>
      </p:sp>
      <p:sp>
        <p:nvSpPr>
          <p:cNvPr id="8" name="Line 4">
            <a:extLst>
              <a:ext uri="{FF2B5EF4-FFF2-40B4-BE49-F238E27FC236}">
                <a16:creationId xmlns:a16="http://schemas.microsoft.com/office/drawing/2014/main" id="{386790CF-3180-9852-86F3-AB15B2A00B58}"/>
              </a:ext>
            </a:extLst>
          </p:cNvPr>
          <p:cNvSpPr/>
          <p:nvPr/>
        </p:nvSpPr>
        <p:spPr>
          <a:xfrm flipH="1">
            <a:off x="6262517" y="630770"/>
            <a:ext cx="8258" cy="58371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3" name="TextBox 12">
            <a:extLst>
              <a:ext uri="{FF2B5EF4-FFF2-40B4-BE49-F238E27FC236}">
                <a16:creationId xmlns:a16="http://schemas.microsoft.com/office/drawing/2014/main" id="{C4239B1E-D267-1684-2555-E086577EE4B1}"/>
              </a:ext>
            </a:extLst>
          </p:cNvPr>
          <p:cNvSpPr txBox="1"/>
          <p:nvPr/>
        </p:nvSpPr>
        <p:spPr>
          <a:xfrm>
            <a:off x="276885" y="5928391"/>
            <a:ext cx="5945830" cy="369332"/>
          </a:xfrm>
          <a:prstGeom prst="rect">
            <a:avLst/>
          </a:prstGeom>
          <a:noFill/>
        </p:spPr>
        <p:txBody>
          <a:bodyPr wrap="square">
            <a:spAutoFit/>
          </a:bodyPr>
          <a:lstStyle/>
          <a:p>
            <a:r>
              <a:rPr lang="en-US" sz="900" b="1" dirty="0"/>
              <a:t>A. Utrobicic, et al</a:t>
            </a:r>
            <a:r>
              <a:rPr lang="en-US" sz="900" dirty="0"/>
              <a:t>.,  A large area100-channel PICOSEC Micromegas detector with time resolution at the 20 </a:t>
            </a:r>
            <a:r>
              <a:rPr lang="en-US" sz="900" dirty="0" err="1"/>
              <a:t>ps</a:t>
            </a:r>
            <a:r>
              <a:rPr lang="en-US" sz="900" dirty="0"/>
              <a:t> level, JINST 18 (07) (2023) C07012. </a:t>
            </a:r>
            <a:r>
              <a:rPr lang="en-US" sz="900" dirty="0">
                <a:hlinkClick r:id="rId7"/>
              </a:rPr>
              <a:t>https://iopscience.iop.org/article/10.1088/1748-0221/18/07/C07012</a:t>
            </a:r>
            <a:r>
              <a:rPr lang="en-US" sz="900" dirty="0"/>
              <a:t> </a:t>
            </a:r>
          </a:p>
        </p:txBody>
      </p:sp>
      <mc:AlternateContent xmlns:mc="http://schemas.openxmlformats.org/markup-compatibility/2006" xmlns:a14="http://schemas.microsoft.com/office/drawing/2010/main">
        <mc:Choice Requires="a14">
          <p:sp>
            <p:nvSpPr>
              <p:cNvPr id="14" name="CustomShape 12">
                <a:extLst>
                  <a:ext uri="{FF2B5EF4-FFF2-40B4-BE49-F238E27FC236}">
                    <a16:creationId xmlns:a16="http://schemas.microsoft.com/office/drawing/2014/main" id="{42EFB263-181C-4B28-7583-9AB937F61715}"/>
                  </a:ext>
                </a:extLst>
              </p:cNvPr>
              <p:cNvSpPr/>
              <p:nvPr/>
            </p:nvSpPr>
            <p:spPr>
              <a:xfrm>
                <a:off x="2908631" y="4165846"/>
                <a:ext cx="3226246" cy="1125548"/>
              </a:xfrm>
              <a:custGeom>
                <a:avLst/>
                <a:gdLst>
                  <a:gd name="connsiteX0" fmla="*/ 0 w 3226246"/>
                  <a:gd name="connsiteY0" fmla="*/ 0 h 1125548"/>
                  <a:gd name="connsiteX1" fmla="*/ 505445 w 3226246"/>
                  <a:gd name="connsiteY1" fmla="*/ 0 h 1125548"/>
                  <a:gd name="connsiteX2" fmla="*/ 946365 w 3226246"/>
                  <a:gd name="connsiteY2" fmla="*/ 0 h 1125548"/>
                  <a:gd name="connsiteX3" fmla="*/ 1516336 w 3226246"/>
                  <a:gd name="connsiteY3" fmla="*/ 0 h 1125548"/>
                  <a:gd name="connsiteX4" fmla="*/ 2021781 w 3226246"/>
                  <a:gd name="connsiteY4" fmla="*/ 0 h 1125548"/>
                  <a:gd name="connsiteX5" fmla="*/ 2591751 w 3226246"/>
                  <a:gd name="connsiteY5" fmla="*/ 0 h 1125548"/>
                  <a:gd name="connsiteX6" fmla="*/ 3226246 w 3226246"/>
                  <a:gd name="connsiteY6" fmla="*/ 0 h 1125548"/>
                  <a:gd name="connsiteX7" fmla="*/ 3226246 w 3226246"/>
                  <a:gd name="connsiteY7" fmla="*/ 562774 h 1125548"/>
                  <a:gd name="connsiteX8" fmla="*/ 3226246 w 3226246"/>
                  <a:gd name="connsiteY8" fmla="*/ 1125548 h 1125548"/>
                  <a:gd name="connsiteX9" fmla="*/ 2720801 w 3226246"/>
                  <a:gd name="connsiteY9" fmla="*/ 1125548 h 1125548"/>
                  <a:gd name="connsiteX10" fmla="*/ 2118568 w 3226246"/>
                  <a:gd name="connsiteY10" fmla="*/ 1125548 h 1125548"/>
                  <a:gd name="connsiteX11" fmla="*/ 1613123 w 3226246"/>
                  <a:gd name="connsiteY11" fmla="*/ 1125548 h 1125548"/>
                  <a:gd name="connsiteX12" fmla="*/ 1043153 w 3226246"/>
                  <a:gd name="connsiteY12" fmla="*/ 1125548 h 1125548"/>
                  <a:gd name="connsiteX13" fmla="*/ 569970 w 3226246"/>
                  <a:gd name="connsiteY13" fmla="*/ 1125548 h 1125548"/>
                  <a:gd name="connsiteX14" fmla="*/ 0 w 3226246"/>
                  <a:gd name="connsiteY14" fmla="*/ 1125548 h 1125548"/>
                  <a:gd name="connsiteX15" fmla="*/ 0 w 3226246"/>
                  <a:gd name="connsiteY15" fmla="*/ 596540 h 1125548"/>
                  <a:gd name="connsiteX16" fmla="*/ 0 w 3226246"/>
                  <a:gd name="connsiteY16" fmla="*/ 0 h 112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6246" h="1125548" fill="none" extrusionOk="0">
                    <a:moveTo>
                      <a:pt x="0" y="0"/>
                    </a:moveTo>
                    <a:cubicBezTo>
                      <a:pt x="114930" y="-18117"/>
                      <a:pt x="381605" y="22294"/>
                      <a:pt x="505445" y="0"/>
                    </a:cubicBezTo>
                    <a:cubicBezTo>
                      <a:pt x="629285" y="-22294"/>
                      <a:pt x="856779" y="7899"/>
                      <a:pt x="946365" y="0"/>
                    </a:cubicBezTo>
                    <a:cubicBezTo>
                      <a:pt x="1035951" y="-7899"/>
                      <a:pt x="1377560" y="23461"/>
                      <a:pt x="1516336" y="0"/>
                    </a:cubicBezTo>
                    <a:cubicBezTo>
                      <a:pt x="1655112" y="-23461"/>
                      <a:pt x="1891386" y="30551"/>
                      <a:pt x="2021781" y="0"/>
                    </a:cubicBezTo>
                    <a:cubicBezTo>
                      <a:pt x="2152176" y="-30551"/>
                      <a:pt x="2462458" y="12258"/>
                      <a:pt x="2591751" y="0"/>
                    </a:cubicBezTo>
                    <a:cubicBezTo>
                      <a:pt x="2721044" y="-12258"/>
                      <a:pt x="2994601" y="13255"/>
                      <a:pt x="3226246" y="0"/>
                    </a:cubicBezTo>
                    <a:cubicBezTo>
                      <a:pt x="3290844" y="168579"/>
                      <a:pt x="3199676" y="312566"/>
                      <a:pt x="3226246" y="562774"/>
                    </a:cubicBezTo>
                    <a:cubicBezTo>
                      <a:pt x="3252816" y="812982"/>
                      <a:pt x="3175467" y="915557"/>
                      <a:pt x="3226246" y="1125548"/>
                    </a:cubicBezTo>
                    <a:cubicBezTo>
                      <a:pt x="2991315" y="1163381"/>
                      <a:pt x="2959628" y="1081244"/>
                      <a:pt x="2720801" y="1125548"/>
                    </a:cubicBezTo>
                    <a:cubicBezTo>
                      <a:pt x="2481975" y="1169852"/>
                      <a:pt x="2375552" y="1075830"/>
                      <a:pt x="2118568" y="1125548"/>
                    </a:cubicBezTo>
                    <a:cubicBezTo>
                      <a:pt x="1861584" y="1175266"/>
                      <a:pt x="1811323" y="1081088"/>
                      <a:pt x="1613123" y="1125548"/>
                    </a:cubicBezTo>
                    <a:cubicBezTo>
                      <a:pt x="1414923" y="1170008"/>
                      <a:pt x="1326987" y="1081770"/>
                      <a:pt x="1043153" y="1125548"/>
                    </a:cubicBezTo>
                    <a:cubicBezTo>
                      <a:pt x="759319" y="1169326"/>
                      <a:pt x="806089" y="1118611"/>
                      <a:pt x="569970" y="1125548"/>
                    </a:cubicBezTo>
                    <a:cubicBezTo>
                      <a:pt x="333851" y="1132485"/>
                      <a:pt x="187945" y="1062234"/>
                      <a:pt x="0" y="1125548"/>
                    </a:cubicBezTo>
                    <a:cubicBezTo>
                      <a:pt x="-31949" y="906829"/>
                      <a:pt x="15919" y="802512"/>
                      <a:pt x="0" y="596540"/>
                    </a:cubicBezTo>
                    <a:cubicBezTo>
                      <a:pt x="-15919" y="390568"/>
                      <a:pt x="36265" y="137007"/>
                      <a:pt x="0" y="0"/>
                    </a:cubicBezTo>
                    <a:close/>
                  </a:path>
                  <a:path w="3226246" h="1125548" stroke="0" extrusionOk="0">
                    <a:moveTo>
                      <a:pt x="0" y="0"/>
                    </a:moveTo>
                    <a:cubicBezTo>
                      <a:pt x="142150" y="-12452"/>
                      <a:pt x="257267" y="10262"/>
                      <a:pt x="440920" y="0"/>
                    </a:cubicBezTo>
                    <a:cubicBezTo>
                      <a:pt x="624573" y="-10262"/>
                      <a:pt x="753210" y="23663"/>
                      <a:pt x="1010890" y="0"/>
                    </a:cubicBezTo>
                    <a:cubicBezTo>
                      <a:pt x="1268570" y="-23663"/>
                      <a:pt x="1430217" y="47006"/>
                      <a:pt x="1548598" y="0"/>
                    </a:cubicBezTo>
                    <a:cubicBezTo>
                      <a:pt x="1666979" y="-47006"/>
                      <a:pt x="1804021" y="9329"/>
                      <a:pt x="1989518" y="0"/>
                    </a:cubicBezTo>
                    <a:cubicBezTo>
                      <a:pt x="2175015" y="-9329"/>
                      <a:pt x="2363575" y="52504"/>
                      <a:pt x="2527226" y="0"/>
                    </a:cubicBezTo>
                    <a:cubicBezTo>
                      <a:pt x="2690877" y="-52504"/>
                      <a:pt x="3046999" y="48701"/>
                      <a:pt x="3226246" y="0"/>
                    </a:cubicBezTo>
                    <a:cubicBezTo>
                      <a:pt x="3282866" y="175101"/>
                      <a:pt x="3206198" y="385698"/>
                      <a:pt x="3226246" y="529008"/>
                    </a:cubicBezTo>
                    <a:cubicBezTo>
                      <a:pt x="3246294" y="672318"/>
                      <a:pt x="3163408" y="963904"/>
                      <a:pt x="3226246" y="1125548"/>
                    </a:cubicBezTo>
                    <a:cubicBezTo>
                      <a:pt x="3108097" y="1126197"/>
                      <a:pt x="2789952" y="1067458"/>
                      <a:pt x="2656276" y="1125548"/>
                    </a:cubicBezTo>
                    <a:cubicBezTo>
                      <a:pt x="2522600" y="1183638"/>
                      <a:pt x="2313022" y="1102462"/>
                      <a:pt x="2183093" y="1125548"/>
                    </a:cubicBezTo>
                    <a:cubicBezTo>
                      <a:pt x="2053164" y="1148634"/>
                      <a:pt x="1921760" y="1109928"/>
                      <a:pt x="1709910" y="1125548"/>
                    </a:cubicBezTo>
                    <a:cubicBezTo>
                      <a:pt x="1498060" y="1141168"/>
                      <a:pt x="1280439" y="1122037"/>
                      <a:pt x="1139940" y="1125548"/>
                    </a:cubicBezTo>
                    <a:cubicBezTo>
                      <a:pt x="999441" y="1129059"/>
                      <a:pt x="810938" y="1065479"/>
                      <a:pt x="569970" y="1125548"/>
                    </a:cubicBezTo>
                    <a:cubicBezTo>
                      <a:pt x="329002" y="1185617"/>
                      <a:pt x="182703" y="1124107"/>
                      <a:pt x="0" y="1125548"/>
                    </a:cubicBezTo>
                    <a:cubicBezTo>
                      <a:pt x="-55830" y="1016046"/>
                      <a:pt x="6128" y="766018"/>
                      <a:pt x="0" y="585285"/>
                    </a:cubicBezTo>
                    <a:cubicBezTo>
                      <a:pt x="-6128" y="404552"/>
                      <a:pt x="33794" y="133553"/>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8269235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pc="-1" dirty="0">
                    <a:latin typeface="Arial"/>
                    <a:ea typeface="Noto Sans CJK SC"/>
                  </a:rPr>
                  <a:t>180</a:t>
                </a:r>
                <a:r>
                  <a:rPr lang="el-GR" sz="2000" b="1" spc="-1" dirty="0">
                    <a:latin typeface="Arial"/>
                    <a:ea typeface="Noto Sans CJK SC"/>
                  </a:rPr>
                  <a:t>μ</a:t>
                </a:r>
                <a:r>
                  <a:rPr lang="en-US" sz="2000" b="1" spc="-1" dirty="0">
                    <a:latin typeface="Arial"/>
                    <a:ea typeface="Noto Sans CJK SC"/>
                  </a:rPr>
                  <a:t>m drift gap</a:t>
                </a:r>
              </a:p>
              <a:p>
                <a:pPr algn="ctr">
                  <a:lnSpc>
                    <a:spcPts val="1633"/>
                  </a:lnSpc>
                  <a:spcBef>
                    <a:spcPts val="189"/>
                  </a:spcBef>
                  <a:spcAft>
                    <a:spcPts val="189"/>
                  </a:spcAft>
                </a:pPr>
                <a:r>
                  <a:rPr lang="en-US" sz="2000" b="1" strike="noStrike" spc="-1" dirty="0" err="1">
                    <a:latin typeface="Arial"/>
                    <a:ea typeface="Noto Sans CJK SC"/>
                  </a:rPr>
                  <a:t>CsI</a:t>
                </a:r>
                <a:r>
                  <a:rPr lang="en-US" sz="2000" b="1" strike="noStrike" spc="-1" dirty="0">
                    <a:latin typeface="Arial"/>
                    <a:ea typeface="Noto Sans CJK SC"/>
                  </a:rPr>
                  <a:t> photocathode </a:t>
                </a:r>
              </a:p>
              <a:p>
                <a:pPr algn="ctr">
                  <a:lnSpc>
                    <a:spcPts val="1633"/>
                  </a:lnSpc>
                  <a:spcBef>
                    <a:spcPts val="189"/>
                  </a:spcBef>
                  <a:spcAft>
                    <a:spcPts val="189"/>
                  </a:spcAft>
                </a:pPr>
                <a:r>
                  <a:rPr lang="en-US" sz="2000" b="1" spc="-1" dirty="0">
                    <a:latin typeface="Arial"/>
                    <a:ea typeface="Noto Sans CJK SC"/>
                  </a:rPr>
                  <a:t>Best timing: </a:t>
                </a:r>
                <a:r>
                  <a:rPr lang="en-US" sz="2000" b="1" strike="noStrike" spc="-1" dirty="0">
                    <a:latin typeface="Arial"/>
                    <a:ea typeface="Noto Sans CJK SC"/>
                  </a:rPr>
                  <a:t>16.8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0.1</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a:p>
                <a:pPr algn="ctr">
                  <a:lnSpc>
                    <a:spcPts val="1633"/>
                  </a:lnSpc>
                  <a:spcBef>
                    <a:spcPts val="189"/>
                  </a:spcBef>
                  <a:spcAft>
                    <a:spcPts val="189"/>
                  </a:spcAft>
                </a:pPr>
                <a:r>
                  <a:rPr lang="en-US" sz="2000" b="1" spc="-1" dirty="0">
                    <a:latin typeface="Arial"/>
                    <a:ea typeface="Noto Sans CJK SC"/>
                  </a:rPr>
                  <a:t>Uniformity of response</a:t>
                </a:r>
                <a:endParaRPr lang="en-US" sz="2000" b="1" strike="noStrike" spc="-1" dirty="0">
                  <a:latin typeface="Arial"/>
                  <a:ea typeface="Noto Sans CJK SC"/>
                </a:endParaRPr>
              </a:p>
            </p:txBody>
          </p:sp>
        </mc:Choice>
        <mc:Fallback xmlns="">
          <p:sp>
            <p:nvSpPr>
              <p:cNvPr id="14" name="CustomShape 12">
                <a:extLst>
                  <a:ext uri="{FF2B5EF4-FFF2-40B4-BE49-F238E27FC236}">
                    <a16:creationId xmlns:a16="http://schemas.microsoft.com/office/drawing/2014/main" id="{42EFB263-181C-4B28-7583-9AB937F61715}"/>
                  </a:ext>
                </a:extLst>
              </p:cNvPr>
              <p:cNvSpPr>
                <a:spLocks noRot="1" noChangeAspect="1" noMove="1" noResize="1" noEditPoints="1" noAdjustHandles="1" noChangeArrowheads="1" noChangeShapeType="1" noTextEdit="1"/>
              </p:cNvSpPr>
              <p:nvPr/>
            </p:nvSpPr>
            <p:spPr>
              <a:xfrm>
                <a:off x="2908631" y="4165846"/>
                <a:ext cx="3226246" cy="1125548"/>
              </a:xfrm>
              <a:prstGeom prst="rect">
                <a:avLst/>
              </a:prstGeom>
              <a:blipFill>
                <a:blip r:embed="rId8"/>
                <a:stretch>
                  <a:fillRect l="-1667" t="-5641" r="-1296" b="-3590"/>
                </a:stretch>
              </a:blipFill>
              <a:ln w="28575">
                <a:solidFill>
                  <a:srgbClr val="FF0000"/>
                </a:solidFill>
                <a:extLst>
                  <a:ext uri="{C807C97D-BFC1-408E-A445-0C87EB9F89A2}">
                    <ask:lineSketchStyleProps xmlns:ask="http://schemas.microsoft.com/office/drawing/2018/sketchyshapes" sd="182692352">
                      <a:custGeom>
                        <a:avLst/>
                        <a:gdLst>
                          <a:gd name="connsiteX0" fmla="*/ 0 w 3226246"/>
                          <a:gd name="connsiteY0" fmla="*/ 0 h 1125548"/>
                          <a:gd name="connsiteX1" fmla="*/ 505445 w 3226246"/>
                          <a:gd name="connsiteY1" fmla="*/ 0 h 1125548"/>
                          <a:gd name="connsiteX2" fmla="*/ 946365 w 3226246"/>
                          <a:gd name="connsiteY2" fmla="*/ 0 h 1125548"/>
                          <a:gd name="connsiteX3" fmla="*/ 1516336 w 3226246"/>
                          <a:gd name="connsiteY3" fmla="*/ 0 h 1125548"/>
                          <a:gd name="connsiteX4" fmla="*/ 2021781 w 3226246"/>
                          <a:gd name="connsiteY4" fmla="*/ 0 h 1125548"/>
                          <a:gd name="connsiteX5" fmla="*/ 2591751 w 3226246"/>
                          <a:gd name="connsiteY5" fmla="*/ 0 h 1125548"/>
                          <a:gd name="connsiteX6" fmla="*/ 3226246 w 3226246"/>
                          <a:gd name="connsiteY6" fmla="*/ 0 h 1125548"/>
                          <a:gd name="connsiteX7" fmla="*/ 3226246 w 3226246"/>
                          <a:gd name="connsiteY7" fmla="*/ 562774 h 1125548"/>
                          <a:gd name="connsiteX8" fmla="*/ 3226246 w 3226246"/>
                          <a:gd name="connsiteY8" fmla="*/ 1125548 h 1125548"/>
                          <a:gd name="connsiteX9" fmla="*/ 2720801 w 3226246"/>
                          <a:gd name="connsiteY9" fmla="*/ 1125548 h 1125548"/>
                          <a:gd name="connsiteX10" fmla="*/ 2118568 w 3226246"/>
                          <a:gd name="connsiteY10" fmla="*/ 1125548 h 1125548"/>
                          <a:gd name="connsiteX11" fmla="*/ 1613123 w 3226246"/>
                          <a:gd name="connsiteY11" fmla="*/ 1125548 h 1125548"/>
                          <a:gd name="connsiteX12" fmla="*/ 1043153 w 3226246"/>
                          <a:gd name="connsiteY12" fmla="*/ 1125548 h 1125548"/>
                          <a:gd name="connsiteX13" fmla="*/ 569970 w 3226246"/>
                          <a:gd name="connsiteY13" fmla="*/ 1125548 h 1125548"/>
                          <a:gd name="connsiteX14" fmla="*/ 0 w 3226246"/>
                          <a:gd name="connsiteY14" fmla="*/ 1125548 h 1125548"/>
                          <a:gd name="connsiteX15" fmla="*/ 0 w 3226246"/>
                          <a:gd name="connsiteY15" fmla="*/ 596540 h 1125548"/>
                          <a:gd name="connsiteX16" fmla="*/ 0 w 3226246"/>
                          <a:gd name="connsiteY16" fmla="*/ 0 h 112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6246" h="1125548" fill="none" extrusionOk="0">
                            <a:moveTo>
                              <a:pt x="0" y="0"/>
                            </a:moveTo>
                            <a:cubicBezTo>
                              <a:pt x="114930" y="-18117"/>
                              <a:pt x="381605" y="22294"/>
                              <a:pt x="505445" y="0"/>
                            </a:cubicBezTo>
                            <a:cubicBezTo>
                              <a:pt x="629285" y="-22294"/>
                              <a:pt x="856779" y="7899"/>
                              <a:pt x="946365" y="0"/>
                            </a:cubicBezTo>
                            <a:cubicBezTo>
                              <a:pt x="1035951" y="-7899"/>
                              <a:pt x="1377560" y="23461"/>
                              <a:pt x="1516336" y="0"/>
                            </a:cubicBezTo>
                            <a:cubicBezTo>
                              <a:pt x="1655112" y="-23461"/>
                              <a:pt x="1891386" y="30551"/>
                              <a:pt x="2021781" y="0"/>
                            </a:cubicBezTo>
                            <a:cubicBezTo>
                              <a:pt x="2152176" y="-30551"/>
                              <a:pt x="2462458" y="12258"/>
                              <a:pt x="2591751" y="0"/>
                            </a:cubicBezTo>
                            <a:cubicBezTo>
                              <a:pt x="2721044" y="-12258"/>
                              <a:pt x="2994601" y="13255"/>
                              <a:pt x="3226246" y="0"/>
                            </a:cubicBezTo>
                            <a:cubicBezTo>
                              <a:pt x="3290844" y="168579"/>
                              <a:pt x="3199676" y="312566"/>
                              <a:pt x="3226246" y="562774"/>
                            </a:cubicBezTo>
                            <a:cubicBezTo>
                              <a:pt x="3252816" y="812982"/>
                              <a:pt x="3175467" y="915557"/>
                              <a:pt x="3226246" y="1125548"/>
                            </a:cubicBezTo>
                            <a:cubicBezTo>
                              <a:pt x="2991315" y="1163381"/>
                              <a:pt x="2959628" y="1081244"/>
                              <a:pt x="2720801" y="1125548"/>
                            </a:cubicBezTo>
                            <a:cubicBezTo>
                              <a:pt x="2481975" y="1169852"/>
                              <a:pt x="2375552" y="1075830"/>
                              <a:pt x="2118568" y="1125548"/>
                            </a:cubicBezTo>
                            <a:cubicBezTo>
                              <a:pt x="1861584" y="1175266"/>
                              <a:pt x="1811323" y="1081088"/>
                              <a:pt x="1613123" y="1125548"/>
                            </a:cubicBezTo>
                            <a:cubicBezTo>
                              <a:pt x="1414923" y="1170008"/>
                              <a:pt x="1326987" y="1081770"/>
                              <a:pt x="1043153" y="1125548"/>
                            </a:cubicBezTo>
                            <a:cubicBezTo>
                              <a:pt x="759319" y="1169326"/>
                              <a:pt x="806089" y="1118611"/>
                              <a:pt x="569970" y="1125548"/>
                            </a:cubicBezTo>
                            <a:cubicBezTo>
                              <a:pt x="333851" y="1132485"/>
                              <a:pt x="187945" y="1062234"/>
                              <a:pt x="0" y="1125548"/>
                            </a:cubicBezTo>
                            <a:cubicBezTo>
                              <a:pt x="-31949" y="906829"/>
                              <a:pt x="15919" y="802512"/>
                              <a:pt x="0" y="596540"/>
                            </a:cubicBezTo>
                            <a:cubicBezTo>
                              <a:pt x="-15919" y="390568"/>
                              <a:pt x="36265" y="137007"/>
                              <a:pt x="0" y="0"/>
                            </a:cubicBezTo>
                            <a:close/>
                          </a:path>
                          <a:path w="3226246" h="1125548" stroke="0" extrusionOk="0">
                            <a:moveTo>
                              <a:pt x="0" y="0"/>
                            </a:moveTo>
                            <a:cubicBezTo>
                              <a:pt x="142150" y="-12452"/>
                              <a:pt x="257267" y="10262"/>
                              <a:pt x="440920" y="0"/>
                            </a:cubicBezTo>
                            <a:cubicBezTo>
                              <a:pt x="624573" y="-10262"/>
                              <a:pt x="753210" y="23663"/>
                              <a:pt x="1010890" y="0"/>
                            </a:cubicBezTo>
                            <a:cubicBezTo>
                              <a:pt x="1268570" y="-23663"/>
                              <a:pt x="1430217" y="47006"/>
                              <a:pt x="1548598" y="0"/>
                            </a:cubicBezTo>
                            <a:cubicBezTo>
                              <a:pt x="1666979" y="-47006"/>
                              <a:pt x="1804021" y="9329"/>
                              <a:pt x="1989518" y="0"/>
                            </a:cubicBezTo>
                            <a:cubicBezTo>
                              <a:pt x="2175015" y="-9329"/>
                              <a:pt x="2363575" y="52504"/>
                              <a:pt x="2527226" y="0"/>
                            </a:cubicBezTo>
                            <a:cubicBezTo>
                              <a:pt x="2690877" y="-52504"/>
                              <a:pt x="3046999" y="48701"/>
                              <a:pt x="3226246" y="0"/>
                            </a:cubicBezTo>
                            <a:cubicBezTo>
                              <a:pt x="3282866" y="175101"/>
                              <a:pt x="3206198" y="385698"/>
                              <a:pt x="3226246" y="529008"/>
                            </a:cubicBezTo>
                            <a:cubicBezTo>
                              <a:pt x="3246294" y="672318"/>
                              <a:pt x="3163408" y="963904"/>
                              <a:pt x="3226246" y="1125548"/>
                            </a:cubicBezTo>
                            <a:cubicBezTo>
                              <a:pt x="3108097" y="1126197"/>
                              <a:pt x="2789952" y="1067458"/>
                              <a:pt x="2656276" y="1125548"/>
                            </a:cubicBezTo>
                            <a:cubicBezTo>
                              <a:pt x="2522600" y="1183638"/>
                              <a:pt x="2313022" y="1102462"/>
                              <a:pt x="2183093" y="1125548"/>
                            </a:cubicBezTo>
                            <a:cubicBezTo>
                              <a:pt x="2053164" y="1148634"/>
                              <a:pt x="1921760" y="1109928"/>
                              <a:pt x="1709910" y="1125548"/>
                            </a:cubicBezTo>
                            <a:cubicBezTo>
                              <a:pt x="1498060" y="1141168"/>
                              <a:pt x="1280439" y="1122037"/>
                              <a:pt x="1139940" y="1125548"/>
                            </a:cubicBezTo>
                            <a:cubicBezTo>
                              <a:pt x="999441" y="1129059"/>
                              <a:pt x="810938" y="1065479"/>
                              <a:pt x="569970" y="1125548"/>
                            </a:cubicBezTo>
                            <a:cubicBezTo>
                              <a:pt x="329002" y="1185617"/>
                              <a:pt x="182703" y="1124107"/>
                              <a:pt x="0" y="1125548"/>
                            </a:cubicBezTo>
                            <a:cubicBezTo>
                              <a:pt x="-55830" y="1016046"/>
                              <a:pt x="6128" y="766018"/>
                              <a:pt x="0" y="585285"/>
                            </a:cubicBezTo>
                            <a:cubicBezTo>
                              <a:pt x="-6128" y="404552"/>
                              <a:pt x="33794" y="133553"/>
                              <a:pt x="0" y="0"/>
                            </a:cubicBezTo>
                            <a:close/>
                          </a:path>
                        </a:pathLst>
                      </a:custGeom>
                      <ask:type>
                        <ask:lineSketchScribble/>
                      </ask:type>
                    </ask:lineSketchStyleProps>
                  </a:ext>
                </a:extLs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ustomShape 12">
                <a:extLst>
                  <a:ext uri="{FF2B5EF4-FFF2-40B4-BE49-F238E27FC236}">
                    <a16:creationId xmlns:a16="http://schemas.microsoft.com/office/drawing/2014/main" id="{380266B1-BC55-7907-D8AC-F5A162D9E686}"/>
                  </a:ext>
                </a:extLst>
              </p:cNvPr>
              <p:cNvSpPr/>
              <p:nvPr/>
            </p:nvSpPr>
            <p:spPr>
              <a:xfrm>
                <a:off x="7480300" y="1712827"/>
                <a:ext cx="3249744" cy="1151492"/>
              </a:xfrm>
              <a:custGeom>
                <a:avLst/>
                <a:gdLst>
                  <a:gd name="connsiteX0" fmla="*/ 0 w 3249744"/>
                  <a:gd name="connsiteY0" fmla="*/ 0 h 1151492"/>
                  <a:gd name="connsiteX1" fmla="*/ 444132 w 3249744"/>
                  <a:gd name="connsiteY1" fmla="*/ 0 h 1151492"/>
                  <a:gd name="connsiteX2" fmla="*/ 1050751 w 3249744"/>
                  <a:gd name="connsiteY2" fmla="*/ 0 h 1151492"/>
                  <a:gd name="connsiteX3" fmla="*/ 1559877 w 3249744"/>
                  <a:gd name="connsiteY3" fmla="*/ 0 h 1151492"/>
                  <a:gd name="connsiteX4" fmla="*/ 2166496 w 3249744"/>
                  <a:gd name="connsiteY4" fmla="*/ 0 h 1151492"/>
                  <a:gd name="connsiteX5" fmla="*/ 2675623 w 3249744"/>
                  <a:gd name="connsiteY5" fmla="*/ 0 h 1151492"/>
                  <a:gd name="connsiteX6" fmla="*/ 3249744 w 3249744"/>
                  <a:gd name="connsiteY6" fmla="*/ 0 h 1151492"/>
                  <a:gd name="connsiteX7" fmla="*/ 3249744 w 3249744"/>
                  <a:gd name="connsiteY7" fmla="*/ 552716 h 1151492"/>
                  <a:gd name="connsiteX8" fmla="*/ 3249744 w 3249744"/>
                  <a:gd name="connsiteY8" fmla="*/ 1151492 h 1151492"/>
                  <a:gd name="connsiteX9" fmla="*/ 2740617 w 3249744"/>
                  <a:gd name="connsiteY9" fmla="*/ 1151492 h 1151492"/>
                  <a:gd name="connsiteX10" fmla="*/ 2296486 w 3249744"/>
                  <a:gd name="connsiteY10" fmla="*/ 1151492 h 1151492"/>
                  <a:gd name="connsiteX11" fmla="*/ 1722364 w 3249744"/>
                  <a:gd name="connsiteY11" fmla="*/ 1151492 h 1151492"/>
                  <a:gd name="connsiteX12" fmla="*/ 1115745 w 3249744"/>
                  <a:gd name="connsiteY12" fmla="*/ 1151492 h 1151492"/>
                  <a:gd name="connsiteX13" fmla="*/ 574121 w 3249744"/>
                  <a:gd name="connsiteY13" fmla="*/ 1151492 h 1151492"/>
                  <a:gd name="connsiteX14" fmla="*/ 0 w 3249744"/>
                  <a:gd name="connsiteY14" fmla="*/ 1151492 h 1151492"/>
                  <a:gd name="connsiteX15" fmla="*/ 0 w 3249744"/>
                  <a:gd name="connsiteY15" fmla="*/ 564231 h 1151492"/>
                  <a:gd name="connsiteX16" fmla="*/ 0 w 3249744"/>
                  <a:gd name="connsiteY16" fmla="*/ 0 h 115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9744" h="1151492" fill="none" extrusionOk="0">
                    <a:moveTo>
                      <a:pt x="0" y="0"/>
                    </a:moveTo>
                    <a:cubicBezTo>
                      <a:pt x="157292" y="-27956"/>
                      <a:pt x="343716" y="15824"/>
                      <a:pt x="444132" y="0"/>
                    </a:cubicBezTo>
                    <a:cubicBezTo>
                      <a:pt x="544548" y="-15824"/>
                      <a:pt x="909628" y="3871"/>
                      <a:pt x="1050751" y="0"/>
                    </a:cubicBezTo>
                    <a:cubicBezTo>
                      <a:pt x="1191874" y="-3871"/>
                      <a:pt x="1427678" y="32084"/>
                      <a:pt x="1559877" y="0"/>
                    </a:cubicBezTo>
                    <a:cubicBezTo>
                      <a:pt x="1692076" y="-32084"/>
                      <a:pt x="2000606" y="53016"/>
                      <a:pt x="2166496" y="0"/>
                    </a:cubicBezTo>
                    <a:cubicBezTo>
                      <a:pt x="2332386" y="-53016"/>
                      <a:pt x="2482103" y="41598"/>
                      <a:pt x="2675623" y="0"/>
                    </a:cubicBezTo>
                    <a:cubicBezTo>
                      <a:pt x="2869143" y="-41598"/>
                      <a:pt x="3007905" y="41847"/>
                      <a:pt x="3249744" y="0"/>
                    </a:cubicBezTo>
                    <a:cubicBezTo>
                      <a:pt x="3279223" y="190916"/>
                      <a:pt x="3242273" y="335002"/>
                      <a:pt x="3249744" y="552716"/>
                    </a:cubicBezTo>
                    <a:cubicBezTo>
                      <a:pt x="3257215" y="770430"/>
                      <a:pt x="3222444" y="956505"/>
                      <a:pt x="3249744" y="1151492"/>
                    </a:cubicBezTo>
                    <a:cubicBezTo>
                      <a:pt x="3115532" y="1167873"/>
                      <a:pt x="2940842" y="1124053"/>
                      <a:pt x="2740617" y="1151492"/>
                    </a:cubicBezTo>
                    <a:cubicBezTo>
                      <a:pt x="2540392" y="1178931"/>
                      <a:pt x="2518535" y="1108285"/>
                      <a:pt x="2296486" y="1151492"/>
                    </a:cubicBezTo>
                    <a:cubicBezTo>
                      <a:pt x="2074437" y="1194699"/>
                      <a:pt x="1923739" y="1126171"/>
                      <a:pt x="1722364" y="1151492"/>
                    </a:cubicBezTo>
                    <a:cubicBezTo>
                      <a:pt x="1520989" y="1176813"/>
                      <a:pt x="1294527" y="1106343"/>
                      <a:pt x="1115745" y="1151492"/>
                    </a:cubicBezTo>
                    <a:cubicBezTo>
                      <a:pt x="936963" y="1196641"/>
                      <a:pt x="807118" y="1095989"/>
                      <a:pt x="574121" y="1151492"/>
                    </a:cubicBezTo>
                    <a:cubicBezTo>
                      <a:pt x="341124" y="1206995"/>
                      <a:pt x="283667" y="1106444"/>
                      <a:pt x="0" y="1151492"/>
                    </a:cubicBezTo>
                    <a:cubicBezTo>
                      <a:pt x="-58017" y="1003488"/>
                      <a:pt x="28040" y="708253"/>
                      <a:pt x="0" y="564231"/>
                    </a:cubicBezTo>
                    <a:cubicBezTo>
                      <a:pt x="-28040" y="420209"/>
                      <a:pt x="47574" y="186366"/>
                      <a:pt x="0" y="0"/>
                    </a:cubicBezTo>
                    <a:close/>
                  </a:path>
                  <a:path w="3249744" h="1151492" stroke="0" extrusionOk="0">
                    <a:moveTo>
                      <a:pt x="0" y="0"/>
                    </a:moveTo>
                    <a:cubicBezTo>
                      <a:pt x="138609" y="-48991"/>
                      <a:pt x="306798" y="37451"/>
                      <a:pt x="444132" y="0"/>
                    </a:cubicBezTo>
                    <a:cubicBezTo>
                      <a:pt x="581466" y="-37451"/>
                      <a:pt x="806159" y="14527"/>
                      <a:pt x="985756" y="0"/>
                    </a:cubicBezTo>
                    <a:cubicBezTo>
                      <a:pt x="1165353" y="-14527"/>
                      <a:pt x="1292426" y="13015"/>
                      <a:pt x="1592375" y="0"/>
                    </a:cubicBezTo>
                    <a:cubicBezTo>
                      <a:pt x="1892324" y="-13015"/>
                      <a:pt x="1948238" y="38880"/>
                      <a:pt x="2069004" y="0"/>
                    </a:cubicBezTo>
                    <a:cubicBezTo>
                      <a:pt x="2189770" y="-38880"/>
                      <a:pt x="2397776" y="138"/>
                      <a:pt x="2643125" y="0"/>
                    </a:cubicBezTo>
                    <a:cubicBezTo>
                      <a:pt x="2888474" y="-138"/>
                      <a:pt x="3114322" y="9799"/>
                      <a:pt x="3249744" y="0"/>
                    </a:cubicBezTo>
                    <a:cubicBezTo>
                      <a:pt x="3298474" y="244832"/>
                      <a:pt x="3225536" y="393246"/>
                      <a:pt x="3249744" y="564231"/>
                    </a:cubicBezTo>
                    <a:cubicBezTo>
                      <a:pt x="3273952" y="735216"/>
                      <a:pt x="3238470" y="1006986"/>
                      <a:pt x="3249744" y="1151492"/>
                    </a:cubicBezTo>
                    <a:cubicBezTo>
                      <a:pt x="3102542" y="1182891"/>
                      <a:pt x="2797087" y="1112317"/>
                      <a:pt x="2675623" y="1151492"/>
                    </a:cubicBezTo>
                    <a:cubicBezTo>
                      <a:pt x="2554159" y="1190667"/>
                      <a:pt x="2373318" y="1107251"/>
                      <a:pt x="2166496" y="1151492"/>
                    </a:cubicBezTo>
                    <a:cubicBezTo>
                      <a:pt x="1959674" y="1195733"/>
                      <a:pt x="1910461" y="1093127"/>
                      <a:pt x="1657369" y="1151492"/>
                    </a:cubicBezTo>
                    <a:cubicBezTo>
                      <a:pt x="1404277" y="1209857"/>
                      <a:pt x="1364397" y="1119803"/>
                      <a:pt x="1115745" y="1151492"/>
                    </a:cubicBezTo>
                    <a:cubicBezTo>
                      <a:pt x="867093" y="1183181"/>
                      <a:pt x="760047" y="1139331"/>
                      <a:pt x="639116" y="1151492"/>
                    </a:cubicBezTo>
                    <a:cubicBezTo>
                      <a:pt x="518185" y="1163653"/>
                      <a:pt x="305245" y="1085361"/>
                      <a:pt x="0" y="1151492"/>
                    </a:cubicBezTo>
                    <a:cubicBezTo>
                      <a:pt x="-51005" y="956879"/>
                      <a:pt x="47194" y="805265"/>
                      <a:pt x="0" y="610291"/>
                    </a:cubicBezTo>
                    <a:cubicBezTo>
                      <a:pt x="-47194" y="415317"/>
                      <a:pt x="50259" y="146643"/>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779773516">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trike="noStrike" spc="-1" dirty="0">
                    <a:latin typeface="Arial"/>
                    <a:ea typeface="Noto Sans CJK SC"/>
                  </a:rPr>
                  <a:t>2.5 </a:t>
                </a:r>
                <a:r>
                  <a:rPr lang="en-US" sz="2000" b="1" strike="noStrike" spc="-1" dirty="0" err="1">
                    <a:latin typeface="Arial"/>
                    <a:ea typeface="Noto Sans CJK SC"/>
                  </a:rPr>
                  <a:t>nmDLC</a:t>
                </a:r>
                <a:r>
                  <a:rPr lang="en-US" sz="2000" b="1" strike="noStrike" spc="-1" dirty="0">
                    <a:latin typeface="Arial"/>
                    <a:ea typeface="Noto Sans CJK SC"/>
                  </a:rPr>
                  <a:t> photocathode </a:t>
                </a:r>
              </a:p>
              <a:p>
                <a:pPr algn="ctr">
                  <a:lnSpc>
                    <a:spcPts val="1633"/>
                  </a:lnSpc>
                  <a:spcBef>
                    <a:spcPts val="189"/>
                  </a:spcBef>
                  <a:spcAft>
                    <a:spcPts val="189"/>
                  </a:spcAft>
                </a:pPr>
                <a:r>
                  <a:rPr lang="en-US" sz="2000" b="1" spc="-1" dirty="0">
                    <a:latin typeface="Arial"/>
                    <a:ea typeface="Noto Sans CJK SC"/>
                  </a:rPr>
                  <a:t>Best timing: </a:t>
                </a:r>
              </a:p>
              <a:p>
                <a:pPr algn="ctr">
                  <a:lnSpc>
                    <a:spcPts val="1633"/>
                  </a:lnSpc>
                  <a:spcBef>
                    <a:spcPts val="189"/>
                  </a:spcBef>
                  <a:spcAft>
                    <a:spcPts val="189"/>
                  </a:spcAft>
                </a:pPr>
                <a:r>
                  <a:rPr lang="en-US" sz="2000" b="1" strike="noStrike" spc="-1" dirty="0">
                    <a:latin typeface="Arial"/>
                    <a:ea typeface="Noto Sans CJK SC"/>
                  </a:rPr>
                  <a:t>27.2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0.5</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25" name="CustomShape 12">
                <a:extLst>
                  <a:ext uri="{FF2B5EF4-FFF2-40B4-BE49-F238E27FC236}">
                    <a16:creationId xmlns:a16="http://schemas.microsoft.com/office/drawing/2014/main" id="{380266B1-BC55-7907-D8AC-F5A162D9E686}"/>
                  </a:ext>
                </a:extLst>
              </p:cNvPr>
              <p:cNvSpPr>
                <a:spLocks noRot="1" noChangeAspect="1" noMove="1" noResize="1" noEditPoints="1" noAdjustHandles="1" noChangeArrowheads="1" noChangeShapeType="1" noTextEdit="1"/>
              </p:cNvSpPr>
              <p:nvPr/>
            </p:nvSpPr>
            <p:spPr>
              <a:xfrm>
                <a:off x="7480300" y="1712827"/>
                <a:ext cx="3249744" cy="1151492"/>
              </a:xfrm>
              <a:custGeom>
                <a:avLst/>
                <a:gdLst>
                  <a:gd name="connsiteX0" fmla="*/ 0 w 3249744"/>
                  <a:gd name="connsiteY0" fmla="*/ 0 h 1151492"/>
                  <a:gd name="connsiteX1" fmla="*/ 444132 w 3249744"/>
                  <a:gd name="connsiteY1" fmla="*/ 0 h 1151492"/>
                  <a:gd name="connsiteX2" fmla="*/ 1050751 w 3249744"/>
                  <a:gd name="connsiteY2" fmla="*/ 0 h 1151492"/>
                  <a:gd name="connsiteX3" fmla="*/ 1559877 w 3249744"/>
                  <a:gd name="connsiteY3" fmla="*/ 0 h 1151492"/>
                  <a:gd name="connsiteX4" fmla="*/ 2166496 w 3249744"/>
                  <a:gd name="connsiteY4" fmla="*/ 0 h 1151492"/>
                  <a:gd name="connsiteX5" fmla="*/ 2675623 w 3249744"/>
                  <a:gd name="connsiteY5" fmla="*/ 0 h 1151492"/>
                  <a:gd name="connsiteX6" fmla="*/ 3249744 w 3249744"/>
                  <a:gd name="connsiteY6" fmla="*/ 0 h 1151492"/>
                  <a:gd name="connsiteX7" fmla="*/ 3249744 w 3249744"/>
                  <a:gd name="connsiteY7" fmla="*/ 552716 h 1151492"/>
                  <a:gd name="connsiteX8" fmla="*/ 3249744 w 3249744"/>
                  <a:gd name="connsiteY8" fmla="*/ 1151492 h 1151492"/>
                  <a:gd name="connsiteX9" fmla="*/ 2740617 w 3249744"/>
                  <a:gd name="connsiteY9" fmla="*/ 1151492 h 1151492"/>
                  <a:gd name="connsiteX10" fmla="*/ 2296486 w 3249744"/>
                  <a:gd name="connsiteY10" fmla="*/ 1151492 h 1151492"/>
                  <a:gd name="connsiteX11" fmla="*/ 1722364 w 3249744"/>
                  <a:gd name="connsiteY11" fmla="*/ 1151492 h 1151492"/>
                  <a:gd name="connsiteX12" fmla="*/ 1115745 w 3249744"/>
                  <a:gd name="connsiteY12" fmla="*/ 1151492 h 1151492"/>
                  <a:gd name="connsiteX13" fmla="*/ 574121 w 3249744"/>
                  <a:gd name="connsiteY13" fmla="*/ 1151492 h 1151492"/>
                  <a:gd name="connsiteX14" fmla="*/ 0 w 3249744"/>
                  <a:gd name="connsiteY14" fmla="*/ 1151492 h 1151492"/>
                  <a:gd name="connsiteX15" fmla="*/ 0 w 3249744"/>
                  <a:gd name="connsiteY15" fmla="*/ 564231 h 1151492"/>
                  <a:gd name="connsiteX16" fmla="*/ 0 w 3249744"/>
                  <a:gd name="connsiteY16" fmla="*/ 0 h 115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9744" h="1151492" fill="none" extrusionOk="0">
                    <a:moveTo>
                      <a:pt x="0" y="0"/>
                    </a:moveTo>
                    <a:cubicBezTo>
                      <a:pt x="157292" y="-27956"/>
                      <a:pt x="343716" y="15824"/>
                      <a:pt x="444132" y="0"/>
                    </a:cubicBezTo>
                    <a:cubicBezTo>
                      <a:pt x="544548" y="-15824"/>
                      <a:pt x="909628" y="3871"/>
                      <a:pt x="1050751" y="0"/>
                    </a:cubicBezTo>
                    <a:cubicBezTo>
                      <a:pt x="1191874" y="-3871"/>
                      <a:pt x="1427678" y="32084"/>
                      <a:pt x="1559877" y="0"/>
                    </a:cubicBezTo>
                    <a:cubicBezTo>
                      <a:pt x="1692076" y="-32084"/>
                      <a:pt x="2000606" y="53016"/>
                      <a:pt x="2166496" y="0"/>
                    </a:cubicBezTo>
                    <a:cubicBezTo>
                      <a:pt x="2332386" y="-53016"/>
                      <a:pt x="2482103" y="41598"/>
                      <a:pt x="2675623" y="0"/>
                    </a:cubicBezTo>
                    <a:cubicBezTo>
                      <a:pt x="2869143" y="-41598"/>
                      <a:pt x="3007905" y="41847"/>
                      <a:pt x="3249744" y="0"/>
                    </a:cubicBezTo>
                    <a:cubicBezTo>
                      <a:pt x="3279223" y="190916"/>
                      <a:pt x="3242273" y="335002"/>
                      <a:pt x="3249744" y="552716"/>
                    </a:cubicBezTo>
                    <a:cubicBezTo>
                      <a:pt x="3257215" y="770430"/>
                      <a:pt x="3222444" y="956505"/>
                      <a:pt x="3249744" y="1151492"/>
                    </a:cubicBezTo>
                    <a:cubicBezTo>
                      <a:pt x="3115532" y="1167873"/>
                      <a:pt x="2940842" y="1124053"/>
                      <a:pt x="2740617" y="1151492"/>
                    </a:cubicBezTo>
                    <a:cubicBezTo>
                      <a:pt x="2540392" y="1178931"/>
                      <a:pt x="2518535" y="1108285"/>
                      <a:pt x="2296486" y="1151492"/>
                    </a:cubicBezTo>
                    <a:cubicBezTo>
                      <a:pt x="2074437" y="1194699"/>
                      <a:pt x="1923739" y="1126171"/>
                      <a:pt x="1722364" y="1151492"/>
                    </a:cubicBezTo>
                    <a:cubicBezTo>
                      <a:pt x="1520989" y="1176813"/>
                      <a:pt x="1294527" y="1106343"/>
                      <a:pt x="1115745" y="1151492"/>
                    </a:cubicBezTo>
                    <a:cubicBezTo>
                      <a:pt x="936963" y="1196641"/>
                      <a:pt x="807118" y="1095989"/>
                      <a:pt x="574121" y="1151492"/>
                    </a:cubicBezTo>
                    <a:cubicBezTo>
                      <a:pt x="341124" y="1206995"/>
                      <a:pt x="283667" y="1106444"/>
                      <a:pt x="0" y="1151492"/>
                    </a:cubicBezTo>
                    <a:cubicBezTo>
                      <a:pt x="-58017" y="1003488"/>
                      <a:pt x="28040" y="708253"/>
                      <a:pt x="0" y="564231"/>
                    </a:cubicBezTo>
                    <a:cubicBezTo>
                      <a:pt x="-28040" y="420209"/>
                      <a:pt x="47574" y="186366"/>
                      <a:pt x="0" y="0"/>
                    </a:cubicBezTo>
                    <a:close/>
                  </a:path>
                  <a:path w="3249744" h="1151492" stroke="0" extrusionOk="0">
                    <a:moveTo>
                      <a:pt x="0" y="0"/>
                    </a:moveTo>
                    <a:cubicBezTo>
                      <a:pt x="138609" y="-48991"/>
                      <a:pt x="306798" y="37451"/>
                      <a:pt x="444132" y="0"/>
                    </a:cubicBezTo>
                    <a:cubicBezTo>
                      <a:pt x="581466" y="-37451"/>
                      <a:pt x="806159" y="14527"/>
                      <a:pt x="985756" y="0"/>
                    </a:cubicBezTo>
                    <a:cubicBezTo>
                      <a:pt x="1165353" y="-14527"/>
                      <a:pt x="1292426" y="13015"/>
                      <a:pt x="1592375" y="0"/>
                    </a:cubicBezTo>
                    <a:cubicBezTo>
                      <a:pt x="1892324" y="-13015"/>
                      <a:pt x="1948238" y="38880"/>
                      <a:pt x="2069004" y="0"/>
                    </a:cubicBezTo>
                    <a:cubicBezTo>
                      <a:pt x="2189770" y="-38880"/>
                      <a:pt x="2397776" y="138"/>
                      <a:pt x="2643125" y="0"/>
                    </a:cubicBezTo>
                    <a:cubicBezTo>
                      <a:pt x="2888474" y="-138"/>
                      <a:pt x="3114322" y="9799"/>
                      <a:pt x="3249744" y="0"/>
                    </a:cubicBezTo>
                    <a:cubicBezTo>
                      <a:pt x="3298474" y="244832"/>
                      <a:pt x="3225536" y="393246"/>
                      <a:pt x="3249744" y="564231"/>
                    </a:cubicBezTo>
                    <a:cubicBezTo>
                      <a:pt x="3273952" y="735216"/>
                      <a:pt x="3238470" y="1006986"/>
                      <a:pt x="3249744" y="1151492"/>
                    </a:cubicBezTo>
                    <a:cubicBezTo>
                      <a:pt x="3102542" y="1182891"/>
                      <a:pt x="2797087" y="1112317"/>
                      <a:pt x="2675623" y="1151492"/>
                    </a:cubicBezTo>
                    <a:cubicBezTo>
                      <a:pt x="2554159" y="1190667"/>
                      <a:pt x="2373318" y="1107251"/>
                      <a:pt x="2166496" y="1151492"/>
                    </a:cubicBezTo>
                    <a:cubicBezTo>
                      <a:pt x="1959674" y="1195733"/>
                      <a:pt x="1910461" y="1093127"/>
                      <a:pt x="1657369" y="1151492"/>
                    </a:cubicBezTo>
                    <a:cubicBezTo>
                      <a:pt x="1404277" y="1209857"/>
                      <a:pt x="1364397" y="1119803"/>
                      <a:pt x="1115745" y="1151492"/>
                    </a:cubicBezTo>
                    <a:cubicBezTo>
                      <a:pt x="867093" y="1183181"/>
                      <a:pt x="760047" y="1139331"/>
                      <a:pt x="639116" y="1151492"/>
                    </a:cubicBezTo>
                    <a:cubicBezTo>
                      <a:pt x="518185" y="1163653"/>
                      <a:pt x="305245" y="1085361"/>
                      <a:pt x="0" y="1151492"/>
                    </a:cubicBezTo>
                    <a:cubicBezTo>
                      <a:pt x="-51005" y="956879"/>
                      <a:pt x="47194" y="805265"/>
                      <a:pt x="0" y="610291"/>
                    </a:cubicBezTo>
                    <a:cubicBezTo>
                      <a:pt x="-47194" y="415317"/>
                      <a:pt x="50259" y="146643"/>
                      <a:pt x="0" y="0"/>
                    </a:cubicBezTo>
                    <a:close/>
                  </a:path>
                </a:pathLst>
              </a:custGeom>
              <a:blipFill>
                <a:blip r:embed="rId9"/>
                <a:stretch>
                  <a:fillRect l="-2022" r="-2206"/>
                </a:stretch>
              </a:blipFill>
              <a:ln w="28575">
                <a:solidFill>
                  <a:srgbClr val="FF0000"/>
                </a:solidFill>
                <a:extLst>
                  <a:ext uri="{C807C97D-BFC1-408E-A445-0C87EB9F89A2}">
                    <ask:lineSketchStyleProps xmlns="" xmlns:ask="http://schemas.microsoft.com/office/drawing/2018/sketchyshapes" xmlns:a14="http://schemas.microsoft.com/office/drawing/2010/main" sd="1779773516">
                      <a:prstGeom prst="rect">
                        <a:avLst/>
                      </a:prstGeom>
                      <ask:type>
                        <ask:lineSketchScribble/>
                      </ask:type>
                    </ask:lineSketchStyleProps>
                  </a:ext>
                </a:extLst>
              </a:ln>
            </p:spPr>
            <p:txBody>
              <a:bodyPr/>
              <a:lstStyle/>
              <a:p>
                <a:r>
                  <a:rPr lang="fr-FR">
                    <a:noFill/>
                  </a:rPr>
                  <a:t> </a:t>
                </a:r>
              </a:p>
            </p:txBody>
          </p:sp>
        </mc:Fallback>
      </mc:AlternateContent>
      <p:pic>
        <p:nvPicPr>
          <p:cNvPr id="28" name="Picture 27">
            <a:extLst>
              <a:ext uri="{FF2B5EF4-FFF2-40B4-BE49-F238E27FC236}">
                <a16:creationId xmlns:a16="http://schemas.microsoft.com/office/drawing/2014/main" id="{313DBB77-48AE-8195-09D3-9F180A341CB4}"/>
              </a:ext>
            </a:extLst>
          </p:cNvPr>
          <p:cNvPicPr>
            <a:picLocks noChangeAspect="1"/>
          </p:cNvPicPr>
          <p:nvPr/>
        </p:nvPicPr>
        <p:blipFill>
          <a:blip r:embed="rId10"/>
          <a:stretch>
            <a:fillRect/>
          </a:stretch>
        </p:blipFill>
        <p:spPr>
          <a:xfrm>
            <a:off x="7793574" y="5223525"/>
            <a:ext cx="3342686" cy="1634475"/>
          </a:xfrm>
          <a:prstGeom prst="rect">
            <a:avLst/>
          </a:prstGeom>
        </p:spPr>
      </p:pic>
      <p:sp>
        <p:nvSpPr>
          <p:cNvPr id="30" name="TextBox 29">
            <a:extLst>
              <a:ext uri="{FF2B5EF4-FFF2-40B4-BE49-F238E27FC236}">
                <a16:creationId xmlns:a16="http://schemas.microsoft.com/office/drawing/2014/main" id="{6794FBF9-1597-DF55-D16A-191FC42DF884}"/>
              </a:ext>
            </a:extLst>
          </p:cNvPr>
          <p:cNvSpPr txBox="1"/>
          <p:nvPr/>
        </p:nvSpPr>
        <p:spPr>
          <a:xfrm>
            <a:off x="6310577" y="3660625"/>
            <a:ext cx="6232246" cy="1438855"/>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1800" b="1" dirty="0">
                <a:solidFill>
                  <a:srgbClr val="C00000"/>
                </a:solidFill>
                <a:latin typeface="Barlow SemiCondensed"/>
              </a:rPr>
              <a:t>The </a:t>
            </a:r>
            <a:r>
              <a:rPr lang="el-GR" sz="1800" b="1" dirty="0">
                <a:solidFill>
                  <a:srgbClr val="C00000"/>
                </a:solidFill>
                <a:latin typeface="Barlow SemiCondensed"/>
              </a:rPr>
              <a:t>μ</a:t>
            </a:r>
            <a:r>
              <a:rPr lang="en-US" sz="1800" b="1" dirty="0">
                <a:solidFill>
                  <a:srgbClr val="C00000"/>
                </a:solidFill>
                <a:latin typeface="Barlow SemiCondensed"/>
              </a:rPr>
              <a:t>RWELL PICOSEC-Micromegas Prototype (</a:t>
            </a:r>
            <a:r>
              <a:rPr lang="en-US" sz="1800" b="1" dirty="0" err="1">
                <a:solidFill>
                  <a:srgbClr val="C00000"/>
                </a:solidFill>
                <a:latin typeface="Barlow SemiCondensed"/>
              </a:rPr>
              <a:t>JLab</a:t>
            </a:r>
            <a:r>
              <a:rPr lang="en-US" sz="1800" b="1" dirty="0">
                <a:solidFill>
                  <a:srgbClr val="C00000"/>
                </a:solidFill>
                <a:latin typeface="Barlow SemiCondensed"/>
              </a:rPr>
              <a:t>)</a:t>
            </a:r>
          </a:p>
          <a:p>
            <a:pPr marL="762015" lvl="1" indent="-304815">
              <a:lnSpc>
                <a:spcPts val="2079"/>
              </a:lnSpc>
              <a:buFont typeface="Arial" panose="020B0604020202020204" pitchFamily="34" charset="0"/>
              <a:buChar char="•"/>
            </a:pPr>
            <a:r>
              <a:rPr lang="en-US" sz="1800" b="1" dirty="0"/>
              <a:t>P120-D100</a:t>
            </a:r>
            <a:r>
              <a:rPr lang="en-US" sz="1800" dirty="0">
                <a:solidFill>
                  <a:srgbClr val="000000"/>
                </a:solidFill>
              </a:rPr>
              <a:t> protot</a:t>
            </a:r>
            <a:r>
              <a:rPr lang="en-US" dirty="0">
                <a:solidFill>
                  <a:srgbClr val="000000"/>
                </a:solidFill>
              </a:rPr>
              <a:t>ype with the best performance </a:t>
            </a:r>
            <a:br>
              <a:rPr lang="en-US" dirty="0">
                <a:solidFill>
                  <a:srgbClr val="000000"/>
                </a:solidFill>
              </a:rPr>
            </a:br>
            <a:r>
              <a:rPr lang="en-US" dirty="0">
                <a:solidFill>
                  <a:srgbClr val="000000"/>
                </a:solidFill>
              </a:rPr>
              <a:t>in the single channel prototype used as the basis</a:t>
            </a:r>
            <a:br>
              <a:rPr lang="en-US" dirty="0">
                <a:solidFill>
                  <a:srgbClr val="000000"/>
                </a:solidFill>
              </a:rPr>
            </a:br>
            <a:r>
              <a:rPr lang="en-US" dirty="0">
                <a:solidFill>
                  <a:srgbClr val="000000"/>
                </a:solidFill>
              </a:rPr>
              <a:t>for this design</a:t>
            </a:r>
          </a:p>
          <a:p>
            <a:pPr>
              <a:lnSpc>
                <a:spcPts val="2079"/>
              </a:lnSpc>
            </a:pPr>
            <a:r>
              <a:rPr lang="en-US" dirty="0">
                <a:solidFill>
                  <a:srgbClr val="000000"/>
                </a:solidFill>
                <a:sym typeface="Wingdings" panose="05000000000000000000" pitchFamily="2" charset="2"/>
              </a:rPr>
              <a:t> Best timing resolution with </a:t>
            </a:r>
            <a:r>
              <a:rPr lang="en-US" dirty="0" err="1">
                <a:solidFill>
                  <a:srgbClr val="000000"/>
                </a:solidFill>
                <a:sym typeface="Wingdings" panose="05000000000000000000" pitchFamily="2" charset="2"/>
              </a:rPr>
              <a:t>CsI</a:t>
            </a:r>
            <a:r>
              <a:rPr lang="en-US" dirty="0">
                <a:solidFill>
                  <a:srgbClr val="000000"/>
                </a:solidFill>
                <a:sym typeface="Wingdings" panose="05000000000000000000" pitchFamily="2" charset="2"/>
              </a:rPr>
              <a:t> photocathode </a:t>
            </a:r>
            <a:r>
              <a:rPr lang="en-US" b="1" dirty="0">
                <a:solidFill>
                  <a:srgbClr val="000000"/>
                </a:solidFill>
                <a:sym typeface="Wingdings" panose="05000000000000000000" pitchFamily="2" charset="2"/>
              </a:rPr>
              <a:t>50 </a:t>
            </a:r>
            <a:r>
              <a:rPr lang="en-US" b="1" dirty="0" err="1">
                <a:solidFill>
                  <a:srgbClr val="000000"/>
                </a:solidFill>
                <a:sym typeface="Wingdings" panose="05000000000000000000" pitchFamily="2" charset="2"/>
              </a:rPr>
              <a:t>ps</a:t>
            </a:r>
            <a:r>
              <a:rPr lang="en-US" dirty="0">
                <a:solidFill>
                  <a:srgbClr val="000000"/>
                </a:solidFill>
              </a:rPr>
              <a:t> </a:t>
            </a:r>
            <a:endParaRPr lang="en-US" b="1" dirty="0">
              <a:solidFill>
                <a:srgbClr val="C00000"/>
              </a:solidFill>
              <a:latin typeface="Barlow SemiCondensed"/>
            </a:endParaRPr>
          </a:p>
        </p:txBody>
      </p:sp>
      <p:grpSp>
        <p:nvGrpSpPr>
          <p:cNvPr id="11" name="Group 10">
            <a:extLst>
              <a:ext uri="{FF2B5EF4-FFF2-40B4-BE49-F238E27FC236}">
                <a16:creationId xmlns:a16="http://schemas.microsoft.com/office/drawing/2014/main" id="{1102B112-26FA-29A7-EB80-F39E463D280F}"/>
              </a:ext>
            </a:extLst>
          </p:cNvPr>
          <p:cNvGrpSpPr/>
          <p:nvPr/>
        </p:nvGrpSpPr>
        <p:grpSpPr>
          <a:xfrm>
            <a:off x="6369576" y="760191"/>
            <a:ext cx="6095256" cy="2834450"/>
            <a:chOff x="6369576" y="760191"/>
            <a:chExt cx="6095256" cy="2834450"/>
          </a:xfrm>
        </p:grpSpPr>
        <p:sp>
          <p:nvSpPr>
            <p:cNvPr id="22" name="TextBox 21">
              <a:extLst>
                <a:ext uri="{FF2B5EF4-FFF2-40B4-BE49-F238E27FC236}">
                  <a16:creationId xmlns:a16="http://schemas.microsoft.com/office/drawing/2014/main" id="{C7D5FEEF-3DC4-8E40-0F83-3468C6B2DD48}"/>
                </a:ext>
              </a:extLst>
            </p:cNvPr>
            <p:cNvSpPr txBox="1"/>
            <p:nvPr/>
          </p:nvSpPr>
          <p:spPr>
            <a:xfrm>
              <a:off x="6369576" y="760191"/>
              <a:ext cx="6095256" cy="638123"/>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b="1" dirty="0">
                  <a:solidFill>
                    <a:srgbClr val="C00000"/>
                  </a:solidFill>
                  <a:latin typeface="Barlow SemiCondensed"/>
                </a:rPr>
                <a:t>Thermal Bonding method for the MM readout (USTC)</a:t>
              </a:r>
            </a:p>
          </p:txBody>
        </p:sp>
        <p:sp>
          <p:nvSpPr>
            <p:cNvPr id="31" name="TextBox 30">
              <a:extLst>
                <a:ext uri="{FF2B5EF4-FFF2-40B4-BE49-F238E27FC236}">
                  <a16:creationId xmlns:a16="http://schemas.microsoft.com/office/drawing/2014/main" id="{F5C4FEBE-FE07-E8EA-7139-3D6AA1F6AB65}"/>
                </a:ext>
              </a:extLst>
            </p:cNvPr>
            <p:cNvSpPr txBox="1"/>
            <p:nvPr/>
          </p:nvSpPr>
          <p:spPr>
            <a:xfrm>
              <a:off x="6369576" y="3225309"/>
              <a:ext cx="5945830" cy="369332"/>
            </a:xfrm>
            <a:prstGeom prst="rect">
              <a:avLst/>
            </a:prstGeom>
            <a:noFill/>
          </p:spPr>
          <p:txBody>
            <a:bodyPr wrap="square">
              <a:spAutoFit/>
            </a:bodyPr>
            <a:lstStyle/>
            <a:p>
              <a:r>
                <a:rPr lang="en-US" sz="900" b="1" dirty="0" err="1"/>
                <a:t>Y.Meng</a:t>
              </a:r>
              <a:r>
                <a:rPr lang="en-US" sz="900" b="1" i="1" dirty="0"/>
                <a:t>: </a:t>
              </a:r>
              <a:r>
                <a:rPr lang="en-US" sz="900" i="1" dirty="0"/>
                <a:t>PICOSEC Micromegas Precise Timing Detectors; Development towards Large-area and Integration, The 8</a:t>
              </a:r>
              <a:r>
                <a:rPr lang="en-US" sz="900" i="1" baseline="30000" dirty="0"/>
                <a:t>th</a:t>
              </a:r>
              <a:r>
                <a:rPr lang="en-US" sz="900" i="1" dirty="0"/>
                <a:t> International Conference on Micropattern Gaseous Detectors (2024), </a:t>
              </a:r>
              <a:r>
                <a:rPr lang="en-US" sz="900" i="1" dirty="0">
                  <a:hlinkClick r:id="rId11"/>
                </a:rPr>
                <a:t>https://arxiv.org/abs/2501.04991</a:t>
              </a:r>
              <a:r>
                <a:rPr lang="en-US" sz="900" i="1" dirty="0"/>
                <a:t> </a:t>
              </a:r>
              <a:endParaRPr lang="el-GR" sz="900" dirty="0"/>
            </a:p>
          </p:txBody>
        </p:sp>
      </p:grpSp>
      <p:sp>
        <p:nvSpPr>
          <p:cNvPr id="32" name="Slide Number Placeholder 31">
            <a:extLst>
              <a:ext uri="{FF2B5EF4-FFF2-40B4-BE49-F238E27FC236}">
                <a16:creationId xmlns:a16="http://schemas.microsoft.com/office/drawing/2014/main" id="{F8DE01CA-38E6-2D71-5CD0-0360B8923C6E}"/>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14</a:t>
            </a:fld>
            <a:endParaRPr lang="fr-FR" sz="1000" dirty="0">
              <a:solidFill>
                <a:srgbClr val="FF0000"/>
              </a:solidFill>
              <a:cs typeface="Times" panose="02020603050405020304" pitchFamily="18" charset="0"/>
            </a:endParaRPr>
          </a:p>
        </p:txBody>
      </p:sp>
      <p:sp>
        <p:nvSpPr>
          <p:cNvPr id="33" name="Footer Placeholder 32">
            <a:extLst>
              <a:ext uri="{FF2B5EF4-FFF2-40B4-BE49-F238E27FC236}">
                <a16:creationId xmlns:a16="http://schemas.microsoft.com/office/drawing/2014/main" id="{3940E38E-1D2E-0658-D8E7-0CB9E11BDA5D}"/>
              </a:ext>
            </a:extLst>
          </p:cNvPr>
          <p:cNvSpPr>
            <a:spLocks noGrp="1"/>
          </p:cNvSpPr>
          <p:nvPr>
            <p:ph type="ftr" idx="12"/>
          </p:nvPr>
        </p:nvSpPr>
        <p:spPr/>
        <p:txBody>
          <a:bodyPr/>
          <a:lstStyle/>
          <a:p>
            <a:pPr algn="ctr"/>
            <a:r>
              <a:rPr lang="en-US"/>
              <a:t>CEPC 2025</a:t>
            </a:r>
            <a:endParaRPr lang="fr-FR" dirty="0"/>
          </a:p>
        </p:txBody>
      </p:sp>
      <p:sp>
        <p:nvSpPr>
          <p:cNvPr id="9" name="Line 4">
            <a:extLst>
              <a:ext uri="{FF2B5EF4-FFF2-40B4-BE49-F238E27FC236}">
                <a16:creationId xmlns:a16="http://schemas.microsoft.com/office/drawing/2014/main" id="{F2A10A79-EBC2-BF4F-9093-4EA6BE6573CA}"/>
              </a:ext>
            </a:extLst>
          </p:cNvPr>
          <p:cNvSpPr/>
          <p:nvPr/>
        </p:nvSpPr>
        <p:spPr>
          <a:xfrm flipH="1">
            <a:off x="6270774" y="3689600"/>
            <a:ext cx="5945828" cy="37828"/>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Tree>
    <p:extLst>
      <p:ext uri="{BB962C8B-B14F-4D97-AF65-F5344CB8AC3E}">
        <p14:creationId xmlns:p14="http://schemas.microsoft.com/office/powerpoint/2010/main" val="12315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0D009-660A-240C-D090-A4A7B1FC01F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3C7CBCD-8BF5-D720-59A0-A6ACC6B162F9}"/>
              </a:ext>
            </a:extLst>
          </p:cNvPr>
          <p:cNvPicPr>
            <a:picLocks noChangeAspect="1"/>
          </p:cNvPicPr>
          <p:nvPr/>
        </p:nvPicPr>
        <p:blipFill>
          <a:blip r:embed="rId3"/>
          <a:stretch>
            <a:fillRect/>
          </a:stretch>
        </p:blipFill>
        <p:spPr>
          <a:xfrm>
            <a:off x="6647714" y="2327120"/>
            <a:ext cx="5429199" cy="3638718"/>
          </a:xfrm>
          <a:prstGeom prst="rect">
            <a:avLst/>
          </a:prstGeom>
        </p:spPr>
      </p:pic>
      <p:sp>
        <p:nvSpPr>
          <p:cNvPr id="2" name="Title 1">
            <a:extLst>
              <a:ext uri="{FF2B5EF4-FFF2-40B4-BE49-F238E27FC236}">
                <a16:creationId xmlns:a16="http://schemas.microsoft.com/office/drawing/2014/main" id="{108C496C-6E98-996B-7B88-A07387B2817D}"/>
              </a:ext>
            </a:extLst>
          </p:cNvPr>
          <p:cNvSpPr>
            <a:spLocks noGrp="1"/>
          </p:cNvSpPr>
          <p:nvPr>
            <p:ph type="title"/>
          </p:nvPr>
        </p:nvSpPr>
        <p:spPr>
          <a:xfrm>
            <a:off x="1097125" y="50049"/>
            <a:ext cx="10728325" cy="871827"/>
          </a:xfrm>
        </p:spPr>
        <p:txBody>
          <a:bodyPr/>
          <a:lstStyle/>
          <a:p>
            <a:r>
              <a:rPr lang="en-US" dirty="0"/>
              <a:t>Scalability – The 20x20cm</a:t>
            </a:r>
            <a:r>
              <a:rPr lang="en-US" baseline="30000" dirty="0"/>
              <a:t>2</a:t>
            </a:r>
            <a:r>
              <a:rPr lang="en-US" dirty="0"/>
              <a:t> PICOSEC Prototype</a:t>
            </a:r>
          </a:p>
        </p:txBody>
      </p:sp>
      <p:sp>
        <p:nvSpPr>
          <p:cNvPr id="8" name="Line 4">
            <a:extLst>
              <a:ext uri="{FF2B5EF4-FFF2-40B4-BE49-F238E27FC236}">
                <a16:creationId xmlns:a16="http://schemas.microsoft.com/office/drawing/2014/main" id="{4F22248B-789D-A0F6-5E85-2F784B367BF5}"/>
              </a:ext>
            </a:extLst>
          </p:cNvPr>
          <p:cNvSpPr/>
          <p:nvPr/>
        </p:nvSpPr>
        <p:spPr>
          <a:xfrm flipH="1">
            <a:off x="6279573" y="676879"/>
            <a:ext cx="31004" cy="5413298"/>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22" name="TextBox 21">
            <a:extLst>
              <a:ext uri="{FF2B5EF4-FFF2-40B4-BE49-F238E27FC236}">
                <a16:creationId xmlns:a16="http://schemas.microsoft.com/office/drawing/2014/main" id="{DD2D8E9E-D266-6DDB-8119-CB4B399690F2}"/>
              </a:ext>
            </a:extLst>
          </p:cNvPr>
          <p:cNvSpPr txBox="1"/>
          <p:nvPr/>
        </p:nvSpPr>
        <p:spPr>
          <a:xfrm>
            <a:off x="215321" y="795974"/>
            <a:ext cx="6245967" cy="2246769"/>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b="1" dirty="0">
                <a:solidFill>
                  <a:srgbClr val="C00000"/>
                </a:solidFill>
                <a:latin typeface="Barlow SemiCondensed"/>
              </a:rPr>
              <a:t>Thermal Bonding method for the MM readout (USTC)</a:t>
            </a:r>
          </a:p>
          <a:p>
            <a:pPr marL="762015" lvl="1" indent="-304815">
              <a:lnSpc>
                <a:spcPts val="2079"/>
              </a:lnSpc>
              <a:buFont typeface="Arial" panose="020B0604020202020204" pitchFamily="34" charset="0"/>
              <a:buChar char="•"/>
            </a:pPr>
            <a:r>
              <a:rPr lang="en-US" sz="2000" dirty="0"/>
              <a:t>Coating of Germanium on PCB to form the resistive anode </a:t>
            </a:r>
            <a:r>
              <a:rPr lang="en-US" sz="2000" dirty="0">
                <a:sym typeface="Wingdings" panose="05000000000000000000" pitchFamily="2" charset="2"/>
              </a:rPr>
              <a:t></a:t>
            </a:r>
            <a:r>
              <a:rPr lang="en-US" sz="2000" dirty="0"/>
              <a:t>Resistivity 50 M</a:t>
            </a:r>
            <a:r>
              <a:rPr lang="el-GR" sz="2000" dirty="0"/>
              <a:t>Ω</a:t>
            </a:r>
            <a:r>
              <a:rPr lang="en-US" sz="2000" dirty="0"/>
              <a:t>/</a:t>
            </a:r>
            <a:r>
              <a:rPr lang="en-US" sz="2000" dirty="0">
                <a:sym typeface="Wingdings" panose="05000000000000000000" pitchFamily="2" charset="2"/>
              </a:rPr>
              <a:t></a:t>
            </a:r>
          </a:p>
          <a:p>
            <a:pPr marL="762015" lvl="1" indent="-304815">
              <a:lnSpc>
                <a:spcPts val="2079"/>
              </a:lnSpc>
              <a:buFont typeface="Arial" panose="020B0604020202020204" pitchFamily="34" charset="0"/>
              <a:buChar char="•"/>
            </a:pPr>
            <a:r>
              <a:rPr lang="en-US" sz="2000" b="1" dirty="0">
                <a:sym typeface="Wingdings" panose="05000000000000000000" pitchFamily="2" charset="2"/>
              </a:rPr>
              <a:t>Alternative method of Micromegas construction</a:t>
            </a:r>
          </a:p>
          <a:p>
            <a:pPr marL="1219215" lvl="2" indent="-304815">
              <a:lnSpc>
                <a:spcPts val="2079"/>
              </a:lnSpc>
              <a:buFont typeface="Arial" panose="020B0604020202020204" pitchFamily="34" charset="0"/>
              <a:buChar char="•"/>
            </a:pPr>
            <a:r>
              <a:rPr lang="en-US" sz="2000" dirty="0">
                <a:sym typeface="Wingdings" panose="05000000000000000000" pitchFamily="2" charset="2"/>
              </a:rPr>
              <a:t>Looking forward to achieve high-rate capabilities</a:t>
            </a:r>
            <a:endParaRPr lang="en-US" sz="2000" dirty="0"/>
          </a:p>
        </p:txBody>
      </p:sp>
      <p:sp>
        <p:nvSpPr>
          <p:cNvPr id="31" name="TextBox 30">
            <a:extLst>
              <a:ext uri="{FF2B5EF4-FFF2-40B4-BE49-F238E27FC236}">
                <a16:creationId xmlns:a16="http://schemas.microsoft.com/office/drawing/2014/main" id="{ADA3FFA9-946F-2CFD-3377-E4AB7F73ADF9}"/>
              </a:ext>
            </a:extLst>
          </p:cNvPr>
          <p:cNvSpPr txBox="1"/>
          <p:nvPr/>
        </p:nvSpPr>
        <p:spPr>
          <a:xfrm>
            <a:off x="3344049" y="6090177"/>
            <a:ext cx="6748061" cy="369332"/>
          </a:xfrm>
          <a:prstGeom prst="rect">
            <a:avLst/>
          </a:prstGeom>
          <a:noFill/>
        </p:spPr>
        <p:txBody>
          <a:bodyPr wrap="square">
            <a:spAutoFit/>
          </a:bodyPr>
          <a:lstStyle/>
          <a:p>
            <a:r>
              <a:rPr lang="en-US" sz="900" b="1" dirty="0" err="1"/>
              <a:t>Y.Meng</a:t>
            </a:r>
            <a:r>
              <a:rPr lang="en-US" sz="900" b="1" i="1" dirty="0"/>
              <a:t>: </a:t>
            </a:r>
            <a:r>
              <a:rPr lang="en-US" sz="900" i="1" dirty="0"/>
              <a:t>PICOSEC Micromegas Precise Timing Detectors; Development towards Large-area and Integration, The 8</a:t>
            </a:r>
            <a:r>
              <a:rPr lang="en-US" sz="900" i="1" baseline="30000" dirty="0"/>
              <a:t>th</a:t>
            </a:r>
            <a:r>
              <a:rPr lang="en-US" sz="900" i="1" dirty="0"/>
              <a:t> International Conference on Micropattern Gaseous Detectors (2024), JINST </a:t>
            </a:r>
            <a:r>
              <a:rPr lang="en-US" sz="900" i="1" dirty="0">
                <a:hlinkClick r:id="rId4"/>
              </a:rPr>
              <a:t>https://arxiv.org/abs/2501.04991</a:t>
            </a:r>
            <a:r>
              <a:rPr lang="en-US" sz="900" i="1" dirty="0"/>
              <a:t> </a:t>
            </a:r>
            <a:endParaRPr lang="el-GR" sz="900" dirty="0"/>
          </a:p>
        </p:txBody>
      </p:sp>
      <p:sp>
        <p:nvSpPr>
          <p:cNvPr id="10" name="TextBox 9">
            <a:extLst>
              <a:ext uri="{FF2B5EF4-FFF2-40B4-BE49-F238E27FC236}">
                <a16:creationId xmlns:a16="http://schemas.microsoft.com/office/drawing/2014/main" id="{C4C93867-1264-5AEE-E548-19298A1E7015}"/>
              </a:ext>
            </a:extLst>
          </p:cNvPr>
          <p:cNvSpPr txBox="1"/>
          <p:nvPr/>
        </p:nvSpPr>
        <p:spPr>
          <a:xfrm>
            <a:off x="6279573" y="676879"/>
            <a:ext cx="6095256" cy="1438855"/>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b="1" dirty="0">
                <a:solidFill>
                  <a:srgbClr val="C00000"/>
                </a:solidFill>
                <a:latin typeface="Barlow SemiCondensed"/>
              </a:rPr>
              <a:t>Following the same principle</a:t>
            </a:r>
          </a:p>
          <a:p>
            <a:pPr marL="762015" lvl="1" indent="-304815">
              <a:lnSpc>
                <a:spcPts val="2079"/>
              </a:lnSpc>
              <a:buFont typeface="Arial" panose="020B0604020202020204" pitchFamily="34" charset="0"/>
              <a:buChar char="•"/>
            </a:pPr>
            <a:r>
              <a:rPr lang="en-US" sz="2000" dirty="0"/>
              <a:t>Similar assembly as the 10x10</a:t>
            </a:r>
            <a:r>
              <a:rPr lang="el-GR" sz="2000" dirty="0"/>
              <a:t> </a:t>
            </a:r>
            <a:r>
              <a:rPr lang="en-US" sz="2000" dirty="0"/>
              <a:t>cm</a:t>
            </a:r>
            <a:r>
              <a:rPr lang="en-US" sz="2000" baseline="30000" dirty="0"/>
              <a:t>2</a:t>
            </a:r>
          </a:p>
          <a:p>
            <a:pPr marL="762015" lvl="1" indent="-304815">
              <a:lnSpc>
                <a:spcPts val="2079"/>
              </a:lnSpc>
              <a:buFont typeface="Arial" panose="020B0604020202020204" pitchFamily="34" charset="0"/>
              <a:buChar char="•"/>
            </a:pPr>
            <a:r>
              <a:rPr lang="en-US" sz="2000" dirty="0"/>
              <a:t>Using (4) MgF</a:t>
            </a:r>
            <a:r>
              <a:rPr lang="en-US" sz="2000" baseline="-25000" dirty="0"/>
              <a:t>2</a:t>
            </a:r>
            <a:r>
              <a:rPr lang="en-US" sz="2000" dirty="0"/>
              <a:t> crystals on a frame </a:t>
            </a:r>
          </a:p>
          <a:p>
            <a:pPr marL="762015" lvl="1" indent="-304815">
              <a:lnSpc>
                <a:spcPts val="2079"/>
              </a:lnSpc>
              <a:buFont typeface="Arial" panose="020B0604020202020204" pitchFamily="34" charset="0"/>
              <a:buChar char="•"/>
            </a:pPr>
            <a:r>
              <a:rPr lang="en-US" sz="2000" dirty="0"/>
              <a:t>Kapton films underneath to compensate thickness variations between crystals</a:t>
            </a:r>
          </a:p>
        </p:txBody>
      </p:sp>
      <p:sp>
        <p:nvSpPr>
          <p:cNvPr id="16" name="TextBox 15">
            <a:extLst>
              <a:ext uri="{FF2B5EF4-FFF2-40B4-BE49-F238E27FC236}">
                <a16:creationId xmlns:a16="http://schemas.microsoft.com/office/drawing/2014/main" id="{5CD9A93A-75F6-B9C5-333E-B9F256206538}"/>
              </a:ext>
            </a:extLst>
          </p:cNvPr>
          <p:cNvSpPr txBox="1"/>
          <p:nvPr/>
        </p:nvSpPr>
        <p:spPr>
          <a:xfrm>
            <a:off x="-332280" y="5796810"/>
            <a:ext cx="3081761" cy="361637"/>
          </a:xfrm>
          <a:prstGeom prst="rect">
            <a:avLst/>
          </a:prstGeom>
          <a:noFill/>
        </p:spPr>
        <p:txBody>
          <a:bodyPr wrap="square">
            <a:spAutoFit/>
          </a:bodyPr>
          <a:lstStyle/>
          <a:p>
            <a:pPr lvl="1">
              <a:lnSpc>
                <a:spcPts val="2079"/>
              </a:lnSpc>
            </a:pPr>
            <a:r>
              <a:rPr lang="en-US" dirty="0">
                <a:sym typeface="Wingdings" panose="05000000000000000000" pitchFamily="2" charset="2"/>
              </a:rPr>
              <a:t>The 10x10 prototype</a:t>
            </a:r>
          </a:p>
        </p:txBody>
      </p:sp>
      <p:sp>
        <p:nvSpPr>
          <p:cNvPr id="29" name="Slide Number Placeholder 28">
            <a:extLst>
              <a:ext uri="{FF2B5EF4-FFF2-40B4-BE49-F238E27FC236}">
                <a16:creationId xmlns:a16="http://schemas.microsoft.com/office/drawing/2014/main" id="{6DB1ED58-B155-3D4F-2C00-54F665E84E1C}"/>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15</a:t>
            </a:fld>
            <a:endParaRPr lang="fr-FR" sz="1000" dirty="0">
              <a:solidFill>
                <a:srgbClr val="FF0000"/>
              </a:solidFill>
              <a:cs typeface="Times" panose="02020603050405020304" pitchFamily="18" charset="0"/>
            </a:endParaRPr>
          </a:p>
        </p:txBody>
      </p:sp>
      <p:sp>
        <p:nvSpPr>
          <p:cNvPr id="32" name="Footer Placeholder 31">
            <a:extLst>
              <a:ext uri="{FF2B5EF4-FFF2-40B4-BE49-F238E27FC236}">
                <a16:creationId xmlns:a16="http://schemas.microsoft.com/office/drawing/2014/main" id="{B548E805-BEEC-221F-5275-B8D45F5825D4}"/>
              </a:ext>
            </a:extLst>
          </p:cNvPr>
          <p:cNvSpPr>
            <a:spLocks noGrp="1"/>
          </p:cNvSpPr>
          <p:nvPr>
            <p:ph type="ftr" idx="12"/>
          </p:nvPr>
        </p:nvSpPr>
        <p:spPr/>
        <p:txBody>
          <a:bodyPr/>
          <a:lstStyle/>
          <a:p>
            <a:pPr algn="ctr"/>
            <a:r>
              <a:rPr lang="en-US"/>
              <a:t>CEPC 2025</a:t>
            </a:r>
            <a:endParaRPr lang="fr-FR" dirty="0"/>
          </a:p>
        </p:txBody>
      </p:sp>
      <p:pic>
        <p:nvPicPr>
          <p:cNvPr id="9" name="Picture 8">
            <a:extLst>
              <a:ext uri="{FF2B5EF4-FFF2-40B4-BE49-F238E27FC236}">
                <a16:creationId xmlns:a16="http://schemas.microsoft.com/office/drawing/2014/main" id="{6D1F5114-0841-2DFB-5518-A5FAAB24F577}"/>
              </a:ext>
            </a:extLst>
          </p:cNvPr>
          <p:cNvPicPr>
            <a:picLocks noChangeAspect="1"/>
          </p:cNvPicPr>
          <p:nvPr/>
        </p:nvPicPr>
        <p:blipFill>
          <a:blip r:embed="rId5"/>
          <a:stretch>
            <a:fillRect/>
          </a:stretch>
        </p:blipFill>
        <p:spPr>
          <a:xfrm>
            <a:off x="0" y="3383528"/>
            <a:ext cx="3630506" cy="2301939"/>
          </a:xfrm>
          <a:prstGeom prst="rect">
            <a:avLst/>
          </a:prstGeom>
        </p:spPr>
      </p:pic>
      <p:pic>
        <p:nvPicPr>
          <p:cNvPr id="12" name="Picture 11">
            <a:extLst>
              <a:ext uri="{FF2B5EF4-FFF2-40B4-BE49-F238E27FC236}">
                <a16:creationId xmlns:a16="http://schemas.microsoft.com/office/drawing/2014/main" id="{4E309698-92CD-555A-0100-EEEA3766BDA3}"/>
              </a:ext>
            </a:extLst>
          </p:cNvPr>
          <p:cNvPicPr>
            <a:picLocks noChangeAspect="1"/>
          </p:cNvPicPr>
          <p:nvPr/>
        </p:nvPicPr>
        <p:blipFill>
          <a:blip r:embed="rId6"/>
          <a:srcRect l="4680" r="5216"/>
          <a:stretch/>
        </p:blipFill>
        <p:spPr>
          <a:xfrm>
            <a:off x="3318265" y="3629350"/>
            <a:ext cx="2892046" cy="1827211"/>
          </a:xfrm>
          <a:prstGeom prst="rect">
            <a:avLst/>
          </a:prstGeom>
        </p:spPr>
      </p:pic>
      <p:grpSp>
        <p:nvGrpSpPr>
          <p:cNvPr id="4" name="Group 3">
            <a:extLst>
              <a:ext uri="{FF2B5EF4-FFF2-40B4-BE49-F238E27FC236}">
                <a16:creationId xmlns:a16="http://schemas.microsoft.com/office/drawing/2014/main" id="{981DB39C-C36C-653F-A75C-ACFA98202245}"/>
              </a:ext>
            </a:extLst>
          </p:cNvPr>
          <p:cNvGrpSpPr/>
          <p:nvPr/>
        </p:nvGrpSpPr>
        <p:grpSpPr>
          <a:xfrm>
            <a:off x="6461287" y="3250530"/>
            <a:ext cx="2872426" cy="2377034"/>
            <a:chOff x="6394447" y="3254130"/>
            <a:chExt cx="2872426" cy="2377034"/>
          </a:xfrm>
        </p:grpSpPr>
        <p:pic>
          <p:nvPicPr>
            <p:cNvPr id="20" name="Picture 19">
              <a:extLst>
                <a:ext uri="{FF2B5EF4-FFF2-40B4-BE49-F238E27FC236}">
                  <a16:creationId xmlns:a16="http://schemas.microsoft.com/office/drawing/2014/main" id="{995C2846-E1DB-3DD1-37C4-9476AF6DB886}"/>
                </a:ext>
              </a:extLst>
            </p:cNvPr>
            <p:cNvPicPr>
              <a:picLocks noChangeAspect="1"/>
            </p:cNvPicPr>
            <p:nvPr/>
          </p:nvPicPr>
          <p:blipFill>
            <a:blip r:embed="rId7"/>
            <a:stretch>
              <a:fillRect/>
            </a:stretch>
          </p:blipFill>
          <p:spPr>
            <a:xfrm>
              <a:off x="6394447" y="3254130"/>
              <a:ext cx="2872426" cy="2377034"/>
            </a:xfrm>
            <a:prstGeom prst="rect">
              <a:avLst/>
            </a:prstGeom>
          </p:spPr>
        </p:pic>
        <p:sp>
          <p:nvSpPr>
            <p:cNvPr id="3" name="CustomShape 12">
              <a:extLst>
                <a:ext uri="{FF2B5EF4-FFF2-40B4-BE49-F238E27FC236}">
                  <a16:creationId xmlns:a16="http://schemas.microsoft.com/office/drawing/2014/main" id="{5A1F3146-A2F5-AC61-2FD9-AD440EC0BACD}"/>
                </a:ext>
              </a:extLst>
            </p:cNvPr>
            <p:cNvSpPr/>
            <p:nvPr/>
          </p:nvSpPr>
          <p:spPr>
            <a:xfrm>
              <a:off x="6694907" y="3969310"/>
              <a:ext cx="964481" cy="266359"/>
            </a:xfrm>
            <a:custGeom>
              <a:avLst/>
              <a:gdLst>
                <a:gd name="connsiteX0" fmla="*/ 0 w 964481"/>
                <a:gd name="connsiteY0" fmla="*/ 0 h 266359"/>
                <a:gd name="connsiteX1" fmla="*/ 501530 w 964481"/>
                <a:gd name="connsiteY1" fmla="*/ 0 h 266359"/>
                <a:gd name="connsiteX2" fmla="*/ 964481 w 964481"/>
                <a:gd name="connsiteY2" fmla="*/ 0 h 266359"/>
                <a:gd name="connsiteX3" fmla="*/ 964481 w 964481"/>
                <a:gd name="connsiteY3" fmla="*/ 266359 h 266359"/>
                <a:gd name="connsiteX4" fmla="*/ 482241 w 964481"/>
                <a:gd name="connsiteY4" fmla="*/ 266359 h 266359"/>
                <a:gd name="connsiteX5" fmla="*/ 0 w 964481"/>
                <a:gd name="connsiteY5" fmla="*/ 266359 h 266359"/>
                <a:gd name="connsiteX6" fmla="*/ 0 w 964481"/>
                <a:gd name="connsiteY6" fmla="*/ 0 h 26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481" h="266359" fill="none" extrusionOk="0">
                  <a:moveTo>
                    <a:pt x="0" y="0"/>
                  </a:moveTo>
                  <a:cubicBezTo>
                    <a:pt x="230893" y="-30733"/>
                    <a:pt x="268920" y="12188"/>
                    <a:pt x="501530" y="0"/>
                  </a:cubicBezTo>
                  <a:cubicBezTo>
                    <a:pt x="734140" y="-12188"/>
                    <a:pt x="738395" y="5980"/>
                    <a:pt x="964481" y="0"/>
                  </a:cubicBezTo>
                  <a:cubicBezTo>
                    <a:pt x="994280" y="113650"/>
                    <a:pt x="958949" y="202530"/>
                    <a:pt x="964481" y="266359"/>
                  </a:cubicBezTo>
                  <a:cubicBezTo>
                    <a:pt x="784422" y="308623"/>
                    <a:pt x="606737" y="220966"/>
                    <a:pt x="482241" y="266359"/>
                  </a:cubicBezTo>
                  <a:cubicBezTo>
                    <a:pt x="357745" y="311752"/>
                    <a:pt x="216836" y="262905"/>
                    <a:pt x="0" y="266359"/>
                  </a:cubicBezTo>
                  <a:cubicBezTo>
                    <a:pt x="-26082" y="193282"/>
                    <a:pt x="9594" y="130992"/>
                    <a:pt x="0" y="0"/>
                  </a:cubicBezTo>
                  <a:close/>
                </a:path>
                <a:path w="964481" h="266359" stroke="0" extrusionOk="0">
                  <a:moveTo>
                    <a:pt x="0" y="0"/>
                  </a:moveTo>
                  <a:cubicBezTo>
                    <a:pt x="241480" y="-7798"/>
                    <a:pt x="323368" y="20194"/>
                    <a:pt x="501530" y="0"/>
                  </a:cubicBezTo>
                  <a:cubicBezTo>
                    <a:pt x="679692" y="-20194"/>
                    <a:pt x="763452" y="34478"/>
                    <a:pt x="964481" y="0"/>
                  </a:cubicBezTo>
                  <a:cubicBezTo>
                    <a:pt x="988952" y="126314"/>
                    <a:pt x="938047" y="208879"/>
                    <a:pt x="964481" y="266359"/>
                  </a:cubicBezTo>
                  <a:cubicBezTo>
                    <a:pt x="774230" y="308314"/>
                    <a:pt x="708296" y="256762"/>
                    <a:pt x="511175" y="266359"/>
                  </a:cubicBezTo>
                  <a:cubicBezTo>
                    <a:pt x="314054" y="275956"/>
                    <a:pt x="139142" y="223022"/>
                    <a:pt x="0" y="266359"/>
                  </a:cubicBezTo>
                  <a:cubicBezTo>
                    <a:pt x="-8536" y="195081"/>
                    <a:pt x="29673" y="87088"/>
                    <a:pt x="0" y="0"/>
                  </a:cubicBezTo>
                  <a:close/>
                </a:path>
              </a:pathLst>
            </a:custGeom>
            <a:solidFill>
              <a:schemeClr val="bg1"/>
            </a:solidFill>
            <a:ln w="28575">
              <a:solidFill>
                <a:schemeClr val="bg2"/>
              </a:solidFill>
              <a:extLst>
                <a:ext uri="{C807C97D-BFC1-408E-A445-0C87EB9F89A2}">
                  <ask:lineSketchStyleProps xmlns:ask="http://schemas.microsoft.com/office/drawing/2018/sketchyshapes" sd="2561444640">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endParaRPr lang="en-US" sz="2000" b="1" strike="noStrike" spc="-1" dirty="0">
                <a:latin typeface="Arial"/>
                <a:ea typeface="Noto Sans CJK SC"/>
              </a:endParaRPr>
            </a:p>
          </p:txBody>
        </p:sp>
      </p:grpSp>
      <mc:AlternateContent xmlns:mc="http://schemas.openxmlformats.org/markup-compatibility/2006" xmlns:a14="http://schemas.microsoft.com/office/drawing/2010/main">
        <mc:Choice Requires="a14">
          <p:sp>
            <p:nvSpPr>
              <p:cNvPr id="27" name="CustomShape 12">
                <a:extLst>
                  <a:ext uri="{FF2B5EF4-FFF2-40B4-BE49-F238E27FC236}">
                    <a16:creationId xmlns:a16="http://schemas.microsoft.com/office/drawing/2014/main" id="{4C179628-43EE-B5FB-4E20-25865CADC5A9}"/>
                  </a:ext>
                </a:extLst>
              </p:cNvPr>
              <p:cNvSpPr/>
              <p:nvPr/>
            </p:nvSpPr>
            <p:spPr>
              <a:xfrm>
                <a:off x="8464810" y="3951881"/>
                <a:ext cx="3102931" cy="974332"/>
              </a:xfrm>
              <a:custGeom>
                <a:avLst/>
                <a:gdLst>
                  <a:gd name="connsiteX0" fmla="*/ 0 w 3102931"/>
                  <a:gd name="connsiteY0" fmla="*/ 0 h 974332"/>
                  <a:gd name="connsiteX1" fmla="*/ 486126 w 3102931"/>
                  <a:gd name="connsiteY1" fmla="*/ 0 h 974332"/>
                  <a:gd name="connsiteX2" fmla="*/ 941222 w 3102931"/>
                  <a:gd name="connsiteY2" fmla="*/ 0 h 974332"/>
                  <a:gd name="connsiteX3" fmla="*/ 1396319 w 3102931"/>
                  <a:gd name="connsiteY3" fmla="*/ 0 h 974332"/>
                  <a:gd name="connsiteX4" fmla="*/ 1913474 w 3102931"/>
                  <a:gd name="connsiteY4" fmla="*/ 0 h 974332"/>
                  <a:gd name="connsiteX5" fmla="*/ 2368571 w 3102931"/>
                  <a:gd name="connsiteY5" fmla="*/ 0 h 974332"/>
                  <a:gd name="connsiteX6" fmla="*/ 3102931 w 3102931"/>
                  <a:gd name="connsiteY6" fmla="*/ 0 h 974332"/>
                  <a:gd name="connsiteX7" fmla="*/ 3102931 w 3102931"/>
                  <a:gd name="connsiteY7" fmla="*/ 467679 h 974332"/>
                  <a:gd name="connsiteX8" fmla="*/ 3102931 w 3102931"/>
                  <a:gd name="connsiteY8" fmla="*/ 974332 h 974332"/>
                  <a:gd name="connsiteX9" fmla="*/ 2616805 w 3102931"/>
                  <a:gd name="connsiteY9" fmla="*/ 974332 h 974332"/>
                  <a:gd name="connsiteX10" fmla="*/ 2130679 w 3102931"/>
                  <a:gd name="connsiteY10" fmla="*/ 974332 h 974332"/>
                  <a:gd name="connsiteX11" fmla="*/ 1582495 w 3102931"/>
                  <a:gd name="connsiteY11" fmla="*/ 974332 h 974332"/>
                  <a:gd name="connsiteX12" fmla="*/ 1003281 w 3102931"/>
                  <a:gd name="connsiteY12" fmla="*/ 974332 h 974332"/>
                  <a:gd name="connsiteX13" fmla="*/ 0 w 3102931"/>
                  <a:gd name="connsiteY13" fmla="*/ 974332 h 974332"/>
                  <a:gd name="connsiteX14" fmla="*/ 0 w 3102931"/>
                  <a:gd name="connsiteY14" fmla="*/ 496909 h 974332"/>
                  <a:gd name="connsiteX15" fmla="*/ 0 w 3102931"/>
                  <a:gd name="connsiteY15" fmla="*/ 0 h 9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2931" h="974332" fill="none" extrusionOk="0">
                    <a:moveTo>
                      <a:pt x="0" y="0"/>
                    </a:moveTo>
                    <a:cubicBezTo>
                      <a:pt x="111181" y="-22167"/>
                      <a:pt x="356412" y="1524"/>
                      <a:pt x="486126" y="0"/>
                    </a:cubicBezTo>
                    <a:cubicBezTo>
                      <a:pt x="615840" y="-1524"/>
                      <a:pt x="789880" y="52682"/>
                      <a:pt x="941222" y="0"/>
                    </a:cubicBezTo>
                    <a:cubicBezTo>
                      <a:pt x="1092564" y="-52682"/>
                      <a:pt x="1245810" y="26835"/>
                      <a:pt x="1396319" y="0"/>
                    </a:cubicBezTo>
                    <a:cubicBezTo>
                      <a:pt x="1546828" y="-26835"/>
                      <a:pt x="1754301" y="53807"/>
                      <a:pt x="1913474" y="0"/>
                    </a:cubicBezTo>
                    <a:cubicBezTo>
                      <a:pt x="2072648" y="-53807"/>
                      <a:pt x="2245873" y="13337"/>
                      <a:pt x="2368571" y="0"/>
                    </a:cubicBezTo>
                    <a:cubicBezTo>
                      <a:pt x="2491269" y="-13337"/>
                      <a:pt x="2749863" y="31740"/>
                      <a:pt x="3102931" y="0"/>
                    </a:cubicBezTo>
                    <a:cubicBezTo>
                      <a:pt x="3111125" y="168171"/>
                      <a:pt x="3069728" y="315647"/>
                      <a:pt x="3102931" y="467679"/>
                    </a:cubicBezTo>
                    <a:cubicBezTo>
                      <a:pt x="3136134" y="619711"/>
                      <a:pt x="3068809" y="829175"/>
                      <a:pt x="3102931" y="974332"/>
                    </a:cubicBezTo>
                    <a:cubicBezTo>
                      <a:pt x="2925546" y="1015940"/>
                      <a:pt x="2849248" y="936310"/>
                      <a:pt x="2616805" y="974332"/>
                    </a:cubicBezTo>
                    <a:cubicBezTo>
                      <a:pt x="2384362" y="1012354"/>
                      <a:pt x="2346105" y="926498"/>
                      <a:pt x="2130679" y="974332"/>
                    </a:cubicBezTo>
                    <a:cubicBezTo>
                      <a:pt x="1915253" y="1022166"/>
                      <a:pt x="1849895" y="951549"/>
                      <a:pt x="1582495" y="974332"/>
                    </a:cubicBezTo>
                    <a:cubicBezTo>
                      <a:pt x="1315095" y="997115"/>
                      <a:pt x="1184654" y="915814"/>
                      <a:pt x="1003281" y="974332"/>
                    </a:cubicBezTo>
                    <a:cubicBezTo>
                      <a:pt x="821908" y="1032850"/>
                      <a:pt x="468760" y="883965"/>
                      <a:pt x="0" y="974332"/>
                    </a:cubicBezTo>
                    <a:cubicBezTo>
                      <a:pt x="-6523" y="741422"/>
                      <a:pt x="25324" y="649823"/>
                      <a:pt x="0" y="496909"/>
                    </a:cubicBezTo>
                    <a:cubicBezTo>
                      <a:pt x="-25324" y="343995"/>
                      <a:pt x="51066" y="129310"/>
                      <a:pt x="0" y="0"/>
                    </a:cubicBezTo>
                    <a:close/>
                  </a:path>
                  <a:path w="3102931" h="974332" stroke="0" extrusionOk="0">
                    <a:moveTo>
                      <a:pt x="0" y="0"/>
                    </a:moveTo>
                    <a:cubicBezTo>
                      <a:pt x="252276" y="-65082"/>
                      <a:pt x="462938" y="56121"/>
                      <a:pt x="579214" y="0"/>
                    </a:cubicBezTo>
                    <a:cubicBezTo>
                      <a:pt x="695490" y="-56121"/>
                      <a:pt x="876011" y="7462"/>
                      <a:pt x="1096369" y="0"/>
                    </a:cubicBezTo>
                    <a:cubicBezTo>
                      <a:pt x="1316727" y="-7462"/>
                      <a:pt x="1440165" y="41768"/>
                      <a:pt x="1644553" y="0"/>
                    </a:cubicBezTo>
                    <a:cubicBezTo>
                      <a:pt x="1848941" y="-41768"/>
                      <a:pt x="1985920" y="5278"/>
                      <a:pt x="2099650" y="0"/>
                    </a:cubicBezTo>
                    <a:cubicBezTo>
                      <a:pt x="2213380" y="-5278"/>
                      <a:pt x="2440219" y="51586"/>
                      <a:pt x="2585776" y="0"/>
                    </a:cubicBezTo>
                    <a:cubicBezTo>
                      <a:pt x="2731333" y="-51586"/>
                      <a:pt x="2912405" y="11041"/>
                      <a:pt x="3102931" y="0"/>
                    </a:cubicBezTo>
                    <a:cubicBezTo>
                      <a:pt x="3111534" y="174125"/>
                      <a:pt x="3049903" y="330508"/>
                      <a:pt x="3102931" y="477423"/>
                    </a:cubicBezTo>
                    <a:cubicBezTo>
                      <a:pt x="3155959" y="624338"/>
                      <a:pt x="3045382" y="785433"/>
                      <a:pt x="3102931" y="974332"/>
                    </a:cubicBezTo>
                    <a:cubicBezTo>
                      <a:pt x="2896503" y="1031049"/>
                      <a:pt x="2804185" y="918260"/>
                      <a:pt x="2554747" y="974332"/>
                    </a:cubicBezTo>
                    <a:cubicBezTo>
                      <a:pt x="2305309" y="1030404"/>
                      <a:pt x="2170967" y="917874"/>
                      <a:pt x="2068621" y="974332"/>
                    </a:cubicBezTo>
                    <a:cubicBezTo>
                      <a:pt x="1966275" y="1030790"/>
                      <a:pt x="1668515" y="924974"/>
                      <a:pt x="1520436" y="974332"/>
                    </a:cubicBezTo>
                    <a:cubicBezTo>
                      <a:pt x="1372358" y="1023690"/>
                      <a:pt x="1258319" y="961844"/>
                      <a:pt x="1003281" y="974332"/>
                    </a:cubicBezTo>
                    <a:cubicBezTo>
                      <a:pt x="748244" y="986820"/>
                      <a:pt x="618678" y="916230"/>
                      <a:pt x="455097" y="974332"/>
                    </a:cubicBezTo>
                    <a:cubicBezTo>
                      <a:pt x="291516" y="1032434"/>
                      <a:pt x="95461" y="963393"/>
                      <a:pt x="0" y="974332"/>
                    </a:cubicBezTo>
                    <a:cubicBezTo>
                      <a:pt x="-20268" y="733302"/>
                      <a:pt x="36749" y="691302"/>
                      <a:pt x="0" y="487166"/>
                    </a:cubicBezTo>
                    <a:cubicBezTo>
                      <a:pt x="-36749" y="283030"/>
                      <a:pt x="22289" y="184863"/>
                      <a:pt x="0" y="0"/>
                    </a:cubicBezTo>
                    <a:close/>
                  </a:path>
                </a:pathLst>
              </a:custGeom>
              <a:solidFill>
                <a:srgbClr val="FFD7D7"/>
              </a:solidFill>
              <a:ln w="28575">
                <a:solidFill>
                  <a:srgbClr val="C00000"/>
                </a:solidFill>
                <a:extLst>
                  <a:ext uri="{C807C97D-BFC1-408E-A445-0C87EB9F89A2}">
                    <ask:lineSketchStyleProps xmlns:ask="http://schemas.microsoft.com/office/drawing/2018/sketchyshapes" sd="2561444640">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strike="noStrike" spc="-1" dirty="0" err="1">
                    <a:latin typeface="Arial"/>
                    <a:ea typeface="Noto Sans CJK SC"/>
                  </a:rPr>
                  <a:t>CsI</a:t>
                </a:r>
                <a:r>
                  <a:rPr lang="en-US" sz="2000" b="1" strike="noStrike" spc="-1" dirty="0">
                    <a:latin typeface="Arial"/>
                    <a:ea typeface="Noto Sans CJK SC"/>
                  </a:rPr>
                  <a:t> photocathode </a:t>
                </a:r>
              </a:p>
              <a:p>
                <a:pPr algn="ctr">
                  <a:lnSpc>
                    <a:spcPts val="1633"/>
                  </a:lnSpc>
                  <a:spcBef>
                    <a:spcPts val="189"/>
                  </a:spcBef>
                  <a:spcAft>
                    <a:spcPts val="189"/>
                  </a:spcAft>
                </a:pPr>
                <a:r>
                  <a:rPr lang="en-US" sz="2000" b="1" spc="-1" dirty="0">
                    <a:latin typeface="Arial"/>
                    <a:ea typeface="Noto Sans CJK SC"/>
                  </a:rPr>
                  <a:t>Best timing: </a:t>
                </a:r>
                <a:r>
                  <a:rPr lang="en-US" sz="2000" b="1" strike="noStrike" spc="-1" dirty="0">
                    <a:latin typeface="Arial"/>
                    <a:ea typeface="Noto Sans CJK SC"/>
                  </a:rPr>
                  <a:t>25.4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0.2</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27" name="CustomShape 12">
                <a:extLst>
                  <a:ext uri="{FF2B5EF4-FFF2-40B4-BE49-F238E27FC236}">
                    <a16:creationId xmlns:a16="http://schemas.microsoft.com/office/drawing/2014/main" id="{4C179628-43EE-B5FB-4E20-25865CADC5A9}"/>
                  </a:ext>
                </a:extLst>
              </p:cNvPr>
              <p:cNvSpPr>
                <a:spLocks noRot="1" noChangeAspect="1" noMove="1" noResize="1" noEditPoints="1" noAdjustHandles="1" noChangeArrowheads="1" noChangeShapeType="1" noTextEdit="1"/>
              </p:cNvSpPr>
              <p:nvPr/>
            </p:nvSpPr>
            <p:spPr>
              <a:xfrm>
                <a:off x="8464810" y="3951881"/>
                <a:ext cx="3102931" cy="974332"/>
              </a:xfrm>
              <a:prstGeom prst="rect">
                <a:avLst/>
              </a:prstGeom>
              <a:blipFill>
                <a:blip r:embed="rId8"/>
                <a:stretch>
                  <a:fillRect l="-4062" r="-3482"/>
                </a:stretch>
              </a:blipFill>
              <a:ln w="28575">
                <a:solidFill>
                  <a:srgbClr val="C00000"/>
                </a:solidFill>
                <a:extLst>
                  <a:ext uri="{C807C97D-BFC1-408E-A445-0C87EB9F89A2}">
                    <ask:lineSketchStyleProps xmlns:ask="http://schemas.microsoft.com/office/drawing/2018/sketchyshapes" sd="2561444640">
                      <a:custGeom>
                        <a:avLst/>
                        <a:gdLst>
                          <a:gd name="connsiteX0" fmla="*/ 0 w 3102931"/>
                          <a:gd name="connsiteY0" fmla="*/ 0 h 974332"/>
                          <a:gd name="connsiteX1" fmla="*/ 486126 w 3102931"/>
                          <a:gd name="connsiteY1" fmla="*/ 0 h 974332"/>
                          <a:gd name="connsiteX2" fmla="*/ 941222 w 3102931"/>
                          <a:gd name="connsiteY2" fmla="*/ 0 h 974332"/>
                          <a:gd name="connsiteX3" fmla="*/ 1396319 w 3102931"/>
                          <a:gd name="connsiteY3" fmla="*/ 0 h 974332"/>
                          <a:gd name="connsiteX4" fmla="*/ 1913474 w 3102931"/>
                          <a:gd name="connsiteY4" fmla="*/ 0 h 974332"/>
                          <a:gd name="connsiteX5" fmla="*/ 2368571 w 3102931"/>
                          <a:gd name="connsiteY5" fmla="*/ 0 h 974332"/>
                          <a:gd name="connsiteX6" fmla="*/ 3102931 w 3102931"/>
                          <a:gd name="connsiteY6" fmla="*/ 0 h 974332"/>
                          <a:gd name="connsiteX7" fmla="*/ 3102931 w 3102931"/>
                          <a:gd name="connsiteY7" fmla="*/ 467679 h 974332"/>
                          <a:gd name="connsiteX8" fmla="*/ 3102931 w 3102931"/>
                          <a:gd name="connsiteY8" fmla="*/ 974332 h 974332"/>
                          <a:gd name="connsiteX9" fmla="*/ 2616805 w 3102931"/>
                          <a:gd name="connsiteY9" fmla="*/ 974332 h 974332"/>
                          <a:gd name="connsiteX10" fmla="*/ 2130679 w 3102931"/>
                          <a:gd name="connsiteY10" fmla="*/ 974332 h 974332"/>
                          <a:gd name="connsiteX11" fmla="*/ 1582495 w 3102931"/>
                          <a:gd name="connsiteY11" fmla="*/ 974332 h 974332"/>
                          <a:gd name="connsiteX12" fmla="*/ 1003281 w 3102931"/>
                          <a:gd name="connsiteY12" fmla="*/ 974332 h 974332"/>
                          <a:gd name="connsiteX13" fmla="*/ 0 w 3102931"/>
                          <a:gd name="connsiteY13" fmla="*/ 974332 h 974332"/>
                          <a:gd name="connsiteX14" fmla="*/ 0 w 3102931"/>
                          <a:gd name="connsiteY14" fmla="*/ 496909 h 974332"/>
                          <a:gd name="connsiteX15" fmla="*/ 0 w 3102931"/>
                          <a:gd name="connsiteY15" fmla="*/ 0 h 9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2931" h="974332" fill="none" extrusionOk="0">
                            <a:moveTo>
                              <a:pt x="0" y="0"/>
                            </a:moveTo>
                            <a:cubicBezTo>
                              <a:pt x="111181" y="-22167"/>
                              <a:pt x="356412" y="1524"/>
                              <a:pt x="486126" y="0"/>
                            </a:cubicBezTo>
                            <a:cubicBezTo>
                              <a:pt x="615840" y="-1524"/>
                              <a:pt x="789880" y="52682"/>
                              <a:pt x="941222" y="0"/>
                            </a:cubicBezTo>
                            <a:cubicBezTo>
                              <a:pt x="1092564" y="-52682"/>
                              <a:pt x="1245810" y="26835"/>
                              <a:pt x="1396319" y="0"/>
                            </a:cubicBezTo>
                            <a:cubicBezTo>
                              <a:pt x="1546828" y="-26835"/>
                              <a:pt x="1754301" y="53807"/>
                              <a:pt x="1913474" y="0"/>
                            </a:cubicBezTo>
                            <a:cubicBezTo>
                              <a:pt x="2072648" y="-53807"/>
                              <a:pt x="2245873" y="13337"/>
                              <a:pt x="2368571" y="0"/>
                            </a:cubicBezTo>
                            <a:cubicBezTo>
                              <a:pt x="2491269" y="-13337"/>
                              <a:pt x="2749863" y="31740"/>
                              <a:pt x="3102931" y="0"/>
                            </a:cubicBezTo>
                            <a:cubicBezTo>
                              <a:pt x="3111125" y="168171"/>
                              <a:pt x="3069728" y="315647"/>
                              <a:pt x="3102931" y="467679"/>
                            </a:cubicBezTo>
                            <a:cubicBezTo>
                              <a:pt x="3136134" y="619711"/>
                              <a:pt x="3068809" y="829175"/>
                              <a:pt x="3102931" y="974332"/>
                            </a:cubicBezTo>
                            <a:cubicBezTo>
                              <a:pt x="2925546" y="1015940"/>
                              <a:pt x="2849248" y="936310"/>
                              <a:pt x="2616805" y="974332"/>
                            </a:cubicBezTo>
                            <a:cubicBezTo>
                              <a:pt x="2384362" y="1012354"/>
                              <a:pt x="2346105" y="926498"/>
                              <a:pt x="2130679" y="974332"/>
                            </a:cubicBezTo>
                            <a:cubicBezTo>
                              <a:pt x="1915253" y="1022166"/>
                              <a:pt x="1849895" y="951549"/>
                              <a:pt x="1582495" y="974332"/>
                            </a:cubicBezTo>
                            <a:cubicBezTo>
                              <a:pt x="1315095" y="997115"/>
                              <a:pt x="1184654" y="915814"/>
                              <a:pt x="1003281" y="974332"/>
                            </a:cubicBezTo>
                            <a:cubicBezTo>
                              <a:pt x="821908" y="1032850"/>
                              <a:pt x="468760" y="883965"/>
                              <a:pt x="0" y="974332"/>
                            </a:cubicBezTo>
                            <a:cubicBezTo>
                              <a:pt x="-6523" y="741422"/>
                              <a:pt x="25324" y="649823"/>
                              <a:pt x="0" y="496909"/>
                            </a:cubicBezTo>
                            <a:cubicBezTo>
                              <a:pt x="-25324" y="343995"/>
                              <a:pt x="51066" y="129310"/>
                              <a:pt x="0" y="0"/>
                            </a:cubicBezTo>
                            <a:close/>
                          </a:path>
                          <a:path w="3102931" h="974332" stroke="0" extrusionOk="0">
                            <a:moveTo>
                              <a:pt x="0" y="0"/>
                            </a:moveTo>
                            <a:cubicBezTo>
                              <a:pt x="252276" y="-65082"/>
                              <a:pt x="462938" y="56121"/>
                              <a:pt x="579214" y="0"/>
                            </a:cubicBezTo>
                            <a:cubicBezTo>
                              <a:pt x="695490" y="-56121"/>
                              <a:pt x="876011" y="7462"/>
                              <a:pt x="1096369" y="0"/>
                            </a:cubicBezTo>
                            <a:cubicBezTo>
                              <a:pt x="1316727" y="-7462"/>
                              <a:pt x="1440165" y="41768"/>
                              <a:pt x="1644553" y="0"/>
                            </a:cubicBezTo>
                            <a:cubicBezTo>
                              <a:pt x="1848941" y="-41768"/>
                              <a:pt x="1985920" y="5278"/>
                              <a:pt x="2099650" y="0"/>
                            </a:cubicBezTo>
                            <a:cubicBezTo>
                              <a:pt x="2213380" y="-5278"/>
                              <a:pt x="2440219" y="51586"/>
                              <a:pt x="2585776" y="0"/>
                            </a:cubicBezTo>
                            <a:cubicBezTo>
                              <a:pt x="2731333" y="-51586"/>
                              <a:pt x="2912405" y="11041"/>
                              <a:pt x="3102931" y="0"/>
                            </a:cubicBezTo>
                            <a:cubicBezTo>
                              <a:pt x="3111534" y="174125"/>
                              <a:pt x="3049903" y="330508"/>
                              <a:pt x="3102931" y="477423"/>
                            </a:cubicBezTo>
                            <a:cubicBezTo>
                              <a:pt x="3155959" y="624338"/>
                              <a:pt x="3045382" y="785433"/>
                              <a:pt x="3102931" y="974332"/>
                            </a:cubicBezTo>
                            <a:cubicBezTo>
                              <a:pt x="2896503" y="1031049"/>
                              <a:pt x="2804185" y="918260"/>
                              <a:pt x="2554747" y="974332"/>
                            </a:cubicBezTo>
                            <a:cubicBezTo>
                              <a:pt x="2305309" y="1030404"/>
                              <a:pt x="2170967" y="917874"/>
                              <a:pt x="2068621" y="974332"/>
                            </a:cubicBezTo>
                            <a:cubicBezTo>
                              <a:pt x="1966275" y="1030790"/>
                              <a:pt x="1668515" y="924974"/>
                              <a:pt x="1520436" y="974332"/>
                            </a:cubicBezTo>
                            <a:cubicBezTo>
                              <a:pt x="1372358" y="1023690"/>
                              <a:pt x="1258319" y="961844"/>
                              <a:pt x="1003281" y="974332"/>
                            </a:cubicBezTo>
                            <a:cubicBezTo>
                              <a:pt x="748244" y="986820"/>
                              <a:pt x="618678" y="916230"/>
                              <a:pt x="455097" y="974332"/>
                            </a:cubicBezTo>
                            <a:cubicBezTo>
                              <a:pt x="291516" y="1032434"/>
                              <a:pt x="95461" y="963393"/>
                              <a:pt x="0" y="974332"/>
                            </a:cubicBezTo>
                            <a:cubicBezTo>
                              <a:pt x="-20268" y="733302"/>
                              <a:pt x="36749" y="691302"/>
                              <a:pt x="0" y="487166"/>
                            </a:cubicBezTo>
                            <a:cubicBezTo>
                              <a:pt x="-36749" y="283030"/>
                              <a:pt x="22289" y="184863"/>
                              <a:pt x="0" y="0"/>
                            </a:cubicBezTo>
                            <a:close/>
                          </a:path>
                        </a:pathLst>
                      </a:custGeom>
                      <ask:type>
                        <ask:lineSketchScribble/>
                      </ask:type>
                    </ask:lineSketchStyleProps>
                  </a:ext>
                </a:extLst>
              </a:ln>
            </p:spPr>
            <p:txBody>
              <a:bodyPr/>
              <a:lstStyle/>
              <a:p>
                <a:r>
                  <a:rPr lang="en-US">
                    <a:noFill/>
                  </a:rPr>
                  <a:t> </a:t>
                </a:r>
              </a:p>
            </p:txBody>
          </p:sp>
        </mc:Fallback>
      </mc:AlternateContent>
    </p:spTree>
    <p:extLst>
      <p:ext uri="{BB962C8B-B14F-4D97-AF65-F5344CB8AC3E}">
        <p14:creationId xmlns:p14="http://schemas.microsoft.com/office/powerpoint/2010/main" val="19068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08C5C8FE-E2F4-9B00-703C-2D13AC73EDC0}"/>
              </a:ext>
            </a:extLst>
          </p:cNvPr>
          <p:cNvGrpSpPr/>
          <p:nvPr/>
        </p:nvGrpSpPr>
        <p:grpSpPr>
          <a:xfrm>
            <a:off x="10127678" y="2785421"/>
            <a:ext cx="1765490" cy="1551687"/>
            <a:chOff x="10317748" y="1353280"/>
            <a:chExt cx="1765490" cy="1551687"/>
          </a:xfrm>
        </p:grpSpPr>
        <p:grpSp>
          <p:nvGrpSpPr>
            <p:cNvPr id="39" name="Group 38">
              <a:extLst>
                <a:ext uri="{FF2B5EF4-FFF2-40B4-BE49-F238E27FC236}">
                  <a16:creationId xmlns:a16="http://schemas.microsoft.com/office/drawing/2014/main" id="{5FEEA9E6-33A4-62D0-BA0E-4E4AF1E7B02F}"/>
                </a:ext>
              </a:extLst>
            </p:cNvPr>
            <p:cNvGrpSpPr/>
            <p:nvPr/>
          </p:nvGrpSpPr>
          <p:grpSpPr>
            <a:xfrm>
              <a:off x="10317748" y="1353280"/>
              <a:ext cx="1765490" cy="1551687"/>
              <a:chOff x="10317748" y="1353280"/>
              <a:chExt cx="1765490" cy="1551687"/>
            </a:xfrm>
          </p:grpSpPr>
          <p:pic>
            <p:nvPicPr>
              <p:cNvPr id="21" name="Picture 20">
                <a:extLst>
                  <a:ext uri="{FF2B5EF4-FFF2-40B4-BE49-F238E27FC236}">
                    <a16:creationId xmlns:a16="http://schemas.microsoft.com/office/drawing/2014/main" id="{7FDA1F9F-23E7-CE5F-8C14-79B01DD2E83C}"/>
                  </a:ext>
                </a:extLst>
              </p:cNvPr>
              <p:cNvPicPr>
                <a:picLocks noChangeAspect="1"/>
              </p:cNvPicPr>
              <p:nvPr/>
            </p:nvPicPr>
            <p:blipFill>
              <a:blip r:embed="rId2"/>
              <a:stretch>
                <a:fillRect/>
              </a:stretch>
            </p:blipFill>
            <p:spPr>
              <a:xfrm>
                <a:off x="10317748" y="1353280"/>
                <a:ext cx="1765490" cy="1551687"/>
              </a:xfrm>
              <a:prstGeom prst="rect">
                <a:avLst/>
              </a:prstGeom>
            </p:spPr>
          </p:pic>
          <p:grpSp>
            <p:nvGrpSpPr>
              <p:cNvPr id="38" name="Group 37">
                <a:extLst>
                  <a:ext uri="{FF2B5EF4-FFF2-40B4-BE49-F238E27FC236}">
                    <a16:creationId xmlns:a16="http://schemas.microsoft.com/office/drawing/2014/main" id="{17156745-FF9D-2AEB-89D1-80F8B7E5E866}"/>
                  </a:ext>
                </a:extLst>
              </p:cNvPr>
              <p:cNvGrpSpPr/>
              <p:nvPr/>
            </p:nvGrpSpPr>
            <p:grpSpPr>
              <a:xfrm>
                <a:off x="10694131" y="1761379"/>
                <a:ext cx="981722" cy="854682"/>
                <a:chOff x="10694131" y="1761379"/>
                <a:chExt cx="981722" cy="854682"/>
              </a:xfrm>
            </p:grpSpPr>
            <p:sp>
              <p:nvSpPr>
                <p:cNvPr id="24" name="Multiplication Sign 23">
                  <a:extLst>
                    <a:ext uri="{FF2B5EF4-FFF2-40B4-BE49-F238E27FC236}">
                      <a16:creationId xmlns:a16="http://schemas.microsoft.com/office/drawing/2014/main" id="{D31D2A08-07B9-DAF3-3D36-3F8454EEC5A3}"/>
                    </a:ext>
                  </a:extLst>
                </p:cNvPr>
                <p:cNvSpPr/>
                <p:nvPr/>
              </p:nvSpPr>
              <p:spPr>
                <a:xfrm>
                  <a:off x="11168889" y="1985414"/>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5" name="Multiplication Sign 24">
                  <a:extLst>
                    <a:ext uri="{FF2B5EF4-FFF2-40B4-BE49-F238E27FC236}">
                      <a16:creationId xmlns:a16="http://schemas.microsoft.com/office/drawing/2014/main" id="{38736CD7-34FD-BD6A-9C75-45337E0DCED7}"/>
                    </a:ext>
                  </a:extLst>
                </p:cNvPr>
                <p:cNvSpPr/>
                <p:nvPr/>
              </p:nvSpPr>
              <p:spPr>
                <a:xfrm>
                  <a:off x="11272684" y="1985987"/>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2" name="Multiplication Sign 31">
                  <a:extLst>
                    <a:ext uri="{FF2B5EF4-FFF2-40B4-BE49-F238E27FC236}">
                      <a16:creationId xmlns:a16="http://schemas.microsoft.com/office/drawing/2014/main" id="{94ACA446-C67E-3807-D4D9-E0EDD7507C0D}"/>
                    </a:ext>
                  </a:extLst>
                </p:cNvPr>
                <p:cNvSpPr/>
                <p:nvPr/>
              </p:nvSpPr>
              <p:spPr>
                <a:xfrm>
                  <a:off x="10694132" y="2332357"/>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nvGrpSpPr>
                <p:cNvPr id="37" name="Group 36">
                  <a:extLst>
                    <a:ext uri="{FF2B5EF4-FFF2-40B4-BE49-F238E27FC236}">
                      <a16:creationId xmlns:a16="http://schemas.microsoft.com/office/drawing/2014/main" id="{3AEF1F77-BEBE-8B9D-DB85-7473651E51E3}"/>
                    </a:ext>
                  </a:extLst>
                </p:cNvPr>
                <p:cNvGrpSpPr/>
                <p:nvPr/>
              </p:nvGrpSpPr>
              <p:grpSpPr>
                <a:xfrm>
                  <a:off x="10694131" y="1761379"/>
                  <a:ext cx="981722" cy="854682"/>
                  <a:chOff x="10694131" y="1761379"/>
                  <a:chExt cx="981722" cy="854682"/>
                </a:xfrm>
              </p:grpSpPr>
              <p:sp>
                <p:nvSpPr>
                  <p:cNvPr id="22" name="Multiplication Sign 21">
                    <a:extLst>
                      <a:ext uri="{FF2B5EF4-FFF2-40B4-BE49-F238E27FC236}">
                        <a16:creationId xmlns:a16="http://schemas.microsoft.com/office/drawing/2014/main" id="{BCF8C4B7-A924-FDED-F1D9-588F6786ECA1}"/>
                      </a:ext>
                    </a:extLst>
                  </p:cNvPr>
                  <p:cNvSpPr/>
                  <p:nvPr/>
                </p:nvSpPr>
                <p:spPr>
                  <a:xfrm>
                    <a:off x="11048649" y="1761379"/>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3" name="Multiplication Sign 22">
                    <a:extLst>
                      <a:ext uri="{FF2B5EF4-FFF2-40B4-BE49-F238E27FC236}">
                        <a16:creationId xmlns:a16="http://schemas.microsoft.com/office/drawing/2014/main" id="{30A7F567-06C9-40B8-0EFA-44ED7B316BB7}"/>
                      </a:ext>
                    </a:extLst>
                  </p:cNvPr>
                  <p:cNvSpPr/>
                  <p:nvPr/>
                </p:nvSpPr>
                <p:spPr>
                  <a:xfrm>
                    <a:off x="11612646" y="1881484"/>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6" name="Multiplication Sign 25">
                    <a:extLst>
                      <a:ext uri="{FF2B5EF4-FFF2-40B4-BE49-F238E27FC236}">
                        <a16:creationId xmlns:a16="http://schemas.microsoft.com/office/drawing/2014/main" id="{5EE56396-2425-E3A7-C318-9B1CD3D309F4}"/>
                      </a:ext>
                    </a:extLst>
                  </p:cNvPr>
                  <p:cNvSpPr/>
                  <p:nvPr/>
                </p:nvSpPr>
                <p:spPr>
                  <a:xfrm>
                    <a:off x="10929403" y="2095674"/>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7" name="Multiplication Sign 26">
                    <a:extLst>
                      <a:ext uri="{FF2B5EF4-FFF2-40B4-BE49-F238E27FC236}">
                        <a16:creationId xmlns:a16="http://schemas.microsoft.com/office/drawing/2014/main" id="{40B2F2B9-8E3A-33B9-FF66-B683291A3E96}"/>
                      </a:ext>
                    </a:extLst>
                  </p:cNvPr>
                  <p:cNvSpPr/>
                  <p:nvPr/>
                </p:nvSpPr>
                <p:spPr>
                  <a:xfrm>
                    <a:off x="11388713" y="2095674"/>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8" name="Multiplication Sign 27">
                    <a:extLst>
                      <a:ext uri="{FF2B5EF4-FFF2-40B4-BE49-F238E27FC236}">
                        <a16:creationId xmlns:a16="http://schemas.microsoft.com/office/drawing/2014/main" id="{93237655-E70A-CD61-C88A-761F8A6BBFF6}"/>
                      </a:ext>
                    </a:extLst>
                  </p:cNvPr>
                  <p:cNvSpPr/>
                  <p:nvPr/>
                </p:nvSpPr>
                <p:spPr>
                  <a:xfrm>
                    <a:off x="11156949" y="2217880"/>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9" name="Multiplication Sign 28">
                    <a:extLst>
                      <a:ext uri="{FF2B5EF4-FFF2-40B4-BE49-F238E27FC236}">
                        <a16:creationId xmlns:a16="http://schemas.microsoft.com/office/drawing/2014/main" id="{297C1BB1-75EB-03B1-B0D7-77ABB84DC4F4}"/>
                      </a:ext>
                    </a:extLst>
                  </p:cNvPr>
                  <p:cNvSpPr/>
                  <p:nvPr/>
                </p:nvSpPr>
                <p:spPr>
                  <a:xfrm>
                    <a:off x="11266511" y="2205237"/>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1" name="Multiplication Sign 30">
                    <a:extLst>
                      <a:ext uri="{FF2B5EF4-FFF2-40B4-BE49-F238E27FC236}">
                        <a16:creationId xmlns:a16="http://schemas.microsoft.com/office/drawing/2014/main" id="{8642ADCD-2328-7E8F-7578-C58810A19E44}"/>
                      </a:ext>
                    </a:extLst>
                  </p:cNvPr>
                  <p:cNvSpPr/>
                  <p:nvPr/>
                </p:nvSpPr>
                <p:spPr>
                  <a:xfrm>
                    <a:off x="11507399" y="2551472"/>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3" name="Multiplication Sign 32">
                    <a:extLst>
                      <a:ext uri="{FF2B5EF4-FFF2-40B4-BE49-F238E27FC236}">
                        <a16:creationId xmlns:a16="http://schemas.microsoft.com/office/drawing/2014/main" id="{2B2F2465-A680-289C-5A3B-50CDDF543916}"/>
                      </a:ext>
                    </a:extLst>
                  </p:cNvPr>
                  <p:cNvSpPr/>
                  <p:nvPr/>
                </p:nvSpPr>
                <p:spPr>
                  <a:xfrm>
                    <a:off x="10934323" y="2429273"/>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4" name="Multiplication Sign 33">
                    <a:extLst>
                      <a:ext uri="{FF2B5EF4-FFF2-40B4-BE49-F238E27FC236}">
                        <a16:creationId xmlns:a16="http://schemas.microsoft.com/office/drawing/2014/main" id="{E13B57D1-89FE-F3B4-196F-D69A91A17EAF}"/>
                      </a:ext>
                    </a:extLst>
                  </p:cNvPr>
                  <p:cNvSpPr/>
                  <p:nvPr/>
                </p:nvSpPr>
                <p:spPr>
                  <a:xfrm>
                    <a:off x="10694131" y="2450343"/>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5" name="Multiplication Sign 34">
                    <a:extLst>
                      <a:ext uri="{FF2B5EF4-FFF2-40B4-BE49-F238E27FC236}">
                        <a16:creationId xmlns:a16="http://schemas.microsoft.com/office/drawing/2014/main" id="{B3997B72-5128-EF8C-0D7B-E997B6DA7BCC}"/>
                      </a:ext>
                    </a:extLst>
                  </p:cNvPr>
                  <p:cNvSpPr/>
                  <p:nvPr/>
                </p:nvSpPr>
                <p:spPr>
                  <a:xfrm>
                    <a:off x="10694136" y="2551470"/>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6" name="Multiplication Sign 35">
                    <a:extLst>
                      <a:ext uri="{FF2B5EF4-FFF2-40B4-BE49-F238E27FC236}">
                        <a16:creationId xmlns:a16="http://schemas.microsoft.com/office/drawing/2014/main" id="{4746C0C1-1E77-32A9-2C93-B9FD70D4F6DA}"/>
                      </a:ext>
                    </a:extLst>
                  </p:cNvPr>
                  <p:cNvSpPr/>
                  <p:nvPr/>
                </p:nvSpPr>
                <p:spPr>
                  <a:xfrm>
                    <a:off x="11166081" y="2328140"/>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grpSp>
        </p:grpSp>
        <p:sp>
          <p:nvSpPr>
            <p:cNvPr id="30" name="Multiplication Sign 29">
              <a:extLst>
                <a:ext uri="{FF2B5EF4-FFF2-40B4-BE49-F238E27FC236}">
                  <a16:creationId xmlns:a16="http://schemas.microsoft.com/office/drawing/2014/main" id="{BFFE90F5-977A-F6FD-9ABD-1DCCA0636CF0}"/>
                </a:ext>
              </a:extLst>
            </p:cNvPr>
            <p:cNvSpPr/>
            <p:nvPr/>
          </p:nvSpPr>
          <p:spPr>
            <a:xfrm>
              <a:off x="11393627" y="2328139"/>
              <a:ext cx="63207" cy="64589"/>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sp>
        <p:nvSpPr>
          <p:cNvPr id="2" name="Title 1">
            <a:extLst>
              <a:ext uri="{FF2B5EF4-FFF2-40B4-BE49-F238E27FC236}">
                <a16:creationId xmlns:a16="http://schemas.microsoft.com/office/drawing/2014/main" id="{7D2D4276-DD3A-0441-A198-02F7FBE28F19}"/>
              </a:ext>
            </a:extLst>
          </p:cNvPr>
          <p:cNvSpPr>
            <a:spLocks noGrp="1"/>
          </p:cNvSpPr>
          <p:nvPr>
            <p:ph type="title"/>
          </p:nvPr>
        </p:nvSpPr>
        <p:spPr>
          <a:xfrm>
            <a:off x="930912" y="82314"/>
            <a:ext cx="10728325" cy="871827"/>
          </a:xfrm>
        </p:spPr>
        <p:txBody>
          <a:bodyPr/>
          <a:lstStyle/>
          <a:p>
            <a:r>
              <a:rPr lang="en-US" dirty="0"/>
              <a:t>Scalability – The Electronics</a:t>
            </a:r>
          </a:p>
        </p:txBody>
      </p:sp>
      <p:sp>
        <p:nvSpPr>
          <p:cNvPr id="4" name="TextBox 9">
            <a:extLst>
              <a:ext uri="{FF2B5EF4-FFF2-40B4-BE49-F238E27FC236}">
                <a16:creationId xmlns:a16="http://schemas.microsoft.com/office/drawing/2014/main" id="{8C4C6A00-D120-127D-DB6A-0A0B8ED071F4}"/>
              </a:ext>
            </a:extLst>
          </p:cNvPr>
          <p:cNvSpPr txBox="1"/>
          <p:nvPr/>
        </p:nvSpPr>
        <p:spPr>
          <a:xfrm>
            <a:off x="144347" y="926882"/>
            <a:ext cx="5782147"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t>Towards a large-scale prototypes, we need to develop appropriate </a:t>
            </a:r>
            <a:r>
              <a:rPr lang="en-US" sz="2000" b="1" dirty="0">
                <a:solidFill>
                  <a:srgbClr val="C00000"/>
                </a:solidFill>
              </a:rPr>
              <a:t>frond-end</a:t>
            </a:r>
            <a:r>
              <a:rPr lang="en-US" sz="2000" dirty="0">
                <a:solidFill>
                  <a:srgbClr val="C00000"/>
                </a:solidFill>
              </a:rPr>
              <a:t> </a:t>
            </a:r>
            <a:r>
              <a:rPr lang="en-US" sz="2000" b="1" dirty="0">
                <a:solidFill>
                  <a:srgbClr val="C00000"/>
                </a:solidFill>
              </a:rPr>
              <a:t>&amp; back-end </a:t>
            </a:r>
            <a:r>
              <a:rPr lang="en-US" sz="2000" dirty="0"/>
              <a:t>electronics </a:t>
            </a:r>
            <a:endParaRPr lang="en-US" sz="2000" dirty="0">
              <a:solidFill>
                <a:srgbClr val="C00000"/>
              </a:solidFill>
            </a:endParaRPr>
          </a:p>
        </p:txBody>
      </p:sp>
      <p:sp>
        <p:nvSpPr>
          <p:cNvPr id="6" name="TextBox 9">
            <a:extLst>
              <a:ext uri="{FF2B5EF4-FFF2-40B4-BE49-F238E27FC236}">
                <a16:creationId xmlns:a16="http://schemas.microsoft.com/office/drawing/2014/main" id="{BB8E0BA6-5D39-5CA2-F4C8-B4FE17FAF5DE}"/>
              </a:ext>
            </a:extLst>
          </p:cNvPr>
          <p:cNvSpPr txBox="1"/>
          <p:nvPr/>
        </p:nvSpPr>
        <p:spPr>
          <a:xfrm>
            <a:off x="234921" y="1858498"/>
            <a:ext cx="3839765"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solidFill>
                  <a:srgbClr val="C00000"/>
                </a:solidFill>
              </a:rPr>
              <a:t>Discrete current preamplifiers (CEA) </a:t>
            </a:r>
          </a:p>
          <a:p>
            <a:pPr marL="609630" lvl="1" indent="-304815">
              <a:lnSpc>
                <a:spcPts val="2079"/>
              </a:lnSpc>
              <a:buFont typeface="Arial" panose="020B0604020202020204" pitchFamily="34" charset="0"/>
              <a:buChar char="•"/>
            </a:pPr>
            <a:r>
              <a:rPr lang="en-US" sz="2000" dirty="0">
                <a:solidFill>
                  <a:srgbClr val="000000"/>
                </a:solidFill>
              </a:rPr>
              <a:t>8 </a:t>
            </a:r>
            <a:r>
              <a:rPr lang="en-US" sz="2000" dirty="0" err="1">
                <a:solidFill>
                  <a:srgbClr val="000000"/>
                </a:solidFill>
              </a:rPr>
              <a:t>ch</a:t>
            </a:r>
            <a:r>
              <a:rPr lang="en-US" sz="2000" dirty="0">
                <a:solidFill>
                  <a:srgbClr val="000000"/>
                </a:solidFill>
              </a:rPr>
              <a:t> amplifier boards</a:t>
            </a:r>
          </a:p>
          <a:p>
            <a:pPr marL="609630" lvl="1" indent="-304815">
              <a:lnSpc>
                <a:spcPts val="2079"/>
              </a:lnSpc>
              <a:buFont typeface="Arial" panose="020B0604020202020204" pitchFamily="34" charset="0"/>
              <a:buChar char="•"/>
            </a:pPr>
            <a:r>
              <a:rPr lang="en-US" sz="2000" dirty="0">
                <a:solidFill>
                  <a:srgbClr val="000000"/>
                </a:solidFill>
              </a:rPr>
              <a:t>High gain &gt;30 dB</a:t>
            </a:r>
          </a:p>
          <a:p>
            <a:pPr marL="609630" lvl="1" indent="-304815">
              <a:lnSpc>
                <a:spcPts val="2079"/>
              </a:lnSpc>
              <a:buFont typeface="Arial" panose="020B0604020202020204" pitchFamily="34" charset="0"/>
              <a:buChar char="•"/>
            </a:pPr>
            <a:r>
              <a:rPr lang="en-US" sz="2000" dirty="0">
                <a:solidFill>
                  <a:srgbClr val="000000"/>
                </a:solidFill>
              </a:rPr>
              <a:t>Bandwidth &gt; 1GHz </a:t>
            </a:r>
          </a:p>
        </p:txBody>
      </p:sp>
      <p:pic>
        <p:nvPicPr>
          <p:cNvPr id="10" name="Picture 3">
            <a:extLst>
              <a:ext uri="{FF2B5EF4-FFF2-40B4-BE49-F238E27FC236}">
                <a16:creationId xmlns:a16="http://schemas.microsoft.com/office/drawing/2014/main" id="{86336CB0-2257-1018-D4FE-32205F0CAFBE}"/>
              </a:ext>
            </a:extLst>
          </p:cNvPr>
          <p:cNvPicPr/>
          <p:nvPr/>
        </p:nvPicPr>
        <p:blipFill>
          <a:blip r:embed="rId3"/>
          <a:stretch/>
        </p:blipFill>
        <p:spPr>
          <a:xfrm>
            <a:off x="4105690" y="1706960"/>
            <a:ext cx="1746142" cy="1177463"/>
          </a:xfrm>
          <a:prstGeom prst="rect">
            <a:avLst/>
          </a:prstGeom>
          <a:ln>
            <a:noFill/>
          </a:ln>
        </p:spPr>
      </p:pic>
      <p:sp>
        <p:nvSpPr>
          <p:cNvPr id="11" name="TextBox 9">
            <a:extLst>
              <a:ext uri="{FF2B5EF4-FFF2-40B4-BE49-F238E27FC236}">
                <a16:creationId xmlns:a16="http://schemas.microsoft.com/office/drawing/2014/main" id="{8F92FC8E-A7D8-E723-4EC9-7A5192C33626}"/>
              </a:ext>
            </a:extLst>
          </p:cNvPr>
          <p:cNvSpPr txBox="1"/>
          <p:nvPr/>
        </p:nvSpPr>
        <p:spPr>
          <a:xfrm>
            <a:off x="233312" y="3334397"/>
            <a:ext cx="4954230"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RF current preamplifier </a:t>
            </a:r>
            <a:br>
              <a:rPr lang="en-US" sz="2200" dirty="0">
                <a:solidFill>
                  <a:srgbClr val="C00000"/>
                </a:solidFill>
              </a:rPr>
            </a:br>
            <a:r>
              <a:rPr lang="en-US" sz="2200" dirty="0">
                <a:solidFill>
                  <a:srgbClr val="C00000"/>
                </a:solidFill>
              </a:rPr>
              <a:t>(CERN/RBI)</a:t>
            </a:r>
            <a:endParaRPr lang="en-US" sz="2200" dirty="0">
              <a:solidFill>
                <a:srgbClr val="000000"/>
              </a:solidFill>
            </a:endParaRPr>
          </a:p>
          <a:p>
            <a:pPr marL="609630" lvl="1" indent="-304815">
              <a:lnSpc>
                <a:spcPts val="2079"/>
              </a:lnSpc>
              <a:buFont typeface="Arial" panose="020B0604020202020204" pitchFamily="34" charset="0"/>
              <a:buChar char="•"/>
            </a:pPr>
            <a:r>
              <a:rPr lang="en-US" sz="2000" dirty="0">
                <a:solidFill>
                  <a:srgbClr val="000000"/>
                </a:solidFill>
              </a:rPr>
              <a:t>10 </a:t>
            </a:r>
            <a:r>
              <a:rPr lang="en-US" sz="2000" dirty="0" err="1">
                <a:solidFill>
                  <a:srgbClr val="000000"/>
                </a:solidFill>
              </a:rPr>
              <a:t>ch</a:t>
            </a:r>
            <a:r>
              <a:rPr lang="en-US" sz="2000" dirty="0">
                <a:solidFill>
                  <a:srgbClr val="000000"/>
                </a:solidFill>
              </a:rPr>
              <a:t> amplifier boards</a:t>
            </a:r>
          </a:p>
          <a:p>
            <a:pPr marL="609630" lvl="1" indent="-304815">
              <a:lnSpc>
                <a:spcPts val="2079"/>
              </a:lnSpc>
              <a:buFont typeface="Arial" panose="020B0604020202020204" pitchFamily="34" charset="0"/>
              <a:buChar char="•"/>
            </a:pPr>
            <a:r>
              <a:rPr lang="en-US" sz="2000" dirty="0">
                <a:solidFill>
                  <a:srgbClr val="000000"/>
                </a:solidFill>
              </a:rPr>
              <a:t>High gain 38.5 dB @ 100 MHz</a:t>
            </a:r>
          </a:p>
          <a:p>
            <a:pPr marL="609630" lvl="1" indent="-304815">
              <a:lnSpc>
                <a:spcPts val="2079"/>
              </a:lnSpc>
              <a:buFont typeface="Arial" panose="020B0604020202020204" pitchFamily="34" charset="0"/>
              <a:buChar char="•"/>
            </a:pPr>
            <a:r>
              <a:rPr lang="en-US" sz="2000" dirty="0">
                <a:solidFill>
                  <a:srgbClr val="000000"/>
                </a:solidFill>
              </a:rPr>
              <a:t>4 MHz&lt;Bandwidth&lt;650MHz</a:t>
            </a:r>
          </a:p>
        </p:txBody>
      </p:sp>
      <p:pic>
        <p:nvPicPr>
          <p:cNvPr id="12" name="Picture 11">
            <a:extLst>
              <a:ext uri="{FF2B5EF4-FFF2-40B4-BE49-F238E27FC236}">
                <a16:creationId xmlns:a16="http://schemas.microsoft.com/office/drawing/2014/main" id="{4440FC9C-8D40-65E8-C458-00B0504EC99D}"/>
              </a:ext>
            </a:extLst>
          </p:cNvPr>
          <p:cNvPicPr>
            <a:picLocks noChangeAspect="1"/>
          </p:cNvPicPr>
          <p:nvPr/>
        </p:nvPicPr>
        <p:blipFill>
          <a:blip r:embed="rId4"/>
          <a:stretch>
            <a:fillRect/>
          </a:stretch>
        </p:blipFill>
        <p:spPr>
          <a:xfrm>
            <a:off x="4345560" y="3296820"/>
            <a:ext cx="1577589" cy="1235916"/>
          </a:xfrm>
          <a:prstGeom prst="rect">
            <a:avLst/>
          </a:prstGeom>
        </p:spPr>
      </p:pic>
      <p:sp>
        <p:nvSpPr>
          <p:cNvPr id="13" name="Line 4">
            <a:extLst>
              <a:ext uri="{FF2B5EF4-FFF2-40B4-BE49-F238E27FC236}">
                <a16:creationId xmlns:a16="http://schemas.microsoft.com/office/drawing/2014/main" id="{B70AB9A9-E689-C890-6208-B804F6CD5683}"/>
              </a:ext>
            </a:extLst>
          </p:cNvPr>
          <p:cNvSpPr/>
          <p:nvPr/>
        </p:nvSpPr>
        <p:spPr>
          <a:xfrm flipH="1">
            <a:off x="5997437" y="676879"/>
            <a:ext cx="31004" cy="5413298"/>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5" name="TextBox 14">
            <a:extLst>
              <a:ext uri="{FF2B5EF4-FFF2-40B4-BE49-F238E27FC236}">
                <a16:creationId xmlns:a16="http://schemas.microsoft.com/office/drawing/2014/main" id="{44B6E685-6F64-0599-4948-8B660BF8AF61}"/>
              </a:ext>
            </a:extLst>
          </p:cNvPr>
          <p:cNvSpPr txBox="1"/>
          <p:nvPr/>
        </p:nvSpPr>
        <p:spPr>
          <a:xfrm>
            <a:off x="126415" y="4780674"/>
            <a:ext cx="3893574" cy="1438855"/>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200" dirty="0">
                <a:solidFill>
                  <a:srgbClr val="C00000"/>
                </a:solidFill>
              </a:rPr>
              <a:t>RF current preamplifier (USTC)</a:t>
            </a:r>
          </a:p>
          <a:p>
            <a:pPr marL="762015" lvl="1" indent="-304815">
              <a:lnSpc>
                <a:spcPts val="2079"/>
              </a:lnSpc>
              <a:buFont typeface="Arial" panose="020B0604020202020204" pitchFamily="34" charset="0"/>
              <a:buChar char="•"/>
            </a:pPr>
            <a:r>
              <a:rPr lang="en-US" sz="2000" dirty="0"/>
              <a:t>16 </a:t>
            </a:r>
            <a:r>
              <a:rPr lang="en-US" sz="2000" dirty="0" err="1"/>
              <a:t>ch</a:t>
            </a:r>
            <a:r>
              <a:rPr lang="en-US" sz="2000" dirty="0"/>
              <a:t> amplifier boards</a:t>
            </a:r>
          </a:p>
          <a:p>
            <a:pPr marL="762015" lvl="1" indent="-304815">
              <a:lnSpc>
                <a:spcPts val="2079"/>
              </a:lnSpc>
              <a:buFont typeface="Arial" panose="020B0604020202020204" pitchFamily="34" charset="0"/>
              <a:buChar char="•"/>
            </a:pPr>
            <a:r>
              <a:rPr lang="en-US" sz="2000" dirty="0"/>
              <a:t>25 MHz&lt;Bandwidth&lt;700 MHz</a:t>
            </a:r>
          </a:p>
        </p:txBody>
      </p:sp>
      <p:pic>
        <p:nvPicPr>
          <p:cNvPr id="17" name="Picture 16">
            <a:extLst>
              <a:ext uri="{FF2B5EF4-FFF2-40B4-BE49-F238E27FC236}">
                <a16:creationId xmlns:a16="http://schemas.microsoft.com/office/drawing/2014/main" id="{A2F0AB47-0478-853F-C222-91D89974615C}"/>
              </a:ext>
            </a:extLst>
          </p:cNvPr>
          <p:cNvPicPr>
            <a:picLocks noChangeAspect="1"/>
          </p:cNvPicPr>
          <p:nvPr/>
        </p:nvPicPr>
        <p:blipFill>
          <a:blip r:embed="rId5"/>
          <a:stretch>
            <a:fillRect/>
          </a:stretch>
        </p:blipFill>
        <p:spPr>
          <a:xfrm>
            <a:off x="4253395" y="4856984"/>
            <a:ext cx="1565334" cy="1144354"/>
          </a:xfrm>
          <a:prstGeom prst="rect">
            <a:avLst/>
          </a:prstGeom>
        </p:spPr>
      </p:pic>
      <p:sp>
        <p:nvSpPr>
          <p:cNvPr id="18" name="TextBox 9">
            <a:extLst>
              <a:ext uri="{FF2B5EF4-FFF2-40B4-BE49-F238E27FC236}">
                <a16:creationId xmlns:a16="http://schemas.microsoft.com/office/drawing/2014/main" id="{C20DC55D-C255-2570-EA3D-A4BE565A7CFC}"/>
              </a:ext>
            </a:extLst>
          </p:cNvPr>
          <p:cNvSpPr txBox="1"/>
          <p:nvPr/>
        </p:nvSpPr>
        <p:spPr>
          <a:xfrm>
            <a:off x="6192780" y="2470115"/>
            <a:ext cx="3601269"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SAMPIC digitizer (</a:t>
            </a:r>
            <a:r>
              <a:rPr lang="en-US" sz="2200" dirty="0" err="1">
                <a:solidFill>
                  <a:srgbClr val="C00000"/>
                </a:solidFill>
              </a:rPr>
              <a:t>IJCLab</a:t>
            </a:r>
            <a:r>
              <a:rPr lang="en-US" sz="2200" dirty="0">
                <a:solidFill>
                  <a:srgbClr val="C00000"/>
                </a:solidFill>
              </a:rPr>
              <a:t>) </a:t>
            </a:r>
          </a:p>
          <a:p>
            <a:pPr marL="609630" lvl="1" indent="-304815">
              <a:lnSpc>
                <a:spcPts val="2079"/>
              </a:lnSpc>
              <a:buFont typeface="Arial" panose="020B0604020202020204" pitchFamily="34" charset="0"/>
              <a:buChar char="•"/>
            </a:pPr>
            <a:r>
              <a:rPr lang="en-US" sz="2000" dirty="0">
                <a:solidFill>
                  <a:srgbClr val="000000"/>
                </a:solidFill>
              </a:rPr>
              <a:t>8.5 GS/s sampling frequency</a:t>
            </a:r>
          </a:p>
          <a:p>
            <a:pPr marL="609630" lvl="1" indent="-304815">
              <a:lnSpc>
                <a:spcPts val="2079"/>
              </a:lnSpc>
              <a:buFont typeface="Arial" panose="020B0604020202020204" pitchFamily="34" charset="0"/>
              <a:buChar char="•"/>
            </a:pPr>
            <a:r>
              <a:rPr lang="en-US" sz="2000" dirty="0">
                <a:solidFill>
                  <a:srgbClr val="000000"/>
                </a:solidFill>
              </a:rPr>
              <a:t>1.6 GHz bandwidth</a:t>
            </a:r>
          </a:p>
          <a:p>
            <a:pPr marL="609630" lvl="1" indent="-304815">
              <a:lnSpc>
                <a:spcPts val="2079"/>
              </a:lnSpc>
              <a:buFont typeface="Arial" panose="020B0604020202020204" pitchFamily="34" charset="0"/>
              <a:buChar char="•"/>
            </a:pPr>
            <a:r>
              <a:rPr lang="en-US" sz="2000" dirty="0">
                <a:solidFill>
                  <a:srgbClr val="000000"/>
                </a:solidFill>
              </a:rPr>
              <a:t>Up to 128ch per single digitizer</a:t>
            </a:r>
          </a:p>
          <a:p>
            <a:pPr marL="609630" lvl="1" indent="-304815">
              <a:lnSpc>
                <a:spcPts val="2079"/>
              </a:lnSpc>
              <a:buFont typeface="Arial" panose="020B0604020202020204" pitchFamily="34" charset="0"/>
              <a:buChar char="•"/>
            </a:pPr>
            <a:r>
              <a:rPr lang="en-US" sz="2000" dirty="0">
                <a:solidFill>
                  <a:srgbClr val="000000"/>
                </a:solidFill>
              </a:rPr>
              <a:t>16-channel modules </a:t>
            </a:r>
          </a:p>
        </p:txBody>
      </p:sp>
      <p:pic>
        <p:nvPicPr>
          <p:cNvPr id="19" name="Picture 18">
            <a:extLst>
              <a:ext uri="{FF2B5EF4-FFF2-40B4-BE49-F238E27FC236}">
                <a16:creationId xmlns:a16="http://schemas.microsoft.com/office/drawing/2014/main" id="{F2E2210F-7753-A8BA-9A33-73EAD43C111C}"/>
              </a:ext>
            </a:extLst>
          </p:cNvPr>
          <p:cNvPicPr>
            <a:picLocks noChangeAspect="1"/>
          </p:cNvPicPr>
          <p:nvPr/>
        </p:nvPicPr>
        <p:blipFill>
          <a:blip r:embed="rId6"/>
          <a:stretch>
            <a:fillRect/>
          </a:stretch>
        </p:blipFill>
        <p:spPr>
          <a:xfrm>
            <a:off x="10021786" y="2091594"/>
            <a:ext cx="1871382" cy="762294"/>
          </a:xfrm>
          <a:prstGeom prst="rect">
            <a:avLst/>
          </a:prstGeom>
        </p:spPr>
      </p:pic>
      <p:sp>
        <p:nvSpPr>
          <p:cNvPr id="41" name="TextBox 9">
            <a:extLst>
              <a:ext uri="{FF2B5EF4-FFF2-40B4-BE49-F238E27FC236}">
                <a16:creationId xmlns:a16="http://schemas.microsoft.com/office/drawing/2014/main" id="{1CE30407-F06B-2E42-005B-63BF096E3538}"/>
              </a:ext>
            </a:extLst>
          </p:cNvPr>
          <p:cNvSpPr txBox="1"/>
          <p:nvPr/>
        </p:nvSpPr>
        <p:spPr>
          <a:xfrm>
            <a:off x="6132591" y="717451"/>
            <a:ext cx="3601269"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err="1">
                <a:solidFill>
                  <a:srgbClr val="C00000"/>
                </a:solidFill>
              </a:rPr>
              <a:t>FastIC</a:t>
            </a:r>
            <a:r>
              <a:rPr lang="en-US" sz="2200" dirty="0">
                <a:solidFill>
                  <a:srgbClr val="C00000"/>
                </a:solidFill>
              </a:rPr>
              <a:t> ASIC (CERN)</a:t>
            </a:r>
          </a:p>
          <a:p>
            <a:pPr marL="609630" lvl="1" indent="-304815">
              <a:lnSpc>
                <a:spcPts val="2079"/>
              </a:lnSpc>
              <a:buFont typeface="Arial" panose="020B0604020202020204" pitchFamily="34" charset="0"/>
              <a:buChar char="•"/>
            </a:pPr>
            <a:r>
              <a:rPr lang="en-US" sz="2000" dirty="0">
                <a:solidFill>
                  <a:srgbClr val="000000"/>
                </a:solidFill>
              </a:rPr>
              <a:t>Aiming for a binary</a:t>
            </a:r>
            <a:br>
              <a:rPr lang="en-US" sz="2000" dirty="0">
                <a:solidFill>
                  <a:srgbClr val="000000"/>
                </a:solidFill>
              </a:rPr>
            </a:br>
            <a:r>
              <a:rPr lang="en-US" sz="2000" dirty="0">
                <a:solidFill>
                  <a:srgbClr val="000000"/>
                </a:solidFill>
              </a:rPr>
              <a:t> output of the SAT and signal amplitude</a:t>
            </a:r>
          </a:p>
          <a:p>
            <a:pPr marL="609630" lvl="1" indent="-304815">
              <a:lnSpc>
                <a:spcPts val="2079"/>
              </a:lnSpc>
              <a:buFont typeface="Arial" panose="020B0604020202020204" pitchFamily="34" charset="0"/>
              <a:buChar char="•"/>
            </a:pPr>
            <a:r>
              <a:rPr lang="en-US" sz="2000" dirty="0">
                <a:solidFill>
                  <a:srgbClr val="000000"/>
                </a:solidFill>
              </a:rPr>
              <a:t>8 readout channels </a:t>
            </a:r>
          </a:p>
        </p:txBody>
      </p:sp>
      <p:sp>
        <p:nvSpPr>
          <p:cNvPr id="42" name="TextBox 9">
            <a:extLst>
              <a:ext uri="{FF2B5EF4-FFF2-40B4-BE49-F238E27FC236}">
                <a16:creationId xmlns:a16="http://schemas.microsoft.com/office/drawing/2014/main" id="{74EC6F8B-A26F-0653-B964-5953281FF72E}"/>
              </a:ext>
            </a:extLst>
          </p:cNvPr>
          <p:cNvSpPr txBox="1"/>
          <p:nvPr/>
        </p:nvSpPr>
        <p:spPr>
          <a:xfrm>
            <a:off x="6132591" y="4522349"/>
            <a:ext cx="3601269"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DRS4 based digitizer (USTC)</a:t>
            </a:r>
          </a:p>
          <a:p>
            <a:pPr marL="609630" lvl="1" indent="-304815">
              <a:lnSpc>
                <a:spcPts val="2079"/>
              </a:lnSpc>
              <a:buFont typeface="Arial" panose="020B0604020202020204" pitchFamily="34" charset="0"/>
              <a:buChar char="•"/>
            </a:pPr>
            <a:r>
              <a:rPr lang="en-US" sz="2000" dirty="0">
                <a:solidFill>
                  <a:srgbClr val="000000"/>
                </a:solidFill>
              </a:rPr>
              <a:t>5.12 GS/s sampling frequency</a:t>
            </a:r>
          </a:p>
          <a:p>
            <a:pPr marL="609630" lvl="1" indent="-304815">
              <a:lnSpc>
                <a:spcPts val="2079"/>
              </a:lnSpc>
              <a:buFont typeface="Arial" panose="020B0604020202020204" pitchFamily="34" charset="0"/>
              <a:buChar char="•"/>
            </a:pPr>
            <a:r>
              <a:rPr lang="en-US" sz="2000" dirty="0">
                <a:solidFill>
                  <a:srgbClr val="000000"/>
                </a:solidFill>
              </a:rPr>
              <a:t>950 MHz bandwidth</a:t>
            </a:r>
          </a:p>
          <a:p>
            <a:pPr marL="609630" lvl="1" indent="-304815">
              <a:lnSpc>
                <a:spcPts val="2079"/>
              </a:lnSpc>
              <a:buFont typeface="Arial" panose="020B0604020202020204" pitchFamily="34" charset="0"/>
              <a:buChar char="•"/>
            </a:pPr>
            <a:r>
              <a:rPr lang="en-US" sz="2000" dirty="0">
                <a:solidFill>
                  <a:srgbClr val="000000"/>
                </a:solidFill>
              </a:rPr>
              <a:t>Dedicated SAMTEC cables for connectivity</a:t>
            </a:r>
          </a:p>
        </p:txBody>
      </p:sp>
      <p:pic>
        <p:nvPicPr>
          <p:cNvPr id="44" name="Picture 43">
            <a:extLst>
              <a:ext uri="{FF2B5EF4-FFF2-40B4-BE49-F238E27FC236}">
                <a16:creationId xmlns:a16="http://schemas.microsoft.com/office/drawing/2014/main" id="{760F0C8E-C947-2476-6983-6A4E5F05F194}"/>
              </a:ext>
            </a:extLst>
          </p:cNvPr>
          <p:cNvPicPr>
            <a:picLocks noChangeAspect="1"/>
          </p:cNvPicPr>
          <p:nvPr/>
        </p:nvPicPr>
        <p:blipFill>
          <a:blip r:embed="rId7"/>
          <a:srcRect l="19978" r="7538" b="12462"/>
          <a:stretch/>
        </p:blipFill>
        <p:spPr>
          <a:xfrm>
            <a:off x="9609034" y="618937"/>
            <a:ext cx="895027" cy="1273475"/>
          </a:xfrm>
          <a:prstGeom prst="rect">
            <a:avLst/>
          </a:prstGeom>
        </p:spPr>
      </p:pic>
      <p:pic>
        <p:nvPicPr>
          <p:cNvPr id="46" name="Picture 45">
            <a:extLst>
              <a:ext uri="{FF2B5EF4-FFF2-40B4-BE49-F238E27FC236}">
                <a16:creationId xmlns:a16="http://schemas.microsoft.com/office/drawing/2014/main" id="{94FE8C21-CCCF-0D4A-B450-5DBDD5331C2E}"/>
              </a:ext>
            </a:extLst>
          </p:cNvPr>
          <p:cNvPicPr>
            <a:picLocks noChangeAspect="1"/>
          </p:cNvPicPr>
          <p:nvPr/>
        </p:nvPicPr>
        <p:blipFill>
          <a:blip r:embed="rId8"/>
          <a:srcRect l="6232" t="8202" r="-1064" b="1927"/>
          <a:stretch/>
        </p:blipFill>
        <p:spPr>
          <a:xfrm>
            <a:off x="10455085" y="559683"/>
            <a:ext cx="1724488" cy="1411415"/>
          </a:xfrm>
          <a:prstGeom prst="rect">
            <a:avLst/>
          </a:prstGeom>
        </p:spPr>
      </p:pic>
      <p:pic>
        <p:nvPicPr>
          <p:cNvPr id="50" name="Picture 49">
            <a:extLst>
              <a:ext uri="{FF2B5EF4-FFF2-40B4-BE49-F238E27FC236}">
                <a16:creationId xmlns:a16="http://schemas.microsoft.com/office/drawing/2014/main" id="{49839D77-E463-ED72-C0B6-FF966BF29FC7}"/>
              </a:ext>
            </a:extLst>
          </p:cNvPr>
          <p:cNvPicPr>
            <a:picLocks noChangeAspect="1"/>
          </p:cNvPicPr>
          <p:nvPr/>
        </p:nvPicPr>
        <p:blipFill>
          <a:blip r:embed="rId9"/>
          <a:stretch>
            <a:fillRect/>
          </a:stretch>
        </p:blipFill>
        <p:spPr>
          <a:xfrm>
            <a:off x="10366985" y="4494375"/>
            <a:ext cx="1392652" cy="1899071"/>
          </a:xfrm>
          <a:prstGeom prst="rect">
            <a:avLst/>
          </a:prstGeom>
        </p:spPr>
      </p:pic>
      <p:sp>
        <p:nvSpPr>
          <p:cNvPr id="51" name="Slide Number Placeholder 50">
            <a:extLst>
              <a:ext uri="{FF2B5EF4-FFF2-40B4-BE49-F238E27FC236}">
                <a16:creationId xmlns:a16="http://schemas.microsoft.com/office/drawing/2014/main" id="{06AA8AE4-811B-69BE-A4E7-7B906149B271}"/>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16</a:t>
            </a:fld>
            <a:endParaRPr lang="fr-FR" sz="1000" dirty="0">
              <a:solidFill>
                <a:srgbClr val="FF0000"/>
              </a:solidFill>
              <a:cs typeface="Times" panose="02020603050405020304" pitchFamily="18" charset="0"/>
            </a:endParaRPr>
          </a:p>
        </p:txBody>
      </p:sp>
      <p:sp>
        <p:nvSpPr>
          <p:cNvPr id="52" name="Footer Placeholder 51">
            <a:extLst>
              <a:ext uri="{FF2B5EF4-FFF2-40B4-BE49-F238E27FC236}">
                <a16:creationId xmlns:a16="http://schemas.microsoft.com/office/drawing/2014/main" id="{58C553E3-F1DA-92CA-D429-0A07D5D47A2A}"/>
              </a:ext>
            </a:extLst>
          </p:cNvPr>
          <p:cNvSpPr>
            <a:spLocks noGrp="1"/>
          </p:cNvSpPr>
          <p:nvPr>
            <p:ph type="ftr" idx="12"/>
          </p:nvPr>
        </p:nvSpPr>
        <p:spPr/>
        <p:txBody>
          <a:bodyPr/>
          <a:lstStyle/>
          <a:p>
            <a:pPr algn="ctr"/>
            <a:r>
              <a:rPr lang="en-US"/>
              <a:t>CEPC 2025</a:t>
            </a:r>
            <a:endParaRPr lang="fr-FR" dirty="0"/>
          </a:p>
        </p:txBody>
      </p:sp>
    </p:spTree>
    <p:extLst>
      <p:ext uri="{BB962C8B-B14F-4D97-AF65-F5344CB8AC3E}">
        <p14:creationId xmlns:p14="http://schemas.microsoft.com/office/powerpoint/2010/main" val="1201705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A64B-0BBB-C8B3-15B9-85CB135AE890}"/>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12FACE4D-D54D-8E4B-E6C6-CE4753255D1B}"/>
              </a:ext>
            </a:extLst>
          </p:cNvPr>
          <p:cNvSpPr txBox="1">
            <a:spLocks/>
          </p:cNvSpPr>
          <p:nvPr/>
        </p:nvSpPr>
        <p:spPr>
          <a:xfrm>
            <a:off x="2107225" y="2996224"/>
            <a:ext cx="8813956" cy="637930"/>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da-DK" dirty="0">
                <a:solidFill>
                  <a:schemeClr val="tx1"/>
                </a:solidFill>
              </a:rPr>
              <a:t>R&amp;D for Applications</a:t>
            </a:r>
          </a:p>
        </p:txBody>
      </p:sp>
      <p:sp>
        <p:nvSpPr>
          <p:cNvPr id="3" name="Slide Number Placeholder 2">
            <a:extLst>
              <a:ext uri="{FF2B5EF4-FFF2-40B4-BE49-F238E27FC236}">
                <a16:creationId xmlns:a16="http://schemas.microsoft.com/office/drawing/2014/main" id="{72CC0030-37B6-5D2A-3359-458C88C479E8}"/>
              </a:ext>
            </a:extLst>
          </p:cNvPr>
          <p:cNvSpPr>
            <a:spLocks noGrp="1"/>
          </p:cNvSpPr>
          <p:nvPr>
            <p:ph type="sldNum" sz="quarter" idx="16"/>
          </p:nvPr>
        </p:nvSpPr>
        <p:spPr/>
        <p:txBody>
          <a:bodyPr/>
          <a:lstStyle/>
          <a:p>
            <a:fld id="{0CBC77A0-1F4E-42FF-9FFC-F45C3A64AF90}" type="slidenum">
              <a:rPr lang="fr-FR" smtClean="0"/>
              <a:pPr/>
              <a:t>17</a:t>
            </a:fld>
            <a:endParaRPr lang="fr-FR" dirty="0"/>
          </a:p>
        </p:txBody>
      </p:sp>
      <p:sp>
        <p:nvSpPr>
          <p:cNvPr id="5" name="Footer Placeholder 4">
            <a:extLst>
              <a:ext uri="{FF2B5EF4-FFF2-40B4-BE49-F238E27FC236}">
                <a16:creationId xmlns:a16="http://schemas.microsoft.com/office/drawing/2014/main" id="{0E263C6E-308A-D4A7-A0A5-80252E2AFCF6}"/>
              </a:ext>
            </a:extLst>
          </p:cNvPr>
          <p:cNvSpPr>
            <a:spLocks noGrp="1"/>
          </p:cNvSpPr>
          <p:nvPr>
            <p:ph type="ftr" sz="quarter" idx="15"/>
          </p:nvPr>
        </p:nvSpPr>
        <p:spPr/>
        <p:txBody>
          <a:bodyPr/>
          <a:lstStyle/>
          <a:p>
            <a:pPr algn="ctr"/>
            <a:r>
              <a:rPr lang="en-US" dirty="0"/>
              <a:t>CEPC 2025</a:t>
            </a:r>
            <a:endParaRPr lang="fr-FR" dirty="0"/>
          </a:p>
        </p:txBody>
      </p:sp>
    </p:spTree>
    <p:extLst>
      <p:ext uri="{BB962C8B-B14F-4D97-AF65-F5344CB8AC3E}">
        <p14:creationId xmlns:p14="http://schemas.microsoft.com/office/powerpoint/2010/main" val="49496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F7FC-4606-61F2-D01B-80E54378F0B8}"/>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3DA89927-0C33-1CF0-7CE0-1C253BD5E7AC}"/>
              </a:ext>
            </a:extLst>
          </p:cNvPr>
          <p:cNvPicPr>
            <a:picLocks noChangeAspect="1"/>
          </p:cNvPicPr>
          <p:nvPr/>
        </p:nvPicPr>
        <p:blipFill>
          <a:blip r:embed="rId3"/>
          <a:stretch>
            <a:fillRect/>
          </a:stretch>
        </p:blipFill>
        <p:spPr>
          <a:xfrm>
            <a:off x="9004127" y="1185863"/>
            <a:ext cx="2830275" cy="2630959"/>
          </a:xfrm>
          <a:prstGeom prst="rect">
            <a:avLst/>
          </a:prstGeom>
        </p:spPr>
      </p:pic>
      <p:sp>
        <p:nvSpPr>
          <p:cNvPr id="2" name="Title 1">
            <a:extLst>
              <a:ext uri="{FF2B5EF4-FFF2-40B4-BE49-F238E27FC236}">
                <a16:creationId xmlns:a16="http://schemas.microsoft.com/office/drawing/2014/main" id="{CBDDC793-9560-D920-C879-929E44B17736}"/>
              </a:ext>
            </a:extLst>
          </p:cNvPr>
          <p:cNvSpPr>
            <a:spLocks noGrp="1"/>
          </p:cNvSpPr>
          <p:nvPr>
            <p:ph type="title"/>
          </p:nvPr>
        </p:nvSpPr>
        <p:spPr/>
        <p:txBody>
          <a:bodyPr/>
          <a:lstStyle/>
          <a:p>
            <a:r>
              <a:rPr lang="en-US" dirty="0"/>
              <a:t>The Muon Collider Detector ( INFN, University of Pavia)</a:t>
            </a:r>
            <a:endParaRPr lang="el-GR" dirty="0"/>
          </a:p>
        </p:txBody>
      </p:sp>
      <mc:AlternateContent xmlns:mc="http://schemas.openxmlformats.org/markup-compatibility/2006" xmlns:a14="http://schemas.microsoft.com/office/drawing/2010/main">
        <mc:Choice Requires="a14">
          <p:sp>
            <p:nvSpPr>
              <p:cNvPr id="7" name="TextBox 9">
                <a:extLst>
                  <a:ext uri="{FF2B5EF4-FFF2-40B4-BE49-F238E27FC236}">
                    <a16:creationId xmlns:a16="http://schemas.microsoft.com/office/drawing/2014/main" id="{279801A6-3777-C0FF-284B-9F9DCE46A090}"/>
                  </a:ext>
                </a:extLst>
              </p:cNvPr>
              <p:cNvSpPr txBox="1"/>
              <p:nvPr/>
            </p:nvSpPr>
            <p:spPr>
              <a:xfrm>
                <a:off x="265037" y="988618"/>
                <a:ext cx="6617305"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Problems to be addressed:</a:t>
                </a:r>
              </a:p>
              <a:p>
                <a:pPr marL="609585" lvl="1" indent="-304815">
                  <a:lnSpc>
                    <a:spcPts val="2079"/>
                  </a:lnSpc>
                  <a:buFont typeface="Arial" panose="020B0604020202020204" pitchFamily="34" charset="0"/>
                  <a:buChar char="•"/>
                </a:pPr>
                <a:r>
                  <a:rPr lang="en-US" sz="2000" b="1" dirty="0"/>
                  <a:t>High levels of background </a:t>
                </a:r>
                <a:r>
                  <a:rPr lang="en-US" sz="2000" dirty="0"/>
                  <a:t>noise by muon decays</a:t>
                </a:r>
              </a:p>
              <a:p>
                <a:pPr marL="609585" lvl="1" indent="-304815">
                  <a:lnSpc>
                    <a:spcPts val="2079"/>
                  </a:lnSpc>
                  <a:buFont typeface="Arial" panose="020B0604020202020204" pitchFamily="34" charset="0"/>
                  <a:buChar char="•"/>
                </a:pPr>
                <a:r>
                  <a:rPr lang="en-US" sz="2000" b="1" dirty="0"/>
                  <a:t>High event rates </a:t>
                </a:r>
                <a:r>
                  <a:rPr lang="en-US" sz="2000" dirty="0"/>
                  <a:t>up to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4 </m:t>
                        </m:r>
                      </m:sup>
                    </m:sSup>
                    <m:r>
                      <m:rPr>
                        <m:sty m:val="p"/>
                      </m:rPr>
                      <a:rPr lang="en-US" sz="2000" b="0" i="0" smtClean="0">
                        <a:latin typeface="Cambria Math" panose="02040503050406030204" pitchFamily="18" charset="0"/>
                      </a:rPr>
                      <m:t>Hz</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m:t>
                        </m:r>
                      </m:e>
                      <m:sup>
                        <m:r>
                          <a:rPr lang="en-US" sz="2000" b="0" i="0" smtClean="0">
                            <a:latin typeface="Cambria Math" panose="02040503050406030204" pitchFamily="18" charset="0"/>
                          </a:rPr>
                          <m:t>2</m:t>
                        </m:r>
                      </m:sup>
                    </m:sSup>
                  </m:oMath>
                </a14:m>
                <a:r>
                  <a:rPr lang="en-US" sz="2000" dirty="0"/>
                  <a:t> to distinguish signals from background and harmful environments </a:t>
                </a:r>
              </a:p>
              <a:p>
                <a:pPr marL="609585" lvl="1" indent="-304815">
                  <a:lnSpc>
                    <a:spcPts val="2079"/>
                  </a:lnSpc>
                  <a:buFont typeface="Arial" panose="020B0604020202020204" pitchFamily="34" charset="0"/>
                  <a:buChar char="•"/>
                </a:pPr>
                <a:r>
                  <a:rPr lang="en-US" sz="2000" dirty="0"/>
                  <a:t>Improve track reconstruction </a:t>
                </a:r>
              </a:p>
              <a:p>
                <a:pPr marL="914354" lvl="2" indent="-304815">
                  <a:lnSpc>
                    <a:spcPts val="2079"/>
                  </a:lnSpc>
                  <a:buFont typeface="Arial" panose="020B0604020202020204" pitchFamily="34" charset="0"/>
                  <a:buChar char="•"/>
                </a:pPr>
                <a:r>
                  <a:rPr lang="en-US" sz="2000" dirty="0"/>
                  <a:t>Out-to-in reconstruction approach </a:t>
                </a:r>
              </a:p>
              <a:p>
                <a:pPr marL="609585" lvl="1" indent="-304815">
                  <a:lnSpc>
                    <a:spcPts val="2079"/>
                  </a:lnSpc>
                  <a:buFont typeface="Arial" panose="020B0604020202020204" pitchFamily="34" charset="0"/>
                  <a:buChar char="•"/>
                </a:pPr>
                <a:r>
                  <a:rPr lang="en-US" sz="2000" dirty="0"/>
                  <a:t>Aiming for 100 </a:t>
                </a:r>
                <a:r>
                  <a:rPr lang="en-US" sz="2000" dirty="0" err="1"/>
                  <a:t>ps</a:t>
                </a:r>
                <a:r>
                  <a:rPr lang="en-US" sz="2000" dirty="0"/>
                  <a:t> timing resolution</a:t>
                </a:r>
              </a:p>
            </p:txBody>
          </p:sp>
        </mc:Choice>
        <mc:Fallback xmlns="">
          <p:sp>
            <p:nvSpPr>
              <p:cNvPr id="7" name="TextBox 9">
                <a:extLst>
                  <a:ext uri="{FF2B5EF4-FFF2-40B4-BE49-F238E27FC236}">
                    <a16:creationId xmlns:a16="http://schemas.microsoft.com/office/drawing/2014/main" id="{279801A6-3777-C0FF-284B-9F9DCE46A090}"/>
                  </a:ext>
                </a:extLst>
              </p:cNvPr>
              <p:cNvSpPr txBox="1">
                <a:spLocks noRot="1" noChangeAspect="1" noMove="1" noResize="1" noEditPoints="1" noAdjustHandles="1" noChangeArrowheads="1" noChangeShapeType="1" noTextEdit="1"/>
              </p:cNvSpPr>
              <p:nvPr/>
            </p:nvSpPr>
            <p:spPr>
              <a:xfrm>
                <a:off x="265037" y="988618"/>
                <a:ext cx="6617305" cy="1885131"/>
              </a:xfrm>
              <a:prstGeom prst="rect">
                <a:avLst/>
              </a:prstGeom>
              <a:blipFill>
                <a:blip r:embed="rId4"/>
                <a:stretch>
                  <a:fillRect l="-2394" t="-8091" b="-7767"/>
                </a:stretch>
              </a:blipFill>
            </p:spPr>
            <p:txBody>
              <a:bodyPr/>
              <a:lstStyle/>
              <a:p>
                <a:r>
                  <a:rPr lang="en-US">
                    <a:noFill/>
                  </a:rPr>
                  <a:t> </a:t>
                </a:r>
              </a:p>
            </p:txBody>
          </p:sp>
        </mc:Fallback>
      </mc:AlternateContent>
      <p:sp>
        <p:nvSpPr>
          <p:cNvPr id="14" name="CustomShape 12">
            <a:extLst>
              <a:ext uri="{FF2B5EF4-FFF2-40B4-BE49-F238E27FC236}">
                <a16:creationId xmlns:a16="http://schemas.microsoft.com/office/drawing/2014/main" id="{17E986C4-C8EC-9127-76F3-4EB47AB6AF84}"/>
              </a:ext>
            </a:extLst>
          </p:cNvPr>
          <p:cNvSpPr/>
          <p:nvPr/>
        </p:nvSpPr>
        <p:spPr>
          <a:xfrm>
            <a:off x="731838" y="3094028"/>
            <a:ext cx="7048246" cy="707886"/>
          </a:xfrm>
          <a:custGeom>
            <a:avLst/>
            <a:gdLst>
              <a:gd name="connsiteX0" fmla="*/ 0 w 7048246"/>
              <a:gd name="connsiteY0" fmla="*/ 0 h 707886"/>
              <a:gd name="connsiteX1" fmla="*/ 446389 w 7048246"/>
              <a:gd name="connsiteY1" fmla="*/ 0 h 707886"/>
              <a:gd name="connsiteX2" fmla="*/ 1033743 w 7048246"/>
              <a:gd name="connsiteY2" fmla="*/ 0 h 707886"/>
              <a:gd name="connsiteX3" fmla="*/ 1621097 w 7048246"/>
              <a:gd name="connsiteY3" fmla="*/ 0 h 707886"/>
              <a:gd name="connsiteX4" fmla="*/ 2278933 w 7048246"/>
              <a:gd name="connsiteY4" fmla="*/ 0 h 707886"/>
              <a:gd name="connsiteX5" fmla="*/ 3007252 w 7048246"/>
              <a:gd name="connsiteY5" fmla="*/ 0 h 707886"/>
              <a:gd name="connsiteX6" fmla="*/ 3524123 w 7048246"/>
              <a:gd name="connsiteY6" fmla="*/ 0 h 707886"/>
              <a:gd name="connsiteX7" fmla="*/ 4252442 w 7048246"/>
              <a:gd name="connsiteY7" fmla="*/ 0 h 707886"/>
              <a:gd name="connsiteX8" fmla="*/ 4628348 w 7048246"/>
              <a:gd name="connsiteY8" fmla="*/ 0 h 707886"/>
              <a:gd name="connsiteX9" fmla="*/ 5004255 w 7048246"/>
              <a:gd name="connsiteY9" fmla="*/ 0 h 707886"/>
              <a:gd name="connsiteX10" fmla="*/ 5380161 w 7048246"/>
              <a:gd name="connsiteY10" fmla="*/ 0 h 707886"/>
              <a:gd name="connsiteX11" fmla="*/ 5826550 w 7048246"/>
              <a:gd name="connsiteY11" fmla="*/ 0 h 707886"/>
              <a:gd name="connsiteX12" fmla="*/ 6413904 w 7048246"/>
              <a:gd name="connsiteY12" fmla="*/ 0 h 707886"/>
              <a:gd name="connsiteX13" fmla="*/ 7048246 w 7048246"/>
              <a:gd name="connsiteY13" fmla="*/ 0 h 707886"/>
              <a:gd name="connsiteX14" fmla="*/ 7048246 w 7048246"/>
              <a:gd name="connsiteY14" fmla="*/ 361022 h 707886"/>
              <a:gd name="connsiteX15" fmla="*/ 7048246 w 7048246"/>
              <a:gd name="connsiteY15" fmla="*/ 707886 h 707886"/>
              <a:gd name="connsiteX16" fmla="*/ 6672340 w 7048246"/>
              <a:gd name="connsiteY16" fmla="*/ 707886 h 707886"/>
              <a:gd name="connsiteX17" fmla="*/ 6084986 w 7048246"/>
              <a:gd name="connsiteY17" fmla="*/ 707886 h 707886"/>
              <a:gd name="connsiteX18" fmla="*/ 5356667 w 7048246"/>
              <a:gd name="connsiteY18" fmla="*/ 707886 h 707886"/>
              <a:gd name="connsiteX19" fmla="*/ 4980761 w 7048246"/>
              <a:gd name="connsiteY19" fmla="*/ 707886 h 707886"/>
              <a:gd name="connsiteX20" fmla="*/ 4322924 w 7048246"/>
              <a:gd name="connsiteY20" fmla="*/ 707886 h 707886"/>
              <a:gd name="connsiteX21" fmla="*/ 3947018 w 7048246"/>
              <a:gd name="connsiteY21" fmla="*/ 707886 h 707886"/>
              <a:gd name="connsiteX22" fmla="*/ 3218699 w 7048246"/>
              <a:gd name="connsiteY22" fmla="*/ 707886 h 707886"/>
              <a:gd name="connsiteX23" fmla="*/ 2701828 w 7048246"/>
              <a:gd name="connsiteY23" fmla="*/ 707886 h 707886"/>
              <a:gd name="connsiteX24" fmla="*/ 2184956 w 7048246"/>
              <a:gd name="connsiteY24" fmla="*/ 707886 h 707886"/>
              <a:gd name="connsiteX25" fmla="*/ 1597602 w 7048246"/>
              <a:gd name="connsiteY25" fmla="*/ 707886 h 707886"/>
              <a:gd name="connsiteX26" fmla="*/ 1080731 w 7048246"/>
              <a:gd name="connsiteY26" fmla="*/ 707886 h 707886"/>
              <a:gd name="connsiteX27" fmla="*/ 0 w 7048246"/>
              <a:gd name="connsiteY27" fmla="*/ 707886 h 707886"/>
              <a:gd name="connsiteX28" fmla="*/ 0 w 7048246"/>
              <a:gd name="connsiteY28" fmla="*/ 346864 h 707886"/>
              <a:gd name="connsiteX29" fmla="*/ 0 w 7048246"/>
              <a:gd name="connsiteY29"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48246" h="707886" fill="none" extrusionOk="0">
                <a:moveTo>
                  <a:pt x="0" y="0"/>
                </a:moveTo>
                <a:cubicBezTo>
                  <a:pt x="215055" y="-15448"/>
                  <a:pt x="252363" y="32431"/>
                  <a:pt x="446389" y="0"/>
                </a:cubicBezTo>
                <a:cubicBezTo>
                  <a:pt x="640415" y="-32431"/>
                  <a:pt x="872184" y="49178"/>
                  <a:pt x="1033743" y="0"/>
                </a:cubicBezTo>
                <a:cubicBezTo>
                  <a:pt x="1195302" y="-49178"/>
                  <a:pt x="1456337" y="69661"/>
                  <a:pt x="1621097" y="0"/>
                </a:cubicBezTo>
                <a:cubicBezTo>
                  <a:pt x="1785857" y="-69661"/>
                  <a:pt x="2030201" y="70412"/>
                  <a:pt x="2278933" y="0"/>
                </a:cubicBezTo>
                <a:cubicBezTo>
                  <a:pt x="2527665" y="-70412"/>
                  <a:pt x="2679621" y="1784"/>
                  <a:pt x="3007252" y="0"/>
                </a:cubicBezTo>
                <a:cubicBezTo>
                  <a:pt x="3334883" y="-1784"/>
                  <a:pt x="3412346" y="35224"/>
                  <a:pt x="3524123" y="0"/>
                </a:cubicBezTo>
                <a:cubicBezTo>
                  <a:pt x="3635900" y="-35224"/>
                  <a:pt x="4071914" y="3380"/>
                  <a:pt x="4252442" y="0"/>
                </a:cubicBezTo>
                <a:cubicBezTo>
                  <a:pt x="4432970" y="-3380"/>
                  <a:pt x="4469622" y="17703"/>
                  <a:pt x="4628348" y="0"/>
                </a:cubicBezTo>
                <a:cubicBezTo>
                  <a:pt x="4787074" y="-17703"/>
                  <a:pt x="4846663" y="27806"/>
                  <a:pt x="5004255" y="0"/>
                </a:cubicBezTo>
                <a:cubicBezTo>
                  <a:pt x="5161847" y="-27806"/>
                  <a:pt x="5218477" y="23307"/>
                  <a:pt x="5380161" y="0"/>
                </a:cubicBezTo>
                <a:cubicBezTo>
                  <a:pt x="5541845" y="-23307"/>
                  <a:pt x="5666699" y="21508"/>
                  <a:pt x="5826550" y="0"/>
                </a:cubicBezTo>
                <a:cubicBezTo>
                  <a:pt x="5986401" y="-21508"/>
                  <a:pt x="6291285" y="1649"/>
                  <a:pt x="6413904" y="0"/>
                </a:cubicBezTo>
                <a:cubicBezTo>
                  <a:pt x="6536523" y="-1649"/>
                  <a:pt x="6792549" y="60836"/>
                  <a:pt x="7048246" y="0"/>
                </a:cubicBezTo>
                <a:cubicBezTo>
                  <a:pt x="7060254" y="104732"/>
                  <a:pt x="7039120" y="285178"/>
                  <a:pt x="7048246" y="361022"/>
                </a:cubicBezTo>
                <a:cubicBezTo>
                  <a:pt x="7057372" y="436866"/>
                  <a:pt x="7031899" y="595558"/>
                  <a:pt x="7048246" y="707886"/>
                </a:cubicBezTo>
                <a:cubicBezTo>
                  <a:pt x="6923710" y="737091"/>
                  <a:pt x="6852869" y="701020"/>
                  <a:pt x="6672340" y="707886"/>
                </a:cubicBezTo>
                <a:cubicBezTo>
                  <a:pt x="6491811" y="714752"/>
                  <a:pt x="6348801" y="704148"/>
                  <a:pt x="6084986" y="707886"/>
                </a:cubicBezTo>
                <a:cubicBezTo>
                  <a:pt x="5821171" y="711624"/>
                  <a:pt x="5652913" y="660496"/>
                  <a:pt x="5356667" y="707886"/>
                </a:cubicBezTo>
                <a:cubicBezTo>
                  <a:pt x="5060421" y="755276"/>
                  <a:pt x="5162715" y="698485"/>
                  <a:pt x="4980761" y="707886"/>
                </a:cubicBezTo>
                <a:cubicBezTo>
                  <a:pt x="4798807" y="717287"/>
                  <a:pt x="4635099" y="675156"/>
                  <a:pt x="4322924" y="707886"/>
                </a:cubicBezTo>
                <a:cubicBezTo>
                  <a:pt x="4010749" y="740616"/>
                  <a:pt x="4095099" y="691787"/>
                  <a:pt x="3947018" y="707886"/>
                </a:cubicBezTo>
                <a:cubicBezTo>
                  <a:pt x="3798937" y="723985"/>
                  <a:pt x="3387644" y="690044"/>
                  <a:pt x="3218699" y="707886"/>
                </a:cubicBezTo>
                <a:cubicBezTo>
                  <a:pt x="3049754" y="725728"/>
                  <a:pt x="2823965" y="670811"/>
                  <a:pt x="2701828" y="707886"/>
                </a:cubicBezTo>
                <a:cubicBezTo>
                  <a:pt x="2579691" y="744961"/>
                  <a:pt x="2306698" y="690812"/>
                  <a:pt x="2184956" y="707886"/>
                </a:cubicBezTo>
                <a:cubicBezTo>
                  <a:pt x="2063214" y="724960"/>
                  <a:pt x="1873444" y="680396"/>
                  <a:pt x="1597602" y="707886"/>
                </a:cubicBezTo>
                <a:cubicBezTo>
                  <a:pt x="1321760" y="735376"/>
                  <a:pt x="1259253" y="650405"/>
                  <a:pt x="1080731" y="707886"/>
                </a:cubicBezTo>
                <a:cubicBezTo>
                  <a:pt x="902209" y="765367"/>
                  <a:pt x="390931" y="684855"/>
                  <a:pt x="0" y="707886"/>
                </a:cubicBezTo>
                <a:cubicBezTo>
                  <a:pt x="-16185" y="602339"/>
                  <a:pt x="19738" y="519996"/>
                  <a:pt x="0" y="346864"/>
                </a:cubicBezTo>
                <a:cubicBezTo>
                  <a:pt x="-19738" y="173732"/>
                  <a:pt x="489" y="159228"/>
                  <a:pt x="0" y="0"/>
                </a:cubicBezTo>
                <a:close/>
              </a:path>
              <a:path w="7048246" h="707886" stroke="0" extrusionOk="0">
                <a:moveTo>
                  <a:pt x="0" y="0"/>
                </a:moveTo>
                <a:cubicBezTo>
                  <a:pt x="105219" y="-28021"/>
                  <a:pt x="346744" y="40206"/>
                  <a:pt x="446389" y="0"/>
                </a:cubicBezTo>
                <a:cubicBezTo>
                  <a:pt x="546034" y="-40206"/>
                  <a:pt x="866150" y="44743"/>
                  <a:pt x="1033743" y="0"/>
                </a:cubicBezTo>
                <a:cubicBezTo>
                  <a:pt x="1201336" y="-44743"/>
                  <a:pt x="1470562" y="31749"/>
                  <a:pt x="1621097" y="0"/>
                </a:cubicBezTo>
                <a:cubicBezTo>
                  <a:pt x="1771632" y="-31749"/>
                  <a:pt x="1941046" y="1575"/>
                  <a:pt x="2208450" y="0"/>
                </a:cubicBezTo>
                <a:cubicBezTo>
                  <a:pt x="2475854" y="-1575"/>
                  <a:pt x="2405535" y="17575"/>
                  <a:pt x="2584357" y="0"/>
                </a:cubicBezTo>
                <a:cubicBezTo>
                  <a:pt x="2763179" y="-17575"/>
                  <a:pt x="2872143" y="46864"/>
                  <a:pt x="3030746" y="0"/>
                </a:cubicBezTo>
                <a:cubicBezTo>
                  <a:pt x="3189349" y="-46864"/>
                  <a:pt x="3394274" y="23681"/>
                  <a:pt x="3618100" y="0"/>
                </a:cubicBezTo>
                <a:cubicBezTo>
                  <a:pt x="3841926" y="-23681"/>
                  <a:pt x="3815226" y="39746"/>
                  <a:pt x="3994006" y="0"/>
                </a:cubicBezTo>
                <a:cubicBezTo>
                  <a:pt x="4172786" y="-39746"/>
                  <a:pt x="4295601" y="30100"/>
                  <a:pt x="4440395" y="0"/>
                </a:cubicBezTo>
                <a:cubicBezTo>
                  <a:pt x="4585189" y="-30100"/>
                  <a:pt x="4732193" y="5811"/>
                  <a:pt x="4816301" y="0"/>
                </a:cubicBezTo>
                <a:cubicBezTo>
                  <a:pt x="4900409" y="-5811"/>
                  <a:pt x="5330880" y="17519"/>
                  <a:pt x="5474138" y="0"/>
                </a:cubicBezTo>
                <a:cubicBezTo>
                  <a:pt x="5617396" y="-17519"/>
                  <a:pt x="5827812" y="28785"/>
                  <a:pt x="5920527" y="0"/>
                </a:cubicBezTo>
                <a:cubicBezTo>
                  <a:pt x="6013242" y="-28785"/>
                  <a:pt x="6189063" y="36391"/>
                  <a:pt x="6437398" y="0"/>
                </a:cubicBezTo>
                <a:cubicBezTo>
                  <a:pt x="6685733" y="-36391"/>
                  <a:pt x="6814049" y="72921"/>
                  <a:pt x="7048246" y="0"/>
                </a:cubicBezTo>
                <a:cubicBezTo>
                  <a:pt x="7070213" y="179993"/>
                  <a:pt x="7016062" y="271279"/>
                  <a:pt x="7048246" y="361022"/>
                </a:cubicBezTo>
                <a:cubicBezTo>
                  <a:pt x="7080430" y="450765"/>
                  <a:pt x="7015332" y="567535"/>
                  <a:pt x="7048246" y="707886"/>
                </a:cubicBezTo>
                <a:cubicBezTo>
                  <a:pt x="6962137" y="719077"/>
                  <a:pt x="6783843" y="664809"/>
                  <a:pt x="6672340" y="707886"/>
                </a:cubicBezTo>
                <a:cubicBezTo>
                  <a:pt x="6560837" y="750963"/>
                  <a:pt x="6308292" y="694124"/>
                  <a:pt x="6084986" y="707886"/>
                </a:cubicBezTo>
                <a:cubicBezTo>
                  <a:pt x="5861680" y="721648"/>
                  <a:pt x="5718317" y="693455"/>
                  <a:pt x="5568114" y="707886"/>
                </a:cubicBezTo>
                <a:cubicBezTo>
                  <a:pt x="5417911" y="722317"/>
                  <a:pt x="5158251" y="679678"/>
                  <a:pt x="5051243" y="707886"/>
                </a:cubicBezTo>
                <a:cubicBezTo>
                  <a:pt x="4944235" y="736094"/>
                  <a:pt x="4655545" y="633269"/>
                  <a:pt x="4322924" y="707886"/>
                </a:cubicBezTo>
                <a:cubicBezTo>
                  <a:pt x="3990303" y="782503"/>
                  <a:pt x="3875194" y="668267"/>
                  <a:pt x="3665088" y="707886"/>
                </a:cubicBezTo>
                <a:cubicBezTo>
                  <a:pt x="3454982" y="747505"/>
                  <a:pt x="3444534" y="674453"/>
                  <a:pt x="3289181" y="707886"/>
                </a:cubicBezTo>
                <a:cubicBezTo>
                  <a:pt x="3133828" y="741319"/>
                  <a:pt x="2977264" y="646154"/>
                  <a:pt x="2772310" y="707886"/>
                </a:cubicBezTo>
                <a:cubicBezTo>
                  <a:pt x="2567356" y="769618"/>
                  <a:pt x="2302897" y="688708"/>
                  <a:pt x="2184956" y="707886"/>
                </a:cubicBezTo>
                <a:cubicBezTo>
                  <a:pt x="2067015" y="727064"/>
                  <a:pt x="1835357" y="668727"/>
                  <a:pt x="1668085" y="707886"/>
                </a:cubicBezTo>
                <a:cubicBezTo>
                  <a:pt x="1500813" y="747045"/>
                  <a:pt x="1332547" y="686897"/>
                  <a:pt x="1080731" y="707886"/>
                </a:cubicBezTo>
                <a:cubicBezTo>
                  <a:pt x="828915" y="728875"/>
                  <a:pt x="459840" y="675593"/>
                  <a:pt x="0" y="707886"/>
                </a:cubicBezTo>
                <a:cubicBezTo>
                  <a:pt x="-14077" y="580473"/>
                  <a:pt x="6927" y="533166"/>
                  <a:pt x="0" y="368101"/>
                </a:cubicBezTo>
                <a:cubicBezTo>
                  <a:pt x="-6927" y="203036"/>
                  <a:pt x="29590" y="162517"/>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616015675">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trike="noStrike" spc="-1" dirty="0">
                <a:latin typeface="Arial"/>
                <a:ea typeface="Noto Sans CJK SC"/>
              </a:rPr>
              <a:t>Main Goals : Stability, Sustainability</a:t>
            </a:r>
            <a:r>
              <a:rPr lang="en-US" sz="2200" b="1" spc="-1" dirty="0">
                <a:latin typeface="Arial"/>
                <a:ea typeface="Noto Sans CJK SC"/>
              </a:rPr>
              <a:t> and</a:t>
            </a:r>
            <a:r>
              <a:rPr lang="en-US" sz="2200" b="1" strike="noStrike" spc="-1" dirty="0">
                <a:latin typeface="Arial"/>
                <a:ea typeface="Noto Sans CJK SC"/>
              </a:rPr>
              <a:t> Durabili</a:t>
            </a:r>
            <a:r>
              <a:rPr lang="en-US" sz="2200" b="1" spc="-1" dirty="0">
                <a:latin typeface="Arial"/>
                <a:ea typeface="Noto Sans CJK SC"/>
              </a:rPr>
              <a:t>ty</a:t>
            </a:r>
            <a:endParaRPr lang="en-US" sz="2200" b="1" strike="noStrike" spc="-1" dirty="0">
              <a:latin typeface="Arial"/>
              <a:ea typeface="Noto Sans CJK SC"/>
            </a:endParaRPr>
          </a:p>
        </p:txBody>
      </p:sp>
      <p:sp>
        <p:nvSpPr>
          <p:cNvPr id="15" name="TextBox 9">
            <a:extLst>
              <a:ext uri="{FF2B5EF4-FFF2-40B4-BE49-F238E27FC236}">
                <a16:creationId xmlns:a16="http://schemas.microsoft.com/office/drawing/2014/main" id="{C3EF43BC-5F30-8E20-C614-7DBAE7B0CB97}"/>
              </a:ext>
            </a:extLst>
          </p:cNvPr>
          <p:cNvSpPr txBox="1"/>
          <p:nvPr/>
        </p:nvSpPr>
        <p:spPr>
          <a:xfrm>
            <a:off x="335618" y="3984252"/>
            <a:ext cx="4542151"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R&amp;D focus: </a:t>
            </a:r>
          </a:p>
          <a:p>
            <a:pPr marL="609585" lvl="1" indent="-304815">
              <a:lnSpc>
                <a:spcPts val="2079"/>
              </a:lnSpc>
              <a:buFont typeface="Arial" panose="020B0604020202020204" pitchFamily="34" charset="0"/>
              <a:buChar char="•"/>
            </a:pPr>
            <a:r>
              <a:rPr lang="en-US" sz="2000" b="1" dirty="0"/>
              <a:t>Eco-friendly gas mixtures </a:t>
            </a:r>
          </a:p>
          <a:p>
            <a:pPr marL="609585" lvl="1" indent="-304815">
              <a:lnSpc>
                <a:spcPts val="2079"/>
              </a:lnSpc>
              <a:buFont typeface="Arial" panose="020B0604020202020204" pitchFamily="34" charset="0"/>
              <a:buChar char="•"/>
            </a:pPr>
            <a:r>
              <a:rPr lang="en-US" sz="2000" dirty="0"/>
              <a:t>Resilient photocathode materials</a:t>
            </a:r>
          </a:p>
          <a:p>
            <a:pPr marL="609585" lvl="1" indent="-304815">
              <a:lnSpc>
                <a:spcPts val="2079"/>
              </a:lnSpc>
              <a:buFont typeface="Arial" panose="020B0604020202020204" pitchFamily="34" charset="0"/>
              <a:buChar char="•"/>
            </a:pPr>
            <a:endParaRPr lang="en-US" sz="1800" dirty="0"/>
          </a:p>
        </p:txBody>
      </p:sp>
      <p:pic>
        <p:nvPicPr>
          <p:cNvPr id="19" name="Picture 18">
            <a:extLst>
              <a:ext uri="{FF2B5EF4-FFF2-40B4-BE49-F238E27FC236}">
                <a16:creationId xmlns:a16="http://schemas.microsoft.com/office/drawing/2014/main" id="{FB069AA5-8F42-DFEE-4F20-723E3C43BCAC}"/>
              </a:ext>
            </a:extLst>
          </p:cNvPr>
          <p:cNvPicPr>
            <a:picLocks noChangeAspect="1"/>
          </p:cNvPicPr>
          <p:nvPr/>
        </p:nvPicPr>
        <p:blipFill>
          <a:blip r:embed="rId5"/>
          <a:stretch>
            <a:fillRect/>
          </a:stretch>
        </p:blipFill>
        <p:spPr>
          <a:xfrm>
            <a:off x="7544520" y="852828"/>
            <a:ext cx="2735175" cy="2020921"/>
          </a:xfrm>
          <a:prstGeom prst="rect">
            <a:avLst/>
          </a:prstGeom>
        </p:spPr>
      </p:pic>
      <p:sp>
        <p:nvSpPr>
          <p:cNvPr id="23" name="TextBox 22">
            <a:extLst>
              <a:ext uri="{FF2B5EF4-FFF2-40B4-BE49-F238E27FC236}">
                <a16:creationId xmlns:a16="http://schemas.microsoft.com/office/drawing/2014/main" id="{6496162E-7850-BF90-FBA1-E486F978B10A}"/>
              </a:ext>
            </a:extLst>
          </p:cNvPr>
          <p:cNvSpPr txBox="1"/>
          <p:nvPr/>
        </p:nvSpPr>
        <p:spPr>
          <a:xfrm>
            <a:off x="335618" y="5869382"/>
            <a:ext cx="5366122" cy="400110"/>
          </a:xfrm>
          <a:prstGeom prst="rect">
            <a:avLst/>
          </a:prstGeom>
          <a:noFill/>
        </p:spPr>
        <p:txBody>
          <a:bodyPr wrap="square">
            <a:spAutoFit/>
          </a:bodyPr>
          <a:lstStyle/>
          <a:p>
            <a:r>
              <a:rPr lang="en-US" sz="1000" dirty="0"/>
              <a:t>More Info @ </a:t>
            </a:r>
            <a:r>
              <a:rPr lang="en-US" sz="1000" dirty="0" err="1"/>
              <a:t>Aimè</a:t>
            </a:r>
            <a:r>
              <a:rPr lang="en-US" sz="1000" dirty="0"/>
              <a:t>, C., et al. "Simulation and R&amp;D studies for the muon spectrometer at a 10 TeV Muon Collider." NIMA(2024): </a:t>
            </a:r>
            <a:r>
              <a:rPr lang="en-US" sz="1000" dirty="0">
                <a:hlinkClick r:id="rId6"/>
              </a:rPr>
              <a:t>https://doi.org/10.1016/j.nima.2024.169903</a:t>
            </a:r>
            <a:r>
              <a:rPr lang="en-US" sz="1000" dirty="0"/>
              <a:t> </a:t>
            </a:r>
          </a:p>
        </p:txBody>
      </p:sp>
      <mc:AlternateContent xmlns:mc="http://schemas.openxmlformats.org/markup-compatibility/2006" xmlns:a14="http://schemas.microsoft.com/office/drawing/2010/main">
        <mc:Choice Requires="a14">
          <p:sp>
            <p:nvSpPr>
              <p:cNvPr id="27" name="CustomShape 12">
                <a:extLst>
                  <a:ext uri="{FF2B5EF4-FFF2-40B4-BE49-F238E27FC236}">
                    <a16:creationId xmlns:a16="http://schemas.microsoft.com/office/drawing/2014/main" id="{044810D3-61F9-7235-8277-298221377E76}"/>
                  </a:ext>
                </a:extLst>
              </p:cNvPr>
              <p:cNvSpPr/>
              <p:nvPr/>
            </p:nvSpPr>
            <p:spPr>
              <a:xfrm>
                <a:off x="5472631" y="4219801"/>
                <a:ext cx="2566035" cy="1442832"/>
              </a:xfrm>
              <a:custGeom>
                <a:avLst/>
                <a:gdLst>
                  <a:gd name="connsiteX0" fmla="*/ 0 w 2566035"/>
                  <a:gd name="connsiteY0" fmla="*/ 0 h 1442832"/>
                  <a:gd name="connsiteX1" fmla="*/ 538867 w 2566035"/>
                  <a:gd name="connsiteY1" fmla="*/ 0 h 1442832"/>
                  <a:gd name="connsiteX2" fmla="*/ 1000754 w 2566035"/>
                  <a:gd name="connsiteY2" fmla="*/ 0 h 1442832"/>
                  <a:gd name="connsiteX3" fmla="*/ 1513961 w 2566035"/>
                  <a:gd name="connsiteY3" fmla="*/ 0 h 1442832"/>
                  <a:gd name="connsiteX4" fmla="*/ 2027168 w 2566035"/>
                  <a:gd name="connsiteY4" fmla="*/ 0 h 1442832"/>
                  <a:gd name="connsiteX5" fmla="*/ 2566035 w 2566035"/>
                  <a:gd name="connsiteY5" fmla="*/ 0 h 1442832"/>
                  <a:gd name="connsiteX6" fmla="*/ 2566035 w 2566035"/>
                  <a:gd name="connsiteY6" fmla="*/ 509801 h 1442832"/>
                  <a:gd name="connsiteX7" fmla="*/ 2566035 w 2566035"/>
                  <a:gd name="connsiteY7" fmla="*/ 976316 h 1442832"/>
                  <a:gd name="connsiteX8" fmla="*/ 2566035 w 2566035"/>
                  <a:gd name="connsiteY8" fmla="*/ 1442832 h 1442832"/>
                  <a:gd name="connsiteX9" fmla="*/ 2001507 w 2566035"/>
                  <a:gd name="connsiteY9" fmla="*/ 1442832 h 1442832"/>
                  <a:gd name="connsiteX10" fmla="*/ 1436980 w 2566035"/>
                  <a:gd name="connsiteY10" fmla="*/ 1442832 h 1442832"/>
                  <a:gd name="connsiteX11" fmla="*/ 949433 w 2566035"/>
                  <a:gd name="connsiteY11" fmla="*/ 1442832 h 1442832"/>
                  <a:gd name="connsiteX12" fmla="*/ 513207 w 2566035"/>
                  <a:gd name="connsiteY12" fmla="*/ 1442832 h 1442832"/>
                  <a:gd name="connsiteX13" fmla="*/ 0 w 2566035"/>
                  <a:gd name="connsiteY13" fmla="*/ 1442832 h 1442832"/>
                  <a:gd name="connsiteX14" fmla="*/ 0 w 2566035"/>
                  <a:gd name="connsiteY14" fmla="*/ 947460 h 1442832"/>
                  <a:gd name="connsiteX15" fmla="*/ 0 w 2566035"/>
                  <a:gd name="connsiteY15" fmla="*/ 466516 h 1442832"/>
                  <a:gd name="connsiteX16" fmla="*/ 0 w 2566035"/>
                  <a:gd name="connsiteY16" fmla="*/ 0 h 144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6035" h="1442832" fill="none" extrusionOk="0">
                    <a:moveTo>
                      <a:pt x="0" y="0"/>
                    </a:moveTo>
                    <a:cubicBezTo>
                      <a:pt x="133474" y="-23458"/>
                      <a:pt x="326271" y="40469"/>
                      <a:pt x="538867" y="0"/>
                    </a:cubicBezTo>
                    <a:cubicBezTo>
                      <a:pt x="751463" y="-40469"/>
                      <a:pt x="869142" y="1688"/>
                      <a:pt x="1000754" y="0"/>
                    </a:cubicBezTo>
                    <a:cubicBezTo>
                      <a:pt x="1132366" y="-1688"/>
                      <a:pt x="1375297" y="26949"/>
                      <a:pt x="1513961" y="0"/>
                    </a:cubicBezTo>
                    <a:cubicBezTo>
                      <a:pt x="1652625" y="-26949"/>
                      <a:pt x="1898798" y="45523"/>
                      <a:pt x="2027168" y="0"/>
                    </a:cubicBezTo>
                    <a:cubicBezTo>
                      <a:pt x="2155538" y="-45523"/>
                      <a:pt x="2434541" y="51180"/>
                      <a:pt x="2566035" y="0"/>
                    </a:cubicBezTo>
                    <a:cubicBezTo>
                      <a:pt x="2606353" y="114894"/>
                      <a:pt x="2548531" y="272371"/>
                      <a:pt x="2566035" y="509801"/>
                    </a:cubicBezTo>
                    <a:cubicBezTo>
                      <a:pt x="2583539" y="747231"/>
                      <a:pt x="2528760" y="761374"/>
                      <a:pt x="2566035" y="976316"/>
                    </a:cubicBezTo>
                    <a:cubicBezTo>
                      <a:pt x="2603310" y="1191259"/>
                      <a:pt x="2548267" y="1304699"/>
                      <a:pt x="2566035" y="1442832"/>
                    </a:cubicBezTo>
                    <a:cubicBezTo>
                      <a:pt x="2429328" y="1477270"/>
                      <a:pt x="2270393" y="1398015"/>
                      <a:pt x="2001507" y="1442832"/>
                    </a:cubicBezTo>
                    <a:cubicBezTo>
                      <a:pt x="1732621" y="1487649"/>
                      <a:pt x="1603863" y="1383399"/>
                      <a:pt x="1436980" y="1442832"/>
                    </a:cubicBezTo>
                    <a:cubicBezTo>
                      <a:pt x="1270097" y="1502265"/>
                      <a:pt x="1155206" y="1397197"/>
                      <a:pt x="949433" y="1442832"/>
                    </a:cubicBezTo>
                    <a:cubicBezTo>
                      <a:pt x="743660" y="1488467"/>
                      <a:pt x="601473" y="1422766"/>
                      <a:pt x="513207" y="1442832"/>
                    </a:cubicBezTo>
                    <a:cubicBezTo>
                      <a:pt x="424941" y="1462898"/>
                      <a:pt x="246730" y="1414454"/>
                      <a:pt x="0" y="1442832"/>
                    </a:cubicBezTo>
                    <a:cubicBezTo>
                      <a:pt x="-44218" y="1294725"/>
                      <a:pt x="13598" y="1139483"/>
                      <a:pt x="0" y="947460"/>
                    </a:cubicBezTo>
                    <a:cubicBezTo>
                      <a:pt x="-13598" y="755437"/>
                      <a:pt x="48117" y="685429"/>
                      <a:pt x="0" y="466516"/>
                    </a:cubicBezTo>
                    <a:cubicBezTo>
                      <a:pt x="-48117" y="247603"/>
                      <a:pt x="2799" y="163052"/>
                      <a:pt x="0" y="0"/>
                    </a:cubicBezTo>
                    <a:close/>
                  </a:path>
                  <a:path w="2566035" h="1442832" stroke="0" extrusionOk="0">
                    <a:moveTo>
                      <a:pt x="0" y="0"/>
                    </a:moveTo>
                    <a:cubicBezTo>
                      <a:pt x="194341" y="-46349"/>
                      <a:pt x="303059" y="40208"/>
                      <a:pt x="436226" y="0"/>
                    </a:cubicBezTo>
                    <a:cubicBezTo>
                      <a:pt x="569393" y="-40208"/>
                      <a:pt x="844676" y="59174"/>
                      <a:pt x="949433" y="0"/>
                    </a:cubicBezTo>
                    <a:cubicBezTo>
                      <a:pt x="1054190" y="-59174"/>
                      <a:pt x="1309014" y="14875"/>
                      <a:pt x="1411319" y="0"/>
                    </a:cubicBezTo>
                    <a:cubicBezTo>
                      <a:pt x="1513624" y="-14875"/>
                      <a:pt x="1775223" y="18923"/>
                      <a:pt x="1873206" y="0"/>
                    </a:cubicBezTo>
                    <a:cubicBezTo>
                      <a:pt x="1971189" y="-18923"/>
                      <a:pt x="2417099" y="17109"/>
                      <a:pt x="2566035" y="0"/>
                    </a:cubicBezTo>
                    <a:cubicBezTo>
                      <a:pt x="2619406" y="105934"/>
                      <a:pt x="2534540" y="268792"/>
                      <a:pt x="2566035" y="495372"/>
                    </a:cubicBezTo>
                    <a:cubicBezTo>
                      <a:pt x="2597530" y="721952"/>
                      <a:pt x="2517539" y="758607"/>
                      <a:pt x="2566035" y="947460"/>
                    </a:cubicBezTo>
                    <a:cubicBezTo>
                      <a:pt x="2614531" y="1136313"/>
                      <a:pt x="2531639" y="1269864"/>
                      <a:pt x="2566035" y="1442832"/>
                    </a:cubicBezTo>
                    <a:cubicBezTo>
                      <a:pt x="2321865" y="1502316"/>
                      <a:pt x="2235744" y="1400709"/>
                      <a:pt x="2027168" y="1442832"/>
                    </a:cubicBezTo>
                    <a:cubicBezTo>
                      <a:pt x="1818592" y="1484955"/>
                      <a:pt x="1713917" y="1423983"/>
                      <a:pt x="1539621" y="1442832"/>
                    </a:cubicBezTo>
                    <a:cubicBezTo>
                      <a:pt x="1365325" y="1461681"/>
                      <a:pt x="1275796" y="1412730"/>
                      <a:pt x="1103395" y="1442832"/>
                    </a:cubicBezTo>
                    <a:cubicBezTo>
                      <a:pt x="930994" y="1472934"/>
                      <a:pt x="779819" y="1402929"/>
                      <a:pt x="538867" y="1442832"/>
                    </a:cubicBezTo>
                    <a:cubicBezTo>
                      <a:pt x="297915" y="1482735"/>
                      <a:pt x="240533" y="1427143"/>
                      <a:pt x="0" y="1442832"/>
                    </a:cubicBezTo>
                    <a:cubicBezTo>
                      <a:pt x="-8403" y="1229914"/>
                      <a:pt x="43184" y="1165116"/>
                      <a:pt x="0" y="1005173"/>
                    </a:cubicBezTo>
                    <a:cubicBezTo>
                      <a:pt x="-43184" y="845230"/>
                      <a:pt x="27336" y="741001"/>
                      <a:pt x="0" y="509801"/>
                    </a:cubicBezTo>
                    <a:cubicBezTo>
                      <a:pt x="-27336" y="278601"/>
                      <a:pt x="35459" y="240749"/>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28050728">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189"/>
                  </a:spcBef>
                  <a:spcAft>
                    <a:spcPts val="189"/>
                  </a:spcAft>
                </a:pPr>
                <a14:m>
                  <m:oMath xmlns:m="http://schemas.openxmlformats.org/officeDocument/2006/math">
                    <m:sSubSup>
                      <m:sSubSupPr>
                        <m:ctrlPr>
                          <a:rPr lang="en-US" sz="1800" b="1" i="1" smtClean="0">
                            <a:latin typeface="Cambria Math" panose="02040503050406030204" pitchFamily="18" charset="0"/>
                          </a:rPr>
                        </m:ctrlPr>
                      </m:sSubSupPr>
                      <m:e>
                        <m:r>
                          <a:rPr lang="en-US" sz="1800" b="1" i="1" smtClean="0">
                            <a:latin typeface="Cambria Math" panose="02040503050406030204" pitchFamily="18" charset="0"/>
                          </a:rPr>
                          <m:t>𝑵𝒆</m:t>
                        </m:r>
                        <m:r>
                          <a:rPr lang="en-US" sz="1800" b="1" i="1" smtClean="0">
                            <a:latin typeface="Cambria Math" panose="02040503050406030204" pitchFamily="18" charset="0"/>
                          </a:rPr>
                          <m:t>/</m:t>
                        </m:r>
                        <m:r>
                          <a:rPr lang="en-US" sz="1800" b="1" i="1" smtClean="0">
                            <a:latin typeface="Cambria Math" panose="02040503050406030204" pitchFamily="18" charset="0"/>
                          </a:rPr>
                          <m:t>𝒊𝑪</m:t>
                        </m:r>
                      </m:e>
                      <m:sub>
                        <m:r>
                          <a:rPr lang="en-US" sz="1800" b="1" i="1" smtClean="0">
                            <a:latin typeface="Cambria Math" panose="02040503050406030204" pitchFamily="18" charset="0"/>
                          </a:rPr>
                          <m:t>𝟒</m:t>
                        </m:r>
                      </m:sub>
                      <m:sup/>
                    </m:sSubSup>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𝑯</m:t>
                        </m:r>
                      </m:e>
                      <m:sub>
                        <m:r>
                          <a:rPr lang="en-US" sz="1800" b="1" i="1" smtClean="0">
                            <a:latin typeface="Cambria Math" panose="02040503050406030204" pitchFamily="18" charset="0"/>
                          </a:rPr>
                          <m:t>𝟏𝟎</m:t>
                        </m:r>
                      </m:sub>
                    </m:sSub>
                  </m:oMath>
                </a14:m>
                <a:r>
                  <a:rPr lang="en-US" sz="1800" b="1" strike="noStrike" spc="-1" dirty="0">
                    <a:latin typeface="Arial"/>
                    <a:ea typeface="Noto Sans CJK SC"/>
                  </a:rPr>
                  <a:t> : 75/25</a:t>
                </a:r>
              </a:p>
              <a:p>
                <a:pPr algn="ctr">
                  <a:spcBef>
                    <a:spcPts val="189"/>
                  </a:spcBef>
                  <a:spcAft>
                    <a:spcPts val="189"/>
                  </a:spcAft>
                </a:pPr>
                <a:r>
                  <a:rPr lang="en-US" sz="1800" b="1" strike="noStrike" spc="-1" dirty="0">
                    <a:latin typeface="Arial"/>
                    <a:ea typeface="Noto Sans CJK SC"/>
                  </a:rPr>
                  <a:t>Si</a:t>
                </a:r>
                <a:r>
                  <a:rPr lang="en-US" sz="1800" b="1" spc="-1" dirty="0">
                    <a:latin typeface="Arial"/>
                    <a:ea typeface="Noto Sans CJK SC"/>
                  </a:rPr>
                  <a:t>ngle channel </a:t>
                </a:r>
                <a:r>
                  <a:rPr lang="en-US" sz="1800" b="1" spc="-1" dirty="0">
                    <a:latin typeface="Arial"/>
                    <a:ea typeface="Noto Sans CJK SC"/>
                    <a:sym typeface="Wingdings" panose="05000000000000000000" pitchFamily="2" charset="2"/>
                  </a:rPr>
                  <a:t> </a:t>
                </a:r>
                <a:br>
                  <a:rPr lang="en-US" sz="1800" b="1" spc="-1" dirty="0">
                    <a:latin typeface="Arial"/>
                    <a:ea typeface="Noto Sans CJK SC"/>
                    <a:sym typeface="Wingdings" panose="05000000000000000000" pitchFamily="2" charset="2"/>
                  </a:rPr>
                </a:br>
                <a:r>
                  <a:rPr lang="en-US" sz="1800" b="1" spc="-1" dirty="0">
                    <a:latin typeface="Arial"/>
                    <a:ea typeface="Noto Sans CJK SC"/>
                    <a:sym typeface="Wingdings" panose="05000000000000000000" pitchFamily="2" charset="2"/>
                  </a:rPr>
                  <a:t>10mm &amp; </a:t>
                </a:r>
                <a:r>
                  <a:rPr lang="en-US" sz="1800" b="1" spc="-1" dirty="0" err="1">
                    <a:latin typeface="Arial"/>
                    <a:ea typeface="Noto Sans CJK SC"/>
                    <a:sym typeface="Wingdings" panose="05000000000000000000" pitchFamily="2" charset="2"/>
                  </a:rPr>
                  <a:t>CsI</a:t>
                </a:r>
                <a:r>
                  <a:rPr lang="en-US" sz="1800" b="1" spc="-1" dirty="0">
                    <a:latin typeface="Arial"/>
                    <a:ea typeface="Noto Sans CJK SC"/>
                    <a:sym typeface="Wingdings" panose="05000000000000000000" pitchFamily="2" charset="2"/>
                  </a:rPr>
                  <a:t> </a:t>
                </a:r>
                <a:endParaRPr lang="en-US" sz="1800" b="1" strike="noStrike" spc="-1" dirty="0">
                  <a:latin typeface="Arial"/>
                  <a:ea typeface="Noto Sans CJK SC"/>
                </a:endParaRPr>
              </a:p>
              <a:p>
                <a:pPr algn="ctr">
                  <a:spcBef>
                    <a:spcPts val="189"/>
                  </a:spcBef>
                  <a:spcAft>
                    <a:spcPts val="189"/>
                  </a:spcAft>
                </a:pPr>
                <a:r>
                  <a:rPr lang="en-US" sz="1800" b="1" spc="-1" dirty="0">
                    <a:latin typeface="Arial"/>
                    <a:ea typeface="Noto Sans CJK SC"/>
                  </a:rPr>
                  <a:t>Best timing: </a:t>
                </a:r>
                <a:br>
                  <a:rPr lang="en-US" sz="1800" b="1" spc="-1" dirty="0">
                    <a:latin typeface="Arial"/>
                    <a:ea typeface="Noto Sans CJK SC"/>
                  </a:rPr>
                </a:br>
                <a:r>
                  <a:rPr lang="en-US" sz="1800" b="1" strike="noStrike" spc="-1" dirty="0">
                    <a:latin typeface="Arial"/>
                    <a:ea typeface="Noto Sans CJK SC"/>
                  </a:rPr>
                  <a:t>17.1 </a:t>
                </a:r>
                <a14:m>
                  <m:oMath xmlns:m="http://schemas.openxmlformats.org/officeDocument/2006/math">
                    <m:r>
                      <a:rPr lang="en-US" sz="1800" b="1" i="1" strike="noStrike" spc="-1" smtClean="0">
                        <a:latin typeface="Cambria Math" panose="02040503050406030204" pitchFamily="18" charset="0"/>
                        <a:ea typeface="Cambria Math" panose="02040503050406030204" pitchFamily="18" charset="0"/>
                      </a:rPr>
                      <m:t>±</m:t>
                    </m:r>
                  </m:oMath>
                </a14:m>
                <a:r>
                  <a:rPr lang="en-US" sz="1800" b="1" strike="noStrike" spc="-1" dirty="0">
                    <a:latin typeface="Arial"/>
                    <a:ea typeface="Noto Sans CJK SC"/>
                  </a:rPr>
                  <a:t> </a:t>
                </a:r>
                <a:r>
                  <a:rPr lang="en-US" sz="1800" b="1" spc="-1" dirty="0">
                    <a:latin typeface="Arial"/>
                    <a:ea typeface="Noto Sans CJK SC"/>
                  </a:rPr>
                  <a:t>0.2</a:t>
                </a:r>
                <a:r>
                  <a:rPr lang="en-US" sz="1800" b="1" strike="noStrike" spc="-1" dirty="0">
                    <a:latin typeface="Arial"/>
                    <a:ea typeface="Noto Sans CJK SC"/>
                  </a:rPr>
                  <a:t> </a:t>
                </a:r>
                <a:r>
                  <a:rPr lang="en-US" sz="1800" b="1" strike="noStrike" spc="-1" dirty="0" err="1">
                    <a:latin typeface="Arial"/>
                    <a:ea typeface="Noto Sans CJK SC"/>
                  </a:rPr>
                  <a:t>ps</a:t>
                </a:r>
                <a:endParaRPr lang="en-US" sz="1800" b="1" strike="noStrike" spc="-1" dirty="0">
                  <a:latin typeface="Arial"/>
                  <a:ea typeface="Noto Sans CJK SC"/>
                </a:endParaRPr>
              </a:p>
            </p:txBody>
          </p:sp>
        </mc:Choice>
        <mc:Fallback xmlns="">
          <p:sp>
            <p:nvSpPr>
              <p:cNvPr id="27" name="CustomShape 12">
                <a:extLst>
                  <a:ext uri="{FF2B5EF4-FFF2-40B4-BE49-F238E27FC236}">
                    <a16:creationId xmlns:a16="http://schemas.microsoft.com/office/drawing/2014/main" id="{044810D3-61F9-7235-8277-298221377E76}"/>
                  </a:ext>
                </a:extLst>
              </p:cNvPr>
              <p:cNvSpPr>
                <a:spLocks noRot="1" noChangeAspect="1" noMove="1" noResize="1" noEditPoints="1" noAdjustHandles="1" noChangeArrowheads="1" noChangeShapeType="1" noTextEdit="1"/>
              </p:cNvSpPr>
              <p:nvPr/>
            </p:nvSpPr>
            <p:spPr>
              <a:xfrm>
                <a:off x="5472631" y="4219801"/>
                <a:ext cx="2566035" cy="1442832"/>
              </a:xfrm>
              <a:custGeom>
                <a:avLst/>
                <a:gdLst>
                  <a:gd name="connsiteX0" fmla="*/ 0 w 2566035"/>
                  <a:gd name="connsiteY0" fmla="*/ 0 h 1442832"/>
                  <a:gd name="connsiteX1" fmla="*/ 538867 w 2566035"/>
                  <a:gd name="connsiteY1" fmla="*/ 0 h 1442832"/>
                  <a:gd name="connsiteX2" fmla="*/ 1000754 w 2566035"/>
                  <a:gd name="connsiteY2" fmla="*/ 0 h 1442832"/>
                  <a:gd name="connsiteX3" fmla="*/ 1513961 w 2566035"/>
                  <a:gd name="connsiteY3" fmla="*/ 0 h 1442832"/>
                  <a:gd name="connsiteX4" fmla="*/ 2027168 w 2566035"/>
                  <a:gd name="connsiteY4" fmla="*/ 0 h 1442832"/>
                  <a:gd name="connsiteX5" fmla="*/ 2566035 w 2566035"/>
                  <a:gd name="connsiteY5" fmla="*/ 0 h 1442832"/>
                  <a:gd name="connsiteX6" fmla="*/ 2566035 w 2566035"/>
                  <a:gd name="connsiteY6" fmla="*/ 509801 h 1442832"/>
                  <a:gd name="connsiteX7" fmla="*/ 2566035 w 2566035"/>
                  <a:gd name="connsiteY7" fmla="*/ 976316 h 1442832"/>
                  <a:gd name="connsiteX8" fmla="*/ 2566035 w 2566035"/>
                  <a:gd name="connsiteY8" fmla="*/ 1442832 h 1442832"/>
                  <a:gd name="connsiteX9" fmla="*/ 2001507 w 2566035"/>
                  <a:gd name="connsiteY9" fmla="*/ 1442832 h 1442832"/>
                  <a:gd name="connsiteX10" fmla="*/ 1436980 w 2566035"/>
                  <a:gd name="connsiteY10" fmla="*/ 1442832 h 1442832"/>
                  <a:gd name="connsiteX11" fmla="*/ 949433 w 2566035"/>
                  <a:gd name="connsiteY11" fmla="*/ 1442832 h 1442832"/>
                  <a:gd name="connsiteX12" fmla="*/ 513207 w 2566035"/>
                  <a:gd name="connsiteY12" fmla="*/ 1442832 h 1442832"/>
                  <a:gd name="connsiteX13" fmla="*/ 0 w 2566035"/>
                  <a:gd name="connsiteY13" fmla="*/ 1442832 h 1442832"/>
                  <a:gd name="connsiteX14" fmla="*/ 0 w 2566035"/>
                  <a:gd name="connsiteY14" fmla="*/ 947460 h 1442832"/>
                  <a:gd name="connsiteX15" fmla="*/ 0 w 2566035"/>
                  <a:gd name="connsiteY15" fmla="*/ 466516 h 1442832"/>
                  <a:gd name="connsiteX16" fmla="*/ 0 w 2566035"/>
                  <a:gd name="connsiteY16" fmla="*/ 0 h 144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6035" h="1442832" fill="none" extrusionOk="0">
                    <a:moveTo>
                      <a:pt x="0" y="0"/>
                    </a:moveTo>
                    <a:cubicBezTo>
                      <a:pt x="133474" y="-23458"/>
                      <a:pt x="326271" y="40469"/>
                      <a:pt x="538867" y="0"/>
                    </a:cubicBezTo>
                    <a:cubicBezTo>
                      <a:pt x="751463" y="-40469"/>
                      <a:pt x="869142" y="1688"/>
                      <a:pt x="1000754" y="0"/>
                    </a:cubicBezTo>
                    <a:cubicBezTo>
                      <a:pt x="1132366" y="-1688"/>
                      <a:pt x="1375297" y="26949"/>
                      <a:pt x="1513961" y="0"/>
                    </a:cubicBezTo>
                    <a:cubicBezTo>
                      <a:pt x="1652625" y="-26949"/>
                      <a:pt x="1898798" y="45523"/>
                      <a:pt x="2027168" y="0"/>
                    </a:cubicBezTo>
                    <a:cubicBezTo>
                      <a:pt x="2155538" y="-45523"/>
                      <a:pt x="2434541" y="51180"/>
                      <a:pt x="2566035" y="0"/>
                    </a:cubicBezTo>
                    <a:cubicBezTo>
                      <a:pt x="2606353" y="114894"/>
                      <a:pt x="2548531" y="272371"/>
                      <a:pt x="2566035" y="509801"/>
                    </a:cubicBezTo>
                    <a:cubicBezTo>
                      <a:pt x="2583539" y="747231"/>
                      <a:pt x="2528760" y="761374"/>
                      <a:pt x="2566035" y="976316"/>
                    </a:cubicBezTo>
                    <a:cubicBezTo>
                      <a:pt x="2603310" y="1191259"/>
                      <a:pt x="2548267" y="1304699"/>
                      <a:pt x="2566035" y="1442832"/>
                    </a:cubicBezTo>
                    <a:cubicBezTo>
                      <a:pt x="2429328" y="1477270"/>
                      <a:pt x="2270393" y="1398015"/>
                      <a:pt x="2001507" y="1442832"/>
                    </a:cubicBezTo>
                    <a:cubicBezTo>
                      <a:pt x="1732621" y="1487649"/>
                      <a:pt x="1603863" y="1383399"/>
                      <a:pt x="1436980" y="1442832"/>
                    </a:cubicBezTo>
                    <a:cubicBezTo>
                      <a:pt x="1270097" y="1502265"/>
                      <a:pt x="1155206" y="1397197"/>
                      <a:pt x="949433" y="1442832"/>
                    </a:cubicBezTo>
                    <a:cubicBezTo>
                      <a:pt x="743660" y="1488467"/>
                      <a:pt x="601473" y="1422766"/>
                      <a:pt x="513207" y="1442832"/>
                    </a:cubicBezTo>
                    <a:cubicBezTo>
                      <a:pt x="424941" y="1462898"/>
                      <a:pt x="246730" y="1414454"/>
                      <a:pt x="0" y="1442832"/>
                    </a:cubicBezTo>
                    <a:cubicBezTo>
                      <a:pt x="-44218" y="1294725"/>
                      <a:pt x="13598" y="1139483"/>
                      <a:pt x="0" y="947460"/>
                    </a:cubicBezTo>
                    <a:cubicBezTo>
                      <a:pt x="-13598" y="755437"/>
                      <a:pt x="48117" y="685429"/>
                      <a:pt x="0" y="466516"/>
                    </a:cubicBezTo>
                    <a:cubicBezTo>
                      <a:pt x="-48117" y="247603"/>
                      <a:pt x="2799" y="163052"/>
                      <a:pt x="0" y="0"/>
                    </a:cubicBezTo>
                    <a:close/>
                  </a:path>
                  <a:path w="2566035" h="1442832" stroke="0" extrusionOk="0">
                    <a:moveTo>
                      <a:pt x="0" y="0"/>
                    </a:moveTo>
                    <a:cubicBezTo>
                      <a:pt x="194341" y="-46349"/>
                      <a:pt x="303059" y="40208"/>
                      <a:pt x="436226" y="0"/>
                    </a:cubicBezTo>
                    <a:cubicBezTo>
                      <a:pt x="569393" y="-40208"/>
                      <a:pt x="844676" y="59174"/>
                      <a:pt x="949433" y="0"/>
                    </a:cubicBezTo>
                    <a:cubicBezTo>
                      <a:pt x="1054190" y="-59174"/>
                      <a:pt x="1309014" y="14875"/>
                      <a:pt x="1411319" y="0"/>
                    </a:cubicBezTo>
                    <a:cubicBezTo>
                      <a:pt x="1513624" y="-14875"/>
                      <a:pt x="1775223" y="18923"/>
                      <a:pt x="1873206" y="0"/>
                    </a:cubicBezTo>
                    <a:cubicBezTo>
                      <a:pt x="1971189" y="-18923"/>
                      <a:pt x="2417099" y="17109"/>
                      <a:pt x="2566035" y="0"/>
                    </a:cubicBezTo>
                    <a:cubicBezTo>
                      <a:pt x="2619406" y="105934"/>
                      <a:pt x="2534540" y="268792"/>
                      <a:pt x="2566035" y="495372"/>
                    </a:cubicBezTo>
                    <a:cubicBezTo>
                      <a:pt x="2597530" y="721952"/>
                      <a:pt x="2517539" y="758607"/>
                      <a:pt x="2566035" y="947460"/>
                    </a:cubicBezTo>
                    <a:cubicBezTo>
                      <a:pt x="2614531" y="1136313"/>
                      <a:pt x="2531639" y="1269864"/>
                      <a:pt x="2566035" y="1442832"/>
                    </a:cubicBezTo>
                    <a:cubicBezTo>
                      <a:pt x="2321865" y="1502316"/>
                      <a:pt x="2235744" y="1400709"/>
                      <a:pt x="2027168" y="1442832"/>
                    </a:cubicBezTo>
                    <a:cubicBezTo>
                      <a:pt x="1818592" y="1484955"/>
                      <a:pt x="1713917" y="1423983"/>
                      <a:pt x="1539621" y="1442832"/>
                    </a:cubicBezTo>
                    <a:cubicBezTo>
                      <a:pt x="1365325" y="1461681"/>
                      <a:pt x="1275796" y="1412730"/>
                      <a:pt x="1103395" y="1442832"/>
                    </a:cubicBezTo>
                    <a:cubicBezTo>
                      <a:pt x="930994" y="1472934"/>
                      <a:pt x="779819" y="1402929"/>
                      <a:pt x="538867" y="1442832"/>
                    </a:cubicBezTo>
                    <a:cubicBezTo>
                      <a:pt x="297915" y="1482735"/>
                      <a:pt x="240533" y="1427143"/>
                      <a:pt x="0" y="1442832"/>
                    </a:cubicBezTo>
                    <a:cubicBezTo>
                      <a:pt x="-8403" y="1229914"/>
                      <a:pt x="43184" y="1165116"/>
                      <a:pt x="0" y="1005173"/>
                    </a:cubicBezTo>
                    <a:cubicBezTo>
                      <a:pt x="-43184" y="845230"/>
                      <a:pt x="27336" y="741001"/>
                      <a:pt x="0" y="509801"/>
                    </a:cubicBezTo>
                    <a:cubicBezTo>
                      <a:pt x="-27336" y="278601"/>
                      <a:pt x="35459" y="240749"/>
                      <a:pt x="0" y="0"/>
                    </a:cubicBezTo>
                    <a:close/>
                  </a:path>
                </a:pathLst>
              </a:custGeom>
              <a:blipFill>
                <a:blip r:embed="rId8"/>
                <a:stretch>
                  <a:fillRect t="-2811" b="-8835"/>
                </a:stretch>
              </a:blipFill>
              <a:ln w="28575">
                <a:solidFill>
                  <a:srgbClr val="FF0000"/>
                </a:solidFill>
                <a:extLst>
                  <a:ext uri="{C807C97D-BFC1-408E-A445-0C87EB9F89A2}">
                    <ask:lineSketchStyleProps xmlns:ask="http://schemas.microsoft.com/office/drawing/2018/sketchyshapes" xmlns:a14="http://schemas.microsoft.com/office/drawing/2010/main" xmlns="" sd="328050728">
                      <a:prstGeom prst="rect">
                        <a:avLst/>
                      </a:prstGeom>
                      <ask:type>
                        <ask:lineSketchScribble/>
                      </ask:type>
                    </ask:lineSketchStyleProps>
                  </a:ext>
                </a:extLst>
              </a:ln>
            </p:spPr>
            <p:txBody>
              <a:bodyPr/>
              <a:lstStyle/>
              <a:p>
                <a:r>
                  <a:rPr lang="fr-FR">
                    <a:noFill/>
                  </a:rPr>
                  <a:t> </a:t>
                </a:r>
              </a:p>
            </p:txBody>
          </p:sp>
        </mc:Fallback>
      </mc:AlternateContent>
      <p:sp>
        <p:nvSpPr>
          <p:cNvPr id="28" name="Slide Number Placeholder 27">
            <a:extLst>
              <a:ext uri="{FF2B5EF4-FFF2-40B4-BE49-F238E27FC236}">
                <a16:creationId xmlns:a16="http://schemas.microsoft.com/office/drawing/2014/main" id="{E9468A2A-3893-814A-43F2-4DC0EF03276D}"/>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solidFill>
                  <a:srgbClr val="FF0000"/>
                </a:solidFill>
                <a:cs typeface="Times" panose="02020603050405020304" pitchFamily="18" charset="0"/>
              </a:rPr>
              <a:pPr>
                <a:buSzPct val="25000"/>
              </a:pPr>
              <a:t>18</a:t>
            </a:fld>
            <a:endParaRPr lang="fr-FR" sz="1000" dirty="0">
              <a:solidFill>
                <a:srgbClr val="FF0000"/>
              </a:solidFill>
              <a:cs typeface="Times" panose="02020603050405020304" pitchFamily="18" charset="0"/>
            </a:endParaRPr>
          </a:p>
        </p:txBody>
      </p:sp>
      <p:sp>
        <p:nvSpPr>
          <p:cNvPr id="29" name="Footer Placeholder 28">
            <a:extLst>
              <a:ext uri="{FF2B5EF4-FFF2-40B4-BE49-F238E27FC236}">
                <a16:creationId xmlns:a16="http://schemas.microsoft.com/office/drawing/2014/main" id="{D2BAC846-3DF3-3DA1-93B7-AC35536939DF}"/>
              </a:ext>
            </a:extLst>
          </p:cNvPr>
          <p:cNvSpPr>
            <a:spLocks noGrp="1"/>
          </p:cNvSpPr>
          <p:nvPr>
            <p:ph type="ftr" idx="12"/>
          </p:nvPr>
        </p:nvSpPr>
        <p:spPr>
          <a:xfrm>
            <a:off x="3667145" y="6343650"/>
            <a:ext cx="4992439" cy="365125"/>
          </a:xfrm>
        </p:spPr>
        <p:txBody>
          <a:bodyPr/>
          <a:lstStyle/>
          <a:p>
            <a:r>
              <a:rPr lang="en-US"/>
              <a:t>CEPC 2025</a:t>
            </a:r>
            <a:endParaRPr lang="fr-FR" dirty="0"/>
          </a:p>
        </p:txBody>
      </p:sp>
      <p:pic>
        <p:nvPicPr>
          <p:cNvPr id="3" name="Picture 2"/>
          <p:cNvPicPr>
            <a:picLocks noChangeAspect="1"/>
          </p:cNvPicPr>
          <p:nvPr/>
        </p:nvPicPr>
        <p:blipFill>
          <a:blip r:embed="rId9"/>
          <a:stretch>
            <a:fillRect/>
          </a:stretch>
        </p:blipFill>
        <p:spPr>
          <a:xfrm>
            <a:off x="8467913" y="3712691"/>
            <a:ext cx="2941058" cy="2953552"/>
          </a:xfrm>
          <a:prstGeom prst="rect">
            <a:avLst/>
          </a:prstGeom>
        </p:spPr>
      </p:pic>
    </p:spTree>
    <p:extLst>
      <p:ext uri="{BB962C8B-B14F-4D97-AF65-F5344CB8AC3E}">
        <p14:creationId xmlns:p14="http://schemas.microsoft.com/office/powerpoint/2010/main" val="5971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C3A4-F076-4823-82D7-952A3A78D166}"/>
              </a:ext>
            </a:extLst>
          </p:cNvPr>
          <p:cNvSpPr>
            <a:spLocks noGrp="1"/>
          </p:cNvSpPr>
          <p:nvPr>
            <p:ph type="title"/>
          </p:nvPr>
        </p:nvSpPr>
        <p:spPr/>
        <p:txBody>
          <a:bodyPr/>
          <a:lstStyle/>
          <a:p>
            <a:r>
              <a:rPr lang="en-US" dirty="0"/>
              <a:t>Event Triggering and Tagging Context (CEA </a:t>
            </a:r>
            <a:r>
              <a:rPr lang="en-US" dirty="0" err="1"/>
              <a:t>Saclay</a:t>
            </a:r>
            <a:r>
              <a:rPr lang="en-US" dirty="0"/>
              <a:t>)   </a:t>
            </a:r>
            <a:endParaRPr lang="el-GR" dirty="0"/>
          </a:p>
        </p:txBody>
      </p:sp>
      <p:sp>
        <p:nvSpPr>
          <p:cNvPr id="6" name="TextBox 8">
            <a:extLst>
              <a:ext uri="{FF2B5EF4-FFF2-40B4-BE49-F238E27FC236}">
                <a16:creationId xmlns:a16="http://schemas.microsoft.com/office/drawing/2014/main" id="{E6BDAF97-D576-0F26-E7F4-C62B4FDDABBA}"/>
              </a:ext>
            </a:extLst>
          </p:cNvPr>
          <p:cNvSpPr txBox="1">
            <a:spLocks noGrp="1"/>
          </p:cNvSpPr>
          <p:nvPr>
            <p:ph idx="1"/>
          </p:nvPr>
        </p:nvSpPr>
        <p:spPr>
          <a:xfrm>
            <a:off x="-217760" y="942031"/>
            <a:ext cx="12440384" cy="10259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006"/>
              </a:lnSpc>
            </a:pPr>
            <a:r>
              <a:rPr lang="en-US" sz="2200" b="1" spc="-43" dirty="0">
                <a:solidFill>
                  <a:srgbClr val="C00000"/>
                </a:solidFill>
              </a:rPr>
              <a:t>Follow up on Cross-section measurements</a:t>
            </a:r>
            <a:br>
              <a:rPr lang="en-US" sz="2200" b="1" spc="-43" dirty="0">
                <a:solidFill>
                  <a:srgbClr val="C00000"/>
                </a:solidFill>
              </a:rPr>
            </a:br>
            <a:r>
              <a:rPr lang="en-US" sz="2200" b="1" spc="-43" dirty="0">
                <a:solidFill>
                  <a:srgbClr val="C00000"/>
                </a:solidFill>
              </a:rPr>
              <a:t>	 				CERN NP06/ENUBET</a:t>
            </a:r>
            <a:r>
              <a:rPr lang="en-US" sz="2400" dirty="0">
                <a:solidFill>
                  <a:srgbClr val="C00000"/>
                </a:solidFill>
              </a:rPr>
              <a:t>(</a:t>
            </a:r>
            <a:r>
              <a:rPr lang="en-US" sz="2400" b="1" dirty="0">
                <a:solidFill>
                  <a:srgbClr val="C00000"/>
                </a:solidFill>
              </a:rPr>
              <a:t>E</a:t>
            </a:r>
            <a:r>
              <a:rPr lang="en-US" sz="2400" dirty="0">
                <a:solidFill>
                  <a:srgbClr val="C00000"/>
                </a:solidFill>
              </a:rPr>
              <a:t>nhanced </a:t>
            </a:r>
            <a:r>
              <a:rPr lang="en-US" sz="2400" b="1" dirty="0" err="1">
                <a:solidFill>
                  <a:srgbClr val="C00000"/>
                </a:solidFill>
              </a:rPr>
              <a:t>N</a:t>
            </a:r>
            <a:r>
              <a:rPr lang="en-US" sz="2400" dirty="0" err="1">
                <a:solidFill>
                  <a:srgbClr val="C00000"/>
                </a:solidFill>
              </a:rPr>
              <a:t>e</a:t>
            </a:r>
            <a:r>
              <a:rPr lang="en-US" sz="2400" b="1" dirty="0" err="1">
                <a:solidFill>
                  <a:srgbClr val="C00000"/>
                </a:solidFill>
              </a:rPr>
              <a:t>U</a:t>
            </a:r>
            <a:r>
              <a:rPr lang="en-US" sz="2400" dirty="0" err="1">
                <a:solidFill>
                  <a:srgbClr val="C00000"/>
                </a:solidFill>
              </a:rPr>
              <a:t>trino</a:t>
            </a:r>
            <a:r>
              <a:rPr lang="en-US" sz="2400" dirty="0">
                <a:solidFill>
                  <a:srgbClr val="C00000"/>
                </a:solidFill>
              </a:rPr>
              <a:t> </a:t>
            </a:r>
            <a:r>
              <a:rPr lang="en-US" sz="2400" b="1" dirty="0" err="1">
                <a:solidFill>
                  <a:srgbClr val="C00000"/>
                </a:solidFill>
              </a:rPr>
              <a:t>BE</a:t>
            </a:r>
            <a:r>
              <a:rPr lang="en-US" sz="2400" dirty="0" err="1">
                <a:solidFill>
                  <a:srgbClr val="C00000"/>
                </a:solidFill>
              </a:rPr>
              <a:t>ams</a:t>
            </a:r>
            <a:r>
              <a:rPr lang="en-US" sz="2400" dirty="0">
                <a:solidFill>
                  <a:srgbClr val="C00000"/>
                </a:solidFill>
              </a:rPr>
              <a:t> from kaon </a:t>
            </a:r>
            <a:r>
              <a:rPr lang="en-US" sz="2400" b="1" dirty="0">
                <a:solidFill>
                  <a:srgbClr val="C00000"/>
                </a:solidFill>
              </a:rPr>
              <a:t>T</a:t>
            </a:r>
            <a:r>
              <a:rPr lang="en-US" sz="2400" dirty="0">
                <a:solidFill>
                  <a:srgbClr val="C00000"/>
                </a:solidFill>
              </a:rPr>
              <a:t>agging)</a:t>
            </a:r>
            <a:endParaRPr lang="en-US" sz="2200" b="1" spc="-43" dirty="0">
              <a:solidFill>
                <a:srgbClr val="C00000"/>
              </a:solidFill>
              <a:latin typeface="Public Sans Bold"/>
            </a:endParaRPr>
          </a:p>
        </p:txBody>
      </p:sp>
      <p:sp>
        <p:nvSpPr>
          <p:cNvPr id="7" name="TextBox 9">
            <a:extLst>
              <a:ext uri="{FF2B5EF4-FFF2-40B4-BE49-F238E27FC236}">
                <a16:creationId xmlns:a16="http://schemas.microsoft.com/office/drawing/2014/main" id="{DC0D9A1A-4CFC-2E90-FAF9-1A72959102DB}"/>
              </a:ext>
            </a:extLst>
          </p:cNvPr>
          <p:cNvSpPr txBox="1"/>
          <p:nvPr/>
        </p:nvSpPr>
        <p:spPr>
          <a:xfrm>
            <a:off x="126766" y="2042416"/>
            <a:ext cx="6617305"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solidFill>
                  <a:srgbClr val="FF0000"/>
                </a:solidFill>
              </a:rPr>
              <a:t>ENUBET is aimed:</a:t>
            </a:r>
          </a:p>
          <a:p>
            <a:pPr marL="609585" lvl="1" indent="-304815">
              <a:lnSpc>
                <a:spcPts val="2079"/>
              </a:lnSpc>
              <a:buFont typeface="Arial" panose="020B0604020202020204" pitchFamily="34" charset="0"/>
              <a:buChar char="•"/>
            </a:pPr>
            <a:r>
              <a:rPr lang="en-US" sz="2000" dirty="0"/>
              <a:t>At designing a narrow-band beam @ GeV scale</a:t>
            </a:r>
          </a:p>
          <a:p>
            <a:pPr marL="609585" lvl="1" indent="-304815">
              <a:lnSpc>
                <a:spcPts val="2079"/>
              </a:lnSpc>
              <a:buFont typeface="Arial" panose="020B0604020202020204" pitchFamily="34" charset="0"/>
              <a:buChar char="•"/>
            </a:pPr>
            <a:r>
              <a:rPr lang="en-US" sz="2000" dirty="0"/>
              <a:t>Having control of the neutrino flux &amp; energy</a:t>
            </a:r>
          </a:p>
          <a:p>
            <a:pPr marL="609585" lvl="1" indent="-304815">
              <a:lnSpc>
                <a:spcPts val="2079"/>
              </a:lnSpc>
              <a:buFont typeface="Arial" panose="020B0604020202020204" pitchFamily="34" charset="0"/>
              <a:buChar char="•"/>
            </a:pPr>
            <a:endParaRPr lang="en-US" sz="1800" dirty="0"/>
          </a:p>
        </p:txBody>
      </p:sp>
      <p:sp>
        <p:nvSpPr>
          <p:cNvPr id="9" name="TextBox 9">
            <a:extLst>
              <a:ext uri="{FF2B5EF4-FFF2-40B4-BE49-F238E27FC236}">
                <a16:creationId xmlns:a16="http://schemas.microsoft.com/office/drawing/2014/main" id="{14D97F15-50E4-534D-14B7-87A8907BDE25}"/>
              </a:ext>
            </a:extLst>
          </p:cNvPr>
          <p:cNvSpPr txBox="1"/>
          <p:nvPr/>
        </p:nvSpPr>
        <p:spPr>
          <a:xfrm>
            <a:off x="126768" y="3459131"/>
            <a:ext cx="5249153"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solidFill>
                  <a:srgbClr val="FF0000"/>
                </a:solidFill>
              </a:rPr>
              <a:t>ENUBET characteristics facility </a:t>
            </a:r>
          </a:p>
          <a:p>
            <a:pPr marL="609630" lvl="1" indent="-304815">
              <a:lnSpc>
                <a:spcPts val="2079"/>
              </a:lnSpc>
              <a:buFont typeface="Arial" panose="020B0604020202020204" pitchFamily="34" charset="0"/>
              <a:buChar char="•"/>
            </a:pPr>
            <a:r>
              <a:rPr lang="en-US" sz="2000" dirty="0"/>
              <a:t>Monitored neutrino beam</a:t>
            </a:r>
            <a:br>
              <a:rPr lang="en-US" sz="2000" dirty="0"/>
            </a:br>
            <a:r>
              <a:rPr lang="en-US" sz="2000" b="1" dirty="0"/>
              <a:t>with no one-to-one correlation </a:t>
            </a:r>
            <a:br>
              <a:rPr lang="en-US" sz="2000" b="1" dirty="0"/>
            </a:br>
            <a:r>
              <a:rPr lang="en-US" sz="2000" dirty="0"/>
              <a:t>between positrons tagged</a:t>
            </a:r>
            <a:br>
              <a:rPr lang="en-US" sz="2000" dirty="0"/>
            </a:br>
            <a:r>
              <a:rPr lang="en-US" sz="2000" dirty="0"/>
              <a:t>in beamline and neutrinos tagged</a:t>
            </a:r>
            <a:br>
              <a:rPr lang="en-US" sz="2000" dirty="0"/>
            </a:br>
            <a:r>
              <a:rPr lang="en-US" sz="2000" dirty="0"/>
              <a:t>in the far detector </a:t>
            </a:r>
            <a:br>
              <a:rPr lang="en-US" sz="2000" dirty="0"/>
            </a:br>
            <a:endParaRPr lang="en-US" sz="2000" dirty="0"/>
          </a:p>
        </p:txBody>
      </p:sp>
      <p:pic>
        <p:nvPicPr>
          <p:cNvPr id="10" name="Picture 7">
            <a:extLst>
              <a:ext uri="{FF2B5EF4-FFF2-40B4-BE49-F238E27FC236}">
                <a16:creationId xmlns:a16="http://schemas.microsoft.com/office/drawing/2014/main" id="{5F89A0EE-A531-C35D-ADB7-0CA0D99DC870}"/>
              </a:ext>
            </a:extLst>
          </p:cNvPr>
          <p:cNvPicPr/>
          <p:nvPr/>
        </p:nvPicPr>
        <p:blipFill>
          <a:blip r:embed="rId3"/>
          <a:stretch/>
        </p:blipFill>
        <p:spPr>
          <a:xfrm>
            <a:off x="5408440" y="2878138"/>
            <a:ext cx="6456534" cy="1187849"/>
          </a:xfrm>
          <a:prstGeom prst="rect">
            <a:avLst/>
          </a:prstGeom>
          <a:ln>
            <a:noFill/>
          </a:ln>
        </p:spPr>
      </p:pic>
      <p:grpSp>
        <p:nvGrpSpPr>
          <p:cNvPr id="15" name="Group 14">
            <a:extLst>
              <a:ext uri="{FF2B5EF4-FFF2-40B4-BE49-F238E27FC236}">
                <a16:creationId xmlns:a16="http://schemas.microsoft.com/office/drawing/2014/main" id="{E20964F4-2BF6-7D41-3CCD-8642970BE71D}"/>
              </a:ext>
            </a:extLst>
          </p:cNvPr>
          <p:cNvGrpSpPr/>
          <p:nvPr/>
        </p:nvGrpSpPr>
        <p:grpSpPr>
          <a:xfrm>
            <a:off x="5718269" y="4235736"/>
            <a:ext cx="6063827" cy="2314661"/>
            <a:chOff x="5718269" y="4235736"/>
            <a:chExt cx="6063827" cy="2314661"/>
          </a:xfrm>
        </p:grpSpPr>
        <p:pic>
          <p:nvPicPr>
            <p:cNvPr id="4" name="Picture 3"/>
            <p:cNvPicPr>
              <a:picLocks noChangeAspect="1"/>
            </p:cNvPicPr>
            <p:nvPr/>
          </p:nvPicPr>
          <p:blipFill>
            <a:blip r:embed="rId4"/>
            <a:stretch>
              <a:fillRect/>
            </a:stretch>
          </p:blipFill>
          <p:spPr>
            <a:xfrm>
              <a:off x="6816080" y="4235736"/>
              <a:ext cx="4303443" cy="1841660"/>
            </a:xfrm>
            <a:prstGeom prst="rect">
              <a:avLst/>
            </a:prstGeom>
          </p:spPr>
        </p:pic>
        <p:sp>
          <p:nvSpPr>
            <p:cNvPr id="8" name="Rectangle 7"/>
            <p:cNvSpPr/>
            <p:nvPr/>
          </p:nvSpPr>
          <p:spPr>
            <a:xfrm>
              <a:off x="5718269" y="6150287"/>
              <a:ext cx="6063827" cy="400110"/>
            </a:xfrm>
            <a:prstGeom prst="rect">
              <a:avLst/>
            </a:prstGeom>
          </p:spPr>
          <p:txBody>
            <a:bodyPr wrap="square">
              <a:spAutoFit/>
            </a:bodyPr>
            <a:lstStyle/>
            <a:p>
              <a:r>
                <a:rPr lang="it-IT" sz="1000" b="1" i="1" dirty="0"/>
                <a:t>The ENUBET experiment: </a:t>
              </a:r>
              <a:r>
                <a:rPr lang="it-IT" sz="1000" i="1" dirty="0"/>
                <a:t>F. Terranova, F. Acerbi, G. Ballerini, M. Bonesini, A. Branca, C. Brizzolari</a:t>
              </a:r>
            </a:p>
            <a:p>
              <a:r>
                <a:rPr lang="fr-FR" sz="1000" i="1" dirty="0">
                  <a:solidFill>
                    <a:srgbClr val="0000FF"/>
                  </a:solidFill>
                  <a:latin typeface="Arial" panose="020B0604020202020204" pitchFamily="34" charset="0"/>
                </a:rPr>
                <a:t>https://doi.org/10.22323/1.390.0182</a:t>
              </a:r>
              <a:endParaRPr lang="fr-FR" sz="1000" i="1" dirty="0">
                <a:solidFill>
                  <a:srgbClr val="0000FF"/>
                </a:solidFill>
              </a:endParaRPr>
            </a:p>
          </p:txBody>
        </p:sp>
      </p:grpSp>
      <p:sp>
        <p:nvSpPr>
          <p:cNvPr id="11" name="TextBox 10">
            <a:extLst>
              <a:ext uri="{FF2B5EF4-FFF2-40B4-BE49-F238E27FC236}">
                <a16:creationId xmlns:a16="http://schemas.microsoft.com/office/drawing/2014/main" id="{95013939-D22C-E56F-80A3-4B2E8C19F328}"/>
              </a:ext>
            </a:extLst>
          </p:cNvPr>
          <p:cNvSpPr txBox="1"/>
          <p:nvPr/>
        </p:nvSpPr>
        <p:spPr>
          <a:xfrm>
            <a:off x="11136716" y="4032159"/>
            <a:ext cx="418973" cy="600164"/>
          </a:xfrm>
          <a:prstGeom prst="rect">
            <a:avLst/>
          </a:prstGeom>
          <a:noFill/>
        </p:spPr>
        <p:txBody>
          <a:bodyPr wrap="square" rtlCol="0">
            <a:spAutoFit/>
          </a:bodyPr>
          <a:lstStyle/>
          <a:p>
            <a:r>
              <a:rPr lang="en-US" sz="3300" dirty="0">
                <a:solidFill>
                  <a:srgbClr val="FF0000"/>
                </a:solidFill>
              </a:rPr>
              <a:t>1</a:t>
            </a:r>
            <a:endParaRPr lang="el-GR" sz="3300" dirty="0">
              <a:solidFill>
                <a:srgbClr val="FF0000"/>
              </a:solidFill>
            </a:endParaRPr>
          </a:p>
        </p:txBody>
      </p:sp>
      <p:sp>
        <p:nvSpPr>
          <p:cNvPr id="12" name="TextBox 11">
            <a:extLst>
              <a:ext uri="{FF2B5EF4-FFF2-40B4-BE49-F238E27FC236}">
                <a16:creationId xmlns:a16="http://schemas.microsoft.com/office/drawing/2014/main" id="{A1B0AE32-D81D-07BB-7AB3-8844D7A62333}"/>
              </a:ext>
            </a:extLst>
          </p:cNvPr>
          <p:cNvSpPr txBox="1"/>
          <p:nvPr/>
        </p:nvSpPr>
        <p:spPr>
          <a:xfrm>
            <a:off x="9332220" y="5412051"/>
            <a:ext cx="418973" cy="600164"/>
          </a:xfrm>
          <a:prstGeom prst="rect">
            <a:avLst/>
          </a:prstGeom>
          <a:noFill/>
        </p:spPr>
        <p:txBody>
          <a:bodyPr wrap="square" rtlCol="0">
            <a:spAutoFit/>
          </a:bodyPr>
          <a:lstStyle/>
          <a:p>
            <a:r>
              <a:rPr lang="en-US" sz="3300" dirty="0">
                <a:solidFill>
                  <a:srgbClr val="FF0000"/>
                </a:solidFill>
              </a:rPr>
              <a:t>2</a:t>
            </a:r>
            <a:endParaRPr lang="el-GR" sz="3300" dirty="0">
              <a:solidFill>
                <a:srgbClr val="FF0000"/>
              </a:solidFill>
            </a:endParaRPr>
          </a:p>
        </p:txBody>
      </p:sp>
      <p:sp>
        <p:nvSpPr>
          <p:cNvPr id="3" name="Slide Number Placeholder 2">
            <a:extLst>
              <a:ext uri="{FF2B5EF4-FFF2-40B4-BE49-F238E27FC236}">
                <a16:creationId xmlns:a16="http://schemas.microsoft.com/office/drawing/2014/main" id="{ABED3DB0-7122-18D1-B360-DB5B56B9E463}"/>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solidFill>
                  <a:srgbClr val="FF0000"/>
                </a:solidFill>
                <a:cs typeface="Times" panose="02020603050405020304" pitchFamily="18" charset="0"/>
              </a:rPr>
              <a:pPr>
                <a:buSzPct val="25000"/>
              </a:pPr>
              <a:t>19</a:t>
            </a:fld>
            <a:endParaRPr lang="fr-FR" sz="1000" dirty="0">
              <a:solidFill>
                <a:srgbClr val="FF0000"/>
              </a:solidFill>
              <a:cs typeface="Times" panose="02020603050405020304" pitchFamily="18" charset="0"/>
            </a:endParaRPr>
          </a:p>
        </p:txBody>
      </p:sp>
      <p:sp>
        <p:nvSpPr>
          <p:cNvPr id="13" name="Footer Placeholder 12">
            <a:extLst>
              <a:ext uri="{FF2B5EF4-FFF2-40B4-BE49-F238E27FC236}">
                <a16:creationId xmlns:a16="http://schemas.microsoft.com/office/drawing/2014/main" id="{7D3BE513-DAAD-688C-685F-45FE58DBCA02}"/>
              </a:ext>
            </a:extLst>
          </p:cNvPr>
          <p:cNvSpPr>
            <a:spLocks noGrp="1"/>
          </p:cNvSpPr>
          <p:nvPr>
            <p:ph type="ftr" idx="12"/>
          </p:nvPr>
        </p:nvSpPr>
        <p:spPr/>
        <p:txBody>
          <a:bodyPr/>
          <a:lstStyle/>
          <a:p>
            <a:r>
              <a:rPr lang="en-US"/>
              <a:t>CEPC 2025</a:t>
            </a:r>
            <a:endParaRPr lang="fr-FR" dirty="0"/>
          </a:p>
        </p:txBody>
      </p:sp>
      <p:sp>
        <p:nvSpPr>
          <p:cNvPr id="14" name="TextBox 13">
            <a:extLst>
              <a:ext uri="{FF2B5EF4-FFF2-40B4-BE49-F238E27FC236}">
                <a16:creationId xmlns:a16="http://schemas.microsoft.com/office/drawing/2014/main" id="{8524EE9B-0354-1F0A-81F9-97DDBE4AA5B5}"/>
              </a:ext>
            </a:extLst>
          </p:cNvPr>
          <p:cNvSpPr txBox="1"/>
          <p:nvPr/>
        </p:nvSpPr>
        <p:spPr>
          <a:xfrm>
            <a:off x="126766" y="5177150"/>
            <a:ext cx="6453352" cy="900246"/>
          </a:xfrm>
          <a:prstGeom prst="rect">
            <a:avLst/>
          </a:prstGeom>
          <a:noFill/>
        </p:spPr>
        <p:txBody>
          <a:bodyPr wrap="square">
            <a:spAutoFit/>
          </a:bodyPr>
          <a:lstStyle/>
          <a:p>
            <a:pPr marL="304815" indent="-304815">
              <a:lnSpc>
                <a:spcPts val="2079"/>
              </a:lnSpc>
              <a:buFont typeface="Arial" panose="020B0604020202020204" pitchFamily="34" charset="0"/>
              <a:buChar char="•"/>
            </a:pPr>
            <a:r>
              <a:rPr lang="en-US" sz="2000" b="1" dirty="0"/>
              <a:t>Sub-ns sampling </a:t>
            </a:r>
            <a:r>
              <a:rPr lang="en-US" sz="2000" dirty="0"/>
              <a:t>would offer this correlation </a:t>
            </a:r>
          </a:p>
          <a:p>
            <a:pPr marL="609630" lvl="1" indent="-304815">
              <a:lnSpc>
                <a:spcPts val="2079"/>
              </a:lnSpc>
              <a:buFont typeface="Arial" panose="020B0604020202020204" pitchFamily="34" charset="0"/>
              <a:buChar char="•"/>
            </a:pPr>
            <a:r>
              <a:rPr lang="en-US" sz="2000" dirty="0"/>
              <a:t>On an event-by-event basis </a:t>
            </a:r>
          </a:p>
          <a:p>
            <a:pPr marL="609630" lvl="1" indent="-304815">
              <a:lnSpc>
                <a:spcPts val="2079"/>
              </a:lnSpc>
              <a:buFont typeface="Arial" panose="020B0604020202020204" pitchFamily="34" charset="0"/>
              <a:buChar char="•"/>
            </a:pPr>
            <a:r>
              <a:rPr lang="en-US" sz="2000" dirty="0"/>
              <a:t>Determine the flavor of neutrino  </a:t>
            </a:r>
          </a:p>
        </p:txBody>
      </p:sp>
      <p:sp>
        <p:nvSpPr>
          <p:cNvPr id="5" name="CustomShape 12">
            <a:extLst>
              <a:ext uri="{FF2B5EF4-FFF2-40B4-BE49-F238E27FC236}">
                <a16:creationId xmlns:a16="http://schemas.microsoft.com/office/drawing/2014/main" id="{8E1BFE92-6CC6-E0FC-816A-C4C9BD88E8EF}"/>
              </a:ext>
            </a:extLst>
          </p:cNvPr>
          <p:cNvSpPr/>
          <p:nvPr/>
        </p:nvSpPr>
        <p:spPr>
          <a:xfrm>
            <a:off x="1256097" y="2429093"/>
            <a:ext cx="9748211" cy="1077218"/>
          </a:xfrm>
          <a:custGeom>
            <a:avLst/>
            <a:gdLst>
              <a:gd name="connsiteX0" fmla="*/ 0 w 9748211"/>
              <a:gd name="connsiteY0" fmla="*/ 0 h 1077218"/>
              <a:gd name="connsiteX1" fmla="*/ 670906 w 9748211"/>
              <a:gd name="connsiteY1" fmla="*/ 0 h 1077218"/>
              <a:gd name="connsiteX2" fmla="*/ 951884 w 9748211"/>
              <a:gd name="connsiteY2" fmla="*/ 0 h 1077218"/>
              <a:gd name="connsiteX3" fmla="*/ 1720273 w 9748211"/>
              <a:gd name="connsiteY3" fmla="*/ 0 h 1077218"/>
              <a:gd name="connsiteX4" fmla="*/ 2293697 w 9748211"/>
              <a:gd name="connsiteY4" fmla="*/ 0 h 1077218"/>
              <a:gd name="connsiteX5" fmla="*/ 2574675 w 9748211"/>
              <a:gd name="connsiteY5" fmla="*/ 0 h 1077218"/>
              <a:gd name="connsiteX6" fmla="*/ 3148099 w 9748211"/>
              <a:gd name="connsiteY6" fmla="*/ 0 h 1077218"/>
              <a:gd name="connsiteX7" fmla="*/ 3916487 w 9748211"/>
              <a:gd name="connsiteY7" fmla="*/ 0 h 1077218"/>
              <a:gd name="connsiteX8" fmla="*/ 4392429 w 9748211"/>
              <a:gd name="connsiteY8" fmla="*/ 0 h 1077218"/>
              <a:gd name="connsiteX9" fmla="*/ 4868371 w 9748211"/>
              <a:gd name="connsiteY9" fmla="*/ 0 h 1077218"/>
              <a:gd name="connsiteX10" fmla="*/ 5441795 w 9748211"/>
              <a:gd name="connsiteY10" fmla="*/ 0 h 1077218"/>
              <a:gd name="connsiteX11" fmla="*/ 6112702 w 9748211"/>
              <a:gd name="connsiteY11" fmla="*/ 0 h 1077218"/>
              <a:gd name="connsiteX12" fmla="*/ 6783608 w 9748211"/>
              <a:gd name="connsiteY12" fmla="*/ 0 h 1077218"/>
              <a:gd name="connsiteX13" fmla="*/ 7454514 w 9748211"/>
              <a:gd name="connsiteY13" fmla="*/ 0 h 1077218"/>
              <a:gd name="connsiteX14" fmla="*/ 8222903 w 9748211"/>
              <a:gd name="connsiteY14" fmla="*/ 0 h 1077218"/>
              <a:gd name="connsiteX15" fmla="*/ 8796327 w 9748211"/>
              <a:gd name="connsiteY15" fmla="*/ 0 h 1077218"/>
              <a:gd name="connsiteX16" fmla="*/ 9748211 w 9748211"/>
              <a:gd name="connsiteY16" fmla="*/ 0 h 1077218"/>
              <a:gd name="connsiteX17" fmla="*/ 9748211 w 9748211"/>
              <a:gd name="connsiteY17" fmla="*/ 538609 h 1077218"/>
              <a:gd name="connsiteX18" fmla="*/ 9748211 w 9748211"/>
              <a:gd name="connsiteY18" fmla="*/ 1077218 h 1077218"/>
              <a:gd name="connsiteX19" fmla="*/ 9077305 w 9748211"/>
              <a:gd name="connsiteY19" fmla="*/ 1077218 h 1077218"/>
              <a:gd name="connsiteX20" fmla="*/ 8601363 w 9748211"/>
              <a:gd name="connsiteY20" fmla="*/ 1077218 h 1077218"/>
              <a:gd name="connsiteX21" fmla="*/ 8125421 w 9748211"/>
              <a:gd name="connsiteY21" fmla="*/ 1077218 h 1077218"/>
              <a:gd name="connsiteX22" fmla="*/ 7649479 w 9748211"/>
              <a:gd name="connsiteY22" fmla="*/ 1077218 h 1077218"/>
              <a:gd name="connsiteX23" fmla="*/ 7173536 w 9748211"/>
              <a:gd name="connsiteY23" fmla="*/ 1077218 h 1077218"/>
              <a:gd name="connsiteX24" fmla="*/ 6502630 w 9748211"/>
              <a:gd name="connsiteY24" fmla="*/ 1077218 h 1077218"/>
              <a:gd name="connsiteX25" fmla="*/ 5929206 w 9748211"/>
              <a:gd name="connsiteY25" fmla="*/ 1077218 h 1077218"/>
              <a:gd name="connsiteX26" fmla="*/ 5648228 w 9748211"/>
              <a:gd name="connsiteY26" fmla="*/ 1077218 h 1077218"/>
              <a:gd name="connsiteX27" fmla="*/ 5172286 w 9748211"/>
              <a:gd name="connsiteY27" fmla="*/ 1077218 h 1077218"/>
              <a:gd name="connsiteX28" fmla="*/ 4501380 w 9748211"/>
              <a:gd name="connsiteY28" fmla="*/ 1077218 h 1077218"/>
              <a:gd name="connsiteX29" fmla="*/ 4122920 w 9748211"/>
              <a:gd name="connsiteY29" fmla="*/ 1077218 h 1077218"/>
              <a:gd name="connsiteX30" fmla="*/ 3354531 w 9748211"/>
              <a:gd name="connsiteY30" fmla="*/ 1077218 h 1077218"/>
              <a:gd name="connsiteX31" fmla="*/ 2586143 w 9748211"/>
              <a:gd name="connsiteY31" fmla="*/ 1077218 h 1077218"/>
              <a:gd name="connsiteX32" fmla="*/ 2012719 w 9748211"/>
              <a:gd name="connsiteY32" fmla="*/ 1077218 h 1077218"/>
              <a:gd name="connsiteX33" fmla="*/ 1244330 w 9748211"/>
              <a:gd name="connsiteY33" fmla="*/ 1077218 h 1077218"/>
              <a:gd name="connsiteX34" fmla="*/ 670906 w 9748211"/>
              <a:gd name="connsiteY34" fmla="*/ 1077218 h 1077218"/>
              <a:gd name="connsiteX35" fmla="*/ 0 w 9748211"/>
              <a:gd name="connsiteY35" fmla="*/ 1077218 h 1077218"/>
              <a:gd name="connsiteX36" fmla="*/ 0 w 9748211"/>
              <a:gd name="connsiteY36" fmla="*/ 570926 h 1077218"/>
              <a:gd name="connsiteX37" fmla="*/ 0 w 9748211"/>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8211" h="1077218" fill="none" extrusionOk="0">
                <a:moveTo>
                  <a:pt x="0" y="0"/>
                </a:moveTo>
                <a:cubicBezTo>
                  <a:pt x="324871" y="-23492"/>
                  <a:pt x="363867" y="52362"/>
                  <a:pt x="670906" y="0"/>
                </a:cubicBezTo>
                <a:cubicBezTo>
                  <a:pt x="977945" y="-52362"/>
                  <a:pt x="854808" y="16071"/>
                  <a:pt x="951884" y="0"/>
                </a:cubicBezTo>
                <a:cubicBezTo>
                  <a:pt x="1048960" y="-16071"/>
                  <a:pt x="1496481" y="58717"/>
                  <a:pt x="1720273" y="0"/>
                </a:cubicBezTo>
                <a:cubicBezTo>
                  <a:pt x="1944065" y="-58717"/>
                  <a:pt x="2064140" y="34513"/>
                  <a:pt x="2293697" y="0"/>
                </a:cubicBezTo>
                <a:cubicBezTo>
                  <a:pt x="2523254" y="-34513"/>
                  <a:pt x="2497269" y="7058"/>
                  <a:pt x="2574675" y="0"/>
                </a:cubicBezTo>
                <a:cubicBezTo>
                  <a:pt x="2652081" y="-7058"/>
                  <a:pt x="2941737" y="41366"/>
                  <a:pt x="3148099" y="0"/>
                </a:cubicBezTo>
                <a:cubicBezTo>
                  <a:pt x="3354461" y="-41366"/>
                  <a:pt x="3674907" y="57820"/>
                  <a:pt x="3916487" y="0"/>
                </a:cubicBezTo>
                <a:cubicBezTo>
                  <a:pt x="4158067" y="-57820"/>
                  <a:pt x="4280189" y="25140"/>
                  <a:pt x="4392429" y="0"/>
                </a:cubicBezTo>
                <a:cubicBezTo>
                  <a:pt x="4504669" y="-25140"/>
                  <a:pt x="4669674" y="13955"/>
                  <a:pt x="4868371" y="0"/>
                </a:cubicBezTo>
                <a:cubicBezTo>
                  <a:pt x="5067068" y="-13955"/>
                  <a:pt x="5234373" y="11429"/>
                  <a:pt x="5441795" y="0"/>
                </a:cubicBezTo>
                <a:cubicBezTo>
                  <a:pt x="5649217" y="-11429"/>
                  <a:pt x="5939175" y="34402"/>
                  <a:pt x="6112702" y="0"/>
                </a:cubicBezTo>
                <a:cubicBezTo>
                  <a:pt x="6286229" y="-34402"/>
                  <a:pt x="6499300" y="23019"/>
                  <a:pt x="6783608" y="0"/>
                </a:cubicBezTo>
                <a:cubicBezTo>
                  <a:pt x="7067916" y="-23019"/>
                  <a:pt x="7174794" y="54142"/>
                  <a:pt x="7454514" y="0"/>
                </a:cubicBezTo>
                <a:cubicBezTo>
                  <a:pt x="7734234" y="-54142"/>
                  <a:pt x="7923509" y="76018"/>
                  <a:pt x="8222903" y="0"/>
                </a:cubicBezTo>
                <a:cubicBezTo>
                  <a:pt x="8522297" y="-76018"/>
                  <a:pt x="8681078" y="7776"/>
                  <a:pt x="8796327" y="0"/>
                </a:cubicBezTo>
                <a:cubicBezTo>
                  <a:pt x="8911576" y="-7776"/>
                  <a:pt x="9525366" y="89337"/>
                  <a:pt x="9748211" y="0"/>
                </a:cubicBezTo>
                <a:cubicBezTo>
                  <a:pt x="9809475" y="246586"/>
                  <a:pt x="9728554" y="389252"/>
                  <a:pt x="9748211" y="538609"/>
                </a:cubicBezTo>
                <a:cubicBezTo>
                  <a:pt x="9767868" y="687966"/>
                  <a:pt x="9708958" y="840221"/>
                  <a:pt x="9748211" y="1077218"/>
                </a:cubicBezTo>
                <a:cubicBezTo>
                  <a:pt x="9423730" y="1153740"/>
                  <a:pt x="9308937" y="1030793"/>
                  <a:pt x="9077305" y="1077218"/>
                </a:cubicBezTo>
                <a:cubicBezTo>
                  <a:pt x="8845673" y="1123643"/>
                  <a:pt x="8706545" y="1032896"/>
                  <a:pt x="8601363" y="1077218"/>
                </a:cubicBezTo>
                <a:cubicBezTo>
                  <a:pt x="8496181" y="1121540"/>
                  <a:pt x="8291561" y="1049334"/>
                  <a:pt x="8125421" y="1077218"/>
                </a:cubicBezTo>
                <a:cubicBezTo>
                  <a:pt x="7959281" y="1105102"/>
                  <a:pt x="7777754" y="1040316"/>
                  <a:pt x="7649479" y="1077218"/>
                </a:cubicBezTo>
                <a:cubicBezTo>
                  <a:pt x="7521204" y="1114120"/>
                  <a:pt x="7336335" y="1033884"/>
                  <a:pt x="7173536" y="1077218"/>
                </a:cubicBezTo>
                <a:cubicBezTo>
                  <a:pt x="7010737" y="1120552"/>
                  <a:pt x="6784364" y="1061746"/>
                  <a:pt x="6502630" y="1077218"/>
                </a:cubicBezTo>
                <a:cubicBezTo>
                  <a:pt x="6220896" y="1092690"/>
                  <a:pt x="6131332" y="1075469"/>
                  <a:pt x="5929206" y="1077218"/>
                </a:cubicBezTo>
                <a:cubicBezTo>
                  <a:pt x="5727080" y="1078967"/>
                  <a:pt x="5757153" y="1048538"/>
                  <a:pt x="5648228" y="1077218"/>
                </a:cubicBezTo>
                <a:cubicBezTo>
                  <a:pt x="5539303" y="1105898"/>
                  <a:pt x="5390550" y="1048721"/>
                  <a:pt x="5172286" y="1077218"/>
                </a:cubicBezTo>
                <a:cubicBezTo>
                  <a:pt x="4954022" y="1105715"/>
                  <a:pt x="4683431" y="1007968"/>
                  <a:pt x="4501380" y="1077218"/>
                </a:cubicBezTo>
                <a:cubicBezTo>
                  <a:pt x="4319329" y="1146468"/>
                  <a:pt x="4306888" y="1054347"/>
                  <a:pt x="4122920" y="1077218"/>
                </a:cubicBezTo>
                <a:cubicBezTo>
                  <a:pt x="3938952" y="1100089"/>
                  <a:pt x="3633049" y="1053874"/>
                  <a:pt x="3354531" y="1077218"/>
                </a:cubicBezTo>
                <a:cubicBezTo>
                  <a:pt x="3076013" y="1100562"/>
                  <a:pt x="2763389" y="1010667"/>
                  <a:pt x="2586143" y="1077218"/>
                </a:cubicBezTo>
                <a:cubicBezTo>
                  <a:pt x="2408897" y="1143769"/>
                  <a:pt x="2175912" y="1053581"/>
                  <a:pt x="2012719" y="1077218"/>
                </a:cubicBezTo>
                <a:cubicBezTo>
                  <a:pt x="1849526" y="1100855"/>
                  <a:pt x="1503877" y="1070843"/>
                  <a:pt x="1244330" y="1077218"/>
                </a:cubicBezTo>
                <a:cubicBezTo>
                  <a:pt x="984783" y="1083593"/>
                  <a:pt x="834911" y="1026611"/>
                  <a:pt x="670906" y="1077218"/>
                </a:cubicBezTo>
                <a:cubicBezTo>
                  <a:pt x="506901" y="1127825"/>
                  <a:pt x="289118" y="1044362"/>
                  <a:pt x="0" y="1077218"/>
                </a:cubicBezTo>
                <a:cubicBezTo>
                  <a:pt x="-58104" y="923611"/>
                  <a:pt x="40356" y="705077"/>
                  <a:pt x="0" y="570926"/>
                </a:cubicBezTo>
                <a:cubicBezTo>
                  <a:pt x="-40356" y="436775"/>
                  <a:pt x="23696" y="202349"/>
                  <a:pt x="0" y="0"/>
                </a:cubicBezTo>
                <a:close/>
              </a:path>
              <a:path w="9748211" h="1077218" stroke="0" extrusionOk="0">
                <a:moveTo>
                  <a:pt x="0" y="0"/>
                </a:moveTo>
                <a:cubicBezTo>
                  <a:pt x="200737" y="-15871"/>
                  <a:pt x="274661" y="37217"/>
                  <a:pt x="475942" y="0"/>
                </a:cubicBezTo>
                <a:cubicBezTo>
                  <a:pt x="677223" y="-37217"/>
                  <a:pt x="653017" y="33225"/>
                  <a:pt x="756920" y="0"/>
                </a:cubicBezTo>
                <a:cubicBezTo>
                  <a:pt x="860823" y="-33225"/>
                  <a:pt x="1220978" y="7088"/>
                  <a:pt x="1525308" y="0"/>
                </a:cubicBezTo>
                <a:cubicBezTo>
                  <a:pt x="1829638" y="-7088"/>
                  <a:pt x="1899966" y="9675"/>
                  <a:pt x="2001250" y="0"/>
                </a:cubicBezTo>
                <a:cubicBezTo>
                  <a:pt x="2102534" y="-9675"/>
                  <a:pt x="2285650" y="598"/>
                  <a:pt x="2477192" y="0"/>
                </a:cubicBezTo>
                <a:cubicBezTo>
                  <a:pt x="2668734" y="-598"/>
                  <a:pt x="3006267" y="85308"/>
                  <a:pt x="3245581" y="0"/>
                </a:cubicBezTo>
                <a:cubicBezTo>
                  <a:pt x="3484895" y="-85308"/>
                  <a:pt x="3471789" y="7909"/>
                  <a:pt x="3624041" y="0"/>
                </a:cubicBezTo>
                <a:cubicBezTo>
                  <a:pt x="3776293" y="-7909"/>
                  <a:pt x="4172371" y="26781"/>
                  <a:pt x="4392429" y="0"/>
                </a:cubicBezTo>
                <a:cubicBezTo>
                  <a:pt x="4612487" y="-26781"/>
                  <a:pt x="4988172" y="4767"/>
                  <a:pt x="5160818" y="0"/>
                </a:cubicBezTo>
                <a:cubicBezTo>
                  <a:pt x="5333464" y="-4767"/>
                  <a:pt x="5492928" y="65224"/>
                  <a:pt x="5734242" y="0"/>
                </a:cubicBezTo>
                <a:cubicBezTo>
                  <a:pt x="5975556" y="-65224"/>
                  <a:pt x="6291886" y="55763"/>
                  <a:pt x="6502630" y="0"/>
                </a:cubicBezTo>
                <a:cubicBezTo>
                  <a:pt x="6713374" y="-55763"/>
                  <a:pt x="6851618" y="32362"/>
                  <a:pt x="6978572" y="0"/>
                </a:cubicBezTo>
                <a:cubicBezTo>
                  <a:pt x="7105526" y="-32362"/>
                  <a:pt x="7302930" y="17457"/>
                  <a:pt x="7454514" y="0"/>
                </a:cubicBezTo>
                <a:cubicBezTo>
                  <a:pt x="7606098" y="-17457"/>
                  <a:pt x="7966264" y="28552"/>
                  <a:pt x="8125421" y="0"/>
                </a:cubicBezTo>
                <a:cubicBezTo>
                  <a:pt x="8284578" y="-28552"/>
                  <a:pt x="8445378" y="26669"/>
                  <a:pt x="8601363" y="0"/>
                </a:cubicBezTo>
                <a:cubicBezTo>
                  <a:pt x="8757348" y="-26669"/>
                  <a:pt x="9366875" y="51539"/>
                  <a:pt x="9748211" y="0"/>
                </a:cubicBezTo>
                <a:cubicBezTo>
                  <a:pt x="9756836" y="194194"/>
                  <a:pt x="9713025" y="343831"/>
                  <a:pt x="9748211" y="560153"/>
                </a:cubicBezTo>
                <a:cubicBezTo>
                  <a:pt x="9783397" y="776475"/>
                  <a:pt x="9709600" y="887170"/>
                  <a:pt x="9748211" y="1077218"/>
                </a:cubicBezTo>
                <a:cubicBezTo>
                  <a:pt x="9602127" y="1116208"/>
                  <a:pt x="9265060" y="999561"/>
                  <a:pt x="9077305" y="1077218"/>
                </a:cubicBezTo>
                <a:cubicBezTo>
                  <a:pt x="8889550" y="1154875"/>
                  <a:pt x="8824815" y="1069185"/>
                  <a:pt x="8698845" y="1077218"/>
                </a:cubicBezTo>
                <a:cubicBezTo>
                  <a:pt x="8572875" y="1085251"/>
                  <a:pt x="8105585" y="1054098"/>
                  <a:pt x="7930456" y="1077218"/>
                </a:cubicBezTo>
                <a:cubicBezTo>
                  <a:pt x="7755327" y="1100338"/>
                  <a:pt x="7571478" y="1015692"/>
                  <a:pt x="7357032" y="1077218"/>
                </a:cubicBezTo>
                <a:cubicBezTo>
                  <a:pt x="7142586" y="1138744"/>
                  <a:pt x="7099598" y="1040446"/>
                  <a:pt x="6978572" y="1077218"/>
                </a:cubicBezTo>
                <a:cubicBezTo>
                  <a:pt x="6857546" y="1113990"/>
                  <a:pt x="6609201" y="1073479"/>
                  <a:pt x="6405148" y="1077218"/>
                </a:cubicBezTo>
                <a:cubicBezTo>
                  <a:pt x="6201095" y="1080957"/>
                  <a:pt x="6230506" y="1044634"/>
                  <a:pt x="6124170" y="1077218"/>
                </a:cubicBezTo>
                <a:cubicBezTo>
                  <a:pt x="6017834" y="1109802"/>
                  <a:pt x="5950386" y="1069399"/>
                  <a:pt x="5843192" y="1077218"/>
                </a:cubicBezTo>
                <a:cubicBezTo>
                  <a:pt x="5735998" y="1085037"/>
                  <a:pt x="5421416" y="1056850"/>
                  <a:pt x="5269768" y="1077218"/>
                </a:cubicBezTo>
                <a:cubicBezTo>
                  <a:pt x="5118120" y="1097586"/>
                  <a:pt x="5041137" y="1032191"/>
                  <a:pt x="4891308" y="1077218"/>
                </a:cubicBezTo>
                <a:cubicBezTo>
                  <a:pt x="4741479" y="1122245"/>
                  <a:pt x="4431640" y="1021617"/>
                  <a:pt x="4220402" y="1077218"/>
                </a:cubicBezTo>
                <a:cubicBezTo>
                  <a:pt x="4009164" y="1132819"/>
                  <a:pt x="4012470" y="1042955"/>
                  <a:pt x="3841942" y="1077218"/>
                </a:cubicBezTo>
                <a:cubicBezTo>
                  <a:pt x="3671414" y="1111481"/>
                  <a:pt x="3345808" y="1036900"/>
                  <a:pt x="3171036" y="1077218"/>
                </a:cubicBezTo>
                <a:cubicBezTo>
                  <a:pt x="2996264" y="1117536"/>
                  <a:pt x="2956072" y="1075970"/>
                  <a:pt x="2890058" y="1077218"/>
                </a:cubicBezTo>
                <a:cubicBezTo>
                  <a:pt x="2824044" y="1078466"/>
                  <a:pt x="2471802" y="1066341"/>
                  <a:pt x="2219152" y="1077218"/>
                </a:cubicBezTo>
                <a:cubicBezTo>
                  <a:pt x="1966502" y="1088095"/>
                  <a:pt x="1960128" y="1057300"/>
                  <a:pt x="1840692" y="1077218"/>
                </a:cubicBezTo>
                <a:cubicBezTo>
                  <a:pt x="1721256" y="1097136"/>
                  <a:pt x="1682212" y="1065579"/>
                  <a:pt x="1559714" y="1077218"/>
                </a:cubicBezTo>
                <a:cubicBezTo>
                  <a:pt x="1437216" y="1088857"/>
                  <a:pt x="1328937" y="1045904"/>
                  <a:pt x="1181254" y="1077218"/>
                </a:cubicBezTo>
                <a:cubicBezTo>
                  <a:pt x="1033571" y="1108532"/>
                  <a:pt x="687613" y="1038407"/>
                  <a:pt x="510348" y="1077218"/>
                </a:cubicBezTo>
                <a:cubicBezTo>
                  <a:pt x="333083" y="1116029"/>
                  <a:pt x="188454" y="1076013"/>
                  <a:pt x="0" y="1077218"/>
                </a:cubicBezTo>
                <a:cubicBezTo>
                  <a:pt x="-57569" y="849655"/>
                  <a:pt x="37029" y="814519"/>
                  <a:pt x="0" y="570926"/>
                </a:cubicBezTo>
                <a:cubicBezTo>
                  <a:pt x="-37029" y="327333"/>
                  <a:pt x="64853" y="282375"/>
                  <a:pt x="0" y="0"/>
                </a:cubicBezTo>
                <a:close/>
              </a:path>
            </a:pathLst>
          </a:custGeom>
          <a:solidFill>
            <a:srgbClr val="FFD7D7"/>
          </a:solidFill>
          <a:ln w="28575">
            <a:solidFill>
              <a:srgbClr val="FF0000"/>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u="sng" spc="-1" dirty="0">
                <a:latin typeface="Arial"/>
                <a:ea typeface="Noto Sans CJK SC"/>
              </a:rPr>
              <a:t>Embed a PICOSEC-Micromegas layer inside the instrumented hadron damp</a:t>
            </a:r>
            <a:endParaRPr lang="en-US" sz="2000" b="1" u="sng" strike="noStrike" spc="-1" dirty="0">
              <a:latin typeface="Arial"/>
              <a:ea typeface="Noto Sans CJK SC"/>
            </a:endParaRPr>
          </a:p>
        </p:txBody>
      </p:sp>
    </p:spTree>
    <p:extLst>
      <p:ext uri="{BB962C8B-B14F-4D97-AF65-F5344CB8AC3E}">
        <p14:creationId xmlns:p14="http://schemas.microsoft.com/office/powerpoint/2010/main" val="21599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9" grpId="0"/>
      <p:bldP spid="11" grpId="0"/>
      <p:bldP spid="12" grpId="0"/>
      <p:bldP spid="1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379B62-F5E4-F987-384F-4462E92100CA}"/>
              </a:ext>
            </a:extLst>
          </p:cNvPr>
          <p:cNvSpPr>
            <a:spLocks noGrp="1"/>
          </p:cNvSpPr>
          <p:nvPr>
            <p:ph type="title"/>
          </p:nvPr>
        </p:nvSpPr>
        <p:spPr/>
        <p:txBody>
          <a:bodyPr>
            <a:normAutofit/>
          </a:bodyPr>
          <a:lstStyle/>
          <a:p>
            <a:r>
              <a:rPr lang="en-US" sz="3200" spc="-1" dirty="0">
                <a:solidFill>
                  <a:srgbClr val="E50019"/>
                </a:solidFill>
                <a:latin typeface="Arial"/>
              </a:rPr>
              <a:t>The PICOSEC Micromegas Collaboration</a:t>
            </a:r>
            <a:endParaRPr lang="el-GR" dirty="0"/>
          </a:p>
        </p:txBody>
      </p:sp>
      <p:sp>
        <p:nvSpPr>
          <p:cNvPr id="4" name="CustomShape 3">
            <a:extLst>
              <a:ext uri="{FF2B5EF4-FFF2-40B4-BE49-F238E27FC236}">
                <a16:creationId xmlns:a16="http://schemas.microsoft.com/office/drawing/2014/main" id="{DC6DAF77-BE26-54CE-8D49-D9FF6606AC9B}"/>
              </a:ext>
            </a:extLst>
          </p:cNvPr>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endParaRPr lang="en-US" sz="2661" spc="-1" dirty="0">
              <a:solidFill>
                <a:srgbClr val="E50019"/>
              </a:solidFill>
              <a:latin typeface="Arial"/>
            </a:endParaRPr>
          </a:p>
        </p:txBody>
      </p:sp>
      <p:sp>
        <p:nvSpPr>
          <p:cNvPr id="9" name="AutoShape 2">
            <a:extLst>
              <a:ext uri="{FF2B5EF4-FFF2-40B4-BE49-F238E27FC236}">
                <a16:creationId xmlns:a16="http://schemas.microsoft.com/office/drawing/2014/main" id="{6040EDE4-AB68-528D-9E0F-4C7B0520D9E5}"/>
              </a:ext>
            </a:extLst>
          </p:cNvPr>
          <p:cNvSpPr>
            <a:spLocks noChangeAspect="1" noChangeArrowheads="1"/>
          </p:cNvSpPr>
          <p:nvPr/>
        </p:nvSpPr>
        <p:spPr bwMode="auto">
          <a:xfrm>
            <a:off x="5943600" y="3276600"/>
            <a:ext cx="304800" cy="2868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grpSp>
        <p:nvGrpSpPr>
          <p:cNvPr id="7" name="Group 6">
            <a:extLst>
              <a:ext uri="{FF2B5EF4-FFF2-40B4-BE49-F238E27FC236}">
                <a16:creationId xmlns:a16="http://schemas.microsoft.com/office/drawing/2014/main" id="{5612CE27-9A9F-9545-800C-C25DDA48E02F}"/>
              </a:ext>
            </a:extLst>
          </p:cNvPr>
          <p:cNvGrpSpPr/>
          <p:nvPr/>
        </p:nvGrpSpPr>
        <p:grpSpPr>
          <a:xfrm>
            <a:off x="6789548" y="2547097"/>
            <a:ext cx="4627884" cy="3014003"/>
            <a:chOff x="6789548" y="2547097"/>
            <a:chExt cx="4627884" cy="3014003"/>
          </a:xfrm>
        </p:grpSpPr>
        <p:grpSp>
          <p:nvGrpSpPr>
            <p:cNvPr id="14" name="Group 13">
              <a:extLst>
                <a:ext uri="{FF2B5EF4-FFF2-40B4-BE49-F238E27FC236}">
                  <a16:creationId xmlns:a16="http://schemas.microsoft.com/office/drawing/2014/main" id="{2D2E9365-4B20-28CF-D672-3C7829003137}"/>
                </a:ext>
              </a:extLst>
            </p:cNvPr>
            <p:cNvGrpSpPr/>
            <p:nvPr/>
          </p:nvGrpSpPr>
          <p:grpSpPr>
            <a:xfrm>
              <a:off x="6789548" y="2547097"/>
              <a:ext cx="4627884" cy="3014003"/>
              <a:chOff x="6569912" y="2851897"/>
              <a:chExt cx="4627884" cy="3014003"/>
            </a:xfrm>
          </p:grpSpPr>
          <p:pic>
            <p:nvPicPr>
              <p:cNvPr id="11" name="Picture 10">
                <a:extLst>
                  <a:ext uri="{FF2B5EF4-FFF2-40B4-BE49-F238E27FC236}">
                    <a16:creationId xmlns:a16="http://schemas.microsoft.com/office/drawing/2014/main" id="{CE4EEEBB-7725-981D-6835-577EDFBBB457}"/>
                  </a:ext>
                </a:extLst>
              </p:cNvPr>
              <p:cNvPicPr>
                <a:picLocks noChangeAspect="1"/>
              </p:cNvPicPr>
              <p:nvPr/>
            </p:nvPicPr>
            <p:blipFill>
              <a:blip r:embed="rId3"/>
              <a:stretch>
                <a:fillRect/>
              </a:stretch>
            </p:blipFill>
            <p:spPr>
              <a:xfrm>
                <a:off x="6569912" y="2878452"/>
                <a:ext cx="1669635" cy="796293"/>
              </a:xfrm>
              <a:prstGeom prst="rect">
                <a:avLst/>
              </a:prstGeom>
            </p:spPr>
          </p:pic>
          <p:pic>
            <p:nvPicPr>
              <p:cNvPr id="12" name="Picture 2">
                <a:extLst>
                  <a:ext uri="{FF2B5EF4-FFF2-40B4-BE49-F238E27FC236}">
                    <a16:creationId xmlns:a16="http://schemas.microsoft.com/office/drawing/2014/main" id="{755D9DE5-6A32-229B-2AD5-EBD4D152CC3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5792" r="22905"/>
              <a:stretch/>
            </p:blipFill>
            <p:spPr bwMode="auto">
              <a:xfrm>
                <a:off x="8294841" y="2878451"/>
                <a:ext cx="726262" cy="796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1186A06-FDA7-D5B0-B984-0C88CF86B6B6}"/>
                  </a:ext>
                </a:extLst>
              </p:cNvPr>
              <p:cNvPicPr>
                <a:picLocks noChangeAspect="1"/>
              </p:cNvPicPr>
              <p:nvPr/>
            </p:nvPicPr>
            <p:blipFill>
              <a:blip r:embed="rId5"/>
              <a:stretch>
                <a:fillRect/>
              </a:stretch>
            </p:blipFill>
            <p:spPr>
              <a:xfrm>
                <a:off x="9076397" y="2851897"/>
                <a:ext cx="862002" cy="1136276"/>
              </a:xfrm>
              <a:prstGeom prst="rect">
                <a:avLst/>
              </a:prstGeom>
            </p:spPr>
          </p:pic>
          <p:pic>
            <p:nvPicPr>
              <p:cNvPr id="1028" name="Picture 4" descr="HIP (@HIPhysics) / X">
                <a:extLst>
                  <a:ext uri="{FF2B5EF4-FFF2-40B4-BE49-F238E27FC236}">
                    <a16:creationId xmlns:a16="http://schemas.microsoft.com/office/drawing/2014/main" id="{6160E3D3-DA6B-25C7-8827-DB53A730B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9912" y="3739631"/>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P - INTRANET">
                <a:extLst>
                  <a:ext uri="{FF2B5EF4-FFF2-40B4-BE49-F238E27FC236}">
                    <a16:creationId xmlns:a16="http://schemas.microsoft.com/office/drawing/2014/main" id="{E446AB88-790B-B2EC-E7F1-57C062B6DB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889" b="17102"/>
              <a:stretch/>
            </p:blipFill>
            <p:spPr bwMode="auto">
              <a:xfrm>
                <a:off x="7253480" y="4999292"/>
                <a:ext cx="1669635" cy="813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CSR Demokritos Smart Water management – ahedd">
                <a:extLst>
                  <a:ext uri="{FF2B5EF4-FFF2-40B4-BE49-F238E27FC236}">
                    <a16:creationId xmlns:a16="http://schemas.microsoft.com/office/drawing/2014/main" id="{EB4A0DAC-C678-BEBD-29AC-81BD1DAE71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094" t="18871" r="18836" b="20291"/>
              <a:stretch/>
            </p:blipFill>
            <p:spPr bwMode="auto">
              <a:xfrm>
                <a:off x="8657972" y="3696383"/>
                <a:ext cx="1189153" cy="12247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TUA Logo - ENRIO">
                <a:extLst>
                  <a:ext uri="{FF2B5EF4-FFF2-40B4-BE49-F238E27FC236}">
                    <a16:creationId xmlns:a16="http://schemas.microsoft.com/office/drawing/2014/main" id="{3ABEC0E4-067F-C6AA-EF00-5206C4419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3871" y="3759700"/>
                <a:ext cx="1297117" cy="10480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ony Brook University - Wikipedia">
                <a:extLst>
                  <a:ext uri="{FF2B5EF4-FFF2-40B4-BE49-F238E27FC236}">
                    <a16:creationId xmlns:a16="http://schemas.microsoft.com/office/drawing/2014/main" id="{20E371E9-A660-1BC4-E712-456123BEE5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5834" y="3739631"/>
                <a:ext cx="1001173" cy="10011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munications Dept. Resources | Jefferson Lab">
                <a:extLst>
                  <a:ext uri="{FF2B5EF4-FFF2-40B4-BE49-F238E27FC236}">
                    <a16:creationId xmlns:a16="http://schemas.microsoft.com/office/drawing/2014/main" id="{31F1E726-DD2F-E2E0-3899-3D5CD5291C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0643" y="4921131"/>
                <a:ext cx="1435275" cy="4462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versity of Science and Technology of China - Wikipedia">
                <a:extLst>
                  <a:ext uri="{FF2B5EF4-FFF2-40B4-BE49-F238E27FC236}">
                    <a16:creationId xmlns:a16="http://schemas.microsoft.com/office/drawing/2014/main" id="{0696FC46-5E72-0E4B-B6F8-95B7EC01B5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2831" y="2851897"/>
                <a:ext cx="779198" cy="7791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Logos | University of Virginia">
                <a:extLst>
                  <a:ext uri="{FF2B5EF4-FFF2-40B4-BE49-F238E27FC236}">
                    <a16:creationId xmlns:a16="http://schemas.microsoft.com/office/drawing/2014/main" id="{75770FD3-A6C7-D699-9057-8782BE5E94B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606" t="22146" r="13458" b="22615"/>
              <a:stretch/>
            </p:blipFill>
            <p:spPr bwMode="auto">
              <a:xfrm>
                <a:off x="9558763" y="5273539"/>
                <a:ext cx="1639033" cy="51052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C5190EB-DA50-C2C8-7769-5229994781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7007" y="4986017"/>
                <a:ext cx="879883" cy="8798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ASPHER - School of Public Health, University of Pavia">
              <a:extLst>
                <a:ext uri="{FF2B5EF4-FFF2-40B4-BE49-F238E27FC236}">
                  <a16:creationId xmlns:a16="http://schemas.microsoft.com/office/drawing/2014/main" id="{3672B00A-C4F0-1B2B-D937-90BF2E8D4A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548" y="4558795"/>
              <a:ext cx="948710" cy="94871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ontent Placeholder 5">
            <a:extLst>
              <a:ext uri="{FF2B5EF4-FFF2-40B4-BE49-F238E27FC236}">
                <a16:creationId xmlns:a16="http://schemas.microsoft.com/office/drawing/2014/main" id="{7CEA5002-444B-40B1-9554-D27752E42ED1}"/>
              </a:ext>
            </a:extLst>
          </p:cNvPr>
          <p:cNvSpPr>
            <a:spLocks noGrp="1"/>
          </p:cNvSpPr>
          <p:nvPr>
            <p:ph idx="1"/>
          </p:nvPr>
        </p:nvSpPr>
        <p:spPr>
          <a:xfrm>
            <a:off x="514724" y="830610"/>
            <a:ext cx="11267248" cy="5662554"/>
          </a:xfrm>
        </p:spPr>
        <p:txBody>
          <a:bodyPr>
            <a:normAutofit fontScale="77500" lnSpcReduction="20000"/>
          </a:bodyPr>
          <a:lstStyle/>
          <a:p>
            <a:r>
              <a:rPr lang="fr-FR" sz="1800" b="1" dirty="0"/>
              <a:t>AUTH </a:t>
            </a:r>
            <a:r>
              <a:rPr lang="fr-FR" sz="1800" dirty="0"/>
              <a:t>(</a:t>
            </a:r>
            <a:r>
              <a:rPr lang="fr-FR" sz="1800" dirty="0" err="1"/>
              <a:t>Greece</a:t>
            </a:r>
            <a:r>
              <a:rPr lang="fr-FR" sz="1800" dirty="0"/>
              <a:t>) I. </a:t>
            </a:r>
            <a:r>
              <a:rPr lang="fr-FR" sz="1800" dirty="0" err="1"/>
              <a:t>Angelis</a:t>
            </a:r>
            <a:r>
              <a:rPr lang="fr-FR" sz="1800" dirty="0">
                <a:solidFill>
                  <a:schemeClr val="tx1"/>
                </a:solidFill>
              </a:rPr>
              <a:t>, K. </a:t>
            </a:r>
            <a:r>
              <a:rPr lang="fr-FR" sz="1800" dirty="0" err="1">
                <a:solidFill>
                  <a:schemeClr val="tx1"/>
                </a:solidFill>
              </a:rPr>
              <a:t>Kordas</a:t>
            </a:r>
            <a:r>
              <a:rPr lang="fr-FR" sz="1800" dirty="0">
                <a:solidFill>
                  <a:schemeClr val="tx1"/>
                </a:solidFill>
              </a:rPr>
              <a:t>, C. </a:t>
            </a:r>
            <a:r>
              <a:rPr lang="fr-FR" sz="1800" dirty="0" err="1">
                <a:solidFill>
                  <a:schemeClr val="tx1"/>
                </a:solidFill>
              </a:rPr>
              <a:t>Lampoudis</a:t>
            </a:r>
            <a:r>
              <a:rPr lang="fr-FR" sz="1800" dirty="0">
                <a:solidFill>
                  <a:schemeClr val="tx1"/>
                </a:solidFill>
              </a:rPr>
              <a:t>, I. </a:t>
            </a:r>
            <a:r>
              <a:rPr lang="fr-FR" sz="1800" dirty="0" err="1">
                <a:solidFill>
                  <a:schemeClr val="tx1"/>
                </a:solidFill>
              </a:rPr>
              <a:t>Maniatis</a:t>
            </a:r>
            <a:r>
              <a:rPr lang="fr-FR" sz="1800" dirty="0">
                <a:solidFill>
                  <a:schemeClr val="tx1"/>
                </a:solidFill>
              </a:rPr>
              <a:t>, I. </a:t>
            </a:r>
            <a:r>
              <a:rPr lang="fr-FR" sz="1800" dirty="0" err="1">
                <a:solidFill>
                  <a:schemeClr val="tx1"/>
                </a:solidFill>
              </a:rPr>
              <a:t>Manthos</a:t>
            </a:r>
            <a:r>
              <a:rPr lang="fr-FR" sz="1800" dirty="0">
                <a:solidFill>
                  <a:schemeClr val="tx1"/>
                </a:solidFill>
              </a:rPr>
              <a:t>, K. </a:t>
            </a:r>
            <a:r>
              <a:rPr lang="fr-FR" sz="1800" dirty="0" err="1">
                <a:solidFill>
                  <a:schemeClr val="tx1"/>
                </a:solidFill>
              </a:rPr>
              <a:t>Paraschou</a:t>
            </a:r>
            <a:r>
              <a:rPr lang="fr-FR" sz="1800" dirty="0">
                <a:solidFill>
                  <a:schemeClr val="tx1"/>
                </a:solidFill>
              </a:rPr>
              <a:t>, D. </a:t>
            </a:r>
            <a:r>
              <a:rPr lang="fr-FR" sz="1800" dirty="0" err="1">
                <a:solidFill>
                  <a:schemeClr val="tx1"/>
                </a:solidFill>
              </a:rPr>
              <a:t>Sampsonidis</a:t>
            </a:r>
            <a:r>
              <a:rPr lang="fr-FR" sz="1800" dirty="0">
                <a:solidFill>
                  <a:schemeClr val="tx1"/>
                </a:solidFill>
              </a:rPr>
              <a:t>, A. </a:t>
            </a:r>
            <a:r>
              <a:rPr lang="fr-FR" sz="1800" dirty="0" err="1">
                <a:solidFill>
                  <a:schemeClr val="tx1"/>
                </a:solidFill>
              </a:rPr>
              <a:t>Tsiamis</a:t>
            </a:r>
            <a:r>
              <a:rPr lang="fr-FR" sz="1800" dirty="0">
                <a:solidFill>
                  <a:schemeClr val="tx1"/>
                </a:solidFill>
              </a:rPr>
              <a:t>, S. E. </a:t>
            </a:r>
            <a:r>
              <a:rPr lang="fr-FR" sz="1800" dirty="0" err="1">
                <a:solidFill>
                  <a:schemeClr val="tx1"/>
                </a:solidFill>
              </a:rPr>
              <a:t>Tzamarias</a:t>
            </a:r>
            <a:endParaRPr lang="fr-FR" sz="1800" dirty="0">
              <a:solidFill>
                <a:schemeClr val="tx1"/>
              </a:solidFill>
            </a:endParaRPr>
          </a:p>
          <a:p>
            <a:r>
              <a:rPr lang="en-US" b="1" dirty="0"/>
              <a:t>CEA-IRFU, LIST, LIDYL(France)</a:t>
            </a:r>
            <a:r>
              <a:rPr lang="en-US" dirty="0"/>
              <a:t> </a:t>
            </a:r>
            <a:r>
              <a:rPr lang="fr-FR" sz="1800" dirty="0">
                <a:solidFill>
                  <a:schemeClr val="tx1"/>
                </a:solidFill>
              </a:rPr>
              <a:t>S. Aune, D. </a:t>
            </a:r>
            <a:r>
              <a:rPr lang="fr-FR" sz="1800" dirty="0" err="1">
                <a:solidFill>
                  <a:schemeClr val="tx1"/>
                </a:solidFill>
              </a:rPr>
              <a:t>Desforge</a:t>
            </a:r>
            <a:r>
              <a:rPr lang="fr-FR" sz="1800" dirty="0">
                <a:solidFill>
                  <a:schemeClr val="tx1"/>
                </a:solidFill>
              </a:rPr>
              <a:t>, I. </a:t>
            </a:r>
            <a:r>
              <a:rPr lang="fr-FR" sz="1800" dirty="0" err="1">
                <a:solidFill>
                  <a:schemeClr val="tx1"/>
                </a:solidFill>
              </a:rPr>
              <a:t>Giomataris</a:t>
            </a:r>
            <a:r>
              <a:rPr lang="fr-FR" sz="1800" dirty="0">
                <a:solidFill>
                  <a:schemeClr val="tx1"/>
                </a:solidFill>
              </a:rPr>
              <a:t>, T. </a:t>
            </a:r>
            <a:r>
              <a:rPr lang="fr-FR" sz="1800" dirty="0" err="1">
                <a:solidFill>
                  <a:schemeClr val="tx1"/>
                </a:solidFill>
              </a:rPr>
              <a:t>Gustavsson</a:t>
            </a:r>
            <a:r>
              <a:rPr lang="fr-FR" sz="1800" dirty="0">
                <a:solidFill>
                  <a:schemeClr val="tx1"/>
                </a:solidFill>
              </a:rPr>
              <a:t>, F. Jeanneau, A. Kallitsopoulou, M. </a:t>
            </a:r>
            <a:r>
              <a:rPr lang="fr-FR" sz="1800" dirty="0" err="1">
                <a:solidFill>
                  <a:schemeClr val="tx1"/>
                </a:solidFill>
              </a:rPr>
              <a:t>Kebbiri</a:t>
            </a:r>
            <a:r>
              <a:rPr lang="fr-FR" sz="1800" dirty="0">
                <a:solidFill>
                  <a:schemeClr val="tx1"/>
                </a:solidFill>
              </a:rPr>
              <a:t>, P. </a:t>
            </a:r>
            <a:r>
              <a:rPr lang="fr-FR" sz="1800" dirty="0" err="1">
                <a:solidFill>
                  <a:schemeClr val="tx1"/>
                </a:solidFill>
              </a:rPr>
              <a:t>Legou</a:t>
            </a:r>
            <a:r>
              <a:rPr lang="fr-FR" sz="1800" dirty="0">
                <a:solidFill>
                  <a:schemeClr val="tx1"/>
                </a:solidFill>
              </a:rPr>
              <a:t>, T. </a:t>
            </a:r>
            <a:r>
              <a:rPr lang="fr-FR" sz="1800" dirty="0" err="1">
                <a:solidFill>
                  <a:schemeClr val="tx1"/>
                </a:solidFill>
              </a:rPr>
              <a:t>Papaevangelou</a:t>
            </a:r>
            <a:r>
              <a:rPr lang="fr-FR" sz="1800" dirty="0">
                <a:solidFill>
                  <a:schemeClr val="tx1"/>
                </a:solidFill>
              </a:rPr>
              <a:t>, M. </a:t>
            </a:r>
            <a:r>
              <a:rPr lang="fr-FR" sz="1800" dirty="0" err="1">
                <a:solidFill>
                  <a:schemeClr val="tx1"/>
                </a:solidFill>
              </a:rPr>
              <a:t>Pomorski</a:t>
            </a:r>
            <a:r>
              <a:rPr lang="fr-FR" sz="1800" dirty="0">
                <a:solidFill>
                  <a:schemeClr val="tx1"/>
                </a:solidFill>
              </a:rPr>
              <a:t>, E. </a:t>
            </a:r>
            <a:r>
              <a:rPr lang="fr-FR" sz="1800" dirty="0" err="1">
                <a:solidFill>
                  <a:schemeClr val="tx1"/>
                </a:solidFill>
              </a:rPr>
              <a:t>Scorsonne</a:t>
            </a:r>
            <a:endParaRPr lang="fr-FR" dirty="0"/>
          </a:p>
          <a:p>
            <a:r>
              <a:rPr lang="fr-FR" sz="1800" b="1" dirty="0"/>
              <a:t>CERN</a:t>
            </a:r>
            <a:r>
              <a:rPr lang="fr-FR" sz="1800" dirty="0"/>
              <a:t> (</a:t>
            </a:r>
            <a:r>
              <a:rPr lang="fr-FR" sz="1800" dirty="0" err="1"/>
              <a:t>Switzerland</a:t>
            </a:r>
            <a:r>
              <a:rPr lang="fr-FR" sz="1800" dirty="0"/>
              <a:t>)  </a:t>
            </a:r>
            <a:r>
              <a:rPr lang="fr-FR" sz="1800" dirty="0">
                <a:solidFill>
                  <a:schemeClr val="tx1"/>
                </a:solidFill>
              </a:rPr>
              <a:t>J. </a:t>
            </a:r>
            <a:r>
              <a:rPr lang="fr-FR" sz="1800" dirty="0" err="1">
                <a:solidFill>
                  <a:schemeClr val="tx1"/>
                </a:solidFill>
              </a:rPr>
              <a:t>Bortfeldt</a:t>
            </a:r>
            <a:r>
              <a:rPr lang="fr-FR" sz="1800" dirty="0">
                <a:solidFill>
                  <a:schemeClr val="tx1"/>
                </a:solidFill>
              </a:rPr>
              <a:t>, F. </a:t>
            </a:r>
            <a:r>
              <a:rPr lang="fr-FR" sz="1800" dirty="0" err="1">
                <a:solidFill>
                  <a:schemeClr val="tx1"/>
                </a:solidFill>
              </a:rPr>
              <a:t>Brunbauer</a:t>
            </a:r>
            <a:r>
              <a:rPr lang="fr-FR" sz="1800" dirty="0">
                <a:solidFill>
                  <a:schemeClr val="tx1"/>
                </a:solidFill>
              </a:rPr>
              <a:t>, C. David, D. Janssens, K.J. </a:t>
            </a:r>
            <a:r>
              <a:rPr lang="fr-FR" sz="1800" dirty="0" err="1">
                <a:solidFill>
                  <a:schemeClr val="tx1"/>
                </a:solidFill>
              </a:rPr>
              <a:t>Floethner</a:t>
            </a:r>
            <a:r>
              <a:rPr lang="fr-FR" sz="1800" dirty="0">
                <a:solidFill>
                  <a:schemeClr val="tx1"/>
                </a:solidFill>
              </a:rPr>
              <a:t>, M. </a:t>
            </a:r>
            <a:r>
              <a:rPr lang="fr-FR" sz="1800" dirty="0" err="1">
                <a:solidFill>
                  <a:schemeClr val="tx1"/>
                </a:solidFill>
              </a:rPr>
              <a:t>Lupberger</a:t>
            </a:r>
            <a:r>
              <a:rPr lang="fr-FR" sz="1800" dirty="0">
                <a:solidFill>
                  <a:schemeClr val="tx1"/>
                </a:solidFill>
              </a:rPr>
              <a:t>, M. </a:t>
            </a:r>
            <a:r>
              <a:rPr lang="fr-FR" sz="1800" dirty="0" err="1">
                <a:solidFill>
                  <a:schemeClr val="tx1"/>
                </a:solidFill>
              </a:rPr>
              <a:t>Lisowska</a:t>
            </a:r>
            <a:r>
              <a:rPr lang="fr-FR" sz="1800" dirty="0">
                <a:solidFill>
                  <a:schemeClr val="tx1"/>
                </a:solidFill>
              </a:rPr>
              <a:t>, H. </a:t>
            </a:r>
            <a:r>
              <a:rPr lang="fr-FR" sz="1800" dirty="0" err="1">
                <a:solidFill>
                  <a:schemeClr val="tx1"/>
                </a:solidFill>
              </a:rPr>
              <a:t>Müller</a:t>
            </a:r>
            <a:r>
              <a:rPr lang="fr-FR" sz="1800" dirty="0">
                <a:solidFill>
                  <a:schemeClr val="tx1"/>
                </a:solidFill>
              </a:rPr>
              <a:t>, E. </a:t>
            </a:r>
            <a:r>
              <a:rPr lang="fr-FR" sz="1800" dirty="0" err="1">
                <a:solidFill>
                  <a:schemeClr val="tx1"/>
                </a:solidFill>
              </a:rPr>
              <a:t>Oliveri</a:t>
            </a:r>
            <a:r>
              <a:rPr lang="fr-FR" sz="1800" dirty="0">
                <a:solidFill>
                  <a:schemeClr val="tx1"/>
                </a:solidFill>
              </a:rPr>
              <a:t>, G. </a:t>
            </a:r>
            <a:r>
              <a:rPr lang="fr-FR" sz="1800" dirty="0" err="1">
                <a:solidFill>
                  <a:schemeClr val="tx1"/>
                </a:solidFill>
              </a:rPr>
              <a:t>Orlandini</a:t>
            </a:r>
            <a:r>
              <a:rPr lang="fr-FR" sz="1800" dirty="0">
                <a:solidFill>
                  <a:schemeClr val="tx1"/>
                </a:solidFill>
              </a:rPr>
              <a:t>, F. </a:t>
            </a:r>
            <a:r>
              <a:rPr lang="fr-FR" sz="1800" dirty="0" err="1">
                <a:solidFill>
                  <a:schemeClr val="tx1"/>
                </a:solidFill>
              </a:rPr>
              <a:t>Resnati</a:t>
            </a:r>
            <a:r>
              <a:rPr lang="fr-FR" sz="1800" dirty="0">
                <a:solidFill>
                  <a:schemeClr val="tx1"/>
                </a:solidFill>
              </a:rPr>
              <a:t>, L. </a:t>
            </a:r>
            <a:r>
              <a:rPr lang="fr-FR" sz="1800" dirty="0" err="1">
                <a:solidFill>
                  <a:schemeClr val="tx1"/>
                </a:solidFill>
              </a:rPr>
              <a:t>Ropelewski</a:t>
            </a:r>
            <a:r>
              <a:rPr lang="fr-FR" sz="1800" dirty="0">
                <a:solidFill>
                  <a:schemeClr val="tx1"/>
                </a:solidFill>
              </a:rPr>
              <a:t>, L. </a:t>
            </a:r>
            <a:r>
              <a:rPr lang="fr-FR" sz="1800" dirty="0" err="1">
                <a:solidFill>
                  <a:schemeClr val="tx1"/>
                </a:solidFill>
              </a:rPr>
              <a:t>Scharenberg</a:t>
            </a:r>
            <a:r>
              <a:rPr lang="fr-FR" sz="1800" dirty="0">
                <a:solidFill>
                  <a:schemeClr val="tx1"/>
                </a:solidFill>
              </a:rPr>
              <a:t>, T. Schneider, M. van </a:t>
            </a:r>
            <a:r>
              <a:rPr lang="fr-FR" sz="1800" dirty="0" err="1">
                <a:solidFill>
                  <a:schemeClr val="tx1"/>
                </a:solidFill>
              </a:rPr>
              <a:t>Stenis</a:t>
            </a:r>
            <a:r>
              <a:rPr lang="fr-FR" sz="1800" dirty="0">
                <a:solidFill>
                  <a:schemeClr val="tx1"/>
                </a:solidFill>
              </a:rPr>
              <a:t>, R. </a:t>
            </a:r>
            <a:r>
              <a:rPr lang="fr-FR" sz="1800" dirty="0" err="1">
                <a:solidFill>
                  <a:schemeClr val="tx1"/>
                </a:solidFill>
              </a:rPr>
              <a:t>Veenhof</a:t>
            </a:r>
            <a:endParaRPr lang="fr-FR" sz="1800" dirty="0">
              <a:solidFill>
                <a:schemeClr val="tx1"/>
              </a:solidFill>
            </a:endParaRPr>
          </a:p>
          <a:p>
            <a:r>
              <a:rPr lang="fr-FR" sz="1800" b="1" dirty="0"/>
              <a:t>HIP</a:t>
            </a:r>
            <a:r>
              <a:rPr lang="fr-FR" sz="1800" dirty="0"/>
              <a:t> (</a:t>
            </a:r>
            <a:r>
              <a:rPr lang="fr-FR" sz="1800" dirty="0" err="1"/>
              <a:t>Finland</a:t>
            </a:r>
            <a:r>
              <a:rPr lang="fr-FR" sz="1800" dirty="0"/>
              <a:t>) </a:t>
            </a:r>
            <a:r>
              <a:rPr lang="fr-FR" sz="1800" dirty="0">
                <a:solidFill>
                  <a:schemeClr val="tx1"/>
                </a:solidFill>
              </a:rPr>
              <a:t> F. </a:t>
            </a:r>
            <a:r>
              <a:rPr lang="fr-FR" sz="1800" dirty="0" err="1">
                <a:solidFill>
                  <a:schemeClr val="tx1"/>
                </a:solidFill>
              </a:rPr>
              <a:t>Garcı́a</a:t>
            </a:r>
            <a:endParaRPr lang="fr-FR" sz="1800" dirty="0">
              <a:solidFill>
                <a:schemeClr val="tx1"/>
              </a:solidFill>
            </a:endParaRPr>
          </a:p>
          <a:p>
            <a:r>
              <a:rPr lang="fr-FR" b="1" dirty="0"/>
              <a:t>Jefferson </a:t>
            </a:r>
            <a:r>
              <a:rPr lang="fr-FR" b="1" dirty="0" err="1"/>
              <a:t>Lab</a:t>
            </a:r>
            <a:r>
              <a:rPr lang="fr-FR" b="1" dirty="0"/>
              <a:t> </a:t>
            </a:r>
            <a:r>
              <a:rPr lang="fr-FR" dirty="0"/>
              <a:t>(USA) K. </a:t>
            </a:r>
            <a:r>
              <a:rPr lang="fr-FR" dirty="0" err="1"/>
              <a:t>Gnanvo</a:t>
            </a:r>
            <a:endParaRPr lang="fr-FR" sz="1800" dirty="0">
              <a:solidFill>
                <a:schemeClr val="tx1"/>
              </a:solidFill>
            </a:endParaRPr>
          </a:p>
          <a:p>
            <a:pPr>
              <a:spcAft>
                <a:spcPts val="600"/>
              </a:spcAft>
            </a:pPr>
            <a:r>
              <a:rPr lang="fr-FR" sz="1800" b="1" dirty="0"/>
              <a:t>LIP</a:t>
            </a:r>
            <a:r>
              <a:rPr lang="fr-FR" sz="1800" dirty="0"/>
              <a:t> (Portugal) </a:t>
            </a:r>
            <a:r>
              <a:rPr lang="fr-FR" sz="1800" dirty="0">
                <a:solidFill>
                  <a:schemeClr val="tx1"/>
                </a:solidFill>
              </a:rPr>
              <a:t>M. </a:t>
            </a:r>
            <a:r>
              <a:rPr lang="fr-FR" sz="1800" dirty="0" err="1">
                <a:solidFill>
                  <a:schemeClr val="tx1"/>
                </a:solidFill>
              </a:rPr>
              <a:t>Gallinaro</a:t>
            </a:r>
            <a:endParaRPr lang="fr-FR" sz="1800" dirty="0">
              <a:solidFill>
                <a:schemeClr val="tx1"/>
              </a:solidFill>
            </a:endParaRPr>
          </a:p>
          <a:p>
            <a:pPr>
              <a:spcAft>
                <a:spcPts val="600"/>
              </a:spcAft>
            </a:pPr>
            <a:r>
              <a:rPr lang="fr-FR" sz="1800" b="1" dirty="0"/>
              <a:t>NCSR</a:t>
            </a:r>
            <a:r>
              <a:rPr lang="fr-FR" sz="1800" dirty="0"/>
              <a:t> </a:t>
            </a:r>
            <a:r>
              <a:rPr lang="fr-FR" sz="1800" dirty="0" err="1"/>
              <a:t>Demokritos</a:t>
            </a:r>
            <a:r>
              <a:rPr lang="fr-FR" sz="1800" dirty="0"/>
              <a:t>, </a:t>
            </a:r>
            <a:r>
              <a:rPr lang="fr-FR" sz="1800" dirty="0">
                <a:solidFill>
                  <a:schemeClr val="tx1"/>
                </a:solidFill>
              </a:rPr>
              <a:t>(</a:t>
            </a:r>
            <a:r>
              <a:rPr lang="fr-FR" sz="1800" dirty="0" err="1">
                <a:solidFill>
                  <a:schemeClr val="tx1"/>
                </a:solidFill>
              </a:rPr>
              <a:t>Greece</a:t>
            </a:r>
            <a:r>
              <a:rPr lang="fr-FR" sz="1800" dirty="0">
                <a:solidFill>
                  <a:schemeClr val="tx1"/>
                </a:solidFill>
              </a:rPr>
              <a:t>)  G. </a:t>
            </a:r>
            <a:r>
              <a:rPr lang="fr-FR" sz="1800" dirty="0" err="1">
                <a:solidFill>
                  <a:schemeClr val="tx1"/>
                </a:solidFill>
              </a:rPr>
              <a:t>Fanourakis</a:t>
            </a:r>
            <a:endParaRPr lang="fr-FR" sz="1800" dirty="0">
              <a:solidFill>
                <a:schemeClr val="tx1"/>
              </a:solidFill>
            </a:endParaRPr>
          </a:p>
          <a:p>
            <a:pPr>
              <a:spcAft>
                <a:spcPts val="600"/>
              </a:spcAft>
            </a:pPr>
            <a:r>
              <a:rPr lang="fr-FR" sz="1800" b="1" dirty="0"/>
              <a:t>NTUA</a:t>
            </a:r>
            <a:r>
              <a:rPr lang="fr-FR" sz="1800" dirty="0"/>
              <a:t> (</a:t>
            </a:r>
            <a:r>
              <a:rPr lang="fr-FR" sz="1800" dirty="0" err="1"/>
              <a:t>Greece</a:t>
            </a:r>
            <a:r>
              <a:rPr lang="fr-FR" sz="1800" dirty="0"/>
              <a:t>)  </a:t>
            </a:r>
            <a:r>
              <a:rPr lang="fr-FR" sz="1800" dirty="0">
                <a:solidFill>
                  <a:schemeClr val="tx1"/>
                </a:solidFill>
              </a:rPr>
              <a:t>Y. </a:t>
            </a:r>
            <a:r>
              <a:rPr lang="fr-FR" sz="1800" dirty="0" err="1">
                <a:solidFill>
                  <a:schemeClr val="tx1"/>
                </a:solidFill>
              </a:rPr>
              <a:t>Tsipolitis</a:t>
            </a:r>
            <a:endParaRPr lang="fr-FR" sz="1800" dirty="0">
              <a:solidFill>
                <a:schemeClr val="tx1"/>
              </a:solidFill>
            </a:endParaRPr>
          </a:p>
          <a:p>
            <a:pPr>
              <a:spcAft>
                <a:spcPts val="600"/>
              </a:spcAft>
            </a:pPr>
            <a:r>
              <a:rPr lang="en-US" b="1" dirty="0"/>
              <a:t>Rude</a:t>
            </a:r>
            <a:r>
              <a:rPr lang="en-US" sz="1800" b="1" i="0" u="none" strike="noStrike" baseline="0" dirty="0"/>
              <a:t>r </a:t>
            </a:r>
            <a:r>
              <a:rPr lang="en-US" sz="1800" b="1" i="0" u="none" strike="noStrike" baseline="0" dirty="0" err="1"/>
              <a:t>Boškovic</a:t>
            </a:r>
            <a:r>
              <a:rPr lang="en-US" sz="1800" b="1" i="0" u="none" strike="noStrike" baseline="0" dirty="0"/>
              <a:t> Institute</a:t>
            </a:r>
            <a:r>
              <a:rPr lang="en-US" sz="1800" b="0" i="0" u="none" strike="noStrike" baseline="0" dirty="0">
                <a:latin typeface="NimbusRomNo9L-ReguItal"/>
              </a:rPr>
              <a:t>(Croatia) : </a:t>
            </a:r>
            <a:r>
              <a:rPr lang="fr-FR" sz="1800" dirty="0">
                <a:solidFill>
                  <a:schemeClr val="tx1"/>
                </a:solidFill>
              </a:rPr>
              <a:t>A. </a:t>
            </a:r>
            <a:r>
              <a:rPr lang="fr-FR" sz="1800" dirty="0" err="1">
                <a:solidFill>
                  <a:schemeClr val="tx1"/>
                </a:solidFill>
              </a:rPr>
              <a:t>Utrobicic</a:t>
            </a:r>
            <a:endParaRPr lang="fr-FR" sz="1800" b="1" dirty="0">
              <a:solidFill>
                <a:schemeClr val="tx1"/>
              </a:solidFill>
            </a:endParaRPr>
          </a:p>
          <a:p>
            <a:pPr>
              <a:spcAft>
                <a:spcPts val="600"/>
              </a:spcAft>
            </a:pPr>
            <a:r>
              <a:rPr lang="fr-FR" sz="1800" b="1" dirty="0" err="1">
                <a:solidFill>
                  <a:schemeClr val="tx1"/>
                </a:solidFill>
              </a:rPr>
              <a:t>Stony</a:t>
            </a:r>
            <a:r>
              <a:rPr lang="fr-FR" sz="1800" b="1" dirty="0">
                <a:solidFill>
                  <a:schemeClr val="tx1"/>
                </a:solidFill>
              </a:rPr>
              <a:t> Brook </a:t>
            </a:r>
            <a:r>
              <a:rPr lang="fr-FR" sz="1800" b="1" dirty="0" err="1">
                <a:solidFill>
                  <a:schemeClr val="tx1"/>
                </a:solidFill>
              </a:rPr>
              <a:t>University</a:t>
            </a:r>
            <a:r>
              <a:rPr lang="fr-FR" sz="1800" b="1" dirty="0">
                <a:solidFill>
                  <a:schemeClr val="tx1"/>
                </a:solidFill>
              </a:rPr>
              <a:t> </a:t>
            </a:r>
            <a:r>
              <a:rPr lang="fr-FR" dirty="0"/>
              <a:t>(USA) </a:t>
            </a:r>
            <a:r>
              <a:rPr lang="fr-FR" dirty="0" err="1"/>
              <a:t>J.Datta</a:t>
            </a:r>
            <a:endParaRPr lang="fr-FR" dirty="0"/>
          </a:p>
          <a:p>
            <a:pPr>
              <a:spcAft>
                <a:spcPts val="600"/>
              </a:spcAft>
            </a:pPr>
            <a:r>
              <a:rPr lang="fr-FR" sz="1800" b="1" dirty="0"/>
              <a:t>USTC</a:t>
            </a:r>
            <a:r>
              <a:rPr lang="fr-FR" sz="1800" dirty="0"/>
              <a:t> (Hefei, China)  </a:t>
            </a:r>
            <a:r>
              <a:rPr lang="fr-FR" sz="1800" dirty="0">
                <a:solidFill>
                  <a:schemeClr val="tx1"/>
                </a:solidFill>
              </a:rPr>
              <a:t>J. Liu, B. Qi, X. Wang, </a:t>
            </a:r>
            <a:br>
              <a:rPr lang="fr-FR" sz="1800" dirty="0">
                <a:solidFill>
                  <a:schemeClr val="tx1"/>
                </a:solidFill>
              </a:rPr>
            </a:br>
            <a:r>
              <a:rPr lang="fr-FR" sz="1800" dirty="0">
                <a:solidFill>
                  <a:schemeClr val="tx1"/>
                </a:solidFill>
              </a:rPr>
              <a:t>Z. Zhang, Y. Zhou</a:t>
            </a:r>
          </a:p>
          <a:p>
            <a:pPr>
              <a:spcAft>
                <a:spcPts val="600"/>
              </a:spcAft>
            </a:pPr>
            <a:r>
              <a:rPr lang="fr-FR" sz="1800" b="1" dirty="0" err="1"/>
              <a:t>University</a:t>
            </a:r>
            <a:r>
              <a:rPr lang="fr-FR" sz="1800" b="1" dirty="0"/>
              <a:t> of Zagreb</a:t>
            </a:r>
            <a:r>
              <a:rPr lang="fr-FR" sz="1800" dirty="0"/>
              <a:t>(</a:t>
            </a:r>
            <a:r>
              <a:rPr lang="fr-FR" sz="1800" dirty="0" err="1"/>
              <a:t>Croatia</a:t>
            </a:r>
            <a:r>
              <a:rPr lang="fr-FR" sz="1800" dirty="0"/>
              <a:t>) M. Kovacic</a:t>
            </a:r>
          </a:p>
          <a:p>
            <a:pPr>
              <a:spcAft>
                <a:spcPts val="600"/>
              </a:spcAft>
            </a:pPr>
            <a:r>
              <a:rPr lang="fr-FR" sz="1800" b="1" dirty="0" err="1"/>
              <a:t>University</a:t>
            </a:r>
            <a:r>
              <a:rPr lang="fr-FR" sz="1800" b="1" dirty="0"/>
              <a:t> of </a:t>
            </a:r>
            <a:r>
              <a:rPr lang="fr-FR" sz="1800" b="1" dirty="0" err="1"/>
              <a:t>Pavia</a:t>
            </a:r>
            <a:r>
              <a:rPr lang="fr-FR" b="1" dirty="0"/>
              <a:t> </a:t>
            </a:r>
            <a:r>
              <a:rPr lang="fr-FR" dirty="0"/>
              <a:t>(</a:t>
            </a:r>
            <a:r>
              <a:rPr lang="fr-FR" dirty="0" err="1"/>
              <a:t>Italy</a:t>
            </a:r>
            <a:r>
              <a:rPr lang="fr-FR" dirty="0"/>
              <a:t>) D. </a:t>
            </a:r>
            <a:r>
              <a:rPr lang="fr-FR" dirty="0" err="1"/>
              <a:t>Fiorina</a:t>
            </a:r>
            <a:r>
              <a:rPr lang="fr-FR" dirty="0"/>
              <a:t>, M. </a:t>
            </a:r>
            <a:r>
              <a:rPr lang="fr-FR" dirty="0" err="1"/>
              <a:t>Brunoldi</a:t>
            </a:r>
            <a:r>
              <a:rPr lang="fr-FR" dirty="0"/>
              <a:t>, </a:t>
            </a:r>
            <a:r>
              <a:rPr lang="fr-FR" dirty="0" err="1"/>
              <a:t>I.Vai</a:t>
            </a:r>
            <a:r>
              <a:rPr lang="fr-FR" dirty="0"/>
              <a:t>, </a:t>
            </a:r>
            <a:r>
              <a:rPr lang="fr-FR" dirty="0" err="1"/>
              <a:t>P.Vitulo</a:t>
            </a:r>
            <a:r>
              <a:rPr lang="fr-FR" dirty="0"/>
              <a:t> </a:t>
            </a:r>
            <a:endParaRPr lang="fr-FR" sz="1800" b="1" dirty="0"/>
          </a:p>
          <a:p>
            <a:pPr>
              <a:spcAft>
                <a:spcPts val="600"/>
              </a:spcAft>
            </a:pPr>
            <a:r>
              <a:rPr lang="fr-FR" sz="1800" b="1" dirty="0" err="1"/>
              <a:t>Univeristy</a:t>
            </a:r>
            <a:r>
              <a:rPr lang="fr-FR" sz="1800" b="1" dirty="0"/>
              <a:t> of Virginia </a:t>
            </a:r>
            <a:r>
              <a:rPr lang="fr-FR" dirty="0"/>
              <a:t>(USA) </a:t>
            </a:r>
            <a:r>
              <a:rPr lang="fr-FR" sz="1800" dirty="0">
                <a:solidFill>
                  <a:schemeClr val="tx1"/>
                </a:solidFill>
              </a:rPr>
              <a:t>S. White</a:t>
            </a:r>
          </a:p>
        </p:txBody>
      </p:sp>
      <p:sp>
        <p:nvSpPr>
          <p:cNvPr id="18" name="Slide Number Placeholder 17">
            <a:extLst>
              <a:ext uri="{FF2B5EF4-FFF2-40B4-BE49-F238E27FC236}">
                <a16:creationId xmlns:a16="http://schemas.microsoft.com/office/drawing/2014/main" id="{D891E34C-4962-CEA2-4937-FA5C2E3D7BE5}"/>
              </a:ext>
            </a:extLst>
          </p:cNvPr>
          <p:cNvSpPr>
            <a:spLocks noGrp="1"/>
          </p:cNvSpPr>
          <p:nvPr>
            <p:ph type="sldNum" sz="quarter" idx="12"/>
          </p:nvPr>
        </p:nvSpPr>
        <p:spPr/>
        <p:txBody>
          <a:bodyPr/>
          <a:lstStyle/>
          <a:p>
            <a:fld id="{0CBC77A0-1F4E-42FF-9FFC-F45C3A64AF90}" type="slidenum">
              <a:rPr lang="fr-FR" smtClean="0"/>
              <a:t>2</a:t>
            </a:fld>
            <a:endParaRPr lang="fr-FR"/>
          </a:p>
        </p:txBody>
      </p:sp>
      <p:sp>
        <p:nvSpPr>
          <p:cNvPr id="19" name="Footer Placeholder 18">
            <a:extLst>
              <a:ext uri="{FF2B5EF4-FFF2-40B4-BE49-F238E27FC236}">
                <a16:creationId xmlns:a16="http://schemas.microsoft.com/office/drawing/2014/main" id="{C2B3AAE9-6167-BD2A-BABF-70390DF296AC}"/>
              </a:ext>
            </a:extLst>
          </p:cNvPr>
          <p:cNvSpPr>
            <a:spLocks noGrp="1"/>
          </p:cNvSpPr>
          <p:nvPr>
            <p:ph type="ftr" sz="quarter" idx="11"/>
          </p:nvPr>
        </p:nvSpPr>
        <p:spPr>
          <a:xfrm>
            <a:off x="4943437" y="6343648"/>
            <a:ext cx="3897168" cy="365125"/>
          </a:xfrm>
        </p:spPr>
        <p:txBody>
          <a:bodyPr/>
          <a:lstStyle/>
          <a:p>
            <a:pPr algn="ctr"/>
            <a:r>
              <a:rPr lang="en-US" dirty="0"/>
              <a:t>CEPC 2025</a:t>
            </a:r>
            <a:endParaRPr lang="fr-FR" dirty="0"/>
          </a:p>
        </p:txBody>
      </p:sp>
    </p:spTree>
    <p:extLst>
      <p:ext uri="{BB962C8B-B14F-4D97-AF65-F5344CB8AC3E}">
        <p14:creationId xmlns:p14="http://schemas.microsoft.com/office/powerpoint/2010/main" val="414845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779" y="203824"/>
            <a:ext cx="10728325" cy="871827"/>
          </a:xfrm>
        </p:spPr>
        <p:txBody>
          <a:bodyPr>
            <a:normAutofit/>
          </a:bodyPr>
          <a:lstStyle/>
          <a:p>
            <a:r>
              <a:rPr lang="en-US" sz="2600" dirty="0"/>
              <a:t>Detector requirements on the hadron dump</a:t>
            </a:r>
            <a:endParaRPr lang="fr-FR" sz="2600" dirty="0"/>
          </a:p>
        </p:txBody>
      </p:sp>
      <p:pic>
        <p:nvPicPr>
          <p:cNvPr id="6" name="Picture 5"/>
          <p:cNvPicPr>
            <a:picLocks noChangeAspect="1"/>
          </p:cNvPicPr>
          <p:nvPr/>
        </p:nvPicPr>
        <p:blipFill>
          <a:blip r:embed="rId2"/>
          <a:stretch>
            <a:fillRect/>
          </a:stretch>
        </p:blipFill>
        <p:spPr>
          <a:xfrm>
            <a:off x="5100811" y="3658539"/>
            <a:ext cx="7061831" cy="2683326"/>
          </a:xfrm>
          <a:prstGeom prst="rect">
            <a:avLst/>
          </a:prstGeom>
        </p:spPr>
      </p:pic>
      <p:pic>
        <p:nvPicPr>
          <p:cNvPr id="9" name="Picture 8">
            <a:extLst>
              <a:ext uri="{FF2B5EF4-FFF2-40B4-BE49-F238E27FC236}">
                <a16:creationId xmlns:a16="http://schemas.microsoft.com/office/drawing/2014/main" id="{7A205EA0-15E8-1097-EC6D-AC4D7C02B568}"/>
              </a:ext>
            </a:extLst>
          </p:cNvPr>
          <p:cNvPicPr>
            <a:picLocks noChangeAspect="1"/>
          </p:cNvPicPr>
          <p:nvPr/>
        </p:nvPicPr>
        <p:blipFill rotWithShape="1">
          <a:blip r:embed="rId3"/>
          <a:srcRect b="24099"/>
          <a:stretch/>
        </p:blipFill>
        <p:spPr>
          <a:xfrm>
            <a:off x="5769030" y="867877"/>
            <a:ext cx="6306590" cy="2034210"/>
          </a:xfrm>
          <a:prstGeom prst="rect">
            <a:avLst/>
          </a:prstGeom>
        </p:spPr>
      </p:pic>
      <p:sp>
        <p:nvSpPr>
          <p:cNvPr id="10" name="Rectangle 9">
            <a:extLst>
              <a:ext uri="{FF2B5EF4-FFF2-40B4-BE49-F238E27FC236}">
                <a16:creationId xmlns:a16="http://schemas.microsoft.com/office/drawing/2014/main" id="{FF239EC4-401C-D358-061F-3F5CB094A94F}"/>
              </a:ext>
            </a:extLst>
          </p:cNvPr>
          <p:cNvSpPr/>
          <p:nvPr/>
        </p:nvSpPr>
        <p:spPr>
          <a:xfrm>
            <a:off x="7283673" y="3003314"/>
            <a:ext cx="3596080" cy="553998"/>
          </a:xfrm>
          <a:prstGeom prst="rect">
            <a:avLst/>
          </a:prstGeom>
        </p:spPr>
        <p:txBody>
          <a:bodyPr wrap="square">
            <a:spAutoFit/>
          </a:bodyPr>
          <a:lstStyle/>
          <a:p>
            <a:r>
              <a:rPr lang="it-IT" sz="1000" b="1" i="1" dirty="0"/>
              <a:t>ENUBET: the first monitored neutrino beam </a:t>
            </a:r>
            <a:r>
              <a:rPr lang="it-IT" sz="1000" i="1" dirty="0"/>
              <a:t>F. Terranova </a:t>
            </a:r>
            <a:r>
              <a:rPr lang="it-IT" sz="1000" i="1" dirty="0">
                <a:solidFill>
                  <a:srgbClr val="0000FF"/>
                </a:solidFill>
                <a:hlinkClick r:id="rId4">
                  <a:extLst>
                    <a:ext uri="{A12FA001-AC4F-418D-AE19-62706E023703}">
                      <ahyp:hlinkClr xmlns:ahyp="http://schemas.microsoft.com/office/drawing/2018/hyperlinkcolor" val="tx"/>
                    </a:ext>
                  </a:extLst>
                </a:hlinkClick>
              </a:rPr>
              <a:t>https://indico.cern.ch/event/1353517/attachments/2772398/4831052/terranova_cern_enubet_15dec2023.pdf</a:t>
            </a:r>
            <a:r>
              <a:rPr lang="it-IT" sz="1000" i="1" dirty="0">
                <a:solidFill>
                  <a:srgbClr val="0000FF"/>
                </a:solidFill>
              </a:rPr>
              <a:t> </a:t>
            </a:r>
            <a:endParaRPr lang="fr-FR" sz="1000" i="1" dirty="0">
              <a:solidFill>
                <a:srgbClr val="0000FF"/>
              </a:solidFill>
            </a:endParaRPr>
          </a:p>
        </p:txBody>
      </p:sp>
      <mc:AlternateContent xmlns:mc="http://schemas.openxmlformats.org/markup-compatibility/2006" xmlns:a14="http://schemas.microsoft.com/office/drawing/2010/main">
        <mc:Choice Requires="a14">
          <p:sp>
            <p:nvSpPr>
              <p:cNvPr id="12" name="TextBox 9">
                <a:extLst>
                  <a:ext uri="{FF2B5EF4-FFF2-40B4-BE49-F238E27FC236}">
                    <a16:creationId xmlns:a16="http://schemas.microsoft.com/office/drawing/2014/main" id="{DC0D9A1A-4CFC-2E90-FAF9-1A72959102DB}"/>
                  </a:ext>
                </a:extLst>
              </p:cNvPr>
              <p:cNvSpPr txBox="1"/>
              <p:nvPr/>
            </p:nvSpPr>
            <p:spPr>
              <a:xfrm>
                <a:off x="356152" y="1035740"/>
                <a:ext cx="6617305"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079"/>
                  </a:lnSpc>
                  <a:buFont typeface="Arial" panose="020B0604020202020204" pitchFamily="34" charset="0"/>
                  <a:buChar char="•"/>
                </a:pPr>
                <a:r>
                  <a:rPr lang="en-US" sz="2200" dirty="0"/>
                  <a:t>The Setup  </a:t>
                </a:r>
              </a:p>
              <a:p>
                <a:pPr marL="647670" lvl="1" indent="-342900">
                  <a:lnSpc>
                    <a:spcPts val="2079"/>
                  </a:lnSpc>
                  <a:buFont typeface="Arial" panose="020B0604020202020204" pitchFamily="34" charset="0"/>
                  <a:buChar char="•"/>
                </a:pPr>
                <a:r>
                  <a:rPr lang="en-US" sz="2200" dirty="0"/>
                  <a:t>8 absorbers made out of iron or rock </a:t>
                </a:r>
              </a:p>
              <a:p>
                <a:pPr marL="647670" lvl="1" indent="-342900">
                  <a:lnSpc>
                    <a:spcPts val="2079"/>
                  </a:lnSpc>
                  <a:buFont typeface="Arial" panose="020B0604020202020204" pitchFamily="34" charset="0"/>
                  <a:buChar char="•"/>
                </a:pPr>
                <a:r>
                  <a:rPr lang="en-US" sz="2200" dirty="0"/>
                  <a:t>8 muon detector planes</a:t>
                </a:r>
              </a:p>
              <a:p>
                <a:pPr marL="647670" lvl="1" indent="-342900">
                  <a:lnSpc>
                    <a:spcPts val="2079"/>
                  </a:lnSpc>
                  <a:buFont typeface="Arial" panose="020B0604020202020204" pitchFamily="34" charset="0"/>
                  <a:buChar char="•"/>
                </a:pPr>
                <a14:m>
                  <m:oMath xmlns:m="http://schemas.openxmlformats.org/officeDocument/2006/math">
                    <m:sSup>
                      <m:sSupPr>
                        <m:ctrlPr>
                          <a:rPr lang="en-US" sz="2000" i="1" smtClean="0">
                            <a:latin typeface="Cambria Math" panose="02040503050406030204" pitchFamily="18" charset="0"/>
                          </a:rPr>
                        </m:ctrlPr>
                      </m:sSupPr>
                      <m:e>
                        <m:r>
                          <a:rPr lang="en-US" sz="2000" b="0" i="0" smtClean="0">
                            <a:latin typeface="Cambria Math" panose="02040503050406030204" pitchFamily="18" charset="0"/>
                          </a:rPr>
                          <m:t>1</m:t>
                        </m:r>
                        <m:r>
                          <m:rPr>
                            <m:sty m:val="p"/>
                          </m:rPr>
                          <a:rPr lang="en-US" sz="2000" b="0" i="0" smtClean="0">
                            <a:latin typeface="Cambria Math" panose="02040503050406030204" pitchFamily="18" charset="0"/>
                          </a:rPr>
                          <m:t>x</m:t>
                        </m:r>
                        <m:r>
                          <a:rPr lang="en-US" sz="2000" b="0" i="0" smtClean="0">
                            <a:latin typeface="Cambria Math" panose="02040503050406030204" pitchFamily="18" charset="0"/>
                          </a:rPr>
                          <m:t>1 </m:t>
                        </m:r>
                        <m:r>
                          <m:rPr>
                            <m:sty m:val="p"/>
                          </m:rPr>
                          <a:rPr lang="en-US" sz="2000" b="0" i="0" smtClean="0">
                            <a:latin typeface="Cambria Math" panose="02040503050406030204" pitchFamily="18" charset="0"/>
                          </a:rPr>
                          <m:t>m</m:t>
                        </m:r>
                      </m:e>
                      <m:sup>
                        <m:r>
                          <a:rPr lang="en-US" sz="2000" b="0" i="0" smtClean="0">
                            <a:latin typeface="Cambria Math" panose="02040503050406030204" pitchFamily="18" charset="0"/>
                          </a:rPr>
                          <m:t>2</m:t>
                        </m:r>
                      </m:sup>
                    </m:sSup>
                  </m:oMath>
                </a14:m>
                <a:r>
                  <a:rPr lang="en-US" sz="2000" dirty="0"/>
                  <a:t> </a:t>
                </a:r>
              </a:p>
            </p:txBody>
          </p:sp>
        </mc:Choice>
        <mc:Fallback xmlns="">
          <p:sp>
            <p:nvSpPr>
              <p:cNvPr id="12" name="TextBox 9">
                <a:extLst>
                  <a:ext uri="{FF2B5EF4-FFF2-40B4-BE49-F238E27FC236}">
                    <a16:creationId xmlns:a16="http://schemas.microsoft.com/office/drawing/2014/main" id="{DC0D9A1A-4CFC-2E90-FAF9-1A72959102DB}"/>
                  </a:ext>
                </a:extLst>
              </p:cNvPr>
              <p:cNvSpPr txBox="1">
                <a:spLocks noRot="1" noChangeAspect="1" noMove="1" noResize="1" noEditPoints="1" noAdjustHandles="1" noChangeArrowheads="1" noChangeShapeType="1" noTextEdit="1"/>
              </p:cNvSpPr>
              <p:nvPr/>
            </p:nvSpPr>
            <p:spPr>
              <a:xfrm>
                <a:off x="356152" y="1035740"/>
                <a:ext cx="6617305" cy="1077218"/>
              </a:xfrm>
              <a:prstGeom prst="rect">
                <a:avLst/>
              </a:prstGeom>
              <a:blipFill>
                <a:blip r:embed="rId5"/>
                <a:stretch>
                  <a:fillRect l="-2394" t="-14124" b="-13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9">
                <a:extLst>
                  <a:ext uri="{FF2B5EF4-FFF2-40B4-BE49-F238E27FC236}">
                    <a16:creationId xmlns:a16="http://schemas.microsoft.com/office/drawing/2014/main" id="{DC0D9A1A-4CFC-2E90-FAF9-1A72959102DB}"/>
                  </a:ext>
                </a:extLst>
              </p:cNvPr>
              <p:cNvSpPr txBox="1"/>
              <p:nvPr/>
            </p:nvSpPr>
            <p:spPr>
              <a:xfrm>
                <a:off x="286577" y="2511234"/>
                <a:ext cx="6686879" cy="2154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079"/>
                  </a:lnSpc>
                  <a:buFont typeface="Arial" panose="020B0604020202020204" pitchFamily="34" charset="0"/>
                  <a:buChar char="•"/>
                </a:pPr>
                <a:r>
                  <a:rPr lang="en-US" sz="2200" dirty="0"/>
                  <a:t>The detector technology need to cope with </a:t>
                </a:r>
              </a:p>
              <a:p>
                <a:pPr marL="647670" lvl="1" indent="-342900">
                  <a:lnSpc>
                    <a:spcPts val="2079"/>
                  </a:lnSpc>
                  <a:buFont typeface="Arial" panose="020B0604020202020204" pitchFamily="34" charset="0"/>
                  <a:buChar char="•"/>
                </a:pPr>
                <a:r>
                  <a:rPr lang="en-US" sz="2200" b="1" dirty="0">
                    <a:solidFill>
                      <a:srgbClr val="FF0000"/>
                    </a:solidFill>
                  </a:rPr>
                  <a:t>Maximum muon rate</a:t>
                </a:r>
                <a:r>
                  <a:rPr lang="en-US" sz="2200" dirty="0"/>
                  <a:t> of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𝑀𝐻𝑧</m:t>
                        </m:r>
                        <m:r>
                          <a:rPr lang="en-US" sz="2400" i="1">
                            <a:latin typeface="Cambria Math" panose="02040503050406030204" pitchFamily="18" charset="0"/>
                          </a:rPr>
                          <m:t>/</m:t>
                        </m:r>
                        <m:r>
                          <a:rPr lang="en-US" sz="2400" i="1">
                            <a:latin typeface="Cambria Math" panose="02040503050406030204" pitchFamily="18" charset="0"/>
                          </a:rPr>
                          <m:t>𝑐𝑚</m:t>
                        </m:r>
                      </m:e>
                      <m:sup>
                        <m:r>
                          <a:rPr lang="en-US" sz="2400" i="1">
                            <a:latin typeface="Cambria Math" panose="02040503050406030204" pitchFamily="18" charset="0"/>
                          </a:rPr>
                          <m:t>2</m:t>
                        </m:r>
                      </m:sup>
                    </m:sSup>
                  </m:oMath>
                </a14:m>
                <a:endParaRPr lang="en-US" sz="2200" dirty="0"/>
              </a:p>
              <a:p>
                <a:pPr marL="647670" lvl="1" indent="-342900">
                  <a:lnSpc>
                    <a:spcPts val="2079"/>
                  </a:lnSpc>
                  <a:buFont typeface="Arial" panose="020B0604020202020204" pitchFamily="34" charset="0"/>
                  <a:buChar char="•"/>
                </a:pPr>
                <a:r>
                  <a:rPr lang="en-US" sz="2200" dirty="0"/>
                  <a:t>Neutron fluence of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10</m:t>
                        </m:r>
                      </m:e>
                      <m:sup>
                        <m:r>
                          <a:rPr lang="en-US" sz="2400" i="1">
                            <a:latin typeface="Cambria Math" panose="02040503050406030204" pitchFamily="18" charset="0"/>
                          </a:rPr>
                          <m:t>12</m:t>
                        </m:r>
                      </m:sup>
                    </m:sSup>
                  </m:oMath>
                </a14:m>
                <a:r>
                  <a:rPr lang="en-US" sz="2400" dirty="0"/>
                  <a:t>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𝑀𝑒𝑉</m:t>
                        </m:r>
                        <m:r>
                          <a:rPr lang="en-US" sz="2400" i="1">
                            <a:latin typeface="Cambria Math" panose="02040503050406030204" pitchFamily="18" charset="0"/>
                          </a:rPr>
                          <m:t>−</m:t>
                        </m:r>
                        <m:r>
                          <a:rPr lang="en-US" sz="2400" i="1">
                            <a:latin typeface="Cambria Math" panose="02040503050406030204" pitchFamily="18" charset="0"/>
                          </a:rPr>
                          <m:t>𝑛𝑒𝑞</m:t>
                        </m:r>
                        <m:r>
                          <a:rPr lang="en-US" sz="2400" i="1">
                            <a:latin typeface="Cambria Math" panose="02040503050406030204" pitchFamily="18" charset="0"/>
                          </a:rPr>
                          <m:t>/</m:t>
                        </m:r>
                        <m:r>
                          <a:rPr lang="en-US" sz="2400" i="1">
                            <a:latin typeface="Cambria Math" panose="02040503050406030204" pitchFamily="18" charset="0"/>
                          </a:rPr>
                          <m:t>𝑐𝑚</m:t>
                        </m:r>
                      </m:e>
                      <m:sup>
                        <m:r>
                          <a:rPr lang="en-US" sz="2400" i="1">
                            <a:latin typeface="Cambria Math" panose="02040503050406030204" pitchFamily="18" charset="0"/>
                          </a:rPr>
                          <m:t>2</m:t>
                        </m:r>
                      </m:sup>
                    </m:sSup>
                    <m:r>
                      <a:rPr lang="en-US" sz="2400" b="0" i="1" smtClean="0">
                        <a:latin typeface="Cambria Math" panose="02040503050406030204" pitchFamily="18" charset="0"/>
                      </a:rPr>
                      <m:t>∗</m:t>
                    </m:r>
                  </m:oMath>
                </a14:m>
                <a:endParaRPr lang="en-US" sz="2200" dirty="0"/>
              </a:p>
              <a:p>
                <a:pPr lvl="1">
                  <a:lnSpc>
                    <a:spcPts val="2079"/>
                  </a:lnSpc>
                </a:pPr>
                <a:br>
                  <a:rPr lang="en-US" sz="2200" dirty="0"/>
                </a:br>
                <a:endParaRPr lang="en-US" sz="2200" dirty="0"/>
              </a:p>
              <a:p>
                <a:pPr lvl="1">
                  <a:lnSpc>
                    <a:spcPts val="2079"/>
                  </a:lnSpc>
                </a:pPr>
                <a:endParaRPr lang="en-US" sz="2200" dirty="0"/>
              </a:p>
              <a:p>
                <a:pPr lvl="1">
                  <a:lnSpc>
                    <a:spcPts val="2079"/>
                  </a:lnSpc>
                </a:pPr>
                <a:r>
                  <a:rPr lang="en-US" sz="2200" dirty="0"/>
                  <a:t>* In the layer closer to the </a:t>
                </a:r>
                <a:br>
                  <a:rPr lang="en-US" sz="2200" dirty="0"/>
                </a:br>
                <a:r>
                  <a:rPr lang="en-US" sz="2200" dirty="0"/>
                  <a:t>end of the decay tunnel</a:t>
                </a:r>
              </a:p>
            </p:txBody>
          </p:sp>
        </mc:Choice>
        <mc:Fallback xmlns="">
          <p:sp>
            <p:nvSpPr>
              <p:cNvPr id="13" name="TextBox 9">
                <a:extLst>
                  <a:ext uri="{FF2B5EF4-FFF2-40B4-BE49-F238E27FC236}">
                    <a16:creationId xmlns:a16="http://schemas.microsoft.com/office/drawing/2014/main" id="{DC0D9A1A-4CFC-2E90-FAF9-1A72959102DB}"/>
                  </a:ext>
                </a:extLst>
              </p:cNvPr>
              <p:cNvSpPr txBox="1">
                <a:spLocks noRot="1" noChangeAspect="1" noMove="1" noResize="1" noEditPoints="1" noAdjustHandles="1" noChangeArrowheads="1" noChangeShapeType="1" noTextEdit="1"/>
              </p:cNvSpPr>
              <p:nvPr/>
            </p:nvSpPr>
            <p:spPr>
              <a:xfrm>
                <a:off x="286577" y="2511234"/>
                <a:ext cx="6686879" cy="2154436"/>
              </a:xfrm>
              <a:prstGeom prst="rect">
                <a:avLst/>
              </a:prstGeom>
              <a:blipFill>
                <a:blip r:embed="rId6"/>
                <a:stretch>
                  <a:fillRect l="-2370" t="-7082" b="-736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338F4CE-2A54-FCB9-065C-138E263F028F}"/>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20</a:t>
            </a:fld>
            <a:endParaRPr lang="fr-FR" sz="1000" dirty="0">
              <a:solidFill>
                <a:srgbClr val="FF0000"/>
              </a:solidFill>
              <a:cs typeface="Times" panose="02020603050405020304" pitchFamily="18" charset="0"/>
            </a:endParaRPr>
          </a:p>
        </p:txBody>
      </p:sp>
      <p:sp>
        <p:nvSpPr>
          <p:cNvPr id="7" name="Footer Placeholder 6">
            <a:extLst>
              <a:ext uri="{FF2B5EF4-FFF2-40B4-BE49-F238E27FC236}">
                <a16:creationId xmlns:a16="http://schemas.microsoft.com/office/drawing/2014/main" id="{8B85F520-524A-7E6E-A0FB-C8ADF9C05648}"/>
              </a:ext>
            </a:extLst>
          </p:cNvPr>
          <p:cNvSpPr>
            <a:spLocks noGrp="1"/>
          </p:cNvSpPr>
          <p:nvPr>
            <p:ph type="ftr" idx="12"/>
          </p:nvPr>
        </p:nvSpPr>
        <p:spPr/>
        <p:txBody>
          <a:bodyPr/>
          <a:lstStyle/>
          <a:p>
            <a:pPr algn="ctr"/>
            <a:r>
              <a:rPr lang="en-US"/>
              <a:t>CEPC 2025</a:t>
            </a:r>
            <a:endParaRPr lang="fr-FR" dirty="0"/>
          </a:p>
        </p:txBody>
      </p:sp>
    </p:spTree>
    <p:extLst>
      <p:ext uri="{BB962C8B-B14F-4D97-AF65-F5344CB8AC3E}">
        <p14:creationId xmlns:p14="http://schemas.microsoft.com/office/powerpoint/2010/main" val="2162494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6164150" y="1047390"/>
            <a:ext cx="6376555" cy="4578158"/>
            <a:chOff x="6640483" y="939604"/>
            <a:chExt cx="5317886" cy="3582309"/>
          </a:xfrm>
        </p:grpSpPr>
        <p:grpSp>
          <p:nvGrpSpPr>
            <p:cNvPr id="72" name="Group 71"/>
            <p:cNvGrpSpPr/>
            <p:nvPr/>
          </p:nvGrpSpPr>
          <p:grpSpPr>
            <a:xfrm>
              <a:off x="6640483" y="939604"/>
              <a:ext cx="5317886" cy="3582309"/>
              <a:chOff x="6640483" y="939604"/>
              <a:chExt cx="5317886" cy="3582309"/>
            </a:xfrm>
          </p:grpSpPr>
          <p:grpSp>
            <p:nvGrpSpPr>
              <p:cNvPr id="71" name="Group 70"/>
              <p:cNvGrpSpPr/>
              <p:nvPr/>
            </p:nvGrpSpPr>
            <p:grpSpPr>
              <a:xfrm>
                <a:off x="6640483" y="939604"/>
                <a:ext cx="5317886" cy="3582309"/>
                <a:chOff x="6640483" y="939604"/>
                <a:chExt cx="5317886" cy="3582309"/>
              </a:xfrm>
            </p:grpSpPr>
            <p:grpSp>
              <p:nvGrpSpPr>
                <p:cNvPr id="70" name="Group 69"/>
                <p:cNvGrpSpPr/>
                <p:nvPr/>
              </p:nvGrpSpPr>
              <p:grpSpPr>
                <a:xfrm>
                  <a:off x="6640483" y="939604"/>
                  <a:ext cx="5317886" cy="3582309"/>
                  <a:chOff x="6640483" y="939604"/>
                  <a:chExt cx="5317886" cy="3582309"/>
                </a:xfrm>
              </p:grpSpPr>
              <p:sp>
                <p:nvSpPr>
                  <p:cNvPr id="25" name="TextBox 24">
                    <a:extLst>
                      <a:ext uri="{FF2B5EF4-FFF2-40B4-BE49-F238E27FC236}">
                        <a16:creationId xmlns:a16="http://schemas.microsoft.com/office/drawing/2014/main" id="{3B81638C-A23F-4563-98D4-D790C47E006D}"/>
                      </a:ext>
                    </a:extLst>
                  </p:cNvPr>
                  <p:cNvSpPr txBox="1"/>
                  <p:nvPr/>
                </p:nvSpPr>
                <p:spPr>
                  <a:xfrm>
                    <a:off x="10159175" y="4023537"/>
                    <a:ext cx="1268728" cy="269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dirty="0">
                        <a:cs typeface="Times New Roman" panose="02020603050405020304" pitchFamily="18" charset="0"/>
                      </a:rPr>
                      <a:t>Read-out pads </a:t>
                    </a:r>
                  </a:p>
                </p:txBody>
              </p:sp>
              <p:sp>
                <p:nvSpPr>
                  <p:cNvPr id="26" name="TextBox 25">
                    <a:extLst>
                      <a:ext uri="{FF2B5EF4-FFF2-40B4-BE49-F238E27FC236}">
                        <a16:creationId xmlns:a16="http://schemas.microsoft.com/office/drawing/2014/main" id="{3B81638C-A23F-4563-98D4-D790C47E006D}"/>
                      </a:ext>
                    </a:extLst>
                  </p:cNvPr>
                  <p:cNvSpPr txBox="1"/>
                  <p:nvPr/>
                </p:nvSpPr>
                <p:spPr>
                  <a:xfrm>
                    <a:off x="10257583" y="3773717"/>
                    <a:ext cx="1268728" cy="2341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dirty="0">
                        <a:cs typeface="Times New Roman" panose="02020603050405020304" pitchFamily="18" charset="0"/>
                      </a:rPr>
                      <a:t>Insulating layer </a:t>
                    </a:r>
                  </a:p>
                </p:txBody>
              </p:sp>
              <p:sp>
                <p:nvSpPr>
                  <p:cNvPr id="27" name="TextBox 26">
                    <a:extLst>
                      <a:ext uri="{FF2B5EF4-FFF2-40B4-BE49-F238E27FC236}">
                        <a16:creationId xmlns:a16="http://schemas.microsoft.com/office/drawing/2014/main" id="{3B81638C-A23F-4563-98D4-D790C47E006D}"/>
                      </a:ext>
                    </a:extLst>
                  </p:cNvPr>
                  <p:cNvSpPr txBox="1"/>
                  <p:nvPr/>
                </p:nvSpPr>
                <p:spPr>
                  <a:xfrm>
                    <a:off x="10205771" y="3613113"/>
                    <a:ext cx="1752598" cy="269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dirty="0">
                        <a:cs typeface="Times New Roman" panose="02020603050405020304" pitchFamily="18" charset="0"/>
                      </a:rPr>
                      <a:t>Resistive Layer : DLC</a:t>
                    </a:r>
                  </a:p>
                </p:txBody>
              </p:sp>
              <p:grpSp>
                <p:nvGrpSpPr>
                  <p:cNvPr id="61" name="Group 60"/>
                  <p:cNvGrpSpPr/>
                  <p:nvPr/>
                </p:nvGrpSpPr>
                <p:grpSpPr>
                  <a:xfrm>
                    <a:off x="6640483" y="939604"/>
                    <a:ext cx="3737706" cy="3582309"/>
                    <a:chOff x="7502487" y="916319"/>
                    <a:chExt cx="2940819" cy="3582309"/>
                  </a:xfrm>
                </p:grpSpPr>
                <p:grpSp>
                  <p:nvGrpSpPr>
                    <p:cNvPr id="48" name="Group 47"/>
                    <p:cNvGrpSpPr/>
                    <p:nvPr/>
                  </p:nvGrpSpPr>
                  <p:grpSpPr>
                    <a:xfrm>
                      <a:off x="9031916" y="3625264"/>
                      <a:ext cx="1342240" cy="873364"/>
                      <a:chOff x="6889681" y="3543306"/>
                      <a:chExt cx="2740884" cy="1470639"/>
                    </a:xfrm>
                  </p:grpSpPr>
                  <p:pic>
                    <p:nvPicPr>
                      <p:cNvPr id="49" name="Picture 48"/>
                      <p:cNvPicPr>
                        <a:picLocks noChangeAspect="1"/>
                      </p:cNvPicPr>
                      <p:nvPr/>
                    </p:nvPicPr>
                    <p:blipFill>
                      <a:blip r:embed="rId2"/>
                      <a:stretch>
                        <a:fillRect/>
                      </a:stretch>
                    </p:blipFill>
                    <p:spPr>
                      <a:xfrm>
                        <a:off x="6895999" y="3584996"/>
                        <a:ext cx="2676899" cy="1428949"/>
                      </a:xfrm>
                      <a:prstGeom prst="rect">
                        <a:avLst/>
                      </a:prstGeom>
                    </p:spPr>
                  </p:pic>
                  <p:sp>
                    <p:nvSpPr>
                      <p:cNvPr id="50" name="Rectangle 49"/>
                      <p:cNvSpPr/>
                      <p:nvPr/>
                    </p:nvSpPr>
                    <p:spPr>
                      <a:xfrm>
                        <a:off x="6889681" y="3543306"/>
                        <a:ext cx="1339919" cy="7797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51" name="Rectangle 50"/>
                      <p:cNvSpPr/>
                      <p:nvPr/>
                    </p:nvSpPr>
                    <p:spPr>
                      <a:xfrm>
                        <a:off x="8290646" y="3546446"/>
                        <a:ext cx="1339919" cy="7797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52" name="Rectangle 51"/>
                      <p:cNvSpPr/>
                      <p:nvPr/>
                    </p:nvSpPr>
                    <p:spPr>
                      <a:xfrm>
                        <a:off x="9384028" y="4323068"/>
                        <a:ext cx="188869" cy="296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grpSp>
                  <p:nvGrpSpPr>
                    <p:cNvPr id="47" name="Group 46"/>
                    <p:cNvGrpSpPr/>
                    <p:nvPr/>
                  </p:nvGrpSpPr>
                  <p:grpSpPr>
                    <a:xfrm>
                      <a:off x="7638673" y="3575509"/>
                      <a:ext cx="1342240" cy="873364"/>
                      <a:chOff x="6889681" y="3543306"/>
                      <a:chExt cx="2740884" cy="1470639"/>
                    </a:xfrm>
                  </p:grpSpPr>
                  <p:pic>
                    <p:nvPicPr>
                      <p:cNvPr id="43" name="Picture 42"/>
                      <p:cNvPicPr>
                        <a:picLocks noChangeAspect="1"/>
                      </p:cNvPicPr>
                      <p:nvPr/>
                    </p:nvPicPr>
                    <p:blipFill>
                      <a:blip r:embed="rId2"/>
                      <a:stretch>
                        <a:fillRect/>
                      </a:stretch>
                    </p:blipFill>
                    <p:spPr>
                      <a:xfrm>
                        <a:off x="6895999" y="3584996"/>
                        <a:ext cx="2676899" cy="1428949"/>
                      </a:xfrm>
                      <a:prstGeom prst="rect">
                        <a:avLst/>
                      </a:prstGeom>
                    </p:spPr>
                  </p:pic>
                  <p:sp>
                    <p:nvSpPr>
                      <p:cNvPr id="44" name="Rectangle 43"/>
                      <p:cNvSpPr/>
                      <p:nvPr/>
                    </p:nvSpPr>
                    <p:spPr>
                      <a:xfrm>
                        <a:off x="6889681" y="3543306"/>
                        <a:ext cx="1339919" cy="7797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45" name="Rectangle 44"/>
                      <p:cNvSpPr/>
                      <p:nvPr/>
                    </p:nvSpPr>
                    <p:spPr>
                      <a:xfrm>
                        <a:off x="8290646" y="3546446"/>
                        <a:ext cx="1339919" cy="77976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46" name="Rectangle 45"/>
                      <p:cNvSpPr/>
                      <p:nvPr/>
                    </p:nvSpPr>
                    <p:spPr>
                      <a:xfrm>
                        <a:off x="9384028" y="4323068"/>
                        <a:ext cx="188869" cy="29695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grpSp>
                  <p:nvGrpSpPr>
                    <p:cNvPr id="30" name="Group 29"/>
                    <p:cNvGrpSpPr/>
                    <p:nvPr/>
                  </p:nvGrpSpPr>
                  <p:grpSpPr>
                    <a:xfrm>
                      <a:off x="7502487" y="916319"/>
                      <a:ext cx="2940819" cy="3066259"/>
                      <a:chOff x="7502487" y="916319"/>
                      <a:chExt cx="2940819" cy="3066259"/>
                    </a:xfrm>
                  </p:grpSpPr>
                  <p:pic>
                    <p:nvPicPr>
                      <p:cNvPr id="18" name="Picture 17"/>
                      <p:cNvPicPr>
                        <a:picLocks noChangeAspect="1"/>
                      </p:cNvPicPr>
                      <p:nvPr/>
                    </p:nvPicPr>
                    <p:blipFill>
                      <a:blip r:embed="rId3"/>
                      <a:stretch>
                        <a:fillRect/>
                      </a:stretch>
                    </p:blipFill>
                    <p:spPr>
                      <a:xfrm>
                        <a:off x="7502487" y="916319"/>
                        <a:ext cx="2940819" cy="2618278"/>
                      </a:xfrm>
                      <a:prstGeom prst="rect">
                        <a:avLst/>
                      </a:prstGeom>
                    </p:spPr>
                  </p:pic>
                  <p:grpSp>
                    <p:nvGrpSpPr>
                      <p:cNvPr id="29" name="Group 28"/>
                      <p:cNvGrpSpPr/>
                      <p:nvPr/>
                    </p:nvGrpSpPr>
                    <p:grpSpPr>
                      <a:xfrm>
                        <a:off x="7854950" y="3431396"/>
                        <a:ext cx="2298699" cy="551182"/>
                        <a:chOff x="7854950" y="3431396"/>
                        <a:chExt cx="2298699" cy="551182"/>
                      </a:xfrm>
                    </p:grpSpPr>
                    <p:sp>
                      <p:nvSpPr>
                        <p:cNvPr id="19" name="Rectangle 18"/>
                        <p:cNvSpPr/>
                        <p:nvPr/>
                      </p:nvSpPr>
                      <p:spPr>
                        <a:xfrm>
                          <a:off x="7854950" y="3431396"/>
                          <a:ext cx="2298699" cy="45719"/>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0" name="Rectangle 19"/>
                        <p:cNvSpPr/>
                        <p:nvPr/>
                      </p:nvSpPr>
                      <p:spPr>
                        <a:xfrm>
                          <a:off x="7854950" y="3487860"/>
                          <a:ext cx="2298699" cy="45719"/>
                        </a:xfrm>
                        <a:prstGeom prst="rect">
                          <a:avLst/>
                        </a:prstGeom>
                        <a:solidFill>
                          <a:srgbClr val="E66C09"/>
                        </a:solidFill>
                        <a:ln>
                          <a:solidFill>
                            <a:srgbClr val="E56D03"/>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1" name="Rectangle 20"/>
                        <p:cNvSpPr/>
                        <p:nvPr/>
                      </p:nvSpPr>
                      <p:spPr>
                        <a:xfrm>
                          <a:off x="7854950" y="3544324"/>
                          <a:ext cx="2298699" cy="438254"/>
                        </a:xfrm>
                        <a:prstGeom prst="rect">
                          <a:avLst/>
                        </a:prstGeom>
                        <a:solidFill>
                          <a:srgbClr val="799438"/>
                        </a:solidFill>
                        <a:ln>
                          <a:solidFill>
                            <a:srgbClr val="6F8E2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2" name="Rectangle 21"/>
                        <p:cNvSpPr/>
                        <p:nvPr/>
                      </p:nvSpPr>
                      <p:spPr>
                        <a:xfrm>
                          <a:off x="7994649" y="3544861"/>
                          <a:ext cx="619760" cy="83381"/>
                        </a:xfrm>
                        <a:prstGeom prst="rect">
                          <a:avLst/>
                        </a:prstGeom>
                        <a:solidFill>
                          <a:srgbClr val="9CBB4D"/>
                        </a:solidFill>
                        <a:ln>
                          <a:solidFill>
                            <a:srgbClr val="9CBB4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3" name="Rectangle 22"/>
                        <p:cNvSpPr/>
                        <p:nvPr/>
                      </p:nvSpPr>
                      <p:spPr>
                        <a:xfrm>
                          <a:off x="8689339" y="3544861"/>
                          <a:ext cx="619760" cy="83381"/>
                        </a:xfrm>
                        <a:prstGeom prst="rect">
                          <a:avLst/>
                        </a:prstGeom>
                        <a:solidFill>
                          <a:srgbClr val="9CBB4D"/>
                        </a:solidFill>
                        <a:ln>
                          <a:solidFill>
                            <a:srgbClr val="9CBB4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4" name="Rectangle 23"/>
                        <p:cNvSpPr/>
                        <p:nvPr/>
                      </p:nvSpPr>
                      <p:spPr>
                        <a:xfrm>
                          <a:off x="9384029" y="3543306"/>
                          <a:ext cx="619760" cy="83381"/>
                        </a:xfrm>
                        <a:prstGeom prst="rect">
                          <a:avLst/>
                        </a:prstGeom>
                        <a:solidFill>
                          <a:srgbClr val="9CBB4D"/>
                        </a:solidFill>
                        <a:ln>
                          <a:solidFill>
                            <a:srgbClr val="9CBB4D"/>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grpSp>
                <p:cxnSp>
                  <p:nvCxnSpPr>
                    <p:cNvPr id="54" name="Straight Connector 53"/>
                    <p:cNvCxnSpPr>
                      <a:stCxn id="22" idx="2"/>
                    </p:cNvCxnSpPr>
                    <p:nvPr/>
                  </p:nvCxnSpPr>
                  <p:spPr>
                    <a:xfrm flipH="1">
                      <a:off x="8301203" y="3628242"/>
                      <a:ext cx="3326" cy="483138"/>
                    </a:xfrm>
                    <a:prstGeom prst="line">
                      <a:avLst/>
                    </a:prstGeom>
                    <a:ln w="15875"/>
                  </p:spPr>
                  <p:style>
                    <a:lnRef idx="1">
                      <a:schemeClr val="dk1"/>
                    </a:lnRef>
                    <a:fillRef idx="0">
                      <a:schemeClr val="dk1"/>
                    </a:fillRef>
                    <a:effectRef idx="0">
                      <a:schemeClr val="dk1"/>
                    </a:effectRef>
                    <a:fontRef idx="minor">
                      <a:schemeClr val="tx1"/>
                    </a:fontRef>
                  </p:style>
                </p:cxnSp>
                <p:cxnSp>
                  <p:nvCxnSpPr>
                    <p:cNvPr id="56" name="Straight Connector 55"/>
                    <p:cNvCxnSpPr>
                      <a:stCxn id="24" idx="2"/>
                    </p:cNvCxnSpPr>
                    <p:nvPr/>
                  </p:nvCxnSpPr>
                  <p:spPr>
                    <a:xfrm>
                      <a:off x="9693909" y="3626687"/>
                      <a:ext cx="9279" cy="442357"/>
                    </a:xfrm>
                    <a:prstGeom prst="line">
                      <a:avLst/>
                    </a:prstGeom>
                    <a:ln w="15875"/>
                  </p:spPr>
                  <p:style>
                    <a:lnRef idx="1">
                      <a:schemeClr val="dk1"/>
                    </a:lnRef>
                    <a:fillRef idx="0">
                      <a:schemeClr val="dk1"/>
                    </a:fillRef>
                    <a:effectRef idx="0">
                      <a:schemeClr val="dk1"/>
                    </a:effectRef>
                    <a:fontRef idx="minor">
                      <a:schemeClr val="tx1"/>
                    </a:fontRef>
                  </p:style>
                </p:cxnSp>
              </p:grpSp>
              <p:cxnSp>
                <p:nvCxnSpPr>
                  <p:cNvPr id="32" name="Straight Connector 31"/>
                  <p:cNvCxnSpPr/>
                  <p:nvPr/>
                </p:nvCxnSpPr>
                <p:spPr>
                  <a:xfrm>
                    <a:off x="9751101" y="3655590"/>
                    <a:ext cx="864553" cy="346167"/>
                  </a:xfrm>
                  <a:prstGeom prst="line">
                    <a:avLst/>
                  </a:prstGeom>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p:cNvCxnSpPr/>
                  <p:nvPr/>
                </p:nvCxnSpPr>
                <p:spPr>
                  <a:xfrm>
                    <a:off x="9860925" y="3524999"/>
                    <a:ext cx="754729" cy="302547"/>
                  </a:xfrm>
                  <a:prstGeom prst="line">
                    <a:avLst/>
                  </a:prstGeom>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p:cNvCxnSpPr/>
                  <p:nvPr/>
                </p:nvCxnSpPr>
                <p:spPr>
                  <a:xfrm>
                    <a:off x="9946267" y="3475006"/>
                    <a:ext cx="584044" cy="205543"/>
                  </a:xfrm>
                  <a:prstGeom prst="line">
                    <a:avLst/>
                  </a:prstGeom>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2" name="TextBox 61">
                  <a:extLst>
                    <a:ext uri="{FF2B5EF4-FFF2-40B4-BE49-F238E27FC236}">
                      <a16:creationId xmlns:a16="http://schemas.microsoft.com/office/drawing/2014/main" id="{3B81638C-A23F-4563-98D4-D790C47E006D}"/>
                    </a:ext>
                  </a:extLst>
                </p:cNvPr>
                <p:cNvSpPr txBox="1"/>
                <p:nvPr/>
              </p:nvSpPr>
              <p:spPr>
                <a:xfrm>
                  <a:off x="10205771" y="1386875"/>
                  <a:ext cx="611005" cy="2341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b="1" dirty="0">
                      <a:cs typeface="Times New Roman" panose="02020603050405020304" pitchFamily="18" charset="0"/>
                    </a:rPr>
                    <a:t>-HV</a:t>
                  </a:r>
                </a:p>
              </p:txBody>
            </p:sp>
          </p:grpSp>
          <p:sp>
            <p:nvSpPr>
              <p:cNvPr id="65" name="TextBox 64">
                <a:extLst>
                  <a:ext uri="{FF2B5EF4-FFF2-40B4-BE49-F238E27FC236}">
                    <a16:creationId xmlns:a16="http://schemas.microsoft.com/office/drawing/2014/main" id="{3B81638C-A23F-4563-98D4-D790C47E006D}"/>
                  </a:ext>
                </a:extLst>
              </p:cNvPr>
              <p:cNvSpPr txBox="1"/>
              <p:nvPr/>
            </p:nvSpPr>
            <p:spPr>
              <a:xfrm>
                <a:off x="10195632" y="2650401"/>
                <a:ext cx="778645" cy="2341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b="1" dirty="0">
                    <a:cs typeface="Times New Roman" panose="02020603050405020304" pitchFamily="18" charset="0"/>
                  </a:rPr>
                  <a:t>GND</a:t>
                </a:r>
              </a:p>
            </p:txBody>
          </p:sp>
        </p:grpSp>
        <p:sp>
          <p:nvSpPr>
            <p:cNvPr id="66" name="TextBox 65">
              <a:extLst>
                <a:ext uri="{FF2B5EF4-FFF2-40B4-BE49-F238E27FC236}">
                  <a16:creationId xmlns:a16="http://schemas.microsoft.com/office/drawing/2014/main" id="{3B81638C-A23F-4563-98D4-D790C47E006D}"/>
                </a:ext>
              </a:extLst>
            </p:cNvPr>
            <p:cNvSpPr txBox="1"/>
            <p:nvPr/>
          </p:nvSpPr>
          <p:spPr>
            <a:xfrm>
              <a:off x="10184041" y="3312664"/>
              <a:ext cx="642120" cy="2341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796" lvl="1">
                <a:lnSpc>
                  <a:spcPts val="2079"/>
                </a:lnSpc>
              </a:pPr>
              <a:r>
                <a:rPr lang="en-US" sz="1100" b="1" dirty="0">
                  <a:cs typeface="Times New Roman" panose="02020603050405020304" pitchFamily="18" charset="0"/>
                </a:rPr>
                <a:t>+HV</a:t>
              </a:r>
            </a:p>
          </p:txBody>
        </p:sp>
      </p:grpSp>
      <p:sp>
        <p:nvSpPr>
          <p:cNvPr id="4" name="Title 1">
            <a:extLst>
              <a:ext uri="{FF2B5EF4-FFF2-40B4-BE49-F238E27FC236}">
                <a16:creationId xmlns:a16="http://schemas.microsoft.com/office/drawing/2014/main" id="{D2DC66A6-9C82-4BBD-6444-D2FA9B2CC686}"/>
              </a:ext>
            </a:extLst>
          </p:cNvPr>
          <p:cNvSpPr txBox="1">
            <a:spLocks/>
          </p:cNvSpPr>
          <p:nvPr/>
        </p:nvSpPr>
        <p:spPr>
          <a:xfrm>
            <a:off x="498927" y="421926"/>
            <a:ext cx="9898583" cy="559033"/>
          </a:xfrm>
          <a:prstGeom prst="rect">
            <a:avLst/>
          </a:prstGeom>
        </p:spPr>
        <p:txBody>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en-US" sz="2600" dirty="0"/>
              <a:t>Robustness &amp; Efficiency ≡ Resistive prototypes</a:t>
            </a:r>
            <a:r>
              <a:rPr lang="en-US" sz="2600" dirty="0">
                <a:latin typeface="Abel" panose="020F0502020204030204" pitchFamily="2" charset="0"/>
              </a:rPr>
              <a:t> </a:t>
            </a:r>
            <a:endParaRPr lang="fr-FR" sz="2600" dirty="0"/>
          </a:p>
        </p:txBody>
      </p:sp>
      <p:sp>
        <p:nvSpPr>
          <p:cNvPr id="2" name="Slide Number Placeholder 1">
            <a:extLst>
              <a:ext uri="{FF2B5EF4-FFF2-40B4-BE49-F238E27FC236}">
                <a16:creationId xmlns:a16="http://schemas.microsoft.com/office/drawing/2014/main" id="{C2723A85-AB97-63CE-E657-A19DA45DB044}"/>
              </a:ext>
            </a:extLst>
          </p:cNvPr>
          <p:cNvSpPr>
            <a:spLocks noGrp="1"/>
          </p:cNvSpPr>
          <p:nvPr>
            <p:ph type="sldNum" sz="quarter" idx="12"/>
          </p:nvPr>
        </p:nvSpPr>
        <p:spPr/>
        <p:txBody>
          <a:bodyPr/>
          <a:lstStyle/>
          <a:p>
            <a:fld id="{0CBC77A0-1F4E-42FF-9FFC-F45C3A64AF90}" type="slidenum">
              <a:rPr lang="fr-FR" smtClean="0"/>
              <a:t>21</a:t>
            </a:fld>
            <a:endParaRPr lang="fr-FR"/>
          </a:p>
        </p:txBody>
      </p:sp>
      <p:sp>
        <p:nvSpPr>
          <p:cNvPr id="6" name="Footer Placeholder 5">
            <a:extLst>
              <a:ext uri="{FF2B5EF4-FFF2-40B4-BE49-F238E27FC236}">
                <a16:creationId xmlns:a16="http://schemas.microsoft.com/office/drawing/2014/main" id="{4E458742-D98E-BBCD-665F-FA821E3E32DC}"/>
              </a:ext>
            </a:extLst>
          </p:cNvPr>
          <p:cNvSpPr>
            <a:spLocks noGrp="1"/>
          </p:cNvSpPr>
          <p:nvPr>
            <p:ph type="ftr" sz="quarter" idx="11"/>
          </p:nvPr>
        </p:nvSpPr>
        <p:spPr/>
        <p:txBody>
          <a:bodyPr/>
          <a:lstStyle/>
          <a:p>
            <a:r>
              <a:rPr lang="en-US"/>
              <a:t>CEPC 2025</a:t>
            </a:r>
            <a:endParaRPr lang="fr-FR" dirty="0"/>
          </a:p>
        </p:txBody>
      </p:sp>
      <p:sp>
        <p:nvSpPr>
          <p:cNvPr id="3" name="TextBox 9">
            <a:extLst>
              <a:ext uri="{FF2B5EF4-FFF2-40B4-BE49-F238E27FC236}">
                <a16:creationId xmlns:a16="http://schemas.microsoft.com/office/drawing/2014/main" id="{0706F59C-FB06-A529-9CD9-BA4E6508D066}"/>
              </a:ext>
            </a:extLst>
          </p:cNvPr>
          <p:cNvSpPr txBox="1"/>
          <p:nvPr/>
        </p:nvSpPr>
        <p:spPr>
          <a:xfrm>
            <a:off x="201458" y="951971"/>
            <a:ext cx="6376556" cy="1738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ct val="150000"/>
              </a:lnSpc>
              <a:buFont typeface="Arial" panose="020B0604020202020204" pitchFamily="34" charset="0"/>
              <a:buChar char="•"/>
            </a:pPr>
            <a:r>
              <a:rPr lang="en-US" sz="2200" dirty="0">
                <a:solidFill>
                  <a:srgbClr val="C00000"/>
                </a:solidFill>
              </a:rPr>
              <a:t>Advantages of the resistive technology</a:t>
            </a:r>
          </a:p>
          <a:p>
            <a:pPr marL="609630" lvl="1" indent="-304815">
              <a:buFont typeface="Arial" panose="020B0604020202020204" pitchFamily="34" charset="0"/>
              <a:buChar char="•"/>
            </a:pPr>
            <a:r>
              <a:rPr lang="en-US" sz="2000" dirty="0">
                <a:solidFill>
                  <a:srgbClr val="000000"/>
                </a:solidFill>
              </a:rPr>
              <a:t>Elimination of destructive effects of </a:t>
            </a:r>
            <a:r>
              <a:rPr lang="en-US" sz="2000" b="1" dirty="0">
                <a:solidFill>
                  <a:srgbClr val="FF0000"/>
                </a:solidFill>
              </a:rPr>
              <a:t>discharges</a:t>
            </a:r>
          </a:p>
          <a:p>
            <a:pPr marL="609630" lvl="1" indent="-304815">
              <a:buFont typeface="Arial" panose="020B0604020202020204" pitchFamily="34" charset="0"/>
              <a:buChar char="•"/>
            </a:pPr>
            <a:r>
              <a:rPr lang="en-US" sz="2000" b="1" dirty="0">
                <a:solidFill>
                  <a:srgbClr val="FF0000"/>
                </a:solidFill>
              </a:rPr>
              <a:t>Stable operation </a:t>
            </a:r>
            <a:r>
              <a:rPr lang="en-US" sz="2000" dirty="0">
                <a:solidFill>
                  <a:srgbClr val="000000"/>
                </a:solidFill>
              </a:rPr>
              <a:t>in harmful environment (e.g. </a:t>
            </a:r>
            <a:r>
              <a:rPr lang="en-US" sz="2000" dirty="0" err="1">
                <a:solidFill>
                  <a:srgbClr val="000000"/>
                </a:solidFill>
              </a:rPr>
              <a:t>pions</a:t>
            </a:r>
            <a:r>
              <a:rPr lang="en-US" sz="2000" dirty="0">
                <a:solidFill>
                  <a:srgbClr val="000000"/>
                </a:solidFill>
              </a:rPr>
              <a:t>)</a:t>
            </a:r>
          </a:p>
          <a:p>
            <a:pPr marL="609630" lvl="1" indent="-304815">
              <a:buFont typeface="Arial" panose="020B0604020202020204" pitchFamily="34" charset="0"/>
              <a:buChar char="•"/>
            </a:pPr>
            <a:r>
              <a:rPr lang="en-US" sz="2000" dirty="0">
                <a:solidFill>
                  <a:srgbClr val="000000"/>
                </a:solidFill>
              </a:rPr>
              <a:t>Possibility to improve position reconstruction  </a:t>
            </a:r>
          </a:p>
        </p:txBody>
      </p:sp>
    </p:spTree>
    <p:extLst>
      <p:ext uri="{BB962C8B-B14F-4D97-AF65-F5344CB8AC3E}">
        <p14:creationId xmlns:p14="http://schemas.microsoft.com/office/powerpoint/2010/main" val="2924700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AD5D0-2DDA-3579-969E-62748777C9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8B3255-7DD0-3C7E-AC5E-72E50648981D}"/>
              </a:ext>
            </a:extLst>
          </p:cNvPr>
          <p:cNvSpPr txBox="1">
            <a:spLocks/>
          </p:cNvSpPr>
          <p:nvPr/>
        </p:nvSpPr>
        <p:spPr>
          <a:xfrm>
            <a:off x="498927" y="421926"/>
            <a:ext cx="9898583" cy="559033"/>
          </a:xfrm>
          <a:prstGeom prst="rect">
            <a:avLst/>
          </a:prstGeom>
        </p:spPr>
        <p:txBody>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en-US" sz="2600" dirty="0"/>
              <a:t>Robustness &amp; Efficiency ≡ Resistive prototypes</a:t>
            </a:r>
            <a:r>
              <a:rPr lang="en-US" sz="2600" dirty="0">
                <a:latin typeface="Abel" panose="020F0502020204030204" pitchFamily="2" charset="0"/>
              </a:rPr>
              <a:t> </a:t>
            </a:r>
            <a:endParaRPr lang="fr-FR" sz="2600" dirty="0"/>
          </a:p>
        </p:txBody>
      </p:sp>
      <p:sp>
        <p:nvSpPr>
          <p:cNvPr id="5" name="TextBox 9">
            <a:extLst>
              <a:ext uri="{FF2B5EF4-FFF2-40B4-BE49-F238E27FC236}">
                <a16:creationId xmlns:a16="http://schemas.microsoft.com/office/drawing/2014/main" id="{22BAE7B1-17F8-0AFE-B266-1BA13BA93A46}"/>
              </a:ext>
            </a:extLst>
          </p:cNvPr>
          <p:cNvSpPr txBox="1"/>
          <p:nvPr/>
        </p:nvSpPr>
        <p:spPr>
          <a:xfrm>
            <a:off x="201458" y="951971"/>
            <a:ext cx="6376556" cy="1738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ct val="150000"/>
              </a:lnSpc>
              <a:buFont typeface="Arial" panose="020B0604020202020204" pitchFamily="34" charset="0"/>
              <a:buChar char="•"/>
            </a:pPr>
            <a:r>
              <a:rPr lang="en-US" sz="2200" dirty="0">
                <a:solidFill>
                  <a:srgbClr val="C00000"/>
                </a:solidFill>
              </a:rPr>
              <a:t>Advantages of the resistive technology</a:t>
            </a:r>
          </a:p>
          <a:p>
            <a:pPr marL="609630" lvl="1" indent="-304815">
              <a:buFont typeface="Arial" panose="020B0604020202020204" pitchFamily="34" charset="0"/>
              <a:buChar char="•"/>
            </a:pPr>
            <a:r>
              <a:rPr lang="en-US" sz="2000" dirty="0">
                <a:solidFill>
                  <a:srgbClr val="000000"/>
                </a:solidFill>
              </a:rPr>
              <a:t>Elimination of destructive effects of </a:t>
            </a:r>
            <a:r>
              <a:rPr lang="en-US" sz="2000" b="1" dirty="0">
                <a:solidFill>
                  <a:srgbClr val="FF0000"/>
                </a:solidFill>
              </a:rPr>
              <a:t>discharges</a:t>
            </a:r>
          </a:p>
          <a:p>
            <a:pPr marL="609630" lvl="1" indent="-304815">
              <a:buFont typeface="Arial" panose="020B0604020202020204" pitchFamily="34" charset="0"/>
              <a:buChar char="•"/>
            </a:pPr>
            <a:r>
              <a:rPr lang="en-US" sz="2000" b="1" dirty="0">
                <a:solidFill>
                  <a:srgbClr val="FF0000"/>
                </a:solidFill>
              </a:rPr>
              <a:t>Stable operation </a:t>
            </a:r>
            <a:r>
              <a:rPr lang="en-US" sz="2000" dirty="0">
                <a:solidFill>
                  <a:srgbClr val="000000"/>
                </a:solidFill>
              </a:rPr>
              <a:t>in harmful environment (e.g. </a:t>
            </a:r>
            <a:r>
              <a:rPr lang="en-US" sz="2000" dirty="0" err="1">
                <a:solidFill>
                  <a:srgbClr val="000000"/>
                </a:solidFill>
              </a:rPr>
              <a:t>pions</a:t>
            </a:r>
            <a:r>
              <a:rPr lang="en-US" sz="2000" dirty="0">
                <a:solidFill>
                  <a:srgbClr val="000000"/>
                </a:solidFill>
              </a:rPr>
              <a:t>)</a:t>
            </a:r>
          </a:p>
          <a:p>
            <a:pPr marL="609630" lvl="1" indent="-304815">
              <a:buFont typeface="Arial" panose="020B0604020202020204" pitchFamily="34" charset="0"/>
              <a:buChar char="•"/>
            </a:pPr>
            <a:r>
              <a:rPr lang="en-US" sz="2000" dirty="0">
                <a:solidFill>
                  <a:srgbClr val="000000"/>
                </a:solidFill>
              </a:rPr>
              <a:t>Possibility to improve position reconstruction  </a:t>
            </a:r>
          </a:p>
        </p:txBody>
      </p:sp>
      <p:sp>
        <p:nvSpPr>
          <p:cNvPr id="7" name="CustomShape 12">
            <a:extLst>
              <a:ext uri="{FF2B5EF4-FFF2-40B4-BE49-F238E27FC236}">
                <a16:creationId xmlns:a16="http://schemas.microsoft.com/office/drawing/2014/main" id="{2F40AE3B-7EBA-750B-BA1D-C95B201138EE}"/>
              </a:ext>
            </a:extLst>
          </p:cNvPr>
          <p:cNvSpPr/>
          <p:nvPr/>
        </p:nvSpPr>
        <p:spPr>
          <a:xfrm>
            <a:off x="682761" y="2912523"/>
            <a:ext cx="6387273" cy="1091610"/>
          </a:xfrm>
          <a:custGeom>
            <a:avLst/>
            <a:gdLst>
              <a:gd name="connsiteX0" fmla="*/ 0 w 6387273"/>
              <a:gd name="connsiteY0" fmla="*/ 0 h 1091610"/>
              <a:gd name="connsiteX1" fmla="*/ 580661 w 6387273"/>
              <a:gd name="connsiteY1" fmla="*/ 0 h 1091610"/>
              <a:gd name="connsiteX2" fmla="*/ 1289068 w 6387273"/>
              <a:gd name="connsiteY2" fmla="*/ 0 h 1091610"/>
              <a:gd name="connsiteX3" fmla="*/ 1741984 w 6387273"/>
              <a:gd name="connsiteY3" fmla="*/ 0 h 1091610"/>
              <a:gd name="connsiteX4" fmla="*/ 2258772 w 6387273"/>
              <a:gd name="connsiteY4" fmla="*/ 0 h 1091610"/>
              <a:gd name="connsiteX5" fmla="*/ 2775560 w 6387273"/>
              <a:gd name="connsiteY5" fmla="*/ 0 h 1091610"/>
              <a:gd name="connsiteX6" fmla="*/ 3356222 w 6387273"/>
              <a:gd name="connsiteY6" fmla="*/ 0 h 1091610"/>
              <a:gd name="connsiteX7" fmla="*/ 4000756 w 6387273"/>
              <a:gd name="connsiteY7" fmla="*/ 0 h 1091610"/>
              <a:gd name="connsiteX8" fmla="*/ 4645289 w 6387273"/>
              <a:gd name="connsiteY8" fmla="*/ 0 h 1091610"/>
              <a:gd name="connsiteX9" fmla="*/ 5162078 w 6387273"/>
              <a:gd name="connsiteY9" fmla="*/ 0 h 1091610"/>
              <a:gd name="connsiteX10" fmla="*/ 5614994 w 6387273"/>
              <a:gd name="connsiteY10" fmla="*/ 0 h 1091610"/>
              <a:gd name="connsiteX11" fmla="*/ 6387273 w 6387273"/>
              <a:gd name="connsiteY11" fmla="*/ 0 h 1091610"/>
              <a:gd name="connsiteX12" fmla="*/ 6387273 w 6387273"/>
              <a:gd name="connsiteY12" fmla="*/ 534889 h 1091610"/>
              <a:gd name="connsiteX13" fmla="*/ 6387273 w 6387273"/>
              <a:gd name="connsiteY13" fmla="*/ 1091610 h 1091610"/>
              <a:gd name="connsiteX14" fmla="*/ 5742739 w 6387273"/>
              <a:gd name="connsiteY14" fmla="*/ 1091610 h 1091610"/>
              <a:gd name="connsiteX15" fmla="*/ 5034332 w 6387273"/>
              <a:gd name="connsiteY15" fmla="*/ 1091610 h 1091610"/>
              <a:gd name="connsiteX16" fmla="*/ 4325926 w 6387273"/>
              <a:gd name="connsiteY16" fmla="*/ 1091610 h 1091610"/>
              <a:gd name="connsiteX17" fmla="*/ 3936883 w 6387273"/>
              <a:gd name="connsiteY17" fmla="*/ 1091610 h 1091610"/>
              <a:gd name="connsiteX18" fmla="*/ 3547840 w 6387273"/>
              <a:gd name="connsiteY18" fmla="*/ 1091610 h 1091610"/>
              <a:gd name="connsiteX19" fmla="*/ 2839433 w 6387273"/>
              <a:gd name="connsiteY19" fmla="*/ 1091610 h 1091610"/>
              <a:gd name="connsiteX20" fmla="*/ 2258772 w 6387273"/>
              <a:gd name="connsiteY20" fmla="*/ 1091610 h 1091610"/>
              <a:gd name="connsiteX21" fmla="*/ 1869729 w 6387273"/>
              <a:gd name="connsiteY21" fmla="*/ 1091610 h 1091610"/>
              <a:gd name="connsiteX22" fmla="*/ 1289068 w 6387273"/>
              <a:gd name="connsiteY22" fmla="*/ 1091610 h 1091610"/>
              <a:gd name="connsiteX23" fmla="*/ 836152 w 6387273"/>
              <a:gd name="connsiteY23" fmla="*/ 1091610 h 1091610"/>
              <a:gd name="connsiteX24" fmla="*/ 0 w 6387273"/>
              <a:gd name="connsiteY24" fmla="*/ 1091610 h 1091610"/>
              <a:gd name="connsiteX25" fmla="*/ 0 w 6387273"/>
              <a:gd name="connsiteY25" fmla="*/ 534889 h 1091610"/>
              <a:gd name="connsiteX26" fmla="*/ 0 w 6387273"/>
              <a:gd name="connsiteY26" fmla="*/ 0 h 10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7273" h="1091610" fill="none" extrusionOk="0">
                <a:moveTo>
                  <a:pt x="0" y="0"/>
                </a:moveTo>
                <a:cubicBezTo>
                  <a:pt x="126874" y="-4350"/>
                  <a:pt x="367740" y="28398"/>
                  <a:pt x="580661" y="0"/>
                </a:cubicBezTo>
                <a:cubicBezTo>
                  <a:pt x="793582" y="-28398"/>
                  <a:pt x="966120" y="52928"/>
                  <a:pt x="1289068" y="0"/>
                </a:cubicBezTo>
                <a:cubicBezTo>
                  <a:pt x="1612016" y="-52928"/>
                  <a:pt x="1580945" y="24959"/>
                  <a:pt x="1741984" y="0"/>
                </a:cubicBezTo>
                <a:cubicBezTo>
                  <a:pt x="1903023" y="-24959"/>
                  <a:pt x="2082423" y="21629"/>
                  <a:pt x="2258772" y="0"/>
                </a:cubicBezTo>
                <a:cubicBezTo>
                  <a:pt x="2435121" y="-21629"/>
                  <a:pt x="2570410" y="35010"/>
                  <a:pt x="2775560" y="0"/>
                </a:cubicBezTo>
                <a:cubicBezTo>
                  <a:pt x="2980710" y="-35010"/>
                  <a:pt x="3182883" y="15768"/>
                  <a:pt x="3356222" y="0"/>
                </a:cubicBezTo>
                <a:cubicBezTo>
                  <a:pt x="3529561" y="-15768"/>
                  <a:pt x="3838187" y="17139"/>
                  <a:pt x="4000756" y="0"/>
                </a:cubicBezTo>
                <a:cubicBezTo>
                  <a:pt x="4163325" y="-17139"/>
                  <a:pt x="4430590" y="42675"/>
                  <a:pt x="4645289" y="0"/>
                </a:cubicBezTo>
                <a:cubicBezTo>
                  <a:pt x="4859988" y="-42675"/>
                  <a:pt x="4938464" y="24895"/>
                  <a:pt x="5162078" y="0"/>
                </a:cubicBezTo>
                <a:cubicBezTo>
                  <a:pt x="5385692" y="-24895"/>
                  <a:pt x="5394673" y="51857"/>
                  <a:pt x="5614994" y="0"/>
                </a:cubicBezTo>
                <a:cubicBezTo>
                  <a:pt x="5835315" y="-51857"/>
                  <a:pt x="6204674" y="79710"/>
                  <a:pt x="6387273" y="0"/>
                </a:cubicBezTo>
                <a:cubicBezTo>
                  <a:pt x="6439040" y="217123"/>
                  <a:pt x="6327735" y="341032"/>
                  <a:pt x="6387273" y="534889"/>
                </a:cubicBezTo>
                <a:cubicBezTo>
                  <a:pt x="6446811" y="728746"/>
                  <a:pt x="6331766" y="839397"/>
                  <a:pt x="6387273" y="1091610"/>
                </a:cubicBezTo>
                <a:cubicBezTo>
                  <a:pt x="6079721" y="1158744"/>
                  <a:pt x="5908802" y="1047445"/>
                  <a:pt x="5742739" y="1091610"/>
                </a:cubicBezTo>
                <a:cubicBezTo>
                  <a:pt x="5576676" y="1135775"/>
                  <a:pt x="5272781" y="1050386"/>
                  <a:pt x="5034332" y="1091610"/>
                </a:cubicBezTo>
                <a:cubicBezTo>
                  <a:pt x="4795883" y="1132834"/>
                  <a:pt x="4526384" y="1017049"/>
                  <a:pt x="4325926" y="1091610"/>
                </a:cubicBezTo>
                <a:cubicBezTo>
                  <a:pt x="4125468" y="1166171"/>
                  <a:pt x="4112270" y="1084087"/>
                  <a:pt x="3936883" y="1091610"/>
                </a:cubicBezTo>
                <a:cubicBezTo>
                  <a:pt x="3761496" y="1099133"/>
                  <a:pt x="3646732" y="1069418"/>
                  <a:pt x="3547840" y="1091610"/>
                </a:cubicBezTo>
                <a:cubicBezTo>
                  <a:pt x="3448948" y="1113802"/>
                  <a:pt x="3023518" y="1026384"/>
                  <a:pt x="2839433" y="1091610"/>
                </a:cubicBezTo>
                <a:cubicBezTo>
                  <a:pt x="2655348" y="1156836"/>
                  <a:pt x="2465551" y="1063231"/>
                  <a:pt x="2258772" y="1091610"/>
                </a:cubicBezTo>
                <a:cubicBezTo>
                  <a:pt x="2051993" y="1119989"/>
                  <a:pt x="2044630" y="1047903"/>
                  <a:pt x="1869729" y="1091610"/>
                </a:cubicBezTo>
                <a:cubicBezTo>
                  <a:pt x="1694828" y="1135317"/>
                  <a:pt x="1550745" y="1067235"/>
                  <a:pt x="1289068" y="1091610"/>
                </a:cubicBezTo>
                <a:cubicBezTo>
                  <a:pt x="1027391" y="1115985"/>
                  <a:pt x="1029793" y="1075928"/>
                  <a:pt x="836152" y="1091610"/>
                </a:cubicBezTo>
                <a:cubicBezTo>
                  <a:pt x="642511" y="1107292"/>
                  <a:pt x="199357" y="1022960"/>
                  <a:pt x="0" y="1091610"/>
                </a:cubicBezTo>
                <a:cubicBezTo>
                  <a:pt x="-13279" y="974404"/>
                  <a:pt x="2943" y="767394"/>
                  <a:pt x="0" y="534889"/>
                </a:cubicBezTo>
                <a:cubicBezTo>
                  <a:pt x="-2943" y="302384"/>
                  <a:pt x="22854" y="121671"/>
                  <a:pt x="0" y="0"/>
                </a:cubicBezTo>
                <a:close/>
              </a:path>
              <a:path w="6387273" h="1091610" stroke="0" extrusionOk="0">
                <a:moveTo>
                  <a:pt x="0" y="0"/>
                </a:moveTo>
                <a:cubicBezTo>
                  <a:pt x="289307" y="-31617"/>
                  <a:pt x="440120" y="21324"/>
                  <a:pt x="580661" y="0"/>
                </a:cubicBezTo>
                <a:cubicBezTo>
                  <a:pt x="721202" y="-21324"/>
                  <a:pt x="984183" y="49125"/>
                  <a:pt x="1289068" y="0"/>
                </a:cubicBezTo>
                <a:cubicBezTo>
                  <a:pt x="1593953" y="-49125"/>
                  <a:pt x="1743764" y="7830"/>
                  <a:pt x="1933602" y="0"/>
                </a:cubicBezTo>
                <a:cubicBezTo>
                  <a:pt x="2123440" y="-7830"/>
                  <a:pt x="2129447" y="27703"/>
                  <a:pt x="2322645" y="0"/>
                </a:cubicBezTo>
                <a:cubicBezTo>
                  <a:pt x="2515843" y="-27703"/>
                  <a:pt x="2572532" y="15291"/>
                  <a:pt x="2775560" y="0"/>
                </a:cubicBezTo>
                <a:cubicBezTo>
                  <a:pt x="2978588" y="-15291"/>
                  <a:pt x="3019071" y="43956"/>
                  <a:pt x="3164603" y="0"/>
                </a:cubicBezTo>
                <a:cubicBezTo>
                  <a:pt x="3310135" y="-43956"/>
                  <a:pt x="3554210" y="53622"/>
                  <a:pt x="3745265" y="0"/>
                </a:cubicBezTo>
                <a:cubicBezTo>
                  <a:pt x="3936320" y="-53622"/>
                  <a:pt x="4052976" y="42092"/>
                  <a:pt x="4134308" y="0"/>
                </a:cubicBezTo>
                <a:cubicBezTo>
                  <a:pt x="4215640" y="-42092"/>
                  <a:pt x="4476079" y="42258"/>
                  <a:pt x="4714969" y="0"/>
                </a:cubicBezTo>
                <a:cubicBezTo>
                  <a:pt x="4953859" y="-42258"/>
                  <a:pt x="5092469" y="81668"/>
                  <a:pt x="5423375" y="0"/>
                </a:cubicBezTo>
                <a:cubicBezTo>
                  <a:pt x="5754281" y="-81668"/>
                  <a:pt x="6191125" y="36873"/>
                  <a:pt x="6387273" y="0"/>
                </a:cubicBezTo>
                <a:cubicBezTo>
                  <a:pt x="6436038" y="174201"/>
                  <a:pt x="6376886" y="365865"/>
                  <a:pt x="6387273" y="556721"/>
                </a:cubicBezTo>
                <a:cubicBezTo>
                  <a:pt x="6397660" y="747577"/>
                  <a:pt x="6338872" y="873923"/>
                  <a:pt x="6387273" y="1091610"/>
                </a:cubicBezTo>
                <a:cubicBezTo>
                  <a:pt x="6076987" y="1123191"/>
                  <a:pt x="5927018" y="1081947"/>
                  <a:pt x="5742739" y="1091610"/>
                </a:cubicBezTo>
                <a:cubicBezTo>
                  <a:pt x="5558460" y="1101273"/>
                  <a:pt x="5383670" y="1055244"/>
                  <a:pt x="5289823" y="1091610"/>
                </a:cubicBezTo>
                <a:cubicBezTo>
                  <a:pt x="5195976" y="1127976"/>
                  <a:pt x="4774851" y="1088719"/>
                  <a:pt x="4581417" y="1091610"/>
                </a:cubicBezTo>
                <a:cubicBezTo>
                  <a:pt x="4387983" y="1094501"/>
                  <a:pt x="4171246" y="1071651"/>
                  <a:pt x="4064628" y="1091610"/>
                </a:cubicBezTo>
                <a:cubicBezTo>
                  <a:pt x="3958010" y="1111569"/>
                  <a:pt x="3792838" y="1071359"/>
                  <a:pt x="3675585" y="1091610"/>
                </a:cubicBezTo>
                <a:cubicBezTo>
                  <a:pt x="3558332" y="1111861"/>
                  <a:pt x="3381882" y="1075167"/>
                  <a:pt x="3158797" y="1091610"/>
                </a:cubicBezTo>
                <a:cubicBezTo>
                  <a:pt x="2935712" y="1108053"/>
                  <a:pt x="2849239" y="1033671"/>
                  <a:pt x="2642008" y="1091610"/>
                </a:cubicBezTo>
                <a:cubicBezTo>
                  <a:pt x="2434777" y="1149549"/>
                  <a:pt x="2253053" y="1087471"/>
                  <a:pt x="1997474" y="1091610"/>
                </a:cubicBezTo>
                <a:cubicBezTo>
                  <a:pt x="1741895" y="1095749"/>
                  <a:pt x="1527380" y="1059824"/>
                  <a:pt x="1352941" y="1091610"/>
                </a:cubicBezTo>
                <a:cubicBezTo>
                  <a:pt x="1178502" y="1123396"/>
                  <a:pt x="790115" y="1008621"/>
                  <a:pt x="644534" y="1091610"/>
                </a:cubicBezTo>
                <a:cubicBezTo>
                  <a:pt x="498953" y="1174599"/>
                  <a:pt x="297543" y="1015577"/>
                  <a:pt x="0" y="1091610"/>
                </a:cubicBezTo>
                <a:cubicBezTo>
                  <a:pt x="-56971" y="892016"/>
                  <a:pt x="50157" y="694636"/>
                  <a:pt x="0" y="534889"/>
                </a:cubicBezTo>
                <a:cubicBezTo>
                  <a:pt x="-50157" y="375142"/>
                  <a:pt x="41151" y="247638"/>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67592273">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189"/>
              </a:spcBef>
              <a:spcAft>
                <a:spcPts val="189"/>
              </a:spcAft>
            </a:pPr>
            <a:r>
              <a:rPr lang="en-US" sz="2200" b="1" spc="-1" dirty="0">
                <a:latin typeface="Arial"/>
                <a:ea typeface="Noto Sans CJK SC"/>
              </a:rPr>
              <a:t>The goal is to exploit these advantages</a:t>
            </a:r>
            <a:br>
              <a:rPr lang="en-US" sz="2200" b="1" spc="-1" dirty="0">
                <a:latin typeface="Arial"/>
                <a:ea typeface="Noto Sans CJK SC"/>
              </a:rPr>
            </a:br>
            <a:r>
              <a:rPr lang="en-US" sz="2200" b="1" spc="-1" dirty="0">
                <a:ea typeface="Noto Sans CJK SC"/>
              </a:rPr>
              <a:t>while maintaining precise timing resolution</a:t>
            </a:r>
            <a:endParaRPr lang="en-US" sz="2200" b="1" strike="noStrike" spc="-1" dirty="0">
              <a:latin typeface="Arial"/>
              <a:ea typeface="Noto Sans CJK SC"/>
            </a:endParaRPr>
          </a:p>
        </p:txBody>
      </p:sp>
      <p:sp>
        <p:nvSpPr>
          <p:cNvPr id="2" name="Slide Number Placeholder 1">
            <a:extLst>
              <a:ext uri="{FF2B5EF4-FFF2-40B4-BE49-F238E27FC236}">
                <a16:creationId xmlns:a16="http://schemas.microsoft.com/office/drawing/2014/main" id="{59F322B5-CDBF-C7CE-A020-334D98CD4BE3}"/>
              </a:ext>
            </a:extLst>
          </p:cNvPr>
          <p:cNvSpPr>
            <a:spLocks noGrp="1"/>
          </p:cNvSpPr>
          <p:nvPr>
            <p:ph type="sldNum" sz="quarter" idx="12"/>
          </p:nvPr>
        </p:nvSpPr>
        <p:spPr/>
        <p:txBody>
          <a:bodyPr/>
          <a:lstStyle/>
          <a:p>
            <a:fld id="{0CBC77A0-1F4E-42FF-9FFC-F45C3A64AF90}" type="slidenum">
              <a:rPr lang="fr-FR" smtClean="0"/>
              <a:t>22</a:t>
            </a:fld>
            <a:endParaRPr lang="fr-FR"/>
          </a:p>
        </p:txBody>
      </p:sp>
      <p:sp>
        <p:nvSpPr>
          <p:cNvPr id="6" name="Footer Placeholder 5">
            <a:extLst>
              <a:ext uri="{FF2B5EF4-FFF2-40B4-BE49-F238E27FC236}">
                <a16:creationId xmlns:a16="http://schemas.microsoft.com/office/drawing/2014/main" id="{AA317B50-2C6B-B2A0-1CE7-F36514F7C8C2}"/>
              </a:ext>
            </a:extLst>
          </p:cNvPr>
          <p:cNvSpPr>
            <a:spLocks noGrp="1"/>
          </p:cNvSpPr>
          <p:nvPr>
            <p:ph type="ftr" sz="quarter" idx="11"/>
          </p:nvPr>
        </p:nvSpPr>
        <p:spPr/>
        <p:txBody>
          <a:bodyPr/>
          <a:lstStyle/>
          <a:p>
            <a:r>
              <a:rPr lang="en-US"/>
              <a:t>CEPC 2025</a:t>
            </a:r>
            <a:endParaRPr lang="fr-FR" dirty="0"/>
          </a:p>
        </p:txBody>
      </p:sp>
      <p:sp>
        <p:nvSpPr>
          <p:cNvPr id="15" name="TextBox 14">
            <a:extLst>
              <a:ext uri="{FF2B5EF4-FFF2-40B4-BE49-F238E27FC236}">
                <a16:creationId xmlns:a16="http://schemas.microsoft.com/office/drawing/2014/main" id="{502AAFF7-7F5C-B694-3D57-DDAA2384193E}"/>
              </a:ext>
            </a:extLst>
          </p:cNvPr>
          <p:cNvSpPr txBox="1"/>
          <p:nvPr/>
        </p:nvSpPr>
        <p:spPr>
          <a:xfrm>
            <a:off x="7070034" y="6106696"/>
            <a:ext cx="5347709" cy="292388"/>
          </a:xfrm>
          <a:prstGeom prst="rect">
            <a:avLst/>
          </a:prstGeom>
          <a:noFill/>
        </p:spPr>
        <p:txBody>
          <a:bodyPr wrap="square">
            <a:spAutoFit/>
          </a:bodyPr>
          <a:lstStyle/>
          <a:p>
            <a:r>
              <a:rPr lang="en-US" sz="1300" dirty="0"/>
              <a:t>D. Janssens, PhD dissertation, </a:t>
            </a:r>
            <a:r>
              <a:rPr lang="en-US" sz="1300" dirty="0">
                <a:hlinkClick r:id="rId2"/>
              </a:rPr>
              <a:t>https://cds.cern.ch/record/2890572</a:t>
            </a:r>
            <a:r>
              <a:rPr lang="en-US" sz="1300" dirty="0"/>
              <a:t> </a:t>
            </a:r>
          </a:p>
        </p:txBody>
      </p:sp>
      <p:pic>
        <p:nvPicPr>
          <p:cNvPr id="14" name="Picture 13">
            <a:extLst>
              <a:ext uri="{FF2B5EF4-FFF2-40B4-BE49-F238E27FC236}">
                <a16:creationId xmlns:a16="http://schemas.microsoft.com/office/drawing/2014/main" id="{4EC8BFF4-02B5-EB52-09EF-FB4B9404D8FD}"/>
              </a:ext>
            </a:extLst>
          </p:cNvPr>
          <p:cNvPicPr>
            <a:picLocks noChangeAspect="1"/>
          </p:cNvPicPr>
          <p:nvPr/>
        </p:nvPicPr>
        <p:blipFill>
          <a:blip r:embed="rId3"/>
          <a:srcRect t="-173" r="48916" b="-1"/>
          <a:stretch/>
        </p:blipFill>
        <p:spPr>
          <a:xfrm>
            <a:off x="8178737" y="2287203"/>
            <a:ext cx="3811805" cy="3819493"/>
          </a:xfrm>
          <a:prstGeom prst="rect">
            <a:avLst/>
          </a:prstGeom>
        </p:spPr>
      </p:pic>
      <p:grpSp>
        <p:nvGrpSpPr>
          <p:cNvPr id="3" name="Group 2">
            <a:extLst>
              <a:ext uri="{FF2B5EF4-FFF2-40B4-BE49-F238E27FC236}">
                <a16:creationId xmlns:a16="http://schemas.microsoft.com/office/drawing/2014/main" id="{04DBEDC2-E0B2-B9D3-F25E-AF8610E6ABC1}"/>
              </a:ext>
            </a:extLst>
          </p:cNvPr>
          <p:cNvGrpSpPr/>
          <p:nvPr/>
        </p:nvGrpSpPr>
        <p:grpSpPr>
          <a:xfrm>
            <a:off x="8262667" y="718162"/>
            <a:ext cx="3413332" cy="1476735"/>
            <a:chOff x="873957" y="4261207"/>
            <a:chExt cx="3413332" cy="1476735"/>
          </a:xfrm>
        </p:grpSpPr>
        <p:sp>
          <p:nvSpPr>
            <p:cNvPr id="17" name="Rectangle 16">
              <a:extLst>
                <a:ext uri="{FF2B5EF4-FFF2-40B4-BE49-F238E27FC236}">
                  <a16:creationId xmlns:a16="http://schemas.microsoft.com/office/drawing/2014/main" id="{9F0D8F61-E2EA-3357-A21F-5EBC29D67FBE}"/>
                </a:ext>
              </a:extLst>
            </p:cNvPr>
            <p:cNvSpPr/>
            <p:nvPr/>
          </p:nvSpPr>
          <p:spPr>
            <a:xfrm>
              <a:off x="1011776" y="4939049"/>
              <a:ext cx="3127247" cy="211810"/>
            </a:xfrm>
            <a:prstGeom prst="rect">
              <a:avLst/>
            </a:prstGeom>
            <a:gradFill flip="none" rotWithShape="1">
              <a:gsLst>
                <a:gs pos="0">
                  <a:srgbClr val="C00000"/>
                </a:gs>
                <a:gs pos="52000">
                  <a:srgbClr val="C00000"/>
                </a:gs>
                <a:gs pos="73000">
                  <a:srgbClr val="00B050"/>
                </a:gs>
                <a:gs pos="65000">
                  <a:srgbClr val="00B050"/>
                </a:gs>
                <a:gs pos="94000">
                  <a:srgbClr val="C00000"/>
                </a:gs>
              </a:gsLst>
              <a:lin ang="0" scaled="1"/>
              <a:tileRect/>
            </a:gradFill>
            <a:ln w="6350">
              <a:solidFill>
                <a:srgbClr val="6868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8" name="Straight Arrow Connector 7">
              <a:extLst>
                <a:ext uri="{FF2B5EF4-FFF2-40B4-BE49-F238E27FC236}">
                  <a16:creationId xmlns:a16="http://schemas.microsoft.com/office/drawing/2014/main" id="{789A84BA-BCA3-8532-10CA-CDE1383C5B62}"/>
                </a:ext>
              </a:extLst>
            </p:cNvPr>
            <p:cNvCxnSpPr>
              <a:cxnSpLocks/>
            </p:cNvCxnSpPr>
            <p:nvPr/>
          </p:nvCxnSpPr>
          <p:spPr>
            <a:xfrm>
              <a:off x="2900547" y="4475100"/>
              <a:ext cx="0" cy="447175"/>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BA33F9A-28F8-4B4C-684E-04871D88C618}"/>
                </a:ext>
              </a:extLst>
            </p:cNvPr>
            <p:cNvSpPr txBox="1"/>
            <p:nvPr/>
          </p:nvSpPr>
          <p:spPr>
            <a:xfrm>
              <a:off x="2263420" y="4261207"/>
              <a:ext cx="1372171" cy="153888"/>
            </a:xfrm>
            <a:prstGeom prst="rect">
              <a:avLst/>
            </a:prstGeom>
            <a:noFill/>
          </p:spPr>
          <p:txBody>
            <a:bodyPr wrap="none" lIns="0" tIns="0" rIns="0" bIns="0" rtlCol="0">
              <a:spAutoFit/>
            </a:bodyPr>
            <a:lstStyle/>
            <a:p>
              <a:pPr algn="l"/>
              <a:r>
                <a:rPr lang="en-GB" sz="1000" dirty="0">
                  <a:solidFill>
                    <a:schemeClr val="bg2">
                      <a:lumMod val="10000"/>
                    </a:schemeClr>
                  </a:solidFill>
                </a:rPr>
                <a:t>m</a:t>
              </a:r>
              <a:r>
                <a:rPr lang="en-BE" sz="1000" dirty="0">
                  <a:solidFill>
                    <a:schemeClr val="bg2">
                      <a:lumMod val="10000"/>
                    </a:schemeClr>
                  </a:solidFill>
                </a:rPr>
                <a:t>imimum for protection </a:t>
              </a:r>
            </a:p>
          </p:txBody>
        </p:sp>
        <p:sp>
          <p:nvSpPr>
            <p:cNvPr id="10" name="TextBox 9">
              <a:extLst>
                <a:ext uri="{FF2B5EF4-FFF2-40B4-BE49-F238E27FC236}">
                  <a16:creationId xmlns:a16="http://schemas.microsoft.com/office/drawing/2014/main" id="{3058621A-8266-A781-9045-67505A4FCF8A}"/>
                </a:ext>
              </a:extLst>
            </p:cNvPr>
            <p:cNvSpPr txBox="1"/>
            <p:nvPr/>
          </p:nvSpPr>
          <p:spPr>
            <a:xfrm>
              <a:off x="3181913" y="4502768"/>
              <a:ext cx="787075" cy="153888"/>
            </a:xfrm>
            <a:prstGeom prst="rect">
              <a:avLst/>
            </a:prstGeom>
            <a:noFill/>
          </p:spPr>
          <p:txBody>
            <a:bodyPr wrap="none" lIns="0" tIns="0" rIns="0" bIns="0" rtlCol="0">
              <a:spAutoFit/>
            </a:bodyPr>
            <a:lstStyle/>
            <a:p>
              <a:pPr algn="l"/>
              <a:r>
                <a:rPr lang="en-US" sz="1000" dirty="0">
                  <a:solidFill>
                    <a:schemeClr val="bg2">
                      <a:lumMod val="10000"/>
                    </a:schemeClr>
                  </a:solidFill>
                </a:rPr>
                <a:t>rate capability</a:t>
              </a:r>
              <a:endParaRPr lang="en-BE" sz="1000" dirty="0">
                <a:solidFill>
                  <a:schemeClr val="bg2">
                    <a:lumMod val="10000"/>
                  </a:schemeClr>
                </a:solidFill>
              </a:endParaRPr>
            </a:p>
          </p:txBody>
        </p:sp>
        <p:cxnSp>
          <p:nvCxnSpPr>
            <p:cNvPr id="11" name="Straight Arrow Connector 10">
              <a:extLst>
                <a:ext uri="{FF2B5EF4-FFF2-40B4-BE49-F238E27FC236}">
                  <a16:creationId xmlns:a16="http://schemas.microsoft.com/office/drawing/2014/main" id="{D9DDAD57-3FCD-E8DC-D03B-2E0F28C0E6C2}"/>
                </a:ext>
              </a:extLst>
            </p:cNvPr>
            <p:cNvCxnSpPr>
              <a:cxnSpLocks/>
            </p:cNvCxnSpPr>
            <p:nvPr/>
          </p:nvCxnSpPr>
          <p:spPr>
            <a:xfrm>
              <a:off x="3527525" y="4656656"/>
              <a:ext cx="0" cy="252168"/>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5E4234B-407D-2AA3-F935-0638A460F1D8}"/>
                </a:ext>
              </a:extLst>
            </p:cNvPr>
            <p:cNvPicPr>
              <a:picLocks noChangeAspect="1"/>
            </p:cNvPicPr>
            <p:nvPr/>
          </p:nvPicPr>
          <p:blipFill rotWithShape="1">
            <a:blip r:embed="rId4"/>
            <a:srcRect l="11242" t="85136" r="4657"/>
            <a:stretch/>
          </p:blipFill>
          <p:spPr>
            <a:xfrm>
              <a:off x="873957" y="5152735"/>
              <a:ext cx="3413332" cy="585207"/>
            </a:xfrm>
            <a:prstGeom prst="rect">
              <a:avLst/>
            </a:prstGeom>
          </p:spPr>
        </p:pic>
        <p:sp>
          <p:nvSpPr>
            <p:cNvPr id="13" name="TextBox 12">
              <a:extLst>
                <a:ext uri="{FF2B5EF4-FFF2-40B4-BE49-F238E27FC236}">
                  <a16:creationId xmlns:a16="http://schemas.microsoft.com/office/drawing/2014/main" id="{DEB2B840-CAD8-174C-C923-A7D44138D268}"/>
                </a:ext>
              </a:extLst>
            </p:cNvPr>
            <p:cNvSpPr txBox="1"/>
            <p:nvPr/>
          </p:nvSpPr>
          <p:spPr>
            <a:xfrm>
              <a:off x="1065132" y="4450755"/>
              <a:ext cx="1154162" cy="153888"/>
            </a:xfrm>
            <a:prstGeom prst="rect">
              <a:avLst/>
            </a:prstGeom>
            <a:noFill/>
          </p:spPr>
          <p:txBody>
            <a:bodyPr wrap="none" lIns="0" tIns="0" rIns="0" bIns="0" rtlCol="0">
              <a:spAutoFit/>
            </a:bodyPr>
            <a:lstStyle/>
            <a:p>
              <a:pPr algn="l"/>
              <a:r>
                <a:rPr lang="en-GB" sz="1000" dirty="0">
                  <a:solidFill>
                    <a:schemeClr val="bg2">
                      <a:lumMod val="10000"/>
                    </a:schemeClr>
                  </a:solidFill>
                </a:rPr>
                <a:t>m</a:t>
              </a:r>
              <a:r>
                <a:rPr lang="en-BE" sz="1000" dirty="0">
                  <a:solidFill>
                    <a:schemeClr val="bg2">
                      <a:lumMod val="10000"/>
                    </a:schemeClr>
                  </a:solidFill>
                </a:rPr>
                <a:t>imimum for timing </a:t>
              </a:r>
            </a:p>
          </p:txBody>
        </p:sp>
        <p:cxnSp>
          <p:nvCxnSpPr>
            <p:cNvPr id="16" name="Straight Arrow Connector 15">
              <a:extLst>
                <a:ext uri="{FF2B5EF4-FFF2-40B4-BE49-F238E27FC236}">
                  <a16:creationId xmlns:a16="http://schemas.microsoft.com/office/drawing/2014/main" id="{DDB94B88-7172-6C67-8255-DC976966C090}"/>
                </a:ext>
              </a:extLst>
            </p:cNvPr>
            <p:cNvCxnSpPr>
              <a:cxnSpLocks/>
            </p:cNvCxnSpPr>
            <p:nvPr/>
          </p:nvCxnSpPr>
          <p:spPr>
            <a:xfrm>
              <a:off x="1642213" y="4659064"/>
              <a:ext cx="0" cy="238866"/>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9">
            <a:extLst>
              <a:ext uri="{FF2B5EF4-FFF2-40B4-BE49-F238E27FC236}">
                <a16:creationId xmlns:a16="http://schemas.microsoft.com/office/drawing/2014/main" id="{EBA01FEE-A2D2-9A81-03F2-5876590BDFA0}"/>
              </a:ext>
            </a:extLst>
          </p:cNvPr>
          <p:cNvSpPr txBox="1"/>
          <p:nvPr/>
        </p:nvSpPr>
        <p:spPr>
          <a:xfrm>
            <a:off x="201458" y="4167092"/>
            <a:ext cx="9176740" cy="17389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ct val="150000"/>
              </a:lnSpc>
              <a:buFont typeface="Arial" panose="020B0604020202020204" pitchFamily="34" charset="0"/>
              <a:buChar char="•"/>
            </a:pPr>
            <a:r>
              <a:rPr lang="en-US" sz="2200" dirty="0">
                <a:solidFill>
                  <a:srgbClr val="C00000"/>
                </a:solidFill>
              </a:rPr>
              <a:t>The surface resistivity should be chosen to ensure that : </a:t>
            </a:r>
          </a:p>
          <a:p>
            <a:pPr marL="609630" lvl="1" indent="-304815">
              <a:buFont typeface="Arial" panose="020B0604020202020204" pitchFamily="34" charset="0"/>
              <a:buChar char="•"/>
            </a:pPr>
            <a:r>
              <a:rPr lang="en-US" sz="2000" dirty="0">
                <a:solidFill>
                  <a:srgbClr val="000000"/>
                </a:solidFill>
              </a:rPr>
              <a:t>The leading edge of the signal is </a:t>
            </a:r>
            <a:r>
              <a:rPr lang="en-US" sz="2000" b="1" dirty="0">
                <a:solidFill>
                  <a:srgbClr val="FF0000"/>
                </a:solidFill>
              </a:rPr>
              <a:t>minimally affected</a:t>
            </a:r>
            <a:br>
              <a:rPr lang="en-US" sz="2000" dirty="0">
                <a:solidFill>
                  <a:srgbClr val="000000"/>
                </a:solidFill>
              </a:rPr>
            </a:br>
            <a:r>
              <a:rPr lang="en-US" sz="2000" dirty="0">
                <a:solidFill>
                  <a:srgbClr val="000000"/>
                </a:solidFill>
              </a:rPr>
              <a:t>by the delayed component</a:t>
            </a:r>
          </a:p>
          <a:p>
            <a:pPr marL="609630" lvl="1" indent="-304815">
              <a:buFont typeface="Arial" panose="020B0604020202020204" pitchFamily="34" charset="0"/>
              <a:buChar char="•"/>
            </a:pPr>
            <a:r>
              <a:rPr lang="en-US" sz="2000" dirty="0">
                <a:solidFill>
                  <a:srgbClr val="000000"/>
                </a:solidFill>
              </a:rPr>
              <a:t>The estimated rate capability </a:t>
            </a:r>
          </a:p>
          <a:p>
            <a:pPr marL="609630" lvl="1" indent="-304815">
              <a:buFont typeface="Arial" panose="020B0604020202020204" pitchFamily="34" charset="0"/>
              <a:buChar char="•"/>
            </a:pPr>
            <a:r>
              <a:rPr lang="en-US" sz="2000" dirty="0">
                <a:solidFill>
                  <a:srgbClr val="000000"/>
                </a:solidFill>
              </a:rPr>
              <a:t>The protection against discharges </a:t>
            </a:r>
          </a:p>
        </p:txBody>
      </p:sp>
    </p:spTree>
    <p:extLst>
      <p:ext uri="{BB962C8B-B14F-4D97-AF65-F5344CB8AC3E}">
        <p14:creationId xmlns:p14="http://schemas.microsoft.com/office/powerpoint/2010/main" val="399123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F76B85-A869-0A02-CFAB-5CCC71C7C8B9}"/>
              </a:ext>
            </a:extLst>
          </p:cNvPr>
          <p:cNvPicPr>
            <a:picLocks noChangeAspect="1"/>
          </p:cNvPicPr>
          <p:nvPr/>
        </p:nvPicPr>
        <p:blipFill>
          <a:blip r:embed="rId2"/>
          <a:stretch>
            <a:fillRect/>
          </a:stretch>
        </p:blipFill>
        <p:spPr>
          <a:xfrm>
            <a:off x="5302088" y="599962"/>
            <a:ext cx="3043106" cy="2491059"/>
          </a:xfrm>
          <a:prstGeom prst="rect">
            <a:avLst/>
          </a:prstGeom>
        </p:spPr>
      </p:pic>
      <p:pic>
        <p:nvPicPr>
          <p:cNvPr id="6" name="Picture 5">
            <a:extLst>
              <a:ext uri="{FF2B5EF4-FFF2-40B4-BE49-F238E27FC236}">
                <a16:creationId xmlns:a16="http://schemas.microsoft.com/office/drawing/2014/main" id="{3F861397-0644-51FE-6608-89B67F211927}"/>
              </a:ext>
            </a:extLst>
          </p:cNvPr>
          <p:cNvPicPr>
            <a:picLocks noChangeAspect="1"/>
          </p:cNvPicPr>
          <p:nvPr/>
        </p:nvPicPr>
        <p:blipFill rotWithShape="1">
          <a:blip r:embed="rId3"/>
          <a:srcRect l="2922" t="2748" r="14443" b="381"/>
          <a:stretch/>
        </p:blipFill>
        <p:spPr>
          <a:xfrm>
            <a:off x="8882592" y="3216031"/>
            <a:ext cx="3253673" cy="2719790"/>
          </a:xfrm>
          <a:prstGeom prst="rect">
            <a:avLst/>
          </a:prstGeom>
        </p:spPr>
      </p:pic>
      <p:pic>
        <p:nvPicPr>
          <p:cNvPr id="7" name="Picture 6">
            <a:extLst>
              <a:ext uri="{FF2B5EF4-FFF2-40B4-BE49-F238E27FC236}">
                <a16:creationId xmlns:a16="http://schemas.microsoft.com/office/drawing/2014/main" id="{E723395D-0348-3BC6-193B-367C3523A1E5}"/>
              </a:ext>
            </a:extLst>
          </p:cNvPr>
          <p:cNvPicPr>
            <a:picLocks noChangeAspect="1"/>
          </p:cNvPicPr>
          <p:nvPr/>
        </p:nvPicPr>
        <p:blipFill rotWithShape="1">
          <a:blip r:embed="rId4"/>
          <a:srcRect r="5179"/>
          <a:stretch/>
        </p:blipFill>
        <p:spPr>
          <a:xfrm>
            <a:off x="5302088" y="3216031"/>
            <a:ext cx="3176813" cy="2540568"/>
          </a:xfrm>
          <a:prstGeom prst="rect">
            <a:avLst/>
          </a:prstGeom>
        </p:spPr>
      </p:pic>
      <p:pic>
        <p:nvPicPr>
          <p:cNvPr id="8" name="Picture 7">
            <a:extLst>
              <a:ext uri="{FF2B5EF4-FFF2-40B4-BE49-F238E27FC236}">
                <a16:creationId xmlns:a16="http://schemas.microsoft.com/office/drawing/2014/main" id="{A8A35A43-3947-1731-8FFD-7347027F45A4}"/>
              </a:ext>
            </a:extLst>
          </p:cNvPr>
          <p:cNvPicPr>
            <a:picLocks noChangeAspect="1"/>
          </p:cNvPicPr>
          <p:nvPr/>
        </p:nvPicPr>
        <p:blipFill rotWithShape="1">
          <a:blip r:embed="rId5"/>
          <a:srcRect l="8703" t="7546" r="8065" b="3742"/>
          <a:stretch/>
        </p:blipFill>
        <p:spPr>
          <a:xfrm rot="181079">
            <a:off x="3155301" y="4820291"/>
            <a:ext cx="1610952" cy="1847357"/>
          </a:xfrm>
          <a:prstGeom prst="rect">
            <a:avLst/>
          </a:prstGeom>
        </p:spPr>
      </p:pic>
      <p:pic>
        <p:nvPicPr>
          <p:cNvPr id="9" name="Picture 8">
            <a:extLst>
              <a:ext uri="{FF2B5EF4-FFF2-40B4-BE49-F238E27FC236}">
                <a16:creationId xmlns:a16="http://schemas.microsoft.com/office/drawing/2014/main" id="{360D4E45-5AD9-80CB-0FAF-5AD71CC766F9}"/>
              </a:ext>
            </a:extLst>
          </p:cNvPr>
          <p:cNvPicPr>
            <a:picLocks noChangeAspect="1"/>
          </p:cNvPicPr>
          <p:nvPr/>
        </p:nvPicPr>
        <p:blipFill rotWithShape="1">
          <a:blip r:embed="rId6"/>
          <a:srcRect r="3128"/>
          <a:stretch/>
        </p:blipFill>
        <p:spPr>
          <a:xfrm>
            <a:off x="8478901" y="389274"/>
            <a:ext cx="3262923" cy="2647794"/>
          </a:xfrm>
          <a:prstGeom prst="rect">
            <a:avLst/>
          </a:prstGeom>
        </p:spPr>
      </p:pic>
      <p:sp>
        <p:nvSpPr>
          <p:cNvPr id="10" name="CustomShape 1">
            <a:extLst>
              <a:ext uri="{FF2B5EF4-FFF2-40B4-BE49-F238E27FC236}">
                <a16:creationId xmlns:a16="http://schemas.microsoft.com/office/drawing/2014/main" id="{BFAA19CD-F24D-0629-62E0-D2A1A34474BB}"/>
              </a:ext>
            </a:extLst>
          </p:cNvPr>
          <p:cNvSpPr/>
          <p:nvPr/>
        </p:nvSpPr>
        <p:spPr>
          <a:xfrm>
            <a:off x="698981" y="130218"/>
            <a:ext cx="7779920" cy="864919"/>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Detector R&amp;D for the resistivity value</a:t>
            </a:r>
            <a:endParaRPr lang="en-US" sz="2600" spc="-1" dirty="0">
              <a:solidFill>
                <a:srgbClr val="FF0000"/>
              </a:solidFill>
              <a:latin typeface="Arial"/>
            </a:endParaRPr>
          </a:p>
        </p:txBody>
      </p:sp>
      <p:sp>
        <p:nvSpPr>
          <p:cNvPr id="13" name="Slide Number Placeholder 12">
            <a:extLst>
              <a:ext uri="{FF2B5EF4-FFF2-40B4-BE49-F238E27FC236}">
                <a16:creationId xmlns:a16="http://schemas.microsoft.com/office/drawing/2014/main" id="{A50F28D5-5B38-CC16-220C-29BED39742DB}"/>
              </a:ext>
            </a:extLst>
          </p:cNvPr>
          <p:cNvSpPr>
            <a:spLocks noGrp="1"/>
          </p:cNvSpPr>
          <p:nvPr>
            <p:ph type="sldNum" sz="quarter" idx="12"/>
          </p:nvPr>
        </p:nvSpPr>
        <p:spPr/>
        <p:txBody>
          <a:bodyPr/>
          <a:lstStyle/>
          <a:p>
            <a:fld id="{0CBC77A0-1F4E-42FF-9FFC-F45C3A64AF90}" type="slidenum">
              <a:rPr lang="fr-FR" smtClean="0"/>
              <a:t>23</a:t>
            </a:fld>
            <a:endParaRPr lang="fr-FR"/>
          </a:p>
        </p:txBody>
      </p:sp>
      <p:sp>
        <p:nvSpPr>
          <p:cNvPr id="14" name="Footer Placeholder 13">
            <a:extLst>
              <a:ext uri="{FF2B5EF4-FFF2-40B4-BE49-F238E27FC236}">
                <a16:creationId xmlns:a16="http://schemas.microsoft.com/office/drawing/2014/main" id="{35E29F7D-CBE1-751F-3701-E99E0E276CBA}"/>
              </a:ext>
            </a:extLst>
          </p:cNvPr>
          <p:cNvSpPr>
            <a:spLocks noGrp="1"/>
          </p:cNvSpPr>
          <p:nvPr>
            <p:ph type="ftr" sz="quarter" idx="11"/>
          </p:nvPr>
        </p:nvSpPr>
        <p:spPr/>
        <p:txBody>
          <a:bodyPr/>
          <a:lstStyle/>
          <a:p>
            <a:r>
              <a:rPr lang="en-US"/>
              <a:t>CEPC 2025</a:t>
            </a:r>
            <a:endParaRPr lang="fr-FR"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DA6A276-A02F-1EB7-7532-18867A0072F0}"/>
                  </a:ext>
                </a:extLst>
              </p:cNvPr>
              <p:cNvSpPr txBox="1"/>
              <p:nvPr/>
            </p:nvSpPr>
            <p:spPr>
              <a:xfrm>
                <a:off x="-218769" y="724972"/>
                <a:ext cx="6727723" cy="1695336"/>
              </a:xfrm>
              <a:prstGeom prst="rect">
                <a:avLst/>
              </a:prstGeom>
              <a:noFill/>
            </p:spPr>
            <p:txBody>
              <a:bodyPr wrap="square">
                <a:spAutoFit/>
              </a:bodyPr>
              <a:lstStyle/>
              <a:p>
                <a:pPr marL="657567" lvl="1" indent="-285750">
                  <a:lnSpc>
                    <a:spcPts val="2513"/>
                  </a:lnSpc>
                  <a:buClr>
                    <a:srgbClr val="000000"/>
                  </a:buClr>
                  <a:buFont typeface="Arial" panose="020B0604020202020204" pitchFamily="34" charset="0"/>
                  <a:buChar char="•"/>
                </a:pPr>
                <a:r>
                  <a:rPr lang="en-US" sz="2200" b="1" spc="-1" dirty="0">
                    <a:solidFill>
                      <a:srgbClr val="000000"/>
                    </a:solidFill>
                    <a:latin typeface="Arial"/>
                  </a:rPr>
                  <a:t>Beam </a:t>
                </a:r>
              </a:p>
              <a:p>
                <a:pPr marL="1114767" lvl="2" indent="-285750">
                  <a:lnSpc>
                    <a:spcPts val="2513"/>
                  </a:lnSpc>
                  <a:buClr>
                    <a:srgbClr val="000000"/>
                  </a:buClr>
                  <a:buFont typeface="Arial" panose="020B0604020202020204" pitchFamily="34" charset="0"/>
                  <a:buChar char="•"/>
                </a:pPr>
                <a:r>
                  <a:rPr lang="en-US" sz="2200" spc="-1" dirty="0">
                    <a:solidFill>
                      <a:srgbClr val="000000"/>
                    </a:solidFill>
                    <a:latin typeface="Arial"/>
                  </a:rPr>
                  <a:t>Muon's energy (80-150 GeV)</a:t>
                </a:r>
              </a:p>
              <a:p>
                <a:pPr marL="1114767" lvl="2" indent="-285750">
                  <a:lnSpc>
                    <a:spcPts val="2513"/>
                  </a:lnSpc>
                  <a:buClr>
                    <a:srgbClr val="000000"/>
                  </a:buClr>
                  <a:buFont typeface="Arial" panose="020B0604020202020204" pitchFamily="34" charset="0"/>
                  <a:buChar char="•"/>
                </a:pPr>
                <a:r>
                  <a:rPr lang="en-US" sz="2200" spc="-1" dirty="0">
                    <a:solidFill>
                      <a:srgbClr val="000000"/>
                    </a:solidFill>
                    <a:latin typeface="Arial"/>
                  </a:rPr>
                  <a:t>8 cm diameter of beam </a:t>
                </a:r>
              </a:p>
              <a:p>
                <a:pPr marL="1114767" lvl="2" indent="-285750">
                  <a:lnSpc>
                    <a:spcPts val="2513"/>
                  </a:lnSpc>
                  <a:buClr>
                    <a:srgbClr val="000000"/>
                  </a:buClr>
                  <a:buFont typeface="Arial" panose="020B0604020202020204" pitchFamily="34" charset="0"/>
                  <a:buChar char="•"/>
                </a:pPr>
                <a14:m>
                  <m:oMath xmlns:m="http://schemas.openxmlformats.org/officeDocument/2006/math">
                    <m:sSup>
                      <m:sSupPr>
                        <m:ctrlPr>
                          <a:rPr lang="en-US" sz="2200" i="1" spc="-1" smtClean="0">
                            <a:solidFill>
                              <a:srgbClr val="000000"/>
                            </a:solidFill>
                            <a:latin typeface="Cambria Math" panose="02040503050406030204" pitchFamily="18" charset="0"/>
                          </a:rPr>
                        </m:ctrlPr>
                      </m:sSupPr>
                      <m:e>
                        <m:r>
                          <a:rPr lang="en-US" sz="2200" b="0" i="1" spc="-1" smtClean="0">
                            <a:solidFill>
                              <a:srgbClr val="000000"/>
                            </a:solidFill>
                            <a:latin typeface="Cambria Math" panose="02040503050406030204" pitchFamily="18" charset="0"/>
                          </a:rPr>
                          <m:t>10</m:t>
                        </m:r>
                      </m:e>
                      <m:sup>
                        <m:r>
                          <a:rPr lang="en-US" sz="2200" b="0" i="1" spc="-1" smtClean="0">
                            <a:solidFill>
                              <a:srgbClr val="000000"/>
                            </a:solidFill>
                            <a:latin typeface="Cambria Math" panose="02040503050406030204" pitchFamily="18" charset="0"/>
                          </a:rPr>
                          <m:t>5</m:t>
                        </m:r>
                      </m:sup>
                    </m:sSup>
                  </m:oMath>
                </a14:m>
                <a:r>
                  <a:rPr lang="en-US" sz="2200" spc="-1" dirty="0">
                    <a:solidFill>
                      <a:srgbClr val="000000"/>
                    </a:solidFill>
                  </a:rPr>
                  <a:t>muons/spill </a:t>
                </a:r>
                <a:br>
                  <a:rPr lang="en-US" sz="2200" spc="-1" dirty="0">
                    <a:solidFill>
                      <a:srgbClr val="000000"/>
                    </a:solidFill>
                  </a:rPr>
                </a:br>
                <a:r>
                  <a:rPr lang="en-US" sz="2200" spc="-1" dirty="0">
                    <a:solidFill>
                      <a:srgbClr val="000000"/>
                    </a:solidFill>
                  </a:rPr>
                  <a:t>(measured rate ~ kHz/</a:t>
                </a:r>
                <a14:m>
                  <m:oMath xmlns:m="http://schemas.openxmlformats.org/officeDocument/2006/math">
                    <m:sSup>
                      <m:sSupPr>
                        <m:ctrlPr>
                          <a:rPr lang="en-US" sz="2200" i="1" spc="-1" smtClean="0">
                            <a:solidFill>
                              <a:srgbClr val="000000"/>
                            </a:solidFill>
                            <a:latin typeface="Cambria Math" panose="02040503050406030204" pitchFamily="18" charset="0"/>
                          </a:rPr>
                        </m:ctrlPr>
                      </m:sSupPr>
                      <m:e>
                        <m:r>
                          <m:rPr>
                            <m:sty m:val="p"/>
                          </m:rPr>
                          <a:rPr lang="en-US" sz="2200" b="0" i="0" spc="-1" smtClean="0">
                            <a:solidFill>
                              <a:srgbClr val="000000"/>
                            </a:solidFill>
                            <a:latin typeface="Cambria Math" panose="02040503050406030204" pitchFamily="18" charset="0"/>
                          </a:rPr>
                          <m:t>cm</m:t>
                        </m:r>
                      </m:e>
                      <m:sup>
                        <m:r>
                          <a:rPr lang="en-US" sz="2200" b="0" i="0" spc="-1" smtClean="0">
                            <a:solidFill>
                              <a:srgbClr val="000000"/>
                            </a:solidFill>
                            <a:latin typeface="Cambria Math" panose="02040503050406030204" pitchFamily="18" charset="0"/>
                          </a:rPr>
                          <m:t>2</m:t>
                        </m:r>
                      </m:sup>
                    </m:sSup>
                  </m:oMath>
                </a14:m>
                <a:r>
                  <a:rPr lang="en-US" spc="-1" dirty="0">
                    <a:solidFill>
                      <a:srgbClr val="000000"/>
                    </a:solidFill>
                  </a:rPr>
                  <a:t>)</a:t>
                </a:r>
              </a:p>
            </p:txBody>
          </p:sp>
        </mc:Choice>
        <mc:Fallback xmlns="">
          <p:sp>
            <p:nvSpPr>
              <p:cNvPr id="3" name="TextBox 2">
                <a:extLst>
                  <a:ext uri="{FF2B5EF4-FFF2-40B4-BE49-F238E27FC236}">
                    <a16:creationId xmlns:a16="http://schemas.microsoft.com/office/drawing/2014/main" id="{8DA6A276-A02F-1EB7-7532-18867A0072F0}"/>
                  </a:ext>
                </a:extLst>
              </p:cNvPr>
              <p:cNvSpPr txBox="1">
                <a:spLocks noRot="1" noChangeAspect="1" noMove="1" noResize="1" noEditPoints="1" noAdjustHandles="1" noChangeArrowheads="1" noChangeShapeType="1" noTextEdit="1"/>
              </p:cNvSpPr>
              <p:nvPr/>
            </p:nvSpPr>
            <p:spPr>
              <a:xfrm>
                <a:off x="-218769" y="724972"/>
                <a:ext cx="6727723" cy="1695336"/>
              </a:xfrm>
              <a:prstGeom prst="rect">
                <a:avLst/>
              </a:prstGeom>
              <a:blipFill>
                <a:blip r:embed="rId7"/>
                <a:stretch>
                  <a:fillRect t="-3237" b="-6475"/>
                </a:stretch>
              </a:blipFill>
            </p:spPr>
            <p:txBody>
              <a:bodyPr/>
              <a:lstStyle/>
              <a:p>
                <a:r>
                  <a:rPr lang="en-US">
                    <a:noFill/>
                  </a:rPr>
                  <a:t> </a:t>
                </a:r>
              </a:p>
            </p:txBody>
          </p:sp>
        </mc:Fallback>
      </mc:AlternateContent>
      <p:sp>
        <p:nvSpPr>
          <p:cNvPr id="11" name="CustomShape 2">
            <a:extLst>
              <a:ext uri="{FF2B5EF4-FFF2-40B4-BE49-F238E27FC236}">
                <a16:creationId xmlns:a16="http://schemas.microsoft.com/office/drawing/2014/main" id="{BF2981B0-5EF8-72BD-A52B-12C2C39437C1}"/>
              </a:ext>
            </a:extLst>
          </p:cNvPr>
          <p:cNvSpPr/>
          <p:nvPr/>
        </p:nvSpPr>
        <p:spPr>
          <a:xfrm>
            <a:off x="279729" y="2467198"/>
            <a:ext cx="4820514" cy="2244204"/>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862" indent="-367991">
              <a:lnSpc>
                <a:spcPts val="2514"/>
              </a:lnSpc>
              <a:buClr>
                <a:srgbClr val="C00000"/>
              </a:buClr>
              <a:buFont typeface="Arial"/>
              <a:buChar char="•"/>
            </a:pPr>
            <a:r>
              <a:rPr lang="en-US" sz="2400" spc="-1" dirty="0">
                <a:solidFill>
                  <a:srgbClr val="C00000"/>
                </a:solidFill>
                <a:latin typeface="Arial"/>
                <a:ea typeface="DejaVu Sans"/>
              </a:rPr>
              <a:t>Multi-Pad Prototype (7-pad) </a:t>
            </a:r>
            <a:endParaRPr lang="en-US" sz="2400" spc="-1" dirty="0">
              <a:latin typeface="Arial"/>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200 k</a:t>
            </a:r>
            <a:r>
              <a:rPr lang="el-GR" sz="2200" spc="-1" dirty="0">
                <a:solidFill>
                  <a:srgbClr val="000000"/>
                </a:solidFill>
                <a:latin typeface="Arial"/>
                <a:ea typeface="DejaVu Sans"/>
              </a:rPr>
              <a:t>Ω</a:t>
            </a:r>
            <a:r>
              <a:rPr lang="en-US" sz="2200" spc="-1" dirty="0">
                <a:solidFill>
                  <a:srgbClr val="000000"/>
                </a:solidFill>
                <a:latin typeface="Arial"/>
                <a:ea typeface="DejaVu Sans"/>
              </a:rPr>
              <a:t>,10 M</a:t>
            </a:r>
            <a:r>
              <a:rPr lang="el-GR" sz="2200" spc="-1" dirty="0">
                <a:solidFill>
                  <a:srgbClr val="000000"/>
                </a:solidFill>
                <a:latin typeface="Arial"/>
                <a:ea typeface="DejaVu Sans"/>
              </a:rPr>
              <a:t>Ω</a:t>
            </a:r>
            <a:r>
              <a:rPr lang="en-US" sz="2200" spc="-1" dirty="0">
                <a:solidFill>
                  <a:srgbClr val="000000"/>
                </a:solidFill>
                <a:latin typeface="Arial"/>
                <a:ea typeface="DejaVu Sans"/>
              </a:rPr>
              <a:t>/</a:t>
            </a:r>
            <a:r>
              <a:rPr lang="en-US" sz="2200" spc="-1" dirty="0">
                <a:solidFill>
                  <a:srgbClr val="000000"/>
                </a:solidFill>
                <a:latin typeface="Arial"/>
                <a:ea typeface="DejaVu Sans"/>
                <a:sym typeface="Wingdings" panose="05000000000000000000" pitchFamily="2" charset="2"/>
              </a:rPr>
              <a:t> resistive, and capacitive sharing </a:t>
            </a:r>
            <a:endParaRPr lang="en-US" sz="2200" spc="-1" dirty="0">
              <a:solidFill>
                <a:srgbClr val="000000"/>
              </a:solidFill>
              <a:latin typeface="Arial"/>
              <a:ea typeface="DejaVu Sans"/>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Hexagonal pads ø 1</a:t>
            </a:r>
            <a:r>
              <a:rPr lang="el-GR" sz="2200" spc="-1" dirty="0">
                <a:solidFill>
                  <a:srgbClr val="000000"/>
                </a:solidFill>
                <a:latin typeface="Arial"/>
                <a:ea typeface="DejaVu Sans"/>
              </a:rPr>
              <a:t> </a:t>
            </a:r>
            <a:r>
              <a:rPr lang="en-US" sz="2200" spc="-1" dirty="0">
                <a:solidFill>
                  <a:srgbClr val="000000"/>
                </a:solidFill>
                <a:latin typeface="Arial"/>
                <a:ea typeface="DejaVu Sans"/>
              </a:rPr>
              <a:t>cm</a:t>
            </a:r>
            <a:endParaRPr lang="en-US" sz="2200" spc="-1" dirty="0">
              <a:latin typeface="Arial"/>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MgF</a:t>
            </a:r>
            <a:r>
              <a:rPr lang="en-US" sz="2200" spc="-1" baseline="-25000" dirty="0">
                <a:solidFill>
                  <a:srgbClr val="000000"/>
                </a:solidFill>
                <a:latin typeface="Arial"/>
                <a:ea typeface="DejaVu Sans"/>
              </a:rPr>
              <a:t>2</a:t>
            </a:r>
            <a:r>
              <a:rPr lang="en-US" sz="2200" spc="-1" dirty="0">
                <a:solidFill>
                  <a:srgbClr val="000000"/>
                </a:solidFill>
                <a:latin typeface="Arial"/>
                <a:ea typeface="DejaVu Sans"/>
              </a:rPr>
              <a:t> crystal</a:t>
            </a:r>
            <a:endParaRPr lang="en-US" sz="2200" spc="-1" dirty="0">
              <a:latin typeface="Arial"/>
            </a:endParaRPr>
          </a:p>
          <a:p>
            <a:pPr marL="737288" lvl="1" indent="-367991">
              <a:lnSpc>
                <a:spcPts val="2514"/>
              </a:lnSpc>
              <a:buClr>
                <a:srgbClr val="000000"/>
              </a:buClr>
              <a:buFont typeface="Arial"/>
              <a:buChar char="•"/>
            </a:pPr>
            <a:r>
              <a:rPr lang="en-US" sz="2200" spc="-1" dirty="0" err="1">
                <a:solidFill>
                  <a:srgbClr val="000000"/>
                </a:solidFill>
                <a:latin typeface="Arial"/>
                <a:ea typeface="DejaVu Sans"/>
              </a:rPr>
              <a:t>CsI</a:t>
            </a:r>
            <a:r>
              <a:rPr lang="en-US" sz="2200" spc="-1" dirty="0">
                <a:solidFill>
                  <a:srgbClr val="000000"/>
                </a:solidFill>
                <a:latin typeface="Arial"/>
                <a:ea typeface="DejaVu Sans"/>
              </a:rPr>
              <a:t> photocathode</a:t>
            </a:r>
          </a:p>
          <a:p>
            <a:pPr marL="737288" lvl="1" indent="-367991">
              <a:lnSpc>
                <a:spcPts val="2514"/>
              </a:lnSpc>
              <a:buClr>
                <a:srgbClr val="000000"/>
              </a:buClr>
              <a:buFont typeface="Arial"/>
              <a:buChar char="•"/>
            </a:pPr>
            <a:r>
              <a:rPr lang="en-US" sz="2200" spc="-1" dirty="0">
                <a:solidFill>
                  <a:srgbClr val="000000"/>
                </a:solidFill>
                <a:latin typeface="Arial"/>
              </a:rPr>
              <a:t>150 </a:t>
            </a:r>
            <a:r>
              <a:rPr lang="el-GR" sz="2200" spc="-1" dirty="0">
                <a:solidFill>
                  <a:srgbClr val="000000"/>
                </a:solidFill>
                <a:latin typeface="Arial"/>
              </a:rPr>
              <a:t>μ</a:t>
            </a:r>
            <a:r>
              <a:rPr lang="en-US" sz="2200" spc="-1" dirty="0">
                <a:solidFill>
                  <a:srgbClr val="000000"/>
                </a:solidFill>
                <a:latin typeface="Arial"/>
              </a:rPr>
              <a:t>m/128 </a:t>
            </a:r>
            <a:r>
              <a:rPr lang="el-GR" sz="2200" spc="-1" dirty="0">
                <a:solidFill>
                  <a:srgbClr val="000000"/>
                </a:solidFill>
                <a:latin typeface="Arial"/>
              </a:rPr>
              <a:t>μ</a:t>
            </a:r>
            <a:r>
              <a:rPr lang="en-US" sz="2200" spc="-1" dirty="0">
                <a:solidFill>
                  <a:srgbClr val="000000"/>
                </a:solidFill>
                <a:latin typeface="Arial"/>
              </a:rPr>
              <a:t>m drift/</a:t>
            </a:r>
            <a:r>
              <a:rPr lang="en-US" sz="2200" spc="-1" dirty="0" err="1">
                <a:solidFill>
                  <a:srgbClr val="000000"/>
                </a:solidFill>
                <a:latin typeface="Arial"/>
              </a:rPr>
              <a:t>ampl</a:t>
            </a:r>
            <a:r>
              <a:rPr lang="en-US" sz="2200" spc="-1" dirty="0">
                <a:solidFill>
                  <a:srgbClr val="000000"/>
                </a:solidFill>
                <a:latin typeface="Arial"/>
              </a:rPr>
              <a:t>. gap</a:t>
            </a:r>
            <a:endParaRPr lang="en-US" sz="2200" spc="-1" dirty="0">
              <a:latin typeface="Arial"/>
            </a:endParaRPr>
          </a:p>
        </p:txBody>
      </p:sp>
    </p:spTree>
    <p:extLst>
      <p:ext uri="{BB962C8B-B14F-4D97-AF65-F5344CB8AC3E}">
        <p14:creationId xmlns:p14="http://schemas.microsoft.com/office/powerpoint/2010/main" val="206826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5ED43-D6E8-6252-026D-CC4C39D01C2A}"/>
            </a:ext>
          </a:extLst>
        </p:cNvPr>
        <p:cNvGrpSpPr/>
        <p:nvPr/>
      </p:nvGrpSpPr>
      <p:grpSpPr>
        <a:xfrm>
          <a:off x="0" y="0"/>
          <a:ext cx="0" cy="0"/>
          <a:chOff x="0" y="0"/>
          <a:chExt cx="0" cy="0"/>
        </a:xfrm>
      </p:grpSpPr>
      <p:sp>
        <p:nvSpPr>
          <p:cNvPr id="5" name="CustomShape 2">
            <a:extLst>
              <a:ext uri="{FF2B5EF4-FFF2-40B4-BE49-F238E27FC236}">
                <a16:creationId xmlns:a16="http://schemas.microsoft.com/office/drawing/2014/main" id="{D95EEF54-3D6A-1CA1-7D09-33DC2C561A52}"/>
              </a:ext>
            </a:extLst>
          </p:cNvPr>
          <p:cNvSpPr/>
          <p:nvPr/>
        </p:nvSpPr>
        <p:spPr>
          <a:xfrm>
            <a:off x="279729" y="2467198"/>
            <a:ext cx="4820514" cy="2244204"/>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862" indent="-367991">
              <a:lnSpc>
                <a:spcPts val="2514"/>
              </a:lnSpc>
              <a:buClr>
                <a:srgbClr val="C00000"/>
              </a:buClr>
              <a:buFont typeface="Arial"/>
              <a:buChar char="•"/>
            </a:pPr>
            <a:r>
              <a:rPr lang="en-US" sz="2400" spc="-1" dirty="0">
                <a:solidFill>
                  <a:srgbClr val="C00000"/>
                </a:solidFill>
                <a:latin typeface="Arial"/>
                <a:ea typeface="DejaVu Sans"/>
              </a:rPr>
              <a:t>Multi-Pad Prototype (7-pad) </a:t>
            </a:r>
            <a:endParaRPr lang="en-US" sz="2400" spc="-1" dirty="0">
              <a:latin typeface="Arial"/>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200</a:t>
            </a:r>
            <a:r>
              <a:rPr lang="el-GR" sz="2200" spc="-1" dirty="0">
                <a:solidFill>
                  <a:srgbClr val="000000"/>
                </a:solidFill>
                <a:latin typeface="Arial"/>
                <a:ea typeface="DejaVu Sans"/>
              </a:rPr>
              <a:t> </a:t>
            </a:r>
            <a:r>
              <a:rPr lang="en-US" sz="2200" spc="-1" dirty="0">
                <a:solidFill>
                  <a:srgbClr val="000000"/>
                </a:solidFill>
                <a:latin typeface="Arial"/>
                <a:ea typeface="DejaVu Sans"/>
              </a:rPr>
              <a:t>k</a:t>
            </a:r>
            <a:r>
              <a:rPr lang="el-GR" sz="2200" spc="-1" dirty="0">
                <a:solidFill>
                  <a:srgbClr val="000000"/>
                </a:solidFill>
                <a:latin typeface="Arial"/>
                <a:ea typeface="DejaVu Sans"/>
              </a:rPr>
              <a:t>Ω</a:t>
            </a:r>
            <a:r>
              <a:rPr lang="en-US" sz="2200" spc="-1" dirty="0">
                <a:solidFill>
                  <a:srgbClr val="000000"/>
                </a:solidFill>
                <a:latin typeface="Arial"/>
                <a:ea typeface="DejaVu Sans"/>
              </a:rPr>
              <a:t>,10</a:t>
            </a:r>
            <a:r>
              <a:rPr lang="el-GR" sz="2200" spc="-1" dirty="0">
                <a:solidFill>
                  <a:srgbClr val="000000"/>
                </a:solidFill>
                <a:latin typeface="Arial"/>
                <a:ea typeface="DejaVu Sans"/>
              </a:rPr>
              <a:t> </a:t>
            </a:r>
            <a:r>
              <a:rPr lang="en-US" sz="2200" spc="-1" dirty="0">
                <a:solidFill>
                  <a:srgbClr val="000000"/>
                </a:solidFill>
                <a:latin typeface="Arial"/>
                <a:ea typeface="DejaVu Sans"/>
              </a:rPr>
              <a:t>M</a:t>
            </a:r>
            <a:r>
              <a:rPr lang="el-GR" sz="2200" spc="-1" dirty="0">
                <a:solidFill>
                  <a:srgbClr val="000000"/>
                </a:solidFill>
                <a:latin typeface="Arial"/>
                <a:ea typeface="DejaVu Sans"/>
              </a:rPr>
              <a:t>Ω</a:t>
            </a:r>
            <a:r>
              <a:rPr lang="en-US" sz="2200" spc="-1" dirty="0">
                <a:solidFill>
                  <a:srgbClr val="000000"/>
                </a:solidFill>
                <a:latin typeface="Arial"/>
                <a:ea typeface="DejaVu Sans"/>
              </a:rPr>
              <a:t>/</a:t>
            </a:r>
            <a:r>
              <a:rPr lang="en-US" sz="2200" spc="-1" dirty="0">
                <a:solidFill>
                  <a:srgbClr val="000000"/>
                </a:solidFill>
                <a:latin typeface="Arial"/>
                <a:ea typeface="DejaVu Sans"/>
                <a:sym typeface="Wingdings" panose="05000000000000000000" pitchFamily="2" charset="2"/>
              </a:rPr>
              <a:t> resistive, and capacitive sharing </a:t>
            </a:r>
            <a:endParaRPr lang="en-US" sz="2200" spc="-1" dirty="0">
              <a:solidFill>
                <a:srgbClr val="000000"/>
              </a:solidFill>
              <a:latin typeface="Arial"/>
              <a:ea typeface="DejaVu Sans"/>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Hexagonal pads ø 1</a:t>
            </a:r>
            <a:r>
              <a:rPr lang="el-GR" sz="2200" spc="-1" dirty="0">
                <a:solidFill>
                  <a:srgbClr val="000000"/>
                </a:solidFill>
                <a:latin typeface="Arial"/>
                <a:ea typeface="DejaVu Sans"/>
              </a:rPr>
              <a:t> </a:t>
            </a:r>
            <a:r>
              <a:rPr lang="en-US" sz="2200" spc="-1" dirty="0">
                <a:solidFill>
                  <a:srgbClr val="000000"/>
                </a:solidFill>
                <a:latin typeface="Arial"/>
                <a:ea typeface="DejaVu Sans"/>
              </a:rPr>
              <a:t>cm</a:t>
            </a:r>
            <a:endParaRPr lang="en-US" sz="2200" spc="-1" dirty="0">
              <a:latin typeface="Arial"/>
            </a:endParaRPr>
          </a:p>
          <a:p>
            <a:pPr marL="737288" lvl="1" indent="-367991">
              <a:lnSpc>
                <a:spcPts val="2514"/>
              </a:lnSpc>
              <a:buClr>
                <a:srgbClr val="000000"/>
              </a:buClr>
              <a:buFont typeface="Arial"/>
              <a:buChar char="•"/>
            </a:pPr>
            <a:r>
              <a:rPr lang="en-US" sz="2200" spc="-1" dirty="0">
                <a:solidFill>
                  <a:srgbClr val="000000"/>
                </a:solidFill>
                <a:latin typeface="Arial"/>
                <a:ea typeface="DejaVu Sans"/>
              </a:rPr>
              <a:t>MgF</a:t>
            </a:r>
            <a:r>
              <a:rPr lang="en-US" sz="2200" spc="-1" baseline="-25000" dirty="0">
                <a:solidFill>
                  <a:srgbClr val="000000"/>
                </a:solidFill>
                <a:latin typeface="Arial"/>
                <a:ea typeface="DejaVu Sans"/>
              </a:rPr>
              <a:t>2</a:t>
            </a:r>
            <a:r>
              <a:rPr lang="en-US" sz="2200" spc="-1" dirty="0">
                <a:solidFill>
                  <a:srgbClr val="000000"/>
                </a:solidFill>
                <a:latin typeface="Arial"/>
                <a:ea typeface="DejaVu Sans"/>
              </a:rPr>
              <a:t> crystal</a:t>
            </a:r>
            <a:endParaRPr lang="en-US" sz="2200" spc="-1" dirty="0">
              <a:latin typeface="Arial"/>
            </a:endParaRPr>
          </a:p>
          <a:p>
            <a:pPr marL="737288" lvl="1" indent="-367991">
              <a:lnSpc>
                <a:spcPts val="2514"/>
              </a:lnSpc>
              <a:buClr>
                <a:srgbClr val="000000"/>
              </a:buClr>
              <a:buFont typeface="Arial"/>
              <a:buChar char="•"/>
            </a:pPr>
            <a:r>
              <a:rPr lang="en-US" sz="2200" spc="-1" dirty="0" err="1">
                <a:solidFill>
                  <a:srgbClr val="000000"/>
                </a:solidFill>
                <a:latin typeface="Arial"/>
                <a:ea typeface="DejaVu Sans"/>
              </a:rPr>
              <a:t>CsI</a:t>
            </a:r>
            <a:r>
              <a:rPr lang="en-US" sz="2200" spc="-1" dirty="0">
                <a:solidFill>
                  <a:srgbClr val="000000"/>
                </a:solidFill>
                <a:latin typeface="Arial"/>
                <a:ea typeface="DejaVu Sans"/>
              </a:rPr>
              <a:t> photocathode</a:t>
            </a:r>
          </a:p>
          <a:p>
            <a:pPr marL="737288" lvl="1" indent="-367991">
              <a:lnSpc>
                <a:spcPts val="2514"/>
              </a:lnSpc>
              <a:buClr>
                <a:srgbClr val="000000"/>
              </a:buClr>
              <a:buFont typeface="Arial"/>
              <a:buChar char="•"/>
            </a:pPr>
            <a:r>
              <a:rPr lang="en-US" sz="2200" spc="-1" dirty="0">
                <a:solidFill>
                  <a:srgbClr val="000000"/>
                </a:solidFill>
                <a:latin typeface="Arial"/>
              </a:rPr>
              <a:t>150 </a:t>
            </a:r>
            <a:r>
              <a:rPr lang="el-GR" sz="2200" spc="-1" dirty="0">
                <a:solidFill>
                  <a:srgbClr val="000000"/>
                </a:solidFill>
                <a:latin typeface="Arial"/>
              </a:rPr>
              <a:t>μ</a:t>
            </a:r>
            <a:r>
              <a:rPr lang="en-US" sz="2200" spc="-1" dirty="0">
                <a:solidFill>
                  <a:srgbClr val="000000"/>
                </a:solidFill>
                <a:latin typeface="Arial"/>
              </a:rPr>
              <a:t>m/128 </a:t>
            </a:r>
            <a:r>
              <a:rPr lang="el-GR" sz="2200" spc="-1" dirty="0">
                <a:solidFill>
                  <a:srgbClr val="000000"/>
                </a:solidFill>
                <a:latin typeface="Arial"/>
              </a:rPr>
              <a:t>μ</a:t>
            </a:r>
            <a:r>
              <a:rPr lang="en-US" sz="2200" spc="-1" dirty="0">
                <a:solidFill>
                  <a:srgbClr val="000000"/>
                </a:solidFill>
                <a:latin typeface="Arial"/>
              </a:rPr>
              <a:t>m drift/</a:t>
            </a:r>
            <a:r>
              <a:rPr lang="en-US" sz="2200" spc="-1" dirty="0" err="1">
                <a:solidFill>
                  <a:srgbClr val="000000"/>
                </a:solidFill>
                <a:latin typeface="Arial"/>
              </a:rPr>
              <a:t>ampl</a:t>
            </a:r>
            <a:r>
              <a:rPr lang="en-US" sz="2200" spc="-1" dirty="0">
                <a:solidFill>
                  <a:srgbClr val="000000"/>
                </a:solidFill>
                <a:latin typeface="Arial"/>
              </a:rPr>
              <a:t>. gap</a:t>
            </a:r>
            <a:endParaRPr lang="en-US" sz="2200" spc="-1" dirty="0">
              <a:latin typeface="Arial"/>
            </a:endParaRPr>
          </a:p>
        </p:txBody>
      </p:sp>
      <p:sp>
        <p:nvSpPr>
          <p:cNvPr id="10" name="CustomShape 1">
            <a:extLst>
              <a:ext uri="{FF2B5EF4-FFF2-40B4-BE49-F238E27FC236}">
                <a16:creationId xmlns:a16="http://schemas.microsoft.com/office/drawing/2014/main" id="{456C549B-952D-79E8-008E-E0076D515568}"/>
              </a:ext>
            </a:extLst>
          </p:cNvPr>
          <p:cNvSpPr/>
          <p:nvPr/>
        </p:nvSpPr>
        <p:spPr>
          <a:xfrm>
            <a:off x="698981" y="130218"/>
            <a:ext cx="7779920" cy="864919"/>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Detector R&amp;D for the resistivity value</a:t>
            </a:r>
            <a:endParaRPr lang="en-US" sz="2600" spc="-1" dirty="0">
              <a:solidFill>
                <a:srgbClr val="FF0000"/>
              </a:solidFill>
              <a:latin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ABDCDC-0938-C029-B614-96B6B0731293}"/>
                  </a:ext>
                </a:extLst>
              </p:cNvPr>
              <p:cNvSpPr txBox="1"/>
              <p:nvPr/>
            </p:nvSpPr>
            <p:spPr>
              <a:xfrm>
                <a:off x="-218769" y="724972"/>
                <a:ext cx="6727723" cy="1695336"/>
              </a:xfrm>
              <a:prstGeom prst="rect">
                <a:avLst/>
              </a:prstGeom>
              <a:noFill/>
            </p:spPr>
            <p:txBody>
              <a:bodyPr wrap="square">
                <a:spAutoFit/>
              </a:bodyPr>
              <a:lstStyle/>
              <a:p>
                <a:pPr marL="657567" lvl="1" indent="-285750">
                  <a:lnSpc>
                    <a:spcPts val="2513"/>
                  </a:lnSpc>
                  <a:buClr>
                    <a:srgbClr val="000000"/>
                  </a:buClr>
                  <a:buFont typeface="Arial" panose="020B0604020202020204" pitchFamily="34" charset="0"/>
                  <a:buChar char="•"/>
                </a:pPr>
                <a:r>
                  <a:rPr lang="en-US" sz="2200" b="1" spc="-1" dirty="0">
                    <a:solidFill>
                      <a:srgbClr val="000000"/>
                    </a:solidFill>
                    <a:latin typeface="Arial"/>
                  </a:rPr>
                  <a:t>Beam </a:t>
                </a:r>
              </a:p>
              <a:p>
                <a:pPr marL="1114767" lvl="2" indent="-285750">
                  <a:lnSpc>
                    <a:spcPts val="2513"/>
                  </a:lnSpc>
                  <a:buClr>
                    <a:srgbClr val="000000"/>
                  </a:buClr>
                  <a:buFont typeface="Arial" panose="020B0604020202020204" pitchFamily="34" charset="0"/>
                  <a:buChar char="•"/>
                </a:pPr>
                <a:r>
                  <a:rPr lang="en-US" sz="2200" spc="-1" dirty="0">
                    <a:solidFill>
                      <a:srgbClr val="000000"/>
                    </a:solidFill>
                    <a:latin typeface="Arial"/>
                  </a:rPr>
                  <a:t>Muon’s energy (80-150</a:t>
                </a:r>
                <a:r>
                  <a:rPr lang="el-GR" sz="2200" spc="-1" dirty="0">
                    <a:solidFill>
                      <a:srgbClr val="000000"/>
                    </a:solidFill>
                    <a:latin typeface="Arial"/>
                  </a:rPr>
                  <a:t> </a:t>
                </a:r>
                <a:r>
                  <a:rPr lang="en-US" sz="2200" spc="-1" dirty="0">
                    <a:solidFill>
                      <a:srgbClr val="000000"/>
                    </a:solidFill>
                    <a:latin typeface="Arial"/>
                  </a:rPr>
                  <a:t>GeV)</a:t>
                </a:r>
              </a:p>
              <a:p>
                <a:pPr marL="1114767" lvl="2" indent="-285750">
                  <a:lnSpc>
                    <a:spcPts val="2513"/>
                  </a:lnSpc>
                  <a:buClr>
                    <a:srgbClr val="000000"/>
                  </a:buClr>
                  <a:buFont typeface="Arial" panose="020B0604020202020204" pitchFamily="34" charset="0"/>
                  <a:buChar char="•"/>
                </a:pPr>
                <a:r>
                  <a:rPr lang="en-US" sz="2200" spc="-1" dirty="0">
                    <a:solidFill>
                      <a:srgbClr val="000000"/>
                    </a:solidFill>
                    <a:latin typeface="Arial"/>
                  </a:rPr>
                  <a:t>8</a:t>
                </a:r>
                <a:r>
                  <a:rPr lang="el-GR" sz="2200" spc="-1" dirty="0">
                    <a:solidFill>
                      <a:srgbClr val="000000"/>
                    </a:solidFill>
                    <a:latin typeface="Arial"/>
                  </a:rPr>
                  <a:t> </a:t>
                </a:r>
                <a:r>
                  <a:rPr lang="en-US" sz="2200" spc="-1" dirty="0">
                    <a:solidFill>
                      <a:srgbClr val="000000"/>
                    </a:solidFill>
                    <a:latin typeface="Arial"/>
                  </a:rPr>
                  <a:t>cm diameter of beam </a:t>
                </a:r>
              </a:p>
              <a:p>
                <a:pPr marL="1114767" lvl="2" indent="-285750">
                  <a:lnSpc>
                    <a:spcPts val="2513"/>
                  </a:lnSpc>
                  <a:buClr>
                    <a:srgbClr val="000000"/>
                  </a:buClr>
                  <a:buFont typeface="Arial" panose="020B0604020202020204" pitchFamily="34" charset="0"/>
                  <a:buChar char="•"/>
                </a:pPr>
                <a14:m>
                  <m:oMath xmlns:m="http://schemas.openxmlformats.org/officeDocument/2006/math">
                    <m:sSup>
                      <m:sSupPr>
                        <m:ctrlPr>
                          <a:rPr lang="en-US" sz="2200" i="1" spc="-1" smtClean="0">
                            <a:solidFill>
                              <a:srgbClr val="000000"/>
                            </a:solidFill>
                            <a:latin typeface="Cambria Math" panose="02040503050406030204" pitchFamily="18" charset="0"/>
                          </a:rPr>
                        </m:ctrlPr>
                      </m:sSupPr>
                      <m:e>
                        <m:r>
                          <a:rPr lang="en-US" sz="2200" b="0" i="1" spc="-1" smtClean="0">
                            <a:solidFill>
                              <a:srgbClr val="000000"/>
                            </a:solidFill>
                            <a:latin typeface="Cambria Math" panose="02040503050406030204" pitchFamily="18" charset="0"/>
                          </a:rPr>
                          <m:t>10</m:t>
                        </m:r>
                      </m:e>
                      <m:sup>
                        <m:r>
                          <a:rPr lang="en-US" sz="2200" b="0" i="1" spc="-1" smtClean="0">
                            <a:solidFill>
                              <a:srgbClr val="000000"/>
                            </a:solidFill>
                            <a:latin typeface="Cambria Math" panose="02040503050406030204" pitchFamily="18" charset="0"/>
                          </a:rPr>
                          <m:t>5</m:t>
                        </m:r>
                      </m:sup>
                    </m:sSup>
                  </m:oMath>
                </a14:m>
                <a:r>
                  <a:rPr lang="en-US" sz="2200" spc="-1" dirty="0">
                    <a:solidFill>
                      <a:srgbClr val="000000"/>
                    </a:solidFill>
                  </a:rPr>
                  <a:t>muons/spill </a:t>
                </a:r>
                <a:br>
                  <a:rPr lang="en-US" sz="2200" spc="-1" dirty="0">
                    <a:solidFill>
                      <a:srgbClr val="000000"/>
                    </a:solidFill>
                  </a:rPr>
                </a:br>
                <a:r>
                  <a:rPr lang="en-US" sz="2200" spc="-1" dirty="0">
                    <a:solidFill>
                      <a:srgbClr val="000000"/>
                    </a:solidFill>
                  </a:rPr>
                  <a:t>(measured rate ~</a:t>
                </a:r>
                <a:r>
                  <a:rPr lang="el-GR" sz="2200" spc="-1" dirty="0">
                    <a:solidFill>
                      <a:srgbClr val="000000"/>
                    </a:solidFill>
                  </a:rPr>
                  <a:t> </a:t>
                </a:r>
                <a:r>
                  <a:rPr lang="en-US" sz="2200" spc="-1" dirty="0">
                    <a:solidFill>
                      <a:srgbClr val="000000"/>
                    </a:solidFill>
                  </a:rPr>
                  <a:t>kHz/</a:t>
                </a:r>
                <a14:m>
                  <m:oMath xmlns:m="http://schemas.openxmlformats.org/officeDocument/2006/math">
                    <m:sSup>
                      <m:sSupPr>
                        <m:ctrlPr>
                          <a:rPr lang="en-US" sz="2200" i="1" spc="-1" smtClean="0">
                            <a:solidFill>
                              <a:srgbClr val="000000"/>
                            </a:solidFill>
                            <a:latin typeface="Cambria Math" panose="02040503050406030204" pitchFamily="18" charset="0"/>
                          </a:rPr>
                        </m:ctrlPr>
                      </m:sSupPr>
                      <m:e>
                        <m:r>
                          <m:rPr>
                            <m:sty m:val="p"/>
                          </m:rPr>
                          <a:rPr lang="en-US" sz="2200" b="0" i="0" spc="-1" smtClean="0">
                            <a:solidFill>
                              <a:srgbClr val="000000"/>
                            </a:solidFill>
                            <a:latin typeface="Cambria Math" panose="02040503050406030204" pitchFamily="18" charset="0"/>
                          </a:rPr>
                          <m:t>cm</m:t>
                        </m:r>
                      </m:e>
                      <m:sup>
                        <m:r>
                          <a:rPr lang="en-US" sz="2200" b="0" i="0" spc="-1" smtClean="0">
                            <a:solidFill>
                              <a:srgbClr val="000000"/>
                            </a:solidFill>
                            <a:latin typeface="Cambria Math" panose="02040503050406030204" pitchFamily="18" charset="0"/>
                          </a:rPr>
                          <m:t>2</m:t>
                        </m:r>
                      </m:sup>
                    </m:sSup>
                  </m:oMath>
                </a14:m>
                <a:r>
                  <a:rPr lang="en-US" spc="-1" dirty="0">
                    <a:solidFill>
                      <a:srgbClr val="000000"/>
                    </a:solidFill>
                  </a:rPr>
                  <a:t>)</a:t>
                </a:r>
              </a:p>
            </p:txBody>
          </p:sp>
        </mc:Choice>
        <mc:Fallback xmlns="">
          <p:sp>
            <p:nvSpPr>
              <p:cNvPr id="12" name="TextBox 11">
                <a:extLst>
                  <a:ext uri="{FF2B5EF4-FFF2-40B4-BE49-F238E27FC236}">
                    <a16:creationId xmlns:a16="http://schemas.microsoft.com/office/drawing/2014/main" id="{BBABDCDC-0938-C029-B614-96B6B0731293}"/>
                  </a:ext>
                </a:extLst>
              </p:cNvPr>
              <p:cNvSpPr txBox="1">
                <a:spLocks noRot="1" noChangeAspect="1" noMove="1" noResize="1" noEditPoints="1" noAdjustHandles="1" noChangeArrowheads="1" noChangeShapeType="1" noTextEdit="1"/>
              </p:cNvSpPr>
              <p:nvPr/>
            </p:nvSpPr>
            <p:spPr>
              <a:xfrm>
                <a:off x="-218769" y="724972"/>
                <a:ext cx="6727723" cy="1695336"/>
              </a:xfrm>
              <a:prstGeom prst="rect">
                <a:avLst/>
              </a:prstGeom>
              <a:blipFill>
                <a:blip r:embed="rId3"/>
                <a:stretch>
                  <a:fillRect t="-3237" b="-6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stomShape 12">
                <a:extLst>
                  <a:ext uri="{FF2B5EF4-FFF2-40B4-BE49-F238E27FC236}">
                    <a16:creationId xmlns:a16="http://schemas.microsoft.com/office/drawing/2014/main" id="{621641DC-51EC-8F28-B3CF-B26283C93D60}"/>
                  </a:ext>
                </a:extLst>
              </p:cNvPr>
              <p:cNvSpPr/>
              <p:nvPr/>
            </p:nvSpPr>
            <p:spPr>
              <a:xfrm>
                <a:off x="6508954" y="5193763"/>
                <a:ext cx="5364491" cy="539804"/>
              </a:xfrm>
              <a:custGeom>
                <a:avLst/>
                <a:gdLst>
                  <a:gd name="connsiteX0" fmla="*/ 0 w 5364491"/>
                  <a:gd name="connsiteY0" fmla="*/ 0 h 539804"/>
                  <a:gd name="connsiteX1" fmla="*/ 435120 w 5364491"/>
                  <a:gd name="connsiteY1" fmla="*/ 0 h 539804"/>
                  <a:gd name="connsiteX2" fmla="*/ 1031174 w 5364491"/>
                  <a:gd name="connsiteY2" fmla="*/ 0 h 539804"/>
                  <a:gd name="connsiteX3" fmla="*/ 1680874 w 5364491"/>
                  <a:gd name="connsiteY3" fmla="*/ 0 h 539804"/>
                  <a:gd name="connsiteX4" fmla="*/ 2223283 w 5364491"/>
                  <a:gd name="connsiteY4" fmla="*/ 0 h 539804"/>
                  <a:gd name="connsiteX5" fmla="*/ 2926628 w 5364491"/>
                  <a:gd name="connsiteY5" fmla="*/ 0 h 539804"/>
                  <a:gd name="connsiteX6" fmla="*/ 3415393 w 5364491"/>
                  <a:gd name="connsiteY6" fmla="*/ 0 h 539804"/>
                  <a:gd name="connsiteX7" fmla="*/ 3850512 w 5364491"/>
                  <a:gd name="connsiteY7" fmla="*/ 0 h 539804"/>
                  <a:gd name="connsiteX8" fmla="*/ 4553857 w 5364491"/>
                  <a:gd name="connsiteY8" fmla="*/ 0 h 539804"/>
                  <a:gd name="connsiteX9" fmla="*/ 5364491 w 5364491"/>
                  <a:gd name="connsiteY9" fmla="*/ 0 h 539804"/>
                  <a:gd name="connsiteX10" fmla="*/ 5364491 w 5364491"/>
                  <a:gd name="connsiteY10" fmla="*/ 539804 h 539804"/>
                  <a:gd name="connsiteX11" fmla="*/ 4875726 w 5364491"/>
                  <a:gd name="connsiteY11" fmla="*/ 539804 h 539804"/>
                  <a:gd name="connsiteX12" fmla="*/ 4226027 w 5364491"/>
                  <a:gd name="connsiteY12" fmla="*/ 539804 h 539804"/>
                  <a:gd name="connsiteX13" fmla="*/ 3790907 w 5364491"/>
                  <a:gd name="connsiteY13" fmla="*/ 539804 h 539804"/>
                  <a:gd name="connsiteX14" fmla="*/ 3194852 w 5364491"/>
                  <a:gd name="connsiteY14" fmla="*/ 539804 h 539804"/>
                  <a:gd name="connsiteX15" fmla="*/ 2545153 w 5364491"/>
                  <a:gd name="connsiteY15" fmla="*/ 539804 h 539804"/>
                  <a:gd name="connsiteX16" fmla="*/ 1841809 w 5364491"/>
                  <a:gd name="connsiteY16" fmla="*/ 539804 h 539804"/>
                  <a:gd name="connsiteX17" fmla="*/ 1353044 w 5364491"/>
                  <a:gd name="connsiteY17" fmla="*/ 539804 h 539804"/>
                  <a:gd name="connsiteX18" fmla="*/ 810634 w 5364491"/>
                  <a:gd name="connsiteY18" fmla="*/ 539804 h 539804"/>
                  <a:gd name="connsiteX19" fmla="*/ 0 w 5364491"/>
                  <a:gd name="connsiteY19" fmla="*/ 539804 h 539804"/>
                  <a:gd name="connsiteX20" fmla="*/ 0 w 5364491"/>
                  <a:gd name="connsiteY20" fmla="*/ 0 h 53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4491" h="539804" fill="none" extrusionOk="0">
                    <a:moveTo>
                      <a:pt x="0" y="0"/>
                    </a:moveTo>
                    <a:cubicBezTo>
                      <a:pt x="123895" y="-19533"/>
                      <a:pt x="340095" y="47072"/>
                      <a:pt x="435120" y="0"/>
                    </a:cubicBezTo>
                    <a:cubicBezTo>
                      <a:pt x="530145" y="-47072"/>
                      <a:pt x="857245" y="15907"/>
                      <a:pt x="1031174" y="0"/>
                    </a:cubicBezTo>
                    <a:cubicBezTo>
                      <a:pt x="1205103" y="-15907"/>
                      <a:pt x="1449259" y="60005"/>
                      <a:pt x="1680874" y="0"/>
                    </a:cubicBezTo>
                    <a:cubicBezTo>
                      <a:pt x="1912489" y="-60005"/>
                      <a:pt x="2053700" y="32958"/>
                      <a:pt x="2223283" y="0"/>
                    </a:cubicBezTo>
                    <a:cubicBezTo>
                      <a:pt x="2392866" y="-32958"/>
                      <a:pt x="2619864" y="29569"/>
                      <a:pt x="2926628" y="0"/>
                    </a:cubicBezTo>
                    <a:cubicBezTo>
                      <a:pt x="3233392" y="-29569"/>
                      <a:pt x="3308826" y="15264"/>
                      <a:pt x="3415393" y="0"/>
                    </a:cubicBezTo>
                    <a:cubicBezTo>
                      <a:pt x="3521960" y="-15264"/>
                      <a:pt x="3657328" y="27333"/>
                      <a:pt x="3850512" y="0"/>
                    </a:cubicBezTo>
                    <a:cubicBezTo>
                      <a:pt x="4043696" y="-27333"/>
                      <a:pt x="4394491" y="10081"/>
                      <a:pt x="4553857" y="0"/>
                    </a:cubicBezTo>
                    <a:cubicBezTo>
                      <a:pt x="4713223" y="-10081"/>
                      <a:pt x="4983738" y="47549"/>
                      <a:pt x="5364491" y="0"/>
                    </a:cubicBezTo>
                    <a:cubicBezTo>
                      <a:pt x="5427066" y="142099"/>
                      <a:pt x="5322942" y="374334"/>
                      <a:pt x="5364491" y="539804"/>
                    </a:cubicBezTo>
                    <a:cubicBezTo>
                      <a:pt x="5121388" y="581254"/>
                      <a:pt x="5115734" y="521249"/>
                      <a:pt x="4875726" y="539804"/>
                    </a:cubicBezTo>
                    <a:cubicBezTo>
                      <a:pt x="4635718" y="558359"/>
                      <a:pt x="4487700" y="501934"/>
                      <a:pt x="4226027" y="539804"/>
                    </a:cubicBezTo>
                    <a:cubicBezTo>
                      <a:pt x="3964354" y="577674"/>
                      <a:pt x="3991758" y="529945"/>
                      <a:pt x="3790907" y="539804"/>
                    </a:cubicBezTo>
                    <a:cubicBezTo>
                      <a:pt x="3590056" y="549663"/>
                      <a:pt x="3474534" y="486622"/>
                      <a:pt x="3194852" y="539804"/>
                    </a:cubicBezTo>
                    <a:cubicBezTo>
                      <a:pt x="2915171" y="592986"/>
                      <a:pt x="2726926" y="477490"/>
                      <a:pt x="2545153" y="539804"/>
                    </a:cubicBezTo>
                    <a:cubicBezTo>
                      <a:pt x="2363380" y="602118"/>
                      <a:pt x="2059007" y="532658"/>
                      <a:pt x="1841809" y="539804"/>
                    </a:cubicBezTo>
                    <a:cubicBezTo>
                      <a:pt x="1624611" y="546950"/>
                      <a:pt x="1595771" y="539603"/>
                      <a:pt x="1353044" y="539804"/>
                    </a:cubicBezTo>
                    <a:cubicBezTo>
                      <a:pt x="1110317" y="540005"/>
                      <a:pt x="1029828" y="491703"/>
                      <a:pt x="810634" y="539804"/>
                    </a:cubicBezTo>
                    <a:cubicBezTo>
                      <a:pt x="591440" y="587905"/>
                      <a:pt x="230370" y="524028"/>
                      <a:pt x="0" y="539804"/>
                    </a:cubicBezTo>
                    <a:cubicBezTo>
                      <a:pt x="-23768" y="413124"/>
                      <a:pt x="41332" y="252736"/>
                      <a:pt x="0" y="0"/>
                    </a:cubicBezTo>
                    <a:close/>
                  </a:path>
                  <a:path w="5364491" h="539804" stroke="0" extrusionOk="0">
                    <a:moveTo>
                      <a:pt x="0" y="0"/>
                    </a:moveTo>
                    <a:cubicBezTo>
                      <a:pt x="283479" y="-45726"/>
                      <a:pt x="374664" y="22152"/>
                      <a:pt x="649699" y="0"/>
                    </a:cubicBezTo>
                    <a:cubicBezTo>
                      <a:pt x="924734" y="-22152"/>
                      <a:pt x="888773" y="12476"/>
                      <a:pt x="1084819" y="0"/>
                    </a:cubicBezTo>
                    <a:cubicBezTo>
                      <a:pt x="1280865" y="-12476"/>
                      <a:pt x="1423970" y="48835"/>
                      <a:pt x="1519939" y="0"/>
                    </a:cubicBezTo>
                    <a:cubicBezTo>
                      <a:pt x="1615908" y="-48835"/>
                      <a:pt x="1896330" y="32572"/>
                      <a:pt x="2223283" y="0"/>
                    </a:cubicBezTo>
                    <a:cubicBezTo>
                      <a:pt x="2550236" y="-32572"/>
                      <a:pt x="2677182" y="25756"/>
                      <a:pt x="2819338" y="0"/>
                    </a:cubicBezTo>
                    <a:cubicBezTo>
                      <a:pt x="2961495" y="-25756"/>
                      <a:pt x="3151774" y="55813"/>
                      <a:pt x="3308103" y="0"/>
                    </a:cubicBezTo>
                    <a:cubicBezTo>
                      <a:pt x="3464432" y="-55813"/>
                      <a:pt x="3566730" y="12896"/>
                      <a:pt x="3796868" y="0"/>
                    </a:cubicBezTo>
                    <a:cubicBezTo>
                      <a:pt x="4027007" y="-12896"/>
                      <a:pt x="4116009" y="50909"/>
                      <a:pt x="4231987" y="0"/>
                    </a:cubicBezTo>
                    <a:cubicBezTo>
                      <a:pt x="4347965" y="-50909"/>
                      <a:pt x="4674390" y="12987"/>
                      <a:pt x="4828042" y="0"/>
                    </a:cubicBezTo>
                    <a:cubicBezTo>
                      <a:pt x="4981695" y="-12987"/>
                      <a:pt x="5228900" y="14111"/>
                      <a:pt x="5364491" y="0"/>
                    </a:cubicBezTo>
                    <a:cubicBezTo>
                      <a:pt x="5373575" y="204317"/>
                      <a:pt x="5314515" y="357961"/>
                      <a:pt x="5364491" y="539804"/>
                    </a:cubicBezTo>
                    <a:cubicBezTo>
                      <a:pt x="5164787" y="573315"/>
                      <a:pt x="4970860" y="507544"/>
                      <a:pt x="4822081" y="539804"/>
                    </a:cubicBezTo>
                    <a:cubicBezTo>
                      <a:pt x="4673302" y="572064"/>
                      <a:pt x="4425307" y="495684"/>
                      <a:pt x="4226027" y="539804"/>
                    </a:cubicBezTo>
                    <a:cubicBezTo>
                      <a:pt x="4026747" y="583924"/>
                      <a:pt x="3874239" y="504871"/>
                      <a:pt x="3737262" y="539804"/>
                    </a:cubicBezTo>
                    <a:cubicBezTo>
                      <a:pt x="3600286" y="574737"/>
                      <a:pt x="3336231" y="476389"/>
                      <a:pt x="3194852" y="539804"/>
                    </a:cubicBezTo>
                    <a:cubicBezTo>
                      <a:pt x="3053473" y="603219"/>
                      <a:pt x="2762358" y="475753"/>
                      <a:pt x="2491508" y="539804"/>
                    </a:cubicBezTo>
                    <a:cubicBezTo>
                      <a:pt x="2220658" y="603855"/>
                      <a:pt x="2155251" y="518164"/>
                      <a:pt x="1841809" y="539804"/>
                    </a:cubicBezTo>
                    <a:cubicBezTo>
                      <a:pt x="1528367" y="561444"/>
                      <a:pt x="1426074" y="477775"/>
                      <a:pt x="1192109" y="539804"/>
                    </a:cubicBezTo>
                    <a:cubicBezTo>
                      <a:pt x="958144" y="601833"/>
                      <a:pt x="920374" y="494123"/>
                      <a:pt x="703344" y="539804"/>
                    </a:cubicBezTo>
                    <a:cubicBezTo>
                      <a:pt x="486315" y="585485"/>
                      <a:pt x="148240" y="526423"/>
                      <a:pt x="0" y="539804"/>
                    </a:cubicBezTo>
                    <a:cubicBezTo>
                      <a:pt x="-20562" y="386168"/>
                      <a:pt x="2049" y="210935"/>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597932329">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trike="noStrike" spc="-1" dirty="0">
                    <a:latin typeface="Arial"/>
                    <a:ea typeface="Noto Sans CJK SC"/>
                  </a:rPr>
                  <a:t>Best timing 10M</a:t>
                </a:r>
                <a:r>
                  <a:rPr lang="el-GR" sz="2200" b="1" strike="noStrike" spc="-1" dirty="0">
                    <a:latin typeface="Arial"/>
                    <a:ea typeface="Noto Sans CJK SC"/>
                  </a:rPr>
                  <a:t>Ω</a:t>
                </a:r>
                <a:r>
                  <a:rPr lang="en-US" sz="2200" b="1" strike="noStrike" spc="-1" dirty="0">
                    <a:latin typeface="Arial"/>
                    <a:ea typeface="Noto Sans CJK SC"/>
                  </a:rPr>
                  <a:t>/</a:t>
                </a:r>
                <a:r>
                  <a:rPr lang="en-US" sz="2200" spc="-1" dirty="0">
                    <a:solidFill>
                      <a:srgbClr val="000000"/>
                    </a:solidFill>
                    <a:ea typeface="DejaVu Sans"/>
                    <a:sym typeface="Wingdings" panose="05000000000000000000" pitchFamily="2" charset="2"/>
                  </a:rPr>
                  <a:t>  </a:t>
                </a:r>
                <a:r>
                  <a:rPr lang="en-US" sz="2200" b="1" strike="noStrike" spc="-1" dirty="0">
                    <a:latin typeface="Arial"/>
                    <a:ea typeface="Noto Sans CJK SC"/>
                  </a:rPr>
                  <a:t>: 23.3 </a:t>
                </a:r>
                <a14:m>
                  <m:oMath xmlns:m="http://schemas.openxmlformats.org/officeDocument/2006/math">
                    <m:r>
                      <a:rPr lang="en-US" sz="2200" b="1" i="1" strike="noStrike" spc="-1" smtClean="0">
                        <a:latin typeface="Cambria Math" panose="02040503050406030204" pitchFamily="18" charset="0"/>
                        <a:ea typeface="Cambria Math" panose="02040503050406030204" pitchFamily="18" charset="0"/>
                      </a:rPr>
                      <m:t>±</m:t>
                    </m:r>
                  </m:oMath>
                </a14:m>
                <a:r>
                  <a:rPr lang="en-US" sz="2200" b="1" strike="noStrike" spc="-1" dirty="0">
                    <a:latin typeface="Arial"/>
                    <a:ea typeface="Noto Sans CJK SC"/>
                  </a:rPr>
                  <a:t> 0.002 </a:t>
                </a:r>
                <a:r>
                  <a:rPr lang="en-US" sz="2200" b="1" strike="noStrike" spc="-1" dirty="0" err="1">
                    <a:latin typeface="Arial"/>
                    <a:ea typeface="Noto Sans CJK SC"/>
                  </a:rPr>
                  <a:t>ps</a:t>
                </a:r>
                <a:endParaRPr lang="en-US" sz="2200" b="1" strike="noStrike" spc="-1" dirty="0">
                  <a:latin typeface="Arial"/>
                  <a:ea typeface="Noto Sans CJK SC"/>
                </a:endParaRPr>
              </a:p>
            </p:txBody>
          </p:sp>
        </mc:Choice>
        <mc:Fallback xmlns="">
          <p:sp>
            <p:nvSpPr>
              <p:cNvPr id="11" name="CustomShape 12">
                <a:extLst>
                  <a:ext uri="{FF2B5EF4-FFF2-40B4-BE49-F238E27FC236}">
                    <a16:creationId xmlns:a16="http://schemas.microsoft.com/office/drawing/2014/main" id="{621641DC-51EC-8F28-B3CF-B26283C93D60}"/>
                  </a:ext>
                </a:extLst>
              </p:cNvPr>
              <p:cNvSpPr>
                <a:spLocks noRot="1" noChangeAspect="1" noMove="1" noResize="1" noEditPoints="1" noAdjustHandles="1" noChangeArrowheads="1" noChangeShapeType="1" noTextEdit="1"/>
              </p:cNvSpPr>
              <p:nvPr/>
            </p:nvSpPr>
            <p:spPr>
              <a:xfrm>
                <a:off x="6508954" y="5193763"/>
                <a:ext cx="5364491" cy="539804"/>
              </a:xfrm>
              <a:prstGeom prst="rect">
                <a:avLst/>
              </a:prstGeom>
              <a:blipFill>
                <a:blip r:embed="rId4"/>
                <a:stretch>
                  <a:fillRect t="-971"/>
                </a:stretch>
              </a:blipFill>
              <a:ln w="28575">
                <a:solidFill>
                  <a:srgbClr val="FF0000"/>
                </a:solidFill>
                <a:extLst>
                  <a:ext uri="{C807C97D-BFC1-408E-A445-0C87EB9F89A2}">
                    <ask:lineSketchStyleProps xmlns:ask="http://schemas.microsoft.com/office/drawing/2018/sketchyshapes" sd="3597932329">
                      <a:custGeom>
                        <a:avLst/>
                        <a:gdLst>
                          <a:gd name="connsiteX0" fmla="*/ 0 w 5364491"/>
                          <a:gd name="connsiteY0" fmla="*/ 0 h 539804"/>
                          <a:gd name="connsiteX1" fmla="*/ 435120 w 5364491"/>
                          <a:gd name="connsiteY1" fmla="*/ 0 h 539804"/>
                          <a:gd name="connsiteX2" fmla="*/ 1031174 w 5364491"/>
                          <a:gd name="connsiteY2" fmla="*/ 0 h 539804"/>
                          <a:gd name="connsiteX3" fmla="*/ 1680874 w 5364491"/>
                          <a:gd name="connsiteY3" fmla="*/ 0 h 539804"/>
                          <a:gd name="connsiteX4" fmla="*/ 2223283 w 5364491"/>
                          <a:gd name="connsiteY4" fmla="*/ 0 h 539804"/>
                          <a:gd name="connsiteX5" fmla="*/ 2926628 w 5364491"/>
                          <a:gd name="connsiteY5" fmla="*/ 0 h 539804"/>
                          <a:gd name="connsiteX6" fmla="*/ 3415393 w 5364491"/>
                          <a:gd name="connsiteY6" fmla="*/ 0 h 539804"/>
                          <a:gd name="connsiteX7" fmla="*/ 3850512 w 5364491"/>
                          <a:gd name="connsiteY7" fmla="*/ 0 h 539804"/>
                          <a:gd name="connsiteX8" fmla="*/ 4553857 w 5364491"/>
                          <a:gd name="connsiteY8" fmla="*/ 0 h 539804"/>
                          <a:gd name="connsiteX9" fmla="*/ 5364491 w 5364491"/>
                          <a:gd name="connsiteY9" fmla="*/ 0 h 539804"/>
                          <a:gd name="connsiteX10" fmla="*/ 5364491 w 5364491"/>
                          <a:gd name="connsiteY10" fmla="*/ 539804 h 539804"/>
                          <a:gd name="connsiteX11" fmla="*/ 4875726 w 5364491"/>
                          <a:gd name="connsiteY11" fmla="*/ 539804 h 539804"/>
                          <a:gd name="connsiteX12" fmla="*/ 4226027 w 5364491"/>
                          <a:gd name="connsiteY12" fmla="*/ 539804 h 539804"/>
                          <a:gd name="connsiteX13" fmla="*/ 3790907 w 5364491"/>
                          <a:gd name="connsiteY13" fmla="*/ 539804 h 539804"/>
                          <a:gd name="connsiteX14" fmla="*/ 3194852 w 5364491"/>
                          <a:gd name="connsiteY14" fmla="*/ 539804 h 539804"/>
                          <a:gd name="connsiteX15" fmla="*/ 2545153 w 5364491"/>
                          <a:gd name="connsiteY15" fmla="*/ 539804 h 539804"/>
                          <a:gd name="connsiteX16" fmla="*/ 1841809 w 5364491"/>
                          <a:gd name="connsiteY16" fmla="*/ 539804 h 539804"/>
                          <a:gd name="connsiteX17" fmla="*/ 1353044 w 5364491"/>
                          <a:gd name="connsiteY17" fmla="*/ 539804 h 539804"/>
                          <a:gd name="connsiteX18" fmla="*/ 810634 w 5364491"/>
                          <a:gd name="connsiteY18" fmla="*/ 539804 h 539804"/>
                          <a:gd name="connsiteX19" fmla="*/ 0 w 5364491"/>
                          <a:gd name="connsiteY19" fmla="*/ 539804 h 539804"/>
                          <a:gd name="connsiteX20" fmla="*/ 0 w 5364491"/>
                          <a:gd name="connsiteY20" fmla="*/ 0 h 53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64491" h="539804" fill="none" extrusionOk="0">
                            <a:moveTo>
                              <a:pt x="0" y="0"/>
                            </a:moveTo>
                            <a:cubicBezTo>
                              <a:pt x="123895" y="-19533"/>
                              <a:pt x="340095" y="47072"/>
                              <a:pt x="435120" y="0"/>
                            </a:cubicBezTo>
                            <a:cubicBezTo>
                              <a:pt x="530145" y="-47072"/>
                              <a:pt x="857245" y="15907"/>
                              <a:pt x="1031174" y="0"/>
                            </a:cubicBezTo>
                            <a:cubicBezTo>
                              <a:pt x="1205103" y="-15907"/>
                              <a:pt x="1449259" y="60005"/>
                              <a:pt x="1680874" y="0"/>
                            </a:cubicBezTo>
                            <a:cubicBezTo>
                              <a:pt x="1912489" y="-60005"/>
                              <a:pt x="2053700" y="32958"/>
                              <a:pt x="2223283" y="0"/>
                            </a:cubicBezTo>
                            <a:cubicBezTo>
                              <a:pt x="2392866" y="-32958"/>
                              <a:pt x="2619864" y="29569"/>
                              <a:pt x="2926628" y="0"/>
                            </a:cubicBezTo>
                            <a:cubicBezTo>
                              <a:pt x="3233392" y="-29569"/>
                              <a:pt x="3308826" y="15264"/>
                              <a:pt x="3415393" y="0"/>
                            </a:cubicBezTo>
                            <a:cubicBezTo>
                              <a:pt x="3521960" y="-15264"/>
                              <a:pt x="3657328" y="27333"/>
                              <a:pt x="3850512" y="0"/>
                            </a:cubicBezTo>
                            <a:cubicBezTo>
                              <a:pt x="4043696" y="-27333"/>
                              <a:pt x="4394491" y="10081"/>
                              <a:pt x="4553857" y="0"/>
                            </a:cubicBezTo>
                            <a:cubicBezTo>
                              <a:pt x="4713223" y="-10081"/>
                              <a:pt x="4983738" y="47549"/>
                              <a:pt x="5364491" y="0"/>
                            </a:cubicBezTo>
                            <a:cubicBezTo>
                              <a:pt x="5427066" y="142099"/>
                              <a:pt x="5322942" y="374334"/>
                              <a:pt x="5364491" y="539804"/>
                            </a:cubicBezTo>
                            <a:cubicBezTo>
                              <a:pt x="5121388" y="581254"/>
                              <a:pt x="5115734" y="521249"/>
                              <a:pt x="4875726" y="539804"/>
                            </a:cubicBezTo>
                            <a:cubicBezTo>
                              <a:pt x="4635718" y="558359"/>
                              <a:pt x="4487700" y="501934"/>
                              <a:pt x="4226027" y="539804"/>
                            </a:cubicBezTo>
                            <a:cubicBezTo>
                              <a:pt x="3964354" y="577674"/>
                              <a:pt x="3991758" y="529945"/>
                              <a:pt x="3790907" y="539804"/>
                            </a:cubicBezTo>
                            <a:cubicBezTo>
                              <a:pt x="3590056" y="549663"/>
                              <a:pt x="3474534" y="486622"/>
                              <a:pt x="3194852" y="539804"/>
                            </a:cubicBezTo>
                            <a:cubicBezTo>
                              <a:pt x="2915171" y="592986"/>
                              <a:pt x="2726926" y="477490"/>
                              <a:pt x="2545153" y="539804"/>
                            </a:cubicBezTo>
                            <a:cubicBezTo>
                              <a:pt x="2363380" y="602118"/>
                              <a:pt x="2059007" y="532658"/>
                              <a:pt x="1841809" y="539804"/>
                            </a:cubicBezTo>
                            <a:cubicBezTo>
                              <a:pt x="1624611" y="546950"/>
                              <a:pt x="1595771" y="539603"/>
                              <a:pt x="1353044" y="539804"/>
                            </a:cubicBezTo>
                            <a:cubicBezTo>
                              <a:pt x="1110317" y="540005"/>
                              <a:pt x="1029828" y="491703"/>
                              <a:pt x="810634" y="539804"/>
                            </a:cubicBezTo>
                            <a:cubicBezTo>
                              <a:pt x="591440" y="587905"/>
                              <a:pt x="230370" y="524028"/>
                              <a:pt x="0" y="539804"/>
                            </a:cubicBezTo>
                            <a:cubicBezTo>
                              <a:pt x="-23768" y="413124"/>
                              <a:pt x="41332" y="252736"/>
                              <a:pt x="0" y="0"/>
                            </a:cubicBezTo>
                            <a:close/>
                          </a:path>
                          <a:path w="5364491" h="539804" stroke="0" extrusionOk="0">
                            <a:moveTo>
                              <a:pt x="0" y="0"/>
                            </a:moveTo>
                            <a:cubicBezTo>
                              <a:pt x="283479" y="-45726"/>
                              <a:pt x="374664" y="22152"/>
                              <a:pt x="649699" y="0"/>
                            </a:cubicBezTo>
                            <a:cubicBezTo>
                              <a:pt x="924734" y="-22152"/>
                              <a:pt x="888773" y="12476"/>
                              <a:pt x="1084819" y="0"/>
                            </a:cubicBezTo>
                            <a:cubicBezTo>
                              <a:pt x="1280865" y="-12476"/>
                              <a:pt x="1423970" y="48835"/>
                              <a:pt x="1519939" y="0"/>
                            </a:cubicBezTo>
                            <a:cubicBezTo>
                              <a:pt x="1615908" y="-48835"/>
                              <a:pt x="1896330" y="32572"/>
                              <a:pt x="2223283" y="0"/>
                            </a:cubicBezTo>
                            <a:cubicBezTo>
                              <a:pt x="2550236" y="-32572"/>
                              <a:pt x="2677182" y="25756"/>
                              <a:pt x="2819338" y="0"/>
                            </a:cubicBezTo>
                            <a:cubicBezTo>
                              <a:pt x="2961495" y="-25756"/>
                              <a:pt x="3151774" y="55813"/>
                              <a:pt x="3308103" y="0"/>
                            </a:cubicBezTo>
                            <a:cubicBezTo>
                              <a:pt x="3464432" y="-55813"/>
                              <a:pt x="3566730" y="12896"/>
                              <a:pt x="3796868" y="0"/>
                            </a:cubicBezTo>
                            <a:cubicBezTo>
                              <a:pt x="4027007" y="-12896"/>
                              <a:pt x="4116009" y="50909"/>
                              <a:pt x="4231987" y="0"/>
                            </a:cubicBezTo>
                            <a:cubicBezTo>
                              <a:pt x="4347965" y="-50909"/>
                              <a:pt x="4674390" y="12987"/>
                              <a:pt x="4828042" y="0"/>
                            </a:cubicBezTo>
                            <a:cubicBezTo>
                              <a:pt x="4981695" y="-12987"/>
                              <a:pt x="5228900" y="14111"/>
                              <a:pt x="5364491" y="0"/>
                            </a:cubicBezTo>
                            <a:cubicBezTo>
                              <a:pt x="5373575" y="204317"/>
                              <a:pt x="5314515" y="357961"/>
                              <a:pt x="5364491" y="539804"/>
                            </a:cubicBezTo>
                            <a:cubicBezTo>
                              <a:pt x="5164787" y="573315"/>
                              <a:pt x="4970860" y="507544"/>
                              <a:pt x="4822081" y="539804"/>
                            </a:cubicBezTo>
                            <a:cubicBezTo>
                              <a:pt x="4673302" y="572064"/>
                              <a:pt x="4425307" y="495684"/>
                              <a:pt x="4226027" y="539804"/>
                            </a:cubicBezTo>
                            <a:cubicBezTo>
                              <a:pt x="4026747" y="583924"/>
                              <a:pt x="3874239" y="504871"/>
                              <a:pt x="3737262" y="539804"/>
                            </a:cubicBezTo>
                            <a:cubicBezTo>
                              <a:pt x="3600286" y="574737"/>
                              <a:pt x="3336231" y="476389"/>
                              <a:pt x="3194852" y="539804"/>
                            </a:cubicBezTo>
                            <a:cubicBezTo>
                              <a:pt x="3053473" y="603219"/>
                              <a:pt x="2762358" y="475753"/>
                              <a:pt x="2491508" y="539804"/>
                            </a:cubicBezTo>
                            <a:cubicBezTo>
                              <a:pt x="2220658" y="603855"/>
                              <a:pt x="2155251" y="518164"/>
                              <a:pt x="1841809" y="539804"/>
                            </a:cubicBezTo>
                            <a:cubicBezTo>
                              <a:pt x="1528367" y="561444"/>
                              <a:pt x="1426074" y="477775"/>
                              <a:pt x="1192109" y="539804"/>
                            </a:cubicBezTo>
                            <a:cubicBezTo>
                              <a:pt x="958144" y="601833"/>
                              <a:pt x="920374" y="494123"/>
                              <a:pt x="703344" y="539804"/>
                            </a:cubicBezTo>
                            <a:cubicBezTo>
                              <a:pt x="486315" y="585485"/>
                              <a:pt x="148240" y="526423"/>
                              <a:pt x="0" y="539804"/>
                            </a:cubicBezTo>
                            <a:cubicBezTo>
                              <a:pt x="-20562" y="386168"/>
                              <a:pt x="2049" y="210935"/>
                              <a:pt x="0" y="0"/>
                            </a:cubicBezTo>
                            <a:close/>
                          </a:path>
                        </a:pathLst>
                      </a:custGeom>
                      <ask:type>
                        <ask:lineSketchScribble/>
                      </ask:type>
                    </ask:lineSketchStyleProps>
                  </a:ext>
                </a:extLst>
              </a:ln>
            </p:spPr>
            <p:txBody>
              <a:bodyPr/>
              <a:lstStyle/>
              <a:p>
                <a:r>
                  <a:rPr lang="en-US">
                    <a:noFill/>
                  </a:rPr>
                  <a:t> </a:t>
                </a:r>
              </a:p>
            </p:txBody>
          </p:sp>
        </mc:Fallback>
      </mc:AlternateContent>
      <p:sp>
        <p:nvSpPr>
          <p:cNvPr id="13" name="Slide Number Placeholder 12">
            <a:extLst>
              <a:ext uri="{FF2B5EF4-FFF2-40B4-BE49-F238E27FC236}">
                <a16:creationId xmlns:a16="http://schemas.microsoft.com/office/drawing/2014/main" id="{7E8013E3-F98A-8881-138C-EFC43D147383}"/>
              </a:ext>
            </a:extLst>
          </p:cNvPr>
          <p:cNvSpPr>
            <a:spLocks noGrp="1"/>
          </p:cNvSpPr>
          <p:nvPr>
            <p:ph type="sldNum" sz="quarter" idx="12"/>
          </p:nvPr>
        </p:nvSpPr>
        <p:spPr/>
        <p:txBody>
          <a:bodyPr/>
          <a:lstStyle/>
          <a:p>
            <a:fld id="{0CBC77A0-1F4E-42FF-9FFC-F45C3A64AF90}" type="slidenum">
              <a:rPr lang="fr-FR" smtClean="0"/>
              <a:t>24</a:t>
            </a:fld>
            <a:endParaRPr lang="fr-FR"/>
          </a:p>
        </p:txBody>
      </p:sp>
      <p:sp>
        <p:nvSpPr>
          <p:cNvPr id="18" name="TextBox 17">
            <a:extLst>
              <a:ext uri="{FF2B5EF4-FFF2-40B4-BE49-F238E27FC236}">
                <a16:creationId xmlns:a16="http://schemas.microsoft.com/office/drawing/2014/main" id="{3AEF02D9-B2E4-1D4D-E699-A1BA40F192CF}"/>
              </a:ext>
            </a:extLst>
          </p:cNvPr>
          <p:cNvSpPr txBox="1"/>
          <p:nvPr/>
        </p:nvSpPr>
        <p:spPr>
          <a:xfrm>
            <a:off x="7103382" y="1117225"/>
            <a:ext cx="6204856" cy="369332"/>
          </a:xfrm>
          <a:prstGeom prst="rect">
            <a:avLst/>
          </a:prstGeom>
          <a:noFill/>
        </p:spPr>
        <p:txBody>
          <a:bodyPr wrap="square">
            <a:spAutoFit/>
          </a:bodyPr>
          <a:lstStyle/>
          <a:p>
            <a:r>
              <a:rPr lang="en-US" sz="1800" b="1" spc="-1" dirty="0">
                <a:solidFill>
                  <a:srgbClr val="FF0000"/>
                </a:solidFill>
                <a:latin typeface="Arial"/>
                <a:ea typeface="Arial"/>
              </a:rPr>
              <a:t>Muons of 150GeV ~ 11p.e/track in DUT</a:t>
            </a:r>
            <a:endParaRPr lang="el-GR" dirty="0"/>
          </a:p>
        </p:txBody>
      </p:sp>
      <p:sp>
        <p:nvSpPr>
          <p:cNvPr id="21" name="Footer Placeholder 20">
            <a:extLst>
              <a:ext uri="{FF2B5EF4-FFF2-40B4-BE49-F238E27FC236}">
                <a16:creationId xmlns:a16="http://schemas.microsoft.com/office/drawing/2014/main" id="{6BBEE38E-05D9-DB30-B1FC-9438C243F800}"/>
              </a:ext>
            </a:extLst>
          </p:cNvPr>
          <p:cNvSpPr>
            <a:spLocks noGrp="1"/>
          </p:cNvSpPr>
          <p:nvPr>
            <p:ph type="ftr" sz="quarter" idx="11"/>
          </p:nvPr>
        </p:nvSpPr>
        <p:spPr/>
        <p:txBody>
          <a:bodyPr/>
          <a:lstStyle/>
          <a:p>
            <a:r>
              <a:rPr lang="en-US"/>
              <a:t>CEPC 2025</a:t>
            </a:r>
            <a:endParaRPr lang="fr-FR" dirty="0"/>
          </a:p>
        </p:txBody>
      </p:sp>
      <p:pic>
        <p:nvPicPr>
          <p:cNvPr id="9" name="Picture 8">
            <a:extLst>
              <a:ext uri="{FF2B5EF4-FFF2-40B4-BE49-F238E27FC236}">
                <a16:creationId xmlns:a16="http://schemas.microsoft.com/office/drawing/2014/main" id="{953174CC-91EC-6783-4E88-4C341CDBB403}"/>
              </a:ext>
            </a:extLst>
          </p:cNvPr>
          <p:cNvPicPr>
            <a:picLocks noChangeAspect="1"/>
          </p:cNvPicPr>
          <p:nvPr/>
        </p:nvPicPr>
        <p:blipFill>
          <a:blip r:embed="rId5"/>
          <a:stretch>
            <a:fillRect/>
          </a:stretch>
        </p:blipFill>
        <p:spPr>
          <a:xfrm>
            <a:off x="6593113" y="1608646"/>
            <a:ext cx="5052881" cy="3470237"/>
          </a:xfrm>
          <a:prstGeom prst="rect">
            <a:avLst/>
          </a:prstGeom>
        </p:spPr>
      </p:pic>
      <p:sp>
        <p:nvSpPr>
          <p:cNvPr id="14" name="TextBox 13">
            <a:extLst>
              <a:ext uri="{FF2B5EF4-FFF2-40B4-BE49-F238E27FC236}">
                <a16:creationId xmlns:a16="http://schemas.microsoft.com/office/drawing/2014/main" id="{53CC12E5-A88D-8605-EDE5-63D088DFA080}"/>
              </a:ext>
            </a:extLst>
          </p:cNvPr>
          <p:cNvSpPr txBox="1"/>
          <p:nvPr/>
        </p:nvSpPr>
        <p:spPr>
          <a:xfrm>
            <a:off x="10540583" y="2096640"/>
            <a:ext cx="1743121"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p:spTree>
    <p:extLst>
      <p:ext uri="{BB962C8B-B14F-4D97-AF65-F5344CB8AC3E}">
        <p14:creationId xmlns:p14="http://schemas.microsoft.com/office/powerpoint/2010/main" val="1688904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1215-46C2-B7D5-0AB2-C99DAF89CF00}"/>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416A0693-6C46-980C-D01F-780C0A6044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8637" y="615610"/>
            <a:ext cx="7068421" cy="5728038"/>
          </a:xfrm>
          <a:prstGeom prst="rect">
            <a:avLst/>
          </a:prstGeom>
        </p:spPr>
      </p:pic>
      <p:sp>
        <p:nvSpPr>
          <p:cNvPr id="5" name="CustomShape 2">
            <a:extLst>
              <a:ext uri="{FF2B5EF4-FFF2-40B4-BE49-F238E27FC236}">
                <a16:creationId xmlns:a16="http://schemas.microsoft.com/office/drawing/2014/main" id="{DD74E60B-F942-8C91-67A6-76B7E817C358}"/>
              </a:ext>
            </a:extLst>
          </p:cNvPr>
          <p:cNvSpPr/>
          <p:nvPr/>
        </p:nvSpPr>
        <p:spPr>
          <a:xfrm>
            <a:off x="0" y="1017785"/>
            <a:ext cx="5256233" cy="641201"/>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862" indent="-367991">
              <a:lnSpc>
                <a:spcPts val="2514"/>
              </a:lnSpc>
              <a:buClr>
                <a:srgbClr val="C00000"/>
              </a:buClr>
              <a:buFont typeface="Arial"/>
              <a:buChar char="•"/>
            </a:pPr>
            <a:r>
              <a:rPr lang="en-US" sz="2400" spc="-1" dirty="0">
                <a:solidFill>
                  <a:srgbClr val="C00000"/>
                </a:solidFill>
                <a:ea typeface="DejaVu Sans"/>
              </a:rPr>
              <a:t>Uniform Timing Performance</a:t>
            </a:r>
          </a:p>
          <a:p>
            <a:pPr marL="871">
              <a:lnSpc>
                <a:spcPts val="2514"/>
              </a:lnSpc>
              <a:buClr>
                <a:srgbClr val="C00000"/>
              </a:buClr>
            </a:pPr>
            <a:r>
              <a:rPr lang="en-US" sz="2400" spc="-1" dirty="0">
                <a:solidFill>
                  <a:srgbClr val="C00000"/>
                </a:solidFill>
                <a:latin typeface="Arial"/>
                <a:ea typeface="DejaVu Sans"/>
              </a:rPr>
              <a:t>	</a:t>
            </a:r>
            <a:r>
              <a:rPr lang="en-US" sz="2200" spc="-1" dirty="0">
                <a:solidFill>
                  <a:srgbClr val="000000"/>
                </a:solidFill>
                <a:latin typeface="Arial"/>
                <a:ea typeface="DejaVu Sans"/>
              </a:rPr>
              <a:t>Timing below 30 </a:t>
            </a:r>
            <a:r>
              <a:rPr lang="en-US" sz="2200" spc="-1" dirty="0" err="1">
                <a:solidFill>
                  <a:srgbClr val="000000"/>
                </a:solidFill>
                <a:latin typeface="Arial"/>
                <a:ea typeface="DejaVu Sans"/>
              </a:rPr>
              <a:t>ps</a:t>
            </a:r>
            <a:r>
              <a:rPr lang="en-US" sz="2200" spc="-1" dirty="0">
                <a:solidFill>
                  <a:srgbClr val="000000"/>
                </a:solidFill>
                <a:latin typeface="Arial"/>
                <a:ea typeface="DejaVu Sans"/>
              </a:rPr>
              <a:t> over all area</a:t>
            </a:r>
            <a:endParaRPr lang="en-US" sz="2200" spc="-1" dirty="0">
              <a:latin typeface="Arial"/>
            </a:endParaRPr>
          </a:p>
        </p:txBody>
      </p:sp>
      <p:sp>
        <p:nvSpPr>
          <p:cNvPr id="10" name="CustomShape 1">
            <a:extLst>
              <a:ext uri="{FF2B5EF4-FFF2-40B4-BE49-F238E27FC236}">
                <a16:creationId xmlns:a16="http://schemas.microsoft.com/office/drawing/2014/main" id="{5E365C8F-648C-F05A-89FA-E967FF691FEC}"/>
              </a:ext>
            </a:extLst>
          </p:cNvPr>
          <p:cNvSpPr/>
          <p:nvPr/>
        </p:nvSpPr>
        <p:spPr>
          <a:xfrm>
            <a:off x="698980" y="130218"/>
            <a:ext cx="10652191" cy="864919"/>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Diving Into the Details of Our Top-Performing Prototype 10M</a:t>
            </a:r>
            <a:r>
              <a:rPr lang="el-GR" sz="2600" b="1" spc="-1" dirty="0">
                <a:solidFill>
                  <a:srgbClr val="FF0000"/>
                </a:solidFill>
                <a:latin typeface="Arial"/>
                <a:ea typeface="Arial"/>
              </a:rPr>
              <a:t>Ω/</a:t>
            </a:r>
            <a:endParaRPr lang="en-US" sz="2600" spc="-1" dirty="0">
              <a:solidFill>
                <a:srgbClr val="FF0000"/>
              </a:solidFill>
              <a:latin typeface="Arial"/>
            </a:endParaRPr>
          </a:p>
        </p:txBody>
      </p:sp>
      <p:sp>
        <p:nvSpPr>
          <p:cNvPr id="13" name="Slide Number Placeholder 12">
            <a:extLst>
              <a:ext uri="{FF2B5EF4-FFF2-40B4-BE49-F238E27FC236}">
                <a16:creationId xmlns:a16="http://schemas.microsoft.com/office/drawing/2014/main" id="{A72232F0-12CA-0F37-19F8-4DD5CBE6E958}"/>
              </a:ext>
            </a:extLst>
          </p:cNvPr>
          <p:cNvSpPr>
            <a:spLocks noGrp="1"/>
          </p:cNvSpPr>
          <p:nvPr>
            <p:ph type="sldNum" sz="quarter" idx="12"/>
          </p:nvPr>
        </p:nvSpPr>
        <p:spPr/>
        <p:txBody>
          <a:bodyPr/>
          <a:lstStyle/>
          <a:p>
            <a:fld id="{0CBC77A0-1F4E-42FF-9FFC-F45C3A64AF90}" type="slidenum">
              <a:rPr lang="fr-FR" smtClean="0"/>
              <a:t>25</a:t>
            </a:fld>
            <a:endParaRPr lang="fr-FR"/>
          </a:p>
        </p:txBody>
      </p:sp>
      <p:sp>
        <p:nvSpPr>
          <p:cNvPr id="21" name="Footer Placeholder 20">
            <a:extLst>
              <a:ext uri="{FF2B5EF4-FFF2-40B4-BE49-F238E27FC236}">
                <a16:creationId xmlns:a16="http://schemas.microsoft.com/office/drawing/2014/main" id="{C32572BE-4BD8-5F2B-F17B-98BC86C573F2}"/>
              </a:ext>
            </a:extLst>
          </p:cNvPr>
          <p:cNvSpPr>
            <a:spLocks noGrp="1"/>
          </p:cNvSpPr>
          <p:nvPr>
            <p:ph type="ftr" sz="quarter" idx="11"/>
          </p:nvPr>
        </p:nvSpPr>
        <p:spPr/>
        <p:txBody>
          <a:bodyPr/>
          <a:lstStyle/>
          <a:p>
            <a:r>
              <a:rPr lang="en-US"/>
              <a:t>CEPC 2025</a:t>
            </a:r>
            <a:endParaRPr lang="fr-FR" dirty="0"/>
          </a:p>
        </p:txBody>
      </p:sp>
      <p:pic>
        <p:nvPicPr>
          <p:cNvPr id="14" name="Picture 13">
            <a:extLst>
              <a:ext uri="{FF2B5EF4-FFF2-40B4-BE49-F238E27FC236}">
                <a16:creationId xmlns:a16="http://schemas.microsoft.com/office/drawing/2014/main" id="{80E20B9E-AED2-8E7F-1007-59B3CDAE0153}"/>
              </a:ext>
            </a:extLst>
          </p:cNvPr>
          <p:cNvPicPr>
            <a:picLocks noChangeAspect="1"/>
          </p:cNvPicPr>
          <p:nvPr/>
        </p:nvPicPr>
        <p:blipFill>
          <a:blip r:embed="rId4"/>
          <a:stretch>
            <a:fillRect/>
          </a:stretch>
        </p:blipFill>
        <p:spPr>
          <a:xfrm>
            <a:off x="0" y="1924229"/>
            <a:ext cx="5183807" cy="3888934"/>
          </a:xfrm>
          <a:prstGeom prst="rect">
            <a:avLst/>
          </a:prstGeom>
        </p:spPr>
      </p:pic>
      <p:sp>
        <p:nvSpPr>
          <p:cNvPr id="8" name="TextBox 7">
            <a:extLst>
              <a:ext uri="{FF2B5EF4-FFF2-40B4-BE49-F238E27FC236}">
                <a16:creationId xmlns:a16="http://schemas.microsoft.com/office/drawing/2014/main" id="{53CC12E5-A88D-8605-EDE5-63D088DFA080}"/>
              </a:ext>
            </a:extLst>
          </p:cNvPr>
          <p:cNvSpPr txBox="1"/>
          <p:nvPr/>
        </p:nvSpPr>
        <p:spPr>
          <a:xfrm>
            <a:off x="10474642" y="6041463"/>
            <a:ext cx="1743121"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p:spTree>
    <p:extLst>
      <p:ext uri="{BB962C8B-B14F-4D97-AF65-F5344CB8AC3E}">
        <p14:creationId xmlns:p14="http://schemas.microsoft.com/office/powerpoint/2010/main" val="376945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C147-0B4A-520D-CCD0-A85D6964CE24}"/>
            </a:ext>
          </a:extLst>
        </p:cNvPr>
        <p:cNvGrpSpPr/>
        <p:nvPr/>
      </p:nvGrpSpPr>
      <p:grpSpPr>
        <a:xfrm>
          <a:off x="0" y="0"/>
          <a:ext cx="0" cy="0"/>
          <a:chOff x="0" y="0"/>
          <a:chExt cx="0" cy="0"/>
        </a:xfrm>
      </p:grpSpPr>
      <p:sp>
        <p:nvSpPr>
          <p:cNvPr id="10" name="CustomShape 1">
            <a:extLst>
              <a:ext uri="{FF2B5EF4-FFF2-40B4-BE49-F238E27FC236}">
                <a16:creationId xmlns:a16="http://schemas.microsoft.com/office/drawing/2014/main" id="{E8B04C95-871E-6039-D3EE-56D811DA889C}"/>
              </a:ext>
            </a:extLst>
          </p:cNvPr>
          <p:cNvSpPr/>
          <p:nvPr/>
        </p:nvSpPr>
        <p:spPr>
          <a:xfrm>
            <a:off x="698981" y="130219"/>
            <a:ext cx="2941764" cy="543994"/>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spc="-1" dirty="0">
                <a:solidFill>
                  <a:srgbClr val="FF0000"/>
                </a:solidFill>
                <a:latin typeface="Arial"/>
              </a:rPr>
              <a:t>Signal Sharing</a:t>
            </a:r>
          </a:p>
        </p:txBody>
      </p:sp>
      <p:sp>
        <p:nvSpPr>
          <p:cNvPr id="13" name="Slide Number Placeholder 12">
            <a:extLst>
              <a:ext uri="{FF2B5EF4-FFF2-40B4-BE49-F238E27FC236}">
                <a16:creationId xmlns:a16="http://schemas.microsoft.com/office/drawing/2014/main" id="{AB8A5A98-AB3A-FC2E-BB03-9783263527F3}"/>
              </a:ext>
            </a:extLst>
          </p:cNvPr>
          <p:cNvSpPr>
            <a:spLocks noGrp="1"/>
          </p:cNvSpPr>
          <p:nvPr>
            <p:ph type="sldNum" sz="quarter" idx="12"/>
          </p:nvPr>
        </p:nvSpPr>
        <p:spPr/>
        <p:txBody>
          <a:bodyPr/>
          <a:lstStyle/>
          <a:p>
            <a:fld id="{0CBC77A0-1F4E-42FF-9FFC-F45C3A64AF90}" type="slidenum">
              <a:rPr lang="fr-FR" smtClean="0"/>
              <a:t>26</a:t>
            </a:fld>
            <a:endParaRPr lang="fr-FR"/>
          </a:p>
        </p:txBody>
      </p:sp>
      <p:sp>
        <p:nvSpPr>
          <p:cNvPr id="21" name="Footer Placeholder 20">
            <a:extLst>
              <a:ext uri="{FF2B5EF4-FFF2-40B4-BE49-F238E27FC236}">
                <a16:creationId xmlns:a16="http://schemas.microsoft.com/office/drawing/2014/main" id="{F5D5F3FD-C619-1398-66E4-1F60CA178960}"/>
              </a:ext>
            </a:extLst>
          </p:cNvPr>
          <p:cNvSpPr>
            <a:spLocks noGrp="1"/>
          </p:cNvSpPr>
          <p:nvPr>
            <p:ph type="ftr" sz="quarter" idx="11"/>
          </p:nvPr>
        </p:nvSpPr>
        <p:spPr/>
        <p:txBody>
          <a:bodyPr/>
          <a:lstStyle/>
          <a:p>
            <a:r>
              <a:rPr lang="en-US"/>
              <a:t>CEPC 2025</a:t>
            </a:r>
            <a:endParaRPr lang="fr-FR" dirty="0"/>
          </a:p>
        </p:txBody>
      </p:sp>
      <p:pic>
        <p:nvPicPr>
          <p:cNvPr id="7" name="Picture 6">
            <a:extLst>
              <a:ext uri="{FF2B5EF4-FFF2-40B4-BE49-F238E27FC236}">
                <a16:creationId xmlns:a16="http://schemas.microsoft.com/office/drawing/2014/main" id="{3122F4F9-4C9F-5EB3-5F20-A4BC4EF3413A}"/>
              </a:ext>
            </a:extLst>
          </p:cNvPr>
          <p:cNvPicPr>
            <a:picLocks noChangeAspect="1"/>
          </p:cNvPicPr>
          <p:nvPr/>
        </p:nvPicPr>
        <p:blipFill>
          <a:blip r:embed="rId2"/>
          <a:stretch>
            <a:fillRect/>
          </a:stretch>
        </p:blipFill>
        <p:spPr>
          <a:xfrm>
            <a:off x="4977147" y="-42138"/>
            <a:ext cx="6225648" cy="6858000"/>
          </a:xfrm>
          <a:prstGeom prst="rect">
            <a:avLst/>
          </a:prstGeom>
        </p:spPr>
      </p:pic>
      <p:sp>
        <p:nvSpPr>
          <p:cNvPr id="3" name="CustomShape 2">
            <a:extLst>
              <a:ext uri="{FF2B5EF4-FFF2-40B4-BE49-F238E27FC236}">
                <a16:creationId xmlns:a16="http://schemas.microsoft.com/office/drawing/2014/main" id="{0D54EE9A-2068-4FBB-3027-D487DA916D30}"/>
              </a:ext>
            </a:extLst>
          </p:cNvPr>
          <p:cNvSpPr/>
          <p:nvPr/>
        </p:nvSpPr>
        <p:spPr>
          <a:xfrm>
            <a:off x="0" y="2002964"/>
            <a:ext cx="4820514" cy="2564805"/>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862" indent="-367991">
              <a:lnSpc>
                <a:spcPts val="2514"/>
              </a:lnSpc>
              <a:buClr>
                <a:srgbClr val="C00000"/>
              </a:buClr>
              <a:buFont typeface="Arial"/>
              <a:buChar char="•"/>
            </a:pPr>
            <a:r>
              <a:rPr lang="en-US" sz="2400" spc="-1" dirty="0">
                <a:solidFill>
                  <a:srgbClr val="C00000"/>
                </a:solidFill>
                <a:ea typeface="DejaVu Sans"/>
              </a:rPr>
              <a:t>Uniform Timing Performance</a:t>
            </a:r>
          </a:p>
          <a:p>
            <a:pPr marL="458071" lvl="1">
              <a:lnSpc>
                <a:spcPts val="2514"/>
              </a:lnSpc>
              <a:buClr>
                <a:srgbClr val="C00000"/>
              </a:buClr>
            </a:pPr>
            <a:r>
              <a:rPr lang="fr-FR" altLang="fr-FR" sz="2400" b="1" dirty="0">
                <a:latin typeface="Arial" panose="020B0604020202020204" pitchFamily="34" charset="0"/>
              </a:rPr>
              <a:t>Timing </a:t>
            </a:r>
            <a:r>
              <a:rPr lang="fr-FR" altLang="fr-FR" sz="2400" b="1" dirty="0" err="1">
                <a:latin typeface="Arial" panose="020B0604020202020204" pitchFamily="34" charset="0"/>
              </a:rPr>
              <a:t>remains</a:t>
            </a:r>
            <a:r>
              <a:rPr lang="fr-FR" altLang="fr-FR" sz="2400" b="1" dirty="0">
                <a:latin typeface="Arial" panose="020B0604020202020204" pitchFamily="34" charset="0"/>
              </a:rPr>
              <a:t> </a:t>
            </a:r>
            <a:r>
              <a:rPr lang="fr-FR" altLang="fr-FR" sz="2400" b="1" dirty="0" err="1">
                <a:latin typeface="Arial" panose="020B0604020202020204" pitchFamily="34" charset="0"/>
              </a:rPr>
              <a:t>below</a:t>
            </a:r>
            <a:r>
              <a:rPr lang="fr-FR" altLang="fr-FR" sz="2400" b="1" dirty="0">
                <a:latin typeface="Arial" panose="020B0604020202020204" pitchFamily="34" charset="0"/>
              </a:rPr>
              <a:t> 28 </a:t>
            </a:r>
            <a:r>
              <a:rPr lang="fr-FR" altLang="fr-FR" sz="2400" b="1" dirty="0" err="1">
                <a:latin typeface="Arial" panose="020B0604020202020204" pitchFamily="34" charset="0"/>
              </a:rPr>
              <a:t>ps</a:t>
            </a:r>
            <a:r>
              <a:rPr lang="fr-FR" altLang="fr-FR" sz="2400" b="1" dirty="0">
                <a:latin typeface="Arial" panose="020B0604020202020204" pitchFamily="34" charset="0"/>
              </a:rPr>
              <a:t> </a:t>
            </a:r>
            <a:r>
              <a:rPr lang="fr-FR" altLang="fr-FR" sz="2400" dirty="0" err="1">
                <a:latin typeface="Arial" panose="020B0604020202020204" pitchFamily="34" charset="0"/>
              </a:rPr>
              <a:t>during</a:t>
            </a:r>
            <a:r>
              <a:rPr lang="fr-FR" altLang="fr-FR" sz="2400" dirty="0">
                <a:latin typeface="Arial" panose="020B0604020202020204" pitchFamily="34" charset="0"/>
              </a:rPr>
              <a:t> signal-sharing </a:t>
            </a:r>
            <a:r>
              <a:rPr lang="fr-FR" altLang="fr-FR" sz="2400" dirty="0" err="1">
                <a:latin typeface="Arial" panose="020B0604020202020204" pitchFamily="34" charset="0"/>
              </a:rPr>
              <a:t>events</a:t>
            </a:r>
            <a:r>
              <a:rPr lang="fr-FR" altLang="fr-FR" sz="2400" dirty="0">
                <a:latin typeface="Arial" panose="020B0604020202020204" pitchFamily="34" charset="0"/>
              </a:rPr>
              <a:t> at the six </a:t>
            </a:r>
            <a:r>
              <a:rPr lang="fr-FR" altLang="fr-FR" sz="2400" dirty="0" err="1">
                <a:latin typeface="Arial" panose="020B0604020202020204" pitchFamily="34" charset="0"/>
              </a:rPr>
              <a:t>common</a:t>
            </a:r>
            <a:r>
              <a:rPr lang="fr-FR" altLang="fr-FR" sz="2400" dirty="0">
                <a:latin typeface="Arial" panose="020B0604020202020204" pitchFamily="34" charset="0"/>
              </a:rPr>
              <a:t> corners of the central pad, </a:t>
            </a:r>
            <a:r>
              <a:rPr lang="fr-FR" altLang="fr-FR" sz="2400" dirty="0" err="1">
                <a:latin typeface="Arial" panose="020B0604020202020204" pitchFamily="34" charset="0"/>
              </a:rPr>
              <a:t>where</a:t>
            </a:r>
            <a:r>
              <a:rPr lang="fr-FR" altLang="fr-FR" sz="2400" dirty="0">
                <a:latin typeface="Arial" panose="020B0604020202020204" pitchFamily="34" charset="0"/>
              </a:rPr>
              <a:t> </a:t>
            </a:r>
            <a:r>
              <a:rPr lang="fr-FR" altLang="fr-FR" sz="2400" dirty="0" err="1">
                <a:latin typeface="Arial" panose="020B0604020202020204" pitchFamily="34" charset="0"/>
              </a:rPr>
              <a:t>signals</a:t>
            </a:r>
            <a:r>
              <a:rPr lang="fr-FR" altLang="fr-FR" sz="2400" dirty="0">
                <a:latin typeface="Arial" panose="020B0604020202020204" pitchFamily="34" charset="0"/>
              </a:rPr>
              <a:t> are </a:t>
            </a:r>
            <a:r>
              <a:rPr lang="fr-FR" altLang="fr-FR" sz="2400" dirty="0" err="1">
                <a:latin typeface="Arial" panose="020B0604020202020204" pitchFamily="34" charset="0"/>
              </a:rPr>
              <a:t>usually</a:t>
            </a:r>
            <a:r>
              <a:rPr lang="fr-FR" altLang="fr-FR" sz="2400" dirty="0">
                <a:latin typeface="Arial" panose="020B0604020202020204" pitchFamily="34" charset="0"/>
              </a:rPr>
              <a:t> </a:t>
            </a:r>
            <a:r>
              <a:rPr lang="fr-FR" altLang="fr-FR" sz="2400" dirty="0" err="1">
                <a:latin typeface="Arial" panose="020B0604020202020204" pitchFamily="34" charset="0"/>
              </a:rPr>
              <a:t>distributed</a:t>
            </a:r>
            <a:r>
              <a:rPr lang="fr-FR" altLang="fr-FR" sz="2400" dirty="0">
                <a:latin typeface="Arial" panose="020B0604020202020204" pitchFamily="34" charset="0"/>
              </a:rPr>
              <a:t> over </a:t>
            </a:r>
            <a:r>
              <a:rPr lang="fr-FR" altLang="fr-FR" sz="2400" dirty="0" err="1">
                <a:latin typeface="Arial" panose="020B0604020202020204" pitchFamily="34" charset="0"/>
              </a:rPr>
              <a:t>three</a:t>
            </a:r>
            <a:r>
              <a:rPr lang="fr-FR" altLang="fr-FR" sz="2400" dirty="0">
                <a:latin typeface="Arial" panose="020B0604020202020204" pitchFamily="34" charset="0"/>
              </a:rPr>
              <a:t> </a:t>
            </a:r>
            <a:r>
              <a:rPr lang="fr-FR" altLang="fr-FR" sz="2400" dirty="0" err="1">
                <a:latin typeface="Arial" panose="020B0604020202020204" pitchFamily="34" charset="0"/>
              </a:rPr>
              <a:t>readout</a:t>
            </a:r>
            <a:r>
              <a:rPr lang="fr-FR" altLang="fr-FR" sz="2400" dirty="0">
                <a:latin typeface="Arial" panose="020B0604020202020204" pitchFamily="34" charset="0"/>
              </a:rPr>
              <a:t> pads.</a:t>
            </a:r>
          </a:p>
          <a:p>
            <a:pPr marL="871">
              <a:lnSpc>
                <a:spcPts val="2514"/>
              </a:lnSpc>
              <a:buClr>
                <a:srgbClr val="C00000"/>
              </a:buClr>
            </a:pPr>
            <a:endParaRPr lang="en-US" sz="2400" spc="-1" dirty="0">
              <a:solidFill>
                <a:srgbClr val="C00000"/>
              </a:solidFill>
              <a:ea typeface="DejaVu Sans"/>
            </a:endParaRPr>
          </a:p>
        </p:txBody>
      </p:sp>
      <p:sp>
        <p:nvSpPr>
          <p:cNvPr id="8" name="TextBox 7">
            <a:extLst>
              <a:ext uri="{FF2B5EF4-FFF2-40B4-BE49-F238E27FC236}">
                <a16:creationId xmlns:a16="http://schemas.microsoft.com/office/drawing/2014/main" id="{53CC12E5-A88D-8605-EDE5-63D088DFA080}"/>
              </a:ext>
            </a:extLst>
          </p:cNvPr>
          <p:cNvSpPr txBox="1"/>
          <p:nvPr/>
        </p:nvSpPr>
        <p:spPr>
          <a:xfrm>
            <a:off x="3138854" y="6020483"/>
            <a:ext cx="1743121"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p:spTree>
    <p:extLst>
      <p:ext uri="{BB962C8B-B14F-4D97-AF65-F5344CB8AC3E}">
        <p14:creationId xmlns:p14="http://schemas.microsoft.com/office/powerpoint/2010/main" val="381957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CEPC 2025</a:t>
            </a:r>
            <a:endParaRPr lang="fr-FR" dirty="0"/>
          </a:p>
        </p:txBody>
      </p:sp>
      <p:sp>
        <p:nvSpPr>
          <p:cNvPr id="3" name="Slide Number Placeholder 2"/>
          <p:cNvSpPr>
            <a:spLocks noGrp="1"/>
          </p:cNvSpPr>
          <p:nvPr>
            <p:ph type="sldNum" sz="quarter" idx="12"/>
          </p:nvPr>
        </p:nvSpPr>
        <p:spPr/>
        <p:txBody>
          <a:bodyPr/>
          <a:lstStyle/>
          <a:p>
            <a:fld id="{0CBC77A0-1F4E-42FF-9FFC-F45C3A64AF90}" type="slidenum">
              <a:rPr lang="fr-FR" smtClean="0"/>
              <a:t>27</a:t>
            </a:fld>
            <a:endParaRPr lang="fr-FR"/>
          </a:p>
        </p:txBody>
      </p:sp>
      <p:sp>
        <p:nvSpPr>
          <p:cNvPr id="4" name="CustomShape 1">
            <a:extLst>
              <a:ext uri="{FF2B5EF4-FFF2-40B4-BE49-F238E27FC236}">
                <a16:creationId xmlns:a16="http://schemas.microsoft.com/office/drawing/2014/main" id="{E8B04C95-871E-6039-D3EE-56D811DA889C}"/>
              </a:ext>
            </a:extLst>
          </p:cNvPr>
          <p:cNvSpPr/>
          <p:nvPr/>
        </p:nvSpPr>
        <p:spPr>
          <a:xfrm>
            <a:off x="929535" y="36434"/>
            <a:ext cx="5221173" cy="491104"/>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rPr>
              <a:t>Spatial Resolution of 1.1 mm</a:t>
            </a:r>
          </a:p>
        </p:txBody>
      </p:sp>
      <p:pic>
        <p:nvPicPr>
          <p:cNvPr id="5" name="Picture 4"/>
          <p:cNvPicPr>
            <a:picLocks noChangeAspect="1"/>
          </p:cNvPicPr>
          <p:nvPr/>
        </p:nvPicPr>
        <p:blipFill rotWithShape="1">
          <a:blip r:embed="rId2"/>
          <a:srcRect t="1106"/>
          <a:stretch/>
        </p:blipFill>
        <p:spPr>
          <a:xfrm>
            <a:off x="6965429" y="181194"/>
            <a:ext cx="3053727" cy="2909831"/>
          </a:xfrm>
          <a:prstGeom prst="rect">
            <a:avLst/>
          </a:prstGeom>
        </p:spPr>
      </p:pic>
      <p:pic>
        <p:nvPicPr>
          <p:cNvPr id="6" name="Picture 5"/>
          <p:cNvPicPr>
            <a:picLocks noChangeAspect="1"/>
          </p:cNvPicPr>
          <p:nvPr/>
        </p:nvPicPr>
        <p:blipFill rotWithShape="1">
          <a:blip r:embed="rId3"/>
          <a:srcRect t="1242" r="457"/>
          <a:stretch/>
        </p:blipFill>
        <p:spPr>
          <a:xfrm>
            <a:off x="5312172" y="3141593"/>
            <a:ext cx="6203932" cy="3202055"/>
          </a:xfrm>
          <a:prstGeom prst="rect">
            <a:avLst/>
          </a:prstGeom>
        </p:spPr>
      </p:pic>
      <p:sp>
        <p:nvSpPr>
          <p:cNvPr id="7" name="CustomShape 2">
            <a:extLst>
              <a:ext uri="{FF2B5EF4-FFF2-40B4-BE49-F238E27FC236}">
                <a16:creationId xmlns:a16="http://schemas.microsoft.com/office/drawing/2014/main" id="{0D54EE9A-2068-4FBB-3027-D487DA916D30}"/>
              </a:ext>
            </a:extLst>
          </p:cNvPr>
          <p:cNvSpPr/>
          <p:nvPr/>
        </p:nvSpPr>
        <p:spPr>
          <a:xfrm>
            <a:off x="37925" y="1910260"/>
            <a:ext cx="4820514" cy="2885405"/>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368862" indent="-367991">
              <a:lnSpc>
                <a:spcPts val="2514"/>
              </a:lnSpc>
              <a:buClr>
                <a:srgbClr val="C00000"/>
              </a:buClr>
              <a:buFont typeface="Arial"/>
              <a:buChar char="•"/>
            </a:pPr>
            <a:r>
              <a:rPr lang="en-US" sz="2400" spc="-1" dirty="0">
                <a:solidFill>
                  <a:srgbClr val="C00000"/>
                </a:solidFill>
                <a:ea typeface="DejaVu Sans"/>
              </a:rPr>
              <a:t>First indications</a:t>
            </a:r>
          </a:p>
          <a:p>
            <a:pPr marL="800971" lvl="1" indent="-342900">
              <a:lnSpc>
                <a:spcPts val="2514"/>
              </a:lnSpc>
              <a:buFont typeface="Arial" panose="020B0604020202020204" pitchFamily="34" charset="0"/>
              <a:buChar char="•"/>
            </a:pPr>
            <a:r>
              <a:rPr lang="fr-FR" altLang="fr-FR" sz="2400" dirty="0" err="1">
                <a:latin typeface="Arial" panose="020B0604020202020204" pitchFamily="34" charset="0"/>
              </a:rPr>
              <a:t>Combined</a:t>
            </a:r>
            <a:r>
              <a:rPr lang="fr-FR" altLang="fr-FR" sz="2400" dirty="0">
                <a:latin typeface="Arial" panose="020B0604020202020204" pitchFamily="34" charset="0"/>
              </a:rPr>
              <a:t> </a:t>
            </a:r>
            <a:r>
              <a:rPr lang="fr-FR" altLang="fr-FR" sz="2400" dirty="0" err="1">
                <a:latin typeface="Arial" panose="020B0604020202020204" pitchFamily="34" charset="0"/>
              </a:rPr>
              <a:t>tracks</a:t>
            </a:r>
            <a:r>
              <a:rPr lang="fr-FR" altLang="fr-FR" sz="2400" dirty="0">
                <a:latin typeface="Arial" panose="020B0604020202020204" pitchFamily="34" charset="0"/>
              </a:rPr>
              <a:t> in a 20 mm </a:t>
            </a:r>
            <a:r>
              <a:rPr lang="fr-FR" altLang="fr-FR" sz="2400" dirty="0" err="1">
                <a:latin typeface="Arial" panose="020B0604020202020204" pitchFamily="34" charset="0"/>
              </a:rPr>
              <a:t>diameter</a:t>
            </a:r>
            <a:r>
              <a:rPr lang="fr-FR" altLang="fr-FR" sz="2400" dirty="0">
                <a:latin typeface="Arial" panose="020B0604020202020204" pitchFamily="34" charset="0"/>
              </a:rPr>
              <a:t> </a:t>
            </a:r>
            <a:r>
              <a:rPr lang="fr-FR" altLang="fr-FR" sz="2400" dirty="0" err="1">
                <a:latin typeface="Arial" panose="020B0604020202020204" pitchFamily="34" charset="0"/>
              </a:rPr>
              <a:t>from</a:t>
            </a:r>
            <a:r>
              <a:rPr lang="fr-FR" altLang="fr-FR" sz="2400" dirty="0">
                <a:latin typeface="Arial" panose="020B0604020202020204" pitchFamily="34" charset="0"/>
              </a:rPr>
              <a:t> the central pad.</a:t>
            </a:r>
          </a:p>
          <a:p>
            <a:pPr marL="800971" lvl="1" indent="-342900">
              <a:lnSpc>
                <a:spcPts val="2514"/>
              </a:lnSpc>
              <a:buClr>
                <a:srgbClr val="C00000"/>
              </a:buClr>
              <a:buFont typeface="Arial" panose="020B0604020202020204" pitchFamily="34" charset="0"/>
              <a:buChar char="•"/>
            </a:pPr>
            <a:endParaRPr lang="en-US" altLang="fr-FR" sz="2400" dirty="0">
              <a:latin typeface="Arial" panose="020B0604020202020204" pitchFamily="34" charset="0"/>
            </a:endParaRPr>
          </a:p>
          <a:p>
            <a:pPr marL="800971" lvl="1" indent="-342900">
              <a:lnSpc>
                <a:spcPts val="2514"/>
              </a:lnSpc>
              <a:buFont typeface="Arial" panose="020B0604020202020204" pitchFamily="34" charset="0"/>
              <a:buChar char="•"/>
            </a:pPr>
            <a:r>
              <a:rPr lang="en-US" altLang="fr-FR" sz="2400" dirty="0">
                <a:latin typeface="Arial" panose="020B0604020202020204" pitchFamily="34" charset="0"/>
              </a:rPr>
              <a:t>Resulted on a spatial resolution of </a:t>
            </a:r>
            <a:r>
              <a:rPr lang="en-US" altLang="fr-FR" sz="2400" b="1" dirty="0">
                <a:latin typeface="Arial" panose="020B0604020202020204" pitchFamily="34" charset="0"/>
              </a:rPr>
              <a:t>1.19 mm on X and Y direction</a:t>
            </a:r>
            <a:endParaRPr lang="fr-FR" altLang="fr-FR" sz="2400" b="1" dirty="0">
              <a:latin typeface="Arial" panose="020B0604020202020204" pitchFamily="34" charset="0"/>
            </a:endParaRPr>
          </a:p>
          <a:p>
            <a:pPr marL="871">
              <a:lnSpc>
                <a:spcPts val="2514"/>
              </a:lnSpc>
              <a:buClr>
                <a:srgbClr val="C00000"/>
              </a:buClr>
            </a:pPr>
            <a:endParaRPr lang="en-US" sz="2400" spc="-1" dirty="0">
              <a:solidFill>
                <a:srgbClr val="C00000"/>
              </a:solidFill>
              <a:ea typeface="DejaVu Sans"/>
            </a:endParaRPr>
          </a:p>
        </p:txBody>
      </p:sp>
    </p:spTree>
    <p:extLst>
      <p:ext uri="{BB962C8B-B14F-4D97-AF65-F5344CB8AC3E}">
        <p14:creationId xmlns:p14="http://schemas.microsoft.com/office/powerpoint/2010/main" val="3789026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8">
            <a:extLst>
              <a:ext uri="{FF2B5EF4-FFF2-40B4-BE49-F238E27FC236}">
                <a16:creationId xmlns:a16="http://schemas.microsoft.com/office/drawing/2014/main" id="{313DFDE6-3499-F1EC-1524-6F644D17F6D9}"/>
              </a:ext>
            </a:extLst>
          </p:cNvPr>
          <p:cNvPicPr/>
          <p:nvPr/>
        </p:nvPicPr>
        <p:blipFill>
          <a:blip r:embed="rId2"/>
          <a:stretch/>
        </p:blipFill>
        <p:spPr>
          <a:xfrm>
            <a:off x="177568" y="1657499"/>
            <a:ext cx="2125026" cy="2717128"/>
          </a:xfrm>
          <a:prstGeom prst="rect">
            <a:avLst/>
          </a:prstGeom>
          <a:ln>
            <a:noFill/>
          </a:ln>
        </p:spPr>
      </p:pic>
      <p:sp>
        <p:nvSpPr>
          <p:cNvPr id="6" name="TextBox 5">
            <a:extLst>
              <a:ext uri="{FF2B5EF4-FFF2-40B4-BE49-F238E27FC236}">
                <a16:creationId xmlns:a16="http://schemas.microsoft.com/office/drawing/2014/main" id="{19C4581B-65BE-40ED-F882-2CBCA3C37C5F}"/>
              </a:ext>
            </a:extLst>
          </p:cNvPr>
          <p:cNvSpPr txBox="1"/>
          <p:nvPr/>
        </p:nvSpPr>
        <p:spPr>
          <a:xfrm>
            <a:off x="51317" y="591636"/>
            <a:ext cx="5455864" cy="1351075"/>
          </a:xfrm>
          <a:prstGeom prst="rect">
            <a:avLst/>
          </a:prstGeom>
          <a:noFill/>
        </p:spPr>
        <p:txBody>
          <a:bodyPr wrap="square">
            <a:spAutoFit/>
          </a:bodyPr>
          <a:lstStyle/>
          <a:p>
            <a:pPr marL="368770" indent="-365723">
              <a:lnSpc>
                <a:spcPts val="2513"/>
              </a:lnSpc>
              <a:buClr>
                <a:srgbClr val="C00000"/>
              </a:buClr>
              <a:buFont typeface="Arial"/>
              <a:buChar char="•"/>
            </a:pPr>
            <a:r>
              <a:rPr lang="en-US" sz="2400" spc="-1" dirty="0">
                <a:solidFill>
                  <a:srgbClr val="C00000"/>
                </a:solidFill>
                <a:latin typeface="Arial"/>
                <a:ea typeface="DejaVu Sans"/>
              </a:rPr>
              <a:t>Particle Beams @ CERN SPS H4  </a:t>
            </a:r>
            <a:endParaRPr lang="en-US" sz="2400" spc="-1" dirty="0"/>
          </a:p>
          <a:p>
            <a:pPr marL="737540" lvl="1" indent="-365723">
              <a:lnSpc>
                <a:spcPts val="2513"/>
              </a:lnSpc>
              <a:buClr>
                <a:srgbClr val="000000"/>
              </a:buClr>
              <a:buFont typeface="Arial"/>
              <a:buChar char="•"/>
            </a:pPr>
            <a:r>
              <a:rPr lang="en-US" sz="2200" spc="-1" dirty="0">
                <a:solidFill>
                  <a:srgbClr val="000000"/>
                </a:solidFill>
                <a:latin typeface="Arial"/>
                <a:ea typeface="DejaVu Sans"/>
              </a:rPr>
              <a:t>Electrons 30</a:t>
            </a:r>
            <a:r>
              <a:rPr lang="el-GR" sz="2200" spc="-1" dirty="0">
                <a:solidFill>
                  <a:srgbClr val="000000"/>
                </a:solidFill>
                <a:latin typeface="Arial"/>
                <a:ea typeface="DejaVu Sans"/>
              </a:rPr>
              <a:t> </a:t>
            </a:r>
            <a:r>
              <a:rPr lang="en-US" sz="2200" spc="-1" dirty="0">
                <a:solidFill>
                  <a:srgbClr val="000000"/>
                </a:solidFill>
                <a:latin typeface="Arial"/>
                <a:ea typeface="DejaVu Sans"/>
              </a:rPr>
              <a:t>GeV</a:t>
            </a:r>
          </a:p>
          <a:p>
            <a:pPr marL="737540" lvl="1" indent="-365723">
              <a:lnSpc>
                <a:spcPts val="2513"/>
              </a:lnSpc>
              <a:buClr>
                <a:srgbClr val="000000"/>
              </a:buClr>
              <a:buFont typeface="Arial"/>
              <a:buChar char="•"/>
            </a:pPr>
            <a:r>
              <a:rPr lang="en-US" sz="2200" spc="-1" dirty="0">
                <a:solidFill>
                  <a:srgbClr val="000000"/>
                </a:solidFill>
                <a:latin typeface="Arial"/>
                <a:ea typeface="DejaVu Sans"/>
              </a:rPr>
              <a:t>Calculated rate ~1</a:t>
            </a:r>
            <a:r>
              <a:rPr lang="el-GR" sz="2200" spc="-1" dirty="0">
                <a:solidFill>
                  <a:srgbClr val="000000"/>
                </a:solidFill>
                <a:latin typeface="Arial"/>
                <a:ea typeface="DejaVu Sans"/>
              </a:rPr>
              <a:t> </a:t>
            </a:r>
            <a:r>
              <a:rPr lang="en-US" sz="2200" spc="-1" dirty="0">
                <a:solidFill>
                  <a:srgbClr val="000000"/>
                </a:solidFill>
                <a:latin typeface="Arial"/>
                <a:ea typeface="DejaVu Sans"/>
              </a:rPr>
              <a:t>MH/cm</a:t>
            </a:r>
            <a:r>
              <a:rPr lang="en-US" sz="2200" spc="-1" baseline="30000" dirty="0">
                <a:solidFill>
                  <a:srgbClr val="000000"/>
                </a:solidFill>
                <a:latin typeface="Arial"/>
                <a:ea typeface="DejaVu Sans"/>
              </a:rPr>
              <a:t>2</a:t>
            </a:r>
          </a:p>
          <a:p>
            <a:pPr marL="737540" lvl="1" indent="-365723">
              <a:lnSpc>
                <a:spcPts val="2513"/>
              </a:lnSpc>
              <a:buClr>
                <a:srgbClr val="000000"/>
              </a:buClr>
              <a:buFont typeface="Arial"/>
              <a:buChar char="•"/>
            </a:pPr>
            <a:endParaRPr lang="en-US" sz="1935" spc="-1" dirty="0">
              <a:latin typeface="Arial"/>
            </a:endParaRPr>
          </a:p>
        </p:txBody>
      </p:sp>
      <p:pic>
        <p:nvPicPr>
          <p:cNvPr id="7" name="Picture 190">
            <a:extLst>
              <a:ext uri="{FF2B5EF4-FFF2-40B4-BE49-F238E27FC236}">
                <a16:creationId xmlns:a16="http://schemas.microsoft.com/office/drawing/2014/main" id="{C2F764EE-2CD1-21BF-BBC1-3575190F9A8E}"/>
              </a:ext>
            </a:extLst>
          </p:cNvPr>
          <p:cNvPicPr/>
          <p:nvPr/>
        </p:nvPicPr>
        <p:blipFill>
          <a:blip r:embed="rId3"/>
          <a:stretch/>
        </p:blipFill>
        <p:spPr>
          <a:xfrm rot="5400000">
            <a:off x="2794624" y="2064147"/>
            <a:ext cx="2555639" cy="1962202"/>
          </a:xfrm>
          <a:prstGeom prst="rect">
            <a:avLst/>
          </a:prstGeom>
          <a:ln>
            <a:noFill/>
          </a:ln>
        </p:spPr>
      </p:pic>
      <p:sp>
        <p:nvSpPr>
          <p:cNvPr id="8" name="TextBox 7">
            <a:extLst>
              <a:ext uri="{FF2B5EF4-FFF2-40B4-BE49-F238E27FC236}">
                <a16:creationId xmlns:a16="http://schemas.microsoft.com/office/drawing/2014/main" id="{DAFE02B0-9835-7394-DBC8-CF5FD0860E65}"/>
              </a:ext>
            </a:extLst>
          </p:cNvPr>
          <p:cNvSpPr txBox="1"/>
          <p:nvPr/>
        </p:nvSpPr>
        <p:spPr>
          <a:xfrm>
            <a:off x="177568" y="4527176"/>
            <a:ext cx="5307262" cy="1695336"/>
          </a:xfrm>
          <a:prstGeom prst="rect">
            <a:avLst/>
          </a:prstGeom>
          <a:noFill/>
        </p:spPr>
        <p:txBody>
          <a:bodyPr wrap="square">
            <a:spAutoFit/>
          </a:bodyPr>
          <a:lstStyle/>
          <a:p>
            <a:pPr marL="368770" indent="-365723">
              <a:lnSpc>
                <a:spcPts val="2513"/>
              </a:lnSpc>
              <a:buClr>
                <a:srgbClr val="C00000"/>
              </a:buClr>
              <a:buFont typeface="Arial"/>
              <a:buChar char="•"/>
            </a:pPr>
            <a:r>
              <a:rPr lang="en-US" sz="2400" spc="-1" dirty="0">
                <a:solidFill>
                  <a:srgbClr val="C00000"/>
                </a:solidFill>
                <a:latin typeface="Arial"/>
                <a:ea typeface="DejaVu Sans"/>
              </a:rPr>
              <a:t>Multi-Pad Prototype (7-pad) </a:t>
            </a:r>
            <a:endParaRPr lang="en-US" sz="2400" spc="-1" dirty="0">
              <a:latin typeface="Arial"/>
            </a:endParaRPr>
          </a:p>
          <a:p>
            <a:pPr marL="737540" lvl="1" indent="-365723">
              <a:lnSpc>
                <a:spcPts val="2513"/>
              </a:lnSpc>
              <a:buClr>
                <a:srgbClr val="000000"/>
              </a:buClr>
              <a:buFont typeface="Arial"/>
              <a:buChar char="•"/>
            </a:pPr>
            <a:r>
              <a:rPr lang="en-US" sz="2200" spc="-1" dirty="0">
                <a:solidFill>
                  <a:srgbClr val="000000"/>
                </a:solidFill>
                <a:latin typeface="Arial"/>
                <a:ea typeface="DejaVu Sans"/>
              </a:rPr>
              <a:t>10</a:t>
            </a:r>
            <a:r>
              <a:rPr lang="el-GR" sz="2200" spc="-1" dirty="0">
                <a:solidFill>
                  <a:srgbClr val="000000"/>
                </a:solidFill>
                <a:latin typeface="Arial"/>
                <a:ea typeface="DejaVu Sans"/>
              </a:rPr>
              <a:t> </a:t>
            </a:r>
            <a:r>
              <a:rPr lang="en-US" sz="2200" spc="-1" dirty="0">
                <a:solidFill>
                  <a:srgbClr val="000000"/>
                </a:solidFill>
                <a:latin typeface="Arial"/>
                <a:ea typeface="DejaVu Sans"/>
              </a:rPr>
              <a:t>M</a:t>
            </a:r>
            <a:r>
              <a:rPr lang="el-GR" sz="2200" spc="-1" dirty="0">
                <a:solidFill>
                  <a:srgbClr val="000000"/>
                </a:solidFill>
                <a:latin typeface="Arial"/>
                <a:ea typeface="DejaVu Sans"/>
              </a:rPr>
              <a:t>Ω</a:t>
            </a:r>
            <a:r>
              <a:rPr lang="en-US" sz="2200" spc="-1" dirty="0">
                <a:solidFill>
                  <a:srgbClr val="000000"/>
                </a:solidFill>
                <a:latin typeface="Arial"/>
                <a:ea typeface="DejaVu Sans"/>
              </a:rPr>
              <a:t>/</a:t>
            </a:r>
            <a:r>
              <a:rPr lang="en-US" sz="2200" spc="-1" dirty="0">
                <a:solidFill>
                  <a:srgbClr val="000000"/>
                </a:solidFill>
                <a:latin typeface="Arial"/>
                <a:ea typeface="DejaVu Sans"/>
                <a:sym typeface="Wingdings" panose="05000000000000000000" pitchFamily="2" charset="2"/>
              </a:rPr>
              <a:t></a:t>
            </a:r>
            <a:r>
              <a:rPr lang="en-US" sz="2200" spc="-1" dirty="0">
                <a:solidFill>
                  <a:srgbClr val="000000"/>
                </a:solidFill>
                <a:latin typeface="Arial"/>
                <a:ea typeface="DejaVu Sans"/>
              </a:rPr>
              <a:t> Resistive prototype </a:t>
            </a:r>
            <a:endParaRPr lang="en-US" sz="2200" spc="-1" dirty="0">
              <a:latin typeface="Arial"/>
            </a:endParaRPr>
          </a:p>
          <a:p>
            <a:pPr marL="737540" lvl="1" indent="-365723">
              <a:lnSpc>
                <a:spcPts val="2513"/>
              </a:lnSpc>
              <a:buClr>
                <a:srgbClr val="000000"/>
              </a:buClr>
              <a:buFont typeface="Arial"/>
              <a:buChar char="•"/>
            </a:pPr>
            <a:r>
              <a:rPr lang="en-US" sz="2200" spc="-1" dirty="0">
                <a:solidFill>
                  <a:srgbClr val="000000"/>
                </a:solidFill>
                <a:latin typeface="Arial"/>
                <a:ea typeface="DejaVu Sans"/>
              </a:rPr>
              <a:t>Hexagonal pads ø 1</a:t>
            </a:r>
            <a:r>
              <a:rPr lang="el-GR" sz="2200" spc="-1" dirty="0">
                <a:solidFill>
                  <a:srgbClr val="000000"/>
                </a:solidFill>
                <a:latin typeface="Arial"/>
                <a:ea typeface="DejaVu Sans"/>
              </a:rPr>
              <a:t> </a:t>
            </a:r>
            <a:r>
              <a:rPr lang="en-US" sz="2200" spc="-1" dirty="0">
                <a:solidFill>
                  <a:srgbClr val="000000"/>
                </a:solidFill>
                <a:latin typeface="Arial"/>
                <a:ea typeface="DejaVu Sans"/>
              </a:rPr>
              <a:t>cm</a:t>
            </a:r>
            <a:endParaRPr lang="en-US" sz="2200" spc="-1" dirty="0">
              <a:latin typeface="Arial"/>
            </a:endParaRPr>
          </a:p>
          <a:p>
            <a:pPr marL="737540" lvl="1" indent="-365723">
              <a:lnSpc>
                <a:spcPts val="2513"/>
              </a:lnSpc>
              <a:buClr>
                <a:srgbClr val="000000"/>
              </a:buClr>
              <a:buFont typeface="Arial"/>
              <a:buChar char="•"/>
            </a:pPr>
            <a:r>
              <a:rPr lang="en-US" sz="2200" spc="-1" dirty="0">
                <a:solidFill>
                  <a:srgbClr val="000000"/>
                </a:solidFill>
                <a:latin typeface="Arial"/>
                <a:ea typeface="DejaVu Sans"/>
              </a:rPr>
              <a:t>MgF</a:t>
            </a:r>
            <a:r>
              <a:rPr lang="en-US" sz="2200" spc="-1" baseline="-25000" dirty="0">
                <a:solidFill>
                  <a:srgbClr val="000000"/>
                </a:solidFill>
                <a:latin typeface="Arial"/>
                <a:ea typeface="DejaVu Sans"/>
              </a:rPr>
              <a:t>2</a:t>
            </a:r>
            <a:r>
              <a:rPr lang="en-US" sz="2200" spc="-1" dirty="0">
                <a:solidFill>
                  <a:srgbClr val="000000"/>
                </a:solidFill>
                <a:latin typeface="Arial"/>
                <a:ea typeface="DejaVu Sans"/>
              </a:rPr>
              <a:t> crystal</a:t>
            </a:r>
            <a:endParaRPr lang="en-US" sz="2200" spc="-1" dirty="0">
              <a:latin typeface="Arial"/>
            </a:endParaRPr>
          </a:p>
          <a:p>
            <a:pPr marL="737540" lvl="1" indent="-365723">
              <a:lnSpc>
                <a:spcPts val="2513"/>
              </a:lnSpc>
              <a:buClr>
                <a:srgbClr val="000000"/>
              </a:buClr>
              <a:buFont typeface="Arial"/>
              <a:buChar char="•"/>
            </a:pPr>
            <a:r>
              <a:rPr lang="en-US" sz="2200" spc="-1" dirty="0">
                <a:solidFill>
                  <a:srgbClr val="000000"/>
                </a:solidFill>
                <a:latin typeface="Arial"/>
                <a:ea typeface="DejaVu Sans"/>
              </a:rPr>
              <a:t>B4C (12min) photocathode</a:t>
            </a:r>
            <a:endParaRPr lang="en-US" sz="2200" spc="-1" dirty="0">
              <a:latin typeface="Arial"/>
            </a:endParaRPr>
          </a:p>
        </p:txBody>
      </p:sp>
      <p:sp>
        <p:nvSpPr>
          <p:cNvPr id="9" name="TextBox 8">
            <a:extLst>
              <a:ext uri="{FF2B5EF4-FFF2-40B4-BE49-F238E27FC236}">
                <a16:creationId xmlns:a16="http://schemas.microsoft.com/office/drawing/2014/main" id="{9EA9173D-22DA-31CD-CEBA-3359E2359A43}"/>
              </a:ext>
            </a:extLst>
          </p:cNvPr>
          <p:cNvSpPr txBox="1"/>
          <p:nvPr/>
        </p:nvSpPr>
        <p:spPr>
          <a:xfrm>
            <a:off x="5654947" y="6127026"/>
            <a:ext cx="6267685" cy="369332"/>
          </a:xfrm>
          <a:prstGeom prst="rect">
            <a:avLst/>
          </a:prstGeom>
          <a:noFill/>
        </p:spPr>
        <p:txBody>
          <a:bodyPr wrap="square">
            <a:spAutoFit/>
          </a:bodyPr>
          <a:lstStyle/>
          <a:p>
            <a:r>
              <a:rPr lang="en-US" sz="900" b="1" dirty="0"/>
              <a:t>A. Kallitsopoulou </a:t>
            </a:r>
            <a:r>
              <a:rPr lang="en-US" sz="900" b="1" i="1" dirty="0"/>
              <a:t>: </a:t>
            </a:r>
            <a:r>
              <a:rPr lang="en-US" sz="900" i="1" dirty="0"/>
              <a:t>PICOSEC Micromegas Detector, An Innovative solution for Lepton Time Tagging, The 8</a:t>
            </a:r>
            <a:r>
              <a:rPr lang="en-US" sz="900" i="1" baseline="30000" dirty="0"/>
              <a:t>th</a:t>
            </a:r>
            <a:r>
              <a:rPr lang="en-US" sz="900" i="1" dirty="0"/>
              <a:t> International Conference on Micropattern Gaseous Detectors (2024), JINST </a:t>
            </a:r>
            <a:r>
              <a:rPr lang="en-US" sz="900" i="1" dirty="0">
                <a:hlinkClick r:id="rId4"/>
              </a:rPr>
              <a:t>https://arxiv.org/abs/2501.04991</a:t>
            </a:r>
            <a:r>
              <a:rPr lang="en-US" sz="900" i="1" dirty="0"/>
              <a:t> </a:t>
            </a:r>
            <a:endParaRPr lang="el-GR" sz="900" dirty="0"/>
          </a:p>
        </p:txBody>
      </p:sp>
      <p:sp>
        <p:nvSpPr>
          <p:cNvPr id="10" name="CustomShape 1">
            <a:extLst>
              <a:ext uri="{FF2B5EF4-FFF2-40B4-BE49-F238E27FC236}">
                <a16:creationId xmlns:a16="http://schemas.microsoft.com/office/drawing/2014/main" id="{4424E38E-7E1F-1EE4-9AA7-071BA5F3A48C}"/>
              </a:ext>
            </a:extLst>
          </p:cNvPr>
          <p:cNvSpPr/>
          <p:nvPr/>
        </p:nvSpPr>
        <p:spPr>
          <a:xfrm>
            <a:off x="698981" y="130218"/>
            <a:ext cx="7779920" cy="864919"/>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Facing some ENUBET Requirements </a:t>
            </a:r>
            <a:endParaRPr lang="en-US" sz="2600" spc="-1" dirty="0">
              <a:solidFill>
                <a:srgbClr val="FF0000"/>
              </a:solidFill>
              <a:latin typeface="Arial"/>
            </a:endParaRPr>
          </a:p>
        </p:txBody>
      </p:sp>
      <p:sp>
        <p:nvSpPr>
          <p:cNvPr id="18" name="Slide Number Placeholder 17">
            <a:extLst>
              <a:ext uri="{FF2B5EF4-FFF2-40B4-BE49-F238E27FC236}">
                <a16:creationId xmlns:a16="http://schemas.microsoft.com/office/drawing/2014/main" id="{EC5A931F-385B-E90C-7713-F2C96C063D71}"/>
              </a:ext>
            </a:extLst>
          </p:cNvPr>
          <p:cNvSpPr>
            <a:spLocks noGrp="1"/>
          </p:cNvSpPr>
          <p:nvPr>
            <p:ph type="sldNum" sz="quarter" idx="12"/>
          </p:nvPr>
        </p:nvSpPr>
        <p:spPr/>
        <p:txBody>
          <a:bodyPr/>
          <a:lstStyle/>
          <a:p>
            <a:fld id="{0CBC77A0-1F4E-42FF-9FFC-F45C3A64AF90}" type="slidenum">
              <a:rPr lang="fr-FR" smtClean="0"/>
              <a:t>28</a:t>
            </a:fld>
            <a:endParaRPr lang="fr-FR"/>
          </a:p>
        </p:txBody>
      </p:sp>
      <p:sp>
        <p:nvSpPr>
          <p:cNvPr id="19" name="Footer Placeholder 18">
            <a:extLst>
              <a:ext uri="{FF2B5EF4-FFF2-40B4-BE49-F238E27FC236}">
                <a16:creationId xmlns:a16="http://schemas.microsoft.com/office/drawing/2014/main" id="{BF1775C4-C910-A5A2-A806-5C2FD95ACC31}"/>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342915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A2530-ECA2-06C8-6F7A-CC94555DBF0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6A516DC-768D-EF3A-154E-481D83D29AA1}"/>
              </a:ext>
            </a:extLst>
          </p:cNvPr>
          <p:cNvPicPr>
            <a:picLocks noChangeAspect="1"/>
          </p:cNvPicPr>
          <p:nvPr/>
        </p:nvPicPr>
        <p:blipFill>
          <a:blip r:embed="rId2"/>
          <a:srcRect t="4690" b="1941"/>
          <a:stretch/>
        </p:blipFill>
        <p:spPr>
          <a:xfrm>
            <a:off x="5802399" y="366826"/>
            <a:ext cx="6372310" cy="5826272"/>
          </a:xfrm>
          <a:prstGeom prst="rect">
            <a:avLst/>
          </a:prstGeom>
        </p:spPr>
      </p:pic>
      <p:pic>
        <p:nvPicPr>
          <p:cNvPr id="5" name="Picture 188">
            <a:extLst>
              <a:ext uri="{FF2B5EF4-FFF2-40B4-BE49-F238E27FC236}">
                <a16:creationId xmlns:a16="http://schemas.microsoft.com/office/drawing/2014/main" id="{6C73A72A-4C2B-0797-6C5B-CB95386327C9}"/>
              </a:ext>
            </a:extLst>
          </p:cNvPr>
          <p:cNvPicPr/>
          <p:nvPr/>
        </p:nvPicPr>
        <p:blipFill>
          <a:blip r:embed="rId3"/>
          <a:stretch/>
        </p:blipFill>
        <p:spPr>
          <a:xfrm>
            <a:off x="177568" y="1657499"/>
            <a:ext cx="2125026" cy="2717128"/>
          </a:xfrm>
          <a:prstGeom prst="rect">
            <a:avLst/>
          </a:prstGeom>
          <a:ln>
            <a:noFill/>
          </a:ln>
        </p:spPr>
      </p:pic>
      <p:sp>
        <p:nvSpPr>
          <p:cNvPr id="6" name="TextBox 5">
            <a:extLst>
              <a:ext uri="{FF2B5EF4-FFF2-40B4-BE49-F238E27FC236}">
                <a16:creationId xmlns:a16="http://schemas.microsoft.com/office/drawing/2014/main" id="{FB3DECD1-6B80-931C-4327-EE82A04A10F4}"/>
              </a:ext>
            </a:extLst>
          </p:cNvPr>
          <p:cNvSpPr txBox="1"/>
          <p:nvPr/>
        </p:nvSpPr>
        <p:spPr>
          <a:xfrm>
            <a:off x="51317" y="591636"/>
            <a:ext cx="5455864" cy="1351075"/>
          </a:xfrm>
          <a:prstGeom prst="rect">
            <a:avLst/>
          </a:prstGeom>
          <a:noFill/>
        </p:spPr>
        <p:txBody>
          <a:bodyPr wrap="square">
            <a:spAutoFit/>
          </a:bodyPr>
          <a:lstStyle/>
          <a:p>
            <a:pPr marL="368770" indent="-365723">
              <a:lnSpc>
                <a:spcPts val="2513"/>
              </a:lnSpc>
              <a:buClr>
                <a:srgbClr val="C00000"/>
              </a:buClr>
              <a:buFont typeface="Arial"/>
              <a:buChar char="•"/>
            </a:pPr>
            <a:r>
              <a:rPr lang="en-US" sz="2400" spc="-1" dirty="0">
                <a:solidFill>
                  <a:srgbClr val="C00000"/>
                </a:solidFill>
                <a:latin typeface="Arial"/>
                <a:ea typeface="DejaVu Sans"/>
              </a:rPr>
              <a:t>Particle Beams @ CERN SPS H4  </a:t>
            </a:r>
            <a:endParaRPr lang="en-US" sz="2400" spc="-1" dirty="0"/>
          </a:p>
          <a:p>
            <a:pPr marL="737540" lvl="1" indent="-365723">
              <a:lnSpc>
                <a:spcPts val="2513"/>
              </a:lnSpc>
              <a:buClr>
                <a:srgbClr val="000000"/>
              </a:buClr>
              <a:buFont typeface="Arial"/>
              <a:buChar char="•"/>
            </a:pPr>
            <a:r>
              <a:rPr lang="en-US" sz="2200" spc="-1" dirty="0">
                <a:solidFill>
                  <a:srgbClr val="000000"/>
                </a:solidFill>
                <a:latin typeface="Arial"/>
                <a:ea typeface="DejaVu Sans"/>
              </a:rPr>
              <a:t>Electrons 30</a:t>
            </a:r>
            <a:r>
              <a:rPr lang="el-GR" sz="2200" spc="-1" dirty="0">
                <a:solidFill>
                  <a:srgbClr val="000000"/>
                </a:solidFill>
                <a:latin typeface="Arial"/>
                <a:ea typeface="DejaVu Sans"/>
              </a:rPr>
              <a:t> </a:t>
            </a:r>
            <a:r>
              <a:rPr lang="en-US" sz="2200" spc="-1" dirty="0">
                <a:solidFill>
                  <a:srgbClr val="000000"/>
                </a:solidFill>
                <a:latin typeface="Arial"/>
                <a:ea typeface="DejaVu Sans"/>
              </a:rPr>
              <a:t>GeV</a:t>
            </a:r>
          </a:p>
          <a:p>
            <a:pPr marL="737540" lvl="1" indent="-365723">
              <a:lnSpc>
                <a:spcPts val="2513"/>
              </a:lnSpc>
              <a:buClr>
                <a:srgbClr val="000000"/>
              </a:buClr>
              <a:buFont typeface="Arial"/>
              <a:buChar char="•"/>
            </a:pPr>
            <a:r>
              <a:rPr lang="en-US" sz="2200" spc="-1" dirty="0">
                <a:solidFill>
                  <a:srgbClr val="000000"/>
                </a:solidFill>
                <a:latin typeface="Arial"/>
                <a:ea typeface="DejaVu Sans"/>
              </a:rPr>
              <a:t>Calculated rate ~1</a:t>
            </a:r>
            <a:r>
              <a:rPr lang="el-GR" sz="2200" spc="-1" dirty="0">
                <a:solidFill>
                  <a:srgbClr val="000000"/>
                </a:solidFill>
                <a:latin typeface="Arial"/>
                <a:ea typeface="DejaVu Sans"/>
              </a:rPr>
              <a:t> </a:t>
            </a:r>
            <a:r>
              <a:rPr lang="en-US" sz="2200" spc="-1" dirty="0">
                <a:solidFill>
                  <a:srgbClr val="000000"/>
                </a:solidFill>
                <a:latin typeface="Arial"/>
                <a:ea typeface="DejaVu Sans"/>
              </a:rPr>
              <a:t>MH/cm</a:t>
            </a:r>
            <a:r>
              <a:rPr lang="en-US" sz="2200" spc="-1" baseline="30000" dirty="0">
                <a:solidFill>
                  <a:srgbClr val="000000"/>
                </a:solidFill>
                <a:latin typeface="Arial"/>
                <a:ea typeface="DejaVu Sans"/>
              </a:rPr>
              <a:t>2</a:t>
            </a:r>
          </a:p>
          <a:p>
            <a:pPr marL="737540" lvl="1" indent="-365723">
              <a:lnSpc>
                <a:spcPts val="2513"/>
              </a:lnSpc>
              <a:buClr>
                <a:srgbClr val="000000"/>
              </a:buClr>
              <a:buFont typeface="Arial"/>
              <a:buChar char="•"/>
            </a:pPr>
            <a:endParaRPr lang="en-US" sz="1935" spc="-1" dirty="0">
              <a:latin typeface="Arial"/>
            </a:endParaRPr>
          </a:p>
        </p:txBody>
      </p:sp>
      <p:pic>
        <p:nvPicPr>
          <p:cNvPr id="7" name="Picture 190">
            <a:extLst>
              <a:ext uri="{FF2B5EF4-FFF2-40B4-BE49-F238E27FC236}">
                <a16:creationId xmlns:a16="http://schemas.microsoft.com/office/drawing/2014/main" id="{0FCADADB-11A4-2156-DF72-0B616686BA70}"/>
              </a:ext>
            </a:extLst>
          </p:cNvPr>
          <p:cNvPicPr/>
          <p:nvPr/>
        </p:nvPicPr>
        <p:blipFill>
          <a:blip r:embed="rId4"/>
          <a:stretch/>
        </p:blipFill>
        <p:spPr>
          <a:xfrm rot="5400000">
            <a:off x="2794624" y="2064147"/>
            <a:ext cx="2555639" cy="1962202"/>
          </a:xfrm>
          <a:prstGeom prst="rect">
            <a:avLst/>
          </a:prstGeom>
          <a:ln>
            <a:noFill/>
          </a:ln>
        </p:spPr>
      </p:pic>
      <p:sp>
        <p:nvSpPr>
          <p:cNvPr id="9" name="TextBox 8">
            <a:extLst>
              <a:ext uri="{FF2B5EF4-FFF2-40B4-BE49-F238E27FC236}">
                <a16:creationId xmlns:a16="http://schemas.microsoft.com/office/drawing/2014/main" id="{B5C2C011-8BD1-F212-A265-F7769B872529}"/>
              </a:ext>
            </a:extLst>
          </p:cNvPr>
          <p:cNvSpPr txBox="1"/>
          <p:nvPr/>
        </p:nvSpPr>
        <p:spPr>
          <a:xfrm>
            <a:off x="5654947" y="6127026"/>
            <a:ext cx="6267685" cy="369332"/>
          </a:xfrm>
          <a:prstGeom prst="rect">
            <a:avLst/>
          </a:prstGeom>
          <a:noFill/>
        </p:spPr>
        <p:txBody>
          <a:bodyPr wrap="square">
            <a:spAutoFit/>
          </a:bodyPr>
          <a:lstStyle/>
          <a:p>
            <a:r>
              <a:rPr lang="en-US" sz="900" b="1" dirty="0"/>
              <a:t>A. Kallitsopoulou </a:t>
            </a:r>
            <a:r>
              <a:rPr lang="en-US" sz="900" b="1" i="1" dirty="0"/>
              <a:t>: </a:t>
            </a:r>
            <a:r>
              <a:rPr lang="en-US" sz="900" i="1" dirty="0"/>
              <a:t>PICOSEC Micromegas Detector, An Innovative solution for Lepton Time Tagging, The 8</a:t>
            </a:r>
            <a:r>
              <a:rPr lang="en-US" sz="900" i="1" baseline="30000" dirty="0"/>
              <a:t>th</a:t>
            </a:r>
            <a:r>
              <a:rPr lang="en-US" sz="900" i="1" dirty="0"/>
              <a:t> International Conference on Micropattern Gaseous Detectors (2024), JINST </a:t>
            </a:r>
            <a:r>
              <a:rPr lang="en-US" sz="900" i="1" dirty="0">
                <a:hlinkClick r:id="rId5"/>
              </a:rPr>
              <a:t>https://arxiv.org/abs/2501.04991</a:t>
            </a:r>
            <a:r>
              <a:rPr lang="en-US" sz="900" i="1" dirty="0"/>
              <a:t> </a:t>
            </a:r>
            <a:endParaRPr lang="el-GR" sz="900" dirty="0"/>
          </a:p>
        </p:txBody>
      </p:sp>
      <p:sp>
        <p:nvSpPr>
          <p:cNvPr id="10" name="CustomShape 1">
            <a:extLst>
              <a:ext uri="{FF2B5EF4-FFF2-40B4-BE49-F238E27FC236}">
                <a16:creationId xmlns:a16="http://schemas.microsoft.com/office/drawing/2014/main" id="{E4206B99-09C2-89A4-21E2-17A3EA32580B}"/>
              </a:ext>
            </a:extLst>
          </p:cNvPr>
          <p:cNvSpPr/>
          <p:nvPr/>
        </p:nvSpPr>
        <p:spPr>
          <a:xfrm>
            <a:off x="698981" y="130218"/>
            <a:ext cx="7779920" cy="864919"/>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Facing some ENUBET Requirements </a:t>
            </a:r>
            <a:endParaRPr lang="en-US" sz="2600" spc="-1" dirty="0">
              <a:solidFill>
                <a:srgbClr val="FF0000"/>
              </a:solidFill>
              <a:latin typeface="Arial"/>
            </a:endParaRPr>
          </a:p>
        </p:txBody>
      </p:sp>
      <p:sp>
        <p:nvSpPr>
          <p:cNvPr id="12" name="CustomShape 12">
            <a:extLst>
              <a:ext uri="{FF2B5EF4-FFF2-40B4-BE49-F238E27FC236}">
                <a16:creationId xmlns:a16="http://schemas.microsoft.com/office/drawing/2014/main" id="{770D84BB-CEDF-8315-B2D3-1892A775AEE6}"/>
              </a:ext>
            </a:extLst>
          </p:cNvPr>
          <p:cNvSpPr/>
          <p:nvPr/>
        </p:nvSpPr>
        <p:spPr>
          <a:xfrm>
            <a:off x="5556232" y="2836322"/>
            <a:ext cx="6546799" cy="724759"/>
          </a:xfrm>
          <a:custGeom>
            <a:avLst/>
            <a:gdLst>
              <a:gd name="connsiteX0" fmla="*/ 0 w 6546799"/>
              <a:gd name="connsiteY0" fmla="*/ 0 h 724759"/>
              <a:gd name="connsiteX1" fmla="*/ 464228 w 6546799"/>
              <a:gd name="connsiteY1" fmla="*/ 0 h 724759"/>
              <a:gd name="connsiteX2" fmla="*/ 862987 w 6546799"/>
              <a:gd name="connsiteY2" fmla="*/ 0 h 724759"/>
              <a:gd name="connsiteX3" fmla="*/ 1523619 w 6546799"/>
              <a:gd name="connsiteY3" fmla="*/ 0 h 724759"/>
              <a:gd name="connsiteX4" fmla="*/ 2053314 w 6546799"/>
              <a:gd name="connsiteY4" fmla="*/ 0 h 724759"/>
              <a:gd name="connsiteX5" fmla="*/ 2713946 w 6546799"/>
              <a:gd name="connsiteY5" fmla="*/ 0 h 724759"/>
              <a:gd name="connsiteX6" fmla="*/ 3440045 w 6546799"/>
              <a:gd name="connsiteY6" fmla="*/ 0 h 724759"/>
              <a:gd name="connsiteX7" fmla="*/ 4100677 w 6546799"/>
              <a:gd name="connsiteY7" fmla="*/ 0 h 724759"/>
              <a:gd name="connsiteX8" fmla="*/ 4826776 w 6546799"/>
              <a:gd name="connsiteY8" fmla="*/ 0 h 724759"/>
              <a:gd name="connsiteX9" fmla="*/ 5225536 w 6546799"/>
              <a:gd name="connsiteY9" fmla="*/ 0 h 724759"/>
              <a:gd name="connsiteX10" fmla="*/ 5820699 w 6546799"/>
              <a:gd name="connsiteY10" fmla="*/ 0 h 724759"/>
              <a:gd name="connsiteX11" fmla="*/ 6546799 w 6546799"/>
              <a:gd name="connsiteY11" fmla="*/ 0 h 724759"/>
              <a:gd name="connsiteX12" fmla="*/ 6546799 w 6546799"/>
              <a:gd name="connsiteY12" fmla="*/ 362380 h 724759"/>
              <a:gd name="connsiteX13" fmla="*/ 6546799 w 6546799"/>
              <a:gd name="connsiteY13" fmla="*/ 724759 h 724759"/>
              <a:gd name="connsiteX14" fmla="*/ 5951635 w 6546799"/>
              <a:gd name="connsiteY14" fmla="*/ 724759 h 724759"/>
              <a:gd name="connsiteX15" fmla="*/ 5552876 w 6546799"/>
              <a:gd name="connsiteY15" fmla="*/ 724759 h 724759"/>
              <a:gd name="connsiteX16" fmla="*/ 4957712 w 6546799"/>
              <a:gd name="connsiteY16" fmla="*/ 724759 h 724759"/>
              <a:gd name="connsiteX17" fmla="*/ 4362549 w 6546799"/>
              <a:gd name="connsiteY17" fmla="*/ 724759 h 724759"/>
              <a:gd name="connsiteX18" fmla="*/ 3963789 w 6546799"/>
              <a:gd name="connsiteY18" fmla="*/ 724759 h 724759"/>
              <a:gd name="connsiteX19" fmla="*/ 3434094 w 6546799"/>
              <a:gd name="connsiteY19" fmla="*/ 724759 h 724759"/>
              <a:gd name="connsiteX20" fmla="*/ 3035334 w 6546799"/>
              <a:gd name="connsiteY20" fmla="*/ 724759 h 724759"/>
              <a:gd name="connsiteX21" fmla="*/ 2571107 w 6546799"/>
              <a:gd name="connsiteY21" fmla="*/ 724759 h 724759"/>
              <a:gd name="connsiteX22" fmla="*/ 2106879 w 6546799"/>
              <a:gd name="connsiteY22" fmla="*/ 724759 h 724759"/>
              <a:gd name="connsiteX23" fmla="*/ 1577183 w 6546799"/>
              <a:gd name="connsiteY23" fmla="*/ 724759 h 724759"/>
              <a:gd name="connsiteX24" fmla="*/ 982020 w 6546799"/>
              <a:gd name="connsiteY24" fmla="*/ 724759 h 724759"/>
              <a:gd name="connsiteX25" fmla="*/ 0 w 6546799"/>
              <a:gd name="connsiteY25" fmla="*/ 724759 h 724759"/>
              <a:gd name="connsiteX26" fmla="*/ 0 w 6546799"/>
              <a:gd name="connsiteY26" fmla="*/ 369627 h 724759"/>
              <a:gd name="connsiteX27" fmla="*/ 0 w 6546799"/>
              <a:gd name="connsiteY27" fmla="*/ 0 h 72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46799" h="724759" fill="none" extrusionOk="0">
                <a:moveTo>
                  <a:pt x="0" y="0"/>
                </a:moveTo>
                <a:cubicBezTo>
                  <a:pt x="208532" y="-13079"/>
                  <a:pt x="294371" y="18991"/>
                  <a:pt x="464228" y="0"/>
                </a:cubicBezTo>
                <a:cubicBezTo>
                  <a:pt x="634085" y="-18991"/>
                  <a:pt x="738747" y="31751"/>
                  <a:pt x="862987" y="0"/>
                </a:cubicBezTo>
                <a:cubicBezTo>
                  <a:pt x="987227" y="-31751"/>
                  <a:pt x="1272842" y="48618"/>
                  <a:pt x="1523619" y="0"/>
                </a:cubicBezTo>
                <a:cubicBezTo>
                  <a:pt x="1774396" y="-48618"/>
                  <a:pt x="1857764" y="58154"/>
                  <a:pt x="2053314" y="0"/>
                </a:cubicBezTo>
                <a:cubicBezTo>
                  <a:pt x="2248865" y="-58154"/>
                  <a:pt x="2407176" y="13319"/>
                  <a:pt x="2713946" y="0"/>
                </a:cubicBezTo>
                <a:cubicBezTo>
                  <a:pt x="3020716" y="-13319"/>
                  <a:pt x="3270582" y="45794"/>
                  <a:pt x="3440045" y="0"/>
                </a:cubicBezTo>
                <a:cubicBezTo>
                  <a:pt x="3609508" y="-45794"/>
                  <a:pt x="3838168" y="56491"/>
                  <a:pt x="4100677" y="0"/>
                </a:cubicBezTo>
                <a:cubicBezTo>
                  <a:pt x="4363186" y="-56491"/>
                  <a:pt x="4637803" y="53974"/>
                  <a:pt x="4826776" y="0"/>
                </a:cubicBezTo>
                <a:cubicBezTo>
                  <a:pt x="5015749" y="-53974"/>
                  <a:pt x="5071709" y="14456"/>
                  <a:pt x="5225536" y="0"/>
                </a:cubicBezTo>
                <a:cubicBezTo>
                  <a:pt x="5379363" y="-14456"/>
                  <a:pt x="5554673" y="55004"/>
                  <a:pt x="5820699" y="0"/>
                </a:cubicBezTo>
                <a:cubicBezTo>
                  <a:pt x="6086725" y="-55004"/>
                  <a:pt x="6218664" y="33938"/>
                  <a:pt x="6546799" y="0"/>
                </a:cubicBezTo>
                <a:cubicBezTo>
                  <a:pt x="6572821" y="155601"/>
                  <a:pt x="6543966" y="197032"/>
                  <a:pt x="6546799" y="362380"/>
                </a:cubicBezTo>
                <a:cubicBezTo>
                  <a:pt x="6549632" y="527728"/>
                  <a:pt x="6529168" y="622622"/>
                  <a:pt x="6546799" y="724759"/>
                </a:cubicBezTo>
                <a:cubicBezTo>
                  <a:pt x="6296050" y="734923"/>
                  <a:pt x="6172541" y="686722"/>
                  <a:pt x="5951635" y="724759"/>
                </a:cubicBezTo>
                <a:cubicBezTo>
                  <a:pt x="5730729" y="762796"/>
                  <a:pt x="5642812" y="686483"/>
                  <a:pt x="5552876" y="724759"/>
                </a:cubicBezTo>
                <a:cubicBezTo>
                  <a:pt x="5462940" y="763035"/>
                  <a:pt x="5143492" y="722689"/>
                  <a:pt x="4957712" y="724759"/>
                </a:cubicBezTo>
                <a:cubicBezTo>
                  <a:pt x="4771932" y="726829"/>
                  <a:pt x="4639446" y="688922"/>
                  <a:pt x="4362549" y="724759"/>
                </a:cubicBezTo>
                <a:cubicBezTo>
                  <a:pt x="4085652" y="760596"/>
                  <a:pt x="4078704" y="682361"/>
                  <a:pt x="3963789" y="724759"/>
                </a:cubicBezTo>
                <a:cubicBezTo>
                  <a:pt x="3848874" y="767157"/>
                  <a:pt x="3689423" y="670118"/>
                  <a:pt x="3434094" y="724759"/>
                </a:cubicBezTo>
                <a:cubicBezTo>
                  <a:pt x="3178766" y="779400"/>
                  <a:pt x="3165016" y="699445"/>
                  <a:pt x="3035334" y="724759"/>
                </a:cubicBezTo>
                <a:cubicBezTo>
                  <a:pt x="2905652" y="750073"/>
                  <a:pt x="2772733" y="671694"/>
                  <a:pt x="2571107" y="724759"/>
                </a:cubicBezTo>
                <a:cubicBezTo>
                  <a:pt x="2369481" y="777824"/>
                  <a:pt x="2201553" y="698066"/>
                  <a:pt x="2106879" y="724759"/>
                </a:cubicBezTo>
                <a:cubicBezTo>
                  <a:pt x="2012205" y="751452"/>
                  <a:pt x="1695347" y="693598"/>
                  <a:pt x="1577183" y="724759"/>
                </a:cubicBezTo>
                <a:cubicBezTo>
                  <a:pt x="1459019" y="755920"/>
                  <a:pt x="1138415" y="666090"/>
                  <a:pt x="982020" y="724759"/>
                </a:cubicBezTo>
                <a:cubicBezTo>
                  <a:pt x="825625" y="783428"/>
                  <a:pt x="407355" y="638120"/>
                  <a:pt x="0" y="724759"/>
                </a:cubicBezTo>
                <a:cubicBezTo>
                  <a:pt x="-13081" y="642332"/>
                  <a:pt x="14591" y="499371"/>
                  <a:pt x="0" y="369627"/>
                </a:cubicBezTo>
                <a:cubicBezTo>
                  <a:pt x="-14591" y="239883"/>
                  <a:pt x="35283" y="180270"/>
                  <a:pt x="0" y="0"/>
                </a:cubicBezTo>
                <a:close/>
              </a:path>
              <a:path w="6546799" h="724759" stroke="0" extrusionOk="0">
                <a:moveTo>
                  <a:pt x="0" y="0"/>
                </a:moveTo>
                <a:cubicBezTo>
                  <a:pt x="189450" y="-26620"/>
                  <a:pt x="274340" y="55647"/>
                  <a:pt x="464228" y="0"/>
                </a:cubicBezTo>
                <a:cubicBezTo>
                  <a:pt x="654116" y="-55647"/>
                  <a:pt x="864852" y="26839"/>
                  <a:pt x="993923" y="0"/>
                </a:cubicBezTo>
                <a:cubicBezTo>
                  <a:pt x="1122994" y="-26839"/>
                  <a:pt x="1297335" y="14324"/>
                  <a:pt x="1458151" y="0"/>
                </a:cubicBezTo>
                <a:cubicBezTo>
                  <a:pt x="1618967" y="-14324"/>
                  <a:pt x="1857364" y="43856"/>
                  <a:pt x="2053314" y="0"/>
                </a:cubicBezTo>
                <a:cubicBezTo>
                  <a:pt x="2249264" y="-43856"/>
                  <a:pt x="2470195" y="14009"/>
                  <a:pt x="2648478" y="0"/>
                </a:cubicBezTo>
                <a:cubicBezTo>
                  <a:pt x="2826761" y="-14009"/>
                  <a:pt x="2908224" y="13624"/>
                  <a:pt x="3047237" y="0"/>
                </a:cubicBezTo>
                <a:cubicBezTo>
                  <a:pt x="3186250" y="-13624"/>
                  <a:pt x="3411167" y="24431"/>
                  <a:pt x="3576933" y="0"/>
                </a:cubicBezTo>
                <a:cubicBezTo>
                  <a:pt x="3742699" y="-24431"/>
                  <a:pt x="3932732" y="60439"/>
                  <a:pt x="4106628" y="0"/>
                </a:cubicBezTo>
                <a:cubicBezTo>
                  <a:pt x="4280525" y="-60439"/>
                  <a:pt x="4470922" y="56252"/>
                  <a:pt x="4701792" y="0"/>
                </a:cubicBezTo>
                <a:cubicBezTo>
                  <a:pt x="4932662" y="-56252"/>
                  <a:pt x="4910855" y="13879"/>
                  <a:pt x="5100552" y="0"/>
                </a:cubicBezTo>
                <a:cubicBezTo>
                  <a:pt x="5290249" y="-13879"/>
                  <a:pt x="5433153" y="30470"/>
                  <a:pt x="5761183" y="0"/>
                </a:cubicBezTo>
                <a:cubicBezTo>
                  <a:pt x="6089213" y="-30470"/>
                  <a:pt x="6198216" y="48448"/>
                  <a:pt x="6546799" y="0"/>
                </a:cubicBezTo>
                <a:cubicBezTo>
                  <a:pt x="6553298" y="102570"/>
                  <a:pt x="6522660" y="276846"/>
                  <a:pt x="6546799" y="369627"/>
                </a:cubicBezTo>
                <a:cubicBezTo>
                  <a:pt x="6570938" y="462408"/>
                  <a:pt x="6511893" y="599538"/>
                  <a:pt x="6546799" y="724759"/>
                </a:cubicBezTo>
                <a:cubicBezTo>
                  <a:pt x="6422327" y="770485"/>
                  <a:pt x="6291270" y="682510"/>
                  <a:pt x="6148039" y="724759"/>
                </a:cubicBezTo>
                <a:cubicBezTo>
                  <a:pt x="6004808" y="767008"/>
                  <a:pt x="5803352" y="685857"/>
                  <a:pt x="5552876" y="724759"/>
                </a:cubicBezTo>
                <a:cubicBezTo>
                  <a:pt x="5302400" y="763661"/>
                  <a:pt x="5281916" y="693009"/>
                  <a:pt x="5088648" y="724759"/>
                </a:cubicBezTo>
                <a:cubicBezTo>
                  <a:pt x="4895380" y="756509"/>
                  <a:pt x="4672160" y="690828"/>
                  <a:pt x="4428017" y="724759"/>
                </a:cubicBezTo>
                <a:cubicBezTo>
                  <a:pt x="4183874" y="758690"/>
                  <a:pt x="4105287" y="709757"/>
                  <a:pt x="3898321" y="724759"/>
                </a:cubicBezTo>
                <a:cubicBezTo>
                  <a:pt x="3691355" y="739761"/>
                  <a:pt x="3683288" y="716086"/>
                  <a:pt x="3499562" y="724759"/>
                </a:cubicBezTo>
                <a:cubicBezTo>
                  <a:pt x="3315836" y="733432"/>
                  <a:pt x="3090637" y="700970"/>
                  <a:pt x="2904398" y="724759"/>
                </a:cubicBezTo>
                <a:cubicBezTo>
                  <a:pt x="2718159" y="748548"/>
                  <a:pt x="2469207" y="674523"/>
                  <a:pt x="2309235" y="724759"/>
                </a:cubicBezTo>
                <a:cubicBezTo>
                  <a:pt x="2149263" y="774995"/>
                  <a:pt x="1887139" y="700538"/>
                  <a:pt x="1714071" y="724759"/>
                </a:cubicBezTo>
                <a:cubicBezTo>
                  <a:pt x="1541003" y="748980"/>
                  <a:pt x="1292173" y="699095"/>
                  <a:pt x="1184375" y="724759"/>
                </a:cubicBezTo>
                <a:cubicBezTo>
                  <a:pt x="1076577" y="750423"/>
                  <a:pt x="689080" y="703734"/>
                  <a:pt x="523744" y="724759"/>
                </a:cubicBezTo>
                <a:cubicBezTo>
                  <a:pt x="358408" y="745784"/>
                  <a:pt x="120299" y="683922"/>
                  <a:pt x="0" y="724759"/>
                </a:cubicBezTo>
                <a:cubicBezTo>
                  <a:pt x="-2174" y="607161"/>
                  <a:pt x="15709" y="506193"/>
                  <a:pt x="0" y="362380"/>
                </a:cubicBezTo>
                <a:cubicBezTo>
                  <a:pt x="-15709" y="218567"/>
                  <a:pt x="24972" y="93460"/>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409907349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trike="noStrike" spc="-1" dirty="0">
                <a:latin typeface="Arial"/>
                <a:ea typeface="Noto Sans CJK SC"/>
              </a:rPr>
              <a:t>Average 30ps timing resolution on EM showers</a:t>
            </a:r>
          </a:p>
        </p:txBody>
      </p:sp>
      <p:pic>
        <p:nvPicPr>
          <p:cNvPr id="14" name="Picture 13">
            <a:extLst>
              <a:ext uri="{FF2B5EF4-FFF2-40B4-BE49-F238E27FC236}">
                <a16:creationId xmlns:a16="http://schemas.microsoft.com/office/drawing/2014/main" id="{0B2EC971-CB74-AEA2-81AB-B94D74FBDA29}"/>
              </a:ext>
            </a:extLst>
          </p:cNvPr>
          <p:cNvPicPr>
            <a:picLocks noChangeAspect="1"/>
          </p:cNvPicPr>
          <p:nvPr/>
        </p:nvPicPr>
        <p:blipFill>
          <a:blip r:embed="rId6"/>
          <a:stretch>
            <a:fillRect/>
          </a:stretch>
        </p:blipFill>
        <p:spPr>
          <a:xfrm>
            <a:off x="783059" y="4323068"/>
            <a:ext cx="3992379" cy="2041838"/>
          </a:xfrm>
          <a:prstGeom prst="rect">
            <a:avLst/>
          </a:prstGeom>
        </p:spPr>
      </p:pic>
      <p:sp>
        <p:nvSpPr>
          <p:cNvPr id="15" name="CustomShape 4">
            <a:extLst>
              <a:ext uri="{FF2B5EF4-FFF2-40B4-BE49-F238E27FC236}">
                <a16:creationId xmlns:a16="http://schemas.microsoft.com/office/drawing/2014/main" id="{D3A1E677-9A9E-47D3-AA44-83B47FD4EC9A}"/>
              </a:ext>
            </a:extLst>
          </p:cNvPr>
          <p:cNvSpPr/>
          <p:nvPr/>
        </p:nvSpPr>
        <p:spPr>
          <a:xfrm>
            <a:off x="4722564" y="4343388"/>
            <a:ext cx="1345377" cy="519252"/>
          </a:xfrm>
          <a:prstGeom prst="rect">
            <a:avLst/>
          </a:prstGeom>
          <a:noFill/>
          <a:ln>
            <a:noFill/>
          </a:ln>
        </p:spPr>
        <p:style>
          <a:lnRef idx="0">
            <a:scrgbClr r="0" g="0" b="0"/>
          </a:lnRef>
          <a:fillRef idx="0">
            <a:scrgbClr r="0" g="0" b="0"/>
          </a:fillRef>
          <a:effectRef idx="0">
            <a:scrgbClr r="0" g="0" b="0"/>
          </a:effectRef>
          <a:fontRef idx="minor"/>
        </p:style>
        <p:txBody>
          <a:bodyPr wrap="square" lIns="108847" tIns="54423" rIns="108847" bIns="54423">
            <a:spAutoFit/>
          </a:bodyPr>
          <a:lstStyle/>
          <a:p>
            <a:pPr>
              <a:lnSpc>
                <a:spcPct val="100000"/>
              </a:lnSpc>
            </a:pPr>
            <a:r>
              <a:rPr lang="en-US" sz="1330" spc="-1" dirty="0" err="1">
                <a:solidFill>
                  <a:srgbClr val="FF0000"/>
                </a:solidFill>
                <a:latin typeface="Arial"/>
                <a:ea typeface="DejaVu Sans"/>
              </a:rPr>
              <a:t>Picosec</a:t>
            </a:r>
            <a:r>
              <a:rPr lang="en-US" sz="1330" spc="-1" dirty="0">
                <a:solidFill>
                  <a:srgbClr val="FF0000"/>
                </a:solidFill>
                <a:latin typeface="Arial"/>
                <a:ea typeface="DejaVu Sans"/>
              </a:rPr>
              <a:t> Pad’s</a:t>
            </a:r>
            <a:endParaRPr lang="en-US" sz="1330" spc="-1" dirty="0">
              <a:latin typeface="Arial"/>
            </a:endParaRPr>
          </a:p>
          <a:p>
            <a:pPr>
              <a:lnSpc>
                <a:spcPct val="100000"/>
              </a:lnSpc>
            </a:pPr>
            <a:r>
              <a:rPr lang="en-US" sz="1330" spc="-1" dirty="0">
                <a:solidFill>
                  <a:srgbClr val="FF0000"/>
                </a:solidFill>
                <a:latin typeface="Arial"/>
                <a:ea typeface="DejaVu Sans"/>
              </a:rPr>
              <a:t>response</a:t>
            </a:r>
            <a:endParaRPr lang="en-US" sz="1330" spc="-1" dirty="0">
              <a:latin typeface="Arial"/>
            </a:endParaRPr>
          </a:p>
        </p:txBody>
      </p:sp>
      <p:sp>
        <p:nvSpPr>
          <p:cNvPr id="17" name="Rectangle 16">
            <a:extLst>
              <a:ext uri="{FF2B5EF4-FFF2-40B4-BE49-F238E27FC236}">
                <a16:creationId xmlns:a16="http://schemas.microsoft.com/office/drawing/2014/main" id="{5C986EB2-B024-F483-1705-8D0A9F21C682}"/>
              </a:ext>
            </a:extLst>
          </p:cNvPr>
          <p:cNvSpPr/>
          <p:nvPr/>
        </p:nvSpPr>
        <p:spPr>
          <a:xfrm>
            <a:off x="1061622" y="5839595"/>
            <a:ext cx="3636264" cy="400110"/>
          </a:xfrm>
          <a:prstGeom prst="rect">
            <a:avLst/>
          </a:prstGeom>
        </p:spPr>
        <p:txBody>
          <a:bodyPr wrap="square">
            <a:spAutoFit/>
          </a:bodyPr>
          <a:lstStyle/>
          <a:p>
            <a:r>
              <a:rPr lang="en-US" sz="2000" spc="-1" dirty="0">
                <a:solidFill>
                  <a:srgbClr val="FF0000"/>
                </a:solidFill>
              </a:rPr>
              <a:t>Max Amplitude value ~ 175mV</a:t>
            </a:r>
            <a:endParaRPr lang="fr-FR" sz="2000" dirty="0"/>
          </a:p>
        </p:txBody>
      </p:sp>
      <p:sp>
        <p:nvSpPr>
          <p:cNvPr id="18" name="Slide Number Placeholder 17">
            <a:extLst>
              <a:ext uri="{FF2B5EF4-FFF2-40B4-BE49-F238E27FC236}">
                <a16:creationId xmlns:a16="http://schemas.microsoft.com/office/drawing/2014/main" id="{A2E93741-AF71-E4D2-5B0D-3162397C61FF}"/>
              </a:ext>
            </a:extLst>
          </p:cNvPr>
          <p:cNvSpPr>
            <a:spLocks noGrp="1"/>
          </p:cNvSpPr>
          <p:nvPr>
            <p:ph type="sldNum" sz="quarter" idx="12"/>
          </p:nvPr>
        </p:nvSpPr>
        <p:spPr/>
        <p:txBody>
          <a:bodyPr/>
          <a:lstStyle/>
          <a:p>
            <a:fld id="{0CBC77A0-1F4E-42FF-9FFC-F45C3A64AF90}" type="slidenum">
              <a:rPr lang="fr-FR" smtClean="0"/>
              <a:t>29</a:t>
            </a:fld>
            <a:endParaRPr lang="fr-FR"/>
          </a:p>
        </p:txBody>
      </p:sp>
      <p:sp>
        <p:nvSpPr>
          <p:cNvPr id="19" name="Footer Placeholder 18">
            <a:extLst>
              <a:ext uri="{FF2B5EF4-FFF2-40B4-BE49-F238E27FC236}">
                <a16:creationId xmlns:a16="http://schemas.microsoft.com/office/drawing/2014/main" id="{69CC5FCF-A997-7A7C-F7EB-61FD7382EB9F}"/>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9850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03F3C9-965B-9297-D7A8-BF75A51C5AEF}"/>
              </a:ext>
            </a:extLst>
          </p:cNvPr>
          <p:cNvSpPr txBox="1">
            <a:spLocks noGrp="1"/>
          </p:cNvSpPr>
          <p:nvPr>
            <p:ph type="title"/>
          </p:nvPr>
        </p:nvSpPr>
        <p:spPr>
          <a:xfrm>
            <a:off x="1083394" y="207807"/>
            <a:ext cx="9266237" cy="424732"/>
          </a:xfrm>
          <a:prstGeom prst="rect">
            <a:avLst/>
          </a:prstGeom>
          <a:noFill/>
        </p:spPr>
        <p:txBody>
          <a:bodyPr wrap="square">
            <a:spAutoFit/>
          </a:bodyPr>
          <a:lstStyle/>
          <a:p>
            <a:r>
              <a:rPr lang="en-US" sz="2400" dirty="0">
                <a:solidFill>
                  <a:srgbClr val="FF0000"/>
                </a:solidFill>
              </a:rPr>
              <a:t>What is our motivation?</a:t>
            </a:r>
          </a:p>
        </p:txBody>
      </p:sp>
      <p:sp>
        <p:nvSpPr>
          <p:cNvPr id="6" name="Espace réservé du contenu 2">
            <a:extLst>
              <a:ext uri="{FF2B5EF4-FFF2-40B4-BE49-F238E27FC236}">
                <a16:creationId xmlns:a16="http://schemas.microsoft.com/office/drawing/2014/main" id="{344334BD-A34F-BFDE-52CA-053A733AA4C6}"/>
              </a:ext>
            </a:extLst>
          </p:cNvPr>
          <p:cNvSpPr txBox="1">
            <a:spLocks/>
          </p:cNvSpPr>
          <p:nvPr/>
        </p:nvSpPr>
        <p:spPr>
          <a:xfrm>
            <a:off x="236576" y="1193467"/>
            <a:ext cx="10322567" cy="2386998"/>
          </a:xfrm>
          <a:prstGeom prst="rect">
            <a:avLst/>
          </a:prstGeom>
        </p:spPr>
        <p:txBody>
          <a:bodyPr wrap="non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200" b="1" dirty="0">
                <a:solidFill>
                  <a:srgbClr val="C81F1F"/>
                </a:solidFill>
              </a:rPr>
              <a:t>Tracking challenges for HL-LHC</a:t>
            </a:r>
            <a:r>
              <a:rPr lang="en-US" sz="2200" dirty="0">
                <a:solidFill>
                  <a:srgbClr val="C81F1F"/>
                </a:solidFill>
              </a:rPr>
              <a:t>:</a:t>
            </a:r>
            <a:endParaRPr lang="en-US" sz="2200" dirty="0"/>
          </a:p>
          <a:p>
            <a:pPr marL="742950" lvl="3" indent="-285750">
              <a:buFont typeface="Arial" panose="020B0604020202020204" pitchFamily="34" charset="0"/>
              <a:buChar char="•"/>
            </a:pPr>
            <a:r>
              <a:rPr lang="en-US" sz="2000" dirty="0"/>
              <a:t>LHC will go to higher energy &amp; luminosity</a:t>
            </a:r>
          </a:p>
          <a:p>
            <a:pPr marL="1200150" lvl="4" indent="-285750">
              <a:buFont typeface="Arial" panose="020B0604020202020204" pitchFamily="34" charset="0"/>
              <a:buChar char="•"/>
            </a:pPr>
            <a:r>
              <a:rPr lang="en-US" sz="2000" b="1" dirty="0"/>
              <a:t>5x</a:t>
            </a:r>
            <a:r>
              <a:rPr lang="en-US" sz="2000" dirty="0"/>
              <a:t> nominal instantaneous luminosity </a:t>
            </a:r>
            <a:r>
              <a:rPr lang="en-US" sz="2000" dirty="0">
                <a:sym typeface="Wingdings" panose="05000000000000000000" pitchFamily="2" charset="2"/>
              </a:rPr>
              <a:t> Increased particle densities </a:t>
            </a:r>
          </a:p>
          <a:p>
            <a:pPr marL="1200150" lvl="4" indent="-285750">
              <a:buFont typeface="Arial" panose="020B0604020202020204" pitchFamily="34" charset="0"/>
              <a:buChar char="•"/>
            </a:pPr>
            <a:r>
              <a:rPr lang="en-US" sz="2000" b="1" dirty="0">
                <a:sym typeface="Wingdings" panose="05000000000000000000" pitchFamily="2" charset="2"/>
              </a:rPr>
              <a:t>20x</a:t>
            </a:r>
            <a:r>
              <a:rPr lang="en-US" sz="2000" dirty="0">
                <a:sym typeface="Wingdings" panose="05000000000000000000" pitchFamily="2" charset="2"/>
              </a:rPr>
              <a:t> current integrated luminosity  Increased radiation damage </a:t>
            </a:r>
            <a:endParaRPr lang="en-US" sz="2000" dirty="0"/>
          </a:p>
          <a:p>
            <a:pPr marL="742950" lvl="3" indent="-285750">
              <a:buFont typeface="Arial" panose="020B0604020202020204" pitchFamily="34" charset="0"/>
              <a:buChar char="•"/>
            </a:pPr>
            <a:r>
              <a:rPr lang="en-US" sz="2000" dirty="0"/>
              <a:t>What are the needs:</a:t>
            </a:r>
          </a:p>
          <a:p>
            <a:pPr marL="1200150" lvl="4" indent="-285750">
              <a:buFont typeface="Arial" panose="020B0604020202020204" pitchFamily="34" charset="0"/>
              <a:buChar char="•"/>
            </a:pPr>
            <a:r>
              <a:rPr lang="en-US" sz="2000" dirty="0"/>
              <a:t>Reduction of mixing different events  due to pile-up</a:t>
            </a:r>
          </a:p>
          <a:p>
            <a:pPr marL="1200150" lvl="4" indent="-285750">
              <a:buFont typeface="Arial" panose="020B0604020202020204" pitchFamily="34" charset="0"/>
              <a:buChar char="•"/>
            </a:pPr>
            <a:r>
              <a:rPr lang="en-US" sz="2000" dirty="0"/>
              <a:t>Track to vertex association </a:t>
            </a:r>
            <a:r>
              <a:rPr lang="en-US" sz="2000" dirty="0">
                <a:sym typeface="Wingdings" panose="05000000000000000000" pitchFamily="2" charset="2"/>
              </a:rPr>
              <a:t> </a:t>
            </a:r>
            <a:r>
              <a:rPr lang="en-US" sz="2000" b="1" dirty="0">
                <a:sym typeface="Wingdings" panose="05000000000000000000" pitchFamily="2" charset="2"/>
              </a:rPr>
              <a:t>3D tracking with timing information</a:t>
            </a:r>
            <a:endParaRPr lang="en-US" sz="2000" b="1" u="sng" dirty="0">
              <a:solidFill>
                <a:schemeClr val="tx1"/>
              </a:solidFill>
            </a:endParaRPr>
          </a:p>
        </p:txBody>
      </p:sp>
      <p:sp>
        <p:nvSpPr>
          <p:cNvPr id="11" name="Espace réservé du contenu 2">
            <a:extLst>
              <a:ext uri="{FF2B5EF4-FFF2-40B4-BE49-F238E27FC236}">
                <a16:creationId xmlns:a16="http://schemas.microsoft.com/office/drawing/2014/main" id="{7762A2A2-5BB6-1242-EE3F-8F75E713DF5C}"/>
              </a:ext>
            </a:extLst>
          </p:cNvPr>
          <p:cNvSpPr txBox="1">
            <a:spLocks/>
          </p:cNvSpPr>
          <p:nvPr/>
        </p:nvSpPr>
        <p:spPr>
          <a:xfrm>
            <a:off x="3599723" y="624155"/>
            <a:ext cx="5487576" cy="5231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200" b="1" u="sng" dirty="0"/>
              <a:t>Timing with a few 10’s of Picosecond </a:t>
            </a:r>
          </a:p>
        </p:txBody>
      </p:sp>
      <p:sp>
        <p:nvSpPr>
          <p:cNvPr id="22" name="TextBox 21">
            <a:extLst>
              <a:ext uri="{FF2B5EF4-FFF2-40B4-BE49-F238E27FC236}">
                <a16:creationId xmlns:a16="http://schemas.microsoft.com/office/drawing/2014/main" id="{9D916680-1695-3B9C-7894-C2ECE1B35E7A}"/>
              </a:ext>
            </a:extLst>
          </p:cNvPr>
          <p:cNvSpPr txBox="1"/>
          <p:nvPr/>
        </p:nvSpPr>
        <p:spPr>
          <a:xfrm>
            <a:off x="236575" y="3566394"/>
            <a:ext cx="5323847" cy="1354217"/>
          </a:xfrm>
          <a:prstGeom prst="rect">
            <a:avLst/>
          </a:prstGeom>
          <a:noFill/>
        </p:spPr>
        <p:txBody>
          <a:bodyPr wrap="square">
            <a:spAutoFit/>
          </a:bodyPr>
          <a:lstStyle/>
          <a:p>
            <a:pPr marL="342900" lvl="3" indent="-342900">
              <a:buFont typeface="Arial" panose="020B0604020202020204" pitchFamily="34" charset="0"/>
              <a:buChar char="•"/>
            </a:pPr>
            <a:r>
              <a:rPr lang="en-US" sz="2200" b="1" dirty="0">
                <a:solidFill>
                  <a:srgbClr val="C81F1F"/>
                </a:solidFill>
                <a:latin typeface="+mn-lt"/>
              </a:rPr>
              <a:t>Extra detector requirements:</a:t>
            </a:r>
            <a:endParaRPr lang="en-US" sz="2200" dirty="0">
              <a:solidFill>
                <a:srgbClr val="C81F1F"/>
              </a:solidFill>
              <a:latin typeface="+mn-lt"/>
            </a:endParaRPr>
          </a:p>
          <a:p>
            <a:pPr marL="800100" lvl="5" indent="-342900">
              <a:buFont typeface="Arial" panose="020B0604020202020204" pitchFamily="34" charset="0"/>
              <a:buChar char="•"/>
            </a:pPr>
            <a:r>
              <a:rPr lang="en-US" sz="2000" dirty="0">
                <a:solidFill>
                  <a:schemeClr val="tx1"/>
                </a:solidFill>
                <a:latin typeface="+mn-lt"/>
              </a:rPr>
              <a:t>Large area coverage</a:t>
            </a:r>
          </a:p>
          <a:p>
            <a:pPr marL="800100" lvl="5" indent="-342900">
              <a:buFont typeface="Arial" panose="020B0604020202020204" pitchFamily="34" charset="0"/>
              <a:buChar char="•"/>
            </a:pPr>
            <a:r>
              <a:rPr lang="en-US" sz="2000" dirty="0">
                <a:solidFill>
                  <a:schemeClr val="tx1"/>
                </a:solidFill>
                <a:latin typeface="+mn-lt"/>
              </a:rPr>
              <a:t>Resistance to aging effects</a:t>
            </a:r>
          </a:p>
          <a:p>
            <a:pPr marL="800100" lvl="5" indent="-342900">
              <a:buFont typeface="Arial" panose="020B0604020202020204" pitchFamily="34" charset="0"/>
              <a:buChar char="•"/>
            </a:pPr>
            <a:r>
              <a:rPr lang="en-US" sz="2000" dirty="0">
                <a:solidFill>
                  <a:schemeClr val="tx1"/>
                </a:solidFill>
                <a:latin typeface="+mn-lt"/>
              </a:rPr>
              <a:t>Multi-pad readout tracking</a:t>
            </a:r>
            <a:r>
              <a:rPr lang="en-US" sz="1600" dirty="0">
                <a:solidFill>
                  <a:schemeClr val="tx1"/>
                </a:solidFill>
                <a:latin typeface="+mn-lt"/>
              </a:rPr>
              <a:t> </a:t>
            </a:r>
          </a:p>
        </p:txBody>
      </p:sp>
      <p:sp>
        <p:nvSpPr>
          <p:cNvPr id="15" name="TextBox 14">
            <a:extLst>
              <a:ext uri="{FF2B5EF4-FFF2-40B4-BE49-F238E27FC236}">
                <a16:creationId xmlns:a16="http://schemas.microsoft.com/office/drawing/2014/main" id="{9D916680-1695-3B9C-7894-C2ECE1B35E7A}"/>
              </a:ext>
            </a:extLst>
          </p:cNvPr>
          <p:cNvSpPr txBox="1"/>
          <p:nvPr/>
        </p:nvSpPr>
        <p:spPr>
          <a:xfrm>
            <a:off x="236576" y="5066779"/>
            <a:ext cx="8586674" cy="1384995"/>
          </a:xfrm>
          <a:prstGeom prst="rect">
            <a:avLst/>
          </a:prstGeom>
          <a:noFill/>
        </p:spPr>
        <p:txBody>
          <a:bodyPr wrap="square">
            <a:spAutoFit/>
          </a:bodyPr>
          <a:lstStyle/>
          <a:p>
            <a:pPr marL="342900" lvl="3" indent="-342900">
              <a:buFont typeface="Arial" panose="020B0604020202020204" pitchFamily="34" charset="0"/>
              <a:buChar char="•"/>
            </a:pPr>
            <a:r>
              <a:rPr lang="en-US" sz="2200" b="1" dirty="0">
                <a:solidFill>
                  <a:srgbClr val="C81F1F"/>
                </a:solidFill>
              </a:rPr>
              <a:t>Detector technologies </a:t>
            </a:r>
            <a:r>
              <a:rPr lang="en-US" sz="2200" b="1" dirty="0">
                <a:solidFill>
                  <a:srgbClr val="C81F1F"/>
                </a:solidFill>
                <a:sym typeface="Wingdings" panose="05000000000000000000" pitchFamily="2" charset="2"/>
              </a:rPr>
              <a:t> Mainly Solid State </a:t>
            </a:r>
            <a:endParaRPr lang="en-US" sz="2200" b="1" dirty="0">
              <a:solidFill>
                <a:srgbClr val="C81F1F"/>
              </a:solidFill>
            </a:endParaRPr>
          </a:p>
          <a:p>
            <a:pPr marL="742950" lvl="1" indent="-285750">
              <a:buFont typeface="Arial" panose="020B0604020202020204" pitchFamily="34" charset="0"/>
              <a:buChar char="•"/>
            </a:pPr>
            <a:r>
              <a:rPr lang="en-US" sz="2200" b="1" dirty="0"/>
              <a:t>Gaseous detectors</a:t>
            </a:r>
          </a:p>
          <a:p>
            <a:pPr marL="1200150" lvl="2" indent="-285750">
              <a:buFont typeface="Arial" panose="020B0604020202020204" pitchFamily="34" charset="0"/>
              <a:buChar char="•"/>
            </a:pPr>
            <a:r>
              <a:rPr lang="en-US" sz="2000" dirty="0"/>
              <a:t>Resistive Plate Chambers (RPCs) </a:t>
            </a:r>
            <a:r>
              <a:rPr lang="en-US" sz="2000" dirty="0">
                <a:solidFill>
                  <a:prstClr val="black"/>
                </a:solidFill>
              </a:rPr>
              <a:t>(</a:t>
            </a:r>
            <a:r>
              <a:rPr lang="en-US" sz="2000" dirty="0" err="1">
                <a:solidFill>
                  <a:prstClr val="black"/>
                </a:solidFill>
              </a:rPr>
              <a:t>σ</a:t>
            </a:r>
            <a:r>
              <a:rPr lang="en-US" sz="2000" baseline="-25000" dirty="0" err="1">
                <a:solidFill>
                  <a:prstClr val="black"/>
                </a:solidFill>
              </a:rPr>
              <a:t>t</a:t>
            </a:r>
            <a:r>
              <a:rPr lang="en-US" sz="2000" dirty="0">
                <a:solidFill>
                  <a:prstClr val="black"/>
                </a:solidFill>
              </a:rPr>
              <a:t> ~ 30 </a:t>
            </a:r>
            <a:r>
              <a:rPr lang="en-US" sz="2000" dirty="0" err="1">
                <a:solidFill>
                  <a:prstClr val="black"/>
                </a:solidFill>
              </a:rPr>
              <a:t>ps</a:t>
            </a:r>
            <a:r>
              <a:rPr lang="en-US" sz="2000" dirty="0">
                <a:solidFill>
                  <a:prstClr val="black"/>
                </a:solidFill>
              </a:rPr>
              <a:t>)</a:t>
            </a:r>
          </a:p>
          <a:p>
            <a:pPr marL="1200150" lvl="2" indent="-285750">
              <a:buFont typeface="Arial" panose="020B0604020202020204" pitchFamily="34" charset="0"/>
              <a:buChar char="•"/>
            </a:pPr>
            <a:r>
              <a:rPr lang="en-US" sz="2000" dirty="0">
                <a:solidFill>
                  <a:prstClr val="black"/>
                </a:solidFill>
              </a:rPr>
              <a:t>Micro-Pattern Gaseous Detectors (</a:t>
            </a:r>
            <a:r>
              <a:rPr lang="en-US" sz="2000" dirty="0" err="1"/>
              <a:t>σ</a:t>
            </a:r>
            <a:r>
              <a:rPr lang="en-US" sz="2000" baseline="-25000" dirty="0" err="1"/>
              <a:t>t</a:t>
            </a:r>
            <a:r>
              <a:rPr lang="en-US" sz="2000" dirty="0"/>
              <a:t> ~ 1 ns</a:t>
            </a:r>
            <a:r>
              <a:rPr lang="en-US" sz="2000" dirty="0">
                <a:solidFill>
                  <a:prstClr val="black"/>
                </a:solidFill>
              </a:rPr>
              <a:t>)</a:t>
            </a:r>
            <a:r>
              <a:rPr lang="en-US" sz="2000" u="sng" dirty="0">
                <a:solidFill>
                  <a:schemeClr val="tx1"/>
                </a:solidFill>
              </a:rPr>
              <a:t> </a:t>
            </a:r>
            <a:endParaRPr lang="el-GR" sz="2000" dirty="0"/>
          </a:p>
        </p:txBody>
      </p:sp>
      <p:sp>
        <p:nvSpPr>
          <p:cNvPr id="16" name="CustomShape 12">
            <a:extLst>
              <a:ext uri="{FF2B5EF4-FFF2-40B4-BE49-F238E27FC236}">
                <a16:creationId xmlns:a16="http://schemas.microsoft.com/office/drawing/2014/main" id="{0FC9F06B-AB68-EF58-747E-CF42ADE2522B}"/>
              </a:ext>
            </a:extLst>
          </p:cNvPr>
          <p:cNvSpPr/>
          <p:nvPr/>
        </p:nvSpPr>
        <p:spPr>
          <a:xfrm>
            <a:off x="7523922" y="3930129"/>
            <a:ext cx="4169150" cy="1354216"/>
          </a:xfrm>
          <a:custGeom>
            <a:avLst/>
            <a:gdLst>
              <a:gd name="connsiteX0" fmla="*/ 0 w 4169150"/>
              <a:gd name="connsiteY0" fmla="*/ 0 h 1354216"/>
              <a:gd name="connsiteX1" fmla="*/ 553901 w 4169150"/>
              <a:gd name="connsiteY1" fmla="*/ 0 h 1354216"/>
              <a:gd name="connsiteX2" fmla="*/ 1149494 w 4169150"/>
              <a:gd name="connsiteY2" fmla="*/ 0 h 1354216"/>
              <a:gd name="connsiteX3" fmla="*/ 1620013 w 4169150"/>
              <a:gd name="connsiteY3" fmla="*/ 0 h 1354216"/>
              <a:gd name="connsiteX4" fmla="*/ 2132222 w 4169150"/>
              <a:gd name="connsiteY4" fmla="*/ 0 h 1354216"/>
              <a:gd name="connsiteX5" fmla="*/ 2644432 w 4169150"/>
              <a:gd name="connsiteY5" fmla="*/ 0 h 1354216"/>
              <a:gd name="connsiteX6" fmla="*/ 3323408 w 4169150"/>
              <a:gd name="connsiteY6" fmla="*/ 0 h 1354216"/>
              <a:gd name="connsiteX7" fmla="*/ 4169150 w 4169150"/>
              <a:gd name="connsiteY7" fmla="*/ 0 h 1354216"/>
              <a:gd name="connsiteX8" fmla="*/ 4169150 w 4169150"/>
              <a:gd name="connsiteY8" fmla="*/ 437863 h 1354216"/>
              <a:gd name="connsiteX9" fmla="*/ 4169150 w 4169150"/>
              <a:gd name="connsiteY9" fmla="*/ 916353 h 1354216"/>
              <a:gd name="connsiteX10" fmla="*/ 4169150 w 4169150"/>
              <a:gd name="connsiteY10" fmla="*/ 1354216 h 1354216"/>
              <a:gd name="connsiteX11" fmla="*/ 3615249 w 4169150"/>
              <a:gd name="connsiteY11" fmla="*/ 1354216 h 1354216"/>
              <a:gd name="connsiteX12" fmla="*/ 3061347 w 4169150"/>
              <a:gd name="connsiteY12" fmla="*/ 1354216 h 1354216"/>
              <a:gd name="connsiteX13" fmla="*/ 2507446 w 4169150"/>
              <a:gd name="connsiteY13" fmla="*/ 1354216 h 1354216"/>
              <a:gd name="connsiteX14" fmla="*/ 1995236 w 4169150"/>
              <a:gd name="connsiteY14" fmla="*/ 1354216 h 1354216"/>
              <a:gd name="connsiteX15" fmla="*/ 1483026 w 4169150"/>
              <a:gd name="connsiteY15" fmla="*/ 1354216 h 1354216"/>
              <a:gd name="connsiteX16" fmla="*/ 929125 w 4169150"/>
              <a:gd name="connsiteY16" fmla="*/ 1354216 h 1354216"/>
              <a:gd name="connsiteX17" fmla="*/ 0 w 4169150"/>
              <a:gd name="connsiteY17" fmla="*/ 1354216 h 1354216"/>
              <a:gd name="connsiteX18" fmla="*/ 0 w 4169150"/>
              <a:gd name="connsiteY18" fmla="*/ 929895 h 1354216"/>
              <a:gd name="connsiteX19" fmla="*/ 0 w 4169150"/>
              <a:gd name="connsiteY19" fmla="*/ 505574 h 1354216"/>
              <a:gd name="connsiteX20" fmla="*/ 0 w 4169150"/>
              <a:gd name="connsiteY20" fmla="*/ 0 h 135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9150" h="1354216" fill="none" extrusionOk="0">
                <a:moveTo>
                  <a:pt x="0" y="0"/>
                </a:moveTo>
                <a:cubicBezTo>
                  <a:pt x="111643" y="-26731"/>
                  <a:pt x="378457" y="35913"/>
                  <a:pt x="553901" y="0"/>
                </a:cubicBezTo>
                <a:cubicBezTo>
                  <a:pt x="729345" y="-35913"/>
                  <a:pt x="861280" y="36365"/>
                  <a:pt x="1149494" y="0"/>
                </a:cubicBezTo>
                <a:cubicBezTo>
                  <a:pt x="1437708" y="-36365"/>
                  <a:pt x="1518036" y="11863"/>
                  <a:pt x="1620013" y="0"/>
                </a:cubicBezTo>
                <a:cubicBezTo>
                  <a:pt x="1721990" y="-11863"/>
                  <a:pt x="1909159" y="11249"/>
                  <a:pt x="2132222" y="0"/>
                </a:cubicBezTo>
                <a:cubicBezTo>
                  <a:pt x="2355285" y="-11249"/>
                  <a:pt x="2520713" y="53156"/>
                  <a:pt x="2644432" y="0"/>
                </a:cubicBezTo>
                <a:cubicBezTo>
                  <a:pt x="2768151" y="-53156"/>
                  <a:pt x="3005200" y="18685"/>
                  <a:pt x="3323408" y="0"/>
                </a:cubicBezTo>
                <a:cubicBezTo>
                  <a:pt x="3641616" y="-18685"/>
                  <a:pt x="3795577" y="82917"/>
                  <a:pt x="4169150" y="0"/>
                </a:cubicBezTo>
                <a:cubicBezTo>
                  <a:pt x="4170097" y="195057"/>
                  <a:pt x="4149491" y="317022"/>
                  <a:pt x="4169150" y="437863"/>
                </a:cubicBezTo>
                <a:cubicBezTo>
                  <a:pt x="4188809" y="558704"/>
                  <a:pt x="4129927" y="792228"/>
                  <a:pt x="4169150" y="916353"/>
                </a:cubicBezTo>
                <a:cubicBezTo>
                  <a:pt x="4208373" y="1040478"/>
                  <a:pt x="4116960" y="1219189"/>
                  <a:pt x="4169150" y="1354216"/>
                </a:cubicBezTo>
                <a:cubicBezTo>
                  <a:pt x="3975605" y="1393647"/>
                  <a:pt x="3826293" y="1300103"/>
                  <a:pt x="3615249" y="1354216"/>
                </a:cubicBezTo>
                <a:cubicBezTo>
                  <a:pt x="3404205" y="1408329"/>
                  <a:pt x="3288897" y="1328415"/>
                  <a:pt x="3061347" y="1354216"/>
                </a:cubicBezTo>
                <a:cubicBezTo>
                  <a:pt x="2833797" y="1380017"/>
                  <a:pt x="2754655" y="1299086"/>
                  <a:pt x="2507446" y="1354216"/>
                </a:cubicBezTo>
                <a:cubicBezTo>
                  <a:pt x="2260237" y="1409346"/>
                  <a:pt x="2169734" y="1332741"/>
                  <a:pt x="1995236" y="1354216"/>
                </a:cubicBezTo>
                <a:cubicBezTo>
                  <a:pt x="1820738" y="1375691"/>
                  <a:pt x="1622160" y="1312510"/>
                  <a:pt x="1483026" y="1354216"/>
                </a:cubicBezTo>
                <a:cubicBezTo>
                  <a:pt x="1343892" y="1395922"/>
                  <a:pt x="1052605" y="1303961"/>
                  <a:pt x="929125" y="1354216"/>
                </a:cubicBezTo>
                <a:cubicBezTo>
                  <a:pt x="805645" y="1404471"/>
                  <a:pt x="363268" y="1262885"/>
                  <a:pt x="0" y="1354216"/>
                </a:cubicBezTo>
                <a:cubicBezTo>
                  <a:pt x="-10821" y="1211209"/>
                  <a:pt x="28626" y="1092236"/>
                  <a:pt x="0" y="929895"/>
                </a:cubicBezTo>
                <a:cubicBezTo>
                  <a:pt x="-28626" y="767554"/>
                  <a:pt x="4090" y="704084"/>
                  <a:pt x="0" y="505574"/>
                </a:cubicBezTo>
                <a:cubicBezTo>
                  <a:pt x="-4090" y="307064"/>
                  <a:pt x="228" y="111626"/>
                  <a:pt x="0" y="0"/>
                </a:cubicBezTo>
                <a:close/>
              </a:path>
              <a:path w="4169150" h="1354216" stroke="0" extrusionOk="0">
                <a:moveTo>
                  <a:pt x="0" y="0"/>
                </a:moveTo>
                <a:cubicBezTo>
                  <a:pt x="310652" y="-75745"/>
                  <a:pt x="510893" y="5294"/>
                  <a:pt x="678976" y="0"/>
                </a:cubicBezTo>
                <a:cubicBezTo>
                  <a:pt x="847059" y="-5294"/>
                  <a:pt x="1016942" y="23886"/>
                  <a:pt x="1316260" y="0"/>
                </a:cubicBezTo>
                <a:cubicBezTo>
                  <a:pt x="1615578" y="-23886"/>
                  <a:pt x="1787473" y="27219"/>
                  <a:pt x="1911853" y="0"/>
                </a:cubicBezTo>
                <a:cubicBezTo>
                  <a:pt x="2036233" y="-27219"/>
                  <a:pt x="2338210" y="52048"/>
                  <a:pt x="2590829" y="0"/>
                </a:cubicBezTo>
                <a:cubicBezTo>
                  <a:pt x="2843448" y="-52048"/>
                  <a:pt x="2859495" y="24939"/>
                  <a:pt x="3103039" y="0"/>
                </a:cubicBezTo>
                <a:cubicBezTo>
                  <a:pt x="3346583" y="-24939"/>
                  <a:pt x="3714469" y="19338"/>
                  <a:pt x="4169150" y="0"/>
                </a:cubicBezTo>
                <a:cubicBezTo>
                  <a:pt x="4201186" y="220947"/>
                  <a:pt x="4137840" y="377441"/>
                  <a:pt x="4169150" y="478490"/>
                </a:cubicBezTo>
                <a:cubicBezTo>
                  <a:pt x="4200460" y="579539"/>
                  <a:pt x="4155512" y="826468"/>
                  <a:pt x="4169150" y="956979"/>
                </a:cubicBezTo>
                <a:cubicBezTo>
                  <a:pt x="4182788" y="1087490"/>
                  <a:pt x="4150825" y="1273739"/>
                  <a:pt x="4169150" y="1354216"/>
                </a:cubicBezTo>
                <a:cubicBezTo>
                  <a:pt x="3975966" y="1374412"/>
                  <a:pt x="3759948" y="1338671"/>
                  <a:pt x="3656940" y="1354216"/>
                </a:cubicBezTo>
                <a:cubicBezTo>
                  <a:pt x="3553932" y="1369761"/>
                  <a:pt x="3246503" y="1339323"/>
                  <a:pt x="3019656" y="1354216"/>
                </a:cubicBezTo>
                <a:cubicBezTo>
                  <a:pt x="2792809" y="1369109"/>
                  <a:pt x="2507617" y="1273711"/>
                  <a:pt x="2340680" y="1354216"/>
                </a:cubicBezTo>
                <a:cubicBezTo>
                  <a:pt x="2173743" y="1434721"/>
                  <a:pt x="1999643" y="1335420"/>
                  <a:pt x="1870162" y="1354216"/>
                </a:cubicBezTo>
                <a:cubicBezTo>
                  <a:pt x="1740681" y="1373012"/>
                  <a:pt x="1522516" y="1343640"/>
                  <a:pt x="1399643" y="1354216"/>
                </a:cubicBezTo>
                <a:cubicBezTo>
                  <a:pt x="1276770" y="1364792"/>
                  <a:pt x="1078655" y="1349125"/>
                  <a:pt x="804050" y="1354216"/>
                </a:cubicBezTo>
                <a:cubicBezTo>
                  <a:pt x="529445" y="1359307"/>
                  <a:pt x="275022" y="1346446"/>
                  <a:pt x="0" y="1354216"/>
                </a:cubicBezTo>
                <a:cubicBezTo>
                  <a:pt x="-28554" y="1224503"/>
                  <a:pt x="3558" y="1000926"/>
                  <a:pt x="0" y="902811"/>
                </a:cubicBezTo>
                <a:cubicBezTo>
                  <a:pt x="-3558" y="804696"/>
                  <a:pt x="44998" y="593599"/>
                  <a:pt x="0" y="424321"/>
                </a:cubicBezTo>
                <a:cubicBezTo>
                  <a:pt x="-44998" y="255043"/>
                  <a:pt x="27262" y="175513"/>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996522166">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u="sng" spc="-1" dirty="0">
                <a:latin typeface="Arial"/>
                <a:ea typeface="Noto Sans CJK SC"/>
              </a:rPr>
              <a:t>Giant improvement ~ </a:t>
            </a:r>
            <a:br>
              <a:rPr lang="en-US" sz="2200" b="1" u="sng" spc="-1" dirty="0">
                <a:latin typeface="Arial"/>
                <a:ea typeface="Noto Sans CJK SC"/>
              </a:rPr>
            </a:br>
            <a:br>
              <a:rPr lang="en-US" sz="2200" b="1" u="sng" spc="-1" dirty="0">
                <a:latin typeface="Arial"/>
                <a:ea typeface="Noto Sans CJK SC"/>
              </a:rPr>
            </a:br>
            <a:r>
              <a:rPr lang="en-US" sz="2200" b="1" u="sng" spc="-1" dirty="0">
                <a:latin typeface="Arial"/>
                <a:ea typeface="Noto Sans CJK SC"/>
              </a:rPr>
              <a:t>3 orders of magnitude</a:t>
            </a:r>
            <a:br>
              <a:rPr lang="en-US" sz="2200" b="1" u="sng" spc="-1" dirty="0">
                <a:latin typeface="Arial"/>
                <a:ea typeface="Noto Sans CJK SC"/>
              </a:rPr>
            </a:br>
            <a:br>
              <a:rPr lang="en-US" sz="2200" b="1" u="sng" spc="-1" dirty="0">
                <a:latin typeface="Arial"/>
                <a:ea typeface="Noto Sans CJK SC"/>
              </a:rPr>
            </a:br>
            <a:r>
              <a:rPr lang="en-US" sz="2200" b="1" u="sng" spc="-1" dirty="0">
                <a:latin typeface="Arial"/>
                <a:ea typeface="Noto Sans CJK SC"/>
              </a:rPr>
              <a:t>compared to standard MPGDs</a:t>
            </a:r>
            <a:endParaRPr lang="en-US" sz="2200" b="1" u="sng" strike="noStrike" spc="-1" dirty="0">
              <a:latin typeface="Arial"/>
              <a:ea typeface="Noto Sans CJK SC"/>
            </a:endParaRPr>
          </a:p>
        </p:txBody>
      </p:sp>
      <p:sp>
        <p:nvSpPr>
          <p:cNvPr id="2" name="Slide Number Placeholder 1">
            <a:extLst>
              <a:ext uri="{FF2B5EF4-FFF2-40B4-BE49-F238E27FC236}">
                <a16:creationId xmlns:a16="http://schemas.microsoft.com/office/drawing/2014/main" id="{3C26C007-8B3F-7B2B-5CB9-B1B207674EDA}"/>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3</a:t>
            </a:fld>
            <a:endParaRPr lang="fr-FR" sz="1000" dirty="0">
              <a:solidFill>
                <a:srgbClr val="FF0000"/>
              </a:solidFill>
              <a:cs typeface="Times" panose="02020603050405020304" pitchFamily="18" charset="0"/>
            </a:endParaRPr>
          </a:p>
        </p:txBody>
      </p:sp>
      <p:sp>
        <p:nvSpPr>
          <p:cNvPr id="3" name="Footer Placeholder 2">
            <a:extLst>
              <a:ext uri="{FF2B5EF4-FFF2-40B4-BE49-F238E27FC236}">
                <a16:creationId xmlns:a16="http://schemas.microsoft.com/office/drawing/2014/main" id="{78B30220-F46F-032F-E0ED-8375E8AFD73B}"/>
              </a:ext>
            </a:extLst>
          </p:cNvPr>
          <p:cNvSpPr>
            <a:spLocks noGrp="1"/>
          </p:cNvSpPr>
          <p:nvPr>
            <p:ph type="ftr" idx="12"/>
          </p:nvPr>
        </p:nvSpPr>
        <p:spPr/>
        <p:txBody>
          <a:bodyPr/>
          <a:lstStyle/>
          <a:p>
            <a:r>
              <a:rPr lang="en-US"/>
              <a:t>CEPC 2025</a:t>
            </a:r>
            <a:endParaRPr lang="fr-FR" dirty="0"/>
          </a:p>
        </p:txBody>
      </p:sp>
    </p:spTree>
    <p:extLst>
      <p:ext uri="{BB962C8B-B14F-4D97-AF65-F5344CB8AC3E}">
        <p14:creationId xmlns:p14="http://schemas.microsoft.com/office/powerpoint/2010/main" val="21514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250"/>
                            </p:stCondLst>
                            <p:childTnLst>
                              <p:par>
                                <p:cTn id="14" presetID="42" presetClass="entr" presetSubtype="0" fill="hold" grpId="0" nodeType="after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1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grpId="0" nodeType="afterEffect">
                                  <p:stCondLst>
                                    <p:cond delay="1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22" grpId="0"/>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15F8A340-E891-D511-0575-05BF2B8B37F7}"/>
              </a:ext>
            </a:extLst>
          </p:cNvPr>
          <p:cNvPicPr>
            <a:picLocks noGrp="1"/>
          </p:cNvPicPr>
          <p:nvPr>
            <p:ph idx="1"/>
          </p:nvPr>
        </p:nvPicPr>
        <p:blipFill>
          <a:blip r:embed="rId3"/>
          <a:stretch/>
        </p:blipFill>
        <p:spPr>
          <a:xfrm>
            <a:off x="8020506" y="3876432"/>
            <a:ext cx="3581812" cy="2758080"/>
          </a:xfrm>
          <a:prstGeom prst="rect">
            <a:avLst/>
          </a:prstGeom>
          <a:ln w="0">
            <a:noFill/>
          </a:ln>
        </p:spPr>
      </p:pic>
      <p:sp>
        <p:nvSpPr>
          <p:cNvPr id="26" name="Title 1">
            <a:extLst>
              <a:ext uri="{FF2B5EF4-FFF2-40B4-BE49-F238E27FC236}">
                <a16:creationId xmlns:a16="http://schemas.microsoft.com/office/drawing/2014/main" id="{74E5565B-AE27-2951-2C0E-66B0DD8BFE15}"/>
              </a:ext>
            </a:extLst>
          </p:cNvPr>
          <p:cNvSpPr txBox="1">
            <a:spLocks/>
          </p:cNvSpPr>
          <p:nvPr/>
        </p:nvSpPr>
        <p:spPr>
          <a:xfrm>
            <a:off x="770513" y="79230"/>
            <a:ext cx="10728325" cy="87182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en-US" sz="2600" dirty="0"/>
              <a:t>The 96-pad Detector design </a:t>
            </a:r>
            <a:endParaRPr lang="fr-FR" sz="2600" dirty="0"/>
          </a:p>
        </p:txBody>
      </p:sp>
      <p:pic>
        <p:nvPicPr>
          <p:cNvPr id="23" name="Picture 22">
            <a:extLst>
              <a:ext uri="{FF2B5EF4-FFF2-40B4-BE49-F238E27FC236}">
                <a16:creationId xmlns:a16="http://schemas.microsoft.com/office/drawing/2014/main" id="{02C63651-7EE0-0A6B-6509-3E421F85DE99}"/>
              </a:ext>
            </a:extLst>
          </p:cNvPr>
          <p:cNvPicPr/>
          <p:nvPr/>
        </p:nvPicPr>
        <p:blipFill>
          <a:blip r:embed="rId4"/>
          <a:stretch/>
        </p:blipFill>
        <p:spPr>
          <a:xfrm>
            <a:off x="7723014" y="450937"/>
            <a:ext cx="3879304" cy="3174941"/>
          </a:xfrm>
          <a:prstGeom prst="rect">
            <a:avLst/>
          </a:prstGeom>
          <a:ln w="0">
            <a:noFill/>
          </a:ln>
        </p:spPr>
      </p:pic>
      <p:sp>
        <p:nvSpPr>
          <p:cNvPr id="29" name="TextBox 28">
            <a:extLst>
              <a:ext uri="{FF2B5EF4-FFF2-40B4-BE49-F238E27FC236}">
                <a16:creationId xmlns:a16="http://schemas.microsoft.com/office/drawing/2014/main" id="{B5E61BBF-25B2-5668-AB88-3282DA149F2F}"/>
              </a:ext>
            </a:extLst>
          </p:cNvPr>
          <p:cNvSpPr txBox="1"/>
          <p:nvPr/>
        </p:nvSpPr>
        <p:spPr>
          <a:xfrm>
            <a:off x="181204" y="3768692"/>
            <a:ext cx="6724693" cy="2253950"/>
          </a:xfrm>
          <a:prstGeom prst="rect">
            <a:avLst/>
          </a:prstGeom>
          <a:noFill/>
        </p:spPr>
        <p:txBody>
          <a:bodyPr wrap="square">
            <a:spAutoFit/>
          </a:bodyPr>
          <a:lstStyle/>
          <a:p>
            <a:pPr marL="609630" lvl="1" indent="-304815">
              <a:lnSpc>
                <a:spcPts val="2079"/>
              </a:lnSpc>
              <a:buFont typeface="Arial" panose="020B0604020202020204" pitchFamily="34" charset="0"/>
              <a:buChar char="•"/>
            </a:pPr>
            <a:r>
              <a:rPr lang="en-US" sz="2200" dirty="0">
                <a:latin typeface="Barlow SemiCondensed"/>
              </a:rPr>
              <a:t>96 pad prototype</a:t>
            </a:r>
          </a:p>
          <a:p>
            <a:pPr marL="1066830" lvl="2" indent="-304815">
              <a:lnSpc>
                <a:spcPts val="2079"/>
              </a:lnSpc>
              <a:buFont typeface="Arial" panose="020B0604020202020204" pitchFamily="34" charset="0"/>
              <a:buChar char="•"/>
            </a:pPr>
            <a:r>
              <a:rPr lang="en-US" sz="2200" dirty="0">
                <a:latin typeface="Barlow SemiCondensed"/>
              </a:rPr>
              <a:t>1cm single cell size</a:t>
            </a:r>
          </a:p>
          <a:p>
            <a:pPr marL="609630" lvl="1" indent="-304815">
              <a:lnSpc>
                <a:spcPts val="2079"/>
              </a:lnSpc>
              <a:buFont typeface="Arial" panose="020B0604020202020204" pitchFamily="34" charset="0"/>
              <a:buChar char="•"/>
            </a:pPr>
            <a:r>
              <a:rPr lang="en-US" sz="2200" dirty="0">
                <a:latin typeface="Barlow SemiCondensed"/>
              </a:rPr>
              <a:t>Custom-made  amp. cards in 6 x 16 connector groups compatible for SAMPIC digitizer</a:t>
            </a:r>
          </a:p>
          <a:p>
            <a:pPr marL="609630" lvl="1" indent="-304815">
              <a:lnSpc>
                <a:spcPts val="2079"/>
              </a:lnSpc>
              <a:buFont typeface="Arial" panose="020B0604020202020204" pitchFamily="34" charset="0"/>
              <a:buChar char="•"/>
            </a:pPr>
            <a:r>
              <a:rPr lang="en-US" sz="2200" dirty="0">
                <a:latin typeface="Barlow SemiCondensed"/>
              </a:rPr>
              <a:t>Extended R&amp;D on the PCB design as well as QA/QC</a:t>
            </a:r>
          </a:p>
          <a:p>
            <a:pPr marL="609630" lvl="1" indent="-304815">
              <a:lnSpc>
                <a:spcPts val="2079"/>
              </a:lnSpc>
              <a:buFont typeface="Arial" panose="020B0604020202020204" pitchFamily="34" charset="0"/>
              <a:buChar char="•"/>
            </a:pPr>
            <a:r>
              <a:rPr lang="en-US" sz="2200" b="1" dirty="0">
                <a:latin typeface="Barlow SemiCondensed"/>
              </a:rPr>
              <a:t>Preliminary</a:t>
            </a:r>
            <a:r>
              <a:rPr lang="en-US" sz="2200" dirty="0">
                <a:latin typeface="Barlow SemiCondensed"/>
              </a:rPr>
              <a:t> planarity measurements </a:t>
            </a:r>
            <a:r>
              <a:rPr lang="en-US" sz="2200" dirty="0">
                <a:latin typeface="Barlow SemiCondensed"/>
                <a:sym typeface="Wingdings" panose="05000000000000000000" pitchFamily="2" charset="2"/>
              </a:rPr>
              <a:t> </a:t>
            </a:r>
            <a:r>
              <a:rPr lang="en-US" sz="2200" b="1" dirty="0">
                <a:solidFill>
                  <a:srgbClr val="FF0000"/>
                </a:solidFill>
                <a:latin typeface="Barlow SemiCondensed"/>
                <a:sym typeface="Wingdings" panose="05000000000000000000" pitchFamily="2" charset="2"/>
              </a:rPr>
              <a:t>9um</a:t>
            </a:r>
            <a:r>
              <a:rPr lang="en-US" sz="2200" dirty="0">
                <a:latin typeface="Barlow SemiCondensed"/>
                <a:sym typeface="Wingdings" panose="05000000000000000000" pitchFamily="2" charset="2"/>
              </a:rPr>
              <a:t> uniformity over full PCB area using stiffener </a:t>
            </a:r>
            <a:endParaRPr lang="en-US" sz="2200" dirty="0">
              <a:latin typeface="Barlow SemiCondensed"/>
            </a:endParaRPr>
          </a:p>
          <a:p>
            <a:pPr marL="609630" lvl="1" indent="-304815">
              <a:lnSpc>
                <a:spcPts val="2079"/>
              </a:lnSpc>
              <a:buFont typeface="Arial" panose="020B0604020202020204" pitchFamily="34" charset="0"/>
              <a:buChar char="•"/>
            </a:pPr>
            <a:endParaRPr lang="en-US" sz="2200" dirty="0">
              <a:latin typeface="Barlow SemiCondensed"/>
            </a:endParaRPr>
          </a:p>
        </p:txBody>
      </p:sp>
      <p:sp>
        <p:nvSpPr>
          <p:cNvPr id="2" name="Slide Number Placeholder 1">
            <a:extLst>
              <a:ext uri="{FF2B5EF4-FFF2-40B4-BE49-F238E27FC236}">
                <a16:creationId xmlns:a16="http://schemas.microsoft.com/office/drawing/2014/main" id="{6ECFEEC9-8170-A1DD-7546-C366054A787D}"/>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solidFill>
                  <a:srgbClr val="FF0000"/>
                </a:solidFill>
                <a:cs typeface="Times" panose="02020603050405020304" pitchFamily="18" charset="0"/>
              </a:rPr>
              <a:pPr>
                <a:buSzPct val="25000"/>
              </a:pPr>
              <a:t>30</a:t>
            </a:fld>
            <a:endParaRPr lang="fr-FR" sz="1000" dirty="0">
              <a:solidFill>
                <a:srgbClr val="FF0000"/>
              </a:solidFill>
              <a:cs typeface="Times" panose="02020603050405020304" pitchFamily="18" charset="0"/>
            </a:endParaRPr>
          </a:p>
        </p:txBody>
      </p:sp>
      <p:sp>
        <p:nvSpPr>
          <p:cNvPr id="13" name="Footer Placeholder 12">
            <a:extLst>
              <a:ext uri="{FF2B5EF4-FFF2-40B4-BE49-F238E27FC236}">
                <a16:creationId xmlns:a16="http://schemas.microsoft.com/office/drawing/2014/main" id="{A7BF7556-7F8E-7D14-780F-101358A47910}"/>
              </a:ext>
            </a:extLst>
          </p:cNvPr>
          <p:cNvSpPr>
            <a:spLocks noGrp="1"/>
          </p:cNvSpPr>
          <p:nvPr>
            <p:ph type="ftr" idx="12"/>
          </p:nvPr>
        </p:nvSpPr>
        <p:spPr/>
        <p:txBody>
          <a:bodyPr/>
          <a:lstStyle/>
          <a:p>
            <a:r>
              <a:rPr lang="en-US"/>
              <a:t>CEPC 2025</a:t>
            </a:r>
            <a:endParaRPr lang="fr-FR" dirty="0"/>
          </a:p>
        </p:txBody>
      </p:sp>
      <p:sp>
        <p:nvSpPr>
          <p:cNvPr id="3" name="TextBox 9">
            <a:extLst>
              <a:ext uri="{FF2B5EF4-FFF2-40B4-BE49-F238E27FC236}">
                <a16:creationId xmlns:a16="http://schemas.microsoft.com/office/drawing/2014/main" id="{27757568-CC14-84A4-48A2-84FE98B8B7EE}"/>
              </a:ext>
            </a:extLst>
          </p:cNvPr>
          <p:cNvSpPr txBox="1"/>
          <p:nvPr/>
        </p:nvSpPr>
        <p:spPr>
          <a:xfrm>
            <a:off x="589682" y="3023176"/>
            <a:ext cx="5737726" cy="5457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b="1" dirty="0">
                <a:solidFill>
                  <a:srgbClr val="C00000"/>
                </a:solidFill>
                <a:latin typeface="Barlow SemiCondensed"/>
              </a:rPr>
              <a:t>Advantage:</a:t>
            </a:r>
          </a:p>
          <a:p>
            <a:pPr marL="609630" lvl="1" indent="-304815">
              <a:lnSpc>
                <a:spcPts val="2079"/>
              </a:lnSpc>
              <a:buFont typeface="Arial" panose="020B0604020202020204" pitchFamily="34" charset="0"/>
              <a:buChar char="•"/>
            </a:pPr>
            <a:r>
              <a:rPr lang="en-US" sz="2200" dirty="0">
                <a:latin typeface="Barlow SemiCondensed"/>
              </a:rPr>
              <a:t>Allow the fabrication of large flat boards</a:t>
            </a:r>
          </a:p>
        </p:txBody>
      </p:sp>
      <p:grpSp>
        <p:nvGrpSpPr>
          <p:cNvPr id="5" name="Group 4">
            <a:extLst>
              <a:ext uri="{FF2B5EF4-FFF2-40B4-BE49-F238E27FC236}">
                <a16:creationId xmlns:a16="http://schemas.microsoft.com/office/drawing/2014/main" id="{D3867D58-305C-D653-368F-DEF8E722883D}"/>
              </a:ext>
            </a:extLst>
          </p:cNvPr>
          <p:cNvGrpSpPr/>
          <p:nvPr/>
        </p:nvGrpSpPr>
        <p:grpSpPr>
          <a:xfrm>
            <a:off x="114490" y="789283"/>
            <a:ext cx="7423064" cy="1910718"/>
            <a:chOff x="114490" y="789283"/>
            <a:chExt cx="7423064" cy="1910718"/>
          </a:xfrm>
        </p:grpSpPr>
        <p:pic>
          <p:nvPicPr>
            <p:cNvPr id="9" name="Picture 8">
              <a:extLst>
                <a:ext uri="{FF2B5EF4-FFF2-40B4-BE49-F238E27FC236}">
                  <a16:creationId xmlns:a16="http://schemas.microsoft.com/office/drawing/2014/main" id="{D9F20415-F698-624B-8500-F0E2EA3E981B}"/>
                </a:ext>
              </a:extLst>
            </p:cNvPr>
            <p:cNvPicPr>
              <a:picLocks noChangeAspect="1"/>
            </p:cNvPicPr>
            <p:nvPr/>
          </p:nvPicPr>
          <p:blipFill>
            <a:blip r:embed="rId5"/>
            <a:stretch>
              <a:fillRect/>
            </a:stretch>
          </p:blipFill>
          <p:spPr>
            <a:xfrm>
              <a:off x="1192666" y="1453330"/>
              <a:ext cx="4964152" cy="1246671"/>
            </a:xfrm>
            <a:prstGeom prst="rect">
              <a:avLst/>
            </a:prstGeom>
          </p:spPr>
        </p:pic>
        <p:sp>
          <p:nvSpPr>
            <p:cNvPr id="12" name="TextBox 11">
              <a:extLst>
                <a:ext uri="{FF2B5EF4-FFF2-40B4-BE49-F238E27FC236}">
                  <a16:creationId xmlns:a16="http://schemas.microsoft.com/office/drawing/2014/main" id="{8EC0D97C-0A24-3DE4-8579-8640B2813FBD}"/>
                </a:ext>
              </a:extLst>
            </p:cNvPr>
            <p:cNvSpPr txBox="1"/>
            <p:nvPr/>
          </p:nvSpPr>
          <p:spPr>
            <a:xfrm>
              <a:off x="114490" y="789283"/>
              <a:ext cx="7423064" cy="5525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b="1" dirty="0">
                  <a:solidFill>
                    <a:srgbClr val="C00000"/>
                  </a:solidFill>
                  <a:latin typeface="Barlow SemiCondensed"/>
                </a:rPr>
                <a:t>Search on Alternative Low Material Budget Approaches</a:t>
              </a:r>
            </a:p>
            <a:p>
              <a:pPr marL="609585" lvl="1" indent="-304815">
                <a:lnSpc>
                  <a:spcPts val="2079"/>
                </a:lnSpc>
                <a:buFont typeface="Arial" panose="020B0604020202020204" pitchFamily="34" charset="0"/>
                <a:buChar char="•"/>
              </a:pPr>
              <a:r>
                <a:rPr lang="en-US" sz="2400" b="1" dirty="0">
                  <a:solidFill>
                    <a:srgbClr val="C00000"/>
                  </a:solidFill>
                  <a:latin typeface="Barlow SemiCondensed"/>
                </a:rPr>
                <a:t> The ATLAS NSW-like approach </a:t>
              </a:r>
            </a:p>
          </p:txBody>
        </p:sp>
      </p:grpSp>
      <p:grpSp>
        <p:nvGrpSpPr>
          <p:cNvPr id="4" name="Group 3">
            <a:extLst>
              <a:ext uri="{FF2B5EF4-FFF2-40B4-BE49-F238E27FC236}">
                <a16:creationId xmlns:a16="http://schemas.microsoft.com/office/drawing/2014/main" id="{30680B81-A807-080F-1716-5A6AEF793FF3}"/>
              </a:ext>
            </a:extLst>
          </p:cNvPr>
          <p:cNvGrpSpPr/>
          <p:nvPr/>
        </p:nvGrpSpPr>
        <p:grpSpPr>
          <a:xfrm>
            <a:off x="7934731" y="374807"/>
            <a:ext cx="3491551" cy="3393910"/>
            <a:chOff x="7653190" y="406689"/>
            <a:chExt cx="3491551" cy="3393910"/>
          </a:xfrm>
        </p:grpSpPr>
        <p:grpSp>
          <p:nvGrpSpPr>
            <p:cNvPr id="6" name="Group 5">
              <a:extLst>
                <a:ext uri="{FF2B5EF4-FFF2-40B4-BE49-F238E27FC236}">
                  <a16:creationId xmlns:a16="http://schemas.microsoft.com/office/drawing/2014/main" id="{ED7FC138-D6DA-C682-BC54-3E4FB34DCC11}"/>
                </a:ext>
              </a:extLst>
            </p:cNvPr>
            <p:cNvGrpSpPr/>
            <p:nvPr/>
          </p:nvGrpSpPr>
          <p:grpSpPr>
            <a:xfrm>
              <a:off x="7653190" y="406689"/>
              <a:ext cx="3346144" cy="3393910"/>
              <a:chOff x="2686441" y="3245160"/>
              <a:chExt cx="3346144" cy="3393910"/>
            </a:xfrm>
          </p:grpSpPr>
          <p:pic>
            <p:nvPicPr>
              <p:cNvPr id="8" name="Picture 7">
                <a:extLst>
                  <a:ext uri="{FF2B5EF4-FFF2-40B4-BE49-F238E27FC236}">
                    <a16:creationId xmlns:a16="http://schemas.microsoft.com/office/drawing/2014/main" id="{15A24478-5116-B6E4-5E35-7FC918954578}"/>
                  </a:ext>
                </a:extLst>
              </p:cNvPr>
              <p:cNvPicPr/>
              <p:nvPr/>
            </p:nvPicPr>
            <p:blipFill>
              <a:blip r:embed="rId6"/>
              <a:stretch/>
            </p:blipFill>
            <p:spPr>
              <a:xfrm>
                <a:off x="2686441" y="3245160"/>
                <a:ext cx="3346144" cy="3393910"/>
              </a:xfrm>
              <a:prstGeom prst="rect">
                <a:avLst/>
              </a:prstGeom>
              <a:ln w="0">
                <a:noFill/>
              </a:ln>
            </p:spPr>
          </p:pic>
          <p:sp>
            <p:nvSpPr>
              <p:cNvPr id="14" name="Rectangle 13">
                <a:extLst>
                  <a:ext uri="{FF2B5EF4-FFF2-40B4-BE49-F238E27FC236}">
                    <a16:creationId xmlns:a16="http://schemas.microsoft.com/office/drawing/2014/main" id="{69B4E83A-0D1D-2AF9-92CC-F27B1D850600}"/>
                  </a:ext>
                </a:extLst>
              </p:cNvPr>
              <p:cNvSpPr/>
              <p:nvPr/>
            </p:nvSpPr>
            <p:spPr>
              <a:xfrm>
                <a:off x="3244375" y="5593974"/>
                <a:ext cx="2060488" cy="2892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1" strike="noStrike" spc="-1" dirty="0">
                    <a:solidFill>
                      <a:srgbClr val="000000"/>
                    </a:solidFill>
                    <a:latin typeface="Courier New"/>
                    <a:ea typeface="DejaVu Sans"/>
                  </a:rPr>
                  <a:t>RMS Distance: 9um</a:t>
                </a:r>
                <a:endParaRPr lang="en-US" sz="1400" b="1" strike="noStrike" spc="-1" dirty="0">
                  <a:latin typeface="Arial"/>
                </a:endParaRPr>
              </a:p>
              <a:p>
                <a:pPr>
                  <a:lnSpc>
                    <a:spcPct val="100000"/>
                  </a:lnSpc>
                  <a:buNone/>
                </a:pPr>
                <a:endParaRPr lang="en-US" sz="1000" b="0" strike="noStrike" spc="-1" dirty="0">
                  <a:latin typeface="Arial"/>
                </a:endParaRPr>
              </a:p>
            </p:txBody>
          </p:sp>
        </p:grpSp>
        <p:sp>
          <p:nvSpPr>
            <p:cNvPr id="7" name="TextBox 6">
              <a:extLst>
                <a:ext uri="{FF2B5EF4-FFF2-40B4-BE49-F238E27FC236}">
                  <a16:creationId xmlns:a16="http://schemas.microsoft.com/office/drawing/2014/main" id="{0980DAA8-12F4-E7FF-61FB-C5E07401F371}"/>
                </a:ext>
              </a:extLst>
            </p:cNvPr>
            <p:cNvSpPr txBox="1"/>
            <p:nvPr/>
          </p:nvSpPr>
          <p:spPr>
            <a:xfrm rot="1076222">
              <a:off x="7837996" y="3328287"/>
              <a:ext cx="876621" cy="369332"/>
            </a:xfrm>
            <a:prstGeom prst="rect">
              <a:avLst/>
            </a:prstGeom>
            <a:noFill/>
          </p:spPr>
          <p:txBody>
            <a:bodyPr wrap="square">
              <a:spAutoFit/>
            </a:bodyPr>
            <a:lstStyle/>
            <a:p>
              <a:pPr>
                <a:lnSpc>
                  <a:spcPct val="100000"/>
                </a:lnSpc>
                <a:buNone/>
              </a:pPr>
              <a:r>
                <a:rPr lang="en-US" sz="1800" b="1" strike="noStrike" spc="-1" dirty="0">
                  <a:solidFill>
                    <a:srgbClr val="000000"/>
                  </a:solidFill>
                  <a:latin typeface="Courier New"/>
                  <a:ea typeface="DejaVu Sans"/>
                </a:rPr>
                <a:t>X[mm]</a:t>
              </a:r>
              <a:endParaRPr lang="en-US" sz="1800" b="1" strike="noStrike" spc="-1" dirty="0">
                <a:latin typeface="Arial"/>
              </a:endParaRPr>
            </a:p>
          </p:txBody>
        </p:sp>
        <p:sp>
          <p:nvSpPr>
            <p:cNvPr id="27" name="TextBox 26">
              <a:extLst>
                <a:ext uri="{FF2B5EF4-FFF2-40B4-BE49-F238E27FC236}">
                  <a16:creationId xmlns:a16="http://schemas.microsoft.com/office/drawing/2014/main" id="{CC07E454-A593-2241-30C2-F4EB3B901A8F}"/>
                </a:ext>
              </a:extLst>
            </p:cNvPr>
            <p:cNvSpPr txBox="1"/>
            <p:nvPr/>
          </p:nvSpPr>
          <p:spPr>
            <a:xfrm rot="18453966">
              <a:off x="10019221" y="3109212"/>
              <a:ext cx="876621" cy="369332"/>
            </a:xfrm>
            <a:prstGeom prst="rect">
              <a:avLst/>
            </a:prstGeom>
            <a:noFill/>
          </p:spPr>
          <p:txBody>
            <a:bodyPr wrap="square">
              <a:spAutoFit/>
            </a:bodyPr>
            <a:lstStyle/>
            <a:p>
              <a:pPr>
                <a:lnSpc>
                  <a:spcPct val="100000"/>
                </a:lnSpc>
                <a:buNone/>
              </a:pPr>
              <a:r>
                <a:rPr lang="en-US" sz="1800" b="1" strike="noStrike" spc="-1" dirty="0">
                  <a:solidFill>
                    <a:srgbClr val="000000"/>
                  </a:solidFill>
                  <a:latin typeface="Courier New"/>
                  <a:ea typeface="DejaVu Sans"/>
                </a:rPr>
                <a:t>Y[mm]</a:t>
              </a:r>
              <a:endParaRPr lang="en-US" sz="1800" b="1" strike="noStrike" spc="-1" dirty="0">
                <a:latin typeface="Arial"/>
              </a:endParaRPr>
            </a:p>
          </p:txBody>
        </p:sp>
        <p:sp>
          <p:nvSpPr>
            <p:cNvPr id="28" name="TextBox 27">
              <a:extLst>
                <a:ext uri="{FF2B5EF4-FFF2-40B4-BE49-F238E27FC236}">
                  <a16:creationId xmlns:a16="http://schemas.microsoft.com/office/drawing/2014/main" id="{BAF63154-A7B7-28F6-8340-9806B532E551}"/>
                </a:ext>
              </a:extLst>
            </p:cNvPr>
            <p:cNvSpPr txBox="1"/>
            <p:nvPr/>
          </p:nvSpPr>
          <p:spPr>
            <a:xfrm>
              <a:off x="10268120" y="796952"/>
              <a:ext cx="876621" cy="369332"/>
            </a:xfrm>
            <a:prstGeom prst="rect">
              <a:avLst/>
            </a:prstGeom>
            <a:noFill/>
          </p:spPr>
          <p:txBody>
            <a:bodyPr wrap="square">
              <a:spAutoFit/>
            </a:bodyPr>
            <a:lstStyle/>
            <a:p>
              <a:pPr>
                <a:lnSpc>
                  <a:spcPct val="100000"/>
                </a:lnSpc>
                <a:buNone/>
              </a:pPr>
              <a:r>
                <a:rPr lang="en-US" sz="1800" b="1" strike="noStrike" spc="-1" dirty="0">
                  <a:solidFill>
                    <a:srgbClr val="000000"/>
                  </a:solidFill>
                  <a:latin typeface="Courier New"/>
                  <a:ea typeface="DejaVu Sans"/>
                </a:rPr>
                <a:t>Z[mm]</a:t>
              </a:r>
              <a:endParaRPr lang="en-US" sz="1800" b="1" strike="noStrike" spc="-1" dirty="0">
                <a:latin typeface="Arial"/>
              </a:endParaRPr>
            </a:p>
          </p:txBody>
        </p:sp>
      </p:grpSp>
    </p:spTree>
    <p:extLst>
      <p:ext uri="{BB962C8B-B14F-4D97-AF65-F5344CB8AC3E}">
        <p14:creationId xmlns:p14="http://schemas.microsoft.com/office/powerpoint/2010/main" val="35225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2A3C-6C4F-8F2C-5EB8-8DE68923EE0E}"/>
            </a:ext>
          </a:extLst>
        </p:cNvPr>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472640" y="4021888"/>
            <a:ext cx="7348664" cy="2612098"/>
          </a:xfrm>
          <a:prstGeom prst="rect">
            <a:avLst/>
          </a:prstGeom>
        </p:spPr>
      </p:pic>
      <p:sp>
        <p:nvSpPr>
          <p:cNvPr id="2" name="Title 1">
            <a:extLst>
              <a:ext uri="{FF2B5EF4-FFF2-40B4-BE49-F238E27FC236}">
                <a16:creationId xmlns:a16="http://schemas.microsoft.com/office/drawing/2014/main" id="{8A5C5953-B028-ACF0-68FC-E69459D8C5C5}"/>
              </a:ext>
            </a:extLst>
          </p:cNvPr>
          <p:cNvSpPr>
            <a:spLocks noGrp="1"/>
          </p:cNvSpPr>
          <p:nvPr>
            <p:ph type="title"/>
          </p:nvPr>
        </p:nvSpPr>
        <p:spPr>
          <a:xfrm>
            <a:off x="841398" y="80910"/>
            <a:ext cx="10728325" cy="871827"/>
          </a:xfrm>
        </p:spPr>
        <p:txBody>
          <a:bodyPr/>
          <a:lstStyle/>
          <a:p>
            <a:r>
              <a:rPr lang="en-US" dirty="0"/>
              <a:t>The 96-channel prototype single-cell performance</a:t>
            </a:r>
            <a:endParaRPr lang="el-GR" dirty="0"/>
          </a:p>
        </p:txBody>
      </p:sp>
      <p:grpSp>
        <p:nvGrpSpPr>
          <p:cNvPr id="14" name="Group 13">
            <a:extLst>
              <a:ext uri="{FF2B5EF4-FFF2-40B4-BE49-F238E27FC236}">
                <a16:creationId xmlns:a16="http://schemas.microsoft.com/office/drawing/2014/main" id="{18DF52C1-10DA-BA71-87DA-A20CD111B0AB}"/>
              </a:ext>
            </a:extLst>
          </p:cNvPr>
          <p:cNvGrpSpPr/>
          <p:nvPr/>
        </p:nvGrpSpPr>
        <p:grpSpPr>
          <a:xfrm>
            <a:off x="4587479" y="1218023"/>
            <a:ext cx="3977117" cy="2362384"/>
            <a:chOff x="3970300" y="3854237"/>
            <a:chExt cx="4324255" cy="2950004"/>
          </a:xfrm>
        </p:grpSpPr>
        <p:pic>
          <p:nvPicPr>
            <p:cNvPr id="8" name="Picture 7" descr="A graph of a graph&#10;&#10;Description automatically generated">
              <a:extLst>
                <a:ext uri="{FF2B5EF4-FFF2-40B4-BE49-F238E27FC236}">
                  <a16:creationId xmlns:a16="http://schemas.microsoft.com/office/drawing/2014/main" id="{98B72A78-7109-F413-1954-E1F79B07E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05"/>
            <a:stretch/>
          </p:blipFill>
          <p:spPr>
            <a:xfrm>
              <a:off x="3970300" y="3854237"/>
              <a:ext cx="4324255" cy="2950004"/>
            </a:xfrm>
            <a:prstGeom prst="rect">
              <a:avLst/>
            </a:prstGeom>
          </p:spPr>
        </p:pic>
        <p:sp>
          <p:nvSpPr>
            <p:cNvPr id="12" name="TextBox 11">
              <a:extLst>
                <a:ext uri="{FF2B5EF4-FFF2-40B4-BE49-F238E27FC236}">
                  <a16:creationId xmlns:a16="http://schemas.microsoft.com/office/drawing/2014/main" id="{54D29E9F-7902-A574-29C2-4B01A65CD842}"/>
                </a:ext>
              </a:extLst>
            </p:cNvPr>
            <p:cNvSpPr txBox="1"/>
            <p:nvPr/>
          </p:nvSpPr>
          <p:spPr>
            <a:xfrm>
              <a:off x="4591124" y="4292394"/>
              <a:ext cx="1258997" cy="1152999"/>
            </a:xfrm>
            <a:prstGeom prst="rect">
              <a:avLst/>
            </a:prstGeom>
            <a:noFill/>
          </p:spPr>
          <p:txBody>
            <a:bodyPr wrap="square">
              <a:spAutoFit/>
            </a:bodyPr>
            <a:lstStyle/>
            <a:p>
              <a:pPr algn="ctr"/>
              <a:r>
                <a:rPr lang="en-US" b="1" dirty="0">
                  <a:solidFill>
                    <a:srgbClr val="FF0000"/>
                  </a:solidFill>
                </a:rPr>
                <a:t>Rise time </a:t>
              </a:r>
              <a:r>
                <a:rPr lang="en-US" b="1" dirty="0">
                  <a:solidFill>
                    <a:srgbClr val="FF0000"/>
                  </a:solidFill>
                  <a:sym typeface="Wingdings" panose="05000000000000000000" pitchFamily="2" charset="2"/>
                </a:rPr>
                <a:t> </a:t>
              </a:r>
              <a:r>
                <a:rPr lang="en-US" b="1" dirty="0">
                  <a:solidFill>
                    <a:srgbClr val="FF0000"/>
                  </a:solidFill>
                </a:rPr>
                <a:t>1.12n</a:t>
              </a:r>
              <a:r>
                <a:rPr lang="en-US" sz="1800" b="1" dirty="0">
                  <a:solidFill>
                    <a:srgbClr val="FF0000"/>
                  </a:solidFill>
                </a:rPr>
                <a:t>s</a:t>
              </a:r>
              <a:endParaRPr lang="el-GR" sz="1800" b="1" dirty="0">
                <a:solidFill>
                  <a:srgbClr val="FF0000"/>
                </a:solidFill>
              </a:endParaRPr>
            </a:p>
          </p:txBody>
        </p:sp>
      </p:grpSp>
      <p:sp>
        <p:nvSpPr>
          <p:cNvPr id="5" name="Slide Number Placeholder 4">
            <a:extLst>
              <a:ext uri="{FF2B5EF4-FFF2-40B4-BE49-F238E27FC236}">
                <a16:creationId xmlns:a16="http://schemas.microsoft.com/office/drawing/2014/main" id="{C6B79AA0-631C-001B-1656-C1221D2175D4}"/>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cs typeface="Times" panose="02020603050405020304" pitchFamily="18" charset="0"/>
              </a:rPr>
              <a:pPr>
                <a:buSzPct val="25000"/>
              </a:pPr>
              <a:t>31</a:t>
            </a:fld>
            <a:endParaRPr lang="fr-FR" sz="1000" dirty="0">
              <a:cs typeface="Times" panose="02020603050405020304" pitchFamily="18" charset="0"/>
            </a:endParaRPr>
          </a:p>
        </p:txBody>
      </p:sp>
      <p:sp>
        <p:nvSpPr>
          <p:cNvPr id="4" name="Footer Placeholder 3">
            <a:extLst>
              <a:ext uri="{FF2B5EF4-FFF2-40B4-BE49-F238E27FC236}">
                <a16:creationId xmlns:a16="http://schemas.microsoft.com/office/drawing/2014/main" id="{D8846AD5-A1B8-89CB-1A5D-DB73028D326D}"/>
              </a:ext>
            </a:extLst>
          </p:cNvPr>
          <p:cNvSpPr>
            <a:spLocks noGrp="1"/>
          </p:cNvSpPr>
          <p:nvPr>
            <p:ph type="ftr" idx="12"/>
          </p:nvPr>
        </p:nvSpPr>
        <p:spPr>
          <a:xfrm>
            <a:off x="3599780" y="6416112"/>
            <a:ext cx="4992439" cy="365125"/>
          </a:xfrm>
        </p:spPr>
        <p:txBody>
          <a:bodyPr/>
          <a:lstStyle/>
          <a:p>
            <a:pPr algn="ctr"/>
            <a:r>
              <a:rPr lang="en-US" i="1"/>
              <a:t>CEPC 2025</a:t>
            </a:r>
            <a:endParaRPr lang="fr-FR" dirty="0">
              <a:latin typeface="Times"/>
              <a:ea typeface="Times"/>
              <a:cs typeface="Times"/>
              <a:sym typeface="Times"/>
            </a:endParaRPr>
          </a:p>
        </p:txBody>
      </p:sp>
      <p:pic>
        <p:nvPicPr>
          <p:cNvPr id="9" name="Picture 8">
            <a:extLst>
              <a:ext uri="{FF2B5EF4-FFF2-40B4-BE49-F238E27FC236}">
                <a16:creationId xmlns:a16="http://schemas.microsoft.com/office/drawing/2014/main" id="{EF8F2F2D-3405-481B-210A-59CF06B36E16}"/>
              </a:ext>
            </a:extLst>
          </p:cNvPr>
          <p:cNvPicPr>
            <a:picLocks noChangeAspect="1"/>
          </p:cNvPicPr>
          <p:nvPr/>
        </p:nvPicPr>
        <p:blipFill rotWithShape="1">
          <a:blip r:embed="rId4"/>
          <a:srcRect l="-1207" t="9982" r="7078" b="1162"/>
          <a:stretch/>
        </p:blipFill>
        <p:spPr>
          <a:xfrm rot="5400000">
            <a:off x="-164744" y="1363200"/>
            <a:ext cx="2686743" cy="1902165"/>
          </a:xfrm>
          <a:prstGeom prst="rect">
            <a:avLst/>
          </a:prstGeom>
        </p:spPr>
      </p:pic>
      <p:pic>
        <p:nvPicPr>
          <p:cNvPr id="10" name="Content Placeholder 11">
            <a:extLst>
              <a:ext uri="{FF2B5EF4-FFF2-40B4-BE49-F238E27FC236}">
                <a16:creationId xmlns:a16="http://schemas.microsoft.com/office/drawing/2014/main" id="{B2D55E93-12B8-A91A-C697-011F4B095365}"/>
              </a:ext>
            </a:extLst>
          </p:cNvPr>
          <p:cNvPicPr>
            <a:picLocks noGrp="1" noChangeAspect="1"/>
          </p:cNvPicPr>
          <p:nvPr>
            <p:ph idx="1"/>
          </p:nvPr>
        </p:nvPicPr>
        <p:blipFill>
          <a:blip r:embed="rId5"/>
          <a:srcRect l="11254" t="487" r="17670" b="5536"/>
          <a:stretch/>
        </p:blipFill>
        <p:spPr>
          <a:xfrm rot="5400000">
            <a:off x="1288120" y="3801287"/>
            <a:ext cx="2594019" cy="2572397"/>
          </a:xfrm>
          <a:prstGeom prst="rect">
            <a:avLst/>
          </a:prstGeom>
        </p:spPr>
      </p:pic>
      <p:sp>
        <p:nvSpPr>
          <p:cNvPr id="13" name="TextBox 12">
            <a:extLst>
              <a:ext uri="{FF2B5EF4-FFF2-40B4-BE49-F238E27FC236}">
                <a16:creationId xmlns:a16="http://schemas.microsoft.com/office/drawing/2014/main" id="{53CC12E5-A88D-8605-EDE5-63D088DFA080}"/>
              </a:ext>
            </a:extLst>
          </p:cNvPr>
          <p:cNvSpPr txBox="1"/>
          <p:nvPr/>
        </p:nvSpPr>
        <p:spPr>
          <a:xfrm>
            <a:off x="10514207" y="4552459"/>
            <a:ext cx="1743121"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mc:AlternateContent xmlns:mc="http://schemas.openxmlformats.org/markup-compatibility/2006" xmlns:a14="http://schemas.microsoft.com/office/drawing/2010/main">
        <mc:Choice Requires="a14">
          <p:sp>
            <p:nvSpPr>
              <p:cNvPr id="17" name="CustomShape 12">
                <a:extLst>
                  <a:ext uri="{FF2B5EF4-FFF2-40B4-BE49-F238E27FC236}">
                    <a16:creationId xmlns:a16="http://schemas.microsoft.com/office/drawing/2014/main" id="{79592DF4-2B26-CF3E-EF6A-FBEFA98DB932}"/>
                  </a:ext>
                </a:extLst>
              </p:cNvPr>
              <p:cNvSpPr/>
              <p:nvPr/>
            </p:nvSpPr>
            <p:spPr>
              <a:xfrm>
                <a:off x="8793189" y="1504637"/>
                <a:ext cx="3028115" cy="1386773"/>
              </a:xfrm>
              <a:custGeom>
                <a:avLst/>
                <a:gdLst>
                  <a:gd name="connsiteX0" fmla="*/ 0 w 3028115"/>
                  <a:gd name="connsiteY0" fmla="*/ 0 h 1386773"/>
                  <a:gd name="connsiteX1" fmla="*/ 413842 w 3028115"/>
                  <a:gd name="connsiteY1" fmla="*/ 0 h 1386773"/>
                  <a:gd name="connsiteX2" fmla="*/ 918528 w 3028115"/>
                  <a:gd name="connsiteY2" fmla="*/ 0 h 1386773"/>
                  <a:gd name="connsiteX3" fmla="*/ 1332371 w 3028115"/>
                  <a:gd name="connsiteY3" fmla="*/ 0 h 1386773"/>
                  <a:gd name="connsiteX4" fmla="*/ 1897619 w 3028115"/>
                  <a:gd name="connsiteY4" fmla="*/ 0 h 1386773"/>
                  <a:gd name="connsiteX5" fmla="*/ 2372023 w 3028115"/>
                  <a:gd name="connsiteY5" fmla="*/ 0 h 1386773"/>
                  <a:gd name="connsiteX6" fmla="*/ 3028115 w 3028115"/>
                  <a:gd name="connsiteY6" fmla="*/ 0 h 1386773"/>
                  <a:gd name="connsiteX7" fmla="*/ 3028115 w 3028115"/>
                  <a:gd name="connsiteY7" fmla="*/ 420654 h 1386773"/>
                  <a:gd name="connsiteX8" fmla="*/ 3028115 w 3028115"/>
                  <a:gd name="connsiteY8" fmla="*/ 882912 h 1386773"/>
                  <a:gd name="connsiteX9" fmla="*/ 3028115 w 3028115"/>
                  <a:gd name="connsiteY9" fmla="*/ 1386773 h 1386773"/>
                  <a:gd name="connsiteX10" fmla="*/ 2583991 w 3028115"/>
                  <a:gd name="connsiteY10" fmla="*/ 1386773 h 1386773"/>
                  <a:gd name="connsiteX11" fmla="*/ 2049024 w 3028115"/>
                  <a:gd name="connsiteY11" fmla="*/ 1386773 h 1386773"/>
                  <a:gd name="connsiteX12" fmla="*/ 1514058 w 3028115"/>
                  <a:gd name="connsiteY12" fmla="*/ 1386773 h 1386773"/>
                  <a:gd name="connsiteX13" fmla="*/ 979091 w 3028115"/>
                  <a:gd name="connsiteY13" fmla="*/ 1386773 h 1386773"/>
                  <a:gd name="connsiteX14" fmla="*/ 0 w 3028115"/>
                  <a:gd name="connsiteY14" fmla="*/ 1386773 h 1386773"/>
                  <a:gd name="connsiteX15" fmla="*/ 0 w 3028115"/>
                  <a:gd name="connsiteY15" fmla="*/ 938383 h 1386773"/>
                  <a:gd name="connsiteX16" fmla="*/ 0 w 3028115"/>
                  <a:gd name="connsiteY16" fmla="*/ 517729 h 1386773"/>
                  <a:gd name="connsiteX17" fmla="*/ 0 w 3028115"/>
                  <a:gd name="connsiteY17" fmla="*/ 0 h 13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8115" h="1386773" fill="none" extrusionOk="0">
                    <a:moveTo>
                      <a:pt x="0" y="0"/>
                    </a:moveTo>
                    <a:cubicBezTo>
                      <a:pt x="164290" y="-38276"/>
                      <a:pt x="300517" y="4189"/>
                      <a:pt x="413842" y="0"/>
                    </a:cubicBezTo>
                    <a:cubicBezTo>
                      <a:pt x="527167" y="-4189"/>
                      <a:pt x="684385" y="22299"/>
                      <a:pt x="918528" y="0"/>
                    </a:cubicBezTo>
                    <a:cubicBezTo>
                      <a:pt x="1152671" y="-22299"/>
                      <a:pt x="1197754" y="23275"/>
                      <a:pt x="1332371" y="0"/>
                    </a:cubicBezTo>
                    <a:cubicBezTo>
                      <a:pt x="1466988" y="-23275"/>
                      <a:pt x="1726787" y="44021"/>
                      <a:pt x="1897619" y="0"/>
                    </a:cubicBezTo>
                    <a:cubicBezTo>
                      <a:pt x="2068451" y="-44021"/>
                      <a:pt x="2207771" y="3641"/>
                      <a:pt x="2372023" y="0"/>
                    </a:cubicBezTo>
                    <a:cubicBezTo>
                      <a:pt x="2536275" y="-3641"/>
                      <a:pt x="2883463" y="14406"/>
                      <a:pt x="3028115" y="0"/>
                    </a:cubicBezTo>
                    <a:cubicBezTo>
                      <a:pt x="3029746" y="155342"/>
                      <a:pt x="2993981" y="330702"/>
                      <a:pt x="3028115" y="420654"/>
                    </a:cubicBezTo>
                    <a:cubicBezTo>
                      <a:pt x="3062249" y="510606"/>
                      <a:pt x="2983773" y="714652"/>
                      <a:pt x="3028115" y="882912"/>
                    </a:cubicBezTo>
                    <a:cubicBezTo>
                      <a:pt x="3072457" y="1051172"/>
                      <a:pt x="2985947" y="1190073"/>
                      <a:pt x="3028115" y="1386773"/>
                    </a:cubicBezTo>
                    <a:cubicBezTo>
                      <a:pt x="2817004" y="1411837"/>
                      <a:pt x="2794447" y="1373589"/>
                      <a:pt x="2583991" y="1386773"/>
                    </a:cubicBezTo>
                    <a:cubicBezTo>
                      <a:pt x="2373535" y="1399957"/>
                      <a:pt x="2293801" y="1367396"/>
                      <a:pt x="2049024" y="1386773"/>
                    </a:cubicBezTo>
                    <a:cubicBezTo>
                      <a:pt x="1804247" y="1406150"/>
                      <a:pt x="1716958" y="1347887"/>
                      <a:pt x="1514058" y="1386773"/>
                    </a:cubicBezTo>
                    <a:cubicBezTo>
                      <a:pt x="1311158" y="1425659"/>
                      <a:pt x="1223883" y="1325975"/>
                      <a:pt x="979091" y="1386773"/>
                    </a:cubicBezTo>
                    <a:cubicBezTo>
                      <a:pt x="734299" y="1447571"/>
                      <a:pt x="401205" y="1380744"/>
                      <a:pt x="0" y="1386773"/>
                    </a:cubicBezTo>
                    <a:cubicBezTo>
                      <a:pt x="-3135" y="1241161"/>
                      <a:pt x="53661" y="1034437"/>
                      <a:pt x="0" y="938383"/>
                    </a:cubicBezTo>
                    <a:cubicBezTo>
                      <a:pt x="-53661" y="842329"/>
                      <a:pt x="32131" y="616138"/>
                      <a:pt x="0" y="517729"/>
                    </a:cubicBezTo>
                    <a:cubicBezTo>
                      <a:pt x="-32131" y="419320"/>
                      <a:pt x="28688" y="190226"/>
                      <a:pt x="0" y="0"/>
                    </a:cubicBezTo>
                    <a:close/>
                  </a:path>
                  <a:path w="3028115" h="1386773" stroke="0" extrusionOk="0">
                    <a:moveTo>
                      <a:pt x="0" y="0"/>
                    </a:moveTo>
                    <a:cubicBezTo>
                      <a:pt x="125421" y="-27470"/>
                      <a:pt x="245313" y="30778"/>
                      <a:pt x="413842" y="0"/>
                    </a:cubicBezTo>
                    <a:cubicBezTo>
                      <a:pt x="582371" y="-30778"/>
                      <a:pt x="766146" y="57368"/>
                      <a:pt x="918528" y="0"/>
                    </a:cubicBezTo>
                    <a:cubicBezTo>
                      <a:pt x="1070910" y="-57368"/>
                      <a:pt x="1241179" y="50257"/>
                      <a:pt x="1362652" y="0"/>
                    </a:cubicBezTo>
                    <a:cubicBezTo>
                      <a:pt x="1484125" y="-50257"/>
                      <a:pt x="1678842" y="53277"/>
                      <a:pt x="1806775" y="0"/>
                    </a:cubicBezTo>
                    <a:cubicBezTo>
                      <a:pt x="1934708" y="-53277"/>
                      <a:pt x="2171047" y="56035"/>
                      <a:pt x="2311461" y="0"/>
                    </a:cubicBezTo>
                    <a:cubicBezTo>
                      <a:pt x="2451875" y="-56035"/>
                      <a:pt x="2797977" y="63822"/>
                      <a:pt x="3028115" y="0"/>
                    </a:cubicBezTo>
                    <a:cubicBezTo>
                      <a:pt x="3066482" y="176657"/>
                      <a:pt x="2990710" y="252139"/>
                      <a:pt x="3028115" y="489993"/>
                    </a:cubicBezTo>
                    <a:cubicBezTo>
                      <a:pt x="3065520" y="727847"/>
                      <a:pt x="2974630" y="851849"/>
                      <a:pt x="3028115" y="979986"/>
                    </a:cubicBezTo>
                    <a:cubicBezTo>
                      <a:pt x="3081600" y="1108123"/>
                      <a:pt x="2991428" y="1287989"/>
                      <a:pt x="3028115" y="1386773"/>
                    </a:cubicBezTo>
                    <a:cubicBezTo>
                      <a:pt x="2847596" y="1435245"/>
                      <a:pt x="2705230" y="1360187"/>
                      <a:pt x="2523429" y="1386773"/>
                    </a:cubicBezTo>
                    <a:cubicBezTo>
                      <a:pt x="2341628" y="1413359"/>
                      <a:pt x="2298279" y="1369534"/>
                      <a:pt x="2109587" y="1386773"/>
                    </a:cubicBezTo>
                    <a:cubicBezTo>
                      <a:pt x="1920895" y="1404012"/>
                      <a:pt x="1720605" y="1336629"/>
                      <a:pt x="1544339" y="1386773"/>
                    </a:cubicBezTo>
                    <a:cubicBezTo>
                      <a:pt x="1368073" y="1436917"/>
                      <a:pt x="1195814" y="1323167"/>
                      <a:pt x="979091" y="1386773"/>
                    </a:cubicBezTo>
                    <a:cubicBezTo>
                      <a:pt x="762368" y="1450379"/>
                      <a:pt x="683902" y="1358976"/>
                      <a:pt x="565248" y="1386773"/>
                    </a:cubicBezTo>
                    <a:cubicBezTo>
                      <a:pt x="446594" y="1414570"/>
                      <a:pt x="275119" y="1339757"/>
                      <a:pt x="0" y="1386773"/>
                    </a:cubicBezTo>
                    <a:cubicBezTo>
                      <a:pt x="-21031" y="1281963"/>
                      <a:pt x="1336" y="1098900"/>
                      <a:pt x="0" y="966119"/>
                    </a:cubicBezTo>
                    <a:cubicBezTo>
                      <a:pt x="-1336" y="833338"/>
                      <a:pt x="17940" y="659717"/>
                      <a:pt x="0" y="489993"/>
                    </a:cubicBezTo>
                    <a:cubicBezTo>
                      <a:pt x="-17940" y="320269"/>
                      <a:pt x="31277" y="141616"/>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28050728">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189"/>
                  </a:spcBef>
                  <a:spcAft>
                    <a:spcPts val="189"/>
                  </a:spcAft>
                </a:pPr>
                <a:r>
                  <a:rPr lang="en-US" sz="2000" b="1" strike="noStrike" spc="-1" dirty="0">
                    <a:latin typeface="Arial"/>
                    <a:ea typeface="Noto Sans CJK SC"/>
                  </a:rPr>
                  <a:t>Si</a:t>
                </a:r>
                <a:r>
                  <a:rPr lang="en-US" sz="2000" b="1" spc="-1" dirty="0">
                    <a:latin typeface="Arial"/>
                    <a:ea typeface="Noto Sans CJK SC"/>
                  </a:rPr>
                  <a:t>ngle cell </a:t>
                </a:r>
                <a:r>
                  <a:rPr lang="en-US" sz="2000" b="1" spc="-1" dirty="0">
                    <a:latin typeface="Arial"/>
                    <a:ea typeface="Noto Sans CJK SC"/>
                    <a:sym typeface="Wingdings" panose="05000000000000000000" pitchFamily="2" charset="2"/>
                  </a:rPr>
                  <a:t> </a:t>
                </a:r>
                <a:br>
                  <a:rPr lang="en-US" sz="2000" b="1" spc="-1" dirty="0">
                    <a:latin typeface="Arial"/>
                    <a:ea typeface="Noto Sans CJK SC"/>
                    <a:sym typeface="Wingdings" panose="05000000000000000000" pitchFamily="2" charset="2"/>
                  </a:rPr>
                </a:br>
                <a:r>
                  <a:rPr lang="en-US" sz="2000" b="1" dirty="0">
                    <a:sym typeface="Wingdings" panose="05000000000000000000" pitchFamily="2" charset="2"/>
                  </a:rPr>
                  <a:t> 1cm </a:t>
                </a:r>
                <a:r>
                  <a:rPr lang="en-US" sz="2000" b="1" spc="-1" dirty="0">
                    <a:latin typeface="Arial"/>
                    <a:ea typeface="Noto Sans CJK SC"/>
                    <a:sym typeface="Wingdings" panose="05000000000000000000" pitchFamily="2" charset="2"/>
                  </a:rPr>
                  <a:t>&amp; 2.5 nm DLC </a:t>
                </a:r>
                <a:endParaRPr lang="en-US" sz="2000" b="1" strike="noStrike" spc="-1" dirty="0">
                  <a:latin typeface="Arial"/>
                  <a:ea typeface="Noto Sans CJK SC"/>
                </a:endParaRPr>
              </a:p>
              <a:p>
                <a:pPr algn="ctr">
                  <a:spcBef>
                    <a:spcPts val="189"/>
                  </a:spcBef>
                  <a:spcAft>
                    <a:spcPts val="189"/>
                  </a:spcAft>
                </a:pPr>
                <a:r>
                  <a:rPr lang="en-US" sz="2000" b="1" spc="-1" dirty="0">
                    <a:latin typeface="Arial"/>
                    <a:ea typeface="Noto Sans CJK SC"/>
                  </a:rPr>
                  <a:t>Best timing: </a:t>
                </a:r>
                <a:br>
                  <a:rPr lang="en-US" sz="2000" b="1" spc="-1" dirty="0">
                    <a:latin typeface="Arial"/>
                    <a:ea typeface="Noto Sans CJK SC"/>
                  </a:rPr>
                </a:br>
                <a:r>
                  <a:rPr lang="en-US" sz="2000" b="1" spc="-1" dirty="0">
                    <a:latin typeface="Arial"/>
                    <a:ea typeface="Noto Sans CJK SC"/>
                  </a:rPr>
                  <a:t>43.2</a:t>
                </a:r>
                <a:r>
                  <a:rPr lang="en-US" sz="2000" b="1" strike="noStrike" spc="-1" dirty="0">
                    <a:latin typeface="Arial"/>
                    <a:ea typeface="Noto Sans CJK SC"/>
                  </a:rPr>
                  <a:t>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0.0052</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17" name="CustomShape 12">
                <a:extLst>
                  <a:ext uri="{FF2B5EF4-FFF2-40B4-BE49-F238E27FC236}">
                    <a16:creationId xmlns:a16="http://schemas.microsoft.com/office/drawing/2014/main" id="{79592DF4-2B26-CF3E-EF6A-FBEFA98DB932}"/>
                  </a:ext>
                </a:extLst>
              </p:cNvPr>
              <p:cNvSpPr>
                <a:spLocks noRot="1" noChangeAspect="1" noMove="1" noResize="1" noEditPoints="1" noAdjustHandles="1" noChangeArrowheads="1" noChangeShapeType="1" noTextEdit="1"/>
              </p:cNvSpPr>
              <p:nvPr/>
            </p:nvSpPr>
            <p:spPr>
              <a:xfrm>
                <a:off x="8793189" y="1504637"/>
                <a:ext cx="3028115" cy="1386773"/>
              </a:xfrm>
              <a:custGeom>
                <a:avLst/>
                <a:gdLst>
                  <a:gd name="connsiteX0" fmla="*/ 0 w 3028115"/>
                  <a:gd name="connsiteY0" fmla="*/ 0 h 1386773"/>
                  <a:gd name="connsiteX1" fmla="*/ 413842 w 3028115"/>
                  <a:gd name="connsiteY1" fmla="*/ 0 h 1386773"/>
                  <a:gd name="connsiteX2" fmla="*/ 918528 w 3028115"/>
                  <a:gd name="connsiteY2" fmla="*/ 0 h 1386773"/>
                  <a:gd name="connsiteX3" fmla="*/ 1332371 w 3028115"/>
                  <a:gd name="connsiteY3" fmla="*/ 0 h 1386773"/>
                  <a:gd name="connsiteX4" fmla="*/ 1897619 w 3028115"/>
                  <a:gd name="connsiteY4" fmla="*/ 0 h 1386773"/>
                  <a:gd name="connsiteX5" fmla="*/ 2372023 w 3028115"/>
                  <a:gd name="connsiteY5" fmla="*/ 0 h 1386773"/>
                  <a:gd name="connsiteX6" fmla="*/ 3028115 w 3028115"/>
                  <a:gd name="connsiteY6" fmla="*/ 0 h 1386773"/>
                  <a:gd name="connsiteX7" fmla="*/ 3028115 w 3028115"/>
                  <a:gd name="connsiteY7" fmla="*/ 420654 h 1386773"/>
                  <a:gd name="connsiteX8" fmla="*/ 3028115 w 3028115"/>
                  <a:gd name="connsiteY8" fmla="*/ 882912 h 1386773"/>
                  <a:gd name="connsiteX9" fmla="*/ 3028115 w 3028115"/>
                  <a:gd name="connsiteY9" fmla="*/ 1386773 h 1386773"/>
                  <a:gd name="connsiteX10" fmla="*/ 2583991 w 3028115"/>
                  <a:gd name="connsiteY10" fmla="*/ 1386773 h 1386773"/>
                  <a:gd name="connsiteX11" fmla="*/ 2049024 w 3028115"/>
                  <a:gd name="connsiteY11" fmla="*/ 1386773 h 1386773"/>
                  <a:gd name="connsiteX12" fmla="*/ 1514058 w 3028115"/>
                  <a:gd name="connsiteY12" fmla="*/ 1386773 h 1386773"/>
                  <a:gd name="connsiteX13" fmla="*/ 979091 w 3028115"/>
                  <a:gd name="connsiteY13" fmla="*/ 1386773 h 1386773"/>
                  <a:gd name="connsiteX14" fmla="*/ 0 w 3028115"/>
                  <a:gd name="connsiteY14" fmla="*/ 1386773 h 1386773"/>
                  <a:gd name="connsiteX15" fmla="*/ 0 w 3028115"/>
                  <a:gd name="connsiteY15" fmla="*/ 938383 h 1386773"/>
                  <a:gd name="connsiteX16" fmla="*/ 0 w 3028115"/>
                  <a:gd name="connsiteY16" fmla="*/ 517729 h 1386773"/>
                  <a:gd name="connsiteX17" fmla="*/ 0 w 3028115"/>
                  <a:gd name="connsiteY17" fmla="*/ 0 h 13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8115" h="1386773" fill="none" extrusionOk="0">
                    <a:moveTo>
                      <a:pt x="0" y="0"/>
                    </a:moveTo>
                    <a:cubicBezTo>
                      <a:pt x="164290" y="-38276"/>
                      <a:pt x="300517" y="4189"/>
                      <a:pt x="413842" y="0"/>
                    </a:cubicBezTo>
                    <a:cubicBezTo>
                      <a:pt x="527167" y="-4189"/>
                      <a:pt x="684385" y="22299"/>
                      <a:pt x="918528" y="0"/>
                    </a:cubicBezTo>
                    <a:cubicBezTo>
                      <a:pt x="1152671" y="-22299"/>
                      <a:pt x="1197754" y="23275"/>
                      <a:pt x="1332371" y="0"/>
                    </a:cubicBezTo>
                    <a:cubicBezTo>
                      <a:pt x="1466988" y="-23275"/>
                      <a:pt x="1726787" y="44021"/>
                      <a:pt x="1897619" y="0"/>
                    </a:cubicBezTo>
                    <a:cubicBezTo>
                      <a:pt x="2068451" y="-44021"/>
                      <a:pt x="2207771" y="3641"/>
                      <a:pt x="2372023" y="0"/>
                    </a:cubicBezTo>
                    <a:cubicBezTo>
                      <a:pt x="2536275" y="-3641"/>
                      <a:pt x="2883463" y="14406"/>
                      <a:pt x="3028115" y="0"/>
                    </a:cubicBezTo>
                    <a:cubicBezTo>
                      <a:pt x="3029746" y="155342"/>
                      <a:pt x="2993981" y="330702"/>
                      <a:pt x="3028115" y="420654"/>
                    </a:cubicBezTo>
                    <a:cubicBezTo>
                      <a:pt x="3062249" y="510606"/>
                      <a:pt x="2983773" y="714652"/>
                      <a:pt x="3028115" y="882912"/>
                    </a:cubicBezTo>
                    <a:cubicBezTo>
                      <a:pt x="3072457" y="1051172"/>
                      <a:pt x="2985947" y="1190073"/>
                      <a:pt x="3028115" y="1386773"/>
                    </a:cubicBezTo>
                    <a:cubicBezTo>
                      <a:pt x="2817004" y="1411837"/>
                      <a:pt x="2794447" y="1373589"/>
                      <a:pt x="2583991" y="1386773"/>
                    </a:cubicBezTo>
                    <a:cubicBezTo>
                      <a:pt x="2373535" y="1399957"/>
                      <a:pt x="2293801" y="1367396"/>
                      <a:pt x="2049024" y="1386773"/>
                    </a:cubicBezTo>
                    <a:cubicBezTo>
                      <a:pt x="1804247" y="1406150"/>
                      <a:pt x="1716958" y="1347887"/>
                      <a:pt x="1514058" y="1386773"/>
                    </a:cubicBezTo>
                    <a:cubicBezTo>
                      <a:pt x="1311158" y="1425659"/>
                      <a:pt x="1223883" y="1325975"/>
                      <a:pt x="979091" y="1386773"/>
                    </a:cubicBezTo>
                    <a:cubicBezTo>
                      <a:pt x="734299" y="1447571"/>
                      <a:pt x="401205" y="1380744"/>
                      <a:pt x="0" y="1386773"/>
                    </a:cubicBezTo>
                    <a:cubicBezTo>
                      <a:pt x="-3135" y="1241161"/>
                      <a:pt x="53661" y="1034437"/>
                      <a:pt x="0" y="938383"/>
                    </a:cubicBezTo>
                    <a:cubicBezTo>
                      <a:pt x="-53661" y="842329"/>
                      <a:pt x="32131" y="616138"/>
                      <a:pt x="0" y="517729"/>
                    </a:cubicBezTo>
                    <a:cubicBezTo>
                      <a:pt x="-32131" y="419320"/>
                      <a:pt x="28688" y="190226"/>
                      <a:pt x="0" y="0"/>
                    </a:cubicBezTo>
                    <a:close/>
                  </a:path>
                  <a:path w="3028115" h="1386773" stroke="0" extrusionOk="0">
                    <a:moveTo>
                      <a:pt x="0" y="0"/>
                    </a:moveTo>
                    <a:cubicBezTo>
                      <a:pt x="125421" y="-27470"/>
                      <a:pt x="245313" y="30778"/>
                      <a:pt x="413842" y="0"/>
                    </a:cubicBezTo>
                    <a:cubicBezTo>
                      <a:pt x="582371" y="-30778"/>
                      <a:pt x="766146" y="57368"/>
                      <a:pt x="918528" y="0"/>
                    </a:cubicBezTo>
                    <a:cubicBezTo>
                      <a:pt x="1070910" y="-57368"/>
                      <a:pt x="1241179" y="50257"/>
                      <a:pt x="1362652" y="0"/>
                    </a:cubicBezTo>
                    <a:cubicBezTo>
                      <a:pt x="1484125" y="-50257"/>
                      <a:pt x="1678842" y="53277"/>
                      <a:pt x="1806775" y="0"/>
                    </a:cubicBezTo>
                    <a:cubicBezTo>
                      <a:pt x="1934708" y="-53277"/>
                      <a:pt x="2171047" y="56035"/>
                      <a:pt x="2311461" y="0"/>
                    </a:cubicBezTo>
                    <a:cubicBezTo>
                      <a:pt x="2451875" y="-56035"/>
                      <a:pt x="2797977" y="63822"/>
                      <a:pt x="3028115" y="0"/>
                    </a:cubicBezTo>
                    <a:cubicBezTo>
                      <a:pt x="3066482" y="176657"/>
                      <a:pt x="2990710" y="252139"/>
                      <a:pt x="3028115" y="489993"/>
                    </a:cubicBezTo>
                    <a:cubicBezTo>
                      <a:pt x="3065520" y="727847"/>
                      <a:pt x="2974630" y="851849"/>
                      <a:pt x="3028115" y="979986"/>
                    </a:cubicBezTo>
                    <a:cubicBezTo>
                      <a:pt x="3081600" y="1108123"/>
                      <a:pt x="2991428" y="1287989"/>
                      <a:pt x="3028115" y="1386773"/>
                    </a:cubicBezTo>
                    <a:cubicBezTo>
                      <a:pt x="2847596" y="1435245"/>
                      <a:pt x="2705230" y="1360187"/>
                      <a:pt x="2523429" y="1386773"/>
                    </a:cubicBezTo>
                    <a:cubicBezTo>
                      <a:pt x="2341628" y="1413359"/>
                      <a:pt x="2298279" y="1369534"/>
                      <a:pt x="2109587" y="1386773"/>
                    </a:cubicBezTo>
                    <a:cubicBezTo>
                      <a:pt x="1920895" y="1404012"/>
                      <a:pt x="1720605" y="1336629"/>
                      <a:pt x="1544339" y="1386773"/>
                    </a:cubicBezTo>
                    <a:cubicBezTo>
                      <a:pt x="1368073" y="1436917"/>
                      <a:pt x="1195814" y="1323167"/>
                      <a:pt x="979091" y="1386773"/>
                    </a:cubicBezTo>
                    <a:cubicBezTo>
                      <a:pt x="762368" y="1450379"/>
                      <a:pt x="683902" y="1358976"/>
                      <a:pt x="565248" y="1386773"/>
                    </a:cubicBezTo>
                    <a:cubicBezTo>
                      <a:pt x="446594" y="1414570"/>
                      <a:pt x="275119" y="1339757"/>
                      <a:pt x="0" y="1386773"/>
                    </a:cubicBezTo>
                    <a:cubicBezTo>
                      <a:pt x="-21031" y="1281963"/>
                      <a:pt x="1336" y="1098900"/>
                      <a:pt x="0" y="966119"/>
                    </a:cubicBezTo>
                    <a:cubicBezTo>
                      <a:pt x="-1336" y="833338"/>
                      <a:pt x="17940" y="659717"/>
                      <a:pt x="0" y="489993"/>
                    </a:cubicBezTo>
                    <a:cubicBezTo>
                      <a:pt x="-17940" y="320269"/>
                      <a:pt x="31277" y="141616"/>
                      <a:pt x="0" y="0"/>
                    </a:cubicBezTo>
                    <a:close/>
                  </a:path>
                </a:pathLst>
              </a:custGeom>
              <a:blipFill>
                <a:blip r:embed="rId6"/>
                <a:stretch>
                  <a:fillRect b="-3734"/>
                </a:stretch>
              </a:blipFill>
              <a:ln w="28575">
                <a:solidFill>
                  <a:srgbClr val="FF0000"/>
                </a:solidFill>
                <a:extLst>
                  <a:ext uri="{C807C97D-BFC1-408E-A445-0C87EB9F89A2}">
                    <ask:lineSketchStyleProps xmlns:ask="http://schemas.microsoft.com/office/drawing/2018/sketchyshapes" xmlns:a14="http://schemas.microsoft.com/office/drawing/2010/main" xmlns="" sd="328050728">
                      <a:prstGeom prst="rect">
                        <a:avLst/>
                      </a:prstGeom>
                      <ask:type>
                        <ask:lineSketchScribble/>
                      </ask:type>
                    </ask:lineSketchStyleProps>
                  </a:ext>
                </a:extLst>
              </a:ln>
            </p:spPr>
            <p:txBody>
              <a:bodyPr/>
              <a:lstStyle/>
              <a:p>
                <a:r>
                  <a:rPr lang="fr-FR">
                    <a:noFill/>
                  </a:rPr>
                  <a:t> </a:t>
                </a:r>
              </a:p>
            </p:txBody>
          </p:sp>
        </mc:Fallback>
      </mc:AlternateContent>
    </p:spTree>
    <p:extLst>
      <p:ext uri="{BB962C8B-B14F-4D97-AF65-F5344CB8AC3E}">
        <p14:creationId xmlns:p14="http://schemas.microsoft.com/office/powerpoint/2010/main" val="478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2A3C-6C4F-8F2C-5EB8-8DE68923EE0E}"/>
            </a:ext>
          </a:extLst>
        </p:cNvPr>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3322" y="1079613"/>
            <a:ext cx="6399750" cy="5250846"/>
          </a:xfrm>
          <a:prstGeom prst="rect">
            <a:avLst/>
          </a:prstGeom>
        </p:spPr>
      </p:pic>
      <p:sp>
        <p:nvSpPr>
          <p:cNvPr id="2" name="Title 1">
            <a:extLst>
              <a:ext uri="{FF2B5EF4-FFF2-40B4-BE49-F238E27FC236}">
                <a16:creationId xmlns:a16="http://schemas.microsoft.com/office/drawing/2014/main" id="{8A5C5953-B028-ACF0-68FC-E69459D8C5C5}"/>
              </a:ext>
            </a:extLst>
          </p:cNvPr>
          <p:cNvSpPr>
            <a:spLocks noGrp="1"/>
          </p:cNvSpPr>
          <p:nvPr>
            <p:ph type="title"/>
          </p:nvPr>
        </p:nvSpPr>
        <p:spPr>
          <a:xfrm>
            <a:off x="384607" y="314036"/>
            <a:ext cx="11308465" cy="871827"/>
          </a:xfrm>
        </p:spPr>
        <p:txBody>
          <a:bodyPr>
            <a:normAutofit fontScale="90000"/>
          </a:bodyPr>
          <a:lstStyle/>
          <a:p>
            <a:r>
              <a:rPr lang="en-US" dirty="0"/>
              <a:t>Combined response over different pads of the 96-pad prototype</a:t>
            </a:r>
            <a:endParaRPr lang="el-GR" dirty="0"/>
          </a:p>
        </p:txBody>
      </p:sp>
      <p:sp>
        <p:nvSpPr>
          <p:cNvPr id="5" name="Slide Number Placeholder 4">
            <a:extLst>
              <a:ext uri="{FF2B5EF4-FFF2-40B4-BE49-F238E27FC236}">
                <a16:creationId xmlns:a16="http://schemas.microsoft.com/office/drawing/2014/main" id="{C6B79AA0-631C-001B-1656-C1221D2175D4}"/>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cs typeface="Times" panose="02020603050405020304" pitchFamily="18" charset="0"/>
              </a:rPr>
              <a:pPr>
                <a:buSzPct val="25000"/>
              </a:pPr>
              <a:t>32</a:t>
            </a:fld>
            <a:endParaRPr lang="fr-FR" sz="1000" dirty="0">
              <a:cs typeface="Times" panose="02020603050405020304" pitchFamily="18" charset="0"/>
            </a:endParaRPr>
          </a:p>
        </p:txBody>
      </p:sp>
      <p:sp>
        <p:nvSpPr>
          <p:cNvPr id="4" name="Footer Placeholder 3">
            <a:extLst>
              <a:ext uri="{FF2B5EF4-FFF2-40B4-BE49-F238E27FC236}">
                <a16:creationId xmlns:a16="http://schemas.microsoft.com/office/drawing/2014/main" id="{D8846AD5-A1B8-89CB-1A5D-DB73028D326D}"/>
              </a:ext>
            </a:extLst>
          </p:cNvPr>
          <p:cNvSpPr>
            <a:spLocks noGrp="1"/>
          </p:cNvSpPr>
          <p:nvPr>
            <p:ph type="ftr" idx="12"/>
          </p:nvPr>
        </p:nvSpPr>
        <p:spPr>
          <a:xfrm>
            <a:off x="3599780" y="6416112"/>
            <a:ext cx="4992439" cy="365125"/>
          </a:xfrm>
        </p:spPr>
        <p:txBody>
          <a:bodyPr/>
          <a:lstStyle/>
          <a:p>
            <a:pPr algn="ctr"/>
            <a:r>
              <a:rPr lang="en-US" i="1"/>
              <a:t>CEPC 2025</a:t>
            </a:r>
            <a:endParaRPr lang="fr-FR" dirty="0">
              <a:latin typeface="Times"/>
              <a:ea typeface="Times"/>
              <a:cs typeface="Times"/>
              <a:sym typeface="Times"/>
            </a:endParaRPr>
          </a:p>
        </p:txBody>
      </p:sp>
      <p:pic>
        <p:nvPicPr>
          <p:cNvPr id="9" name="Picture 8">
            <a:extLst>
              <a:ext uri="{FF2B5EF4-FFF2-40B4-BE49-F238E27FC236}">
                <a16:creationId xmlns:a16="http://schemas.microsoft.com/office/drawing/2014/main" id="{EF8F2F2D-3405-481B-210A-59CF06B36E16}"/>
              </a:ext>
            </a:extLst>
          </p:cNvPr>
          <p:cNvPicPr>
            <a:picLocks noChangeAspect="1"/>
          </p:cNvPicPr>
          <p:nvPr/>
        </p:nvPicPr>
        <p:blipFill rotWithShape="1">
          <a:blip r:embed="rId3"/>
          <a:srcRect l="-1207" t="9982" r="7078" b="1162"/>
          <a:stretch/>
        </p:blipFill>
        <p:spPr>
          <a:xfrm rot="5400000">
            <a:off x="-164744" y="1363200"/>
            <a:ext cx="2686743" cy="1902165"/>
          </a:xfrm>
          <a:prstGeom prst="rect">
            <a:avLst/>
          </a:prstGeom>
        </p:spPr>
      </p:pic>
      <p:pic>
        <p:nvPicPr>
          <p:cNvPr id="10" name="Content Placeholder 11">
            <a:extLst>
              <a:ext uri="{FF2B5EF4-FFF2-40B4-BE49-F238E27FC236}">
                <a16:creationId xmlns:a16="http://schemas.microsoft.com/office/drawing/2014/main" id="{B2D55E93-12B8-A91A-C697-011F4B095365}"/>
              </a:ext>
            </a:extLst>
          </p:cNvPr>
          <p:cNvPicPr>
            <a:picLocks noGrp="1" noChangeAspect="1"/>
          </p:cNvPicPr>
          <p:nvPr>
            <p:ph idx="1"/>
          </p:nvPr>
        </p:nvPicPr>
        <p:blipFill>
          <a:blip r:embed="rId4"/>
          <a:srcRect l="11254" t="487" r="17670" b="5536"/>
          <a:stretch/>
        </p:blipFill>
        <p:spPr>
          <a:xfrm rot="5400000">
            <a:off x="1288120" y="3801287"/>
            <a:ext cx="2594019" cy="2572397"/>
          </a:xfrm>
          <a:prstGeom prst="rect">
            <a:avLst/>
          </a:prstGeom>
        </p:spPr>
      </p:pic>
      <p:sp>
        <p:nvSpPr>
          <p:cNvPr id="13" name="TextBox 12">
            <a:extLst>
              <a:ext uri="{FF2B5EF4-FFF2-40B4-BE49-F238E27FC236}">
                <a16:creationId xmlns:a16="http://schemas.microsoft.com/office/drawing/2014/main" id="{53CC12E5-A88D-8605-EDE5-63D088DFA080}"/>
              </a:ext>
            </a:extLst>
          </p:cNvPr>
          <p:cNvSpPr txBox="1"/>
          <p:nvPr/>
        </p:nvSpPr>
        <p:spPr>
          <a:xfrm>
            <a:off x="5810323" y="1360852"/>
            <a:ext cx="1808212"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mc:AlternateContent xmlns:mc="http://schemas.openxmlformats.org/markup-compatibility/2006" xmlns:a14="http://schemas.microsoft.com/office/drawing/2010/main">
        <mc:Choice Requires="a14">
          <p:sp>
            <p:nvSpPr>
              <p:cNvPr id="17" name="CustomShape 12">
                <a:extLst>
                  <a:ext uri="{FF2B5EF4-FFF2-40B4-BE49-F238E27FC236}">
                    <a16:creationId xmlns:a16="http://schemas.microsoft.com/office/drawing/2014/main" id="{79592DF4-2B26-CF3E-EF6A-FBEFA98DB932}"/>
                  </a:ext>
                </a:extLst>
              </p:cNvPr>
              <p:cNvSpPr/>
              <p:nvPr/>
            </p:nvSpPr>
            <p:spPr>
              <a:xfrm>
                <a:off x="1011641" y="1794783"/>
                <a:ext cx="3028115" cy="1386773"/>
              </a:xfrm>
              <a:custGeom>
                <a:avLst/>
                <a:gdLst>
                  <a:gd name="connsiteX0" fmla="*/ 0 w 3028115"/>
                  <a:gd name="connsiteY0" fmla="*/ 0 h 1386773"/>
                  <a:gd name="connsiteX1" fmla="*/ 413842 w 3028115"/>
                  <a:gd name="connsiteY1" fmla="*/ 0 h 1386773"/>
                  <a:gd name="connsiteX2" fmla="*/ 918528 w 3028115"/>
                  <a:gd name="connsiteY2" fmla="*/ 0 h 1386773"/>
                  <a:gd name="connsiteX3" fmla="*/ 1332371 w 3028115"/>
                  <a:gd name="connsiteY3" fmla="*/ 0 h 1386773"/>
                  <a:gd name="connsiteX4" fmla="*/ 1897619 w 3028115"/>
                  <a:gd name="connsiteY4" fmla="*/ 0 h 1386773"/>
                  <a:gd name="connsiteX5" fmla="*/ 2372023 w 3028115"/>
                  <a:gd name="connsiteY5" fmla="*/ 0 h 1386773"/>
                  <a:gd name="connsiteX6" fmla="*/ 3028115 w 3028115"/>
                  <a:gd name="connsiteY6" fmla="*/ 0 h 1386773"/>
                  <a:gd name="connsiteX7" fmla="*/ 3028115 w 3028115"/>
                  <a:gd name="connsiteY7" fmla="*/ 420654 h 1386773"/>
                  <a:gd name="connsiteX8" fmla="*/ 3028115 w 3028115"/>
                  <a:gd name="connsiteY8" fmla="*/ 882912 h 1386773"/>
                  <a:gd name="connsiteX9" fmla="*/ 3028115 w 3028115"/>
                  <a:gd name="connsiteY9" fmla="*/ 1386773 h 1386773"/>
                  <a:gd name="connsiteX10" fmla="*/ 2583991 w 3028115"/>
                  <a:gd name="connsiteY10" fmla="*/ 1386773 h 1386773"/>
                  <a:gd name="connsiteX11" fmla="*/ 2049024 w 3028115"/>
                  <a:gd name="connsiteY11" fmla="*/ 1386773 h 1386773"/>
                  <a:gd name="connsiteX12" fmla="*/ 1514058 w 3028115"/>
                  <a:gd name="connsiteY12" fmla="*/ 1386773 h 1386773"/>
                  <a:gd name="connsiteX13" fmla="*/ 979091 w 3028115"/>
                  <a:gd name="connsiteY13" fmla="*/ 1386773 h 1386773"/>
                  <a:gd name="connsiteX14" fmla="*/ 0 w 3028115"/>
                  <a:gd name="connsiteY14" fmla="*/ 1386773 h 1386773"/>
                  <a:gd name="connsiteX15" fmla="*/ 0 w 3028115"/>
                  <a:gd name="connsiteY15" fmla="*/ 938383 h 1386773"/>
                  <a:gd name="connsiteX16" fmla="*/ 0 w 3028115"/>
                  <a:gd name="connsiteY16" fmla="*/ 517729 h 1386773"/>
                  <a:gd name="connsiteX17" fmla="*/ 0 w 3028115"/>
                  <a:gd name="connsiteY17" fmla="*/ 0 h 13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8115" h="1386773" fill="none" extrusionOk="0">
                    <a:moveTo>
                      <a:pt x="0" y="0"/>
                    </a:moveTo>
                    <a:cubicBezTo>
                      <a:pt x="164290" y="-38276"/>
                      <a:pt x="300517" y="4189"/>
                      <a:pt x="413842" y="0"/>
                    </a:cubicBezTo>
                    <a:cubicBezTo>
                      <a:pt x="527167" y="-4189"/>
                      <a:pt x="684385" y="22299"/>
                      <a:pt x="918528" y="0"/>
                    </a:cubicBezTo>
                    <a:cubicBezTo>
                      <a:pt x="1152671" y="-22299"/>
                      <a:pt x="1197754" y="23275"/>
                      <a:pt x="1332371" y="0"/>
                    </a:cubicBezTo>
                    <a:cubicBezTo>
                      <a:pt x="1466988" y="-23275"/>
                      <a:pt x="1726787" y="44021"/>
                      <a:pt x="1897619" y="0"/>
                    </a:cubicBezTo>
                    <a:cubicBezTo>
                      <a:pt x="2068451" y="-44021"/>
                      <a:pt x="2207771" y="3641"/>
                      <a:pt x="2372023" y="0"/>
                    </a:cubicBezTo>
                    <a:cubicBezTo>
                      <a:pt x="2536275" y="-3641"/>
                      <a:pt x="2883463" y="14406"/>
                      <a:pt x="3028115" y="0"/>
                    </a:cubicBezTo>
                    <a:cubicBezTo>
                      <a:pt x="3029746" y="155342"/>
                      <a:pt x="2993981" y="330702"/>
                      <a:pt x="3028115" y="420654"/>
                    </a:cubicBezTo>
                    <a:cubicBezTo>
                      <a:pt x="3062249" y="510606"/>
                      <a:pt x="2983773" y="714652"/>
                      <a:pt x="3028115" y="882912"/>
                    </a:cubicBezTo>
                    <a:cubicBezTo>
                      <a:pt x="3072457" y="1051172"/>
                      <a:pt x="2985947" y="1190073"/>
                      <a:pt x="3028115" y="1386773"/>
                    </a:cubicBezTo>
                    <a:cubicBezTo>
                      <a:pt x="2817004" y="1411837"/>
                      <a:pt x="2794447" y="1373589"/>
                      <a:pt x="2583991" y="1386773"/>
                    </a:cubicBezTo>
                    <a:cubicBezTo>
                      <a:pt x="2373535" y="1399957"/>
                      <a:pt x="2293801" y="1367396"/>
                      <a:pt x="2049024" y="1386773"/>
                    </a:cubicBezTo>
                    <a:cubicBezTo>
                      <a:pt x="1804247" y="1406150"/>
                      <a:pt x="1716958" y="1347887"/>
                      <a:pt x="1514058" y="1386773"/>
                    </a:cubicBezTo>
                    <a:cubicBezTo>
                      <a:pt x="1311158" y="1425659"/>
                      <a:pt x="1223883" y="1325975"/>
                      <a:pt x="979091" y="1386773"/>
                    </a:cubicBezTo>
                    <a:cubicBezTo>
                      <a:pt x="734299" y="1447571"/>
                      <a:pt x="401205" y="1380744"/>
                      <a:pt x="0" y="1386773"/>
                    </a:cubicBezTo>
                    <a:cubicBezTo>
                      <a:pt x="-3135" y="1241161"/>
                      <a:pt x="53661" y="1034437"/>
                      <a:pt x="0" y="938383"/>
                    </a:cubicBezTo>
                    <a:cubicBezTo>
                      <a:pt x="-53661" y="842329"/>
                      <a:pt x="32131" y="616138"/>
                      <a:pt x="0" y="517729"/>
                    </a:cubicBezTo>
                    <a:cubicBezTo>
                      <a:pt x="-32131" y="419320"/>
                      <a:pt x="28688" y="190226"/>
                      <a:pt x="0" y="0"/>
                    </a:cubicBezTo>
                    <a:close/>
                  </a:path>
                  <a:path w="3028115" h="1386773" stroke="0" extrusionOk="0">
                    <a:moveTo>
                      <a:pt x="0" y="0"/>
                    </a:moveTo>
                    <a:cubicBezTo>
                      <a:pt x="125421" y="-27470"/>
                      <a:pt x="245313" y="30778"/>
                      <a:pt x="413842" y="0"/>
                    </a:cubicBezTo>
                    <a:cubicBezTo>
                      <a:pt x="582371" y="-30778"/>
                      <a:pt x="766146" y="57368"/>
                      <a:pt x="918528" y="0"/>
                    </a:cubicBezTo>
                    <a:cubicBezTo>
                      <a:pt x="1070910" y="-57368"/>
                      <a:pt x="1241179" y="50257"/>
                      <a:pt x="1362652" y="0"/>
                    </a:cubicBezTo>
                    <a:cubicBezTo>
                      <a:pt x="1484125" y="-50257"/>
                      <a:pt x="1678842" y="53277"/>
                      <a:pt x="1806775" y="0"/>
                    </a:cubicBezTo>
                    <a:cubicBezTo>
                      <a:pt x="1934708" y="-53277"/>
                      <a:pt x="2171047" y="56035"/>
                      <a:pt x="2311461" y="0"/>
                    </a:cubicBezTo>
                    <a:cubicBezTo>
                      <a:pt x="2451875" y="-56035"/>
                      <a:pt x="2797977" y="63822"/>
                      <a:pt x="3028115" y="0"/>
                    </a:cubicBezTo>
                    <a:cubicBezTo>
                      <a:pt x="3066482" y="176657"/>
                      <a:pt x="2990710" y="252139"/>
                      <a:pt x="3028115" y="489993"/>
                    </a:cubicBezTo>
                    <a:cubicBezTo>
                      <a:pt x="3065520" y="727847"/>
                      <a:pt x="2974630" y="851849"/>
                      <a:pt x="3028115" y="979986"/>
                    </a:cubicBezTo>
                    <a:cubicBezTo>
                      <a:pt x="3081600" y="1108123"/>
                      <a:pt x="2991428" y="1287989"/>
                      <a:pt x="3028115" y="1386773"/>
                    </a:cubicBezTo>
                    <a:cubicBezTo>
                      <a:pt x="2847596" y="1435245"/>
                      <a:pt x="2705230" y="1360187"/>
                      <a:pt x="2523429" y="1386773"/>
                    </a:cubicBezTo>
                    <a:cubicBezTo>
                      <a:pt x="2341628" y="1413359"/>
                      <a:pt x="2298279" y="1369534"/>
                      <a:pt x="2109587" y="1386773"/>
                    </a:cubicBezTo>
                    <a:cubicBezTo>
                      <a:pt x="1920895" y="1404012"/>
                      <a:pt x="1720605" y="1336629"/>
                      <a:pt x="1544339" y="1386773"/>
                    </a:cubicBezTo>
                    <a:cubicBezTo>
                      <a:pt x="1368073" y="1436917"/>
                      <a:pt x="1195814" y="1323167"/>
                      <a:pt x="979091" y="1386773"/>
                    </a:cubicBezTo>
                    <a:cubicBezTo>
                      <a:pt x="762368" y="1450379"/>
                      <a:pt x="683902" y="1358976"/>
                      <a:pt x="565248" y="1386773"/>
                    </a:cubicBezTo>
                    <a:cubicBezTo>
                      <a:pt x="446594" y="1414570"/>
                      <a:pt x="275119" y="1339757"/>
                      <a:pt x="0" y="1386773"/>
                    </a:cubicBezTo>
                    <a:cubicBezTo>
                      <a:pt x="-21031" y="1281963"/>
                      <a:pt x="1336" y="1098900"/>
                      <a:pt x="0" y="966119"/>
                    </a:cubicBezTo>
                    <a:cubicBezTo>
                      <a:pt x="-1336" y="833338"/>
                      <a:pt x="17940" y="659717"/>
                      <a:pt x="0" y="489993"/>
                    </a:cubicBezTo>
                    <a:cubicBezTo>
                      <a:pt x="-17940" y="320269"/>
                      <a:pt x="31277" y="141616"/>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28050728">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189"/>
                  </a:spcBef>
                  <a:spcAft>
                    <a:spcPts val="189"/>
                  </a:spcAft>
                </a:pPr>
                <a:r>
                  <a:rPr lang="en-US" sz="2000" b="1" strike="noStrike" spc="-1" dirty="0">
                    <a:latin typeface="Arial"/>
                    <a:ea typeface="Noto Sans CJK SC"/>
                  </a:rPr>
                  <a:t>Si</a:t>
                </a:r>
                <a:r>
                  <a:rPr lang="en-US" sz="2000" b="1" spc="-1" dirty="0">
                    <a:latin typeface="Arial"/>
                    <a:ea typeface="Noto Sans CJK SC"/>
                  </a:rPr>
                  <a:t>ngle cell </a:t>
                </a:r>
                <a:r>
                  <a:rPr lang="en-US" sz="2000" b="1" spc="-1" dirty="0">
                    <a:latin typeface="Arial"/>
                    <a:ea typeface="Noto Sans CJK SC"/>
                    <a:sym typeface="Wingdings" panose="05000000000000000000" pitchFamily="2" charset="2"/>
                  </a:rPr>
                  <a:t> </a:t>
                </a:r>
                <a:br>
                  <a:rPr lang="en-US" sz="2000" b="1" spc="-1" dirty="0">
                    <a:latin typeface="Arial"/>
                    <a:ea typeface="Noto Sans CJK SC"/>
                    <a:sym typeface="Wingdings" panose="05000000000000000000" pitchFamily="2" charset="2"/>
                  </a:rPr>
                </a:br>
                <a:r>
                  <a:rPr lang="en-US" sz="2000" b="1" dirty="0">
                    <a:sym typeface="Wingdings" panose="05000000000000000000" pitchFamily="2" charset="2"/>
                  </a:rPr>
                  <a:t> 1cm </a:t>
                </a:r>
                <a:r>
                  <a:rPr lang="en-US" sz="2000" b="1" spc="-1" dirty="0">
                    <a:latin typeface="Arial"/>
                    <a:ea typeface="Noto Sans CJK SC"/>
                    <a:sym typeface="Wingdings" panose="05000000000000000000" pitchFamily="2" charset="2"/>
                  </a:rPr>
                  <a:t>&amp; 2.5 nm DLC </a:t>
                </a:r>
                <a:endParaRPr lang="en-US" sz="2000" b="1" strike="noStrike" spc="-1" dirty="0">
                  <a:latin typeface="Arial"/>
                  <a:ea typeface="Noto Sans CJK SC"/>
                </a:endParaRPr>
              </a:p>
              <a:p>
                <a:pPr algn="ctr">
                  <a:spcBef>
                    <a:spcPts val="189"/>
                  </a:spcBef>
                  <a:spcAft>
                    <a:spcPts val="189"/>
                  </a:spcAft>
                </a:pPr>
                <a:r>
                  <a:rPr lang="en-US" sz="2000" b="1" spc="-1" dirty="0">
                    <a:latin typeface="Arial"/>
                    <a:ea typeface="Noto Sans CJK SC"/>
                  </a:rPr>
                  <a:t>Best timing: </a:t>
                </a:r>
                <a:br>
                  <a:rPr lang="en-US" sz="2000" b="1" spc="-1" dirty="0">
                    <a:latin typeface="Arial"/>
                    <a:ea typeface="Noto Sans CJK SC"/>
                  </a:rPr>
                </a:br>
                <a:r>
                  <a:rPr lang="en-US" sz="2000" b="1" spc="-1" dirty="0">
                    <a:latin typeface="Arial"/>
                    <a:ea typeface="Noto Sans CJK SC"/>
                  </a:rPr>
                  <a:t>43.2</a:t>
                </a:r>
                <a:r>
                  <a:rPr lang="en-US" sz="2000" b="1" strike="noStrike" spc="-1" dirty="0">
                    <a:latin typeface="Arial"/>
                    <a:ea typeface="Noto Sans CJK SC"/>
                  </a:rPr>
                  <a:t> </a:t>
                </a:r>
                <a14:m>
                  <m:oMath xmlns:m="http://schemas.openxmlformats.org/officeDocument/2006/math">
                    <m:r>
                      <a:rPr lang="en-US" sz="2000" b="1" i="1" strike="noStrike" spc="-1" smtClean="0">
                        <a:latin typeface="Cambria Math" panose="02040503050406030204" pitchFamily="18" charset="0"/>
                        <a:ea typeface="Cambria Math" panose="02040503050406030204" pitchFamily="18" charset="0"/>
                      </a:rPr>
                      <m:t>±</m:t>
                    </m:r>
                  </m:oMath>
                </a14:m>
                <a:r>
                  <a:rPr lang="en-US" sz="2000" b="1" strike="noStrike" spc="-1" dirty="0">
                    <a:latin typeface="Arial"/>
                    <a:ea typeface="Noto Sans CJK SC"/>
                  </a:rPr>
                  <a:t> </a:t>
                </a:r>
                <a:r>
                  <a:rPr lang="en-US" sz="2000" b="1" spc="-1" dirty="0">
                    <a:latin typeface="Arial"/>
                    <a:ea typeface="Noto Sans CJK SC"/>
                  </a:rPr>
                  <a:t>0.0052</a:t>
                </a:r>
                <a:r>
                  <a:rPr lang="en-US" sz="2000" b="1" strike="noStrike" spc="-1" dirty="0">
                    <a:latin typeface="Arial"/>
                    <a:ea typeface="Noto Sans CJK SC"/>
                  </a:rPr>
                  <a:t> </a:t>
                </a:r>
                <a:r>
                  <a:rPr lang="en-US" sz="2000" b="1" strike="noStrike" spc="-1" dirty="0" err="1">
                    <a:latin typeface="Arial"/>
                    <a:ea typeface="Noto Sans CJK SC"/>
                  </a:rPr>
                  <a:t>ps</a:t>
                </a:r>
                <a:endParaRPr lang="en-US" sz="2000" b="1" strike="noStrike" spc="-1" dirty="0">
                  <a:latin typeface="Arial"/>
                  <a:ea typeface="Noto Sans CJK SC"/>
                </a:endParaRPr>
              </a:p>
            </p:txBody>
          </p:sp>
        </mc:Choice>
        <mc:Fallback xmlns="">
          <p:sp>
            <p:nvSpPr>
              <p:cNvPr id="17" name="CustomShape 12">
                <a:extLst>
                  <a:ext uri="{FF2B5EF4-FFF2-40B4-BE49-F238E27FC236}">
                    <a16:creationId xmlns:a16="http://schemas.microsoft.com/office/drawing/2014/main" id="{79592DF4-2B26-CF3E-EF6A-FBEFA98DB932}"/>
                  </a:ext>
                </a:extLst>
              </p:cNvPr>
              <p:cNvSpPr>
                <a:spLocks noRot="1" noChangeAspect="1" noMove="1" noResize="1" noEditPoints="1" noAdjustHandles="1" noChangeArrowheads="1" noChangeShapeType="1" noTextEdit="1"/>
              </p:cNvSpPr>
              <p:nvPr/>
            </p:nvSpPr>
            <p:spPr>
              <a:xfrm>
                <a:off x="1011641" y="1794783"/>
                <a:ext cx="3028115" cy="1386773"/>
              </a:xfrm>
              <a:custGeom>
                <a:avLst/>
                <a:gdLst>
                  <a:gd name="connsiteX0" fmla="*/ 0 w 3028115"/>
                  <a:gd name="connsiteY0" fmla="*/ 0 h 1386773"/>
                  <a:gd name="connsiteX1" fmla="*/ 413842 w 3028115"/>
                  <a:gd name="connsiteY1" fmla="*/ 0 h 1386773"/>
                  <a:gd name="connsiteX2" fmla="*/ 918528 w 3028115"/>
                  <a:gd name="connsiteY2" fmla="*/ 0 h 1386773"/>
                  <a:gd name="connsiteX3" fmla="*/ 1332371 w 3028115"/>
                  <a:gd name="connsiteY3" fmla="*/ 0 h 1386773"/>
                  <a:gd name="connsiteX4" fmla="*/ 1897619 w 3028115"/>
                  <a:gd name="connsiteY4" fmla="*/ 0 h 1386773"/>
                  <a:gd name="connsiteX5" fmla="*/ 2372023 w 3028115"/>
                  <a:gd name="connsiteY5" fmla="*/ 0 h 1386773"/>
                  <a:gd name="connsiteX6" fmla="*/ 3028115 w 3028115"/>
                  <a:gd name="connsiteY6" fmla="*/ 0 h 1386773"/>
                  <a:gd name="connsiteX7" fmla="*/ 3028115 w 3028115"/>
                  <a:gd name="connsiteY7" fmla="*/ 420654 h 1386773"/>
                  <a:gd name="connsiteX8" fmla="*/ 3028115 w 3028115"/>
                  <a:gd name="connsiteY8" fmla="*/ 882912 h 1386773"/>
                  <a:gd name="connsiteX9" fmla="*/ 3028115 w 3028115"/>
                  <a:gd name="connsiteY9" fmla="*/ 1386773 h 1386773"/>
                  <a:gd name="connsiteX10" fmla="*/ 2583991 w 3028115"/>
                  <a:gd name="connsiteY10" fmla="*/ 1386773 h 1386773"/>
                  <a:gd name="connsiteX11" fmla="*/ 2049024 w 3028115"/>
                  <a:gd name="connsiteY11" fmla="*/ 1386773 h 1386773"/>
                  <a:gd name="connsiteX12" fmla="*/ 1514058 w 3028115"/>
                  <a:gd name="connsiteY12" fmla="*/ 1386773 h 1386773"/>
                  <a:gd name="connsiteX13" fmla="*/ 979091 w 3028115"/>
                  <a:gd name="connsiteY13" fmla="*/ 1386773 h 1386773"/>
                  <a:gd name="connsiteX14" fmla="*/ 0 w 3028115"/>
                  <a:gd name="connsiteY14" fmla="*/ 1386773 h 1386773"/>
                  <a:gd name="connsiteX15" fmla="*/ 0 w 3028115"/>
                  <a:gd name="connsiteY15" fmla="*/ 938383 h 1386773"/>
                  <a:gd name="connsiteX16" fmla="*/ 0 w 3028115"/>
                  <a:gd name="connsiteY16" fmla="*/ 517729 h 1386773"/>
                  <a:gd name="connsiteX17" fmla="*/ 0 w 3028115"/>
                  <a:gd name="connsiteY17" fmla="*/ 0 h 13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8115" h="1386773" fill="none" extrusionOk="0">
                    <a:moveTo>
                      <a:pt x="0" y="0"/>
                    </a:moveTo>
                    <a:cubicBezTo>
                      <a:pt x="164290" y="-38276"/>
                      <a:pt x="300517" y="4189"/>
                      <a:pt x="413842" y="0"/>
                    </a:cubicBezTo>
                    <a:cubicBezTo>
                      <a:pt x="527167" y="-4189"/>
                      <a:pt x="684385" y="22299"/>
                      <a:pt x="918528" y="0"/>
                    </a:cubicBezTo>
                    <a:cubicBezTo>
                      <a:pt x="1152671" y="-22299"/>
                      <a:pt x="1197754" y="23275"/>
                      <a:pt x="1332371" y="0"/>
                    </a:cubicBezTo>
                    <a:cubicBezTo>
                      <a:pt x="1466988" y="-23275"/>
                      <a:pt x="1726787" y="44021"/>
                      <a:pt x="1897619" y="0"/>
                    </a:cubicBezTo>
                    <a:cubicBezTo>
                      <a:pt x="2068451" y="-44021"/>
                      <a:pt x="2207771" y="3641"/>
                      <a:pt x="2372023" y="0"/>
                    </a:cubicBezTo>
                    <a:cubicBezTo>
                      <a:pt x="2536275" y="-3641"/>
                      <a:pt x="2883463" y="14406"/>
                      <a:pt x="3028115" y="0"/>
                    </a:cubicBezTo>
                    <a:cubicBezTo>
                      <a:pt x="3029746" y="155342"/>
                      <a:pt x="2993981" y="330702"/>
                      <a:pt x="3028115" y="420654"/>
                    </a:cubicBezTo>
                    <a:cubicBezTo>
                      <a:pt x="3062249" y="510606"/>
                      <a:pt x="2983773" y="714652"/>
                      <a:pt x="3028115" y="882912"/>
                    </a:cubicBezTo>
                    <a:cubicBezTo>
                      <a:pt x="3072457" y="1051172"/>
                      <a:pt x="2985947" y="1190073"/>
                      <a:pt x="3028115" y="1386773"/>
                    </a:cubicBezTo>
                    <a:cubicBezTo>
                      <a:pt x="2817004" y="1411837"/>
                      <a:pt x="2794447" y="1373589"/>
                      <a:pt x="2583991" y="1386773"/>
                    </a:cubicBezTo>
                    <a:cubicBezTo>
                      <a:pt x="2373535" y="1399957"/>
                      <a:pt x="2293801" y="1367396"/>
                      <a:pt x="2049024" y="1386773"/>
                    </a:cubicBezTo>
                    <a:cubicBezTo>
                      <a:pt x="1804247" y="1406150"/>
                      <a:pt x="1716958" y="1347887"/>
                      <a:pt x="1514058" y="1386773"/>
                    </a:cubicBezTo>
                    <a:cubicBezTo>
                      <a:pt x="1311158" y="1425659"/>
                      <a:pt x="1223883" y="1325975"/>
                      <a:pt x="979091" y="1386773"/>
                    </a:cubicBezTo>
                    <a:cubicBezTo>
                      <a:pt x="734299" y="1447571"/>
                      <a:pt x="401205" y="1380744"/>
                      <a:pt x="0" y="1386773"/>
                    </a:cubicBezTo>
                    <a:cubicBezTo>
                      <a:pt x="-3135" y="1241161"/>
                      <a:pt x="53661" y="1034437"/>
                      <a:pt x="0" y="938383"/>
                    </a:cubicBezTo>
                    <a:cubicBezTo>
                      <a:pt x="-53661" y="842329"/>
                      <a:pt x="32131" y="616138"/>
                      <a:pt x="0" y="517729"/>
                    </a:cubicBezTo>
                    <a:cubicBezTo>
                      <a:pt x="-32131" y="419320"/>
                      <a:pt x="28688" y="190226"/>
                      <a:pt x="0" y="0"/>
                    </a:cubicBezTo>
                    <a:close/>
                  </a:path>
                  <a:path w="3028115" h="1386773" stroke="0" extrusionOk="0">
                    <a:moveTo>
                      <a:pt x="0" y="0"/>
                    </a:moveTo>
                    <a:cubicBezTo>
                      <a:pt x="125421" y="-27470"/>
                      <a:pt x="245313" y="30778"/>
                      <a:pt x="413842" y="0"/>
                    </a:cubicBezTo>
                    <a:cubicBezTo>
                      <a:pt x="582371" y="-30778"/>
                      <a:pt x="766146" y="57368"/>
                      <a:pt x="918528" y="0"/>
                    </a:cubicBezTo>
                    <a:cubicBezTo>
                      <a:pt x="1070910" y="-57368"/>
                      <a:pt x="1241179" y="50257"/>
                      <a:pt x="1362652" y="0"/>
                    </a:cubicBezTo>
                    <a:cubicBezTo>
                      <a:pt x="1484125" y="-50257"/>
                      <a:pt x="1678842" y="53277"/>
                      <a:pt x="1806775" y="0"/>
                    </a:cubicBezTo>
                    <a:cubicBezTo>
                      <a:pt x="1934708" y="-53277"/>
                      <a:pt x="2171047" y="56035"/>
                      <a:pt x="2311461" y="0"/>
                    </a:cubicBezTo>
                    <a:cubicBezTo>
                      <a:pt x="2451875" y="-56035"/>
                      <a:pt x="2797977" y="63822"/>
                      <a:pt x="3028115" y="0"/>
                    </a:cubicBezTo>
                    <a:cubicBezTo>
                      <a:pt x="3066482" y="176657"/>
                      <a:pt x="2990710" y="252139"/>
                      <a:pt x="3028115" y="489993"/>
                    </a:cubicBezTo>
                    <a:cubicBezTo>
                      <a:pt x="3065520" y="727847"/>
                      <a:pt x="2974630" y="851849"/>
                      <a:pt x="3028115" y="979986"/>
                    </a:cubicBezTo>
                    <a:cubicBezTo>
                      <a:pt x="3081600" y="1108123"/>
                      <a:pt x="2991428" y="1287989"/>
                      <a:pt x="3028115" y="1386773"/>
                    </a:cubicBezTo>
                    <a:cubicBezTo>
                      <a:pt x="2847596" y="1435245"/>
                      <a:pt x="2705230" y="1360187"/>
                      <a:pt x="2523429" y="1386773"/>
                    </a:cubicBezTo>
                    <a:cubicBezTo>
                      <a:pt x="2341628" y="1413359"/>
                      <a:pt x="2298279" y="1369534"/>
                      <a:pt x="2109587" y="1386773"/>
                    </a:cubicBezTo>
                    <a:cubicBezTo>
                      <a:pt x="1920895" y="1404012"/>
                      <a:pt x="1720605" y="1336629"/>
                      <a:pt x="1544339" y="1386773"/>
                    </a:cubicBezTo>
                    <a:cubicBezTo>
                      <a:pt x="1368073" y="1436917"/>
                      <a:pt x="1195814" y="1323167"/>
                      <a:pt x="979091" y="1386773"/>
                    </a:cubicBezTo>
                    <a:cubicBezTo>
                      <a:pt x="762368" y="1450379"/>
                      <a:pt x="683902" y="1358976"/>
                      <a:pt x="565248" y="1386773"/>
                    </a:cubicBezTo>
                    <a:cubicBezTo>
                      <a:pt x="446594" y="1414570"/>
                      <a:pt x="275119" y="1339757"/>
                      <a:pt x="0" y="1386773"/>
                    </a:cubicBezTo>
                    <a:cubicBezTo>
                      <a:pt x="-21031" y="1281963"/>
                      <a:pt x="1336" y="1098900"/>
                      <a:pt x="0" y="966119"/>
                    </a:cubicBezTo>
                    <a:cubicBezTo>
                      <a:pt x="-1336" y="833338"/>
                      <a:pt x="17940" y="659717"/>
                      <a:pt x="0" y="489993"/>
                    </a:cubicBezTo>
                    <a:cubicBezTo>
                      <a:pt x="-17940" y="320269"/>
                      <a:pt x="31277" y="141616"/>
                      <a:pt x="0" y="0"/>
                    </a:cubicBezTo>
                    <a:close/>
                  </a:path>
                </a:pathLst>
              </a:custGeom>
              <a:blipFill>
                <a:blip r:embed="rId5"/>
                <a:stretch>
                  <a:fillRect b="-3306"/>
                </a:stretch>
              </a:blipFill>
              <a:ln w="28575">
                <a:solidFill>
                  <a:srgbClr val="FF0000"/>
                </a:solidFill>
                <a:extLst>
                  <a:ext uri="{C807C97D-BFC1-408E-A445-0C87EB9F89A2}">
                    <ask:lineSketchStyleProps xmlns:ask="http://schemas.microsoft.com/office/drawing/2018/sketchyshapes" xmlns:a14="http://schemas.microsoft.com/office/drawing/2010/main" xmlns="" sd="328050728">
                      <a:prstGeom prst="rect">
                        <a:avLst/>
                      </a:prstGeom>
                      <ask:type>
                        <ask:lineSketchScribble/>
                      </ask:type>
                    </ask:lineSketchStyleProps>
                  </a:ext>
                </a:extLst>
              </a:ln>
            </p:spPr>
            <p:txBody>
              <a:bodyPr/>
              <a:lstStyle/>
              <a:p>
                <a:r>
                  <a:rPr lang="fr-FR">
                    <a:noFill/>
                  </a:rPr>
                  <a:t> </a:t>
                </a:r>
              </a:p>
            </p:txBody>
          </p:sp>
        </mc:Fallback>
      </mc:AlternateContent>
    </p:spTree>
    <p:extLst>
      <p:ext uri="{BB962C8B-B14F-4D97-AF65-F5344CB8AC3E}">
        <p14:creationId xmlns:p14="http://schemas.microsoft.com/office/powerpoint/2010/main" val="1768016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790E-54F5-9025-DC7B-D2C14B80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E6E70F-116F-3113-F697-9C19F985EA8C}"/>
              </a:ext>
            </a:extLst>
          </p:cNvPr>
          <p:cNvSpPr>
            <a:spLocks noGrp="1"/>
          </p:cNvSpPr>
          <p:nvPr>
            <p:ph type="title"/>
          </p:nvPr>
        </p:nvSpPr>
        <p:spPr>
          <a:xfrm>
            <a:off x="959985" y="0"/>
            <a:ext cx="10733087" cy="871827"/>
          </a:xfrm>
        </p:spPr>
        <p:txBody>
          <a:bodyPr/>
          <a:lstStyle/>
          <a:p>
            <a:r>
              <a:rPr lang="en-US" dirty="0"/>
              <a:t>Conclusions</a:t>
            </a:r>
            <a:endParaRPr lang="el-GR" dirty="0"/>
          </a:p>
        </p:txBody>
      </p:sp>
      <p:sp>
        <p:nvSpPr>
          <p:cNvPr id="3" name="Slide Number Placeholder 2">
            <a:extLst>
              <a:ext uri="{FF2B5EF4-FFF2-40B4-BE49-F238E27FC236}">
                <a16:creationId xmlns:a16="http://schemas.microsoft.com/office/drawing/2014/main" id="{DBB79B01-E079-18B3-7FE9-F9C9CBBBF505}"/>
              </a:ext>
            </a:extLst>
          </p:cNvPr>
          <p:cNvSpPr>
            <a:spLocks noGrp="1"/>
          </p:cNvSpPr>
          <p:nvPr>
            <p:ph type="sldNum" sz="quarter" idx="12"/>
          </p:nvPr>
        </p:nvSpPr>
        <p:spPr/>
        <p:txBody>
          <a:bodyPr/>
          <a:lstStyle/>
          <a:p>
            <a:fld id="{0CBC77A0-1F4E-42FF-9FFC-F45C3A64AF90}" type="slidenum">
              <a:rPr lang="fr-FR" smtClean="0"/>
              <a:pPr/>
              <a:t>33</a:t>
            </a:fld>
            <a:endParaRPr lang="fr-FR"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F1334A9-7D5D-58D3-BC52-0B37C506C51C}"/>
                  </a:ext>
                </a:extLst>
              </p:cNvPr>
              <p:cNvSpPr/>
              <p:nvPr/>
            </p:nvSpPr>
            <p:spPr>
              <a:xfrm>
                <a:off x="593558" y="594958"/>
                <a:ext cx="11004883" cy="6115713"/>
              </a:xfrm>
              <a:prstGeom prst="rect">
                <a:avLst/>
              </a:prstGeom>
            </p:spPr>
            <p:txBody>
              <a:bodyPr wrap="square">
                <a:spAutoFit/>
              </a:bodyPr>
              <a:lstStyle/>
              <a:p>
                <a:pPr marL="285750" indent="-285750">
                  <a:buFont typeface="Wingdings" panose="05000000000000000000" pitchFamily="2" charset="2"/>
                  <a:buChar char="q"/>
                </a:pPr>
                <a:r>
                  <a:rPr lang="en-US" b="1" dirty="0"/>
                  <a:t>Proof of Concept </a:t>
                </a:r>
              </a:p>
              <a:p>
                <a:pPr marL="742950" lvl="1" indent="-285750">
                  <a:buFont typeface="Arial" panose="020B0604020202020204" pitchFamily="34" charset="0"/>
                  <a:buChar char="•"/>
                </a:pPr>
                <a:r>
                  <a:rPr lang="en-US" sz="1800" dirty="0"/>
                  <a:t>PICOSEC detection concept overcomes timing limitations of gaseous detectors</a:t>
                </a:r>
              </a:p>
              <a:p>
                <a:pPr marL="742950" lvl="1" indent="-285750">
                  <a:buFont typeface="Arial" panose="020B0604020202020204" pitchFamily="34" charset="0"/>
                  <a:buChar char="•"/>
                </a:pPr>
                <a:r>
                  <a:rPr lang="en-US" b="1" dirty="0">
                    <a:solidFill>
                      <a:srgbClr val="FF0000"/>
                    </a:solidFill>
                  </a:rPr>
                  <a:t>Gain can affect robustness and timing resolution </a:t>
                </a:r>
              </a:p>
              <a:p>
                <a:pPr marL="285750" indent="-285750">
                  <a:buFont typeface="Wingdings" panose="05000000000000000000" pitchFamily="2" charset="2"/>
                  <a:buChar char="q"/>
                </a:pPr>
                <a:r>
                  <a:rPr lang="en-US" b="1" dirty="0"/>
                  <a:t>Optimization R&amp;D</a:t>
                </a:r>
              </a:p>
              <a:p>
                <a:pPr marL="742950" lvl="1" indent="-285750">
                  <a:buFont typeface="Arial" panose="020B0604020202020204" pitchFamily="34" charset="0"/>
                  <a:buChar char="•"/>
                </a:pPr>
                <a:r>
                  <a:rPr lang="en-US" dirty="0"/>
                  <a:t>Focus on improving HV stability, preserving signal integrity (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0" smtClean="0">
                            <a:solidFill>
                              <a:srgbClr val="FF0000"/>
                            </a:solidFill>
                            <a:latin typeface="Cambria Math" panose="02040503050406030204" pitchFamily="18" charset="0"/>
                          </a:rPr>
                          <m:t>𝐬𝐢𝐧𝐠𝐥𝐞</m:t>
                        </m:r>
                        <m:r>
                          <a:rPr lang="en-US" b="1" i="0" smtClean="0">
                            <a:solidFill>
                              <a:srgbClr val="FF0000"/>
                            </a:solidFill>
                            <a:latin typeface="Cambria Math" panose="02040503050406030204" pitchFamily="18" charset="0"/>
                          </a:rPr>
                          <m:t>_</m:t>
                        </m:r>
                        <m:r>
                          <a:rPr lang="en-US" b="1" i="0" smtClean="0">
                            <a:solidFill>
                              <a:srgbClr val="FF0000"/>
                            </a:solidFill>
                            <a:latin typeface="Cambria Math" panose="02040503050406030204" pitchFamily="18" charset="0"/>
                          </a:rPr>
                          <m:t>𝐜𝐡𝐚𝐧𝐧𝐞𝐥</m:t>
                        </m:r>
                      </m:sub>
                    </m:sSub>
                    <m:r>
                      <a:rPr lang="en-US" b="1" i="0" smtClean="0">
                        <a:solidFill>
                          <a:srgbClr val="FF0000"/>
                        </a:solidFill>
                        <a:latin typeface="Cambria Math" panose="02040503050406030204" pitchFamily="18" charset="0"/>
                      </a:rPr>
                      <m:t>= </m:t>
                    </m:r>
                  </m:oMath>
                </a14:m>
                <a:r>
                  <a:rPr lang="en-US" b="1" dirty="0">
                    <a:solidFill>
                      <a:srgbClr val="FF0000"/>
                    </a:solidFill>
                  </a:rPr>
                  <a:t>12.5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0.5 </a:t>
                </a:r>
                <a:r>
                  <a:rPr lang="en-US" b="1" dirty="0" err="1">
                    <a:solidFill>
                      <a:srgbClr val="FF0000"/>
                    </a:solidFill>
                  </a:rPr>
                  <a:t>ps</a:t>
                </a:r>
                <a:r>
                  <a:rPr lang="en-US" dirty="0"/>
                  <a:t> )</a:t>
                </a:r>
              </a:p>
              <a:p>
                <a:pPr marL="742950" lvl="1" indent="-285750">
                  <a:buFont typeface="Arial" panose="020B0604020202020204" pitchFamily="34" charset="0"/>
                  <a:buChar char="•"/>
                </a:pPr>
                <a:r>
                  <a:rPr lang="en-US" dirty="0"/>
                  <a:t>Established a consistent way of performing accurate measurements </a:t>
                </a:r>
              </a:p>
              <a:p>
                <a:pPr marL="1200150" lvl="2" indent="-285750">
                  <a:buFont typeface="Arial" panose="020B0604020202020204" pitchFamily="34" charset="0"/>
                  <a:buChar char="•"/>
                </a:pPr>
                <a:r>
                  <a:rPr lang="en-US" dirty="0"/>
                  <a:t>Alternative readout geometries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 </m:t>
                        </m:r>
                        <m:r>
                          <a:rPr lang="en-US" b="1" i="0" smtClean="0">
                            <a:solidFill>
                              <a:srgbClr val="FF0000"/>
                            </a:solidFill>
                            <a:latin typeface="Cambria Math" panose="02040503050406030204" pitchFamily="18" charset="0"/>
                          </a:rPr>
                          <m:t>𝛔</m:t>
                        </m:r>
                      </m:e>
                      <m:sub>
                        <m:r>
                          <a:rPr lang="el-GR" b="1" i="1" smtClean="0">
                            <a:solidFill>
                              <a:srgbClr val="FF0000"/>
                            </a:solidFill>
                            <a:latin typeface="Cambria Math" panose="02040503050406030204" pitchFamily="18" charset="0"/>
                          </a:rPr>
                          <m:t>𝝁</m:t>
                        </m:r>
                        <m:r>
                          <a:rPr lang="en-US" b="1" i="1" smtClean="0">
                            <a:solidFill>
                              <a:srgbClr val="FF0000"/>
                            </a:solidFill>
                            <a:latin typeface="Cambria Math" panose="02040503050406030204" pitchFamily="18" charset="0"/>
                          </a:rPr>
                          <m:t>𝑹𝑾𝑬𝑳𝑳</m:t>
                        </m:r>
                      </m:sub>
                    </m:sSub>
                  </m:oMath>
                </a14:m>
                <a:r>
                  <a:rPr lang="en-US" b="1" dirty="0">
                    <a:solidFill>
                      <a:srgbClr val="FF0000"/>
                    </a:solidFill>
                  </a:rPr>
                  <a:t> = 23.5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0.1 </a:t>
                </a:r>
                <a:r>
                  <a:rPr lang="en-US" b="1" dirty="0" err="1">
                    <a:solidFill>
                      <a:srgbClr val="FF0000"/>
                    </a:solidFill>
                  </a:rPr>
                  <a:t>ps</a:t>
                </a:r>
                <a:r>
                  <a:rPr lang="en-US" dirty="0"/>
                  <a:t> )</a:t>
                </a:r>
              </a:p>
              <a:p>
                <a:pPr marL="1200150" lvl="2" indent="-285750">
                  <a:buFont typeface="Arial" panose="020B0604020202020204" pitchFamily="34" charset="0"/>
                  <a:buChar char="•"/>
                </a:pPr>
                <a:r>
                  <a:rPr lang="en-US" dirty="0"/>
                  <a:t>Photocathode studies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𝑫𝑳𝑪</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𝟓</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𝒏𝒎</m:t>
                        </m:r>
                      </m:sub>
                    </m:sSub>
                  </m:oMath>
                </a14:m>
                <a:r>
                  <a:rPr lang="en-US" b="1" dirty="0">
                    <a:solidFill>
                      <a:srgbClr val="FF0000"/>
                    </a:solidFill>
                  </a:rPr>
                  <a:t> = 31.9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0.1 </a:t>
                </a:r>
                <a:r>
                  <a:rPr lang="en-US" b="1" dirty="0" err="1">
                    <a:solidFill>
                      <a:srgbClr val="FF0000"/>
                    </a:solidFill>
                  </a:rPr>
                  <a:t>ps</a:t>
                </a:r>
                <a:r>
                  <a:rPr lang="en-US" dirty="0"/>
                  <a:t> &amp; </a:t>
                </a:r>
                <a14:m>
                  <m:oMath xmlns:m="http://schemas.openxmlformats.org/officeDocument/2006/math">
                    <m:sSub>
                      <m:sSubPr>
                        <m:ctrlPr>
                          <a:rPr lang="en-US" b="1" i="1">
                            <a:solidFill>
                              <a:srgbClr val="FF0000"/>
                            </a:solidFill>
                            <a:latin typeface="Cambria Math" panose="02040503050406030204" pitchFamily="18" charset="0"/>
                          </a:rPr>
                        </m:ctrlPr>
                      </m:sSubPr>
                      <m:e>
                        <m:r>
                          <a:rPr lang="en-US" b="1">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𝑩</m:t>
                        </m:r>
                        <m:r>
                          <a:rPr lang="en-US" b="1" i="1" smtClean="0">
                            <a:solidFill>
                              <a:srgbClr val="FF0000"/>
                            </a:solidFill>
                            <a:latin typeface="Cambria Math" panose="02040503050406030204" pitchFamily="18" charset="0"/>
                          </a:rPr>
                          <m:t>𝟒</m:t>
                        </m:r>
                        <m:r>
                          <a:rPr lang="en-US" b="1" i="1" smtClean="0">
                            <a:solidFill>
                              <a:srgbClr val="FF0000"/>
                            </a:solidFill>
                            <a:latin typeface="Cambria Math" panose="02040503050406030204" pitchFamily="18" charset="0"/>
                          </a:rPr>
                          <m:t>𝑪</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𝟗</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𝒏𝒎</m:t>
                        </m:r>
                      </m:sub>
                    </m:sSub>
                  </m:oMath>
                </a14:m>
                <a:r>
                  <a:rPr lang="en-US" b="1" dirty="0">
                    <a:solidFill>
                      <a:srgbClr val="FF0000"/>
                    </a:solidFill>
                  </a:rPr>
                  <a:t> = 34.5 </a:t>
                </a:r>
                <a14:m>
                  <m:oMath xmlns:m="http://schemas.openxmlformats.org/officeDocument/2006/math">
                    <m:r>
                      <a:rPr lang="en-US" b="1" i="1">
                        <a:solidFill>
                          <a:srgbClr val="FF0000"/>
                        </a:solidFill>
                        <a:latin typeface="Cambria Math" panose="02040503050406030204" pitchFamily="18" charset="0"/>
                      </a:rPr>
                      <m:t>±</m:t>
                    </m:r>
                  </m:oMath>
                </a14:m>
                <a:r>
                  <a:rPr lang="en-US" b="1" dirty="0">
                    <a:solidFill>
                      <a:srgbClr val="FF0000"/>
                    </a:solidFill>
                  </a:rPr>
                  <a:t> 0.1 </a:t>
                </a:r>
                <a:r>
                  <a:rPr lang="en-US" b="1" dirty="0" err="1">
                    <a:solidFill>
                      <a:srgbClr val="FF0000"/>
                    </a:solidFill>
                  </a:rPr>
                  <a:t>ps</a:t>
                </a:r>
                <a:r>
                  <a:rPr lang="en-US" dirty="0"/>
                  <a:t> )</a:t>
                </a:r>
              </a:p>
              <a:p>
                <a:pPr marL="1200150" lvl="2" indent="-285750">
                  <a:buFont typeface="Arial" panose="020B0604020202020204" pitchFamily="34" charset="0"/>
                  <a:buChar char="•"/>
                </a:pPr>
                <a:r>
                  <a:rPr lang="en-US" dirty="0"/>
                  <a:t>Spatial resolution studies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𝟏𝟓</m:t>
                        </m:r>
                        <m:r>
                          <a:rPr lang="en-US" b="1" i="1" smtClean="0">
                            <a:solidFill>
                              <a:srgbClr val="FF0000"/>
                            </a:solidFill>
                            <a:latin typeface="Cambria Math" panose="02040503050406030204" pitchFamily="18" charset="0"/>
                          </a:rPr>
                          <m:t> </m:t>
                        </m:r>
                        <m:r>
                          <a:rPr lang="en-US" b="1" i="1" smtClean="0">
                            <a:solidFill>
                              <a:srgbClr val="FF0000"/>
                            </a:solidFill>
                            <a:latin typeface="Cambria Math" panose="02040503050406030204" pitchFamily="18" charset="0"/>
                          </a:rPr>
                          <m:t>𝒎𝒎</m:t>
                        </m:r>
                      </m:sub>
                    </m:sSub>
                  </m:oMath>
                </a14:m>
                <a:r>
                  <a:rPr lang="en-US" b="1" dirty="0">
                    <a:solidFill>
                      <a:srgbClr val="FF0000"/>
                    </a:solidFill>
                  </a:rPr>
                  <a:t> = 0.5 mm</a:t>
                </a:r>
                <a:r>
                  <a:rPr lang="en-US" dirty="0"/>
                  <a:t> )</a:t>
                </a:r>
              </a:p>
              <a:p>
                <a:pPr marL="1200150" lvl="2" indent="-285750">
                  <a:buFont typeface="Arial" panose="020B0604020202020204" pitchFamily="34" charset="0"/>
                  <a:buChar char="•"/>
                </a:pPr>
                <a:r>
                  <a:rPr lang="en-US" dirty="0"/>
                  <a:t>Alternative gas studies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𝑵𝒆</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𝒊𝒔𝒐</m:t>
                        </m:r>
                      </m:sub>
                    </m:sSub>
                  </m:oMath>
                </a14:m>
                <a:r>
                  <a:rPr lang="en-US" b="1" dirty="0">
                    <a:solidFill>
                      <a:srgbClr val="FF0000"/>
                    </a:solidFill>
                  </a:rPr>
                  <a:t> = 17.1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0.2 </a:t>
                </a:r>
                <a:r>
                  <a:rPr lang="en-US" b="1" dirty="0" err="1">
                    <a:solidFill>
                      <a:srgbClr val="FF0000"/>
                    </a:solidFill>
                  </a:rPr>
                  <a:t>ps</a:t>
                </a:r>
                <a:r>
                  <a:rPr lang="en-US" dirty="0"/>
                  <a:t> )</a:t>
                </a:r>
              </a:p>
              <a:p>
                <a:pPr marL="742950" lvl="1" indent="-285750">
                  <a:buFont typeface="Arial" panose="020B0604020202020204" pitchFamily="34" charset="0"/>
                  <a:buChar char="•"/>
                </a:pPr>
                <a:r>
                  <a:rPr lang="en-US" b="1" dirty="0"/>
                  <a:t>Large scale developments </a:t>
                </a:r>
              </a:p>
              <a:p>
                <a:pPr marL="1200150" lvl="2" indent="-285750">
                  <a:buFont typeface="Arial" panose="020B0604020202020204" pitchFamily="34" charset="0"/>
                  <a:buChar char="•"/>
                </a:pPr>
                <a:r>
                  <a:rPr lang="en-US" dirty="0"/>
                  <a:t>Designed and commissioned successfully different approaches for </a:t>
                </a:r>
                <a:r>
                  <a:rPr lang="en-US" b="1" dirty="0">
                    <a:solidFill>
                      <a:srgbClr val="FF0000"/>
                    </a:solidFill>
                  </a:rPr>
                  <a:t>large scale prototypes </a:t>
                </a:r>
                <a:r>
                  <a:rPr lang="en-US" dirty="0"/>
                  <a:t>up to 20x20 cm</a:t>
                </a:r>
                <a:r>
                  <a:rPr lang="en-US" baseline="30000" dirty="0"/>
                  <a:t>2</a:t>
                </a:r>
                <a:r>
                  <a:rPr lang="en-US" dirty="0"/>
                  <a:t> </a:t>
                </a:r>
              </a:p>
              <a:p>
                <a:pPr marL="1657350" lvl="3" indent="-285750">
                  <a:buFont typeface="Arial" panose="020B0604020202020204" pitchFamily="34" charset="0"/>
                  <a:buChar char="•"/>
                </a:pPr>
                <a:r>
                  <a:rPr lang="en-US" dirty="0"/>
                  <a:t>(</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𝟏𝟎</m:t>
                        </m:r>
                        <m:r>
                          <a:rPr lang="en-US" b="1" i="1" smtClean="0">
                            <a:solidFill>
                              <a:srgbClr val="FF0000"/>
                            </a:solidFill>
                            <a:latin typeface="Cambria Math" panose="02040503050406030204" pitchFamily="18" charset="0"/>
                          </a:rPr>
                          <m:t>𝒙</m:t>
                        </m:r>
                        <m:r>
                          <a:rPr lang="en-US" b="1" i="1" smtClean="0">
                            <a:solidFill>
                              <a:srgbClr val="FF0000"/>
                            </a:solidFill>
                            <a:latin typeface="Cambria Math" panose="02040503050406030204" pitchFamily="18" charset="0"/>
                          </a:rPr>
                          <m:t>𝟏𝟎</m:t>
                        </m:r>
                      </m:sub>
                    </m:sSub>
                  </m:oMath>
                </a14:m>
                <a:r>
                  <a:rPr lang="en-US" b="1" dirty="0">
                    <a:solidFill>
                      <a:srgbClr val="FF0000"/>
                    </a:solidFill>
                  </a:rPr>
                  <a:t> = 16.8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0.2 </a:t>
                </a:r>
                <a:r>
                  <a:rPr lang="en-US" b="1" dirty="0" err="1">
                    <a:solidFill>
                      <a:srgbClr val="FF0000"/>
                    </a:solidFill>
                  </a:rPr>
                  <a:t>ps</a:t>
                </a:r>
                <a:r>
                  <a:rPr lang="en-US" dirty="0"/>
                  <a:t> )</a:t>
                </a:r>
              </a:p>
              <a:p>
                <a:pPr marL="1657350" lvl="3" indent="-285750">
                  <a:buFont typeface="Arial" panose="020B0604020202020204" pitchFamily="34" charset="0"/>
                  <a:buChar char="•"/>
                </a:pPr>
                <a:r>
                  <a:rPr lang="en-US" dirty="0"/>
                  <a:t>(</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r>
                          <a:rPr lang="en-US" b="1" i="1" smtClean="0">
                            <a:solidFill>
                              <a:srgbClr val="FF0000"/>
                            </a:solidFill>
                            <a:latin typeface="Cambria Math" panose="02040503050406030204" pitchFamily="18" charset="0"/>
                          </a:rPr>
                          <m:t>𝟐𝟎</m:t>
                        </m:r>
                        <m:r>
                          <a:rPr lang="en-US" b="1" i="1" smtClean="0">
                            <a:solidFill>
                              <a:srgbClr val="FF0000"/>
                            </a:solidFill>
                            <a:latin typeface="Cambria Math" panose="02040503050406030204" pitchFamily="18" charset="0"/>
                          </a:rPr>
                          <m:t>𝒙</m:t>
                        </m:r>
                        <m:r>
                          <a:rPr lang="en-US" b="1" i="1" smtClean="0">
                            <a:solidFill>
                              <a:srgbClr val="FF0000"/>
                            </a:solidFill>
                            <a:latin typeface="Cambria Math" panose="02040503050406030204" pitchFamily="18" charset="0"/>
                          </a:rPr>
                          <m:t>𝟐𝟎</m:t>
                        </m:r>
                      </m:sub>
                    </m:sSub>
                  </m:oMath>
                </a14:m>
                <a:r>
                  <a:rPr lang="en-US" b="1" dirty="0">
                    <a:solidFill>
                      <a:srgbClr val="FF0000"/>
                    </a:solidFill>
                  </a:rPr>
                  <a:t> = 23.5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0.4 </a:t>
                </a:r>
                <a:r>
                  <a:rPr lang="en-US" b="1" dirty="0" err="1">
                    <a:solidFill>
                      <a:srgbClr val="FF0000"/>
                    </a:solidFill>
                  </a:rPr>
                  <a:t>ps</a:t>
                </a:r>
                <a:r>
                  <a:rPr lang="en-US" dirty="0"/>
                  <a:t> )</a:t>
                </a:r>
              </a:p>
              <a:p>
                <a:pPr marL="1200150" lvl="2" indent="-285750">
                  <a:buFont typeface="Arial" panose="020B0604020202020204" pitchFamily="34" charset="0"/>
                  <a:buChar char="•"/>
                </a:pPr>
                <a:r>
                  <a:rPr lang="en-US" dirty="0"/>
                  <a:t>Different solutions for readout electronics and digitization are also mentioned</a:t>
                </a:r>
              </a:p>
              <a:p>
                <a:pPr marL="285750" indent="-285750">
                  <a:buFont typeface="Wingdings" panose="05000000000000000000" pitchFamily="2" charset="2"/>
                  <a:buChar char="q"/>
                </a:pPr>
                <a:r>
                  <a:rPr lang="en-US" b="1" dirty="0"/>
                  <a:t>R&amp;D Toward Applications </a:t>
                </a:r>
              </a:p>
              <a:p>
                <a:pPr marL="742950" lvl="1" indent="-285750">
                  <a:buFont typeface="Arial" panose="020B0604020202020204" pitchFamily="34" charset="0"/>
                  <a:buChar char="•"/>
                </a:pPr>
                <a:r>
                  <a:rPr lang="en-US" dirty="0"/>
                  <a:t>Successful design and commissioning of  96-pad aiming to face the ENUBET requirements </a:t>
                </a:r>
              </a:p>
              <a:p>
                <a:pPr marL="1200150" lvl="2" indent="-285750">
                  <a:buFont typeface="Arial" panose="020B0604020202020204" pitchFamily="34" charset="0"/>
                  <a:buChar char="•"/>
                </a:pPr>
                <a:r>
                  <a:rPr lang="en-US" dirty="0"/>
                  <a:t>Detector stability over electromagnetic showers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sSub>
                  </m:oMath>
                </a14:m>
                <a:r>
                  <a:rPr lang="en-US" b="1" dirty="0">
                    <a:solidFill>
                      <a:srgbClr val="FF0000"/>
                    </a:solidFill>
                  </a:rPr>
                  <a:t> = 30.5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0.8 </a:t>
                </a:r>
                <a:r>
                  <a:rPr lang="en-US" b="1" dirty="0" err="1">
                    <a:solidFill>
                      <a:srgbClr val="FF0000"/>
                    </a:solidFill>
                  </a:rPr>
                  <a:t>ps</a:t>
                </a:r>
                <a:r>
                  <a:rPr lang="en-US" dirty="0"/>
                  <a:t> )</a:t>
                </a:r>
              </a:p>
              <a:p>
                <a:pPr marL="1200150" lvl="2" indent="-285750">
                  <a:buFont typeface="Arial" panose="020B0604020202020204" pitchFamily="34" charset="0"/>
                  <a:buChar char="•"/>
                </a:pPr>
                <a:r>
                  <a:rPr lang="en-US" dirty="0"/>
                  <a:t>Detector stability in high intensity pion beam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𝛔</m:t>
                        </m:r>
                      </m:e>
                      <m:sub/>
                    </m:sSub>
                  </m:oMath>
                </a14:m>
                <a:r>
                  <a:rPr lang="en-US" b="1" dirty="0">
                    <a:solidFill>
                      <a:srgbClr val="FF0000"/>
                    </a:solidFill>
                  </a:rPr>
                  <a:t> = 60.0 </a:t>
                </a:r>
                <a14:m>
                  <m:oMath xmlns:m="http://schemas.openxmlformats.org/officeDocument/2006/math">
                    <m:r>
                      <a:rPr lang="en-US" b="1" i="1" smtClean="0">
                        <a:solidFill>
                          <a:srgbClr val="FF0000"/>
                        </a:solidFill>
                        <a:latin typeface="Cambria Math" panose="02040503050406030204" pitchFamily="18" charset="0"/>
                      </a:rPr>
                      <m:t>±</m:t>
                    </m:r>
                  </m:oMath>
                </a14:m>
                <a:r>
                  <a:rPr lang="en-US" b="1" dirty="0">
                    <a:solidFill>
                      <a:srgbClr val="FF0000"/>
                    </a:solidFill>
                  </a:rPr>
                  <a:t> 0.1 </a:t>
                </a:r>
                <a:r>
                  <a:rPr lang="en-US" b="1" dirty="0" err="1">
                    <a:solidFill>
                      <a:srgbClr val="FF0000"/>
                    </a:solidFill>
                  </a:rPr>
                  <a:t>ps</a:t>
                </a:r>
                <a:r>
                  <a:rPr lang="en-US" dirty="0"/>
                  <a:t> )</a:t>
                </a:r>
              </a:p>
              <a:p>
                <a:pPr marL="742950" lvl="1" indent="-285750">
                  <a:buFont typeface="Arial" panose="020B0604020202020204" pitchFamily="34" charset="0"/>
                  <a:buChar char="•"/>
                </a:pPr>
                <a:endParaRPr lang="en-US" b="1" dirty="0"/>
              </a:p>
            </p:txBody>
          </p:sp>
        </mc:Choice>
        <mc:Fallback xmlns="">
          <p:sp>
            <p:nvSpPr>
              <p:cNvPr id="9" name="Rectangle 8">
                <a:extLst>
                  <a:ext uri="{FF2B5EF4-FFF2-40B4-BE49-F238E27FC236}">
                    <a16:creationId xmlns:a16="http://schemas.microsoft.com/office/drawing/2014/main" id="{FF1334A9-7D5D-58D3-BC52-0B37C506C51C}"/>
                  </a:ext>
                </a:extLst>
              </p:cNvPr>
              <p:cNvSpPr>
                <a:spLocks noRot="1" noChangeAspect="1" noMove="1" noResize="1" noEditPoints="1" noAdjustHandles="1" noChangeArrowheads="1" noChangeShapeType="1" noTextEdit="1"/>
              </p:cNvSpPr>
              <p:nvPr/>
            </p:nvSpPr>
            <p:spPr>
              <a:xfrm>
                <a:off x="593558" y="594958"/>
                <a:ext cx="11004883" cy="6115713"/>
              </a:xfrm>
              <a:prstGeom prst="rect">
                <a:avLst/>
              </a:prstGeom>
              <a:blipFill>
                <a:blip r:embed="rId3"/>
                <a:stretch>
                  <a:fillRect l="-332" t="-598"/>
                </a:stretch>
              </a:blipFill>
            </p:spPr>
            <p:txBody>
              <a:bodyPr/>
              <a:lstStyle/>
              <a:p>
                <a:r>
                  <a:rPr lang="fr-FR">
                    <a:noFill/>
                  </a:rPr>
                  <a:t> </a:t>
                </a:r>
              </a:p>
            </p:txBody>
          </p:sp>
        </mc:Fallback>
      </mc:AlternateContent>
      <p:sp>
        <p:nvSpPr>
          <p:cNvPr id="10" name="Footer Placeholder 9">
            <a:extLst>
              <a:ext uri="{FF2B5EF4-FFF2-40B4-BE49-F238E27FC236}">
                <a16:creationId xmlns:a16="http://schemas.microsoft.com/office/drawing/2014/main" id="{9C19EF06-D8FB-33FD-4483-689F685FDE3E}"/>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384601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790E-54F5-9025-DC7B-D2C14B80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E6E70F-116F-3113-F697-9C19F985EA8C}"/>
              </a:ext>
            </a:extLst>
          </p:cNvPr>
          <p:cNvSpPr>
            <a:spLocks noGrp="1"/>
          </p:cNvSpPr>
          <p:nvPr>
            <p:ph type="title"/>
          </p:nvPr>
        </p:nvSpPr>
        <p:spPr>
          <a:xfrm>
            <a:off x="959985" y="0"/>
            <a:ext cx="10733087" cy="871827"/>
          </a:xfrm>
        </p:spPr>
        <p:txBody>
          <a:bodyPr/>
          <a:lstStyle/>
          <a:p>
            <a:r>
              <a:rPr lang="en-US" dirty="0"/>
              <a:t>Key Takeaway</a:t>
            </a:r>
            <a:endParaRPr lang="el-GR" dirty="0"/>
          </a:p>
        </p:txBody>
      </p:sp>
      <p:sp>
        <p:nvSpPr>
          <p:cNvPr id="3" name="Slide Number Placeholder 2">
            <a:extLst>
              <a:ext uri="{FF2B5EF4-FFF2-40B4-BE49-F238E27FC236}">
                <a16:creationId xmlns:a16="http://schemas.microsoft.com/office/drawing/2014/main" id="{DBB79B01-E079-18B3-7FE9-F9C9CBBBF505}"/>
              </a:ext>
            </a:extLst>
          </p:cNvPr>
          <p:cNvSpPr>
            <a:spLocks noGrp="1"/>
          </p:cNvSpPr>
          <p:nvPr>
            <p:ph type="sldNum" sz="quarter" idx="12"/>
          </p:nvPr>
        </p:nvSpPr>
        <p:spPr/>
        <p:txBody>
          <a:bodyPr/>
          <a:lstStyle/>
          <a:p>
            <a:fld id="{0CBC77A0-1F4E-42FF-9FFC-F45C3A64AF90}" type="slidenum">
              <a:rPr lang="fr-FR" smtClean="0"/>
              <a:pPr/>
              <a:t>34</a:t>
            </a:fld>
            <a:endParaRPr lang="fr-FR" dirty="0"/>
          </a:p>
        </p:txBody>
      </p:sp>
      <p:sp>
        <p:nvSpPr>
          <p:cNvPr id="10" name="Footer Placeholder 9">
            <a:extLst>
              <a:ext uri="{FF2B5EF4-FFF2-40B4-BE49-F238E27FC236}">
                <a16:creationId xmlns:a16="http://schemas.microsoft.com/office/drawing/2014/main" id="{9C19EF06-D8FB-33FD-4483-689F685FDE3E}"/>
              </a:ext>
            </a:extLst>
          </p:cNvPr>
          <p:cNvSpPr>
            <a:spLocks noGrp="1"/>
          </p:cNvSpPr>
          <p:nvPr>
            <p:ph type="ftr" sz="quarter" idx="11"/>
          </p:nvPr>
        </p:nvSpPr>
        <p:spPr/>
        <p:txBody>
          <a:bodyPr/>
          <a:lstStyle/>
          <a:p>
            <a:r>
              <a:rPr lang="en-US"/>
              <a:t>CEPC 2025</a:t>
            </a:r>
            <a:endParaRPr lang="fr-FR" dirty="0"/>
          </a:p>
        </p:txBody>
      </p:sp>
      <p:sp>
        <p:nvSpPr>
          <p:cNvPr id="6" name="CustomShape 12">
            <a:extLst>
              <a:ext uri="{FF2B5EF4-FFF2-40B4-BE49-F238E27FC236}">
                <a16:creationId xmlns:a16="http://schemas.microsoft.com/office/drawing/2014/main" id="{79592DF4-2B26-CF3E-EF6A-FBEFA98DB932}"/>
              </a:ext>
            </a:extLst>
          </p:cNvPr>
          <p:cNvSpPr/>
          <p:nvPr/>
        </p:nvSpPr>
        <p:spPr>
          <a:xfrm>
            <a:off x="2331882" y="1453662"/>
            <a:ext cx="7949256" cy="3278192"/>
          </a:xfrm>
          <a:custGeom>
            <a:avLst/>
            <a:gdLst>
              <a:gd name="connsiteX0" fmla="*/ 0 w 7949256"/>
              <a:gd name="connsiteY0" fmla="*/ 0 h 3278192"/>
              <a:gd name="connsiteX1" fmla="*/ 488311 w 7949256"/>
              <a:gd name="connsiteY1" fmla="*/ 0 h 3278192"/>
              <a:gd name="connsiteX2" fmla="*/ 1056115 w 7949256"/>
              <a:gd name="connsiteY2" fmla="*/ 0 h 3278192"/>
              <a:gd name="connsiteX3" fmla="*/ 1703412 w 7949256"/>
              <a:gd name="connsiteY3" fmla="*/ 0 h 3278192"/>
              <a:gd name="connsiteX4" fmla="*/ 2112231 w 7949256"/>
              <a:gd name="connsiteY4" fmla="*/ 0 h 3278192"/>
              <a:gd name="connsiteX5" fmla="*/ 2441557 w 7949256"/>
              <a:gd name="connsiteY5" fmla="*/ 0 h 3278192"/>
              <a:gd name="connsiteX6" fmla="*/ 3009361 w 7949256"/>
              <a:gd name="connsiteY6" fmla="*/ 0 h 3278192"/>
              <a:gd name="connsiteX7" fmla="*/ 3418180 w 7949256"/>
              <a:gd name="connsiteY7" fmla="*/ 0 h 3278192"/>
              <a:gd name="connsiteX8" fmla="*/ 4065477 w 7949256"/>
              <a:gd name="connsiteY8" fmla="*/ 0 h 3278192"/>
              <a:gd name="connsiteX9" fmla="*/ 4474296 w 7949256"/>
              <a:gd name="connsiteY9" fmla="*/ 0 h 3278192"/>
              <a:gd name="connsiteX10" fmla="*/ 5042100 w 7949256"/>
              <a:gd name="connsiteY10" fmla="*/ 0 h 3278192"/>
              <a:gd name="connsiteX11" fmla="*/ 5689396 w 7949256"/>
              <a:gd name="connsiteY11" fmla="*/ 0 h 3278192"/>
              <a:gd name="connsiteX12" fmla="*/ 6018722 w 7949256"/>
              <a:gd name="connsiteY12" fmla="*/ 0 h 3278192"/>
              <a:gd name="connsiteX13" fmla="*/ 6427541 w 7949256"/>
              <a:gd name="connsiteY13" fmla="*/ 0 h 3278192"/>
              <a:gd name="connsiteX14" fmla="*/ 7074838 w 7949256"/>
              <a:gd name="connsiteY14" fmla="*/ 0 h 3278192"/>
              <a:gd name="connsiteX15" fmla="*/ 7949256 w 7949256"/>
              <a:gd name="connsiteY15" fmla="*/ 0 h 3278192"/>
              <a:gd name="connsiteX16" fmla="*/ 7949256 w 7949256"/>
              <a:gd name="connsiteY16" fmla="*/ 448020 h 3278192"/>
              <a:gd name="connsiteX17" fmla="*/ 7949256 w 7949256"/>
              <a:gd name="connsiteY17" fmla="*/ 928821 h 3278192"/>
              <a:gd name="connsiteX18" fmla="*/ 7949256 w 7949256"/>
              <a:gd name="connsiteY18" fmla="*/ 1540750 h 3278192"/>
              <a:gd name="connsiteX19" fmla="*/ 7949256 w 7949256"/>
              <a:gd name="connsiteY19" fmla="*/ 2087116 h 3278192"/>
              <a:gd name="connsiteX20" fmla="*/ 7949256 w 7949256"/>
              <a:gd name="connsiteY20" fmla="*/ 2567917 h 3278192"/>
              <a:gd name="connsiteX21" fmla="*/ 7949256 w 7949256"/>
              <a:gd name="connsiteY21" fmla="*/ 3278192 h 3278192"/>
              <a:gd name="connsiteX22" fmla="*/ 7460945 w 7949256"/>
              <a:gd name="connsiteY22" fmla="*/ 3278192 h 3278192"/>
              <a:gd name="connsiteX23" fmla="*/ 6972633 w 7949256"/>
              <a:gd name="connsiteY23" fmla="*/ 3278192 h 3278192"/>
              <a:gd name="connsiteX24" fmla="*/ 6325337 w 7949256"/>
              <a:gd name="connsiteY24" fmla="*/ 3278192 h 3278192"/>
              <a:gd name="connsiteX25" fmla="*/ 5678040 w 7949256"/>
              <a:gd name="connsiteY25" fmla="*/ 3278192 h 3278192"/>
              <a:gd name="connsiteX26" fmla="*/ 5030743 w 7949256"/>
              <a:gd name="connsiteY26" fmla="*/ 3278192 h 3278192"/>
              <a:gd name="connsiteX27" fmla="*/ 4303954 w 7949256"/>
              <a:gd name="connsiteY27" fmla="*/ 3278192 h 3278192"/>
              <a:gd name="connsiteX28" fmla="*/ 3895135 w 7949256"/>
              <a:gd name="connsiteY28" fmla="*/ 3278192 h 3278192"/>
              <a:gd name="connsiteX29" fmla="*/ 3247839 w 7949256"/>
              <a:gd name="connsiteY29" fmla="*/ 3278192 h 3278192"/>
              <a:gd name="connsiteX30" fmla="*/ 2759527 w 7949256"/>
              <a:gd name="connsiteY30" fmla="*/ 3278192 h 3278192"/>
              <a:gd name="connsiteX31" fmla="*/ 2271216 w 7949256"/>
              <a:gd name="connsiteY31" fmla="*/ 3278192 h 3278192"/>
              <a:gd name="connsiteX32" fmla="*/ 1703412 w 7949256"/>
              <a:gd name="connsiteY32" fmla="*/ 3278192 h 3278192"/>
              <a:gd name="connsiteX33" fmla="*/ 1056115 w 7949256"/>
              <a:gd name="connsiteY33" fmla="*/ 3278192 h 3278192"/>
              <a:gd name="connsiteX34" fmla="*/ 647297 w 7949256"/>
              <a:gd name="connsiteY34" fmla="*/ 3278192 h 3278192"/>
              <a:gd name="connsiteX35" fmla="*/ 0 w 7949256"/>
              <a:gd name="connsiteY35" fmla="*/ 3278192 h 3278192"/>
              <a:gd name="connsiteX36" fmla="*/ 0 w 7949256"/>
              <a:gd name="connsiteY36" fmla="*/ 2764609 h 3278192"/>
              <a:gd name="connsiteX37" fmla="*/ 0 w 7949256"/>
              <a:gd name="connsiteY37" fmla="*/ 2152679 h 3278192"/>
              <a:gd name="connsiteX38" fmla="*/ 0 w 7949256"/>
              <a:gd name="connsiteY38" fmla="*/ 1704660 h 3278192"/>
              <a:gd name="connsiteX39" fmla="*/ 0 w 7949256"/>
              <a:gd name="connsiteY39" fmla="*/ 1191076 h 3278192"/>
              <a:gd name="connsiteX40" fmla="*/ 0 w 7949256"/>
              <a:gd name="connsiteY40" fmla="*/ 677493 h 3278192"/>
              <a:gd name="connsiteX41" fmla="*/ 0 w 7949256"/>
              <a:gd name="connsiteY41" fmla="*/ 0 h 32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49256" h="3278192" fill="none" extrusionOk="0">
                <a:moveTo>
                  <a:pt x="0" y="0"/>
                </a:moveTo>
                <a:cubicBezTo>
                  <a:pt x="140198" y="-29232"/>
                  <a:pt x="376938" y="40108"/>
                  <a:pt x="488311" y="0"/>
                </a:cubicBezTo>
                <a:cubicBezTo>
                  <a:pt x="599684" y="-40108"/>
                  <a:pt x="859632" y="23621"/>
                  <a:pt x="1056115" y="0"/>
                </a:cubicBezTo>
                <a:cubicBezTo>
                  <a:pt x="1252598" y="-23621"/>
                  <a:pt x="1472594" y="16045"/>
                  <a:pt x="1703412" y="0"/>
                </a:cubicBezTo>
                <a:cubicBezTo>
                  <a:pt x="1934230" y="-16045"/>
                  <a:pt x="1984784" y="45235"/>
                  <a:pt x="2112231" y="0"/>
                </a:cubicBezTo>
                <a:cubicBezTo>
                  <a:pt x="2239678" y="-45235"/>
                  <a:pt x="2301871" y="7115"/>
                  <a:pt x="2441557" y="0"/>
                </a:cubicBezTo>
                <a:cubicBezTo>
                  <a:pt x="2581243" y="-7115"/>
                  <a:pt x="2784506" y="59158"/>
                  <a:pt x="3009361" y="0"/>
                </a:cubicBezTo>
                <a:cubicBezTo>
                  <a:pt x="3234216" y="-59158"/>
                  <a:pt x="3222888" y="764"/>
                  <a:pt x="3418180" y="0"/>
                </a:cubicBezTo>
                <a:cubicBezTo>
                  <a:pt x="3613472" y="-764"/>
                  <a:pt x="3897624" y="57890"/>
                  <a:pt x="4065477" y="0"/>
                </a:cubicBezTo>
                <a:cubicBezTo>
                  <a:pt x="4233330" y="-57890"/>
                  <a:pt x="4315156" y="21261"/>
                  <a:pt x="4474296" y="0"/>
                </a:cubicBezTo>
                <a:cubicBezTo>
                  <a:pt x="4633436" y="-21261"/>
                  <a:pt x="4916160" y="47592"/>
                  <a:pt x="5042100" y="0"/>
                </a:cubicBezTo>
                <a:cubicBezTo>
                  <a:pt x="5168040" y="-47592"/>
                  <a:pt x="5380529" y="26699"/>
                  <a:pt x="5689396" y="0"/>
                </a:cubicBezTo>
                <a:cubicBezTo>
                  <a:pt x="5998263" y="-26699"/>
                  <a:pt x="5862207" y="15290"/>
                  <a:pt x="6018722" y="0"/>
                </a:cubicBezTo>
                <a:cubicBezTo>
                  <a:pt x="6175237" y="-15290"/>
                  <a:pt x="6288206" y="45107"/>
                  <a:pt x="6427541" y="0"/>
                </a:cubicBezTo>
                <a:cubicBezTo>
                  <a:pt x="6566876" y="-45107"/>
                  <a:pt x="6778753" y="6743"/>
                  <a:pt x="7074838" y="0"/>
                </a:cubicBezTo>
                <a:cubicBezTo>
                  <a:pt x="7370923" y="-6743"/>
                  <a:pt x="7568665" y="63951"/>
                  <a:pt x="7949256" y="0"/>
                </a:cubicBezTo>
                <a:cubicBezTo>
                  <a:pt x="7988393" y="92303"/>
                  <a:pt x="7922667" y="357983"/>
                  <a:pt x="7949256" y="448020"/>
                </a:cubicBezTo>
                <a:cubicBezTo>
                  <a:pt x="7975845" y="538057"/>
                  <a:pt x="7938346" y="689133"/>
                  <a:pt x="7949256" y="928821"/>
                </a:cubicBezTo>
                <a:cubicBezTo>
                  <a:pt x="7960166" y="1168509"/>
                  <a:pt x="7898908" y="1363724"/>
                  <a:pt x="7949256" y="1540750"/>
                </a:cubicBezTo>
                <a:cubicBezTo>
                  <a:pt x="7999604" y="1717776"/>
                  <a:pt x="7926425" y="1909519"/>
                  <a:pt x="7949256" y="2087116"/>
                </a:cubicBezTo>
                <a:cubicBezTo>
                  <a:pt x="7972087" y="2264713"/>
                  <a:pt x="7925508" y="2363640"/>
                  <a:pt x="7949256" y="2567917"/>
                </a:cubicBezTo>
                <a:cubicBezTo>
                  <a:pt x="7973004" y="2772194"/>
                  <a:pt x="7901661" y="3054573"/>
                  <a:pt x="7949256" y="3278192"/>
                </a:cubicBezTo>
                <a:cubicBezTo>
                  <a:pt x="7781438" y="3335578"/>
                  <a:pt x="7653418" y="3245639"/>
                  <a:pt x="7460945" y="3278192"/>
                </a:cubicBezTo>
                <a:cubicBezTo>
                  <a:pt x="7268472" y="3310745"/>
                  <a:pt x="7199156" y="3227957"/>
                  <a:pt x="6972633" y="3278192"/>
                </a:cubicBezTo>
                <a:cubicBezTo>
                  <a:pt x="6746110" y="3328427"/>
                  <a:pt x="6591270" y="3206606"/>
                  <a:pt x="6325337" y="3278192"/>
                </a:cubicBezTo>
                <a:cubicBezTo>
                  <a:pt x="6059404" y="3349778"/>
                  <a:pt x="5964774" y="3219963"/>
                  <a:pt x="5678040" y="3278192"/>
                </a:cubicBezTo>
                <a:cubicBezTo>
                  <a:pt x="5391306" y="3336421"/>
                  <a:pt x="5348448" y="3206657"/>
                  <a:pt x="5030743" y="3278192"/>
                </a:cubicBezTo>
                <a:cubicBezTo>
                  <a:pt x="4713038" y="3349727"/>
                  <a:pt x="4636328" y="3204193"/>
                  <a:pt x="4303954" y="3278192"/>
                </a:cubicBezTo>
                <a:cubicBezTo>
                  <a:pt x="3971580" y="3352191"/>
                  <a:pt x="4095934" y="3264797"/>
                  <a:pt x="3895135" y="3278192"/>
                </a:cubicBezTo>
                <a:cubicBezTo>
                  <a:pt x="3694336" y="3291587"/>
                  <a:pt x="3399492" y="3275692"/>
                  <a:pt x="3247839" y="3278192"/>
                </a:cubicBezTo>
                <a:cubicBezTo>
                  <a:pt x="3096186" y="3280692"/>
                  <a:pt x="2970394" y="3230462"/>
                  <a:pt x="2759527" y="3278192"/>
                </a:cubicBezTo>
                <a:cubicBezTo>
                  <a:pt x="2548660" y="3325922"/>
                  <a:pt x="2444269" y="3273591"/>
                  <a:pt x="2271216" y="3278192"/>
                </a:cubicBezTo>
                <a:cubicBezTo>
                  <a:pt x="2098163" y="3282793"/>
                  <a:pt x="1949701" y="3243691"/>
                  <a:pt x="1703412" y="3278192"/>
                </a:cubicBezTo>
                <a:cubicBezTo>
                  <a:pt x="1457123" y="3312693"/>
                  <a:pt x="1220943" y="3269102"/>
                  <a:pt x="1056115" y="3278192"/>
                </a:cubicBezTo>
                <a:cubicBezTo>
                  <a:pt x="891287" y="3287282"/>
                  <a:pt x="810560" y="3244692"/>
                  <a:pt x="647297" y="3278192"/>
                </a:cubicBezTo>
                <a:cubicBezTo>
                  <a:pt x="484034" y="3311692"/>
                  <a:pt x="173911" y="3220557"/>
                  <a:pt x="0" y="3278192"/>
                </a:cubicBezTo>
                <a:cubicBezTo>
                  <a:pt x="-14595" y="3163815"/>
                  <a:pt x="55315" y="2934739"/>
                  <a:pt x="0" y="2764609"/>
                </a:cubicBezTo>
                <a:cubicBezTo>
                  <a:pt x="-55315" y="2594479"/>
                  <a:pt x="52575" y="2431281"/>
                  <a:pt x="0" y="2152679"/>
                </a:cubicBezTo>
                <a:cubicBezTo>
                  <a:pt x="-52575" y="1874077"/>
                  <a:pt x="11734" y="1868480"/>
                  <a:pt x="0" y="1704660"/>
                </a:cubicBezTo>
                <a:cubicBezTo>
                  <a:pt x="-11734" y="1540840"/>
                  <a:pt x="39565" y="1359308"/>
                  <a:pt x="0" y="1191076"/>
                </a:cubicBezTo>
                <a:cubicBezTo>
                  <a:pt x="-39565" y="1022844"/>
                  <a:pt x="44098" y="933154"/>
                  <a:pt x="0" y="677493"/>
                </a:cubicBezTo>
                <a:cubicBezTo>
                  <a:pt x="-44098" y="421832"/>
                  <a:pt x="71350" y="224141"/>
                  <a:pt x="0" y="0"/>
                </a:cubicBezTo>
                <a:close/>
              </a:path>
              <a:path w="7949256" h="3278192" stroke="0" extrusionOk="0">
                <a:moveTo>
                  <a:pt x="0" y="0"/>
                </a:moveTo>
                <a:cubicBezTo>
                  <a:pt x="76780" y="-14273"/>
                  <a:pt x="257815" y="21821"/>
                  <a:pt x="329326" y="0"/>
                </a:cubicBezTo>
                <a:cubicBezTo>
                  <a:pt x="400837" y="-21821"/>
                  <a:pt x="761479" y="34142"/>
                  <a:pt x="897130" y="0"/>
                </a:cubicBezTo>
                <a:cubicBezTo>
                  <a:pt x="1032781" y="-34142"/>
                  <a:pt x="1149549" y="47602"/>
                  <a:pt x="1305949" y="0"/>
                </a:cubicBezTo>
                <a:cubicBezTo>
                  <a:pt x="1462349" y="-47602"/>
                  <a:pt x="1524723" y="28756"/>
                  <a:pt x="1714768" y="0"/>
                </a:cubicBezTo>
                <a:cubicBezTo>
                  <a:pt x="1904813" y="-28756"/>
                  <a:pt x="2095771" y="67431"/>
                  <a:pt x="2282572" y="0"/>
                </a:cubicBezTo>
                <a:cubicBezTo>
                  <a:pt x="2469373" y="-67431"/>
                  <a:pt x="2765648" y="18927"/>
                  <a:pt x="2929869" y="0"/>
                </a:cubicBezTo>
                <a:cubicBezTo>
                  <a:pt x="3094090" y="-18927"/>
                  <a:pt x="3454054" y="60497"/>
                  <a:pt x="3656658" y="0"/>
                </a:cubicBezTo>
                <a:cubicBezTo>
                  <a:pt x="3859262" y="-60497"/>
                  <a:pt x="4237559" y="34708"/>
                  <a:pt x="4383447" y="0"/>
                </a:cubicBezTo>
                <a:cubicBezTo>
                  <a:pt x="4529335" y="-34708"/>
                  <a:pt x="4709629" y="19409"/>
                  <a:pt x="4871758" y="0"/>
                </a:cubicBezTo>
                <a:cubicBezTo>
                  <a:pt x="5033887" y="-19409"/>
                  <a:pt x="5258625" y="17284"/>
                  <a:pt x="5360070" y="0"/>
                </a:cubicBezTo>
                <a:cubicBezTo>
                  <a:pt x="5461515" y="-17284"/>
                  <a:pt x="5751900" y="27127"/>
                  <a:pt x="5927874" y="0"/>
                </a:cubicBezTo>
                <a:cubicBezTo>
                  <a:pt x="6103848" y="-27127"/>
                  <a:pt x="6373082" y="2784"/>
                  <a:pt x="6495678" y="0"/>
                </a:cubicBezTo>
                <a:cubicBezTo>
                  <a:pt x="6618274" y="-2784"/>
                  <a:pt x="6755693" y="44913"/>
                  <a:pt x="6904497" y="0"/>
                </a:cubicBezTo>
                <a:cubicBezTo>
                  <a:pt x="7053301" y="-44913"/>
                  <a:pt x="7199440" y="16000"/>
                  <a:pt x="7313316" y="0"/>
                </a:cubicBezTo>
                <a:cubicBezTo>
                  <a:pt x="7427192" y="-16000"/>
                  <a:pt x="7819582" y="11835"/>
                  <a:pt x="7949256" y="0"/>
                </a:cubicBezTo>
                <a:cubicBezTo>
                  <a:pt x="7997042" y="242549"/>
                  <a:pt x="7902775" y="431169"/>
                  <a:pt x="7949256" y="611929"/>
                </a:cubicBezTo>
                <a:cubicBezTo>
                  <a:pt x="7995737" y="792689"/>
                  <a:pt x="7906258" y="969793"/>
                  <a:pt x="7949256" y="1191076"/>
                </a:cubicBezTo>
                <a:cubicBezTo>
                  <a:pt x="7992254" y="1412359"/>
                  <a:pt x="7894202" y="1616025"/>
                  <a:pt x="7949256" y="1770224"/>
                </a:cubicBezTo>
                <a:cubicBezTo>
                  <a:pt x="8004310" y="1924423"/>
                  <a:pt x="7915522" y="2071548"/>
                  <a:pt x="7949256" y="2283807"/>
                </a:cubicBezTo>
                <a:cubicBezTo>
                  <a:pt x="7982990" y="2496066"/>
                  <a:pt x="7936446" y="2646259"/>
                  <a:pt x="7949256" y="2764609"/>
                </a:cubicBezTo>
                <a:cubicBezTo>
                  <a:pt x="7962066" y="2882959"/>
                  <a:pt x="7936906" y="3081966"/>
                  <a:pt x="7949256" y="3278192"/>
                </a:cubicBezTo>
                <a:cubicBezTo>
                  <a:pt x="7737293" y="3324292"/>
                  <a:pt x="7524366" y="3255515"/>
                  <a:pt x="7381452" y="3278192"/>
                </a:cubicBezTo>
                <a:cubicBezTo>
                  <a:pt x="7238538" y="3300869"/>
                  <a:pt x="7108296" y="3233044"/>
                  <a:pt x="6972633" y="3278192"/>
                </a:cubicBezTo>
                <a:cubicBezTo>
                  <a:pt x="6836970" y="3323340"/>
                  <a:pt x="6541937" y="3235992"/>
                  <a:pt x="6404829" y="3278192"/>
                </a:cubicBezTo>
                <a:cubicBezTo>
                  <a:pt x="6267721" y="3320392"/>
                  <a:pt x="6059864" y="3270664"/>
                  <a:pt x="5916518" y="3278192"/>
                </a:cubicBezTo>
                <a:cubicBezTo>
                  <a:pt x="5773172" y="3285720"/>
                  <a:pt x="5550606" y="3195904"/>
                  <a:pt x="5189729" y="3278192"/>
                </a:cubicBezTo>
                <a:cubicBezTo>
                  <a:pt x="4828852" y="3360480"/>
                  <a:pt x="4749097" y="3199797"/>
                  <a:pt x="4462939" y="3278192"/>
                </a:cubicBezTo>
                <a:cubicBezTo>
                  <a:pt x="4176781" y="3356587"/>
                  <a:pt x="4092913" y="3249292"/>
                  <a:pt x="3895135" y="3278192"/>
                </a:cubicBezTo>
                <a:cubicBezTo>
                  <a:pt x="3697357" y="3307092"/>
                  <a:pt x="3646389" y="3264483"/>
                  <a:pt x="3406824" y="3278192"/>
                </a:cubicBezTo>
                <a:cubicBezTo>
                  <a:pt x="3167259" y="3291901"/>
                  <a:pt x="3087562" y="3274794"/>
                  <a:pt x="2998005" y="3278192"/>
                </a:cubicBezTo>
                <a:cubicBezTo>
                  <a:pt x="2908448" y="3281590"/>
                  <a:pt x="2632068" y="3243352"/>
                  <a:pt x="2509694" y="3278192"/>
                </a:cubicBezTo>
                <a:cubicBezTo>
                  <a:pt x="2387320" y="3313032"/>
                  <a:pt x="2186952" y="3248165"/>
                  <a:pt x="2100875" y="3278192"/>
                </a:cubicBezTo>
                <a:cubicBezTo>
                  <a:pt x="2014798" y="3308219"/>
                  <a:pt x="1865078" y="3270500"/>
                  <a:pt x="1771548" y="3278192"/>
                </a:cubicBezTo>
                <a:cubicBezTo>
                  <a:pt x="1678018" y="3285884"/>
                  <a:pt x="1383354" y="3234219"/>
                  <a:pt x="1283237" y="3278192"/>
                </a:cubicBezTo>
                <a:cubicBezTo>
                  <a:pt x="1183120" y="3322165"/>
                  <a:pt x="771666" y="3192106"/>
                  <a:pt x="556448" y="3278192"/>
                </a:cubicBezTo>
                <a:cubicBezTo>
                  <a:pt x="341230" y="3364278"/>
                  <a:pt x="273747" y="3234175"/>
                  <a:pt x="0" y="3278192"/>
                </a:cubicBezTo>
                <a:cubicBezTo>
                  <a:pt x="-44368" y="3170550"/>
                  <a:pt x="23790" y="2912239"/>
                  <a:pt x="0" y="2764609"/>
                </a:cubicBezTo>
                <a:cubicBezTo>
                  <a:pt x="-23790" y="2616979"/>
                  <a:pt x="20994" y="2367594"/>
                  <a:pt x="0" y="2218243"/>
                </a:cubicBezTo>
                <a:cubicBezTo>
                  <a:pt x="-20994" y="2068892"/>
                  <a:pt x="5063" y="1829581"/>
                  <a:pt x="0" y="1606314"/>
                </a:cubicBezTo>
                <a:cubicBezTo>
                  <a:pt x="-5063" y="1383047"/>
                  <a:pt x="63900" y="1204380"/>
                  <a:pt x="0" y="1027167"/>
                </a:cubicBezTo>
                <a:cubicBezTo>
                  <a:pt x="-63900" y="849954"/>
                  <a:pt x="15630" y="695519"/>
                  <a:pt x="0" y="579147"/>
                </a:cubicBezTo>
                <a:cubicBezTo>
                  <a:pt x="-15630" y="462775"/>
                  <a:pt x="67065" y="158722"/>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328050728">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ts val="189"/>
              </a:spcBef>
              <a:spcAft>
                <a:spcPts val="189"/>
              </a:spcAft>
            </a:pPr>
            <a:r>
              <a:rPr lang="en-US" sz="2000" b="1" spc="-1" dirty="0">
                <a:latin typeface="Arial"/>
                <a:ea typeface="Noto Sans CJK SC"/>
              </a:rPr>
              <a:t>Advantage </a:t>
            </a:r>
          </a:p>
          <a:p>
            <a:pPr algn="ctr">
              <a:spcBef>
                <a:spcPts val="189"/>
              </a:spcBef>
              <a:spcAft>
                <a:spcPts val="189"/>
              </a:spcAft>
            </a:pPr>
            <a:r>
              <a:rPr lang="en-US" sz="2000" b="1" spc="-1" dirty="0">
                <a:ea typeface="Noto Sans CJK SC"/>
              </a:rPr>
              <a:t>Deliverable detector up to 20 × 20 cm² with uniform response</a:t>
            </a:r>
          </a:p>
          <a:p>
            <a:pPr algn="ctr">
              <a:spcBef>
                <a:spcPts val="189"/>
              </a:spcBef>
              <a:spcAft>
                <a:spcPts val="189"/>
              </a:spcAft>
            </a:pPr>
            <a:r>
              <a:rPr lang="en-US" sz="2000" b="1" spc="-1" dirty="0">
                <a:latin typeface="Arial"/>
                <a:ea typeface="Noto Sans CJK SC"/>
              </a:rPr>
              <a:t>and timing below 30 </a:t>
            </a:r>
            <a:r>
              <a:rPr lang="en-US" sz="2000" b="1" spc="-1" dirty="0" err="1">
                <a:latin typeface="Arial"/>
                <a:ea typeface="Noto Sans CJK SC"/>
              </a:rPr>
              <a:t>ps</a:t>
            </a:r>
            <a:endParaRPr lang="en-US" sz="2000" b="1" spc="-1" dirty="0">
              <a:latin typeface="Arial"/>
              <a:ea typeface="Noto Sans CJK SC"/>
            </a:endParaRPr>
          </a:p>
          <a:p>
            <a:pPr algn="ctr">
              <a:spcBef>
                <a:spcPts val="189"/>
              </a:spcBef>
              <a:spcAft>
                <a:spcPts val="189"/>
              </a:spcAft>
            </a:pPr>
            <a:r>
              <a:rPr lang="en-US" sz="2000" b="1" strike="noStrike" spc="-1" dirty="0">
                <a:latin typeface="Arial"/>
                <a:ea typeface="Noto Sans CJK SC"/>
              </a:rPr>
              <a:t>Large pad size </a:t>
            </a:r>
            <a:r>
              <a:rPr lang="en-US" sz="2000" b="1" strike="noStrike" spc="-1" dirty="0">
                <a:latin typeface="Arial"/>
                <a:ea typeface="Noto Sans CJK SC"/>
                <a:sym typeface="Wingdings" panose="05000000000000000000" pitchFamily="2" charset="2"/>
              </a:rPr>
              <a:t> Less electronic channels</a:t>
            </a:r>
            <a:r>
              <a:rPr lang="en-US" sz="2000" b="1" spc="-1" dirty="0">
                <a:latin typeface="Arial"/>
                <a:ea typeface="Noto Sans CJK SC"/>
                <a:sym typeface="Wingdings" panose="05000000000000000000" pitchFamily="2" charset="2"/>
              </a:rPr>
              <a:t>  </a:t>
            </a:r>
            <a:endParaRPr lang="en-US" sz="2000" b="1" strike="noStrike" spc="-1" dirty="0">
              <a:latin typeface="Arial"/>
              <a:ea typeface="Noto Sans CJK SC"/>
            </a:endParaRPr>
          </a:p>
          <a:p>
            <a:pPr algn="ctr">
              <a:spcBef>
                <a:spcPts val="189"/>
              </a:spcBef>
              <a:spcAft>
                <a:spcPts val="189"/>
              </a:spcAft>
            </a:pPr>
            <a:endParaRPr lang="en-US" sz="2000" b="1" strike="noStrike" spc="-1" dirty="0">
              <a:latin typeface="Arial"/>
              <a:ea typeface="Noto Sans CJK SC"/>
            </a:endParaRPr>
          </a:p>
          <a:p>
            <a:pPr algn="ctr">
              <a:spcBef>
                <a:spcPts val="189"/>
              </a:spcBef>
              <a:spcAft>
                <a:spcPts val="189"/>
              </a:spcAft>
            </a:pPr>
            <a:r>
              <a:rPr lang="en-US" sz="2000" b="1" strike="noStrike" spc="-1" dirty="0">
                <a:latin typeface="Arial"/>
                <a:ea typeface="Noto Sans CJK SC"/>
              </a:rPr>
              <a:t>Challenge</a:t>
            </a:r>
          </a:p>
          <a:p>
            <a:pPr algn="ctr">
              <a:spcBef>
                <a:spcPts val="189"/>
              </a:spcBef>
              <a:spcAft>
                <a:spcPts val="189"/>
              </a:spcAft>
            </a:pPr>
            <a:r>
              <a:rPr lang="en-US" sz="2000" b="1" strike="noStrike" spc="-1" dirty="0">
                <a:latin typeface="Arial"/>
                <a:ea typeface="Noto Sans CJK SC"/>
              </a:rPr>
              <a:t>Ageing of the photocathode material </a:t>
            </a:r>
            <a:r>
              <a:rPr lang="en-US" sz="2000" b="1" strike="noStrike" spc="-1" dirty="0">
                <a:latin typeface="Arial"/>
                <a:ea typeface="Noto Sans CJK SC"/>
                <a:sym typeface="Wingdings" panose="05000000000000000000" pitchFamily="2" charset="2"/>
              </a:rPr>
              <a:t></a:t>
            </a:r>
          </a:p>
          <a:p>
            <a:pPr algn="ctr">
              <a:spcBef>
                <a:spcPts val="189"/>
              </a:spcBef>
              <a:spcAft>
                <a:spcPts val="189"/>
              </a:spcAft>
            </a:pPr>
            <a:r>
              <a:rPr lang="en-US" sz="2000" b="1" strike="noStrike" spc="-1" dirty="0">
                <a:latin typeface="Arial"/>
                <a:ea typeface="Noto Sans CJK SC"/>
                <a:sym typeface="Wingdings" panose="05000000000000000000" pitchFamily="2" charset="2"/>
              </a:rPr>
              <a:t> Requires Dedicated study </a:t>
            </a:r>
          </a:p>
          <a:p>
            <a:pPr algn="ctr">
              <a:spcBef>
                <a:spcPts val="189"/>
              </a:spcBef>
              <a:spcAft>
                <a:spcPts val="189"/>
              </a:spcAft>
            </a:pPr>
            <a:endParaRPr lang="en-US" sz="2000" b="1" strike="noStrike" spc="-1" dirty="0">
              <a:latin typeface="Arial"/>
              <a:ea typeface="Noto Sans CJK SC"/>
            </a:endParaRPr>
          </a:p>
        </p:txBody>
      </p:sp>
    </p:spTree>
    <p:extLst>
      <p:ext uri="{BB962C8B-B14F-4D97-AF65-F5344CB8AC3E}">
        <p14:creationId xmlns:p14="http://schemas.microsoft.com/office/powerpoint/2010/main" val="2957651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695" y="3768418"/>
            <a:ext cx="3377159" cy="2040958"/>
          </a:xfrm>
        </p:spPr>
        <p:txBody>
          <a:bodyPr>
            <a:normAutofit/>
          </a:bodyPr>
          <a:lstStyle/>
          <a:p>
            <a:br>
              <a:rPr lang="en-US" dirty="0"/>
            </a:br>
            <a:r>
              <a:rPr lang="en-US" dirty="0"/>
              <a:t>Thank you</a:t>
            </a:r>
            <a:br>
              <a:rPr lang="el-GR" dirty="0"/>
            </a:br>
            <a:endParaRPr lang="fr-FR" dirty="0"/>
          </a:p>
        </p:txBody>
      </p:sp>
      <p:sp>
        <p:nvSpPr>
          <p:cNvPr id="6" name="Espace réservé du texte 13"/>
          <p:cNvSpPr>
            <a:spLocks noGrp="1"/>
          </p:cNvSpPr>
          <p:nvPr>
            <p:ph type="body" sz="quarter" idx="16"/>
          </p:nvPr>
        </p:nvSpPr>
        <p:spPr>
          <a:xfrm>
            <a:off x="8458200" y="4508500"/>
            <a:ext cx="3001963" cy="1266401"/>
          </a:xfrm>
        </p:spPr>
        <p:txBody>
          <a:bodyPr>
            <a:normAutofit fontScale="92500" lnSpcReduction="20000"/>
          </a:bodyPr>
          <a:lstStyle/>
          <a:p>
            <a:r>
              <a:rPr lang="fr-FR" b="1" dirty="0"/>
              <a:t>CEA SACLAY</a:t>
            </a:r>
          </a:p>
          <a:p>
            <a:r>
              <a:rPr lang="fr-FR" dirty="0"/>
              <a:t>91191 Gif-sur-Yvette Cedex</a:t>
            </a:r>
          </a:p>
          <a:p>
            <a:r>
              <a:rPr lang="fr-FR" dirty="0"/>
              <a:t>France</a:t>
            </a:r>
          </a:p>
          <a:p>
            <a:r>
              <a:rPr lang="fr-FR" dirty="0">
                <a:solidFill>
                  <a:srgbClr val="0070C0"/>
                </a:solidFill>
                <a:hlinkClick r:id="rId2">
                  <a:extLst>
                    <a:ext uri="{A12FA001-AC4F-418D-AE19-62706E023703}">
                      <ahyp:hlinkClr xmlns:ahyp="http://schemas.microsoft.com/office/drawing/2018/hyperlinkcolor" val="tx"/>
                    </a:ext>
                  </a:extLst>
                </a:hlinkClick>
              </a:rPr>
              <a:t>thomas.papaevangelou@cea.fr</a:t>
            </a:r>
            <a:r>
              <a:rPr lang="fr-FR" dirty="0">
                <a:solidFill>
                  <a:srgbClr val="0070C0"/>
                </a:solidFill>
              </a:rPr>
              <a:t> </a:t>
            </a:r>
          </a:p>
          <a:p>
            <a:r>
              <a:rPr lang="fr-FR" dirty="0">
                <a:solidFill>
                  <a:srgbClr val="0070C0"/>
                </a:solidFill>
                <a:hlinkClick r:id="rId3">
                  <a:extLst>
                    <a:ext uri="{A12FA001-AC4F-418D-AE19-62706E023703}">
                      <ahyp:hlinkClr xmlns:ahyp="http://schemas.microsoft.com/office/drawing/2018/hyperlinkcolor" val="tx"/>
                    </a:ext>
                  </a:extLst>
                </a:hlinkClick>
              </a:rPr>
              <a:t>alexandra.kallitsopoulou@cea.fr</a:t>
            </a:r>
            <a:r>
              <a:rPr lang="fr-FR" dirty="0">
                <a:solidFill>
                  <a:srgbClr val="0070C0"/>
                </a:solidFill>
              </a:rPr>
              <a:t> </a:t>
            </a:r>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845270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F090333-708B-CF65-4F46-0434EDEAB766}"/>
              </a:ext>
            </a:extLst>
          </p:cNvPr>
          <p:cNvSpPr>
            <a:spLocks noGrp="1"/>
          </p:cNvSpPr>
          <p:nvPr>
            <p:ph type="title"/>
          </p:nvPr>
        </p:nvSpPr>
        <p:spPr>
          <a:xfrm>
            <a:off x="1724818" y="2116281"/>
            <a:ext cx="9264875" cy="769423"/>
          </a:xfrm>
        </p:spPr>
        <p:txBody>
          <a:bodyPr>
            <a:normAutofit/>
          </a:bodyPr>
          <a:lstStyle/>
          <a:p>
            <a:r>
              <a:rPr lang="fr-FR" dirty="0"/>
              <a:t>In the end, </a:t>
            </a:r>
            <a:r>
              <a:rPr lang="fr-FR" dirty="0" err="1"/>
              <a:t>it’s</a:t>
            </a:r>
            <a:r>
              <a:rPr lang="fr-FR" dirty="0"/>
              <a:t> all a </a:t>
            </a:r>
            <a:r>
              <a:rPr lang="fr-FR" dirty="0" err="1"/>
              <a:t>matter</a:t>
            </a:r>
            <a:r>
              <a:rPr lang="fr-FR" dirty="0"/>
              <a:t> of timing…  </a:t>
            </a:r>
          </a:p>
        </p:txBody>
      </p:sp>
      <p:pic>
        <p:nvPicPr>
          <p:cNvPr id="3" name="Picture 2">
            <a:extLst>
              <a:ext uri="{FF2B5EF4-FFF2-40B4-BE49-F238E27FC236}">
                <a16:creationId xmlns:a16="http://schemas.microsoft.com/office/drawing/2014/main" id="{D438A442-F463-7392-6E6D-92E31216745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6000" contrast="-31000"/>
                    </a14:imgEffect>
                  </a14:imgLayer>
                </a14:imgProps>
              </a:ext>
            </a:extLst>
          </a:blip>
          <a:stretch>
            <a:fillRect/>
          </a:stretch>
        </p:blipFill>
        <p:spPr>
          <a:xfrm rot="480978">
            <a:off x="361737" y="3867563"/>
            <a:ext cx="2655460" cy="2008191"/>
          </a:xfrm>
          <a:prstGeom prst="rect">
            <a:avLst/>
          </a:prstGeom>
        </p:spPr>
      </p:pic>
      <p:pic>
        <p:nvPicPr>
          <p:cNvPr id="5" name="Picture 4">
            <a:extLst>
              <a:ext uri="{FF2B5EF4-FFF2-40B4-BE49-F238E27FC236}">
                <a16:creationId xmlns:a16="http://schemas.microsoft.com/office/drawing/2014/main" id="{BEDCB763-3B75-C576-C31B-DFEDE269E749}"/>
              </a:ext>
            </a:extLst>
          </p:cNvPr>
          <p:cNvPicPr>
            <a:picLocks noChangeAspect="1"/>
          </p:cNvPicPr>
          <p:nvPr/>
        </p:nvPicPr>
        <p:blipFill>
          <a:blip r:embed="rId4"/>
          <a:stretch>
            <a:fillRect/>
          </a:stretch>
        </p:blipFill>
        <p:spPr>
          <a:xfrm rot="20759425">
            <a:off x="3012801" y="3915240"/>
            <a:ext cx="2824099" cy="2118075"/>
          </a:xfrm>
          <a:prstGeom prst="rect">
            <a:avLst/>
          </a:prstGeom>
        </p:spPr>
      </p:pic>
      <p:pic>
        <p:nvPicPr>
          <p:cNvPr id="7" name="Picture 6">
            <a:extLst>
              <a:ext uri="{FF2B5EF4-FFF2-40B4-BE49-F238E27FC236}">
                <a16:creationId xmlns:a16="http://schemas.microsoft.com/office/drawing/2014/main" id="{7E863086-2371-3D8B-20F9-F72A2DE24A3C}"/>
              </a:ext>
            </a:extLst>
          </p:cNvPr>
          <p:cNvPicPr>
            <a:picLocks noChangeAspect="1"/>
          </p:cNvPicPr>
          <p:nvPr/>
        </p:nvPicPr>
        <p:blipFill rotWithShape="1">
          <a:blip r:embed="rId5"/>
          <a:srcRect b="13841"/>
          <a:stretch/>
        </p:blipFill>
        <p:spPr>
          <a:xfrm rot="600848">
            <a:off x="5694023" y="3918799"/>
            <a:ext cx="3150672" cy="2035950"/>
          </a:xfrm>
          <a:prstGeom prst="rect">
            <a:avLst/>
          </a:prstGeom>
        </p:spPr>
      </p:pic>
      <p:pic>
        <p:nvPicPr>
          <p:cNvPr id="8" name="Picture 7">
            <a:extLst>
              <a:ext uri="{FF2B5EF4-FFF2-40B4-BE49-F238E27FC236}">
                <a16:creationId xmlns:a16="http://schemas.microsoft.com/office/drawing/2014/main" id="{43BE0F16-F111-8874-F799-8B7D53FB1862}"/>
              </a:ext>
            </a:extLst>
          </p:cNvPr>
          <p:cNvPicPr>
            <a:picLocks noChangeAspect="1"/>
          </p:cNvPicPr>
          <p:nvPr/>
        </p:nvPicPr>
        <p:blipFill>
          <a:blip r:embed="rId6"/>
          <a:stretch>
            <a:fillRect/>
          </a:stretch>
        </p:blipFill>
        <p:spPr>
          <a:xfrm rot="20944062">
            <a:off x="8853387" y="3783261"/>
            <a:ext cx="2843906" cy="2132930"/>
          </a:xfrm>
          <a:prstGeom prst="rect">
            <a:avLst/>
          </a:prstGeom>
        </p:spPr>
      </p:pic>
      <p:sp>
        <p:nvSpPr>
          <p:cNvPr id="2" name="Slide Number Placeholder 1">
            <a:extLst>
              <a:ext uri="{FF2B5EF4-FFF2-40B4-BE49-F238E27FC236}">
                <a16:creationId xmlns:a16="http://schemas.microsoft.com/office/drawing/2014/main" id="{55FA1CA4-1B80-A72F-D8CA-6D9F56CB623C}"/>
              </a:ext>
            </a:extLst>
          </p:cNvPr>
          <p:cNvSpPr>
            <a:spLocks noGrp="1"/>
          </p:cNvSpPr>
          <p:nvPr>
            <p:ph type="sldNum" sz="quarter" idx="12"/>
          </p:nvPr>
        </p:nvSpPr>
        <p:spPr/>
        <p:txBody>
          <a:bodyPr/>
          <a:lstStyle/>
          <a:p>
            <a:fld id="{0CBC77A0-1F4E-42FF-9FFC-F45C3A64AF90}" type="slidenum">
              <a:rPr lang="fr-FR" smtClean="0"/>
              <a:pPr/>
              <a:t>36</a:t>
            </a:fld>
            <a:endParaRPr lang="fr-FR"/>
          </a:p>
        </p:txBody>
      </p:sp>
      <p:sp>
        <p:nvSpPr>
          <p:cNvPr id="11" name="Footer Placeholder 10">
            <a:extLst>
              <a:ext uri="{FF2B5EF4-FFF2-40B4-BE49-F238E27FC236}">
                <a16:creationId xmlns:a16="http://schemas.microsoft.com/office/drawing/2014/main" id="{0B0CDA53-8FF4-9B46-4285-487B11E9A479}"/>
              </a:ext>
            </a:extLst>
          </p:cNvPr>
          <p:cNvSpPr>
            <a:spLocks noGrp="1"/>
          </p:cNvSpPr>
          <p:nvPr>
            <p:ph type="ftr" sz="quarter" idx="11"/>
          </p:nvPr>
        </p:nvSpPr>
        <p:spPr/>
        <p:txBody>
          <a:bodyPr/>
          <a:lstStyle/>
          <a:p>
            <a:r>
              <a:rPr lang="en-US"/>
              <a:t>CEPC 2025</a:t>
            </a:r>
            <a:endParaRPr lang="fr-FR"/>
          </a:p>
        </p:txBody>
      </p:sp>
    </p:spTree>
    <p:extLst>
      <p:ext uri="{BB962C8B-B14F-4D97-AF65-F5344CB8AC3E}">
        <p14:creationId xmlns:p14="http://schemas.microsoft.com/office/powerpoint/2010/main" val="18237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201"/>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6201"/>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6701"/>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201"/>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34299F-CE8F-0B06-C736-F02E012C68CA}"/>
              </a:ext>
            </a:extLst>
          </p:cNvPr>
          <p:cNvSpPr>
            <a:spLocks noGrp="1"/>
          </p:cNvSpPr>
          <p:nvPr>
            <p:ph type="title"/>
          </p:nvPr>
        </p:nvSpPr>
        <p:spPr>
          <a:xfrm>
            <a:off x="5115784" y="705922"/>
            <a:ext cx="6905886" cy="1272167"/>
          </a:xfrm>
        </p:spPr>
        <p:txBody>
          <a:bodyPr>
            <a:normAutofit fontScale="90000"/>
          </a:bodyPr>
          <a:lstStyle/>
          <a:p>
            <a:pPr algn="just"/>
            <a:r>
              <a:rPr lang="en-US" sz="2200" dirty="0">
                <a:solidFill>
                  <a:schemeClr val="tx1"/>
                </a:solidFill>
              </a:rPr>
              <a:t>The Physics of Ionization offers the means for precise spatial measurements (high spatial resolution) but </a:t>
            </a:r>
            <a:r>
              <a:rPr lang="en-US" sz="2200" dirty="0">
                <a:solidFill>
                  <a:srgbClr val="FFC000"/>
                </a:solidFill>
              </a:rPr>
              <a:t>inhibits precise timing measurements</a:t>
            </a:r>
            <a:r>
              <a:rPr lang="en-US" dirty="0"/>
              <a:t> </a:t>
            </a:r>
            <a:endParaRPr lang="el-GR" dirty="0"/>
          </a:p>
        </p:txBody>
      </p:sp>
      <p:pic>
        <p:nvPicPr>
          <p:cNvPr id="9" name="Picture 8">
            <a:extLst>
              <a:ext uri="{FF2B5EF4-FFF2-40B4-BE49-F238E27FC236}">
                <a16:creationId xmlns:a16="http://schemas.microsoft.com/office/drawing/2014/main" id="{91CB371B-902B-7DDC-E123-15347482C75A}"/>
              </a:ext>
            </a:extLst>
          </p:cNvPr>
          <p:cNvPicPr>
            <a:picLocks noChangeAspect="1"/>
          </p:cNvPicPr>
          <p:nvPr/>
        </p:nvPicPr>
        <p:blipFill>
          <a:blip r:embed="rId3"/>
          <a:stretch>
            <a:fillRect/>
          </a:stretch>
        </p:blipFill>
        <p:spPr>
          <a:xfrm>
            <a:off x="5495730" y="1819228"/>
            <a:ext cx="5813150" cy="4332850"/>
          </a:xfrm>
          <a:prstGeom prst="rect">
            <a:avLst/>
          </a:prstGeom>
        </p:spPr>
      </p:pic>
      <p:sp>
        <p:nvSpPr>
          <p:cNvPr id="8" name="CustomShape 12">
            <a:extLst>
              <a:ext uri="{FF2B5EF4-FFF2-40B4-BE49-F238E27FC236}">
                <a16:creationId xmlns:a16="http://schemas.microsoft.com/office/drawing/2014/main" id="{EC782596-3850-A7CB-429B-5B3B5EDB600F}"/>
              </a:ext>
            </a:extLst>
          </p:cNvPr>
          <p:cNvSpPr/>
          <p:nvPr/>
        </p:nvSpPr>
        <p:spPr>
          <a:xfrm rot="668939">
            <a:off x="10648782" y="2410805"/>
            <a:ext cx="1394841" cy="76968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1977</a:t>
            </a:r>
            <a:endParaRPr lang="en-US" sz="2200" b="1" strike="noStrike" spc="-1" dirty="0">
              <a:latin typeface="Arial"/>
              <a:ea typeface="Noto Sans CJK SC"/>
            </a:endParaRPr>
          </a:p>
        </p:txBody>
      </p:sp>
      <p:pic>
        <p:nvPicPr>
          <p:cNvPr id="6" name="Picture 5">
            <a:extLst>
              <a:ext uri="{FF2B5EF4-FFF2-40B4-BE49-F238E27FC236}">
                <a16:creationId xmlns:a16="http://schemas.microsoft.com/office/drawing/2014/main" id="{E9D712CF-D748-FBF9-AA5B-BBCA9755E5BD}"/>
              </a:ext>
            </a:extLst>
          </p:cNvPr>
          <p:cNvPicPr>
            <a:picLocks noChangeAspect="1"/>
          </p:cNvPicPr>
          <p:nvPr/>
        </p:nvPicPr>
        <p:blipFill>
          <a:blip r:embed="rId4"/>
          <a:stretch>
            <a:fillRect/>
          </a:stretch>
        </p:blipFill>
        <p:spPr>
          <a:xfrm>
            <a:off x="883120" y="352611"/>
            <a:ext cx="4016915" cy="5910943"/>
          </a:xfrm>
          <a:prstGeom prst="rect">
            <a:avLst/>
          </a:prstGeom>
        </p:spPr>
      </p:pic>
      <p:sp>
        <p:nvSpPr>
          <p:cNvPr id="2" name="Slide Number Placeholder 1">
            <a:extLst>
              <a:ext uri="{FF2B5EF4-FFF2-40B4-BE49-F238E27FC236}">
                <a16:creationId xmlns:a16="http://schemas.microsoft.com/office/drawing/2014/main" id="{48FE5F4B-633C-AAC2-E638-53B9F404918E}"/>
              </a:ext>
            </a:extLst>
          </p:cNvPr>
          <p:cNvSpPr>
            <a:spLocks noGrp="1"/>
          </p:cNvSpPr>
          <p:nvPr>
            <p:ph type="sldNum" sz="quarter" idx="12"/>
          </p:nvPr>
        </p:nvSpPr>
        <p:spPr/>
        <p:txBody>
          <a:bodyPr/>
          <a:lstStyle/>
          <a:p>
            <a:fld id="{0CBC77A0-1F4E-42FF-9FFC-F45C3A64AF90}" type="slidenum">
              <a:rPr lang="fr-FR" smtClean="0"/>
              <a:t>37</a:t>
            </a:fld>
            <a:endParaRPr lang="fr-FR"/>
          </a:p>
        </p:txBody>
      </p:sp>
      <p:sp>
        <p:nvSpPr>
          <p:cNvPr id="4" name="Footer Placeholder 3">
            <a:extLst>
              <a:ext uri="{FF2B5EF4-FFF2-40B4-BE49-F238E27FC236}">
                <a16:creationId xmlns:a16="http://schemas.microsoft.com/office/drawing/2014/main" id="{8C087F1D-A746-24AA-91FF-B506AF7EBA19}"/>
              </a:ext>
            </a:extLst>
          </p:cNvPr>
          <p:cNvSpPr>
            <a:spLocks noGrp="1"/>
          </p:cNvSpPr>
          <p:nvPr>
            <p:ph type="ftr" sz="quarter" idx="11"/>
          </p:nvPr>
        </p:nvSpPr>
        <p:spPr>
          <a:xfrm>
            <a:off x="4943437" y="6343648"/>
            <a:ext cx="4183708" cy="365125"/>
          </a:xfrm>
        </p:spPr>
        <p:txBody>
          <a:bodyPr/>
          <a:lstStyle/>
          <a:p>
            <a:r>
              <a:rPr lang="en-US"/>
              <a:t>CEPC 2025</a:t>
            </a:r>
            <a:endParaRPr lang="fr-FR" dirty="0"/>
          </a:p>
        </p:txBody>
      </p:sp>
    </p:spTree>
    <p:extLst>
      <p:ext uri="{BB962C8B-B14F-4D97-AF65-F5344CB8AC3E}">
        <p14:creationId xmlns:p14="http://schemas.microsoft.com/office/powerpoint/2010/main" val="2006339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C0A87-1822-B825-BA0E-8FE582F94E74}"/>
              </a:ext>
            </a:extLst>
          </p:cNvPr>
          <p:cNvPicPr>
            <a:picLocks noChangeAspect="1"/>
          </p:cNvPicPr>
          <p:nvPr/>
        </p:nvPicPr>
        <p:blipFill>
          <a:blip r:embed="rId3"/>
          <a:srcRect l="4159" t="13876" b="4835"/>
          <a:stretch/>
        </p:blipFill>
        <p:spPr>
          <a:xfrm>
            <a:off x="8017702" y="182462"/>
            <a:ext cx="2662748" cy="1222693"/>
          </a:xfrm>
          <a:prstGeom prst="rect">
            <a:avLst/>
          </a:prstGeom>
        </p:spPr>
      </p:pic>
      <p:sp>
        <p:nvSpPr>
          <p:cNvPr id="3" name="CustomShape 3">
            <a:extLst>
              <a:ext uri="{FF2B5EF4-FFF2-40B4-BE49-F238E27FC236}">
                <a16:creationId xmlns:a16="http://schemas.microsoft.com/office/drawing/2014/main" id="{0C0A6F16-BAA5-F9F7-1D97-09A81B15CCB6}"/>
              </a:ext>
            </a:extLst>
          </p:cNvPr>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dirty="0">
                <a:solidFill>
                  <a:srgbClr val="E50019"/>
                </a:solidFill>
                <a:latin typeface="Arial"/>
              </a:rPr>
              <a:t>Optimization of geometry and connectivity</a:t>
            </a:r>
            <a:endParaRPr lang="en-US" sz="2661" spc="-1" dirty="0">
              <a:solidFill>
                <a:srgbClr val="E50019"/>
              </a:solidFill>
              <a:latin typeface="Arial"/>
            </a:endParaRPr>
          </a:p>
        </p:txBody>
      </p:sp>
      <p:sp>
        <p:nvSpPr>
          <p:cNvPr id="8" name="TextBox 9">
            <a:extLst>
              <a:ext uri="{FF2B5EF4-FFF2-40B4-BE49-F238E27FC236}">
                <a16:creationId xmlns:a16="http://schemas.microsoft.com/office/drawing/2014/main" id="{74DFD1CE-0706-3C16-C88F-72DE226E5109}"/>
              </a:ext>
            </a:extLst>
          </p:cNvPr>
          <p:cNvSpPr txBox="1"/>
          <p:nvPr/>
        </p:nvSpPr>
        <p:spPr>
          <a:xfrm>
            <a:off x="137418" y="676654"/>
            <a:ext cx="5670551" cy="15696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Focus on Operational Stability </a:t>
            </a:r>
            <a:endParaRPr lang="en-US" sz="2200" dirty="0"/>
          </a:p>
          <a:p>
            <a:pPr marL="609630" lvl="1" indent="-304815">
              <a:buFont typeface="Arial" panose="020B0604020202020204" pitchFamily="34" charset="0"/>
              <a:buChar char="•"/>
            </a:pPr>
            <a:r>
              <a:rPr lang="en-US" sz="2000" dirty="0">
                <a:solidFill>
                  <a:srgbClr val="000000"/>
                </a:solidFill>
              </a:rPr>
              <a:t>Signal Integrity </a:t>
            </a:r>
          </a:p>
          <a:p>
            <a:pPr marL="1219169" lvl="3" indent="-304815">
              <a:buFont typeface="Arial" panose="020B0604020202020204" pitchFamily="34" charset="0"/>
              <a:buChar char="•"/>
            </a:pPr>
            <a:r>
              <a:rPr lang="en-US" sz="2000" dirty="0">
                <a:solidFill>
                  <a:srgbClr val="000000"/>
                </a:solidFill>
              </a:rPr>
              <a:t>Noise reduction</a:t>
            </a:r>
          </a:p>
          <a:p>
            <a:pPr marL="609630" lvl="1" indent="-304815">
              <a:buFont typeface="Arial" panose="020B0604020202020204" pitchFamily="34" charset="0"/>
              <a:buChar char="•"/>
            </a:pPr>
            <a:r>
              <a:rPr lang="en-US" sz="2000" dirty="0">
                <a:solidFill>
                  <a:srgbClr val="000000"/>
                </a:solidFill>
              </a:rPr>
              <a:t>Parasitic influence </a:t>
            </a:r>
          </a:p>
          <a:p>
            <a:pPr marL="609630" lvl="1" indent="-304815">
              <a:buFont typeface="Arial" panose="020B0604020202020204" pitchFamily="34" charset="0"/>
              <a:buChar char="•"/>
            </a:pPr>
            <a:r>
              <a:rPr lang="en-US" sz="2000" dirty="0">
                <a:solidFill>
                  <a:srgbClr val="000000"/>
                </a:solidFill>
              </a:rPr>
              <a:t>Capacitance and inductance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AC5689-C9D3-69C0-4724-984CE848E615}"/>
                  </a:ext>
                </a:extLst>
              </p:cNvPr>
              <p:cNvSpPr txBox="1"/>
              <p:nvPr/>
            </p:nvSpPr>
            <p:spPr>
              <a:xfrm>
                <a:off x="151438" y="3093814"/>
                <a:ext cx="6056106" cy="21852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err="1">
                    <a:solidFill>
                      <a:srgbClr val="C00000"/>
                    </a:solidFill>
                  </a:rPr>
                  <a:t>Protyping</a:t>
                </a:r>
                <a:r>
                  <a:rPr lang="en-US" sz="2200" dirty="0">
                    <a:solidFill>
                      <a:srgbClr val="C00000"/>
                    </a:solidFill>
                  </a:rPr>
                  <a:t> and Testing</a:t>
                </a:r>
                <a:endParaRPr lang="en-US" sz="2200" dirty="0"/>
              </a:p>
              <a:p>
                <a:pPr marL="609630" lvl="1" indent="-304815">
                  <a:buFont typeface="Arial" panose="020B0604020202020204" pitchFamily="34" charset="0"/>
                  <a:buChar char="•"/>
                </a:pPr>
                <a:r>
                  <a:rPr lang="en-US" sz="2000" dirty="0">
                    <a:solidFill>
                      <a:srgbClr val="000000"/>
                    </a:solidFill>
                  </a:rPr>
                  <a:t>Three boards </a:t>
                </a:r>
                <a:r>
                  <a:rPr lang="en-US" sz="2000" dirty="0">
                    <a:solidFill>
                      <a:srgbClr val="000000"/>
                    </a:solidFill>
                    <a:sym typeface="Wingdings" panose="05000000000000000000" pitchFamily="2" charset="2"/>
                  </a:rPr>
                  <a:t> </a:t>
                </a:r>
                <a:r>
                  <a:rPr lang="en-US" sz="2000" dirty="0">
                    <a:sym typeface="Symbol" panose="05050102010706020507" pitchFamily="18" charset="2"/>
                  </a:rPr>
                  <a:t> 10, 13, 15 mm </a:t>
                </a:r>
                <a:r>
                  <a:rPr lang="en-US" sz="2000" dirty="0">
                    <a:solidFill>
                      <a:srgbClr val="000000"/>
                    </a:solidFill>
                    <a:sym typeface="Wingdings" panose="05000000000000000000" pitchFamily="2" charset="2"/>
                  </a:rPr>
                  <a:t> </a:t>
                </a:r>
              </a:p>
              <a:p>
                <a:pPr marL="609630" lvl="1" indent="-304815">
                  <a:buFont typeface="Arial" panose="020B0604020202020204" pitchFamily="34" charset="0"/>
                  <a:buChar char="•"/>
                </a:pPr>
                <a:r>
                  <a:rPr lang="en-US" sz="2000" b="1" dirty="0">
                    <a:solidFill>
                      <a:srgbClr val="FF0000"/>
                    </a:solidFill>
                    <a:sym typeface="Wingdings" panose="05000000000000000000" pitchFamily="2" charset="2"/>
                  </a:rPr>
                  <a:t>Best timing </a:t>
                </a:r>
                <a:r>
                  <a:rPr lang="en-US" sz="2000" dirty="0">
                    <a:solidFill>
                      <a:srgbClr val="000000"/>
                    </a:solidFill>
                    <a:sym typeface="Wingdings" panose="05000000000000000000" pitchFamily="2" charset="2"/>
                  </a:rPr>
                  <a:t>performance with the </a:t>
                </a:r>
                <a:r>
                  <a:rPr lang="en-US" sz="2000" b="1" dirty="0">
                    <a:solidFill>
                      <a:srgbClr val="FF0000"/>
                    </a:solidFill>
                    <a:sym typeface="Wingdings" panose="05000000000000000000" pitchFamily="2" charset="2"/>
                  </a:rPr>
                  <a:t>10mm metallic</a:t>
                </a:r>
                <a:r>
                  <a:rPr lang="en-US" sz="2000" b="1" dirty="0">
                    <a:solidFill>
                      <a:srgbClr val="000000"/>
                    </a:solidFill>
                    <a:sym typeface="Wingdings" panose="05000000000000000000" pitchFamily="2" charset="2"/>
                  </a:rPr>
                  <a:t> </a:t>
                </a:r>
                <a:r>
                  <a:rPr lang="en-US" sz="2000" dirty="0">
                    <a:solidFill>
                      <a:srgbClr val="000000"/>
                    </a:solidFill>
                    <a:sym typeface="Wingdings" panose="05000000000000000000" pitchFamily="2" charset="2"/>
                  </a:rPr>
                  <a:t>prototype 12.5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000" dirty="0">
                    <a:solidFill>
                      <a:srgbClr val="000000"/>
                    </a:solidFill>
                  </a:rPr>
                  <a:t> 0.8 </a:t>
                </a:r>
                <a:r>
                  <a:rPr lang="en-US" sz="2000" dirty="0" err="1">
                    <a:solidFill>
                      <a:srgbClr val="000000"/>
                    </a:solidFill>
                  </a:rPr>
                  <a:t>ps</a:t>
                </a:r>
                <a:r>
                  <a:rPr lang="en-US" sz="2000" dirty="0">
                    <a:solidFill>
                      <a:srgbClr val="000000"/>
                    </a:solidFill>
                  </a:rPr>
                  <a:t> at the central region</a:t>
                </a:r>
              </a:p>
              <a:p>
                <a:pPr marL="914399" lvl="2" indent="-304815">
                  <a:buFont typeface="Arial" panose="020B0604020202020204" pitchFamily="34" charset="0"/>
                  <a:buChar char="•"/>
                </a:pPr>
                <a:r>
                  <a:rPr lang="en-US" sz="2000" dirty="0">
                    <a:solidFill>
                      <a:srgbClr val="000000"/>
                    </a:solidFill>
                  </a:rPr>
                  <a:t>Thin gap of 125 </a:t>
                </a:r>
                <a:r>
                  <a:rPr lang="el-GR" sz="2000" dirty="0">
                    <a:solidFill>
                      <a:srgbClr val="000000"/>
                    </a:solidFill>
                  </a:rPr>
                  <a:t>μ</a:t>
                </a:r>
                <a:r>
                  <a:rPr lang="en-US" sz="2000" dirty="0">
                    <a:solidFill>
                      <a:srgbClr val="000000"/>
                    </a:solidFill>
                  </a:rPr>
                  <a:t>m drift gap and </a:t>
                </a:r>
                <a:r>
                  <a:rPr lang="en-US" sz="2000" dirty="0" err="1">
                    <a:solidFill>
                      <a:srgbClr val="FF0000"/>
                    </a:solidFill>
                  </a:rPr>
                  <a:t>CsI</a:t>
                </a:r>
                <a:r>
                  <a:rPr lang="en-US" sz="2000" dirty="0">
                    <a:solidFill>
                      <a:srgbClr val="FF0000"/>
                    </a:solidFill>
                  </a:rPr>
                  <a:t> photocathode</a:t>
                </a:r>
                <a:r>
                  <a:rPr lang="en-US" sz="2000" dirty="0">
                    <a:solidFill>
                      <a:srgbClr val="000000"/>
                    </a:solidFill>
                  </a:rPr>
                  <a:t> </a:t>
                </a:r>
              </a:p>
            </p:txBody>
          </p:sp>
        </mc:Choice>
        <mc:Fallback xmlns="">
          <p:sp>
            <p:nvSpPr>
              <p:cNvPr id="10" name="TextBox 9">
                <a:extLst>
                  <a:ext uri="{FF2B5EF4-FFF2-40B4-BE49-F238E27FC236}">
                    <a16:creationId xmlns:a16="http://schemas.microsoft.com/office/drawing/2014/main" id="{D0AC5689-C9D3-69C0-4724-984CE848E615}"/>
                  </a:ext>
                </a:extLst>
              </p:cNvPr>
              <p:cNvSpPr txBox="1">
                <a:spLocks noRot="1" noChangeAspect="1" noMove="1" noResize="1" noEditPoints="1" noAdjustHandles="1" noChangeArrowheads="1" noChangeShapeType="1" noTextEdit="1"/>
              </p:cNvSpPr>
              <p:nvPr/>
            </p:nvSpPr>
            <p:spPr>
              <a:xfrm>
                <a:off x="151438" y="3093814"/>
                <a:ext cx="6056106" cy="2185214"/>
              </a:xfrm>
              <a:prstGeom prst="rect">
                <a:avLst/>
              </a:prstGeom>
              <a:blipFill>
                <a:blip r:embed="rId4"/>
                <a:stretch>
                  <a:fillRect l="-2719" t="-3911" b="-642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B4ED2D2-4F19-FFE6-7935-7B9348B24725}"/>
              </a:ext>
            </a:extLst>
          </p:cNvPr>
          <p:cNvPicPr>
            <a:picLocks noChangeAspect="1"/>
          </p:cNvPicPr>
          <p:nvPr/>
        </p:nvPicPr>
        <p:blipFill>
          <a:blip r:embed="rId5"/>
          <a:stretch>
            <a:fillRect/>
          </a:stretch>
        </p:blipFill>
        <p:spPr>
          <a:xfrm>
            <a:off x="6823800" y="1489675"/>
            <a:ext cx="4861605" cy="1307710"/>
          </a:xfrm>
          <a:prstGeom prst="rect">
            <a:avLst/>
          </a:prstGeom>
        </p:spPr>
      </p:pic>
      <p:pic>
        <p:nvPicPr>
          <p:cNvPr id="14" name="Picture 13">
            <a:extLst>
              <a:ext uri="{FF2B5EF4-FFF2-40B4-BE49-F238E27FC236}">
                <a16:creationId xmlns:a16="http://schemas.microsoft.com/office/drawing/2014/main" id="{9ABFB3F2-6A98-42B4-A660-8A19C6E8BC8F}"/>
              </a:ext>
            </a:extLst>
          </p:cNvPr>
          <p:cNvPicPr>
            <a:picLocks noChangeAspect="1"/>
          </p:cNvPicPr>
          <p:nvPr/>
        </p:nvPicPr>
        <p:blipFill>
          <a:blip r:embed="rId6"/>
          <a:srcRect l="4869" b="1635"/>
          <a:stretch/>
        </p:blipFill>
        <p:spPr>
          <a:xfrm>
            <a:off x="6593113" y="3093814"/>
            <a:ext cx="3113334" cy="2688559"/>
          </a:xfrm>
          <a:prstGeom prst="rect">
            <a:avLst/>
          </a:prstGeom>
        </p:spPr>
      </p:pic>
      <p:sp>
        <p:nvSpPr>
          <p:cNvPr id="15" name="CustomShape 12">
            <a:extLst>
              <a:ext uri="{FF2B5EF4-FFF2-40B4-BE49-F238E27FC236}">
                <a16:creationId xmlns:a16="http://schemas.microsoft.com/office/drawing/2014/main" id="{906099E5-ED2E-6C56-EC27-1FD04B63F7D2}"/>
              </a:ext>
            </a:extLst>
          </p:cNvPr>
          <p:cNvSpPr/>
          <p:nvPr/>
        </p:nvSpPr>
        <p:spPr>
          <a:xfrm>
            <a:off x="8992741" y="3974946"/>
            <a:ext cx="3060615" cy="58205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New </a:t>
            </a:r>
            <a:r>
              <a:rPr lang="en-US" sz="2200" b="1" spc="-1">
                <a:latin typeface="Arial"/>
                <a:ea typeface="Noto Sans CJK SC"/>
              </a:rPr>
              <a:t>Record! </a:t>
            </a:r>
            <a:r>
              <a:rPr lang="en-US" sz="2200" b="1" spc="-1" dirty="0">
                <a:latin typeface="Arial"/>
                <a:ea typeface="Noto Sans CJK SC"/>
              </a:rPr>
              <a:t>12.5 </a:t>
            </a:r>
            <a:r>
              <a:rPr lang="en-US" sz="2200" b="1" spc="-1" dirty="0" err="1">
                <a:latin typeface="Arial"/>
                <a:ea typeface="Noto Sans CJK SC"/>
              </a:rPr>
              <a:t>ps</a:t>
            </a:r>
            <a:endParaRPr lang="en-US" sz="2200" b="1" strike="noStrike" spc="-1" dirty="0">
              <a:latin typeface="Arial"/>
              <a:ea typeface="Noto Sans CJK SC"/>
            </a:endParaRPr>
          </a:p>
        </p:txBody>
      </p:sp>
      <p:sp>
        <p:nvSpPr>
          <p:cNvPr id="17" name="TextBox 16">
            <a:extLst>
              <a:ext uri="{FF2B5EF4-FFF2-40B4-BE49-F238E27FC236}">
                <a16:creationId xmlns:a16="http://schemas.microsoft.com/office/drawing/2014/main" id="{C1D9DC63-E618-BDA0-1129-5DD469ED62B7}"/>
              </a:ext>
            </a:extLst>
          </p:cNvPr>
          <p:cNvSpPr txBox="1"/>
          <p:nvPr/>
        </p:nvSpPr>
        <p:spPr>
          <a:xfrm>
            <a:off x="7059776" y="2697239"/>
            <a:ext cx="1282825" cy="369332"/>
          </a:xfrm>
          <a:prstGeom prst="rect">
            <a:avLst/>
          </a:prstGeom>
          <a:noFill/>
        </p:spPr>
        <p:txBody>
          <a:bodyPr wrap="square">
            <a:spAutoFit/>
          </a:bodyPr>
          <a:lstStyle/>
          <a:p>
            <a:r>
              <a:rPr lang="en-US" sz="1800" b="1" dirty="0">
                <a:sym typeface="Symbol" panose="05050102010706020507" pitchFamily="18" charset="2"/>
              </a:rPr>
              <a:t> 10 m</a:t>
            </a:r>
            <a:r>
              <a:rPr lang="en-US" sz="1800" b="1" dirty="0"/>
              <a:t>m </a:t>
            </a:r>
            <a:endParaRPr lang="el-GR" dirty="0"/>
          </a:p>
        </p:txBody>
      </p:sp>
      <p:sp>
        <p:nvSpPr>
          <p:cNvPr id="18" name="TextBox 17">
            <a:extLst>
              <a:ext uri="{FF2B5EF4-FFF2-40B4-BE49-F238E27FC236}">
                <a16:creationId xmlns:a16="http://schemas.microsoft.com/office/drawing/2014/main" id="{737C38C4-B193-0ECE-622F-F7ED1A35CF15}"/>
              </a:ext>
            </a:extLst>
          </p:cNvPr>
          <p:cNvSpPr txBox="1"/>
          <p:nvPr/>
        </p:nvSpPr>
        <p:spPr>
          <a:xfrm>
            <a:off x="8731177" y="2693159"/>
            <a:ext cx="1282825" cy="369332"/>
          </a:xfrm>
          <a:prstGeom prst="rect">
            <a:avLst/>
          </a:prstGeom>
          <a:noFill/>
        </p:spPr>
        <p:txBody>
          <a:bodyPr wrap="square">
            <a:spAutoFit/>
          </a:bodyPr>
          <a:lstStyle/>
          <a:p>
            <a:r>
              <a:rPr lang="en-US" sz="1800" b="1" dirty="0">
                <a:sym typeface="Symbol" panose="05050102010706020507" pitchFamily="18" charset="2"/>
              </a:rPr>
              <a:t> 13 m</a:t>
            </a:r>
            <a:r>
              <a:rPr lang="en-US" sz="1800" b="1" dirty="0"/>
              <a:t>m </a:t>
            </a:r>
            <a:endParaRPr lang="el-GR" dirty="0"/>
          </a:p>
        </p:txBody>
      </p:sp>
      <p:sp>
        <p:nvSpPr>
          <p:cNvPr id="19" name="TextBox 18">
            <a:extLst>
              <a:ext uri="{FF2B5EF4-FFF2-40B4-BE49-F238E27FC236}">
                <a16:creationId xmlns:a16="http://schemas.microsoft.com/office/drawing/2014/main" id="{41E3182C-EEB2-34CE-D214-F5184296C3E3}"/>
              </a:ext>
            </a:extLst>
          </p:cNvPr>
          <p:cNvSpPr txBox="1"/>
          <p:nvPr/>
        </p:nvSpPr>
        <p:spPr>
          <a:xfrm>
            <a:off x="10339832" y="2693159"/>
            <a:ext cx="1282825" cy="369332"/>
          </a:xfrm>
          <a:prstGeom prst="rect">
            <a:avLst/>
          </a:prstGeom>
          <a:noFill/>
        </p:spPr>
        <p:txBody>
          <a:bodyPr wrap="square">
            <a:spAutoFit/>
          </a:bodyPr>
          <a:lstStyle/>
          <a:p>
            <a:r>
              <a:rPr lang="en-US" sz="1800" b="1" dirty="0">
                <a:sym typeface="Symbol" panose="05050102010706020507" pitchFamily="18" charset="2"/>
              </a:rPr>
              <a:t> 1</a:t>
            </a:r>
            <a:r>
              <a:rPr lang="en-US" b="1" dirty="0">
                <a:sym typeface="Symbol" panose="05050102010706020507" pitchFamily="18" charset="2"/>
              </a:rPr>
              <a:t>5</a:t>
            </a:r>
            <a:r>
              <a:rPr lang="en-US" sz="1800" b="1" dirty="0">
                <a:sym typeface="Symbol" panose="05050102010706020507" pitchFamily="18" charset="2"/>
              </a:rPr>
              <a:t> m</a:t>
            </a:r>
            <a:r>
              <a:rPr lang="en-US" sz="1800" b="1" dirty="0"/>
              <a:t>m </a:t>
            </a:r>
            <a:endParaRPr lang="el-GR" dirty="0"/>
          </a:p>
        </p:txBody>
      </p:sp>
      <p:sp>
        <p:nvSpPr>
          <p:cNvPr id="21" name="TextBox 20">
            <a:extLst>
              <a:ext uri="{FF2B5EF4-FFF2-40B4-BE49-F238E27FC236}">
                <a16:creationId xmlns:a16="http://schemas.microsoft.com/office/drawing/2014/main" id="{C35F9533-C418-817A-3FC7-AD711BA1A906}"/>
              </a:ext>
            </a:extLst>
          </p:cNvPr>
          <p:cNvSpPr txBox="1"/>
          <p:nvPr/>
        </p:nvSpPr>
        <p:spPr>
          <a:xfrm>
            <a:off x="-305328" y="5493205"/>
            <a:ext cx="6427808" cy="784830"/>
          </a:xfrm>
          <a:prstGeom prst="rect">
            <a:avLst/>
          </a:prstGeom>
          <a:noFill/>
        </p:spPr>
        <p:txBody>
          <a:bodyPr wrap="square">
            <a:spAutoFit/>
          </a:bodyPr>
          <a:lstStyle/>
          <a:p>
            <a:pPr marL="609584" lvl="2"/>
            <a:r>
              <a:rPr lang="en-US" sz="1500" dirty="0">
                <a:solidFill>
                  <a:srgbClr val="000000"/>
                </a:solidFill>
              </a:rPr>
              <a:t>More info on </a:t>
            </a:r>
            <a:r>
              <a:rPr lang="en-US" sz="1500" dirty="0" err="1">
                <a:solidFill>
                  <a:srgbClr val="000000"/>
                </a:solidFill>
              </a:rPr>
              <a:t>Antonija’s</a:t>
            </a:r>
            <a:r>
              <a:rPr lang="en-US" sz="1500" dirty="0">
                <a:solidFill>
                  <a:srgbClr val="000000"/>
                </a:solidFill>
              </a:rPr>
              <a:t> Presentation </a:t>
            </a:r>
            <a:r>
              <a:rPr lang="en-US" sz="1500" dirty="0">
                <a:solidFill>
                  <a:srgbClr val="000000"/>
                </a:solidFill>
                <a:sym typeface="Wingdings" panose="05000000000000000000" pitchFamily="2" charset="2"/>
              </a:rPr>
              <a:t></a:t>
            </a:r>
            <a:r>
              <a:rPr lang="en-US" sz="1500" dirty="0">
                <a:solidFill>
                  <a:srgbClr val="000000"/>
                </a:solidFill>
                <a:sym typeface="Wingdings" panose="05000000000000000000" pitchFamily="2" charset="2"/>
                <a:hlinkClick r:id="rId7"/>
              </a:rPr>
              <a:t> Design and performance of a new single channel PICOSEC Micromegas detector with metallic and resistive anodes</a:t>
            </a:r>
            <a:r>
              <a:rPr lang="en-US" sz="1500" dirty="0">
                <a:solidFill>
                  <a:srgbClr val="000000"/>
                </a:solidFill>
                <a:sym typeface="Wingdings" panose="05000000000000000000" pitchFamily="2" charset="2"/>
              </a:rPr>
              <a:t> </a:t>
            </a:r>
            <a:endParaRPr lang="en-US" sz="1500" dirty="0">
              <a:solidFill>
                <a:srgbClr val="000000"/>
              </a:solidFill>
            </a:endParaRPr>
          </a:p>
        </p:txBody>
      </p:sp>
      <p:sp>
        <p:nvSpPr>
          <p:cNvPr id="25" name="TextBox 24">
            <a:extLst>
              <a:ext uri="{FF2B5EF4-FFF2-40B4-BE49-F238E27FC236}">
                <a16:creationId xmlns:a16="http://schemas.microsoft.com/office/drawing/2014/main" id="{64BF9CF9-08F8-E51F-6672-A970A03E2BB9}"/>
              </a:ext>
            </a:extLst>
          </p:cNvPr>
          <p:cNvSpPr txBox="1"/>
          <p:nvPr/>
        </p:nvSpPr>
        <p:spPr>
          <a:xfrm>
            <a:off x="6551775" y="5817776"/>
            <a:ext cx="5641628" cy="430887"/>
          </a:xfrm>
          <a:prstGeom prst="rect">
            <a:avLst/>
          </a:prstGeom>
          <a:noFill/>
        </p:spPr>
        <p:txBody>
          <a:bodyPr wrap="square">
            <a:spAutoFit/>
          </a:bodyPr>
          <a:lstStyle/>
          <a:p>
            <a:r>
              <a:rPr lang="en-GB" sz="1100" dirty="0"/>
              <a:t>A. </a:t>
            </a:r>
            <a:r>
              <a:rPr lang="en-GB" sz="1100" dirty="0" err="1"/>
              <a:t>Utrobicic</a:t>
            </a:r>
            <a:r>
              <a:rPr lang="en-GB" sz="1100" dirty="0"/>
              <a:t>, et al. </a:t>
            </a:r>
            <a:r>
              <a:rPr lang="en-GB" sz="1100" i="1" dirty="0">
                <a:cs typeface="Times New Roman" panose="02020603050405020304" pitchFamily="18" charset="0"/>
              </a:rPr>
              <a:t>“</a:t>
            </a:r>
            <a:r>
              <a:rPr lang="en-US" sz="1100" dirty="0"/>
              <a:t>Single channel PICOSEC Micromegas detector with improved time resolution, </a:t>
            </a:r>
            <a:r>
              <a:rPr lang="en-GB" sz="1100" dirty="0" err="1">
                <a:cs typeface="Times New Roman" panose="02020603050405020304" pitchFamily="18" charset="0"/>
              </a:rPr>
              <a:t>Nuc</a:t>
            </a:r>
            <a:r>
              <a:rPr lang="en-GB" sz="1100" dirty="0">
                <a:cs typeface="Times New Roman" panose="02020603050405020304" pitchFamily="18" charset="0"/>
              </a:rPr>
              <a:t>. </a:t>
            </a:r>
            <a:r>
              <a:rPr lang="en-GB" sz="1100" dirty="0" err="1">
                <a:cs typeface="Times New Roman" panose="02020603050405020304" pitchFamily="18" charset="0"/>
              </a:rPr>
              <a:t>Instrum</a:t>
            </a:r>
            <a:r>
              <a:rPr lang="en-GB" sz="1100" dirty="0">
                <a:cs typeface="Times New Roman" panose="02020603050405020304" pitchFamily="18" charset="0"/>
              </a:rPr>
              <a:t>. Meth. A (2024)</a:t>
            </a:r>
            <a:r>
              <a:rPr lang="fr-FR" sz="1100" dirty="0">
                <a:latin typeface="NexusSans"/>
                <a:cs typeface="Times New Roman" panose="02020603050405020304" pitchFamily="18" charset="0"/>
              </a:rPr>
              <a:t> </a:t>
            </a:r>
            <a:r>
              <a:rPr lang="fr-FR" sz="1100" dirty="0">
                <a:latin typeface="NexusSans"/>
                <a:hlinkClick r:id="rId8"/>
              </a:rPr>
              <a:t>https://arxiv.org/pdf/2406.05657</a:t>
            </a:r>
            <a:r>
              <a:rPr lang="fr-FR" sz="1100" dirty="0">
                <a:latin typeface="NexusSans"/>
              </a:rPr>
              <a:t> </a:t>
            </a:r>
          </a:p>
        </p:txBody>
      </p:sp>
      <p:sp>
        <p:nvSpPr>
          <p:cNvPr id="4" name="Line 4">
            <a:extLst>
              <a:ext uri="{FF2B5EF4-FFF2-40B4-BE49-F238E27FC236}">
                <a16:creationId xmlns:a16="http://schemas.microsoft.com/office/drawing/2014/main" id="{54BA05B0-1C58-BC44-9B1E-B31496C728CA}"/>
              </a:ext>
            </a:extLst>
          </p:cNvPr>
          <p:cNvSpPr/>
          <p:nvPr/>
        </p:nvSpPr>
        <p:spPr>
          <a:xfrm flipH="1">
            <a:off x="6384032" y="579863"/>
            <a:ext cx="4546" cy="59118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6" name="Slide Number Placeholder 5">
            <a:extLst>
              <a:ext uri="{FF2B5EF4-FFF2-40B4-BE49-F238E27FC236}">
                <a16:creationId xmlns:a16="http://schemas.microsoft.com/office/drawing/2014/main" id="{C328C44F-A9E7-95C4-3D39-9EC177977EF5}"/>
              </a:ext>
            </a:extLst>
          </p:cNvPr>
          <p:cNvSpPr>
            <a:spLocks noGrp="1"/>
          </p:cNvSpPr>
          <p:nvPr>
            <p:ph type="sldNum" sz="quarter" idx="12"/>
          </p:nvPr>
        </p:nvSpPr>
        <p:spPr/>
        <p:txBody>
          <a:bodyPr/>
          <a:lstStyle/>
          <a:p>
            <a:fld id="{0CBC77A0-1F4E-42FF-9FFC-F45C3A64AF90}" type="slidenum">
              <a:rPr lang="fr-FR" smtClean="0"/>
              <a:t>38</a:t>
            </a:fld>
            <a:endParaRPr lang="fr-FR"/>
          </a:p>
        </p:txBody>
      </p:sp>
      <p:sp>
        <p:nvSpPr>
          <p:cNvPr id="7" name="Footer Placeholder 6">
            <a:extLst>
              <a:ext uri="{FF2B5EF4-FFF2-40B4-BE49-F238E27FC236}">
                <a16:creationId xmlns:a16="http://schemas.microsoft.com/office/drawing/2014/main" id="{1C8BFFDA-713F-4D33-34AD-D8493B4B5D5F}"/>
              </a:ext>
            </a:extLst>
          </p:cNvPr>
          <p:cNvSpPr>
            <a:spLocks noGrp="1"/>
          </p:cNvSpPr>
          <p:nvPr>
            <p:ph type="ftr" sz="quarter" idx="11"/>
          </p:nvPr>
        </p:nvSpPr>
        <p:spPr/>
        <p:txBody>
          <a:bodyPr/>
          <a:lstStyle/>
          <a:p>
            <a:r>
              <a:rPr lang="en-US"/>
              <a:t>CEPC 2025</a:t>
            </a:r>
            <a:endParaRPr lang="fr-FR" dirty="0"/>
          </a:p>
        </p:txBody>
      </p:sp>
      <p:sp>
        <p:nvSpPr>
          <p:cNvPr id="9" name="CustomShape 12">
            <a:extLst>
              <a:ext uri="{FF2B5EF4-FFF2-40B4-BE49-F238E27FC236}">
                <a16:creationId xmlns:a16="http://schemas.microsoft.com/office/drawing/2014/main" id="{8135BE12-21A3-D894-3004-B4741D15DBE6}"/>
              </a:ext>
            </a:extLst>
          </p:cNvPr>
          <p:cNvSpPr/>
          <p:nvPr/>
        </p:nvSpPr>
        <p:spPr>
          <a:xfrm>
            <a:off x="1060197" y="2331642"/>
            <a:ext cx="4002348" cy="63063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Bonus! Reassembly Feature</a:t>
            </a:r>
            <a:endParaRPr lang="en-US" sz="2200" b="1" strike="noStrike" spc="-1" dirty="0">
              <a:latin typeface="Arial"/>
              <a:ea typeface="Noto Sans CJK SC"/>
            </a:endParaRPr>
          </a:p>
        </p:txBody>
      </p:sp>
    </p:spTree>
    <p:extLst>
      <p:ext uri="{BB962C8B-B14F-4D97-AF65-F5344CB8AC3E}">
        <p14:creationId xmlns:p14="http://schemas.microsoft.com/office/powerpoint/2010/main" val="1726124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0B85-71B5-C543-8F07-DAEE1C399A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BCFD5A-61E2-09A9-A50D-2C0F1CD93AC1}"/>
              </a:ext>
            </a:extLst>
          </p:cNvPr>
          <p:cNvPicPr>
            <a:picLocks noChangeAspect="1"/>
          </p:cNvPicPr>
          <p:nvPr/>
        </p:nvPicPr>
        <p:blipFill>
          <a:blip r:embed="rId3"/>
          <a:srcRect l="4159" t="13876" b="4835"/>
          <a:stretch/>
        </p:blipFill>
        <p:spPr>
          <a:xfrm>
            <a:off x="6792059" y="634022"/>
            <a:ext cx="3106352" cy="1426389"/>
          </a:xfrm>
          <a:prstGeom prst="rect">
            <a:avLst/>
          </a:prstGeom>
        </p:spPr>
      </p:pic>
      <p:sp>
        <p:nvSpPr>
          <p:cNvPr id="3" name="CustomShape 3">
            <a:extLst>
              <a:ext uri="{FF2B5EF4-FFF2-40B4-BE49-F238E27FC236}">
                <a16:creationId xmlns:a16="http://schemas.microsoft.com/office/drawing/2014/main" id="{CF11B3E8-83DA-3320-C2B5-A9E8CF3ACA3C}"/>
              </a:ext>
            </a:extLst>
          </p:cNvPr>
          <p:cNvSpPr/>
          <p:nvPr/>
        </p:nvSpPr>
        <p:spPr>
          <a:xfrm>
            <a:off x="719254" y="18474"/>
            <a:ext cx="7777742"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dirty="0">
                <a:solidFill>
                  <a:srgbClr val="E50019"/>
                </a:solidFill>
                <a:latin typeface="Arial"/>
              </a:rPr>
              <a:t>The </a:t>
            </a:r>
            <a:r>
              <a:rPr lang="el-GR" sz="2661" b="1" spc="-1" dirty="0">
                <a:solidFill>
                  <a:srgbClr val="E50019"/>
                </a:solidFill>
                <a:latin typeface="Arial"/>
              </a:rPr>
              <a:t>μ</a:t>
            </a:r>
            <a:r>
              <a:rPr lang="en-US" sz="2661" b="1" spc="-1" dirty="0">
                <a:solidFill>
                  <a:srgbClr val="E50019"/>
                </a:solidFill>
                <a:latin typeface="Arial"/>
              </a:rPr>
              <a:t>RWELL Approach (</a:t>
            </a:r>
            <a:r>
              <a:rPr lang="en-US" sz="2661" b="1" spc="-1" dirty="0" err="1">
                <a:solidFill>
                  <a:srgbClr val="E50019"/>
                </a:solidFill>
                <a:latin typeface="Arial"/>
              </a:rPr>
              <a:t>JLab</a:t>
            </a:r>
            <a:r>
              <a:rPr lang="en-US" sz="2661" b="1" spc="-1" dirty="0">
                <a:solidFill>
                  <a:srgbClr val="E50019"/>
                </a:solidFill>
                <a:latin typeface="Arial"/>
              </a:rPr>
              <a:t>)</a:t>
            </a:r>
            <a:endParaRPr lang="en-US" sz="2661" spc="-1" dirty="0">
              <a:solidFill>
                <a:srgbClr val="E50019"/>
              </a:solidFill>
              <a:latin typeface="Arial"/>
            </a:endParaRPr>
          </a:p>
        </p:txBody>
      </p:sp>
      <p:sp>
        <p:nvSpPr>
          <p:cNvPr id="8" name="TextBox 9">
            <a:extLst>
              <a:ext uri="{FF2B5EF4-FFF2-40B4-BE49-F238E27FC236}">
                <a16:creationId xmlns:a16="http://schemas.microsoft.com/office/drawing/2014/main" id="{E00D3EA5-FE5C-EFA7-B93C-177D1D847A1E}"/>
              </a:ext>
            </a:extLst>
          </p:cNvPr>
          <p:cNvSpPr txBox="1"/>
          <p:nvPr/>
        </p:nvSpPr>
        <p:spPr>
          <a:xfrm>
            <a:off x="176692" y="667660"/>
            <a:ext cx="5670551" cy="9541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Based on the same design</a:t>
            </a:r>
          </a:p>
          <a:p>
            <a:pPr marL="609630" lvl="1" indent="-304815">
              <a:buFont typeface="Arial" panose="020B0604020202020204" pitchFamily="34" charset="0"/>
              <a:buChar char="•"/>
            </a:pPr>
            <a:r>
              <a:rPr lang="en-US" sz="2000" dirty="0">
                <a:solidFill>
                  <a:srgbClr val="000000"/>
                </a:solidFill>
              </a:rPr>
              <a:t>Uses the </a:t>
            </a:r>
            <a:r>
              <a:rPr lang="el-GR" sz="2000" dirty="0">
                <a:solidFill>
                  <a:srgbClr val="000000"/>
                </a:solidFill>
              </a:rPr>
              <a:t>μ</a:t>
            </a:r>
            <a:r>
              <a:rPr lang="en-US" sz="2000" dirty="0">
                <a:solidFill>
                  <a:srgbClr val="000000"/>
                </a:solidFill>
              </a:rPr>
              <a:t>RWELL technology for the amplification region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EDE52B7-11E8-FD84-A66D-929A1CCB7F72}"/>
                  </a:ext>
                </a:extLst>
              </p:cNvPr>
              <p:cNvSpPr txBox="1"/>
              <p:nvPr/>
            </p:nvSpPr>
            <p:spPr>
              <a:xfrm>
                <a:off x="176692" y="4064325"/>
                <a:ext cx="6130011" cy="21852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Protypes and Testing</a:t>
                </a:r>
                <a:endParaRPr lang="en-US" sz="2200" dirty="0"/>
              </a:p>
              <a:p>
                <a:pPr marL="609630" lvl="1" indent="-304815">
                  <a:buFont typeface="Arial" panose="020B0604020202020204" pitchFamily="34" charset="0"/>
                  <a:buChar char="•"/>
                </a:pPr>
                <a:r>
                  <a:rPr lang="en-US" sz="2000" dirty="0">
                    <a:solidFill>
                      <a:srgbClr val="000000"/>
                    </a:solidFill>
                  </a:rPr>
                  <a:t>Different boards with pitch-diameter sizes </a:t>
                </a:r>
              </a:p>
              <a:p>
                <a:pPr marL="914399" lvl="2" indent="-304815">
                  <a:buFont typeface="Arial" panose="020B0604020202020204" pitchFamily="34" charset="0"/>
                  <a:buChar char="•"/>
                </a:pPr>
                <a:r>
                  <a:rPr lang="en-US" sz="2000" dirty="0">
                    <a:solidFill>
                      <a:srgbClr val="000000"/>
                    </a:solidFill>
                  </a:rPr>
                  <a:t>P120-D100, P100-D80, P80-D60  </a:t>
                </a:r>
                <a:endParaRPr lang="en-US" sz="2000" dirty="0">
                  <a:solidFill>
                    <a:srgbClr val="000000"/>
                  </a:solidFill>
                  <a:sym typeface="Wingdings" panose="05000000000000000000" pitchFamily="2" charset="2"/>
                </a:endParaRPr>
              </a:p>
              <a:p>
                <a:pPr marL="609630" lvl="1" indent="-304815">
                  <a:buFont typeface="Arial" panose="020B0604020202020204" pitchFamily="34" charset="0"/>
                  <a:buChar char="•"/>
                </a:pPr>
                <a:r>
                  <a:rPr lang="en-US" sz="2000" b="1" dirty="0">
                    <a:solidFill>
                      <a:srgbClr val="FF0000"/>
                    </a:solidFill>
                    <a:sym typeface="Wingdings" panose="05000000000000000000" pitchFamily="2" charset="2"/>
                  </a:rPr>
                  <a:t>Best timing </a:t>
                </a:r>
                <a:r>
                  <a:rPr lang="en-US" sz="2000" dirty="0">
                    <a:solidFill>
                      <a:srgbClr val="000000"/>
                    </a:solidFill>
                    <a:sym typeface="Wingdings" panose="05000000000000000000" pitchFamily="2" charset="2"/>
                  </a:rPr>
                  <a:t>performance with the </a:t>
                </a:r>
                <a:r>
                  <a:rPr lang="en-US" sz="2000" b="1" dirty="0">
                    <a:solidFill>
                      <a:srgbClr val="FF0000"/>
                    </a:solidFill>
                  </a:rPr>
                  <a:t>P120-D100</a:t>
                </a:r>
                <a:r>
                  <a:rPr lang="en-US" sz="2000" dirty="0">
                    <a:solidFill>
                      <a:srgbClr val="000000"/>
                    </a:solidFill>
                    <a:sym typeface="Wingdings" panose="05000000000000000000" pitchFamily="2" charset="2"/>
                  </a:rPr>
                  <a:t>  prototype 23.5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000" dirty="0">
                    <a:solidFill>
                      <a:srgbClr val="000000"/>
                    </a:solidFill>
                  </a:rPr>
                  <a:t> 0.09 </a:t>
                </a:r>
                <a:r>
                  <a:rPr lang="en-US" sz="2000" dirty="0" err="1">
                    <a:solidFill>
                      <a:srgbClr val="000000"/>
                    </a:solidFill>
                  </a:rPr>
                  <a:t>ps</a:t>
                </a:r>
                <a:r>
                  <a:rPr lang="en-US" sz="2000" dirty="0">
                    <a:solidFill>
                      <a:srgbClr val="000000"/>
                    </a:solidFill>
                  </a:rPr>
                  <a:t> at the central region</a:t>
                </a:r>
              </a:p>
              <a:p>
                <a:pPr marL="914399" lvl="2" indent="-304815">
                  <a:buFont typeface="Arial" panose="020B0604020202020204" pitchFamily="34" charset="0"/>
                  <a:buChar char="•"/>
                </a:pPr>
                <a:r>
                  <a:rPr lang="en-US" sz="2000" dirty="0">
                    <a:solidFill>
                      <a:srgbClr val="000000"/>
                    </a:solidFill>
                  </a:rPr>
                  <a:t>Drift gap of 170 </a:t>
                </a:r>
                <a:r>
                  <a:rPr lang="el-GR" sz="2000" dirty="0">
                    <a:solidFill>
                      <a:srgbClr val="000000"/>
                    </a:solidFill>
                  </a:rPr>
                  <a:t>μ</a:t>
                </a:r>
                <a:r>
                  <a:rPr lang="en-US" sz="2000" dirty="0">
                    <a:solidFill>
                      <a:srgbClr val="000000"/>
                    </a:solidFill>
                  </a:rPr>
                  <a:t>m drift gap and </a:t>
                </a:r>
                <a:r>
                  <a:rPr lang="en-US" sz="2000" dirty="0" err="1">
                    <a:solidFill>
                      <a:srgbClr val="000000"/>
                    </a:solidFill>
                  </a:rPr>
                  <a:t>CsI</a:t>
                </a:r>
                <a:r>
                  <a:rPr lang="en-US" sz="2000" dirty="0">
                    <a:solidFill>
                      <a:srgbClr val="000000"/>
                    </a:solidFill>
                  </a:rPr>
                  <a:t> photocathode </a:t>
                </a:r>
              </a:p>
            </p:txBody>
          </p:sp>
        </mc:Choice>
        <mc:Fallback xmlns="">
          <p:sp>
            <p:nvSpPr>
              <p:cNvPr id="10" name="TextBox 9">
                <a:extLst>
                  <a:ext uri="{FF2B5EF4-FFF2-40B4-BE49-F238E27FC236}">
                    <a16:creationId xmlns:a16="http://schemas.microsoft.com/office/drawing/2014/main" id="{2EDE52B7-11E8-FD84-A66D-929A1CCB7F72}"/>
                  </a:ext>
                </a:extLst>
              </p:cNvPr>
              <p:cNvSpPr txBox="1">
                <a:spLocks noRot="1" noChangeAspect="1" noMove="1" noResize="1" noEditPoints="1" noAdjustHandles="1" noChangeArrowheads="1" noChangeShapeType="1" noTextEdit="1"/>
              </p:cNvSpPr>
              <p:nvPr/>
            </p:nvSpPr>
            <p:spPr>
              <a:xfrm>
                <a:off x="176692" y="4064325"/>
                <a:ext cx="6130011" cy="2185214"/>
              </a:xfrm>
              <a:prstGeom prst="rect">
                <a:avLst/>
              </a:prstGeom>
              <a:blipFill>
                <a:blip r:embed="rId4"/>
                <a:stretch>
                  <a:fillRect l="-2684" t="-3911" b="-642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ADD9CC5-1D08-4A74-3A13-A7365B10AC7E}"/>
              </a:ext>
            </a:extLst>
          </p:cNvPr>
          <p:cNvSpPr txBox="1"/>
          <p:nvPr/>
        </p:nvSpPr>
        <p:spPr>
          <a:xfrm>
            <a:off x="10170934" y="1878415"/>
            <a:ext cx="1282825" cy="369332"/>
          </a:xfrm>
          <a:prstGeom prst="rect">
            <a:avLst/>
          </a:prstGeom>
          <a:noFill/>
        </p:spPr>
        <p:txBody>
          <a:bodyPr wrap="square">
            <a:spAutoFit/>
          </a:bodyPr>
          <a:lstStyle/>
          <a:p>
            <a:r>
              <a:rPr lang="en-US" sz="1800" b="1" dirty="0">
                <a:sym typeface="Symbol" panose="05050102010706020507" pitchFamily="18" charset="2"/>
              </a:rPr>
              <a:t> 10 m</a:t>
            </a:r>
            <a:r>
              <a:rPr lang="en-US" sz="1800" b="1" dirty="0"/>
              <a:t>m </a:t>
            </a:r>
            <a:endParaRPr lang="el-GR" dirty="0"/>
          </a:p>
        </p:txBody>
      </p:sp>
      <p:sp>
        <p:nvSpPr>
          <p:cNvPr id="25" name="TextBox 24">
            <a:extLst>
              <a:ext uri="{FF2B5EF4-FFF2-40B4-BE49-F238E27FC236}">
                <a16:creationId xmlns:a16="http://schemas.microsoft.com/office/drawing/2014/main" id="{0B406B31-28F1-7ED5-30AF-6E48684E6E9A}"/>
              </a:ext>
            </a:extLst>
          </p:cNvPr>
          <p:cNvSpPr txBox="1"/>
          <p:nvPr/>
        </p:nvSpPr>
        <p:spPr>
          <a:xfrm>
            <a:off x="6431788" y="5033272"/>
            <a:ext cx="5760212" cy="600164"/>
          </a:xfrm>
          <a:prstGeom prst="rect">
            <a:avLst/>
          </a:prstGeom>
          <a:noFill/>
        </p:spPr>
        <p:txBody>
          <a:bodyPr wrap="square">
            <a:spAutoFit/>
          </a:bodyPr>
          <a:lstStyle/>
          <a:p>
            <a:r>
              <a:rPr lang="en-GB" sz="1100" dirty="0" err="1"/>
              <a:t>A.Pandey</a:t>
            </a:r>
            <a:r>
              <a:rPr lang="en-GB" sz="1100" dirty="0"/>
              <a:t>. Precise Timing with PICOSEC</a:t>
            </a:r>
            <a:r>
              <a:rPr lang="el-GR" sz="1100" dirty="0"/>
              <a:t> μ</a:t>
            </a:r>
            <a:r>
              <a:rPr lang="en-US" sz="1100" dirty="0"/>
              <a:t>RWELL detector-DRD1 Collaboration Meeting</a:t>
            </a:r>
            <a:r>
              <a:rPr lang="en-GB" sz="1100" dirty="0"/>
              <a:t> </a:t>
            </a:r>
            <a:r>
              <a:rPr lang="fr-FR" sz="1100" dirty="0">
                <a:latin typeface="NexusSans"/>
                <a:hlinkClick r:id="rId5"/>
              </a:rPr>
              <a:t>https://indico.cern.ch/event/1413681/contributions/5993207/attachments/2879400/5043954/DRD1_talk.pdf</a:t>
            </a:r>
            <a:r>
              <a:rPr lang="fr-FR" sz="1100" dirty="0">
                <a:latin typeface="NexusSans"/>
              </a:rPr>
              <a:t> </a:t>
            </a:r>
          </a:p>
        </p:txBody>
      </p:sp>
      <p:grpSp>
        <p:nvGrpSpPr>
          <p:cNvPr id="32" name="Group 31">
            <a:extLst>
              <a:ext uri="{FF2B5EF4-FFF2-40B4-BE49-F238E27FC236}">
                <a16:creationId xmlns:a16="http://schemas.microsoft.com/office/drawing/2014/main" id="{C91F31FD-FA47-A03E-18BA-93A363456DAD}"/>
              </a:ext>
            </a:extLst>
          </p:cNvPr>
          <p:cNvGrpSpPr/>
          <p:nvPr/>
        </p:nvGrpSpPr>
        <p:grpSpPr>
          <a:xfrm>
            <a:off x="482300" y="1790378"/>
            <a:ext cx="5243988" cy="2221821"/>
            <a:chOff x="198361" y="1621767"/>
            <a:chExt cx="5243988" cy="2221821"/>
          </a:xfrm>
        </p:grpSpPr>
        <p:pic>
          <p:nvPicPr>
            <p:cNvPr id="16" name="Picture 15">
              <a:extLst>
                <a:ext uri="{FF2B5EF4-FFF2-40B4-BE49-F238E27FC236}">
                  <a16:creationId xmlns:a16="http://schemas.microsoft.com/office/drawing/2014/main" id="{C49EAB5A-4B74-0A79-2112-78A845358691}"/>
                </a:ext>
              </a:extLst>
            </p:cNvPr>
            <p:cNvPicPr>
              <a:picLocks noChangeAspect="1"/>
            </p:cNvPicPr>
            <p:nvPr/>
          </p:nvPicPr>
          <p:blipFill>
            <a:blip r:embed="rId6"/>
            <a:stretch>
              <a:fillRect/>
            </a:stretch>
          </p:blipFill>
          <p:spPr>
            <a:xfrm>
              <a:off x="406543" y="3473085"/>
              <a:ext cx="4460854" cy="209543"/>
            </a:xfrm>
            <a:prstGeom prst="rect">
              <a:avLst/>
            </a:prstGeom>
          </p:spPr>
        </p:pic>
        <p:sp>
          <p:nvSpPr>
            <p:cNvPr id="20" name="TextBox 19">
              <a:extLst>
                <a:ext uri="{FF2B5EF4-FFF2-40B4-BE49-F238E27FC236}">
                  <a16:creationId xmlns:a16="http://schemas.microsoft.com/office/drawing/2014/main" id="{B7D2B5B0-3FE9-2A89-0136-4503B8F09450}"/>
                </a:ext>
              </a:extLst>
            </p:cNvPr>
            <p:cNvSpPr txBox="1"/>
            <p:nvPr/>
          </p:nvSpPr>
          <p:spPr>
            <a:xfrm>
              <a:off x="198361" y="3197257"/>
              <a:ext cx="240721" cy="646331"/>
            </a:xfrm>
            <a:prstGeom prst="rect">
              <a:avLst/>
            </a:prstGeom>
            <a:noFill/>
          </p:spPr>
          <p:txBody>
            <a:bodyPr wrap="square" rtlCol="0">
              <a:spAutoFit/>
            </a:bodyPr>
            <a:lstStyle/>
            <a:p>
              <a:r>
                <a:rPr lang="en-US" sz="3600" dirty="0">
                  <a:solidFill>
                    <a:srgbClr val="FF0000"/>
                  </a:solidFill>
                </a:rPr>
                <a:t>!</a:t>
              </a:r>
              <a:endParaRPr lang="fr-FR" sz="3600" dirty="0">
                <a:solidFill>
                  <a:srgbClr val="FF0000"/>
                </a:solidFill>
              </a:endParaRPr>
            </a:p>
          </p:txBody>
        </p:sp>
        <p:sp>
          <p:nvSpPr>
            <p:cNvPr id="22" name="TextBox 21">
              <a:extLst>
                <a:ext uri="{FF2B5EF4-FFF2-40B4-BE49-F238E27FC236}">
                  <a16:creationId xmlns:a16="http://schemas.microsoft.com/office/drawing/2014/main" id="{EDC9CAB2-344E-81DD-D8C4-22720CA8DBC1}"/>
                </a:ext>
              </a:extLst>
            </p:cNvPr>
            <p:cNvSpPr txBox="1"/>
            <p:nvPr/>
          </p:nvSpPr>
          <p:spPr>
            <a:xfrm>
              <a:off x="4879641" y="3455426"/>
              <a:ext cx="562708" cy="261610"/>
            </a:xfrm>
            <a:prstGeom prst="rect">
              <a:avLst/>
            </a:prstGeom>
            <a:noFill/>
          </p:spPr>
          <p:txBody>
            <a:bodyPr wrap="square" rtlCol="0">
              <a:spAutoFit/>
            </a:bodyPr>
            <a:lstStyle/>
            <a:p>
              <a:r>
                <a:rPr lang="en-US" sz="1100" dirty="0">
                  <a:solidFill>
                    <a:srgbClr val="FF0000"/>
                  </a:solidFill>
                </a:rPr>
                <a:t>50</a:t>
              </a:r>
              <a:r>
                <a:rPr lang="el-GR" sz="1100" dirty="0">
                  <a:solidFill>
                    <a:srgbClr val="FF0000"/>
                  </a:solidFill>
                </a:rPr>
                <a:t>μ</a:t>
              </a:r>
              <a:r>
                <a:rPr lang="en-US" sz="1100" dirty="0">
                  <a:solidFill>
                    <a:srgbClr val="FF0000"/>
                  </a:solidFill>
                </a:rPr>
                <a:t>m</a:t>
              </a:r>
              <a:endParaRPr lang="fr-FR" sz="1100" dirty="0">
                <a:solidFill>
                  <a:srgbClr val="FF0000"/>
                </a:solidFill>
              </a:endParaRPr>
            </a:p>
          </p:txBody>
        </p:sp>
        <p:grpSp>
          <p:nvGrpSpPr>
            <p:cNvPr id="29" name="Group 28">
              <a:extLst>
                <a:ext uri="{FF2B5EF4-FFF2-40B4-BE49-F238E27FC236}">
                  <a16:creationId xmlns:a16="http://schemas.microsoft.com/office/drawing/2014/main" id="{2E4EFE66-5F04-7DA3-2F52-2254E7344916}"/>
                </a:ext>
              </a:extLst>
            </p:cNvPr>
            <p:cNvGrpSpPr/>
            <p:nvPr/>
          </p:nvGrpSpPr>
          <p:grpSpPr>
            <a:xfrm>
              <a:off x="638478" y="1621767"/>
              <a:ext cx="4739912" cy="1797515"/>
              <a:chOff x="472812" y="1737518"/>
              <a:chExt cx="4739912" cy="1797515"/>
            </a:xfrm>
          </p:grpSpPr>
          <p:grpSp>
            <p:nvGrpSpPr>
              <p:cNvPr id="23" name="Group 22">
                <a:extLst>
                  <a:ext uri="{FF2B5EF4-FFF2-40B4-BE49-F238E27FC236}">
                    <a16:creationId xmlns:a16="http://schemas.microsoft.com/office/drawing/2014/main" id="{FC0B2954-EEAC-23B8-7AD9-CC007ACF8329}"/>
                  </a:ext>
                </a:extLst>
              </p:cNvPr>
              <p:cNvGrpSpPr/>
              <p:nvPr/>
            </p:nvGrpSpPr>
            <p:grpSpPr>
              <a:xfrm>
                <a:off x="472812" y="1737518"/>
                <a:ext cx="4228919" cy="1797515"/>
                <a:chOff x="766201" y="1991009"/>
                <a:chExt cx="4024740" cy="1640343"/>
              </a:xfrm>
            </p:grpSpPr>
            <p:sp>
              <p:nvSpPr>
                <p:cNvPr id="13" name="Rectangle 12">
                  <a:extLst>
                    <a:ext uri="{FF2B5EF4-FFF2-40B4-BE49-F238E27FC236}">
                      <a16:creationId xmlns:a16="http://schemas.microsoft.com/office/drawing/2014/main" id="{4D08C201-CB92-34CD-0A94-AA0AB5DAA11B}"/>
                    </a:ext>
                  </a:extLst>
                </p:cNvPr>
                <p:cNvSpPr/>
                <p:nvPr/>
              </p:nvSpPr>
              <p:spPr>
                <a:xfrm>
                  <a:off x="3540913" y="1991009"/>
                  <a:ext cx="1250028" cy="68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700" dirty="0">
                      <a:solidFill>
                        <a:srgbClr val="000000"/>
                      </a:solidFill>
                      <a:latin typeface="+mj-lt"/>
                    </a:rPr>
                    <a:t>Cherenkov </a:t>
                  </a:r>
                  <a:br>
                    <a:rPr lang="en-US" sz="700" dirty="0">
                      <a:solidFill>
                        <a:srgbClr val="000000"/>
                      </a:solidFill>
                      <a:latin typeface="+mj-lt"/>
                    </a:rPr>
                  </a:br>
                  <a:r>
                    <a:rPr lang="en-US" sz="700" dirty="0">
                      <a:solidFill>
                        <a:srgbClr val="000000"/>
                      </a:solidFill>
                      <a:latin typeface="+mj-lt"/>
                    </a:rPr>
                    <a:t>Radiator</a:t>
                  </a:r>
                </a:p>
                <a:p>
                  <a:pPr algn="ctr"/>
                  <a:endParaRPr lang="en-US" sz="700" dirty="0">
                    <a:solidFill>
                      <a:srgbClr val="000000"/>
                    </a:solidFill>
                    <a:latin typeface="+mj-lt"/>
                  </a:endParaRPr>
                </a:p>
                <a:p>
                  <a:pPr algn="ctr"/>
                  <a:r>
                    <a:rPr lang="en-US" sz="700" dirty="0">
                      <a:solidFill>
                        <a:srgbClr val="000000"/>
                      </a:solidFill>
                      <a:latin typeface="+mj-lt"/>
                    </a:rPr>
                    <a:t>photocathode</a:t>
                  </a:r>
                  <a:endParaRPr lang="fr-FR" sz="700" dirty="0">
                    <a:solidFill>
                      <a:srgbClr val="000000"/>
                    </a:solidFill>
                    <a:latin typeface="+mj-lt"/>
                  </a:endParaRPr>
                </a:p>
              </p:txBody>
            </p:sp>
            <p:grpSp>
              <p:nvGrpSpPr>
                <p:cNvPr id="6" name="Group 5">
                  <a:extLst>
                    <a:ext uri="{FF2B5EF4-FFF2-40B4-BE49-F238E27FC236}">
                      <a16:creationId xmlns:a16="http://schemas.microsoft.com/office/drawing/2014/main" id="{C7D57BF2-76D3-5248-134E-5ECD7E053C56}"/>
                    </a:ext>
                  </a:extLst>
                </p:cNvPr>
                <p:cNvGrpSpPr/>
                <p:nvPr/>
              </p:nvGrpSpPr>
              <p:grpSpPr>
                <a:xfrm>
                  <a:off x="766201" y="2028232"/>
                  <a:ext cx="3025603" cy="1603120"/>
                  <a:chOff x="8561635" y="3953841"/>
                  <a:chExt cx="2541457" cy="1404974"/>
                </a:xfrm>
              </p:grpSpPr>
              <p:pic>
                <p:nvPicPr>
                  <p:cNvPr id="7" name="Picture 6">
                    <a:extLst>
                      <a:ext uri="{FF2B5EF4-FFF2-40B4-BE49-F238E27FC236}">
                        <a16:creationId xmlns:a16="http://schemas.microsoft.com/office/drawing/2014/main" id="{E027D4BD-0DF6-7076-D624-AFC53D73948D}"/>
                      </a:ext>
                    </a:extLst>
                  </p:cNvPr>
                  <p:cNvPicPr>
                    <a:picLocks noChangeAspect="1"/>
                  </p:cNvPicPr>
                  <p:nvPr/>
                </p:nvPicPr>
                <p:blipFill>
                  <a:blip r:embed="rId7"/>
                  <a:stretch>
                    <a:fillRect/>
                  </a:stretch>
                </p:blipFill>
                <p:spPr>
                  <a:xfrm>
                    <a:off x="8561635" y="3953841"/>
                    <a:ext cx="2541457" cy="1404974"/>
                  </a:xfrm>
                  <a:prstGeom prst="rect">
                    <a:avLst/>
                  </a:prstGeom>
                </p:spPr>
              </p:pic>
              <p:sp>
                <p:nvSpPr>
                  <p:cNvPr id="11" name="Rectangle 10">
                    <a:extLst>
                      <a:ext uri="{FF2B5EF4-FFF2-40B4-BE49-F238E27FC236}">
                        <a16:creationId xmlns:a16="http://schemas.microsoft.com/office/drawing/2014/main" id="{A1037CC7-A97B-689C-BBB5-6BF2B4F62CFD}"/>
                      </a:ext>
                    </a:extLst>
                  </p:cNvPr>
                  <p:cNvSpPr/>
                  <p:nvPr/>
                </p:nvSpPr>
                <p:spPr>
                  <a:xfrm>
                    <a:off x="9294219" y="4065050"/>
                    <a:ext cx="1635596" cy="254865"/>
                  </a:xfrm>
                  <a:prstGeom prst="rect">
                    <a:avLst/>
                  </a:prstGeom>
                  <a:solidFill>
                    <a:srgbClr val="DCED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grpSp>
          <p:pic>
            <p:nvPicPr>
              <p:cNvPr id="26" name="Picture 25">
                <a:extLst>
                  <a:ext uri="{FF2B5EF4-FFF2-40B4-BE49-F238E27FC236}">
                    <a16:creationId xmlns:a16="http://schemas.microsoft.com/office/drawing/2014/main" id="{7A61114B-983D-8714-E165-6E75302743D4}"/>
                  </a:ext>
                </a:extLst>
              </p:cNvPr>
              <p:cNvPicPr>
                <a:picLocks noChangeAspect="1"/>
              </p:cNvPicPr>
              <p:nvPr/>
            </p:nvPicPr>
            <p:blipFill>
              <a:blip r:embed="rId8"/>
              <a:stretch>
                <a:fillRect/>
              </a:stretch>
            </p:blipFill>
            <p:spPr>
              <a:xfrm>
                <a:off x="3550573" y="2297044"/>
                <a:ext cx="1662151" cy="1021191"/>
              </a:xfrm>
              <a:prstGeom prst="rect">
                <a:avLst/>
              </a:prstGeom>
            </p:spPr>
          </p:pic>
        </p:grpSp>
      </p:grpSp>
      <p:pic>
        <p:nvPicPr>
          <p:cNvPr id="28" name="Picture 27">
            <a:extLst>
              <a:ext uri="{FF2B5EF4-FFF2-40B4-BE49-F238E27FC236}">
                <a16:creationId xmlns:a16="http://schemas.microsoft.com/office/drawing/2014/main" id="{7BBD03AE-DE5E-7509-18FC-A08E17F92E66}"/>
              </a:ext>
            </a:extLst>
          </p:cNvPr>
          <p:cNvPicPr>
            <a:picLocks noChangeAspect="1"/>
          </p:cNvPicPr>
          <p:nvPr/>
        </p:nvPicPr>
        <p:blipFill>
          <a:blip r:embed="rId9"/>
          <a:stretch>
            <a:fillRect/>
          </a:stretch>
        </p:blipFill>
        <p:spPr>
          <a:xfrm>
            <a:off x="7704066" y="2384695"/>
            <a:ext cx="3036225" cy="2412895"/>
          </a:xfrm>
          <a:prstGeom prst="rect">
            <a:avLst/>
          </a:prstGeom>
        </p:spPr>
      </p:pic>
      <p:pic>
        <p:nvPicPr>
          <p:cNvPr id="31" name="Picture 30">
            <a:extLst>
              <a:ext uri="{FF2B5EF4-FFF2-40B4-BE49-F238E27FC236}">
                <a16:creationId xmlns:a16="http://schemas.microsoft.com/office/drawing/2014/main" id="{09480F14-382C-A913-BB73-08E2A38905B8}"/>
              </a:ext>
            </a:extLst>
          </p:cNvPr>
          <p:cNvPicPr>
            <a:picLocks noChangeAspect="1"/>
          </p:cNvPicPr>
          <p:nvPr/>
        </p:nvPicPr>
        <p:blipFill>
          <a:blip r:embed="rId10"/>
          <a:stretch>
            <a:fillRect/>
          </a:stretch>
        </p:blipFill>
        <p:spPr>
          <a:xfrm>
            <a:off x="10198578" y="634022"/>
            <a:ext cx="1313443" cy="1257684"/>
          </a:xfrm>
          <a:prstGeom prst="rect">
            <a:avLst/>
          </a:prstGeom>
        </p:spPr>
      </p:pic>
      <p:sp>
        <p:nvSpPr>
          <p:cNvPr id="33" name="Line 4">
            <a:extLst>
              <a:ext uri="{FF2B5EF4-FFF2-40B4-BE49-F238E27FC236}">
                <a16:creationId xmlns:a16="http://schemas.microsoft.com/office/drawing/2014/main" id="{82AA500C-8115-5461-CE5E-7A0F47847B75}"/>
              </a:ext>
            </a:extLst>
          </p:cNvPr>
          <p:cNvSpPr/>
          <p:nvPr/>
        </p:nvSpPr>
        <p:spPr>
          <a:xfrm flipH="1">
            <a:off x="6384032" y="579863"/>
            <a:ext cx="4546" cy="59118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34" name="Slide Number Placeholder 33">
            <a:extLst>
              <a:ext uri="{FF2B5EF4-FFF2-40B4-BE49-F238E27FC236}">
                <a16:creationId xmlns:a16="http://schemas.microsoft.com/office/drawing/2014/main" id="{BC060807-7088-E56D-AED7-9438BE50DC9D}"/>
              </a:ext>
            </a:extLst>
          </p:cNvPr>
          <p:cNvSpPr>
            <a:spLocks noGrp="1"/>
          </p:cNvSpPr>
          <p:nvPr>
            <p:ph type="sldNum" sz="quarter" idx="12"/>
          </p:nvPr>
        </p:nvSpPr>
        <p:spPr/>
        <p:txBody>
          <a:bodyPr/>
          <a:lstStyle/>
          <a:p>
            <a:fld id="{0CBC77A0-1F4E-42FF-9FFC-F45C3A64AF90}" type="slidenum">
              <a:rPr lang="fr-FR" smtClean="0"/>
              <a:t>39</a:t>
            </a:fld>
            <a:endParaRPr lang="fr-FR"/>
          </a:p>
        </p:txBody>
      </p:sp>
      <p:sp>
        <p:nvSpPr>
          <p:cNvPr id="35" name="Footer Placeholder 34">
            <a:extLst>
              <a:ext uri="{FF2B5EF4-FFF2-40B4-BE49-F238E27FC236}">
                <a16:creationId xmlns:a16="http://schemas.microsoft.com/office/drawing/2014/main" id="{7A23FDBE-F4DA-4996-7DEC-606071962484}"/>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374188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64" y="173845"/>
            <a:ext cx="10728325" cy="871827"/>
          </a:xfrm>
        </p:spPr>
        <p:txBody>
          <a:bodyPr/>
          <a:lstStyle/>
          <a:p>
            <a:r>
              <a:rPr lang="en-US" dirty="0"/>
              <a:t>Outline</a:t>
            </a:r>
            <a:endParaRPr lang="fr-FR" dirty="0"/>
          </a:p>
        </p:txBody>
      </p:sp>
      <p:sp>
        <p:nvSpPr>
          <p:cNvPr id="6" name="CustomShape 5">
            <a:extLst>
              <a:ext uri="{FF2B5EF4-FFF2-40B4-BE49-F238E27FC236}">
                <a16:creationId xmlns:a16="http://schemas.microsoft.com/office/drawing/2014/main" id="{1915DFD3-6B92-884B-B51F-853DE15487D9}"/>
              </a:ext>
            </a:extLst>
          </p:cNvPr>
          <p:cNvSpPr/>
          <p:nvPr/>
        </p:nvSpPr>
        <p:spPr>
          <a:xfrm>
            <a:off x="2225090" y="723233"/>
            <a:ext cx="7848872"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00000"/>
              </a:lnSpc>
            </a:pPr>
            <a:r>
              <a:rPr lang="en-US" sz="1800" b="1" strike="noStrike" spc="-1" dirty="0">
                <a:solidFill>
                  <a:srgbClr val="000000"/>
                </a:solidFill>
                <a:latin typeface="Arial"/>
                <a:ea typeface="Arial"/>
              </a:rPr>
              <a:t>Towards an engineered PICOSEC MM module </a:t>
            </a:r>
            <a:r>
              <a:rPr lang="en-US" sz="1800" b="1" spc="-1" dirty="0">
                <a:solidFill>
                  <a:srgbClr val="000000"/>
                </a:solidFill>
                <a:latin typeface="Arial"/>
                <a:ea typeface="Arial"/>
              </a:rPr>
              <a:t>:</a:t>
            </a:r>
            <a:endParaRPr lang="en-US" sz="1800" b="0" strike="noStrike" spc="-1" dirty="0">
              <a:latin typeface="Arial"/>
            </a:endParaRPr>
          </a:p>
          <a:p>
            <a:pPr algn="ctr">
              <a:lnSpc>
                <a:spcPct val="100000"/>
              </a:lnSpc>
            </a:pPr>
            <a:r>
              <a:rPr lang="en-US" sz="1800" b="1" strike="noStrike" spc="-1" dirty="0">
                <a:solidFill>
                  <a:srgbClr val="000000"/>
                </a:solidFill>
                <a:latin typeface="Arial"/>
                <a:ea typeface="Arial"/>
              </a:rPr>
              <a:t>multiple directions in detector development</a:t>
            </a:r>
            <a:endParaRPr lang="en-US" sz="1800" b="0" strike="noStrike" spc="-1" dirty="0">
              <a:latin typeface="Arial"/>
            </a:endParaRPr>
          </a:p>
        </p:txBody>
      </p:sp>
      <p:sp>
        <p:nvSpPr>
          <p:cNvPr id="7" name="CustomShape 2">
            <a:extLst>
              <a:ext uri="{FF2B5EF4-FFF2-40B4-BE49-F238E27FC236}">
                <a16:creationId xmlns:a16="http://schemas.microsoft.com/office/drawing/2014/main" id="{B13DDE1E-DC85-B898-90B3-78911B81C78E}"/>
              </a:ext>
            </a:extLst>
          </p:cNvPr>
          <p:cNvSpPr/>
          <p:nvPr/>
        </p:nvSpPr>
        <p:spPr>
          <a:xfrm>
            <a:off x="295017" y="2636260"/>
            <a:ext cx="3246610" cy="1585480"/>
          </a:xfrm>
          <a:prstGeom prst="rect">
            <a:avLst/>
          </a:prstGeom>
          <a:noFill/>
          <a:ln>
            <a:solidFill>
              <a:schemeClr val="bg1"/>
            </a:solidFill>
          </a:ln>
        </p:spPr>
        <p:style>
          <a:lnRef idx="0">
            <a:scrgbClr r="0" g="0" b="0"/>
          </a:lnRef>
          <a:fillRef idx="0">
            <a:scrgbClr r="0" g="0" b="0"/>
          </a:fillRef>
          <a:effectRef idx="0">
            <a:scrgbClr r="0" g="0" b="0"/>
          </a:effectRef>
          <a:fontRef idx="minor"/>
        </p:style>
        <p:txBody>
          <a:bodyP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00000"/>
              </a:lnSpc>
              <a:spcBef>
                <a:spcPts val="320"/>
              </a:spcBef>
              <a:buFont typeface="Arial" panose="020B0604020202020204" pitchFamily="34" charset="0"/>
              <a:buChar char="•"/>
              <a:tabLst>
                <a:tab pos="0" algn="l"/>
              </a:tabLst>
            </a:pPr>
            <a:r>
              <a:rPr lang="en-US" sz="1800" b="1" u="sng" spc="-1" dirty="0"/>
              <a:t>Proof of Concept</a:t>
            </a:r>
          </a:p>
          <a:p>
            <a:pPr marL="772920" lvl="1" indent="-228611">
              <a:spcBef>
                <a:spcPts val="320"/>
              </a:spcBef>
              <a:buFont typeface="Arial" panose="020B0604020202020204" pitchFamily="34" charset="0"/>
              <a:buChar char="•"/>
              <a:tabLst>
                <a:tab pos="0" algn="l"/>
              </a:tabLst>
            </a:pPr>
            <a:r>
              <a:rPr lang="en-US" sz="1800" spc="-1" dirty="0"/>
              <a:t>Prove the performance in single channel prototypes</a:t>
            </a:r>
          </a:p>
          <a:p>
            <a:pPr marL="772920" lvl="1" indent="-228611">
              <a:spcBef>
                <a:spcPts val="320"/>
              </a:spcBef>
              <a:buFont typeface="Arial" panose="020B0604020202020204" pitchFamily="34" charset="0"/>
              <a:buChar char="•"/>
              <a:tabLst>
                <a:tab pos="0" algn="l"/>
              </a:tabLst>
            </a:pPr>
            <a:r>
              <a:rPr lang="en-US" sz="1800" b="1" spc="-1" dirty="0">
                <a:solidFill>
                  <a:srgbClr val="C00000"/>
                </a:solidFill>
              </a:rPr>
              <a:t>Achieved 24 </a:t>
            </a:r>
            <a:r>
              <a:rPr lang="en-US" sz="1800" b="1" spc="-1" dirty="0" err="1">
                <a:solidFill>
                  <a:srgbClr val="C00000"/>
                </a:solidFill>
              </a:rPr>
              <a:t>ps</a:t>
            </a:r>
            <a:r>
              <a:rPr lang="en-US" sz="1800" b="1" spc="-1" dirty="0">
                <a:solidFill>
                  <a:srgbClr val="C00000"/>
                </a:solidFill>
              </a:rPr>
              <a:t> ! </a:t>
            </a:r>
          </a:p>
        </p:txBody>
      </p:sp>
      <p:sp>
        <p:nvSpPr>
          <p:cNvPr id="8" name="CustomShape 2">
            <a:extLst>
              <a:ext uri="{FF2B5EF4-FFF2-40B4-BE49-F238E27FC236}">
                <a16:creationId xmlns:a16="http://schemas.microsoft.com/office/drawing/2014/main" id="{8D845A46-10D8-A5CB-D853-77FC832BD1E5}"/>
              </a:ext>
            </a:extLst>
          </p:cNvPr>
          <p:cNvSpPr/>
          <p:nvPr/>
        </p:nvSpPr>
        <p:spPr>
          <a:xfrm>
            <a:off x="4335847" y="3113944"/>
            <a:ext cx="3924674" cy="2422625"/>
          </a:xfrm>
          <a:prstGeom prst="rect">
            <a:avLst/>
          </a:prstGeom>
          <a:noFill/>
          <a:ln>
            <a:solidFill>
              <a:schemeClr val="bg1"/>
            </a:solidFill>
          </a:ln>
        </p:spPr>
        <p:style>
          <a:lnRef idx="0">
            <a:scrgbClr r="0" g="0" b="0"/>
          </a:lnRef>
          <a:fillRef idx="0">
            <a:scrgbClr r="0" g="0" b="0"/>
          </a:fillRef>
          <a:effectRef idx="0">
            <a:scrgbClr r="0" g="0" b="0"/>
          </a:effectRef>
          <a:fontRef idx="minor"/>
        </p:style>
        <p:txBody>
          <a:bodyP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00000"/>
              </a:lnSpc>
              <a:spcBef>
                <a:spcPts val="320"/>
              </a:spcBef>
              <a:buFont typeface="Arial" panose="020B0604020202020204" pitchFamily="34" charset="0"/>
              <a:buChar char="•"/>
              <a:tabLst>
                <a:tab pos="0" algn="l"/>
              </a:tabLst>
            </a:pPr>
            <a:r>
              <a:rPr lang="en-US" sz="1800" b="1" u="sng" spc="-1" dirty="0"/>
              <a:t>Optimization R&amp;D</a:t>
            </a:r>
          </a:p>
          <a:p>
            <a:pPr marL="772920" lvl="1" indent="-228611">
              <a:spcBef>
                <a:spcPts val="320"/>
              </a:spcBef>
              <a:buFont typeface="Arial" panose="020B0604020202020204" pitchFamily="34" charset="0"/>
              <a:buChar char="•"/>
              <a:tabLst>
                <a:tab pos="0" algn="l"/>
              </a:tabLst>
            </a:pPr>
            <a:r>
              <a:rPr lang="en-US" sz="1800" spc="-1" dirty="0"/>
              <a:t>Detector design</a:t>
            </a:r>
          </a:p>
          <a:p>
            <a:pPr marL="1077689" lvl="2" indent="-228611">
              <a:spcBef>
                <a:spcPts val="320"/>
              </a:spcBef>
              <a:buFont typeface="Arial" panose="020B0604020202020204" pitchFamily="34" charset="0"/>
              <a:buChar char="•"/>
              <a:tabLst>
                <a:tab pos="0" algn="l"/>
              </a:tabLst>
            </a:pPr>
            <a:r>
              <a:rPr lang="en-US" sz="1800" spc="-1" dirty="0"/>
              <a:t>Signal Integrity</a:t>
            </a:r>
          </a:p>
          <a:p>
            <a:pPr marL="772920" lvl="1" indent="-228611">
              <a:spcBef>
                <a:spcPts val="320"/>
              </a:spcBef>
              <a:buFont typeface="Arial" panose="020B0604020202020204" pitchFamily="34" charset="0"/>
              <a:buChar char="•"/>
              <a:tabLst>
                <a:tab pos="0" algn="l"/>
              </a:tabLst>
            </a:pPr>
            <a:r>
              <a:rPr lang="en-US" sz="1800" spc="-1" dirty="0"/>
              <a:t>Research on </a:t>
            </a:r>
            <a:r>
              <a:rPr lang="en-US" sz="1800" b="1" spc="-1" dirty="0">
                <a:solidFill>
                  <a:srgbClr val="C00000"/>
                </a:solidFill>
              </a:rPr>
              <a:t>alternative</a:t>
            </a:r>
            <a:r>
              <a:rPr lang="en-US" sz="1800" spc="-1" dirty="0"/>
              <a:t> </a:t>
            </a:r>
            <a:r>
              <a:rPr lang="en-US" sz="1800" b="1" spc="-1" dirty="0">
                <a:solidFill>
                  <a:srgbClr val="C00000"/>
                </a:solidFill>
              </a:rPr>
              <a:t>photocathode</a:t>
            </a:r>
            <a:r>
              <a:rPr lang="en-US" sz="1800" spc="-1" dirty="0"/>
              <a:t> materials </a:t>
            </a:r>
          </a:p>
          <a:p>
            <a:pPr marL="772920" lvl="1" indent="-228611">
              <a:spcBef>
                <a:spcPts val="320"/>
              </a:spcBef>
              <a:buFont typeface="Arial" panose="020B0604020202020204" pitchFamily="34" charset="0"/>
              <a:buChar char="•"/>
              <a:tabLst>
                <a:tab pos="0" algn="l"/>
              </a:tabLst>
            </a:pPr>
            <a:r>
              <a:rPr lang="en-US" sz="1800" b="1" spc="-1" dirty="0">
                <a:solidFill>
                  <a:srgbClr val="C00000"/>
                </a:solidFill>
              </a:rPr>
              <a:t>Scalability</a:t>
            </a:r>
          </a:p>
          <a:p>
            <a:pPr marL="1077689" lvl="2" indent="-228611">
              <a:spcBef>
                <a:spcPts val="320"/>
              </a:spcBef>
              <a:buFont typeface="Arial" panose="020B0604020202020204" pitchFamily="34" charset="0"/>
              <a:buChar char="•"/>
              <a:tabLst>
                <a:tab pos="0" algn="l"/>
              </a:tabLst>
            </a:pPr>
            <a:r>
              <a:rPr lang="en-US" sz="1800" spc="-1" dirty="0"/>
              <a:t>Detector &amp; Electronics</a:t>
            </a:r>
          </a:p>
        </p:txBody>
      </p:sp>
      <p:sp>
        <p:nvSpPr>
          <p:cNvPr id="9" name="CustomShape 2">
            <a:extLst>
              <a:ext uri="{FF2B5EF4-FFF2-40B4-BE49-F238E27FC236}">
                <a16:creationId xmlns:a16="http://schemas.microsoft.com/office/drawing/2014/main" id="{3CD1D9E0-F2CE-0028-2E8C-6D7885F3D724}"/>
              </a:ext>
            </a:extLst>
          </p:cNvPr>
          <p:cNvSpPr/>
          <p:nvPr/>
        </p:nvSpPr>
        <p:spPr>
          <a:xfrm>
            <a:off x="8260521" y="2636260"/>
            <a:ext cx="3827402" cy="3509284"/>
          </a:xfrm>
          <a:prstGeom prst="rect">
            <a:avLst/>
          </a:prstGeom>
          <a:noFill/>
          <a:ln>
            <a:solidFill>
              <a:schemeClr val="bg1"/>
            </a:solidFill>
          </a:ln>
        </p:spPr>
        <p:style>
          <a:lnRef idx="0">
            <a:scrgbClr r="0" g="0" b="0"/>
          </a:lnRef>
          <a:fillRef idx="0">
            <a:scrgbClr r="0" g="0" b="0"/>
          </a:fillRef>
          <a:effectRef idx="0">
            <a:scrgbClr r="0" g="0" b="0"/>
          </a:effectRef>
          <a:fontRef idx="minor"/>
        </p:style>
        <p:txBody>
          <a:bodyP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00000"/>
              </a:lnSpc>
              <a:spcBef>
                <a:spcPts val="320"/>
              </a:spcBef>
              <a:buFont typeface="Arial" panose="020B0604020202020204" pitchFamily="34" charset="0"/>
              <a:buChar char="•"/>
              <a:tabLst>
                <a:tab pos="0" algn="l"/>
              </a:tabLst>
            </a:pPr>
            <a:r>
              <a:rPr lang="en-US" sz="1800" b="1" u="sng" spc="-1" dirty="0"/>
              <a:t>R&amp;D for Applications</a:t>
            </a:r>
            <a:endParaRPr lang="en-US" sz="1800" spc="-1" dirty="0"/>
          </a:p>
          <a:p>
            <a:pPr marL="772920" lvl="1" indent="-228611">
              <a:spcBef>
                <a:spcPts val="320"/>
              </a:spcBef>
              <a:buFont typeface="Arial" panose="020B0604020202020204" pitchFamily="34" charset="0"/>
              <a:buChar char="•"/>
              <a:tabLst>
                <a:tab pos="0" algn="l"/>
              </a:tabLst>
            </a:pPr>
            <a:r>
              <a:rPr lang="en-US" sz="1800" b="1" spc="-1" dirty="0">
                <a:solidFill>
                  <a:srgbClr val="C00000"/>
                </a:solidFill>
              </a:rPr>
              <a:t>Two</a:t>
            </a:r>
            <a:r>
              <a:rPr lang="en-US" sz="1800" spc="-1" dirty="0"/>
              <a:t> possible application scenarios ( ENUBET, Muon Collider) </a:t>
            </a:r>
          </a:p>
          <a:p>
            <a:pPr marL="1077689" lvl="2" indent="-228611">
              <a:spcBef>
                <a:spcPts val="320"/>
              </a:spcBef>
              <a:buFont typeface="Arial" panose="020B0604020202020204" pitchFamily="34" charset="0"/>
              <a:buChar char="•"/>
              <a:tabLst>
                <a:tab pos="0" algn="l"/>
              </a:tabLst>
            </a:pPr>
            <a:r>
              <a:rPr lang="en-US" sz="1800" spc="-1" dirty="0"/>
              <a:t>R&amp;D Depending on application requirements</a:t>
            </a:r>
          </a:p>
          <a:p>
            <a:pPr marL="1077689" lvl="2" indent="-228611">
              <a:spcBef>
                <a:spcPts val="320"/>
              </a:spcBef>
              <a:buFont typeface="Arial" panose="020B0604020202020204" pitchFamily="34" charset="0"/>
              <a:buChar char="•"/>
              <a:tabLst>
                <a:tab pos="0" algn="l"/>
              </a:tabLst>
            </a:pPr>
            <a:r>
              <a:rPr lang="en-US" sz="1800" b="1" spc="-1" dirty="0">
                <a:solidFill>
                  <a:srgbClr val="C00000"/>
                </a:solidFill>
              </a:rPr>
              <a:t>Robustness</a:t>
            </a:r>
            <a:r>
              <a:rPr lang="en-US" sz="1800" spc="-1" dirty="0"/>
              <a:t> </a:t>
            </a:r>
          </a:p>
          <a:p>
            <a:pPr marL="1077689" lvl="2" indent="-228611">
              <a:spcBef>
                <a:spcPts val="320"/>
              </a:spcBef>
              <a:buFont typeface="Arial" panose="020B0604020202020204" pitchFamily="34" charset="0"/>
              <a:buChar char="•"/>
              <a:tabLst>
                <a:tab pos="0" algn="l"/>
              </a:tabLst>
            </a:pPr>
            <a:r>
              <a:rPr lang="en-US" sz="1800" spc="-1" dirty="0"/>
              <a:t>Research on </a:t>
            </a:r>
            <a:r>
              <a:rPr lang="en-US" sz="1800" b="1" spc="-1" dirty="0">
                <a:solidFill>
                  <a:srgbClr val="C00000"/>
                </a:solidFill>
              </a:rPr>
              <a:t>alternative gas </a:t>
            </a:r>
            <a:r>
              <a:rPr lang="en-US" sz="1800" spc="-1" dirty="0"/>
              <a:t>mixtures</a:t>
            </a:r>
          </a:p>
        </p:txBody>
      </p:sp>
      <p:cxnSp>
        <p:nvCxnSpPr>
          <p:cNvPr id="14" name="Straight Arrow Connector 13">
            <a:extLst>
              <a:ext uri="{FF2B5EF4-FFF2-40B4-BE49-F238E27FC236}">
                <a16:creationId xmlns:a16="http://schemas.microsoft.com/office/drawing/2014/main" id="{1A1754D3-55C6-0548-B49F-6F5C75E8D655}"/>
              </a:ext>
            </a:extLst>
          </p:cNvPr>
          <p:cNvCxnSpPr>
            <a:cxnSpLocks/>
          </p:cNvCxnSpPr>
          <p:nvPr/>
        </p:nvCxnSpPr>
        <p:spPr>
          <a:xfrm flipH="1">
            <a:off x="1806498" y="1422159"/>
            <a:ext cx="2980481" cy="1010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9C35B95-309F-940E-65E6-0689F96B2943}"/>
              </a:ext>
            </a:extLst>
          </p:cNvPr>
          <p:cNvCxnSpPr>
            <a:cxnSpLocks/>
          </p:cNvCxnSpPr>
          <p:nvPr/>
        </p:nvCxnSpPr>
        <p:spPr>
          <a:xfrm>
            <a:off x="7270596" y="1382179"/>
            <a:ext cx="2546938" cy="11036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EC235CF-95D9-4064-EAF3-2EE3567BBD50}"/>
              </a:ext>
            </a:extLst>
          </p:cNvPr>
          <p:cNvCxnSpPr>
            <a:cxnSpLocks/>
          </p:cNvCxnSpPr>
          <p:nvPr/>
        </p:nvCxnSpPr>
        <p:spPr>
          <a:xfrm flipH="1">
            <a:off x="5749569" y="1422159"/>
            <a:ext cx="425233" cy="149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Slide Number Placeholder 10">
            <a:extLst>
              <a:ext uri="{FF2B5EF4-FFF2-40B4-BE49-F238E27FC236}">
                <a16:creationId xmlns:a16="http://schemas.microsoft.com/office/drawing/2014/main" id="{FAEFC60A-5311-FDEF-D4E9-E8460EE6F8FF}"/>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4</a:t>
            </a:fld>
            <a:endParaRPr lang="fr-FR" sz="1000" dirty="0">
              <a:solidFill>
                <a:srgbClr val="FF0000"/>
              </a:solidFill>
              <a:cs typeface="Times" panose="02020603050405020304" pitchFamily="18" charset="0"/>
            </a:endParaRPr>
          </a:p>
        </p:txBody>
      </p:sp>
      <p:sp>
        <p:nvSpPr>
          <p:cNvPr id="12" name="Footer Placeholder 11">
            <a:extLst>
              <a:ext uri="{FF2B5EF4-FFF2-40B4-BE49-F238E27FC236}">
                <a16:creationId xmlns:a16="http://schemas.microsoft.com/office/drawing/2014/main" id="{CD1F04DF-0E20-0BAC-995A-B48C0AAD351D}"/>
              </a:ext>
            </a:extLst>
          </p:cNvPr>
          <p:cNvSpPr>
            <a:spLocks noGrp="1"/>
          </p:cNvSpPr>
          <p:nvPr>
            <p:ph type="ftr" idx="12"/>
          </p:nvPr>
        </p:nvSpPr>
        <p:spPr>
          <a:xfrm>
            <a:off x="3678582" y="6342329"/>
            <a:ext cx="4992439" cy="365125"/>
          </a:xfrm>
        </p:spPr>
        <p:txBody>
          <a:bodyPr/>
          <a:lstStyle/>
          <a:p>
            <a:r>
              <a:rPr lang="en-US"/>
              <a:t>CEPC 2025</a:t>
            </a:r>
            <a:endParaRPr lang="fr-FR" dirty="0"/>
          </a:p>
        </p:txBody>
      </p:sp>
    </p:spTree>
    <p:extLst>
      <p:ext uri="{BB962C8B-B14F-4D97-AF65-F5344CB8AC3E}">
        <p14:creationId xmlns:p14="http://schemas.microsoft.com/office/powerpoint/2010/main" val="1625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grpId="0" nodeType="afterEffect">
                                  <p:stCondLst>
                                    <p:cond delay="11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5600"/>
                            </p:stCondLst>
                            <p:childTnLst>
                              <p:par>
                                <p:cTn id="30" presetID="42" presetClass="entr" presetSubtype="0" fill="hold" nodeType="after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7600"/>
                            </p:stCondLst>
                            <p:childTnLst>
                              <p:par>
                                <p:cTn id="36" presetID="42" presetClass="entr" presetSubtype="0" fill="hold" grpId="0" nodeType="afterEffect">
                                  <p:stCondLst>
                                    <p:cond delay="11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3">
            <a:extLst>
              <a:ext uri="{FF2B5EF4-FFF2-40B4-BE49-F238E27FC236}">
                <a16:creationId xmlns:a16="http://schemas.microsoft.com/office/drawing/2014/main" id="{EAB603DC-DA37-A75A-06D5-1D56D0ED293B}"/>
              </a:ext>
            </a:extLst>
          </p:cNvPr>
          <p:cNvSpPr/>
          <p:nvPr/>
        </p:nvSpPr>
        <p:spPr>
          <a:xfrm>
            <a:off x="719253" y="18474"/>
            <a:ext cx="8455969" cy="862936"/>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noAutofit/>
          </a:bodyPr>
          <a:lstStyle/>
          <a:p>
            <a:pPr>
              <a:lnSpc>
                <a:spcPct val="100000"/>
              </a:lnSpc>
            </a:pPr>
            <a:r>
              <a:rPr lang="en-US" sz="2661" b="1" spc="-1">
                <a:solidFill>
                  <a:srgbClr val="E50019"/>
                </a:solidFill>
                <a:latin typeface="Arial"/>
              </a:rPr>
              <a:t>Increase readout granularity for spatial resolution</a:t>
            </a:r>
            <a:endParaRPr lang="en-US" sz="2661" spc="-1" dirty="0">
              <a:solidFill>
                <a:srgbClr val="E50019"/>
              </a:solidFill>
              <a:latin typeface="Arial"/>
            </a:endParaRPr>
          </a:p>
        </p:txBody>
      </p:sp>
      <p:sp>
        <p:nvSpPr>
          <p:cNvPr id="4" name="TextBox 9">
            <a:extLst>
              <a:ext uri="{FF2B5EF4-FFF2-40B4-BE49-F238E27FC236}">
                <a16:creationId xmlns:a16="http://schemas.microsoft.com/office/drawing/2014/main" id="{3C1E5331-5BB8-8ACE-6EB4-EA652F2381FE}"/>
              </a:ext>
            </a:extLst>
          </p:cNvPr>
          <p:cNvSpPr txBox="1"/>
          <p:nvPr/>
        </p:nvSpPr>
        <p:spPr>
          <a:xfrm>
            <a:off x="223356" y="811761"/>
            <a:ext cx="5670551" cy="31085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Based on the same design</a:t>
            </a:r>
          </a:p>
          <a:p>
            <a:pPr marL="609630" lvl="1" indent="-304815">
              <a:buFont typeface="Arial" panose="020B0604020202020204" pitchFamily="34" charset="0"/>
              <a:buChar char="•"/>
            </a:pPr>
            <a:r>
              <a:rPr lang="en-US" sz="2000" dirty="0">
                <a:solidFill>
                  <a:srgbClr val="000000"/>
                </a:solidFill>
              </a:rPr>
              <a:t>Uses the </a:t>
            </a:r>
            <a:r>
              <a:rPr lang="en-US" sz="2000" b="1" dirty="0">
                <a:sym typeface="Symbol" panose="05050102010706020507" pitchFamily="18" charset="2"/>
              </a:rPr>
              <a:t> </a:t>
            </a:r>
            <a:r>
              <a:rPr lang="en-US" sz="2000" dirty="0">
                <a:solidFill>
                  <a:srgbClr val="000000"/>
                </a:solidFill>
              </a:rPr>
              <a:t>15mm</a:t>
            </a:r>
          </a:p>
          <a:p>
            <a:pPr marL="914399" lvl="2" indent="-304815">
              <a:buFont typeface="Arial" panose="020B0604020202020204" pitchFamily="34" charset="0"/>
              <a:buChar char="•"/>
            </a:pPr>
            <a:r>
              <a:rPr lang="en-US" sz="2000" dirty="0">
                <a:solidFill>
                  <a:srgbClr val="000000"/>
                </a:solidFill>
              </a:rPr>
              <a:t>Segmented with different pad sizes (3.5mm and 2.2mm pitch)</a:t>
            </a:r>
          </a:p>
          <a:p>
            <a:pPr marL="609630" lvl="1" indent="-304815">
              <a:buFont typeface="Arial" panose="020B0604020202020204" pitchFamily="34" charset="0"/>
              <a:buChar char="•"/>
            </a:pPr>
            <a:r>
              <a:rPr lang="en-US" sz="2000" dirty="0">
                <a:solidFill>
                  <a:srgbClr val="000000"/>
                </a:solidFill>
              </a:rPr>
              <a:t>To potentially </a:t>
            </a:r>
            <a:r>
              <a:rPr lang="en-US" sz="2000" b="1" dirty="0">
                <a:solidFill>
                  <a:srgbClr val="FF0000"/>
                </a:solidFill>
              </a:rPr>
              <a:t>improve the spatial resolution</a:t>
            </a:r>
          </a:p>
          <a:p>
            <a:pPr marL="609630" lvl="1" indent="-304815">
              <a:buFont typeface="Arial" panose="020B0604020202020204" pitchFamily="34" charset="0"/>
              <a:buChar char="•"/>
            </a:pPr>
            <a:endParaRPr lang="en-US" sz="2000" dirty="0">
              <a:solidFill>
                <a:srgbClr val="000000"/>
              </a:solidFill>
            </a:endParaRPr>
          </a:p>
          <a:p>
            <a:pPr marL="609630" lvl="1" indent="-304815">
              <a:buFont typeface="Arial" panose="020B0604020202020204" pitchFamily="34" charset="0"/>
              <a:buChar char="•"/>
            </a:pPr>
            <a:r>
              <a:rPr lang="en-US" sz="2000" b="1" dirty="0">
                <a:solidFill>
                  <a:srgbClr val="FF0000"/>
                </a:solidFill>
              </a:rPr>
              <a:t>Both timing and spatial resolution are mitigated for higher granularity readout </a:t>
            </a:r>
            <a:r>
              <a:rPr lang="en-US" sz="2000" dirty="0">
                <a:solidFill>
                  <a:srgbClr val="000000"/>
                </a:solidFill>
              </a:rPr>
              <a:t>(smaller signal amplitudes)</a:t>
            </a:r>
          </a:p>
        </p:txBody>
      </p:sp>
      <p:pic>
        <p:nvPicPr>
          <p:cNvPr id="6" name="Picture 5">
            <a:extLst>
              <a:ext uri="{FF2B5EF4-FFF2-40B4-BE49-F238E27FC236}">
                <a16:creationId xmlns:a16="http://schemas.microsoft.com/office/drawing/2014/main" id="{4175B3C6-3851-DD88-DE79-37A12E0CEE8A}"/>
              </a:ext>
            </a:extLst>
          </p:cNvPr>
          <p:cNvPicPr>
            <a:picLocks noChangeAspect="1"/>
          </p:cNvPicPr>
          <p:nvPr/>
        </p:nvPicPr>
        <p:blipFill>
          <a:blip r:embed="rId2"/>
          <a:stretch>
            <a:fillRect/>
          </a:stretch>
        </p:blipFill>
        <p:spPr>
          <a:xfrm>
            <a:off x="1719621" y="4065970"/>
            <a:ext cx="2678020" cy="2358362"/>
          </a:xfrm>
          <a:prstGeom prst="rect">
            <a:avLst/>
          </a:prstGeom>
        </p:spPr>
      </p:pic>
      <p:pic>
        <p:nvPicPr>
          <p:cNvPr id="8" name="Picture 7">
            <a:extLst>
              <a:ext uri="{FF2B5EF4-FFF2-40B4-BE49-F238E27FC236}">
                <a16:creationId xmlns:a16="http://schemas.microsoft.com/office/drawing/2014/main" id="{7421F16B-2597-89EC-48F0-31F9547213FE}"/>
              </a:ext>
            </a:extLst>
          </p:cNvPr>
          <p:cNvPicPr>
            <a:picLocks noChangeAspect="1"/>
          </p:cNvPicPr>
          <p:nvPr/>
        </p:nvPicPr>
        <p:blipFill>
          <a:blip r:embed="rId3"/>
          <a:stretch>
            <a:fillRect/>
          </a:stretch>
        </p:blipFill>
        <p:spPr>
          <a:xfrm>
            <a:off x="6808563" y="1006924"/>
            <a:ext cx="2117909" cy="2139971"/>
          </a:xfrm>
          <a:prstGeom prst="rect">
            <a:avLst/>
          </a:prstGeom>
        </p:spPr>
      </p:pic>
      <p:pic>
        <p:nvPicPr>
          <p:cNvPr id="10" name="Picture 9">
            <a:extLst>
              <a:ext uri="{FF2B5EF4-FFF2-40B4-BE49-F238E27FC236}">
                <a16:creationId xmlns:a16="http://schemas.microsoft.com/office/drawing/2014/main" id="{FB58F7BC-F5CD-9C56-F5A0-8F009F955236}"/>
              </a:ext>
            </a:extLst>
          </p:cNvPr>
          <p:cNvPicPr>
            <a:picLocks noChangeAspect="1"/>
          </p:cNvPicPr>
          <p:nvPr/>
        </p:nvPicPr>
        <p:blipFill>
          <a:blip r:embed="rId4"/>
          <a:stretch>
            <a:fillRect/>
          </a:stretch>
        </p:blipFill>
        <p:spPr>
          <a:xfrm>
            <a:off x="9358470" y="962273"/>
            <a:ext cx="1884174" cy="2211540"/>
          </a:xfrm>
          <a:prstGeom prst="rect">
            <a:avLst/>
          </a:prstGeom>
        </p:spPr>
      </p:pic>
      <p:pic>
        <p:nvPicPr>
          <p:cNvPr id="12" name="Picture 11">
            <a:extLst>
              <a:ext uri="{FF2B5EF4-FFF2-40B4-BE49-F238E27FC236}">
                <a16:creationId xmlns:a16="http://schemas.microsoft.com/office/drawing/2014/main" id="{9C922FD9-FFE6-9A86-60DE-4EFB2E1EF856}"/>
              </a:ext>
            </a:extLst>
          </p:cNvPr>
          <p:cNvPicPr>
            <a:picLocks noChangeAspect="1"/>
          </p:cNvPicPr>
          <p:nvPr/>
        </p:nvPicPr>
        <p:blipFill>
          <a:blip r:embed="rId5"/>
          <a:stretch>
            <a:fillRect/>
          </a:stretch>
        </p:blipFill>
        <p:spPr>
          <a:xfrm>
            <a:off x="6626824" y="3684188"/>
            <a:ext cx="4808862" cy="1089407"/>
          </a:xfrm>
          <a:prstGeom prst="rect">
            <a:avLst/>
          </a:prstGeom>
        </p:spPr>
      </p:pic>
      <p:sp>
        <p:nvSpPr>
          <p:cNvPr id="13" name="TextBox 12">
            <a:extLst>
              <a:ext uri="{FF2B5EF4-FFF2-40B4-BE49-F238E27FC236}">
                <a16:creationId xmlns:a16="http://schemas.microsoft.com/office/drawing/2014/main" id="{2E1306A1-6CD7-5284-F591-5CD991DAE7E0}"/>
              </a:ext>
            </a:extLst>
          </p:cNvPr>
          <p:cNvSpPr txBox="1"/>
          <p:nvPr/>
        </p:nvSpPr>
        <p:spPr>
          <a:xfrm>
            <a:off x="6427312" y="5238114"/>
            <a:ext cx="5582090" cy="1107996"/>
          </a:xfrm>
          <a:prstGeom prst="rect">
            <a:avLst/>
          </a:prstGeom>
          <a:noFill/>
        </p:spPr>
        <p:txBody>
          <a:bodyPr wrap="square">
            <a:spAutoFit/>
          </a:bodyPr>
          <a:lstStyle/>
          <a:p>
            <a:r>
              <a:rPr lang="en-GB" sz="1100" dirty="0"/>
              <a:t>D. Janssens, </a:t>
            </a:r>
            <a:r>
              <a:rPr lang="en-US" sz="1100" dirty="0"/>
              <a:t>Robust photocathodes and spatial resolution studies of resistive PICOSEC Micromegas precise-timing detectors- The 8</a:t>
            </a:r>
            <a:r>
              <a:rPr lang="en-US" sz="1100" baseline="30000" dirty="0"/>
              <a:t>th</a:t>
            </a:r>
            <a:r>
              <a:rPr lang="en-US" sz="1100" dirty="0"/>
              <a:t> International Conference on MPGDs </a:t>
            </a:r>
            <a:r>
              <a:rPr lang="en-US" sz="1100" dirty="0">
                <a:hlinkClick r:id="rId6"/>
              </a:rPr>
              <a:t>https://indico.cern.ch/event/1453371/contributions/6146435/</a:t>
            </a:r>
            <a:r>
              <a:rPr lang="en-US" sz="1100" dirty="0"/>
              <a:t> </a:t>
            </a:r>
          </a:p>
          <a:p>
            <a:br>
              <a:rPr lang="en-US" sz="1100" dirty="0"/>
            </a:br>
            <a:endParaRPr lang="en-US" sz="1100" dirty="0"/>
          </a:p>
          <a:p>
            <a:endParaRPr lang="fr-FR" sz="1100" dirty="0">
              <a:latin typeface="NexusSans"/>
            </a:endParaRPr>
          </a:p>
        </p:txBody>
      </p:sp>
      <p:sp>
        <p:nvSpPr>
          <p:cNvPr id="17" name="Line 4">
            <a:extLst>
              <a:ext uri="{FF2B5EF4-FFF2-40B4-BE49-F238E27FC236}">
                <a16:creationId xmlns:a16="http://schemas.microsoft.com/office/drawing/2014/main" id="{F5AC8612-47A8-5608-A3EB-CB730607E097}"/>
              </a:ext>
            </a:extLst>
          </p:cNvPr>
          <p:cNvSpPr/>
          <p:nvPr/>
        </p:nvSpPr>
        <p:spPr>
          <a:xfrm flipH="1">
            <a:off x="6114654" y="512522"/>
            <a:ext cx="4546" cy="59118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8" name="Slide Number Placeholder 17">
            <a:extLst>
              <a:ext uri="{FF2B5EF4-FFF2-40B4-BE49-F238E27FC236}">
                <a16:creationId xmlns:a16="http://schemas.microsoft.com/office/drawing/2014/main" id="{82699427-143D-757F-F2BA-0C72BD8CC5D9}"/>
              </a:ext>
            </a:extLst>
          </p:cNvPr>
          <p:cNvSpPr>
            <a:spLocks noGrp="1"/>
          </p:cNvSpPr>
          <p:nvPr>
            <p:ph type="sldNum" sz="quarter" idx="12"/>
          </p:nvPr>
        </p:nvSpPr>
        <p:spPr/>
        <p:txBody>
          <a:bodyPr/>
          <a:lstStyle/>
          <a:p>
            <a:fld id="{0CBC77A0-1F4E-42FF-9FFC-F45C3A64AF90}" type="slidenum">
              <a:rPr lang="fr-FR" smtClean="0"/>
              <a:t>40</a:t>
            </a:fld>
            <a:endParaRPr lang="fr-FR"/>
          </a:p>
        </p:txBody>
      </p:sp>
      <p:sp>
        <p:nvSpPr>
          <p:cNvPr id="19" name="Footer Placeholder 18">
            <a:extLst>
              <a:ext uri="{FF2B5EF4-FFF2-40B4-BE49-F238E27FC236}">
                <a16:creationId xmlns:a16="http://schemas.microsoft.com/office/drawing/2014/main" id="{A47F2189-B500-8146-7840-1BA92B2FE8E4}"/>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848676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50019"/>
                </a:solidFill>
              </a:rPr>
              <a:t>A very well understood detector</a:t>
            </a:r>
            <a:endParaRPr lang="fr-FR" dirty="0">
              <a:solidFill>
                <a:srgbClr val="E50019"/>
              </a:solidFill>
            </a:endParaRPr>
          </a:p>
        </p:txBody>
      </p:sp>
      <p:sp>
        <p:nvSpPr>
          <p:cNvPr id="13" name="Line 4"/>
          <p:cNvSpPr/>
          <p:nvPr/>
        </p:nvSpPr>
        <p:spPr>
          <a:xfrm>
            <a:off x="6456040" y="98072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grpSp>
        <p:nvGrpSpPr>
          <p:cNvPr id="18" name="Group 17"/>
          <p:cNvGrpSpPr/>
          <p:nvPr/>
        </p:nvGrpSpPr>
        <p:grpSpPr>
          <a:xfrm>
            <a:off x="7608986" y="2936274"/>
            <a:ext cx="3937574" cy="3895735"/>
            <a:chOff x="6792486" y="3057971"/>
            <a:chExt cx="3441209" cy="3468427"/>
          </a:xfrm>
        </p:grpSpPr>
        <p:pic>
          <p:nvPicPr>
            <p:cNvPr id="20" name="Picture 19">
              <a:extLst>
                <a:ext uri="{FF2B5EF4-FFF2-40B4-BE49-F238E27FC236}">
                  <a16:creationId xmlns:a16="http://schemas.microsoft.com/office/drawing/2014/main" id="{F99FFF0D-86BF-2284-676A-8C8CCA58DC79}"/>
                </a:ext>
              </a:extLst>
            </p:cNvPr>
            <p:cNvPicPr/>
            <p:nvPr/>
          </p:nvPicPr>
          <p:blipFill>
            <a:blip r:embed="rId3"/>
            <a:stretch/>
          </p:blipFill>
          <p:spPr>
            <a:xfrm>
              <a:off x="6792486" y="3057971"/>
              <a:ext cx="3227232" cy="3046797"/>
            </a:xfrm>
            <a:prstGeom prst="rect">
              <a:avLst/>
            </a:prstGeom>
            <a:ln>
              <a:noFill/>
            </a:ln>
          </p:spPr>
        </p:pic>
        <p:sp>
          <p:nvSpPr>
            <p:cNvPr id="21" name="TextBox 20">
              <a:extLst>
                <a:ext uri="{FF2B5EF4-FFF2-40B4-BE49-F238E27FC236}">
                  <a16:creationId xmlns:a16="http://schemas.microsoft.com/office/drawing/2014/main" id="{BF357A06-9C0C-1A4D-FABE-6F0FD691A68A}"/>
                </a:ext>
              </a:extLst>
            </p:cNvPr>
            <p:cNvSpPr txBox="1"/>
            <p:nvPr/>
          </p:nvSpPr>
          <p:spPr>
            <a:xfrm>
              <a:off x="6792582" y="6115371"/>
              <a:ext cx="3441113" cy="411027"/>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GB" sz="800" i="1" dirty="0" err="1">
                  <a:cs typeface="Times New Roman" panose="02020603050405020304" pitchFamily="18" charset="0"/>
                </a:rPr>
                <a:t>Modeling</a:t>
              </a:r>
              <a:r>
                <a:rPr lang="en-GB" sz="800" i="1" dirty="0">
                  <a:cs typeface="Times New Roman" panose="02020603050405020304" pitchFamily="18" charset="0"/>
                </a:rPr>
                <a:t> the timing characteristics of the PICOSEC </a:t>
              </a:r>
              <a:r>
                <a:rPr lang="en-GB" sz="800" i="1" dirty="0" err="1">
                  <a:cs typeface="Times New Roman" panose="02020603050405020304" pitchFamily="18" charset="0"/>
                </a:rPr>
                <a:t>Micromegas</a:t>
              </a:r>
              <a:r>
                <a:rPr lang="en-GB" sz="800" i="1" dirty="0">
                  <a:cs typeface="Times New Roman" panose="02020603050405020304" pitchFamily="18" charset="0"/>
                </a:rPr>
                <a:t> Detector”,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 </a:t>
              </a:r>
              <a:r>
                <a:rPr lang="fr-FR" sz="800" dirty="0">
                  <a:solidFill>
                    <a:srgbClr val="0C7DBB"/>
                  </a:solidFill>
                  <a:latin typeface="NexusSans"/>
                  <a:hlinkClick r:id="rId4" tooltip="Persistent link using digital object identifier"/>
                </a:rPr>
                <a:t>https://doi.org/10.1016/j.nima.2021.165049</a:t>
              </a:r>
              <a:endParaRPr lang="fr-FR" sz="800" dirty="0"/>
            </a:p>
          </p:txBody>
        </p:sp>
      </p:grpSp>
      <p:sp>
        <p:nvSpPr>
          <p:cNvPr id="25" name="Rectangle 24"/>
          <p:cNvSpPr/>
          <p:nvPr/>
        </p:nvSpPr>
        <p:spPr>
          <a:xfrm>
            <a:off x="67886" y="1052610"/>
            <a:ext cx="2888932" cy="338554"/>
          </a:xfrm>
          <a:prstGeom prst="rect">
            <a:avLst/>
          </a:prstGeom>
        </p:spPr>
        <p:txBody>
          <a:bodyPr wrap="none">
            <a:spAutoFit/>
          </a:bodyPr>
          <a:lstStyle/>
          <a:p>
            <a:r>
              <a:rPr lang="en-US" sz="1600" b="1" dirty="0">
                <a:solidFill>
                  <a:srgbClr val="C00000"/>
                </a:solidFill>
              </a:rPr>
              <a:t>A well understood detector </a:t>
            </a:r>
            <a:endParaRPr lang="fr-FR" sz="1600" b="1" dirty="0">
              <a:solidFill>
                <a:srgbClr val="C00000"/>
              </a:solidFill>
            </a:endParaRPr>
          </a:p>
        </p:txBody>
      </p:sp>
      <p:sp>
        <p:nvSpPr>
          <p:cNvPr id="26" name="Rectangle 25"/>
          <p:cNvSpPr/>
          <p:nvPr/>
        </p:nvSpPr>
        <p:spPr>
          <a:xfrm>
            <a:off x="255772" y="2293853"/>
            <a:ext cx="6357041" cy="630942"/>
          </a:xfrm>
          <a:prstGeom prst="rect">
            <a:avLst/>
          </a:prstGeom>
        </p:spPr>
        <p:txBody>
          <a:bodyPr wrap="square">
            <a:spAutoFit/>
          </a:bodyPr>
          <a:lstStyle/>
          <a:p>
            <a:pPr marL="304815" indent="-304815">
              <a:lnSpc>
                <a:spcPts val="2079"/>
              </a:lnSpc>
              <a:buFont typeface="Arial" panose="020B0604020202020204" pitchFamily="34" charset="0"/>
              <a:buChar char="•"/>
            </a:pPr>
            <a:r>
              <a:rPr lang="en-US" sz="1600" dirty="0">
                <a:solidFill>
                  <a:srgbClr val="C00000"/>
                </a:solidFill>
              </a:rPr>
              <a:t>Simulation Studies using GARFIELD++: </a:t>
            </a:r>
          </a:p>
          <a:p>
            <a:pPr marL="609584" lvl="2">
              <a:lnSpc>
                <a:spcPts val="2079"/>
              </a:lnSpc>
            </a:pPr>
            <a:endParaRPr lang="en-US" sz="1600" dirty="0"/>
          </a:p>
        </p:txBody>
      </p:sp>
      <p:sp>
        <p:nvSpPr>
          <p:cNvPr id="39" name="Rectangle 38"/>
          <p:cNvSpPr/>
          <p:nvPr/>
        </p:nvSpPr>
        <p:spPr>
          <a:xfrm>
            <a:off x="6343118" y="817923"/>
            <a:ext cx="6096000" cy="2246769"/>
          </a:xfrm>
          <a:prstGeom prst="rect">
            <a:avLst/>
          </a:prstGeom>
        </p:spPr>
        <p:txBody>
          <a:bodyPr>
            <a:spAutoFit/>
          </a:bodyPr>
          <a:lstStyle/>
          <a:p>
            <a:pPr marL="609630" lvl="1" indent="-304815">
              <a:lnSpc>
                <a:spcPts val="2079"/>
              </a:lnSpc>
              <a:buFont typeface="Arial" panose="020B0604020202020204" pitchFamily="34" charset="0"/>
              <a:buChar char="•"/>
            </a:pPr>
            <a:r>
              <a:rPr lang="en-US" sz="1600" dirty="0">
                <a:solidFill>
                  <a:srgbClr val="C00000"/>
                </a:solidFill>
              </a:rPr>
              <a:t>Modeling Aspects: </a:t>
            </a:r>
          </a:p>
          <a:p>
            <a:pPr marL="609630" lvl="1" indent="-304815">
              <a:lnSpc>
                <a:spcPts val="2079"/>
              </a:lnSpc>
              <a:buFont typeface="Arial" panose="020B0604020202020204" pitchFamily="34" charset="0"/>
              <a:buChar char="•"/>
            </a:pPr>
            <a:r>
              <a:rPr lang="en-US" sz="1600" dirty="0"/>
              <a:t>SAT time walk seen in single </a:t>
            </a:r>
            <a:r>
              <a:rPr lang="en-US" sz="1600" dirty="0" err="1"/>
              <a:t>pe</a:t>
            </a:r>
            <a:r>
              <a:rPr lang="en-US" sz="1600" dirty="0"/>
              <a:t> data is explained: </a:t>
            </a:r>
          </a:p>
          <a:p>
            <a:pPr marL="914399" lvl="2" indent="-304815">
              <a:lnSpc>
                <a:spcPts val="2079"/>
              </a:lnSpc>
              <a:buFont typeface="Arial" panose="020B0604020202020204" pitchFamily="34" charset="0"/>
              <a:buChar char="•"/>
            </a:pPr>
            <a:r>
              <a:rPr lang="en-US" sz="1600" dirty="0"/>
              <a:t>SAT reduces with avalanche length </a:t>
            </a:r>
          </a:p>
          <a:p>
            <a:pPr marL="914399" lvl="2" indent="-304815">
              <a:lnSpc>
                <a:spcPts val="2079"/>
              </a:lnSpc>
              <a:buFont typeface="Arial" panose="020B0604020202020204" pitchFamily="34" charset="0"/>
              <a:buChar char="•"/>
            </a:pPr>
            <a:r>
              <a:rPr lang="en-US" sz="1600" dirty="0"/>
              <a:t>Long avalanches </a:t>
            </a:r>
            <a:r>
              <a:rPr lang="en-US" sz="1600" dirty="0">
                <a:sym typeface="Wingdings" panose="05000000000000000000" pitchFamily="2" charset="2"/>
              </a:rPr>
              <a:t> big </a:t>
            </a:r>
            <a:r>
              <a:rPr lang="en-US" sz="1600" dirty="0"/>
              <a:t>e-peak charge</a:t>
            </a:r>
          </a:p>
          <a:p>
            <a:pPr marL="914399" lvl="2" indent="-304815">
              <a:lnSpc>
                <a:spcPts val="2079"/>
              </a:lnSpc>
              <a:buFont typeface="Arial" panose="020B0604020202020204" pitchFamily="34" charset="0"/>
              <a:buChar char="•"/>
            </a:pPr>
            <a:r>
              <a:rPr lang="en-US" sz="1600" b="1" u="sng" dirty="0">
                <a:solidFill>
                  <a:schemeClr val="bg2"/>
                </a:solidFill>
              </a:rPr>
              <a:t>SAT reduces with e-peak charge </a:t>
            </a:r>
            <a:endParaRPr lang="en-US" sz="1600" dirty="0"/>
          </a:p>
          <a:p>
            <a:pPr marL="609630" lvl="1" indent="-304815">
              <a:lnSpc>
                <a:spcPts val="2079"/>
              </a:lnSpc>
              <a:buFont typeface="Arial" panose="020B0604020202020204" pitchFamily="34" charset="0"/>
              <a:buChar char="•"/>
            </a:pPr>
            <a:r>
              <a:rPr lang="en-US" sz="1600" dirty="0"/>
              <a:t>SAT &amp; Timing resolution are determined by: </a:t>
            </a:r>
          </a:p>
          <a:p>
            <a:pPr marL="914399" lvl="2" indent="-304815">
              <a:lnSpc>
                <a:spcPts val="2079"/>
              </a:lnSpc>
              <a:buFont typeface="Arial" panose="020B0604020202020204" pitchFamily="34" charset="0"/>
              <a:buChar char="•"/>
            </a:pPr>
            <a:r>
              <a:rPr lang="en-US" sz="1600" dirty="0"/>
              <a:t>The drift path of the primary photoelectron</a:t>
            </a:r>
          </a:p>
          <a:p>
            <a:pPr marL="609584" lvl="6">
              <a:lnSpc>
                <a:spcPts val="2079"/>
              </a:lnSpc>
            </a:pPr>
            <a:r>
              <a:rPr lang="en-US" sz="1600" dirty="0">
                <a:sym typeface="Wingdings" panose="05000000000000000000" pitchFamily="2" charset="2"/>
              </a:rPr>
              <a:t> number of photoelectrons in avalanche and its length </a:t>
            </a:r>
            <a:endParaRPr lang="en-US" sz="1600" dirty="0"/>
          </a:p>
        </p:txBody>
      </p:sp>
      <p:sp>
        <p:nvSpPr>
          <p:cNvPr id="37" name="Rectangle 36"/>
          <p:cNvSpPr/>
          <p:nvPr/>
        </p:nvSpPr>
        <p:spPr>
          <a:xfrm>
            <a:off x="247118" y="1444236"/>
            <a:ext cx="6096000" cy="900246"/>
          </a:xfrm>
          <a:prstGeom prst="rect">
            <a:avLst/>
          </a:prstGeom>
        </p:spPr>
        <p:txBody>
          <a:bodyPr>
            <a:spAutoFit/>
          </a:bodyPr>
          <a:lstStyle/>
          <a:p>
            <a:pPr marL="304815" indent="-304815">
              <a:lnSpc>
                <a:spcPts val="2079"/>
              </a:lnSpc>
              <a:buFont typeface="Arial" panose="020B0604020202020204" pitchFamily="34" charset="0"/>
              <a:buChar char="•"/>
            </a:pPr>
            <a:r>
              <a:rPr lang="en-US" sz="1600" dirty="0">
                <a:solidFill>
                  <a:srgbClr val="C00000"/>
                </a:solidFill>
              </a:rPr>
              <a:t>Modeling the behavior: </a:t>
            </a:r>
          </a:p>
          <a:p>
            <a:pPr marL="609630" lvl="1" indent="-304815">
              <a:lnSpc>
                <a:spcPts val="2079"/>
              </a:lnSpc>
              <a:buFont typeface="Arial" panose="020B0604020202020204" pitchFamily="34" charset="0"/>
              <a:buChar char="•"/>
            </a:pPr>
            <a:r>
              <a:rPr lang="en-US" sz="1600" dirty="0"/>
              <a:t>Phenomenological model describing the dynamical and statistical properties of the detector signal</a:t>
            </a:r>
          </a:p>
        </p:txBody>
      </p:sp>
      <p:pic>
        <p:nvPicPr>
          <p:cNvPr id="4" name="Picture 3"/>
          <p:cNvPicPr>
            <a:picLocks noChangeAspect="1"/>
          </p:cNvPicPr>
          <p:nvPr/>
        </p:nvPicPr>
        <p:blipFill>
          <a:blip r:embed="rId5"/>
          <a:stretch>
            <a:fillRect/>
          </a:stretch>
        </p:blipFill>
        <p:spPr>
          <a:xfrm>
            <a:off x="224810" y="4098653"/>
            <a:ext cx="2839635" cy="2034863"/>
          </a:xfrm>
          <a:prstGeom prst="rect">
            <a:avLst/>
          </a:prstGeom>
        </p:spPr>
      </p:pic>
      <p:pic>
        <p:nvPicPr>
          <p:cNvPr id="7" name="Picture 6"/>
          <p:cNvPicPr>
            <a:picLocks noChangeAspect="1"/>
          </p:cNvPicPr>
          <p:nvPr/>
        </p:nvPicPr>
        <p:blipFill>
          <a:blip r:embed="rId6"/>
          <a:stretch>
            <a:fillRect/>
          </a:stretch>
        </p:blipFill>
        <p:spPr>
          <a:xfrm>
            <a:off x="3186207" y="4113968"/>
            <a:ext cx="3091592" cy="2135102"/>
          </a:xfrm>
          <a:prstGeom prst="rect">
            <a:avLst/>
          </a:prstGeom>
        </p:spPr>
      </p:pic>
      <p:sp>
        <p:nvSpPr>
          <p:cNvPr id="9" name="Rectangle 8"/>
          <p:cNvSpPr/>
          <p:nvPr/>
        </p:nvSpPr>
        <p:spPr>
          <a:xfrm>
            <a:off x="255772" y="3300485"/>
            <a:ext cx="6200268" cy="361637"/>
          </a:xfrm>
          <a:prstGeom prst="rect">
            <a:avLst/>
          </a:prstGeom>
        </p:spPr>
        <p:txBody>
          <a:bodyPr wrap="square">
            <a:spAutoFit/>
          </a:bodyPr>
          <a:lstStyle/>
          <a:p>
            <a:pPr>
              <a:lnSpc>
                <a:spcPts val="2079"/>
              </a:lnSpc>
            </a:pPr>
            <a:r>
              <a:rPr lang="en-US" b="1" dirty="0">
                <a:solidFill>
                  <a:srgbClr val="C00000"/>
                </a:solidFill>
              </a:rPr>
              <a:t>Agreement between simulation &amp; experimental data</a:t>
            </a:r>
          </a:p>
        </p:txBody>
      </p:sp>
      <p:sp>
        <p:nvSpPr>
          <p:cNvPr id="6" name="CustomShape 12">
            <a:extLst>
              <a:ext uri="{FF2B5EF4-FFF2-40B4-BE49-F238E27FC236}">
                <a16:creationId xmlns:a16="http://schemas.microsoft.com/office/drawing/2014/main" id="{58BBFD55-B2DB-847B-9E5D-66C31ACEBADC}"/>
              </a:ext>
            </a:extLst>
          </p:cNvPr>
          <p:cNvSpPr/>
          <p:nvPr/>
        </p:nvSpPr>
        <p:spPr>
          <a:xfrm rot="1259827">
            <a:off x="8982075" y="245449"/>
            <a:ext cx="1191506" cy="614079"/>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2019</a:t>
            </a:r>
            <a:endParaRPr lang="en-US" sz="2200" b="1" strike="noStrike" spc="-1" dirty="0">
              <a:latin typeface="Arial"/>
              <a:ea typeface="Noto Sans CJK SC"/>
            </a:endParaRPr>
          </a:p>
        </p:txBody>
      </p:sp>
      <p:sp>
        <p:nvSpPr>
          <p:cNvPr id="3" name="Slide Number Placeholder 2">
            <a:extLst>
              <a:ext uri="{FF2B5EF4-FFF2-40B4-BE49-F238E27FC236}">
                <a16:creationId xmlns:a16="http://schemas.microsoft.com/office/drawing/2014/main" id="{6C36D878-6D36-FB4E-6B4C-D8DC0B6F235D}"/>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41</a:t>
            </a:fld>
            <a:endParaRPr lang="fr-FR" sz="1000" dirty="0">
              <a:solidFill>
                <a:srgbClr val="666666"/>
              </a:solidFill>
              <a:cs typeface="Times" panose="02020603050405020304" pitchFamily="18" charset="0"/>
            </a:endParaRPr>
          </a:p>
        </p:txBody>
      </p:sp>
      <p:sp>
        <p:nvSpPr>
          <p:cNvPr id="8" name="Footer Placeholder 7">
            <a:extLst>
              <a:ext uri="{FF2B5EF4-FFF2-40B4-BE49-F238E27FC236}">
                <a16:creationId xmlns:a16="http://schemas.microsoft.com/office/drawing/2014/main" id="{D70B9D8B-B62B-289D-DC87-F68D1C6C132F}"/>
              </a:ext>
            </a:extLst>
          </p:cNvPr>
          <p:cNvSpPr>
            <a:spLocks noGrp="1"/>
          </p:cNvSpPr>
          <p:nvPr>
            <p:ph type="ftr" idx="12"/>
          </p:nvPr>
        </p:nvSpPr>
        <p:spPr/>
        <p:txBody>
          <a:bodyPr/>
          <a:lstStyle/>
          <a:p>
            <a:r>
              <a:rPr lang="en-US"/>
              <a:t>CEPC 2025</a:t>
            </a:r>
            <a:endParaRPr lang="fr-FR" dirty="0"/>
          </a:p>
        </p:txBody>
      </p:sp>
    </p:spTree>
    <p:extLst>
      <p:ext uri="{BB962C8B-B14F-4D97-AF65-F5344CB8AC3E}">
        <p14:creationId xmlns:p14="http://schemas.microsoft.com/office/powerpoint/2010/main" val="1192168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Testing</a:t>
            </a:r>
            <a:endParaRPr lang="fr-FR" dirty="0"/>
          </a:p>
        </p:txBody>
      </p:sp>
      <p:sp>
        <p:nvSpPr>
          <p:cNvPr id="3" name="Slide Number Placeholder 2"/>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42</a:t>
            </a:fld>
            <a:endParaRPr lang="fr-FR" sz="1000" dirty="0">
              <a:solidFill>
                <a:srgbClr val="666666"/>
              </a:solidFill>
              <a:cs typeface="Times" panose="02020603050405020304" pitchFamily="18" charset="0"/>
            </a:endParaRPr>
          </a:p>
        </p:txBody>
      </p:sp>
      <p:sp>
        <p:nvSpPr>
          <p:cNvPr id="6" name="TextBox 9"/>
          <p:cNvSpPr txBox="1"/>
          <p:nvPr/>
        </p:nvSpPr>
        <p:spPr>
          <a:xfrm>
            <a:off x="25821" y="1052711"/>
            <a:ext cx="5670551"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800" dirty="0">
                <a:solidFill>
                  <a:srgbClr val="C00000"/>
                </a:solidFill>
              </a:rPr>
              <a:t>Pulsed Laser Beam </a:t>
            </a:r>
            <a:r>
              <a:rPr lang="en-US" sz="1800" dirty="0"/>
              <a:t>(IRAMIS/CEA) </a:t>
            </a:r>
          </a:p>
          <a:p>
            <a:pPr marL="609630" lvl="1" indent="-304815">
              <a:lnSpc>
                <a:spcPts val="2079"/>
              </a:lnSpc>
              <a:buFont typeface="Arial" panose="020B0604020202020204" pitchFamily="34" charset="0"/>
              <a:buChar char="•"/>
            </a:pPr>
            <a:r>
              <a:rPr lang="en-US" sz="1800" dirty="0">
                <a:solidFill>
                  <a:srgbClr val="000000"/>
                </a:solidFill>
              </a:rPr>
              <a:t>UV Ultra short laser pulses</a:t>
            </a:r>
          </a:p>
          <a:p>
            <a:pPr marL="609630" lvl="1" indent="-304815">
              <a:lnSpc>
                <a:spcPts val="2079"/>
              </a:lnSpc>
              <a:buFont typeface="Arial" panose="020B0604020202020204" pitchFamily="34" charset="0"/>
              <a:buChar char="•"/>
            </a:pPr>
            <a:r>
              <a:rPr lang="en-US" sz="1800" dirty="0">
                <a:solidFill>
                  <a:srgbClr val="000000"/>
                </a:solidFill>
              </a:rPr>
              <a:t>Single Photoelectron response</a:t>
            </a:r>
          </a:p>
          <a:p>
            <a:pPr marL="609630" lvl="1" indent="-304815">
              <a:lnSpc>
                <a:spcPts val="2079"/>
              </a:lnSpc>
              <a:buFont typeface="Arial" panose="020B0604020202020204" pitchFamily="34" charset="0"/>
              <a:buChar char="•"/>
            </a:pPr>
            <a:r>
              <a:rPr lang="en-US" sz="1800" dirty="0">
                <a:solidFill>
                  <a:srgbClr val="000000"/>
                </a:solidFill>
              </a:rPr>
              <a:t>Perform measurements</a:t>
            </a:r>
            <a:br>
              <a:rPr lang="en-US" sz="1800" dirty="0">
                <a:solidFill>
                  <a:srgbClr val="000000"/>
                </a:solidFill>
              </a:rPr>
            </a:br>
            <a:r>
              <a:rPr lang="en-US" sz="1800" dirty="0">
                <a:solidFill>
                  <a:srgbClr val="000000"/>
                </a:solidFill>
              </a:rPr>
              <a:t>independently of the</a:t>
            </a:r>
            <a:br>
              <a:rPr lang="en-US" sz="1800" dirty="0">
                <a:solidFill>
                  <a:srgbClr val="000000"/>
                </a:solidFill>
              </a:rPr>
            </a:br>
            <a:r>
              <a:rPr lang="en-US" sz="1800" dirty="0">
                <a:solidFill>
                  <a:srgbClr val="000000"/>
                </a:solidFill>
              </a:rPr>
              <a:t>photocathode material</a:t>
            </a:r>
          </a:p>
          <a:p>
            <a:pPr marL="609630" lvl="1" indent="-304815">
              <a:lnSpc>
                <a:spcPts val="2079"/>
              </a:lnSpc>
              <a:buFont typeface="Arial" panose="020B0604020202020204" pitchFamily="34" charset="0"/>
              <a:buChar char="•"/>
            </a:pPr>
            <a:r>
              <a:rPr lang="en-US" sz="1800" dirty="0">
                <a:solidFill>
                  <a:srgbClr val="000000"/>
                </a:solidFill>
              </a:rPr>
              <a:t>Understanding the properties</a:t>
            </a:r>
          </a:p>
        </p:txBody>
      </p:sp>
      <p:sp>
        <p:nvSpPr>
          <p:cNvPr id="12" name="TextBox 9"/>
          <p:cNvSpPr txBox="1"/>
          <p:nvPr/>
        </p:nvSpPr>
        <p:spPr>
          <a:xfrm>
            <a:off x="69740" y="3402378"/>
            <a:ext cx="6918396" cy="18851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Data taking &amp; Output </a:t>
            </a:r>
          </a:p>
          <a:p>
            <a:pPr marL="609630" lvl="1" indent="-304815">
              <a:lnSpc>
                <a:spcPts val="2079"/>
              </a:lnSpc>
              <a:buFont typeface="Arial" panose="020B0604020202020204" pitchFamily="34" charset="0"/>
              <a:buChar char="•"/>
            </a:pPr>
            <a:r>
              <a:rPr lang="en-US" sz="1800" dirty="0">
                <a:solidFill>
                  <a:srgbClr val="000000"/>
                </a:solidFill>
              </a:rPr>
              <a:t>Timing reference device – fast photodiode (</a:t>
            </a:r>
            <a:r>
              <a:rPr lang="el-GR" sz="1800" b="1" dirty="0">
                <a:sym typeface="Wingdings" panose="05000000000000000000" pitchFamily="2" charset="2"/>
              </a:rPr>
              <a:t>σ</a:t>
            </a:r>
            <a:r>
              <a:rPr lang="el-GR" sz="1800" b="1" baseline="-25000" dirty="0">
                <a:sym typeface="Wingdings" panose="05000000000000000000" pitchFamily="2" charset="2"/>
              </a:rPr>
              <a:t>Τ</a:t>
            </a:r>
            <a:r>
              <a:rPr lang="en-US" sz="1800" b="1" baseline="-25000" dirty="0">
                <a:sym typeface="Wingdings" panose="05000000000000000000" pitchFamily="2" charset="2"/>
              </a:rPr>
              <a:t> </a:t>
            </a:r>
            <a:r>
              <a:rPr lang="en-US" sz="1800" b="1" dirty="0">
                <a:sym typeface="Wingdings" panose="05000000000000000000" pitchFamily="2" charset="2"/>
              </a:rPr>
              <a:t>~ 3ps</a:t>
            </a:r>
            <a:r>
              <a:rPr lang="en-US" sz="1800" dirty="0">
                <a:sym typeface="Wingdings" panose="05000000000000000000" pitchFamily="2" charset="2"/>
              </a:rPr>
              <a:t>)</a:t>
            </a:r>
            <a:r>
              <a:rPr lang="en-US" sz="1800" dirty="0">
                <a:solidFill>
                  <a:srgbClr val="000000"/>
                </a:solidFill>
              </a:rPr>
              <a:t>  </a:t>
            </a:r>
          </a:p>
          <a:p>
            <a:pPr marL="609630" lvl="1" indent="-304815">
              <a:lnSpc>
                <a:spcPts val="2079"/>
              </a:lnSpc>
              <a:buFont typeface="Arial" panose="020B0604020202020204" pitchFamily="34" charset="0"/>
              <a:buChar char="•"/>
            </a:pPr>
            <a:r>
              <a:rPr lang="en-US" sz="1800" dirty="0">
                <a:solidFill>
                  <a:srgbClr val="000000"/>
                </a:solidFill>
              </a:rPr>
              <a:t>Attenuator meshes to control the number of photoelectrons </a:t>
            </a:r>
          </a:p>
          <a:p>
            <a:pPr marL="609630" lvl="1" indent="-304815">
              <a:lnSpc>
                <a:spcPts val="2079"/>
              </a:lnSpc>
              <a:buFont typeface="Arial" panose="020B0604020202020204" pitchFamily="34" charset="0"/>
              <a:buChar char="•"/>
            </a:pPr>
            <a:r>
              <a:rPr lang="en-US" sz="1800" dirty="0">
                <a:solidFill>
                  <a:srgbClr val="000000"/>
                </a:solidFill>
              </a:rPr>
              <a:t>Signal Arrival Time has a dependence on Electron peak charge</a:t>
            </a:r>
          </a:p>
          <a:p>
            <a:pPr marL="609630" lvl="1" indent="-304815">
              <a:lnSpc>
                <a:spcPts val="2079"/>
              </a:lnSpc>
              <a:buFont typeface="Arial" panose="020B0604020202020204" pitchFamily="34" charset="0"/>
              <a:buChar char="•"/>
            </a:pPr>
            <a:r>
              <a:rPr lang="en-US" sz="1800" dirty="0">
                <a:solidFill>
                  <a:srgbClr val="FF0000"/>
                </a:solidFill>
              </a:rPr>
              <a:t>Timing resolution improves with </a:t>
            </a:r>
            <a:r>
              <a:rPr lang="en-US" sz="1800" b="1" dirty="0">
                <a:solidFill>
                  <a:srgbClr val="FF0000"/>
                </a:solidFill>
              </a:rPr>
              <a:t>higher drift field </a:t>
            </a:r>
            <a:r>
              <a:rPr lang="en-US" sz="1800" dirty="0">
                <a:solidFill>
                  <a:srgbClr val="FF0000"/>
                </a:solidFill>
              </a:rPr>
              <a:t>&amp; </a:t>
            </a:r>
            <a:r>
              <a:rPr lang="en-US" sz="1800" b="1" dirty="0">
                <a:solidFill>
                  <a:srgbClr val="FF0000"/>
                </a:solidFill>
              </a:rPr>
              <a:t>smaller gap</a:t>
            </a:r>
            <a:r>
              <a:rPr lang="en-US" sz="1800" dirty="0">
                <a:solidFill>
                  <a:srgbClr val="FF0000"/>
                </a:solidFill>
              </a:rPr>
              <a:t>(</a:t>
            </a:r>
            <a:r>
              <a:rPr lang="en-US" sz="1800" b="1" dirty="0">
                <a:solidFill>
                  <a:srgbClr val="FF0000"/>
                </a:solidFill>
              </a:rPr>
              <a:t>&lt;50ps for 120</a:t>
            </a:r>
            <a:r>
              <a:rPr lang="el-GR" sz="1800" b="1" dirty="0">
                <a:solidFill>
                  <a:srgbClr val="FF0000"/>
                </a:solidFill>
              </a:rPr>
              <a:t>μ</a:t>
            </a:r>
            <a:r>
              <a:rPr lang="en-US" sz="1800" b="1" dirty="0">
                <a:solidFill>
                  <a:srgbClr val="FF0000"/>
                </a:solidFill>
              </a:rPr>
              <a:t>m </a:t>
            </a:r>
            <a:r>
              <a:rPr lang="en-US" sz="1800" dirty="0">
                <a:solidFill>
                  <a:srgbClr val="FF0000"/>
                </a:solidFill>
              </a:rPr>
              <a:t>for single </a:t>
            </a:r>
            <a:r>
              <a:rPr lang="en-US" sz="1800" dirty="0" err="1">
                <a:solidFill>
                  <a:srgbClr val="FF0000"/>
                </a:solidFill>
              </a:rPr>
              <a:t>pe</a:t>
            </a:r>
            <a:r>
              <a:rPr lang="en-US" sz="1800" dirty="0">
                <a:solidFill>
                  <a:srgbClr val="FF0000"/>
                </a:solidFill>
              </a:rPr>
              <a:t>)</a:t>
            </a:r>
          </a:p>
        </p:txBody>
      </p:sp>
      <p:sp>
        <p:nvSpPr>
          <p:cNvPr id="13" name="Line 4"/>
          <p:cNvSpPr/>
          <p:nvPr/>
        </p:nvSpPr>
        <p:spPr>
          <a:xfrm>
            <a:off x="6761908"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grpSp>
        <p:nvGrpSpPr>
          <p:cNvPr id="14" name="Group 13"/>
          <p:cNvGrpSpPr/>
          <p:nvPr/>
        </p:nvGrpSpPr>
        <p:grpSpPr>
          <a:xfrm>
            <a:off x="7481838" y="1559603"/>
            <a:ext cx="4138558" cy="4164259"/>
            <a:chOff x="2567608" y="3360896"/>
            <a:chExt cx="3558707" cy="3517693"/>
          </a:xfrm>
        </p:grpSpPr>
        <p:pic>
          <p:nvPicPr>
            <p:cNvPr id="10" name="Picture 9"/>
            <p:cNvPicPr>
              <a:picLocks noChangeAspect="1"/>
            </p:cNvPicPr>
            <p:nvPr/>
          </p:nvPicPr>
          <p:blipFill>
            <a:blip r:embed="rId3"/>
            <a:stretch>
              <a:fillRect/>
            </a:stretch>
          </p:blipFill>
          <p:spPr>
            <a:xfrm>
              <a:off x="2567608" y="3360896"/>
              <a:ext cx="3186320" cy="3113311"/>
            </a:xfrm>
            <a:prstGeom prst="rect">
              <a:avLst/>
            </a:prstGeom>
          </p:spPr>
        </p:pic>
        <p:sp>
          <p:nvSpPr>
            <p:cNvPr id="35" name="TextBox 34">
              <a:extLst>
                <a:ext uri="{FF2B5EF4-FFF2-40B4-BE49-F238E27FC236}">
                  <a16:creationId xmlns:a16="http://schemas.microsoft.com/office/drawing/2014/main" id="{BF357A06-9C0C-1A4D-FABE-6F0FD691A68A}"/>
                </a:ext>
              </a:extLst>
            </p:cNvPr>
            <p:cNvSpPr txBox="1"/>
            <p:nvPr/>
          </p:nvSpPr>
          <p:spPr>
            <a:xfrm>
              <a:off x="2685202" y="6416924"/>
              <a:ext cx="3441113" cy="461665"/>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US" sz="800" dirty="0"/>
                <a:t>PICOSEC: Charged particle timing at sub-25 picosecond precision with a </a:t>
              </a:r>
              <a:r>
                <a:rPr lang="fr-FR" sz="800" dirty="0" err="1"/>
                <a:t>Micromegas</a:t>
              </a:r>
              <a:r>
                <a:rPr lang="fr-FR" sz="800" dirty="0"/>
                <a:t> </a:t>
              </a:r>
              <a:r>
                <a:rPr lang="fr-FR" sz="800" dirty="0" err="1"/>
                <a:t>based</a:t>
              </a:r>
              <a:r>
                <a:rPr lang="fr-FR" sz="800" dirty="0"/>
                <a:t> detector</a:t>
              </a:r>
              <a:r>
                <a:rPr lang="en-GB" sz="800" i="1" dirty="0">
                  <a:cs typeface="Times New Roman" panose="02020603050405020304" pitchFamily="18" charset="0"/>
                </a:rPr>
                <a:t>”,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a:t>
              </a:r>
              <a:r>
                <a:rPr lang="fr-FR" sz="800" dirty="0">
                  <a:latin typeface="NexusSans"/>
                  <a:hlinkClick r:id="rId4" tooltip="Persistent link using digital object identifier"/>
                </a:rPr>
                <a:t>https://doi.org/10.1016/j.nima.2018.04.033</a:t>
              </a:r>
              <a:endParaRPr lang="fr-FR" sz="800" dirty="0">
                <a:latin typeface="NexusSans"/>
              </a:endParaRPr>
            </a:p>
          </p:txBody>
        </p:sp>
      </p:grpSp>
      <p:pic>
        <p:nvPicPr>
          <p:cNvPr id="8" name="Picture 7"/>
          <p:cNvPicPr/>
          <p:nvPr/>
        </p:nvPicPr>
        <p:blipFill rotWithShape="1">
          <a:blip r:embed="rId5"/>
          <a:srcRect t="5964"/>
          <a:stretch/>
        </p:blipFill>
        <p:spPr>
          <a:xfrm>
            <a:off x="3893642" y="1111795"/>
            <a:ext cx="2839984" cy="1757313"/>
          </a:xfrm>
          <a:prstGeom prst="rect">
            <a:avLst/>
          </a:prstGeom>
          <a:ln>
            <a:noFill/>
          </a:ln>
        </p:spPr>
      </p:pic>
      <p:grpSp>
        <p:nvGrpSpPr>
          <p:cNvPr id="17" name="Group 16"/>
          <p:cNvGrpSpPr/>
          <p:nvPr/>
        </p:nvGrpSpPr>
        <p:grpSpPr>
          <a:xfrm>
            <a:off x="7163200" y="1805651"/>
            <a:ext cx="4563241" cy="3293909"/>
            <a:chOff x="1293327" y="2968091"/>
            <a:chExt cx="4791595" cy="3727018"/>
          </a:xfrm>
        </p:grpSpPr>
        <p:pic>
          <p:nvPicPr>
            <p:cNvPr id="36" name="Picture 35"/>
            <p:cNvPicPr>
              <a:picLocks noChangeAspect="1"/>
            </p:cNvPicPr>
            <p:nvPr/>
          </p:nvPicPr>
          <p:blipFill>
            <a:blip r:embed="rId6"/>
            <a:stretch>
              <a:fillRect/>
            </a:stretch>
          </p:blipFill>
          <p:spPr>
            <a:xfrm>
              <a:off x="1293327" y="2968091"/>
              <a:ext cx="4791595" cy="3277522"/>
            </a:xfrm>
            <a:prstGeom prst="rect">
              <a:avLst/>
            </a:prstGeom>
          </p:spPr>
        </p:pic>
        <p:sp>
          <p:nvSpPr>
            <p:cNvPr id="38" name="TextBox 37">
              <a:extLst>
                <a:ext uri="{FF2B5EF4-FFF2-40B4-BE49-F238E27FC236}">
                  <a16:creationId xmlns:a16="http://schemas.microsoft.com/office/drawing/2014/main" id="{BF357A06-9C0C-1A4D-FABE-6F0FD691A68A}"/>
                </a:ext>
              </a:extLst>
            </p:cNvPr>
            <p:cNvSpPr txBox="1"/>
            <p:nvPr/>
          </p:nvSpPr>
          <p:spPr>
            <a:xfrm>
              <a:off x="2861096" y="6136135"/>
              <a:ext cx="2705418" cy="558974"/>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L.Sohl</a:t>
              </a:r>
              <a:r>
                <a:rPr lang="en-GB" sz="800" dirty="0"/>
                <a:t>-PhD Thesis </a:t>
              </a:r>
              <a:r>
                <a:rPr lang="en-GB" sz="800" i="1" dirty="0">
                  <a:cs typeface="Times New Roman" panose="02020603050405020304" pitchFamily="18" charset="0"/>
                </a:rPr>
                <a:t>“Development of a PICOSEC </a:t>
              </a:r>
              <a:r>
                <a:rPr lang="en-GB" sz="800" i="1" dirty="0" err="1">
                  <a:cs typeface="Times New Roman" panose="02020603050405020304" pitchFamily="18" charset="0"/>
                </a:rPr>
                <a:t>Micromegas</a:t>
              </a:r>
              <a:r>
                <a:rPr lang="en-GB" sz="800" i="1" dirty="0">
                  <a:cs typeface="Times New Roman" panose="02020603050405020304" pitchFamily="18" charset="0"/>
                </a:rPr>
                <a:t> for fast timing in high rate </a:t>
              </a:r>
              <a:r>
                <a:rPr lang="fr-FR" sz="800" dirty="0">
                  <a:hlinkClick r:id="rId7"/>
                </a:rPr>
                <a:t>(archives-ouvertes.fr)</a:t>
              </a:r>
              <a:endParaRPr lang="fr-FR" sz="800" dirty="0"/>
            </a:p>
          </p:txBody>
        </p:sp>
      </p:grpSp>
      <p:sp>
        <p:nvSpPr>
          <p:cNvPr id="5" name="CustomShape 12">
            <a:extLst>
              <a:ext uri="{FF2B5EF4-FFF2-40B4-BE49-F238E27FC236}">
                <a16:creationId xmlns:a16="http://schemas.microsoft.com/office/drawing/2014/main" id="{EC782596-3850-A7CB-429B-5B3B5EDB600F}"/>
              </a:ext>
            </a:extLst>
          </p:cNvPr>
          <p:cNvSpPr/>
          <p:nvPr/>
        </p:nvSpPr>
        <p:spPr>
          <a:xfrm rot="1259827">
            <a:off x="9115017" y="442545"/>
            <a:ext cx="1394841" cy="769687"/>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2018</a:t>
            </a:r>
            <a:endParaRPr lang="en-US" sz="2200" b="1" strike="noStrike" spc="-1" dirty="0">
              <a:latin typeface="Arial"/>
              <a:ea typeface="Noto Sans CJK SC"/>
            </a:endParaRPr>
          </a:p>
        </p:txBody>
      </p:sp>
      <p:sp>
        <p:nvSpPr>
          <p:cNvPr id="9" name="Footer Placeholder 19">
            <a:extLst>
              <a:ext uri="{FF2B5EF4-FFF2-40B4-BE49-F238E27FC236}">
                <a16:creationId xmlns:a16="http://schemas.microsoft.com/office/drawing/2014/main" id="{807BD15D-44F9-C843-A666-799F06F28A7B}"/>
              </a:ext>
            </a:extLst>
          </p:cNvPr>
          <p:cNvSpPr>
            <a:spLocks noGrp="1"/>
          </p:cNvSpPr>
          <p:nvPr>
            <p:ph type="ftr" idx="12"/>
          </p:nvPr>
        </p:nvSpPr>
        <p:spPr>
          <a:xfrm>
            <a:off x="4342146" y="6397974"/>
            <a:ext cx="4992439" cy="365125"/>
          </a:xfrm>
        </p:spPr>
        <p:txBody>
          <a:bodyPr/>
          <a:lstStyle/>
          <a:p>
            <a:pPr algn="ctr"/>
            <a:r>
              <a:rPr lang="en-US"/>
              <a:t>CEPC 2025</a:t>
            </a:r>
            <a:endParaRPr lang="fr-FR" dirty="0"/>
          </a:p>
        </p:txBody>
      </p:sp>
    </p:spTree>
    <p:extLst>
      <p:ext uri="{BB962C8B-B14F-4D97-AF65-F5344CB8AC3E}">
        <p14:creationId xmlns:p14="http://schemas.microsoft.com/office/powerpoint/2010/main" val="39033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1000"/>
                                        <p:tgtEl>
                                          <p:spTgt spid="12">
                                            <p:txEl>
                                              <p:pRg st="0" end="0"/>
                                            </p:txEl>
                                          </p:spTgt>
                                        </p:tgtEl>
                                      </p:cBhvr>
                                    </p:animEffect>
                                    <p:anim calcmode="lin" valueType="num">
                                      <p:cBhvr>
                                        <p:cTn id="3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2">
                                            <p:txEl>
                                              <p:pRg st="4" end="4"/>
                                            </p:txEl>
                                          </p:spTgt>
                                        </p:tgtEl>
                                        <p:attrNameLst>
                                          <p:attrName>style.visibility</p:attrName>
                                        </p:attrNameLst>
                                      </p:cBhvr>
                                      <p:to>
                                        <p:strVal val="visible"/>
                                      </p:to>
                                    </p:set>
                                    <p:animEffect transition="in" filter="fade">
                                      <p:cBhvr>
                                        <p:cTn id="64" dur="1000"/>
                                        <p:tgtEl>
                                          <p:spTgt spid="12">
                                            <p:txEl>
                                              <p:pRg st="4" end="4"/>
                                            </p:txEl>
                                          </p:spTgt>
                                        </p:tgtEl>
                                      </p:cBhvr>
                                    </p:animEffect>
                                    <p:anim calcmode="lin" valueType="num">
                                      <p:cBhvr>
                                        <p:cTn id="65"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D3FF-B03A-A1D9-1DDC-98CC87B3EA01}"/>
              </a:ext>
            </a:extLst>
          </p:cNvPr>
          <p:cNvSpPr>
            <a:spLocks noGrp="1"/>
          </p:cNvSpPr>
          <p:nvPr>
            <p:ph type="title"/>
          </p:nvPr>
        </p:nvSpPr>
        <p:spPr>
          <a:xfrm>
            <a:off x="986087" y="46445"/>
            <a:ext cx="5579752" cy="552607"/>
          </a:xfrm>
        </p:spPr>
        <p:txBody>
          <a:bodyPr/>
          <a:lstStyle/>
          <a:p>
            <a:r>
              <a:rPr lang="en-US" dirty="0"/>
              <a:t>Simulations</a:t>
            </a:r>
          </a:p>
        </p:txBody>
      </p:sp>
      <p:sp>
        <p:nvSpPr>
          <p:cNvPr id="4" name="Rectangle 3">
            <a:extLst>
              <a:ext uri="{FF2B5EF4-FFF2-40B4-BE49-F238E27FC236}">
                <a16:creationId xmlns:a16="http://schemas.microsoft.com/office/drawing/2014/main" id="{4916A3E8-2ED3-62C7-7D41-140FE810E3C3}"/>
              </a:ext>
            </a:extLst>
          </p:cNvPr>
          <p:cNvSpPr/>
          <p:nvPr/>
        </p:nvSpPr>
        <p:spPr>
          <a:xfrm>
            <a:off x="74326" y="599052"/>
            <a:ext cx="6096000" cy="3034036"/>
          </a:xfrm>
          <a:prstGeom prst="rect">
            <a:avLst/>
          </a:prstGeom>
        </p:spPr>
        <p:txBody>
          <a:bodyPr>
            <a:spAutoFit/>
          </a:bodyPr>
          <a:lstStyle/>
          <a:p>
            <a:pPr marL="609630" lvl="1" indent="-304815">
              <a:lnSpc>
                <a:spcPts val="2079"/>
              </a:lnSpc>
              <a:buFont typeface="Arial" panose="020B0604020202020204" pitchFamily="34" charset="0"/>
              <a:buChar char="•"/>
            </a:pPr>
            <a:r>
              <a:rPr lang="en-US" sz="1600" dirty="0">
                <a:solidFill>
                  <a:srgbClr val="C00000"/>
                </a:solidFill>
              </a:rPr>
              <a:t>Modeling Aspects*:</a:t>
            </a:r>
          </a:p>
          <a:p>
            <a:pPr marL="1066830" lvl="2" indent="-304815">
              <a:lnSpc>
                <a:spcPts val="2079"/>
              </a:lnSpc>
              <a:buFont typeface="Arial" panose="020B0604020202020204" pitchFamily="34" charset="0"/>
              <a:buChar char="•"/>
            </a:pPr>
            <a:r>
              <a:rPr lang="en-US" sz="1600" dirty="0"/>
              <a:t>Phenomenological model describing the dynamical and statistical properties of the detector signal</a:t>
            </a:r>
            <a:r>
              <a:rPr lang="en-US" sz="1600" dirty="0">
                <a:solidFill>
                  <a:srgbClr val="C00000"/>
                </a:solidFill>
              </a:rPr>
              <a:t> </a:t>
            </a:r>
          </a:p>
          <a:p>
            <a:pPr marL="1066830" lvl="2" indent="-304815">
              <a:lnSpc>
                <a:spcPts val="2079"/>
              </a:lnSpc>
              <a:buFont typeface="Arial" panose="020B0604020202020204" pitchFamily="34" charset="0"/>
              <a:buChar char="•"/>
            </a:pPr>
            <a:r>
              <a:rPr lang="en-US" sz="1600" dirty="0"/>
              <a:t>SAT time walk seen in single photoelectron data is explained: </a:t>
            </a:r>
          </a:p>
          <a:p>
            <a:pPr marL="1371599" lvl="3" indent="-304815">
              <a:lnSpc>
                <a:spcPts val="2079"/>
              </a:lnSpc>
              <a:buFont typeface="Arial" panose="020B0604020202020204" pitchFamily="34" charset="0"/>
              <a:buChar char="•"/>
            </a:pPr>
            <a:r>
              <a:rPr lang="en-US" sz="1600" dirty="0"/>
              <a:t>SAT reduces with avalanche length </a:t>
            </a:r>
          </a:p>
          <a:p>
            <a:pPr marL="1371599" lvl="3" indent="-304815">
              <a:lnSpc>
                <a:spcPts val="2079"/>
              </a:lnSpc>
              <a:buFont typeface="Arial" panose="020B0604020202020204" pitchFamily="34" charset="0"/>
              <a:buChar char="•"/>
            </a:pPr>
            <a:r>
              <a:rPr lang="en-US" sz="1600" dirty="0"/>
              <a:t>Long avalanches </a:t>
            </a:r>
            <a:r>
              <a:rPr lang="en-US" sz="1600" dirty="0">
                <a:sym typeface="Wingdings" panose="05000000000000000000" pitchFamily="2" charset="2"/>
              </a:rPr>
              <a:t> big electron pe</a:t>
            </a:r>
            <a:r>
              <a:rPr lang="en-US" sz="1600" dirty="0"/>
              <a:t>ak charge</a:t>
            </a:r>
          </a:p>
          <a:p>
            <a:pPr marL="1066830" lvl="2" indent="-304815">
              <a:lnSpc>
                <a:spcPts val="2079"/>
              </a:lnSpc>
              <a:buFont typeface="Arial" panose="020B0604020202020204" pitchFamily="34" charset="0"/>
              <a:buChar char="•"/>
            </a:pPr>
            <a:r>
              <a:rPr lang="en-US" sz="1600" dirty="0"/>
              <a:t>SAT &amp; Timing resolution are determined by: </a:t>
            </a:r>
          </a:p>
          <a:p>
            <a:pPr marL="1828799" lvl="4" indent="-304815">
              <a:lnSpc>
                <a:spcPts val="2079"/>
              </a:lnSpc>
              <a:buFont typeface="Arial" panose="020B0604020202020204" pitchFamily="34" charset="0"/>
              <a:buChar char="•"/>
            </a:pPr>
            <a:r>
              <a:rPr lang="en-US" sz="1600" dirty="0"/>
              <a:t>The drift path of the primary photoelectron</a:t>
            </a:r>
          </a:p>
          <a:p>
            <a:pPr marL="609584" lvl="6">
              <a:lnSpc>
                <a:spcPts val="2079"/>
              </a:lnSpc>
            </a:pPr>
            <a:r>
              <a:rPr lang="en-US" sz="1600" dirty="0">
                <a:sym typeface="Wingdings" panose="05000000000000000000" pitchFamily="2" charset="2"/>
              </a:rPr>
              <a:t>		number of photoelectrons in avalanche and its length </a:t>
            </a:r>
            <a:endParaRPr lang="en-US" sz="1600" dirty="0"/>
          </a:p>
        </p:txBody>
      </p:sp>
      <p:pic>
        <p:nvPicPr>
          <p:cNvPr id="5" name="Picture 4">
            <a:extLst>
              <a:ext uri="{FF2B5EF4-FFF2-40B4-BE49-F238E27FC236}">
                <a16:creationId xmlns:a16="http://schemas.microsoft.com/office/drawing/2014/main" id="{ECFAC85C-6AE9-33FD-7E23-854C4BF777A8}"/>
              </a:ext>
            </a:extLst>
          </p:cNvPr>
          <p:cNvPicPr>
            <a:picLocks noChangeAspect="1"/>
          </p:cNvPicPr>
          <p:nvPr/>
        </p:nvPicPr>
        <p:blipFill>
          <a:blip r:embed="rId2"/>
          <a:stretch>
            <a:fillRect/>
          </a:stretch>
        </p:blipFill>
        <p:spPr>
          <a:xfrm>
            <a:off x="3447667" y="3720582"/>
            <a:ext cx="2839635" cy="2034863"/>
          </a:xfrm>
          <a:prstGeom prst="rect">
            <a:avLst/>
          </a:prstGeom>
        </p:spPr>
      </p:pic>
      <p:grpSp>
        <p:nvGrpSpPr>
          <p:cNvPr id="6" name="Group 5">
            <a:extLst>
              <a:ext uri="{FF2B5EF4-FFF2-40B4-BE49-F238E27FC236}">
                <a16:creationId xmlns:a16="http://schemas.microsoft.com/office/drawing/2014/main" id="{754CD394-AFA9-2ABE-40B8-1A2228465B91}"/>
              </a:ext>
            </a:extLst>
          </p:cNvPr>
          <p:cNvGrpSpPr/>
          <p:nvPr/>
        </p:nvGrpSpPr>
        <p:grpSpPr>
          <a:xfrm>
            <a:off x="349727" y="3327003"/>
            <a:ext cx="3045225" cy="2963168"/>
            <a:chOff x="6685545" y="3057971"/>
            <a:chExt cx="3441113" cy="3468427"/>
          </a:xfrm>
        </p:grpSpPr>
        <p:pic>
          <p:nvPicPr>
            <p:cNvPr id="7" name="Picture 6">
              <a:extLst>
                <a:ext uri="{FF2B5EF4-FFF2-40B4-BE49-F238E27FC236}">
                  <a16:creationId xmlns:a16="http://schemas.microsoft.com/office/drawing/2014/main" id="{89CF55B8-7C23-CF6A-A827-49F7768D8FA7}"/>
                </a:ext>
              </a:extLst>
            </p:cNvPr>
            <p:cNvPicPr/>
            <p:nvPr/>
          </p:nvPicPr>
          <p:blipFill>
            <a:blip r:embed="rId3"/>
            <a:stretch/>
          </p:blipFill>
          <p:spPr>
            <a:xfrm>
              <a:off x="6792486" y="3057971"/>
              <a:ext cx="3227232" cy="3046797"/>
            </a:xfrm>
            <a:prstGeom prst="rect">
              <a:avLst/>
            </a:prstGeom>
            <a:ln>
              <a:noFill/>
            </a:ln>
          </p:spPr>
        </p:pic>
        <p:sp>
          <p:nvSpPr>
            <p:cNvPr id="8" name="TextBox 7">
              <a:extLst>
                <a:ext uri="{FF2B5EF4-FFF2-40B4-BE49-F238E27FC236}">
                  <a16:creationId xmlns:a16="http://schemas.microsoft.com/office/drawing/2014/main" id="{D0D12A09-F2D4-6D7B-730B-8D1ED7115473}"/>
                </a:ext>
              </a:extLst>
            </p:cNvPr>
            <p:cNvSpPr txBox="1"/>
            <p:nvPr/>
          </p:nvSpPr>
          <p:spPr>
            <a:xfrm>
              <a:off x="6685545" y="6115371"/>
              <a:ext cx="3441113" cy="411027"/>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err="1"/>
                <a:t>J.Borteldt</a:t>
              </a:r>
              <a:r>
                <a:rPr lang="en-GB" sz="800" dirty="0"/>
                <a:t>, et al. </a:t>
              </a:r>
              <a:r>
                <a:rPr lang="en-GB" sz="800" i="1" dirty="0">
                  <a:cs typeface="Times New Roman" panose="02020603050405020304" pitchFamily="18" charset="0"/>
                </a:rPr>
                <a:t>“</a:t>
              </a:r>
              <a:r>
                <a:rPr lang="en-GB" sz="800" i="1" dirty="0" err="1">
                  <a:cs typeface="Times New Roman" panose="02020603050405020304" pitchFamily="18" charset="0"/>
                </a:rPr>
                <a:t>Modeling</a:t>
              </a:r>
              <a:r>
                <a:rPr lang="en-GB" sz="800" i="1" dirty="0">
                  <a:cs typeface="Times New Roman" panose="02020603050405020304" pitchFamily="18" charset="0"/>
                </a:rPr>
                <a:t> the timing characteristics of the PICOSEC </a:t>
              </a:r>
              <a:r>
                <a:rPr lang="en-GB" sz="800" i="1" dirty="0" err="1">
                  <a:cs typeface="Times New Roman" panose="02020603050405020304" pitchFamily="18" charset="0"/>
                </a:rPr>
                <a:t>Micromegas</a:t>
              </a:r>
              <a:r>
                <a:rPr lang="en-GB" sz="800" i="1" dirty="0">
                  <a:cs typeface="Times New Roman" panose="02020603050405020304" pitchFamily="18" charset="0"/>
                </a:rPr>
                <a:t> Detector”, </a:t>
              </a: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(2021) </a:t>
              </a:r>
              <a:r>
                <a:rPr lang="fr-FR" sz="800" dirty="0">
                  <a:solidFill>
                    <a:srgbClr val="0C7DBB"/>
                  </a:solidFill>
                  <a:latin typeface="NexusSans"/>
                  <a:hlinkClick r:id="rId4" tooltip="Persistent link using digital object identifier"/>
                </a:rPr>
                <a:t>https://doi.org/10.1016/j.nima.2021.165049</a:t>
              </a:r>
              <a:endParaRPr lang="fr-FR" sz="800" dirty="0"/>
            </a:p>
          </p:txBody>
        </p:sp>
      </p:grpSp>
      <p:sp>
        <p:nvSpPr>
          <p:cNvPr id="9" name="Line 4">
            <a:extLst>
              <a:ext uri="{FF2B5EF4-FFF2-40B4-BE49-F238E27FC236}">
                <a16:creationId xmlns:a16="http://schemas.microsoft.com/office/drawing/2014/main" id="{04E5819D-DB7D-1F8B-AC44-D132D6419A31}"/>
              </a:ext>
            </a:extLst>
          </p:cNvPr>
          <p:cNvSpPr/>
          <p:nvPr/>
        </p:nvSpPr>
        <p:spPr>
          <a:xfrm>
            <a:off x="6565839" y="639450"/>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11" name="Rectangle 10">
            <a:extLst>
              <a:ext uri="{FF2B5EF4-FFF2-40B4-BE49-F238E27FC236}">
                <a16:creationId xmlns:a16="http://schemas.microsoft.com/office/drawing/2014/main" id="{DD3BBF8A-5043-7351-4A03-BB249526E7FE}"/>
              </a:ext>
            </a:extLst>
          </p:cNvPr>
          <p:cNvSpPr/>
          <p:nvPr/>
        </p:nvSpPr>
        <p:spPr>
          <a:xfrm>
            <a:off x="6935300" y="599052"/>
            <a:ext cx="4956359" cy="1418209"/>
          </a:xfrm>
          <a:prstGeom prst="rect">
            <a:avLst/>
          </a:prstGeom>
        </p:spPr>
        <p:txBody>
          <a:bodyPr wrap="square">
            <a:spAutoFit/>
          </a:bodyPr>
          <a:lstStyle/>
          <a:p>
            <a:pPr marL="609630" lvl="1" indent="-304815">
              <a:lnSpc>
                <a:spcPts val="2079"/>
              </a:lnSpc>
              <a:buFont typeface="Arial" panose="020B0604020202020204" pitchFamily="34" charset="0"/>
              <a:buChar char="•"/>
            </a:pPr>
            <a:r>
              <a:rPr lang="en-US" sz="1600" dirty="0">
                <a:solidFill>
                  <a:srgbClr val="C00000"/>
                </a:solidFill>
              </a:rPr>
              <a:t>Mesh Transparency</a:t>
            </a:r>
          </a:p>
          <a:p>
            <a:pPr marL="609630" lvl="1" indent="-304815">
              <a:lnSpc>
                <a:spcPts val="2079"/>
              </a:lnSpc>
              <a:buFont typeface="Arial" panose="020B0604020202020204" pitchFamily="34" charset="0"/>
              <a:buChar char="•"/>
            </a:pPr>
            <a:r>
              <a:rPr lang="en-US" sz="1600" dirty="0"/>
              <a:t>Predicting the transparency of Micromegas meshes</a:t>
            </a:r>
          </a:p>
          <a:p>
            <a:pPr marL="609630" lvl="1" indent="-304815">
              <a:lnSpc>
                <a:spcPts val="2079"/>
              </a:lnSpc>
              <a:buFont typeface="Arial" panose="020B0604020202020204" pitchFamily="34" charset="0"/>
              <a:buChar char="•"/>
            </a:pPr>
            <a:r>
              <a:rPr lang="en-US" sz="1600" dirty="0"/>
              <a:t>The arrival time on the mesh is sensitive to initial avalanche fluctuations</a:t>
            </a:r>
          </a:p>
        </p:txBody>
      </p:sp>
      <p:pic>
        <p:nvPicPr>
          <p:cNvPr id="13" name="Picture 12">
            <a:extLst>
              <a:ext uri="{FF2B5EF4-FFF2-40B4-BE49-F238E27FC236}">
                <a16:creationId xmlns:a16="http://schemas.microsoft.com/office/drawing/2014/main" id="{2474FFF9-F415-088A-A573-315C17CF5CC1}"/>
              </a:ext>
            </a:extLst>
          </p:cNvPr>
          <p:cNvPicPr>
            <a:picLocks noChangeAspect="1"/>
          </p:cNvPicPr>
          <p:nvPr/>
        </p:nvPicPr>
        <p:blipFill>
          <a:blip r:embed="rId5"/>
          <a:stretch>
            <a:fillRect/>
          </a:stretch>
        </p:blipFill>
        <p:spPr>
          <a:xfrm>
            <a:off x="7155908" y="1966535"/>
            <a:ext cx="4643826" cy="1275467"/>
          </a:xfrm>
          <a:prstGeom prst="rect">
            <a:avLst/>
          </a:prstGeom>
        </p:spPr>
      </p:pic>
      <p:pic>
        <p:nvPicPr>
          <p:cNvPr id="15" name="Picture 14">
            <a:extLst>
              <a:ext uri="{FF2B5EF4-FFF2-40B4-BE49-F238E27FC236}">
                <a16:creationId xmlns:a16="http://schemas.microsoft.com/office/drawing/2014/main" id="{83BEBA10-F062-6BB4-935A-F2CA78FDC4D4}"/>
              </a:ext>
            </a:extLst>
          </p:cNvPr>
          <p:cNvPicPr>
            <a:picLocks noChangeAspect="1"/>
          </p:cNvPicPr>
          <p:nvPr/>
        </p:nvPicPr>
        <p:blipFill>
          <a:blip r:embed="rId6"/>
          <a:stretch>
            <a:fillRect/>
          </a:stretch>
        </p:blipFill>
        <p:spPr>
          <a:xfrm>
            <a:off x="7331167" y="3201212"/>
            <a:ext cx="4416468" cy="777826"/>
          </a:xfrm>
          <a:prstGeom prst="rect">
            <a:avLst/>
          </a:prstGeom>
        </p:spPr>
      </p:pic>
      <p:sp>
        <p:nvSpPr>
          <p:cNvPr id="16" name="TextBox 15">
            <a:extLst>
              <a:ext uri="{FF2B5EF4-FFF2-40B4-BE49-F238E27FC236}">
                <a16:creationId xmlns:a16="http://schemas.microsoft.com/office/drawing/2014/main" id="{BEC1357B-F740-3591-3636-05EFBF9E0BFA}"/>
              </a:ext>
            </a:extLst>
          </p:cNvPr>
          <p:cNvSpPr txBox="1"/>
          <p:nvPr/>
        </p:nvSpPr>
        <p:spPr>
          <a:xfrm>
            <a:off x="7690912" y="6218607"/>
            <a:ext cx="4615543" cy="1107996"/>
          </a:xfrm>
          <a:prstGeom prst="rect">
            <a:avLst/>
          </a:prstGeom>
          <a:noFill/>
        </p:spPr>
        <p:txBody>
          <a:bodyPr wrap="square">
            <a:spAutoFit/>
          </a:bodyPr>
          <a:lstStyle/>
          <a:p>
            <a:r>
              <a:rPr lang="en-GB" sz="1100" dirty="0"/>
              <a:t>D. Janssens,  </a:t>
            </a:r>
            <a:r>
              <a:rPr lang="en-US" sz="1100" dirty="0"/>
              <a:t>Simulating Timing Performance of Micromegas Detector with Garfield++- The 8</a:t>
            </a:r>
            <a:r>
              <a:rPr lang="en-US" sz="1100" baseline="30000" dirty="0"/>
              <a:t>th</a:t>
            </a:r>
            <a:r>
              <a:rPr lang="en-US" sz="1100" dirty="0"/>
              <a:t> International Conference on MPGDs</a:t>
            </a:r>
          </a:p>
          <a:p>
            <a:r>
              <a:rPr lang="en-US" sz="1100" dirty="0">
                <a:hlinkClick r:id="rId7"/>
              </a:rPr>
              <a:t>https://indico.cern.ch/event/1453371/contributions/6146435/</a:t>
            </a:r>
            <a:r>
              <a:rPr lang="en-US" sz="1100" dirty="0"/>
              <a:t> </a:t>
            </a:r>
          </a:p>
          <a:p>
            <a:br>
              <a:rPr lang="en-US" sz="1100" dirty="0"/>
            </a:br>
            <a:endParaRPr lang="en-US" sz="1100" dirty="0"/>
          </a:p>
          <a:p>
            <a:endParaRPr lang="fr-FR" sz="1100" dirty="0">
              <a:latin typeface="NexusSans"/>
            </a:endParaRPr>
          </a:p>
        </p:txBody>
      </p:sp>
      <p:pic>
        <p:nvPicPr>
          <p:cNvPr id="18" name="Picture 17">
            <a:extLst>
              <a:ext uri="{FF2B5EF4-FFF2-40B4-BE49-F238E27FC236}">
                <a16:creationId xmlns:a16="http://schemas.microsoft.com/office/drawing/2014/main" id="{860EA658-140B-AA31-A95D-1D99617B9B7C}"/>
              </a:ext>
            </a:extLst>
          </p:cNvPr>
          <p:cNvPicPr>
            <a:picLocks noChangeAspect="1"/>
          </p:cNvPicPr>
          <p:nvPr/>
        </p:nvPicPr>
        <p:blipFill>
          <a:blip r:embed="rId8"/>
          <a:stretch>
            <a:fillRect/>
          </a:stretch>
        </p:blipFill>
        <p:spPr>
          <a:xfrm>
            <a:off x="8432266" y="3962169"/>
            <a:ext cx="2429534" cy="2256438"/>
          </a:xfrm>
          <a:prstGeom prst="rect">
            <a:avLst/>
          </a:prstGeom>
        </p:spPr>
      </p:pic>
      <p:sp>
        <p:nvSpPr>
          <p:cNvPr id="19" name="Slide Number Placeholder 18">
            <a:extLst>
              <a:ext uri="{FF2B5EF4-FFF2-40B4-BE49-F238E27FC236}">
                <a16:creationId xmlns:a16="http://schemas.microsoft.com/office/drawing/2014/main" id="{75E7E1FA-00A7-6B0F-27C7-75EA0F670FCB}"/>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43</a:t>
            </a:fld>
            <a:endParaRPr lang="fr-FR" sz="1000" dirty="0">
              <a:solidFill>
                <a:srgbClr val="666666"/>
              </a:solidFill>
              <a:cs typeface="Times" panose="02020603050405020304" pitchFamily="18" charset="0"/>
            </a:endParaRPr>
          </a:p>
        </p:txBody>
      </p:sp>
      <p:sp>
        <p:nvSpPr>
          <p:cNvPr id="20" name="Footer Placeholder 19">
            <a:extLst>
              <a:ext uri="{FF2B5EF4-FFF2-40B4-BE49-F238E27FC236}">
                <a16:creationId xmlns:a16="http://schemas.microsoft.com/office/drawing/2014/main" id="{2198A15A-9C60-9913-97D8-FE2743E42372}"/>
              </a:ext>
            </a:extLst>
          </p:cNvPr>
          <p:cNvSpPr>
            <a:spLocks noGrp="1"/>
          </p:cNvSpPr>
          <p:nvPr>
            <p:ph type="ftr" idx="12"/>
          </p:nvPr>
        </p:nvSpPr>
        <p:spPr/>
        <p:txBody>
          <a:bodyPr/>
          <a:lstStyle/>
          <a:p>
            <a:pPr algn="ctr"/>
            <a:r>
              <a:rPr lang="en-US"/>
              <a:t>CEPC 2025</a:t>
            </a:r>
            <a:endParaRPr lang="fr-FR" dirty="0"/>
          </a:p>
        </p:txBody>
      </p:sp>
    </p:spTree>
    <p:extLst>
      <p:ext uri="{BB962C8B-B14F-4D97-AF65-F5344CB8AC3E}">
        <p14:creationId xmlns:p14="http://schemas.microsoft.com/office/powerpoint/2010/main" val="136574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96" y="217747"/>
            <a:ext cx="10728325" cy="871827"/>
          </a:xfrm>
        </p:spPr>
        <p:txBody>
          <a:bodyPr/>
          <a:lstStyle/>
          <a:p>
            <a:r>
              <a:rPr lang="en-US" dirty="0"/>
              <a:t>Scalability…The importance of planarity</a:t>
            </a:r>
            <a:endParaRPr lang="fr-FR" dirty="0"/>
          </a:p>
        </p:txBody>
      </p:sp>
      <p:sp>
        <p:nvSpPr>
          <p:cNvPr id="6" name="TextBox 9"/>
          <p:cNvSpPr txBox="1"/>
          <p:nvPr/>
        </p:nvSpPr>
        <p:spPr>
          <a:xfrm>
            <a:off x="73400" y="866000"/>
            <a:ext cx="5782147"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The importance of planarity   </a:t>
            </a:r>
          </a:p>
          <a:p>
            <a:pPr marL="609630" lvl="1" indent="-304815">
              <a:lnSpc>
                <a:spcPts val="2079"/>
              </a:lnSpc>
              <a:buFont typeface="Arial" panose="020B0604020202020204" pitchFamily="34" charset="0"/>
              <a:buChar char="•"/>
            </a:pPr>
            <a:r>
              <a:rPr lang="en-US" sz="1600" dirty="0">
                <a:solidFill>
                  <a:srgbClr val="000000"/>
                </a:solidFill>
              </a:rPr>
              <a:t>1</a:t>
            </a:r>
            <a:r>
              <a:rPr lang="en-US" sz="1600" baseline="30000" dirty="0">
                <a:solidFill>
                  <a:srgbClr val="000000"/>
                </a:solidFill>
              </a:rPr>
              <a:t>st</a:t>
            </a:r>
            <a:r>
              <a:rPr lang="en-US" sz="1600" dirty="0">
                <a:solidFill>
                  <a:srgbClr val="000000"/>
                </a:solidFill>
              </a:rPr>
              <a:t> multichannel prototype tested  </a:t>
            </a:r>
          </a:p>
          <a:p>
            <a:pPr marL="609630" lvl="1" indent="-304815">
              <a:lnSpc>
                <a:spcPts val="2079"/>
              </a:lnSpc>
              <a:buFont typeface="Arial" panose="020B0604020202020204" pitchFamily="34" charset="0"/>
              <a:buChar char="•"/>
            </a:pPr>
            <a:r>
              <a:rPr lang="en-US" sz="1600" dirty="0">
                <a:solidFill>
                  <a:srgbClr val="000000"/>
                </a:solidFill>
              </a:rPr>
              <a:t>19-hexagonal pad prototype, MgF2, </a:t>
            </a:r>
            <a:r>
              <a:rPr lang="en-US" sz="1600" dirty="0" err="1">
                <a:solidFill>
                  <a:srgbClr val="000000"/>
                </a:solidFill>
              </a:rPr>
              <a:t>CsI</a:t>
            </a:r>
            <a:r>
              <a:rPr lang="en-US" sz="1600" dirty="0">
                <a:solidFill>
                  <a:srgbClr val="000000"/>
                </a:solidFill>
              </a:rPr>
              <a:t>, 200</a:t>
            </a:r>
            <a:r>
              <a:rPr lang="el-GR" sz="1600" dirty="0">
                <a:solidFill>
                  <a:srgbClr val="000000"/>
                </a:solidFill>
              </a:rPr>
              <a:t>μ</a:t>
            </a:r>
            <a:r>
              <a:rPr lang="en-US" sz="1600" dirty="0">
                <a:solidFill>
                  <a:srgbClr val="000000"/>
                </a:solidFill>
              </a:rPr>
              <a:t>m drift gap  </a:t>
            </a:r>
          </a:p>
        </p:txBody>
      </p:sp>
      <p:pic>
        <p:nvPicPr>
          <p:cNvPr id="7" name="Picture 6"/>
          <p:cNvPicPr>
            <a:picLocks noChangeAspect="1"/>
          </p:cNvPicPr>
          <p:nvPr/>
        </p:nvPicPr>
        <p:blipFill>
          <a:blip r:embed="rId3"/>
          <a:stretch>
            <a:fillRect/>
          </a:stretch>
        </p:blipFill>
        <p:spPr>
          <a:xfrm>
            <a:off x="313293" y="4950655"/>
            <a:ext cx="2304256" cy="1224818"/>
          </a:xfrm>
          <a:prstGeom prst="rect">
            <a:avLst/>
          </a:prstGeom>
        </p:spPr>
      </p:pic>
      <p:pic>
        <p:nvPicPr>
          <p:cNvPr id="12" name="Picture 11"/>
          <p:cNvPicPr>
            <a:picLocks noChangeAspect="1"/>
          </p:cNvPicPr>
          <p:nvPr/>
        </p:nvPicPr>
        <p:blipFill>
          <a:blip r:embed="rId4"/>
          <a:stretch>
            <a:fillRect/>
          </a:stretch>
        </p:blipFill>
        <p:spPr>
          <a:xfrm>
            <a:off x="6266160" y="1191356"/>
            <a:ext cx="2527406" cy="2310298"/>
          </a:xfrm>
          <a:prstGeom prst="rect">
            <a:avLst/>
          </a:prstGeom>
        </p:spPr>
      </p:pic>
      <p:sp>
        <p:nvSpPr>
          <p:cNvPr id="13" name="TextBox 9"/>
          <p:cNvSpPr txBox="1"/>
          <p:nvPr/>
        </p:nvSpPr>
        <p:spPr>
          <a:xfrm>
            <a:off x="313293" y="3875161"/>
            <a:ext cx="4054515" cy="10565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000000"/>
                </a:solidFill>
              </a:rPr>
              <a:t>Variation on timing resolution</a:t>
            </a:r>
          </a:p>
          <a:p>
            <a:pPr marL="609630" lvl="1" indent="-304815">
              <a:lnSpc>
                <a:spcPts val="2079"/>
              </a:lnSpc>
              <a:buFont typeface="Arial" panose="020B0604020202020204" pitchFamily="34" charset="0"/>
              <a:buChar char="•"/>
            </a:pPr>
            <a:r>
              <a:rPr lang="en-US" sz="1600" dirty="0">
                <a:solidFill>
                  <a:srgbClr val="C00000"/>
                </a:solidFill>
              </a:rPr>
              <a:t>Non uniformity of the drift field gap</a:t>
            </a:r>
          </a:p>
          <a:p>
            <a:pPr marL="609630" lvl="1" indent="-304815">
              <a:lnSpc>
                <a:spcPts val="2079"/>
              </a:lnSpc>
              <a:buFont typeface="Arial" panose="020B0604020202020204" pitchFamily="34" charset="0"/>
              <a:buChar char="•"/>
            </a:pPr>
            <a:r>
              <a:rPr lang="en-US" sz="1600" dirty="0">
                <a:solidFill>
                  <a:srgbClr val="C00000"/>
                </a:solidFill>
              </a:rPr>
              <a:t>Different gain in single pad area </a:t>
            </a:r>
            <a:endParaRPr lang="en-US" sz="1600" dirty="0">
              <a:solidFill>
                <a:srgbClr val="000000"/>
              </a:solidFill>
            </a:endParaRPr>
          </a:p>
          <a:p>
            <a:pPr marL="609630" lvl="1" indent="-304815">
              <a:lnSpc>
                <a:spcPts val="2079"/>
              </a:lnSpc>
              <a:buFont typeface="Arial" panose="020B0604020202020204" pitchFamily="34" charset="0"/>
              <a:buChar char="•"/>
            </a:pPr>
            <a:endParaRPr lang="en-US" sz="1600" dirty="0">
              <a:solidFill>
                <a:srgbClr val="000000"/>
              </a:solidFill>
            </a:endParaRPr>
          </a:p>
        </p:txBody>
      </p:sp>
      <p:pic>
        <p:nvPicPr>
          <p:cNvPr id="9" name="Picture 8"/>
          <p:cNvPicPr>
            <a:picLocks noChangeAspect="1"/>
          </p:cNvPicPr>
          <p:nvPr/>
        </p:nvPicPr>
        <p:blipFill>
          <a:blip r:embed="rId5"/>
          <a:stretch>
            <a:fillRect/>
          </a:stretch>
        </p:blipFill>
        <p:spPr>
          <a:xfrm>
            <a:off x="2678724" y="1989236"/>
            <a:ext cx="2704438" cy="1525161"/>
          </a:xfrm>
          <a:prstGeom prst="rect">
            <a:avLst/>
          </a:prstGeom>
        </p:spPr>
      </p:pic>
      <p:grpSp>
        <p:nvGrpSpPr>
          <p:cNvPr id="30" name="Group 29">
            <a:extLst>
              <a:ext uri="{FF2B5EF4-FFF2-40B4-BE49-F238E27FC236}">
                <a16:creationId xmlns:a16="http://schemas.microsoft.com/office/drawing/2014/main" id="{C44770B9-CD37-C0A1-97E4-6B9702FD6043}"/>
              </a:ext>
            </a:extLst>
          </p:cNvPr>
          <p:cNvGrpSpPr/>
          <p:nvPr/>
        </p:nvGrpSpPr>
        <p:grpSpPr>
          <a:xfrm>
            <a:off x="2573348" y="5094159"/>
            <a:ext cx="3354809" cy="896202"/>
            <a:chOff x="2573348" y="5094159"/>
            <a:chExt cx="3354809" cy="896202"/>
          </a:xfrm>
        </p:grpSpPr>
        <p:pic>
          <p:nvPicPr>
            <p:cNvPr id="10" name="Picture 9"/>
            <p:cNvPicPr>
              <a:picLocks noChangeAspect="1"/>
            </p:cNvPicPr>
            <p:nvPr/>
          </p:nvPicPr>
          <p:blipFill rotWithShape="1">
            <a:blip r:embed="rId6"/>
            <a:srcRect t="3931"/>
            <a:stretch/>
          </p:blipFill>
          <p:spPr>
            <a:xfrm>
              <a:off x="2964474" y="5094159"/>
              <a:ext cx="1980951" cy="896202"/>
            </a:xfrm>
            <a:prstGeom prst="rect">
              <a:avLst/>
            </a:prstGeom>
          </p:spPr>
        </p:pic>
        <p:sp>
          <p:nvSpPr>
            <p:cNvPr id="15" name="Rectangle 14"/>
            <p:cNvSpPr/>
            <p:nvPr/>
          </p:nvSpPr>
          <p:spPr>
            <a:xfrm>
              <a:off x="2573348" y="5333839"/>
              <a:ext cx="3354809" cy="276999"/>
            </a:xfrm>
            <a:prstGeom prst="rect">
              <a:avLst/>
            </a:prstGeom>
          </p:spPr>
          <p:txBody>
            <a:bodyPr wrap="square">
              <a:spAutoFit/>
            </a:bodyPr>
            <a:lstStyle/>
            <a:p>
              <a:endParaRPr lang="fr-FR" sz="1200" b="1" dirty="0"/>
            </a:p>
          </p:txBody>
        </p:sp>
      </p:grpSp>
      <p:grpSp>
        <p:nvGrpSpPr>
          <p:cNvPr id="18" name="Group 17">
            <a:extLst>
              <a:ext uri="{FF2B5EF4-FFF2-40B4-BE49-F238E27FC236}">
                <a16:creationId xmlns:a16="http://schemas.microsoft.com/office/drawing/2014/main" id="{801213FA-1358-D529-DEF9-1818D4ADB1E1}"/>
              </a:ext>
            </a:extLst>
          </p:cNvPr>
          <p:cNvGrpSpPr/>
          <p:nvPr/>
        </p:nvGrpSpPr>
        <p:grpSpPr>
          <a:xfrm>
            <a:off x="6238445" y="3752462"/>
            <a:ext cx="3244662" cy="2705013"/>
            <a:chOff x="8862791" y="3825212"/>
            <a:chExt cx="3446890" cy="2918862"/>
          </a:xfrm>
        </p:grpSpPr>
        <p:pic>
          <p:nvPicPr>
            <p:cNvPr id="14" name="Picture 20">
              <a:extLst>
                <a:ext uri="{FF2B5EF4-FFF2-40B4-BE49-F238E27FC236}">
                  <a16:creationId xmlns:a16="http://schemas.microsoft.com/office/drawing/2014/main" id="{DB5225B3-E61D-D543-D2F3-0488D57A8313}"/>
                </a:ext>
              </a:extLst>
            </p:cNvPr>
            <p:cNvPicPr/>
            <p:nvPr/>
          </p:nvPicPr>
          <p:blipFill rotWithShape="1">
            <a:blip r:embed="rId7"/>
            <a:srcRect r="49198"/>
            <a:stretch/>
          </p:blipFill>
          <p:spPr>
            <a:xfrm>
              <a:off x="8862791" y="3825212"/>
              <a:ext cx="3154369" cy="2568659"/>
            </a:xfrm>
            <a:prstGeom prst="rect">
              <a:avLst/>
            </a:prstGeom>
            <a:ln>
              <a:noFill/>
            </a:ln>
          </p:spPr>
        </p:pic>
        <p:sp>
          <p:nvSpPr>
            <p:cNvPr id="17" name="Rectangle 16">
              <a:extLst>
                <a:ext uri="{FF2B5EF4-FFF2-40B4-BE49-F238E27FC236}">
                  <a16:creationId xmlns:a16="http://schemas.microsoft.com/office/drawing/2014/main" id="{98C0B4B3-345F-4716-A3AF-DF43EB5BB6C9}"/>
                </a:ext>
              </a:extLst>
            </p:cNvPr>
            <p:cNvSpPr/>
            <p:nvPr/>
          </p:nvSpPr>
          <p:spPr>
            <a:xfrm>
              <a:off x="8925305" y="6245911"/>
              <a:ext cx="3384376" cy="498163"/>
            </a:xfrm>
            <a:prstGeom prst="rect">
              <a:avLst/>
            </a:prstGeom>
          </p:spPr>
          <p:txBody>
            <a:bodyPr wrap="square">
              <a:spAutoFit/>
            </a:bodyPr>
            <a:lstStyle/>
            <a:p>
              <a:r>
                <a:rPr lang="en-GB" sz="800" spc="-2" dirty="0">
                  <a:solidFill>
                    <a:schemeClr val="tx1"/>
                  </a:solidFill>
                </a:rPr>
                <a:t>S. </a:t>
              </a:r>
              <a:r>
                <a:rPr lang="en-GB" sz="800" spc="-2" dirty="0" err="1">
                  <a:solidFill>
                    <a:schemeClr val="tx1"/>
                  </a:solidFill>
                </a:rPr>
                <a:t>Aune</a:t>
              </a:r>
              <a:r>
                <a:rPr lang="en-GB" sz="800" spc="-2" dirty="0">
                  <a:solidFill>
                    <a:schemeClr val="tx1"/>
                  </a:solidFill>
                </a:rPr>
                <a:t> et al, "</a:t>
              </a:r>
              <a:r>
                <a:rPr lang="en-GB" sz="800" i="1" spc="-2" dirty="0">
                  <a:solidFill>
                    <a:schemeClr val="tx1"/>
                  </a:solidFill>
                </a:rPr>
                <a:t>Timing performance of a multi-pad PICOSEC-</a:t>
              </a:r>
              <a:r>
                <a:rPr lang="en-GB" sz="800" i="1" spc="-2" dirty="0" err="1">
                  <a:solidFill>
                    <a:schemeClr val="tx1"/>
                  </a:solidFill>
                </a:rPr>
                <a:t>Micromegas</a:t>
              </a:r>
              <a:r>
                <a:rPr lang="en-GB" sz="800" i="1" spc="-2" dirty="0">
                  <a:solidFill>
                    <a:schemeClr val="tx1"/>
                  </a:solidFill>
                </a:rPr>
                <a:t> detector prototype</a:t>
              </a:r>
              <a:r>
                <a:rPr lang="en-GB" sz="800" spc="-2" dirty="0">
                  <a:solidFill>
                    <a:schemeClr val="tx1"/>
                  </a:solidFill>
                </a:rPr>
                <a:t>", </a:t>
              </a:r>
              <a:r>
                <a:rPr lang="en-GB" sz="800" spc="-2" dirty="0" err="1">
                  <a:solidFill>
                    <a:schemeClr val="tx1"/>
                  </a:solidFill>
                </a:rPr>
                <a:t>Nucl</a:t>
              </a:r>
              <a:r>
                <a:rPr lang="en-GB" sz="800" spc="-2" dirty="0">
                  <a:solidFill>
                    <a:schemeClr val="tx1"/>
                  </a:solidFill>
                </a:rPr>
                <a:t>. </a:t>
              </a:r>
              <a:r>
                <a:rPr lang="en-GB" sz="800" spc="-2" dirty="0" err="1">
                  <a:solidFill>
                    <a:schemeClr val="tx1"/>
                  </a:solidFill>
                </a:rPr>
                <a:t>Instrum</a:t>
              </a:r>
              <a:r>
                <a:rPr lang="en-GB" sz="800" spc="-2" dirty="0">
                  <a:solidFill>
                    <a:schemeClr val="tx1"/>
                  </a:solidFill>
                </a:rPr>
                <a:t>. </a:t>
              </a:r>
              <a:r>
                <a:rPr lang="en-GB" sz="800" spc="-2" dirty="0" err="1">
                  <a:solidFill>
                    <a:schemeClr val="tx1"/>
                  </a:solidFill>
                </a:rPr>
                <a:t>Meth.A</a:t>
              </a:r>
              <a:r>
                <a:rPr lang="en-GB" sz="800" spc="-2" dirty="0">
                  <a:solidFill>
                    <a:schemeClr val="tx1"/>
                  </a:solidFill>
                </a:rPr>
                <a:t> 993 (2021) 165076,</a:t>
              </a:r>
              <a:r>
                <a:rPr lang="en-GB" sz="800" u="sng" spc="-2" dirty="0">
                  <a:solidFill>
                    <a:srgbClr val="0000FF"/>
                  </a:solidFill>
                  <a:hlinkClick r:id="rId8"/>
                </a:rPr>
                <a:t>https://doi.org/10.1016/j.nima.2021.165076</a:t>
              </a:r>
              <a:r>
                <a:rPr lang="en-GB" sz="800" spc="-2" dirty="0">
                  <a:solidFill>
                    <a:srgbClr val="1F497D"/>
                  </a:solidFill>
                </a:rPr>
                <a:t> </a:t>
              </a:r>
              <a:endParaRPr lang="en-US" sz="800" spc="-2" dirty="0"/>
            </a:p>
          </p:txBody>
        </p:sp>
      </p:grpSp>
      <p:sp>
        <p:nvSpPr>
          <p:cNvPr id="11" name="CustomShape 12">
            <a:extLst>
              <a:ext uri="{FF2B5EF4-FFF2-40B4-BE49-F238E27FC236}">
                <a16:creationId xmlns:a16="http://schemas.microsoft.com/office/drawing/2014/main" id="{20D0E5D3-0988-D4FF-F9EE-6B0A01B5EBC7}"/>
              </a:ext>
            </a:extLst>
          </p:cNvPr>
          <p:cNvSpPr/>
          <p:nvPr/>
        </p:nvSpPr>
        <p:spPr>
          <a:xfrm rot="674791">
            <a:off x="9267135" y="313514"/>
            <a:ext cx="1348750" cy="55799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2018</a:t>
            </a:r>
            <a:endParaRPr lang="en-US" sz="2200" b="1" strike="noStrike" spc="-1" dirty="0">
              <a:latin typeface="Arial"/>
              <a:ea typeface="Noto Sans CJK SC"/>
            </a:endParaRPr>
          </a:p>
        </p:txBody>
      </p:sp>
      <p:grpSp>
        <p:nvGrpSpPr>
          <p:cNvPr id="31" name="Group 30">
            <a:extLst>
              <a:ext uri="{FF2B5EF4-FFF2-40B4-BE49-F238E27FC236}">
                <a16:creationId xmlns:a16="http://schemas.microsoft.com/office/drawing/2014/main" id="{2578E13E-2892-6D50-6026-FA32D6642C18}"/>
              </a:ext>
            </a:extLst>
          </p:cNvPr>
          <p:cNvGrpSpPr/>
          <p:nvPr/>
        </p:nvGrpSpPr>
        <p:grpSpPr>
          <a:xfrm>
            <a:off x="9255865" y="1040918"/>
            <a:ext cx="2392084" cy="2552629"/>
            <a:chOff x="6349069" y="881825"/>
            <a:chExt cx="2392084" cy="2552629"/>
          </a:xfrm>
        </p:grpSpPr>
        <p:pic>
          <p:nvPicPr>
            <p:cNvPr id="19" name="Picture 18">
              <a:extLst>
                <a:ext uri="{FF2B5EF4-FFF2-40B4-BE49-F238E27FC236}">
                  <a16:creationId xmlns:a16="http://schemas.microsoft.com/office/drawing/2014/main" id="{1600F018-2D14-BA38-AF1B-F8B0D13A51BE}"/>
                </a:ext>
              </a:extLst>
            </p:cNvPr>
            <p:cNvPicPr>
              <a:picLocks noChangeAspect="1"/>
            </p:cNvPicPr>
            <p:nvPr/>
          </p:nvPicPr>
          <p:blipFill>
            <a:blip r:embed="rId9"/>
            <a:stretch>
              <a:fillRect/>
            </a:stretch>
          </p:blipFill>
          <p:spPr>
            <a:xfrm>
              <a:off x="6349069" y="1132633"/>
              <a:ext cx="2309175" cy="2301821"/>
            </a:xfrm>
            <a:prstGeom prst="rect">
              <a:avLst/>
            </a:prstGeom>
          </p:spPr>
        </p:pic>
        <p:sp>
          <p:nvSpPr>
            <p:cNvPr id="20" name="Rectangle 19">
              <a:extLst>
                <a:ext uri="{FF2B5EF4-FFF2-40B4-BE49-F238E27FC236}">
                  <a16:creationId xmlns:a16="http://schemas.microsoft.com/office/drawing/2014/main" id="{DB260306-5291-0D76-CE2D-B4DB56D60AF2}"/>
                </a:ext>
              </a:extLst>
            </p:cNvPr>
            <p:cNvSpPr/>
            <p:nvPr/>
          </p:nvSpPr>
          <p:spPr>
            <a:xfrm>
              <a:off x="6562343" y="881825"/>
              <a:ext cx="2178810" cy="415498"/>
            </a:xfrm>
            <a:prstGeom prst="rect">
              <a:avLst/>
            </a:prstGeom>
          </p:spPr>
          <p:txBody>
            <a:bodyPr wrap="square">
              <a:spAutoFit/>
            </a:bodyPr>
            <a:lstStyle/>
            <a:p>
              <a:pPr algn="ctr">
                <a:spcBef>
                  <a:spcPts val="300"/>
                </a:spcBef>
              </a:pPr>
              <a:r>
                <a:rPr lang="en-US" sz="1050" dirty="0">
                  <a:latin typeface="LiberationSans"/>
                </a:rPr>
                <a:t>All tracks passing within  R&lt;2mm from the center of any pad</a:t>
              </a:r>
              <a:endParaRPr lang="en-GB" sz="1050" dirty="0"/>
            </a:p>
          </p:txBody>
        </p:sp>
        <p:sp>
          <p:nvSpPr>
            <p:cNvPr id="21" name="Rectangle 20">
              <a:extLst>
                <a:ext uri="{FF2B5EF4-FFF2-40B4-BE49-F238E27FC236}">
                  <a16:creationId xmlns:a16="http://schemas.microsoft.com/office/drawing/2014/main" id="{5CA15FC5-EC07-973C-D500-37C8A4FB1B52}"/>
                </a:ext>
              </a:extLst>
            </p:cNvPr>
            <p:cNvSpPr/>
            <p:nvPr/>
          </p:nvSpPr>
          <p:spPr>
            <a:xfrm>
              <a:off x="7674923" y="1314070"/>
              <a:ext cx="917239" cy="261610"/>
            </a:xfrm>
            <a:prstGeom prst="rect">
              <a:avLst/>
            </a:prstGeom>
          </p:spPr>
          <p:txBody>
            <a:bodyPr wrap="none">
              <a:spAutoFit/>
            </a:bodyPr>
            <a:lstStyle/>
            <a:p>
              <a:pPr algn="ctr"/>
              <a:r>
                <a:rPr lang="el-GR" sz="1100" b="1" dirty="0">
                  <a:solidFill>
                    <a:srgbClr val="C00000"/>
                  </a:solidFill>
                  <a:effectLst>
                    <a:outerShdw blurRad="38100" dist="38100" dir="2700000" algn="tl">
                      <a:srgbClr val="000000">
                        <a:alpha val="43137"/>
                      </a:srgbClr>
                    </a:outerShdw>
                  </a:effectLst>
                </a:rPr>
                <a:t>σ = </a:t>
              </a:r>
              <a:r>
                <a:rPr lang="en-US" sz="1100" b="1" dirty="0">
                  <a:solidFill>
                    <a:srgbClr val="C00000"/>
                  </a:solidFill>
                  <a:effectLst>
                    <a:outerShdw blurRad="38100" dist="38100" dir="2700000" algn="tl">
                      <a:srgbClr val="000000">
                        <a:alpha val="43137"/>
                      </a:srgbClr>
                    </a:outerShdw>
                  </a:effectLst>
                </a:rPr>
                <a:t>25.8</a:t>
              </a:r>
              <a:r>
                <a:rPr lang="el-GR" sz="1100" b="1" dirty="0">
                  <a:solidFill>
                    <a:srgbClr val="C00000"/>
                  </a:solidFill>
                  <a:effectLst>
                    <a:outerShdw blurRad="38100" dist="38100" dir="2700000" algn="tl">
                      <a:srgbClr val="000000">
                        <a:alpha val="43137"/>
                      </a:srgbClr>
                    </a:outerShdw>
                  </a:effectLst>
                </a:rPr>
                <a:t> </a:t>
              </a:r>
              <a:r>
                <a:rPr lang="en-US" sz="1100" b="1" dirty="0" err="1">
                  <a:solidFill>
                    <a:srgbClr val="C00000"/>
                  </a:solidFill>
                  <a:effectLst>
                    <a:outerShdw blurRad="38100" dist="38100" dir="2700000" algn="tl">
                      <a:srgbClr val="000000">
                        <a:alpha val="43137"/>
                      </a:srgbClr>
                    </a:outerShdw>
                  </a:effectLst>
                </a:rPr>
                <a:t>ps</a:t>
              </a:r>
              <a:endParaRPr lang="fr-FR" sz="1050" b="1" dirty="0">
                <a:solidFill>
                  <a:srgbClr val="C00000"/>
                </a:solidFill>
                <a:effectLst>
                  <a:outerShdw blurRad="38100" dist="38100" dir="2700000" algn="tl">
                    <a:srgbClr val="000000">
                      <a:alpha val="43137"/>
                    </a:srgbClr>
                  </a:outerShdw>
                </a:effectLst>
              </a:endParaRPr>
            </a:p>
          </p:txBody>
        </p:sp>
      </p:grpSp>
      <p:grpSp>
        <p:nvGrpSpPr>
          <p:cNvPr id="32" name="Group 31">
            <a:extLst>
              <a:ext uri="{FF2B5EF4-FFF2-40B4-BE49-F238E27FC236}">
                <a16:creationId xmlns:a16="http://schemas.microsoft.com/office/drawing/2014/main" id="{409B2AC2-86D2-CB7C-090D-79B09A1F3C64}"/>
              </a:ext>
            </a:extLst>
          </p:cNvPr>
          <p:cNvGrpSpPr/>
          <p:nvPr/>
        </p:nvGrpSpPr>
        <p:grpSpPr>
          <a:xfrm>
            <a:off x="9365500" y="3845182"/>
            <a:ext cx="2386088" cy="2241246"/>
            <a:chOff x="6349069" y="3693712"/>
            <a:chExt cx="2386088" cy="2241246"/>
          </a:xfrm>
        </p:grpSpPr>
        <p:pic>
          <p:nvPicPr>
            <p:cNvPr id="16" name="Picture 15">
              <a:extLst>
                <a:ext uri="{FF2B5EF4-FFF2-40B4-BE49-F238E27FC236}">
                  <a16:creationId xmlns:a16="http://schemas.microsoft.com/office/drawing/2014/main" id="{94B5175A-BEC5-E920-B4EB-D0547077D1A4}"/>
                </a:ext>
              </a:extLst>
            </p:cNvPr>
            <p:cNvPicPr>
              <a:picLocks noChangeAspect="1"/>
            </p:cNvPicPr>
            <p:nvPr/>
          </p:nvPicPr>
          <p:blipFill>
            <a:blip r:embed="rId10"/>
            <a:stretch>
              <a:fillRect/>
            </a:stretch>
          </p:blipFill>
          <p:spPr>
            <a:xfrm>
              <a:off x="6349069" y="3693712"/>
              <a:ext cx="2386088" cy="2241246"/>
            </a:xfrm>
            <a:prstGeom prst="rect">
              <a:avLst/>
            </a:prstGeom>
          </p:spPr>
        </p:pic>
        <p:pic>
          <p:nvPicPr>
            <p:cNvPr id="22" name="Picture 21">
              <a:extLst>
                <a:ext uri="{FF2B5EF4-FFF2-40B4-BE49-F238E27FC236}">
                  <a16:creationId xmlns:a16="http://schemas.microsoft.com/office/drawing/2014/main" id="{E77D23E5-6B45-104B-7626-F22345982FCE}"/>
                </a:ext>
              </a:extLst>
            </p:cNvPr>
            <p:cNvPicPr>
              <a:picLocks noChangeAspect="1"/>
            </p:cNvPicPr>
            <p:nvPr/>
          </p:nvPicPr>
          <p:blipFill rotWithShape="1">
            <a:blip r:embed="rId11"/>
            <a:srcRect b="28408"/>
            <a:stretch/>
          </p:blipFill>
          <p:spPr>
            <a:xfrm rot="16200000">
              <a:off x="6428077" y="4182928"/>
              <a:ext cx="958854" cy="343228"/>
            </a:xfrm>
            <a:prstGeom prst="rect">
              <a:avLst/>
            </a:prstGeom>
          </p:spPr>
        </p:pic>
        <p:sp>
          <p:nvSpPr>
            <p:cNvPr id="23" name="Rectangle 22">
              <a:extLst>
                <a:ext uri="{FF2B5EF4-FFF2-40B4-BE49-F238E27FC236}">
                  <a16:creationId xmlns:a16="http://schemas.microsoft.com/office/drawing/2014/main" id="{32861459-10C6-A3D6-55ED-A3CF999A3CD7}"/>
                </a:ext>
              </a:extLst>
            </p:cNvPr>
            <p:cNvSpPr/>
            <p:nvPr/>
          </p:nvSpPr>
          <p:spPr>
            <a:xfrm>
              <a:off x="7741006" y="3804961"/>
              <a:ext cx="917238" cy="261610"/>
            </a:xfrm>
            <a:prstGeom prst="rect">
              <a:avLst/>
            </a:prstGeom>
          </p:spPr>
          <p:txBody>
            <a:bodyPr wrap="none">
              <a:spAutoFit/>
            </a:bodyPr>
            <a:lstStyle/>
            <a:p>
              <a:pPr algn="ctr"/>
              <a:r>
                <a:rPr lang="el-GR" sz="1100" b="1" dirty="0">
                  <a:solidFill>
                    <a:srgbClr val="C00000"/>
                  </a:solidFill>
                  <a:effectLst>
                    <a:outerShdw blurRad="38100" dist="38100" dir="2700000" algn="tl">
                      <a:srgbClr val="000000">
                        <a:alpha val="43137"/>
                      </a:srgbClr>
                    </a:outerShdw>
                  </a:effectLst>
                </a:rPr>
                <a:t>σ = </a:t>
              </a:r>
              <a:r>
                <a:rPr lang="en-US" sz="1100" b="1" dirty="0">
                  <a:solidFill>
                    <a:srgbClr val="C00000"/>
                  </a:solidFill>
                  <a:effectLst>
                    <a:outerShdw blurRad="38100" dist="38100" dir="2700000" algn="tl">
                      <a:srgbClr val="000000">
                        <a:alpha val="43137"/>
                      </a:srgbClr>
                    </a:outerShdw>
                  </a:effectLst>
                </a:rPr>
                <a:t>32.2</a:t>
              </a:r>
              <a:r>
                <a:rPr lang="el-GR" sz="1100" b="1" dirty="0">
                  <a:solidFill>
                    <a:srgbClr val="C00000"/>
                  </a:solidFill>
                  <a:effectLst>
                    <a:outerShdw blurRad="38100" dist="38100" dir="2700000" algn="tl">
                      <a:srgbClr val="000000">
                        <a:alpha val="43137"/>
                      </a:srgbClr>
                    </a:outerShdw>
                  </a:effectLst>
                </a:rPr>
                <a:t> </a:t>
              </a:r>
              <a:r>
                <a:rPr lang="en-US" sz="1100" b="1" dirty="0" err="1">
                  <a:solidFill>
                    <a:srgbClr val="C00000"/>
                  </a:solidFill>
                  <a:effectLst>
                    <a:outerShdw blurRad="38100" dist="38100" dir="2700000" algn="tl">
                      <a:srgbClr val="000000">
                        <a:alpha val="43137"/>
                      </a:srgbClr>
                    </a:outerShdw>
                  </a:effectLst>
                </a:rPr>
                <a:t>ps</a:t>
              </a:r>
              <a:endParaRPr lang="fr-FR" sz="1050" b="1" dirty="0">
                <a:solidFill>
                  <a:srgbClr val="C00000"/>
                </a:solidFill>
                <a:effectLst>
                  <a:outerShdw blurRad="38100" dist="38100" dir="2700000" algn="tl">
                    <a:srgbClr val="000000">
                      <a:alpha val="43137"/>
                    </a:srgbClr>
                  </a:outerShdw>
                </a:effectLst>
              </a:endParaRPr>
            </a:p>
          </p:txBody>
        </p:sp>
      </p:grpSp>
      <p:grpSp>
        <p:nvGrpSpPr>
          <p:cNvPr id="28" name="Group 27">
            <a:extLst>
              <a:ext uri="{FF2B5EF4-FFF2-40B4-BE49-F238E27FC236}">
                <a16:creationId xmlns:a16="http://schemas.microsoft.com/office/drawing/2014/main" id="{8BD4B236-F311-1A65-6486-26D577F79510}"/>
              </a:ext>
            </a:extLst>
          </p:cNvPr>
          <p:cNvGrpSpPr/>
          <p:nvPr/>
        </p:nvGrpSpPr>
        <p:grpSpPr>
          <a:xfrm>
            <a:off x="194473" y="1808470"/>
            <a:ext cx="2220317" cy="1884051"/>
            <a:chOff x="237133" y="1907345"/>
            <a:chExt cx="2220317" cy="1884051"/>
          </a:xfrm>
        </p:grpSpPr>
        <p:grpSp>
          <p:nvGrpSpPr>
            <p:cNvPr id="24" name="Group 23">
              <a:extLst>
                <a:ext uri="{FF2B5EF4-FFF2-40B4-BE49-F238E27FC236}">
                  <a16:creationId xmlns:a16="http://schemas.microsoft.com/office/drawing/2014/main" id="{BF1F9DF2-0CBC-F36E-C5E6-E183E397FDB3}"/>
                </a:ext>
              </a:extLst>
            </p:cNvPr>
            <p:cNvGrpSpPr/>
            <p:nvPr/>
          </p:nvGrpSpPr>
          <p:grpSpPr>
            <a:xfrm>
              <a:off x="237133" y="1907345"/>
              <a:ext cx="2220317" cy="1884051"/>
              <a:chOff x="5385981" y="4127554"/>
              <a:chExt cx="2620425" cy="2204654"/>
            </a:xfrm>
          </p:grpSpPr>
          <p:pic>
            <p:nvPicPr>
              <p:cNvPr id="25" name="Picture 24">
                <a:extLst>
                  <a:ext uri="{FF2B5EF4-FFF2-40B4-BE49-F238E27FC236}">
                    <a16:creationId xmlns:a16="http://schemas.microsoft.com/office/drawing/2014/main" id="{4B382410-0176-687A-AC87-404E18B8AE5A}"/>
                  </a:ext>
                </a:extLst>
              </p:cNvPr>
              <p:cNvPicPr>
                <a:picLocks noChangeAspect="1"/>
              </p:cNvPicPr>
              <p:nvPr/>
            </p:nvPicPr>
            <p:blipFill>
              <a:blip r:embed="rId12">
                <a:alphaModFix/>
              </a:blip>
              <a:stretch>
                <a:fillRect/>
              </a:stretch>
            </p:blipFill>
            <p:spPr>
              <a:xfrm>
                <a:off x="5750878" y="4127554"/>
                <a:ext cx="1805593" cy="1862698"/>
              </a:xfrm>
              <a:prstGeom prst="rect">
                <a:avLst/>
              </a:prstGeom>
            </p:spPr>
          </p:pic>
          <p:sp>
            <p:nvSpPr>
              <p:cNvPr id="26" name="TextBox 25">
                <a:extLst>
                  <a:ext uri="{FF2B5EF4-FFF2-40B4-BE49-F238E27FC236}">
                    <a16:creationId xmlns:a16="http://schemas.microsoft.com/office/drawing/2014/main" id="{0C16D654-CF21-EF4D-6AC0-FA118F70176B}"/>
                  </a:ext>
                </a:extLst>
              </p:cNvPr>
              <p:cNvSpPr txBox="1"/>
              <p:nvPr/>
            </p:nvSpPr>
            <p:spPr>
              <a:xfrm>
                <a:off x="5385981" y="6008073"/>
                <a:ext cx="2620425" cy="324135"/>
              </a:xfrm>
              <a:prstGeom prst="rect">
                <a:avLst/>
              </a:prstGeom>
              <a:noFill/>
            </p:spPr>
            <p:txBody>
              <a:bodyPr wrap="square">
                <a:spAutoFit/>
              </a:bodyPr>
              <a:lstStyle/>
              <a:p>
                <a:r>
                  <a:rPr lang="en-US" sz="1200" b="1" dirty="0"/>
                  <a:t>19 channel anode </a:t>
                </a:r>
                <a:r>
                  <a:rPr lang="en-US" sz="1200" b="1" dirty="0">
                    <a:sym typeface="Symbol" panose="05050102010706020507" pitchFamily="18" charset="2"/>
                  </a:rPr>
                  <a:t>     1 </a:t>
                </a:r>
                <a:r>
                  <a:rPr lang="en-US" sz="1200" b="1" dirty="0"/>
                  <a:t>cm</a:t>
                </a:r>
              </a:p>
            </p:txBody>
          </p:sp>
        </p:grpSp>
        <p:sp>
          <p:nvSpPr>
            <p:cNvPr id="27" name="Hexagon 26">
              <a:extLst>
                <a:ext uri="{FF2B5EF4-FFF2-40B4-BE49-F238E27FC236}">
                  <a16:creationId xmlns:a16="http://schemas.microsoft.com/office/drawing/2014/main" id="{D87737BA-3A1D-0AD9-FDC6-CFDC7A891EE8}"/>
                </a:ext>
              </a:extLst>
            </p:cNvPr>
            <p:cNvSpPr/>
            <p:nvPr/>
          </p:nvSpPr>
          <p:spPr>
            <a:xfrm>
              <a:off x="1640633" y="3564191"/>
              <a:ext cx="174949" cy="145899"/>
            </a:xfrm>
            <a:prstGeom prst="hexagon">
              <a:avLst/>
            </a:prstGeom>
            <a:solidFill>
              <a:schemeClr val="bg2"/>
            </a:solidFill>
            <a:ln w="222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l-GR" dirty="0"/>
            </a:p>
          </p:txBody>
        </p:sp>
      </p:grpSp>
      <p:sp>
        <p:nvSpPr>
          <p:cNvPr id="4" name="Line 4">
            <a:extLst>
              <a:ext uri="{FF2B5EF4-FFF2-40B4-BE49-F238E27FC236}">
                <a16:creationId xmlns:a16="http://schemas.microsoft.com/office/drawing/2014/main" id="{6D1BE78A-8F48-4B07-25DA-2A4C659AAD87}"/>
              </a:ext>
            </a:extLst>
          </p:cNvPr>
          <p:cNvSpPr/>
          <p:nvPr/>
        </p:nvSpPr>
        <p:spPr>
          <a:xfrm>
            <a:off x="6137955" y="756378"/>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8" name="Line 4">
            <a:extLst>
              <a:ext uri="{FF2B5EF4-FFF2-40B4-BE49-F238E27FC236}">
                <a16:creationId xmlns:a16="http://schemas.microsoft.com/office/drawing/2014/main" id="{13AEB113-9722-7FFD-B829-8A3B47980BD5}"/>
              </a:ext>
            </a:extLst>
          </p:cNvPr>
          <p:cNvSpPr/>
          <p:nvPr/>
        </p:nvSpPr>
        <p:spPr>
          <a:xfrm flipV="1">
            <a:off x="6144358" y="3699764"/>
            <a:ext cx="6047640" cy="52698"/>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29" name="TextBox 28">
            <a:extLst>
              <a:ext uri="{FF2B5EF4-FFF2-40B4-BE49-F238E27FC236}">
                <a16:creationId xmlns:a16="http://schemas.microsoft.com/office/drawing/2014/main" id="{973F0C77-D39F-CAC7-11F3-D30E4FBB4123}"/>
              </a:ext>
            </a:extLst>
          </p:cNvPr>
          <p:cNvSpPr txBox="1"/>
          <p:nvPr/>
        </p:nvSpPr>
        <p:spPr>
          <a:xfrm>
            <a:off x="9365500" y="6214674"/>
            <a:ext cx="2999632" cy="276999"/>
          </a:xfrm>
          <a:prstGeom prst="rect">
            <a:avLst/>
          </a:prstGeom>
          <a:noFill/>
        </p:spPr>
        <p:txBody>
          <a:bodyPr wrap="square">
            <a:spAutoFit/>
          </a:bodyPr>
          <a:lstStyle/>
          <a:p>
            <a:r>
              <a:rPr lang="en-US" sz="1200" b="1" dirty="0"/>
              <a:t>*</a:t>
            </a:r>
            <a:r>
              <a:rPr lang="en-US" sz="1200" b="1" dirty="0" err="1"/>
              <a:t>AUTh</a:t>
            </a:r>
            <a:r>
              <a:rPr lang="en-US" sz="1200" b="1" dirty="0"/>
              <a:t>-Spyros </a:t>
            </a:r>
            <a:r>
              <a:rPr lang="en-US" sz="1200" b="1" dirty="0" err="1"/>
              <a:t>Tzamarias</a:t>
            </a:r>
            <a:endParaRPr lang="el-GR" sz="1200" dirty="0"/>
          </a:p>
        </p:txBody>
      </p:sp>
      <p:sp>
        <p:nvSpPr>
          <p:cNvPr id="3" name="Slide Number Placeholder 2">
            <a:extLst>
              <a:ext uri="{FF2B5EF4-FFF2-40B4-BE49-F238E27FC236}">
                <a16:creationId xmlns:a16="http://schemas.microsoft.com/office/drawing/2014/main" id="{AF7606AF-2A60-0144-4AA0-F94E92BC9496}"/>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44</a:t>
            </a:fld>
            <a:endParaRPr lang="fr-FR" sz="1000" dirty="0">
              <a:solidFill>
                <a:srgbClr val="666666"/>
              </a:solidFill>
              <a:cs typeface="Times" panose="02020603050405020304" pitchFamily="18" charset="0"/>
            </a:endParaRPr>
          </a:p>
        </p:txBody>
      </p:sp>
      <p:sp>
        <p:nvSpPr>
          <p:cNvPr id="33" name="Footer Placeholder 32">
            <a:extLst>
              <a:ext uri="{FF2B5EF4-FFF2-40B4-BE49-F238E27FC236}">
                <a16:creationId xmlns:a16="http://schemas.microsoft.com/office/drawing/2014/main" id="{F0315E19-F950-7A70-39BF-82D07FAE0113}"/>
              </a:ext>
            </a:extLst>
          </p:cNvPr>
          <p:cNvSpPr>
            <a:spLocks noGrp="1"/>
          </p:cNvSpPr>
          <p:nvPr>
            <p:ph type="ftr" idx="12"/>
          </p:nvPr>
        </p:nvSpPr>
        <p:spPr/>
        <p:txBody>
          <a:bodyPr/>
          <a:lstStyle/>
          <a:p>
            <a:r>
              <a:rPr lang="en-US"/>
              <a:t>CEPC 2025</a:t>
            </a:r>
            <a:endParaRPr lang="fr-FR" dirty="0"/>
          </a:p>
        </p:txBody>
      </p:sp>
    </p:spTree>
    <p:extLst>
      <p:ext uri="{BB962C8B-B14F-4D97-AF65-F5344CB8AC3E}">
        <p14:creationId xmlns:p14="http://schemas.microsoft.com/office/powerpoint/2010/main" val="4076941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4"/>
          <p:cNvSpPr/>
          <p:nvPr/>
        </p:nvSpPr>
        <p:spPr>
          <a:xfrm>
            <a:off x="6384032"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8" name="Line 4"/>
          <p:cNvSpPr/>
          <p:nvPr/>
        </p:nvSpPr>
        <p:spPr>
          <a:xfrm>
            <a:off x="6384032" y="4048446"/>
            <a:ext cx="5801213" cy="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mc:AlternateContent xmlns:mc="http://schemas.openxmlformats.org/markup-compatibility/2006" xmlns:a14="http://schemas.microsoft.com/office/drawing/2010/main">
        <mc:Choice Requires="a14">
          <p:sp>
            <p:nvSpPr>
              <p:cNvPr id="9" name="TextBox 9">
                <a:extLst>
                  <a:ext uri="{FF2B5EF4-FFF2-40B4-BE49-F238E27FC236}">
                    <a16:creationId xmlns:a16="http://schemas.microsoft.com/office/drawing/2014/main" id="{98480BD5-7108-AB02-AAEA-F55E7A8C9C7F}"/>
                  </a:ext>
                </a:extLst>
              </p:cNvPr>
              <p:cNvSpPr txBox="1"/>
              <p:nvPr/>
            </p:nvSpPr>
            <p:spPr>
              <a:xfrm>
                <a:off x="110853" y="700738"/>
                <a:ext cx="5737726" cy="5177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latin typeface="Barlow SemiCondensed"/>
                  </a:rPr>
                  <a:t>Tree</a:t>
                </a:r>
                <a:r>
                  <a:rPr lang="en-US" sz="1600" dirty="0">
                    <a:latin typeface="Barlow SemiCondensed"/>
                  </a:rPr>
                  <a:t> possible approaches for modular prototypes with 10x10</a:t>
                </a:r>
                <a14:m>
                  <m:oMath xmlns:m="http://schemas.openxmlformats.org/officeDocument/2006/math">
                    <m:sSup>
                      <m:sSupPr>
                        <m:ctrlPr>
                          <a:rPr lang="en-US" sz="1600" i="1" dirty="0" smtClean="0">
                            <a:latin typeface="Cambria Math" panose="02040503050406030204" pitchFamily="18" charset="0"/>
                          </a:rPr>
                        </m:ctrlPr>
                      </m:sSupPr>
                      <m:e>
                        <m:r>
                          <a:rPr lang="en-US" sz="1600" b="0" i="1" dirty="0" smtClean="0">
                            <a:latin typeface="Cambria Math" panose="02040503050406030204" pitchFamily="18" charset="0"/>
                          </a:rPr>
                          <m:t>𝑐𝑚</m:t>
                        </m:r>
                      </m:e>
                      <m:sup>
                        <m:r>
                          <a:rPr lang="en-US" sz="1600" b="0" i="1" dirty="0" smtClean="0">
                            <a:latin typeface="Cambria Math" panose="02040503050406030204" pitchFamily="18" charset="0"/>
                          </a:rPr>
                          <m:t>2</m:t>
                        </m:r>
                      </m:sup>
                    </m:sSup>
                  </m:oMath>
                </a14:m>
                <a:r>
                  <a:rPr lang="en-US" sz="1600" dirty="0">
                    <a:latin typeface="Barlow SemiCondensed"/>
                  </a:rPr>
                  <a:t> active zone : </a:t>
                </a:r>
              </a:p>
            </p:txBody>
          </p:sp>
        </mc:Choice>
        <mc:Fallback xmlns="">
          <p:sp>
            <p:nvSpPr>
              <p:cNvPr id="9" name="TextBox 9">
                <a:extLst>
                  <a:ext uri="{FF2B5EF4-FFF2-40B4-BE49-F238E27FC236}">
                    <a16:creationId xmlns:a16="http://schemas.microsoft.com/office/drawing/2014/main" id="{98480BD5-7108-AB02-AAEA-F55E7A8C9C7F}"/>
                  </a:ext>
                </a:extLst>
              </p:cNvPr>
              <p:cNvSpPr txBox="1">
                <a:spLocks noRot="1" noChangeAspect="1" noMove="1" noResize="1" noEditPoints="1" noAdjustHandles="1" noChangeArrowheads="1" noChangeShapeType="1" noTextEdit="1"/>
              </p:cNvSpPr>
              <p:nvPr/>
            </p:nvSpPr>
            <p:spPr>
              <a:xfrm>
                <a:off x="110853" y="700738"/>
                <a:ext cx="5737726" cy="517770"/>
              </a:xfrm>
              <a:prstGeom prst="rect">
                <a:avLst/>
              </a:prstGeom>
              <a:blipFill>
                <a:blip r:embed="rId3"/>
                <a:stretch>
                  <a:fillRect l="-2019" t="-10588" b="-24706"/>
                </a:stretch>
              </a:blipFill>
            </p:spPr>
            <p:txBody>
              <a:bodyPr/>
              <a:lstStyle/>
              <a:p>
                <a:r>
                  <a:rPr lang="el-GR">
                    <a:noFill/>
                  </a:rPr>
                  <a:t> </a:t>
                </a:r>
              </a:p>
            </p:txBody>
          </p:sp>
        </mc:Fallback>
      </mc:AlternateContent>
      <p:sp>
        <p:nvSpPr>
          <p:cNvPr id="10" name="TextBox 9">
            <a:extLst>
              <a:ext uri="{FF2B5EF4-FFF2-40B4-BE49-F238E27FC236}">
                <a16:creationId xmlns:a16="http://schemas.microsoft.com/office/drawing/2014/main" id="{EAC067EA-6221-99F3-D72D-2113548EA564}"/>
              </a:ext>
            </a:extLst>
          </p:cNvPr>
          <p:cNvSpPr txBox="1"/>
          <p:nvPr/>
        </p:nvSpPr>
        <p:spPr>
          <a:xfrm>
            <a:off x="110853" y="1411648"/>
            <a:ext cx="6127412" cy="13258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b="1" dirty="0">
                <a:solidFill>
                  <a:srgbClr val="C00000"/>
                </a:solidFill>
                <a:latin typeface="Barlow SemiCondensed"/>
              </a:rPr>
              <a:t>Rigid, ceramic-core PCB for the MM readout</a:t>
            </a:r>
          </a:p>
          <a:p>
            <a:pPr marL="609630" lvl="1" indent="-304815">
              <a:lnSpc>
                <a:spcPts val="2079"/>
              </a:lnSpc>
              <a:buFont typeface="Arial" panose="020B0604020202020204" pitchFamily="34" charset="0"/>
              <a:buChar char="•"/>
            </a:pPr>
            <a:r>
              <a:rPr lang="fr-FR" sz="1600" dirty="0">
                <a:latin typeface="Barlow SemiCondensed"/>
              </a:rPr>
              <a:t>Crystal </a:t>
            </a:r>
            <a:r>
              <a:rPr lang="fr-FR" sz="1600" dirty="0" err="1">
                <a:latin typeface="Barlow SemiCondensed"/>
              </a:rPr>
              <a:t>coupled</a:t>
            </a:r>
            <a:r>
              <a:rPr lang="fr-FR" sz="1600" dirty="0">
                <a:latin typeface="Barlow SemiCondensed"/>
              </a:rPr>
              <a:t> to the PCB </a:t>
            </a:r>
            <a:r>
              <a:rPr lang="fr-FR" sz="1600" dirty="0" err="1">
                <a:latin typeface="Barlow SemiCondensed"/>
              </a:rPr>
              <a:t>with</a:t>
            </a:r>
            <a:r>
              <a:rPr lang="fr-FR" sz="1600" dirty="0">
                <a:latin typeface="Barlow SemiCondensed"/>
              </a:rPr>
              <a:t> </a:t>
            </a:r>
            <a:r>
              <a:rPr lang="fr-FR" sz="1600" dirty="0" err="1">
                <a:latin typeface="Barlow SemiCondensed"/>
              </a:rPr>
              <a:t>spacers</a:t>
            </a:r>
            <a:r>
              <a:rPr lang="fr-FR" sz="1600" dirty="0">
                <a:latin typeface="Barlow SemiCondensed"/>
              </a:rPr>
              <a:t> </a:t>
            </a:r>
          </a:p>
          <a:p>
            <a:pPr marL="609630" lvl="1" indent="-304815">
              <a:lnSpc>
                <a:spcPts val="2079"/>
              </a:lnSpc>
              <a:buFont typeface="Arial" panose="020B0604020202020204" pitchFamily="34" charset="0"/>
              <a:buChar char="•"/>
            </a:pPr>
            <a:r>
              <a:rPr lang="fr-FR" sz="1600" dirty="0">
                <a:latin typeface="Barlow SemiCondensed"/>
              </a:rPr>
              <a:t>MgF2 </a:t>
            </a:r>
            <a:r>
              <a:rPr lang="fr-FR" sz="1600" dirty="0" err="1">
                <a:latin typeface="Barlow SemiCondensed"/>
              </a:rPr>
              <a:t>crystal</a:t>
            </a:r>
            <a:r>
              <a:rPr lang="fr-FR" sz="1600" dirty="0">
                <a:latin typeface="Barlow SemiCondensed"/>
              </a:rPr>
              <a:t> &amp; MM </a:t>
            </a:r>
            <a:r>
              <a:rPr lang="fr-FR" sz="1600" dirty="0" err="1">
                <a:latin typeface="Barlow SemiCondensed"/>
              </a:rPr>
              <a:t>board</a:t>
            </a:r>
            <a:r>
              <a:rPr lang="fr-FR" sz="1600" dirty="0">
                <a:latin typeface="Barlow SemiCondensed"/>
              </a:rPr>
              <a:t> </a:t>
            </a:r>
            <a:r>
              <a:rPr lang="fr-FR" sz="1600" dirty="0" err="1">
                <a:latin typeface="Barlow SemiCondensed"/>
              </a:rPr>
              <a:t>will</a:t>
            </a:r>
            <a:r>
              <a:rPr lang="fr-FR" sz="1600" dirty="0">
                <a:latin typeface="Barlow SemiCondensed"/>
              </a:rPr>
              <a:t> </a:t>
            </a:r>
            <a:r>
              <a:rPr lang="fr-FR" sz="1600" dirty="0" err="1">
                <a:latin typeface="Barlow SemiCondensed"/>
              </a:rPr>
              <a:t>be</a:t>
            </a:r>
            <a:r>
              <a:rPr lang="fr-FR" sz="1600" dirty="0">
                <a:latin typeface="Barlow SemiCondensed"/>
              </a:rPr>
              <a:t> </a:t>
            </a:r>
            <a:r>
              <a:rPr lang="fr-FR" sz="1600" dirty="0" err="1">
                <a:latin typeface="Barlow SemiCondensed"/>
              </a:rPr>
              <a:t>decoupled</a:t>
            </a:r>
            <a:r>
              <a:rPr lang="fr-FR" sz="1600" dirty="0">
                <a:latin typeface="Barlow SemiCondensed"/>
              </a:rPr>
              <a:t> </a:t>
            </a:r>
            <a:r>
              <a:rPr lang="fr-FR" sz="1600" dirty="0" err="1">
                <a:latin typeface="Barlow SemiCondensed"/>
              </a:rPr>
              <a:t>from</a:t>
            </a:r>
            <a:r>
              <a:rPr lang="fr-FR" sz="1600" dirty="0">
                <a:latin typeface="Barlow SemiCondensed"/>
              </a:rPr>
              <a:t> the </a:t>
            </a:r>
            <a:r>
              <a:rPr lang="fr-FR" sz="1600" dirty="0" err="1">
                <a:latin typeface="Barlow SemiCondensed"/>
              </a:rPr>
              <a:t>chamber</a:t>
            </a:r>
            <a:r>
              <a:rPr lang="fr-FR" sz="1600" dirty="0">
                <a:latin typeface="Barlow SemiCondensed"/>
              </a:rPr>
              <a:t> </a:t>
            </a:r>
          </a:p>
          <a:p>
            <a:pPr marL="609630" lvl="1" indent="-304815">
              <a:lnSpc>
                <a:spcPts val="2079"/>
              </a:lnSpc>
              <a:buFont typeface="Arial" panose="020B0604020202020204" pitchFamily="34" charset="0"/>
              <a:buChar char="•"/>
            </a:pPr>
            <a:r>
              <a:rPr lang="fr-FR" sz="1600" dirty="0">
                <a:latin typeface="Barlow SemiCondensed"/>
              </a:rPr>
              <a:t> </a:t>
            </a:r>
            <a:r>
              <a:rPr lang="en-US" sz="1600" dirty="0">
                <a:latin typeface="Barlow SemiCondensed"/>
              </a:rPr>
              <a:t> Second PCB will be used for signals towards the amplifiers </a:t>
            </a:r>
          </a:p>
        </p:txBody>
      </p:sp>
      <p:grpSp>
        <p:nvGrpSpPr>
          <p:cNvPr id="11" name="Group 2">
            <a:extLst>
              <a:ext uri="{FF2B5EF4-FFF2-40B4-BE49-F238E27FC236}">
                <a16:creationId xmlns:a16="http://schemas.microsoft.com/office/drawing/2014/main" id="{ADA421A1-0434-030C-C147-0D975C80F1B6}"/>
              </a:ext>
            </a:extLst>
          </p:cNvPr>
          <p:cNvGrpSpPr/>
          <p:nvPr/>
        </p:nvGrpSpPr>
        <p:grpSpPr>
          <a:xfrm>
            <a:off x="442368" y="2691038"/>
            <a:ext cx="5464381" cy="3105259"/>
            <a:chOff x="2806849" y="2154613"/>
            <a:chExt cx="3512776" cy="1806486"/>
          </a:xfrm>
        </p:grpSpPr>
        <p:pic>
          <p:nvPicPr>
            <p:cNvPr id="12" name="Picture 24">
              <a:extLst>
                <a:ext uri="{FF2B5EF4-FFF2-40B4-BE49-F238E27FC236}">
                  <a16:creationId xmlns:a16="http://schemas.microsoft.com/office/drawing/2014/main" id="{C6A0A0BA-0D01-5D0E-43F5-A81B00D9E593}"/>
                </a:ext>
              </a:extLst>
            </p:cNvPr>
            <p:cNvPicPr/>
            <p:nvPr/>
          </p:nvPicPr>
          <p:blipFill>
            <a:blip r:embed="rId4"/>
            <a:stretch/>
          </p:blipFill>
          <p:spPr>
            <a:xfrm>
              <a:off x="5144105" y="2154613"/>
              <a:ext cx="1175520" cy="883774"/>
            </a:xfrm>
            <a:prstGeom prst="rect">
              <a:avLst/>
            </a:prstGeom>
            <a:ln>
              <a:noFill/>
            </a:ln>
          </p:spPr>
        </p:pic>
        <p:grpSp>
          <p:nvGrpSpPr>
            <p:cNvPr id="13" name="Group 3">
              <a:extLst>
                <a:ext uri="{FF2B5EF4-FFF2-40B4-BE49-F238E27FC236}">
                  <a16:creationId xmlns:a16="http://schemas.microsoft.com/office/drawing/2014/main" id="{66A3D838-262F-6891-B2B4-B8615631B55B}"/>
                </a:ext>
              </a:extLst>
            </p:cNvPr>
            <p:cNvGrpSpPr/>
            <p:nvPr/>
          </p:nvGrpSpPr>
          <p:grpSpPr>
            <a:xfrm>
              <a:off x="2806849" y="3144595"/>
              <a:ext cx="2457464" cy="816504"/>
              <a:chOff x="2806849" y="3144595"/>
              <a:chExt cx="2457464" cy="816504"/>
            </a:xfrm>
          </p:grpSpPr>
          <p:pic>
            <p:nvPicPr>
              <p:cNvPr id="14" name="Picture 25">
                <a:extLst>
                  <a:ext uri="{FF2B5EF4-FFF2-40B4-BE49-F238E27FC236}">
                    <a16:creationId xmlns:a16="http://schemas.microsoft.com/office/drawing/2014/main" id="{B1335177-EFBB-85B0-6901-50DC59EADB5E}"/>
                  </a:ext>
                </a:extLst>
              </p:cNvPr>
              <p:cNvPicPr/>
              <p:nvPr/>
            </p:nvPicPr>
            <p:blipFill>
              <a:blip r:embed="rId5"/>
              <a:stretch/>
            </p:blipFill>
            <p:spPr>
              <a:xfrm>
                <a:off x="2806849" y="3144595"/>
                <a:ext cx="1494848" cy="816504"/>
              </a:xfrm>
              <a:prstGeom prst="rect">
                <a:avLst/>
              </a:prstGeom>
              <a:ln>
                <a:noFill/>
              </a:ln>
            </p:spPr>
          </p:pic>
          <p:pic>
            <p:nvPicPr>
              <p:cNvPr id="15" name="Picture 26">
                <a:extLst>
                  <a:ext uri="{FF2B5EF4-FFF2-40B4-BE49-F238E27FC236}">
                    <a16:creationId xmlns:a16="http://schemas.microsoft.com/office/drawing/2014/main" id="{04249925-AB5B-AE74-8FAA-C0D2DCA95EEC}"/>
                  </a:ext>
                </a:extLst>
              </p:cNvPr>
              <p:cNvPicPr/>
              <p:nvPr/>
            </p:nvPicPr>
            <p:blipFill>
              <a:blip r:embed="rId6"/>
              <a:stretch/>
            </p:blipFill>
            <p:spPr>
              <a:xfrm>
                <a:off x="4356869" y="3166175"/>
                <a:ext cx="907444" cy="771329"/>
              </a:xfrm>
              <a:prstGeom prst="rect">
                <a:avLst/>
              </a:prstGeom>
              <a:ln>
                <a:noFill/>
              </a:ln>
            </p:spPr>
          </p:pic>
        </p:grpSp>
      </p:grpSp>
      <p:pic>
        <p:nvPicPr>
          <p:cNvPr id="17" name="Picture 16">
            <a:extLst>
              <a:ext uri="{FF2B5EF4-FFF2-40B4-BE49-F238E27FC236}">
                <a16:creationId xmlns:a16="http://schemas.microsoft.com/office/drawing/2014/main" id="{EDEF2A2C-B66E-9935-DDCC-E25E054808A9}"/>
              </a:ext>
            </a:extLst>
          </p:cNvPr>
          <p:cNvPicPr>
            <a:picLocks noChangeAspect="1"/>
          </p:cNvPicPr>
          <p:nvPr/>
        </p:nvPicPr>
        <p:blipFill>
          <a:blip r:embed="rId7"/>
          <a:stretch>
            <a:fillRect/>
          </a:stretch>
        </p:blipFill>
        <p:spPr>
          <a:xfrm>
            <a:off x="6726869" y="1454187"/>
            <a:ext cx="4964152" cy="1246671"/>
          </a:xfrm>
          <a:prstGeom prst="rect">
            <a:avLst/>
          </a:prstGeom>
        </p:spPr>
      </p:pic>
      <p:sp>
        <p:nvSpPr>
          <p:cNvPr id="18" name="TextBox 9">
            <a:extLst>
              <a:ext uri="{FF2B5EF4-FFF2-40B4-BE49-F238E27FC236}">
                <a16:creationId xmlns:a16="http://schemas.microsoft.com/office/drawing/2014/main" id="{E45A556C-E4B7-2970-E62B-D60D875728E9}"/>
              </a:ext>
            </a:extLst>
          </p:cNvPr>
          <p:cNvSpPr txBox="1"/>
          <p:nvPr/>
        </p:nvSpPr>
        <p:spPr>
          <a:xfrm>
            <a:off x="6557334" y="2918616"/>
            <a:ext cx="5737726" cy="7950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b="1" dirty="0">
                <a:latin typeface="Barlow SemiCondensed"/>
              </a:rPr>
              <a:t>Advantage:</a:t>
            </a:r>
          </a:p>
          <a:p>
            <a:pPr marL="609630" lvl="1" indent="-304815">
              <a:lnSpc>
                <a:spcPts val="2079"/>
              </a:lnSpc>
              <a:buFont typeface="Arial" panose="020B0604020202020204" pitchFamily="34" charset="0"/>
              <a:buChar char="•"/>
            </a:pPr>
            <a:r>
              <a:rPr lang="en-US" sz="1600" dirty="0">
                <a:latin typeface="Barlow SemiCondensed"/>
              </a:rPr>
              <a:t>Low material budget on the detector </a:t>
            </a:r>
          </a:p>
          <a:p>
            <a:pPr marL="609630" lvl="1" indent="-304815">
              <a:lnSpc>
                <a:spcPts val="2079"/>
              </a:lnSpc>
              <a:buFont typeface="Arial" panose="020B0604020202020204" pitchFamily="34" charset="0"/>
              <a:buChar char="•"/>
            </a:pPr>
            <a:r>
              <a:rPr lang="en-US" sz="1600" dirty="0">
                <a:latin typeface="Barlow SemiCondensed"/>
              </a:rPr>
              <a:t>Allow the fabrication of large flat boards</a:t>
            </a:r>
          </a:p>
        </p:txBody>
      </p:sp>
      <p:sp>
        <p:nvSpPr>
          <p:cNvPr id="20" name="TextBox 9">
            <a:extLst>
              <a:ext uri="{FF2B5EF4-FFF2-40B4-BE49-F238E27FC236}">
                <a16:creationId xmlns:a16="http://schemas.microsoft.com/office/drawing/2014/main" id="{47CA4913-D58D-E1C8-F03D-01514B069202}"/>
              </a:ext>
            </a:extLst>
          </p:cNvPr>
          <p:cNvSpPr txBox="1"/>
          <p:nvPr/>
        </p:nvSpPr>
        <p:spPr>
          <a:xfrm>
            <a:off x="6557334" y="933201"/>
            <a:ext cx="5737726" cy="2560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b="1" dirty="0">
                <a:solidFill>
                  <a:srgbClr val="C00000"/>
                </a:solidFill>
                <a:latin typeface="Barlow SemiCondensed"/>
              </a:rPr>
              <a:t>The ATLAS NSW Approach</a:t>
            </a:r>
          </a:p>
        </p:txBody>
      </p:sp>
      <p:sp>
        <p:nvSpPr>
          <p:cNvPr id="21" name="TextBox 9">
            <a:extLst>
              <a:ext uri="{FF2B5EF4-FFF2-40B4-BE49-F238E27FC236}">
                <a16:creationId xmlns:a16="http://schemas.microsoft.com/office/drawing/2014/main" id="{8C6408F2-4868-BF1C-F646-2B7D32E54E51}"/>
              </a:ext>
            </a:extLst>
          </p:cNvPr>
          <p:cNvSpPr txBox="1"/>
          <p:nvPr/>
        </p:nvSpPr>
        <p:spPr>
          <a:xfrm>
            <a:off x="6611513" y="4138102"/>
            <a:ext cx="5737726" cy="2560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b="1" dirty="0">
                <a:solidFill>
                  <a:srgbClr val="C00000"/>
                </a:solidFill>
                <a:latin typeface="Barlow SemiCondensed"/>
              </a:rPr>
              <a:t>Longer pillars MM module</a:t>
            </a:r>
          </a:p>
        </p:txBody>
      </p:sp>
      <p:pic>
        <p:nvPicPr>
          <p:cNvPr id="22" name="Picture 21">
            <a:extLst>
              <a:ext uri="{FF2B5EF4-FFF2-40B4-BE49-F238E27FC236}">
                <a16:creationId xmlns:a16="http://schemas.microsoft.com/office/drawing/2014/main" id="{0A944FAF-73AA-602A-2196-1BA8278D6BFF}"/>
              </a:ext>
            </a:extLst>
          </p:cNvPr>
          <p:cNvPicPr>
            <a:picLocks noChangeAspect="1"/>
          </p:cNvPicPr>
          <p:nvPr/>
        </p:nvPicPr>
        <p:blipFill>
          <a:blip r:embed="rId8"/>
          <a:stretch>
            <a:fillRect/>
          </a:stretch>
        </p:blipFill>
        <p:spPr>
          <a:xfrm>
            <a:off x="7117663" y="4649596"/>
            <a:ext cx="4388463" cy="1193967"/>
          </a:xfrm>
          <a:prstGeom prst="rect">
            <a:avLst/>
          </a:prstGeom>
        </p:spPr>
      </p:pic>
      <p:sp>
        <p:nvSpPr>
          <p:cNvPr id="4" name="CustomShape 12">
            <a:extLst>
              <a:ext uri="{FF2B5EF4-FFF2-40B4-BE49-F238E27FC236}">
                <a16:creationId xmlns:a16="http://schemas.microsoft.com/office/drawing/2014/main" id="{F5C79770-ACA2-458A-C190-77F48E3F9669}"/>
              </a:ext>
            </a:extLst>
          </p:cNvPr>
          <p:cNvSpPr/>
          <p:nvPr/>
        </p:nvSpPr>
        <p:spPr>
          <a:xfrm rot="674791">
            <a:off x="4458366" y="1152242"/>
            <a:ext cx="1348750" cy="55799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2021</a:t>
            </a:r>
            <a:endParaRPr lang="en-US" sz="2200" b="1" strike="noStrike" spc="-1" dirty="0">
              <a:latin typeface="Arial"/>
              <a:ea typeface="Noto Sans CJK SC"/>
            </a:endParaRPr>
          </a:p>
        </p:txBody>
      </p:sp>
      <p:sp>
        <p:nvSpPr>
          <p:cNvPr id="6" name="CustomShape 12">
            <a:extLst>
              <a:ext uri="{FF2B5EF4-FFF2-40B4-BE49-F238E27FC236}">
                <a16:creationId xmlns:a16="http://schemas.microsoft.com/office/drawing/2014/main" id="{DAC507B7-27BB-D146-BDA6-E05A20D8EF0B}"/>
              </a:ext>
            </a:extLst>
          </p:cNvPr>
          <p:cNvSpPr/>
          <p:nvPr/>
        </p:nvSpPr>
        <p:spPr>
          <a:xfrm>
            <a:off x="871811" y="5909013"/>
            <a:ext cx="5121383" cy="418628"/>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spc="-1" dirty="0">
                <a:latin typeface="Arial"/>
                <a:ea typeface="Noto Sans CJK SC"/>
              </a:rPr>
              <a:t>Ready and operational from CERN-GDD Group</a:t>
            </a:r>
            <a:endParaRPr lang="en-US" sz="1800" b="1" strike="noStrike" spc="-1" dirty="0">
              <a:latin typeface="Arial"/>
              <a:ea typeface="Noto Sans CJK SC"/>
            </a:endParaRPr>
          </a:p>
        </p:txBody>
      </p:sp>
      <p:sp>
        <p:nvSpPr>
          <p:cNvPr id="25" name="CustomShape 12">
            <a:extLst>
              <a:ext uri="{FF2B5EF4-FFF2-40B4-BE49-F238E27FC236}">
                <a16:creationId xmlns:a16="http://schemas.microsoft.com/office/drawing/2014/main" id="{00D28D73-E0B8-887E-7ED8-CC310800544B}"/>
              </a:ext>
            </a:extLst>
          </p:cNvPr>
          <p:cNvSpPr/>
          <p:nvPr/>
        </p:nvSpPr>
        <p:spPr>
          <a:xfrm rot="674791">
            <a:off x="9955990" y="527464"/>
            <a:ext cx="1348750" cy="55799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2024+</a:t>
            </a:r>
            <a:endParaRPr lang="en-US" sz="2200" b="1" strike="noStrike" spc="-1" dirty="0">
              <a:latin typeface="Arial"/>
              <a:ea typeface="Noto Sans CJK SC"/>
            </a:endParaRPr>
          </a:p>
        </p:txBody>
      </p:sp>
      <p:sp>
        <p:nvSpPr>
          <p:cNvPr id="26" name="Title 1">
            <a:extLst>
              <a:ext uri="{FF2B5EF4-FFF2-40B4-BE49-F238E27FC236}">
                <a16:creationId xmlns:a16="http://schemas.microsoft.com/office/drawing/2014/main" id="{74E5565B-AE27-2951-2C0E-66B0DD8BFE15}"/>
              </a:ext>
            </a:extLst>
          </p:cNvPr>
          <p:cNvSpPr txBox="1">
            <a:spLocks/>
          </p:cNvSpPr>
          <p:nvPr/>
        </p:nvSpPr>
        <p:spPr>
          <a:xfrm>
            <a:off x="770513" y="79230"/>
            <a:ext cx="10728325" cy="871827"/>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en-US" dirty="0"/>
              <a:t>Ensure the planarity</a:t>
            </a:r>
            <a:endParaRPr lang="fr-FR" dirty="0"/>
          </a:p>
        </p:txBody>
      </p:sp>
      <p:pic>
        <p:nvPicPr>
          <p:cNvPr id="2" name="Picture 1">
            <a:extLst>
              <a:ext uri="{FF2B5EF4-FFF2-40B4-BE49-F238E27FC236}">
                <a16:creationId xmlns:a16="http://schemas.microsoft.com/office/drawing/2014/main" id="{D255F6D2-9272-915C-1296-28E675B997B5}"/>
              </a:ext>
            </a:extLst>
          </p:cNvPr>
          <p:cNvPicPr>
            <a:picLocks noChangeAspect="1"/>
          </p:cNvPicPr>
          <p:nvPr/>
        </p:nvPicPr>
        <p:blipFill rotWithShape="1">
          <a:blip r:embed="rId9"/>
          <a:srcRect t="14320"/>
          <a:stretch/>
        </p:blipFill>
        <p:spPr>
          <a:xfrm>
            <a:off x="603928" y="2561546"/>
            <a:ext cx="3131378" cy="1746458"/>
          </a:xfrm>
          <a:prstGeom prst="rect">
            <a:avLst/>
          </a:prstGeom>
        </p:spPr>
      </p:pic>
      <p:sp>
        <p:nvSpPr>
          <p:cNvPr id="3" name="Slide Number Placeholder 2">
            <a:extLst>
              <a:ext uri="{FF2B5EF4-FFF2-40B4-BE49-F238E27FC236}">
                <a16:creationId xmlns:a16="http://schemas.microsoft.com/office/drawing/2014/main" id="{E6CC0526-B56D-4D1E-6743-319E1B566B2F}"/>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45</a:t>
            </a:fld>
            <a:endParaRPr lang="fr-FR" sz="1000" dirty="0">
              <a:solidFill>
                <a:srgbClr val="666666"/>
              </a:solidFill>
              <a:cs typeface="Times" panose="02020603050405020304" pitchFamily="18" charset="0"/>
            </a:endParaRPr>
          </a:p>
        </p:txBody>
      </p:sp>
      <p:sp>
        <p:nvSpPr>
          <p:cNvPr id="16" name="Footer Placeholder 15">
            <a:extLst>
              <a:ext uri="{FF2B5EF4-FFF2-40B4-BE49-F238E27FC236}">
                <a16:creationId xmlns:a16="http://schemas.microsoft.com/office/drawing/2014/main" id="{7528BABE-F1E4-5947-EE67-7DA13166C7B4}"/>
              </a:ext>
            </a:extLst>
          </p:cNvPr>
          <p:cNvSpPr>
            <a:spLocks noGrp="1"/>
          </p:cNvSpPr>
          <p:nvPr>
            <p:ph type="ftr" idx="12"/>
          </p:nvPr>
        </p:nvSpPr>
        <p:spPr/>
        <p:txBody>
          <a:bodyPr/>
          <a:lstStyle/>
          <a:p>
            <a:r>
              <a:rPr lang="en-US"/>
              <a:t>CEPC 2025</a:t>
            </a:r>
            <a:endParaRPr lang="fr-FR" dirty="0"/>
          </a:p>
        </p:txBody>
      </p:sp>
    </p:spTree>
    <p:extLst>
      <p:ext uri="{BB962C8B-B14F-4D97-AF65-F5344CB8AC3E}">
        <p14:creationId xmlns:p14="http://schemas.microsoft.com/office/powerpoint/2010/main" val="1696803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9FCD8B-8496-9142-602D-716B4D883731}"/>
              </a:ext>
            </a:extLst>
          </p:cNvPr>
          <p:cNvPicPr>
            <a:picLocks noChangeAspect="1"/>
          </p:cNvPicPr>
          <p:nvPr/>
        </p:nvPicPr>
        <p:blipFill>
          <a:blip r:embed="rId2"/>
          <a:stretch>
            <a:fillRect/>
          </a:stretch>
        </p:blipFill>
        <p:spPr>
          <a:xfrm>
            <a:off x="45852" y="803988"/>
            <a:ext cx="3131378" cy="2038350"/>
          </a:xfrm>
          <a:prstGeom prst="rect">
            <a:avLst/>
          </a:prstGeom>
        </p:spPr>
      </p:pic>
      <p:sp>
        <p:nvSpPr>
          <p:cNvPr id="2" name="Title 1">
            <a:extLst>
              <a:ext uri="{FF2B5EF4-FFF2-40B4-BE49-F238E27FC236}">
                <a16:creationId xmlns:a16="http://schemas.microsoft.com/office/drawing/2014/main" id="{3593BF78-0BF9-ACB0-55E7-EE3E0DEE1659}"/>
              </a:ext>
            </a:extLst>
          </p:cNvPr>
          <p:cNvSpPr>
            <a:spLocks noGrp="1"/>
          </p:cNvSpPr>
          <p:nvPr>
            <p:ph type="title"/>
          </p:nvPr>
        </p:nvSpPr>
        <p:spPr>
          <a:xfrm>
            <a:off x="731779" y="82676"/>
            <a:ext cx="10728325" cy="871827"/>
          </a:xfrm>
        </p:spPr>
        <p:txBody>
          <a:bodyPr/>
          <a:lstStyle/>
          <a:p>
            <a:r>
              <a:rPr lang="en-US" dirty="0"/>
              <a:t>100channel PICOSEC Micromegas </a:t>
            </a:r>
            <a:endParaRPr lang="el-GR" dirty="0"/>
          </a:p>
        </p:txBody>
      </p:sp>
      <p:grpSp>
        <p:nvGrpSpPr>
          <p:cNvPr id="8" name="Group 7">
            <a:extLst>
              <a:ext uri="{FF2B5EF4-FFF2-40B4-BE49-F238E27FC236}">
                <a16:creationId xmlns:a16="http://schemas.microsoft.com/office/drawing/2014/main" id="{6C5ED84C-EDD9-CC58-8D9A-F0F7860FEBA1}"/>
              </a:ext>
            </a:extLst>
          </p:cNvPr>
          <p:cNvGrpSpPr/>
          <p:nvPr/>
        </p:nvGrpSpPr>
        <p:grpSpPr>
          <a:xfrm>
            <a:off x="3191372" y="1092741"/>
            <a:ext cx="1594250" cy="1749597"/>
            <a:chOff x="8784076" y="3881337"/>
            <a:chExt cx="2486938" cy="2405075"/>
          </a:xfrm>
        </p:grpSpPr>
        <p:pic>
          <p:nvPicPr>
            <p:cNvPr id="9" name="Picture 8">
              <a:extLst>
                <a:ext uri="{FF2B5EF4-FFF2-40B4-BE49-F238E27FC236}">
                  <a16:creationId xmlns:a16="http://schemas.microsoft.com/office/drawing/2014/main" id="{D224CF2C-90B6-B402-D9D2-805730F37808}"/>
                </a:ext>
              </a:extLst>
            </p:cNvPr>
            <p:cNvPicPr>
              <a:picLocks noChangeAspect="1"/>
            </p:cNvPicPr>
            <p:nvPr/>
          </p:nvPicPr>
          <p:blipFill rotWithShape="1">
            <a:blip r:embed="rId3">
              <a:alphaModFix/>
            </a:blip>
            <a:srcRect l="4166" t="8684"/>
            <a:stretch/>
          </p:blipFill>
          <p:spPr>
            <a:xfrm>
              <a:off x="8784076" y="3881337"/>
              <a:ext cx="2486935" cy="2108916"/>
            </a:xfrm>
            <a:prstGeom prst="rect">
              <a:avLst/>
            </a:prstGeom>
          </p:spPr>
        </p:pic>
        <p:sp>
          <p:nvSpPr>
            <p:cNvPr id="10" name="TextBox 9">
              <a:extLst>
                <a:ext uri="{FF2B5EF4-FFF2-40B4-BE49-F238E27FC236}">
                  <a16:creationId xmlns:a16="http://schemas.microsoft.com/office/drawing/2014/main" id="{E9A7FFBD-D0D2-A455-43B7-84BD69829D64}"/>
                </a:ext>
              </a:extLst>
            </p:cNvPr>
            <p:cNvSpPr txBox="1"/>
            <p:nvPr/>
          </p:nvSpPr>
          <p:spPr>
            <a:xfrm>
              <a:off x="8868773" y="5990253"/>
              <a:ext cx="2402241" cy="296159"/>
            </a:xfrm>
            <a:prstGeom prst="rect">
              <a:avLst/>
            </a:prstGeom>
            <a:noFill/>
          </p:spPr>
          <p:txBody>
            <a:bodyPr wrap="square">
              <a:spAutoFit/>
            </a:bodyPr>
            <a:lstStyle/>
            <a:p>
              <a:r>
                <a:rPr lang="en-US" sz="800" b="1" dirty="0"/>
                <a:t>100 channel anode </a:t>
              </a:r>
              <a:r>
                <a:rPr lang="en-US" sz="800" b="1" dirty="0">
                  <a:sym typeface="Wingdings" panose="05000000000000000000" pitchFamily="2" charset="2"/>
                </a:rPr>
                <a:t> </a:t>
              </a:r>
              <a:r>
                <a:rPr lang="en-US" sz="800" b="1" dirty="0">
                  <a:sym typeface="Symbol" panose="05050102010706020507" pitchFamily="18" charset="2"/>
                </a:rPr>
                <a:t>1 </a:t>
              </a:r>
              <a:r>
                <a:rPr lang="en-US" sz="800" b="1" dirty="0"/>
                <a:t>cm</a:t>
              </a:r>
            </a:p>
          </p:txBody>
        </p:sp>
      </p:grpSp>
      <p:pic>
        <p:nvPicPr>
          <p:cNvPr id="12" name="Picture 11">
            <a:extLst>
              <a:ext uri="{FF2B5EF4-FFF2-40B4-BE49-F238E27FC236}">
                <a16:creationId xmlns:a16="http://schemas.microsoft.com/office/drawing/2014/main" id="{D4E2E80F-C81D-99EC-1B22-379A4315C0A5}"/>
              </a:ext>
            </a:extLst>
          </p:cNvPr>
          <p:cNvPicPr>
            <a:picLocks noChangeAspect="1"/>
          </p:cNvPicPr>
          <p:nvPr/>
        </p:nvPicPr>
        <p:blipFill>
          <a:blip r:embed="rId4"/>
          <a:stretch>
            <a:fillRect/>
          </a:stretch>
        </p:blipFill>
        <p:spPr>
          <a:xfrm>
            <a:off x="5051831" y="928123"/>
            <a:ext cx="1286990" cy="1863310"/>
          </a:xfrm>
          <a:prstGeom prst="rect">
            <a:avLst/>
          </a:prstGeom>
        </p:spPr>
      </p:pic>
      <p:sp>
        <p:nvSpPr>
          <p:cNvPr id="19" name="TextBox 18">
            <a:extLst>
              <a:ext uri="{FF2B5EF4-FFF2-40B4-BE49-F238E27FC236}">
                <a16:creationId xmlns:a16="http://schemas.microsoft.com/office/drawing/2014/main" id="{2D918A3B-797A-33E0-BF6F-955505861375}"/>
              </a:ext>
            </a:extLst>
          </p:cNvPr>
          <p:cNvSpPr txBox="1"/>
          <p:nvPr/>
        </p:nvSpPr>
        <p:spPr>
          <a:xfrm>
            <a:off x="7481161" y="300920"/>
            <a:ext cx="4079066" cy="553998"/>
          </a:xfrm>
          <a:prstGeom prst="rect">
            <a:avLst/>
          </a:prstGeom>
          <a:noFill/>
        </p:spPr>
        <p:txBody>
          <a:bodyPr wrap="square" rtlCol="0">
            <a:spAutoFit/>
          </a:bodyPr>
          <a:lstStyle/>
          <a:p>
            <a:pPr algn="ctr"/>
            <a:r>
              <a:rPr lang="en-US" sz="1500" dirty="0">
                <a:solidFill>
                  <a:srgbClr val="C00000"/>
                </a:solidFill>
                <a:effectLst>
                  <a:outerShdw blurRad="38100" dist="38100" dir="2700000" algn="tl">
                    <a:srgbClr val="000000">
                      <a:alpha val="43137"/>
                    </a:srgbClr>
                  </a:outerShdw>
                </a:effectLst>
              </a:rPr>
              <a:t>“Global” behavior </a:t>
            </a:r>
            <a:r>
              <a:rPr lang="en-US" sz="1500" dirty="0">
                <a:solidFill>
                  <a:srgbClr val="C00000"/>
                </a:solidFill>
                <a:effectLst>
                  <a:outerShdw blurRad="38100" dist="38100" dir="2700000" algn="tl">
                    <a:srgbClr val="000000">
                      <a:alpha val="43137"/>
                    </a:srgbClr>
                  </a:outerShdw>
                </a:effectLst>
                <a:sym typeface="Wingdings" panose="05000000000000000000" pitchFamily="2" charset="2"/>
              </a:rPr>
              <a:t></a:t>
            </a:r>
          </a:p>
          <a:p>
            <a:pPr algn="ctr"/>
            <a:r>
              <a:rPr lang="en-US" sz="1500" dirty="0">
                <a:solidFill>
                  <a:srgbClr val="C00000"/>
                </a:solidFill>
                <a:effectLst>
                  <a:outerShdw blurRad="38100" dist="38100" dir="2700000" algn="tl">
                    <a:srgbClr val="000000">
                      <a:alpha val="43137"/>
                    </a:srgbClr>
                  </a:outerShdw>
                </a:effectLst>
                <a:sym typeface="Wingdings" panose="05000000000000000000" pitchFamily="2" charset="2"/>
              </a:rPr>
              <a:t> excellent homogeneity of the detector</a:t>
            </a:r>
            <a:endParaRPr lang="en-GR" sz="1500" dirty="0">
              <a:solidFill>
                <a:srgbClr val="C00000"/>
              </a:solidFill>
              <a:effectLst>
                <a:outerShdw blurRad="38100" dist="38100" dir="2700000" algn="tl">
                  <a:srgbClr val="000000">
                    <a:alpha val="43137"/>
                  </a:srgbClr>
                </a:outerShdw>
              </a:effectLst>
            </a:endParaRPr>
          </a:p>
        </p:txBody>
      </p:sp>
      <p:sp>
        <p:nvSpPr>
          <p:cNvPr id="21" name="CustomShape 12">
            <a:extLst>
              <a:ext uri="{FF2B5EF4-FFF2-40B4-BE49-F238E27FC236}">
                <a16:creationId xmlns:a16="http://schemas.microsoft.com/office/drawing/2014/main" id="{2A6C0FD1-6635-6E40-8FF2-1E2B17EA0124}"/>
              </a:ext>
            </a:extLst>
          </p:cNvPr>
          <p:cNvSpPr/>
          <p:nvPr/>
        </p:nvSpPr>
        <p:spPr>
          <a:xfrm rot="674791">
            <a:off x="4539864" y="674286"/>
            <a:ext cx="1294297" cy="378315"/>
          </a:xfrm>
          <a:prstGeom prst="rect">
            <a:avLst/>
          </a:prstGeom>
          <a:solidFill>
            <a:srgbClr val="FFD7D7"/>
          </a:solidFill>
          <a:ln>
            <a:solidFill>
              <a:srgbClr val="FF0000"/>
            </a:solidFill>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1800" b="1" spc="-1" dirty="0">
                <a:latin typeface="Arial"/>
                <a:ea typeface="Noto Sans CJK SC"/>
              </a:rPr>
              <a:t>2021&amp;2022</a:t>
            </a:r>
            <a:endParaRPr lang="en-US" sz="1800" b="1" strike="noStrike" spc="-1" dirty="0">
              <a:latin typeface="Arial"/>
              <a:ea typeface="Noto Sans CJK SC"/>
            </a:endParaRPr>
          </a:p>
        </p:txBody>
      </p:sp>
      <p:sp>
        <p:nvSpPr>
          <p:cNvPr id="22" name="TextBox 9">
            <a:extLst>
              <a:ext uri="{FF2B5EF4-FFF2-40B4-BE49-F238E27FC236}">
                <a16:creationId xmlns:a16="http://schemas.microsoft.com/office/drawing/2014/main" id="{1B9A92F9-2CAE-298A-8336-0D7949593D32}"/>
              </a:ext>
            </a:extLst>
          </p:cNvPr>
          <p:cNvSpPr txBox="1"/>
          <p:nvPr/>
        </p:nvSpPr>
        <p:spPr>
          <a:xfrm>
            <a:off x="277016" y="3380416"/>
            <a:ext cx="3045788" cy="10565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1</a:t>
            </a:r>
            <a:r>
              <a:rPr lang="en-US" sz="1600" baseline="30000" dirty="0">
                <a:solidFill>
                  <a:srgbClr val="C00000"/>
                </a:solidFill>
              </a:rPr>
              <a:t>st</a:t>
            </a:r>
            <a:r>
              <a:rPr lang="en-US" sz="1600" dirty="0">
                <a:solidFill>
                  <a:srgbClr val="C00000"/>
                </a:solidFill>
              </a:rPr>
              <a:t> prototype tested</a:t>
            </a:r>
          </a:p>
          <a:p>
            <a:pPr marL="609630" lvl="1" indent="-304815">
              <a:lnSpc>
                <a:spcPts val="2079"/>
              </a:lnSpc>
              <a:buFont typeface="Arial" panose="020B0604020202020204" pitchFamily="34" charset="0"/>
              <a:buChar char="•"/>
            </a:pPr>
            <a:r>
              <a:rPr lang="en-US" sz="1600" dirty="0">
                <a:solidFill>
                  <a:srgbClr val="000000"/>
                </a:solidFill>
              </a:rPr>
              <a:t>200</a:t>
            </a:r>
            <a:r>
              <a:rPr lang="el-GR" sz="1600" dirty="0">
                <a:solidFill>
                  <a:srgbClr val="000000"/>
                </a:solidFill>
              </a:rPr>
              <a:t>μ</a:t>
            </a:r>
            <a:r>
              <a:rPr lang="en-US" sz="1600" dirty="0">
                <a:solidFill>
                  <a:srgbClr val="000000"/>
                </a:solidFill>
              </a:rPr>
              <a:t>m drift gap</a:t>
            </a:r>
          </a:p>
          <a:p>
            <a:pPr marL="609630" lvl="1" indent="-304815">
              <a:lnSpc>
                <a:spcPts val="2079"/>
              </a:lnSpc>
              <a:buFont typeface="Arial" panose="020B0604020202020204" pitchFamily="34" charset="0"/>
              <a:buChar char="•"/>
            </a:pPr>
            <a:r>
              <a:rPr lang="en-US" sz="1600" dirty="0" err="1">
                <a:solidFill>
                  <a:srgbClr val="000000"/>
                </a:solidFill>
              </a:rPr>
              <a:t>CsI</a:t>
            </a:r>
            <a:r>
              <a:rPr lang="en-US" sz="1600" dirty="0">
                <a:solidFill>
                  <a:srgbClr val="000000"/>
                </a:solidFill>
              </a:rPr>
              <a:t> photocathode</a:t>
            </a:r>
          </a:p>
          <a:p>
            <a:pPr marL="609630" lvl="1" indent="-304815">
              <a:lnSpc>
                <a:spcPts val="2079"/>
              </a:lnSpc>
              <a:buFont typeface="Arial" panose="020B0604020202020204" pitchFamily="34" charset="0"/>
              <a:buChar char="•"/>
            </a:pPr>
            <a:r>
              <a:rPr lang="en-US" sz="1600" dirty="0">
                <a:solidFill>
                  <a:srgbClr val="000000"/>
                </a:solidFill>
              </a:rPr>
              <a:t>Timing resolution ~25ps </a:t>
            </a:r>
          </a:p>
        </p:txBody>
      </p:sp>
      <p:sp>
        <p:nvSpPr>
          <p:cNvPr id="23" name="TextBox 9">
            <a:extLst>
              <a:ext uri="{FF2B5EF4-FFF2-40B4-BE49-F238E27FC236}">
                <a16:creationId xmlns:a16="http://schemas.microsoft.com/office/drawing/2014/main" id="{C74E9935-29B0-0E78-9C94-02A426A99CB8}"/>
              </a:ext>
            </a:extLst>
          </p:cNvPr>
          <p:cNvSpPr txBox="1"/>
          <p:nvPr/>
        </p:nvSpPr>
        <p:spPr>
          <a:xfrm>
            <a:off x="277016" y="4642064"/>
            <a:ext cx="3045788" cy="10565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1600" dirty="0">
                <a:solidFill>
                  <a:srgbClr val="C00000"/>
                </a:solidFill>
              </a:rPr>
              <a:t>Reducing the drift gap</a:t>
            </a:r>
          </a:p>
          <a:p>
            <a:pPr marL="609630" lvl="1" indent="-304815">
              <a:lnSpc>
                <a:spcPts val="2079"/>
              </a:lnSpc>
              <a:buFont typeface="Arial" panose="020B0604020202020204" pitchFamily="34" charset="0"/>
              <a:buChar char="•"/>
            </a:pPr>
            <a:r>
              <a:rPr lang="en-US" sz="1600" dirty="0">
                <a:solidFill>
                  <a:srgbClr val="000000"/>
                </a:solidFill>
              </a:rPr>
              <a:t>180</a:t>
            </a:r>
            <a:r>
              <a:rPr lang="el-GR" sz="1600" dirty="0">
                <a:solidFill>
                  <a:srgbClr val="000000"/>
                </a:solidFill>
              </a:rPr>
              <a:t>μ</a:t>
            </a:r>
            <a:r>
              <a:rPr lang="en-US" sz="1600" dirty="0">
                <a:solidFill>
                  <a:srgbClr val="000000"/>
                </a:solidFill>
              </a:rPr>
              <a:t>m drift gap</a:t>
            </a:r>
          </a:p>
          <a:p>
            <a:pPr marL="609630" lvl="1" indent="-304815">
              <a:lnSpc>
                <a:spcPts val="2079"/>
              </a:lnSpc>
              <a:buFont typeface="Arial" panose="020B0604020202020204" pitchFamily="34" charset="0"/>
              <a:buChar char="•"/>
            </a:pPr>
            <a:r>
              <a:rPr lang="en-US" sz="1600" dirty="0" err="1">
                <a:solidFill>
                  <a:srgbClr val="000000"/>
                </a:solidFill>
              </a:rPr>
              <a:t>CsI</a:t>
            </a:r>
            <a:r>
              <a:rPr lang="en-US" sz="1600" dirty="0">
                <a:solidFill>
                  <a:srgbClr val="000000"/>
                </a:solidFill>
              </a:rPr>
              <a:t> photocathode</a:t>
            </a:r>
          </a:p>
          <a:p>
            <a:pPr marL="609630" lvl="1" indent="-304815">
              <a:lnSpc>
                <a:spcPts val="2079"/>
              </a:lnSpc>
              <a:buFont typeface="Arial" panose="020B0604020202020204" pitchFamily="34" charset="0"/>
              <a:buChar char="•"/>
            </a:pPr>
            <a:r>
              <a:rPr lang="en-US" sz="1600" dirty="0">
                <a:solidFill>
                  <a:srgbClr val="000000"/>
                </a:solidFill>
              </a:rPr>
              <a:t>Timing resolution ~17ps</a:t>
            </a:r>
          </a:p>
        </p:txBody>
      </p:sp>
      <p:sp>
        <p:nvSpPr>
          <p:cNvPr id="17" name="Line 4">
            <a:extLst>
              <a:ext uri="{FF2B5EF4-FFF2-40B4-BE49-F238E27FC236}">
                <a16:creationId xmlns:a16="http://schemas.microsoft.com/office/drawing/2014/main" id="{8C31624D-9E8E-A472-C418-0C63B65E2526}"/>
              </a:ext>
            </a:extLst>
          </p:cNvPr>
          <p:cNvSpPr/>
          <p:nvPr/>
        </p:nvSpPr>
        <p:spPr>
          <a:xfrm flipH="1">
            <a:off x="6456040" y="685800"/>
            <a:ext cx="8258" cy="583711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grpSp>
        <p:nvGrpSpPr>
          <p:cNvPr id="14" name="Group 13">
            <a:extLst>
              <a:ext uri="{FF2B5EF4-FFF2-40B4-BE49-F238E27FC236}">
                <a16:creationId xmlns:a16="http://schemas.microsoft.com/office/drawing/2014/main" id="{4EB39AC5-EFD0-7F53-EAFA-BEA000FEAB64}"/>
              </a:ext>
            </a:extLst>
          </p:cNvPr>
          <p:cNvGrpSpPr/>
          <p:nvPr/>
        </p:nvGrpSpPr>
        <p:grpSpPr>
          <a:xfrm>
            <a:off x="-47551" y="3222701"/>
            <a:ext cx="6398535" cy="3151885"/>
            <a:chOff x="-47551" y="3222701"/>
            <a:chExt cx="6398535" cy="3151885"/>
          </a:xfrm>
        </p:grpSpPr>
        <p:sp>
          <p:nvSpPr>
            <p:cNvPr id="18" name="TextBox 17">
              <a:extLst>
                <a:ext uri="{FF2B5EF4-FFF2-40B4-BE49-F238E27FC236}">
                  <a16:creationId xmlns:a16="http://schemas.microsoft.com/office/drawing/2014/main" id="{B47ACBCF-EC65-BAE6-5BC9-33EECB84CCC3}"/>
                </a:ext>
              </a:extLst>
            </p:cNvPr>
            <p:cNvSpPr txBox="1"/>
            <p:nvPr/>
          </p:nvSpPr>
          <p:spPr>
            <a:xfrm>
              <a:off x="-47551" y="5774422"/>
              <a:ext cx="6398535" cy="600164"/>
            </a:xfrm>
            <a:prstGeom prst="rect">
              <a:avLst/>
            </a:prstGeom>
            <a:noFill/>
          </p:spPr>
          <p:txBody>
            <a:bodyPr wrap="square">
              <a:spAutoFit/>
            </a:bodyPr>
            <a:lstStyle/>
            <a:p>
              <a:pPr marL="228600" lvl="2" indent="0">
                <a:buNone/>
              </a:pPr>
              <a:r>
                <a:rPr kumimoji="0" lang="hr-HR" sz="1100" b="0" i="0" u="none" strike="noStrike" kern="1200" cap="none" spc="0" normalizeH="0" baseline="0" noProof="0" dirty="0">
                  <a:ln>
                    <a:noFill/>
                  </a:ln>
                  <a:solidFill>
                    <a:sysClr val="windowText" lastClr="000000"/>
                  </a:solidFill>
                  <a:effectLst/>
                  <a:uLnTx/>
                  <a:uFillTx/>
                  <a:latin typeface="Calibri Light" panose="020F0302020204030204"/>
                </a:rPr>
                <a:t>Analysis </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by </a:t>
              </a:r>
              <a:r>
                <a:rPr kumimoji="0" lang="en-US" sz="1100" b="1" i="0" u="none" strike="noStrike" kern="1200" cap="none" spc="0" normalizeH="0" baseline="0" noProof="0" dirty="0">
                  <a:ln>
                    <a:noFill/>
                  </a:ln>
                  <a:solidFill>
                    <a:sysClr val="windowText" lastClr="000000"/>
                  </a:solidFill>
                  <a:effectLst/>
                  <a:uLnTx/>
                  <a:uFillTx/>
                  <a:latin typeface="Calibri Light" panose="020F0302020204030204"/>
                </a:rPr>
                <a:t>Alexandra Kallitsopoulou</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 </a:t>
              </a:r>
              <a:r>
                <a:rPr kumimoji="0" lang="en-US" sz="1100" b="1" i="0" u="none" strike="noStrike" kern="1200" cap="none" spc="0" normalizeH="0" baseline="0" noProof="0" dirty="0">
                  <a:ln>
                    <a:noFill/>
                  </a:ln>
                  <a:solidFill>
                    <a:sysClr val="windowText" lastClr="000000"/>
                  </a:solidFill>
                  <a:effectLst/>
                  <a:uLnTx/>
                  <a:uFillTx/>
                  <a:latin typeface="Calibri Light" panose="020F0302020204030204"/>
                </a:rPr>
                <a:t>Ioannis </a:t>
              </a:r>
              <a:r>
                <a:rPr kumimoji="0" lang="en-US" sz="1100" b="1" i="0" u="none" strike="noStrike" kern="1200" cap="none" spc="0" normalizeH="0" baseline="0" noProof="0" dirty="0" err="1">
                  <a:ln>
                    <a:noFill/>
                  </a:ln>
                  <a:solidFill>
                    <a:sysClr val="windowText" lastClr="000000"/>
                  </a:solidFill>
                  <a:effectLst/>
                  <a:uLnTx/>
                  <a:uFillTx/>
                  <a:latin typeface="Calibri Light" panose="020F0302020204030204"/>
                </a:rPr>
                <a:t>Maniatis</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 and </a:t>
              </a:r>
              <a:r>
                <a:rPr kumimoji="0" lang="en-US" sz="1100" b="1" i="0" u="none" strike="noStrike" kern="1200" cap="none" spc="0" normalizeH="0" baseline="0" noProof="0" dirty="0">
                  <a:ln>
                    <a:noFill/>
                  </a:ln>
                  <a:solidFill>
                    <a:sysClr val="windowText" lastClr="000000"/>
                  </a:solidFill>
                  <a:effectLst/>
                  <a:uLnTx/>
                  <a:uFillTx/>
                  <a:latin typeface="Calibri Light" panose="020F0302020204030204"/>
                </a:rPr>
                <a:t>Spyros </a:t>
              </a:r>
              <a:r>
                <a:rPr kumimoji="0" lang="en-US" sz="1100" b="1" i="0" u="none" strike="noStrike" kern="1200" cap="none" spc="0" normalizeH="0" baseline="0" noProof="0" dirty="0" err="1">
                  <a:ln>
                    <a:noFill/>
                  </a:ln>
                  <a:solidFill>
                    <a:sysClr val="windowText" lastClr="000000"/>
                  </a:solidFill>
                  <a:effectLst/>
                  <a:uLnTx/>
                  <a:uFillTx/>
                  <a:latin typeface="Calibri Light" panose="020F0302020204030204"/>
                </a:rPr>
                <a:t>Tzamarias</a:t>
              </a:r>
              <a:r>
                <a:rPr kumimoji="0" lang="en-US" sz="1100" b="1" i="0" u="none" strike="noStrike" kern="1200" cap="none" spc="0" normalizeH="0" baseline="0" noProof="0" dirty="0">
                  <a:ln>
                    <a:noFill/>
                  </a:ln>
                  <a:solidFill>
                    <a:sysClr val="windowText" lastClr="000000"/>
                  </a:solidFill>
                  <a:effectLst/>
                  <a:uLnTx/>
                  <a:uFillTx/>
                  <a:latin typeface="Calibri Light" panose="020F0302020204030204"/>
                </a:rPr>
                <a:t>.</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 </a:t>
              </a:r>
              <a:r>
                <a:rPr kumimoji="0" lang="hr-HR" sz="1100" b="0" i="0" u="none" strike="noStrike" kern="1200" cap="none" spc="0" normalizeH="0" baseline="0" noProof="0" dirty="0">
                  <a:ln>
                    <a:noFill/>
                  </a:ln>
                  <a:solidFill>
                    <a:sysClr val="windowText" lastClr="000000"/>
                  </a:solidFill>
                  <a:effectLst/>
                  <a:uLnTx/>
                  <a:uFillTx/>
                  <a:latin typeface="Calibri Light" panose="020F0302020204030204"/>
                </a:rPr>
                <a:t>More info in </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the contribution to the </a:t>
              </a:r>
              <a:r>
                <a:rPr lang="en-US" sz="1100" i="1" dirty="0">
                  <a:latin typeface="Calibri" panose="020F0502020204030204"/>
                </a:rPr>
                <a:t>RD51 Collaboration Meeting and “Wide Dynamic Range Operation of MPGDs” workshop, CERN(15-19 November 2021)</a:t>
              </a:r>
              <a:r>
                <a:rPr kumimoji="0" lang="en-US" sz="1100" b="0" i="0" u="none" strike="noStrike" kern="1200" cap="none" spc="0" normalizeH="0" baseline="0" noProof="0" dirty="0">
                  <a:ln>
                    <a:noFill/>
                  </a:ln>
                  <a:solidFill>
                    <a:sysClr val="windowText" lastClr="000000"/>
                  </a:solidFill>
                  <a:effectLst/>
                  <a:uLnTx/>
                  <a:uFillTx/>
                  <a:latin typeface="Calibri Light" panose="020F0302020204030204"/>
                </a:rPr>
                <a:t> </a:t>
              </a:r>
              <a:r>
                <a:rPr kumimoji="0" lang="hr-HR" sz="1100" b="0" i="0" u="none" strike="noStrike" kern="1200" cap="none" spc="0" normalizeH="0" baseline="0" noProof="0" dirty="0">
                  <a:ln>
                    <a:noFill/>
                  </a:ln>
                  <a:solidFill>
                    <a:sysClr val="windowText" lastClr="000000"/>
                  </a:solidFill>
                  <a:effectLst/>
                  <a:uLnTx/>
                  <a:uFillTx/>
                  <a:latin typeface="Calibri Light" panose="020F0302020204030204"/>
                  <a:hlinkClick r:id="rId5"/>
                </a:rPr>
                <a:t>https://indico.cern.ch/event/1071632/sessions/408832/#20211116</a:t>
              </a:r>
              <a:endParaRPr kumimoji="0" lang="en-US" sz="1100" b="0" i="0" u="none" strike="noStrike" kern="1200" cap="none" spc="0" normalizeH="0" baseline="0" noProof="0" dirty="0">
                <a:ln>
                  <a:noFill/>
                </a:ln>
                <a:solidFill>
                  <a:sysClr val="windowText" lastClr="000000"/>
                </a:solidFill>
                <a:effectLst/>
                <a:uLnTx/>
                <a:uFillTx/>
                <a:latin typeface="Calibri Light" panose="020F0302020204030204"/>
              </a:endParaRPr>
            </a:p>
          </p:txBody>
        </p:sp>
        <p:grpSp>
          <p:nvGrpSpPr>
            <p:cNvPr id="25" name="Group 24">
              <a:extLst>
                <a:ext uri="{FF2B5EF4-FFF2-40B4-BE49-F238E27FC236}">
                  <a16:creationId xmlns:a16="http://schemas.microsoft.com/office/drawing/2014/main" id="{9A59198C-20BB-BB83-A236-489B36BF518E}"/>
                </a:ext>
              </a:extLst>
            </p:cNvPr>
            <p:cNvGrpSpPr/>
            <p:nvPr/>
          </p:nvGrpSpPr>
          <p:grpSpPr>
            <a:xfrm>
              <a:off x="3537831" y="3222701"/>
              <a:ext cx="2512734" cy="2354186"/>
              <a:chOff x="1422720" y="1013760"/>
              <a:chExt cx="6548760" cy="5843520"/>
            </a:xfrm>
          </p:grpSpPr>
          <p:pic>
            <p:nvPicPr>
              <p:cNvPr id="26" name="Picture 1">
                <a:extLst>
                  <a:ext uri="{FF2B5EF4-FFF2-40B4-BE49-F238E27FC236}">
                    <a16:creationId xmlns:a16="http://schemas.microsoft.com/office/drawing/2014/main" id="{0F938FBC-BF50-DF16-215D-45D8BA3DB734}"/>
                  </a:ext>
                </a:extLst>
              </p:cNvPr>
              <p:cNvPicPr/>
              <p:nvPr/>
            </p:nvPicPr>
            <p:blipFill>
              <a:blip r:embed="rId6"/>
              <a:stretch/>
            </p:blipFill>
            <p:spPr>
              <a:xfrm>
                <a:off x="1422720" y="1013760"/>
                <a:ext cx="6548760" cy="5843520"/>
              </a:xfrm>
              <a:prstGeom prst="rect">
                <a:avLst/>
              </a:prstGeom>
              <a:ln>
                <a:noFill/>
              </a:ln>
            </p:spPr>
          </p:pic>
          <p:pic>
            <p:nvPicPr>
              <p:cNvPr id="27" name="Picture 2">
                <a:extLst>
                  <a:ext uri="{FF2B5EF4-FFF2-40B4-BE49-F238E27FC236}">
                    <a16:creationId xmlns:a16="http://schemas.microsoft.com/office/drawing/2014/main" id="{0D9D1DA9-8107-1D45-562D-94B05A472927}"/>
                  </a:ext>
                </a:extLst>
              </p:cNvPr>
              <p:cNvPicPr/>
              <p:nvPr/>
            </p:nvPicPr>
            <p:blipFill>
              <a:blip r:embed="rId7"/>
              <a:stretch/>
            </p:blipFill>
            <p:spPr>
              <a:xfrm>
                <a:off x="4571280" y="1528686"/>
                <a:ext cx="2635200" cy="2387520"/>
              </a:xfrm>
              <a:prstGeom prst="rect">
                <a:avLst/>
              </a:prstGeom>
              <a:ln>
                <a:noFill/>
              </a:ln>
            </p:spPr>
          </p:pic>
        </p:grpSp>
      </p:grpSp>
      <p:grpSp>
        <p:nvGrpSpPr>
          <p:cNvPr id="16" name="Group 15">
            <a:extLst>
              <a:ext uri="{FF2B5EF4-FFF2-40B4-BE49-F238E27FC236}">
                <a16:creationId xmlns:a16="http://schemas.microsoft.com/office/drawing/2014/main" id="{9DF9831B-82DF-8786-DC2A-FDB76246F95F}"/>
              </a:ext>
            </a:extLst>
          </p:cNvPr>
          <p:cNvGrpSpPr/>
          <p:nvPr/>
        </p:nvGrpSpPr>
        <p:grpSpPr>
          <a:xfrm>
            <a:off x="6487448" y="3108273"/>
            <a:ext cx="5894922" cy="871827"/>
            <a:chOff x="6551394" y="3117809"/>
            <a:chExt cx="5894922" cy="871827"/>
          </a:xfrm>
        </p:grpSpPr>
        <p:sp>
          <p:nvSpPr>
            <p:cNvPr id="28" name="TextBox 9">
              <a:extLst>
                <a:ext uri="{FF2B5EF4-FFF2-40B4-BE49-F238E27FC236}">
                  <a16:creationId xmlns:a16="http://schemas.microsoft.com/office/drawing/2014/main" id="{EB47E7ED-A5D8-5BC8-2A0A-E2AB4BF77E92}"/>
                </a:ext>
              </a:extLst>
            </p:cNvPr>
            <p:cNvSpPr txBox="1"/>
            <p:nvPr/>
          </p:nvSpPr>
          <p:spPr>
            <a:xfrm>
              <a:off x="7258655" y="3326323"/>
              <a:ext cx="5187661" cy="5179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79"/>
                </a:lnSpc>
              </a:pPr>
              <a:r>
                <a:rPr lang="en-US" sz="1600" dirty="0">
                  <a:solidFill>
                    <a:srgbClr val="C00000"/>
                  </a:solidFill>
                </a:rPr>
                <a:t>Recovering the resolution in the common corner, for signal-sharing events.</a:t>
              </a:r>
            </a:p>
          </p:txBody>
        </p:sp>
        <p:pic>
          <p:nvPicPr>
            <p:cNvPr id="34" name="Picture 33">
              <a:extLst>
                <a:ext uri="{FF2B5EF4-FFF2-40B4-BE49-F238E27FC236}">
                  <a16:creationId xmlns:a16="http://schemas.microsoft.com/office/drawing/2014/main" id="{21176F96-F97C-E366-BF16-E09F9B990F32}"/>
                </a:ext>
              </a:extLst>
            </p:cNvPr>
            <p:cNvPicPr>
              <a:picLocks noChangeAspect="1"/>
            </p:cNvPicPr>
            <p:nvPr/>
          </p:nvPicPr>
          <p:blipFill>
            <a:blip r:embed="rId8"/>
            <a:stretch>
              <a:fillRect/>
            </a:stretch>
          </p:blipFill>
          <p:spPr>
            <a:xfrm>
              <a:off x="6551394" y="3117809"/>
              <a:ext cx="952149" cy="871827"/>
            </a:xfrm>
            <a:prstGeom prst="rect">
              <a:avLst/>
            </a:prstGeom>
          </p:spPr>
        </p:pic>
      </p:grpSp>
      <p:grpSp>
        <p:nvGrpSpPr>
          <p:cNvPr id="20" name="Group 19">
            <a:extLst>
              <a:ext uri="{FF2B5EF4-FFF2-40B4-BE49-F238E27FC236}">
                <a16:creationId xmlns:a16="http://schemas.microsoft.com/office/drawing/2014/main" id="{A8152E08-2F89-F409-DED2-296BFEC60589}"/>
              </a:ext>
            </a:extLst>
          </p:cNvPr>
          <p:cNvGrpSpPr/>
          <p:nvPr/>
        </p:nvGrpSpPr>
        <p:grpSpPr>
          <a:xfrm>
            <a:off x="7053955" y="4166154"/>
            <a:ext cx="2401970" cy="2470870"/>
            <a:chOff x="7027627" y="4026524"/>
            <a:chExt cx="2401970" cy="2470870"/>
          </a:xfrm>
        </p:grpSpPr>
        <p:pic>
          <p:nvPicPr>
            <p:cNvPr id="32" name="Picture 31">
              <a:extLst>
                <a:ext uri="{FF2B5EF4-FFF2-40B4-BE49-F238E27FC236}">
                  <a16:creationId xmlns:a16="http://schemas.microsoft.com/office/drawing/2014/main" id="{F6AB6A5B-69B3-9C2A-B3DD-DB6716F28DF3}"/>
                </a:ext>
              </a:extLst>
            </p:cNvPr>
            <p:cNvPicPr>
              <a:picLocks noChangeAspect="1"/>
            </p:cNvPicPr>
            <p:nvPr/>
          </p:nvPicPr>
          <p:blipFill>
            <a:blip r:embed="rId9"/>
            <a:stretch>
              <a:fillRect/>
            </a:stretch>
          </p:blipFill>
          <p:spPr>
            <a:xfrm>
              <a:off x="7027627" y="4472061"/>
              <a:ext cx="2319057" cy="2025333"/>
            </a:xfrm>
            <a:prstGeom prst="rect">
              <a:avLst/>
            </a:prstGeom>
          </p:spPr>
        </p:pic>
        <p:sp>
          <p:nvSpPr>
            <p:cNvPr id="11" name="TextBox 10">
              <a:extLst>
                <a:ext uri="{FF2B5EF4-FFF2-40B4-BE49-F238E27FC236}">
                  <a16:creationId xmlns:a16="http://schemas.microsoft.com/office/drawing/2014/main" id="{AE2E92A0-918F-D61F-0583-8F395739E012}"/>
                </a:ext>
              </a:extLst>
            </p:cNvPr>
            <p:cNvSpPr txBox="1"/>
            <p:nvPr/>
          </p:nvSpPr>
          <p:spPr>
            <a:xfrm>
              <a:off x="7061712" y="4026524"/>
              <a:ext cx="2367885" cy="276999"/>
            </a:xfrm>
            <a:prstGeom prst="rect">
              <a:avLst/>
            </a:prstGeom>
            <a:noFill/>
          </p:spPr>
          <p:txBody>
            <a:bodyPr wrap="square">
              <a:spAutoFit/>
            </a:bodyPr>
            <a:lstStyle/>
            <a:p>
              <a:pPr algn="ctr">
                <a:spcBef>
                  <a:spcPts val="300"/>
                </a:spcBef>
              </a:pPr>
              <a:r>
                <a:rPr lang="en-US" sz="1200" dirty="0">
                  <a:latin typeface="LiberationSans"/>
                </a:rPr>
                <a:t>Analytical way of signal Processing</a:t>
              </a:r>
              <a:endParaRPr lang="en-GB" sz="1200" dirty="0"/>
            </a:p>
          </p:txBody>
        </p:sp>
      </p:grpSp>
      <p:grpSp>
        <p:nvGrpSpPr>
          <p:cNvPr id="29" name="Group 28">
            <a:extLst>
              <a:ext uri="{FF2B5EF4-FFF2-40B4-BE49-F238E27FC236}">
                <a16:creationId xmlns:a16="http://schemas.microsoft.com/office/drawing/2014/main" id="{76302242-5E36-231C-D592-ABC39AD9CA86}"/>
              </a:ext>
            </a:extLst>
          </p:cNvPr>
          <p:cNvGrpSpPr/>
          <p:nvPr/>
        </p:nvGrpSpPr>
        <p:grpSpPr>
          <a:xfrm>
            <a:off x="9779230" y="3945495"/>
            <a:ext cx="2367885" cy="2546177"/>
            <a:chOff x="9779231" y="3945495"/>
            <a:chExt cx="2367885" cy="2546177"/>
          </a:xfrm>
        </p:grpSpPr>
        <p:pic>
          <p:nvPicPr>
            <p:cNvPr id="36" name="Picture 35">
              <a:extLst>
                <a:ext uri="{FF2B5EF4-FFF2-40B4-BE49-F238E27FC236}">
                  <a16:creationId xmlns:a16="http://schemas.microsoft.com/office/drawing/2014/main" id="{3F42BF56-B347-2D65-48B8-38AE944ADEF2}"/>
                </a:ext>
              </a:extLst>
            </p:cNvPr>
            <p:cNvPicPr>
              <a:picLocks noChangeAspect="1"/>
            </p:cNvPicPr>
            <p:nvPr/>
          </p:nvPicPr>
          <p:blipFill rotWithShape="1">
            <a:blip r:embed="rId10"/>
            <a:srcRect t="6949"/>
            <a:stretch/>
          </p:blipFill>
          <p:spPr>
            <a:xfrm>
              <a:off x="9937311" y="4517905"/>
              <a:ext cx="1887689" cy="1973767"/>
            </a:xfrm>
            <a:prstGeom prst="rect">
              <a:avLst/>
            </a:prstGeom>
          </p:spPr>
        </p:pic>
        <p:sp>
          <p:nvSpPr>
            <p:cNvPr id="13" name="TextBox 12">
              <a:extLst>
                <a:ext uri="{FF2B5EF4-FFF2-40B4-BE49-F238E27FC236}">
                  <a16:creationId xmlns:a16="http://schemas.microsoft.com/office/drawing/2014/main" id="{3EA9CD93-C3ED-3A7C-37A7-E2E58109CE53}"/>
                </a:ext>
              </a:extLst>
            </p:cNvPr>
            <p:cNvSpPr txBox="1"/>
            <p:nvPr/>
          </p:nvSpPr>
          <p:spPr>
            <a:xfrm>
              <a:off x="9779231" y="3945495"/>
              <a:ext cx="2367885" cy="461665"/>
            </a:xfrm>
            <a:prstGeom prst="rect">
              <a:avLst/>
            </a:prstGeom>
            <a:noFill/>
          </p:spPr>
          <p:txBody>
            <a:bodyPr wrap="square">
              <a:spAutoFit/>
            </a:bodyPr>
            <a:lstStyle/>
            <a:p>
              <a:pPr algn="ctr">
                <a:spcBef>
                  <a:spcPts val="300"/>
                </a:spcBef>
              </a:pPr>
              <a:r>
                <a:rPr lang="en-US" sz="1200" dirty="0">
                  <a:latin typeface="LiberationSans"/>
                </a:rPr>
                <a:t>Using Artificial Intelligence- Training a Neural Network</a:t>
              </a:r>
              <a:endParaRPr lang="en-GB" sz="1200" dirty="0"/>
            </a:p>
          </p:txBody>
        </p:sp>
      </p:grpSp>
      <p:grpSp>
        <p:nvGrpSpPr>
          <p:cNvPr id="37" name="Group 36">
            <a:extLst>
              <a:ext uri="{FF2B5EF4-FFF2-40B4-BE49-F238E27FC236}">
                <a16:creationId xmlns:a16="http://schemas.microsoft.com/office/drawing/2014/main" id="{D1CA07A5-B286-65AC-C5C4-2FD3BD36C241}"/>
              </a:ext>
            </a:extLst>
          </p:cNvPr>
          <p:cNvGrpSpPr/>
          <p:nvPr/>
        </p:nvGrpSpPr>
        <p:grpSpPr>
          <a:xfrm>
            <a:off x="6415544" y="875471"/>
            <a:ext cx="6210300" cy="2357207"/>
            <a:chOff x="6415544" y="875471"/>
            <a:chExt cx="6210300" cy="2357207"/>
          </a:xfrm>
        </p:grpSpPr>
        <p:pic>
          <p:nvPicPr>
            <p:cNvPr id="4" name="Picture 3">
              <a:extLst>
                <a:ext uri="{FF2B5EF4-FFF2-40B4-BE49-F238E27FC236}">
                  <a16:creationId xmlns:a16="http://schemas.microsoft.com/office/drawing/2014/main" id="{91DE01A0-FB7E-F948-682D-4C4A4B45EC84}"/>
                </a:ext>
              </a:extLst>
            </p:cNvPr>
            <p:cNvPicPr>
              <a:picLocks noChangeAspect="1"/>
            </p:cNvPicPr>
            <p:nvPr/>
          </p:nvPicPr>
          <p:blipFill>
            <a:blip r:embed="rId11"/>
            <a:stretch>
              <a:fillRect/>
            </a:stretch>
          </p:blipFill>
          <p:spPr>
            <a:xfrm>
              <a:off x="6544553" y="875471"/>
              <a:ext cx="4015825" cy="2007913"/>
            </a:xfrm>
            <a:prstGeom prst="rect">
              <a:avLst/>
            </a:prstGeom>
          </p:spPr>
        </p:pic>
        <p:sp>
          <p:nvSpPr>
            <p:cNvPr id="33" name="TextBox 32">
              <a:extLst>
                <a:ext uri="{FF2B5EF4-FFF2-40B4-BE49-F238E27FC236}">
                  <a16:creationId xmlns:a16="http://schemas.microsoft.com/office/drawing/2014/main" id="{9A6C8691-512D-4C1C-12D8-4F8C9798F160}"/>
                </a:ext>
              </a:extLst>
            </p:cNvPr>
            <p:cNvSpPr txBox="1"/>
            <p:nvPr/>
          </p:nvSpPr>
          <p:spPr>
            <a:xfrm>
              <a:off x="6415544" y="2832568"/>
              <a:ext cx="6210300" cy="400110"/>
            </a:xfrm>
            <a:prstGeom prst="rect">
              <a:avLst/>
            </a:prstGeom>
            <a:noFill/>
          </p:spPr>
          <p:txBody>
            <a:bodyPr wrap="square">
              <a:spAutoFit/>
            </a:bodyPr>
            <a:lstStyle/>
            <a:p>
              <a:r>
                <a:rPr lang="en-US" sz="1000" b="1" dirty="0" err="1"/>
                <a:t>A.Kallitsopoulou</a:t>
              </a:r>
              <a:r>
                <a:rPr lang="en-US" sz="1000" dirty="0"/>
                <a:t>-</a:t>
              </a:r>
              <a:r>
                <a:rPr lang="en-US" sz="1000" i="1" dirty="0"/>
                <a:t>Master Thesis: Development of a Simulation Model and Precise Timing Techniques using </a:t>
              </a:r>
              <a:r>
                <a:rPr lang="en-US" sz="1000" i="1" dirty="0" err="1"/>
                <a:t>Picosec</a:t>
              </a:r>
              <a:r>
                <a:rPr lang="en-US" sz="1000" i="1" dirty="0"/>
                <a:t> Micromegas Detectors:</a:t>
              </a:r>
              <a:r>
                <a:rPr lang="en-US" sz="1000" dirty="0"/>
                <a:t> </a:t>
              </a:r>
              <a:r>
                <a:rPr lang="el-GR" sz="1000" dirty="0">
                  <a:hlinkClick r:id="rId12"/>
                </a:rPr>
                <a:t>https://doi.org/10.48550/arXiv.2112.14113</a:t>
              </a:r>
              <a:r>
                <a:rPr lang="en-US" sz="1000" dirty="0"/>
                <a:t> </a:t>
              </a:r>
              <a:endParaRPr lang="el-GR" sz="1000" dirty="0"/>
            </a:p>
          </p:txBody>
        </p:sp>
      </p:grpSp>
      <p:pic>
        <p:nvPicPr>
          <p:cNvPr id="30" name="Picture 29">
            <a:extLst>
              <a:ext uri="{FF2B5EF4-FFF2-40B4-BE49-F238E27FC236}">
                <a16:creationId xmlns:a16="http://schemas.microsoft.com/office/drawing/2014/main" id="{7021821F-73B9-5F4A-4C8E-BB4FE8D8DDC7}"/>
              </a:ext>
            </a:extLst>
          </p:cNvPr>
          <p:cNvPicPr>
            <a:picLocks noChangeAspect="1"/>
          </p:cNvPicPr>
          <p:nvPr/>
        </p:nvPicPr>
        <p:blipFill rotWithShape="1">
          <a:blip r:embed="rId13"/>
          <a:srcRect t="11651"/>
          <a:stretch/>
        </p:blipFill>
        <p:spPr>
          <a:xfrm>
            <a:off x="10232956" y="845594"/>
            <a:ext cx="1852121" cy="1526660"/>
          </a:xfrm>
          <a:prstGeom prst="rect">
            <a:avLst/>
          </a:prstGeom>
        </p:spPr>
      </p:pic>
      <p:sp>
        <p:nvSpPr>
          <p:cNvPr id="3" name="Slide Number Placeholder 2">
            <a:extLst>
              <a:ext uri="{FF2B5EF4-FFF2-40B4-BE49-F238E27FC236}">
                <a16:creationId xmlns:a16="http://schemas.microsoft.com/office/drawing/2014/main" id="{F76ABBAB-2500-AD29-D7C2-D53458DD2F42}"/>
              </a:ext>
            </a:extLst>
          </p:cNvPr>
          <p:cNvSpPr>
            <a:spLocks noGrp="1"/>
          </p:cNvSpPr>
          <p:nvPr>
            <p:ph type="sldNum" idx="11"/>
          </p:nvPr>
        </p:nvSpPr>
        <p:spPr/>
        <p:txBody>
          <a:bodyPr/>
          <a:lstStyle/>
          <a:p>
            <a:pPr>
              <a:buSzPct val="25000"/>
            </a:pPr>
            <a:r>
              <a:rPr lang="fr-FR" sz="1000">
                <a:solidFill>
                  <a:srgbClr val="666666"/>
                </a:solidFill>
              </a:rPr>
              <a:t> </a:t>
            </a:r>
            <a:fld id="{5C1B4358-0E95-4FFC-AC4F-FF56709F75FE}" type="slidenum">
              <a:rPr lang="fr-FR" sz="1000" smtClean="0">
                <a:solidFill>
                  <a:srgbClr val="666666"/>
                </a:solidFill>
                <a:cs typeface="Times" panose="02020603050405020304" pitchFamily="18" charset="0"/>
              </a:rPr>
              <a:pPr>
                <a:buSzPct val="25000"/>
              </a:pPr>
              <a:t>46</a:t>
            </a:fld>
            <a:endParaRPr lang="fr-FR" sz="1000" dirty="0">
              <a:solidFill>
                <a:srgbClr val="666666"/>
              </a:solidFill>
              <a:cs typeface="Times" panose="02020603050405020304" pitchFamily="18" charset="0"/>
            </a:endParaRPr>
          </a:p>
        </p:txBody>
      </p:sp>
      <p:sp>
        <p:nvSpPr>
          <p:cNvPr id="6" name="Footer Placeholder 5">
            <a:extLst>
              <a:ext uri="{FF2B5EF4-FFF2-40B4-BE49-F238E27FC236}">
                <a16:creationId xmlns:a16="http://schemas.microsoft.com/office/drawing/2014/main" id="{CEC6FD1B-50A9-EE1E-A0E4-A93625B69090}"/>
              </a:ext>
            </a:extLst>
          </p:cNvPr>
          <p:cNvSpPr>
            <a:spLocks noGrp="1"/>
          </p:cNvSpPr>
          <p:nvPr>
            <p:ph type="ftr" idx="12"/>
          </p:nvPr>
        </p:nvSpPr>
        <p:spPr/>
        <p:txBody>
          <a:bodyPr/>
          <a:lstStyle/>
          <a:p>
            <a:r>
              <a:rPr lang="en-US"/>
              <a:t>CEPC 2025</a:t>
            </a:r>
            <a:endParaRPr lang="fr-FR" dirty="0"/>
          </a:p>
        </p:txBody>
      </p:sp>
    </p:spTree>
    <p:extLst>
      <p:ext uri="{BB962C8B-B14F-4D97-AF65-F5344CB8AC3E}">
        <p14:creationId xmlns:p14="http://schemas.microsoft.com/office/powerpoint/2010/main" val="4264625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1" descr="A graph of a voltage signal&#10;&#10;Description automatically generated">
            <a:extLst>
              <a:ext uri="{FF2B5EF4-FFF2-40B4-BE49-F238E27FC236}">
                <a16:creationId xmlns:a16="http://schemas.microsoft.com/office/drawing/2014/main" id="{DB0B2A94-DC49-46F3-4DEB-61DEC5DCE011}"/>
              </a:ext>
            </a:extLst>
          </p:cNvPr>
          <p:cNvPicPr/>
          <p:nvPr/>
        </p:nvPicPr>
        <p:blipFill>
          <a:blip r:embed="rId3"/>
          <a:stretch/>
        </p:blipFill>
        <p:spPr>
          <a:xfrm>
            <a:off x="6617907" y="933295"/>
            <a:ext cx="5170597" cy="5311787"/>
          </a:xfrm>
          <a:prstGeom prst="rect">
            <a:avLst/>
          </a:prstGeom>
          <a:ln w="0">
            <a:noFill/>
          </a:ln>
        </p:spPr>
      </p:pic>
      <p:sp>
        <p:nvSpPr>
          <p:cNvPr id="12" name="CustomShape 1">
            <a:extLst>
              <a:ext uri="{FF2B5EF4-FFF2-40B4-BE49-F238E27FC236}">
                <a16:creationId xmlns:a16="http://schemas.microsoft.com/office/drawing/2014/main" id="{4ADF60C9-6E16-C912-89EE-BA96E81A5AAF}"/>
              </a:ext>
            </a:extLst>
          </p:cNvPr>
          <p:cNvSpPr/>
          <p:nvPr/>
        </p:nvSpPr>
        <p:spPr>
          <a:xfrm>
            <a:off x="698981" y="130218"/>
            <a:ext cx="7779920" cy="533941"/>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Signal Processing for Precise Timing</a:t>
            </a:r>
            <a:endParaRPr lang="en-US" sz="2600" spc="-1" dirty="0">
              <a:solidFill>
                <a:srgbClr val="FF0000"/>
              </a:solidFill>
              <a:latin typeface="Arial"/>
            </a:endParaRPr>
          </a:p>
        </p:txBody>
      </p:sp>
      <mc:AlternateContent xmlns:mc="http://schemas.openxmlformats.org/markup-compatibility/2006" xmlns:a14="http://schemas.microsoft.com/office/drawing/2010/main">
        <mc:Choice Requires="a14">
          <p:sp>
            <p:nvSpPr>
              <p:cNvPr id="13" name="TextBox 9">
                <a:extLst>
                  <a:ext uri="{FF2B5EF4-FFF2-40B4-BE49-F238E27FC236}">
                    <a16:creationId xmlns:a16="http://schemas.microsoft.com/office/drawing/2014/main" id="{CACB6F34-D483-7F1E-822D-CD3CD0234ED3}"/>
                  </a:ext>
                </a:extLst>
              </p:cNvPr>
              <p:cNvSpPr txBox="1"/>
              <p:nvPr/>
            </p:nvSpPr>
            <p:spPr>
              <a:xfrm>
                <a:off x="286031" y="977640"/>
                <a:ext cx="6543974" cy="22003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dirty="0">
                    <a:solidFill>
                      <a:srgbClr val="C00000"/>
                    </a:solidFill>
                  </a:rPr>
                  <a:t>The Standard CDF Technique</a:t>
                </a:r>
              </a:p>
              <a:p>
                <a:pPr marL="609630" lvl="1" indent="-304815">
                  <a:lnSpc>
                    <a:spcPts val="2079"/>
                  </a:lnSpc>
                  <a:buFont typeface="Arial" panose="020B0604020202020204" pitchFamily="34" charset="0"/>
                  <a:buChar char="•"/>
                </a:pP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Adjust a curve to the experimental data</a:t>
                </a:r>
                <a:br>
                  <a:rPr lang="en-US" sz="2200" dirty="0">
                    <a:solidFill>
                      <a:srgbClr val="000000"/>
                    </a:solidFill>
                  </a:rPr>
                </a:br>
                <a:endParaRPr lang="en-US" sz="2200" dirty="0">
                  <a:solidFill>
                    <a:srgbClr val="000000"/>
                  </a:solidFill>
                </a:endParaRPr>
              </a:p>
              <a:p>
                <a:pPr marL="914399" lvl="2" indent="-304815">
                  <a:lnSpc>
                    <a:spcPts val="2079"/>
                  </a:lnSpc>
                  <a:buFont typeface="Arial" panose="020B0604020202020204" pitchFamily="34" charset="0"/>
                  <a:buChar char="•"/>
                </a:pPr>
                <a:r>
                  <a:rPr lang="en-US" sz="2200" dirty="0">
                    <a:solidFill>
                      <a:srgbClr val="000000"/>
                    </a:solidFill>
                  </a:rPr>
                  <a:t>Fitting the leading edge of the waveform</a:t>
                </a:r>
                <a:br>
                  <a:rPr lang="en-US" sz="2200" dirty="0">
                    <a:solidFill>
                      <a:srgbClr val="000000"/>
                    </a:solidFill>
                  </a:rPr>
                </a:br>
                <a:r>
                  <a:rPr lang="en-US" sz="2200" dirty="0">
                    <a:solidFill>
                      <a:srgbClr val="000000"/>
                    </a:solidFill>
                  </a:rPr>
                  <a:t>with a logistic function</a:t>
                </a:r>
                <a:br>
                  <a:rPr lang="en-US" sz="2200" dirty="0">
                    <a:solidFill>
                      <a:srgbClr val="000000"/>
                    </a:solidFill>
                  </a:rPr>
                </a:br>
                <a:r>
                  <a:rPr lang="en-US" sz="2200" dirty="0">
                    <a:solidFill>
                      <a:srgbClr val="000000"/>
                    </a:solidFill>
                  </a:rPr>
                  <a:t> </a:t>
                </a:r>
                <a:br>
                  <a:rPr lang="en-US" sz="2200" dirty="0">
                    <a:solidFill>
                      <a:srgbClr val="000000"/>
                    </a:solidFill>
                  </a:rPr>
                </a:br>
                <a14:m>
                  <m:oMath xmlns:m="http://schemas.openxmlformats.org/officeDocument/2006/math">
                    <m:r>
                      <a:rPr lang="en-US" sz="2200" b="0" i="1" smtClean="0">
                        <a:solidFill>
                          <a:srgbClr val="000000"/>
                        </a:solidFill>
                        <a:latin typeface="Cambria Math" panose="02040503050406030204" pitchFamily="18" charset="0"/>
                      </a:rPr>
                      <m:t>𝑓</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𝑥</m:t>
                        </m:r>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0</m:t>
                            </m:r>
                          </m:sub>
                        </m:sSub>
                        <m:r>
                          <a:rPr lang="en-US" sz="2200" b="0" i="1" smtClean="0">
                            <a:solidFill>
                              <a:srgbClr val="000000"/>
                            </a:solidFill>
                            <a:latin typeface="Cambria Math" panose="02040503050406030204" pitchFamily="18" charset="0"/>
                          </a:rPr>
                          <m:t>, </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1</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2</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e>
                    </m:d>
                    <m:r>
                      <a:rPr lang="en-US" sz="2200" b="0" i="1" smtClean="0">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𝑉</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𝑡</m:t>
                        </m:r>
                      </m:e>
                    </m:d>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r>
                      <a:rPr lang="en-US" sz="2200" b="0" i="1"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0</m:t>
                            </m:r>
                          </m:sub>
                        </m:sSub>
                      </m:num>
                      <m:den>
                        <m:r>
                          <a:rPr lang="en-US" sz="2200" b="0" i="0" smtClean="0">
                            <a:solidFill>
                              <a:srgbClr val="000000"/>
                            </a:solidFill>
                            <a:latin typeface="Cambria Math" panose="02040503050406030204" pitchFamily="18" charset="0"/>
                          </a:rPr>
                          <m:t>1+</m:t>
                        </m:r>
                        <m:sSup>
                          <m:sSupPr>
                            <m:ctrlPr>
                              <a:rPr lang="en-US" sz="2200" b="0" i="1" smtClean="0">
                                <a:solidFill>
                                  <a:srgbClr val="000000"/>
                                </a:solidFill>
                                <a:latin typeface="Cambria Math" panose="02040503050406030204" pitchFamily="18" charset="0"/>
                              </a:rPr>
                            </m:ctrlPr>
                          </m:sSupPr>
                          <m:e>
                            <m:r>
                              <m:rPr>
                                <m:sty m:val="p"/>
                              </m:rPr>
                              <a:rPr lang="en-US" sz="2200" b="0" i="0" smtClean="0">
                                <a:solidFill>
                                  <a:srgbClr val="000000"/>
                                </a:solidFill>
                                <a:latin typeface="Cambria Math" panose="02040503050406030204" pitchFamily="18" charset="0"/>
                              </a:rPr>
                              <m:t>e</m:t>
                            </m:r>
                          </m:e>
                          <m:sup>
                            <m:r>
                              <a:rPr lang="en-US" sz="2200" b="0" i="0" smtClean="0">
                                <a:solidFill>
                                  <a:srgbClr val="000000"/>
                                </a:solidFill>
                                <a:latin typeface="Cambria Math" panose="02040503050406030204" pitchFamily="18" charset="0"/>
                              </a:rPr>
                              <m:t>−</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x</m:t>
                                </m:r>
                                <m:r>
                                  <a:rPr lang="en-US" sz="2200" b="0" i="0"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1</m:t>
                                    </m:r>
                                  </m:sub>
                                </m:sSub>
                              </m:e>
                            </m:d>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2</m:t>
                                </m:r>
                              </m:sub>
                            </m:sSub>
                          </m:sup>
                        </m:sSup>
                      </m:den>
                    </m:f>
                  </m:oMath>
                </a14:m>
                <a:r>
                  <a:rPr lang="en-US" sz="2200" dirty="0">
                    <a:solidFill>
                      <a:srgbClr val="000000"/>
                    </a:solidFill>
                  </a:rPr>
                  <a:t> </a:t>
                </a:r>
              </a:p>
            </p:txBody>
          </p:sp>
        </mc:Choice>
        <mc:Fallback xmlns="">
          <p:sp>
            <p:nvSpPr>
              <p:cNvPr id="13" name="TextBox 9">
                <a:extLst>
                  <a:ext uri="{FF2B5EF4-FFF2-40B4-BE49-F238E27FC236}">
                    <a16:creationId xmlns:a16="http://schemas.microsoft.com/office/drawing/2014/main" id="{CACB6F34-D483-7F1E-822D-CD3CD0234ED3}"/>
                  </a:ext>
                </a:extLst>
              </p:cNvPr>
              <p:cNvSpPr txBox="1">
                <a:spLocks noRot="1" noChangeAspect="1" noMove="1" noResize="1" noEditPoints="1" noAdjustHandles="1" noChangeArrowheads="1" noChangeShapeType="1" noTextEdit="1"/>
              </p:cNvSpPr>
              <p:nvPr/>
            </p:nvSpPr>
            <p:spPr>
              <a:xfrm>
                <a:off x="286031" y="977640"/>
                <a:ext cx="6543974" cy="2200346"/>
              </a:xfrm>
              <a:prstGeom prst="rect">
                <a:avLst/>
              </a:prstGeom>
              <a:blipFill>
                <a:blip r:embed="rId4"/>
                <a:stretch>
                  <a:fillRect l="-2703" t="-8310"/>
                </a:stretch>
              </a:blipFill>
            </p:spPr>
            <p:txBody>
              <a:bodyPr/>
              <a:lstStyle/>
              <a:p>
                <a:r>
                  <a:rPr lang="el-GR">
                    <a:noFill/>
                  </a:rPr>
                  <a:t> </a:t>
                </a:r>
              </a:p>
            </p:txBody>
          </p:sp>
        </mc:Fallback>
      </mc:AlternateContent>
      <p:pic>
        <p:nvPicPr>
          <p:cNvPr id="14" name="Picture 13">
            <a:extLst>
              <a:ext uri="{FF2B5EF4-FFF2-40B4-BE49-F238E27FC236}">
                <a16:creationId xmlns:a16="http://schemas.microsoft.com/office/drawing/2014/main" id="{42CDDC18-1CBD-CA58-DA87-33D1FD07D1B5}"/>
              </a:ext>
            </a:extLst>
          </p:cNvPr>
          <p:cNvPicPr>
            <a:picLocks noChangeAspect="1"/>
          </p:cNvPicPr>
          <p:nvPr/>
        </p:nvPicPr>
        <p:blipFill>
          <a:blip r:embed="rId5"/>
          <a:stretch>
            <a:fillRect/>
          </a:stretch>
        </p:blipFill>
        <p:spPr>
          <a:xfrm>
            <a:off x="6321267" y="3509243"/>
            <a:ext cx="5467237" cy="2735839"/>
          </a:xfrm>
          <a:prstGeom prst="rect">
            <a:avLst/>
          </a:prstGeom>
        </p:spPr>
      </p:pic>
      <p:grpSp>
        <p:nvGrpSpPr>
          <p:cNvPr id="19" name="Group 18">
            <a:extLst>
              <a:ext uri="{FF2B5EF4-FFF2-40B4-BE49-F238E27FC236}">
                <a16:creationId xmlns:a16="http://schemas.microsoft.com/office/drawing/2014/main" id="{0BC5C7D8-26A5-299F-5709-3B76DEAA678E}"/>
              </a:ext>
            </a:extLst>
          </p:cNvPr>
          <p:cNvGrpSpPr/>
          <p:nvPr/>
        </p:nvGrpSpPr>
        <p:grpSpPr>
          <a:xfrm>
            <a:off x="6589710" y="276158"/>
            <a:ext cx="4756493" cy="3062516"/>
            <a:chOff x="7156370" y="4267165"/>
            <a:chExt cx="3674338" cy="2099030"/>
          </a:xfrm>
        </p:grpSpPr>
        <p:grpSp>
          <p:nvGrpSpPr>
            <p:cNvPr id="20" name="Group 19">
              <a:extLst>
                <a:ext uri="{FF2B5EF4-FFF2-40B4-BE49-F238E27FC236}">
                  <a16:creationId xmlns:a16="http://schemas.microsoft.com/office/drawing/2014/main" id="{9EF2FF74-4850-F3B9-94F4-3BE3FF17354C}"/>
                </a:ext>
              </a:extLst>
            </p:cNvPr>
            <p:cNvGrpSpPr/>
            <p:nvPr/>
          </p:nvGrpSpPr>
          <p:grpSpPr>
            <a:xfrm>
              <a:off x="7156370" y="4267165"/>
              <a:ext cx="3674338" cy="2099030"/>
              <a:chOff x="8206306" y="4187096"/>
              <a:chExt cx="3674338" cy="2099030"/>
            </a:xfrm>
          </p:grpSpPr>
          <p:pic>
            <p:nvPicPr>
              <p:cNvPr id="23" name="Picture 1">
                <a:extLst>
                  <a:ext uri="{FF2B5EF4-FFF2-40B4-BE49-F238E27FC236}">
                    <a16:creationId xmlns:a16="http://schemas.microsoft.com/office/drawing/2014/main" id="{0FD79047-F327-FF07-CBA7-84AAC856E429}"/>
                  </a:ext>
                </a:extLst>
              </p:cNvPr>
              <p:cNvPicPr/>
              <p:nvPr/>
            </p:nvPicPr>
            <p:blipFill rotWithShape="1">
              <a:blip r:embed="rId6"/>
              <a:srcRect t="9550"/>
              <a:stretch/>
            </p:blipFill>
            <p:spPr>
              <a:xfrm>
                <a:off x="8340610" y="4607552"/>
                <a:ext cx="3540034" cy="1611016"/>
              </a:xfrm>
              <a:prstGeom prst="rect">
                <a:avLst/>
              </a:prstGeom>
              <a:ln>
                <a:noFill/>
              </a:ln>
            </p:spPr>
          </p:pic>
          <p:sp>
            <p:nvSpPr>
              <p:cNvPr id="24" name="TextBox 23">
                <a:extLst>
                  <a:ext uri="{FF2B5EF4-FFF2-40B4-BE49-F238E27FC236}">
                    <a16:creationId xmlns:a16="http://schemas.microsoft.com/office/drawing/2014/main" id="{7CAEE214-34F2-B68F-E25F-A09B022AB8E1}"/>
                  </a:ext>
                </a:extLst>
              </p:cNvPr>
              <p:cNvSpPr txBox="1"/>
              <p:nvPr/>
            </p:nvSpPr>
            <p:spPr>
              <a:xfrm rot="16200000">
                <a:off x="7956805" y="4436597"/>
                <a:ext cx="710315" cy="211313"/>
              </a:xfrm>
              <a:prstGeom prst="rect">
                <a:avLst/>
              </a:prstGeom>
              <a:noFill/>
            </p:spPr>
            <p:txBody>
              <a:bodyPr wrap="square" rtlCol="0">
                <a:spAutoFit/>
              </a:bodyPr>
              <a:lstStyle/>
              <a:p>
                <a:r>
                  <a:rPr lang="en-US" sz="1100" b="1" dirty="0"/>
                  <a:t>V[V]</a:t>
                </a:r>
                <a:endParaRPr lang="el-GR" sz="1100" b="1" dirty="0"/>
              </a:p>
            </p:txBody>
          </p:sp>
          <p:sp>
            <p:nvSpPr>
              <p:cNvPr id="25" name="TextBox 24">
                <a:extLst>
                  <a:ext uri="{FF2B5EF4-FFF2-40B4-BE49-F238E27FC236}">
                    <a16:creationId xmlns:a16="http://schemas.microsoft.com/office/drawing/2014/main" id="{E25AB209-C8AD-BDD9-EB72-45F08F3BE215}"/>
                  </a:ext>
                </a:extLst>
              </p:cNvPr>
              <p:cNvSpPr txBox="1"/>
              <p:nvPr/>
            </p:nvSpPr>
            <p:spPr>
              <a:xfrm>
                <a:off x="11170329" y="6096443"/>
                <a:ext cx="710315" cy="189683"/>
              </a:xfrm>
              <a:prstGeom prst="rect">
                <a:avLst/>
              </a:prstGeom>
              <a:noFill/>
            </p:spPr>
            <p:txBody>
              <a:bodyPr wrap="square" rtlCol="0">
                <a:spAutoFit/>
              </a:bodyPr>
              <a:lstStyle/>
              <a:p>
                <a:r>
                  <a:rPr lang="en-US" sz="1100" b="1" dirty="0"/>
                  <a:t>T[ns]</a:t>
                </a:r>
                <a:endParaRPr lang="el-GR" sz="1100" b="1" dirty="0"/>
              </a:p>
            </p:txBody>
          </p:sp>
        </p:grpSp>
        <p:sp>
          <p:nvSpPr>
            <p:cNvPr id="21" name="TextBox 20">
              <a:extLst>
                <a:ext uri="{FF2B5EF4-FFF2-40B4-BE49-F238E27FC236}">
                  <a16:creationId xmlns:a16="http://schemas.microsoft.com/office/drawing/2014/main" id="{FAF45F38-7227-7337-455D-5B8C65377714}"/>
                </a:ext>
              </a:extLst>
            </p:cNvPr>
            <p:cNvSpPr txBox="1"/>
            <p:nvPr/>
          </p:nvSpPr>
          <p:spPr>
            <a:xfrm>
              <a:off x="7521353" y="5807180"/>
              <a:ext cx="1725797" cy="323165"/>
            </a:xfrm>
            <a:prstGeom prst="rect">
              <a:avLst/>
            </a:prstGeom>
            <a:noFill/>
          </p:spPr>
          <p:txBody>
            <a:bodyPr wrap="square" rtlCol="0">
              <a:spAutoFit/>
            </a:bodyPr>
            <a:lstStyle/>
            <a:p>
              <a:r>
                <a:rPr lang="en-US" sz="1500" dirty="0"/>
                <a:t>Electron peak</a:t>
              </a:r>
              <a:endParaRPr lang="el-GR" sz="1500" dirty="0"/>
            </a:p>
          </p:txBody>
        </p:sp>
        <p:sp>
          <p:nvSpPr>
            <p:cNvPr id="22" name="TextBox 21">
              <a:extLst>
                <a:ext uri="{FF2B5EF4-FFF2-40B4-BE49-F238E27FC236}">
                  <a16:creationId xmlns:a16="http://schemas.microsoft.com/office/drawing/2014/main" id="{9ED74A6B-7445-95A7-77B2-0694B6250D0E}"/>
                </a:ext>
              </a:extLst>
            </p:cNvPr>
            <p:cNvSpPr txBox="1"/>
            <p:nvPr/>
          </p:nvSpPr>
          <p:spPr>
            <a:xfrm>
              <a:off x="8375434" y="4885387"/>
              <a:ext cx="977101" cy="323165"/>
            </a:xfrm>
            <a:prstGeom prst="rect">
              <a:avLst/>
            </a:prstGeom>
            <a:noFill/>
          </p:spPr>
          <p:txBody>
            <a:bodyPr wrap="square" rtlCol="0">
              <a:spAutoFit/>
            </a:bodyPr>
            <a:lstStyle/>
            <a:p>
              <a:r>
                <a:rPr lang="en-US" sz="1500" dirty="0"/>
                <a:t>Ion tail</a:t>
              </a:r>
              <a:endParaRPr lang="el-GR" sz="1500" dirty="0"/>
            </a:p>
          </p:txBody>
        </p:sp>
      </p:grpSp>
      <p:sp>
        <p:nvSpPr>
          <p:cNvPr id="27" name="TextBox 26">
            <a:extLst>
              <a:ext uri="{FF2B5EF4-FFF2-40B4-BE49-F238E27FC236}">
                <a16:creationId xmlns:a16="http://schemas.microsoft.com/office/drawing/2014/main" id="{5BFE9951-BA5F-0302-2FD0-919581E12FBF}"/>
              </a:ext>
            </a:extLst>
          </p:cNvPr>
          <p:cNvSpPr txBox="1"/>
          <p:nvPr/>
        </p:nvSpPr>
        <p:spPr>
          <a:xfrm>
            <a:off x="0" y="3582674"/>
            <a:ext cx="6150076" cy="900246"/>
          </a:xfrm>
          <a:prstGeom prst="rect">
            <a:avLst/>
          </a:prstGeom>
          <a:noFill/>
        </p:spPr>
        <p:txBody>
          <a:bodyPr wrap="square">
            <a:spAutoFit/>
          </a:bodyPr>
          <a:lstStyle/>
          <a:p>
            <a:pPr marL="609630" lvl="1" indent="-304815">
              <a:lnSpc>
                <a:spcPts val="2079"/>
              </a:lnSpc>
              <a:buFont typeface="Arial" panose="020B0604020202020204" pitchFamily="34" charset="0"/>
              <a:buChar char="•"/>
            </a:pPr>
            <a:r>
              <a:rPr lang="en-US" sz="2200" dirty="0">
                <a:solidFill>
                  <a:srgbClr val="000000"/>
                </a:solidFill>
              </a:rPr>
              <a:t>Timing at 20% of peak amplitude for all signals (SAT – Signal Arrival Time) </a:t>
            </a:r>
            <a:br>
              <a:rPr lang="en-US" sz="2200" dirty="0">
                <a:solidFill>
                  <a:srgbClr val="000000"/>
                </a:solidFill>
              </a:rPr>
            </a:br>
            <a:endParaRPr lang="en-US" sz="2200" dirty="0">
              <a:solidFill>
                <a:srgbClr val="000000"/>
              </a:solidFill>
            </a:endParaRPr>
          </a:p>
        </p:txBody>
      </p:sp>
      <p:sp>
        <p:nvSpPr>
          <p:cNvPr id="4" name="Slide Number Placeholder 3">
            <a:extLst>
              <a:ext uri="{FF2B5EF4-FFF2-40B4-BE49-F238E27FC236}">
                <a16:creationId xmlns:a16="http://schemas.microsoft.com/office/drawing/2014/main" id="{41F76B07-6B65-711E-282E-BB244E4AB415}"/>
              </a:ext>
            </a:extLst>
          </p:cNvPr>
          <p:cNvSpPr>
            <a:spLocks noGrp="1"/>
          </p:cNvSpPr>
          <p:nvPr>
            <p:ph type="sldNum" sz="quarter" idx="12"/>
          </p:nvPr>
        </p:nvSpPr>
        <p:spPr/>
        <p:txBody>
          <a:bodyPr/>
          <a:lstStyle/>
          <a:p>
            <a:fld id="{0CBC77A0-1F4E-42FF-9FFC-F45C3A64AF90}" type="slidenum">
              <a:rPr lang="fr-FR" smtClean="0"/>
              <a:t>47</a:t>
            </a:fld>
            <a:endParaRPr lang="fr-FR"/>
          </a:p>
        </p:txBody>
      </p:sp>
      <p:sp>
        <p:nvSpPr>
          <p:cNvPr id="6" name="Footer Placeholder 5">
            <a:extLst>
              <a:ext uri="{FF2B5EF4-FFF2-40B4-BE49-F238E27FC236}">
                <a16:creationId xmlns:a16="http://schemas.microsoft.com/office/drawing/2014/main" id="{3EFAFD5C-7FBB-B3EA-A3D8-A02EE4388053}"/>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19012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1000"/>
                                        <p:tgtEl>
                                          <p:spTgt spid="13">
                                            <p:txEl>
                                              <p:pRg st="3" end="3"/>
                                            </p:txEl>
                                          </p:spTgt>
                                        </p:tgtEl>
                                      </p:cBhvr>
                                    </p:animEffect>
                                    <p:anim calcmode="lin" valueType="num">
                                      <p:cBhvr>
                                        <p:cTn id="3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1000"/>
                                        <p:tgtEl>
                                          <p:spTgt spid="27">
                                            <p:txEl>
                                              <p:pRg st="0" end="0"/>
                                            </p:txEl>
                                          </p:spTgt>
                                        </p:tgtEl>
                                      </p:cBhvr>
                                    </p:animEffect>
                                    <p:anim calcmode="lin" valueType="num">
                                      <p:cBhvr>
                                        <p:cTn id="42"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4ADF60C9-6E16-C912-89EE-BA96E81A5AAF}"/>
              </a:ext>
            </a:extLst>
          </p:cNvPr>
          <p:cNvSpPr/>
          <p:nvPr/>
        </p:nvSpPr>
        <p:spPr>
          <a:xfrm>
            <a:off x="698981" y="130218"/>
            <a:ext cx="7779920" cy="533941"/>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Signal Processing for Precise Timing</a:t>
            </a:r>
            <a:endParaRPr lang="en-US" sz="2600" spc="-1" dirty="0">
              <a:solidFill>
                <a:srgbClr val="FF0000"/>
              </a:solidFill>
              <a:latin typeface="Arial"/>
            </a:endParaRPr>
          </a:p>
        </p:txBody>
      </p:sp>
      <mc:AlternateContent xmlns:mc="http://schemas.openxmlformats.org/markup-compatibility/2006" xmlns:a14="http://schemas.microsoft.com/office/drawing/2010/main">
        <mc:Choice Requires="a14">
          <p:sp>
            <p:nvSpPr>
              <p:cNvPr id="13" name="TextBox 9">
                <a:extLst>
                  <a:ext uri="{FF2B5EF4-FFF2-40B4-BE49-F238E27FC236}">
                    <a16:creationId xmlns:a16="http://schemas.microsoft.com/office/drawing/2014/main" id="{CACB6F34-D483-7F1E-822D-CD3CD0234ED3}"/>
                  </a:ext>
                </a:extLst>
              </p:cNvPr>
              <p:cNvSpPr txBox="1"/>
              <p:nvPr/>
            </p:nvSpPr>
            <p:spPr>
              <a:xfrm>
                <a:off x="345024" y="997306"/>
                <a:ext cx="6773530" cy="19310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dirty="0">
                    <a:solidFill>
                      <a:srgbClr val="C00000"/>
                    </a:solidFill>
                  </a:rPr>
                  <a:t>The Standard CDF Technique</a:t>
                </a:r>
              </a:p>
              <a:p>
                <a:pPr marL="609630" lvl="1" indent="-304815">
                  <a:lnSpc>
                    <a:spcPts val="2079"/>
                  </a:lnSpc>
                  <a:buFont typeface="Arial" panose="020B0604020202020204" pitchFamily="34" charset="0"/>
                  <a:buChar char="•"/>
                </a:pPr>
                <a:endParaRPr lang="en-US" sz="18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Finding the total charge of the electron peak </a:t>
                </a:r>
              </a:p>
              <a:p>
                <a:pPr marL="914399" lvl="2" indent="-304815">
                  <a:lnSpc>
                    <a:spcPts val="2079"/>
                  </a:lnSpc>
                  <a:buFont typeface="Arial" panose="020B0604020202020204" pitchFamily="34" charset="0"/>
                  <a:buChar char="•"/>
                </a:pPr>
                <a:r>
                  <a:rPr lang="en-US" sz="2200" dirty="0">
                    <a:solidFill>
                      <a:srgbClr val="000000"/>
                    </a:solidFill>
                  </a:rPr>
                  <a:t>Fitting additional the falling edge with a normalized logistic function</a:t>
                </a:r>
                <a:br>
                  <a:rPr lang="en-US" sz="2200" dirty="0">
                    <a:solidFill>
                      <a:srgbClr val="000000"/>
                    </a:solidFill>
                  </a:rPr>
                </a:br>
                <a:r>
                  <a:rPr lang="en-US" sz="2200" dirty="0">
                    <a:solidFill>
                      <a:srgbClr val="000000"/>
                    </a:solidFill>
                  </a:rPr>
                  <a:t> </a:t>
                </a:r>
                <a:br>
                  <a:rPr lang="en-US" sz="2200" i="1" dirty="0">
                    <a:solidFill>
                      <a:srgbClr val="000000"/>
                    </a:solidFill>
                    <a:latin typeface="Cambria Math" panose="02040503050406030204" pitchFamily="18" charset="0"/>
                  </a:rPr>
                </a:br>
                <a14:m>
                  <m:oMath xmlns:m="http://schemas.openxmlformats.org/officeDocument/2006/math">
                    <m:r>
                      <a:rPr lang="en-US" sz="2200" b="0" i="1" smtClean="0">
                        <a:solidFill>
                          <a:srgbClr val="000000"/>
                        </a:solidFill>
                        <a:latin typeface="Cambria Math" panose="02040503050406030204" pitchFamily="18" charset="0"/>
                      </a:rPr>
                      <m:t>𝑓</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𝑥</m:t>
                        </m:r>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0</m:t>
                            </m:r>
                          </m:sub>
                        </m:sSub>
                        <m:r>
                          <a:rPr lang="en-US" sz="2200" b="0" i="1" smtClean="0">
                            <a:solidFill>
                              <a:srgbClr val="000000"/>
                            </a:solidFill>
                            <a:latin typeface="Cambria Math" panose="02040503050406030204" pitchFamily="18" charset="0"/>
                          </a:rPr>
                          <m:t>, </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1</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2</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e>
                    </m:d>
                    <m:r>
                      <a:rPr lang="en-US" sz="2200" b="0" i="1" smtClean="0">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𝑉</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𝑡</m:t>
                        </m:r>
                      </m:e>
                    </m:d>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r>
                      <a:rPr lang="en-US" sz="2200" b="0" i="1"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0</m:t>
                            </m:r>
                          </m:sub>
                        </m:sSub>
                      </m:num>
                      <m:den>
                        <m:r>
                          <a:rPr lang="en-US" sz="2200" b="0" i="0" smtClean="0">
                            <a:solidFill>
                              <a:srgbClr val="000000"/>
                            </a:solidFill>
                            <a:latin typeface="Cambria Math" panose="02040503050406030204" pitchFamily="18" charset="0"/>
                          </a:rPr>
                          <m:t>1+</m:t>
                        </m:r>
                        <m:sSup>
                          <m:sSupPr>
                            <m:ctrlPr>
                              <a:rPr lang="en-US" sz="2200" b="0" i="1" smtClean="0">
                                <a:solidFill>
                                  <a:srgbClr val="000000"/>
                                </a:solidFill>
                                <a:latin typeface="Cambria Math" panose="02040503050406030204" pitchFamily="18" charset="0"/>
                              </a:rPr>
                            </m:ctrlPr>
                          </m:sSupPr>
                          <m:e>
                            <m:r>
                              <m:rPr>
                                <m:sty m:val="p"/>
                              </m:rPr>
                              <a:rPr lang="en-US" sz="2200" b="0" i="0" smtClean="0">
                                <a:solidFill>
                                  <a:srgbClr val="000000"/>
                                </a:solidFill>
                                <a:latin typeface="Cambria Math" panose="02040503050406030204" pitchFamily="18" charset="0"/>
                              </a:rPr>
                              <m:t>e</m:t>
                            </m:r>
                          </m:e>
                          <m:sup>
                            <m:r>
                              <a:rPr lang="en-US" sz="2200" b="0" i="0" smtClean="0">
                                <a:solidFill>
                                  <a:srgbClr val="000000"/>
                                </a:solidFill>
                                <a:latin typeface="Cambria Math" panose="02040503050406030204" pitchFamily="18" charset="0"/>
                              </a:rPr>
                              <m:t>−</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x</m:t>
                                </m:r>
                                <m:r>
                                  <a:rPr lang="en-US" sz="2200" b="0" i="0"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1</m:t>
                                    </m:r>
                                  </m:sub>
                                </m:sSub>
                              </m:e>
                            </m:d>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2</m:t>
                                </m:r>
                              </m:sub>
                            </m:sSub>
                          </m:sup>
                        </m:sSup>
                      </m:den>
                    </m:f>
                  </m:oMath>
                </a14:m>
                <a:r>
                  <a:rPr lang="en-US" sz="2200" dirty="0">
                    <a:solidFill>
                      <a:srgbClr val="000000"/>
                    </a:solidFill>
                  </a:rPr>
                  <a:t> </a:t>
                </a:r>
              </a:p>
            </p:txBody>
          </p:sp>
        </mc:Choice>
        <mc:Fallback xmlns="">
          <p:sp>
            <p:nvSpPr>
              <p:cNvPr id="13" name="TextBox 9">
                <a:extLst>
                  <a:ext uri="{FF2B5EF4-FFF2-40B4-BE49-F238E27FC236}">
                    <a16:creationId xmlns:a16="http://schemas.microsoft.com/office/drawing/2014/main" id="{CACB6F34-D483-7F1E-822D-CD3CD0234ED3}"/>
                  </a:ext>
                </a:extLst>
              </p:cNvPr>
              <p:cNvSpPr txBox="1">
                <a:spLocks noRot="1" noChangeAspect="1" noMove="1" noResize="1" noEditPoints="1" noAdjustHandles="1" noChangeArrowheads="1" noChangeShapeType="1" noTextEdit="1"/>
              </p:cNvSpPr>
              <p:nvPr/>
            </p:nvSpPr>
            <p:spPr>
              <a:xfrm>
                <a:off x="345024" y="997306"/>
                <a:ext cx="6773530" cy="1931041"/>
              </a:xfrm>
              <a:prstGeom prst="rect">
                <a:avLst/>
              </a:prstGeom>
              <a:blipFill>
                <a:blip r:embed="rId2"/>
                <a:stretch>
                  <a:fillRect l="-2610" t="-9810"/>
                </a:stretch>
              </a:blipFill>
            </p:spPr>
            <p:txBody>
              <a:bodyPr/>
              <a:lstStyle/>
              <a:p>
                <a:r>
                  <a:rPr lang="el-GR">
                    <a:noFill/>
                  </a:rPr>
                  <a:t> </a:t>
                </a:r>
              </a:p>
            </p:txBody>
          </p:sp>
        </mc:Fallback>
      </mc:AlternateContent>
      <p:pic>
        <p:nvPicPr>
          <p:cNvPr id="8" name="Picture 7">
            <a:extLst>
              <a:ext uri="{FF2B5EF4-FFF2-40B4-BE49-F238E27FC236}">
                <a16:creationId xmlns:a16="http://schemas.microsoft.com/office/drawing/2014/main" id="{3C2531B3-87CB-54A7-77C2-5696F7AEF4B9}"/>
              </a:ext>
            </a:extLst>
          </p:cNvPr>
          <p:cNvPicPr/>
          <p:nvPr/>
        </p:nvPicPr>
        <p:blipFill>
          <a:blip r:embed="rId3"/>
          <a:srcRect t="4139" b="8461"/>
          <a:stretch/>
        </p:blipFill>
        <p:spPr>
          <a:xfrm>
            <a:off x="6764594" y="854846"/>
            <a:ext cx="5213236" cy="2472189"/>
          </a:xfrm>
          <a:prstGeom prst="rect">
            <a:avLst/>
          </a:prstGeom>
          <a:ln>
            <a:noFill/>
          </a:ln>
        </p:spPr>
      </p:pic>
      <p:grpSp>
        <p:nvGrpSpPr>
          <p:cNvPr id="10" name="Group 9">
            <a:extLst>
              <a:ext uri="{FF2B5EF4-FFF2-40B4-BE49-F238E27FC236}">
                <a16:creationId xmlns:a16="http://schemas.microsoft.com/office/drawing/2014/main" id="{F80EAD6D-80BF-C5A7-13B0-35BC81929276}"/>
              </a:ext>
            </a:extLst>
          </p:cNvPr>
          <p:cNvGrpSpPr/>
          <p:nvPr/>
        </p:nvGrpSpPr>
        <p:grpSpPr>
          <a:xfrm>
            <a:off x="6304535" y="3429000"/>
            <a:ext cx="5418033" cy="2665005"/>
            <a:chOff x="6304535" y="3429000"/>
            <a:chExt cx="5418033" cy="2665005"/>
          </a:xfrm>
        </p:grpSpPr>
        <p:grpSp>
          <p:nvGrpSpPr>
            <p:cNvPr id="7" name="Group 6">
              <a:extLst>
                <a:ext uri="{FF2B5EF4-FFF2-40B4-BE49-F238E27FC236}">
                  <a16:creationId xmlns:a16="http://schemas.microsoft.com/office/drawing/2014/main" id="{30F630DB-2C69-A4A5-1A21-536C82EA3717}"/>
                </a:ext>
              </a:extLst>
            </p:cNvPr>
            <p:cNvGrpSpPr/>
            <p:nvPr/>
          </p:nvGrpSpPr>
          <p:grpSpPr>
            <a:xfrm>
              <a:off x="6304535" y="3429000"/>
              <a:ext cx="5418033" cy="2665005"/>
              <a:chOff x="6517432" y="763995"/>
              <a:chExt cx="5418033" cy="2665005"/>
            </a:xfrm>
          </p:grpSpPr>
          <p:pic>
            <p:nvPicPr>
              <p:cNvPr id="5" name="Picture 4">
                <a:extLst>
                  <a:ext uri="{FF2B5EF4-FFF2-40B4-BE49-F238E27FC236}">
                    <a16:creationId xmlns:a16="http://schemas.microsoft.com/office/drawing/2014/main" id="{C2124648-0D1B-8065-0A3F-1DD84499F149}"/>
                  </a:ext>
                </a:extLst>
              </p:cNvPr>
              <p:cNvPicPr>
                <a:picLocks noChangeAspect="1"/>
              </p:cNvPicPr>
              <p:nvPr/>
            </p:nvPicPr>
            <p:blipFill rotWithShape="1">
              <a:blip r:embed="rId4"/>
              <a:srcRect r="2285"/>
              <a:stretch/>
            </p:blipFill>
            <p:spPr>
              <a:xfrm>
                <a:off x="6517432" y="763995"/>
                <a:ext cx="5321770" cy="2665005"/>
              </a:xfrm>
              <a:prstGeom prst="rect">
                <a:avLst/>
              </a:prstGeom>
            </p:spPr>
          </p:pic>
          <p:sp>
            <p:nvSpPr>
              <p:cNvPr id="6" name="Rectangle 5">
                <a:extLst>
                  <a:ext uri="{FF2B5EF4-FFF2-40B4-BE49-F238E27FC236}">
                    <a16:creationId xmlns:a16="http://schemas.microsoft.com/office/drawing/2014/main" id="{97530126-687A-C016-387C-18573E07C339}"/>
                  </a:ext>
                </a:extLst>
              </p:cNvPr>
              <p:cNvSpPr/>
              <p:nvPr/>
            </p:nvSpPr>
            <p:spPr>
              <a:xfrm>
                <a:off x="11765799" y="1449511"/>
                <a:ext cx="169666" cy="107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l-GR" dirty="0"/>
              </a:p>
            </p:txBody>
          </p:sp>
        </p:grpSp>
        <p:sp>
          <p:nvSpPr>
            <p:cNvPr id="9" name="Rectangle 8">
              <a:extLst>
                <a:ext uri="{FF2B5EF4-FFF2-40B4-BE49-F238E27FC236}">
                  <a16:creationId xmlns:a16="http://schemas.microsoft.com/office/drawing/2014/main" id="{0E02E93F-6998-86B0-7D07-78CECCD2F84A}"/>
                </a:ext>
              </a:extLst>
            </p:cNvPr>
            <p:cNvSpPr/>
            <p:nvPr/>
          </p:nvSpPr>
          <p:spPr>
            <a:xfrm rot="5400000">
              <a:off x="10603715" y="2883147"/>
              <a:ext cx="220402" cy="1441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l-GR" dirty="0"/>
            </a:p>
          </p:txBody>
        </p:sp>
      </p:grpSp>
      <p:sp>
        <p:nvSpPr>
          <p:cNvPr id="4" name="TextBox 3">
            <a:extLst>
              <a:ext uri="{FF2B5EF4-FFF2-40B4-BE49-F238E27FC236}">
                <a16:creationId xmlns:a16="http://schemas.microsoft.com/office/drawing/2014/main" id="{46BC4E5B-5A12-DC98-8698-25BA87996F2B}"/>
              </a:ext>
            </a:extLst>
          </p:cNvPr>
          <p:cNvSpPr txBox="1"/>
          <p:nvPr/>
        </p:nvSpPr>
        <p:spPr>
          <a:xfrm>
            <a:off x="0" y="3582674"/>
            <a:ext cx="6150076" cy="2516073"/>
          </a:xfrm>
          <a:prstGeom prst="rect">
            <a:avLst/>
          </a:prstGeom>
          <a:noFill/>
        </p:spPr>
        <p:txBody>
          <a:bodyPr wrap="square">
            <a:spAutoFit/>
          </a:bodyPr>
          <a:lstStyle/>
          <a:p>
            <a:pPr marL="609630" lvl="1" indent="-304815">
              <a:lnSpc>
                <a:spcPts val="2079"/>
              </a:lnSpc>
              <a:buFont typeface="Arial" panose="020B0604020202020204" pitchFamily="34" charset="0"/>
              <a:buChar char="•"/>
            </a:pPr>
            <a:r>
              <a:rPr lang="en-US" sz="2200" dirty="0">
                <a:solidFill>
                  <a:srgbClr val="000000"/>
                </a:solidFill>
              </a:rPr>
              <a:t>Timing at 20% of peak amplitude for all signals (SAT – Signal Arrival Time) </a:t>
            </a:r>
            <a:br>
              <a:rPr lang="en-US" sz="2200" dirty="0">
                <a:solidFill>
                  <a:srgbClr val="000000"/>
                </a:solidFill>
              </a:rPr>
            </a:b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Create calibration curves </a:t>
            </a:r>
          </a:p>
          <a:p>
            <a:pPr marL="609630" lvl="1" indent="-304815">
              <a:lnSpc>
                <a:spcPts val="2079"/>
              </a:lnSpc>
              <a:buFont typeface="Arial" panose="020B0604020202020204" pitchFamily="34" charset="0"/>
              <a:buChar char="•"/>
            </a:pP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Subtract the PICOSEC signal from the reference signal </a:t>
            </a:r>
          </a:p>
          <a:p>
            <a:pPr marL="609630" lvl="1" indent="-304815">
              <a:lnSpc>
                <a:spcPts val="2079"/>
              </a:lnSpc>
              <a:buFont typeface="Arial" panose="020B0604020202020204" pitchFamily="34" charset="0"/>
              <a:buChar char="•"/>
            </a:pPr>
            <a:endParaRPr lang="en-US" sz="2200" dirty="0">
              <a:solidFill>
                <a:srgbClr val="000000"/>
              </a:solidFill>
            </a:endParaRPr>
          </a:p>
          <a:p>
            <a:pPr marL="304815" lvl="1">
              <a:lnSpc>
                <a:spcPts val="2079"/>
              </a:lnSpc>
            </a:pPr>
            <a:endParaRPr lang="en-US" sz="2200" dirty="0">
              <a:solidFill>
                <a:srgbClr val="000000"/>
              </a:solidFill>
            </a:endParaRPr>
          </a:p>
        </p:txBody>
      </p:sp>
      <p:sp>
        <p:nvSpPr>
          <p:cNvPr id="11" name="Slide Number Placeholder 10">
            <a:extLst>
              <a:ext uri="{FF2B5EF4-FFF2-40B4-BE49-F238E27FC236}">
                <a16:creationId xmlns:a16="http://schemas.microsoft.com/office/drawing/2014/main" id="{CFA739D5-BC14-3914-7A56-9222AC55DFD1}"/>
              </a:ext>
            </a:extLst>
          </p:cNvPr>
          <p:cNvSpPr>
            <a:spLocks noGrp="1"/>
          </p:cNvSpPr>
          <p:nvPr>
            <p:ph type="sldNum" sz="quarter" idx="12"/>
          </p:nvPr>
        </p:nvSpPr>
        <p:spPr/>
        <p:txBody>
          <a:bodyPr/>
          <a:lstStyle/>
          <a:p>
            <a:fld id="{0CBC77A0-1F4E-42FF-9FFC-F45C3A64AF90}" type="slidenum">
              <a:rPr lang="fr-FR" smtClean="0"/>
              <a:t>48</a:t>
            </a:fld>
            <a:endParaRPr lang="fr-FR"/>
          </a:p>
        </p:txBody>
      </p:sp>
      <p:sp>
        <p:nvSpPr>
          <p:cNvPr id="14" name="Footer Placeholder 13">
            <a:extLst>
              <a:ext uri="{FF2B5EF4-FFF2-40B4-BE49-F238E27FC236}">
                <a16:creationId xmlns:a16="http://schemas.microsoft.com/office/drawing/2014/main" id="{036A4274-3E23-0369-2780-A4DC2EDA225D}"/>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219452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fade">
                                      <p:cBhvr>
                                        <p:cTn id="18" dur="1000"/>
                                        <p:tgtEl>
                                          <p:spTgt spid="13">
                                            <p:txEl>
                                              <p:pRg st="3" end="3"/>
                                            </p:txEl>
                                          </p:spTgt>
                                        </p:tgtEl>
                                      </p:cBhvr>
                                    </p:animEffect>
                                    <p:anim calcmode="lin" valueType="num">
                                      <p:cBhvr>
                                        <p:cTn id="1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3174CC-91EC-6783-4E88-4C341CDBB403}"/>
              </a:ext>
            </a:extLst>
          </p:cNvPr>
          <p:cNvPicPr>
            <a:picLocks noChangeAspect="1"/>
          </p:cNvPicPr>
          <p:nvPr/>
        </p:nvPicPr>
        <p:blipFill>
          <a:blip r:embed="rId2"/>
          <a:stretch>
            <a:fillRect/>
          </a:stretch>
        </p:blipFill>
        <p:spPr>
          <a:xfrm>
            <a:off x="7037188" y="2055521"/>
            <a:ext cx="4655884" cy="3197586"/>
          </a:xfrm>
          <a:prstGeom prst="rect">
            <a:avLst/>
          </a:prstGeom>
        </p:spPr>
      </p:pic>
      <p:sp>
        <p:nvSpPr>
          <p:cNvPr id="12" name="CustomShape 1">
            <a:extLst>
              <a:ext uri="{FF2B5EF4-FFF2-40B4-BE49-F238E27FC236}">
                <a16:creationId xmlns:a16="http://schemas.microsoft.com/office/drawing/2014/main" id="{4ADF60C9-6E16-C912-89EE-BA96E81A5AAF}"/>
              </a:ext>
            </a:extLst>
          </p:cNvPr>
          <p:cNvSpPr/>
          <p:nvPr/>
        </p:nvSpPr>
        <p:spPr>
          <a:xfrm>
            <a:off x="698981" y="130218"/>
            <a:ext cx="7779920" cy="533941"/>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00" b="1" spc="-1" dirty="0">
                <a:solidFill>
                  <a:srgbClr val="FF0000"/>
                </a:solidFill>
                <a:latin typeface="Arial"/>
                <a:ea typeface="Arial"/>
              </a:rPr>
              <a:t>Signal Processing for Precise Timing</a:t>
            </a:r>
            <a:endParaRPr lang="en-US" sz="2600" spc="-1" dirty="0">
              <a:solidFill>
                <a:srgbClr val="FF0000"/>
              </a:solidFill>
              <a:latin typeface="Arial"/>
            </a:endParaRPr>
          </a:p>
        </p:txBody>
      </p:sp>
      <mc:AlternateContent xmlns:mc="http://schemas.openxmlformats.org/markup-compatibility/2006" xmlns:a14="http://schemas.microsoft.com/office/drawing/2010/main">
        <mc:Choice Requires="a14">
          <p:sp>
            <p:nvSpPr>
              <p:cNvPr id="13" name="TextBox 9">
                <a:extLst>
                  <a:ext uri="{FF2B5EF4-FFF2-40B4-BE49-F238E27FC236}">
                    <a16:creationId xmlns:a16="http://schemas.microsoft.com/office/drawing/2014/main" id="{CACB6F34-D483-7F1E-822D-CD3CD0234ED3}"/>
                  </a:ext>
                </a:extLst>
              </p:cNvPr>
              <p:cNvSpPr txBox="1"/>
              <p:nvPr/>
            </p:nvSpPr>
            <p:spPr>
              <a:xfrm>
                <a:off x="286031" y="977641"/>
                <a:ext cx="7501117" cy="19310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dirty="0">
                    <a:solidFill>
                      <a:srgbClr val="C00000"/>
                    </a:solidFill>
                  </a:rPr>
                  <a:t>The Standard CDF Technique</a:t>
                </a:r>
              </a:p>
              <a:p>
                <a:pPr marL="609630" lvl="1" indent="-304815">
                  <a:lnSpc>
                    <a:spcPts val="2079"/>
                  </a:lnSpc>
                  <a:buFont typeface="Arial" panose="020B0604020202020204" pitchFamily="34" charset="0"/>
                  <a:buChar char="•"/>
                </a:pPr>
                <a:endParaRPr lang="en-US" sz="18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Finding the total charge of the electron peak </a:t>
                </a:r>
              </a:p>
              <a:p>
                <a:pPr marL="914399" lvl="2" indent="-304815">
                  <a:lnSpc>
                    <a:spcPts val="2079"/>
                  </a:lnSpc>
                  <a:buFont typeface="Arial" panose="020B0604020202020204" pitchFamily="34" charset="0"/>
                  <a:buChar char="•"/>
                </a:pPr>
                <a:r>
                  <a:rPr lang="en-US" sz="2200" dirty="0">
                    <a:solidFill>
                      <a:srgbClr val="000000"/>
                    </a:solidFill>
                  </a:rPr>
                  <a:t>Fitting additional the falling edge with a </a:t>
                </a:r>
                <a:br>
                  <a:rPr lang="en-US" sz="2200" dirty="0">
                    <a:solidFill>
                      <a:srgbClr val="000000"/>
                    </a:solidFill>
                  </a:rPr>
                </a:br>
                <a:r>
                  <a:rPr lang="en-US" sz="2200" dirty="0">
                    <a:solidFill>
                      <a:srgbClr val="000000"/>
                    </a:solidFill>
                  </a:rPr>
                  <a:t>normalized logistic function</a:t>
                </a:r>
                <a:br>
                  <a:rPr lang="en-US" sz="2200" dirty="0">
                    <a:solidFill>
                      <a:srgbClr val="000000"/>
                    </a:solidFill>
                  </a:rPr>
                </a:br>
                <a:r>
                  <a:rPr lang="en-US" sz="2200" dirty="0">
                    <a:solidFill>
                      <a:srgbClr val="000000"/>
                    </a:solidFill>
                  </a:rPr>
                  <a:t> </a:t>
                </a:r>
                <a:br>
                  <a:rPr lang="en-US" sz="2200" i="1" dirty="0">
                    <a:solidFill>
                      <a:srgbClr val="000000"/>
                    </a:solidFill>
                    <a:latin typeface="Cambria Math" panose="02040503050406030204" pitchFamily="18" charset="0"/>
                  </a:rPr>
                </a:br>
                <a14:m>
                  <m:oMath xmlns:m="http://schemas.openxmlformats.org/officeDocument/2006/math">
                    <m:r>
                      <a:rPr lang="en-US" sz="2200" b="0" i="1" smtClean="0">
                        <a:solidFill>
                          <a:srgbClr val="000000"/>
                        </a:solidFill>
                        <a:latin typeface="Cambria Math" panose="02040503050406030204" pitchFamily="18" charset="0"/>
                      </a:rPr>
                      <m:t>𝑓</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𝑥</m:t>
                        </m:r>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0</m:t>
                            </m:r>
                          </m:sub>
                        </m:sSub>
                        <m:r>
                          <a:rPr lang="en-US" sz="2200" b="0" i="1" smtClean="0">
                            <a:solidFill>
                              <a:srgbClr val="000000"/>
                            </a:solidFill>
                            <a:latin typeface="Cambria Math" panose="02040503050406030204" pitchFamily="18" charset="0"/>
                          </a:rPr>
                          <m:t>, </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1</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2</m:t>
                            </m:r>
                          </m:sub>
                        </m:sSub>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e>
                    </m:d>
                    <m:r>
                      <a:rPr lang="en-US" sz="2200" b="0" i="1" smtClean="0">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𝑉</m:t>
                    </m:r>
                    <m:d>
                      <m:dPr>
                        <m:ctrlPr>
                          <a:rPr lang="en-US" sz="2200" b="0" i="1" smtClean="0">
                            <a:solidFill>
                              <a:srgbClr val="000000"/>
                            </a:solidFill>
                            <a:latin typeface="Cambria Math" panose="02040503050406030204" pitchFamily="18" charset="0"/>
                          </a:rPr>
                        </m:ctrlPr>
                      </m:dPr>
                      <m:e>
                        <m:r>
                          <a:rPr lang="en-US" sz="2200" b="0" i="1" smtClean="0">
                            <a:solidFill>
                              <a:srgbClr val="000000"/>
                            </a:solidFill>
                            <a:latin typeface="Cambria Math" panose="02040503050406030204" pitchFamily="18" charset="0"/>
                          </a:rPr>
                          <m:t>𝑡</m:t>
                        </m:r>
                      </m:e>
                    </m:d>
                    <m:r>
                      <a:rPr lang="en-US" sz="2200" b="0" i="1"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𝑝</m:t>
                        </m:r>
                      </m:e>
                      <m:sub>
                        <m:r>
                          <a:rPr lang="en-US" sz="2200" b="0" i="1" smtClean="0">
                            <a:solidFill>
                              <a:srgbClr val="000000"/>
                            </a:solidFill>
                            <a:latin typeface="Cambria Math" panose="02040503050406030204" pitchFamily="18" charset="0"/>
                          </a:rPr>
                          <m:t>3</m:t>
                        </m:r>
                      </m:sub>
                    </m:sSub>
                    <m:r>
                      <a:rPr lang="en-US" sz="2200" b="0" i="1"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0</m:t>
                            </m:r>
                          </m:sub>
                        </m:sSub>
                      </m:num>
                      <m:den>
                        <m:r>
                          <a:rPr lang="en-US" sz="2200" b="0" i="0" smtClean="0">
                            <a:solidFill>
                              <a:srgbClr val="000000"/>
                            </a:solidFill>
                            <a:latin typeface="Cambria Math" panose="02040503050406030204" pitchFamily="18" charset="0"/>
                          </a:rPr>
                          <m:t>1</m:t>
                        </m:r>
                        <m:r>
                          <a:rPr lang="en-US" sz="2200" b="0" i="0" smtClean="0">
                            <a:solidFill>
                              <a:srgbClr val="000000"/>
                            </a:solidFill>
                            <a:latin typeface="Cambria Math" panose="02040503050406030204" pitchFamily="18" charset="0"/>
                          </a:rPr>
                          <m:t>+</m:t>
                        </m:r>
                        <m:sSup>
                          <m:sSupPr>
                            <m:ctrlPr>
                              <a:rPr lang="en-US" sz="2200" b="0" i="1" smtClean="0">
                                <a:solidFill>
                                  <a:srgbClr val="000000"/>
                                </a:solidFill>
                                <a:latin typeface="Cambria Math" panose="02040503050406030204" pitchFamily="18" charset="0"/>
                              </a:rPr>
                            </m:ctrlPr>
                          </m:sSupPr>
                          <m:e>
                            <m:r>
                              <m:rPr>
                                <m:sty m:val="p"/>
                              </m:rPr>
                              <a:rPr lang="en-US" sz="2200" b="0" i="0" smtClean="0">
                                <a:solidFill>
                                  <a:srgbClr val="000000"/>
                                </a:solidFill>
                                <a:latin typeface="Cambria Math" panose="02040503050406030204" pitchFamily="18" charset="0"/>
                              </a:rPr>
                              <m:t>e</m:t>
                            </m:r>
                          </m:e>
                          <m:sup>
                            <m:r>
                              <a:rPr lang="en-US" sz="2200" b="0" i="0" smtClean="0">
                                <a:solidFill>
                                  <a:srgbClr val="000000"/>
                                </a:solidFill>
                                <a:latin typeface="Cambria Math" panose="02040503050406030204" pitchFamily="18" charset="0"/>
                              </a:rPr>
                              <m:t>−</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x</m:t>
                                </m:r>
                                <m:r>
                                  <a:rPr lang="en-US" sz="2200" b="0" i="0" smtClean="0">
                                    <a:solidFill>
                                      <a:srgbClr val="000000"/>
                                    </a:solidFill>
                                    <a:latin typeface="Cambria Math" panose="02040503050406030204" pitchFamily="18" charset="0"/>
                                  </a:rPr>
                                  <m:t>−</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1</m:t>
                                    </m:r>
                                  </m:sub>
                                </m:sSub>
                              </m:e>
                            </m:d>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p</m:t>
                                </m:r>
                              </m:e>
                              <m:sub>
                                <m:r>
                                  <a:rPr lang="en-US" sz="2200" b="0" i="0" smtClean="0">
                                    <a:solidFill>
                                      <a:srgbClr val="000000"/>
                                    </a:solidFill>
                                    <a:latin typeface="Cambria Math" panose="02040503050406030204" pitchFamily="18" charset="0"/>
                                  </a:rPr>
                                  <m:t>2</m:t>
                                </m:r>
                              </m:sub>
                            </m:sSub>
                          </m:sup>
                        </m:sSup>
                      </m:den>
                    </m:f>
                  </m:oMath>
                </a14:m>
                <a:r>
                  <a:rPr lang="en-US" sz="1800" dirty="0">
                    <a:solidFill>
                      <a:srgbClr val="000000"/>
                    </a:solidFill>
                  </a:rPr>
                  <a:t> </a:t>
                </a:r>
              </a:p>
            </p:txBody>
          </p:sp>
        </mc:Choice>
        <mc:Fallback xmlns="">
          <p:sp>
            <p:nvSpPr>
              <p:cNvPr id="13" name="TextBox 9">
                <a:extLst>
                  <a:ext uri="{FF2B5EF4-FFF2-40B4-BE49-F238E27FC236}">
                    <a16:creationId xmlns:a16="http://schemas.microsoft.com/office/drawing/2014/main" id="{CACB6F34-D483-7F1E-822D-CD3CD0234ED3}"/>
                  </a:ext>
                </a:extLst>
              </p:cNvPr>
              <p:cNvSpPr txBox="1">
                <a:spLocks noRot="1" noChangeAspect="1" noMove="1" noResize="1" noEditPoints="1" noAdjustHandles="1" noChangeArrowheads="1" noChangeShapeType="1" noTextEdit="1"/>
              </p:cNvSpPr>
              <p:nvPr/>
            </p:nvSpPr>
            <p:spPr>
              <a:xfrm>
                <a:off x="286031" y="977641"/>
                <a:ext cx="7501117" cy="1931041"/>
              </a:xfrm>
              <a:prstGeom prst="rect">
                <a:avLst/>
              </a:prstGeom>
              <a:blipFill>
                <a:blip r:embed="rId3"/>
                <a:stretch>
                  <a:fillRect l="-2358" t="-9464"/>
                </a:stretch>
              </a:blipFill>
            </p:spPr>
            <p:txBody>
              <a:bodyPr/>
              <a:lstStyle/>
              <a:p>
                <a:r>
                  <a:rPr lang="el-GR">
                    <a:noFill/>
                  </a:rPr>
                  <a:t> </a:t>
                </a:r>
              </a:p>
            </p:txBody>
          </p:sp>
        </mc:Fallback>
      </mc:AlternateContent>
      <p:sp>
        <p:nvSpPr>
          <p:cNvPr id="4" name="TextBox 3">
            <a:extLst>
              <a:ext uri="{FF2B5EF4-FFF2-40B4-BE49-F238E27FC236}">
                <a16:creationId xmlns:a16="http://schemas.microsoft.com/office/drawing/2014/main" id="{918C5AB4-0309-7DF6-16B5-85575C5A113E}"/>
              </a:ext>
            </a:extLst>
          </p:cNvPr>
          <p:cNvSpPr txBox="1"/>
          <p:nvPr/>
        </p:nvSpPr>
        <p:spPr>
          <a:xfrm>
            <a:off x="0" y="3582674"/>
            <a:ext cx="6150076" cy="3323987"/>
          </a:xfrm>
          <a:prstGeom prst="rect">
            <a:avLst/>
          </a:prstGeom>
          <a:noFill/>
        </p:spPr>
        <p:txBody>
          <a:bodyPr wrap="square">
            <a:spAutoFit/>
          </a:bodyPr>
          <a:lstStyle/>
          <a:p>
            <a:pPr marL="609630" lvl="1" indent="-304815">
              <a:lnSpc>
                <a:spcPts val="2079"/>
              </a:lnSpc>
              <a:buFont typeface="Arial" panose="020B0604020202020204" pitchFamily="34" charset="0"/>
              <a:buChar char="•"/>
            </a:pPr>
            <a:r>
              <a:rPr lang="en-US" sz="2200" dirty="0">
                <a:solidFill>
                  <a:srgbClr val="000000"/>
                </a:solidFill>
              </a:rPr>
              <a:t>Timing at 20% of peak amplitude for all signals (SAT – Signal Arrival Time) </a:t>
            </a:r>
            <a:br>
              <a:rPr lang="en-US" sz="2200" dirty="0">
                <a:solidFill>
                  <a:srgbClr val="000000"/>
                </a:solidFill>
              </a:rPr>
            </a:b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Create calibration curves </a:t>
            </a:r>
          </a:p>
          <a:p>
            <a:pPr marL="609630" lvl="1" indent="-304815">
              <a:lnSpc>
                <a:spcPts val="2079"/>
              </a:lnSpc>
              <a:buFont typeface="Arial" panose="020B0604020202020204" pitchFamily="34" charset="0"/>
              <a:buChar char="•"/>
            </a:pP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Subtract the PICOSEC signal from the reference signal </a:t>
            </a:r>
          </a:p>
          <a:p>
            <a:pPr marL="609630" lvl="1" indent="-304815">
              <a:lnSpc>
                <a:spcPts val="2079"/>
              </a:lnSpc>
              <a:buFont typeface="Arial" panose="020B0604020202020204" pitchFamily="34" charset="0"/>
              <a:buChar char="•"/>
            </a:pPr>
            <a:endParaRPr lang="en-US" sz="2200" dirty="0">
              <a:solidFill>
                <a:srgbClr val="000000"/>
              </a:solidFill>
            </a:endParaRPr>
          </a:p>
          <a:p>
            <a:pPr marL="609630" lvl="1" indent="-304815">
              <a:lnSpc>
                <a:spcPts val="2079"/>
              </a:lnSpc>
              <a:buFont typeface="Arial" panose="020B0604020202020204" pitchFamily="34" charset="0"/>
              <a:buChar char="•"/>
            </a:pPr>
            <a:r>
              <a:rPr lang="en-US" sz="2200" dirty="0">
                <a:solidFill>
                  <a:srgbClr val="000000"/>
                </a:solidFill>
              </a:rPr>
              <a:t>Correct for dynamical errors </a:t>
            </a:r>
          </a:p>
          <a:p>
            <a:pPr marL="609630" lvl="1" indent="-304815">
              <a:lnSpc>
                <a:spcPts val="2079"/>
              </a:lnSpc>
              <a:buFont typeface="Arial" panose="020B0604020202020204" pitchFamily="34" charset="0"/>
              <a:buChar char="•"/>
            </a:pPr>
            <a:endParaRPr lang="en-US" sz="2200" dirty="0">
              <a:solidFill>
                <a:srgbClr val="000000"/>
              </a:solidFill>
            </a:endParaRPr>
          </a:p>
          <a:p>
            <a:pPr marL="609630" lvl="1" indent="-304815">
              <a:lnSpc>
                <a:spcPts val="2079"/>
              </a:lnSpc>
              <a:buFont typeface="Arial" panose="020B0604020202020204" pitchFamily="34" charset="0"/>
              <a:buChar char="•"/>
            </a:pPr>
            <a:endParaRPr lang="en-US" sz="2200" dirty="0">
              <a:solidFill>
                <a:srgbClr val="000000"/>
              </a:solidFill>
            </a:endParaRPr>
          </a:p>
          <a:p>
            <a:pPr marL="304815" lvl="1">
              <a:lnSpc>
                <a:spcPts val="2079"/>
              </a:lnSpc>
            </a:pPr>
            <a:endParaRPr lang="en-US" sz="2200" dirty="0">
              <a:solidFill>
                <a:srgbClr val="000000"/>
              </a:solidFill>
            </a:endParaRPr>
          </a:p>
        </p:txBody>
      </p:sp>
      <p:sp>
        <p:nvSpPr>
          <p:cNvPr id="6" name="TextBox 5">
            <a:extLst>
              <a:ext uri="{FF2B5EF4-FFF2-40B4-BE49-F238E27FC236}">
                <a16:creationId xmlns:a16="http://schemas.microsoft.com/office/drawing/2014/main" id="{B461E4EA-4D5C-F01D-272A-C3D4CA0F5E08}"/>
              </a:ext>
            </a:extLst>
          </p:cNvPr>
          <p:cNvSpPr txBox="1"/>
          <p:nvPr/>
        </p:nvSpPr>
        <p:spPr>
          <a:xfrm>
            <a:off x="7037188" y="5351202"/>
            <a:ext cx="4820516" cy="630942"/>
          </a:xfrm>
          <a:prstGeom prst="rect">
            <a:avLst/>
          </a:prstGeom>
          <a:noFill/>
        </p:spPr>
        <p:txBody>
          <a:bodyPr wrap="square">
            <a:spAutoFit/>
          </a:bodyPr>
          <a:lstStyle/>
          <a:p>
            <a:pPr marL="304815" lvl="1" algn="ctr">
              <a:lnSpc>
                <a:spcPts val="2079"/>
              </a:lnSpc>
            </a:pPr>
            <a:r>
              <a:rPr lang="en-US" sz="2200" b="1" dirty="0">
                <a:solidFill>
                  <a:srgbClr val="000000"/>
                </a:solidFill>
              </a:rPr>
              <a:t>Timing resolution ~ </a:t>
            </a:r>
          </a:p>
          <a:p>
            <a:pPr marL="304815" lvl="1" algn="ctr">
              <a:lnSpc>
                <a:spcPts val="2079"/>
              </a:lnSpc>
            </a:pPr>
            <a:r>
              <a:rPr lang="en-US" sz="2200" b="1" dirty="0">
                <a:solidFill>
                  <a:srgbClr val="000000"/>
                </a:solidFill>
              </a:rPr>
              <a:t>RMS of the SAT distribution </a:t>
            </a:r>
          </a:p>
        </p:txBody>
      </p:sp>
      <p:sp>
        <p:nvSpPr>
          <p:cNvPr id="8" name="TextBox 7">
            <a:extLst>
              <a:ext uri="{FF2B5EF4-FFF2-40B4-BE49-F238E27FC236}">
                <a16:creationId xmlns:a16="http://schemas.microsoft.com/office/drawing/2014/main" id="{876D4E92-260B-8FA6-09BF-8C69E61038D7}"/>
              </a:ext>
            </a:extLst>
          </p:cNvPr>
          <p:cNvSpPr txBox="1"/>
          <p:nvPr/>
        </p:nvSpPr>
        <p:spPr>
          <a:xfrm>
            <a:off x="7367151" y="1588095"/>
            <a:ext cx="4538818" cy="369332"/>
          </a:xfrm>
          <a:prstGeom prst="rect">
            <a:avLst/>
          </a:prstGeom>
          <a:noFill/>
        </p:spPr>
        <p:txBody>
          <a:bodyPr wrap="square">
            <a:spAutoFit/>
          </a:bodyPr>
          <a:lstStyle/>
          <a:p>
            <a:r>
              <a:rPr lang="en-US" sz="1800" b="1" spc="-1" dirty="0">
                <a:solidFill>
                  <a:srgbClr val="FF0000"/>
                </a:solidFill>
                <a:latin typeface="Arial"/>
                <a:ea typeface="Arial"/>
              </a:rPr>
              <a:t>Muons of 150GeV ~ 11p.e/track in DUT</a:t>
            </a:r>
            <a:endParaRPr lang="el-GR" dirty="0"/>
          </a:p>
        </p:txBody>
      </p:sp>
      <p:sp>
        <p:nvSpPr>
          <p:cNvPr id="5" name="TextBox 4">
            <a:extLst>
              <a:ext uri="{FF2B5EF4-FFF2-40B4-BE49-F238E27FC236}">
                <a16:creationId xmlns:a16="http://schemas.microsoft.com/office/drawing/2014/main" id="{D677E387-343E-85B0-7001-46F5A3080151}"/>
              </a:ext>
            </a:extLst>
          </p:cNvPr>
          <p:cNvSpPr txBox="1"/>
          <p:nvPr/>
        </p:nvSpPr>
        <p:spPr>
          <a:xfrm>
            <a:off x="7622009" y="2845193"/>
            <a:ext cx="1743121" cy="323165"/>
          </a:xfrm>
          <a:prstGeom prst="rect">
            <a:avLst/>
          </a:prstGeom>
          <a:noFill/>
        </p:spPr>
        <p:txBody>
          <a:bodyPr wrap="square" rtlCol="0">
            <a:spAutoFit/>
          </a:bodyPr>
          <a:lstStyle/>
          <a:p>
            <a:r>
              <a:rPr lang="en-US" sz="1500" b="1" dirty="0">
                <a:solidFill>
                  <a:schemeClr val="accent4"/>
                </a:solidFill>
                <a:latin typeface="+mj-lt"/>
              </a:rPr>
              <a:t>PRELIMINARY</a:t>
            </a:r>
            <a:endParaRPr lang="el-GR" sz="1500" b="1" dirty="0">
              <a:solidFill>
                <a:schemeClr val="accent4"/>
              </a:solidFill>
              <a:latin typeface="+mj-lt"/>
            </a:endParaRPr>
          </a:p>
        </p:txBody>
      </p:sp>
      <p:sp>
        <p:nvSpPr>
          <p:cNvPr id="7" name="Slide Number Placeholder 6">
            <a:extLst>
              <a:ext uri="{FF2B5EF4-FFF2-40B4-BE49-F238E27FC236}">
                <a16:creationId xmlns:a16="http://schemas.microsoft.com/office/drawing/2014/main" id="{A1071C15-B7E2-4336-65E2-E5397BA4FF64}"/>
              </a:ext>
            </a:extLst>
          </p:cNvPr>
          <p:cNvSpPr>
            <a:spLocks noGrp="1"/>
          </p:cNvSpPr>
          <p:nvPr>
            <p:ph type="sldNum" sz="quarter" idx="12"/>
          </p:nvPr>
        </p:nvSpPr>
        <p:spPr/>
        <p:txBody>
          <a:bodyPr/>
          <a:lstStyle/>
          <a:p>
            <a:fld id="{0CBC77A0-1F4E-42FF-9FFC-F45C3A64AF90}" type="slidenum">
              <a:rPr lang="fr-FR" smtClean="0"/>
              <a:t>49</a:t>
            </a:fld>
            <a:endParaRPr lang="fr-FR"/>
          </a:p>
        </p:txBody>
      </p:sp>
      <p:sp>
        <p:nvSpPr>
          <p:cNvPr id="11" name="Footer Placeholder 10">
            <a:extLst>
              <a:ext uri="{FF2B5EF4-FFF2-40B4-BE49-F238E27FC236}">
                <a16:creationId xmlns:a16="http://schemas.microsoft.com/office/drawing/2014/main" id="{37D6517A-0F51-BBB4-7746-3718CB179398}"/>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133278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idx="4294967295"/>
          </p:nvPr>
        </p:nvSpPr>
        <p:spPr>
          <a:xfrm>
            <a:off x="2107225" y="2996224"/>
            <a:ext cx="8813956" cy="637930"/>
          </a:xfrm>
        </p:spPr>
        <p:txBody>
          <a:bodyPr>
            <a:normAutofit/>
          </a:bodyPr>
          <a:lstStyle/>
          <a:p>
            <a:r>
              <a:rPr lang="da-DK" dirty="0">
                <a:solidFill>
                  <a:schemeClr val="tx1"/>
                </a:solidFill>
              </a:rPr>
              <a:t>The PICOSEC Micromegas Technology</a:t>
            </a:r>
          </a:p>
        </p:txBody>
      </p:sp>
      <p:sp>
        <p:nvSpPr>
          <p:cNvPr id="3" name="Slide Number Placeholder 2">
            <a:extLst>
              <a:ext uri="{FF2B5EF4-FFF2-40B4-BE49-F238E27FC236}">
                <a16:creationId xmlns:a16="http://schemas.microsoft.com/office/drawing/2014/main" id="{F1728763-4FE9-A0A8-5928-69CA999BC73D}"/>
              </a:ext>
            </a:extLst>
          </p:cNvPr>
          <p:cNvSpPr>
            <a:spLocks noGrp="1"/>
          </p:cNvSpPr>
          <p:nvPr>
            <p:ph type="sldNum" sz="quarter" idx="16"/>
          </p:nvPr>
        </p:nvSpPr>
        <p:spPr/>
        <p:txBody>
          <a:bodyPr/>
          <a:lstStyle/>
          <a:p>
            <a:fld id="{0CBC77A0-1F4E-42FF-9FFC-F45C3A64AF90}" type="slidenum">
              <a:rPr lang="fr-FR" smtClean="0"/>
              <a:pPr/>
              <a:t>5</a:t>
            </a:fld>
            <a:endParaRPr lang="fr-FR" dirty="0"/>
          </a:p>
        </p:txBody>
      </p:sp>
      <p:sp>
        <p:nvSpPr>
          <p:cNvPr id="5" name="Footer Placeholder 4">
            <a:extLst>
              <a:ext uri="{FF2B5EF4-FFF2-40B4-BE49-F238E27FC236}">
                <a16:creationId xmlns:a16="http://schemas.microsoft.com/office/drawing/2014/main" id="{1FA26D65-FBB2-0D8F-510A-C7D0C81A5906}"/>
              </a:ext>
            </a:extLst>
          </p:cNvPr>
          <p:cNvSpPr>
            <a:spLocks noGrp="1"/>
          </p:cNvSpPr>
          <p:nvPr>
            <p:ph type="ftr" sz="quarter" idx="15"/>
          </p:nvPr>
        </p:nvSpPr>
        <p:spPr>
          <a:xfrm>
            <a:off x="4943436" y="6347862"/>
            <a:ext cx="3914023" cy="365125"/>
          </a:xfrm>
        </p:spPr>
        <p:txBody>
          <a:bodyPr/>
          <a:lstStyle/>
          <a:p>
            <a:r>
              <a:rPr lang="en-US"/>
              <a:t>CEPC 2025</a:t>
            </a:r>
            <a:endParaRPr lang="fr-FR" dirty="0"/>
          </a:p>
        </p:txBody>
      </p:sp>
    </p:spTree>
    <p:extLst>
      <p:ext uri="{BB962C8B-B14F-4D97-AF65-F5344CB8AC3E}">
        <p14:creationId xmlns:p14="http://schemas.microsoft.com/office/powerpoint/2010/main" val="12822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1773D-62BF-756E-4021-DCE0194EF486}"/>
              </a:ext>
            </a:extLst>
          </p:cNvPr>
          <p:cNvPicPr>
            <a:picLocks noChangeAspect="1"/>
          </p:cNvPicPr>
          <p:nvPr/>
        </p:nvPicPr>
        <p:blipFill>
          <a:blip r:embed="rId2"/>
          <a:stretch>
            <a:fillRect/>
          </a:stretch>
        </p:blipFill>
        <p:spPr>
          <a:xfrm>
            <a:off x="7430628" y="365431"/>
            <a:ext cx="3568706" cy="2396223"/>
          </a:xfrm>
          <a:prstGeom prst="rect">
            <a:avLst/>
          </a:prstGeom>
        </p:spPr>
      </p:pic>
      <p:sp>
        <p:nvSpPr>
          <p:cNvPr id="12" name="CustomShape 1">
            <a:extLst>
              <a:ext uri="{FF2B5EF4-FFF2-40B4-BE49-F238E27FC236}">
                <a16:creationId xmlns:a16="http://schemas.microsoft.com/office/drawing/2014/main" id="{4ADF60C9-6E16-C912-89EE-BA96E81A5AAF}"/>
              </a:ext>
            </a:extLst>
          </p:cNvPr>
          <p:cNvSpPr/>
          <p:nvPr/>
        </p:nvSpPr>
        <p:spPr>
          <a:xfrm>
            <a:off x="698981" y="130218"/>
            <a:ext cx="7779920" cy="533941"/>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noAutofit/>
          </a:bodyPr>
          <a:lstStyle/>
          <a:p>
            <a:pPr>
              <a:lnSpc>
                <a:spcPct val="100000"/>
              </a:lnSpc>
            </a:pPr>
            <a:r>
              <a:rPr lang="en-US" sz="2661" b="1" spc="-1" dirty="0">
                <a:solidFill>
                  <a:srgbClr val="FF0000"/>
                </a:solidFill>
                <a:latin typeface="Arial"/>
                <a:ea typeface="Arial"/>
              </a:rPr>
              <a:t>Monitoring Plots – Full area detector </a:t>
            </a:r>
            <a:endParaRPr lang="en-US" sz="2661" spc="-1" dirty="0">
              <a:solidFill>
                <a:srgbClr val="FF0000"/>
              </a:solidFill>
              <a:latin typeface="Arial"/>
            </a:endParaRPr>
          </a:p>
        </p:txBody>
      </p:sp>
      <p:sp>
        <p:nvSpPr>
          <p:cNvPr id="11" name="TextBox 10">
            <a:extLst>
              <a:ext uri="{FF2B5EF4-FFF2-40B4-BE49-F238E27FC236}">
                <a16:creationId xmlns:a16="http://schemas.microsoft.com/office/drawing/2014/main" id="{65787C71-153D-9641-4A8A-F39FD91028A5}"/>
              </a:ext>
            </a:extLst>
          </p:cNvPr>
          <p:cNvSpPr txBox="1"/>
          <p:nvPr/>
        </p:nvSpPr>
        <p:spPr>
          <a:xfrm>
            <a:off x="214184" y="973806"/>
            <a:ext cx="6048963"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400" dirty="0">
                <a:solidFill>
                  <a:srgbClr val="C00000"/>
                </a:solidFill>
              </a:rPr>
              <a:t>Uniformity of response </a:t>
            </a:r>
            <a:br>
              <a:rPr lang="en-US" sz="2400" dirty="0">
                <a:solidFill>
                  <a:srgbClr val="C00000"/>
                </a:solidFill>
              </a:rPr>
            </a:br>
            <a:endParaRPr lang="en-US" sz="2400" dirty="0">
              <a:solidFill>
                <a:srgbClr val="C00000"/>
              </a:solidFill>
            </a:endParaRPr>
          </a:p>
          <a:p>
            <a:pPr marL="609630" lvl="1" indent="-304815">
              <a:lnSpc>
                <a:spcPts val="2079"/>
              </a:lnSpc>
              <a:buFont typeface="Arial" panose="020B0604020202020204" pitchFamily="34" charset="0"/>
              <a:buChar char="•"/>
            </a:pPr>
            <a:r>
              <a:rPr lang="en-US" sz="2200" dirty="0">
                <a:solidFill>
                  <a:srgbClr val="000000"/>
                </a:solidFill>
              </a:rPr>
              <a:t>Timing Runs with MCP-PMT (trigger) centered on each pad center </a:t>
            </a:r>
          </a:p>
        </p:txBody>
      </p:sp>
      <p:pic>
        <p:nvPicPr>
          <p:cNvPr id="14" name="Picture 13">
            <a:extLst>
              <a:ext uri="{FF2B5EF4-FFF2-40B4-BE49-F238E27FC236}">
                <a16:creationId xmlns:a16="http://schemas.microsoft.com/office/drawing/2014/main" id="{45B57BC1-56A9-0DD9-BB62-ADFE3E75B2AE}"/>
              </a:ext>
            </a:extLst>
          </p:cNvPr>
          <p:cNvPicPr>
            <a:picLocks noChangeAspect="1"/>
          </p:cNvPicPr>
          <p:nvPr/>
        </p:nvPicPr>
        <p:blipFill>
          <a:blip r:embed="rId3"/>
          <a:stretch>
            <a:fillRect/>
          </a:stretch>
        </p:blipFill>
        <p:spPr>
          <a:xfrm>
            <a:off x="9323349" y="2920173"/>
            <a:ext cx="2555778" cy="3256958"/>
          </a:xfrm>
          <a:prstGeom prst="rect">
            <a:avLst/>
          </a:prstGeom>
        </p:spPr>
      </p:pic>
      <p:pic>
        <p:nvPicPr>
          <p:cNvPr id="16" name="Picture 15">
            <a:extLst>
              <a:ext uri="{FF2B5EF4-FFF2-40B4-BE49-F238E27FC236}">
                <a16:creationId xmlns:a16="http://schemas.microsoft.com/office/drawing/2014/main" id="{9ED7A226-0B86-3DC3-5E69-EF22CD4FA9F0}"/>
              </a:ext>
            </a:extLst>
          </p:cNvPr>
          <p:cNvPicPr>
            <a:picLocks noChangeAspect="1"/>
          </p:cNvPicPr>
          <p:nvPr/>
        </p:nvPicPr>
        <p:blipFill>
          <a:blip r:embed="rId4"/>
          <a:stretch>
            <a:fillRect/>
          </a:stretch>
        </p:blipFill>
        <p:spPr>
          <a:xfrm>
            <a:off x="5926038" y="2920173"/>
            <a:ext cx="2707450" cy="3293298"/>
          </a:xfrm>
          <a:prstGeom prst="rect">
            <a:avLst/>
          </a:prstGeom>
        </p:spPr>
      </p:pic>
      <p:sp>
        <p:nvSpPr>
          <p:cNvPr id="5" name="TextBox 4">
            <a:extLst>
              <a:ext uri="{FF2B5EF4-FFF2-40B4-BE49-F238E27FC236}">
                <a16:creationId xmlns:a16="http://schemas.microsoft.com/office/drawing/2014/main" id="{4E66D336-59A4-8116-1C06-36ABDA47F74A}"/>
              </a:ext>
            </a:extLst>
          </p:cNvPr>
          <p:cNvSpPr txBox="1"/>
          <p:nvPr/>
        </p:nvSpPr>
        <p:spPr>
          <a:xfrm>
            <a:off x="8927690" y="496203"/>
            <a:ext cx="2106477" cy="369332"/>
          </a:xfrm>
          <a:prstGeom prst="rect">
            <a:avLst/>
          </a:prstGeom>
          <a:noFill/>
        </p:spPr>
        <p:txBody>
          <a:bodyPr wrap="square" rtlCol="0">
            <a:spAutoFit/>
          </a:bodyPr>
          <a:lstStyle/>
          <a:p>
            <a:r>
              <a:rPr lang="en-US" dirty="0"/>
              <a:t>Gain Comparison</a:t>
            </a:r>
            <a:endParaRPr lang="el-GR" dirty="0"/>
          </a:p>
        </p:txBody>
      </p:sp>
      <p:sp>
        <p:nvSpPr>
          <p:cNvPr id="6" name="TextBox 5">
            <a:extLst>
              <a:ext uri="{FF2B5EF4-FFF2-40B4-BE49-F238E27FC236}">
                <a16:creationId xmlns:a16="http://schemas.microsoft.com/office/drawing/2014/main" id="{AEBE5926-3D3A-740B-CEC6-508912CB6495}"/>
              </a:ext>
            </a:extLst>
          </p:cNvPr>
          <p:cNvSpPr txBox="1"/>
          <p:nvPr/>
        </p:nvSpPr>
        <p:spPr>
          <a:xfrm>
            <a:off x="9521528" y="2186338"/>
            <a:ext cx="1232197" cy="323165"/>
          </a:xfrm>
          <a:prstGeom prst="rect">
            <a:avLst/>
          </a:prstGeom>
          <a:noFill/>
        </p:spPr>
        <p:txBody>
          <a:bodyPr wrap="square" rtlCol="0">
            <a:spAutoFit/>
          </a:bodyPr>
          <a:lstStyle/>
          <a:p>
            <a:r>
              <a:rPr lang="en-US" sz="1500" dirty="0"/>
              <a:t>PICOSEC</a:t>
            </a:r>
            <a:endParaRPr lang="el-GR" sz="1500" dirty="0"/>
          </a:p>
        </p:txBody>
      </p:sp>
      <p:sp>
        <p:nvSpPr>
          <p:cNvPr id="7" name="TextBox 6">
            <a:extLst>
              <a:ext uri="{FF2B5EF4-FFF2-40B4-BE49-F238E27FC236}">
                <a16:creationId xmlns:a16="http://schemas.microsoft.com/office/drawing/2014/main" id="{7C42218F-11E3-E231-00E2-828056BA1718}"/>
              </a:ext>
            </a:extLst>
          </p:cNvPr>
          <p:cNvSpPr txBox="1"/>
          <p:nvPr/>
        </p:nvSpPr>
        <p:spPr>
          <a:xfrm>
            <a:off x="7711778" y="2195863"/>
            <a:ext cx="1470322" cy="323165"/>
          </a:xfrm>
          <a:prstGeom prst="rect">
            <a:avLst/>
          </a:prstGeom>
          <a:noFill/>
        </p:spPr>
        <p:txBody>
          <a:bodyPr wrap="square" rtlCol="0">
            <a:spAutoFit/>
          </a:bodyPr>
          <a:lstStyle/>
          <a:p>
            <a:r>
              <a:rPr lang="en-US" sz="1500" dirty="0">
                <a:solidFill>
                  <a:srgbClr val="FF0000"/>
                </a:solidFill>
              </a:rPr>
              <a:t>MCP-PMT</a:t>
            </a:r>
            <a:endParaRPr lang="el-GR" sz="1500" dirty="0">
              <a:solidFill>
                <a:srgbClr val="FF0000"/>
              </a:solidFill>
            </a:endParaRPr>
          </a:p>
        </p:txBody>
      </p:sp>
      <p:grpSp>
        <p:nvGrpSpPr>
          <p:cNvPr id="15" name="Group 14">
            <a:extLst>
              <a:ext uri="{FF2B5EF4-FFF2-40B4-BE49-F238E27FC236}">
                <a16:creationId xmlns:a16="http://schemas.microsoft.com/office/drawing/2014/main" id="{1033235F-DFC6-0817-077E-24D1EF233073}"/>
              </a:ext>
            </a:extLst>
          </p:cNvPr>
          <p:cNvGrpSpPr/>
          <p:nvPr/>
        </p:nvGrpSpPr>
        <p:grpSpPr>
          <a:xfrm>
            <a:off x="698981" y="2549643"/>
            <a:ext cx="4377743" cy="2719908"/>
            <a:chOff x="698981" y="3292593"/>
            <a:chExt cx="4377743" cy="2719908"/>
          </a:xfrm>
        </p:grpSpPr>
        <p:pic>
          <p:nvPicPr>
            <p:cNvPr id="9" name="Picture 8" descr="A picture containing text, screenshot, line, font&#10;&#10;Description automatically generated">
              <a:extLst>
                <a:ext uri="{FF2B5EF4-FFF2-40B4-BE49-F238E27FC236}">
                  <a16:creationId xmlns:a16="http://schemas.microsoft.com/office/drawing/2014/main" id="{4D3778B9-7C4E-7690-935C-5B8464696565}"/>
                </a:ext>
              </a:extLst>
            </p:cNvPr>
            <p:cNvPicPr>
              <a:picLocks noChangeAspect="1"/>
            </p:cNvPicPr>
            <p:nvPr/>
          </p:nvPicPr>
          <p:blipFill rotWithShape="1">
            <a:blip r:embed="rId5"/>
            <a:srcRect l="52548" t="591" r="4444" b="50503"/>
            <a:stretch/>
          </p:blipFill>
          <p:spPr>
            <a:xfrm>
              <a:off x="698981" y="3292593"/>
              <a:ext cx="4377743" cy="2719908"/>
            </a:xfrm>
            <a:prstGeom prst="rect">
              <a:avLst/>
            </a:prstGeom>
          </p:spPr>
        </p:pic>
        <p:sp>
          <p:nvSpPr>
            <p:cNvPr id="8" name="TextBox 7">
              <a:extLst>
                <a:ext uri="{FF2B5EF4-FFF2-40B4-BE49-F238E27FC236}">
                  <a16:creationId xmlns:a16="http://schemas.microsoft.com/office/drawing/2014/main" id="{0C4EF6C3-3EB3-03D8-F1BF-3FDA48D0E1A9}"/>
                </a:ext>
              </a:extLst>
            </p:cNvPr>
            <p:cNvSpPr txBox="1"/>
            <p:nvPr/>
          </p:nvSpPr>
          <p:spPr>
            <a:xfrm>
              <a:off x="1187152" y="3567463"/>
              <a:ext cx="3518197" cy="323165"/>
            </a:xfrm>
            <a:prstGeom prst="rect">
              <a:avLst/>
            </a:prstGeom>
            <a:noFill/>
          </p:spPr>
          <p:txBody>
            <a:bodyPr wrap="square" rtlCol="0">
              <a:spAutoFit/>
            </a:bodyPr>
            <a:lstStyle/>
            <a:p>
              <a:r>
                <a:rPr lang="en-US" sz="1500" dirty="0">
                  <a:solidFill>
                    <a:srgbClr val="0000FF"/>
                  </a:solidFill>
                </a:rPr>
                <a:t>Pedestal of Detector Baseline noise</a:t>
              </a:r>
            </a:p>
          </p:txBody>
        </p:sp>
      </p:grpSp>
      <p:sp>
        <p:nvSpPr>
          <p:cNvPr id="13" name="TextBox 12">
            <a:extLst>
              <a:ext uri="{FF2B5EF4-FFF2-40B4-BE49-F238E27FC236}">
                <a16:creationId xmlns:a16="http://schemas.microsoft.com/office/drawing/2014/main" id="{6B6878B9-8E35-051F-5B04-F9D26D75A965}"/>
              </a:ext>
            </a:extLst>
          </p:cNvPr>
          <p:cNvSpPr txBox="1"/>
          <p:nvPr/>
        </p:nvSpPr>
        <p:spPr>
          <a:xfrm>
            <a:off x="6016328" y="6110638"/>
            <a:ext cx="6023272" cy="323165"/>
          </a:xfrm>
          <a:prstGeom prst="rect">
            <a:avLst/>
          </a:prstGeom>
          <a:noFill/>
        </p:spPr>
        <p:txBody>
          <a:bodyPr wrap="square" rtlCol="0">
            <a:spAutoFit/>
          </a:bodyPr>
          <a:lstStyle/>
          <a:p>
            <a:r>
              <a:rPr lang="en-US" sz="1500" dirty="0">
                <a:solidFill>
                  <a:srgbClr val="0000FF"/>
                </a:solidFill>
              </a:rPr>
              <a:t>Track Mapping over active Area over MCP and PICOSEC alignment</a:t>
            </a:r>
          </a:p>
        </p:txBody>
      </p:sp>
      <p:sp>
        <p:nvSpPr>
          <p:cNvPr id="10" name="Slide Number Placeholder 9">
            <a:extLst>
              <a:ext uri="{FF2B5EF4-FFF2-40B4-BE49-F238E27FC236}">
                <a16:creationId xmlns:a16="http://schemas.microsoft.com/office/drawing/2014/main" id="{8A444C1A-2FC0-E644-552B-B87250D9F8DB}"/>
              </a:ext>
            </a:extLst>
          </p:cNvPr>
          <p:cNvSpPr>
            <a:spLocks noGrp="1"/>
          </p:cNvSpPr>
          <p:nvPr>
            <p:ph type="sldNum" sz="quarter" idx="12"/>
          </p:nvPr>
        </p:nvSpPr>
        <p:spPr/>
        <p:txBody>
          <a:bodyPr/>
          <a:lstStyle/>
          <a:p>
            <a:fld id="{0CBC77A0-1F4E-42FF-9FFC-F45C3A64AF90}" type="slidenum">
              <a:rPr lang="fr-FR" smtClean="0"/>
              <a:t>50</a:t>
            </a:fld>
            <a:endParaRPr lang="fr-FR"/>
          </a:p>
        </p:txBody>
      </p:sp>
      <p:sp>
        <p:nvSpPr>
          <p:cNvPr id="17" name="Footer Placeholder 16">
            <a:extLst>
              <a:ext uri="{FF2B5EF4-FFF2-40B4-BE49-F238E27FC236}">
                <a16:creationId xmlns:a16="http://schemas.microsoft.com/office/drawing/2014/main" id="{0F1C2E3B-8D67-3889-BEE2-A41734E14368}"/>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2552235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810" y="83322"/>
            <a:ext cx="10728325" cy="871827"/>
          </a:xfrm>
        </p:spPr>
        <p:txBody>
          <a:bodyPr>
            <a:normAutofit/>
          </a:bodyPr>
          <a:lstStyle/>
          <a:p>
            <a:r>
              <a:rPr lang="en-US" sz="2600" dirty="0"/>
              <a:t>The role of PICOSEC MM in Muon Monitoring</a:t>
            </a:r>
            <a:endParaRPr lang="fr-FR" sz="2600" dirty="0"/>
          </a:p>
        </p:txBody>
      </p:sp>
      <mc:AlternateContent xmlns:mc="http://schemas.openxmlformats.org/markup-compatibility/2006" xmlns:a14="http://schemas.microsoft.com/office/drawing/2010/main">
        <mc:Choice Requires="a14">
          <p:sp>
            <p:nvSpPr>
              <p:cNvPr id="9" name="TextBox 9">
                <a:extLst>
                  <a:ext uri="{FF2B5EF4-FFF2-40B4-BE49-F238E27FC236}">
                    <a16:creationId xmlns:a16="http://schemas.microsoft.com/office/drawing/2014/main" id="{DC0D9A1A-4CFC-2E90-FAF9-1A72959102DB}"/>
                  </a:ext>
                </a:extLst>
              </p:cNvPr>
              <p:cNvSpPr txBox="1"/>
              <p:nvPr/>
            </p:nvSpPr>
            <p:spPr>
              <a:xfrm>
                <a:off x="1018998" y="1014068"/>
                <a:ext cx="6617305"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079"/>
                  </a:lnSpc>
                  <a:buFont typeface="Arial" panose="020B0604020202020204" pitchFamily="34" charset="0"/>
                  <a:buChar char="•"/>
                </a:pPr>
                <a:r>
                  <a:rPr lang="en-US" sz="2400" dirty="0">
                    <a:solidFill>
                      <a:srgbClr val="C00000"/>
                    </a:solidFill>
                  </a:rPr>
                  <a:t>Sources of muons in ENUBET</a:t>
                </a:r>
              </a:p>
              <a:p>
                <a:pPr marL="647670" lvl="1" indent="-342900">
                  <a:lnSpc>
                    <a:spcPts val="2079"/>
                  </a:lnSpc>
                  <a:buFont typeface="Arial" panose="020B0604020202020204" pitchFamily="34" charset="0"/>
                  <a:buChar char="•"/>
                </a:pPr>
                <a:r>
                  <a:rPr lang="en-US" sz="2200" dirty="0"/>
                  <a:t>2-body decays of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𝐾</m:t>
                        </m:r>
                      </m:e>
                      <m:sup>
                        <m:r>
                          <a:rPr lang="en-US" sz="2200" b="0" i="1" smtClean="0">
                            <a:latin typeface="Cambria Math" panose="02040503050406030204" pitchFamily="18" charset="0"/>
                          </a:rPr>
                          <m:t>+</m:t>
                        </m:r>
                      </m:sup>
                    </m:sSup>
                    <m:r>
                      <a:rPr lang="en-US" sz="2200" b="0" i="1" smtClean="0">
                        <a:latin typeface="Cambria Math" panose="02040503050406030204" pitchFamily="18" charset="0"/>
                      </a:rPr>
                      <m:t>/</m:t>
                    </m:r>
                    <m:sSup>
                      <m:sSupPr>
                        <m:ctrlPr>
                          <a:rPr lang="en-US" sz="2200" i="1">
                            <a:latin typeface="Cambria Math" panose="02040503050406030204" pitchFamily="18" charset="0"/>
                          </a:rPr>
                        </m:ctrlPr>
                      </m:sSupPr>
                      <m:e>
                        <m:r>
                          <a:rPr lang="el-GR" sz="2200" b="0" i="1" smtClean="0">
                            <a:latin typeface="Cambria Math" panose="02040503050406030204" pitchFamily="18" charset="0"/>
                          </a:rPr>
                          <m:t>𝜋</m:t>
                        </m:r>
                      </m:e>
                      <m:sup>
                        <m:r>
                          <a:rPr lang="en-US" sz="2200" i="1">
                            <a:latin typeface="Cambria Math" panose="02040503050406030204" pitchFamily="18" charset="0"/>
                          </a:rPr>
                          <m:t>+</m:t>
                        </m:r>
                      </m:sup>
                    </m:sSup>
                  </m:oMath>
                </a14:m>
                <a:endParaRPr lang="en-US" sz="2200" dirty="0"/>
              </a:p>
            </p:txBody>
          </p:sp>
        </mc:Choice>
        <mc:Fallback xmlns="">
          <p:sp>
            <p:nvSpPr>
              <p:cNvPr id="9" name="TextBox 9">
                <a:extLst>
                  <a:ext uri="{FF2B5EF4-FFF2-40B4-BE49-F238E27FC236}">
                    <a16:creationId xmlns:a16="http://schemas.microsoft.com/office/drawing/2014/main" id="{DC0D9A1A-4CFC-2E90-FAF9-1A72959102DB}"/>
                  </a:ext>
                </a:extLst>
              </p:cNvPr>
              <p:cNvSpPr txBox="1">
                <a:spLocks noRot="1" noChangeAspect="1" noMove="1" noResize="1" noEditPoints="1" noAdjustHandles="1" noChangeArrowheads="1" noChangeShapeType="1" noTextEdit="1"/>
              </p:cNvSpPr>
              <p:nvPr/>
            </p:nvSpPr>
            <p:spPr>
              <a:xfrm>
                <a:off x="1018998" y="1014068"/>
                <a:ext cx="6617305" cy="538609"/>
              </a:xfrm>
              <a:prstGeom prst="rect">
                <a:avLst/>
              </a:prstGeom>
              <a:blipFill>
                <a:blip r:embed="rId3"/>
                <a:stretch>
                  <a:fillRect l="-2578" t="-33708" b="-303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C0D9A1A-4CFC-2E90-FAF9-1A72959102DB}"/>
                  </a:ext>
                </a:extLst>
              </p:cNvPr>
              <p:cNvSpPr txBox="1"/>
              <p:nvPr/>
            </p:nvSpPr>
            <p:spPr>
              <a:xfrm>
                <a:off x="1018998" y="1959709"/>
                <a:ext cx="6617305"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079"/>
                  </a:lnSpc>
                  <a:buFont typeface="Arial" panose="020B0604020202020204" pitchFamily="34" charset="0"/>
                  <a:buChar char="•"/>
                </a:pPr>
                <a:r>
                  <a:rPr lang="en-US" sz="2400" dirty="0">
                    <a:solidFill>
                      <a:srgbClr val="C00000"/>
                    </a:solidFill>
                  </a:rPr>
                  <a:t>Muons from </a:t>
                </a:r>
                <a14:m>
                  <m:oMath xmlns:m="http://schemas.openxmlformats.org/officeDocument/2006/math">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𝐾</m:t>
                        </m:r>
                      </m:e>
                      <m:sup>
                        <m:r>
                          <a:rPr lang="en-US" sz="2400" i="1">
                            <a:solidFill>
                              <a:srgbClr val="C00000"/>
                            </a:solidFill>
                            <a:latin typeface="Cambria Math" panose="02040503050406030204" pitchFamily="18" charset="0"/>
                          </a:rPr>
                          <m:t>+</m:t>
                        </m:r>
                      </m:sup>
                    </m:sSup>
                  </m:oMath>
                </a14:m>
                <a:endParaRPr lang="en-US" sz="2400" dirty="0">
                  <a:solidFill>
                    <a:srgbClr val="C00000"/>
                  </a:solidFill>
                </a:endParaRPr>
              </a:p>
              <a:p>
                <a:pPr marL="647670" lvl="1" indent="-342900">
                  <a:lnSpc>
                    <a:spcPts val="2079"/>
                  </a:lnSpc>
                  <a:buFont typeface="Arial" panose="020B0604020202020204" pitchFamily="34" charset="0"/>
                  <a:buChar char="•"/>
                </a:pPr>
                <a:r>
                  <a:rPr lang="en-US" sz="2200" dirty="0"/>
                  <a:t>Emitted at </a:t>
                </a:r>
                <a:r>
                  <a:rPr lang="en-US" sz="2200" b="1" dirty="0">
                    <a:solidFill>
                      <a:srgbClr val="FF0000"/>
                    </a:solidFill>
                  </a:rPr>
                  <a:t>large angles </a:t>
                </a:r>
                <a:r>
                  <a:rPr lang="en-US" sz="2200" dirty="0"/>
                  <a:t>with respect to the beamline </a:t>
                </a:r>
              </a:p>
              <a:p>
                <a:pPr marL="647670" lvl="1" indent="-342900">
                  <a:lnSpc>
                    <a:spcPts val="2079"/>
                  </a:lnSpc>
                  <a:buFont typeface="Arial" panose="020B0604020202020204" pitchFamily="34" charset="0"/>
                  <a:buChar char="•"/>
                </a:pPr>
                <a:r>
                  <a:rPr lang="en-US" sz="2200" dirty="0"/>
                  <a:t>Can be </a:t>
                </a:r>
                <a:r>
                  <a:rPr lang="en-US" sz="2200" b="1" dirty="0">
                    <a:solidFill>
                      <a:srgbClr val="FF0000"/>
                    </a:solidFill>
                  </a:rPr>
                  <a:t>identified inside the calorimeter </a:t>
                </a:r>
              </a:p>
            </p:txBody>
          </p:sp>
        </mc:Choice>
        <mc:Fallback xmlns="">
          <p:sp>
            <p:nvSpPr>
              <p:cNvPr id="10" name="TextBox 9">
                <a:extLst>
                  <a:ext uri="{FF2B5EF4-FFF2-40B4-BE49-F238E27FC236}">
                    <a16:creationId xmlns:a16="http://schemas.microsoft.com/office/drawing/2014/main" id="{DC0D9A1A-4CFC-2E90-FAF9-1A72959102DB}"/>
                  </a:ext>
                </a:extLst>
              </p:cNvPr>
              <p:cNvSpPr txBox="1">
                <a:spLocks noRot="1" noChangeAspect="1" noMove="1" noResize="1" noEditPoints="1" noAdjustHandles="1" noChangeArrowheads="1" noChangeShapeType="1" noTextEdit="1"/>
              </p:cNvSpPr>
              <p:nvPr/>
            </p:nvSpPr>
            <p:spPr>
              <a:xfrm>
                <a:off x="1018998" y="1959709"/>
                <a:ext cx="6617305" cy="1077218"/>
              </a:xfrm>
              <a:prstGeom prst="rect">
                <a:avLst/>
              </a:prstGeom>
              <a:blipFill>
                <a:blip r:embed="rId4"/>
                <a:stretch>
                  <a:fillRect l="-2578" t="-16949"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0D9A1A-4CFC-2E90-FAF9-1A72959102DB}"/>
                  </a:ext>
                </a:extLst>
              </p:cNvPr>
              <p:cNvSpPr txBox="1"/>
              <p:nvPr/>
            </p:nvSpPr>
            <p:spPr>
              <a:xfrm>
                <a:off x="1018998" y="3514482"/>
                <a:ext cx="9083736"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2079"/>
                  </a:lnSpc>
                  <a:buFont typeface="Arial" panose="020B0604020202020204" pitchFamily="34" charset="0"/>
                  <a:buChar char="•"/>
                </a:pPr>
                <a:r>
                  <a:rPr lang="en-US" sz="2400" dirty="0">
                    <a:solidFill>
                      <a:srgbClr val="C00000"/>
                    </a:solidFill>
                  </a:rPr>
                  <a:t>Muons from </a:t>
                </a:r>
                <a14:m>
                  <m:oMath xmlns:m="http://schemas.openxmlformats.org/officeDocument/2006/math">
                    <m:sSup>
                      <m:sSupPr>
                        <m:ctrlPr>
                          <a:rPr lang="en-US" sz="2400" i="1">
                            <a:solidFill>
                              <a:srgbClr val="C00000"/>
                            </a:solidFill>
                            <a:latin typeface="Cambria Math" panose="02040503050406030204" pitchFamily="18" charset="0"/>
                          </a:rPr>
                        </m:ctrlPr>
                      </m:sSupPr>
                      <m:e>
                        <m:r>
                          <a:rPr lang="el-GR" sz="2400" b="0" i="1" smtClean="0">
                            <a:solidFill>
                              <a:srgbClr val="C00000"/>
                            </a:solidFill>
                            <a:latin typeface="Cambria Math" panose="02040503050406030204" pitchFamily="18" charset="0"/>
                          </a:rPr>
                          <m:t>𝜋</m:t>
                        </m:r>
                      </m:e>
                      <m:sup>
                        <m:r>
                          <a:rPr lang="en-US" sz="2400" i="1">
                            <a:solidFill>
                              <a:srgbClr val="C00000"/>
                            </a:solidFill>
                            <a:latin typeface="Cambria Math" panose="02040503050406030204" pitchFamily="18" charset="0"/>
                          </a:rPr>
                          <m:t>+</m:t>
                        </m:r>
                      </m:sup>
                    </m:sSup>
                  </m:oMath>
                </a14:m>
                <a:endParaRPr lang="en-US" sz="2400" dirty="0">
                  <a:solidFill>
                    <a:srgbClr val="C00000"/>
                  </a:solidFill>
                </a:endParaRPr>
              </a:p>
              <a:p>
                <a:pPr marL="647670" lvl="1" indent="-342900">
                  <a:lnSpc>
                    <a:spcPts val="2079"/>
                  </a:lnSpc>
                  <a:buFont typeface="Arial" panose="020B0604020202020204" pitchFamily="34" charset="0"/>
                  <a:buChar char="•"/>
                </a:pPr>
                <a:r>
                  <a:rPr lang="en-US" sz="2200" dirty="0"/>
                  <a:t>Emitted almost </a:t>
                </a:r>
                <a:r>
                  <a:rPr lang="en-US" sz="2200" b="1" dirty="0">
                    <a:solidFill>
                      <a:srgbClr val="FF0000"/>
                    </a:solidFill>
                  </a:rPr>
                  <a:t>collinear with the beamline</a:t>
                </a:r>
              </a:p>
              <a:p>
                <a:pPr marL="647670" lvl="1" indent="-342900">
                  <a:lnSpc>
                    <a:spcPts val="2079"/>
                  </a:lnSpc>
                  <a:buFont typeface="Arial" panose="020B0604020202020204" pitchFamily="34" charset="0"/>
                  <a:buChar char="•"/>
                </a:pPr>
                <a:r>
                  <a:rPr lang="en-US" sz="2200" dirty="0"/>
                  <a:t>Can be identified with downstream detectors to </a:t>
                </a:r>
                <a:r>
                  <a:rPr lang="en-US" sz="2200" b="1" dirty="0">
                    <a:solidFill>
                      <a:srgbClr val="FF0000"/>
                    </a:solidFill>
                  </a:rPr>
                  <a:t>the hadron-dump</a:t>
                </a:r>
              </a:p>
            </p:txBody>
          </p:sp>
        </mc:Choice>
        <mc:Fallback xmlns="">
          <p:sp>
            <p:nvSpPr>
              <p:cNvPr id="12" name="TextBox 11">
                <a:extLst>
                  <a:ext uri="{FF2B5EF4-FFF2-40B4-BE49-F238E27FC236}">
                    <a16:creationId xmlns:a16="http://schemas.microsoft.com/office/drawing/2014/main" id="{DC0D9A1A-4CFC-2E90-FAF9-1A72959102DB}"/>
                  </a:ext>
                </a:extLst>
              </p:cNvPr>
              <p:cNvSpPr txBox="1">
                <a:spLocks noRot="1" noChangeAspect="1" noMove="1" noResize="1" noEditPoints="1" noAdjustHandles="1" noChangeArrowheads="1" noChangeShapeType="1" noTextEdit="1"/>
              </p:cNvSpPr>
              <p:nvPr/>
            </p:nvSpPr>
            <p:spPr>
              <a:xfrm>
                <a:off x="1018998" y="3514482"/>
                <a:ext cx="9083736" cy="807913"/>
              </a:xfrm>
              <a:prstGeom prst="rect">
                <a:avLst/>
              </a:prstGeom>
              <a:blipFill>
                <a:blip r:embed="rId5"/>
                <a:stretch>
                  <a:fillRect l="-1879" t="-23485" b="-21212"/>
                </a:stretch>
              </a:blipFill>
            </p:spPr>
            <p:txBody>
              <a:bodyPr/>
              <a:lstStyle/>
              <a:p>
                <a:r>
                  <a:rPr lang="en-US">
                    <a:noFill/>
                  </a:rPr>
                  <a:t> </a:t>
                </a:r>
              </a:p>
            </p:txBody>
          </p:sp>
        </mc:Fallback>
      </mc:AlternateContent>
      <p:sp>
        <p:nvSpPr>
          <p:cNvPr id="5" name="CustomShape 12">
            <a:extLst>
              <a:ext uri="{FF2B5EF4-FFF2-40B4-BE49-F238E27FC236}">
                <a16:creationId xmlns:a16="http://schemas.microsoft.com/office/drawing/2014/main" id="{87D6C1A1-6FBF-E8EB-A383-64CA67285E73}"/>
              </a:ext>
            </a:extLst>
          </p:cNvPr>
          <p:cNvSpPr/>
          <p:nvPr/>
        </p:nvSpPr>
        <p:spPr>
          <a:xfrm>
            <a:off x="1391072" y="4846259"/>
            <a:ext cx="9409856" cy="1077218"/>
          </a:xfrm>
          <a:custGeom>
            <a:avLst/>
            <a:gdLst>
              <a:gd name="connsiteX0" fmla="*/ 0 w 9409856"/>
              <a:gd name="connsiteY0" fmla="*/ 0 h 1077218"/>
              <a:gd name="connsiteX1" fmla="*/ 305820 w 9409856"/>
              <a:gd name="connsiteY1" fmla="*/ 0 h 1077218"/>
              <a:gd name="connsiteX2" fmla="*/ 611641 w 9409856"/>
              <a:gd name="connsiteY2" fmla="*/ 0 h 1077218"/>
              <a:gd name="connsiteX3" fmla="*/ 917461 w 9409856"/>
              <a:gd name="connsiteY3" fmla="*/ 0 h 1077218"/>
              <a:gd name="connsiteX4" fmla="*/ 1693774 w 9409856"/>
              <a:gd name="connsiteY4" fmla="*/ 0 h 1077218"/>
              <a:gd name="connsiteX5" fmla="*/ 2281890 w 9409856"/>
              <a:gd name="connsiteY5" fmla="*/ 0 h 1077218"/>
              <a:gd name="connsiteX6" fmla="*/ 2587710 w 9409856"/>
              <a:gd name="connsiteY6" fmla="*/ 0 h 1077218"/>
              <a:gd name="connsiteX7" fmla="*/ 3175826 w 9409856"/>
              <a:gd name="connsiteY7" fmla="*/ 0 h 1077218"/>
              <a:gd name="connsiteX8" fmla="*/ 3952140 w 9409856"/>
              <a:gd name="connsiteY8" fmla="*/ 0 h 1077218"/>
              <a:gd name="connsiteX9" fmla="*/ 4446157 w 9409856"/>
              <a:gd name="connsiteY9" fmla="*/ 0 h 1077218"/>
              <a:gd name="connsiteX10" fmla="*/ 4940174 w 9409856"/>
              <a:gd name="connsiteY10" fmla="*/ 0 h 1077218"/>
              <a:gd name="connsiteX11" fmla="*/ 5528290 w 9409856"/>
              <a:gd name="connsiteY11" fmla="*/ 0 h 1077218"/>
              <a:gd name="connsiteX12" fmla="*/ 6210505 w 9409856"/>
              <a:gd name="connsiteY12" fmla="*/ 0 h 1077218"/>
              <a:gd name="connsiteX13" fmla="*/ 6892720 w 9409856"/>
              <a:gd name="connsiteY13" fmla="*/ 0 h 1077218"/>
              <a:gd name="connsiteX14" fmla="*/ 7574934 w 9409856"/>
              <a:gd name="connsiteY14" fmla="*/ 0 h 1077218"/>
              <a:gd name="connsiteX15" fmla="*/ 8351247 w 9409856"/>
              <a:gd name="connsiteY15" fmla="*/ 0 h 1077218"/>
              <a:gd name="connsiteX16" fmla="*/ 9409856 w 9409856"/>
              <a:gd name="connsiteY16" fmla="*/ 0 h 1077218"/>
              <a:gd name="connsiteX17" fmla="*/ 9409856 w 9409856"/>
              <a:gd name="connsiteY17" fmla="*/ 549381 h 1077218"/>
              <a:gd name="connsiteX18" fmla="*/ 9409856 w 9409856"/>
              <a:gd name="connsiteY18" fmla="*/ 1077218 h 1077218"/>
              <a:gd name="connsiteX19" fmla="*/ 8633543 w 9409856"/>
              <a:gd name="connsiteY19" fmla="*/ 1077218 h 1077218"/>
              <a:gd name="connsiteX20" fmla="*/ 8045427 w 9409856"/>
              <a:gd name="connsiteY20" fmla="*/ 1077218 h 1077218"/>
              <a:gd name="connsiteX21" fmla="*/ 7551409 w 9409856"/>
              <a:gd name="connsiteY21" fmla="*/ 1077218 h 1077218"/>
              <a:gd name="connsiteX22" fmla="*/ 7057392 w 9409856"/>
              <a:gd name="connsiteY22" fmla="*/ 1077218 h 1077218"/>
              <a:gd name="connsiteX23" fmla="*/ 6563375 w 9409856"/>
              <a:gd name="connsiteY23" fmla="*/ 1077218 h 1077218"/>
              <a:gd name="connsiteX24" fmla="*/ 6069357 w 9409856"/>
              <a:gd name="connsiteY24" fmla="*/ 1077218 h 1077218"/>
              <a:gd name="connsiteX25" fmla="*/ 5387143 w 9409856"/>
              <a:gd name="connsiteY25" fmla="*/ 1077218 h 1077218"/>
              <a:gd name="connsiteX26" fmla="*/ 4799027 w 9409856"/>
              <a:gd name="connsiteY26" fmla="*/ 1077218 h 1077218"/>
              <a:gd name="connsiteX27" fmla="*/ 4493206 w 9409856"/>
              <a:gd name="connsiteY27" fmla="*/ 1077218 h 1077218"/>
              <a:gd name="connsiteX28" fmla="*/ 3999189 w 9409856"/>
              <a:gd name="connsiteY28" fmla="*/ 1077218 h 1077218"/>
              <a:gd name="connsiteX29" fmla="*/ 3316974 w 9409856"/>
              <a:gd name="connsiteY29" fmla="*/ 1077218 h 1077218"/>
              <a:gd name="connsiteX30" fmla="*/ 2917055 w 9409856"/>
              <a:gd name="connsiteY30" fmla="*/ 1077218 h 1077218"/>
              <a:gd name="connsiteX31" fmla="*/ 2140742 w 9409856"/>
              <a:gd name="connsiteY31" fmla="*/ 1077218 h 1077218"/>
              <a:gd name="connsiteX32" fmla="*/ 1364429 w 9409856"/>
              <a:gd name="connsiteY32" fmla="*/ 1077218 h 1077218"/>
              <a:gd name="connsiteX33" fmla="*/ 776313 w 9409856"/>
              <a:gd name="connsiteY33" fmla="*/ 1077218 h 1077218"/>
              <a:gd name="connsiteX34" fmla="*/ 0 w 9409856"/>
              <a:gd name="connsiteY34" fmla="*/ 1077218 h 1077218"/>
              <a:gd name="connsiteX35" fmla="*/ 0 w 9409856"/>
              <a:gd name="connsiteY35" fmla="*/ 538609 h 1077218"/>
              <a:gd name="connsiteX36" fmla="*/ 0 w 9409856"/>
              <a:gd name="connsiteY3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09856" h="1077218" fill="none" extrusionOk="0">
                <a:moveTo>
                  <a:pt x="0" y="0"/>
                </a:moveTo>
                <a:cubicBezTo>
                  <a:pt x="82347" y="-27942"/>
                  <a:pt x="153501" y="11206"/>
                  <a:pt x="305820" y="0"/>
                </a:cubicBezTo>
                <a:cubicBezTo>
                  <a:pt x="458139" y="-11206"/>
                  <a:pt x="494744" y="21923"/>
                  <a:pt x="611641" y="0"/>
                </a:cubicBezTo>
                <a:cubicBezTo>
                  <a:pt x="728538" y="-21923"/>
                  <a:pt x="817400" y="31447"/>
                  <a:pt x="917461" y="0"/>
                </a:cubicBezTo>
                <a:cubicBezTo>
                  <a:pt x="1017522" y="-31447"/>
                  <a:pt x="1397779" y="39658"/>
                  <a:pt x="1693774" y="0"/>
                </a:cubicBezTo>
                <a:cubicBezTo>
                  <a:pt x="1989769" y="-39658"/>
                  <a:pt x="2126743" y="50204"/>
                  <a:pt x="2281890" y="0"/>
                </a:cubicBezTo>
                <a:cubicBezTo>
                  <a:pt x="2437037" y="-50204"/>
                  <a:pt x="2513738" y="17914"/>
                  <a:pt x="2587710" y="0"/>
                </a:cubicBezTo>
                <a:cubicBezTo>
                  <a:pt x="2661682" y="-17914"/>
                  <a:pt x="3041547" y="8872"/>
                  <a:pt x="3175826" y="0"/>
                </a:cubicBezTo>
                <a:cubicBezTo>
                  <a:pt x="3310105" y="-8872"/>
                  <a:pt x="3763458" y="28091"/>
                  <a:pt x="3952140" y="0"/>
                </a:cubicBezTo>
                <a:cubicBezTo>
                  <a:pt x="4140822" y="-28091"/>
                  <a:pt x="4267827" y="44497"/>
                  <a:pt x="4446157" y="0"/>
                </a:cubicBezTo>
                <a:cubicBezTo>
                  <a:pt x="4624487" y="-44497"/>
                  <a:pt x="4829617" y="45086"/>
                  <a:pt x="4940174" y="0"/>
                </a:cubicBezTo>
                <a:cubicBezTo>
                  <a:pt x="5050731" y="-45086"/>
                  <a:pt x="5264018" y="1987"/>
                  <a:pt x="5528290" y="0"/>
                </a:cubicBezTo>
                <a:cubicBezTo>
                  <a:pt x="5792562" y="-1987"/>
                  <a:pt x="6052633" y="63672"/>
                  <a:pt x="6210505" y="0"/>
                </a:cubicBezTo>
                <a:cubicBezTo>
                  <a:pt x="6368377" y="-63672"/>
                  <a:pt x="6641696" y="25154"/>
                  <a:pt x="6892720" y="0"/>
                </a:cubicBezTo>
                <a:cubicBezTo>
                  <a:pt x="7143744" y="-25154"/>
                  <a:pt x="7264978" y="25390"/>
                  <a:pt x="7574934" y="0"/>
                </a:cubicBezTo>
                <a:cubicBezTo>
                  <a:pt x="7884890" y="-25390"/>
                  <a:pt x="8188844" y="22052"/>
                  <a:pt x="8351247" y="0"/>
                </a:cubicBezTo>
                <a:cubicBezTo>
                  <a:pt x="8513650" y="-22052"/>
                  <a:pt x="8961236" y="709"/>
                  <a:pt x="9409856" y="0"/>
                </a:cubicBezTo>
                <a:cubicBezTo>
                  <a:pt x="9422894" y="113232"/>
                  <a:pt x="9372744" y="328773"/>
                  <a:pt x="9409856" y="549381"/>
                </a:cubicBezTo>
                <a:cubicBezTo>
                  <a:pt x="9446968" y="769989"/>
                  <a:pt x="9356970" y="909797"/>
                  <a:pt x="9409856" y="1077218"/>
                </a:cubicBezTo>
                <a:cubicBezTo>
                  <a:pt x="9251713" y="1102486"/>
                  <a:pt x="8857460" y="1024892"/>
                  <a:pt x="8633543" y="1077218"/>
                </a:cubicBezTo>
                <a:cubicBezTo>
                  <a:pt x="8409626" y="1129544"/>
                  <a:pt x="8232544" y="1044951"/>
                  <a:pt x="8045427" y="1077218"/>
                </a:cubicBezTo>
                <a:cubicBezTo>
                  <a:pt x="7858310" y="1109485"/>
                  <a:pt x="7742096" y="1030056"/>
                  <a:pt x="7551409" y="1077218"/>
                </a:cubicBezTo>
                <a:cubicBezTo>
                  <a:pt x="7360722" y="1124380"/>
                  <a:pt x="7165822" y="1049693"/>
                  <a:pt x="7057392" y="1077218"/>
                </a:cubicBezTo>
                <a:cubicBezTo>
                  <a:pt x="6948962" y="1104743"/>
                  <a:pt x="6791275" y="1032910"/>
                  <a:pt x="6563375" y="1077218"/>
                </a:cubicBezTo>
                <a:cubicBezTo>
                  <a:pt x="6335475" y="1121526"/>
                  <a:pt x="6173306" y="1038977"/>
                  <a:pt x="6069357" y="1077218"/>
                </a:cubicBezTo>
                <a:cubicBezTo>
                  <a:pt x="5965408" y="1115459"/>
                  <a:pt x="5526590" y="1038059"/>
                  <a:pt x="5387143" y="1077218"/>
                </a:cubicBezTo>
                <a:cubicBezTo>
                  <a:pt x="5247696" y="1116377"/>
                  <a:pt x="4929229" y="1040467"/>
                  <a:pt x="4799027" y="1077218"/>
                </a:cubicBezTo>
                <a:cubicBezTo>
                  <a:pt x="4668825" y="1113969"/>
                  <a:pt x="4633389" y="1062657"/>
                  <a:pt x="4493206" y="1077218"/>
                </a:cubicBezTo>
                <a:cubicBezTo>
                  <a:pt x="4353023" y="1091779"/>
                  <a:pt x="4138561" y="1056990"/>
                  <a:pt x="3999189" y="1077218"/>
                </a:cubicBezTo>
                <a:cubicBezTo>
                  <a:pt x="3859817" y="1097446"/>
                  <a:pt x="3497521" y="1031413"/>
                  <a:pt x="3316974" y="1077218"/>
                </a:cubicBezTo>
                <a:cubicBezTo>
                  <a:pt x="3136428" y="1123023"/>
                  <a:pt x="3098629" y="1044590"/>
                  <a:pt x="2917055" y="1077218"/>
                </a:cubicBezTo>
                <a:cubicBezTo>
                  <a:pt x="2735481" y="1109846"/>
                  <a:pt x="2509544" y="1057792"/>
                  <a:pt x="2140742" y="1077218"/>
                </a:cubicBezTo>
                <a:cubicBezTo>
                  <a:pt x="1771940" y="1096644"/>
                  <a:pt x="1603673" y="1022781"/>
                  <a:pt x="1364429" y="1077218"/>
                </a:cubicBezTo>
                <a:cubicBezTo>
                  <a:pt x="1125185" y="1131655"/>
                  <a:pt x="1007776" y="1071608"/>
                  <a:pt x="776313" y="1077218"/>
                </a:cubicBezTo>
                <a:cubicBezTo>
                  <a:pt x="544850" y="1082828"/>
                  <a:pt x="335144" y="1061272"/>
                  <a:pt x="0" y="1077218"/>
                </a:cubicBezTo>
                <a:cubicBezTo>
                  <a:pt x="-13053" y="881990"/>
                  <a:pt x="24897" y="668253"/>
                  <a:pt x="0" y="538609"/>
                </a:cubicBezTo>
                <a:cubicBezTo>
                  <a:pt x="-24897" y="408965"/>
                  <a:pt x="29823" y="240520"/>
                  <a:pt x="0" y="0"/>
                </a:cubicBezTo>
                <a:close/>
              </a:path>
              <a:path w="9409856" h="1077218" stroke="0" extrusionOk="0">
                <a:moveTo>
                  <a:pt x="0" y="0"/>
                </a:moveTo>
                <a:cubicBezTo>
                  <a:pt x="100293" y="-39865"/>
                  <a:pt x="330615" y="11656"/>
                  <a:pt x="494017" y="0"/>
                </a:cubicBezTo>
                <a:cubicBezTo>
                  <a:pt x="657419" y="-11656"/>
                  <a:pt x="722415" y="19346"/>
                  <a:pt x="799838" y="0"/>
                </a:cubicBezTo>
                <a:cubicBezTo>
                  <a:pt x="877261" y="-19346"/>
                  <a:pt x="1318112" y="19462"/>
                  <a:pt x="1576151" y="0"/>
                </a:cubicBezTo>
                <a:cubicBezTo>
                  <a:pt x="1834190" y="-19462"/>
                  <a:pt x="1833670" y="19046"/>
                  <a:pt x="2070168" y="0"/>
                </a:cubicBezTo>
                <a:cubicBezTo>
                  <a:pt x="2306666" y="-19046"/>
                  <a:pt x="2404395" y="8030"/>
                  <a:pt x="2564186" y="0"/>
                </a:cubicBezTo>
                <a:cubicBezTo>
                  <a:pt x="2723977" y="-8030"/>
                  <a:pt x="2958532" y="78868"/>
                  <a:pt x="3340499" y="0"/>
                </a:cubicBezTo>
                <a:cubicBezTo>
                  <a:pt x="3722466" y="-78868"/>
                  <a:pt x="3571451" y="35747"/>
                  <a:pt x="3740418" y="0"/>
                </a:cubicBezTo>
                <a:cubicBezTo>
                  <a:pt x="3909385" y="-35747"/>
                  <a:pt x="4173211" y="15207"/>
                  <a:pt x="4516731" y="0"/>
                </a:cubicBezTo>
                <a:cubicBezTo>
                  <a:pt x="4860251" y="-15207"/>
                  <a:pt x="5060037" y="84855"/>
                  <a:pt x="5293044" y="0"/>
                </a:cubicBezTo>
                <a:cubicBezTo>
                  <a:pt x="5526051" y="-84855"/>
                  <a:pt x="5631991" y="8032"/>
                  <a:pt x="5881160" y="0"/>
                </a:cubicBezTo>
                <a:cubicBezTo>
                  <a:pt x="6130329" y="-8032"/>
                  <a:pt x="6272162" y="48037"/>
                  <a:pt x="6657473" y="0"/>
                </a:cubicBezTo>
                <a:cubicBezTo>
                  <a:pt x="7042784" y="-48037"/>
                  <a:pt x="6939408" y="26177"/>
                  <a:pt x="7151491" y="0"/>
                </a:cubicBezTo>
                <a:cubicBezTo>
                  <a:pt x="7363574" y="-26177"/>
                  <a:pt x="7529971" y="12497"/>
                  <a:pt x="7645508" y="0"/>
                </a:cubicBezTo>
                <a:cubicBezTo>
                  <a:pt x="7761045" y="-12497"/>
                  <a:pt x="7993158" y="49376"/>
                  <a:pt x="8327723" y="0"/>
                </a:cubicBezTo>
                <a:cubicBezTo>
                  <a:pt x="8662288" y="-49376"/>
                  <a:pt x="8634789" y="49587"/>
                  <a:pt x="8821740" y="0"/>
                </a:cubicBezTo>
                <a:cubicBezTo>
                  <a:pt x="9008691" y="-49587"/>
                  <a:pt x="9211531" y="33755"/>
                  <a:pt x="9409856" y="0"/>
                </a:cubicBezTo>
                <a:cubicBezTo>
                  <a:pt x="9418481" y="194194"/>
                  <a:pt x="9374670" y="343831"/>
                  <a:pt x="9409856" y="560153"/>
                </a:cubicBezTo>
                <a:cubicBezTo>
                  <a:pt x="9445042" y="776475"/>
                  <a:pt x="9371245" y="887170"/>
                  <a:pt x="9409856" y="1077218"/>
                </a:cubicBezTo>
                <a:cubicBezTo>
                  <a:pt x="9243620" y="1093880"/>
                  <a:pt x="8946245" y="1014240"/>
                  <a:pt x="8727641" y="1077218"/>
                </a:cubicBezTo>
                <a:cubicBezTo>
                  <a:pt x="8509038" y="1140196"/>
                  <a:pt x="8465244" y="1052526"/>
                  <a:pt x="8327723" y="1077218"/>
                </a:cubicBezTo>
                <a:cubicBezTo>
                  <a:pt x="8190202" y="1101910"/>
                  <a:pt x="7715044" y="1007983"/>
                  <a:pt x="7551409" y="1077218"/>
                </a:cubicBezTo>
                <a:cubicBezTo>
                  <a:pt x="7387774" y="1146453"/>
                  <a:pt x="7220272" y="1050157"/>
                  <a:pt x="6963293" y="1077218"/>
                </a:cubicBezTo>
                <a:cubicBezTo>
                  <a:pt x="6706314" y="1104279"/>
                  <a:pt x="6704232" y="1071994"/>
                  <a:pt x="6563375" y="1077218"/>
                </a:cubicBezTo>
                <a:cubicBezTo>
                  <a:pt x="6422518" y="1082442"/>
                  <a:pt x="6114334" y="1007340"/>
                  <a:pt x="5975259" y="1077218"/>
                </a:cubicBezTo>
                <a:cubicBezTo>
                  <a:pt x="5836184" y="1147096"/>
                  <a:pt x="5780644" y="1064196"/>
                  <a:pt x="5669438" y="1077218"/>
                </a:cubicBezTo>
                <a:cubicBezTo>
                  <a:pt x="5558232" y="1090240"/>
                  <a:pt x="5425556" y="1040571"/>
                  <a:pt x="5363618" y="1077218"/>
                </a:cubicBezTo>
                <a:cubicBezTo>
                  <a:pt x="5301680" y="1113865"/>
                  <a:pt x="4971761" y="1034116"/>
                  <a:pt x="4775502" y="1077218"/>
                </a:cubicBezTo>
                <a:cubicBezTo>
                  <a:pt x="4579243" y="1120320"/>
                  <a:pt x="4553445" y="1058565"/>
                  <a:pt x="4375583" y="1077218"/>
                </a:cubicBezTo>
                <a:cubicBezTo>
                  <a:pt x="4197721" y="1095871"/>
                  <a:pt x="4022185" y="1015746"/>
                  <a:pt x="3693368" y="1077218"/>
                </a:cubicBezTo>
                <a:cubicBezTo>
                  <a:pt x="3364552" y="1138690"/>
                  <a:pt x="3445031" y="1045254"/>
                  <a:pt x="3293450" y="1077218"/>
                </a:cubicBezTo>
                <a:cubicBezTo>
                  <a:pt x="3141869" y="1109182"/>
                  <a:pt x="2890790" y="1060708"/>
                  <a:pt x="2611235" y="1077218"/>
                </a:cubicBezTo>
                <a:cubicBezTo>
                  <a:pt x="2331680" y="1093728"/>
                  <a:pt x="2370222" y="1045173"/>
                  <a:pt x="2305415" y="1077218"/>
                </a:cubicBezTo>
                <a:cubicBezTo>
                  <a:pt x="2240608" y="1109263"/>
                  <a:pt x="1903505" y="1036785"/>
                  <a:pt x="1623200" y="1077218"/>
                </a:cubicBezTo>
                <a:cubicBezTo>
                  <a:pt x="1342896" y="1117651"/>
                  <a:pt x="1354133" y="1071811"/>
                  <a:pt x="1223281" y="1077218"/>
                </a:cubicBezTo>
                <a:cubicBezTo>
                  <a:pt x="1092429" y="1082625"/>
                  <a:pt x="981492" y="1050151"/>
                  <a:pt x="917461" y="1077218"/>
                </a:cubicBezTo>
                <a:cubicBezTo>
                  <a:pt x="853430" y="1104285"/>
                  <a:pt x="607801" y="1062280"/>
                  <a:pt x="517542" y="1077218"/>
                </a:cubicBezTo>
                <a:cubicBezTo>
                  <a:pt x="427283" y="1092156"/>
                  <a:pt x="157407" y="1042122"/>
                  <a:pt x="0" y="1077218"/>
                </a:cubicBezTo>
                <a:cubicBezTo>
                  <a:pt x="-16535" y="874379"/>
                  <a:pt x="37016" y="673417"/>
                  <a:pt x="0" y="560153"/>
                </a:cubicBezTo>
                <a:cubicBezTo>
                  <a:pt x="-37016" y="446889"/>
                  <a:pt x="26958" y="273687"/>
                  <a:pt x="0" y="0"/>
                </a:cubicBezTo>
                <a:close/>
              </a:path>
            </a:pathLst>
          </a:custGeom>
          <a:solidFill>
            <a:srgbClr val="FFD7D7"/>
          </a:solidFill>
          <a:ln w="28575">
            <a:solidFill>
              <a:srgbClr val="FF0000"/>
            </a:solidFill>
            <a:prstDash val="soli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000" b="1" u="sng" spc="-1" dirty="0">
                <a:latin typeface="Arial"/>
                <a:ea typeface="Noto Sans CJK SC"/>
              </a:rPr>
              <a:t>Embed a PICOSEC-Micromegas layer inside the instrumented hadron damp</a:t>
            </a:r>
            <a:endParaRPr lang="en-US" sz="2000" b="1" u="sng" strike="noStrike" spc="-1" dirty="0">
              <a:latin typeface="Arial"/>
              <a:ea typeface="Noto Sans CJK SC"/>
            </a:endParaRPr>
          </a:p>
        </p:txBody>
      </p:sp>
      <p:sp>
        <p:nvSpPr>
          <p:cNvPr id="6" name="Slide Number Placeholder 5">
            <a:extLst>
              <a:ext uri="{FF2B5EF4-FFF2-40B4-BE49-F238E27FC236}">
                <a16:creationId xmlns:a16="http://schemas.microsoft.com/office/drawing/2014/main" id="{4E5E5902-B017-875D-4668-DF021842D730}"/>
              </a:ext>
            </a:extLst>
          </p:cNvPr>
          <p:cNvSpPr>
            <a:spLocks noGrp="1"/>
          </p:cNvSpPr>
          <p:nvPr>
            <p:ph type="sldNum" idx="11"/>
          </p:nvPr>
        </p:nvSpPr>
        <p:spPr/>
        <p:txBody>
          <a:bodyPr/>
          <a:lstStyle/>
          <a:p>
            <a:pPr>
              <a:buSzPct val="25000"/>
            </a:pPr>
            <a:r>
              <a:rPr lang="fr-FR" sz="1000" dirty="0">
                <a:solidFill>
                  <a:srgbClr val="666666"/>
                </a:solidFill>
              </a:rPr>
              <a:t> </a:t>
            </a:r>
            <a:fld id="{5C1B4358-0E95-4FFC-AC4F-FF56709F75FE}" type="slidenum">
              <a:rPr lang="fr-FR" sz="1000" smtClean="0">
                <a:solidFill>
                  <a:srgbClr val="C00000"/>
                </a:solidFill>
                <a:cs typeface="Times" panose="02020603050405020304" pitchFamily="18" charset="0"/>
              </a:rPr>
              <a:pPr>
                <a:buSzPct val="25000"/>
              </a:pPr>
              <a:t>51</a:t>
            </a:fld>
            <a:endParaRPr lang="fr-FR" sz="1000" dirty="0">
              <a:solidFill>
                <a:srgbClr val="C00000"/>
              </a:solidFill>
              <a:cs typeface="Times" panose="02020603050405020304" pitchFamily="18" charset="0"/>
            </a:endParaRPr>
          </a:p>
        </p:txBody>
      </p:sp>
      <p:sp>
        <p:nvSpPr>
          <p:cNvPr id="4" name="Footer Placeholder 6">
            <a:extLst>
              <a:ext uri="{FF2B5EF4-FFF2-40B4-BE49-F238E27FC236}">
                <a16:creationId xmlns:a16="http://schemas.microsoft.com/office/drawing/2014/main" id="{811A36AA-EC80-011C-0779-32D2FCECC8CF}"/>
              </a:ext>
            </a:extLst>
          </p:cNvPr>
          <p:cNvSpPr>
            <a:spLocks noGrp="1"/>
          </p:cNvSpPr>
          <p:nvPr>
            <p:ph type="ftr" idx="12"/>
          </p:nvPr>
        </p:nvSpPr>
        <p:spPr>
          <a:xfrm>
            <a:off x="3639288" y="6407480"/>
            <a:ext cx="4992439" cy="365125"/>
          </a:xfrm>
        </p:spPr>
        <p:txBody>
          <a:bodyPr/>
          <a:lstStyle/>
          <a:p>
            <a:pPr algn="ctr"/>
            <a:r>
              <a:rPr lang="en-US"/>
              <a:t>CEPC 2025</a:t>
            </a:r>
            <a:endParaRPr lang="fr-FR" dirty="0"/>
          </a:p>
        </p:txBody>
      </p:sp>
    </p:spTree>
    <p:extLst>
      <p:ext uri="{BB962C8B-B14F-4D97-AF65-F5344CB8AC3E}">
        <p14:creationId xmlns:p14="http://schemas.microsoft.com/office/powerpoint/2010/main" val="264996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3330-0418-4EF9-1591-A07157F1BA1C}"/>
              </a:ext>
            </a:extLst>
          </p:cNvPr>
          <p:cNvSpPr>
            <a:spLocks noGrp="1"/>
          </p:cNvSpPr>
          <p:nvPr>
            <p:ph type="title"/>
          </p:nvPr>
        </p:nvSpPr>
        <p:spPr/>
        <p:txBody>
          <a:bodyPr/>
          <a:lstStyle/>
          <a:p>
            <a:r>
              <a:rPr lang="en-US" dirty="0"/>
              <a:t>Detector Stability on Pion Beam</a:t>
            </a:r>
          </a:p>
        </p:txBody>
      </p:sp>
      <p:sp>
        <p:nvSpPr>
          <p:cNvPr id="3" name="Slide Number Placeholder 2">
            <a:extLst>
              <a:ext uri="{FF2B5EF4-FFF2-40B4-BE49-F238E27FC236}">
                <a16:creationId xmlns:a16="http://schemas.microsoft.com/office/drawing/2014/main" id="{A6E0A3AE-7CC3-1047-1BE0-CDEBD0FD5279}"/>
              </a:ext>
            </a:extLst>
          </p:cNvPr>
          <p:cNvSpPr>
            <a:spLocks noGrp="1"/>
          </p:cNvSpPr>
          <p:nvPr>
            <p:ph type="sldNum" idx="11"/>
          </p:nvPr>
        </p:nvSpPr>
        <p:spPr/>
        <p:txBody>
          <a:bodyPr/>
          <a:lstStyle/>
          <a:p>
            <a:pPr>
              <a:buSzPct val="25000"/>
            </a:pPr>
            <a:r>
              <a:rPr lang="fr-FR" sz="1000">
                <a:solidFill>
                  <a:srgbClr val="FF0000"/>
                </a:solidFill>
              </a:rPr>
              <a:t> </a:t>
            </a:r>
            <a:fld id="{5C1B4358-0E95-4FFC-AC4F-FF56709F75FE}" type="slidenum">
              <a:rPr lang="fr-FR" sz="1000" smtClean="0">
                <a:solidFill>
                  <a:srgbClr val="FF0000"/>
                </a:solidFill>
                <a:cs typeface="Times" panose="02020603050405020304" pitchFamily="18" charset="0"/>
              </a:rPr>
              <a:pPr>
                <a:buSzPct val="25000"/>
              </a:pPr>
              <a:t>52</a:t>
            </a:fld>
            <a:endParaRPr lang="fr-FR" sz="1000" dirty="0">
              <a:solidFill>
                <a:srgbClr val="FF0000"/>
              </a:solidFill>
              <a:cs typeface="Times" panose="02020603050405020304" pitchFamily="18" charset="0"/>
            </a:endParaRPr>
          </a:p>
        </p:txBody>
      </p:sp>
      <p:pic>
        <p:nvPicPr>
          <p:cNvPr id="5" name="Picture 4">
            <a:extLst>
              <a:ext uri="{FF2B5EF4-FFF2-40B4-BE49-F238E27FC236}">
                <a16:creationId xmlns:a16="http://schemas.microsoft.com/office/drawing/2014/main" id="{C7B70B41-04DD-A301-6991-4A5159D7A129}"/>
              </a:ext>
            </a:extLst>
          </p:cNvPr>
          <p:cNvPicPr>
            <a:picLocks noChangeAspect="1"/>
          </p:cNvPicPr>
          <p:nvPr/>
        </p:nvPicPr>
        <p:blipFill>
          <a:blip r:embed="rId2"/>
          <a:stretch>
            <a:fillRect/>
          </a:stretch>
        </p:blipFill>
        <p:spPr>
          <a:xfrm>
            <a:off x="6006563" y="2247356"/>
            <a:ext cx="6185437" cy="3390765"/>
          </a:xfrm>
          <a:prstGeom prst="rect">
            <a:avLst/>
          </a:prstGeom>
        </p:spPr>
      </p:pic>
      <p:pic>
        <p:nvPicPr>
          <p:cNvPr id="6" name="Picture 5">
            <a:extLst>
              <a:ext uri="{FF2B5EF4-FFF2-40B4-BE49-F238E27FC236}">
                <a16:creationId xmlns:a16="http://schemas.microsoft.com/office/drawing/2014/main" id="{DAC9A69E-694F-CFAB-399C-1544473249E7}"/>
              </a:ext>
            </a:extLst>
          </p:cNvPr>
          <p:cNvPicPr>
            <a:picLocks noChangeAspect="1"/>
          </p:cNvPicPr>
          <p:nvPr/>
        </p:nvPicPr>
        <p:blipFill>
          <a:blip r:embed="rId3"/>
          <a:stretch>
            <a:fillRect/>
          </a:stretch>
        </p:blipFill>
        <p:spPr>
          <a:xfrm>
            <a:off x="66782" y="2296196"/>
            <a:ext cx="6051479" cy="3317331"/>
          </a:xfrm>
          <a:prstGeom prst="rect">
            <a:avLst/>
          </a:prstGeom>
        </p:spPr>
      </p:pic>
      <p:sp>
        <p:nvSpPr>
          <p:cNvPr id="7" name="TextBox 6">
            <a:extLst>
              <a:ext uri="{FF2B5EF4-FFF2-40B4-BE49-F238E27FC236}">
                <a16:creationId xmlns:a16="http://schemas.microsoft.com/office/drawing/2014/main" id="{1AAB63A0-BEF1-4B5D-8725-E84B748D697B}"/>
              </a:ext>
            </a:extLst>
          </p:cNvPr>
          <p:cNvSpPr txBox="1"/>
          <p:nvPr/>
        </p:nvSpPr>
        <p:spPr>
          <a:xfrm>
            <a:off x="469849" y="2480327"/>
            <a:ext cx="1651765" cy="733534"/>
          </a:xfrm>
          <a:prstGeom prst="rect">
            <a:avLst/>
          </a:prstGeom>
          <a:noFill/>
        </p:spPr>
        <p:txBody>
          <a:bodyPr wrap="square">
            <a:spAutoFit/>
          </a:bodyPr>
          <a:lstStyle/>
          <a:p>
            <a:pPr marL="3047">
              <a:lnSpc>
                <a:spcPts val="2513"/>
              </a:lnSpc>
            </a:pPr>
            <a:r>
              <a:rPr lang="en-US" sz="2000" b="1" spc="-1" dirty="0"/>
              <a:t>Low rate up to 200kHz:</a:t>
            </a:r>
          </a:p>
        </p:txBody>
      </p:sp>
      <p:sp>
        <p:nvSpPr>
          <p:cNvPr id="8" name="TextBox 7">
            <a:extLst>
              <a:ext uri="{FF2B5EF4-FFF2-40B4-BE49-F238E27FC236}">
                <a16:creationId xmlns:a16="http://schemas.microsoft.com/office/drawing/2014/main" id="{A5AC8C23-9D85-5850-9A2B-4B4CA2255C49}"/>
              </a:ext>
            </a:extLst>
          </p:cNvPr>
          <p:cNvSpPr txBox="1"/>
          <p:nvPr/>
        </p:nvSpPr>
        <p:spPr>
          <a:xfrm>
            <a:off x="6463108" y="2448703"/>
            <a:ext cx="1651765" cy="733534"/>
          </a:xfrm>
          <a:prstGeom prst="rect">
            <a:avLst/>
          </a:prstGeom>
          <a:noFill/>
        </p:spPr>
        <p:txBody>
          <a:bodyPr wrap="square">
            <a:spAutoFit/>
          </a:bodyPr>
          <a:lstStyle/>
          <a:p>
            <a:pPr marL="3047">
              <a:lnSpc>
                <a:spcPts val="2513"/>
              </a:lnSpc>
            </a:pPr>
            <a:r>
              <a:rPr lang="en-US" sz="2000" b="1" spc="-1" dirty="0"/>
              <a:t>High rate up to 1MHz:</a:t>
            </a:r>
          </a:p>
        </p:txBody>
      </p:sp>
      <p:sp>
        <p:nvSpPr>
          <p:cNvPr id="9" name="Rectangle 8">
            <a:extLst>
              <a:ext uri="{FF2B5EF4-FFF2-40B4-BE49-F238E27FC236}">
                <a16:creationId xmlns:a16="http://schemas.microsoft.com/office/drawing/2014/main" id="{632A0E38-98BE-8E77-141C-4568F2CD5623}"/>
              </a:ext>
            </a:extLst>
          </p:cNvPr>
          <p:cNvSpPr/>
          <p:nvPr/>
        </p:nvSpPr>
        <p:spPr>
          <a:xfrm>
            <a:off x="3136908" y="5839468"/>
            <a:ext cx="6652399" cy="412934"/>
          </a:xfrm>
          <a:prstGeom prst="rect">
            <a:avLst/>
          </a:prstGeom>
        </p:spPr>
        <p:txBody>
          <a:bodyPr wrap="none">
            <a:spAutoFit/>
          </a:bodyPr>
          <a:lstStyle/>
          <a:p>
            <a:pPr marL="3047" algn="ctr">
              <a:lnSpc>
                <a:spcPts val="2513"/>
              </a:lnSpc>
            </a:pPr>
            <a:r>
              <a:rPr lang="en-US" sz="2200" i="1" u="sng" spc="-1" dirty="0"/>
              <a:t>The detector observed to be stable over the full run </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7E69F8C-9E20-79C1-C69B-82DE427EE7B6}"/>
                  </a:ext>
                </a:extLst>
              </p:cNvPr>
              <p:cNvSpPr/>
              <p:nvPr/>
            </p:nvSpPr>
            <p:spPr>
              <a:xfrm>
                <a:off x="146806" y="859786"/>
                <a:ext cx="12045194" cy="1323439"/>
              </a:xfrm>
              <a:prstGeom prst="rect">
                <a:avLst/>
              </a:prstGeom>
            </p:spPr>
            <p:txBody>
              <a:bodyPr wrap="square">
                <a:spAutoFit/>
              </a:bodyPr>
              <a:lstStyle/>
              <a:p>
                <a:pPr marL="285750" indent="-285750">
                  <a:buFont typeface="Arial" panose="020B0604020202020204" pitchFamily="34" charset="0"/>
                  <a:buChar char="•"/>
                </a:pPr>
                <a:r>
                  <a:rPr lang="en-US" sz="2000" dirty="0"/>
                  <a:t>80GeV/c pion beam ~ </a:t>
                </a:r>
                <a14:m>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4</m:t>
                        </m:r>
                      </m:sup>
                    </m:sSup>
                  </m:oMath>
                </a14:m>
                <a:r>
                  <a:rPr lang="en-US" sz="2000" dirty="0"/>
                  <a:t> to </a:t>
                </a:r>
                <a14:m>
                  <m:oMath xmlns:m="http://schemas.openxmlformats.org/officeDocument/2006/math">
                    <m:sSup>
                      <m:sSupPr>
                        <m:ctrlPr>
                          <a:rPr lang="en-US" sz="2000" i="1" dirty="0">
                            <a:latin typeface="Cambria Math" panose="02040503050406030204" pitchFamily="18" charset="0"/>
                          </a:rPr>
                        </m:ctrlPr>
                      </m:sSupPr>
                      <m:e>
                        <m:r>
                          <a:rPr lang="en-US" sz="2000" i="1" dirty="0">
                            <a:latin typeface="Cambria Math" panose="02040503050406030204" pitchFamily="18" charset="0"/>
                          </a:rPr>
                          <m:t>10</m:t>
                        </m:r>
                      </m:e>
                      <m:sup>
                        <m:r>
                          <a:rPr lang="en-US" sz="2000" b="0" i="1" dirty="0" smtClean="0">
                            <a:latin typeface="Cambria Math" panose="02040503050406030204" pitchFamily="18" charset="0"/>
                          </a:rPr>
                          <m:t>7</m:t>
                        </m:r>
                      </m:sup>
                    </m:sSup>
                  </m:oMath>
                </a14:m>
                <a:r>
                  <a:rPr lang="en-US" sz="2000" dirty="0"/>
                  <a:t> particles per spill</a:t>
                </a:r>
              </a:p>
              <a:p>
                <a:pPr marL="285750" indent="-285750">
                  <a:buFont typeface="Arial" panose="020B0604020202020204" pitchFamily="34" charset="0"/>
                  <a:buChar char="•"/>
                </a:pPr>
                <a:r>
                  <a:rPr lang="en-US" sz="2000" dirty="0"/>
                  <a:t>Beam Size ~2.3</a:t>
                </a:r>
                <a:r>
                  <a:rPr lang="el-GR" sz="2000" dirty="0"/>
                  <a:t> </a:t>
                </a:r>
                <a:r>
                  <a:rPr lang="en-US" sz="2000" dirty="0"/>
                  <a:t>cm x 1.5</a:t>
                </a:r>
                <a:r>
                  <a:rPr lang="el-GR" sz="2000" dirty="0"/>
                  <a:t> </a:t>
                </a:r>
                <a:r>
                  <a:rPr lang="en-US" sz="2000" dirty="0"/>
                  <a:t>cm</a:t>
                </a:r>
              </a:p>
              <a:p>
                <a:pPr marL="285750" indent="-285750">
                  <a:buFont typeface="Arial" panose="020B0604020202020204" pitchFamily="34" charset="0"/>
                  <a:buChar char="•"/>
                </a:pPr>
                <a:r>
                  <a:rPr lang="en-US" sz="2000" dirty="0"/>
                  <a:t>B4C 12nm photocathode, achieving timing resolution of </a:t>
                </a:r>
                <a:r>
                  <a:rPr lang="en-US" sz="2000" b="1" dirty="0">
                    <a:solidFill>
                      <a:srgbClr val="C00000"/>
                    </a:solidFill>
                  </a:rPr>
                  <a:t>65</a:t>
                </a:r>
                <a:r>
                  <a:rPr lang="el-GR" sz="2000" b="1" dirty="0">
                    <a:solidFill>
                      <a:srgbClr val="C00000"/>
                    </a:solidFill>
                  </a:rPr>
                  <a:t> </a:t>
                </a:r>
                <a:r>
                  <a:rPr lang="en-US" sz="2000" b="1" dirty="0" err="1">
                    <a:solidFill>
                      <a:srgbClr val="C00000"/>
                    </a:solidFill>
                  </a:rPr>
                  <a:t>ps</a:t>
                </a:r>
                <a:endParaRPr lang="en-US" sz="2000" b="1" dirty="0">
                  <a:solidFill>
                    <a:srgbClr val="C00000"/>
                  </a:solidFill>
                </a:endParaRPr>
              </a:p>
              <a:p>
                <a:pPr marL="285750" indent="-285750">
                  <a:buFont typeface="Arial" panose="020B0604020202020204" pitchFamily="34" charset="0"/>
                  <a:buChar char="•"/>
                </a:pPr>
                <a:r>
                  <a:rPr lang="en-US" sz="2000" b="1" dirty="0">
                    <a:solidFill>
                      <a:srgbClr val="C00000"/>
                    </a:solidFill>
                  </a:rPr>
                  <a:t>Timing resolution degradation due to adjustment of the gain both for the DUT and the reference</a:t>
                </a:r>
                <a:endParaRPr lang="en-US" sz="2000" dirty="0"/>
              </a:p>
            </p:txBody>
          </p:sp>
        </mc:Choice>
        <mc:Fallback xmlns="">
          <p:sp>
            <p:nvSpPr>
              <p:cNvPr id="10" name="Rectangle 9">
                <a:extLst>
                  <a:ext uri="{FF2B5EF4-FFF2-40B4-BE49-F238E27FC236}">
                    <a16:creationId xmlns:a16="http://schemas.microsoft.com/office/drawing/2014/main" id="{57E69F8C-9E20-79C1-C69B-82DE427EE7B6}"/>
                  </a:ext>
                </a:extLst>
              </p:cNvPr>
              <p:cNvSpPr>
                <a:spLocks noRot="1" noChangeAspect="1" noMove="1" noResize="1" noEditPoints="1" noAdjustHandles="1" noChangeArrowheads="1" noChangeShapeType="1" noTextEdit="1"/>
              </p:cNvSpPr>
              <p:nvPr/>
            </p:nvSpPr>
            <p:spPr>
              <a:xfrm>
                <a:off x="146806" y="859786"/>
                <a:ext cx="12045194" cy="1323439"/>
              </a:xfrm>
              <a:prstGeom prst="rect">
                <a:avLst/>
              </a:prstGeom>
              <a:blipFill>
                <a:blip r:embed="rId4"/>
                <a:stretch>
                  <a:fillRect l="-455" t="-1843" r="-51" b="-7834"/>
                </a:stretch>
              </a:blipFill>
            </p:spPr>
            <p:txBody>
              <a:bodyPr/>
              <a:lstStyle/>
              <a:p>
                <a:r>
                  <a:rPr lang="en-US">
                    <a:noFill/>
                  </a:rPr>
                  <a:t> </a:t>
                </a:r>
              </a:p>
            </p:txBody>
          </p:sp>
        </mc:Fallback>
      </mc:AlternateContent>
      <p:sp>
        <p:nvSpPr>
          <p:cNvPr id="11" name="Footer Placeholder 10">
            <a:extLst>
              <a:ext uri="{FF2B5EF4-FFF2-40B4-BE49-F238E27FC236}">
                <a16:creationId xmlns:a16="http://schemas.microsoft.com/office/drawing/2014/main" id="{9A049B79-4631-A99A-5E6F-50115D1F5F18}"/>
              </a:ext>
            </a:extLst>
          </p:cNvPr>
          <p:cNvSpPr>
            <a:spLocks noGrp="1"/>
          </p:cNvSpPr>
          <p:nvPr>
            <p:ph type="ftr" idx="12"/>
          </p:nvPr>
        </p:nvSpPr>
        <p:spPr>
          <a:xfrm>
            <a:off x="3599780" y="6343650"/>
            <a:ext cx="4992439" cy="365125"/>
          </a:xfrm>
        </p:spPr>
        <p:txBody>
          <a:bodyPr/>
          <a:lstStyle/>
          <a:p>
            <a:r>
              <a:rPr lang="en-US"/>
              <a:t>CEPC 2025</a:t>
            </a:r>
            <a:endParaRPr lang="fr-FR" dirty="0"/>
          </a:p>
        </p:txBody>
      </p:sp>
    </p:spTree>
    <p:extLst>
      <p:ext uri="{BB962C8B-B14F-4D97-AF65-F5344CB8AC3E}">
        <p14:creationId xmlns:p14="http://schemas.microsoft.com/office/powerpoint/2010/main" val="2252265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978022" y="122917"/>
            <a:ext cx="10728325" cy="565661"/>
          </a:xfrm>
        </p:spPr>
        <p:txBody>
          <a:bodyPr>
            <a:normAutofit/>
          </a:bodyPr>
          <a:lstStyle/>
          <a:p>
            <a:r>
              <a:rPr lang="da-DK" sz="2800" dirty="0">
                <a:solidFill>
                  <a:srgbClr val="E50019"/>
                </a:solidFill>
              </a:rPr>
              <a:t>The PICOSEC Micromegas Technology</a:t>
            </a:r>
            <a:endParaRPr lang="fr-FR" sz="2800" dirty="0">
              <a:solidFill>
                <a:srgbClr val="E50019"/>
              </a:solidFill>
            </a:endParaRPr>
          </a:p>
        </p:txBody>
      </p:sp>
      <p:grpSp>
        <p:nvGrpSpPr>
          <p:cNvPr id="2" name="Group 1">
            <a:extLst>
              <a:ext uri="{FF2B5EF4-FFF2-40B4-BE49-F238E27FC236}">
                <a16:creationId xmlns:a16="http://schemas.microsoft.com/office/drawing/2014/main" id="{EAB19763-C534-FEBA-6EA8-DF7DEE7DAE14}"/>
              </a:ext>
            </a:extLst>
          </p:cNvPr>
          <p:cNvGrpSpPr/>
          <p:nvPr/>
        </p:nvGrpSpPr>
        <p:grpSpPr>
          <a:xfrm>
            <a:off x="1241025" y="873929"/>
            <a:ext cx="5101160" cy="2972806"/>
            <a:chOff x="1241025" y="873929"/>
            <a:chExt cx="5101160" cy="2972806"/>
          </a:xfrm>
        </p:grpSpPr>
        <p:grpSp>
          <p:nvGrpSpPr>
            <p:cNvPr id="9" name="Group 8"/>
            <p:cNvGrpSpPr/>
            <p:nvPr/>
          </p:nvGrpSpPr>
          <p:grpSpPr>
            <a:xfrm>
              <a:off x="1764415" y="873929"/>
              <a:ext cx="3115078" cy="2517021"/>
              <a:chOff x="164666" y="1398982"/>
              <a:chExt cx="3745786" cy="3026640"/>
            </a:xfrm>
          </p:grpSpPr>
          <p:grpSp>
            <p:nvGrpSpPr>
              <p:cNvPr id="10" name="Group 9"/>
              <p:cNvGrpSpPr/>
              <p:nvPr/>
            </p:nvGrpSpPr>
            <p:grpSpPr>
              <a:xfrm>
                <a:off x="164666" y="1398982"/>
                <a:ext cx="3745786" cy="3026640"/>
                <a:chOff x="164666" y="1398982"/>
                <a:chExt cx="3745786" cy="3026640"/>
              </a:xfrm>
            </p:grpSpPr>
            <p:pic>
              <p:nvPicPr>
                <p:cNvPr id="16" name="7 Imagen"/>
                <p:cNvPicPr>
                  <a:picLocks noChangeAspect="1"/>
                </p:cNvPicPr>
                <p:nvPr/>
              </p:nvPicPr>
              <p:blipFill rotWithShape="1">
                <a:blip r:embed="rId3">
                  <a:extLst>
                    <a:ext uri="{28A0092B-C50C-407E-A947-70E740481C1C}">
                      <a14:useLocalDpi xmlns:a14="http://schemas.microsoft.com/office/drawing/2010/main" val="0"/>
                    </a:ext>
                  </a:extLst>
                </a:blip>
                <a:srcRect l="3069" t="6208" r="3357"/>
                <a:stretch/>
              </p:blipFill>
              <p:spPr>
                <a:xfrm>
                  <a:off x="164666" y="1609718"/>
                  <a:ext cx="3745786" cy="2815904"/>
                </a:xfrm>
                <a:prstGeom prst="rect">
                  <a:avLst/>
                </a:prstGeom>
              </p:spPr>
            </p:pic>
            <p:cxnSp>
              <p:nvCxnSpPr>
                <p:cNvPr id="17" name="Straight Arrow Connector 16"/>
                <p:cNvCxnSpPr/>
                <p:nvPr/>
              </p:nvCxnSpPr>
              <p:spPr>
                <a:xfrm flipH="1">
                  <a:off x="1896414" y="1398982"/>
                  <a:ext cx="864096" cy="233393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420103" y="22191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92647" y="251367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60341" y="291183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06060" y="277161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flipV="1">
                <a:off x="2465822" y="2091681"/>
                <a:ext cx="5410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BF357A06-9C0C-1A4D-FABE-6F0FD691A68A}"/>
                </a:ext>
              </a:extLst>
            </p:cNvPr>
            <p:cNvSpPr txBox="1"/>
            <p:nvPr/>
          </p:nvSpPr>
          <p:spPr>
            <a:xfrm>
              <a:off x="1241025" y="3231182"/>
              <a:ext cx="5101160" cy="615553"/>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800" dirty="0"/>
                <a:t>Y. </a:t>
              </a:r>
              <a:r>
                <a:rPr lang="en-GB" sz="800" dirty="0" err="1"/>
                <a:t>Giomataris</a:t>
              </a:r>
              <a:r>
                <a:rPr lang="en-GB" sz="800" dirty="0"/>
                <a:t>, P. </a:t>
              </a:r>
              <a:r>
                <a:rPr lang="en-GB" sz="800" dirty="0" err="1"/>
                <a:t>Rebourgeard</a:t>
              </a:r>
              <a:r>
                <a:rPr lang="en-GB" sz="800" dirty="0"/>
                <a:t>, J.P. Robert and G. </a:t>
              </a:r>
              <a:r>
                <a:rPr lang="en-GB" sz="800" dirty="0" err="1"/>
                <a:t>Charpak</a:t>
              </a:r>
              <a:r>
                <a:rPr lang="en-GB" sz="800" dirty="0"/>
                <a:t>, </a:t>
              </a:r>
              <a:br>
                <a:rPr lang="en-GB" sz="800" dirty="0"/>
              </a:br>
              <a:r>
                <a:rPr lang="en-GB" sz="800" i="1" dirty="0">
                  <a:cs typeface="Times New Roman" panose="02020603050405020304" pitchFamily="18" charset="0"/>
                </a:rPr>
                <a:t>“</a:t>
              </a:r>
              <a:r>
                <a:rPr lang="en-GB" sz="800" i="1" dirty="0" err="1">
                  <a:cs typeface="Times New Roman" panose="02020603050405020304" pitchFamily="18" charset="0"/>
                </a:rPr>
                <a:t>Micromegas</a:t>
              </a:r>
              <a:r>
                <a:rPr lang="en-GB" sz="800" i="1" dirty="0">
                  <a:cs typeface="Times New Roman" panose="02020603050405020304" pitchFamily="18" charset="0"/>
                </a:rPr>
                <a:t>: A high-granularity position sensitive gaseous detector for high particle-flux environments”, </a:t>
              </a:r>
              <a:br>
                <a:rPr lang="en-GB" sz="800" i="1" dirty="0">
                  <a:cs typeface="Times New Roman" panose="02020603050405020304" pitchFamily="18" charset="0"/>
                </a:rPr>
              </a:br>
              <a:r>
                <a:rPr lang="en-GB" sz="800" dirty="0" err="1">
                  <a:cs typeface="Times New Roman" panose="02020603050405020304" pitchFamily="18" charset="0"/>
                </a:rPr>
                <a:t>Nuc</a:t>
              </a:r>
              <a:r>
                <a:rPr lang="en-GB" sz="800" dirty="0">
                  <a:cs typeface="Times New Roman" panose="02020603050405020304" pitchFamily="18" charset="0"/>
                </a:rPr>
                <a:t>. </a:t>
              </a:r>
              <a:r>
                <a:rPr lang="en-GB" sz="800" dirty="0" err="1">
                  <a:cs typeface="Times New Roman" panose="02020603050405020304" pitchFamily="18" charset="0"/>
                </a:rPr>
                <a:t>Instrum</a:t>
              </a:r>
              <a:r>
                <a:rPr lang="en-GB" sz="800" dirty="0">
                  <a:cs typeface="Times New Roman" panose="02020603050405020304" pitchFamily="18" charset="0"/>
                </a:rPr>
                <a:t>. Meth. A 376 (1996) 29</a:t>
              </a:r>
              <a:endParaRPr lang="en-US" sz="800" dirty="0">
                <a:sym typeface="Wingdings" panose="05000000000000000000" pitchFamily="2" charset="2"/>
              </a:endParaRPr>
            </a:p>
            <a:p>
              <a:endParaRPr lang="el-GR" sz="1000" i="1" dirty="0">
                <a:cs typeface="Vijaya" panose="020B0502040204020203" pitchFamily="18" charset="0"/>
              </a:endParaRPr>
            </a:p>
          </p:txBody>
        </p:sp>
      </p:grpSp>
      <p:grpSp>
        <p:nvGrpSpPr>
          <p:cNvPr id="29" name="Group 28">
            <a:extLst>
              <a:ext uri="{FF2B5EF4-FFF2-40B4-BE49-F238E27FC236}">
                <a16:creationId xmlns:a16="http://schemas.microsoft.com/office/drawing/2014/main" id="{F2C4BC6E-E862-A628-5AD3-91E0450A8225}"/>
              </a:ext>
            </a:extLst>
          </p:cNvPr>
          <p:cNvGrpSpPr/>
          <p:nvPr/>
        </p:nvGrpSpPr>
        <p:grpSpPr>
          <a:xfrm>
            <a:off x="282101" y="3774435"/>
            <a:ext cx="5942878" cy="2492229"/>
            <a:chOff x="282101" y="3774435"/>
            <a:chExt cx="5942878" cy="2492229"/>
          </a:xfrm>
        </p:grpSpPr>
        <p:pic>
          <p:nvPicPr>
            <p:cNvPr id="18" name="Picture 171"/>
            <p:cNvPicPr/>
            <p:nvPr/>
          </p:nvPicPr>
          <p:blipFill>
            <a:blip r:embed="rId4">
              <a:alphaModFix/>
            </a:blip>
            <a:stretch/>
          </p:blipFill>
          <p:spPr>
            <a:xfrm>
              <a:off x="941464" y="3774435"/>
              <a:ext cx="5117280" cy="1987680"/>
            </a:xfrm>
            <a:prstGeom prst="rect">
              <a:avLst/>
            </a:prstGeom>
            <a:ln>
              <a:noFill/>
            </a:ln>
          </p:spPr>
        </p:pic>
        <p:sp>
          <p:nvSpPr>
            <p:cNvPr id="20" name="TextBox 19">
              <a:extLst>
                <a:ext uri="{FF2B5EF4-FFF2-40B4-BE49-F238E27FC236}">
                  <a16:creationId xmlns:a16="http://schemas.microsoft.com/office/drawing/2014/main" id="{BF357A06-9C0C-1A4D-FABE-6F0FD691A68A}"/>
                </a:ext>
              </a:extLst>
            </p:cNvPr>
            <p:cNvSpPr txBox="1"/>
            <p:nvPr/>
          </p:nvSpPr>
          <p:spPr>
            <a:xfrm>
              <a:off x="282101" y="5835777"/>
              <a:ext cx="5942878" cy="430887"/>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1100" dirty="0" err="1"/>
                <a:t>J.Bortfeldt</a:t>
              </a:r>
              <a:r>
                <a:rPr lang="en-GB" sz="1100" dirty="0"/>
                <a:t>, et al.,</a:t>
              </a:r>
              <a:r>
                <a:rPr lang="en-GB" sz="1100" i="1" dirty="0">
                  <a:cs typeface="Times New Roman" panose="02020603050405020304" pitchFamily="18" charset="0"/>
                </a:rPr>
                <a:t> “PICOSEC: Charged particle timing at sub-25 picosecond precision with a </a:t>
              </a:r>
              <a:r>
                <a:rPr lang="en-GB" sz="1100" i="1" dirty="0" err="1">
                  <a:cs typeface="Times New Roman" panose="02020603050405020304" pitchFamily="18" charset="0"/>
                </a:rPr>
                <a:t>Micromegas</a:t>
              </a:r>
              <a:r>
                <a:rPr lang="en-GB" sz="1100" i="1" dirty="0">
                  <a:cs typeface="Times New Roman" panose="02020603050405020304" pitchFamily="18" charset="0"/>
                </a:rPr>
                <a:t> based detector”, </a:t>
              </a:r>
              <a:r>
                <a:rPr lang="en-US" sz="1100" i="1" dirty="0">
                  <a:solidFill>
                    <a:srgbClr val="0070C0"/>
                  </a:solidFill>
                  <a:latin typeface="Vijaya" panose="020B0502040204020203" pitchFamily="18" charset="0"/>
                  <a:ea typeface="Noto Serif CJK SC"/>
                  <a:cs typeface="Vijaya" panose="020B0502040204020203" pitchFamily="18" charset="0"/>
                  <a:hlinkClick r:id="rId5"/>
                </a:rPr>
                <a:t>https://doi.org/10.1016/j.nima.2018.04.033</a:t>
              </a:r>
              <a:endParaRPr lang="el-GR" sz="1100" i="1" dirty="0">
                <a:solidFill>
                  <a:srgbClr val="0070C0"/>
                </a:solidFill>
                <a:cs typeface="Vijaya" panose="020B0502040204020203" pitchFamily="18" charset="0"/>
              </a:endParaRPr>
            </a:p>
          </p:txBody>
        </p:sp>
      </p:grpSp>
      <p:grpSp>
        <p:nvGrpSpPr>
          <p:cNvPr id="5" name="Group 4">
            <a:extLst>
              <a:ext uri="{FF2B5EF4-FFF2-40B4-BE49-F238E27FC236}">
                <a16:creationId xmlns:a16="http://schemas.microsoft.com/office/drawing/2014/main" id="{A28A1AC5-95F1-9DAA-023C-CB66607E7A5B}"/>
              </a:ext>
            </a:extLst>
          </p:cNvPr>
          <p:cNvGrpSpPr/>
          <p:nvPr/>
        </p:nvGrpSpPr>
        <p:grpSpPr>
          <a:xfrm>
            <a:off x="3389172" y="1442646"/>
            <a:ext cx="3354900" cy="863048"/>
            <a:chOff x="3389172" y="1442646"/>
            <a:chExt cx="3354900" cy="863048"/>
          </a:xfrm>
        </p:grpSpPr>
        <p:sp>
          <p:nvSpPr>
            <p:cNvPr id="21" name="CustomShape 12"/>
            <p:cNvSpPr/>
            <p:nvPr/>
          </p:nvSpPr>
          <p:spPr>
            <a:xfrm rot="6586236">
              <a:off x="3132958" y="1698860"/>
              <a:ext cx="863048" cy="350620"/>
            </a:xfrm>
            <a:prstGeom prst="ellipse">
              <a:avLst/>
            </a:prstGeom>
            <a:noFill/>
            <a:ln>
              <a:solidFill>
                <a:srgbClr val="E50019"/>
              </a:solidFill>
            </a:ln>
          </p:spPr>
          <p:style>
            <a:lnRef idx="2">
              <a:schemeClr val="accent6"/>
            </a:lnRef>
            <a:fillRef idx="1">
              <a:schemeClr val="lt1"/>
            </a:fillRef>
            <a:effectRef idx="0">
              <a:schemeClr val="accent6"/>
            </a:effectRef>
            <a:fontRef idx="minor">
              <a:schemeClr val="dk1"/>
            </a:fontRef>
          </p:style>
          <p:txBody>
            <a:bodyPr/>
            <a:lstStyle/>
            <a:p>
              <a:endParaRPr lang="el-GR"/>
            </a:p>
          </p:txBody>
        </p:sp>
        <p:sp>
          <p:nvSpPr>
            <p:cNvPr id="22" name="Line 13"/>
            <p:cNvSpPr/>
            <p:nvPr/>
          </p:nvSpPr>
          <p:spPr>
            <a:xfrm flipV="1">
              <a:off x="3837405" y="1556791"/>
              <a:ext cx="2906667" cy="360153"/>
            </a:xfrm>
            <a:prstGeom prst="line">
              <a:avLst/>
            </a:prstGeom>
            <a:ln w="9525" cap="flat" cmpd="sng" algn="ctr">
              <a:solidFill>
                <a:srgbClr val="E50019"/>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a:lstStyle/>
            <a:p>
              <a:endParaRPr lang="el-GR"/>
            </a:p>
          </p:txBody>
        </p:sp>
      </p:grpSp>
      <p:sp>
        <p:nvSpPr>
          <p:cNvPr id="23" name="Line 4"/>
          <p:cNvSpPr/>
          <p:nvPr/>
        </p:nvSpPr>
        <p:spPr>
          <a:xfrm>
            <a:off x="6319864" y="901365"/>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sp>
        <p:nvSpPr>
          <p:cNvPr id="3" name="Slide Number Placeholder 2">
            <a:extLst>
              <a:ext uri="{FF2B5EF4-FFF2-40B4-BE49-F238E27FC236}">
                <a16:creationId xmlns:a16="http://schemas.microsoft.com/office/drawing/2014/main" id="{A648B577-B6C6-F18D-2B4C-45CAD9FBBFB6}"/>
              </a:ext>
            </a:extLst>
          </p:cNvPr>
          <p:cNvSpPr>
            <a:spLocks noGrp="1"/>
          </p:cNvSpPr>
          <p:nvPr>
            <p:ph type="sldNum" sz="quarter" idx="12"/>
          </p:nvPr>
        </p:nvSpPr>
        <p:spPr/>
        <p:txBody>
          <a:bodyPr/>
          <a:lstStyle/>
          <a:p>
            <a:fld id="{0CBC77A0-1F4E-42FF-9FFC-F45C3A64AF90}" type="slidenum">
              <a:rPr lang="fr-FR" smtClean="0"/>
              <a:t>6</a:t>
            </a:fld>
            <a:endParaRPr lang="fr-FR"/>
          </a:p>
        </p:txBody>
      </p:sp>
      <p:sp>
        <p:nvSpPr>
          <p:cNvPr id="25" name="Footer Placeholder 24">
            <a:extLst>
              <a:ext uri="{FF2B5EF4-FFF2-40B4-BE49-F238E27FC236}">
                <a16:creationId xmlns:a16="http://schemas.microsoft.com/office/drawing/2014/main" id="{6A9AD7EB-208C-6A1B-19A2-0316D2F53CC5}"/>
              </a:ext>
            </a:extLst>
          </p:cNvPr>
          <p:cNvSpPr>
            <a:spLocks noGrp="1"/>
          </p:cNvSpPr>
          <p:nvPr>
            <p:ph type="ftr" sz="quarter" idx="11"/>
          </p:nvPr>
        </p:nvSpPr>
        <p:spPr>
          <a:xfrm>
            <a:off x="4943436" y="6343648"/>
            <a:ext cx="4010941" cy="365125"/>
          </a:xfrm>
        </p:spPr>
        <p:txBody>
          <a:bodyPr/>
          <a:lstStyle/>
          <a:p>
            <a:r>
              <a:rPr lang="en-US"/>
              <a:t>CEPC 2025</a:t>
            </a:r>
            <a:endParaRPr lang="fr-FR" dirty="0"/>
          </a:p>
        </p:txBody>
      </p:sp>
      <p:sp>
        <p:nvSpPr>
          <p:cNvPr id="32" name="TextBox 9">
            <a:extLst>
              <a:ext uri="{FF2B5EF4-FFF2-40B4-BE49-F238E27FC236}">
                <a16:creationId xmlns:a16="http://schemas.microsoft.com/office/drawing/2014/main" id="{40D8729C-BCEE-9D36-29CD-8B4EBB5AEE1C}"/>
              </a:ext>
            </a:extLst>
          </p:cNvPr>
          <p:cNvSpPr txBox="1"/>
          <p:nvPr/>
        </p:nvSpPr>
        <p:spPr>
          <a:xfrm>
            <a:off x="6521448" y="987281"/>
            <a:ext cx="5670551"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t>Timing limitation factor</a:t>
            </a:r>
          </a:p>
          <a:p>
            <a:pPr marL="609585" lvl="1" indent="-304815">
              <a:lnSpc>
                <a:spcPts val="2079"/>
              </a:lnSpc>
              <a:buFont typeface="Arial" panose="020B0604020202020204" pitchFamily="34" charset="0"/>
              <a:buChar char="•"/>
            </a:pPr>
            <a:r>
              <a:rPr lang="en-US" sz="2000" b="1" dirty="0">
                <a:solidFill>
                  <a:srgbClr val="FF0000"/>
                </a:solidFill>
              </a:rPr>
              <a:t>Stochastic nature of ionization</a:t>
            </a:r>
          </a:p>
          <a:p>
            <a:pPr marL="914354" lvl="2" indent="-304815">
              <a:lnSpc>
                <a:spcPts val="2079"/>
              </a:lnSpc>
              <a:buFont typeface="Arial" panose="020B0604020202020204" pitchFamily="34" charset="0"/>
              <a:buChar char="•"/>
            </a:pPr>
            <a:r>
              <a:rPr lang="en-US" sz="2000" dirty="0"/>
              <a:t>Randomness of last ionization</a:t>
            </a:r>
          </a:p>
          <a:p>
            <a:pPr marL="914354" lvl="2" indent="-304815">
              <a:lnSpc>
                <a:spcPts val="2079"/>
              </a:lnSpc>
              <a:buFont typeface="Arial" panose="020B0604020202020204" pitchFamily="34" charset="0"/>
              <a:buChar char="•"/>
            </a:pPr>
            <a:r>
              <a:rPr lang="en-US" sz="2000" u="sng" dirty="0"/>
              <a:t>Time jitter of a few ns </a:t>
            </a:r>
          </a:p>
        </p:txBody>
      </p:sp>
      <p:sp>
        <p:nvSpPr>
          <p:cNvPr id="33" name="TextBox 9">
            <a:extLst>
              <a:ext uri="{FF2B5EF4-FFF2-40B4-BE49-F238E27FC236}">
                <a16:creationId xmlns:a16="http://schemas.microsoft.com/office/drawing/2014/main" id="{03307A38-EC60-C190-E5BA-BEEB5C138D6A}"/>
              </a:ext>
            </a:extLst>
          </p:cNvPr>
          <p:cNvSpPr txBox="1"/>
          <p:nvPr/>
        </p:nvSpPr>
        <p:spPr>
          <a:xfrm>
            <a:off x="6500151" y="2317512"/>
            <a:ext cx="5670551" cy="1077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t>Timing performance improvement </a:t>
            </a:r>
          </a:p>
          <a:p>
            <a:pPr marL="609585" lvl="1" indent="-304815">
              <a:lnSpc>
                <a:spcPts val="2079"/>
              </a:lnSpc>
              <a:buFont typeface="Arial" panose="020B0604020202020204" pitchFamily="34" charset="0"/>
              <a:buChar char="•"/>
            </a:pPr>
            <a:r>
              <a:rPr lang="en-US" sz="2000" b="1" dirty="0">
                <a:solidFill>
                  <a:srgbClr val="FF0000"/>
                </a:solidFill>
              </a:rPr>
              <a:t>Simultaneous creation of the electrons </a:t>
            </a:r>
          </a:p>
          <a:p>
            <a:pPr marL="609585" lvl="1" indent="-304815">
              <a:lnSpc>
                <a:spcPts val="2079"/>
              </a:lnSpc>
              <a:buFont typeface="Arial" panose="020B0604020202020204" pitchFamily="34" charset="0"/>
              <a:buChar char="•"/>
            </a:pPr>
            <a:r>
              <a:rPr lang="en-US" sz="2000" b="1" dirty="0">
                <a:solidFill>
                  <a:srgbClr val="FF0000"/>
                </a:solidFill>
              </a:rPr>
              <a:t>Minimization</a:t>
            </a:r>
            <a:r>
              <a:rPr lang="en-US" sz="2000" dirty="0"/>
              <a:t> of the direct ionization probability</a:t>
            </a:r>
          </a:p>
        </p:txBody>
      </p:sp>
      <p:sp>
        <p:nvSpPr>
          <p:cNvPr id="34" name="TextBox 9">
            <a:extLst>
              <a:ext uri="{FF2B5EF4-FFF2-40B4-BE49-F238E27FC236}">
                <a16:creationId xmlns:a16="http://schemas.microsoft.com/office/drawing/2014/main" id="{5054F95F-2C26-18F5-B0CB-161E8070D9DE}"/>
              </a:ext>
            </a:extLst>
          </p:cNvPr>
          <p:cNvSpPr txBox="1"/>
          <p:nvPr/>
        </p:nvSpPr>
        <p:spPr>
          <a:xfrm>
            <a:off x="6633104" y="4904714"/>
            <a:ext cx="5670551"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t>Timing MM geometry </a:t>
            </a:r>
          </a:p>
          <a:p>
            <a:pPr marL="609585" lvl="1" indent="-304815">
              <a:lnSpc>
                <a:spcPts val="2079"/>
              </a:lnSpc>
              <a:buFont typeface="Arial" panose="020B0604020202020204" pitchFamily="34" charset="0"/>
              <a:buChar char="•"/>
            </a:pPr>
            <a:r>
              <a:rPr lang="en-US" sz="2000" b="1" dirty="0">
                <a:solidFill>
                  <a:srgbClr val="FF0000"/>
                </a:solidFill>
              </a:rPr>
              <a:t>Smaller drift gap </a:t>
            </a:r>
            <a:r>
              <a:rPr lang="en-US" sz="2000" dirty="0">
                <a:solidFill>
                  <a:srgbClr val="FF0000"/>
                </a:solidFill>
                <a:sym typeface="Wingdings" panose="05000000000000000000" pitchFamily="2" charset="2"/>
              </a:rPr>
              <a:t> </a:t>
            </a:r>
            <a:r>
              <a:rPr lang="en-US" sz="2000" dirty="0">
                <a:sym typeface="Wingdings" panose="05000000000000000000" pitchFamily="2" charset="2"/>
              </a:rPr>
              <a:t>eliminate ionization </a:t>
            </a:r>
          </a:p>
          <a:p>
            <a:pPr marL="914354" lvl="2" indent="-304815">
              <a:lnSpc>
                <a:spcPts val="2079"/>
              </a:lnSpc>
              <a:buFont typeface="Arial" panose="020B0604020202020204" pitchFamily="34" charset="0"/>
              <a:buChar char="•"/>
            </a:pPr>
            <a:r>
              <a:rPr lang="en-US" sz="2000" b="1" dirty="0">
                <a:solidFill>
                  <a:srgbClr val="FF0000"/>
                </a:solidFill>
                <a:sym typeface="Wingdings" panose="05000000000000000000" pitchFamily="2" charset="2"/>
              </a:rPr>
              <a:t>Higher electric field </a:t>
            </a:r>
            <a:r>
              <a:rPr lang="en-US" sz="2000" dirty="0">
                <a:solidFill>
                  <a:srgbClr val="FF0000"/>
                </a:solidFill>
                <a:sym typeface="Wingdings" panose="05000000000000000000" pitchFamily="2" charset="2"/>
              </a:rPr>
              <a:t> </a:t>
            </a:r>
            <a:r>
              <a:rPr lang="en-US" sz="2000" dirty="0">
                <a:sym typeface="Wingdings" panose="05000000000000000000" pitchFamily="2" charset="2"/>
              </a:rPr>
              <a:t>eliminate diffusion</a:t>
            </a:r>
          </a:p>
          <a:p>
            <a:pPr lvl="2">
              <a:lnSpc>
                <a:spcPts val="2079"/>
              </a:lnSpc>
            </a:pPr>
            <a:r>
              <a:rPr lang="en-US" sz="2000" dirty="0">
                <a:solidFill>
                  <a:srgbClr val="FF0000"/>
                </a:solidFill>
                <a:sym typeface="Wingdings" panose="05000000000000000000" pitchFamily="2" charset="2"/>
              </a:rPr>
              <a:t>	 </a:t>
            </a:r>
            <a:r>
              <a:rPr lang="en-US" sz="2000" dirty="0">
                <a:solidFill>
                  <a:srgbClr val="FF0000"/>
                </a:solidFill>
              </a:rPr>
              <a:t> pre-avalanche</a:t>
            </a:r>
            <a:endParaRPr lang="en-US" sz="2000" dirty="0"/>
          </a:p>
        </p:txBody>
      </p:sp>
      <p:sp>
        <p:nvSpPr>
          <p:cNvPr id="35" name="TextBox 9">
            <a:extLst>
              <a:ext uri="{FF2B5EF4-FFF2-40B4-BE49-F238E27FC236}">
                <a16:creationId xmlns:a16="http://schemas.microsoft.com/office/drawing/2014/main" id="{4BBCC7E6-8A62-DBA0-F156-4B161530B7A5}"/>
              </a:ext>
            </a:extLst>
          </p:cNvPr>
          <p:cNvSpPr txBox="1"/>
          <p:nvPr/>
        </p:nvSpPr>
        <p:spPr>
          <a:xfrm>
            <a:off x="6521449" y="3538958"/>
            <a:ext cx="5670551" cy="13465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b="1" dirty="0"/>
              <a:t>Additional components in MM geometry </a:t>
            </a:r>
          </a:p>
          <a:p>
            <a:pPr marL="609585" lvl="1" indent="-304815">
              <a:lnSpc>
                <a:spcPts val="2079"/>
              </a:lnSpc>
              <a:buFont typeface="Arial" panose="020B0604020202020204" pitchFamily="34" charset="0"/>
              <a:buChar char="•"/>
            </a:pPr>
            <a:r>
              <a:rPr lang="en-US" sz="2000" dirty="0">
                <a:solidFill>
                  <a:srgbClr val="FF0000"/>
                </a:solidFill>
                <a:sym typeface="Wingdings" panose="05000000000000000000" pitchFamily="2" charset="2"/>
              </a:rPr>
              <a:t>Cherenkov radiator  </a:t>
            </a:r>
            <a:r>
              <a:rPr lang="en-US" sz="2000" dirty="0">
                <a:sym typeface="Wingdings" panose="05000000000000000000" pitchFamily="2" charset="2"/>
              </a:rPr>
              <a:t>replace ionization mechanism </a:t>
            </a:r>
          </a:p>
          <a:p>
            <a:pPr marL="609585" lvl="1" indent="-304815">
              <a:lnSpc>
                <a:spcPts val="2079"/>
              </a:lnSpc>
              <a:buFont typeface="Arial" panose="020B0604020202020204" pitchFamily="34" charset="0"/>
              <a:buChar char="•"/>
            </a:pPr>
            <a:r>
              <a:rPr lang="en-US" sz="2000" dirty="0">
                <a:solidFill>
                  <a:srgbClr val="FF0000"/>
                </a:solidFill>
                <a:sym typeface="Wingdings" panose="05000000000000000000" pitchFamily="2" charset="2"/>
              </a:rPr>
              <a:t>Solid Converter  </a:t>
            </a:r>
            <a:r>
              <a:rPr lang="en-US" sz="2000" dirty="0">
                <a:sym typeface="Wingdings" panose="05000000000000000000" pitchFamily="2" charset="2"/>
              </a:rPr>
              <a:t>prompt photoelectrons</a:t>
            </a:r>
          </a:p>
          <a:p>
            <a:pPr marL="1219124" lvl="3" indent="-304815">
              <a:lnSpc>
                <a:spcPts val="2079"/>
              </a:lnSpc>
              <a:buFont typeface="Arial" panose="020B0604020202020204" pitchFamily="34" charset="0"/>
              <a:buChar char="•"/>
            </a:pPr>
            <a:r>
              <a:rPr lang="en-US" sz="2000" dirty="0">
                <a:sym typeface="Wingdings" panose="05000000000000000000" pitchFamily="2" charset="2"/>
              </a:rPr>
              <a:t>well-defined location</a:t>
            </a:r>
          </a:p>
        </p:txBody>
      </p:sp>
    </p:spTree>
    <p:extLst>
      <p:ext uri="{BB962C8B-B14F-4D97-AF65-F5344CB8AC3E}">
        <p14:creationId xmlns:p14="http://schemas.microsoft.com/office/powerpoint/2010/main" val="79255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fade">
                                      <p:cBhvr>
                                        <p:cTn id="22" dur="1000"/>
                                        <p:tgtEl>
                                          <p:spTgt spid="32">
                                            <p:txEl>
                                              <p:pRg st="0" end="0"/>
                                            </p:txEl>
                                          </p:spTgt>
                                        </p:tgtEl>
                                      </p:cBhvr>
                                    </p:animEffect>
                                    <p:anim calcmode="lin" valueType="num">
                                      <p:cBhvr>
                                        <p:cTn id="23"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2">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xEl>
                                              <p:pRg st="1" end="1"/>
                                            </p:txEl>
                                          </p:spTgt>
                                        </p:tgtEl>
                                        <p:attrNameLst>
                                          <p:attrName>style.visibility</p:attrName>
                                        </p:attrNameLst>
                                      </p:cBhvr>
                                      <p:to>
                                        <p:strVal val="visible"/>
                                      </p:to>
                                    </p:set>
                                    <p:animEffect transition="in" filter="fade">
                                      <p:cBhvr>
                                        <p:cTn id="27" dur="1000"/>
                                        <p:tgtEl>
                                          <p:spTgt spid="32">
                                            <p:txEl>
                                              <p:pRg st="1" end="1"/>
                                            </p:txEl>
                                          </p:spTgt>
                                        </p:tgtEl>
                                      </p:cBhvr>
                                    </p:animEffect>
                                    <p:anim calcmode="lin" valueType="num">
                                      <p:cBhvr>
                                        <p:cTn id="28"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2">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xEl>
                                              <p:pRg st="2" end="2"/>
                                            </p:txEl>
                                          </p:spTgt>
                                        </p:tgtEl>
                                        <p:attrNameLst>
                                          <p:attrName>style.visibility</p:attrName>
                                        </p:attrNameLst>
                                      </p:cBhvr>
                                      <p:to>
                                        <p:strVal val="visible"/>
                                      </p:to>
                                    </p:set>
                                    <p:animEffect transition="in" filter="fade">
                                      <p:cBhvr>
                                        <p:cTn id="32" dur="1000"/>
                                        <p:tgtEl>
                                          <p:spTgt spid="32">
                                            <p:txEl>
                                              <p:pRg st="2" end="2"/>
                                            </p:txEl>
                                          </p:spTgt>
                                        </p:tgtEl>
                                      </p:cBhvr>
                                    </p:animEffect>
                                    <p:anim calcmode="lin" valueType="num">
                                      <p:cBhvr>
                                        <p:cTn id="33"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xEl>
                                              <p:pRg st="3" end="3"/>
                                            </p:txEl>
                                          </p:spTgt>
                                        </p:tgtEl>
                                        <p:attrNameLst>
                                          <p:attrName>style.visibility</p:attrName>
                                        </p:attrNameLst>
                                      </p:cBhvr>
                                      <p:to>
                                        <p:strVal val="visible"/>
                                      </p:to>
                                    </p:set>
                                    <p:animEffect transition="in" filter="fade">
                                      <p:cBhvr>
                                        <p:cTn id="37" dur="1000"/>
                                        <p:tgtEl>
                                          <p:spTgt spid="32">
                                            <p:txEl>
                                              <p:pRg st="3" end="3"/>
                                            </p:txEl>
                                          </p:spTgt>
                                        </p:tgtEl>
                                      </p:cBhvr>
                                    </p:animEffect>
                                    <p:anim calcmode="lin" valueType="num">
                                      <p:cBhvr>
                                        <p:cTn id="38"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Effect transition="in" filter="fade">
                                      <p:cBhvr>
                                        <p:cTn id="44" dur="1000"/>
                                        <p:tgtEl>
                                          <p:spTgt spid="33">
                                            <p:txEl>
                                              <p:pRg st="0" end="0"/>
                                            </p:txEl>
                                          </p:spTgt>
                                        </p:tgtEl>
                                      </p:cBhvr>
                                    </p:animEffect>
                                    <p:anim calcmode="lin" valueType="num">
                                      <p:cBhvr>
                                        <p:cTn id="45"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3">
                                            <p:txEl>
                                              <p:pRg st="1" end="1"/>
                                            </p:txEl>
                                          </p:spTgt>
                                        </p:tgtEl>
                                        <p:attrNameLst>
                                          <p:attrName>style.visibility</p:attrName>
                                        </p:attrNameLst>
                                      </p:cBhvr>
                                      <p:to>
                                        <p:strVal val="visible"/>
                                      </p:to>
                                    </p:set>
                                    <p:animEffect transition="in" filter="fade">
                                      <p:cBhvr>
                                        <p:cTn id="49" dur="1000"/>
                                        <p:tgtEl>
                                          <p:spTgt spid="33">
                                            <p:txEl>
                                              <p:pRg st="1" end="1"/>
                                            </p:txEl>
                                          </p:spTgt>
                                        </p:tgtEl>
                                      </p:cBhvr>
                                    </p:animEffect>
                                    <p:anim calcmode="lin" valueType="num">
                                      <p:cBhvr>
                                        <p:cTn id="50"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xEl>
                                              <p:pRg st="2" end="2"/>
                                            </p:txEl>
                                          </p:spTgt>
                                        </p:tgtEl>
                                        <p:attrNameLst>
                                          <p:attrName>style.visibility</p:attrName>
                                        </p:attrNameLst>
                                      </p:cBhvr>
                                      <p:to>
                                        <p:strVal val="visible"/>
                                      </p:to>
                                    </p:set>
                                    <p:animEffect transition="in" filter="fade">
                                      <p:cBhvr>
                                        <p:cTn id="54" dur="1000"/>
                                        <p:tgtEl>
                                          <p:spTgt spid="33">
                                            <p:txEl>
                                              <p:pRg st="2" end="2"/>
                                            </p:txEl>
                                          </p:spTgt>
                                        </p:tgtEl>
                                      </p:cBhvr>
                                    </p:animEffect>
                                    <p:anim calcmode="lin" valueType="num">
                                      <p:cBhvr>
                                        <p:cTn id="55"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fade">
                                      <p:cBhvr>
                                        <p:cTn id="65" dur="1000"/>
                                        <p:tgtEl>
                                          <p:spTgt spid="35">
                                            <p:txEl>
                                              <p:pRg st="0" end="0"/>
                                            </p:txEl>
                                          </p:spTgt>
                                        </p:tgtEl>
                                      </p:cBhvr>
                                    </p:animEffect>
                                    <p:anim calcmode="lin" valueType="num">
                                      <p:cBhvr>
                                        <p:cTn id="66"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fade">
                                      <p:cBhvr>
                                        <p:cTn id="70" dur="1000"/>
                                        <p:tgtEl>
                                          <p:spTgt spid="35">
                                            <p:txEl>
                                              <p:pRg st="1" end="1"/>
                                            </p:txEl>
                                          </p:spTgt>
                                        </p:tgtEl>
                                      </p:cBhvr>
                                    </p:animEffect>
                                    <p:anim calcmode="lin" valueType="num">
                                      <p:cBhvr>
                                        <p:cTn id="71"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35">
                                            <p:txEl>
                                              <p:pRg st="1" end="1"/>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5">
                                            <p:txEl>
                                              <p:pRg st="2" end="2"/>
                                            </p:txEl>
                                          </p:spTgt>
                                        </p:tgtEl>
                                        <p:attrNameLst>
                                          <p:attrName>style.visibility</p:attrName>
                                        </p:attrNameLst>
                                      </p:cBhvr>
                                      <p:to>
                                        <p:strVal val="visible"/>
                                      </p:to>
                                    </p:set>
                                    <p:animEffect transition="in" filter="fade">
                                      <p:cBhvr>
                                        <p:cTn id="75" dur="1000"/>
                                        <p:tgtEl>
                                          <p:spTgt spid="35">
                                            <p:txEl>
                                              <p:pRg st="2" end="2"/>
                                            </p:txEl>
                                          </p:spTgt>
                                        </p:tgtEl>
                                      </p:cBhvr>
                                    </p:animEffect>
                                    <p:anim calcmode="lin" valueType="num">
                                      <p:cBhvr>
                                        <p:cTn id="76"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35">
                                            <p:txEl>
                                              <p:pRg st="2" end="2"/>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5">
                                            <p:txEl>
                                              <p:pRg st="3" end="3"/>
                                            </p:txEl>
                                          </p:spTgt>
                                        </p:tgtEl>
                                        <p:attrNameLst>
                                          <p:attrName>style.visibility</p:attrName>
                                        </p:attrNameLst>
                                      </p:cBhvr>
                                      <p:to>
                                        <p:strVal val="visible"/>
                                      </p:to>
                                    </p:set>
                                    <p:animEffect transition="in" filter="fade">
                                      <p:cBhvr>
                                        <p:cTn id="80" dur="1000"/>
                                        <p:tgtEl>
                                          <p:spTgt spid="35">
                                            <p:txEl>
                                              <p:pRg st="3" end="3"/>
                                            </p:txEl>
                                          </p:spTgt>
                                        </p:tgtEl>
                                      </p:cBhvr>
                                    </p:animEffect>
                                    <p:anim calcmode="lin" valueType="num">
                                      <p:cBhvr>
                                        <p:cTn id="81" dur="1000" fill="hold"/>
                                        <p:tgtEl>
                                          <p:spTgt spid="35">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1000"/>
                                        <p:tgtEl>
                                          <p:spTgt spid="34">
                                            <p:txEl>
                                              <p:pRg st="0" end="0"/>
                                            </p:txEl>
                                          </p:spTgt>
                                        </p:tgtEl>
                                      </p:cBhvr>
                                    </p:animEffect>
                                    <p:anim calcmode="lin" valueType="num">
                                      <p:cBhvr>
                                        <p:cTn id="88"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4">
                                            <p:txEl>
                                              <p:pRg st="1" end="1"/>
                                            </p:txEl>
                                          </p:spTgt>
                                        </p:tgtEl>
                                        <p:attrNameLst>
                                          <p:attrName>style.visibility</p:attrName>
                                        </p:attrNameLst>
                                      </p:cBhvr>
                                      <p:to>
                                        <p:strVal val="visible"/>
                                      </p:to>
                                    </p:set>
                                    <p:animEffect transition="in" filter="fade">
                                      <p:cBhvr>
                                        <p:cTn id="92" dur="1000"/>
                                        <p:tgtEl>
                                          <p:spTgt spid="34">
                                            <p:txEl>
                                              <p:pRg st="1" end="1"/>
                                            </p:txEl>
                                          </p:spTgt>
                                        </p:tgtEl>
                                      </p:cBhvr>
                                    </p:animEffect>
                                    <p:anim calcmode="lin" valueType="num">
                                      <p:cBhvr>
                                        <p:cTn id="93"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94" dur="1000" fill="hold"/>
                                        <p:tgtEl>
                                          <p:spTgt spid="34">
                                            <p:txEl>
                                              <p:pRg st="1" end="1"/>
                                            </p:txEl>
                                          </p:spTgt>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4">
                                            <p:txEl>
                                              <p:pRg st="2" end="2"/>
                                            </p:txEl>
                                          </p:spTgt>
                                        </p:tgtEl>
                                        <p:attrNameLst>
                                          <p:attrName>style.visibility</p:attrName>
                                        </p:attrNameLst>
                                      </p:cBhvr>
                                      <p:to>
                                        <p:strVal val="visible"/>
                                      </p:to>
                                    </p:set>
                                    <p:animEffect transition="in" filter="fade">
                                      <p:cBhvr>
                                        <p:cTn id="97" dur="1000"/>
                                        <p:tgtEl>
                                          <p:spTgt spid="34">
                                            <p:txEl>
                                              <p:pRg st="2" end="2"/>
                                            </p:txEl>
                                          </p:spTgt>
                                        </p:tgtEl>
                                      </p:cBhvr>
                                    </p:animEffect>
                                    <p:anim calcmode="lin" valueType="num">
                                      <p:cBhvr>
                                        <p:cTn id="98"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99" dur="1000" fill="hold"/>
                                        <p:tgtEl>
                                          <p:spTgt spid="34">
                                            <p:txEl>
                                              <p:pRg st="2" end="2"/>
                                            </p:txEl>
                                          </p:spTgt>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4">
                                            <p:txEl>
                                              <p:pRg st="3" end="3"/>
                                            </p:txEl>
                                          </p:spTgt>
                                        </p:tgtEl>
                                        <p:attrNameLst>
                                          <p:attrName>style.visibility</p:attrName>
                                        </p:attrNameLst>
                                      </p:cBhvr>
                                      <p:to>
                                        <p:strVal val="visible"/>
                                      </p:to>
                                    </p:set>
                                    <p:animEffect transition="in" filter="fade">
                                      <p:cBhvr>
                                        <p:cTn id="102" dur="1000"/>
                                        <p:tgtEl>
                                          <p:spTgt spid="34">
                                            <p:txEl>
                                              <p:pRg st="3" end="3"/>
                                            </p:txEl>
                                          </p:spTgt>
                                        </p:tgtEl>
                                      </p:cBhvr>
                                    </p:animEffect>
                                    <p:anim calcmode="lin" valueType="num">
                                      <p:cBhvr>
                                        <p:cTn id="103"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104"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uiExpand="1" build="p"/>
      <p:bldP spid="33" grpId="0" uiExpand="1" build="p"/>
      <p:bldP spid="34" grpId="0" build="p"/>
      <p:bldP spid="3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147C3-1F3A-AF67-48BD-17B61571F6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BD4CEE-00E8-F22D-2B7C-0E4981A748C9}"/>
              </a:ext>
            </a:extLst>
          </p:cNvPr>
          <p:cNvSpPr>
            <a:spLocks noGrp="1"/>
          </p:cNvSpPr>
          <p:nvPr>
            <p:ph type="title" idx="4294967295"/>
          </p:nvPr>
        </p:nvSpPr>
        <p:spPr>
          <a:xfrm>
            <a:off x="2107225" y="2996224"/>
            <a:ext cx="8813956" cy="637930"/>
          </a:xfrm>
        </p:spPr>
        <p:txBody>
          <a:bodyPr>
            <a:normAutofit/>
          </a:bodyPr>
          <a:lstStyle/>
          <a:p>
            <a:r>
              <a:rPr lang="da-DK" dirty="0">
                <a:solidFill>
                  <a:schemeClr val="tx1"/>
                </a:solidFill>
              </a:rPr>
              <a:t>Proof of Concept</a:t>
            </a:r>
          </a:p>
        </p:txBody>
      </p:sp>
      <p:sp>
        <p:nvSpPr>
          <p:cNvPr id="3" name="Slide Number Placeholder 2">
            <a:extLst>
              <a:ext uri="{FF2B5EF4-FFF2-40B4-BE49-F238E27FC236}">
                <a16:creationId xmlns:a16="http://schemas.microsoft.com/office/drawing/2014/main" id="{521C5B1E-D35C-FA4E-1CDB-363F78EFD981}"/>
              </a:ext>
            </a:extLst>
          </p:cNvPr>
          <p:cNvSpPr>
            <a:spLocks noGrp="1"/>
          </p:cNvSpPr>
          <p:nvPr>
            <p:ph type="sldNum" sz="quarter" idx="16"/>
          </p:nvPr>
        </p:nvSpPr>
        <p:spPr/>
        <p:txBody>
          <a:bodyPr/>
          <a:lstStyle/>
          <a:p>
            <a:fld id="{0CBC77A0-1F4E-42FF-9FFC-F45C3A64AF90}" type="slidenum">
              <a:rPr lang="fr-FR" smtClean="0"/>
              <a:pPr/>
              <a:t>7</a:t>
            </a:fld>
            <a:endParaRPr lang="fr-FR" dirty="0"/>
          </a:p>
        </p:txBody>
      </p:sp>
      <p:sp>
        <p:nvSpPr>
          <p:cNvPr id="5" name="Footer Placeholder 4">
            <a:extLst>
              <a:ext uri="{FF2B5EF4-FFF2-40B4-BE49-F238E27FC236}">
                <a16:creationId xmlns:a16="http://schemas.microsoft.com/office/drawing/2014/main" id="{7EEB1BA3-B6B1-38C5-B90C-7FD6B751B46C}"/>
              </a:ext>
            </a:extLst>
          </p:cNvPr>
          <p:cNvSpPr>
            <a:spLocks noGrp="1"/>
          </p:cNvSpPr>
          <p:nvPr>
            <p:ph type="ftr" sz="quarter" idx="15"/>
          </p:nvPr>
        </p:nvSpPr>
        <p:spPr/>
        <p:txBody>
          <a:bodyPr/>
          <a:lstStyle/>
          <a:p>
            <a:r>
              <a:rPr lang="en-US"/>
              <a:t>CEPC 2025</a:t>
            </a:r>
            <a:endParaRPr lang="fr-FR" dirty="0"/>
          </a:p>
        </p:txBody>
      </p:sp>
    </p:spTree>
    <p:extLst>
      <p:ext uri="{BB962C8B-B14F-4D97-AF65-F5344CB8AC3E}">
        <p14:creationId xmlns:p14="http://schemas.microsoft.com/office/powerpoint/2010/main" val="2534293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46C5B9-ACBA-419C-4245-5CA7F5EBBE5C}"/>
              </a:ext>
            </a:extLst>
          </p:cNvPr>
          <p:cNvSpPr>
            <a:spLocks noGrp="1"/>
          </p:cNvSpPr>
          <p:nvPr>
            <p:ph type="title"/>
          </p:nvPr>
        </p:nvSpPr>
        <p:spPr>
          <a:xfrm>
            <a:off x="796604" y="153390"/>
            <a:ext cx="10728325" cy="566231"/>
          </a:xfrm>
        </p:spPr>
        <p:txBody>
          <a:bodyPr/>
          <a:lstStyle/>
          <a:p>
            <a:r>
              <a:rPr lang="en-US" dirty="0"/>
              <a:t>The Single anode prototype</a:t>
            </a:r>
            <a:endParaRPr lang="el-GR" dirty="0"/>
          </a:p>
        </p:txBody>
      </p:sp>
      <p:sp>
        <p:nvSpPr>
          <p:cNvPr id="7" name="Line 4">
            <a:extLst>
              <a:ext uri="{FF2B5EF4-FFF2-40B4-BE49-F238E27FC236}">
                <a16:creationId xmlns:a16="http://schemas.microsoft.com/office/drawing/2014/main" id="{2D71A465-8EF7-DC42-5752-EB9D87BBAE29}"/>
              </a:ext>
            </a:extLst>
          </p:cNvPr>
          <p:cNvSpPr/>
          <p:nvPr/>
        </p:nvSpPr>
        <p:spPr>
          <a:xfrm>
            <a:off x="6384032" y="949491"/>
            <a:ext cx="0" cy="5542182"/>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l-GR"/>
          </a:p>
        </p:txBody>
      </p:sp>
      <p:pic>
        <p:nvPicPr>
          <p:cNvPr id="13" name="Picture 3" descr="C:\Documents\MyDocuments\Samsung\Micromegas FT\2015-04-24 004.jpg">
            <a:extLst>
              <a:ext uri="{FF2B5EF4-FFF2-40B4-BE49-F238E27FC236}">
                <a16:creationId xmlns:a16="http://schemas.microsoft.com/office/drawing/2014/main" id="{277004E4-5DDD-E9A3-CDB8-1F910F290F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432" b="6311"/>
          <a:stretch/>
        </p:blipFill>
        <p:spPr bwMode="auto">
          <a:xfrm>
            <a:off x="4525276" y="4290060"/>
            <a:ext cx="1460879" cy="14610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9">
            <a:extLst>
              <a:ext uri="{FF2B5EF4-FFF2-40B4-BE49-F238E27FC236}">
                <a16:creationId xmlns:a16="http://schemas.microsoft.com/office/drawing/2014/main" id="{800ED290-C7F6-7FB7-12A0-0AD375A019B3}"/>
              </a:ext>
            </a:extLst>
          </p:cNvPr>
          <p:cNvSpPr txBox="1"/>
          <p:nvPr/>
        </p:nvSpPr>
        <p:spPr>
          <a:xfrm>
            <a:off x="490216" y="1236671"/>
            <a:ext cx="5670551"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200" dirty="0">
                <a:solidFill>
                  <a:srgbClr val="C00000"/>
                </a:solidFill>
              </a:rPr>
              <a:t>Detector technology</a:t>
            </a:r>
          </a:p>
          <a:p>
            <a:pPr marL="609630" lvl="1" indent="-304815">
              <a:lnSpc>
                <a:spcPts val="2079"/>
              </a:lnSpc>
              <a:buFont typeface="Arial" panose="020B0604020202020204" pitchFamily="34" charset="0"/>
              <a:buChar char="•"/>
            </a:pPr>
            <a:r>
              <a:rPr lang="en-US" sz="2000" dirty="0">
                <a:solidFill>
                  <a:srgbClr val="000000"/>
                </a:solidFill>
              </a:rPr>
              <a:t>Bulk Micromegas </a:t>
            </a:r>
            <a:r>
              <a:rPr lang="en-US" sz="2000" dirty="0">
                <a:sym typeface="Symbol" panose="05050102010706020507" pitchFamily="18" charset="2"/>
              </a:rPr>
              <a:t> 1cm </a:t>
            </a:r>
            <a:endParaRPr lang="en-US" sz="2000" dirty="0"/>
          </a:p>
        </p:txBody>
      </p:sp>
      <p:sp>
        <p:nvSpPr>
          <p:cNvPr id="17" name="TextBox 9">
            <a:extLst>
              <a:ext uri="{FF2B5EF4-FFF2-40B4-BE49-F238E27FC236}">
                <a16:creationId xmlns:a16="http://schemas.microsoft.com/office/drawing/2014/main" id="{666A84D6-F30C-6202-9FF6-DDFFE4B5122F}"/>
              </a:ext>
            </a:extLst>
          </p:cNvPr>
          <p:cNvSpPr txBox="1"/>
          <p:nvPr/>
        </p:nvSpPr>
        <p:spPr>
          <a:xfrm>
            <a:off x="30778" y="880267"/>
            <a:ext cx="5475861" cy="2719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lvl="1">
              <a:lnSpc>
                <a:spcPts val="2079"/>
              </a:lnSpc>
            </a:pPr>
            <a:r>
              <a:rPr lang="en-US" sz="2400" dirty="0"/>
              <a:t>The Sensor: </a:t>
            </a:r>
          </a:p>
        </p:txBody>
      </p:sp>
      <p:sp>
        <p:nvSpPr>
          <p:cNvPr id="19" name="TextBox 9">
            <a:extLst>
              <a:ext uri="{FF2B5EF4-FFF2-40B4-BE49-F238E27FC236}">
                <a16:creationId xmlns:a16="http://schemas.microsoft.com/office/drawing/2014/main" id="{DC6B968C-F6E0-1660-435A-205F69D08321}"/>
              </a:ext>
            </a:extLst>
          </p:cNvPr>
          <p:cNvSpPr txBox="1"/>
          <p:nvPr/>
        </p:nvSpPr>
        <p:spPr>
          <a:xfrm>
            <a:off x="479422" y="1928310"/>
            <a:ext cx="5670551" cy="9541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00" dirty="0">
                <a:solidFill>
                  <a:srgbClr val="C00000"/>
                </a:solidFill>
              </a:rPr>
              <a:t>Crystal &amp; Photocathode material</a:t>
            </a:r>
          </a:p>
          <a:p>
            <a:pPr marL="609630" lvl="1" indent="-304815">
              <a:buFont typeface="Arial" panose="020B0604020202020204" pitchFamily="34" charset="0"/>
              <a:buChar char="•"/>
            </a:pPr>
            <a:r>
              <a:rPr lang="en-US" sz="2000" dirty="0">
                <a:solidFill>
                  <a:srgbClr val="000000"/>
                </a:solidFill>
              </a:rPr>
              <a:t>MgF2 crystal (3 mm) +</a:t>
            </a:r>
          </a:p>
          <a:p>
            <a:pPr marL="609630" lvl="1" indent="-304815">
              <a:buFont typeface="Arial" panose="020B0604020202020204" pitchFamily="34" charset="0"/>
              <a:buChar char="•"/>
            </a:pPr>
            <a:r>
              <a:rPr lang="en-US" sz="2000" dirty="0">
                <a:solidFill>
                  <a:srgbClr val="000000"/>
                </a:solidFill>
              </a:rPr>
              <a:t>Metallic substrate (Cr) + </a:t>
            </a:r>
            <a:r>
              <a:rPr lang="en-US" sz="2000" dirty="0" err="1">
                <a:solidFill>
                  <a:srgbClr val="000000"/>
                </a:solidFill>
              </a:rPr>
              <a:t>CsI</a:t>
            </a:r>
            <a:r>
              <a:rPr lang="en-US" sz="2000" dirty="0">
                <a:solidFill>
                  <a:srgbClr val="000000"/>
                </a:solidFill>
              </a:rPr>
              <a:t> </a:t>
            </a:r>
            <a:r>
              <a:rPr lang="en-US" sz="2000" dirty="0">
                <a:solidFill>
                  <a:srgbClr val="000000"/>
                </a:solidFill>
                <a:sym typeface="Wingdings" panose="05000000000000000000" pitchFamily="2" charset="2"/>
              </a:rPr>
              <a:t> 11 </a:t>
            </a:r>
            <a:r>
              <a:rPr lang="en-US" sz="2000" dirty="0" err="1">
                <a:solidFill>
                  <a:srgbClr val="000000"/>
                </a:solidFill>
                <a:sym typeface="Wingdings" panose="05000000000000000000" pitchFamily="2" charset="2"/>
              </a:rPr>
              <a:t>p.e.</a:t>
            </a:r>
            <a:r>
              <a:rPr lang="en-US" sz="2000" dirty="0">
                <a:solidFill>
                  <a:srgbClr val="000000"/>
                </a:solidFill>
                <a:sym typeface="Wingdings" panose="05000000000000000000" pitchFamily="2" charset="2"/>
              </a:rPr>
              <a:t>/track</a:t>
            </a:r>
            <a:endParaRPr lang="en-US" sz="2000" dirty="0">
              <a:solidFill>
                <a:srgbClr val="000000"/>
              </a:solidFill>
            </a:endParaRPr>
          </a:p>
        </p:txBody>
      </p:sp>
      <p:sp>
        <p:nvSpPr>
          <p:cNvPr id="2" name="TextBox 9">
            <a:extLst>
              <a:ext uri="{FF2B5EF4-FFF2-40B4-BE49-F238E27FC236}">
                <a16:creationId xmlns:a16="http://schemas.microsoft.com/office/drawing/2014/main" id="{E53ACD56-2208-EC11-C835-8EAED7CCAC45}"/>
              </a:ext>
            </a:extLst>
          </p:cNvPr>
          <p:cNvSpPr txBox="1"/>
          <p:nvPr/>
        </p:nvSpPr>
        <p:spPr>
          <a:xfrm>
            <a:off x="312732" y="2910003"/>
            <a:ext cx="6003929" cy="7771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ct val="150000"/>
              </a:lnSpc>
              <a:buFont typeface="Arial" panose="020B0604020202020204" pitchFamily="34" charset="0"/>
              <a:buChar char="•"/>
            </a:pPr>
            <a:r>
              <a:rPr lang="en-US" sz="2200" dirty="0">
                <a:solidFill>
                  <a:srgbClr val="C00000"/>
                </a:solidFill>
              </a:rPr>
              <a:t>Gas Composition</a:t>
            </a:r>
          </a:p>
          <a:p>
            <a:pPr marL="609585" lvl="1" indent="-304815">
              <a:lnSpc>
                <a:spcPts val="2079"/>
              </a:lnSpc>
              <a:buFont typeface="Arial" panose="020B0604020202020204" pitchFamily="34" charset="0"/>
              <a:buChar char="•"/>
            </a:pPr>
            <a:r>
              <a:rPr lang="en-US" sz="2000" dirty="0">
                <a:solidFill>
                  <a:srgbClr val="E50019"/>
                </a:solidFill>
              </a:rPr>
              <a:t>COMPASS Gas</a:t>
            </a:r>
            <a:r>
              <a:rPr lang="en-US" sz="2000" dirty="0">
                <a:solidFill>
                  <a:srgbClr val="C00000"/>
                </a:solidFill>
              </a:rPr>
              <a:t> : </a:t>
            </a:r>
            <a:r>
              <a:rPr lang="en-US" sz="2000" spc="-1" dirty="0">
                <a:ea typeface="DejaVu Sans"/>
              </a:rPr>
              <a:t>80% Ne – 10% CF</a:t>
            </a:r>
            <a:r>
              <a:rPr lang="en-US" sz="2000" spc="-1" baseline="-33000" dirty="0">
                <a:ea typeface="DejaVu Sans"/>
              </a:rPr>
              <a:t>4</a:t>
            </a:r>
            <a:r>
              <a:rPr lang="en-US" sz="2000" spc="-1" dirty="0">
                <a:ea typeface="DejaVu Sans"/>
              </a:rPr>
              <a:t>-10%C</a:t>
            </a:r>
            <a:r>
              <a:rPr lang="en-US" sz="2000" spc="-1" baseline="-33000" dirty="0">
                <a:ea typeface="DejaVu Sans"/>
              </a:rPr>
              <a:t>2</a:t>
            </a:r>
            <a:r>
              <a:rPr lang="en-US" sz="2000" spc="-1" dirty="0">
                <a:ea typeface="DejaVu Sans"/>
              </a:rPr>
              <a:t>H</a:t>
            </a:r>
            <a:r>
              <a:rPr lang="en-US" sz="2000" spc="-1" baseline="-33000" dirty="0">
                <a:ea typeface="DejaVu Sans"/>
              </a:rPr>
              <a:t>6</a:t>
            </a:r>
            <a:r>
              <a:rPr lang="en-US" sz="2000" dirty="0">
                <a:solidFill>
                  <a:srgbClr val="C00000"/>
                </a:solidFill>
              </a:rPr>
              <a:t> </a:t>
            </a:r>
          </a:p>
        </p:txBody>
      </p:sp>
      <p:grpSp>
        <p:nvGrpSpPr>
          <p:cNvPr id="10" name="Group 9">
            <a:extLst>
              <a:ext uri="{FF2B5EF4-FFF2-40B4-BE49-F238E27FC236}">
                <a16:creationId xmlns:a16="http://schemas.microsoft.com/office/drawing/2014/main" id="{B302DA53-10FA-5C05-D5B2-9C674E1B29EC}"/>
              </a:ext>
            </a:extLst>
          </p:cNvPr>
          <p:cNvGrpSpPr/>
          <p:nvPr/>
        </p:nvGrpSpPr>
        <p:grpSpPr>
          <a:xfrm>
            <a:off x="77680" y="3929294"/>
            <a:ext cx="4218424" cy="2403322"/>
            <a:chOff x="7094348" y="4577688"/>
            <a:chExt cx="3736360" cy="1860434"/>
          </a:xfrm>
        </p:grpSpPr>
        <p:grpSp>
          <p:nvGrpSpPr>
            <p:cNvPr id="23" name="Group 22">
              <a:extLst>
                <a:ext uri="{FF2B5EF4-FFF2-40B4-BE49-F238E27FC236}">
                  <a16:creationId xmlns:a16="http://schemas.microsoft.com/office/drawing/2014/main" id="{10ADDC19-2BA3-08E1-E502-121D807CFA2D}"/>
                </a:ext>
              </a:extLst>
            </p:cNvPr>
            <p:cNvGrpSpPr/>
            <p:nvPr/>
          </p:nvGrpSpPr>
          <p:grpSpPr>
            <a:xfrm>
              <a:off x="7094348" y="4577688"/>
              <a:ext cx="3736360" cy="1860434"/>
              <a:chOff x="8144284" y="4497619"/>
              <a:chExt cx="3736360" cy="1860434"/>
            </a:xfrm>
          </p:grpSpPr>
          <p:pic>
            <p:nvPicPr>
              <p:cNvPr id="20" name="Picture 1">
                <a:extLst>
                  <a:ext uri="{FF2B5EF4-FFF2-40B4-BE49-F238E27FC236}">
                    <a16:creationId xmlns:a16="http://schemas.microsoft.com/office/drawing/2014/main" id="{5806F566-A76C-0619-964C-07FD990AC43B}"/>
                  </a:ext>
                </a:extLst>
              </p:cNvPr>
              <p:cNvPicPr/>
              <p:nvPr/>
            </p:nvPicPr>
            <p:blipFill rotWithShape="1">
              <a:blip r:embed="rId4"/>
              <a:srcRect t="9550"/>
              <a:stretch/>
            </p:blipFill>
            <p:spPr>
              <a:xfrm>
                <a:off x="8340610" y="4607552"/>
                <a:ext cx="3540034" cy="1611016"/>
              </a:xfrm>
              <a:prstGeom prst="rect">
                <a:avLst/>
              </a:prstGeom>
              <a:ln>
                <a:noFill/>
              </a:ln>
            </p:spPr>
          </p:pic>
          <p:sp>
            <p:nvSpPr>
              <p:cNvPr id="21" name="TextBox 20">
                <a:extLst>
                  <a:ext uri="{FF2B5EF4-FFF2-40B4-BE49-F238E27FC236}">
                    <a16:creationId xmlns:a16="http://schemas.microsoft.com/office/drawing/2014/main" id="{F8F1D993-48F9-FE31-BB77-FC75CC52C583}"/>
                  </a:ext>
                </a:extLst>
              </p:cNvPr>
              <p:cNvSpPr txBox="1"/>
              <p:nvPr/>
            </p:nvSpPr>
            <p:spPr>
              <a:xfrm rot="16200000">
                <a:off x="7919931" y="4721972"/>
                <a:ext cx="710315" cy="261610"/>
              </a:xfrm>
              <a:prstGeom prst="rect">
                <a:avLst/>
              </a:prstGeom>
              <a:noFill/>
            </p:spPr>
            <p:txBody>
              <a:bodyPr wrap="square" rtlCol="0">
                <a:spAutoFit/>
              </a:bodyPr>
              <a:lstStyle/>
              <a:p>
                <a:r>
                  <a:rPr lang="en-US" sz="1100" dirty="0"/>
                  <a:t>V[V]</a:t>
                </a:r>
                <a:endParaRPr lang="el-GR" sz="1100" dirty="0"/>
              </a:p>
            </p:txBody>
          </p:sp>
          <p:sp>
            <p:nvSpPr>
              <p:cNvPr id="22" name="TextBox 21">
                <a:extLst>
                  <a:ext uri="{FF2B5EF4-FFF2-40B4-BE49-F238E27FC236}">
                    <a16:creationId xmlns:a16="http://schemas.microsoft.com/office/drawing/2014/main" id="{BC918BA9-3E0F-4A33-17B6-0B9500EFDA64}"/>
                  </a:ext>
                </a:extLst>
              </p:cNvPr>
              <p:cNvSpPr txBox="1"/>
              <p:nvPr/>
            </p:nvSpPr>
            <p:spPr>
              <a:xfrm>
                <a:off x="11170329" y="6096443"/>
                <a:ext cx="710315" cy="261610"/>
              </a:xfrm>
              <a:prstGeom prst="rect">
                <a:avLst/>
              </a:prstGeom>
              <a:noFill/>
            </p:spPr>
            <p:txBody>
              <a:bodyPr wrap="square" rtlCol="0">
                <a:spAutoFit/>
              </a:bodyPr>
              <a:lstStyle/>
              <a:p>
                <a:r>
                  <a:rPr lang="en-US" sz="1100" dirty="0"/>
                  <a:t>T[ns]</a:t>
                </a:r>
                <a:endParaRPr lang="el-GR" sz="1100" dirty="0"/>
              </a:p>
            </p:txBody>
          </p:sp>
        </p:grpSp>
        <p:sp>
          <p:nvSpPr>
            <p:cNvPr id="6" name="TextBox 5">
              <a:extLst>
                <a:ext uri="{FF2B5EF4-FFF2-40B4-BE49-F238E27FC236}">
                  <a16:creationId xmlns:a16="http://schemas.microsoft.com/office/drawing/2014/main" id="{FFD285FA-D48D-EBCF-6CA9-80C0DFC07906}"/>
                </a:ext>
              </a:extLst>
            </p:cNvPr>
            <p:cNvSpPr txBox="1"/>
            <p:nvPr/>
          </p:nvSpPr>
          <p:spPr>
            <a:xfrm>
              <a:off x="7521353" y="5807180"/>
              <a:ext cx="1725797" cy="323165"/>
            </a:xfrm>
            <a:prstGeom prst="rect">
              <a:avLst/>
            </a:prstGeom>
            <a:noFill/>
          </p:spPr>
          <p:txBody>
            <a:bodyPr wrap="square" rtlCol="0">
              <a:spAutoFit/>
            </a:bodyPr>
            <a:lstStyle/>
            <a:p>
              <a:r>
                <a:rPr lang="en-US" sz="1500" dirty="0"/>
                <a:t>Electron peak</a:t>
              </a:r>
              <a:endParaRPr lang="el-GR" sz="1500" dirty="0"/>
            </a:p>
          </p:txBody>
        </p:sp>
        <p:sp>
          <p:nvSpPr>
            <p:cNvPr id="8" name="TextBox 7">
              <a:extLst>
                <a:ext uri="{FF2B5EF4-FFF2-40B4-BE49-F238E27FC236}">
                  <a16:creationId xmlns:a16="http://schemas.microsoft.com/office/drawing/2014/main" id="{0D1E21EC-FD9A-E715-1F3F-22F816ACF062}"/>
                </a:ext>
              </a:extLst>
            </p:cNvPr>
            <p:cNvSpPr txBox="1"/>
            <p:nvPr/>
          </p:nvSpPr>
          <p:spPr>
            <a:xfrm>
              <a:off x="8375434" y="4885387"/>
              <a:ext cx="977101" cy="323165"/>
            </a:xfrm>
            <a:prstGeom prst="rect">
              <a:avLst/>
            </a:prstGeom>
            <a:noFill/>
          </p:spPr>
          <p:txBody>
            <a:bodyPr wrap="square" rtlCol="0">
              <a:spAutoFit/>
            </a:bodyPr>
            <a:lstStyle/>
            <a:p>
              <a:r>
                <a:rPr lang="en-US" sz="1500" dirty="0"/>
                <a:t>Ion tail</a:t>
              </a:r>
              <a:endParaRPr lang="el-GR" sz="1500" dirty="0"/>
            </a:p>
          </p:txBody>
        </p:sp>
      </p:grpSp>
      <p:sp>
        <p:nvSpPr>
          <p:cNvPr id="26" name="TextBox 9">
            <a:extLst>
              <a:ext uri="{FF2B5EF4-FFF2-40B4-BE49-F238E27FC236}">
                <a16:creationId xmlns:a16="http://schemas.microsoft.com/office/drawing/2014/main" id="{4900ECAE-C959-9039-AB50-AE19062AAEB7}"/>
              </a:ext>
            </a:extLst>
          </p:cNvPr>
          <p:cNvSpPr txBox="1"/>
          <p:nvPr/>
        </p:nvSpPr>
        <p:spPr>
          <a:xfrm>
            <a:off x="6947234" y="789536"/>
            <a:ext cx="4512676" cy="1615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lnSpc>
                <a:spcPts val="2079"/>
              </a:lnSpc>
              <a:buFont typeface="Arial" panose="020B0604020202020204" pitchFamily="34" charset="0"/>
              <a:buChar char="•"/>
            </a:pPr>
            <a:r>
              <a:rPr lang="en-US" sz="2000" dirty="0">
                <a:solidFill>
                  <a:srgbClr val="E50019"/>
                </a:solidFill>
              </a:rPr>
              <a:t>First timing measurement @ </a:t>
            </a:r>
            <a:br>
              <a:rPr lang="en-US" sz="2000" dirty="0">
                <a:solidFill>
                  <a:srgbClr val="E50019"/>
                </a:solidFill>
              </a:rPr>
            </a:br>
            <a:r>
              <a:rPr lang="en-US" sz="2000" dirty="0">
                <a:solidFill>
                  <a:srgbClr val="E50019"/>
                </a:solidFill>
              </a:rPr>
              <a:t>	Particle Beam results – </a:t>
            </a:r>
            <a:r>
              <a:rPr lang="en-US" sz="2000" b="1" dirty="0">
                <a:solidFill>
                  <a:srgbClr val="E50019"/>
                </a:solidFill>
              </a:rPr>
              <a:t>2017</a:t>
            </a:r>
          </a:p>
          <a:p>
            <a:pPr>
              <a:lnSpc>
                <a:spcPts val="2079"/>
              </a:lnSpc>
            </a:pPr>
            <a:r>
              <a:rPr lang="en-US" sz="2000" dirty="0">
                <a:solidFill>
                  <a:srgbClr val="E50019"/>
                </a:solidFill>
              </a:rPr>
              <a:t> </a:t>
            </a:r>
          </a:p>
          <a:p>
            <a:pPr marL="609630" lvl="1" indent="-304815">
              <a:lnSpc>
                <a:spcPts val="2079"/>
              </a:lnSpc>
              <a:buFont typeface="Arial" panose="020B0604020202020204" pitchFamily="34" charset="0"/>
              <a:buChar char="•"/>
            </a:pPr>
            <a:r>
              <a:rPr lang="en-US" sz="2000" dirty="0">
                <a:solidFill>
                  <a:srgbClr val="000000"/>
                </a:solidFill>
              </a:rPr>
              <a:t>Muon Beam of 150 GeV/c</a:t>
            </a:r>
          </a:p>
          <a:p>
            <a:pPr marL="609630" lvl="1" indent="-304815">
              <a:lnSpc>
                <a:spcPts val="2079"/>
              </a:lnSpc>
              <a:buFont typeface="Arial" panose="020B0604020202020204" pitchFamily="34" charset="0"/>
              <a:buChar char="•"/>
            </a:pPr>
            <a:r>
              <a:rPr lang="en-US" sz="2000" dirty="0">
                <a:solidFill>
                  <a:srgbClr val="000000"/>
                </a:solidFill>
              </a:rPr>
              <a:t>Single channel  prototype :</a:t>
            </a:r>
          </a:p>
          <a:p>
            <a:pPr marL="914399" lvl="2" indent="-304815">
              <a:lnSpc>
                <a:spcPts val="2079"/>
              </a:lnSpc>
              <a:buFont typeface="Arial" panose="020B0604020202020204" pitchFamily="34" charset="0"/>
              <a:buChar char="•"/>
            </a:pPr>
            <a:r>
              <a:rPr lang="en-US" sz="2000" dirty="0">
                <a:solidFill>
                  <a:srgbClr val="000000"/>
                </a:solidFill>
              </a:rPr>
              <a:t> Drift Gap (200 </a:t>
            </a:r>
            <a:r>
              <a:rPr lang="el-GR" sz="2000" dirty="0">
                <a:solidFill>
                  <a:srgbClr val="000000"/>
                </a:solidFill>
              </a:rPr>
              <a:t>μ</a:t>
            </a:r>
            <a:r>
              <a:rPr lang="en-US" sz="2000" dirty="0">
                <a:solidFill>
                  <a:srgbClr val="000000"/>
                </a:solidFill>
              </a:rPr>
              <a:t>m)</a:t>
            </a:r>
          </a:p>
        </p:txBody>
      </p:sp>
      <p:grpSp>
        <p:nvGrpSpPr>
          <p:cNvPr id="27" name="Group 26">
            <a:extLst>
              <a:ext uri="{FF2B5EF4-FFF2-40B4-BE49-F238E27FC236}">
                <a16:creationId xmlns:a16="http://schemas.microsoft.com/office/drawing/2014/main" id="{F3A0132D-45F4-F9C4-F366-E4A55FA1B288}"/>
              </a:ext>
            </a:extLst>
          </p:cNvPr>
          <p:cNvGrpSpPr/>
          <p:nvPr/>
        </p:nvGrpSpPr>
        <p:grpSpPr>
          <a:xfrm>
            <a:off x="6475265" y="2442532"/>
            <a:ext cx="5769833" cy="3589033"/>
            <a:chOff x="6809330" y="3565896"/>
            <a:chExt cx="6030107" cy="4060752"/>
          </a:xfrm>
        </p:grpSpPr>
        <p:grpSp>
          <p:nvGrpSpPr>
            <p:cNvPr id="28" name="Group 27">
              <a:extLst>
                <a:ext uri="{FF2B5EF4-FFF2-40B4-BE49-F238E27FC236}">
                  <a16:creationId xmlns:a16="http://schemas.microsoft.com/office/drawing/2014/main" id="{EF6D381C-0749-CD98-7698-88EE10A298C1}"/>
                </a:ext>
              </a:extLst>
            </p:cNvPr>
            <p:cNvGrpSpPr/>
            <p:nvPr/>
          </p:nvGrpSpPr>
          <p:grpSpPr>
            <a:xfrm>
              <a:off x="6809330" y="3565896"/>
              <a:ext cx="6030107" cy="3411380"/>
              <a:chOff x="6809330" y="3565896"/>
              <a:chExt cx="6030107" cy="3411380"/>
            </a:xfrm>
          </p:grpSpPr>
          <p:sp>
            <p:nvSpPr>
              <p:cNvPr id="30" name="TextBox 29">
                <a:extLst>
                  <a:ext uri="{FF2B5EF4-FFF2-40B4-BE49-F238E27FC236}">
                    <a16:creationId xmlns:a16="http://schemas.microsoft.com/office/drawing/2014/main" id="{D57016D8-AF87-AA8D-6640-A670118BE1AD}"/>
                  </a:ext>
                </a:extLst>
              </p:cNvPr>
              <p:cNvSpPr txBox="1"/>
              <p:nvPr/>
            </p:nvSpPr>
            <p:spPr>
              <a:xfrm>
                <a:off x="6809330" y="6298230"/>
                <a:ext cx="6030107" cy="679046"/>
              </a:xfrm>
              <a:prstGeom prst="rect">
                <a:avLst/>
              </a:prstGeom>
              <a:noFill/>
            </p:spPr>
            <p:txBody>
              <a:bodyPr wrap="square">
                <a:spAutoFit/>
              </a:bodyPr>
              <a:lstStyle>
                <a:defPPr>
                  <a:defRPr lang="el-G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GB" sz="1100" dirty="0" err="1"/>
                  <a:t>J.Borteldt</a:t>
                </a:r>
                <a:r>
                  <a:rPr lang="en-GB" sz="1100" dirty="0"/>
                  <a:t>, et al. </a:t>
                </a:r>
                <a:r>
                  <a:rPr lang="en-GB" sz="1100" i="1" dirty="0">
                    <a:cs typeface="Times New Roman" panose="02020603050405020304" pitchFamily="18" charset="0"/>
                  </a:rPr>
                  <a:t>“</a:t>
                </a:r>
                <a:r>
                  <a:rPr lang="en-US" sz="1100" dirty="0"/>
                  <a:t>PICOSEC: Charged particle timing at sub-25 picosecond precision with a </a:t>
                </a:r>
                <a:r>
                  <a:rPr lang="fr-FR" sz="1100" dirty="0" err="1"/>
                  <a:t>Micromegas</a:t>
                </a:r>
                <a:r>
                  <a:rPr lang="fr-FR" sz="1100" dirty="0"/>
                  <a:t> </a:t>
                </a:r>
                <a:r>
                  <a:rPr lang="fr-FR" sz="1100" dirty="0" err="1"/>
                  <a:t>based</a:t>
                </a:r>
                <a:r>
                  <a:rPr lang="fr-FR" sz="1100" dirty="0"/>
                  <a:t> detector</a:t>
                </a:r>
                <a:r>
                  <a:rPr lang="en-GB" sz="1100" i="1" dirty="0">
                    <a:cs typeface="Times New Roman" panose="02020603050405020304" pitchFamily="18" charset="0"/>
                  </a:rPr>
                  <a:t>”, </a:t>
                </a:r>
                <a:r>
                  <a:rPr lang="en-GB" sz="1100" dirty="0" err="1">
                    <a:cs typeface="Times New Roman" panose="02020603050405020304" pitchFamily="18" charset="0"/>
                  </a:rPr>
                  <a:t>Nuc</a:t>
                </a:r>
                <a:r>
                  <a:rPr lang="en-GB" sz="1100" dirty="0">
                    <a:cs typeface="Times New Roman" panose="02020603050405020304" pitchFamily="18" charset="0"/>
                  </a:rPr>
                  <a:t>. </a:t>
                </a:r>
                <a:r>
                  <a:rPr lang="en-GB" sz="1100" dirty="0" err="1">
                    <a:cs typeface="Times New Roman" panose="02020603050405020304" pitchFamily="18" charset="0"/>
                  </a:rPr>
                  <a:t>Instrum</a:t>
                </a:r>
                <a:r>
                  <a:rPr lang="en-GB" sz="1100" dirty="0">
                    <a:cs typeface="Times New Roman" panose="02020603050405020304" pitchFamily="18" charset="0"/>
                  </a:rPr>
                  <a:t>. Meth. A (2021)</a:t>
                </a:r>
                <a:r>
                  <a:rPr lang="fr-FR" sz="1100" dirty="0">
                    <a:latin typeface="NexusSans"/>
                    <a:hlinkClick r:id="rId5" tooltip="Persistent link using digital object identifier"/>
                  </a:rPr>
                  <a:t>https://doi.org/10.1016/j.nima.2018.04.033</a:t>
                </a:r>
                <a:endParaRPr lang="fr-FR" sz="1100" dirty="0">
                  <a:latin typeface="NexusSans"/>
                </a:endParaRPr>
              </a:p>
            </p:txBody>
          </p:sp>
          <p:grpSp>
            <p:nvGrpSpPr>
              <p:cNvPr id="31" name="Group 30">
                <a:extLst>
                  <a:ext uri="{FF2B5EF4-FFF2-40B4-BE49-F238E27FC236}">
                    <a16:creationId xmlns:a16="http://schemas.microsoft.com/office/drawing/2014/main" id="{6396C4EE-D826-08A3-389E-AA53811E5A72}"/>
                  </a:ext>
                </a:extLst>
              </p:cNvPr>
              <p:cNvGrpSpPr/>
              <p:nvPr/>
            </p:nvGrpSpPr>
            <p:grpSpPr>
              <a:xfrm>
                <a:off x="7630963" y="3565896"/>
                <a:ext cx="3627651" cy="2723537"/>
                <a:chOff x="7630963" y="3565896"/>
                <a:chExt cx="3627651" cy="2723537"/>
              </a:xfrm>
            </p:grpSpPr>
            <p:pic>
              <p:nvPicPr>
                <p:cNvPr id="32" name="Picture 31">
                  <a:extLst>
                    <a:ext uri="{FF2B5EF4-FFF2-40B4-BE49-F238E27FC236}">
                      <a16:creationId xmlns:a16="http://schemas.microsoft.com/office/drawing/2014/main" id="{45587040-7522-E335-5B06-E7A9614E91DC}"/>
                    </a:ext>
                  </a:extLst>
                </p:cNvPr>
                <p:cNvPicPr/>
                <p:nvPr/>
              </p:nvPicPr>
              <p:blipFill>
                <a:blip r:embed="rId6"/>
                <a:stretch/>
              </p:blipFill>
              <p:spPr>
                <a:xfrm>
                  <a:off x="7630963" y="3565896"/>
                  <a:ext cx="3627651" cy="2723537"/>
                </a:xfrm>
                <a:prstGeom prst="rect">
                  <a:avLst/>
                </a:prstGeom>
                <a:ln>
                  <a:noFill/>
                </a:ln>
              </p:spPr>
            </p:pic>
            <p:sp>
              <p:nvSpPr>
                <p:cNvPr id="33" name="TextBox 32">
                  <a:extLst>
                    <a:ext uri="{FF2B5EF4-FFF2-40B4-BE49-F238E27FC236}">
                      <a16:creationId xmlns:a16="http://schemas.microsoft.com/office/drawing/2014/main" id="{B58953A2-D266-121B-F938-3C169BDF0CA3}"/>
                    </a:ext>
                  </a:extLst>
                </p:cNvPr>
                <p:cNvSpPr txBox="1"/>
                <p:nvPr/>
              </p:nvSpPr>
              <p:spPr>
                <a:xfrm>
                  <a:off x="8120197" y="3815112"/>
                  <a:ext cx="1704188" cy="307777"/>
                </a:xfrm>
                <a:prstGeom prst="rect">
                  <a:avLst/>
                </a:prstGeom>
                <a:noFill/>
              </p:spPr>
              <p:txBody>
                <a:bodyPr wrap="square" rtlCol="0">
                  <a:spAutoFit/>
                </a:bodyPr>
                <a:lstStyle/>
                <a:p>
                  <a:r>
                    <a:rPr lang="en-US" dirty="0">
                      <a:solidFill>
                        <a:srgbClr val="FF0000"/>
                      </a:solidFill>
                    </a:rPr>
                    <a:t>11 </a:t>
                  </a:r>
                  <a:r>
                    <a:rPr lang="en-US" dirty="0" err="1">
                      <a:solidFill>
                        <a:srgbClr val="FF0000"/>
                      </a:solidFill>
                    </a:rPr>
                    <a:t>p.e.</a:t>
                  </a:r>
                  <a:endParaRPr lang="fr-FR" dirty="0">
                    <a:solidFill>
                      <a:srgbClr val="FF0000"/>
                    </a:solidFill>
                  </a:endParaRPr>
                </a:p>
              </p:txBody>
            </p:sp>
          </p:grpSp>
        </p:grpSp>
        <p:sp>
          <p:nvSpPr>
            <p:cNvPr id="29" name="TextBox 28">
              <a:extLst>
                <a:ext uri="{FF2B5EF4-FFF2-40B4-BE49-F238E27FC236}">
                  <a16:creationId xmlns:a16="http://schemas.microsoft.com/office/drawing/2014/main" id="{B7F846C4-389E-995E-15F6-D77BFDB164F8}"/>
                </a:ext>
              </a:extLst>
            </p:cNvPr>
            <p:cNvSpPr txBox="1"/>
            <p:nvPr/>
          </p:nvSpPr>
          <p:spPr>
            <a:xfrm>
              <a:off x="7378438" y="6895367"/>
              <a:ext cx="4960458" cy="731281"/>
            </a:xfrm>
            <a:prstGeom prst="rect">
              <a:avLst/>
            </a:prstGeom>
            <a:noFill/>
          </p:spPr>
          <p:txBody>
            <a:bodyPr wrap="square" rtlCol="0">
              <a:spAutoFit/>
            </a:bodyPr>
            <a:lstStyle/>
            <a:p>
              <a:r>
                <a:rPr lang="en-US" dirty="0">
                  <a:solidFill>
                    <a:srgbClr val="FF0000"/>
                  </a:solidFill>
                </a:rPr>
                <a:t>	Timing Resolution </a:t>
              </a:r>
              <a:r>
                <a:rPr lang="en-US" dirty="0">
                  <a:solidFill>
                    <a:srgbClr val="FF0000"/>
                  </a:solidFill>
                  <a:sym typeface="Wingdings" panose="05000000000000000000" pitchFamily="2" charset="2"/>
                </a:rPr>
                <a:t></a:t>
              </a:r>
            </a:p>
            <a:p>
              <a:r>
                <a:rPr lang="en-US" dirty="0">
                  <a:solidFill>
                    <a:srgbClr val="FF0000"/>
                  </a:solidFill>
                </a:rPr>
                <a:t> RMS of Signal Arrival Time Distribution</a:t>
              </a:r>
              <a:endParaRPr lang="fr-FR" dirty="0">
                <a:solidFill>
                  <a:srgbClr val="FF0000"/>
                </a:solidFill>
              </a:endParaRPr>
            </a:p>
          </p:txBody>
        </p:sp>
      </p:grpSp>
      <p:sp>
        <p:nvSpPr>
          <p:cNvPr id="9" name="CustomShape 12">
            <a:extLst>
              <a:ext uri="{FF2B5EF4-FFF2-40B4-BE49-F238E27FC236}">
                <a16:creationId xmlns:a16="http://schemas.microsoft.com/office/drawing/2014/main" id="{2F3E9ACF-E948-F12B-8C02-67D95F7710DB}"/>
              </a:ext>
            </a:extLst>
          </p:cNvPr>
          <p:cNvSpPr/>
          <p:nvPr/>
        </p:nvSpPr>
        <p:spPr>
          <a:xfrm>
            <a:off x="7226089" y="6076467"/>
            <a:ext cx="3583279" cy="583093"/>
          </a:xfrm>
          <a:custGeom>
            <a:avLst/>
            <a:gdLst>
              <a:gd name="connsiteX0" fmla="*/ 0 w 3583279"/>
              <a:gd name="connsiteY0" fmla="*/ 0 h 583093"/>
              <a:gd name="connsiteX1" fmla="*/ 668879 w 3583279"/>
              <a:gd name="connsiteY1" fmla="*/ 0 h 583093"/>
              <a:gd name="connsiteX2" fmla="*/ 1301925 w 3583279"/>
              <a:gd name="connsiteY2" fmla="*/ 0 h 583093"/>
              <a:gd name="connsiteX3" fmla="*/ 1934971 w 3583279"/>
              <a:gd name="connsiteY3" fmla="*/ 0 h 583093"/>
              <a:gd name="connsiteX4" fmla="*/ 2424685 w 3583279"/>
              <a:gd name="connsiteY4" fmla="*/ 0 h 583093"/>
              <a:gd name="connsiteX5" fmla="*/ 2950233 w 3583279"/>
              <a:gd name="connsiteY5" fmla="*/ 0 h 583093"/>
              <a:gd name="connsiteX6" fmla="*/ 3583279 w 3583279"/>
              <a:gd name="connsiteY6" fmla="*/ 0 h 583093"/>
              <a:gd name="connsiteX7" fmla="*/ 3583279 w 3583279"/>
              <a:gd name="connsiteY7" fmla="*/ 583093 h 583093"/>
              <a:gd name="connsiteX8" fmla="*/ 2986066 w 3583279"/>
              <a:gd name="connsiteY8" fmla="*/ 583093 h 583093"/>
              <a:gd name="connsiteX9" fmla="*/ 2496351 w 3583279"/>
              <a:gd name="connsiteY9" fmla="*/ 583093 h 583093"/>
              <a:gd name="connsiteX10" fmla="*/ 2006636 w 3583279"/>
              <a:gd name="connsiteY10" fmla="*/ 583093 h 583093"/>
              <a:gd name="connsiteX11" fmla="*/ 1373590 w 3583279"/>
              <a:gd name="connsiteY11" fmla="*/ 583093 h 583093"/>
              <a:gd name="connsiteX12" fmla="*/ 848043 w 3583279"/>
              <a:gd name="connsiteY12" fmla="*/ 583093 h 583093"/>
              <a:gd name="connsiteX13" fmla="*/ 0 w 3583279"/>
              <a:gd name="connsiteY13" fmla="*/ 583093 h 583093"/>
              <a:gd name="connsiteX14" fmla="*/ 0 w 3583279"/>
              <a:gd name="connsiteY14" fmla="*/ 0 h 5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3279" h="583093" fill="none" extrusionOk="0">
                <a:moveTo>
                  <a:pt x="0" y="0"/>
                </a:moveTo>
                <a:cubicBezTo>
                  <a:pt x="212792" y="-54397"/>
                  <a:pt x="487416" y="55952"/>
                  <a:pt x="668879" y="0"/>
                </a:cubicBezTo>
                <a:cubicBezTo>
                  <a:pt x="850342" y="-55952"/>
                  <a:pt x="1095143" y="28715"/>
                  <a:pt x="1301925" y="0"/>
                </a:cubicBezTo>
                <a:cubicBezTo>
                  <a:pt x="1508707" y="-28715"/>
                  <a:pt x="1703748" y="64562"/>
                  <a:pt x="1934971" y="0"/>
                </a:cubicBezTo>
                <a:cubicBezTo>
                  <a:pt x="2166194" y="-64562"/>
                  <a:pt x="2295735" y="46212"/>
                  <a:pt x="2424685" y="0"/>
                </a:cubicBezTo>
                <a:cubicBezTo>
                  <a:pt x="2553635" y="-46212"/>
                  <a:pt x="2824628" y="39068"/>
                  <a:pt x="2950233" y="0"/>
                </a:cubicBezTo>
                <a:cubicBezTo>
                  <a:pt x="3075838" y="-39068"/>
                  <a:pt x="3323408" y="44388"/>
                  <a:pt x="3583279" y="0"/>
                </a:cubicBezTo>
                <a:cubicBezTo>
                  <a:pt x="3626912" y="288322"/>
                  <a:pt x="3559974" y="447985"/>
                  <a:pt x="3583279" y="583093"/>
                </a:cubicBezTo>
                <a:cubicBezTo>
                  <a:pt x="3402906" y="592115"/>
                  <a:pt x="3163115" y="536940"/>
                  <a:pt x="2986066" y="583093"/>
                </a:cubicBezTo>
                <a:cubicBezTo>
                  <a:pt x="2809017" y="629246"/>
                  <a:pt x="2647818" y="554674"/>
                  <a:pt x="2496351" y="583093"/>
                </a:cubicBezTo>
                <a:cubicBezTo>
                  <a:pt x="2344885" y="611512"/>
                  <a:pt x="2106719" y="544546"/>
                  <a:pt x="2006636" y="583093"/>
                </a:cubicBezTo>
                <a:cubicBezTo>
                  <a:pt x="1906553" y="621640"/>
                  <a:pt x="1527867" y="546394"/>
                  <a:pt x="1373590" y="583093"/>
                </a:cubicBezTo>
                <a:cubicBezTo>
                  <a:pt x="1219313" y="619792"/>
                  <a:pt x="982136" y="562126"/>
                  <a:pt x="848043" y="583093"/>
                </a:cubicBezTo>
                <a:cubicBezTo>
                  <a:pt x="713950" y="604060"/>
                  <a:pt x="412235" y="568253"/>
                  <a:pt x="0" y="583093"/>
                </a:cubicBezTo>
                <a:cubicBezTo>
                  <a:pt x="-31393" y="442706"/>
                  <a:pt x="19435" y="207500"/>
                  <a:pt x="0" y="0"/>
                </a:cubicBezTo>
                <a:close/>
              </a:path>
              <a:path w="3583279" h="583093" stroke="0" extrusionOk="0">
                <a:moveTo>
                  <a:pt x="0" y="0"/>
                </a:moveTo>
                <a:cubicBezTo>
                  <a:pt x="242601" y="-7830"/>
                  <a:pt x="326967" y="4134"/>
                  <a:pt x="561380" y="0"/>
                </a:cubicBezTo>
                <a:cubicBezTo>
                  <a:pt x="795793" y="-4134"/>
                  <a:pt x="821782" y="37473"/>
                  <a:pt x="1051095" y="0"/>
                </a:cubicBezTo>
                <a:cubicBezTo>
                  <a:pt x="1280408" y="-37473"/>
                  <a:pt x="1430603" y="51679"/>
                  <a:pt x="1719974" y="0"/>
                </a:cubicBezTo>
                <a:cubicBezTo>
                  <a:pt x="2009345" y="-51679"/>
                  <a:pt x="2114205" y="46048"/>
                  <a:pt x="2281354" y="0"/>
                </a:cubicBezTo>
                <a:cubicBezTo>
                  <a:pt x="2448503" y="-46048"/>
                  <a:pt x="2669185" y="49568"/>
                  <a:pt x="2842735" y="0"/>
                </a:cubicBezTo>
                <a:cubicBezTo>
                  <a:pt x="3016285" y="-49568"/>
                  <a:pt x="3362187" y="66272"/>
                  <a:pt x="3583279" y="0"/>
                </a:cubicBezTo>
                <a:cubicBezTo>
                  <a:pt x="3640143" y="129923"/>
                  <a:pt x="3529488" y="439749"/>
                  <a:pt x="3583279" y="583093"/>
                </a:cubicBezTo>
                <a:cubicBezTo>
                  <a:pt x="3418202" y="602233"/>
                  <a:pt x="3229175" y="537449"/>
                  <a:pt x="2986066" y="583093"/>
                </a:cubicBezTo>
                <a:cubicBezTo>
                  <a:pt x="2742957" y="628737"/>
                  <a:pt x="2732735" y="558841"/>
                  <a:pt x="2496351" y="583093"/>
                </a:cubicBezTo>
                <a:cubicBezTo>
                  <a:pt x="2259968" y="607345"/>
                  <a:pt x="2090616" y="536227"/>
                  <a:pt x="1899138" y="583093"/>
                </a:cubicBezTo>
                <a:cubicBezTo>
                  <a:pt x="1707660" y="629959"/>
                  <a:pt x="1572353" y="575148"/>
                  <a:pt x="1301925" y="583093"/>
                </a:cubicBezTo>
                <a:cubicBezTo>
                  <a:pt x="1031497" y="591038"/>
                  <a:pt x="961642" y="520518"/>
                  <a:pt x="740544" y="583093"/>
                </a:cubicBezTo>
                <a:cubicBezTo>
                  <a:pt x="519446" y="645668"/>
                  <a:pt x="156183" y="567183"/>
                  <a:pt x="0" y="583093"/>
                </a:cubicBezTo>
                <a:cubicBezTo>
                  <a:pt x="-66882" y="453830"/>
                  <a:pt x="11982" y="178047"/>
                  <a:pt x="0" y="0"/>
                </a:cubicBezTo>
                <a:close/>
              </a:path>
            </a:pathLst>
          </a:custGeom>
          <a:solidFill>
            <a:srgbClr val="FFD7D7"/>
          </a:solidFill>
          <a:ln w="28575">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p:style>
        <p:txBody>
          <a:bodyPr wrap="none" lIns="60000" tIns="30000" rIns="60000" bIns="30000" anchor="ctr">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33"/>
              </a:lnSpc>
              <a:spcBef>
                <a:spcPts val="189"/>
              </a:spcBef>
              <a:spcAft>
                <a:spcPts val="189"/>
              </a:spcAft>
            </a:pPr>
            <a:r>
              <a:rPr lang="en-US" sz="2200" b="1" spc="-1" dirty="0">
                <a:latin typeface="Arial"/>
                <a:ea typeface="Noto Sans CJK SC"/>
              </a:rPr>
              <a:t>Record for MPGDs 24 </a:t>
            </a:r>
            <a:r>
              <a:rPr lang="en-US" sz="2200" b="1" spc="-1" dirty="0" err="1">
                <a:latin typeface="Arial"/>
                <a:ea typeface="Noto Sans CJK SC"/>
              </a:rPr>
              <a:t>ps</a:t>
            </a:r>
            <a:r>
              <a:rPr lang="en-US" sz="2200" b="1" spc="-1" dirty="0">
                <a:latin typeface="Arial"/>
                <a:ea typeface="Noto Sans CJK SC"/>
              </a:rPr>
              <a:t> !</a:t>
            </a:r>
            <a:endParaRPr lang="en-US" sz="2200" b="1" strike="noStrike" spc="-1" dirty="0">
              <a:latin typeface="Arial"/>
              <a:ea typeface="Noto Sans CJK SC"/>
            </a:endParaRPr>
          </a:p>
        </p:txBody>
      </p:sp>
      <p:sp>
        <p:nvSpPr>
          <p:cNvPr id="11" name="Slide Number Placeholder 10">
            <a:extLst>
              <a:ext uri="{FF2B5EF4-FFF2-40B4-BE49-F238E27FC236}">
                <a16:creationId xmlns:a16="http://schemas.microsoft.com/office/drawing/2014/main" id="{39173870-53C3-7632-31B9-5FFFFC58DB4A}"/>
              </a:ext>
            </a:extLst>
          </p:cNvPr>
          <p:cNvSpPr>
            <a:spLocks noGrp="1"/>
          </p:cNvSpPr>
          <p:nvPr>
            <p:ph type="sldNum" sz="quarter" idx="12"/>
          </p:nvPr>
        </p:nvSpPr>
        <p:spPr/>
        <p:txBody>
          <a:bodyPr/>
          <a:lstStyle/>
          <a:p>
            <a:fld id="{0CBC77A0-1F4E-42FF-9FFC-F45C3A64AF90}" type="slidenum">
              <a:rPr lang="fr-FR" smtClean="0"/>
              <a:t>8</a:t>
            </a:fld>
            <a:endParaRPr lang="fr-FR"/>
          </a:p>
        </p:txBody>
      </p:sp>
      <p:sp>
        <p:nvSpPr>
          <p:cNvPr id="12" name="Footer Placeholder 11">
            <a:extLst>
              <a:ext uri="{FF2B5EF4-FFF2-40B4-BE49-F238E27FC236}">
                <a16:creationId xmlns:a16="http://schemas.microsoft.com/office/drawing/2014/main" id="{7C04AD32-C70B-6327-3B9D-1E55B5489AA3}"/>
              </a:ext>
            </a:extLst>
          </p:cNvPr>
          <p:cNvSpPr>
            <a:spLocks noGrp="1"/>
          </p:cNvSpPr>
          <p:nvPr>
            <p:ph type="ftr" sz="quarter" idx="11"/>
          </p:nvPr>
        </p:nvSpPr>
        <p:spPr/>
        <p:txBody>
          <a:bodyPr/>
          <a:lstStyle/>
          <a:p>
            <a:r>
              <a:rPr lang="en-US"/>
              <a:t>CEPC 2025</a:t>
            </a:r>
            <a:endParaRPr lang="fr-FR" dirty="0"/>
          </a:p>
        </p:txBody>
      </p:sp>
    </p:spTree>
    <p:extLst>
      <p:ext uri="{BB962C8B-B14F-4D97-AF65-F5344CB8AC3E}">
        <p14:creationId xmlns:p14="http://schemas.microsoft.com/office/powerpoint/2010/main" val="41705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6605CE0-E94D-4F8A-50CB-8C0B30D9BE81}"/>
              </a:ext>
            </a:extLst>
          </p:cNvPr>
          <p:cNvSpPr txBox="1">
            <a:spLocks/>
          </p:cNvSpPr>
          <p:nvPr/>
        </p:nvSpPr>
        <p:spPr>
          <a:xfrm>
            <a:off x="2107225" y="2996224"/>
            <a:ext cx="8813956" cy="637930"/>
          </a:xfrm>
          <a:prstGeom prst="rect">
            <a:avLst/>
          </a:prstGeom>
        </p:spPr>
        <p:txBody>
          <a:bodyPr vert="horz" lIns="0" tIns="45720" rIns="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n-lt"/>
                <a:ea typeface="+mj-ea"/>
                <a:cs typeface="+mj-cs"/>
              </a:defRPr>
            </a:lvl1pPr>
          </a:lstStyle>
          <a:p>
            <a:r>
              <a:rPr lang="da-DK" dirty="0">
                <a:solidFill>
                  <a:schemeClr val="tx1"/>
                </a:solidFill>
              </a:rPr>
              <a:t>Optimization R&amp;D</a:t>
            </a:r>
          </a:p>
        </p:txBody>
      </p:sp>
      <p:sp>
        <p:nvSpPr>
          <p:cNvPr id="3" name="Slide Number Placeholder 2">
            <a:extLst>
              <a:ext uri="{FF2B5EF4-FFF2-40B4-BE49-F238E27FC236}">
                <a16:creationId xmlns:a16="http://schemas.microsoft.com/office/drawing/2014/main" id="{27DAC3D8-6EE0-3E54-F8F4-E7BF8EDB179F}"/>
              </a:ext>
            </a:extLst>
          </p:cNvPr>
          <p:cNvSpPr>
            <a:spLocks noGrp="1"/>
          </p:cNvSpPr>
          <p:nvPr>
            <p:ph type="sldNum" sz="quarter" idx="16"/>
          </p:nvPr>
        </p:nvSpPr>
        <p:spPr/>
        <p:txBody>
          <a:bodyPr/>
          <a:lstStyle/>
          <a:p>
            <a:fld id="{0CBC77A0-1F4E-42FF-9FFC-F45C3A64AF90}" type="slidenum">
              <a:rPr lang="fr-FR" smtClean="0"/>
              <a:pPr/>
              <a:t>9</a:t>
            </a:fld>
            <a:endParaRPr lang="fr-FR" dirty="0"/>
          </a:p>
        </p:txBody>
      </p:sp>
      <p:sp>
        <p:nvSpPr>
          <p:cNvPr id="5" name="Footer Placeholder 4">
            <a:extLst>
              <a:ext uri="{FF2B5EF4-FFF2-40B4-BE49-F238E27FC236}">
                <a16:creationId xmlns:a16="http://schemas.microsoft.com/office/drawing/2014/main" id="{1E4240E1-8B0F-A07B-7A4D-CAE38F115AAC}"/>
              </a:ext>
            </a:extLst>
          </p:cNvPr>
          <p:cNvSpPr>
            <a:spLocks noGrp="1"/>
          </p:cNvSpPr>
          <p:nvPr>
            <p:ph type="ftr" sz="quarter" idx="15"/>
          </p:nvPr>
        </p:nvSpPr>
        <p:spPr/>
        <p:txBody>
          <a:bodyPr/>
          <a:lstStyle/>
          <a:p>
            <a:r>
              <a:rPr lang="en-US"/>
              <a:t>CEPC 2025</a:t>
            </a:r>
            <a:endParaRPr lang="fr-FR" dirty="0"/>
          </a:p>
        </p:txBody>
      </p:sp>
    </p:spTree>
    <p:extLst>
      <p:ext uri="{BB962C8B-B14F-4D97-AF65-F5344CB8AC3E}">
        <p14:creationId xmlns:p14="http://schemas.microsoft.com/office/powerpoint/2010/main" val="1924266302"/>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BA35414-02DE-4BBB-A792-9CDB9F79084E}">
  <we:reference id="135565c1-a7e4-41ef-a151-04725413e45f" version="2.0.0.0" store="EXCatalog" storeType="EXCatalog"/>
  <we:alternateReferences>
    <we:reference id="WA200005669" version="2.0.0.0" store="el-GR"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1b05a092d0904e6962f83cebf818255">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7c3819e88b0869059371fc3b24198fff"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 poster"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2</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2023-01-25T10:00:27+00:00</DisplayedDate>
  </documentManagement>
</p:properties>
</file>

<file path=customXml/item4.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Props1.xml><?xml version="1.0" encoding="utf-8"?>
<ds:datastoreItem xmlns:ds="http://schemas.openxmlformats.org/officeDocument/2006/customXml" ds:itemID="{76654F01-D451-414A-9EDC-9425484D2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3.xml><?xml version="1.0" encoding="utf-8"?>
<ds:datastoreItem xmlns:ds="http://schemas.openxmlformats.org/officeDocument/2006/customXml" ds:itemID="{DF5003DA-E900-47F2-BA91-7AD870D471EB}">
  <ds:schemaRefs>
    <ds:schemaRef ds:uri="http://purl.org/dc/elements/1.1/"/>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151dffeb-2989-4a61-aef8-844a993007f8"/>
    <ds:schemaRef ds:uri="http://schemas.microsoft.com/office/2006/documentManagement/types"/>
    <ds:schemaRef ds:uri="582fa2ad-bcfb-4c30-8490-7bbd511b1880"/>
    <ds:schemaRef ds:uri="http://schemas.microsoft.com/sharepoint/v3"/>
    <ds:schemaRef ds:uri="http://schemas.microsoft.com/office/2006/metadata/properties"/>
  </ds:schemaRefs>
</ds:datastoreItem>
</file>

<file path=customXml/itemProps4.xml><?xml version="1.0" encoding="utf-8"?>
<ds:datastoreItem xmlns:ds="http://schemas.openxmlformats.org/officeDocument/2006/customXml" ds:itemID="{EEC6F6A1-DBB8-49CB-9A01-6DDECDCC9EE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PPT-CEA final-V5</Template>
  <TotalTime>9217</TotalTime>
  <Words>6158</Words>
  <Application>Microsoft Office PowerPoint</Application>
  <PresentationFormat>Widescreen</PresentationFormat>
  <Paragraphs>790</Paragraphs>
  <Slides>52</Slides>
  <Notes>28</Notes>
  <HiddenSlides>1</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52</vt:i4>
      </vt:variant>
    </vt:vector>
  </HeadingPairs>
  <TitlesOfParts>
    <vt:vector size="73" baseType="lpstr">
      <vt:lpstr>Abel</vt:lpstr>
      <vt:lpstr>Arial</vt:lpstr>
      <vt:lpstr>Arial Black</vt:lpstr>
      <vt:lpstr>Barlow SemiCondensed</vt:lpstr>
      <vt:lpstr>Calibri</vt:lpstr>
      <vt:lpstr>Calibri Light</vt:lpstr>
      <vt:lpstr>Cambria Math</vt:lpstr>
      <vt:lpstr>Courier New</vt:lpstr>
      <vt:lpstr>DejaVu Sans</vt:lpstr>
      <vt:lpstr>LiberationSans</vt:lpstr>
      <vt:lpstr>NexusSans</vt:lpstr>
      <vt:lpstr>NimbusRomNo9L-ReguItal</vt:lpstr>
      <vt:lpstr>Noto Sans CJK SC</vt:lpstr>
      <vt:lpstr>Open Sauce</vt:lpstr>
      <vt:lpstr>Public Sans Bold</vt:lpstr>
      <vt:lpstr>Symbol</vt:lpstr>
      <vt:lpstr>Times</vt:lpstr>
      <vt:lpstr>Times New Roman</vt:lpstr>
      <vt:lpstr>Vijaya</vt:lpstr>
      <vt:lpstr>Wingdings</vt:lpstr>
      <vt:lpstr>Thème Office</vt:lpstr>
      <vt:lpstr>PowerPoint Presentation</vt:lpstr>
      <vt:lpstr>The PICOSEC Micromegas Collaboration</vt:lpstr>
      <vt:lpstr>What is our motivation?</vt:lpstr>
      <vt:lpstr>Outline</vt:lpstr>
      <vt:lpstr>The PICOSEC Micromegas Technology</vt:lpstr>
      <vt:lpstr>The PICOSEC Micromegas Technology</vt:lpstr>
      <vt:lpstr>Proof of Concept</vt:lpstr>
      <vt:lpstr>The Single anode prototype</vt:lpstr>
      <vt:lpstr>PowerPoint Presentation</vt:lpstr>
      <vt:lpstr>PowerPoint Presentation</vt:lpstr>
      <vt:lpstr>PowerPoint Presentation</vt:lpstr>
      <vt:lpstr>Photocathode Robustness</vt:lpstr>
      <vt:lpstr>Scalability – The 10x10cm2 PICOSEC Prototypes</vt:lpstr>
      <vt:lpstr>Scalability – The 10x10cm2 PICOSEC Prototypes</vt:lpstr>
      <vt:lpstr>Scalability – The 20x20cm2 PICOSEC Prototype</vt:lpstr>
      <vt:lpstr>Scalability – The Electronics</vt:lpstr>
      <vt:lpstr>PowerPoint Presentation</vt:lpstr>
      <vt:lpstr>The Muon Collider Detector ( INFN, University of Pavia)</vt:lpstr>
      <vt:lpstr>Event Triggering and Tagging Context (CEA Saclay)   </vt:lpstr>
      <vt:lpstr>Detector requirements on the hadron dump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96-channel prototype single-cell performance</vt:lpstr>
      <vt:lpstr>Combined response over different pads of the 96-pad prototype</vt:lpstr>
      <vt:lpstr>Conclusions</vt:lpstr>
      <vt:lpstr>Key Takeaway</vt:lpstr>
      <vt:lpstr> Thank you </vt:lpstr>
      <vt:lpstr>In the end, it’s all a matter of timing…  </vt:lpstr>
      <vt:lpstr>The Physics of Ionization offers the means for precise spatial measurements (high spatial resolution) but inhibits precise timing measurements </vt:lpstr>
      <vt:lpstr>PowerPoint Presentation</vt:lpstr>
      <vt:lpstr>PowerPoint Presentation</vt:lpstr>
      <vt:lpstr>PowerPoint Presentation</vt:lpstr>
      <vt:lpstr>A very well understood detector</vt:lpstr>
      <vt:lpstr>Detector Testing</vt:lpstr>
      <vt:lpstr>Simulations</vt:lpstr>
      <vt:lpstr>Scalability…The importance of planarity</vt:lpstr>
      <vt:lpstr>PowerPoint Presentation</vt:lpstr>
      <vt:lpstr>100channel PICOSEC Micromegas </vt:lpstr>
      <vt:lpstr>PowerPoint Presentation</vt:lpstr>
      <vt:lpstr>PowerPoint Presentation</vt:lpstr>
      <vt:lpstr>PowerPoint Presentation</vt:lpstr>
      <vt:lpstr>PowerPoint Presentation</vt:lpstr>
      <vt:lpstr>The role of PICOSEC MM in Muon Monitoring</vt:lpstr>
      <vt:lpstr>Detector Stability on Pion Beam</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HARTMANN Marion</dc:creator>
  <cp:lastModifiedBy>Alexandra Kallitsopoulou</cp:lastModifiedBy>
  <cp:revision>464</cp:revision>
  <dcterms:created xsi:type="dcterms:W3CDTF">2023-01-13T15:17:34Z</dcterms:created>
  <dcterms:modified xsi:type="dcterms:W3CDTF">2025-06-15T19:32:08Z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