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60" r:id="rId6"/>
    <p:sldId id="259" r:id="rId7"/>
    <p:sldId id="261" r:id="rId8"/>
    <p:sldId id="262" r:id="rId9"/>
    <p:sldId id="312" r:id="rId10"/>
    <p:sldId id="315" r:id="rId11"/>
    <p:sldId id="264" r:id="rId12"/>
    <p:sldId id="263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irfCR6uwd686wDFs9xzC/yH+yp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242F2F-AADB-4F88-B589-22398603322B}">
  <a:tblStyle styleId="{1D242F2F-AADB-4F88-B589-22398603322B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CDD4EA"/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  <a:fill>
          <a:solidFill>
            <a:srgbClr val="E8EBF5"/>
          </a:solidFill>
        </a:fill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3326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05514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4cce2674f7_0_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g34cce2674f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7783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2005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0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>
  <p:cSld name="Imagen con títul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20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body" idx="1"/>
          </p:nvPr>
        </p:nvSpPr>
        <p:spPr>
          <a:xfrm>
            <a:off x="838200" y="2044699"/>
            <a:ext cx="10515600" cy="432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>
  <p:cSld name="Contenido con títul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 w="9525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9050" dir="5400000" rotWithShape="0">
              <a:srgbClr val="000000">
                <a:alpha val="62352"/>
              </a:srgbClr>
            </a:outerShdw>
            <a:reflection endPos="30000" dist="38100" dir="5400000" fadeDir="5400012" sy="-100000" algn="bl" rotWithShape="0"/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"/>
          <p:cNvSpPr txBox="1">
            <a:spLocks noGrp="1"/>
          </p:cNvSpPr>
          <p:nvPr>
            <p:ph type="title"/>
          </p:nvPr>
        </p:nvSpPr>
        <p:spPr>
          <a:xfrm>
            <a:off x="6568477" y="2555858"/>
            <a:ext cx="4645200" cy="2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Calibri"/>
              <a:buNone/>
            </a:pPr>
            <a:r>
              <a:rPr lang="en-US" sz="3400" b="1" dirty="0">
                <a:solidFill>
                  <a:schemeClr val="lt1"/>
                </a:solidFill>
              </a:rPr>
              <a:t>ET-PP </a:t>
            </a:r>
            <a:r>
              <a:rPr lang="en-US" sz="3400" b="1" dirty="0">
                <a:solidFill>
                  <a:schemeClr val="bg1"/>
                </a:solidFill>
              </a:rPr>
              <a:t>WP2: governance and legal aspects</a:t>
            </a:r>
            <a:br>
              <a:rPr lang="en-US" sz="3400" b="1" dirty="0">
                <a:solidFill>
                  <a:schemeClr val="lt1"/>
                </a:solidFill>
              </a:rPr>
            </a:br>
            <a:r>
              <a:rPr lang="en-US" sz="3400" b="1" dirty="0">
                <a:solidFill>
                  <a:schemeClr val="lt1"/>
                </a:solidFill>
              </a:rPr>
              <a:t>2</a:t>
            </a:r>
            <a:r>
              <a:rPr lang="en-US" sz="3400" b="1" baseline="30000" dirty="0">
                <a:solidFill>
                  <a:schemeClr val="lt1"/>
                </a:solidFill>
              </a:rPr>
              <a:t>nd</a:t>
            </a:r>
            <a:r>
              <a:rPr lang="en-US" sz="3400" b="1" dirty="0">
                <a:solidFill>
                  <a:schemeClr val="lt1"/>
                </a:solidFill>
              </a:rPr>
              <a:t> review meeting (RP2)</a:t>
            </a:r>
            <a:endParaRPr sz="34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Calibri"/>
              <a:buNone/>
            </a:pPr>
            <a:endParaRPr sz="6100" dirty="0">
              <a:solidFill>
                <a:schemeClr val="lt1"/>
              </a:solidFill>
            </a:endParaRPr>
          </a:p>
        </p:txBody>
      </p:sp>
      <p:sp>
        <p:nvSpPr>
          <p:cNvPr id="59" name="Google Shape;59;p1"/>
          <p:cNvSpPr txBox="1">
            <a:spLocks noGrp="1"/>
          </p:cNvSpPr>
          <p:nvPr>
            <p:ph type="body" idx="1"/>
          </p:nvPr>
        </p:nvSpPr>
        <p:spPr>
          <a:xfrm>
            <a:off x="7077702" y="5537117"/>
            <a:ext cx="4645251" cy="114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lang="en-US" sz="2000">
                <a:solidFill>
                  <a:srgbClr val="FFFFFF"/>
                </a:solidFill>
              </a:rPr>
              <a:t>15/05/2025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lang="en-US" sz="2000">
                <a:solidFill>
                  <a:srgbClr val="FFFFFF"/>
                </a:solidFill>
              </a:rPr>
              <a:t>Grant agreement: Nº 101079696</a:t>
            </a:r>
            <a:endParaRPr/>
          </a:p>
        </p:txBody>
      </p:sp>
      <p:sp>
        <p:nvSpPr>
          <p:cNvPr id="60" name="Google Shape;60;p1"/>
          <p:cNvSpPr/>
          <p:nvPr/>
        </p:nvSpPr>
        <p:spPr>
          <a:xfrm flipH="1">
            <a:off x="0" y="0"/>
            <a:ext cx="6172783" cy="6858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42" y="0"/>
                </a:lnTo>
                <a:lnTo>
                  <a:pt x="123" y="841"/>
                </a:lnTo>
                <a:cubicBezTo>
                  <a:pt x="42" y="1562"/>
                  <a:pt x="0" y="2293"/>
                  <a:pt x="0" y="3033"/>
                </a:cubicBezTo>
                <a:cubicBezTo>
                  <a:pt x="0" y="10800"/>
                  <a:pt x="4591" y="17602"/>
                  <a:pt x="11464" y="21361"/>
                </a:cubicBezTo>
                <a:lnTo>
                  <a:pt x="11925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"/>
          <p:cNvSpPr/>
          <p:nvPr/>
        </p:nvSpPr>
        <p:spPr>
          <a:xfrm>
            <a:off x="0" y="0"/>
            <a:ext cx="6024155" cy="6858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348" y="0"/>
                </a:lnTo>
                <a:lnTo>
                  <a:pt x="21477" y="895"/>
                </a:lnTo>
                <a:cubicBezTo>
                  <a:pt x="21558" y="1598"/>
                  <a:pt x="21600" y="2311"/>
                  <a:pt x="21600" y="3033"/>
                </a:cubicBezTo>
                <a:cubicBezTo>
                  <a:pt x="21600" y="10972"/>
                  <a:pt x="16563" y="17877"/>
                  <a:pt x="9143" y="21418"/>
                </a:cubicBezTo>
                <a:lnTo>
                  <a:pt x="8738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" descr="Imagen 13"/>
          <p:cNvPicPr preferRelativeResize="0"/>
          <p:nvPr/>
        </p:nvPicPr>
        <p:blipFill rotWithShape="1">
          <a:blip r:embed="rId3">
            <a:alphaModFix/>
          </a:blip>
          <a:srcRect l="15989" r="16111"/>
          <a:stretch/>
        </p:blipFill>
        <p:spPr>
          <a:xfrm>
            <a:off x="419381" y="770070"/>
            <a:ext cx="4047844" cy="3949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"/>
          <p:cNvSpPr txBox="1"/>
          <p:nvPr/>
        </p:nvSpPr>
        <p:spPr>
          <a:xfrm>
            <a:off x="68223" y="15702"/>
            <a:ext cx="5912902" cy="33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Project: 101079696 — ET-PP — HORIZON-INFRA-2021-DEV-02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267587" y="5537117"/>
            <a:ext cx="2971018" cy="701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Horizon Europe: Coordination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and Support Actions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" title="03_ET_vertical-for_light_backgrounds_and_digital purpose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07275" y="208675"/>
            <a:ext cx="2649352" cy="2710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/>
          <p:nvPr/>
        </p:nvSpPr>
        <p:spPr>
          <a:xfrm>
            <a:off x="4084319" y="6430701"/>
            <a:ext cx="402336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n-US" sz="1400" b="0" i="1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Project: 101079696 — ET-PP, </a:t>
            </a:r>
            <a:r>
              <a:rPr lang="en-US" i="1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2nd</a:t>
            </a:r>
            <a:r>
              <a:rPr lang="en-US" sz="1400" b="0" i="1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review meeting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2800" b="1" i="0" u="none" strike="noStrike" cap="none" dirty="0">
                <a:solidFill>
                  <a:srgbClr val="1317F5"/>
                </a:solidFill>
                <a:latin typeface="Calibri"/>
                <a:ea typeface="Calibri"/>
                <a:cs typeface="Calibri"/>
                <a:sym typeface="Calibri"/>
              </a:rPr>
              <a:t>WP 2: some take aways 9-10 April 2025</a:t>
            </a:r>
            <a:endParaRPr sz="2800" b="1" dirty="0">
              <a:solidFill>
                <a:srgbClr val="1317F5"/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9F17BF3-A932-A02B-7D6C-6C148FFAD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682171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Willingness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to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build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the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bridge 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  <a:sym typeface="Wingdings" panose="05000000000000000000" pitchFamily="2" charset="2"/>
              </a:rPr>
              <a:t> “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  <a:sym typeface="Wingdings" panose="05000000000000000000" pitchFamily="2" charset="2"/>
              </a:rPr>
              <a:t>defining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  <a:sym typeface="Wingdings" panose="05000000000000000000" pitchFamily="2" charset="2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both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sites of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the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riverbank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”: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funding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timelines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and ETO project timeline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BGR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will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work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towards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a 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consensus on a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preferred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legal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entity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: 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flexibility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l-NL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HR </a:t>
            </a:r>
            <a:r>
              <a:rPr kumimoji="0" lang="nl-NL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scheme</a:t>
            </a:r>
            <a:r>
              <a:rPr kumimoji="0" lang="nl-NL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: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competitive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salaries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with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industry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first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phase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focus on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technicians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and engineers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l-NL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Fair return*: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apply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a fair return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principle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to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attract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Founding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Members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l-NL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IKC: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one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central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procurement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office 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is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recommended</a:t>
            </a:r>
            <a:endParaRPr kumimoji="0" lang="nl-NL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Schibsted Grotesk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l-NL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Multi site </a:t>
            </a:r>
            <a:r>
              <a:rPr kumimoji="0" lang="nl-NL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configuration</a:t>
            </a:r>
            <a:r>
              <a:rPr kumimoji="0" lang="nl-NL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: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one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central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organisation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is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recommended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l-NL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Intermediate</a:t>
            </a:r>
            <a:r>
              <a:rPr kumimoji="0" lang="nl-NL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legal</a:t>
            </a:r>
            <a:r>
              <a:rPr kumimoji="0" lang="nl-NL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entity</a:t>
            </a:r>
            <a:r>
              <a:rPr kumimoji="0" lang="nl-NL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: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dedicated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entity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for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preparation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ET project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with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defined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purpose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and scope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to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prepare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for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final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legal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entity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and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construction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srgbClr val="1318F5"/>
              </a:solidFill>
              <a:effectLst/>
              <a:uLnTx/>
              <a:uFillTx/>
              <a:latin typeface="Calibri" panose="020F0502020204030204"/>
              <a:ea typeface="+mn-ea"/>
              <a:cs typeface="Schibsted Grotesk" pitchFamily="2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Schibsted Grotesk" pitchFamily="2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Schibsted Grotesk" pitchFamily="2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*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boundary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condition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: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  <a:sym typeface="Wingdings" panose="05000000000000000000" pitchFamily="2" charset="2"/>
              </a:rPr>
              <a:t> consensus on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  <a:sym typeface="Wingdings" panose="05000000000000000000" pitchFamily="2" charset="2"/>
              </a:rPr>
              <a:t>preferred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  <a:sym typeface="Wingdings" panose="05000000000000000000" pitchFamily="2" charset="2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  <a:sym typeface="Wingdings" panose="05000000000000000000" pitchFamily="2" charset="2"/>
              </a:rPr>
              <a:t>final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  <a:sym typeface="Wingdings" panose="05000000000000000000" pitchFamily="2" charset="2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  <a:sym typeface="Wingdings" panose="05000000000000000000" pitchFamily="2" charset="2"/>
              </a:rPr>
              <a:t>legal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  <a:sym typeface="Wingdings" panose="05000000000000000000" pitchFamily="2" charset="2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  <a:sym typeface="Wingdings" panose="05000000000000000000" pitchFamily="2" charset="2"/>
              </a:rPr>
              <a:t>entity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  <a:sym typeface="Wingdings" panose="05000000000000000000" pitchFamily="2" charset="2"/>
              </a:rPr>
              <a:t>,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  <a:sym typeface="Wingdings" panose="05000000000000000000" pitchFamily="2" charset="2"/>
              </a:rPr>
              <a:t>clarity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  <a:sym typeface="Wingdings" panose="05000000000000000000" pitchFamily="2" charset="2"/>
              </a:rPr>
              <a:t> on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  <a:sym typeface="Wingdings" panose="05000000000000000000" pitchFamily="2" charset="2"/>
              </a:rPr>
              <a:t>geometry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  <a:sym typeface="Wingdings" panose="05000000000000000000" pitchFamily="2" charset="2"/>
              </a:rPr>
              <a:t> and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  <a:sym typeface="Wingdings" panose="05000000000000000000" pitchFamily="2" charset="2"/>
              </a:rPr>
              <a:t>configuration</a:t>
            </a:r>
            <a:endParaRPr kumimoji="0" lang="nl-NL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Schibsted Grotesk" pitchFamily="2" charset="0"/>
            </a:endParaRPr>
          </a:p>
          <a:p>
            <a:endParaRPr lang="nl-NL" dirty="0"/>
          </a:p>
        </p:txBody>
      </p:sp>
      <p:sp>
        <p:nvSpPr>
          <p:cNvPr id="120" name="Google Shape;120;p7"/>
          <p:cNvSpPr txBox="1"/>
          <p:nvPr/>
        </p:nvSpPr>
        <p:spPr>
          <a:xfrm>
            <a:off x="883919" y="6444169"/>
            <a:ext cx="2651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15/05/2025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7" title="13_ET_horizontal-USE ONLY AS WEBSITE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0301" y="136530"/>
            <a:ext cx="3195075" cy="8783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75AE5D0-5635-E683-0391-9FC57EDCC9C2}"/>
              </a:ext>
            </a:extLst>
          </p:cNvPr>
          <p:cNvSpPr txBox="1"/>
          <p:nvPr/>
        </p:nvSpPr>
        <p:spPr>
          <a:xfrm>
            <a:off x="2649748" y="861319"/>
            <a:ext cx="102710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nl-NL" sz="1600" b="1" dirty="0">
              <a:latin typeface="Calibri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C5C1473-74AC-CBA5-D78C-1B11ECDF7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0301" y="2345332"/>
            <a:ext cx="319507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88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/>
          <p:nvPr/>
        </p:nvSpPr>
        <p:spPr>
          <a:xfrm>
            <a:off x="4084319" y="6430701"/>
            <a:ext cx="402336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n-US" sz="1400" b="0" i="1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Project: 101079696 — ET-PP, </a:t>
            </a:r>
            <a:r>
              <a:rPr lang="en-US" i="1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2nd</a:t>
            </a:r>
            <a:r>
              <a:rPr lang="en-US" sz="1400" b="0" i="1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review meeting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166868" y="136525"/>
            <a:ext cx="107678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1317F5"/>
                </a:solidFill>
                <a:latin typeface="Calibri"/>
                <a:ea typeface="Calibri"/>
                <a:cs typeface="Calibri"/>
                <a:sym typeface="Calibri"/>
              </a:rPr>
              <a:t>WP 2:</a:t>
            </a:r>
            <a:r>
              <a:rPr lang="en-US" sz="3200" b="1" dirty="0">
                <a:solidFill>
                  <a:srgbClr val="1317F5"/>
                </a:solidFill>
              </a:rPr>
              <a:t> next steps 2025-2026</a:t>
            </a:r>
            <a:endParaRPr sz="3200" b="1" dirty="0">
              <a:solidFill>
                <a:srgbClr val="1317F5"/>
              </a:solidFill>
            </a:endParaRPr>
          </a:p>
        </p:txBody>
      </p:sp>
      <p:sp>
        <p:nvSpPr>
          <p:cNvPr id="120" name="Google Shape;120;p7"/>
          <p:cNvSpPr txBox="1"/>
          <p:nvPr/>
        </p:nvSpPr>
        <p:spPr>
          <a:xfrm>
            <a:off x="883919" y="6444169"/>
            <a:ext cx="2651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15/05/2025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7"/>
          <p:cNvSpPr txBox="1"/>
          <p:nvPr/>
        </p:nvSpPr>
        <p:spPr>
          <a:xfrm>
            <a:off x="999460" y="1462087"/>
            <a:ext cx="10494335" cy="44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600" b="1" dirty="0">
                <a:solidFill>
                  <a:srgbClr val="1317F5"/>
                </a:solidFill>
                <a:latin typeface="Calibri"/>
                <a:ea typeface="Calibri"/>
                <a:cs typeface="Calibri"/>
                <a:sym typeface="Calibri"/>
              </a:rPr>
              <a:t>Governance development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lang="en-US" sz="1600" b="1" dirty="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Continue exchange and interaction with BGR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lang="en-US" sz="15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500" dirty="0">
                <a:latin typeface="Calibri"/>
                <a:ea typeface="Calibri"/>
                <a:cs typeface="Calibri"/>
                <a:sym typeface="Calibri"/>
              </a:rPr>
              <a:t>Q2: 	Governance session with BGR-10, 3-4 June, Maastricht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500" dirty="0">
                <a:latin typeface="Calibri"/>
                <a:ea typeface="Calibri"/>
                <a:cs typeface="Calibri"/>
                <a:sym typeface="Calibri"/>
              </a:rPr>
              <a:t>	- Conclusive paper with pro’s and con’s as a discussion starter for weighting process by BGR towards consensus on 	  	preferred legal entity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500" dirty="0"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n-US" sz="1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Q3-Q4: 	Follow-up BGR-10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500" dirty="0">
                <a:latin typeface="Calibri"/>
                <a:ea typeface="Calibri"/>
                <a:cs typeface="Calibri"/>
                <a:sym typeface="Calibri"/>
              </a:rPr>
              <a:t>	Interaction 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with BGR-experts to receive advice on:</a:t>
            </a:r>
          </a:p>
          <a:p>
            <a:pPr lvl="1">
              <a:buSzPts val="1800"/>
            </a:pPr>
            <a:r>
              <a:rPr lang="en-US" sz="1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1500" dirty="0">
                <a:latin typeface="Calibri"/>
                <a:ea typeface="Calibri"/>
                <a:cs typeface="Calibri"/>
                <a:sym typeface="Calibri"/>
              </a:rPr>
              <a:t>specific items with regard to the development of statutes and legal documents</a:t>
            </a:r>
          </a:p>
          <a:p>
            <a:pPr lvl="1">
              <a:buSzPts val="1800"/>
            </a:pPr>
            <a:endParaRPr lang="en-US" sz="1500" dirty="0">
              <a:latin typeface="Calibri"/>
              <a:ea typeface="Calibri"/>
              <a:cs typeface="Calibri"/>
              <a:sym typeface="Calibri"/>
            </a:endParaRPr>
          </a:p>
          <a:p>
            <a:pPr lvl="1">
              <a:buSzPts val="1800"/>
            </a:pPr>
            <a:r>
              <a:rPr lang="en-US" sz="1500" dirty="0">
                <a:latin typeface="Calibri"/>
                <a:ea typeface="Calibri"/>
                <a:cs typeface="Calibri"/>
                <a:sym typeface="Calibri"/>
              </a:rPr>
              <a:t>Q4 2025-Q2 2026 </a:t>
            </a:r>
          </a:p>
          <a:p>
            <a:pPr lvl="1">
              <a:buSzPts val="1800"/>
            </a:pPr>
            <a:r>
              <a:rPr lang="en-US" sz="1500" dirty="0">
                <a:latin typeface="Calibri"/>
                <a:ea typeface="Calibri"/>
                <a:cs typeface="Calibri"/>
                <a:sym typeface="Calibri"/>
              </a:rPr>
              <a:t>	External legal advice to </a:t>
            </a:r>
            <a:r>
              <a:rPr lang="en-US" sz="1500" dirty="0" err="1">
                <a:latin typeface="Calibri"/>
                <a:ea typeface="Calibri"/>
                <a:cs typeface="Calibri"/>
                <a:sym typeface="Calibri"/>
              </a:rPr>
              <a:t>finalise</a:t>
            </a:r>
            <a:r>
              <a:rPr lang="en-US" sz="1500" dirty="0">
                <a:latin typeface="Calibri"/>
                <a:ea typeface="Calibri"/>
                <a:cs typeface="Calibri"/>
                <a:sym typeface="Calibri"/>
              </a:rPr>
              <a:t> legal documents (Del. 2.3.) and detail Roadmap (Del. 2.4.)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lang="en-US" sz="1500" dirty="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Support ETO directorate on legal and organizational aspects</a:t>
            </a:r>
          </a:p>
          <a:p>
            <a:pPr lvl="1">
              <a:buSzPts val="1800"/>
            </a:pPr>
            <a:r>
              <a:rPr lang="en-US" sz="15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Exchange with ETPP </a:t>
            </a:r>
            <a:r>
              <a:rPr lang="en-US" sz="15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workpackages</a:t>
            </a:r>
            <a:endParaRPr lang="en-US" sz="15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7" title="13_ET_horizontal-USE ONLY AS WEBSITE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0301" y="136530"/>
            <a:ext cx="3195075" cy="878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367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4cce2674f7_0_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 w="9525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9050" dir="5400000" rotWithShape="0">
              <a:srgbClr val="000000">
                <a:alpha val="62350"/>
              </a:srgbClr>
            </a:outerShdw>
            <a:reflection endPos="30000" dist="38100" dir="5400000" fadeDir="5400012" sy="-100000" algn="bl" rotWithShape="0"/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34cce2674f7_0_18"/>
          <p:cNvSpPr txBox="1">
            <a:spLocks noGrp="1"/>
          </p:cNvSpPr>
          <p:nvPr>
            <p:ph type="title"/>
          </p:nvPr>
        </p:nvSpPr>
        <p:spPr>
          <a:xfrm>
            <a:off x="6568477" y="2555858"/>
            <a:ext cx="4645200" cy="2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Calibri"/>
              <a:buNone/>
            </a:pPr>
            <a:r>
              <a:rPr lang="en-US" sz="3400" b="1" dirty="0">
                <a:solidFill>
                  <a:schemeClr val="lt1"/>
                </a:solidFill>
              </a:rPr>
              <a:t>ET-PP </a:t>
            </a:r>
            <a:r>
              <a:rPr lang="en-US" sz="3400" b="1" dirty="0">
                <a:solidFill>
                  <a:schemeClr val="bg1"/>
                </a:solidFill>
              </a:rPr>
              <a:t>WP2</a:t>
            </a:r>
            <a:br>
              <a:rPr lang="en-US" sz="3400" b="1" dirty="0">
                <a:solidFill>
                  <a:schemeClr val="lt1"/>
                </a:solidFill>
              </a:rPr>
            </a:br>
            <a:r>
              <a:rPr lang="en-US" sz="3400" b="1" dirty="0">
                <a:solidFill>
                  <a:schemeClr val="lt1"/>
                </a:solidFill>
              </a:rPr>
              <a:t>2</a:t>
            </a:r>
            <a:r>
              <a:rPr lang="en-US" sz="3400" b="1" baseline="30000" dirty="0">
                <a:solidFill>
                  <a:schemeClr val="lt1"/>
                </a:solidFill>
              </a:rPr>
              <a:t>nd</a:t>
            </a:r>
            <a:r>
              <a:rPr lang="en-US" sz="3400" b="1" dirty="0">
                <a:solidFill>
                  <a:schemeClr val="lt1"/>
                </a:solidFill>
              </a:rPr>
              <a:t> review meeting (RP2)</a:t>
            </a:r>
            <a:endParaRPr sz="34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Calibri"/>
              <a:buNone/>
            </a:pPr>
            <a:endParaRPr sz="6100" dirty="0">
              <a:solidFill>
                <a:schemeClr val="lt1"/>
              </a:solidFill>
            </a:endParaRPr>
          </a:p>
        </p:txBody>
      </p:sp>
      <p:sp>
        <p:nvSpPr>
          <p:cNvPr id="129" name="Google Shape;129;g34cce2674f7_0_18"/>
          <p:cNvSpPr txBox="1">
            <a:spLocks noGrp="1"/>
          </p:cNvSpPr>
          <p:nvPr>
            <p:ph type="body" idx="1"/>
          </p:nvPr>
        </p:nvSpPr>
        <p:spPr>
          <a:xfrm>
            <a:off x="7077702" y="5537117"/>
            <a:ext cx="46452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lang="en-US" sz="2000">
                <a:solidFill>
                  <a:srgbClr val="FFFFFF"/>
                </a:solidFill>
              </a:rPr>
              <a:t>15/05/2025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lang="en-US" sz="2000">
                <a:solidFill>
                  <a:srgbClr val="FFFFFF"/>
                </a:solidFill>
              </a:rPr>
              <a:t>Grant agreement: Nº 101079696</a:t>
            </a:r>
            <a:endParaRPr/>
          </a:p>
        </p:txBody>
      </p:sp>
      <p:sp>
        <p:nvSpPr>
          <p:cNvPr id="130" name="Google Shape;130;g34cce2674f7_0_18"/>
          <p:cNvSpPr/>
          <p:nvPr/>
        </p:nvSpPr>
        <p:spPr>
          <a:xfrm flipH="1">
            <a:off x="-11" y="0"/>
            <a:ext cx="6172794" cy="685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42" y="0"/>
                </a:lnTo>
                <a:lnTo>
                  <a:pt x="123" y="841"/>
                </a:lnTo>
                <a:cubicBezTo>
                  <a:pt x="42" y="1562"/>
                  <a:pt x="0" y="2293"/>
                  <a:pt x="0" y="3033"/>
                </a:cubicBezTo>
                <a:cubicBezTo>
                  <a:pt x="0" y="10800"/>
                  <a:pt x="4591" y="17602"/>
                  <a:pt x="11464" y="21361"/>
                </a:cubicBezTo>
                <a:lnTo>
                  <a:pt x="11925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34cce2674f7_0_18"/>
          <p:cNvSpPr/>
          <p:nvPr/>
        </p:nvSpPr>
        <p:spPr>
          <a:xfrm>
            <a:off x="0" y="0"/>
            <a:ext cx="6024132" cy="685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348" y="0"/>
                </a:lnTo>
                <a:lnTo>
                  <a:pt x="21477" y="895"/>
                </a:lnTo>
                <a:cubicBezTo>
                  <a:pt x="21558" y="1598"/>
                  <a:pt x="21600" y="2311"/>
                  <a:pt x="21600" y="3033"/>
                </a:cubicBezTo>
                <a:cubicBezTo>
                  <a:pt x="21600" y="10972"/>
                  <a:pt x="16563" y="17877"/>
                  <a:pt x="9143" y="21418"/>
                </a:cubicBezTo>
                <a:lnTo>
                  <a:pt x="8738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g34cce2674f7_0_18" descr="Imagen 13"/>
          <p:cNvPicPr preferRelativeResize="0"/>
          <p:nvPr/>
        </p:nvPicPr>
        <p:blipFill rotWithShape="1">
          <a:blip r:embed="rId3">
            <a:alphaModFix/>
          </a:blip>
          <a:srcRect l="15989" r="16112"/>
          <a:stretch/>
        </p:blipFill>
        <p:spPr>
          <a:xfrm>
            <a:off x="419381" y="770070"/>
            <a:ext cx="4047844" cy="394964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34cce2674f7_0_18"/>
          <p:cNvSpPr txBox="1"/>
          <p:nvPr/>
        </p:nvSpPr>
        <p:spPr>
          <a:xfrm>
            <a:off x="68223" y="15702"/>
            <a:ext cx="5913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Project: 101079696 — ET-PP — HORIZON-INFRA-2021-DEV-02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34cce2674f7_0_18"/>
          <p:cNvSpPr txBox="1"/>
          <p:nvPr/>
        </p:nvSpPr>
        <p:spPr>
          <a:xfrm>
            <a:off x="267587" y="5537117"/>
            <a:ext cx="29709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Horizon Europe: Coordination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and Support Actions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g34cce2674f7_0_18" title="03_ET_vertical-for_light_backgrounds_and_digital purpose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07275" y="208675"/>
            <a:ext cx="2649352" cy="2710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/>
          <p:nvPr/>
        </p:nvSpPr>
        <p:spPr>
          <a:xfrm>
            <a:off x="4084319" y="6430701"/>
            <a:ext cx="402336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n-US" sz="1400" b="0" i="1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Project: 101079696 — ET-PP,  </a:t>
            </a:r>
            <a:r>
              <a:rPr lang="en-US" i="1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i="1" baseline="300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i="1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1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review meeting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66868" y="136525"/>
            <a:ext cx="82151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1317F5"/>
                </a:solidFill>
                <a:latin typeface="Calibri"/>
                <a:ea typeface="Calibri"/>
                <a:cs typeface="Calibri"/>
                <a:sym typeface="Calibri"/>
              </a:rPr>
              <a:t>Introduction WP2 members </a:t>
            </a:r>
            <a:endParaRPr sz="3200" b="1" dirty="0">
              <a:solidFill>
                <a:srgbClr val="1317F5"/>
              </a:solidFill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363220" y="1701800"/>
            <a:ext cx="8814716" cy="381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Current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composition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1317F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1317F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Lead Nikhef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INFN, STFC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Nikhef team:   Miriam Roelofs, Hans Chang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INFN team:      Monique Bossi, Federico Ferrini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STFC team:      Laura Woodward, Jamie Parkin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Invitation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kumimoji="0" lang="nl-NL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ETO </a:t>
            </a:r>
            <a:r>
              <a:rPr kumimoji="0" lang="nl-NL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directorate</a:t>
            </a:r>
            <a:r>
              <a:rPr kumimoji="0" lang="nl-NL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(Fernando Ferroni), </a:t>
            </a:r>
            <a:r>
              <a:rPr kumimoji="0" lang="nl-NL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secretary</a:t>
            </a:r>
            <a:r>
              <a:rPr kumimoji="0" lang="nl-NL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BGR (Jerome </a:t>
            </a:r>
            <a:r>
              <a:rPr kumimoji="0" lang="nl-NL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Pourbaix</a:t>
            </a:r>
            <a:r>
              <a:rPr kumimoji="0" lang="nl-NL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85560" algn="l"/>
            <a:endParaRPr lang="en-US" sz="18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Google Shape;73;p2"/>
          <p:cNvSpPr txBox="1">
            <a:spLocks noGrp="1"/>
          </p:cNvSpPr>
          <p:nvPr>
            <p:ph type="sldNum" idx="4294967295"/>
          </p:nvPr>
        </p:nvSpPr>
        <p:spPr>
          <a:xfrm>
            <a:off x="11159544" y="6444169"/>
            <a:ext cx="194256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/>
              <a:t>2</a:t>
            </a:fld>
            <a:endParaRPr/>
          </a:p>
        </p:txBody>
      </p:sp>
      <p:pic>
        <p:nvPicPr>
          <p:cNvPr id="74" name="Google Shape;74;p2" title="13_ET_horizontal-USE ONLY AS WEBSITE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0301" y="136530"/>
            <a:ext cx="3195075" cy="8783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"/>
          <p:cNvSpPr txBox="1"/>
          <p:nvPr/>
        </p:nvSpPr>
        <p:spPr>
          <a:xfrm>
            <a:off x="883919" y="6444169"/>
            <a:ext cx="2651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15/05/2025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/>
          <p:nvPr/>
        </p:nvSpPr>
        <p:spPr>
          <a:xfrm>
            <a:off x="4084319" y="6430701"/>
            <a:ext cx="402336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n-US" sz="1400" b="0" i="1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Project: 101079696 — ET-PP, 2nd review meeting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166868" y="136525"/>
            <a:ext cx="82151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kumimoji="0" lang="nl-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Univers" panose="020B0503020202020204"/>
                <a:ea typeface="+mj-ea"/>
                <a:cs typeface="+mj-cs"/>
              </a:rPr>
              <a:t>Objective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Univers" panose="020B0503020202020204"/>
                <a:ea typeface="+mj-ea"/>
                <a:cs typeface="+mj-cs"/>
              </a:rPr>
              <a:t> WP2: </a:t>
            </a:r>
            <a:r>
              <a:rPr kumimoji="0" lang="nl-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Univers" panose="020B0503020202020204"/>
                <a:ea typeface="+mj-ea"/>
                <a:cs typeface="+mj-cs"/>
              </a:rPr>
              <a:t>to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Univers" panose="020B0503020202020204"/>
                <a:ea typeface="+mj-ea"/>
                <a:cs typeface="+mj-cs"/>
              </a:rPr>
              <a:t> support </a:t>
            </a:r>
            <a:r>
              <a:rPr kumimoji="0" lang="nl-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Univers" panose="020B0503020202020204"/>
                <a:ea typeface="+mj-ea"/>
                <a:cs typeface="+mj-cs"/>
              </a:rPr>
              <a:t>the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Univers" panose="020B0503020202020204"/>
                <a:ea typeface="+mj-ea"/>
                <a:cs typeface="+mj-cs"/>
              </a:rPr>
              <a:t> ET concept</a:t>
            </a:r>
            <a:endParaRPr dirty="0">
              <a:solidFill>
                <a:srgbClr val="1317F5"/>
              </a:solidFill>
            </a:endParaRPr>
          </a:p>
        </p:txBody>
      </p:sp>
      <p:sp>
        <p:nvSpPr>
          <p:cNvPr id="82" name="Google Shape;82;p3"/>
          <p:cNvSpPr txBox="1"/>
          <p:nvPr/>
        </p:nvSpPr>
        <p:spPr>
          <a:xfrm>
            <a:off x="212587" y="1462087"/>
            <a:ext cx="11443282" cy="4747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2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Interaction with the BGR:</a:t>
            </a:r>
          </a:p>
          <a:p>
            <a:pPr marL="457200" marR="0" lvl="0" indent="-457200" algn="l" defTabSz="914400" rtl="0" eaLnBrk="1" fontAlgn="auto" latinLnBrk="0" hangingPunct="1">
              <a:lnSpc>
                <a:spcPts val="162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building an understanding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of potential future legal models (ERIC, IGO or hybrid as a domestic company with an international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flavour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),</a:t>
            </a:r>
          </a:p>
          <a:p>
            <a:pPr marL="457200" marR="0" lvl="0" indent="-457200" algn="l" defTabSz="914400" rtl="0" eaLnBrk="1" fontAlgn="auto" latinLnBrk="0" hangingPunct="1">
              <a:lnSpc>
                <a:spcPts val="162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1200" dirty="0">
                <a:solidFill>
                  <a:srgbClr val="D5D5D5">
                    <a:lumMod val="10000"/>
                  </a:srgbClr>
                </a:solidFill>
                <a:latin typeface="Calibri" panose="020F0502020204030204"/>
                <a:ea typeface="+mn-ea"/>
              </a:rPr>
              <a:t>identifying the key elements with an impact on the governance options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, </a:t>
            </a:r>
          </a:p>
          <a:p>
            <a:pPr marL="457200" marR="0" lvl="0" indent="-457200" algn="l" defTabSz="914400" rtl="0" eaLnBrk="1" fontAlgn="auto" latinLnBrk="0" hangingPunct="1">
              <a:lnSpc>
                <a:spcPts val="162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gathering good practices and lessons learned from current international science projects (CERN, CTAO, SKAO, ESRF, ESS, EGO)</a:t>
            </a:r>
          </a:p>
          <a:p>
            <a:pPr marL="285750" marR="0" lvl="0" indent="-285750" algn="l" defTabSz="914400" rtl="0" eaLnBrk="1" fontAlgn="auto" latinLnBrk="0" hangingPunct="1">
              <a:lnSpc>
                <a:spcPts val="162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to inform the rules/statutes for the preferred final legal form of ET (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Del.2.3. WP2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ts val="162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to inform the roadmap for establishment of the legal entity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(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Del.2.4. WP2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) </a:t>
            </a:r>
          </a:p>
          <a:p>
            <a:pPr marL="285750" marR="0" lvl="0" indent="-285750" algn="l" defTabSz="914400" rtl="0" eaLnBrk="1" fontAlgn="auto" latinLnBrk="0" hangingPunct="1">
              <a:lnSpc>
                <a:spcPts val="162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162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Interaction with the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ET-Coordinators/Directorate</a:t>
            </a:r>
          </a:p>
          <a:p>
            <a:pPr marL="519691" marR="57799" lvl="0" indent="-479051" algn="l" defTabSz="914400" rtl="0" eaLnBrk="1" fontAlgn="auto" latinLnBrk="0" hangingPunct="1">
              <a:lnSpc>
                <a:spcPts val="1620"/>
              </a:lnSpc>
              <a:spcBef>
                <a:spcPts val="1000"/>
              </a:spcBef>
              <a:spcAft>
                <a:spcPts val="500"/>
              </a:spcAft>
              <a:buClr>
                <a:srgbClr val="008B9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>
                  <a:solidFill>
                    <a:srgbClr val="0042AA"/>
                  </a:solidFill>
                </a:uFill>
                <a:latin typeface="Calibri" panose="020F0502020204030204"/>
                <a:ea typeface="+mn-ea"/>
                <a:cs typeface="+mn-cs"/>
                <a:sym typeface="Minion Pro"/>
              </a:rPr>
              <a:t>With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>
                  <a:solidFill>
                    <a:srgbClr val="0042AA"/>
                  </a:solidFill>
                </a:uFill>
                <a:latin typeface="Calibri" panose="020F0502020204030204"/>
                <a:ea typeface="+mn-ea"/>
                <a:cs typeface="+mn-cs"/>
                <a:sym typeface="Minion Pro"/>
              </a:rPr>
              <a:t> </a:t>
            </a: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>
                  <a:solidFill>
                    <a:srgbClr val="0042AA"/>
                  </a:solidFill>
                </a:uFill>
                <a:latin typeface="Calibri" panose="020F0502020204030204"/>
                <a:ea typeface="+mn-ea"/>
                <a:cs typeface="+mn-cs"/>
                <a:sym typeface="Minion Pro"/>
              </a:rPr>
              <a:t>regard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>
                  <a:solidFill>
                    <a:srgbClr val="0042AA"/>
                  </a:solidFill>
                </a:uFill>
                <a:latin typeface="Calibri" panose="020F0502020204030204"/>
                <a:ea typeface="+mn-ea"/>
                <a:cs typeface="+mn-cs"/>
                <a:sym typeface="Minion Pro"/>
              </a:rPr>
              <a:t> </a:t>
            </a: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>
                  <a:solidFill>
                    <a:srgbClr val="0042AA"/>
                  </a:solidFill>
                </a:uFill>
                <a:latin typeface="Calibri" panose="020F0502020204030204"/>
                <a:ea typeface="+mn-ea"/>
                <a:cs typeface="+mn-cs"/>
                <a:sym typeface="Minion Pro"/>
              </a:rPr>
              <a:t>to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>
                  <a:solidFill>
                    <a:srgbClr val="0042AA"/>
                  </a:solidFill>
                </a:uFill>
                <a:latin typeface="Calibri" panose="020F0502020204030204"/>
                <a:ea typeface="+mn-ea"/>
                <a:cs typeface="+mn-cs"/>
                <a:sym typeface="Minion Pro"/>
              </a:rPr>
              <a:t> </a:t>
            </a: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>
                  <a:solidFill>
                    <a:srgbClr val="0042AA"/>
                  </a:solidFill>
                </a:uFill>
                <a:latin typeface="Calibri" panose="020F0502020204030204"/>
                <a:ea typeface="+mn-ea"/>
                <a:cs typeface="+mn-cs"/>
                <a:sym typeface="Minion Pro"/>
              </a:rPr>
              <a:t>organisational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>
                  <a:solidFill>
                    <a:srgbClr val="0042AA"/>
                  </a:solidFill>
                </a:uFill>
                <a:latin typeface="Calibri" panose="020F0502020204030204"/>
                <a:ea typeface="+mn-ea"/>
                <a:cs typeface="+mn-cs"/>
                <a:sym typeface="Minion Pro"/>
              </a:rPr>
              <a:t> </a:t>
            </a: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>
                  <a:solidFill>
                    <a:srgbClr val="0042AA"/>
                  </a:solidFill>
                </a:uFill>
                <a:latin typeface="Calibri" panose="020F0502020204030204"/>
                <a:ea typeface="+mn-ea"/>
                <a:cs typeface="+mn-cs"/>
                <a:sym typeface="Minion Pro"/>
              </a:rPr>
              <a:t>aspects</a:t>
            </a: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srgbClr val="D5D5D5">
                  <a:lumMod val="10000"/>
                </a:srgbClr>
              </a:solidFill>
              <a:effectLst/>
              <a:uLnTx/>
              <a:uFill>
                <a:solidFill>
                  <a:srgbClr val="0042AA"/>
                </a:solidFill>
              </a:uFill>
              <a:latin typeface="Calibri" panose="020F0502020204030204"/>
              <a:ea typeface="+mn-ea"/>
              <a:cs typeface="+mn-cs"/>
              <a:sym typeface="Minion Pro"/>
            </a:endParaRPr>
          </a:p>
          <a:p>
            <a:pPr marL="519691" marR="57799" lvl="0" indent="-479051" algn="l" defTabSz="914400" rtl="0" eaLnBrk="1" fontAlgn="auto" latinLnBrk="0" hangingPunct="1">
              <a:lnSpc>
                <a:spcPts val="1620"/>
              </a:lnSpc>
              <a:spcBef>
                <a:spcPts val="1000"/>
              </a:spcBef>
              <a:spcAft>
                <a:spcPts val="500"/>
              </a:spcAft>
              <a:buClr>
                <a:srgbClr val="008B9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srgbClr val="D5D5D5">
                  <a:lumMod val="10000"/>
                </a:srgbClr>
              </a:solidFill>
              <a:effectLst/>
              <a:uLnTx/>
              <a:uFill>
                <a:solidFill>
                  <a:srgbClr val="0042AA"/>
                </a:solidFill>
              </a:uFill>
              <a:latin typeface="Calibri" panose="020F0502020204030204"/>
              <a:ea typeface="+mn-ea"/>
              <a:cs typeface="+mn-cs"/>
              <a:sym typeface="Minion Pro"/>
            </a:endParaRPr>
          </a:p>
          <a:p>
            <a:pPr marL="40640" marR="57799" lvl="0" indent="0" algn="l" defTabSz="914400" rtl="0" eaLnBrk="1" fontAlgn="auto" latinLnBrk="0" hangingPunct="1">
              <a:lnSpc>
                <a:spcPts val="1620"/>
              </a:lnSpc>
              <a:spcBef>
                <a:spcPts val="1000"/>
              </a:spcBef>
              <a:spcAft>
                <a:spcPts val="500"/>
              </a:spcAft>
              <a:buClr>
                <a:srgbClr val="008B9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nl-NL" b="1" i="0" u="none" strike="noStrike" kern="0" cap="none" spc="0" normalizeH="0" baseline="0" noProof="0" dirty="0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>
                  <a:solidFill>
                    <a:srgbClr val="0042AA"/>
                  </a:solidFill>
                </a:uFill>
                <a:latin typeface="Calibri" panose="020F0502020204030204"/>
                <a:ea typeface="+mn-ea"/>
                <a:cs typeface="+mn-cs"/>
                <a:sym typeface="Minion Pro"/>
              </a:rPr>
              <a:t>Exchange </a:t>
            </a:r>
            <a:r>
              <a:rPr kumimoji="0" lang="nl-NL" b="1" i="0" u="none" strike="noStrike" kern="0" cap="none" spc="0" normalizeH="0" baseline="0" noProof="0" dirty="0" err="1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>
                  <a:solidFill>
                    <a:srgbClr val="0042AA"/>
                  </a:solidFill>
                </a:uFill>
                <a:latin typeface="Calibri" panose="020F0502020204030204"/>
                <a:ea typeface="+mn-ea"/>
                <a:cs typeface="+mn-cs"/>
                <a:sym typeface="Minion Pro"/>
              </a:rPr>
              <a:t>with</a:t>
            </a:r>
            <a:r>
              <a:rPr kumimoji="0" lang="nl-NL" b="1" i="0" u="none" strike="noStrike" kern="0" cap="none" spc="0" normalizeH="0" baseline="0" noProof="0" dirty="0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>
                  <a:solidFill>
                    <a:srgbClr val="0042AA"/>
                  </a:solidFill>
                </a:uFill>
                <a:latin typeface="Calibri" panose="020F0502020204030204"/>
                <a:ea typeface="+mn-ea"/>
                <a:cs typeface="+mn-cs"/>
                <a:sym typeface="Minion Pro"/>
              </a:rPr>
              <a:t> </a:t>
            </a:r>
            <a:r>
              <a:rPr kumimoji="0" lang="nl-NL" b="1" i="0" u="none" strike="noStrike" kern="0" cap="none" spc="0" normalizeH="0" baseline="0" noProof="0" dirty="0" err="1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>
                  <a:solidFill>
                    <a:srgbClr val="0042AA"/>
                  </a:solidFill>
                </a:uFill>
                <a:latin typeface="Calibri" panose="020F0502020204030204"/>
                <a:ea typeface="+mn-ea"/>
                <a:cs typeface="+mn-cs"/>
                <a:sym typeface="Minion Pro"/>
              </a:rPr>
              <a:t>other</a:t>
            </a:r>
            <a:r>
              <a:rPr kumimoji="0" lang="nl-NL" b="1" i="0" u="none" strike="noStrike" kern="0" cap="none" spc="0" normalizeH="0" baseline="0" noProof="0" dirty="0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>
                  <a:solidFill>
                    <a:srgbClr val="0042AA"/>
                  </a:solidFill>
                </a:uFill>
                <a:latin typeface="Calibri" panose="020F0502020204030204"/>
                <a:ea typeface="+mn-ea"/>
                <a:cs typeface="+mn-cs"/>
                <a:sym typeface="Minion Pro"/>
              </a:rPr>
              <a:t> ET PP </a:t>
            </a:r>
            <a:r>
              <a:rPr kumimoji="0" lang="nl-NL" b="1" i="0" u="none" strike="noStrike" kern="0" cap="none" spc="0" normalizeH="0" baseline="0" noProof="0" dirty="0" err="1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>
                  <a:solidFill>
                    <a:srgbClr val="0042AA"/>
                  </a:solidFill>
                </a:uFill>
                <a:latin typeface="Calibri" panose="020F0502020204030204"/>
                <a:ea typeface="+mn-ea"/>
                <a:cs typeface="+mn-cs"/>
                <a:sym typeface="Minion Pro"/>
              </a:rPr>
              <a:t>workpackages</a:t>
            </a:r>
            <a:r>
              <a:rPr kumimoji="0" lang="nl-NL" b="1" i="0" u="none" strike="noStrike" kern="0" cap="none" spc="0" normalizeH="0" baseline="0" noProof="0" dirty="0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>
                  <a:solidFill>
                    <a:srgbClr val="0042AA"/>
                  </a:solidFill>
                </a:uFill>
                <a:latin typeface="Calibri" panose="020F0502020204030204"/>
                <a:ea typeface="+mn-ea"/>
                <a:cs typeface="+mn-cs"/>
                <a:sym typeface="Minion Pro"/>
              </a:rPr>
              <a:t>:</a:t>
            </a:r>
          </a:p>
          <a:p>
            <a:pPr marL="519691" marR="57799" lvl="0" indent="-479051" algn="l" defTabSz="914400" rtl="0" eaLnBrk="1" fontAlgn="auto" latinLnBrk="0" hangingPunct="1">
              <a:lnSpc>
                <a:spcPts val="1620"/>
              </a:lnSpc>
              <a:spcBef>
                <a:spcPts val="1000"/>
              </a:spcBef>
              <a:spcAft>
                <a:spcPts val="500"/>
              </a:spcAft>
              <a:buClr>
                <a:srgbClr val="008B9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>
                  <a:solidFill>
                    <a:srgbClr val="0042AA"/>
                  </a:solidFill>
                </a:uFill>
                <a:latin typeface="Calibri" panose="020F0502020204030204"/>
                <a:ea typeface="+mn-ea"/>
                <a:cs typeface="+mn-cs"/>
                <a:sym typeface="Minion Pro"/>
              </a:rPr>
              <a:t>Input </a:t>
            </a: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>
                  <a:solidFill>
                    <a:srgbClr val="0042AA"/>
                  </a:solidFill>
                </a:uFill>
                <a:latin typeface="Calibri" panose="020F0502020204030204"/>
                <a:ea typeface="+mn-ea"/>
                <a:cs typeface="+mn-cs"/>
                <a:sym typeface="Minion Pro"/>
              </a:rPr>
              <a:t>for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>
                  <a:solidFill>
                    <a:srgbClr val="0042AA"/>
                  </a:solidFill>
                </a:uFill>
                <a:latin typeface="Calibri" panose="020F0502020204030204"/>
                <a:ea typeface="+mn-ea"/>
                <a:cs typeface="+mn-cs"/>
                <a:sym typeface="Minion Pro"/>
              </a:rPr>
              <a:t> </a:t>
            </a: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>
                  <a:solidFill>
                    <a:srgbClr val="0042AA"/>
                  </a:solidFill>
                </a:uFill>
                <a:latin typeface="Calibri" panose="020F0502020204030204"/>
                <a:ea typeface="+mn-ea"/>
                <a:cs typeface="+mn-cs"/>
                <a:sym typeface="Minion Pro"/>
              </a:rPr>
              <a:t>governance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>
                  <a:solidFill>
                    <a:srgbClr val="0042AA"/>
                  </a:solidFill>
                </a:uFill>
                <a:latin typeface="Calibri" panose="020F0502020204030204"/>
                <a:ea typeface="+mn-ea"/>
                <a:cs typeface="+mn-cs"/>
                <a:sym typeface="Minion Pro"/>
              </a:rPr>
              <a:t> </a:t>
            </a: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>
                  <a:solidFill>
                    <a:srgbClr val="0042AA"/>
                  </a:solidFill>
                </a:uFill>
                <a:latin typeface="Calibri" panose="020F0502020204030204"/>
                <a:ea typeface="+mn-ea"/>
                <a:cs typeface="+mn-cs"/>
                <a:sym typeface="Minion Pro"/>
              </a:rPr>
              <a:t>requirements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>
                  <a:solidFill>
                    <a:srgbClr val="0042AA"/>
                  </a:solidFill>
                </a:uFill>
                <a:latin typeface="Calibri" panose="020F0502020204030204"/>
                <a:ea typeface="+mn-ea"/>
                <a:cs typeface="+mn-cs"/>
                <a:sym typeface="Minion Pro"/>
              </a:rPr>
              <a:t> </a:t>
            </a:r>
          </a:p>
          <a:p>
            <a:pPr marL="519691" marR="57799" lvl="0" indent="-479051" algn="l" defTabSz="914400" rtl="0" eaLnBrk="1" fontAlgn="auto" latinLnBrk="0" hangingPunct="1">
              <a:lnSpc>
                <a:spcPts val="1620"/>
              </a:lnSpc>
              <a:spcBef>
                <a:spcPts val="1000"/>
              </a:spcBef>
              <a:spcAft>
                <a:spcPts val="500"/>
              </a:spcAft>
              <a:buClr>
                <a:srgbClr val="008B9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>
                  <a:solidFill>
                    <a:srgbClr val="0042AA"/>
                  </a:solidFill>
                </a:uFill>
                <a:latin typeface="Calibri" panose="020F0502020204030204"/>
                <a:ea typeface="+mn-ea"/>
                <a:cs typeface="+mn-cs"/>
                <a:sym typeface="Minion Pro"/>
              </a:rPr>
              <a:t>WP3, WP7, WP5: e.g. </a:t>
            </a: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>
                  <a:solidFill>
                    <a:srgbClr val="0042AA"/>
                  </a:solidFill>
                </a:uFill>
                <a:latin typeface="Calibri" panose="020F0502020204030204"/>
                <a:ea typeface="+mn-ea"/>
                <a:cs typeface="+mn-cs"/>
                <a:sym typeface="Minion Pro"/>
              </a:rPr>
              <a:t>balanced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>
                  <a:solidFill>
                    <a:srgbClr val="0042AA"/>
                  </a:solidFill>
                </a:uFill>
                <a:latin typeface="Calibri" panose="020F0502020204030204"/>
                <a:ea typeface="+mn-ea"/>
                <a:cs typeface="+mn-cs"/>
                <a:sym typeface="Minion Pro"/>
              </a:rPr>
              <a:t> return on investment, </a:t>
            </a: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>
                  <a:solidFill>
                    <a:srgbClr val="0042AA"/>
                  </a:solidFill>
                </a:uFill>
                <a:latin typeface="Calibri" panose="020F0502020204030204"/>
                <a:ea typeface="+mn-ea"/>
                <a:cs typeface="+mn-cs"/>
                <a:sym typeface="Minion Pro"/>
              </a:rPr>
              <a:t>procurement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>
                  <a:solidFill>
                    <a:srgbClr val="0042AA"/>
                  </a:solidFill>
                </a:uFill>
                <a:latin typeface="Calibri" panose="020F0502020204030204"/>
                <a:ea typeface="+mn-ea"/>
                <a:cs typeface="+mn-cs"/>
                <a:sym typeface="Minion Pro"/>
              </a:rPr>
              <a:t>, </a:t>
            </a: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>
                  <a:solidFill>
                    <a:srgbClr val="0042AA"/>
                  </a:solidFill>
                </a:uFill>
                <a:latin typeface="Calibri" panose="020F0502020204030204"/>
                <a:ea typeface="+mn-ea"/>
                <a:cs typeface="+mn-cs"/>
                <a:sym typeface="Minion Pro"/>
              </a:rPr>
              <a:t>beneficial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>
                  <a:solidFill>
                    <a:srgbClr val="0042AA"/>
                  </a:solidFill>
                </a:uFill>
                <a:latin typeface="Calibri" panose="020F0502020204030204"/>
                <a:ea typeface="+mn-ea"/>
                <a:cs typeface="+mn-cs"/>
                <a:sym typeface="Minion Pro"/>
              </a:rPr>
              <a:t> </a:t>
            </a: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>
                  <a:solidFill>
                    <a:srgbClr val="0042AA"/>
                  </a:solidFill>
                </a:uFill>
                <a:latin typeface="Calibri" panose="020F0502020204030204"/>
                <a:ea typeface="+mn-ea"/>
                <a:cs typeface="+mn-cs"/>
                <a:sym typeface="Minion Pro"/>
              </a:rPr>
              <a:t>tax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D5D5D5">
                    <a:lumMod val="10000"/>
                  </a:srgbClr>
                </a:solidFill>
                <a:effectLst/>
                <a:uLnTx/>
                <a:uFill>
                  <a:solidFill>
                    <a:srgbClr val="0042AA"/>
                  </a:solidFill>
                </a:uFill>
                <a:latin typeface="Calibri" panose="020F0502020204030204"/>
                <a:ea typeface="+mn-ea"/>
                <a:cs typeface="+mn-cs"/>
                <a:sym typeface="Minion Pro"/>
              </a:rPr>
              <a:t> regime, financial model</a:t>
            </a:r>
          </a:p>
        </p:txBody>
      </p:sp>
      <p:pic>
        <p:nvPicPr>
          <p:cNvPr id="83" name="Google Shape;83;p3" title="13_ET_horizontal-USE ONLY AS WEBSITE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0301" y="136530"/>
            <a:ext cx="3195075" cy="8783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"/>
          <p:cNvSpPr txBox="1"/>
          <p:nvPr/>
        </p:nvSpPr>
        <p:spPr>
          <a:xfrm>
            <a:off x="883919" y="6444169"/>
            <a:ext cx="2651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15/05/2025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 txBox="1"/>
          <p:nvPr/>
        </p:nvSpPr>
        <p:spPr>
          <a:xfrm>
            <a:off x="4084319" y="6457701"/>
            <a:ext cx="402336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n-US" sz="1400" b="0" i="1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Project: 101079696 — ET-PP, </a:t>
            </a:r>
            <a:r>
              <a:rPr lang="en-US" i="1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2nd</a:t>
            </a:r>
            <a:r>
              <a:rPr lang="en-US" sz="1400" b="0" i="1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review meeting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166868" y="136525"/>
            <a:ext cx="82151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3200" b="1" dirty="0">
                <a:solidFill>
                  <a:srgbClr val="1317F5"/>
                </a:solidFill>
              </a:rPr>
              <a:t>ET working assumptions</a:t>
            </a:r>
            <a:endParaRPr sz="3200" b="1" dirty="0">
              <a:solidFill>
                <a:srgbClr val="1317F5"/>
              </a:solidFill>
            </a:endParaRPr>
          </a:p>
        </p:txBody>
      </p:sp>
      <p:sp>
        <p:nvSpPr>
          <p:cNvPr id="100" name="Google Shape;100;p5"/>
          <p:cNvSpPr txBox="1"/>
          <p:nvPr/>
        </p:nvSpPr>
        <p:spPr>
          <a:xfrm>
            <a:off x="883919" y="6444169"/>
            <a:ext cx="2651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15/05/2025</a:t>
            </a:r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5"/>
          <p:cNvSpPr txBox="1"/>
          <p:nvPr/>
        </p:nvSpPr>
        <p:spPr>
          <a:xfrm>
            <a:off x="609246" y="1819878"/>
            <a:ext cx="10051701" cy="2984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ET </a:t>
            </a:r>
            <a:r>
              <a:rPr lang="nl-NL" sz="1600" b="1" dirty="0" err="1">
                <a:latin typeface="Calibri"/>
                <a:cs typeface="Calibri"/>
                <a:sym typeface="Calibri"/>
              </a:rPr>
              <a:t>working</a:t>
            </a: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nl-NL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assumptions</a:t>
            </a: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endParaRPr kumimoji="0" lang="nl-N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E.g. According </a:t>
            </a:r>
            <a:r>
              <a:rPr kumimoji="0" lang="nl-NL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to</a:t>
            </a: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ESFRI </a:t>
            </a:r>
            <a:r>
              <a:rPr kumimoji="0" lang="nl-NL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application</a:t>
            </a: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is ET a single site </a:t>
            </a:r>
            <a:r>
              <a:rPr kumimoji="0" lang="nl-NL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observatory</a:t>
            </a: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nl-NL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with</a:t>
            </a: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a </a:t>
            </a:r>
            <a:r>
              <a:rPr kumimoji="0" lang="nl-NL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Headquarter</a:t>
            </a: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and datacenter.</a:t>
            </a:r>
            <a:r>
              <a:rPr lang="en-US" sz="16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Calibri"/>
              </a:rPr>
              <a:t> </a:t>
            </a:r>
            <a:br>
              <a:rPr lang="en-US" sz="1600" b="1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Calibri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Calibri"/>
              </a:rPr>
              <a:t>However, multiple site configurations are being discussed within the ET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Calibri"/>
              </a:rPr>
              <a:t>organisation</a:t>
            </a:r>
            <a:r>
              <a:rPr lang="nl-NL" sz="16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 and ET </a:t>
            </a:r>
            <a:r>
              <a:rPr lang="nl-NL" sz="1600" dirty="0" err="1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Collaboration</a:t>
            </a:r>
            <a:r>
              <a:rPr lang="nl-NL" sz="16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.</a:t>
            </a:r>
            <a:endParaRPr kumimoji="0" lang="nl-NL" sz="16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Parallel </a:t>
            </a:r>
            <a:r>
              <a:rPr kumimoji="0" lang="nl-NL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developments</a:t>
            </a:r>
            <a:r>
              <a: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 </a:t>
            </a:r>
            <a:r>
              <a:rPr kumimoji="0" lang="nl-NL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the</a:t>
            </a: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ET project of </a:t>
            </a:r>
            <a:r>
              <a:rPr kumimoji="0" lang="nl-NL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the</a:t>
            </a: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nl-NL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future</a:t>
            </a: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ET </a:t>
            </a:r>
            <a:r>
              <a:rPr kumimoji="0" lang="nl-NL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organisation</a:t>
            </a: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: instrument-design, </a:t>
            </a:r>
            <a:r>
              <a:rPr kumimoji="0" lang="nl-NL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procurement</a:t>
            </a: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model, financial model, HR model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Later on: possible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revision or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adjustement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 of assu</a:t>
            </a:r>
            <a:r>
              <a:rPr kumimoji="0" lang="en-US" sz="1600" b="1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m</a:t>
            </a:r>
            <a:r>
              <a:rPr kumimoji="0" lang="en-US" sz="1600" b="1" i="0" u="none" strike="noStrike" kern="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p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tions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This 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ight have an i</a:t>
            </a:r>
            <a:r>
              <a:rPr kumimoji="0" lang="en-US" sz="1600" b="0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pact on the preferred legal model preferred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Legal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  <a:sym typeface="Calibri"/>
              </a:rPr>
              <a:t>Structure follows function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02" name="Google Shape;102;p5" title="13_ET_horizontal-USE ONLY AS WEBSITE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0301" y="136530"/>
            <a:ext cx="3195075" cy="878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847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 txBox="1"/>
          <p:nvPr/>
        </p:nvSpPr>
        <p:spPr>
          <a:xfrm>
            <a:off x="4084319" y="6457701"/>
            <a:ext cx="402336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n-US" sz="1400" b="0" i="1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Project: 101079696 — ET-PP, </a:t>
            </a:r>
            <a:r>
              <a:rPr lang="en-US" i="1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2nd</a:t>
            </a:r>
            <a:r>
              <a:rPr lang="en-US" sz="1400" b="0" i="1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review meeting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166868" y="136525"/>
            <a:ext cx="82151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1317F5"/>
                </a:solidFill>
                <a:latin typeface="Calibri"/>
                <a:ea typeface="Calibri"/>
                <a:cs typeface="Calibri"/>
                <a:sym typeface="Calibri"/>
              </a:rPr>
              <a:t>WP 2: Deliverables </a:t>
            </a:r>
            <a:endParaRPr sz="3200" b="1" dirty="0">
              <a:solidFill>
                <a:srgbClr val="1317F5"/>
              </a:solidFill>
            </a:endParaRPr>
          </a:p>
        </p:txBody>
      </p:sp>
      <p:sp>
        <p:nvSpPr>
          <p:cNvPr id="100" name="Google Shape;100;p5"/>
          <p:cNvSpPr txBox="1"/>
          <p:nvPr/>
        </p:nvSpPr>
        <p:spPr>
          <a:xfrm>
            <a:off x="883919" y="6444169"/>
            <a:ext cx="2651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15/05/2025</a:t>
            </a:r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5"/>
          <p:cNvSpPr txBox="1"/>
          <p:nvPr/>
        </p:nvSpPr>
        <p:spPr>
          <a:xfrm>
            <a:off x="609246" y="1819878"/>
            <a:ext cx="10051701" cy="4998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600" b="1" i="1" u="none" strike="noStrike" kern="0" cap="none" spc="0" normalizeH="0" baseline="0" noProof="0" dirty="0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2.1.  Report </a:t>
            </a:r>
            <a:r>
              <a:rPr kumimoji="0" lang="nl-NL" sz="1600" b="1" i="1" u="none" strike="noStrike" kern="0" cap="none" spc="0" normalizeH="0" baseline="0" noProof="0" dirty="0" err="1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providing</a:t>
            </a:r>
            <a:r>
              <a:rPr kumimoji="0" lang="nl-NL" sz="1600" b="1" i="1" u="none" strike="noStrike" kern="0" cap="none" spc="0" normalizeH="0" baseline="0" noProof="0" dirty="0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options </a:t>
            </a:r>
            <a:r>
              <a:rPr kumimoji="0" lang="nl-NL" sz="1600" b="1" i="1" u="none" strike="noStrike" kern="0" cap="none" spc="0" normalizeH="0" baseline="0" noProof="0" dirty="0" err="1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for</a:t>
            </a:r>
            <a:r>
              <a:rPr kumimoji="0" lang="nl-NL" sz="1600" b="1" i="1" u="none" strike="noStrike" kern="0" cap="none" spc="0" normalizeH="0" baseline="0" noProof="0" dirty="0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a </a:t>
            </a:r>
            <a:r>
              <a:rPr kumimoji="0" lang="nl-NL" sz="1600" b="1" i="1" u="none" strike="noStrike" kern="0" cap="none" spc="0" normalizeH="0" baseline="0" noProof="0" dirty="0" err="1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legal</a:t>
            </a:r>
            <a:r>
              <a:rPr kumimoji="0" lang="nl-NL" sz="1600" b="1" i="1" u="none" strike="noStrike" kern="0" cap="none" spc="0" normalizeH="0" baseline="0" noProof="0" dirty="0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</a:t>
            </a:r>
            <a:r>
              <a:rPr kumimoji="0" lang="nl-NL" sz="1600" b="1" i="1" u="none" strike="noStrike" kern="0" cap="none" spc="0" normalizeH="0" baseline="0" noProof="0" dirty="0" err="1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entity</a:t>
            </a:r>
            <a:r>
              <a:rPr kumimoji="0" lang="nl-NL" sz="1600" b="1" i="1" u="none" strike="noStrike" kern="0" cap="none" spc="0" normalizeH="0" baseline="0" noProof="0" dirty="0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(</a:t>
            </a:r>
            <a:r>
              <a:rPr kumimoji="0" lang="nl-NL" sz="1600" b="1" i="1" u="none" strike="noStrike" kern="0" cap="none" spc="0" normalizeH="0" baseline="0" noProof="0" dirty="0" err="1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October</a:t>
            </a:r>
            <a:r>
              <a:rPr kumimoji="0" lang="nl-NL" sz="1600" b="1" i="1" u="none" strike="noStrike" kern="0" cap="none" spc="0" normalizeH="0" baseline="0" noProof="0" dirty="0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2023)</a:t>
            </a:r>
          </a:p>
          <a:p>
            <a:pPr marL="285750" marR="0" lvl="0" indent="-28575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2.2.  Minutes of meetings with involved Ministries (BGR) and EC (October 2023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Calibri"/>
                <a:cs typeface="Arial"/>
                <a:sym typeface="Wingdings" panose="05000000000000000000" pitchFamily="2" charset="2"/>
              </a:rPr>
              <a:t>)</a:t>
            </a:r>
            <a:r>
              <a:rPr kumimoji="0" lang="nl-NL" sz="1600" b="0" i="1" u="none" strike="noStrike" kern="0" cap="none" spc="0" normalizeH="0" baseline="0" noProof="0" dirty="0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endParaRPr kumimoji="0" lang="nl-NL" sz="1600" b="0" i="1" u="none" strike="noStrike" kern="0" cap="none" spc="0" normalizeH="0" baseline="0" noProof="0" dirty="0">
              <a:ln>
                <a:noFill/>
              </a:ln>
              <a:solidFill>
                <a:srgbClr val="1317F5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  <a:p>
            <a:pPr marL="285750" marR="0" lvl="0" indent="-28575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600" b="1" i="1" u="none" strike="noStrike" kern="0" cap="none" spc="0" normalizeH="0" baseline="0" noProof="0" dirty="0" err="1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Revised</a:t>
            </a:r>
            <a:r>
              <a:rPr kumimoji="0" lang="nl-NL" sz="1600" b="1" i="1" u="none" strike="noStrike" kern="0" cap="none" spc="0" normalizeH="0" baseline="0" noProof="0" dirty="0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Del 2.1. </a:t>
            </a:r>
            <a:r>
              <a:rPr kumimoji="0" lang="nl-NL" sz="1600" b="1" i="1" u="none" strike="noStrike" kern="0" cap="none" spc="0" normalizeH="0" baseline="0" noProof="0" dirty="0" err="1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Study</a:t>
            </a:r>
            <a:r>
              <a:rPr kumimoji="0" lang="nl-NL" sz="1600" b="1" i="1" u="none" strike="noStrike" kern="0" cap="none" spc="0" normalizeH="0" baseline="0" noProof="0" dirty="0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and analysis on </a:t>
            </a:r>
            <a:r>
              <a:rPr kumimoji="0" lang="nl-NL" sz="1600" b="1" i="1" u="none" strike="noStrike" kern="0" cap="none" spc="0" normalizeH="0" baseline="0" noProof="0" dirty="0" err="1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governance</a:t>
            </a:r>
            <a:r>
              <a:rPr kumimoji="0" lang="nl-NL" sz="1600" b="1" i="1" u="none" strike="noStrike" kern="0" cap="none" spc="0" normalizeH="0" baseline="0" noProof="0" dirty="0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: </a:t>
            </a:r>
            <a:r>
              <a:rPr kumimoji="0" lang="nl-NL" sz="1600" b="1" i="1" u="none" strike="noStrike" kern="0" cap="none" spc="0" normalizeH="0" baseline="0" noProof="0" dirty="0" err="1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Intermediate</a:t>
            </a:r>
            <a:r>
              <a:rPr kumimoji="0" lang="nl-NL" sz="1600" b="1" i="1" u="none" strike="noStrike" kern="0" cap="none" spc="0" normalizeH="0" baseline="0" noProof="0" dirty="0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paper (</a:t>
            </a:r>
            <a:r>
              <a:rPr kumimoji="0" lang="nl-NL" sz="1600" b="1" i="1" u="none" strike="noStrike" kern="0" cap="none" spc="0" normalizeH="0" baseline="0" noProof="0" dirty="0" err="1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March</a:t>
            </a:r>
            <a:r>
              <a:rPr kumimoji="0" lang="nl-NL" sz="1600" b="1" i="1" u="none" strike="noStrike" kern="0" cap="none" spc="0" normalizeH="0" baseline="0" noProof="0" dirty="0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2024)</a:t>
            </a:r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2.3. Legal documents and content for statutes (Q3 2025)</a:t>
            </a:r>
            <a:endParaRPr kumimoji="0" lang="nl-NL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Calibri"/>
              <a:sym typeface="Wingdings" panose="05000000000000000000" pitchFamily="2" charset="2"/>
            </a:endParaRPr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2.4.  Roadmap to establish the legal entity (Q3 2026)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defRPr/>
            </a:pPr>
            <a:r>
              <a:rPr lang="en-US" sz="1600" dirty="0">
                <a:latin typeface="Calibri"/>
              </a:rPr>
              <a:t>---------------------------------------------------------------------------------------------------------------------------------------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2.3. Legal documents and content for statutes (Q3 2025)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  <a:sym typeface="Wingdings" panose="05000000000000000000" pitchFamily="2" charset="2"/>
              </a:rPr>
              <a:t>, </a:t>
            </a: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  <a:sym typeface="Wingdings" panose="05000000000000000000" pitchFamily="2" charset="2"/>
              </a:rPr>
              <a:t>request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  <a:sym typeface="Wingdings" panose="05000000000000000000" pitchFamily="2" charset="2"/>
              </a:rPr>
              <a:t> </a:t>
            </a: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  <a:sym typeface="Wingdings" panose="05000000000000000000" pitchFamily="2" charset="2"/>
              </a:rPr>
              <a:t>for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  <a:sym typeface="Wingdings" panose="05000000000000000000" pitchFamily="2" charset="2"/>
              </a:rPr>
              <a:t> </a:t>
            </a: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  <a:sym typeface="Wingdings" panose="05000000000000000000" pitchFamily="2" charset="2"/>
              </a:rPr>
              <a:t>amendment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  <a:sym typeface="Wingdings" panose="05000000000000000000" pitchFamily="2" charset="2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Considerations</a:t>
            </a:r>
            <a:r>
              <a:rPr kumimoji="0" lang="nl-NL" sz="16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 </a:t>
            </a:r>
            <a:r>
              <a:rPr kumimoji="0" lang="nl-NL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for</a:t>
            </a:r>
            <a:r>
              <a:rPr kumimoji="0" lang="nl-NL" sz="16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 </a:t>
            </a:r>
            <a:r>
              <a:rPr kumimoji="0" lang="nl-NL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request</a:t>
            </a:r>
            <a:r>
              <a:rPr kumimoji="0" lang="nl-NL" sz="16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: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  <a:sym typeface="Wingdings" panose="05000000000000000000" pitchFamily="2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cs typeface="Calibri"/>
                <a:sym typeface="Wingdings" panose="05000000000000000000" pitchFamily="2" charset="2"/>
              </a:rPr>
              <a:t>preliminary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 state of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discussion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 in BGR  consensus on a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preferred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legal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framework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not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cs typeface="Calibri"/>
                <a:sym typeface="Wingdings" panose="05000000000000000000" pitchFamily="2" charset="2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cs typeface="Calibri"/>
                <a:sym typeface="Wingdings" panose="05000000000000000000" pitchFamily="2" charset="2"/>
              </a:rPr>
              <a:t>before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cs typeface="Calibri"/>
                <a:sym typeface="Wingdings" panose="05000000000000000000" pitchFamily="2" charset="2"/>
              </a:rPr>
              <a:t> Q2 25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  <a:sym typeface="Wingdings" panose="05000000000000000000" pitchFamily="2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experience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from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other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 large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scale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 research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infrastructures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with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regard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to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the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lenght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 of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negotiation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 panose="05000000000000000000" pitchFamily="2" charset="2"/>
              </a:rPr>
              <a:t>process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  <a:sym typeface="Wingdings" panose="05000000000000000000" pitchFamily="2" charset="2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60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Possible options discussed in </a:t>
            </a:r>
            <a:r>
              <a:rPr lang="en-US" sz="1600" i="1" dirty="0">
                <a:solidFill>
                  <a:srgbClr val="FF0000"/>
                </a:solidFill>
                <a:latin typeface="Calibri"/>
              </a:rPr>
              <a:t>October 24 (</a:t>
            </a:r>
            <a:r>
              <a:rPr kumimoji="0" lang="en-US" sz="160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Midterm review):</a:t>
            </a:r>
          </a:p>
          <a:p>
            <a:pPr marL="285750" marR="0" lvl="0" indent="-28575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Extension of the deadline until M47 and </a:t>
            </a:r>
          </a:p>
          <a:p>
            <a:pPr marL="285750" marR="0" lvl="0" indent="-28575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ontent change: draft legal documents and content for draft statutes.</a:t>
            </a:r>
            <a:endParaRPr kumimoji="0" lang="en-US" sz="160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/>
                <a:sym typeface="Calibri"/>
              </a:rPr>
              <a:t>Extension until M47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/>
                <a:sym typeface="Calibri"/>
              </a:rPr>
              <a:t>; with the note that </a:t>
            </a:r>
            <a:r>
              <a:rPr kumimoji="0" lang="en-GB" sz="16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  <a:sym typeface="Calibri"/>
              </a:rPr>
              <a:t>a request for a content change may be needed in the future, depending on how discussions progress in terms of the geometry, site selection and legal framework.</a:t>
            </a:r>
            <a:endParaRPr kumimoji="0" lang="nl-NL" sz="16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Calibri"/>
              <a:sym typeface="Calibri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sz="1600" dirty="0">
                <a:solidFill>
                  <a:srgbClr val="FF0000"/>
                </a:solidFill>
                <a:latin typeface="Calibri"/>
              </a:rPr>
              <a:t> 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nl-NL" sz="1700" b="0" i="1" u="none" strike="noStrike" kern="0" cap="none" spc="0" normalizeH="0" baseline="0" noProof="0" dirty="0">
              <a:ln>
                <a:noFill/>
              </a:ln>
              <a:solidFill>
                <a:srgbClr val="21AF8A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  <p:pic>
        <p:nvPicPr>
          <p:cNvPr id="102" name="Google Shape;102;p5" title="13_ET_horizontal-USE ONLY AS WEBSITE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0301" y="136530"/>
            <a:ext cx="3195075" cy="8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/>
          <p:nvPr/>
        </p:nvSpPr>
        <p:spPr>
          <a:xfrm>
            <a:off x="4084319" y="6430701"/>
            <a:ext cx="402336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n-US" sz="1400" b="0" i="1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Project: 101079696 — ET-PP, </a:t>
            </a:r>
            <a:r>
              <a:rPr lang="en-US" i="1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i="1" baseline="300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i="1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1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review meeting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"/>
          <p:cNvSpPr txBox="1">
            <a:spLocks noGrp="1"/>
          </p:cNvSpPr>
          <p:nvPr>
            <p:ph type="title"/>
          </p:nvPr>
        </p:nvSpPr>
        <p:spPr>
          <a:xfrm>
            <a:off x="166868" y="136525"/>
            <a:ext cx="118981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1317F5"/>
                </a:solidFill>
                <a:latin typeface="Calibri"/>
                <a:ea typeface="Calibri"/>
                <a:cs typeface="Calibri"/>
                <a:sym typeface="Calibri"/>
              </a:rPr>
              <a:t>WP 2: Critical risks, deviations from Annex I, contingency plans</a:t>
            </a:r>
            <a:endParaRPr sz="3200" b="1" dirty="0">
              <a:solidFill>
                <a:srgbClr val="1317F5"/>
              </a:solidFill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350520" y="1714500"/>
            <a:ext cx="11756936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5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Deliverables (2024-2026)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2.3.  Legal documents and content for statutes (Q3 2025)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2.4.  Roadmap to establish the legal entity (Q3 2026)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5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Risks</a:t>
            </a:r>
          </a:p>
          <a:p>
            <a:pPr marL="285750" marR="0" lvl="0" indent="-28575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Extension of decision making timelines with an impact on the governance: </a:t>
            </a:r>
          </a:p>
          <a:p>
            <a:pPr lvl="3" defTabSz="825500">
              <a:buClrTx/>
              <a:buSzPct val="100000"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	Instrument-design, procurement model, site selection, funding model</a:t>
            </a:r>
          </a:p>
          <a:p>
            <a:pPr marL="285750" marR="0" lvl="0" indent="-28575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WP2 depends on the input from BGR (ET decision making body), if the input for the long term and/or intermediate entity is not timely exchanged: </a:t>
            </a:r>
          </a:p>
          <a:p>
            <a:pPr marR="0" lvl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sz="1500" dirty="0">
                <a:latin typeface="Calibri"/>
                <a:cs typeface="Calibri"/>
                <a:sym typeface="Calibri"/>
              </a:rPr>
              <a:t>	- 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WP2 is unable to deliver the legal documents ( Del.2.3.) within the ETPP project timeline</a:t>
            </a:r>
          </a:p>
          <a:p>
            <a:pPr marR="0" lvl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sz="1500" dirty="0">
                <a:latin typeface="Calibri"/>
                <a:cs typeface="Calibri"/>
                <a:sym typeface="Calibri"/>
              </a:rPr>
              <a:t>                    - The level of accuracy of the  Roadmap to establish the final legal entity (Del.2.4.) might be low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15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Risk Mitigation </a:t>
            </a:r>
          </a:p>
          <a:p>
            <a:pPr marL="285750" marR="0" lvl="0" indent="-28575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500" dirty="0">
                <a:latin typeface="Calibri"/>
                <a:cs typeface="Calibri"/>
                <a:sym typeface="Calibri"/>
              </a:rPr>
              <a:t>Increased 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interaction with BGR, </a:t>
            </a:r>
            <a:r>
              <a:rPr lang="en-US" sz="1500" dirty="0">
                <a:latin typeface="Calibri"/>
                <a:cs typeface="Calibri"/>
                <a:sym typeface="Calibri"/>
              </a:rPr>
              <a:t>direct link to BGR secretary, invitation to WP2 meeting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285750" marR="0" lvl="0" indent="-28575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500" dirty="0">
                <a:latin typeface="Calibri"/>
                <a:cs typeface="Calibri"/>
                <a:sym typeface="Calibri"/>
              </a:rPr>
              <a:t>Initiation of (in-person) workshops to facilitate informative discussions: BGR experts, ETO, ETPP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285750" marR="0" lvl="0" indent="-28575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Interaction with the other ETPP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workpackages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(WP3,WP7) to define relevant aspects (e.g. financial model and procurement strategy)</a:t>
            </a:r>
          </a:p>
          <a:p>
            <a:pPr marL="285750" marR="0" lvl="0" indent="-28575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500" dirty="0">
                <a:latin typeface="Calibri"/>
                <a:cs typeface="Calibri"/>
                <a:sym typeface="Calibri"/>
              </a:rPr>
              <a:t>Interaction with 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BGR experts on specific items  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4" title="13_ET_horizontal-USE ONLY AS WEBSITE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17225" y="136528"/>
            <a:ext cx="1548150" cy="4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4"/>
          <p:cNvSpPr txBox="1"/>
          <p:nvPr/>
        </p:nvSpPr>
        <p:spPr>
          <a:xfrm>
            <a:off x="883919" y="6444169"/>
            <a:ext cx="2651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15/05/2025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/>
          <p:nvPr/>
        </p:nvSpPr>
        <p:spPr>
          <a:xfrm>
            <a:off x="4084319" y="6430701"/>
            <a:ext cx="402336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n-US" sz="1400" b="0" i="1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Project: 101079696 — ET-PP, </a:t>
            </a:r>
            <a:r>
              <a:rPr lang="en-US" i="1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2nd</a:t>
            </a:r>
            <a:r>
              <a:rPr lang="en-US" sz="1400" b="0" i="1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review meeting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6"/>
          <p:cNvSpPr txBox="1">
            <a:spLocks noGrp="1"/>
          </p:cNvSpPr>
          <p:nvPr>
            <p:ph type="title"/>
          </p:nvPr>
        </p:nvSpPr>
        <p:spPr>
          <a:xfrm>
            <a:off x="166868" y="136525"/>
            <a:ext cx="107678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1317F5"/>
                </a:solidFill>
                <a:latin typeface="Calibri"/>
                <a:ea typeface="Calibri"/>
                <a:cs typeface="Calibri"/>
                <a:sym typeface="Calibri"/>
              </a:rPr>
              <a:t>WP 2: Contribution from each partner</a:t>
            </a:r>
            <a:endParaRPr sz="3200" b="1" dirty="0">
              <a:solidFill>
                <a:srgbClr val="1317F5"/>
              </a:solidFill>
            </a:endParaRPr>
          </a:p>
        </p:txBody>
      </p:sp>
      <p:graphicFrame>
        <p:nvGraphicFramePr>
          <p:cNvPr id="110" name="Google Shape;110;p6"/>
          <p:cNvGraphicFramePr/>
          <p:nvPr>
            <p:extLst>
              <p:ext uri="{D42A27DB-BD31-4B8C-83A1-F6EECF244321}">
                <p14:modId xmlns:p14="http://schemas.microsoft.com/office/powerpoint/2010/main" val="2931442678"/>
              </p:ext>
            </p:extLst>
          </p:nvPr>
        </p:nvGraphicFramePr>
        <p:xfrm>
          <a:off x="9940253" y="5141353"/>
          <a:ext cx="66600" cy="254560"/>
        </p:xfrm>
        <a:graphic>
          <a:graphicData uri="http://schemas.openxmlformats.org/drawingml/2006/table">
            <a:tbl>
              <a:tblPr>
                <a:noFill/>
                <a:tableStyleId>{1D242F2F-AADB-4F88-B589-22398603322B}</a:tableStyleId>
              </a:tblPr>
              <a:tblGrid>
                <a:gridCol w="6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lang="en-US" sz="1400" u="none" strike="noStrike" cap="none" dirty="0"/>
                    </a:p>
                  </a:txBody>
                  <a:tcPr marL="20600" marR="20600" marT="20600" marB="206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1" name="Google Shape;111;p6"/>
          <p:cNvSpPr txBox="1"/>
          <p:nvPr/>
        </p:nvSpPr>
        <p:spPr>
          <a:xfrm>
            <a:off x="854603" y="5927996"/>
            <a:ext cx="16661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PMs used = 38%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6" title="13_ET_horizontal-USE ONLY AS WEBSITE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9275" y="136526"/>
            <a:ext cx="2366100" cy="65044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6"/>
          <p:cNvSpPr txBox="1"/>
          <p:nvPr/>
        </p:nvSpPr>
        <p:spPr>
          <a:xfrm>
            <a:off x="1036319" y="6596569"/>
            <a:ext cx="2651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15/05/2025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EF8AAC7-25C2-CB89-2758-4837A5D44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147" y="1072131"/>
            <a:ext cx="8892540" cy="48493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/>
          <p:nvPr/>
        </p:nvSpPr>
        <p:spPr>
          <a:xfrm>
            <a:off x="4084319" y="6430701"/>
            <a:ext cx="402336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n-US" sz="1400" b="0" i="1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Project: 101079696 — ET-PP, </a:t>
            </a:r>
            <a:r>
              <a:rPr lang="en-US" i="1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2nd</a:t>
            </a:r>
            <a:r>
              <a:rPr lang="en-US" sz="1400" b="0" i="1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review meeting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166868" y="136525"/>
            <a:ext cx="107678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1317F5"/>
                </a:solidFill>
                <a:latin typeface="Calibri"/>
                <a:ea typeface="Calibri"/>
                <a:cs typeface="Calibri"/>
                <a:sym typeface="Calibri"/>
              </a:rPr>
              <a:t>WP 2: update activities 2024</a:t>
            </a:r>
            <a:endParaRPr sz="3200" b="1" dirty="0">
              <a:solidFill>
                <a:srgbClr val="1317F5"/>
              </a:solidFill>
            </a:endParaRPr>
          </a:p>
        </p:txBody>
      </p:sp>
      <p:sp>
        <p:nvSpPr>
          <p:cNvPr id="120" name="Google Shape;120;p7"/>
          <p:cNvSpPr txBox="1"/>
          <p:nvPr/>
        </p:nvSpPr>
        <p:spPr>
          <a:xfrm>
            <a:off x="883919" y="6444169"/>
            <a:ext cx="2651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15/05/2025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7" title="13_ET_horizontal-USE ONLY AS WEBSITE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0301" y="136530"/>
            <a:ext cx="3195075" cy="8783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75AE5D0-5635-E683-0391-9FC57EDCC9C2}"/>
              </a:ext>
            </a:extLst>
          </p:cNvPr>
          <p:cNvSpPr txBox="1"/>
          <p:nvPr/>
        </p:nvSpPr>
        <p:spPr>
          <a:xfrm>
            <a:off x="372140" y="803153"/>
            <a:ext cx="10271051" cy="5722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nl-NL" b="1" dirty="0">
              <a:solidFill>
                <a:srgbClr val="1317F5"/>
              </a:solidFill>
              <a:latin typeface="Calibri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nl-NL" b="1" dirty="0">
                <a:solidFill>
                  <a:schemeClr val="tx1"/>
                </a:solidFill>
                <a:latin typeface="Calibri"/>
              </a:rPr>
              <a:t>Three </a:t>
            </a:r>
            <a:r>
              <a:rPr lang="nl-NL" b="1" dirty="0" err="1">
                <a:solidFill>
                  <a:schemeClr val="tx1"/>
                </a:solidFill>
                <a:latin typeface="Calibri"/>
              </a:rPr>
              <a:t>lines</a:t>
            </a:r>
            <a:r>
              <a:rPr lang="nl-NL" b="1" dirty="0">
                <a:solidFill>
                  <a:schemeClr val="tx1"/>
                </a:solidFill>
                <a:latin typeface="Calibri"/>
              </a:rPr>
              <a:t> of </a:t>
            </a:r>
            <a:r>
              <a:rPr lang="nl-NL" b="1" dirty="0" err="1">
                <a:solidFill>
                  <a:schemeClr val="tx1"/>
                </a:solidFill>
                <a:latin typeface="Calibri"/>
              </a:rPr>
              <a:t>interaction</a:t>
            </a:r>
            <a:r>
              <a:rPr lang="nl-NL" b="1" dirty="0">
                <a:solidFill>
                  <a:schemeClr val="tx1"/>
                </a:solidFill>
                <a:latin typeface="Calibri"/>
              </a:rPr>
              <a:t>: BGR, ETO </a:t>
            </a:r>
            <a:r>
              <a:rPr lang="nl-NL" b="1" dirty="0" err="1">
                <a:solidFill>
                  <a:schemeClr val="tx1"/>
                </a:solidFill>
                <a:latin typeface="Calibri"/>
              </a:rPr>
              <a:t>directorate</a:t>
            </a:r>
            <a:r>
              <a:rPr lang="nl-NL" b="1" dirty="0">
                <a:solidFill>
                  <a:schemeClr val="tx1"/>
                </a:solidFill>
                <a:latin typeface="Calibri"/>
              </a:rPr>
              <a:t>, ETPP </a:t>
            </a:r>
            <a:r>
              <a:rPr lang="nl-NL" b="1" dirty="0" err="1">
                <a:solidFill>
                  <a:schemeClr val="tx1"/>
                </a:solidFill>
                <a:latin typeface="Calibri"/>
              </a:rPr>
              <a:t>workpackages</a:t>
            </a:r>
            <a:r>
              <a:rPr lang="nl-NL" b="1" dirty="0">
                <a:solidFill>
                  <a:schemeClr val="tx1"/>
                </a:solidFill>
                <a:latin typeface="Calibri"/>
              </a:rPr>
              <a:t> (WP3 and WP7)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nl-NL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nl-NL" b="1" dirty="0">
                <a:solidFill>
                  <a:schemeClr val="tx1"/>
                </a:solidFill>
                <a:latin typeface="Calibri"/>
              </a:rPr>
              <a:t>Every 2-3 weeks </a:t>
            </a: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WP2 meetings: Nikhef, INFN and STFC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nl-NL" b="1" i="0" u="none" strike="noStrike" kern="0" cap="none" spc="0" normalizeH="0" baseline="0" noProof="0" dirty="0">
              <a:ln>
                <a:noFill/>
              </a:ln>
              <a:solidFill>
                <a:srgbClr val="1317F5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NL" b="1" i="0" u="none" strike="noStrike" kern="0" cap="none" spc="0" normalizeH="0" baseline="0" noProof="0" dirty="0">
                <a:ln>
                  <a:noFill/>
                </a:ln>
                <a:solidFill>
                  <a:srgbClr val="1317F5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Q1- Q2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NL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BGR-6, </a:t>
            </a:r>
            <a:r>
              <a:rPr kumimoji="0" lang="nl-NL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8 </a:t>
            </a:r>
            <a:r>
              <a:rPr kumimoji="0" lang="nl-NL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March</a:t>
            </a:r>
            <a:r>
              <a:rPr kumimoji="0" lang="nl-NL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2024</a:t>
            </a:r>
            <a:r>
              <a:rPr kumimoji="0" lang="nl-N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, update </a:t>
            </a:r>
            <a:r>
              <a:rPr kumimoji="0" lang="nl-NL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progress</a:t>
            </a:r>
            <a:r>
              <a:rPr kumimoji="0" lang="nl-N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WP2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nl-NL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WP2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developed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a 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draft </a:t>
            </a:r>
            <a:r>
              <a:rPr kumimoji="0" lang="nl-N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MoU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to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establish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a </a:t>
            </a:r>
            <a:r>
              <a:rPr kumimoji="0" lang="nl-NL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joint ETO fund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for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the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ET project and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installation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of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an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ETO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Funders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group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  <a:sym typeface="Calibri"/>
              </a:rPr>
              <a:t>Undersignment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  <a:sym typeface="Calibri"/>
              </a:rPr>
              <a:t> December 2024: Nikhef, INFN, </a:t>
            </a: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  <a:sym typeface="Calibri"/>
              </a:rPr>
              <a:t>Belspo</a:t>
            </a: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  <a:sym typeface="Calibri"/>
              </a:rPr>
              <a:t>, FWO (Nikhef host agency)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nl-NL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WP2-WP3 joint </a:t>
            </a:r>
            <a:r>
              <a:rPr kumimoji="0" lang="nl-NL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session</a:t>
            </a: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</a:t>
            </a:r>
            <a:r>
              <a:rPr kumimoji="0" lang="nl-NL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ETPP </a:t>
            </a:r>
            <a:r>
              <a:rPr kumimoji="0" lang="nl-NL" sz="14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Annual</a:t>
            </a:r>
            <a:r>
              <a:rPr kumimoji="0" lang="nl-NL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(18 </a:t>
            </a:r>
            <a:r>
              <a:rPr kumimoji="0" lang="nl-NL" sz="14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June</a:t>
            </a:r>
            <a:r>
              <a:rPr kumimoji="0" lang="nl-NL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Barcelona): </a:t>
            </a: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development of financial and </a:t>
            </a:r>
            <a:r>
              <a:rPr kumimoji="0" lang="nl-N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legal</a:t>
            </a: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model</a:t>
            </a:r>
            <a:endParaRPr kumimoji="0" lang="nl-NL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nl-NL" dirty="0">
              <a:latin typeface="Calibri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nl-NL" b="1" dirty="0">
              <a:solidFill>
                <a:srgbClr val="1317F5"/>
              </a:solidFill>
              <a:latin typeface="Calibri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nl-NL" b="1" dirty="0">
                <a:solidFill>
                  <a:srgbClr val="1317F5"/>
                </a:solidFill>
                <a:latin typeface="Calibri"/>
              </a:rPr>
              <a:t>Q3-Q4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nl-NL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NL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BGR-7: </a:t>
            </a:r>
            <a:r>
              <a:rPr kumimoji="0" lang="nl-N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4 </a:t>
            </a:r>
            <a:r>
              <a:rPr kumimoji="0" lang="nl-NL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October</a:t>
            </a:r>
            <a:r>
              <a:rPr kumimoji="0" lang="nl-N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2024, </a:t>
            </a:r>
            <a:r>
              <a:rPr kumimoji="0" lang="nl-NL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Cascina</a:t>
            </a:r>
            <a:r>
              <a:rPr kumimoji="0" lang="nl-N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, </a:t>
            </a:r>
            <a:r>
              <a:rPr lang="nl-NL" dirty="0">
                <a:latin typeface="Calibri"/>
              </a:rPr>
              <a:t>g</a:t>
            </a:r>
            <a:r>
              <a:rPr kumimoji="0" lang="nl-NL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overnance</a:t>
            </a:r>
            <a:r>
              <a:rPr kumimoji="0" lang="nl-N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workshop </a:t>
            </a:r>
          </a:p>
          <a:p>
            <a:pPr marL="285750" marR="0" lvl="0" indent="-28575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WP2 </a:t>
            </a:r>
            <a:r>
              <a:rPr kumimoji="0" lang="nl-NL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Discussionpaper</a:t>
            </a:r>
            <a:r>
              <a:rPr kumimoji="0" lang="nl-N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BGR-7, </a:t>
            </a:r>
            <a:r>
              <a:rPr kumimoji="0" lang="nl-NL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including</a:t>
            </a:r>
            <a:r>
              <a:rPr kumimoji="0" lang="nl-N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</a:t>
            </a:r>
            <a:r>
              <a:rPr kumimoji="0" lang="nl-NL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outcome</a:t>
            </a:r>
            <a:r>
              <a:rPr kumimoji="0" lang="nl-N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of WP7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nl-NL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NL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WP2-WP3 joint workshop </a:t>
            </a:r>
            <a:r>
              <a:rPr kumimoji="0" lang="nl-NL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(15 Nov Warsaw): </a:t>
            </a:r>
            <a:r>
              <a:rPr kumimoji="0" lang="nl-N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development of </a:t>
            </a:r>
            <a:r>
              <a:rPr kumimoji="0" lang="nl-NL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sustainable</a:t>
            </a:r>
            <a:r>
              <a:rPr kumimoji="0" lang="nl-N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financial model and </a:t>
            </a:r>
            <a:r>
              <a:rPr kumimoji="0" lang="nl-NL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relation</a:t>
            </a:r>
            <a:r>
              <a:rPr kumimoji="0" lang="nl-N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</a:t>
            </a:r>
            <a:r>
              <a:rPr kumimoji="0" lang="nl-NL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with</a:t>
            </a:r>
            <a:r>
              <a:rPr kumimoji="0" lang="nl-N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</a:t>
            </a:r>
            <a:r>
              <a:rPr kumimoji="0" lang="nl-NL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legal</a:t>
            </a:r>
            <a:r>
              <a:rPr kumimoji="0" lang="nl-N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</a:t>
            </a:r>
            <a:r>
              <a:rPr kumimoji="0" lang="nl-NL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framework</a:t>
            </a:r>
            <a:r>
              <a:rPr kumimoji="0" lang="nl-N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, e.g. HR, </a:t>
            </a:r>
            <a:r>
              <a:rPr kumimoji="0" lang="nl-NL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Procurement</a:t>
            </a:r>
            <a:r>
              <a:rPr kumimoji="0" lang="nl-N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, In Kind </a:t>
            </a:r>
            <a:r>
              <a:rPr kumimoji="0" lang="nl-NL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contribution</a:t>
            </a:r>
            <a:r>
              <a:rPr kumimoji="0" lang="nl-N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(</a:t>
            </a:r>
            <a:r>
              <a:rPr kumimoji="0" lang="nl-NL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keynote</a:t>
            </a:r>
            <a:r>
              <a:rPr kumimoji="0" lang="nl-N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speakers </a:t>
            </a:r>
            <a:r>
              <a:rPr kumimoji="0" lang="nl-NL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from</a:t>
            </a:r>
            <a:r>
              <a:rPr kumimoji="0" lang="nl-N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</a:t>
            </a:r>
            <a:r>
              <a:rPr kumimoji="0" lang="nl-NL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other</a:t>
            </a:r>
            <a:r>
              <a:rPr kumimoji="0" lang="nl-N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</a:t>
            </a:r>
            <a:r>
              <a:rPr kumimoji="0" lang="nl-NL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RI’s</a:t>
            </a:r>
            <a:r>
              <a:rPr kumimoji="0" lang="nl-N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: </a:t>
            </a:r>
            <a:r>
              <a:rPr lang="nl-NL" b="0" i="0" u="none" strike="noStrike" baseline="0" dirty="0">
                <a:latin typeface="Calibri" panose="020F0502020204030204" pitchFamily="34" charset="0"/>
              </a:rPr>
              <a:t>ESS, </a:t>
            </a:r>
            <a:r>
              <a:rPr lang="nl-NL" b="0" i="0" u="none" strike="noStrike" baseline="0" dirty="0" err="1">
                <a:latin typeface="Calibri" panose="020F0502020204030204" pitchFamily="34" charset="0"/>
              </a:rPr>
              <a:t>Xfel</a:t>
            </a:r>
            <a:r>
              <a:rPr lang="nl-NL" b="0" i="0" u="none" strike="noStrike" baseline="0" dirty="0">
                <a:latin typeface="Calibri" panose="020F0502020204030204" pitchFamily="34" charset="0"/>
              </a:rPr>
              <a:t>, ERIC Forum, ELI, SKAO, CTAO</a:t>
            </a:r>
            <a:r>
              <a:rPr kumimoji="0" lang="nl-N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) 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nl-NL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https://indico.ego-gw.it/event/764/page/96-et-pp-wp2wp3-joint-workshop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nl-NL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nl-NL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03DBC83-D517-FBA1-F59F-736496336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5925" y="3249339"/>
            <a:ext cx="2373935" cy="15053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/>
          <p:nvPr/>
        </p:nvSpPr>
        <p:spPr>
          <a:xfrm>
            <a:off x="4084319" y="6430701"/>
            <a:ext cx="402336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n-US" sz="1400" b="0" i="1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Project: 101079696 — ET-PP, </a:t>
            </a:r>
            <a:r>
              <a:rPr lang="en-US" i="1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2nd</a:t>
            </a:r>
            <a:r>
              <a:rPr lang="en-US" sz="1400" b="0" i="1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review meeting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166868" y="136525"/>
            <a:ext cx="107678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1317F5"/>
                </a:solidFill>
                <a:latin typeface="Calibri"/>
                <a:ea typeface="Calibri"/>
                <a:cs typeface="Calibri"/>
                <a:sym typeface="Calibri"/>
              </a:rPr>
              <a:t>WP 2: update activities 2025</a:t>
            </a:r>
            <a:endParaRPr sz="3200" b="1" dirty="0">
              <a:solidFill>
                <a:srgbClr val="1317F5"/>
              </a:solidFill>
            </a:endParaRPr>
          </a:p>
        </p:txBody>
      </p:sp>
      <p:sp>
        <p:nvSpPr>
          <p:cNvPr id="120" name="Google Shape;120;p7"/>
          <p:cNvSpPr txBox="1"/>
          <p:nvPr/>
        </p:nvSpPr>
        <p:spPr>
          <a:xfrm>
            <a:off x="883919" y="6444169"/>
            <a:ext cx="2651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</a:pPr>
            <a:r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15/05/2025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7" title="13_ET_horizontal-USE ONLY AS WEBSITE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0301" y="136530"/>
            <a:ext cx="3195075" cy="8783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75AE5D0-5635-E683-0391-9FC57EDCC9C2}"/>
              </a:ext>
            </a:extLst>
          </p:cNvPr>
          <p:cNvSpPr txBox="1"/>
          <p:nvPr/>
        </p:nvSpPr>
        <p:spPr>
          <a:xfrm>
            <a:off x="372140" y="803153"/>
            <a:ext cx="102710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nl-NL" sz="1600" b="1" dirty="0">
              <a:latin typeface="Calibri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4B392A3-0A3C-F071-40C8-65C160CF979B}"/>
              </a:ext>
            </a:extLst>
          </p:cNvPr>
          <p:cNvSpPr txBox="1"/>
          <p:nvPr/>
        </p:nvSpPr>
        <p:spPr>
          <a:xfrm>
            <a:off x="638355" y="1218651"/>
            <a:ext cx="9394166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500" b="1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In-person WP2 workshop, 9-10 April 2025, </a:t>
            </a:r>
            <a:r>
              <a:rPr kumimoji="0" lang="nl-NL" sz="1500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https://indico.nikhef.nl/event/6380/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For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BGR members and BGR experts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“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Weigthing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key</a:t>
            </a:r>
            <a:r>
              <a:rPr lang="nl-NL" sz="15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Schibsted Grotesk" pitchFamily="2" charset="0"/>
              </a:rPr>
              <a:t>-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elements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with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an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impact on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the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governance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options”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To</a:t>
            </a: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gain</a:t>
            </a: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a </a:t>
            </a:r>
            <a:r>
              <a:rPr kumimoji="0" lang="nl-NL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deeper</a:t>
            </a: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understanding</a:t>
            </a: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, </a:t>
            </a:r>
            <a:r>
              <a:rPr kumimoji="0" lang="nl-NL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from</a:t>
            </a: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all</a:t>
            </a: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perspectives</a:t>
            </a:r>
            <a:endParaRPr kumimoji="0" lang="nl-NL" sz="1200" b="0" i="1" u="none" strike="noStrike" kern="1200" cap="none" spc="0" normalizeH="0" baseline="0" noProof="0" dirty="0">
              <a:ln>
                <a:noFill/>
              </a:ln>
              <a:solidFill>
                <a:srgbClr val="1318F5"/>
              </a:solidFill>
              <a:effectLst/>
              <a:uLnTx/>
              <a:uFillTx/>
              <a:latin typeface="Calibri" panose="020F0502020204030204"/>
              <a:ea typeface="+mn-ea"/>
              <a:cs typeface="Schibsted Grotesk" pitchFamily="2" charset="0"/>
            </a:endParaRPr>
          </a:p>
          <a:p>
            <a:pPr marL="685800" lvl="2" indent="-22860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kumimoji="0" lang="nl-NL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To</a:t>
            </a: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understand</a:t>
            </a: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the</a:t>
            </a: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needs</a:t>
            </a: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of </a:t>
            </a:r>
            <a:r>
              <a:rPr kumimoji="0" lang="nl-NL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the</a:t>
            </a: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ET project and ETO </a:t>
            </a:r>
            <a:r>
              <a:rPr kumimoji="0" lang="nl-NL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organisation</a:t>
            </a:r>
            <a:endParaRPr kumimoji="0" lang="nl-NL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Schibsted Grotesk" pitchFamily="2" charset="0"/>
            </a:endParaRPr>
          </a:p>
          <a:p>
            <a:pPr marL="685800" lvl="2" indent="-22860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kumimoji="0" lang="nl-NL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Explore</a:t>
            </a: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the</a:t>
            </a: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aspects</a:t>
            </a: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of </a:t>
            </a:r>
            <a:r>
              <a:rPr kumimoji="0" lang="nl-NL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the</a:t>
            </a: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topics </a:t>
            </a:r>
            <a:r>
              <a:rPr kumimoji="0" lang="nl-NL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with</a:t>
            </a: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an</a:t>
            </a: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impact on </a:t>
            </a:r>
            <a:r>
              <a:rPr kumimoji="0" lang="nl-NL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governance</a:t>
            </a: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options</a:t>
            </a:r>
          </a:p>
          <a:p>
            <a:pPr marL="685800" lvl="2" indent="-22860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kumimoji="0" lang="nl-NL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Discuss</a:t>
            </a: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the</a:t>
            </a: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various</a:t>
            </a: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experiences</a:t>
            </a: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and </a:t>
            </a:r>
            <a:r>
              <a:rPr kumimoji="0" lang="nl-NL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advices</a:t>
            </a: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of </a:t>
            </a:r>
            <a:r>
              <a:rPr kumimoji="0" lang="nl-NL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participants</a:t>
            </a: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Participants</a:t>
            </a:r>
            <a:r>
              <a:rPr kumimoji="0" lang="nl-NL" sz="1500" b="1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BGR members and BGR experts *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(12) Belgium, Italy, Netherlands, United </a:t>
            </a: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Kingdom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, Germany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	* Poland, France and Spain </a:t>
            </a: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not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able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to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join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in person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ETPP WP2, WP3 and WP7 (6)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ETO (4)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500" b="1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Next steps: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With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the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outcomes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of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this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workshop WP2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will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deliver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a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discussion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starter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for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1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BGR-10 on 3-4 </a:t>
            </a:r>
            <a:r>
              <a:rPr kumimoji="0" lang="nl-NL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June</a:t>
            </a:r>
            <a:r>
              <a:rPr kumimoji="0" lang="nl-NL" sz="1500" b="1" i="0" u="none" strike="noStrike" kern="1200" cap="none" spc="0" normalizeH="0" baseline="0" noProof="0" dirty="0">
                <a:ln>
                  <a:noFill/>
                </a:ln>
                <a:solidFill>
                  <a:srgbClr val="1318F5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Maastricht: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Compile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matrix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with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pro’s and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con’s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lang="nl-NL" sz="15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Schibsted Grotesk" pitchFamily="2" charset="0"/>
              </a:rPr>
              <a:t>for</a:t>
            </a:r>
            <a:r>
              <a:rPr lang="nl-NL" sz="15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the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key-elements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in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each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of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the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3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legal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frameworks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as input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for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a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decision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on a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preferred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legal</a:t>
            </a:r>
            <a:r>
              <a:rPr kumimoji="0" lang="nl-N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 </a:t>
            </a:r>
            <a:r>
              <a:rPr kumimoji="0" lang="nl-NL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Schibsted Grotesk" pitchFamily="2" charset="0"/>
              </a:rPr>
              <a:t>framework</a:t>
            </a:r>
            <a:endParaRPr kumimoji="0" lang="nl-NL" sz="1500" b="0" i="0" u="none" strike="noStrike" kern="1200" cap="none" spc="0" normalizeH="0" baseline="0" noProof="0" dirty="0">
              <a:ln>
                <a:noFill/>
              </a:ln>
              <a:solidFill>
                <a:srgbClr val="1318F5"/>
              </a:solidFill>
              <a:effectLst/>
              <a:uLnTx/>
              <a:uFillTx/>
              <a:latin typeface="Calibri" panose="020F0502020204030204"/>
              <a:ea typeface="+mn-ea"/>
              <a:cs typeface="Schibsted Grotesk" pitchFamily="2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04D1FCB-8879-2135-80DB-13CD0708C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4910" y="1270321"/>
            <a:ext cx="4450466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461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81e63bdd-534e-4aaf-855a-4c017eec7126}" enabled="0" method="" siteId="{81e63bdd-534e-4aaf-855a-4c017eec712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5756</TotalTime>
  <Words>1472</Words>
  <Application>Microsoft Office PowerPoint</Application>
  <PresentationFormat>Breedbeeld</PresentationFormat>
  <Paragraphs>171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Times New Roman</vt:lpstr>
      <vt:lpstr>Univers</vt:lpstr>
      <vt:lpstr>Wingdings</vt:lpstr>
      <vt:lpstr>Tema de Office</vt:lpstr>
      <vt:lpstr>ET-PP WP2: governance and legal aspects 2nd review meeting (RP2) </vt:lpstr>
      <vt:lpstr>Introduction WP2 members </vt:lpstr>
      <vt:lpstr>Objective WP2: to support the ET concept</vt:lpstr>
      <vt:lpstr>ET working assumptions</vt:lpstr>
      <vt:lpstr>WP 2: Deliverables </vt:lpstr>
      <vt:lpstr>WP 2: Critical risks, deviations from Annex I, contingency plans</vt:lpstr>
      <vt:lpstr>WP 2: Contribution from each partner</vt:lpstr>
      <vt:lpstr>WP 2: update activities 2024</vt:lpstr>
      <vt:lpstr>WP 2: update activities 2025</vt:lpstr>
      <vt:lpstr>WP 2: some take aways 9-10 April 2025</vt:lpstr>
      <vt:lpstr>WP 2: next steps 2025-2026</vt:lpstr>
      <vt:lpstr>ET-PP WP2 2nd review meeting (RP2)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Roelofs, M.E.H. [Miriam]</cp:lastModifiedBy>
  <cp:revision>6</cp:revision>
  <dcterms:modified xsi:type="dcterms:W3CDTF">2025-05-13T09:06:08Z</dcterms:modified>
</cp:coreProperties>
</file>