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Schibsted Grotesk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gj4hOt22e/uxjyyzCI7FDxQ6iE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8E05565-12FE-4166-AEA7-7A8FFD832BEF}">
  <a:tblStyle styleId="{F8E05565-12FE-4166-AEA7-7A8FFD832BEF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CDD4EA"/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  <a:fill>
          <a:solidFill>
            <a:srgbClr val="E8EBF5"/>
          </a:solidFill>
        </a:fill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4fc7864250_0_1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7" name="Google Shape;337;g34fc7864250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4fc7864250_0_1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6" name="Google Shape;356;g34fc7864250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2" name="Google Shape;3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7" name="Google Shape;3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0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>
  <p:cSld name="En blanc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>
  <p:cSld name="Contenido con título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9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>
  <p:cSld name="Imagen con títul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20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body" idx="1"/>
          </p:nvPr>
        </p:nvSpPr>
        <p:spPr>
          <a:xfrm>
            <a:off x="838200" y="2044699"/>
            <a:ext cx="10515600" cy="432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34fc7864250_0_7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g34fc7864250_0_7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g34fc7864250_0_7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Encabezado de secció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>
  <p:cSld name="Solo el título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www.nature.com/articles/s41550-022-01612-3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hyperlink" Target="https://www.universiteitleiden.nl/en/research/research-projects/science/cml-new-dutch-lca-guid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lin ang="5400012" scaled="0"/>
          </a:gradFill>
          <a:ln w="9525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19050" dir="5400000" rotWithShape="0">
              <a:srgbClr val="000000">
                <a:alpha val="61176"/>
              </a:srgbClr>
            </a:outerShdw>
            <a:reflection endPos="30000" dist="38100" dir="5400000" fadeDir="5400012" sy="-100000" algn="bl" rotWithShape="0"/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"/>
          <p:cNvSpPr txBox="1">
            <a:spLocks noGrp="1"/>
          </p:cNvSpPr>
          <p:nvPr>
            <p:ph type="title"/>
          </p:nvPr>
        </p:nvSpPr>
        <p:spPr>
          <a:xfrm>
            <a:off x="6568477" y="2555858"/>
            <a:ext cx="4645200" cy="2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Calibri"/>
              <a:buNone/>
            </a:pPr>
            <a:r>
              <a:rPr lang="en-US" sz="3400" b="1" dirty="0">
                <a:solidFill>
                  <a:schemeClr val="lt1"/>
                </a:solidFill>
              </a:rPr>
              <a:t>ET-PP </a:t>
            </a:r>
            <a:r>
              <a:rPr lang="en-US" sz="3400" b="1" dirty="0">
                <a:solidFill>
                  <a:schemeClr val="bg1"/>
                </a:solidFill>
              </a:rPr>
              <a:t>WP9</a:t>
            </a:r>
            <a:br>
              <a:rPr lang="en-US" sz="3400" b="1" dirty="0">
                <a:solidFill>
                  <a:srgbClr val="FFFF00"/>
                </a:solidFill>
              </a:rPr>
            </a:br>
            <a:r>
              <a:rPr lang="en-US" sz="3400" b="1" dirty="0">
                <a:solidFill>
                  <a:schemeClr val="lt1"/>
                </a:solidFill>
              </a:rPr>
              <a:t>2</a:t>
            </a:r>
            <a:r>
              <a:rPr lang="en-US" sz="3400" b="1" baseline="30000" dirty="0">
                <a:solidFill>
                  <a:schemeClr val="lt1"/>
                </a:solidFill>
              </a:rPr>
              <a:t>nd</a:t>
            </a:r>
            <a:r>
              <a:rPr lang="en-US" sz="3400" b="1" dirty="0">
                <a:solidFill>
                  <a:schemeClr val="lt1"/>
                </a:solidFill>
              </a:rPr>
              <a:t> review meeting (RP2)</a:t>
            </a:r>
            <a:endParaRPr sz="3400" b="1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Calibri"/>
              <a:buNone/>
            </a:pPr>
            <a:endParaRPr sz="6100" dirty="0">
              <a:solidFill>
                <a:schemeClr val="lt1"/>
              </a:solidFill>
            </a:endParaRPr>
          </a:p>
        </p:txBody>
      </p:sp>
      <p:sp>
        <p:nvSpPr>
          <p:cNvPr id="63" name="Google Shape;63;p1"/>
          <p:cNvSpPr txBox="1">
            <a:spLocks noGrp="1"/>
          </p:cNvSpPr>
          <p:nvPr>
            <p:ph type="body" idx="1"/>
          </p:nvPr>
        </p:nvSpPr>
        <p:spPr>
          <a:xfrm>
            <a:off x="7077700" y="5537125"/>
            <a:ext cx="4545000" cy="11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</a:pPr>
            <a:r>
              <a:rPr lang="en-US" sz="2000">
                <a:solidFill>
                  <a:srgbClr val="FFFFFF"/>
                </a:solidFill>
              </a:rPr>
              <a:t>15/05/2025</a:t>
            </a:r>
            <a:endParaRPr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</a:pPr>
            <a:r>
              <a:rPr lang="en-US" sz="2000">
                <a:solidFill>
                  <a:srgbClr val="FFFFFF"/>
                </a:solidFill>
              </a:rPr>
              <a:t>Grant agreement: Nº 101079696</a:t>
            </a:r>
            <a:endParaRPr/>
          </a:p>
        </p:txBody>
      </p:sp>
      <p:sp>
        <p:nvSpPr>
          <p:cNvPr id="64" name="Google Shape;64;p1"/>
          <p:cNvSpPr/>
          <p:nvPr/>
        </p:nvSpPr>
        <p:spPr>
          <a:xfrm flipH="1">
            <a:off x="0" y="0"/>
            <a:ext cx="6172783" cy="6858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42" y="0"/>
                </a:lnTo>
                <a:lnTo>
                  <a:pt x="123" y="841"/>
                </a:lnTo>
                <a:cubicBezTo>
                  <a:pt x="42" y="1562"/>
                  <a:pt x="0" y="2293"/>
                  <a:pt x="0" y="3033"/>
                </a:cubicBezTo>
                <a:cubicBezTo>
                  <a:pt x="0" y="10800"/>
                  <a:pt x="4591" y="17602"/>
                  <a:pt x="11464" y="21361"/>
                </a:cubicBezTo>
                <a:lnTo>
                  <a:pt x="11925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"/>
          <p:cNvSpPr/>
          <p:nvPr/>
        </p:nvSpPr>
        <p:spPr>
          <a:xfrm>
            <a:off x="0" y="0"/>
            <a:ext cx="6024155" cy="6858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348" y="0"/>
                </a:lnTo>
                <a:lnTo>
                  <a:pt x="21477" y="895"/>
                </a:lnTo>
                <a:cubicBezTo>
                  <a:pt x="21558" y="1598"/>
                  <a:pt x="21600" y="2311"/>
                  <a:pt x="21600" y="3033"/>
                </a:cubicBezTo>
                <a:cubicBezTo>
                  <a:pt x="21600" y="10972"/>
                  <a:pt x="16563" y="17877"/>
                  <a:pt x="9143" y="21418"/>
                </a:cubicBezTo>
                <a:lnTo>
                  <a:pt x="8738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1" descr="Imagen 13"/>
          <p:cNvPicPr preferRelativeResize="0"/>
          <p:nvPr/>
        </p:nvPicPr>
        <p:blipFill rotWithShape="1">
          <a:blip r:embed="rId3">
            <a:alphaModFix/>
          </a:blip>
          <a:srcRect l="15988" r="16110"/>
          <a:stretch/>
        </p:blipFill>
        <p:spPr>
          <a:xfrm>
            <a:off x="419381" y="770070"/>
            <a:ext cx="4047844" cy="3949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"/>
          <p:cNvSpPr txBox="1"/>
          <p:nvPr/>
        </p:nvSpPr>
        <p:spPr>
          <a:xfrm>
            <a:off x="419373" y="253352"/>
            <a:ext cx="5913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800"/>
              <a:buFont typeface="Calibri"/>
              <a:buNone/>
            </a:pPr>
            <a:r>
              <a:rPr lang="en-US" sz="1600" b="1" i="0" u="none" strike="noStrike" cap="non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Project: 101079696 — ET-PP — HORIZON-INFRA-2021-DEV-02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419375" y="4982600"/>
            <a:ext cx="3305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800"/>
              <a:buFont typeface="Calibri"/>
              <a:buNone/>
            </a:pPr>
            <a:r>
              <a:rPr lang="en-US" sz="1700" b="1" i="0" u="none" strike="noStrike" cap="non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Horizon Europe: </a:t>
            </a:r>
            <a:endParaRPr sz="1700" b="1" i="0" u="none" strike="noStrike" cap="none">
              <a:solidFill>
                <a:srgbClr val="8080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800"/>
              <a:buFont typeface="Calibri"/>
              <a:buNone/>
            </a:pPr>
            <a:r>
              <a:rPr lang="en-US" sz="1700" b="1" i="0" u="none" strike="noStrike" cap="non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Coordination and Support Actions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70018" y="505167"/>
            <a:ext cx="2552922" cy="26103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4"/>
          <p:cNvSpPr txBox="1">
            <a:spLocks noGrp="1"/>
          </p:cNvSpPr>
          <p:nvPr>
            <p:ph type="body" idx="1"/>
          </p:nvPr>
        </p:nvSpPr>
        <p:spPr>
          <a:xfrm>
            <a:off x="163140" y="699009"/>
            <a:ext cx="10515600" cy="6207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ET preliminary sustainability plan’s objectives and targets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80" name="Google Shape;280;p24"/>
          <p:cNvGraphicFramePr/>
          <p:nvPr>
            <p:extLst>
              <p:ext uri="{D42A27DB-BD31-4B8C-83A1-F6EECF244321}">
                <p14:modId xmlns:p14="http://schemas.microsoft.com/office/powerpoint/2010/main" val="1214589781"/>
              </p:ext>
            </p:extLst>
          </p:nvPr>
        </p:nvGraphicFramePr>
        <p:xfrm>
          <a:off x="729087" y="1306524"/>
          <a:ext cx="10740100" cy="4821440"/>
        </p:xfrm>
        <a:graphic>
          <a:graphicData uri="http://schemas.openxmlformats.org/drawingml/2006/table">
            <a:tbl>
              <a:tblPr firstRow="1" bandRow="1">
                <a:noFill/>
                <a:tableStyleId>{F8E05565-12FE-4166-AEA7-7A8FFD832BEF}</a:tableStyleId>
              </a:tblPr>
              <a:tblGrid>
                <a:gridCol w="231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6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8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Objectives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Sustainability Target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Responsibility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Timing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750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 startAt="4"/>
                      </a:pPr>
                      <a:r>
                        <a:rPr lang="en-US" sz="14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Adopt effective environmental  management systems (in line with guidelines provided by the ISO 14000 series or similar)</a:t>
                      </a:r>
                      <a:endParaRPr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Achieve efficient use of natural resources at the ET site.</a:t>
                      </a:r>
                      <a:endParaRPr/>
                    </a:p>
                    <a:p>
                      <a:pPr marL="342900" marR="0" lvl="0" indent="-254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lvl="0" indent="-254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Reduce waste 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Soundly manage chemicals and all wastes in accordance with existing guidelines 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ET Management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Engineering Department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When ET starts operating and until the dismantling phase (operation and termination phases)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Since the construction phase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and until the dismantling phase (implementation,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operation and termination phases)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22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 startAt="5"/>
                      </a:pPr>
                      <a:r>
                        <a:rPr lang="en-US" sz="14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Adopt sustainable practices for data management</a:t>
                      </a:r>
                      <a:endParaRPr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Develop stable and robust repositories while ensuring that data are stored in an environmentally friendly manner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Adopt digital technologies that offer green solutions (e.g. green cloud)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Engineering Department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Information Technology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Department &gt; Computing Facilities and Data Storage Division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Since Preparatory phase 2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When ET starts operating and until the dismantling phase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1" name="Google Shape;281;p24"/>
          <p:cNvSpPr txBox="1"/>
          <p:nvPr/>
        </p:nvSpPr>
        <p:spPr>
          <a:xfrm>
            <a:off x="7090194" y="6311719"/>
            <a:ext cx="4023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n-US" sz="140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Project: 101079696 — ET-PP,  2</a:t>
            </a:r>
            <a:r>
              <a:rPr lang="en-US" sz="1400" b="0" i="1" u="none" strike="noStrike" cap="none" baseline="30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140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review meeting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2" name="Google Shape;282;p24"/>
          <p:cNvCxnSpPr/>
          <p:nvPr/>
        </p:nvCxnSpPr>
        <p:spPr>
          <a:xfrm>
            <a:off x="304800" y="6696408"/>
            <a:ext cx="11570700" cy="1650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3" name="Google Shape;283;p24"/>
          <p:cNvCxnSpPr/>
          <p:nvPr/>
        </p:nvCxnSpPr>
        <p:spPr>
          <a:xfrm>
            <a:off x="304800" y="6227567"/>
            <a:ext cx="11570700" cy="3090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4" name="Google Shape;28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6337033"/>
            <a:ext cx="1505969" cy="280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5" name="Google Shape;285;p24"/>
          <p:cNvCxnSpPr/>
          <p:nvPr/>
        </p:nvCxnSpPr>
        <p:spPr>
          <a:xfrm>
            <a:off x="304792" y="200126"/>
            <a:ext cx="11588700" cy="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6" name="Google Shape;286;p24"/>
          <p:cNvSpPr txBox="1"/>
          <p:nvPr/>
        </p:nvSpPr>
        <p:spPr>
          <a:xfrm>
            <a:off x="8465400" y="269285"/>
            <a:ext cx="3410100" cy="1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50" tIns="18050" rIns="18050" bIns="1805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Schibsted Grotesk"/>
              <a:buNone/>
            </a:pPr>
            <a:r>
              <a:rPr lang="en-US" sz="1100" b="0" i="0" u="none" strike="noStrike" cap="none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2</a:t>
            </a:r>
            <a:r>
              <a:rPr lang="en-US" sz="1100" b="0" i="0" u="none" strike="noStrike" cap="none" baseline="3000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nd</a:t>
            </a:r>
            <a:r>
              <a:rPr lang="en-US" sz="1100" b="0" i="0" u="none" strike="noStrike" cap="none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 review meeting (RP2) — 15.05.2024</a:t>
            </a:r>
            <a:endParaRPr sz="1100" b="0" i="0" u="none" strike="noStrike" cap="none">
              <a:solidFill>
                <a:srgbClr val="0000CC"/>
              </a:solidFill>
              <a:latin typeface="Schibsted Grotesk"/>
              <a:ea typeface="Schibsted Grotesk"/>
              <a:cs typeface="Schibsted Grotesk"/>
              <a:sym typeface="Schibsted Grotesk"/>
            </a:endParaRPr>
          </a:p>
        </p:txBody>
      </p:sp>
      <p:sp>
        <p:nvSpPr>
          <p:cNvPr id="287" name="Google Shape;287;p24"/>
          <p:cNvSpPr txBox="1"/>
          <p:nvPr/>
        </p:nvSpPr>
        <p:spPr>
          <a:xfrm>
            <a:off x="304792" y="238481"/>
            <a:ext cx="55626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875" tIns="33875" rIns="33875" bIns="338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Preparatory Phase for the Einstein Telescope Gravitational Wave Observatory</a:t>
            </a:r>
            <a:endParaRPr sz="1100" b="0" i="0" u="none" strike="noStrike" cap="none">
              <a:solidFill>
                <a:srgbClr val="0000CC"/>
              </a:solidFill>
              <a:latin typeface="Schibsted Grotesk"/>
              <a:ea typeface="Schibsted Grotesk"/>
              <a:cs typeface="Schibsted Grotesk"/>
              <a:sym typeface="Schibsted Grotesk"/>
            </a:endParaRPr>
          </a:p>
        </p:txBody>
      </p:sp>
      <p:cxnSp>
        <p:nvCxnSpPr>
          <p:cNvPr id="288" name="Google Shape;288;p24"/>
          <p:cNvCxnSpPr/>
          <p:nvPr/>
        </p:nvCxnSpPr>
        <p:spPr>
          <a:xfrm>
            <a:off x="304800" y="540800"/>
            <a:ext cx="11588700" cy="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9" name="Google Shape;289;p24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5"/>
          <p:cNvSpPr txBox="1">
            <a:spLocks noGrp="1"/>
          </p:cNvSpPr>
          <p:nvPr>
            <p:ph type="body" idx="1"/>
          </p:nvPr>
        </p:nvSpPr>
        <p:spPr>
          <a:xfrm>
            <a:off x="144730" y="594053"/>
            <a:ext cx="10515600" cy="577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ET preliminary sustainability plan’s objectives and targets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95" name="Google Shape;295;p25"/>
          <p:cNvGraphicFramePr/>
          <p:nvPr>
            <p:extLst>
              <p:ext uri="{D42A27DB-BD31-4B8C-83A1-F6EECF244321}">
                <p14:modId xmlns:p14="http://schemas.microsoft.com/office/powerpoint/2010/main" val="2545787262"/>
              </p:ext>
            </p:extLst>
          </p:nvPr>
        </p:nvGraphicFramePr>
        <p:xfrm>
          <a:off x="1185457" y="1194783"/>
          <a:ext cx="9363850" cy="4897975"/>
        </p:xfrm>
        <a:graphic>
          <a:graphicData uri="http://schemas.openxmlformats.org/drawingml/2006/table">
            <a:tbl>
              <a:tblPr firstRow="1" bandRow="1">
                <a:noFill/>
                <a:tableStyleId>{F8E05565-12FE-4166-AEA7-7A8FFD832BEF}</a:tableStyleId>
              </a:tblPr>
              <a:tblGrid>
                <a:gridCol w="268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6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3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7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Objectives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Sustainability Target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Responsibility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Timing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152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 startAt="6"/>
                      </a:pPr>
                      <a:r>
                        <a:rPr lang="en-US" sz="14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Adopt a Gender Equality Plan</a:t>
                      </a:r>
                      <a:endParaRPr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Ensure a gender-equal working environment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Direction &gt; Gender Equality Plan Manager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 months after ET reaches full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operativity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792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 startAt="7"/>
                      </a:pPr>
                      <a:r>
                        <a:rPr lang="en-US" sz="14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Conduct annual audits to assess and monitor the implementation of the gender equality plan</a:t>
                      </a:r>
                      <a:endParaRPr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Ensure a gender-equal working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environment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Direction &gt; Gender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Equality Plan Manager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Annually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657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 startAt="8"/>
                      </a:pPr>
                      <a:r>
                        <a:rPr lang="en-US" sz="14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Adopt smart working agreements</a:t>
                      </a:r>
                      <a:endParaRPr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Ensure a better work-life balance and improve the well-being of the employees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Administration &gt; Human Resources Office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When ET starts operating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4800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 startAt="9"/>
                      </a:pPr>
                      <a:r>
                        <a:rPr lang="en-US" sz="14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Promote safe and secure working environment in accordance with relevant national and international Standards (including ISO 45001)</a:t>
                      </a:r>
                      <a:endParaRPr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Ensure productive employment and decent work for all, including people with disabilities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Health, Safety and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Security Office/Department &gt;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Safety Manager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When ET starts operating and for all phases of the RI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lifecycle</a:t>
                      </a:r>
                      <a:endParaRPr sz="1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6" name="Google Shape;296;p25"/>
          <p:cNvSpPr txBox="1"/>
          <p:nvPr/>
        </p:nvSpPr>
        <p:spPr>
          <a:xfrm>
            <a:off x="7090194" y="6311719"/>
            <a:ext cx="4023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n-US" sz="140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Project: 101079696 — ET-PP,  2</a:t>
            </a:r>
            <a:r>
              <a:rPr lang="en-US" sz="1400" b="0" i="1" u="none" strike="noStrike" cap="none" baseline="30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140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review meeting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7" name="Google Shape;297;p25"/>
          <p:cNvCxnSpPr/>
          <p:nvPr/>
        </p:nvCxnSpPr>
        <p:spPr>
          <a:xfrm>
            <a:off x="304800" y="6696408"/>
            <a:ext cx="11570700" cy="1650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8" name="Google Shape;298;p25"/>
          <p:cNvCxnSpPr/>
          <p:nvPr/>
        </p:nvCxnSpPr>
        <p:spPr>
          <a:xfrm>
            <a:off x="304800" y="6227567"/>
            <a:ext cx="11570700" cy="3090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99" name="Google Shape;29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6337033"/>
            <a:ext cx="1505969" cy="280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0" name="Google Shape;300;p25"/>
          <p:cNvCxnSpPr/>
          <p:nvPr/>
        </p:nvCxnSpPr>
        <p:spPr>
          <a:xfrm>
            <a:off x="304792" y="200126"/>
            <a:ext cx="11588700" cy="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1" name="Google Shape;301;p25"/>
          <p:cNvSpPr txBox="1"/>
          <p:nvPr/>
        </p:nvSpPr>
        <p:spPr>
          <a:xfrm>
            <a:off x="8465400" y="269285"/>
            <a:ext cx="3410100" cy="1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50" tIns="18050" rIns="18050" bIns="1805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Schibsted Grotesk"/>
              <a:buNone/>
            </a:pPr>
            <a:r>
              <a:rPr lang="en-US" sz="1100" b="0" i="0" u="none" strike="noStrike" cap="none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2</a:t>
            </a:r>
            <a:r>
              <a:rPr lang="en-US" sz="1100" b="0" i="0" u="none" strike="noStrike" cap="none" baseline="3000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nd</a:t>
            </a:r>
            <a:r>
              <a:rPr lang="en-US" sz="1100" b="0" i="0" u="none" strike="noStrike" cap="none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 review meeting (RP2) — 15.05.2024</a:t>
            </a:r>
            <a:endParaRPr sz="1100" b="0" i="0" u="none" strike="noStrike" cap="none">
              <a:solidFill>
                <a:srgbClr val="0000CC"/>
              </a:solidFill>
              <a:latin typeface="Schibsted Grotesk"/>
              <a:ea typeface="Schibsted Grotesk"/>
              <a:cs typeface="Schibsted Grotesk"/>
              <a:sym typeface="Schibsted Grotesk"/>
            </a:endParaRPr>
          </a:p>
        </p:txBody>
      </p:sp>
      <p:sp>
        <p:nvSpPr>
          <p:cNvPr id="302" name="Google Shape;302;p25"/>
          <p:cNvSpPr txBox="1"/>
          <p:nvPr/>
        </p:nvSpPr>
        <p:spPr>
          <a:xfrm>
            <a:off x="304792" y="238481"/>
            <a:ext cx="55626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875" tIns="33875" rIns="33875" bIns="338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Preparatory Phase for the Einstein Telescope Gravitational Wave Observatory</a:t>
            </a:r>
            <a:endParaRPr sz="1100" b="0" i="0" u="none" strike="noStrike" cap="none">
              <a:solidFill>
                <a:srgbClr val="0000CC"/>
              </a:solidFill>
              <a:latin typeface="Schibsted Grotesk"/>
              <a:ea typeface="Schibsted Grotesk"/>
              <a:cs typeface="Schibsted Grotesk"/>
              <a:sym typeface="Schibsted Grotesk"/>
            </a:endParaRPr>
          </a:p>
        </p:txBody>
      </p:sp>
      <p:cxnSp>
        <p:nvCxnSpPr>
          <p:cNvPr id="303" name="Google Shape;303;p25"/>
          <p:cNvCxnSpPr/>
          <p:nvPr/>
        </p:nvCxnSpPr>
        <p:spPr>
          <a:xfrm>
            <a:off x="304800" y="540800"/>
            <a:ext cx="11588700" cy="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4" name="Google Shape;304;p25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6"/>
          <p:cNvSpPr txBox="1">
            <a:spLocks noGrp="1"/>
          </p:cNvSpPr>
          <p:nvPr>
            <p:ph type="body" idx="1"/>
          </p:nvPr>
        </p:nvSpPr>
        <p:spPr>
          <a:xfrm>
            <a:off x="157003" y="599533"/>
            <a:ext cx="10515600" cy="6207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ET preliminary sustainability plan’s objectives and targets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10" name="Google Shape;310;p26"/>
          <p:cNvGraphicFramePr/>
          <p:nvPr>
            <p:extLst>
              <p:ext uri="{D42A27DB-BD31-4B8C-83A1-F6EECF244321}">
                <p14:modId xmlns:p14="http://schemas.microsoft.com/office/powerpoint/2010/main" val="3819900166"/>
              </p:ext>
            </p:extLst>
          </p:nvPr>
        </p:nvGraphicFramePr>
        <p:xfrm>
          <a:off x="972537" y="1210426"/>
          <a:ext cx="10140975" cy="4938590"/>
        </p:xfrm>
        <a:graphic>
          <a:graphicData uri="http://schemas.openxmlformats.org/drawingml/2006/table">
            <a:tbl>
              <a:tblPr firstRow="1" bandRow="1">
                <a:noFill/>
                <a:tableStyleId>{F8E05565-12FE-4166-AEA7-7A8FFD832BEF}</a:tableStyleId>
              </a:tblPr>
              <a:tblGrid>
                <a:gridCol w="2641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2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4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7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Objectives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Sustainability Target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Responsibility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Timing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1500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 startAt="10"/>
                      </a:pPr>
                      <a:r>
                        <a:rPr lang="en-US" sz="14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Implement company carpooling and shuttle service from the nearest public transport facility to/from the ET site</a:t>
                      </a:r>
                      <a:endParaRPr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Reduce emissions and promote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sustainable mobility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Administration Department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When ET starts operating, and for all phases of the RI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lifecycle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657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 startAt="11"/>
                      </a:pPr>
                      <a:r>
                        <a:rPr lang="en-US" sz="14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Adopt internal rules to ban or limit short-haul flights on routes where fast trains are available</a:t>
                      </a:r>
                      <a:endParaRPr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Reduce emissions and promote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sustainable mobility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Administration Department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Since the construction phase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and until the dismantling phase (implementation, operation and termination phases)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4800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 startAt="12"/>
                      </a:pPr>
                      <a:r>
                        <a:rPr lang="en-US" sz="14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Adopt sustainable procurement practices (in accordance with the ISO 20400 standard) and deliver periodic training courses on sustainable procurement to employees who interact directly with suppliers</a:t>
                      </a:r>
                      <a:endParaRPr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Reduce waste and carbon emissions and manage efficiently available resources 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Enable compliance with social legislations (e.g. by buying ethical products and services whenever it is possible)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Administration &gt;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Procurement Office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When ET starts operating and during its lifecycle</a:t>
                      </a:r>
                      <a:endParaRPr sz="1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1" name="Google Shape;311;p26"/>
          <p:cNvSpPr txBox="1"/>
          <p:nvPr/>
        </p:nvSpPr>
        <p:spPr>
          <a:xfrm>
            <a:off x="7090194" y="6311719"/>
            <a:ext cx="4023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n-US" sz="140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Project: 101079696 — ET-PP,  2</a:t>
            </a:r>
            <a:r>
              <a:rPr lang="en-US" sz="1400" b="0" i="1" u="none" strike="noStrike" cap="none" baseline="30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140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review meeting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2" name="Google Shape;312;p26"/>
          <p:cNvCxnSpPr/>
          <p:nvPr/>
        </p:nvCxnSpPr>
        <p:spPr>
          <a:xfrm>
            <a:off x="304800" y="6696408"/>
            <a:ext cx="11570700" cy="1650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3" name="Google Shape;313;p26"/>
          <p:cNvCxnSpPr/>
          <p:nvPr/>
        </p:nvCxnSpPr>
        <p:spPr>
          <a:xfrm>
            <a:off x="304800" y="6227567"/>
            <a:ext cx="11570700" cy="3090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4" name="Google Shape;31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6337033"/>
            <a:ext cx="1505969" cy="280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26"/>
          <p:cNvCxnSpPr/>
          <p:nvPr/>
        </p:nvCxnSpPr>
        <p:spPr>
          <a:xfrm>
            <a:off x="304792" y="200126"/>
            <a:ext cx="11588700" cy="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6" name="Google Shape;316;p26"/>
          <p:cNvSpPr txBox="1"/>
          <p:nvPr/>
        </p:nvSpPr>
        <p:spPr>
          <a:xfrm>
            <a:off x="8465400" y="269285"/>
            <a:ext cx="3410100" cy="1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50" tIns="18050" rIns="18050" bIns="1805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Schibsted Grotesk"/>
              <a:buNone/>
            </a:pPr>
            <a:r>
              <a:rPr lang="en-US" sz="1100" b="0" i="0" u="none" strike="noStrike" cap="none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2</a:t>
            </a:r>
            <a:r>
              <a:rPr lang="en-US" sz="1100" b="0" i="0" u="none" strike="noStrike" cap="none" baseline="3000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nd</a:t>
            </a:r>
            <a:r>
              <a:rPr lang="en-US" sz="1100" b="0" i="0" u="none" strike="noStrike" cap="none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 review meeting (RP2) — 15.05.2024</a:t>
            </a:r>
            <a:endParaRPr sz="1100" b="0" i="0" u="none" strike="noStrike" cap="none">
              <a:solidFill>
                <a:srgbClr val="0000CC"/>
              </a:solidFill>
              <a:latin typeface="Schibsted Grotesk"/>
              <a:ea typeface="Schibsted Grotesk"/>
              <a:cs typeface="Schibsted Grotesk"/>
              <a:sym typeface="Schibsted Grotesk"/>
            </a:endParaRPr>
          </a:p>
        </p:txBody>
      </p:sp>
      <p:sp>
        <p:nvSpPr>
          <p:cNvPr id="317" name="Google Shape;317;p26"/>
          <p:cNvSpPr txBox="1"/>
          <p:nvPr/>
        </p:nvSpPr>
        <p:spPr>
          <a:xfrm>
            <a:off x="304792" y="238481"/>
            <a:ext cx="55626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875" tIns="33875" rIns="33875" bIns="338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Preparatory Phase for the Einstein Telescope Gravitational Wave Observatory</a:t>
            </a:r>
            <a:endParaRPr sz="1100" b="0" i="0" u="none" strike="noStrike" cap="none">
              <a:solidFill>
                <a:srgbClr val="0000CC"/>
              </a:solidFill>
              <a:latin typeface="Schibsted Grotesk"/>
              <a:ea typeface="Schibsted Grotesk"/>
              <a:cs typeface="Schibsted Grotesk"/>
              <a:sym typeface="Schibsted Grotesk"/>
            </a:endParaRPr>
          </a:p>
        </p:txBody>
      </p:sp>
      <p:cxnSp>
        <p:nvCxnSpPr>
          <p:cNvPr id="318" name="Google Shape;318;p26"/>
          <p:cNvCxnSpPr/>
          <p:nvPr/>
        </p:nvCxnSpPr>
        <p:spPr>
          <a:xfrm>
            <a:off x="304800" y="540800"/>
            <a:ext cx="11588700" cy="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9" name="Google Shape;319;p2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7"/>
          <p:cNvSpPr txBox="1">
            <a:spLocks noGrp="1"/>
          </p:cNvSpPr>
          <p:nvPr>
            <p:ph type="body" idx="1"/>
          </p:nvPr>
        </p:nvSpPr>
        <p:spPr>
          <a:xfrm>
            <a:off x="171450" y="650241"/>
            <a:ext cx="10515600" cy="6207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ET preliminary sustainability plan’s objectives and targets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25" name="Google Shape;325;p27"/>
          <p:cNvGraphicFramePr/>
          <p:nvPr>
            <p:extLst>
              <p:ext uri="{D42A27DB-BD31-4B8C-83A1-F6EECF244321}">
                <p14:modId xmlns:p14="http://schemas.microsoft.com/office/powerpoint/2010/main" val="2425014358"/>
              </p:ext>
            </p:extLst>
          </p:nvPr>
        </p:nvGraphicFramePr>
        <p:xfrm>
          <a:off x="1374313" y="1483413"/>
          <a:ext cx="8986125" cy="4403495"/>
        </p:xfrm>
        <a:graphic>
          <a:graphicData uri="http://schemas.openxmlformats.org/drawingml/2006/table">
            <a:tbl>
              <a:tblPr firstRow="1" bandRow="1">
                <a:noFill/>
                <a:tableStyleId>{F8E05565-12FE-4166-AEA7-7A8FFD832BEF}</a:tableStyleId>
              </a:tblPr>
              <a:tblGrid>
                <a:gridCol w="231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6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3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7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Objectives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Sustainability Target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Responsibility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Timing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4800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 startAt="13"/>
                      </a:pPr>
                      <a:r>
                        <a:rPr lang="en-US" sz="14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Enter into agreements with research centers and universities from all countries of the ET collaboration</a:t>
                      </a:r>
                      <a:endParaRPr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Support educational programs for the development of specialized skills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Co-design master courses and training programs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Direction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When ET starts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operating and during its lifecycle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657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 startAt="14"/>
                      </a:pPr>
                      <a:r>
                        <a:rPr lang="en-US" sz="14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Engage the ET community</a:t>
                      </a:r>
                      <a:endParaRPr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Develop capacity building and monitoring tools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Project Office and Engineering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Department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Preparatory phase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(end of 2026)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4800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 startAt="15"/>
                      </a:pPr>
                      <a:r>
                        <a:rPr lang="en-US" sz="14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Commit to outreach activities</a:t>
                      </a:r>
                      <a:endParaRPr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Promote citizen science and the understanding of science and technology in society at large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Communication office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Since the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preparation phase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and for all the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lifecycle of the RI</a:t>
                      </a:r>
                      <a:endParaRPr sz="1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6" name="Google Shape;326;p27"/>
          <p:cNvSpPr txBox="1"/>
          <p:nvPr/>
        </p:nvSpPr>
        <p:spPr>
          <a:xfrm>
            <a:off x="7090194" y="6311719"/>
            <a:ext cx="4023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n-US" sz="140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Project: 101079696 — ET-PP,  2</a:t>
            </a:r>
            <a:r>
              <a:rPr lang="en-US" sz="1400" b="0" i="1" u="none" strike="noStrike" cap="none" baseline="30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140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review meeting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7" name="Google Shape;327;p27"/>
          <p:cNvCxnSpPr/>
          <p:nvPr/>
        </p:nvCxnSpPr>
        <p:spPr>
          <a:xfrm>
            <a:off x="304800" y="6696408"/>
            <a:ext cx="11570700" cy="1650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8" name="Google Shape;328;p27"/>
          <p:cNvCxnSpPr/>
          <p:nvPr/>
        </p:nvCxnSpPr>
        <p:spPr>
          <a:xfrm>
            <a:off x="304800" y="6227567"/>
            <a:ext cx="11570700" cy="3090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29" name="Google Shape;32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6337033"/>
            <a:ext cx="1505969" cy="280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0" name="Google Shape;330;p27"/>
          <p:cNvCxnSpPr/>
          <p:nvPr/>
        </p:nvCxnSpPr>
        <p:spPr>
          <a:xfrm>
            <a:off x="304792" y="200126"/>
            <a:ext cx="11588700" cy="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1" name="Google Shape;331;p27"/>
          <p:cNvSpPr txBox="1"/>
          <p:nvPr/>
        </p:nvSpPr>
        <p:spPr>
          <a:xfrm>
            <a:off x="8465400" y="269285"/>
            <a:ext cx="3410100" cy="1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50" tIns="18050" rIns="18050" bIns="1805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Schibsted Grotesk"/>
              <a:buNone/>
            </a:pPr>
            <a:r>
              <a:rPr lang="en-US" sz="1100" b="0" i="0" u="none" strike="noStrike" cap="none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2</a:t>
            </a:r>
            <a:r>
              <a:rPr lang="en-US" sz="1100" b="0" i="0" u="none" strike="noStrike" cap="none" baseline="3000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nd</a:t>
            </a:r>
            <a:r>
              <a:rPr lang="en-US" sz="1100" b="0" i="0" u="none" strike="noStrike" cap="none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 review meeting (RP2) — 15.05.2024</a:t>
            </a:r>
            <a:endParaRPr sz="1100" b="0" i="0" u="none" strike="noStrike" cap="none">
              <a:solidFill>
                <a:srgbClr val="0000CC"/>
              </a:solidFill>
              <a:latin typeface="Schibsted Grotesk"/>
              <a:ea typeface="Schibsted Grotesk"/>
              <a:cs typeface="Schibsted Grotesk"/>
              <a:sym typeface="Schibsted Grotesk"/>
            </a:endParaRPr>
          </a:p>
        </p:txBody>
      </p:sp>
      <p:sp>
        <p:nvSpPr>
          <p:cNvPr id="332" name="Google Shape;332;p27"/>
          <p:cNvSpPr txBox="1"/>
          <p:nvPr/>
        </p:nvSpPr>
        <p:spPr>
          <a:xfrm>
            <a:off x="304792" y="238481"/>
            <a:ext cx="55626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875" tIns="33875" rIns="33875" bIns="338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Preparatory Phase for the Einstein Telescope Gravitational Wave Observatory</a:t>
            </a:r>
            <a:endParaRPr sz="1100" b="0" i="0" u="none" strike="noStrike" cap="none">
              <a:solidFill>
                <a:srgbClr val="0000CC"/>
              </a:solidFill>
              <a:latin typeface="Schibsted Grotesk"/>
              <a:ea typeface="Schibsted Grotesk"/>
              <a:cs typeface="Schibsted Grotesk"/>
              <a:sym typeface="Schibsted Grotesk"/>
            </a:endParaRPr>
          </a:p>
        </p:txBody>
      </p:sp>
      <p:cxnSp>
        <p:nvCxnSpPr>
          <p:cNvPr id="333" name="Google Shape;333;p27"/>
          <p:cNvCxnSpPr/>
          <p:nvPr/>
        </p:nvCxnSpPr>
        <p:spPr>
          <a:xfrm>
            <a:off x="304800" y="540800"/>
            <a:ext cx="11588700" cy="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4" name="Google Shape;334;p27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4fc7864250_0_128"/>
          <p:cNvSpPr txBox="1"/>
          <p:nvPr/>
        </p:nvSpPr>
        <p:spPr>
          <a:xfrm>
            <a:off x="7090194" y="6311719"/>
            <a:ext cx="4023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n-US" sz="140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Project: 101079696 — ET-PP,  2</a:t>
            </a:r>
            <a:r>
              <a:rPr lang="en-US" sz="1400" b="0" i="1" u="none" strike="noStrike" cap="none" baseline="30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140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review meeting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g34fc7864250_0_128"/>
          <p:cNvSpPr txBox="1">
            <a:spLocks noGrp="1"/>
          </p:cNvSpPr>
          <p:nvPr>
            <p:ph type="title"/>
          </p:nvPr>
        </p:nvSpPr>
        <p:spPr>
          <a:xfrm>
            <a:off x="311150" y="776700"/>
            <a:ext cx="11564400" cy="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chemeClr val="dk1"/>
                </a:solidFill>
              </a:rPr>
              <a:t>WP 9: Deliverables and milestones</a:t>
            </a:r>
            <a:endParaRPr sz="3559">
              <a:solidFill>
                <a:schemeClr val="dk1"/>
              </a:solidFill>
            </a:endParaRPr>
          </a:p>
        </p:txBody>
      </p:sp>
      <p:sp>
        <p:nvSpPr>
          <p:cNvPr id="341" name="Google Shape;341;g34fc7864250_0_128"/>
          <p:cNvSpPr txBox="1"/>
          <p:nvPr/>
        </p:nvSpPr>
        <p:spPr>
          <a:xfrm>
            <a:off x="387320" y="2003225"/>
            <a:ext cx="8814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g34fc7864250_0_128"/>
          <p:cNvSpPr txBox="1">
            <a:spLocks noGrp="1"/>
          </p:cNvSpPr>
          <p:nvPr>
            <p:ph type="sldNum" idx="4294967295"/>
          </p:nvPr>
        </p:nvSpPr>
        <p:spPr>
          <a:xfrm>
            <a:off x="11430000" y="6300929"/>
            <a:ext cx="457344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/>
              <a:t>14</a:t>
            </a:fld>
            <a:endParaRPr/>
          </a:p>
        </p:txBody>
      </p:sp>
      <p:cxnSp>
        <p:nvCxnSpPr>
          <p:cNvPr id="343" name="Google Shape;343;g34fc7864250_0_128"/>
          <p:cNvCxnSpPr/>
          <p:nvPr/>
        </p:nvCxnSpPr>
        <p:spPr>
          <a:xfrm>
            <a:off x="304800" y="540800"/>
            <a:ext cx="11588700" cy="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4" name="Google Shape;344;g34fc7864250_0_128"/>
          <p:cNvCxnSpPr/>
          <p:nvPr/>
        </p:nvCxnSpPr>
        <p:spPr>
          <a:xfrm>
            <a:off x="304800" y="226483"/>
            <a:ext cx="11588700" cy="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5" name="Google Shape;345;g34fc7864250_0_128"/>
          <p:cNvCxnSpPr/>
          <p:nvPr/>
        </p:nvCxnSpPr>
        <p:spPr>
          <a:xfrm>
            <a:off x="304800" y="6696408"/>
            <a:ext cx="11570700" cy="1650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6" name="Google Shape;346;g34fc7864250_0_128"/>
          <p:cNvCxnSpPr/>
          <p:nvPr/>
        </p:nvCxnSpPr>
        <p:spPr>
          <a:xfrm>
            <a:off x="304800" y="6227567"/>
            <a:ext cx="11570700" cy="3090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7" name="Google Shape;347;g34fc7864250_0_128"/>
          <p:cNvSpPr txBox="1"/>
          <p:nvPr/>
        </p:nvSpPr>
        <p:spPr>
          <a:xfrm>
            <a:off x="8465408" y="295642"/>
            <a:ext cx="3410100" cy="1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50" tIns="18050" rIns="18050" bIns="1805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Schibsted Grotesk"/>
              <a:buNone/>
            </a:pPr>
            <a:r>
              <a:rPr lang="en-US" sz="1100" b="0" i="0" u="none" strike="noStrike" cap="none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2</a:t>
            </a:r>
            <a:r>
              <a:rPr lang="en-US" sz="1100" b="0" i="0" u="none" strike="noStrike" cap="none" baseline="3000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nd</a:t>
            </a:r>
            <a:r>
              <a:rPr lang="en-US" sz="1100" b="0" i="0" u="none" strike="noStrike" cap="none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 review meeting (RP2) — 15.05.2024</a:t>
            </a:r>
            <a:endParaRPr sz="1100" b="0" i="0" u="none" strike="noStrike" cap="none">
              <a:solidFill>
                <a:srgbClr val="0000CC"/>
              </a:solidFill>
              <a:latin typeface="Schibsted Grotesk"/>
              <a:ea typeface="Schibsted Grotesk"/>
              <a:cs typeface="Schibsted Grotesk"/>
              <a:sym typeface="Schibsted Grotesk"/>
            </a:endParaRPr>
          </a:p>
        </p:txBody>
      </p:sp>
      <p:pic>
        <p:nvPicPr>
          <p:cNvPr id="348" name="Google Shape;348;g34fc7864250_0_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6337033"/>
            <a:ext cx="1505969" cy="28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g34fc7864250_0_128"/>
          <p:cNvSpPr txBox="1"/>
          <p:nvPr/>
        </p:nvSpPr>
        <p:spPr>
          <a:xfrm>
            <a:off x="1179443" y="1669340"/>
            <a:ext cx="10250557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Delivered (anticipated)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M18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 Sustainability Workshop (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EGO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workshop+report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M18)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Completed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M17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Preliminary sustainability plan (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EGO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report, due M11&gt; submitted&gt; sent back for revisions &gt; ready for re-submission after passing internal and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exernal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review)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Delayed to October, 2025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D9.1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ET Sustainable Development Implementation Strategy (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INFN,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document/report, M18)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D9.2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ET Environmental Impact assessment and mitigation strategy (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INFN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document/report, M24)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D9.3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-ET CO2 footprint assessment and mitigation strategy (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EGO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document/report, M36)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be delivered in the next RP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M19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Final Sustainability Plan (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EGO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reports, M47)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g34fc7864250_0_128"/>
          <p:cNvSpPr txBox="1"/>
          <p:nvPr/>
        </p:nvSpPr>
        <p:spPr>
          <a:xfrm>
            <a:off x="304800" y="264838"/>
            <a:ext cx="55626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875" tIns="33875" rIns="33875" bIns="338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Preparatory Phase for the Einstein Telescope Gravitational Wave Observatory</a:t>
            </a:r>
            <a:endParaRPr sz="1100" b="0" i="0" u="none" strike="noStrike" cap="none">
              <a:solidFill>
                <a:srgbClr val="0000CC"/>
              </a:solidFill>
              <a:latin typeface="Schibsted Grotesk"/>
              <a:ea typeface="Schibsted Grotesk"/>
              <a:cs typeface="Schibsted Grotesk"/>
              <a:sym typeface="Schibsted Grotesk"/>
            </a:endParaRPr>
          </a:p>
        </p:txBody>
      </p:sp>
      <p:pic>
        <p:nvPicPr>
          <p:cNvPr id="351" name="Google Shape;351;g34fc7864250_0_128"/>
          <p:cNvPicPr preferRelativeResize="0"/>
          <p:nvPr/>
        </p:nvPicPr>
        <p:blipFill rotWithShape="1">
          <a:blip r:embed="rId4">
            <a:alphaModFix/>
          </a:blip>
          <a:srcRect l="59128" t="40573" r="31758" b="27261"/>
          <a:stretch/>
        </p:blipFill>
        <p:spPr>
          <a:xfrm>
            <a:off x="222406" y="1589970"/>
            <a:ext cx="503249" cy="9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g34fc7864250_0_128"/>
          <p:cNvPicPr preferRelativeResize="0"/>
          <p:nvPr/>
        </p:nvPicPr>
        <p:blipFill rotWithShape="1">
          <a:blip r:embed="rId4">
            <a:alphaModFix/>
          </a:blip>
          <a:srcRect l="69404" t="42885" r="21701" b="27261"/>
          <a:stretch/>
        </p:blipFill>
        <p:spPr>
          <a:xfrm>
            <a:off x="258751" y="2684881"/>
            <a:ext cx="503249" cy="886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g34fc7864250_0_128"/>
          <p:cNvPicPr preferRelativeResize="0"/>
          <p:nvPr/>
        </p:nvPicPr>
        <p:blipFill rotWithShape="1">
          <a:blip r:embed="rId4">
            <a:alphaModFix/>
          </a:blip>
          <a:srcRect l="69404" t="42885" r="21701" b="27261"/>
          <a:stretch/>
        </p:blipFill>
        <p:spPr>
          <a:xfrm>
            <a:off x="304800" y="3975638"/>
            <a:ext cx="503249" cy="886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4fc7864250_0_113"/>
          <p:cNvSpPr txBox="1"/>
          <p:nvPr/>
        </p:nvSpPr>
        <p:spPr>
          <a:xfrm>
            <a:off x="7090194" y="6311719"/>
            <a:ext cx="4023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n-US" sz="140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Project: 101079696 — ET-PP,  2</a:t>
            </a:r>
            <a:r>
              <a:rPr lang="en-US" sz="1400" b="0" i="1" u="none" strike="noStrike" cap="none" baseline="30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140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review meeting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g34fc7864250_0_113"/>
          <p:cNvSpPr txBox="1">
            <a:spLocks noGrp="1"/>
          </p:cNvSpPr>
          <p:nvPr>
            <p:ph type="title"/>
          </p:nvPr>
        </p:nvSpPr>
        <p:spPr>
          <a:xfrm>
            <a:off x="304800" y="919499"/>
            <a:ext cx="11708572" cy="92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en-US" sz="3600">
                <a:solidFill>
                  <a:schemeClr val="dk1"/>
                </a:solidFill>
              </a:rPr>
              <a:t>WP 9: Critical risks, deviations from Annex I, contingency plans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360" name="Google Shape;360;g34fc7864250_0_113"/>
          <p:cNvSpPr txBox="1"/>
          <p:nvPr/>
        </p:nvSpPr>
        <p:spPr>
          <a:xfrm>
            <a:off x="387320" y="2003225"/>
            <a:ext cx="8814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g34fc7864250_0_113"/>
          <p:cNvSpPr txBox="1">
            <a:spLocks noGrp="1"/>
          </p:cNvSpPr>
          <p:nvPr>
            <p:ph type="sldNum" idx="4294967295"/>
          </p:nvPr>
        </p:nvSpPr>
        <p:spPr>
          <a:xfrm>
            <a:off x="11440160" y="6300933"/>
            <a:ext cx="447184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/>
              <a:t>15</a:t>
            </a:fld>
            <a:endParaRPr/>
          </a:p>
        </p:txBody>
      </p:sp>
      <p:cxnSp>
        <p:nvCxnSpPr>
          <p:cNvPr id="362" name="Google Shape;362;g34fc7864250_0_113"/>
          <p:cNvCxnSpPr/>
          <p:nvPr/>
        </p:nvCxnSpPr>
        <p:spPr>
          <a:xfrm>
            <a:off x="304800" y="540800"/>
            <a:ext cx="11588700" cy="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3" name="Google Shape;363;g34fc7864250_0_113"/>
          <p:cNvCxnSpPr/>
          <p:nvPr/>
        </p:nvCxnSpPr>
        <p:spPr>
          <a:xfrm>
            <a:off x="304800" y="226483"/>
            <a:ext cx="11588700" cy="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4" name="Google Shape;364;g34fc7864250_0_113"/>
          <p:cNvCxnSpPr/>
          <p:nvPr/>
        </p:nvCxnSpPr>
        <p:spPr>
          <a:xfrm>
            <a:off x="304800" y="6696408"/>
            <a:ext cx="11570700" cy="1650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5" name="Google Shape;365;g34fc7864250_0_113"/>
          <p:cNvCxnSpPr/>
          <p:nvPr/>
        </p:nvCxnSpPr>
        <p:spPr>
          <a:xfrm>
            <a:off x="304800" y="6227567"/>
            <a:ext cx="11570700" cy="3090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g34fc7864250_0_113"/>
          <p:cNvSpPr txBox="1"/>
          <p:nvPr/>
        </p:nvSpPr>
        <p:spPr>
          <a:xfrm>
            <a:off x="8465408" y="295642"/>
            <a:ext cx="3410100" cy="1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50" tIns="18050" rIns="18050" bIns="1805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Schibsted Grotesk"/>
              <a:buNone/>
            </a:pPr>
            <a:r>
              <a:rPr lang="en-US" sz="1100" b="0" i="0" u="none" strike="noStrike" cap="none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2</a:t>
            </a:r>
            <a:r>
              <a:rPr lang="en-US" sz="1100" b="0" i="0" u="none" strike="noStrike" cap="none" baseline="3000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nd</a:t>
            </a:r>
            <a:r>
              <a:rPr lang="en-US" sz="1100" b="0" i="0" u="none" strike="noStrike" cap="none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 review meeting (RP2) — 15.05.2024</a:t>
            </a:r>
            <a:endParaRPr sz="1100" b="0" i="0" u="none" strike="noStrike" cap="none">
              <a:solidFill>
                <a:srgbClr val="0000CC"/>
              </a:solidFill>
              <a:latin typeface="Schibsted Grotesk"/>
              <a:ea typeface="Schibsted Grotesk"/>
              <a:cs typeface="Schibsted Grotesk"/>
              <a:sym typeface="Schibsted Grotesk"/>
            </a:endParaRPr>
          </a:p>
        </p:txBody>
      </p:sp>
      <p:pic>
        <p:nvPicPr>
          <p:cNvPr id="367" name="Google Shape;367;g34fc7864250_0_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6337033"/>
            <a:ext cx="1505969" cy="28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g34fc7864250_0_113"/>
          <p:cNvSpPr txBox="1"/>
          <p:nvPr/>
        </p:nvSpPr>
        <p:spPr>
          <a:xfrm>
            <a:off x="387320" y="1815789"/>
            <a:ext cx="11305624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Critical risks encountered in RP2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Difficulties to find full time personnel adequately in time, with the skills needed for the project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Delays in technical designs</a:t>
            </a:r>
            <a:endParaRPr/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cope with these risks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increased time dedicated to cover the needs of the ET-PP project with in-kind contributions (person/months) and support from a consultancy service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adoption of reference scenario such as preliminary documents (ESFRI proposal) and baseline detector layouts designed by ETO (in progress)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Deviations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from Annex I &gt; partners efforts &gt; withdrawal of a partner (CNRS)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Contingency plans &gt;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additional in-kind resources from other ET-PP partners</a:t>
            </a:r>
            <a:endParaRPr/>
          </a:p>
        </p:txBody>
      </p:sp>
      <p:sp>
        <p:nvSpPr>
          <p:cNvPr id="369" name="Google Shape;369;g34fc7864250_0_113"/>
          <p:cNvSpPr txBox="1"/>
          <p:nvPr/>
        </p:nvSpPr>
        <p:spPr>
          <a:xfrm>
            <a:off x="304800" y="264838"/>
            <a:ext cx="55626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875" tIns="33875" rIns="33875" bIns="338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Preparatory Phase for the Einstein Telescope Gravitational Wave Observatory</a:t>
            </a:r>
            <a:endParaRPr sz="1100" b="0" i="0" u="none" strike="noStrike" cap="none">
              <a:solidFill>
                <a:srgbClr val="0000CC"/>
              </a:solidFill>
              <a:latin typeface="Schibsted Grotesk"/>
              <a:ea typeface="Schibsted Grotesk"/>
              <a:cs typeface="Schibsted Grotesk"/>
              <a:sym typeface="Schibsted Grotes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4" name="Google Shape;374;p6"/>
          <p:cNvGraphicFramePr/>
          <p:nvPr>
            <p:extLst>
              <p:ext uri="{D42A27DB-BD31-4B8C-83A1-F6EECF244321}">
                <p14:modId xmlns:p14="http://schemas.microsoft.com/office/powerpoint/2010/main" val="1915779744"/>
              </p:ext>
            </p:extLst>
          </p:nvPr>
        </p:nvGraphicFramePr>
        <p:xfrm>
          <a:off x="544092" y="1537954"/>
          <a:ext cx="10839500" cy="4267525"/>
        </p:xfrm>
        <a:graphic>
          <a:graphicData uri="http://schemas.openxmlformats.org/drawingml/2006/table">
            <a:tbl>
              <a:tblPr>
                <a:noFill/>
                <a:tableStyleId>{F8E05565-12FE-4166-AEA7-7A8FFD832BEF}</a:tableStyleId>
              </a:tblPr>
              <a:tblGrid>
                <a:gridCol w="237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3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4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7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1" u="none" strike="noStrike" cap="none"/>
                        <a:t>INSTITUTION</a:t>
                      </a:r>
                      <a:endParaRPr sz="1800" u="none" strike="noStrike" cap="none"/>
                    </a:p>
                  </a:txBody>
                  <a:tcPr marL="20600" marR="20600" marT="20600" marB="206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u="none" strike="noStrike" cap="none"/>
                        <a:t> </a:t>
                      </a:r>
                      <a:endParaRPr sz="1800" u="none" strike="noStrike" cap="none"/>
                    </a:p>
                  </a:txBody>
                  <a:tcPr marL="20600" marR="20600" marT="20600" marB="206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1" u="none" strike="noStrike" cap="none"/>
                        <a:t>PM as per Annex I</a:t>
                      </a:r>
                      <a:endParaRPr sz="1800" u="none" strike="noStrike" cap="none"/>
                    </a:p>
                  </a:txBody>
                  <a:tcPr marL="20600" marR="20600" marT="20600" marB="206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1" u="none" strike="noStrike" cap="none"/>
                        <a:t>PM in the period</a:t>
                      </a:r>
                      <a:endParaRPr sz="1800" u="none" strike="noStrike" cap="none"/>
                    </a:p>
                  </a:txBody>
                  <a:tcPr marL="20600" marR="20600" marT="20600" marB="206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8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CNRS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0600" marR="20600" marT="20600" marB="206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1" u="none" strike="noStrike" cap="none"/>
                        <a:t>CONTRIBUTIVES</a:t>
                      </a:r>
                      <a:endParaRPr sz="1800" u="none" strike="noStrike" cap="none"/>
                    </a:p>
                  </a:txBody>
                  <a:tcPr marL="20600" marR="20600" marT="20600" marB="206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13,00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0600" marR="20600" marT="20600" marB="206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4,73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0600" marR="20600" marT="20600" marB="206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1" u="none" strike="noStrike" cap="none"/>
                        <a:t>REQUESTED EC</a:t>
                      </a:r>
                      <a:endParaRPr sz="1800" u="none" strike="noStrike" cap="none"/>
                    </a:p>
                  </a:txBody>
                  <a:tcPr marL="20600" marR="20600" marT="20600" marB="206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0600" marR="20600" marT="20600" marB="206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0600" marR="20600" marT="20600" marB="206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3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1" u="none" strike="noStrike" cap="none"/>
                        <a:t>EGO</a:t>
                      </a:r>
                      <a:endParaRPr sz="1800" u="none" strike="noStrike" cap="none"/>
                    </a:p>
                  </a:txBody>
                  <a:tcPr marL="20600" marR="20600" marT="20600" marB="206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1" u="none" strike="noStrike" cap="none"/>
                        <a:t>CONTRIBUTIVES</a:t>
                      </a:r>
                      <a:endParaRPr sz="1800" u="none" strike="noStrike" cap="none"/>
                    </a:p>
                  </a:txBody>
                  <a:tcPr marL="20600" marR="20600" marT="20600" marB="206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12,60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0600" marR="20600" marT="20600" marB="206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2,68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0600" marR="20600" marT="20600" marB="206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1" u="none" strike="noStrike" cap="none"/>
                        <a:t>REQUESTED EC</a:t>
                      </a:r>
                      <a:endParaRPr sz="1800" u="none" strike="noStrike" cap="none"/>
                    </a:p>
                  </a:txBody>
                  <a:tcPr marL="20600" marR="20600" marT="20600" marB="206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18,00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0600" marR="20600" marT="20600" marB="206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0600" marR="20600" marT="20600" marB="206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3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INFN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0600" marR="20600" marT="20600" marB="206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CONTRIBUTIVES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0600" marR="20600" marT="20600" marB="206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39,20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0600" marR="20600" marT="20600" marB="206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0600" marR="20600" marT="20600" marB="206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1" u="none" strike="noStrike" cap="none"/>
                        <a:t>REQUESTED EC</a:t>
                      </a:r>
                      <a:endParaRPr sz="1800" u="none" strike="noStrike" cap="none"/>
                    </a:p>
                  </a:txBody>
                  <a:tcPr marL="20600" marR="20600" marT="20600" marB="206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18,00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0600" marR="20600" marT="20600" marB="206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0600" marR="20600" marT="20600" marB="206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3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MUL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0600" marR="20600" marT="20600" marB="206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CONTRIBUTIVES</a:t>
                      </a:r>
                      <a:endParaRPr/>
                    </a:p>
                  </a:txBody>
                  <a:tcPr marL="20600" marR="20600" marT="20600" marB="206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4,00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0600" marR="20600" marT="20600" marB="206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3,12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0600" marR="20600" marT="20600" marB="206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REQUESTED EC</a:t>
                      </a:r>
                      <a:endParaRPr/>
                    </a:p>
                  </a:txBody>
                  <a:tcPr marL="20600" marR="20600" marT="20600" marB="206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12,00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0600" marR="20600" marT="20600" marB="206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4,68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0600" marR="20600" marT="20600" marB="206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1" u="none" strike="noStrike" cap="none"/>
                        <a:t>Total Person Months</a:t>
                      </a:r>
                      <a:endParaRPr sz="1800" u="none" strike="noStrike" cap="none"/>
                    </a:p>
                  </a:txBody>
                  <a:tcPr marL="20600" marR="20600" marT="20600" marB="206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1" u="none" strike="noStrike" cap="none"/>
                        <a:t>CONTRIBUTIVES</a:t>
                      </a:r>
                      <a:endParaRPr sz="1800" u="none" strike="noStrike" cap="none"/>
                    </a:p>
                  </a:txBody>
                  <a:tcPr marL="20600" marR="20600" marT="20600" marB="206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68,80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0600" marR="20600" marT="20600" marB="206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9,36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0600" marR="20600" marT="20600" marB="206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1" u="none" strike="noStrike" cap="none"/>
                        <a:t>Total Person Months</a:t>
                      </a:r>
                      <a:endParaRPr sz="1800" u="none" strike="noStrike" cap="none"/>
                    </a:p>
                  </a:txBody>
                  <a:tcPr marL="20600" marR="20600" marT="20600" marB="206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1" u="none" strike="noStrike" cap="none"/>
                        <a:t>REQUESTED EC</a:t>
                      </a:r>
                      <a:endParaRPr sz="1800" u="none" strike="noStrike" cap="none"/>
                    </a:p>
                  </a:txBody>
                  <a:tcPr marL="20600" marR="20600" marT="20600" marB="206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0600" marR="20600" marT="20600" marB="206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5,85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0600" marR="20600" marT="20600" marB="206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7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u="none" strike="noStrike" cap="none"/>
                        <a:t> </a:t>
                      </a:r>
                      <a:endParaRPr sz="1800" u="none" strike="noStrike" cap="none"/>
                    </a:p>
                  </a:txBody>
                  <a:tcPr marL="20600" marR="20600" marT="20600" marB="206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u="none" strike="noStrike" cap="none"/>
                        <a:t> </a:t>
                      </a:r>
                      <a:endParaRPr sz="1800" u="none" strike="noStrike" cap="none"/>
                    </a:p>
                  </a:txBody>
                  <a:tcPr marL="20600" marR="20600" marT="20600" marB="206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1" u="none" strike="noStrike" cap="none"/>
                        <a:t>116,80</a:t>
                      </a:r>
                      <a:endParaRPr sz="1800" b="1" u="none" strike="noStrike" cap="none"/>
                    </a:p>
                  </a:txBody>
                  <a:tcPr marL="20600" marR="20600" marT="20600" marB="206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800" b="1" u="none" strike="noStrike" cap="none" dirty="0"/>
                        <a:t>33,42</a:t>
                      </a:r>
                      <a:endParaRPr sz="1800" b="1" u="none" strike="noStrike" cap="none" dirty="0"/>
                    </a:p>
                  </a:txBody>
                  <a:tcPr marL="20600" marR="20600" marT="20600" marB="206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75" name="Google Shape;375;p6"/>
          <p:cNvSpPr txBox="1"/>
          <p:nvPr/>
        </p:nvSpPr>
        <p:spPr>
          <a:xfrm>
            <a:off x="7090194" y="6311719"/>
            <a:ext cx="4023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n-US" sz="140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Project: 101079696 — ET-PP,  2</a:t>
            </a:r>
            <a:r>
              <a:rPr lang="en-US" sz="1400" b="0" i="1" u="none" strike="noStrike" cap="none" baseline="30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140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review meeting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6"/>
          <p:cNvSpPr txBox="1">
            <a:spLocks noGrp="1"/>
          </p:cNvSpPr>
          <p:nvPr>
            <p:ph type="title"/>
          </p:nvPr>
        </p:nvSpPr>
        <p:spPr>
          <a:xfrm>
            <a:off x="544092" y="731782"/>
            <a:ext cx="11564400" cy="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>
                <a:solidFill>
                  <a:schemeClr val="dk1"/>
                </a:solidFill>
              </a:rPr>
              <a:t>WP 9: Contribution from each partner</a:t>
            </a:r>
            <a:endParaRPr sz="4000">
              <a:solidFill>
                <a:schemeClr val="dk1"/>
              </a:solidFill>
            </a:endParaRPr>
          </a:p>
        </p:txBody>
      </p:sp>
      <p:sp>
        <p:nvSpPr>
          <p:cNvPr id="377" name="Google Shape;377;p6"/>
          <p:cNvSpPr txBox="1"/>
          <p:nvPr/>
        </p:nvSpPr>
        <p:spPr>
          <a:xfrm>
            <a:off x="844520" y="632104"/>
            <a:ext cx="8814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6"/>
          <p:cNvSpPr txBox="1">
            <a:spLocks noGrp="1"/>
          </p:cNvSpPr>
          <p:nvPr>
            <p:ph type="sldNum" idx="4294967295"/>
          </p:nvPr>
        </p:nvSpPr>
        <p:spPr>
          <a:xfrm>
            <a:off x="11383618" y="6307775"/>
            <a:ext cx="503726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/>
              <a:t>16</a:t>
            </a:fld>
            <a:endParaRPr/>
          </a:p>
        </p:txBody>
      </p:sp>
      <p:cxnSp>
        <p:nvCxnSpPr>
          <p:cNvPr id="379" name="Google Shape;379;p6"/>
          <p:cNvCxnSpPr/>
          <p:nvPr/>
        </p:nvCxnSpPr>
        <p:spPr>
          <a:xfrm>
            <a:off x="304800" y="540800"/>
            <a:ext cx="11588700" cy="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0" name="Google Shape;380;p6"/>
          <p:cNvCxnSpPr/>
          <p:nvPr/>
        </p:nvCxnSpPr>
        <p:spPr>
          <a:xfrm>
            <a:off x="304800" y="226483"/>
            <a:ext cx="11588700" cy="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1" name="Google Shape;381;p6"/>
          <p:cNvCxnSpPr/>
          <p:nvPr/>
        </p:nvCxnSpPr>
        <p:spPr>
          <a:xfrm>
            <a:off x="304800" y="6696408"/>
            <a:ext cx="11570700" cy="1650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2" name="Google Shape;382;p6"/>
          <p:cNvCxnSpPr/>
          <p:nvPr/>
        </p:nvCxnSpPr>
        <p:spPr>
          <a:xfrm>
            <a:off x="304800" y="6227567"/>
            <a:ext cx="11570700" cy="3090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3" name="Google Shape;383;p6"/>
          <p:cNvSpPr txBox="1"/>
          <p:nvPr/>
        </p:nvSpPr>
        <p:spPr>
          <a:xfrm>
            <a:off x="8465408" y="295642"/>
            <a:ext cx="3410100" cy="1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50" tIns="18050" rIns="18050" bIns="1805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Schibsted Grotesk"/>
              <a:buNone/>
            </a:pPr>
            <a:r>
              <a:rPr lang="en-US" sz="1100" b="0" i="0" u="none" strike="noStrike" cap="none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2</a:t>
            </a:r>
            <a:r>
              <a:rPr lang="en-US" sz="1100" b="0" i="0" u="none" strike="noStrike" cap="none" baseline="3000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nd</a:t>
            </a:r>
            <a:r>
              <a:rPr lang="en-US" sz="1100" b="0" i="0" u="none" strike="noStrike" cap="none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 review meeting (RP2) — 15.05.2024</a:t>
            </a:r>
            <a:endParaRPr sz="1100" b="0" i="0" u="none" strike="noStrike" cap="none">
              <a:solidFill>
                <a:srgbClr val="0000CC"/>
              </a:solidFill>
              <a:latin typeface="Schibsted Grotesk"/>
              <a:ea typeface="Schibsted Grotesk"/>
              <a:cs typeface="Schibsted Grotesk"/>
              <a:sym typeface="Schibsted Grotesk"/>
            </a:endParaRPr>
          </a:p>
        </p:txBody>
      </p:sp>
      <p:pic>
        <p:nvPicPr>
          <p:cNvPr id="384" name="Google Shape;38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6337033"/>
            <a:ext cx="1505969" cy="28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923F5D-E6A6-8450-8DDA-81D9F6AC9C78}"/>
              </a:ext>
            </a:extLst>
          </p:cNvPr>
          <p:cNvSpPr txBox="1"/>
          <p:nvPr/>
        </p:nvSpPr>
        <p:spPr>
          <a:xfrm>
            <a:off x="544092" y="5834919"/>
            <a:ext cx="3419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Total </a:t>
            </a:r>
            <a:r>
              <a:rPr lang="it-IT" dirty="0" err="1"/>
              <a:t>PMs</a:t>
            </a:r>
            <a:r>
              <a:rPr lang="it-IT" dirty="0"/>
              <a:t> </a:t>
            </a:r>
            <a:r>
              <a:rPr lang="it-IT" dirty="0" err="1"/>
              <a:t>worked</a:t>
            </a:r>
            <a:r>
              <a:rPr lang="it-IT" dirty="0"/>
              <a:t> </a:t>
            </a:r>
            <a:r>
              <a:rPr lang="it-IT" dirty="0" err="1"/>
              <a:t>during</a:t>
            </a:r>
            <a:r>
              <a:rPr lang="it-IT" dirty="0"/>
              <a:t> </a:t>
            </a:r>
            <a:r>
              <a:rPr lang="it-IT" b="1" dirty="0"/>
              <a:t>RP1</a:t>
            </a:r>
            <a:r>
              <a:rPr lang="it-IT" dirty="0"/>
              <a:t>: </a:t>
            </a:r>
            <a:r>
              <a:rPr lang="it-IT" b="1" dirty="0"/>
              <a:t>2,83 </a:t>
            </a:r>
            <a:r>
              <a:rPr lang="it-IT" b="1" dirty="0" err="1"/>
              <a:t>PMs</a:t>
            </a:r>
            <a:endParaRPr lang="en-GB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7"/>
          <p:cNvSpPr txBox="1"/>
          <p:nvPr/>
        </p:nvSpPr>
        <p:spPr>
          <a:xfrm>
            <a:off x="7090194" y="6311719"/>
            <a:ext cx="4023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n-US" sz="140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Project: 101079696 — ET-PP,  2</a:t>
            </a:r>
            <a:r>
              <a:rPr lang="en-US" sz="1400" b="0" i="1" u="none" strike="noStrike" cap="none" baseline="30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140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review meeting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7"/>
          <p:cNvSpPr txBox="1">
            <a:spLocks noGrp="1"/>
          </p:cNvSpPr>
          <p:nvPr>
            <p:ph type="sldNum" idx="4294967295"/>
          </p:nvPr>
        </p:nvSpPr>
        <p:spPr>
          <a:xfrm>
            <a:off x="11558788" y="6300931"/>
            <a:ext cx="328556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/>
              <a:t>17</a:t>
            </a:fld>
            <a:endParaRPr/>
          </a:p>
        </p:txBody>
      </p:sp>
      <p:cxnSp>
        <p:nvCxnSpPr>
          <p:cNvPr id="391" name="Google Shape;391;p7"/>
          <p:cNvCxnSpPr/>
          <p:nvPr/>
        </p:nvCxnSpPr>
        <p:spPr>
          <a:xfrm>
            <a:off x="304800" y="540800"/>
            <a:ext cx="11588700" cy="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2" name="Google Shape;392;p7"/>
          <p:cNvCxnSpPr/>
          <p:nvPr/>
        </p:nvCxnSpPr>
        <p:spPr>
          <a:xfrm>
            <a:off x="304800" y="226483"/>
            <a:ext cx="11588700" cy="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3" name="Google Shape;393;p7"/>
          <p:cNvCxnSpPr/>
          <p:nvPr/>
        </p:nvCxnSpPr>
        <p:spPr>
          <a:xfrm>
            <a:off x="304800" y="6696408"/>
            <a:ext cx="11570700" cy="1650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4" name="Google Shape;394;p7"/>
          <p:cNvCxnSpPr/>
          <p:nvPr/>
        </p:nvCxnSpPr>
        <p:spPr>
          <a:xfrm>
            <a:off x="304800" y="6227567"/>
            <a:ext cx="11570700" cy="3090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5" name="Google Shape;395;p7"/>
          <p:cNvSpPr txBox="1"/>
          <p:nvPr/>
        </p:nvSpPr>
        <p:spPr>
          <a:xfrm>
            <a:off x="8465408" y="295642"/>
            <a:ext cx="3410100" cy="1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50" tIns="18050" rIns="18050" bIns="1805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Schibsted Grotesk"/>
              <a:buNone/>
            </a:pPr>
            <a:r>
              <a:rPr lang="en-US" sz="1100" b="0" i="0" u="none" strike="noStrike" cap="none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2</a:t>
            </a:r>
            <a:r>
              <a:rPr lang="en-US" sz="1100" b="0" i="0" u="none" strike="noStrike" cap="none" baseline="3000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nd</a:t>
            </a:r>
            <a:r>
              <a:rPr lang="en-US" sz="1100" b="0" i="0" u="none" strike="noStrike" cap="none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 review meeting (RP2) — 15.05.2024</a:t>
            </a:r>
            <a:endParaRPr sz="1100" b="0" i="0" u="none" strike="noStrike" cap="none">
              <a:solidFill>
                <a:srgbClr val="0000CC"/>
              </a:solidFill>
              <a:latin typeface="Schibsted Grotesk"/>
              <a:ea typeface="Schibsted Grotesk"/>
              <a:cs typeface="Schibsted Grotesk"/>
              <a:sym typeface="Schibsted Grotesk"/>
            </a:endParaRPr>
          </a:p>
        </p:txBody>
      </p:sp>
      <p:pic>
        <p:nvPicPr>
          <p:cNvPr id="396" name="Google Shape;39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6337033"/>
            <a:ext cx="1505969" cy="28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7"/>
          <p:cNvSpPr txBox="1">
            <a:spLocks noGrp="1"/>
          </p:cNvSpPr>
          <p:nvPr>
            <p:ph type="title"/>
          </p:nvPr>
        </p:nvSpPr>
        <p:spPr>
          <a:xfrm>
            <a:off x="311150" y="776700"/>
            <a:ext cx="11564400" cy="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chemeClr val="dk1"/>
                </a:solidFill>
              </a:rPr>
              <a:t>WP 9: Outlook and perspectives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98" name="Google Shape;398;p7"/>
          <p:cNvSpPr txBox="1"/>
          <p:nvPr/>
        </p:nvSpPr>
        <p:spPr>
          <a:xfrm>
            <a:off x="304800" y="264838"/>
            <a:ext cx="55626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875" tIns="33875" rIns="33875" bIns="338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Preparatory Phase for the Einstein Telescope Gravitational Wave Observatory</a:t>
            </a:r>
            <a:endParaRPr sz="1100" b="0" i="0" u="none" strike="noStrike" cap="none">
              <a:solidFill>
                <a:srgbClr val="0000CC"/>
              </a:solidFill>
              <a:latin typeface="Schibsted Grotesk"/>
              <a:ea typeface="Schibsted Grotesk"/>
              <a:cs typeface="Schibsted Grotesk"/>
              <a:sym typeface="Schibsted Grotesk"/>
            </a:endParaRPr>
          </a:p>
        </p:txBody>
      </p:sp>
      <p:grpSp>
        <p:nvGrpSpPr>
          <p:cNvPr id="399" name="Google Shape;399;p7"/>
          <p:cNvGrpSpPr/>
          <p:nvPr/>
        </p:nvGrpSpPr>
        <p:grpSpPr>
          <a:xfrm>
            <a:off x="88754" y="1678994"/>
            <a:ext cx="12002796" cy="1580906"/>
            <a:chOff x="1134" y="0"/>
            <a:chExt cx="12002796" cy="1580906"/>
          </a:xfrm>
        </p:grpSpPr>
        <p:sp>
          <p:nvSpPr>
            <p:cNvPr id="400" name="Google Shape;400;p7"/>
            <p:cNvSpPr/>
            <p:nvPr/>
          </p:nvSpPr>
          <p:spPr>
            <a:xfrm>
              <a:off x="1134" y="0"/>
              <a:ext cx="4193914" cy="1535681"/>
            </a:xfrm>
            <a:prstGeom prst="homePlate">
              <a:avLst>
                <a:gd name="adj" fmla="val 50000"/>
              </a:avLst>
            </a:prstGeom>
            <a:solidFill>
              <a:srgbClr val="3A66B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7"/>
            <p:cNvSpPr txBox="1"/>
            <p:nvPr/>
          </p:nvSpPr>
          <p:spPr>
            <a:xfrm>
              <a:off x="1142" y="6"/>
              <a:ext cx="3410100" cy="153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6025" tIns="128000" rIns="64000" bIns="12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en-US" sz="4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RP1</a:t>
              </a:r>
              <a:endParaRPr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3385830" y="45206"/>
              <a:ext cx="4298400" cy="1535700"/>
            </a:xfrm>
            <a:prstGeom prst="chevron">
              <a:avLst>
                <a:gd name="adj" fmla="val 50000"/>
              </a:avLst>
            </a:prstGeom>
            <a:solidFill>
              <a:srgbClr val="6786C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7"/>
            <p:cNvSpPr txBox="1"/>
            <p:nvPr/>
          </p:nvSpPr>
          <p:spPr>
            <a:xfrm>
              <a:off x="3395600" y="7138"/>
              <a:ext cx="3804600" cy="153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0025" tIns="173350" rIns="86675" bIns="17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0"/>
                <a:buFont typeface="Arial"/>
                <a:buNone/>
              </a:pPr>
              <a:r>
                <a:rPr lang="en-US" sz="6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RP2</a:t>
              </a:r>
              <a:endParaRPr sz="6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6950130" y="7144"/>
              <a:ext cx="5053800" cy="1535700"/>
            </a:xfrm>
            <a:prstGeom prst="chevron">
              <a:avLst>
                <a:gd name="adj" fmla="val 50000"/>
              </a:avLst>
            </a:prstGeom>
            <a:solidFill>
              <a:srgbClr val="9BABD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7"/>
            <p:cNvSpPr txBox="1"/>
            <p:nvPr/>
          </p:nvSpPr>
          <p:spPr>
            <a:xfrm>
              <a:off x="8167124" y="0"/>
              <a:ext cx="2799006" cy="15356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0025" tIns="173350" rIns="86675" bIns="17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0"/>
                <a:buFont typeface="Arial"/>
                <a:buNone/>
              </a:pPr>
              <a:r>
                <a:rPr lang="en-US" sz="6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RP3</a:t>
              </a:r>
              <a:endParaRPr sz="6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6" name="Google Shape;406;p7"/>
          <p:cNvSpPr txBox="1"/>
          <p:nvPr/>
        </p:nvSpPr>
        <p:spPr>
          <a:xfrm>
            <a:off x="311150" y="2774588"/>
            <a:ext cx="2795637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 Sept 2022-31 Aug 2023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7"/>
          <p:cNvSpPr txBox="1"/>
          <p:nvPr/>
        </p:nvSpPr>
        <p:spPr>
          <a:xfrm>
            <a:off x="4100817" y="2774597"/>
            <a:ext cx="2757300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 Sept 2023-28 Feb 2025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7"/>
          <p:cNvSpPr txBox="1"/>
          <p:nvPr/>
        </p:nvSpPr>
        <p:spPr>
          <a:xfrm>
            <a:off x="7964355" y="2767858"/>
            <a:ext cx="2975174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 March 2025-31 Aug 2026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7"/>
          <p:cNvSpPr txBox="1"/>
          <p:nvPr/>
        </p:nvSpPr>
        <p:spPr>
          <a:xfrm>
            <a:off x="7135200" y="3275084"/>
            <a:ext cx="4740300" cy="288000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Reinforce WP9 team by the end of May 2025 (additional resources recruited during RP2 + DESY staff to join after May,15)</a:t>
            </a:r>
            <a:endParaRPr dirty="0"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Deliver 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D9.1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D9.2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D9.3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by October 31st, 2025 &gt; provide input and quantitative data for 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M19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-Final Sustainability Plan</a:t>
            </a:r>
            <a:endParaRPr dirty="0"/>
          </a:p>
          <a:p>
            <a:pPr marL="285750" indent="-285750" algn="just">
              <a:buSzPts val="1600"/>
              <a:buFont typeface="Noto Sans Symbols"/>
              <a:buChar char="▪"/>
            </a:pPr>
            <a:r>
              <a:rPr lang="en-US" sz="1600" dirty="0"/>
              <a:t>Workshop (coll.WP7) - Nov 13-14 2025 - Environmental Sustainability for large underground research infrastructures:  challenges and innovative solutions for the ET project.</a:t>
            </a:r>
            <a:endParaRPr sz="1600" dirty="0"/>
          </a:p>
          <a:p>
            <a:pPr marL="285750" marR="0" lvl="0" indent="-184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7"/>
          <p:cNvSpPr txBox="1"/>
          <p:nvPr/>
        </p:nvSpPr>
        <p:spPr>
          <a:xfrm>
            <a:off x="3649370" y="3283665"/>
            <a:ext cx="3337904" cy="284400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sustainability workshop (Paris Nov 17, 2023</a:t>
            </a:r>
            <a:endParaRPr dirty="0"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revised version of the Preliminary Sustainability Plan prepared and submitted for internal/external review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recruitment of additional resources completed &gt; sustainability expert (full time EGO); ARUP consultant (INFN)</a:t>
            </a:r>
            <a:endParaRPr dirty="0"/>
          </a:p>
        </p:txBody>
      </p:sp>
      <p:sp>
        <p:nvSpPr>
          <p:cNvPr id="411" name="Google Shape;411;p7"/>
          <p:cNvSpPr txBox="1"/>
          <p:nvPr/>
        </p:nvSpPr>
        <p:spPr>
          <a:xfrm>
            <a:off x="179812" y="3291564"/>
            <a:ext cx="3228000" cy="284400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first version of the Preliminary Sustainability Plan (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M17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 and organization of the sustainability workshop (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M18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/>
          <p:nvPr/>
        </p:nvSpPr>
        <p:spPr>
          <a:xfrm>
            <a:off x="7090194" y="6311719"/>
            <a:ext cx="4023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n-US" sz="140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Project: 101079696 — ET-PP,  2</a:t>
            </a:r>
            <a:r>
              <a:rPr lang="en-US" sz="1400" b="0" i="1" u="none" strike="noStrike" cap="none" baseline="30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140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review meeting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"/>
          <p:cNvSpPr txBox="1">
            <a:spLocks noGrp="1"/>
          </p:cNvSpPr>
          <p:nvPr>
            <p:ph type="title"/>
          </p:nvPr>
        </p:nvSpPr>
        <p:spPr>
          <a:xfrm>
            <a:off x="138026" y="901153"/>
            <a:ext cx="11675296" cy="33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WP</a:t>
            </a:r>
            <a:r>
              <a:rPr lang="en-US" sz="3200" b="1" dirty="0"/>
              <a:t>9- Sustainable Development Strategy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Introduction and objectives</a:t>
            </a:r>
            <a:endParaRPr sz="3200" b="1" dirty="0"/>
          </a:p>
        </p:txBody>
      </p:sp>
      <p:sp>
        <p:nvSpPr>
          <p:cNvPr id="77" name="Google Shape;77;p2"/>
          <p:cNvSpPr txBox="1">
            <a:spLocks noGrp="1"/>
          </p:cNvSpPr>
          <p:nvPr>
            <p:ph type="sldNum" idx="4294967295"/>
          </p:nvPr>
        </p:nvSpPr>
        <p:spPr>
          <a:xfrm>
            <a:off x="11693525" y="6291263"/>
            <a:ext cx="193675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/>
              <a:t>2</a:t>
            </a:fld>
            <a:endParaRPr/>
          </a:p>
        </p:txBody>
      </p:sp>
      <p:cxnSp>
        <p:nvCxnSpPr>
          <p:cNvPr id="78" name="Google Shape;78;p2"/>
          <p:cNvCxnSpPr/>
          <p:nvPr/>
        </p:nvCxnSpPr>
        <p:spPr>
          <a:xfrm>
            <a:off x="304800" y="540800"/>
            <a:ext cx="11588700" cy="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" name="Google Shape;79;p2"/>
          <p:cNvCxnSpPr/>
          <p:nvPr/>
        </p:nvCxnSpPr>
        <p:spPr>
          <a:xfrm>
            <a:off x="304800" y="226483"/>
            <a:ext cx="11588700" cy="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" name="Google Shape;80;p2"/>
          <p:cNvCxnSpPr/>
          <p:nvPr/>
        </p:nvCxnSpPr>
        <p:spPr>
          <a:xfrm>
            <a:off x="304800" y="6696408"/>
            <a:ext cx="11570700" cy="1650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" name="Google Shape;81;p2"/>
          <p:cNvCxnSpPr/>
          <p:nvPr/>
        </p:nvCxnSpPr>
        <p:spPr>
          <a:xfrm>
            <a:off x="304800" y="6227567"/>
            <a:ext cx="11570700" cy="3090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2" name="Google Shape;82;p2"/>
          <p:cNvSpPr txBox="1"/>
          <p:nvPr/>
        </p:nvSpPr>
        <p:spPr>
          <a:xfrm>
            <a:off x="304800" y="264838"/>
            <a:ext cx="55626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875" tIns="33875" rIns="33875" bIns="338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Preparatory Phase for the Einstein Telescope Gravitational Wave Observatory</a:t>
            </a:r>
            <a:endParaRPr sz="1100" b="0" i="0" u="none" strike="noStrike" cap="none">
              <a:solidFill>
                <a:srgbClr val="0000CC"/>
              </a:solidFill>
              <a:latin typeface="Schibsted Grotesk"/>
              <a:ea typeface="Schibsted Grotesk"/>
              <a:cs typeface="Schibsted Grotesk"/>
              <a:sym typeface="Schibsted Grotesk"/>
            </a:endParaRPr>
          </a:p>
        </p:txBody>
      </p:sp>
      <p:sp>
        <p:nvSpPr>
          <p:cNvPr id="83" name="Google Shape;83;p2"/>
          <p:cNvSpPr txBox="1"/>
          <p:nvPr/>
        </p:nvSpPr>
        <p:spPr>
          <a:xfrm>
            <a:off x="8465408" y="295642"/>
            <a:ext cx="3410100" cy="1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50" tIns="18050" rIns="18050" bIns="1805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chibsted Grotesk"/>
              <a:buNone/>
            </a:pPr>
            <a:r>
              <a:rPr lang="en-US" sz="1100" b="0" i="0" u="none" strike="noStrike" cap="none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2</a:t>
            </a:r>
            <a:r>
              <a:rPr lang="en-US" sz="1100" b="0" i="0" u="none" strike="noStrike" cap="none" baseline="3000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nd</a:t>
            </a:r>
            <a:r>
              <a:rPr lang="en-US" sz="1100" b="0" i="0" u="none" strike="noStrike" cap="none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 review meeting (RP2) — 15.05.2024</a:t>
            </a:r>
            <a:endParaRPr sz="1100" b="0" i="0" u="none" strike="noStrike" cap="none">
              <a:solidFill>
                <a:srgbClr val="0000CC"/>
              </a:solidFill>
              <a:latin typeface="Schibsted Grotesk"/>
              <a:ea typeface="Schibsted Grotesk"/>
              <a:cs typeface="Schibsted Grotesk"/>
              <a:sym typeface="Schibsted Grotesk"/>
            </a:endParaRPr>
          </a:p>
        </p:txBody>
      </p:sp>
      <p:pic>
        <p:nvPicPr>
          <p:cNvPr id="84" name="Google Shape;8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6337033"/>
            <a:ext cx="1505969" cy="2808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"/>
          <p:cNvSpPr txBox="1"/>
          <p:nvPr/>
        </p:nvSpPr>
        <p:spPr>
          <a:xfrm>
            <a:off x="7764526" y="2117238"/>
            <a:ext cx="4031233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Develop a strategy for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the realization of </a:t>
            </a: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sustainable RI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including</a:t>
            </a:r>
            <a:r>
              <a:rPr lang="en-US" sz="18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Study and minimize the carbon footprint of ET, including computing and travel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Evaluate and minimize the landscape and environmental impact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Evaluate the contribution of the infrastructure to the UN sustainable goals</a:t>
            </a:r>
            <a:endParaRPr/>
          </a:p>
        </p:txBody>
      </p:sp>
      <p:grpSp>
        <p:nvGrpSpPr>
          <p:cNvPr id="86" name="Google Shape;86;p2"/>
          <p:cNvGrpSpPr/>
          <p:nvPr/>
        </p:nvGrpSpPr>
        <p:grpSpPr>
          <a:xfrm>
            <a:off x="138026" y="2171406"/>
            <a:ext cx="3960272" cy="2753881"/>
            <a:chOff x="0" y="90"/>
            <a:chExt cx="3689462" cy="2674926"/>
          </a:xfrm>
        </p:grpSpPr>
        <p:cxnSp>
          <p:nvCxnSpPr>
            <p:cNvPr id="87" name="Google Shape;87;p2"/>
            <p:cNvCxnSpPr/>
            <p:nvPr/>
          </p:nvCxnSpPr>
          <p:spPr>
            <a:xfrm>
              <a:off x="0" y="2675016"/>
              <a:ext cx="3689462" cy="0"/>
            </a:xfrm>
            <a:prstGeom prst="straightConnector1">
              <a:avLst/>
            </a:prstGeom>
            <a:noFill/>
            <a:ln w="25400" cap="flat" cmpd="sng">
              <a:solidFill>
                <a:srgbClr val="599BD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8" name="Google Shape;88;p2"/>
            <p:cNvCxnSpPr/>
            <p:nvPr/>
          </p:nvCxnSpPr>
          <p:spPr>
            <a:xfrm>
              <a:off x="0" y="1768993"/>
              <a:ext cx="3689462" cy="0"/>
            </a:xfrm>
            <a:prstGeom prst="straightConnector1">
              <a:avLst/>
            </a:prstGeom>
            <a:noFill/>
            <a:ln w="25400" cap="flat" cmpd="sng">
              <a:solidFill>
                <a:srgbClr val="599BD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9" name="Google Shape;89;p2"/>
            <p:cNvCxnSpPr/>
            <p:nvPr/>
          </p:nvCxnSpPr>
          <p:spPr>
            <a:xfrm>
              <a:off x="0" y="862969"/>
              <a:ext cx="3689462" cy="0"/>
            </a:xfrm>
            <a:prstGeom prst="straightConnector1">
              <a:avLst/>
            </a:prstGeom>
            <a:noFill/>
            <a:ln w="25400" cap="flat" cmpd="sng">
              <a:solidFill>
                <a:srgbClr val="599BD5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0" name="Google Shape;90;p2"/>
            <p:cNvSpPr/>
            <p:nvPr/>
          </p:nvSpPr>
          <p:spPr>
            <a:xfrm>
              <a:off x="959260" y="90"/>
              <a:ext cx="2730201" cy="8628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 txBox="1"/>
            <p:nvPr/>
          </p:nvSpPr>
          <p:spPr>
            <a:xfrm>
              <a:off x="959260" y="90"/>
              <a:ext cx="2730201" cy="8628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endPara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0" y="90"/>
              <a:ext cx="959260" cy="862879"/>
            </a:xfrm>
            <a:prstGeom prst="round2SameRect">
              <a:avLst>
                <a:gd name="adj1" fmla="val 16670"/>
                <a:gd name="adj2" fmla="val 0"/>
              </a:avLst>
            </a:prstGeom>
            <a:solidFill>
              <a:srgbClr val="599BD5"/>
            </a:solidFill>
            <a:ln w="25400" cap="flat" cmpd="sng">
              <a:solidFill>
                <a:srgbClr val="599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 txBox="1"/>
            <p:nvPr/>
          </p:nvSpPr>
          <p:spPr>
            <a:xfrm>
              <a:off x="42130" y="42220"/>
              <a:ext cx="875000" cy="8207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n-US" sz="2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EGO</a:t>
              </a:r>
              <a:endPara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59260" y="906113"/>
              <a:ext cx="2730201" cy="8628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 txBox="1"/>
            <p:nvPr/>
          </p:nvSpPr>
          <p:spPr>
            <a:xfrm>
              <a:off x="959260" y="906113"/>
              <a:ext cx="2730201" cy="8628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endPara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0" y="906113"/>
              <a:ext cx="959260" cy="862879"/>
            </a:xfrm>
            <a:prstGeom prst="round2SameRect">
              <a:avLst>
                <a:gd name="adj1" fmla="val 16670"/>
                <a:gd name="adj2" fmla="val 0"/>
              </a:avLst>
            </a:prstGeom>
            <a:solidFill>
              <a:srgbClr val="4CC38C"/>
            </a:solidFill>
            <a:ln w="25400" cap="flat" cmpd="sng">
              <a:solidFill>
                <a:srgbClr val="4CC3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 txBox="1"/>
            <p:nvPr/>
          </p:nvSpPr>
          <p:spPr>
            <a:xfrm>
              <a:off x="42130" y="948243"/>
              <a:ext cx="875000" cy="8207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n-US" sz="2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INFN</a:t>
              </a:r>
              <a:endPara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59260" y="1812137"/>
              <a:ext cx="2730201" cy="8628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0" y="1812137"/>
              <a:ext cx="959260" cy="862879"/>
            </a:xfrm>
            <a:prstGeom prst="round2SameRect">
              <a:avLst>
                <a:gd name="adj1" fmla="val 16670"/>
                <a:gd name="adj2" fmla="val 0"/>
              </a:avLst>
            </a:prstGeom>
            <a:solidFill>
              <a:srgbClr val="6FAB46"/>
            </a:solidFill>
            <a:ln w="25400" cap="flat" cmpd="sng">
              <a:solidFill>
                <a:srgbClr val="6FAB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 txBox="1"/>
            <p:nvPr/>
          </p:nvSpPr>
          <p:spPr>
            <a:xfrm>
              <a:off x="42130" y="1854267"/>
              <a:ext cx="875000" cy="8207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n-US" sz="2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MUL</a:t>
              </a:r>
              <a:endPara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" name="Google Shape;101;p2"/>
          <p:cNvSpPr txBox="1"/>
          <p:nvPr/>
        </p:nvSpPr>
        <p:spPr>
          <a:xfrm>
            <a:off x="1184865" y="2061408"/>
            <a:ext cx="2814823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Lead beneficiary and Co-C</a:t>
            </a:r>
            <a:r>
              <a:rPr lang="en-US" sz="1300" dirty="0"/>
              <a:t>o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ordinator - Responsible for:</a:t>
            </a:r>
            <a:endParaRPr sz="13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M17, M18, M19, D9.3</a:t>
            </a:r>
            <a:r>
              <a:rPr lang="en-US" sz="1300" dirty="0"/>
              <a:t>  (ET CO2 footprint)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1170628" y="3034285"/>
            <a:ext cx="3103035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Co-coordinator </a:t>
            </a:r>
            <a:endParaRPr sz="13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Responsible for: </a:t>
            </a:r>
            <a:endParaRPr sz="13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D9.1 (ET SD strategy), D9.2 (ET env. Impact)</a:t>
            </a:r>
            <a:endParaRPr sz="1300" dirty="0"/>
          </a:p>
        </p:txBody>
      </p:sp>
      <p:sp>
        <p:nvSpPr>
          <p:cNvPr id="103" name="Google Shape;103;p2"/>
          <p:cNvSpPr txBox="1"/>
          <p:nvPr/>
        </p:nvSpPr>
        <p:spPr>
          <a:xfrm>
            <a:off x="1116916" y="4163974"/>
            <a:ext cx="2660891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Participant (expertise: excavated material treatments)- Contributor to D9.2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209730" y="1662401"/>
            <a:ext cx="406393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latin typeface="Calibri"/>
                <a:ea typeface="Calibri"/>
                <a:cs typeface="Calibri"/>
              </a:rPr>
              <a:t>WP9 </a:t>
            </a:r>
            <a:r>
              <a:rPr lang="it-IT" sz="1800" b="1" dirty="0" err="1">
                <a:latin typeface="Calibri"/>
                <a:ea typeface="Calibri"/>
                <a:cs typeface="Calibri"/>
              </a:rPr>
              <a:t>participants</a:t>
            </a:r>
            <a:endParaRPr sz="1800" b="1" dirty="0">
              <a:latin typeface="Calibri"/>
              <a:ea typeface="Calibri"/>
              <a:cs typeface="Calibri"/>
            </a:endParaRPr>
          </a:p>
        </p:txBody>
      </p:sp>
      <p:grpSp>
        <p:nvGrpSpPr>
          <p:cNvPr id="105" name="Google Shape;105;p2"/>
          <p:cNvGrpSpPr/>
          <p:nvPr/>
        </p:nvGrpSpPr>
        <p:grpSpPr>
          <a:xfrm>
            <a:off x="4471829" y="2268280"/>
            <a:ext cx="2946430" cy="1058033"/>
            <a:chOff x="1864" y="307737"/>
            <a:chExt cx="2946430" cy="1058033"/>
          </a:xfrm>
        </p:grpSpPr>
        <p:sp>
          <p:nvSpPr>
            <p:cNvPr id="106" name="Google Shape;106;p2"/>
            <p:cNvSpPr/>
            <p:nvPr/>
          </p:nvSpPr>
          <p:spPr>
            <a:xfrm>
              <a:off x="1864" y="307737"/>
              <a:ext cx="1230202" cy="93021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t="-16997" b="-16998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25009" y="1082734"/>
              <a:ext cx="1133872" cy="272488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 txBox="1"/>
            <p:nvPr/>
          </p:nvSpPr>
          <p:spPr>
            <a:xfrm>
              <a:off x="225009" y="1082734"/>
              <a:ext cx="1133872" cy="2724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7125" rIns="17125" bIns="17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Francesca Spagnuolo (EGO)</a:t>
              </a:r>
              <a:endParaRPr sz="9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605179" y="309470"/>
              <a:ext cx="1315851" cy="972409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t="-16997" b="-16998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814422" y="1093282"/>
              <a:ext cx="1133872" cy="272488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 txBox="1"/>
            <p:nvPr/>
          </p:nvSpPr>
          <p:spPr>
            <a:xfrm>
              <a:off x="1814422" y="1093282"/>
              <a:ext cx="1133872" cy="2724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7125" rIns="17125" bIns="17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Maria Marsella (INFN)</a:t>
              </a:r>
              <a:endParaRPr sz="9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2"/>
          <p:cNvSpPr txBox="1"/>
          <p:nvPr/>
        </p:nvSpPr>
        <p:spPr>
          <a:xfrm>
            <a:off x="5046400" y="1697311"/>
            <a:ext cx="17972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Co-Coordinators </a:t>
            </a:r>
            <a:endParaRPr sz="1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8983915" y="1721280"/>
            <a:ext cx="11865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endParaRPr sz="1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5231647" y="3490521"/>
            <a:ext cx="12715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WP9 Team 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138026" y="5059942"/>
            <a:ext cx="384221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CNRS</a:t>
            </a:r>
            <a:r>
              <a:rPr lang="en-US" sz="1400" b="0" i="1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has withdrawn its direct involvement in WP9 after reaching M18 and will now serve as reviewer for  WP9 milestones &amp; deliverables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DESY</a:t>
            </a:r>
            <a:r>
              <a:rPr lang="en-US" sz="1400" b="0" i="1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will join after 2RP review meeting</a:t>
            </a:r>
            <a:endParaRPr sz="14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6" name="Google Shape;116;p2"/>
          <p:cNvGrpSpPr/>
          <p:nvPr/>
        </p:nvGrpSpPr>
        <p:grpSpPr>
          <a:xfrm>
            <a:off x="4671450" y="3906300"/>
            <a:ext cx="2837398" cy="2182954"/>
            <a:chOff x="88778" y="13651"/>
            <a:chExt cx="2837398" cy="2182954"/>
          </a:xfrm>
        </p:grpSpPr>
        <p:sp>
          <p:nvSpPr>
            <p:cNvPr id="117" name="Google Shape;117;p2"/>
            <p:cNvSpPr/>
            <p:nvPr/>
          </p:nvSpPr>
          <p:spPr>
            <a:xfrm>
              <a:off x="109400" y="13651"/>
              <a:ext cx="1184804" cy="895888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l="-6998" r="-6999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24311" y="760048"/>
              <a:ext cx="1092028" cy="262432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 txBox="1"/>
            <p:nvPr/>
          </p:nvSpPr>
          <p:spPr>
            <a:xfrm>
              <a:off x="324311" y="760048"/>
              <a:ext cx="1092028" cy="262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950" tIns="20950" rIns="20950" bIns="2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9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Robert Galler (MUL)</a:t>
              </a:r>
              <a:endParaRPr sz="9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612004" y="15320"/>
              <a:ext cx="1267292" cy="936524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t="-17999" b="-17997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813526" y="770207"/>
              <a:ext cx="1092028" cy="262432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 txBox="1"/>
            <p:nvPr/>
          </p:nvSpPr>
          <p:spPr>
            <a:xfrm>
              <a:off x="1813526" y="770207"/>
              <a:ext cx="1092028" cy="262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950" tIns="20950" rIns="20950" bIns="2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9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Monica </a:t>
              </a:r>
              <a:r>
                <a:rPr lang="en-US" sz="9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Marzario</a:t>
              </a:r>
              <a:r>
                <a:rPr lang="en-US" sz="9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(INFN)</a:t>
              </a:r>
              <a:endParaRPr sz="9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88778" y="1167458"/>
              <a:ext cx="1267292" cy="936524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t="-17999" b="-17997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44933" y="1934173"/>
              <a:ext cx="1092028" cy="262432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 txBox="1"/>
            <p:nvPr/>
          </p:nvSpPr>
          <p:spPr>
            <a:xfrm>
              <a:off x="344933" y="1934173"/>
              <a:ext cx="1092028" cy="262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950" tIns="20950" rIns="20950" bIns="2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9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Gabriel </a:t>
              </a:r>
              <a:r>
                <a:rPr lang="en-US" sz="9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Loucky</a:t>
              </a:r>
              <a:r>
                <a:rPr lang="en-US" sz="9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(MUL)</a:t>
              </a:r>
              <a:endParaRPr sz="9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577993" y="1167458"/>
              <a:ext cx="1267292" cy="936524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t="-17999" b="-17997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834148" y="1934173"/>
              <a:ext cx="1092028" cy="262432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 txBox="1"/>
            <p:nvPr/>
          </p:nvSpPr>
          <p:spPr>
            <a:xfrm>
              <a:off x="1834148" y="1934173"/>
              <a:ext cx="1092028" cy="262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950" tIns="20950" rIns="20950" bIns="2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9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Disha Sawant (EGO)</a:t>
              </a:r>
              <a:endParaRPr sz="9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"/>
          <p:cNvSpPr txBox="1"/>
          <p:nvPr/>
        </p:nvSpPr>
        <p:spPr>
          <a:xfrm>
            <a:off x="7090194" y="6311719"/>
            <a:ext cx="4023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n-US" sz="140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Project: 101079696 — ET-PP,  2</a:t>
            </a:r>
            <a:r>
              <a:rPr lang="en-US" sz="1400" b="0" i="1" u="none" strike="noStrike" cap="none" baseline="30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140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review meeting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3"/>
          <p:cNvSpPr txBox="1">
            <a:spLocks noGrp="1"/>
          </p:cNvSpPr>
          <p:nvPr>
            <p:ph type="title"/>
          </p:nvPr>
        </p:nvSpPr>
        <p:spPr>
          <a:xfrm>
            <a:off x="304800" y="713612"/>
            <a:ext cx="8215200" cy="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WP9: Tasks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304801" y="2150465"/>
            <a:ext cx="11251500" cy="20625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 9.1 ET carbon </a:t>
            </a:r>
            <a:r>
              <a:rPr lang="en-US" sz="1600" b="1" dirty="0"/>
              <a:t>footprint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assessment and mitigation </a:t>
            </a: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Subtasks:</a:t>
            </a:r>
            <a:endParaRPr dirty="0"/>
          </a:p>
          <a:p>
            <a:pPr marL="450850" marR="0" lvl="2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9.1.1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 carbon budget</a:t>
            </a:r>
            <a:endParaRPr i="1" dirty="0"/>
          </a:p>
          <a:p>
            <a:pPr marL="450850" marR="0" lvl="2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9.1.2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 energy consumption optimization</a:t>
            </a:r>
            <a:endParaRPr i="1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3"/>
          <p:cNvSpPr txBox="1">
            <a:spLocks noGrp="1"/>
          </p:cNvSpPr>
          <p:nvPr>
            <p:ph type="sldNum" idx="4294967295"/>
          </p:nvPr>
        </p:nvSpPr>
        <p:spPr>
          <a:xfrm>
            <a:off x="11692944" y="6291769"/>
            <a:ext cx="194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/>
              <a:t>3</a:t>
            </a:fld>
            <a:endParaRPr/>
          </a:p>
        </p:txBody>
      </p:sp>
      <p:cxnSp>
        <p:nvCxnSpPr>
          <p:cNvPr id="137" name="Google Shape;137;p3"/>
          <p:cNvCxnSpPr/>
          <p:nvPr/>
        </p:nvCxnSpPr>
        <p:spPr>
          <a:xfrm>
            <a:off x="304800" y="540800"/>
            <a:ext cx="11588700" cy="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8" name="Google Shape;138;p3"/>
          <p:cNvCxnSpPr/>
          <p:nvPr/>
        </p:nvCxnSpPr>
        <p:spPr>
          <a:xfrm>
            <a:off x="304800" y="226483"/>
            <a:ext cx="11588700" cy="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9" name="Google Shape;139;p3"/>
          <p:cNvCxnSpPr/>
          <p:nvPr/>
        </p:nvCxnSpPr>
        <p:spPr>
          <a:xfrm>
            <a:off x="304800" y="6696408"/>
            <a:ext cx="11570700" cy="1650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0" name="Google Shape;140;p3"/>
          <p:cNvCxnSpPr/>
          <p:nvPr/>
        </p:nvCxnSpPr>
        <p:spPr>
          <a:xfrm>
            <a:off x="304800" y="6227567"/>
            <a:ext cx="11570700" cy="3090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1" name="Google Shape;141;p3"/>
          <p:cNvSpPr txBox="1"/>
          <p:nvPr/>
        </p:nvSpPr>
        <p:spPr>
          <a:xfrm>
            <a:off x="8465408" y="295642"/>
            <a:ext cx="3410100" cy="1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50" tIns="18050" rIns="18050" bIns="1805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Schibsted Grotesk"/>
              <a:buNone/>
            </a:pPr>
            <a:r>
              <a:rPr lang="en-US" sz="1100" b="0" i="0" u="none" strike="noStrike" cap="none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2</a:t>
            </a:r>
            <a:r>
              <a:rPr lang="en-US" sz="1100" b="0" i="0" u="none" strike="noStrike" cap="none" baseline="3000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nd</a:t>
            </a:r>
            <a:r>
              <a:rPr lang="en-US" sz="1100" b="0" i="0" u="none" strike="noStrike" cap="none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 review meeting (RP2) — 15.05.2024</a:t>
            </a:r>
            <a:endParaRPr sz="1100" b="0" i="0" u="none" strike="noStrike" cap="none">
              <a:solidFill>
                <a:srgbClr val="0000CC"/>
              </a:solidFill>
              <a:latin typeface="Schibsted Grotesk"/>
              <a:ea typeface="Schibsted Grotesk"/>
              <a:cs typeface="Schibsted Grotesk"/>
              <a:sym typeface="Schibsted Grotesk"/>
            </a:endParaRPr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6337033"/>
            <a:ext cx="1505969" cy="28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 txBox="1"/>
          <p:nvPr/>
        </p:nvSpPr>
        <p:spPr>
          <a:xfrm>
            <a:off x="304800" y="264838"/>
            <a:ext cx="55626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875" tIns="33875" rIns="33875" bIns="338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Preparatory Phase for the Einstein Telescope Gravitational Wave Observatory</a:t>
            </a:r>
            <a:endParaRPr sz="1100" b="0" i="0" u="none" strike="noStrike" cap="none">
              <a:solidFill>
                <a:srgbClr val="0000CC"/>
              </a:solidFill>
              <a:latin typeface="Schibsted Grotesk"/>
              <a:ea typeface="Schibsted Grotesk"/>
              <a:cs typeface="Schibsted Grotesk"/>
              <a:sym typeface="Schibsted Grotesk"/>
            </a:endParaRPr>
          </a:p>
        </p:txBody>
      </p:sp>
      <p:pic>
        <p:nvPicPr>
          <p:cNvPr id="144" name="Google Shape;144;p3" descr="Daily calendar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565" y="1370495"/>
            <a:ext cx="760502" cy="76050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"/>
          <p:cNvSpPr txBox="1"/>
          <p:nvPr/>
        </p:nvSpPr>
        <p:spPr>
          <a:xfrm>
            <a:off x="1069067" y="1629884"/>
            <a:ext cx="155686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M1-M48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"/>
          <p:cNvSpPr txBox="1"/>
          <p:nvPr/>
        </p:nvSpPr>
        <p:spPr>
          <a:xfrm>
            <a:off x="304800" y="3481342"/>
            <a:ext cx="11251483" cy="2308284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 9.2 Landscape, environmental and societal impact </a:t>
            </a:r>
            <a:endParaRPr b="1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Subtasks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9.2.1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Assessing and minimizing the ET impact on its environment</a:t>
            </a:r>
            <a:endParaRPr i="1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9.2.2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Environmental management approach</a:t>
            </a:r>
            <a:endParaRPr i="1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9.2.3 </a:t>
            </a:r>
            <a:r>
              <a:rPr lang="en-US" sz="1600" b="0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Analyse</a:t>
            </a:r>
            <a:r>
              <a:rPr lang="en-US" sz="16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define an overall strategy for reclamation, reuse and recycling of the excavated materials</a:t>
            </a:r>
            <a:r>
              <a:rPr lang="en-US" sz="16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0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"/>
          <p:cNvSpPr txBox="1"/>
          <p:nvPr/>
        </p:nvSpPr>
        <p:spPr>
          <a:xfrm>
            <a:off x="7090194" y="6311719"/>
            <a:ext cx="4023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n-US" sz="140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Project: 101079696 — ET-PP,  2</a:t>
            </a:r>
            <a:r>
              <a:rPr lang="en-US" sz="1400" b="0" i="1" u="none" strike="noStrike" cap="none" baseline="30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140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review meeting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"/>
          <p:cNvSpPr txBox="1">
            <a:spLocks noGrp="1"/>
          </p:cNvSpPr>
          <p:nvPr>
            <p:ph type="title"/>
          </p:nvPr>
        </p:nvSpPr>
        <p:spPr>
          <a:xfrm>
            <a:off x="0" y="1273623"/>
            <a:ext cx="8215200" cy="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WP9: Task 1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4"/>
          <p:cNvSpPr txBox="1"/>
          <p:nvPr/>
        </p:nvSpPr>
        <p:spPr>
          <a:xfrm>
            <a:off x="56597" y="2206648"/>
            <a:ext cx="5810803" cy="29232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 carbon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fooprint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assessment and mitigation</a:t>
            </a: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Subtasks: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0850" marR="0" lvl="2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9.1.1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 carbon budget</a:t>
            </a:r>
            <a:endParaRPr i="1" dirty="0"/>
          </a:p>
          <a:p>
            <a:pPr marL="450850" marR="0" lvl="2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9.1.2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 energy consumption optimization</a:t>
            </a:r>
            <a:endParaRPr i="1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4"/>
          <p:cNvSpPr txBox="1">
            <a:spLocks noGrp="1"/>
          </p:cNvSpPr>
          <p:nvPr>
            <p:ph type="sldNum" idx="4294967295"/>
          </p:nvPr>
        </p:nvSpPr>
        <p:spPr>
          <a:xfrm>
            <a:off x="11692944" y="6291769"/>
            <a:ext cx="194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/>
              <a:t>4</a:t>
            </a:fld>
            <a:endParaRPr/>
          </a:p>
        </p:txBody>
      </p:sp>
      <p:cxnSp>
        <p:nvCxnSpPr>
          <p:cNvPr id="155" name="Google Shape;155;p4"/>
          <p:cNvCxnSpPr/>
          <p:nvPr/>
        </p:nvCxnSpPr>
        <p:spPr>
          <a:xfrm>
            <a:off x="304800" y="540800"/>
            <a:ext cx="11588700" cy="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6" name="Google Shape;156;p4"/>
          <p:cNvCxnSpPr/>
          <p:nvPr/>
        </p:nvCxnSpPr>
        <p:spPr>
          <a:xfrm>
            <a:off x="304800" y="226483"/>
            <a:ext cx="11588700" cy="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7" name="Google Shape;157;p4"/>
          <p:cNvCxnSpPr/>
          <p:nvPr/>
        </p:nvCxnSpPr>
        <p:spPr>
          <a:xfrm>
            <a:off x="304800" y="6696408"/>
            <a:ext cx="11570700" cy="1650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8" name="Google Shape;158;p4"/>
          <p:cNvCxnSpPr/>
          <p:nvPr/>
        </p:nvCxnSpPr>
        <p:spPr>
          <a:xfrm>
            <a:off x="304800" y="6227567"/>
            <a:ext cx="11570700" cy="3090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9" name="Google Shape;159;p4"/>
          <p:cNvSpPr txBox="1"/>
          <p:nvPr/>
        </p:nvSpPr>
        <p:spPr>
          <a:xfrm>
            <a:off x="8465408" y="295642"/>
            <a:ext cx="3410100" cy="1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50" tIns="18050" rIns="18050" bIns="1805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Schibsted Grotesk"/>
              <a:buNone/>
            </a:pPr>
            <a:r>
              <a:rPr lang="en-US" sz="1100" b="0" i="0" u="none" strike="noStrike" cap="none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2</a:t>
            </a:r>
            <a:r>
              <a:rPr lang="en-US" sz="1100" b="0" i="0" u="none" strike="noStrike" cap="none" baseline="3000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nd</a:t>
            </a:r>
            <a:r>
              <a:rPr lang="en-US" sz="1100" b="0" i="0" u="none" strike="noStrike" cap="none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 review meeting (RP2) — 15.05.2024</a:t>
            </a:r>
            <a:endParaRPr sz="1100" b="0" i="0" u="none" strike="noStrike" cap="none">
              <a:solidFill>
                <a:srgbClr val="0000CC"/>
              </a:solidFill>
              <a:latin typeface="Schibsted Grotesk"/>
              <a:ea typeface="Schibsted Grotesk"/>
              <a:cs typeface="Schibsted Grotesk"/>
              <a:sym typeface="Schibsted Grotesk"/>
            </a:endParaRPr>
          </a:p>
        </p:txBody>
      </p:sp>
      <p:pic>
        <p:nvPicPr>
          <p:cNvPr id="160" name="Google Shape;16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6337033"/>
            <a:ext cx="1505969" cy="28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4"/>
          <p:cNvSpPr txBox="1"/>
          <p:nvPr/>
        </p:nvSpPr>
        <p:spPr>
          <a:xfrm>
            <a:off x="304800" y="264838"/>
            <a:ext cx="55626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875" tIns="33875" rIns="33875" bIns="338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Preparatory Phase for the Einstein Telescope Gravitational Wave Observatory</a:t>
            </a:r>
            <a:endParaRPr sz="1100" b="0" i="0" u="none" strike="noStrike" cap="none">
              <a:solidFill>
                <a:srgbClr val="0000CC"/>
              </a:solidFill>
              <a:latin typeface="Schibsted Grotesk"/>
              <a:ea typeface="Schibsted Grotesk"/>
              <a:cs typeface="Schibsted Grotesk"/>
              <a:sym typeface="Schibsted Grotesk"/>
            </a:endParaRPr>
          </a:p>
        </p:txBody>
      </p:sp>
      <p:pic>
        <p:nvPicPr>
          <p:cNvPr id="162" name="Google Shape;162;p4" descr="Tools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5771" y="1381220"/>
            <a:ext cx="609959" cy="60995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4"/>
          <p:cNvSpPr txBox="1"/>
          <p:nvPr/>
        </p:nvSpPr>
        <p:spPr>
          <a:xfrm>
            <a:off x="6832657" y="1439905"/>
            <a:ext cx="22095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RP2: M13-M30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4"/>
          <p:cNvSpPr txBox="1"/>
          <p:nvPr/>
        </p:nvSpPr>
        <p:spPr>
          <a:xfrm>
            <a:off x="5979341" y="2197822"/>
            <a:ext cx="5810803" cy="2923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Identified 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categories that will contribute more to the ET footprint (</a:t>
            </a:r>
            <a:r>
              <a:rPr lang="en-US" sz="16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e.g. 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 use; transport/travel; computing, etc.) in the different phases (e. g., construction, operation, etc.)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Elaborated a plan 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develop an accurate ET CO2 footprint assessment &amp; related mitigation strategy (D9.3 &gt; to be delivered by October 31</a:t>
            </a:r>
            <a:r>
              <a:rPr lang="en-US" sz="1600" b="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2025)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"/>
          <p:cNvSpPr/>
          <p:nvPr/>
        </p:nvSpPr>
        <p:spPr>
          <a:xfrm rot="-5087962">
            <a:off x="5028392" y="3461489"/>
            <a:ext cx="1331056" cy="3572377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D8E2F3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 txBox="1"/>
          <p:nvPr/>
        </p:nvSpPr>
        <p:spPr>
          <a:xfrm>
            <a:off x="7090194" y="6311719"/>
            <a:ext cx="4023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n-US" sz="140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Project: 101079696 — ET-PP,  2</a:t>
            </a:r>
            <a:r>
              <a:rPr lang="en-US" sz="1400" b="0" i="1" u="none" strike="noStrike" cap="none" baseline="30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140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review meeting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5"/>
          <p:cNvSpPr txBox="1">
            <a:spLocks noGrp="1"/>
          </p:cNvSpPr>
          <p:nvPr>
            <p:ph type="sldNum" idx="4294967295"/>
          </p:nvPr>
        </p:nvSpPr>
        <p:spPr>
          <a:xfrm>
            <a:off x="11692944" y="6291769"/>
            <a:ext cx="194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/>
              <a:t>5</a:t>
            </a:fld>
            <a:endParaRPr/>
          </a:p>
        </p:txBody>
      </p:sp>
      <p:cxnSp>
        <p:nvCxnSpPr>
          <p:cNvPr id="172" name="Google Shape;172;p5"/>
          <p:cNvCxnSpPr/>
          <p:nvPr/>
        </p:nvCxnSpPr>
        <p:spPr>
          <a:xfrm>
            <a:off x="304800" y="540800"/>
            <a:ext cx="11588700" cy="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3" name="Google Shape;173;p5"/>
          <p:cNvCxnSpPr/>
          <p:nvPr/>
        </p:nvCxnSpPr>
        <p:spPr>
          <a:xfrm>
            <a:off x="304800" y="226483"/>
            <a:ext cx="11588700" cy="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4" name="Google Shape;174;p5"/>
          <p:cNvCxnSpPr/>
          <p:nvPr/>
        </p:nvCxnSpPr>
        <p:spPr>
          <a:xfrm>
            <a:off x="304800" y="6696408"/>
            <a:ext cx="11570700" cy="1650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5" name="Google Shape;175;p5"/>
          <p:cNvCxnSpPr/>
          <p:nvPr/>
        </p:nvCxnSpPr>
        <p:spPr>
          <a:xfrm>
            <a:off x="304800" y="6227567"/>
            <a:ext cx="11570700" cy="3090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6" name="Google Shape;176;p5"/>
          <p:cNvSpPr txBox="1"/>
          <p:nvPr/>
        </p:nvSpPr>
        <p:spPr>
          <a:xfrm>
            <a:off x="8465408" y="295642"/>
            <a:ext cx="3410100" cy="1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50" tIns="18050" rIns="18050" bIns="1805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Schibsted Grotesk"/>
              <a:buNone/>
            </a:pPr>
            <a:r>
              <a:rPr lang="en-US" sz="1100" b="0" i="0" u="none" strike="noStrike" cap="none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2</a:t>
            </a:r>
            <a:r>
              <a:rPr lang="en-US" sz="1100" b="0" i="0" u="none" strike="noStrike" cap="none" baseline="3000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nd</a:t>
            </a:r>
            <a:r>
              <a:rPr lang="en-US" sz="1100" b="0" i="0" u="none" strike="noStrike" cap="none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 review meeting (RP2) — 15.05.2024</a:t>
            </a:r>
            <a:endParaRPr sz="1100" b="0" i="0" u="none" strike="noStrike" cap="none">
              <a:solidFill>
                <a:srgbClr val="0000CC"/>
              </a:solidFill>
              <a:latin typeface="Schibsted Grotesk"/>
              <a:ea typeface="Schibsted Grotesk"/>
              <a:cs typeface="Schibsted Grotesk"/>
              <a:sym typeface="Schibsted Grotesk"/>
            </a:endParaRPr>
          </a:p>
        </p:txBody>
      </p:sp>
      <p:pic>
        <p:nvPicPr>
          <p:cNvPr id="177" name="Google Shape;17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6337033"/>
            <a:ext cx="1505969" cy="28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5"/>
          <p:cNvSpPr txBox="1"/>
          <p:nvPr/>
        </p:nvSpPr>
        <p:spPr>
          <a:xfrm>
            <a:off x="304800" y="264838"/>
            <a:ext cx="55626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875" tIns="33875" rIns="33875" bIns="338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Preparatory Phase for the Einstein Telescope Gravitational Wave Observatory</a:t>
            </a:r>
            <a:endParaRPr sz="1100" b="0" i="0" u="none" strike="noStrike" cap="none">
              <a:solidFill>
                <a:srgbClr val="0000CC"/>
              </a:solidFill>
              <a:latin typeface="Schibsted Grotesk"/>
              <a:ea typeface="Schibsted Grotesk"/>
              <a:cs typeface="Schibsted Grotesk"/>
              <a:sym typeface="Schibsted Grotesk"/>
            </a:endParaRPr>
          </a:p>
        </p:txBody>
      </p:sp>
      <p:sp>
        <p:nvSpPr>
          <p:cNvPr id="179" name="Google Shape;179;p5"/>
          <p:cNvSpPr txBox="1">
            <a:spLocks noGrp="1"/>
          </p:cNvSpPr>
          <p:nvPr>
            <p:ph type="title"/>
          </p:nvPr>
        </p:nvSpPr>
        <p:spPr>
          <a:xfrm>
            <a:off x="597894" y="86338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-US" sz="4400" dirty="0">
                <a:latin typeface="Arial"/>
                <a:ea typeface="Arial"/>
                <a:cs typeface="Arial"/>
                <a:sym typeface="Arial"/>
              </a:rPr>
              <a:t>ET CO2 footprint assessment and mitigation strategy</a:t>
            </a:r>
            <a:endParaRPr dirty="0"/>
          </a:p>
        </p:txBody>
      </p:sp>
      <p:grpSp>
        <p:nvGrpSpPr>
          <p:cNvPr id="180" name="Google Shape;180;p5"/>
          <p:cNvGrpSpPr/>
          <p:nvPr/>
        </p:nvGrpSpPr>
        <p:grpSpPr>
          <a:xfrm>
            <a:off x="1923328" y="2242201"/>
            <a:ext cx="8613537" cy="3752413"/>
            <a:chOff x="714288" y="0"/>
            <a:chExt cx="7938943" cy="3671049"/>
          </a:xfrm>
        </p:grpSpPr>
        <p:sp>
          <p:nvSpPr>
            <p:cNvPr id="181" name="Google Shape;181;p5"/>
            <p:cNvSpPr/>
            <p:nvPr/>
          </p:nvSpPr>
          <p:spPr>
            <a:xfrm rot="5400000">
              <a:off x="4187205" y="-1162081"/>
              <a:ext cx="2936839" cy="5995212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CD3EA">
                <a:alpha val="89803"/>
              </a:srgbClr>
            </a:solidFill>
            <a:ln w="25400" cap="flat" cmpd="sng">
              <a:solidFill>
                <a:srgbClr val="CCD3E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 txBox="1"/>
            <p:nvPr/>
          </p:nvSpPr>
          <p:spPr>
            <a:xfrm>
              <a:off x="2658019" y="510470"/>
              <a:ext cx="5851847" cy="2650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20950" rIns="41900" bIns="20950" anchor="ctr" anchorCtr="0">
              <a:noAutofit/>
            </a:bodyPr>
            <a:lstStyle/>
            <a:p>
              <a:pPr marL="57150" marR="0" lvl="1" indent="-698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Baseline Emissions Analysis: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Use LCA principles to calculate current CO2 emissions associated with materials, energy, and transportation.</a:t>
              </a:r>
              <a:endParaRPr dirty="0"/>
            </a:p>
            <a:p>
              <a:pPr marL="57150" marR="0" lvl="1" indent="-698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Develop Emissions Scenarios: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Model emissions under various scenarios, including:</a:t>
              </a:r>
              <a:endParaRPr dirty="0"/>
            </a:p>
            <a:p>
              <a:pPr marL="114300" marR="0" lvl="2" indent="-698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0" i="1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Business-as-usual (BAU):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No significant interventions.</a:t>
              </a:r>
              <a:endParaRPr dirty="0"/>
            </a:p>
            <a:p>
              <a:pPr marL="114300" marR="0" lvl="2" indent="-698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0" i="1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Moderate Mitigation: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Partial adoption of sustainable practices.</a:t>
              </a:r>
              <a:endParaRPr dirty="0"/>
            </a:p>
            <a:p>
              <a:pPr marL="114300" marR="0" lvl="2" indent="-698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0" i="1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Aggressive Mitigation: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Full integration of best practices, including renewable energy and circular economy principles.</a:t>
              </a:r>
              <a:endParaRPr dirty="0"/>
            </a:p>
            <a:p>
              <a:pPr marL="57150" marR="0" lvl="1" indent="-698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Evaluate Scenarios:</a:t>
              </a:r>
              <a:r>
                <a:rPr lang="en-US" sz="11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Assess scenarios for feasibility, cost, and environmental impact.</a:t>
              </a:r>
              <a:endParaRPr dirty="0"/>
            </a:p>
            <a:p>
              <a:pPr marL="57150" marR="0" lvl="1" indent="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698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1" i="0" u="none" strike="noStrike" cap="none" dirty="0">
                  <a:solidFill>
                    <a:srgbClr val="2F5496"/>
                  </a:solidFill>
                  <a:latin typeface="Arial"/>
                  <a:ea typeface="Arial"/>
                  <a:cs typeface="Arial"/>
                  <a:sym typeface="Arial"/>
                </a:rPr>
                <a:t>Deliverables (included in D9.3):</a:t>
              </a:r>
              <a:endParaRPr sz="1100" b="0" i="0" u="none" strike="noStrike" cap="non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2" indent="-698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 dirty="0">
                  <a:solidFill>
                    <a:srgbClr val="2F5496"/>
                  </a:solidFill>
                  <a:latin typeface="Arial"/>
                  <a:ea typeface="Arial"/>
                  <a:cs typeface="Arial"/>
                  <a:sym typeface="Arial"/>
                </a:rPr>
                <a:t>CO2 Baseline Report.</a:t>
              </a:r>
              <a:endParaRPr dirty="0"/>
            </a:p>
            <a:p>
              <a:pPr marL="114300" marR="0" lvl="2" indent="-698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 dirty="0">
                  <a:solidFill>
                    <a:srgbClr val="2F5496"/>
                  </a:solidFill>
                  <a:latin typeface="Arial"/>
                  <a:ea typeface="Arial"/>
                  <a:cs typeface="Arial"/>
                  <a:sym typeface="Arial"/>
                </a:rPr>
                <a:t>Scenario Analysis Report</a:t>
              </a:r>
            </a:p>
            <a:p>
              <a:pPr marL="44450" marR="0" lvl="2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</a:pPr>
              <a:endParaRPr dirty="0"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714288" y="0"/>
              <a:ext cx="1943730" cy="3671049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 txBox="1"/>
            <p:nvPr/>
          </p:nvSpPr>
          <p:spPr>
            <a:xfrm>
              <a:off x="809173" y="94885"/>
              <a:ext cx="1753960" cy="34812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CO2 Emissions Scenario Analysis</a:t>
              </a:r>
              <a:endParaRPr sz="3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8"/>
          <p:cNvGrpSpPr/>
          <p:nvPr/>
        </p:nvGrpSpPr>
        <p:grpSpPr>
          <a:xfrm>
            <a:off x="304792" y="978742"/>
            <a:ext cx="4024427" cy="1052586"/>
            <a:chOff x="3942066" y="1498371"/>
            <a:chExt cx="2105173" cy="1052586"/>
          </a:xfrm>
        </p:grpSpPr>
        <p:sp>
          <p:nvSpPr>
            <p:cNvPr id="190" name="Google Shape;190;p8"/>
            <p:cNvSpPr/>
            <p:nvPr/>
          </p:nvSpPr>
          <p:spPr>
            <a:xfrm>
              <a:off x="3942066" y="1498371"/>
              <a:ext cx="2105173" cy="1052586"/>
            </a:xfrm>
            <a:prstGeom prst="rect">
              <a:avLst/>
            </a:prstGeom>
            <a:solidFill>
              <a:srgbClr val="599BD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 txBox="1"/>
            <p:nvPr/>
          </p:nvSpPr>
          <p:spPr>
            <a:xfrm>
              <a:off x="3942067" y="1498371"/>
              <a:ext cx="1908080" cy="1052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Definition of CO2 Emissions Scenarios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" name="Google Shape;192;p8"/>
          <p:cNvGrpSpPr/>
          <p:nvPr/>
        </p:nvGrpSpPr>
        <p:grpSpPr>
          <a:xfrm>
            <a:off x="813387" y="2462830"/>
            <a:ext cx="3423372" cy="1052586"/>
            <a:chOff x="4468359" y="2993044"/>
            <a:chExt cx="2105173" cy="1052586"/>
          </a:xfrm>
        </p:grpSpPr>
        <p:sp>
          <p:nvSpPr>
            <p:cNvPr id="193" name="Google Shape;193;p8"/>
            <p:cNvSpPr/>
            <p:nvPr/>
          </p:nvSpPr>
          <p:spPr>
            <a:xfrm>
              <a:off x="4468359" y="2993044"/>
              <a:ext cx="2105173" cy="1052586"/>
            </a:xfrm>
            <a:prstGeom prst="rect">
              <a:avLst/>
            </a:prstGeom>
            <a:solidFill>
              <a:srgbClr val="B3C6E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 txBox="1"/>
            <p:nvPr/>
          </p:nvSpPr>
          <p:spPr>
            <a:xfrm>
              <a:off x="4468360" y="2993044"/>
              <a:ext cx="2105172" cy="1052586"/>
            </a:xfrm>
            <a:prstGeom prst="rect">
              <a:avLst/>
            </a:prstGeom>
            <a:solidFill>
              <a:srgbClr val="B3C6E7"/>
            </a:solidFill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Establish baseline emissions</a:t>
              </a:r>
              <a:r>
                <a:rPr lang="en-US" sz="1400" b="0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%</a:t>
              </a:r>
              <a:r>
                <a:rPr lang="en-US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and project future trends under different operational strategies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5" name="Google Shape;195;p8"/>
          <p:cNvGrpSpPr/>
          <p:nvPr/>
        </p:nvGrpSpPr>
        <p:grpSpPr>
          <a:xfrm>
            <a:off x="813387" y="3957504"/>
            <a:ext cx="3423370" cy="1052586"/>
            <a:chOff x="4468359" y="4487718"/>
            <a:chExt cx="2105173" cy="1052586"/>
          </a:xfrm>
        </p:grpSpPr>
        <p:sp>
          <p:nvSpPr>
            <p:cNvPr id="196" name="Google Shape;196;p8"/>
            <p:cNvSpPr/>
            <p:nvPr/>
          </p:nvSpPr>
          <p:spPr>
            <a:xfrm>
              <a:off x="4468359" y="4487718"/>
              <a:ext cx="2105173" cy="1052586"/>
            </a:xfrm>
            <a:prstGeom prst="rect">
              <a:avLst/>
            </a:prstGeom>
            <a:solidFill>
              <a:schemeClr val="accent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 txBox="1"/>
            <p:nvPr/>
          </p:nvSpPr>
          <p:spPr>
            <a:xfrm>
              <a:off x="4468359" y="4487718"/>
              <a:ext cx="2105173" cy="1052586"/>
            </a:xfrm>
            <a:prstGeom prst="rect">
              <a:avLst/>
            </a:prstGeom>
            <a:solidFill>
              <a:srgbClr val="B3C6E7"/>
            </a:solidFill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Develop detailed emissions scenarios to evaluate potential environmental impacts during the lifecycle of (LCA</a:t>
              </a:r>
              <a:r>
                <a:rPr lang="en-US" sz="1400" b="0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#</a:t>
              </a:r>
              <a:r>
                <a:rPr lang="en-US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the ET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" name="Google Shape;198;p8"/>
          <p:cNvSpPr/>
          <p:nvPr/>
        </p:nvSpPr>
        <p:spPr>
          <a:xfrm>
            <a:off x="497611" y="2020743"/>
            <a:ext cx="315776" cy="246305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8"/>
          <p:cNvSpPr/>
          <p:nvPr/>
        </p:nvSpPr>
        <p:spPr>
          <a:xfrm>
            <a:off x="497611" y="2020743"/>
            <a:ext cx="315776" cy="96837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8"/>
          <p:cNvSpPr txBox="1"/>
          <p:nvPr/>
        </p:nvSpPr>
        <p:spPr>
          <a:xfrm>
            <a:off x="304792" y="5259187"/>
            <a:ext cx="297323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References:</a:t>
            </a:r>
            <a:b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1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% </a:t>
            </a:r>
            <a:r>
              <a:rPr lang="en-US" sz="12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Estimate of the carbon footprint of astronomical research infrastructures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 </a:t>
            </a:r>
            <a:r>
              <a:rPr lang="en-US" sz="12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LCA by Uni Lieden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8"/>
          <p:cNvSpPr txBox="1"/>
          <p:nvPr/>
        </p:nvSpPr>
        <p:spPr>
          <a:xfrm>
            <a:off x="7090194" y="6311719"/>
            <a:ext cx="4023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n-US" sz="140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Project: 101079696 — ET-PP,  2</a:t>
            </a:r>
            <a:r>
              <a:rPr lang="en-US" sz="1400" b="0" i="1" u="none" strike="noStrike" cap="none" baseline="30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140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review meeting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2" name="Google Shape;202;p8"/>
          <p:cNvCxnSpPr/>
          <p:nvPr/>
        </p:nvCxnSpPr>
        <p:spPr>
          <a:xfrm>
            <a:off x="304800" y="6696408"/>
            <a:ext cx="11570700" cy="1650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3" name="Google Shape;203;p8"/>
          <p:cNvCxnSpPr/>
          <p:nvPr/>
        </p:nvCxnSpPr>
        <p:spPr>
          <a:xfrm>
            <a:off x="304800" y="6227567"/>
            <a:ext cx="11570700" cy="3090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4" name="Google Shape;204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800" y="6337033"/>
            <a:ext cx="1505969" cy="280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5" name="Google Shape;205;p8"/>
          <p:cNvCxnSpPr/>
          <p:nvPr/>
        </p:nvCxnSpPr>
        <p:spPr>
          <a:xfrm>
            <a:off x="304792" y="200126"/>
            <a:ext cx="11588700" cy="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6" name="Google Shape;206;p8"/>
          <p:cNvSpPr txBox="1"/>
          <p:nvPr/>
        </p:nvSpPr>
        <p:spPr>
          <a:xfrm>
            <a:off x="8465400" y="242100"/>
            <a:ext cx="3410100" cy="1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50" tIns="18050" rIns="18050" bIns="1805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Schibsted Grotesk"/>
              <a:buNone/>
            </a:pPr>
            <a:r>
              <a:rPr lang="en-US" sz="1100" b="0" i="0" u="none" strike="noStrike" cap="none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2</a:t>
            </a:r>
            <a:r>
              <a:rPr lang="en-US" sz="1100" b="0" i="0" u="none" strike="noStrike" cap="none" baseline="3000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nd</a:t>
            </a:r>
            <a:r>
              <a:rPr lang="en-US" sz="1100" b="0" i="0" u="none" strike="noStrike" cap="none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 review meeting (RP2) — 15.05.2024</a:t>
            </a:r>
            <a:endParaRPr sz="1100" b="0" i="0" u="none" strike="noStrike" cap="none">
              <a:solidFill>
                <a:srgbClr val="0000CC"/>
              </a:solidFill>
              <a:latin typeface="Schibsted Grotesk"/>
              <a:ea typeface="Schibsted Grotesk"/>
              <a:cs typeface="Schibsted Grotesk"/>
              <a:sym typeface="Schibsted Grotesk"/>
            </a:endParaRPr>
          </a:p>
        </p:txBody>
      </p:sp>
      <p:sp>
        <p:nvSpPr>
          <p:cNvPr id="207" name="Google Shape;207;p8"/>
          <p:cNvSpPr txBox="1"/>
          <p:nvPr/>
        </p:nvSpPr>
        <p:spPr>
          <a:xfrm>
            <a:off x="304792" y="238481"/>
            <a:ext cx="55626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875" tIns="33875" rIns="33875" bIns="338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Preparatory Phase for the Einstein Telescope Gravitational Wave Observatory</a:t>
            </a:r>
            <a:endParaRPr sz="1100" b="0" i="0" u="none" strike="noStrike" cap="none">
              <a:solidFill>
                <a:srgbClr val="0000CC"/>
              </a:solidFill>
              <a:latin typeface="Schibsted Grotesk"/>
              <a:ea typeface="Schibsted Grotesk"/>
              <a:cs typeface="Schibsted Grotesk"/>
              <a:sym typeface="Schibsted Grotesk"/>
            </a:endParaRPr>
          </a:p>
        </p:txBody>
      </p:sp>
      <p:cxnSp>
        <p:nvCxnSpPr>
          <p:cNvPr id="208" name="Google Shape;208;p8"/>
          <p:cNvCxnSpPr/>
          <p:nvPr/>
        </p:nvCxnSpPr>
        <p:spPr>
          <a:xfrm>
            <a:off x="304800" y="540800"/>
            <a:ext cx="11588700" cy="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09" name="Google Shape;209;p8"/>
          <p:cNvGrpSpPr/>
          <p:nvPr/>
        </p:nvGrpSpPr>
        <p:grpSpPr>
          <a:xfrm>
            <a:off x="4577881" y="944922"/>
            <a:ext cx="7337478" cy="5189484"/>
            <a:chOff x="1562" y="0"/>
            <a:chExt cx="7400961" cy="5410813"/>
          </a:xfrm>
        </p:grpSpPr>
        <p:sp>
          <p:nvSpPr>
            <p:cNvPr id="210" name="Google Shape;210;p8"/>
            <p:cNvSpPr/>
            <p:nvPr/>
          </p:nvSpPr>
          <p:spPr>
            <a:xfrm>
              <a:off x="1562" y="0"/>
              <a:ext cx="2431231" cy="5410813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 txBox="1"/>
            <p:nvPr/>
          </p:nvSpPr>
          <p:spPr>
            <a:xfrm>
              <a:off x="104380" y="1773312"/>
              <a:ext cx="2431231" cy="2164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85325" bIns="85325" anchor="t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Construction Phase:</a:t>
              </a:r>
              <a:endParaRPr dirty="0"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US" sz="1200" b="1" i="1" u="none" strike="noStrike" cap="none" dirty="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Energy</a:t>
              </a:r>
              <a:r>
                <a:rPr lang="en-US" sz="1200" b="0" i="1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200" b="1" i="1" u="none" strike="noStrike" cap="none" dirty="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Consumption</a:t>
              </a:r>
              <a:r>
                <a:rPr lang="en-US" sz="1200" b="0" i="1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r>
                <a:rPr lang="en-US" sz="1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The construction of the ET, particularly its extensive underground facilities, will require significant energy, leading to substantial greenhouse gas (GHG) emissions.</a:t>
              </a:r>
              <a:endParaRPr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US" sz="1200" b="1" i="1" u="none" strike="noStrike" cap="none" dirty="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Material</a:t>
              </a:r>
              <a:r>
                <a:rPr lang="en-US" sz="1200" b="0" i="1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200" b="1" i="1" u="none" strike="noStrike" cap="none" dirty="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Usage</a:t>
              </a:r>
              <a:r>
                <a:rPr lang="en-US" sz="1200" b="0" i="1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r>
                <a:rPr lang="en-US" sz="1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The production and transportation of construction materials, such as concrete and steel, contribute to the project's carbon footprint.</a:t>
              </a:r>
              <a:endParaRPr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US" sz="1200" b="1" i="1" u="none" strike="noStrike" cap="none" dirty="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Site</a:t>
              </a:r>
              <a:r>
                <a:rPr lang="en-US" sz="1200" b="0" i="1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200" b="1" i="1" u="none" strike="noStrike" cap="none" dirty="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Disturbance</a:t>
              </a:r>
              <a:r>
                <a:rPr lang="en-US" sz="1200" b="0" i="1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r>
                <a:rPr lang="en-US" sz="1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Excavation and land alteration can release stored carbon from soil and vegetation.</a:t>
              </a:r>
              <a:endParaRPr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951376" y="327892"/>
              <a:ext cx="609657" cy="597801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486427" y="0"/>
              <a:ext cx="2431231" cy="5410813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 txBox="1"/>
            <p:nvPr/>
          </p:nvSpPr>
          <p:spPr>
            <a:xfrm>
              <a:off x="2497465" y="1896054"/>
              <a:ext cx="2431231" cy="2164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85325" bIns="85325" anchor="t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Operational Phase:</a:t>
              </a:r>
              <a:endParaRPr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US" sz="1200" b="1" i="1" u="none" strike="noStrike" cap="none" dirty="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Energy</a:t>
              </a:r>
              <a:r>
                <a:rPr lang="en-US" sz="1200" b="0" i="1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200" b="1" i="1" u="none" strike="noStrike" cap="none" dirty="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Demand</a:t>
              </a:r>
              <a:r>
                <a:rPr lang="en-US" sz="1200" b="0" i="1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r>
                <a:rPr lang="en-US" sz="1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Operating the ET's advanced detection systems and maintaining optimal conditions (e.g., temperature control, vibration isolation) will consume considerable energy.</a:t>
              </a:r>
              <a:endParaRPr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US" sz="1200" b="1" i="1" u="none" strike="noStrike" cap="none" dirty="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Maintenance</a:t>
              </a:r>
              <a:r>
                <a:rPr lang="en-US" sz="1200" b="0" i="1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200" b="1" i="1" u="none" strike="noStrike" cap="none" dirty="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Activities</a:t>
              </a:r>
              <a:r>
                <a:rPr lang="en-US" sz="1200" b="0" i="1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r>
                <a:rPr lang="en-US" sz="1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Regular maintenance may involve additional energy use and material consumption</a:t>
              </a:r>
              <a:r>
                <a:rPr lang="en-US" sz="17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1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3429104" y="308792"/>
              <a:ext cx="662540" cy="635999"/>
            </a:xfrm>
            <a:prstGeom prst="ellipse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4942895" y="0"/>
              <a:ext cx="2431231" cy="5410813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8"/>
            <p:cNvSpPr txBox="1"/>
            <p:nvPr/>
          </p:nvSpPr>
          <p:spPr>
            <a:xfrm>
              <a:off x="4971292" y="1844261"/>
              <a:ext cx="2431231" cy="2164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85325" bIns="8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Decommissioning Phase: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1" u="none" strike="noStrike" cap="none" dirty="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Dismantling</a:t>
              </a:r>
              <a:r>
                <a:rPr lang="en-US" sz="1200" b="0" i="1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200" b="1" i="1" u="none" strike="noStrike" cap="none" dirty="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Infrastructure</a:t>
              </a:r>
              <a:r>
                <a:rPr lang="en-US" sz="1200" b="0" i="1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r>
                <a:rPr lang="en-US" sz="1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The end-of-life phase involves energy use for dismantling structures and managing waste materials.</a:t>
              </a:r>
              <a:endParaRPr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5943822" y="332405"/>
              <a:ext cx="641441" cy="588774"/>
            </a:xfrm>
            <a:prstGeom prst="ellipse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270797" y="943716"/>
              <a:ext cx="6847279" cy="746465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ABBAD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Google Shape;220;p8"/>
          <p:cNvSpPr txBox="1"/>
          <p:nvPr/>
        </p:nvSpPr>
        <p:spPr>
          <a:xfrm>
            <a:off x="6613732" y="2020743"/>
            <a:ext cx="334875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Baseline Emission Assessment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"/>
          <p:cNvSpPr txBox="1"/>
          <p:nvPr/>
        </p:nvSpPr>
        <p:spPr>
          <a:xfrm>
            <a:off x="7090194" y="6311719"/>
            <a:ext cx="4023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n-US" sz="140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Project: 101079696 — ET-PP,  2</a:t>
            </a:r>
            <a:r>
              <a:rPr lang="en-US" sz="1400" b="0" i="1" u="none" strike="noStrike" cap="none" baseline="30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140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review meeting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1"/>
          <p:cNvSpPr txBox="1">
            <a:spLocks noGrp="1"/>
          </p:cNvSpPr>
          <p:nvPr>
            <p:ph type="title"/>
          </p:nvPr>
        </p:nvSpPr>
        <p:spPr>
          <a:xfrm>
            <a:off x="304800" y="713612"/>
            <a:ext cx="8215200" cy="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WP9: Tasks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1"/>
          <p:cNvSpPr txBox="1"/>
          <p:nvPr/>
        </p:nvSpPr>
        <p:spPr>
          <a:xfrm>
            <a:off x="91567" y="2340713"/>
            <a:ext cx="5904204" cy="273600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 9.2 Landscape, environmental and societal impact </a:t>
            </a:r>
            <a:endParaRPr b="1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Subtasks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9.2.1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Assessing and minimizing the ET impact on its environment</a:t>
            </a:r>
            <a:endParaRPr i="1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9.2.2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Environmental management approach</a:t>
            </a:r>
            <a:endParaRPr i="1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9.2.3 </a:t>
            </a:r>
            <a:r>
              <a:rPr lang="en-US" sz="1600" b="0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Analyse</a:t>
            </a:r>
            <a:r>
              <a:rPr lang="en-US" sz="16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define an overall strategy for reclamation, reuse and recycling of the excavated materials</a:t>
            </a:r>
            <a:r>
              <a:rPr lang="en-US" sz="16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0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1"/>
          <p:cNvSpPr txBox="1">
            <a:spLocks noGrp="1"/>
          </p:cNvSpPr>
          <p:nvPr>
            <p:ph type="sldNum" idx="4294967295"/>
          </p:nvPr>
        </p:nvSpPr>
        <p:spPr>
          <a:xfrm>
            <a:off x="11692944" y="6291769"/>
            <a:ext cx="194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/>
              <a:t>7</a:t>
            </a:fld>
            <a:endParaRPr/>
          </a:p>
        </p:txBody>
      </p:sp>
      <p:cxnSp>
        <p:nvCxnSpPr>
          <p:cNvPr id="229" name="Google Shape;229;p21"/>
          <p:cNvCxnSpPr/>
          <p:nvPr/>
        </p:nvCxnSpPr>
        <p:spPr>
          <a:xfrm>
            <a:off x="304800" y="540800"/>
            <a:ext cx="11588700" cy="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0" name="Google Shape;230;p21"/>
          <p:cNvCxnSpPr/>
          <p:nvPr/>
        </p:nvCxnSpPr>
        <p:spPr>
          <a:xfrm>
            <a:off x="304800" y="226483"/>
            <a:ext cx="11588700" cy="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1" name="Google Shape;231;p21"/>
          <p:cNvCxnSpPr/>
          <p:nvPr/>
        </p:nvCxnSpPr>
        <p:spPr>
          <a:xfrm>
            <a:off x="304800" y="6696408"/>
            <a:ext cx="11570700" cy="1650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2" name="Google Shape;232;p21"/>
          <p:cNvCxnSpPr/>
          <p:nvPr/>
        </p:nvCxnSpPr>
        <p:spPr>
          <a:xfrm>
            <a:off x="304800" y="6227567"/>
            <a:ext cx="11570700" cy="3090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3" name="Google Shape;233;p21"/>
          <p:cNvSpPr txBox="1"/>
          <p:nvPr/>
        </p:nvSpPr>
        <p:spPr>
          <a:xfrm>
            <a:off x="8465408" y="295642"/>
            <a:ext cx="3410100" cy="1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50" tIns="18050" rIns="18050" bIns="1805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Schibsted Grotesk"/>
              <a:buNone/>
            </a:pPr>
            <a:r>
              <a:rPr lang="en-US" sz="1100" b="0" i="0" u="none" strike="noStrike" cap="none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2</a:t>
            </a:r>
            <a:r>
              <a:rPr lang="en-US" sz="1100" b="0" i="0" u="none" strike="noStrike" cap="none" baseline="3000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nd</a:t>
            </a:r>
            <a:r>
              <a:rPr lang="en-US" sz="1100" b="0" i="0" u="none" strike="noStrike" cap="none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 review meeting (RP2) — 15.05.2024</a:t>
            </a:r>
            <a:endParaRPr sz="1100" b="0" i="0" u="none" strike="noStrike" cap="none">
              <a:solidFill>
                <a:srgbClr val="0000CC"/>
              </a:solidFill>
              <a:latin typeface="Schibsted Grotesk"/>
              <a:ea typeface="Schibsted Grotesk"/>
              <a:cs typeface="Schibsted Grotesk"/>
              <a:sym typeface="Schibsted Grotesk"/>
            </a:endParaRPr>
          </a:p>
        </p:txBody>
      </p:sp>
      <p:pic>
        <p:nvPicPr>
          <p:cNvPr id="234" name="Google Shape;23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6337033"/>
            <a:ext cx="1505969" cy="28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1"/>
          <p:cNvSpPr txBox="1"/>
          <p:nvPr/>
        </p:nvSpPr>
        <p:spPr>
          <a:xfrm>
            <a:off x="304800" y="264838"/>
            <a:ext cx="55626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875" tIns="33875" rIns="33875" bIns="338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Preparatory Phase for the Einstein Telescope Gravitational Wave Observatory</a:t>
            </a:r>
            <a:endParaRPr sz="1100" b="0" i="0" u="none" strike="noStrike" cap="none">
              <a:solidFill>
                <a:srgbClr val="0000CC"/>
              </a:solidFill>
              <a:latin typeface="Schibsted Grotesk"/>
              <a:ea typeface="Schibsted Grotesk"/>
              <a:cs typeface="Schibsted Grotesk"/>
              <a:sym typeface="Schibsted Grotesk"/>
            </a:endParaRPr>
          </a:p>
        </p:txBody>
      </p:sp>
      <p:pic>
        <p:nvPicPr>
          <p:cNvPr id="236" name="Google Shape;236;p21" descr="Tools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5771" y="1381220"/>
            <a:ext cx="609959" cy="60995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1"/>
          <p:cNvSpPr txBox="1"/>
          <p:nvPr/>
        </p:nvSpPr>
        <p:spPr>
          <a:xfrm>
            <a:off x="6832657" y="1439905"/>
            <a:ext cx="22095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RP2: M13-M30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1"/>
          <p:cNvSpPr txBox="1"/>
          <p:nvPr/>
        </p:nvSpPr>
        <p:spPr>
          <a:xfrm>
            <a:off x="6196231" y="2322515"/>
            <a:ext cx="5703744" cy="2769949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Offered 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overview of the main expected impacts of ET in terms of landscape/environment and social sustainability 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Envisaged 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adoption of policies and rules to limit ET possible negative impacts on the environment (e.g. green responsible procurement practices)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Explained 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strategy for the re-use of the excavated material and waste, in line with EU Law and strategies (e.g. the EU Soil Strategy 2030 &gt; reuse excavation material in the same or another appropriate location whenever is possible)</a:t>
            </a:r>
            <a:endParaRPr dirty="0"/>
          </a:p>
        </p:txBody>
      </p:sp>
      <p:sp>
        <p:nvSpPr>
          <p:cNvPr id="239" name="Google Shape;239;p21"/>
          <p:cNvSpPr/>
          <p:nvPr/>
        </p:nvSpPr>
        <p:spPr>
          <a:xfrm rot="-4824448">
            <a:off x="5562563" y="3610140"/>
            <a:ext cx="1224756" cy="35712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EDEDED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2"/>
          <p:cNvSpPr txBox="1"/>
          <p:nvPr/>
        </p:nvSpPr>
        <p:spPr>
          <a:xfrm>
            <a:off x="7090194" y="6311719"/>
            <a:ext cx="4023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n-US" sz="140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Project: 101079696 — ET-PP,  2</a:t>
            </a:r>
            <a:r>
              <a:rPr lang="en-US" sz="1400" b="0" i="1" u="none" strike="noStrike" cap="none" baseline="30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140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review meeting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2"/>
          <p:cNvSpPr txBox="1">
            <a:spLocks noGrp="1"/>
          </p:cNvSpPr>
          <p:nvPr>
            <p:ph type="title"/>
          </p:nvPr>
        </p:nvSpPr>
        <p:spPr>
          <a:xfrm>
            <a:off x="304800" y="713612"/>
            <a:ext cx="8215200" cy="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WP9: Tasks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2"/>
          <p:cNvSpPr txBox="1"/>
          <p:nvPr/>
        </p:nvSpPr>
        <p:spPr>
          <a:xfrm>
            <a:off x="304801" y="2150465"/>
            <a:ext cx="5882700" cy="18162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 9.1 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 carbon </a:t>
            </a:r>
            <a:r>
              <a:rPr lang="en-US" sz="1600" dirty="0"/>
              <a:t>footprint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assessment and mitigation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Subtasks:</a:t>
            </a:r>
            <a:endParaRPr dirty="0"/>
          </a:p>
          <a:p>
            <a:pPr marL="450850" marR="0" lvl="2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9.1.1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carbon budget</a:t>
            </a:r>
            <a:endParaRPr dirty="0"/>
          </a:p>
          <a:p>
            <a:pPr marL="450850" marR="0" lvl="2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9.1.2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energy consumption optimization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2"/>
          <p:cNvSpPr txBox="1">
            <a:spLocks noGrp="1"/>
          </p:cNvSpPr>
          <p:nvPr>
            <p:ph type="sldNum" idx="4294967295"/>
          </p:nvPr>
        </p:nvSpPr>
        <p:spPr>
          <a:xfrm>
            <a:off x="11692944" y="6291769"/>
            <a:ext cx="194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/>
              <a:t>8</a:t>
            </a:fld>
            <a:endParaRPr/>
          </a:p>
        </p:txBody>
      </p:sp>
      <p:cxnSp>
        <p:nvCxnSpPr>
          <p:cNvPr id="248" name="Google Shape;248;p22"/>
          <p:cNvCxnSpPr/>
          <p:nvPr/>
        </p:nvCxnSpPr>
        <p:spPr>
          <a:xfrm>
            <a:off x="304800" y="540800"/>
            <a:ext cx="11588700" cy="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9" name="Google Shape;249;p22"/>
          <p:cNvCxnSpPr/>
          <p:nvPr/>
        </p:nvCxnSpPr>
        <p:spPr>
          <a:xfrm>
            <a:off x="304800" y="226483"/>
            <a:ext cx="11588700" cy="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0" name="Google Shape;250;p22"/>
          <p:cNvCxnSpPr/>
          <p:nvPr/>
        </p:nvCxnSpPr>
        <p:spPr>
          <a:xfrm>
            <a:off x="304800" y="6696408"/>
            <a:ext cx="11570700" cy="1650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1" name="Google Shape;251;p22"/>
          <p:cNvCxnSpPr/>
          <p:nvPr/>
        </p:nvCxnSpPr>
        <p:spPr>
          <a:xfrm>
            <a:off x="304800" y="6227567"/>
            <a:ext cx="11570700" cy="3090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2" name="Google Shape;252;p22"/>
          <p:cNvSpPr txBox="1"/>
          <p:nvPr/>
        </p:nvSpPr>
        <p:spPr>
          <a:xfrm>
            <a:off x="8465408" y="295642"/>
            <a:ext cx="3410100" cy="1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50" tIns="18050" rIns="18050" bIns="1805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Schibsted Grotesk"/>
              <a:buNone/>
            </a:pPr>
            <a:r>
              <a:rPr lang="en-US" sz="1100" b="0" i="0" u="none" strike="noStrike" cap="none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2</a:t>
            </a:r>
            <a:r>
              <a:rPr lang="en-US" sz="1100" b="0" i="0" u="none" strike="noStrike" cap="none" baseline="3000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nd</a:t>
            </a:r>
            <a:r>
              <a:rPr lang="en-US" sz="1100" b="0" i="0" u="none" strike="noStrike" cap="none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 review meeting (RP2) — 15.05.2024</a:t>
            </a:r>
            <a:endParaRPr sz="1100" b="0" i="0" u="none" strike="noStrike" cap="none">
              <a:solidFill>
                <a:srgbClr val="0000CC"/>
              </a:solidFill>
              <a:latin typeface="Schibsted Grotesk"/>
              <a:ea typeface="Schibsted Grotesk"/>
              <a:cs typeface="Schibsted Grotesk"/>
              <a:sym typeface="Schibsted Grotesk"/>
            </a:endParaRPr>
          </a:p>
        </p:txBody>
      </p:sp>
      <p:pic>
        <p:nvPicPr>
          <p:cNvPr id="253" name="Google Shape;25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6337033"/>
            <a:ext cx="1505969" cy="28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2"/>
          <p:cNvSpPr txBox="1"/>
          <p:nvPr/>
        </p:nvSpPr>
        <p:spPr>
          <a:xfrm>
            <a:off x="304800" y="264838"/>
            <a:ext cx="55626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875" tIns="33875" rIns="33875" bIns="338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Preparatory Phase for the Einstein Telescope Gravitational Wave Observatory</a:t>
            </a:r>
            <a:endParaRPr sz="1100" b="0" i="0" u="none" strike="noStrike" cap="none">
              <a:solidFill>
                <a:srgbClr val="0000CC"/>
              </a:solidFill>
              <a:latin typeface="Schibsted Grotesk"/>
              <a:ea typeface="Schibsted Grotesk"/>
              <a:cs typeface="Schibsted Grotesk"/>
              <a:sym typeface="Schibsted Grotesk"/>
            </a:endParaRPr>
          </a:p>
        </p:txBody>
      </p:sp>
      <p:pic>
        <p:nvPicPr>
          <p:cNvPr id="255" name="Google Shape;255;p22" descr="Daily calendar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565" y="1370495"/>
            <a:ext cx="760502" cy="760502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2"/>
          <p:cNvSpPr txBox="1"/>
          <p:nvPr/>
        </p:nvSpPr>
        <p:spPr>
          <a:xfrm>
            <a:off x="1069067" y="1629884"/>
            <a:ext cx="155686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M1-M48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2"/>
          <p:cNvSpPr txBox="1"/>
          <p:nvPr/>
        </p:nvSpPr>
        <p:spPr>
          <a:xfrm>
            <a:off x="304800" y="3333006"/>
            <a:ext cx="5882640" cy="2554505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 9.2 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Landscape, environmental and societal impact 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Subtasks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9.2.1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Assessing and minimizing the ET impact on its environment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9.2.2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Environmental management approach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9.2.3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Analyse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define an overall strategy for reclamation, reuse and recycling of the excavated materials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2"/>
          <p:cNvSpPr txBox="1"/>
          <p:nvPr/>
        </p:nvSpPr>
        <p:spPr>
          <a:xfrm>
            <a:off x="6418561" y="2117968"/>
            <a:ext cx="5371583" cy="3780000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Fixed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some preliminary sustainability goals (15 PSGs), targets, timing and responsibilities &gt; M17 Preliminary Sustainability Plan</a:t>
            </a:r>
            <a:endParaRPr dirty="0"/>
          </a:p>
        </p:txBody>
      </p:sp>
      <p:sp>
        <p:nvSpPr>
          <p:cNvPr id="259" name="Google Shape;259;p22"/>
          <p:cNvSpPr/>
          <p:nvPr/>
        </p:nvSpPr>
        <p:spPr>
          <a:xfrm>
            <a:off x="5553285" y="1409025"/>
            <a:ext cx="2535542" cy="125984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E1EFD8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259;p22">
            <a:extLst>
              <a:ext uri="{FF2B5EF4-FFF2-40B4-BE49-F238E27FC236}">
                <a16:creationId xmlns:a16="http://schemas.microsoft.com/office/drawing/2014/main" id="{E372CC8C-E53A-F31C-985F-26F842A648C4}"/>
              </a:ext>
            </a:extLst>
          </p:cNvPr>
          <p:cNvSpPr/>
          <p:nvPr/>
        </p:nvSpPr>
        <p:spPr>
          <a:xfrm rot="10227808" flipH="1">
            <a:off x="5640128" y="5156660"/>
            <a:ext cx="2535542" cy="125984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E1EFD8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3"/>
          <p:cNvSpPr txBox="1">
            <a:spLocks noGrp="1"/>
          </p:cNvSpPr>
          <p:nvPr>
            <p:ph type="body" idx="1"/>
          </p:nvPr>
        </p:nvSpPr>
        <p:spPr>
          <a:xfrm>
            <a:off x="181338" y="855117"/>
            <a:ext cx="11043150" cy="5562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ET preliminary sustainability plan’s objectives and targets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5" name="Google Shape;265;p23"/>
          <p:cNvGraphicFramePr/>
          <p:nvPr>
            <p:extLst>
              <p:ext uri="{D42A27DB-BD31-4B8C-83A1-F6EECF244321}">
                <p14:modId xmlns:p14="http://schemas.microsoft.com/office/powerpoint/2010/main" val="574807185"/>
              </p:ext>
            </p:extLst>
          </p:nvPr>
        </p:nvGraphicFramePr>
        <p:xfrm>
          <a:off x="1217999" y="1546315"/>
          <a:ext cx="8969825" cy="4293695"/>
        </p:xfrm>
        <a:graphic>
          <a:graphicData uri="http://schemas.openxmlformats.org/drawingml/2006/table">
            <a:tbl>
              <a:tblPr firstRow="1" bandRow="1">
                <a:noFill/>
                <a:tableStyleId>{F8E05565-12FE-4166-AEA7-7A8FFD832BEF}</a:tableStyleId>
              </a:tblPr>
              <a:tblGrid>
                <a:gridCol w="213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6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1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Objectives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Sustainability Target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Responsibility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Timing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300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Implement sustainable practices in excavation</a:t>
                      </a:r>
                      <a:endParaRPr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Reduce contamination and enhance material reuse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Engineering Department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By the end of the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design phase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77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 startAt="2"/>
                      </a:pPr>
                      <a:r>
                        <a:rPr lang="en-US" sz="14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Enhance sustainable Construction techniques</a:t>
                      </a:r>
                      <a:endParaRPr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Prioritize sustainable site design and sustainable practices (e.g. reduce energy usage; minimize waste, etc.)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Project Office and Engineering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Department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Preparatory phase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(end of 2026)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7750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 startAt="3"/>
                      </a:pPr>
                      <a:r>
                        <a:rPr lang="en-US" sz="14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Obtain ISO 50001 Certification</a:t>
                      </a:r>
                      <a:endParaRPr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Reduce energy consumption at the ET site.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Increase the share of renewable energy in the energy mix.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Improve energy efficiency.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Engineering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Department &gt; Technical Systems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Service &gt; Energy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Manager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 year after ET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reaches full operativity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(operation phase)</a:t>
                      </a:r>
                      <a:endParaRPr sz="1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6" name="Google Shape;266;p23"/>
          <p:cNvSpPr txBox="1"/>
          <p:nvPr/>
        </p:nvSpPr>
        <p:spPr>
          <a:xfrm>
            <a:off x="7090194" y="6311719"/>
            <a:ext cx="4023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n-US" sz="140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Project: 101079696 — ET-PP,  2</a:t>
            </a:r>
            <a:r>
              <a:rPr lang="en-US" sz="1400" b="0" i="1" u="none" strike="noStrike" cap="none" baseline="30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140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review meeting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7" name="Google Shape;267;p23"/>
          <p:cNvCxnSpPr/>
          <p:nvPr/>
        </p:nvCxnSpPr>
        <p:spPr>
          <a:xfrm>
            <a:off x="304800" y="540800"/>
            <a:ext cx="11588700" cy="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8" name="Google Shape;268;p23"/>
          <p:cNvCxnSpPr/>
          <p:nvPr/>
        </p:nvCxnSpPr>
        <p:spPr>
          <a:xfrm>
            <a:off x="304800" y="226483"/>
            <a:ext cx="11588700" cy="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9" name="Google Shape;269;p23"/>
          <p:cNvCxnSpPr/>
          <p:nvPr/>
        </p:nvCxnSpPr>
        <p:spPr>
          <a:xfrm>
            <a:off x="304800" y="6696408"/>
            <a:ext cx="11570700" cy="1650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0" name="Google Shape;270;p23"/>
          <p:cNvCxnSpPr/>
          <p:nvPr/>
        </p:nvCxnSpPr>
        <p:spPr>
          <a:xfrm>
            <a:off x="304800" y="6227567"/>
            <a:ext cx="11570700" cy="3090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1" name="Google Shape;271;p23"/>
          <p:cNvSpPr txBox="1"/>
          <p:nvPr/>
        </p:nvSpPr>
        <p:spPr>
          <a:xfrm>
            <a:off x="8465408" y="295642"/>
            <a:ext cx="3410100" cy="1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50" tIns="18050" rIns="18050" bIns="1805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Schibsted Grotesk"/>
              <a:buNone/>
            </a:pPr>
            <a:r>
              <a:rPr lang="en-US" sz="1100" b="0" i="0" u="none" strike="noStrike" cap="none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2</a:t>
            </a:r>
            <a:r>
              <a:rPr lang="en-US" sz="1100" b="0" i="0" u="none" strike="noStrike" cap="none" baseline="3000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nd</a:t>
            </a:r>
            <a:r>
              <a:rPr lang="en-US" sz="1100" b="0" i="0" u="none" strike="noStrike" cap="none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 review meeting (RP2) — 15.05.2024</a:t>
            </a:r>
            <a:endParaRPr sz="1100" b="0" i="0" u="none" strike="noStrike" cap="none">
              <a:solidFill>
                <a:srgbClr val="0000CC"/>
              </a:solidFill>
              <a:latin typeface="Schibsted Grotesk"/>
              <a:ea typeface="Schibsted Grotesk"/>
              <a:cs typeface="Schibsted Grotesk"/>
              <a:sym typeface="Schibsted Grotesk"/>
            </a:endParaRPr>
          </a:p>
        </p:txBody>
      </p:sp>
      <p:pic>
        <p:nvPicPr>
          <p:cNvPr id="272" name="Google Shape;27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6337033"/>
            <a:ext cx="1505969" cy="28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3"/>
          <p:cNvSpPr txBox="1"/>
          <p:nvPr/>
        </p:nvSpPr>
        <p:spPr>
          <a:xfrm>
            <a:off x="304800" y="264838"/>
            <a:ext cx="55626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875" tIns="33875" rIns="33875" bIns="338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Preparatory Phase for the Einstein Telescope Gravitational Wave Observatory</a:t>
            </a:r>
            <a:endParaRPr sz="1100" b="0" i="0" u="none" strike="noStrike" cap="none">
              <a:solidFill>
                <a:srgbClr val="0000CC"/>
              </a:solidFill>
              <a:latin typeface="Schibsted Grotesk"/>
              <a:ea typeface="Schibsted Grotesk"/>
              <a:cs typeface="Schibsted Grotesk"/>
              <a:sym typeface="Schibsted Grotesk"/>
            </a:endParaRPr>
          </a:p>
        </p:txBody>
      </p:sp>
      <p:sp>
        <p:nvSpPr>
          <p:cNvPr id="274" name="Google Shape;274;p23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2452</Words>
  <Application>Microsoft Office PowerPoint</Application>
  <PresentationFormat>Widescreen</PresentationFormat>
  <Paragraphs>409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Noto Sans Symbols</vt:lpstr>
      <vt:lpstr>Schibsted Grotesk</vt:lpstr>
      <vt:lpstr>Tema de Office</vt:lpstr>
      <vt:lpstr>ET-PP WP9 2nd review meeting (RP2) </vt:lpstr>
      <vt:lpstr>WP9- Sustainable Development Strategy: Introduction and objectives</vt:lpstr>
      <vt:lpstr>WP9: Tasks</vt:lpstr>
      <vt:lpstr>WP9: Task 1</vt:lpstr>
      <vt:lpstr>ET CO2 footprint assessment and mitigation strategy</vt:lpstr>
      <vt:lpstr>PowerPoint Presentation</vt:lpstr>
      <vt:lpstr>WP9: Tasks</vt:lpstr>
      <vt:lpstr>WP9: Tasks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WP 9: Deliverables and milestones</vt:lpstr>
      <vt:lpstr>WP 9: Critical risks, deviations from Annex I, contingency plans</vt:lpstr>
      <vt:lpstr>WP 9: Contribution from each partner</vt:lpstr>
      <vt:lpstr>WP 9: Outlook and perspectives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Francesca</dc:creator>
  <cp:lastModifiedBy>Francesca Spagnuolo</cp:lastModifiedBy>
  <cp:revision>4</cp:revision>
  <dcterms:modified xsi:type="dcterms:W3CDTF">2025-05-13T09:50:56Z</dcterms:modified>
</cp:coreProperties>
</file>