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1" r:id="rId6"/>
    <p:sldId id="271" r:id="rId7"/>
    <p:sldId id="262" r:id="rId8"/>
    <p:sldId id="263" r:id="rId9"/>
    <p:sldId id="264" r:id="rId10"/>
    <p:sldId id="265" r:id="rId11"/>
    <p:sldId id="266" r:id="rId12"/>
    <p:sldId id="267" r:id="rId13"/>
    <p:sldId id="268" r:id="rId14"/>
    <p:sldId id="280" r:id="rId15"/>
    <p:sldId id="279" r:id="rId16"/>
    <p:sldId id="278" r:id="rId17"/>
    <p:sldId id="275" r:id="rId18"/>
    <p:sldId id="272" r:id="rId19"/>
    <p:sldId id="273" r:id="rId20"/>
    <p:sldId id="277" r:id="rId21"/>
    <p:sldId id="269" r:id="rId2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7"/>
    <p:restoredTop sz="94637"/>
  </p:normalViewPr>
  <p:slideViewPr>
    <p:cSldViewPr snapToGrid="0">
      <p:cViewPr varScale="1">
        <p:scale>
          <a:sx n="108" d="100"/>
          <a:sy n="108" d="100"/>
        </p:scale>
        <p:origin x="64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241147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NL" dirty="0"/>
          </a:p>
        </p:txBody>
      </p:sp>
    </p:spTree>
    <p:extLst>
      <p:ext uri="{BB962C8B-B14F-4D97-AF65-F5344CB8AC3E}">
        <p14:creationId xmlns:p14="http://schemas.microsoft.com/office/powerpoint/2010/main" val="3453282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_AND_BODY">
    <p:spTree>
      <p:nvGrpSpPr>
        <p:cNvPr id="1" name=""/>
        <p:cNvGrpSpPr/>
        <p:nvPr/>
      </p:nvGrpSpPr>
      <p:grpSpPr>
        <a:xfrm>
          <a:off x="0" y="0"/>
          <a:ext cx="0" cy="0"/>
          <a:chOff x="0" y="0"/>
          <a:chExt cx="0" cy="0"/>
        </a:xfrm>
      </p:grpSpPr>
      <p:sp>
        <p:nvSpPr>
          <p:cNvPr id="11" name="Texte du titre"/>
          <p:cNvSpPr txBox="1">
            <a:spLocks noGrp="1"/>
          </p:cNvSpPr>
          <p:nvPr>
            <p:ph type="title"/>
          </p:nvPr>
        </p:nvSpPr>
        <p:spPr>
          <a:xfrm>
            <a:off x="1524000" y="1122362"/>
            <a:ext cx="9144000" cy="2387601"/>
          </a:xfrm>
          <a:prstGeom prst="rect">
            <a:avLst/>
          </a:prstGeom>
        </p:spPr>
        <p:txBody>
          <a:bodyPr anchor="b"/>
          <a:lstStyle>
            <a:lvl1pPr algn="ctr">
              <a:defRPr sz="6000"/>
            </a:lvl1pPr>
          </a:lstStyle>
          <a:p>
            <a:r>
              <a:t>Texte du titre</a:t>
            </a:r>
          </a:p>
        </p:txBody>
      </p:sp>
      <p:sp>
        <p:nvSpPr>
          <p:cNvPr id="12" name="Texte niveau 1…"/>
          <p:cNvSpPr txBox="1">
            <a:spLocks noGrp="1"/>
          </p:cNvSpPr>
          <p:nvPr>
            <p:ph type="body" sz="quarter" idx="1"/>
          </p:nvPr>
        </p:nvSpPr>
        <p:spPr>
          <a:xfrm>
            <a:off x="1524000" y="3602037"/>
            <a:ext cx="9144000" cy="1655764"/>
          </a:xfrm>
          <a:prstGeom prst="rect">
            <a:avLst/>
          </a:prstGeom>
        </p:spPr>
        <p:txBody>
          <a:bodyPr/>
          <a:lstStyle>
            <a:lvl1pPr marL="228600" indent="0" algn="ctr">
              <a:spcBef>
                <a:spcPts val="1000"/>
              </a:spcBef>
              <a:buClrTx/>
              <a:buSzTx/>
              <a:buFontTx/>
              <a:buNone/>
              <a:defRPr sz="2400"/>
            </a:lvl1pPr>
            <a:lvl2pPr marL="228600" indent="457200" algn="ctr">
              <a:spcBef>
                <a:spcPts val="1000"/>
              </a:spcBef>
              <a:buClrTx/>
              <a:buSzTx/>
              <a:buFontTx/>
              <a:buNone/>
              <a:defRPr sz="2400"/>
            </a:lvl2pPr>
            <a:lvl3pPr marL="228600" indent="914400" algn="ctr">
              <a:spcBef>
                <a:spcPts val="1000"/>
              </a:spcBef>
              <a:buClrTx/>
              <a:buSzTx/>
              <a:buFontTx/>
              <a:buNone/>
              <a:defRPr sz="2400"/>
            </a:lvl3pPr>
            <a:lvl4pPr marL="228600" indent="1371600" algn="ctr">
              <a:spcBef>
                <a:spcPts val="1000"/>
              </a:spcBef>
              <a:buClrTx/>
              <a:buSzTx/>
              <a:buFontTx/>
              <a:buNone/>
              <a:defRPr sz="2400"/>
            </a:lvl4pPr>
            <a:lvl5pPr marL="228600" indent="1828800" algn="ctr">
              <a:spcBef>
                <a:spcPts val="1000"/>
              </a:spcBef>
              <a:buClrTx/>
              <a:buSzTx/>
              <a:buFontTx/>
              <a:buNone/>
              <a:defRPr sz="2400"/>
            </a:lvl5pPr>
          </a:lstStyle>
          <a:p>
            <a:r>
              <a:t>Texte niveau 1</a:t>
            </a:r>
          </a:p>
          <a:p>
            <a:pPr lvl="1"/>
            <a:r>
              <a:t>Texte niveau 2</a:t>
            </a:r>
          </a:p>
          <a:p>
            <a:pPr lvl="2"/>
            <a:r>
              <a:t>Texte niveau 3</a:t>
            </a:r>
          </a:p>
          <a:p>
            <a:pPr lvl="3"/>
            <a:r>
              <a:t>Texte niveau 4</a:t>
            </a:r>
          </a:p>
          <a:p>
            <a:pPr lvl="4"/>
            <a:r>
              <a:t>Texte niveau 5</a:t>
            </a:r>
          </a:p>
        </p:txBody>
      </p:sp>
      <p:sp>
        <p:nvSpPr>
          <p:cNvPr id="1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9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97" name="Texte du titre"/>
          <p:cNvSpPr txBox="1">
            <a:spLocks noGrp="1"/>
          </p:cNvSpPr>
          <p:nvPr>
            <p:ph type="title"/>
          </p:nvPr>
        </p:nvSpPr>
        <p:spPr>
          <a:xfrm>
            <a:off x="839787" y="457200"/>
            <a:ext cx="3932240" cy="1600200"/>
          </a:xfrm>
          <a:prstGeom prst="rect">
            <a:avLst/>
          </a:prstGeom>
        </p:spPr>
        <p:txBody>
          <a:bodyPr anchor="b"/>
          <a:lstStyle>
            <a:lvl1pPr>
              <a:defRPr sz="3200"/>
            </a:lvl1pPr>
          </a:lstStyle>
          <a:p>
            <a:r>
              <a:t>Texte du titre</a:t>
            </a:r>
          </a:p>
        </p:txBody>
      </p:sp>
      <p:sp>
        <p:nvSpPr>
          <p:cNvPr id="98" name="Texte niveau 1…"/>
          <p:cNvSpPr txBox="1">
            <a:spLocks noGrp="1"/>
          </p:cNvSpPr>
          <p:nvPr>
            <p:ph type="body" sz="half" idx="1"/>
          </p:nvPr>
        </p:nvSpPr>
        <p:spPr>
          <a:xfrm>
            <a:off x="5183187" y="987425"/>
            <a:ext cx="6172202" cy="4873625"/>
          </a:xfrm>
          <a:prstGeom prst="rect">
            <a:avLst/>
          </a:prstGeom>
        </p:spPr>
        <p:txBody>
          <a:bodyPr/>
          <a:lstStyle>
            <a:lvl1pPr indent="-431800">
              <a:spcBef>
                <a:spcPts val="1000"/>
              </a:spcBef>
              <a:buSzPts val="3200"/>
              <a:defRPr sz="3200"/>
            </a:lvl1pPr>
            <a:lvl2pPr indent="-431800">
              <a:spcBef>
                <a:spcPts val="1000"/>
              </a:spcBef>
              <a:buSzPts val="3200"/>
              <a:defRPr sz="3200"/>
            </a:lvl2pPr>
            <a:lvl3pPr indent="-431800">
              <a:spcBef>
                <a:spcPts val="1000"/>
              </a:spcBef>
              <a:buSzPts val="3200"/>
              <a:defRPr sz="3200"/>
            </a:lvl3pPr>
            <a:lvl4pPr indent="-431800">
              <a:spcBef>
                <a:spcPts val="1000"/>
              </a:spcBef>
              <a:buSzPts val="3200"/>
              <a:defRPr sz="3200"/>
            </a:lvl4pPr>
            <a:lvl5pPr indent="-431800">
              <a:spcBef>
                <a:spcPts val="1000"/>
              </a:spcBef>
              <a:buSzPts val="3200"/>
              <a:defRPr sz="3200"/>
            </a:lvl5pPr>
          </a:lstStyle>
          <a:p>
            <a:r>
              <a:t>Texte niveau 1</a:t>
            </a:r>
          </a:p>
          <a:p>
            <a:pPr lvl="1"/>
            <a:r>
              <a:t>Texte niveau 2</a:t>
            </a:r>
          </a:p>
          <a:p>
            <a:pPr lvl="2"/>
            <a:r>
              <a:t>Texte niveau 3</a:t>
            </a:r>
          </a:p>
          <a:p>
            <a:pPr lvl="3"/>
            <a:r>
              <a:t>Texte niveau 4</a:t>
            </a:r>
          </a:p>
          <a:p>
            <a:pPr lvl="4"/>
            <a:r>
              <a:t>Texte niveau 5</a:t>
            </a:r>
          </a:p>
        </p:txBody>
      </p:sp>
      <p:sp>
        <p:nvSpPr>
          <p:cNvPr id="99" name="Google Shape;50;p19"/>
          <p:cNvSpPr txBox="1">
            <a:spLocks noGrp="1"/>
          </p:cNvSpPr>
          <p:nvPr>
            <p:ph type="body" sz="quarter" idx="21"/>
          </p:nvPr>
        </p:nvSpPr>
        <p:spPr>
          <a:xfrm>
            <a:off x="839787" y="2057400"/>
            <a:ext cx="3932240" cy="3811588"/>
          </a:xfrm>
          <a:prstGeom prst="rect">
            <a:avLst/>
          </a:prstGeom>
        </p:spPr>
        <p:txBody>
          <a:bodyPr/>
          <a:lstStyle/>
          <a:p>
            <a:pPr>
              <a:spcBef>
                <a:spcPts val="1000"/>
              </a:spcBef>
            </a:pPr>
            <a:endParaRPr/>
          </a:p>
        </p:txBody>
      </p:sp>
      <p:sp>
        <p:nvSpPr>
          <p:cNvPr id="10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107" name="Texte du titre"/>
          <p:cNvSpPr txBox="1">
            <a:spLocks noGrp="1"/>
          </p:cNvSpPr>
          <p:nvPr>
            <p:ph type="title"/>
          </p:nvPr>
        </p:nvSpPr>
        <p:spPr>
          <a:xfrm>
            <a:off x="839787" y="457200"/>
            <a:ext cx="3932240" cy="1600200"/>
          </a:xfrm>
          <a:prstGeom prst="rect">
            <a:avLst/>
          </a:prstGeom>
        </p:spPr>
        <p:txBody>
          <a:bodyPr anchor="b"/>
          <a:lstStyle>
            <a:lvl1pPr>
              <a:defRPr sz="3200"/>
            </a:lvl1pPr>
          </a:lstStyle>
          <a:p>
            <a:r>
              <a:t>Texte du titre</a:t>
            </a:r>
          </a:p>
        </p:txBody>
      </p:sp>
      <p:sp>
        <p:nvSpPr>
          <p:cNvPr id="108" name="Google Shape;54;p20"/>
          <p:cNvSpPr>
            <a:spLocks noGrp="1"/>
          </p:cNvSpPr>
          <p:nvPr>
            <p:ph type="pic" sz="half" idx="21"/>
          </p:nvPr>
        </p:nvSpPr>
        <p:spPr>
          <a:xfrm>
            <a:off x="5183187" y="987425"/>
            <a:ext cx="6172202" cy="4873625"/>
          </a:xfrm>
          <a:prstGeom prst="rect">
            <a:avLst/>
          </a:prstGeom>
        </p:spPr>
        <p:txBody>
          <a:bodyPr lIns="91439" tIns="45719" rIns="91439" bIns="45719">
            <a:noAutofit/>
          </a:bodyPr>
          <a:lstStyle/>
          <a:p>
            <a:endParaRPr/>
          </a:p>
        </p:txBody>
      </p:sp>
      <p:sp>
        <p:nvSpPr>
          <p:cNvPr id="109" name="Texte niveau 1…"/>
          <p:cNvSpPr txBox="1">
            <a:spLocks noGrp="1"/>
          </p:cNvSpPr>
          <p:nvPr>
            <p:ph type="body" sz="quarter" idx="1"/>
          </p:nvPr>
        </p:nvSpPr>
        <p:spPr>
          <a:xfrm>
            <a:off x="839787" y="2057400"/>
            <a:ext cx="3932240" cy="3811588"/>
          </a:xfrm>
          <a:prstGeom prst="rect">
            <a:avLst/>
          </a:prstGeom>
        </p:spPr>
        <p:txBody>
          <a:bodyPr/>
          <a:lstStyle>
            <a:lvl1pPr marL="228600" indent="0">
              <a:spcBef>
                <a:spcPts val="1000"/>
              </a:spcBef>
              <a:buClrTx/>
              <a:buSzTx/>
              <a:buFontTx/>
              <a:buNone/>
              <a:defRPr sz="1600"/>
            </a:lvl1pPr>
            <a:lvl2pPr marL="228600" indent="457200">
              <a:spcBef>
                <a:spcPts val="1000"/>
              </a:spcBef>
              <a:buClrTx/>
              <a:buSzTx/>
              <a:buFontTx/>
              <a:buNone/>
              <a:defRPr sz="1600"/>
            </a:lvl2pPr>
            <a:lvl3pPr marL="228600" indent="914400">
              <a:spcBef>
                <a:spcPts val="1000"/>
              </a:spcBef>
              <a:buClrTx/>
              <a:buSzTx/>
              <a:buFontTx/>
              <a:buNone/>
              <a:defRPr sz="1600"/>
            </a:lvl3pPr>
            <a:lvl4pPr marL="228600" indent="1371600">
              <a:spcBef>
                <a:spcPts val="1000"/>
              </a:spcBef>
              <a:buClrTx/>
              <a:buSzTx/>
              <a:buFontTx/>
              <a:buNone/>
              <a:defRPr sz="1600"/>
            </a:lvl4pPr>
            <a:lvl5pPr marL="228600" indent="1828800">
              <a:spcBef>
                <a:spcPts val="1000"/>
              </a:spcBef>
              <a:buClrTx/>
              <a:buSzTx/>
              <a:buFontTx/>
              <a:buNone/>
              <a:defRPr sz="1600"/>
            </a:lvl5pPr>
          </a:lstStyle>
          <a:p>
            <a:r>
              <a:t>Texte niveau 1</a:t>
            </a:r>
          </a:p>
          <a:p>
            <a:pPr lvl="1"/>
            <a:r>
              <a:t>Texte niveau 2</a:t>
            </a:r>
          </a:p>
          <a:p>
            <a:pPr lvl="2"/>
            <a:r>
              <a:t>Texte niveau 3</a:t>
            </a:r>
          </a:p>
          <a:p>
            <a:pPr lvl="3"/>
            <a:r>
              <a:t>Texte niveau 4</a:t>
            </a:r>
          </a:p>
          <a:p>
            <a:pPr lvl="4"/>
            <a:r>
              <a:t>Texte niveau 5</a:t>
            </a:r>
          </a:p>
        </p:txBody>
      </p:sp>
      <p:sp>
        <p:nvSpPr>
          <p:cNvPr id="11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Título y objetos">
    <p:spTree>
      <p:nvGrpSpPr>
        <p:cNvPr id="1" name=""/>
        <p:cNvGrpSpPr/>
        <p:nvPr/>
      </p:nvGrpSpPr>
      <p:grpSpPr>
        <a:xfrm>
          <a:off x="0" y="0"/>
          <a:ext cx="0" cy="0"/>
          <a:chOff x="0" y="0"/>
          <a:chExt cx="0" cy="0"/>
        </a:xfrm>
      </p:grpSpPr>
      <p:sp>
        <p:nvSpPr>
          <p:cNvPr id="20" name="Texte du titre"/>
          <p:cNvSpPr txBox="1">
            <a:spLocks noGrp="1"/>
          </p:cNvSpPr>
          <p:nvPr>
            <p:ph type="title"/>
          </p:nvPr>
        </p:nvSpPr>
        <p:spPr>
          <a:prstGeom prst="rect">
            <a:avLst/>
          </a:prstGeom>
        </p:spPr>
        <p:txBody>
          <a:bodyPr/>
          <a:lstStyle/>
          <a:p>
            <a:r>
              <a:t>Texte du titre</a:t>
            </a:r>
          </a:p>
        </p:txBody>
      </p:sp>
      <p:sp>
        <p:nvSpPr>
          <p:cNvPr id="21"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2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9" name="Numéro de diapositive"/>
          <p:cNvSpPr txBox="1">
            <a:spLocks noGrp="1"/>
          </p:cNvSpPr>
          <p:nvPr>
            <p:ph type="sldNum" sz="quarter" idx="2"/>
          </p:nvPr>
        </p:nvSpPr>
        <p:spPr>
          <a:xfrm>
            <a:off x="5614460" y="4265241"/>
            <a:ext cx="176641" cy="187951"/>
          </a:xfrm>
          <a:prstGeom prst="rect">
            <a:avLst/>
          </a:prstGeom>
        </p:spPr>
        <p:txBody>
          <a:bodyPr lIns="30474" tIns="30474" rIns="30474" bIns="30474"/>
          <a:lstStyle>
            <a:lvl1pPr>
              <a:defRPr sz="800"/>
            </a:lvl1p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36" name="Texte du titre"/>
          <p:cNvSpPr txBox="1">
            <a:spLocks noGrp="1"/>
          </p:cNvSpPr>
          <p:nvPr>
            <p:ph type="title"/>
          </p:nvPr>
        </p:nvSpPr>
        <p:spPr>
          <a:xfrm>
            <a:off x="1524000" y="1122362"/>
            <a:ext cx="9144000" cy="2387601"/>
          </a:xfrm>
          <a:prstGeom prst="rect">
            <a:avLst/>
          </a:prstGeom>
        </p:spPr>
        <p:txBody>
          <a:bodyPr anchor="b"/>
          <a:lstStyle>
            <a:lvl1pPr algn="ctr">
              <a:defRPr sz="6000"/>
            </a:lvl1pPr>
          </a:lstStyle>
          <a:p>
            <a:r>
              <a:t>Texte du titre</a:t>
            </a:r>
          </a:p>
        </p:txBody>
      </p:sp>
      <p:sp>
        <p:nvSpPr>
          <p:cNvPr id="37" name="Texte niveau 1…"/>
          <p:cNvSpPr txBox="1">
            <a:spLocks noGrp="1"/>
          </p:cNvSpPr>
          <p:nvPr>
            <p:ph type="body" sz="quarter" idx="1"/>
          </p:nvPr>
        </p:nvSpPr>
        <p:spPr>
          <a:xfrm>
            <a:off x="1524000" y="3602037"/>
            <a:ext cx="9144000" cy="1655764"/>
          </a:xfrm>
          <a:prstGeom prst="rect">
            <a:avLst/>
          </a:prstGeom>
        </p:spPr>
        <p:txBody>
          <a:bodyPr/>
          <a:lstStyle>
            <a:lvl1pPr marL="228600" indent="0" algn="ctr">
              <a:spcBef>
                <a:spcPts val="1000"/>
              </a:spcBef>
              <a:buClrTx/>
              <a:buSzTx/>
              <a:buFontTx/>
              <a:buNone/>
              <a:defRPr sz="2400"/>
            </a:lvl1pPr>
            <a:lvl2pPr marL="228600" indent="457200" algn="ctr">
              <a:spcBef>
                <a:spcPts val="1000"/>
              </a:spcBef>
              <a:buClrTx/>
              <a:buSzTx/>
              <a:buFontTx/>
              <a:buNone/>
              <a:defRPr sz="2400"/>
            </a:lvl2pPr>
            <a:lvl3pPr marL="228600" indent="914400" algn="ctr">
              <a:spcBef>
                <a:spcPts val="1000"/>
              </a:spcBef>
              <a:buClrTx/>
              <a:buSzTx/>
              <a:buFontTx/>
              <a:buNone/>
              <a:defRPr sz="2400"/>
            </a:lvl3pPr>
            <a:lvl4pPr marL="228600" indent="1371600" algn="ctr">
              <a:spcBef>
                <a:spcPts val="1000"/>
              </a:spcBef>
              <a:buClrTx/>
              <a:buSzTx/>
              <a:buFontTx/>
              <a:buNone/>
              <a:defRPr sz="2400"/>
            </a:lvl4pPr>
            <a:lvl5pPr marL="228600" indent="1828800" algn="ctr">
              <a:spcBef>
                <a:spcPts val="1000"/>
              </a:spcBef>
              <a:buClrTx/>
              <a:buSzTx/>
              <a:buFontTx/>
              <a:buNone/>
              <a:defRPr sz="2400"/>
            </a:lvl5pPr>
          </a:lstStyle>
          <a:p>
            <a:r>
              <a:t>Texte niveau 1</a:t>
            </a:r>
          </a:p>
          <a:p>
            <a:pPr lvl="1"/>
            <a:r>
              <a:t>Texte niveau 2</a:t>
            </a:r>
          </a:p>
          <a:p>
            <a:pPr lvl="2"/>
            <a:r>
              <a:t>Texte niveau 3</a:t>
            </a:r>
          </a:p>
          <a:p>
            <a:pPr lvl="3"/>
            <a:r>
              <a:t>Texte niveau 4</a:t>
            </a:r>
          </a:p>
          <a:p>
            <a:pPr lvl="4"/>
            <a:r>
              <a:t>Texte niveau 5</a:t>
            </a:r>
          </a:p>
        </p:txBody>
      </p:sp>
      <p:sp>
        <p:nvSpPr>
          <p:cNvPr id="3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45" name="Texte du titre"/>
          <p:cNvSpPr txBox="1">
            <a:spLocks noGrp="1"/>
          </p:cNvSpPr>
          <p:nvPr>
            <p:ph type="title"/>
          </p:nvPr>
        </p:nvSpPr>
        <p:spPr>
          <a:prstGeom prst="rect">
            <a:avLst/>
          </a:prstGeom>
        </p:spPr>
        <p:txBody>
          <a:bodyPr/>
          <a:lstStyle/>
          <a:p>
            <a:r>
              <a:t>Texte du titre</a:t>
            </a:r>
          </a:p>
        </p:txBody>
      </p:sp>
      <p:sp>
        <p:nvSpPr>
          <p:cNvPr id="46" name="Texte niveau 1…"/>
          <p:cNvSpPr txBox="1">
            <a:spLocks noGrp="1"/>
          </p:cNvSpPr>
          <p:nvPr>
            <p:ph type="body" idx="1"/>
          </p:nvPr>
        </p:nvSpPr>
        <p:spPr>
          <a:xfrm>
            <a:off x="838200" y="1825625"/>
            <a:ext cx="10515600" cy="4351338"/>
          </a:xfrm>
          <a:prstGeom prst="rect">
            <a:avLst/>
          </a:prstGeom>
        </p:spPr>
        <p:txBody>
          <a:bodyPr/>
          <a:lstStyle>
            <a:lvl1pPr>
              <a:spcBef>
                <a:spcPts val="1000"/>
              </a:spcBef>
            </a:lvl1pPr>
            <a:lvl2pPr>
              <a:spcBef>
                <a:spcPts val="1000"/>
              </a:spcBef>
            </a:lvl2pPr>
            <a:lvl3pPr>
              <a:spcBef>
                <a:spcPts val="1000"/>
              </a:spcBef>
            </a:lvl3pPr>
            <a:lvl4pPr>
              <a:spcBef>
                <a:spcPts val="1000"/>
              </a:spcBef>
            </a:lvl4pPr>
            <a:lvl5pPr>
              <a:spcBef>
                <a:spcPts val="1000"/>
              </a:spcBef>
            </a:lvl5pPr>
          </a:lstStyle>
          <a:p>
            <a:r>
              <a:t>Texte niveau 1</a:t>
            </a:r>
          </a:p>
          <a:p>
            <a:pPr lvl="1"/>
            <a:r>
              <a:t>Texte niveau 2</a:t>
            </a:r>
          </a:p>
          <a:p>
            <a:pPr lvl="2"/>
            <a:r>
              <a:t>Texte niveau 3</a:t>
            </a:r>
          </a:p>
          <a:p>
            <a:pPr lvl="3"/>
            <a:r>
              <a:t>Texte niveau 4</a:t>
            </a:r>
          </a:p>
          <a:p>
            <a:pPr lvl="4"/>
            <a:r>
              <a:t>Texte niveau 5</a:t>
            </a:r>
          </a:p>
        </p:txBody>
      </p:sp>
      <p:sp>
        <p:nvSpPr>
          <p:cNvPr id="47"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54" name="Texte du titre"/>
          <p:cNvSpPr txBox="1">
            <a:spLocks noGrp="1"/>
          </p:cNvSpPr>
          <p:nvPr>
            <p:ph type="title"/>
          </p:nvPr>
        </p:nvSpPr>
        <p:spPr>
          <a:xfrm>
            <a:off x="831850" y="1709738"/>
            <a:ext cx="10515600" cy="2852737"/>
          </a:xfrm>
          <a:prstGeom prst="rect">
            <a:avLst/>
          </a:prstGeom>
        </p:spPr>
        <p:txBody>
          <a:bodyPr anchor="b"/>
          <a:lstStyle>
            <a:lvl1pPr>
              <a:defRPr sz="6000"/>
            </a:lvl1pPr>
          </a:lstStyle>
          <a:p>
            <a:r>
              <a:t>Texte du titre</a:t>
            </a:r>
          </a:p>
        </p:txBody>
      </p:sp>
      <p:sp>
        <p:nvSpPr>
          <p:cNvPr id="55" name="Texte niveau 1…"/>
          <p:cNvSpPr txBox="1">
            <a:spLocks noGrp="1"/>
          </p:cNvSpPr>
          <p:nvPr>
            <p:ph type="body" sz="quarter" idx="1"/>
          </p:nvPr>
        </p:nvSpPr>
        <p:spPr>
          <a:xfrm>
            <a:off x="831850" y="4589462"/>
            <a:ext cx="10515600" cy="1500189"/>
          </a:xfrm>
          <a:prstGeom prst="rect">
            <a:avLst/>
          </a:prstGeom>
        </p:spPr>
        <p:txBody>
          <a:bodyPr/>
          <a:lstStyle>
            <a:lvl1pPr marL="228600" indent="0">
              <a:spcBef>
                <a:spcPts val="1000"/>
              </a:spcBef>
              <a:buClrTx/>
              <a:buSzTx/>
              <a:buFontTx/>
              <a:buNone/>
              <a:defRPr sz="2400">
                <a:solidFill>
                  <a:srgbClr val="888888"/>
                </a:solidFill>
              </a:defRPr>
            </a:lvl1pPr>
            <a:lvl2pPr marL="228600" indent="457200">
              <a:spcBef>
                <a:spcPts val="1000"/>
              </a:spcBef>
              <a:buClrTx/>
              <a:buSzTx/>
              <a:buFontTx/>
              <a:buNone/>
              <a:defRPr sz="2400">
                <a:solidFill>
                  <a:srgbClr val="888888"/>
                </a:solidFill>
              </a:defRPr>
            </a:lvl2pPr>
            <a:lvl3pPr marL="228600" indent="914400">
              <a:spcBef>
                <a:spcPts val="1000"/>
              </a:spcBef>
              <a:buClrTx/>
              <a:buSzTx/>
              <a:buFontTx/>
              <a:buNone/>
              <a:defRPr sz="2400">
                <a:solidFill>
                  <a:srgbClr val="888888"/>
                </a:solidFill>
              </a:defRPr>
            </a:lvl3pPr>
            <a:lvl4pPr marL="228600" indent="1371600">
              <a:spcBef>
                <a:spcPts val="1000"/>
              </a:spcBef>
              <a:buClrTx/>
              <a:buSzTx/>
              <a:buFontTx/>
              <a:buNone/>
              <a:defRPr sz="2400">
                <a:solidFill>
                  <a:srgbClr val="888888"/>
                </a:solidFill>
              </a:defRPr>
            </a:lvl4pPr>
            <a:lvl5pPr marL="228600" indent="1828800">
              <a:spcBef>
                <a:spcPts val="1000"/>
              </a:spcBef>
              <a:buClrTx/>
              <a:buSzTx/>
              <a:buFontTx/>
              <a:buNone/>
              <a:defRPr sz="2400">
                <a:solidFill>
                  <a:srgbClr val="888888"/>
                </a:solidFill>
              </a:defRPr>
            </a:lvl5pPr>
          </a:lstStyle>
          <a:p>
            <a:r>
              <a:t>Texte niveau 1</a:t>
            </a:r>
          </a:p>
          <a:p>
            <a:pPr lvl="1"/>
            <a:r>
              <a:t>Texte niveau 2</a:t>
            </a:r>
          </a:p>
          <a:p>
            <a:pPr lvl="2"/>
            <a:r>
              <a:t>Texte niveau 3</a:t>
            </a:r>
          </a:p>
          <a:p>
            <a:pPr lvl="3"/>
            <a:r>
              <a:t>Texte niveau 4</a:t>
            </a:r>
          </a:p>
          <a:p>
            <a:pPr lvl="4"/>
            <a:r>
              <a:t>Texte niveau 5</a:t>
            </a:r>
          </a:p>
        </p:txBody>
      </p:sp>
      <p:sp>
        <p:nvSpPr>
          <p:cNvPr id="5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63" name="Texte du titre"/>
          <p:cNvSpPr txBox="1">
            <a:spLocks noGrp="1"/>
          </p:cNvSpPr>
          <p:nvPr>
            <p:ph type="title"/>
          </p:nvPr>
        </p:nvSpPr>
        <p:spPr>
          <a:prstGeom prst="rect">
            <a:avLst/>
          </a:prstGeom>
        </p:spPr>
        <p:txBody>
          <a:bodyPr/>
          <a:lstStyle/>
          <a:p>
            <a:r>
              <a:t>Texte du titre</a:t>
            </a:r>
          </a:p>
        </p:txBody>
      </p:sp>
      <p:sp>
        <p:nvSpPr>
          <p:cNvPr id="64" name="Texte niveau 1…"/>
          <p:cNvSpPr txBox="1">
            <a:spLocks noGrp="1"/>
          </p:cNvSpPr>
          <p:nvPr>
            <p:ph type="body" sz="half" idx="1"/>
          </p:nvPr>
        </p:nvSpPr>
        <p:spPr>
          <a:xfrm>
            <a:off x="838200" y="1825625"/>
            <a:ext cx="5181600" cy="4351338"/>
          </a:xfrm>
          <a:prstGeom prst="rect">
            <a:avLst/>
          </a:prstGeom>
        </p:spPr>
        <p:txBody>
          <a:bodyPr/>
          <a:lstStyle>
            <a:lvl1pPr>
              <a:spcBef>
                <a:spcPts val="1000"/>
              </a:spcBef>
            </a:lvl1pPr>
            <a:lvl2pPr>
              <a:spcBef>
                <a:spcPts val="1000"/>
              </a:spcBef>
            </a:lvl2pPr>
            <a:lvl3pPr>
              <a:spcBef>
                <a:spcPts val="1000"/>
              </a:spcBef>
            </a:lvl3pPr>
            <a:lvl4pPr>
              <a:spcBef>
                <a:spcPts val="1000"/>
              </a:spcBef>
            </a:lvl4pPr>
            <a:lvl5pPr>
              <a:spcBef>
                <a:spcPts val="1000"/>
              </a:spcBef>
            </a:lvl5pPr>
          </a:lstStyle>
          <a:p>
            <a:r>
              <a:t>Texte niveau 1</a:t>
            </a:r>
          </a:p>
          <a:p>
            <a:pPr lvl="1"/>
            <a:r>
              <a:t>Texte niveau 2</a:t>
            </a:r>
          </a:p>
          <a:p>
            <a:pPr lvl="2"/>
            <a:r>
              <a:t>Texte niveau 3</a:t>
            </a:r>
          </a:p>
          <a:p>
            <a:pPr lvl="3"/>
            <a:r>
              <a:t>Texte niveau 4</a:t>
            </a:r>
          </a:p>
          <a:p>
            <a:pPr lvl="4"/>
            <a:r>
              <a:t>Texte niveau 5</a:t>
            </a:r>
          </a:p>
        </p:txBody>
      </p:sp>
      <p:sp>
        <p:nvSpPr>
          <p:cNvPr id="6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72" name="Texte du titre"/>
          <p:cNvSpPr txBox="1">
            <a:spLocks noGrp="1"/>
          </p:cNvSpPr>
          <p:nvPr>
            <p:ph type="title"/>
          </p:nvPr>
        </p:nvSpPr>
        <p:spPr>
          <a:xfrm>
            <a:off x="839787" y="365125"/>
            <a:ext cx="10515601" cy="1325563"/>
          </a:xfrm>
          <a:prstGeom prst="rect">
            <a:avLst/>
          </a:prstGeom>
        </p:spPr>
        <p:txBody>
          <a:bodyPr/>
          <a:lstStyle/>
          <a:p>
            <a:r>
              <a:t>Texte du titre</a:t>
            </a:r>
          </a:p>
        </p:txBody>
      </p:sp>
      <p:sp>
        <p:nvSpPr>
          <p:cNvPr id="73" name="Texte niveau 1…"/>
          <p:cNvSpPr txBox="1">
            <a:spLocks noGrp="1"/>
          </p:cNvSpPr>
          <p:nvPr>
            <p:ph type="body" sz="quarter" idx="1"/>
          </p:nvPr>
        </p:nvSpPr>
        <p:spPr>
          <a:xfrm>
            <a:off x="839787" y="1681163"/>
            <a:ext cx="5157790" cy="823914"/>
          </a:xfrm>
          <a:prstGeom prst="rect">
            <a:avLst/>
          </a:prstGeom>
        </p:spPr>
        <p:txBody>
          <a:bodyPr anchor="b"/>
          <a:lstStyle>
            <a:lvl1pPr marL="228600" indent="0">
              <a:spcBef>
                <a:spcPts val="1000"/>
              </a:spcBef>
              <a:buClrTx/>
              <a:buSzTx/>
              <a:buFontTx/>
              <a:buNone/>
              <a:defRPr sz="2400" b="1"/>
            </a:lvl1pPr>
            <a:lvl2pPr marL="228600" indent="457200">
              <a:spcBef>
                <a:spcPts val="1000"/>
              </a:spcBef>
              <a:buClrTx/>
              <a:buSzTx/>
              <a:buFontTx/>
              <a:buNone/>
              <a:defRPr sz="2400" b="1"/>
            </a:lvl2pPr>
            <a:lvl3pPr marL="228600" indent="914400">
              <a:spcBef>
                <a:spcPts val="1000"/>
              </a:spcBef>
              <a:buClrTx/>
              <a:buSzTx/>
              <a:buFontTx/>
              <a:buNone/>
              <a:defRPr sz="2400" b="1"/>
            </a:lvl3pPr>
            <a:lvl4pPr marL="228600" indent="1371600">
              <a:spcBef>
                <a:spcPts val="1000"/>
              </a:spcBef>
              <a:buClrTx/>
              <a:buSzTx/>
              <a:buFontTx/>
              <a:buNone/>
              <a:defRPr sz="2400" b="1"/>
            </a:lvl4pPr>
            <a:lvl5pPr marL="228600" indent="1828800">
              <a:spcBef>
                <a:spcPts val="1000"/>
              </a:spcBef>
              <a:buClrTx/>
              <a:buSzTx/>
              <a:buFontTx/>
              <a:buNone/>
              <a:defRPr sz="2400" b="1"/>
            </a:lvl5pPr>
          </a:lstStyle>
          <a:p>
            <a:r>
              <a:t>Texte niveau 1</a:t>
            </a:r>
          </a:p>
          <a:p>
            <a:pPr lvl="1"/>
            <a:r>
              <a:t>Texte niveau 2</a:t>
            </a:r>
          </a:p>
          <a:p>
            <a:pPr lvl="2"/>
            <a:r>
              <a:t>Texte niveau 3</a:t>
            </a:r>
          </a:p>
          <a:p>
            <a:pPr lvl="3"/>
            <a:r>
              <a:t>Texte niveau 4</a:t>
            </a:r>
          </a:p>
          <a:p>
            <a:pPr lvl="4"/>
            <a:r>
              <a:t>Texte niveau 5</a:t>
            </a:r>
          </a:p>
        </p:txBody>
      </p:sp>
      <p:sp>
        <p:nvSpPr>
          <p:cNvPr id="74" name="Google Shape;40;p16"/>
          <p:cNvSpPr txBox="1">
            <a:spLocks noGrp="1"/>
          </p:cNvSpPr>
          <p:nvPr>
            <p:ph type="body" sz="quarter" idx="21"/>
          </p:nvPr>
        </p:nvSpPr>
        <p:spPr>
          <a:xfrm>
            <a:off x="6172200" y="1681163"/>
            <a:ext cx="5183188" cy="823914"/>
          </a:xfrm>
          <a:prstGeom prst="rect">
            <a:avLst/>
          </a:prstGeom>
        </p:spPr>
        <p:txBody>
          <a:bodyPr anchor="b"/>
          <a:lstStyle/>
          <a:p>
            <a:pPr>
              <a:spcBef>
                <a:spcPts val="1000"/>
              </a:spcBef>
            </a:pPr>
            <a:endParaRPr/>
          </a:p>
        </p:txBody>
      </p:sp>
      <p:sp>
        <p:nvSpPr>
          <p:cNvPr id="7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olo el título">
    <p:spTree>
      <p:nvGrpSpPr>
        <p:cNvPr id="1" name=""/>
        <p:cNvGrpSpPr/>
        <p:nvPr/>
      </p:nvGrpSpPr>
      <p:grpSpPr>
        <a:xfrm>
          <a:off x="0" y="0"/>
          <a:ext cx="0" cy="0"/>
          <a:chOff x="0" y="0"/>
          <a:chExt cx="0" cy="0"/>
        </a:xfrm>
      </p:grpSpPr>
      <p:sp>
        <p:nvSpPr>
          <p:cNvPr id="82" name="Texte du titre"/>
          <p:cNvSpPr txBox="1">
            <a:spLocks noGrp="1"/>
          </p:cNvSpPr>
          <p:nvPr>
            <p:ph type="title"/>
          </p:nvPr>
        </p:nvSpPr>
        <p:spPr>
          <a:prstGeom prst="rect">
            <a:avLst/>
          </a:prstGeom>
        </p:spPr>
        <p:txBody>
          <a:bodyPr/>
          <a:lstStyle/>
          <a:p>
            <a:r>
              <a:t>Texte du titre</a:t>
            </a:r>
          </a:p>
        </p:txBody>
      </p:sp>
      <p:sp>
        <p:nvSpPr>
          <p:cNvPr id="8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e du titre"/>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normAutofit/>
          </a:bodyPr>
          <a:lstStyle/>
          <a:p>
            <a:r>
              <a:t>Texte du titre</a:t>
            </a:r>
          </a:p>
        </p:txBody>
      </p:sp>
      <p:sp>
        <p:nvSpPr>
          <p:cNvPr id="3" name="Texte niveau 1…"/>
          <p:cNvSpPr txBox="1">
            <a:spLocks noGrp="1"/>
          </p:cNvSpPr>
          <p:nvPr>
            <p:ph type="body" idx="1"/>
          </p:nvPr>
        </p:nvSpPr>
        <p:spPr>
          <a:xfrm>
            <a:off x="838200" y="2044699"/>
            <a:ext cx="10515600" cy="43281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ormAutofit/>
          </a:bodyPr>
          <a:lstStyle/>
          <a:p>
            <a:r>
              <a:t>Texte niveau 1</a:t>
            </a:r>
          </a:p>
          <a:p>
            <a:pPr lvl="1"/>
            <a:r>
              <a:t>Texte niveau 2</a:t>
            </a:r>
          </a:p>
          <a:p>
            <a:pPr lvl="2"/>
            <a:r>
              <a:t>Texte niveau 3</a:t>
            </a:r>
          </a:p>
          <a:p>
            <a:pPr lvl="3"/>
            <a:r>
              <a:t>Texte niveau 4</a:t>
            </a:r>
          </a:p>
          <a:p>
            <a:pPr lvl="4"/>
            <a:r>
              <a:t>Texte niveau 5</a:t>
            </a:r>
          </a:p>
        </p:txBody>
      </p:sp>
      <p:sp>
        <p:nvSpPr>
          <p:cNvPr id="4" name="Numéro de diapositive"/>
          <p:cNvSpPr txBox="1">
            <a:spLocks noGrp="1"/>
          </p:cNvSpPr>
          <p:nvPr>
            <p:ph type="sldNum" sz="quarter" idx="2"/>
          </p:nvPr>
        </p:nvSpPr>
        <p:spPr>
          <a:xfrm>
            <a:off x="11095216" y="6404312"/>
            <a:ext cx="258585" cy="269201"/>
          </a:xfrm>
          <a:prstGeom prst="rect">
            <a:avLst/>
          </a:prstGeom>
          <a:ln w="12700">
            <a:miter lim="400000"/>
          </a:ln>
        </p:spPr>
        <p:txBody>
          <a:bodyPr wrap="none" lIns="45699" tIns="45699" rIns="45699" bIns="45699" anchor="ctr">
            <a:spAutoFit/>
          </a:bodyPr>
          <a:lstStyle>
            <a:lvl1pPr algn="r">
              <a:defRPr sz="1200">
                <a:solidFill>
                  <a:srgbClr val="888888"/>
                </a:solidFill>
                <a:latin typeface="Calibri"/>
                <a:ea typeface="Calibri"/>
                <a:cs typeface="Calibri"/>
                <a:sym typeface="Calibri"/>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9pPr>
    </p:titleStyle>
    <p:bodyStyle>
      <a:lvl1pPr marL="457200" marR="0" indent="-342900" algn="l" defTabSz="914400" rtl="0" latinLnBrk="0">
        <a:lnSpc>
          <a:spcPct val="90000"/>
        </a:lnSpc>
        <a:spcBef>
          <a:spcPts val="12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1pPr>
      <a:lvl2pPr marL="914400" marR="0" indent="-342900" algn="l" defTabSz="914400" rtl="0" latinLnBrk="0">
        <a:lnSpc>
          <a:spcPct val="90000"/>
        </a:lnSpc>
        <a:spcBef>
          <a:spcPts val="12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2pPr>
      <a:lvl3pPr marL="1371600" marR="0" indent="-342900" algn="l" defTabSz="914400" rtl="0" latinLnBrk="0">
        <a:lnSpc>
          <a:spcPct val="90000"/>
        </a:lnSpc>
        <a:spcBef>
          <a:spcPts val="12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3pPr>
      <a:lvl4pPr marL="1828800" marR="0" indent="-342900" algn="l" defTabSz="914400" rtl="0" latinLnBrk="0">
        <a:lnSpc>
          <a:spcPct val="90000"/>
        </a:lnSpc>
        <a:spcBef>
          <a:spcPts val="12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4pPr>
      <a:lvl5pPr marL="2286000" marR="0" indent="-342900" algn="l" defTabSz="914400" rtl="0" latinLnBrk="0">
        <a:lnSpc>
          <a:spcPct val="90000"/>
        </a:lnSpc>
        <a:spcBef>
          <a:spcPts val="12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5pPr>
      <a:lvl6pPr marL="2743200" marR="0" indent="-342900" algn="l" defTabSz="914400" rtl="0" latinLnBrk="0">
        <a:lnSpc>
          <a:spcPct val="90000"/>
        </a:lnSpc>
        <a:spcBef>
          <a:spcPts val="12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6pPr>
      <a:lvl7pPr marL="3200400" marR="0" indent="-342900" algn="l" defTabSz="914400" rtl="0" latinLnBrk="0">
        <a:lnSpc>
          <a:spcPct val="90000"/>
        </a:lnSpc>
        <a:spcBef>
          <a:spcPts val="12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7pPr>
      <a:lvl8pPr marL="3657600" marR="0" indent="-342900" algn="l" defTabSz="914400" rtl="0" latinLnBrk="0">
        <a:lnSpc>
          <a:spcPct val="90000"/>
        </a:lnSpc>
        <a:spcBef>
          <a:spcPts val="12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8pPr>
      <a:lvl9pPr marL="4114800" marR="0" indent="-342900" algn="l" defTabSz="914400" rtl="0" latinLnBrk="0">
        <a:lnSpc>
          <a:spcPct val="90000"/>
        </a:lnSpc>
        <a:spcBef>
          <a:spcPts val="12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0.jpeg"/><Relationship Id="rId12"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g"/><Relationship Id="rId5" Type="http://schemas.openxmlformats.org/officeDocument/2006/relationships/image" Target="../media/image8.jpg"/><Relationship Id="rId15" Type="http://schemas.openxmlformats.org/officeDocument/2006/relationships/image" Target="../media/image18.png"/><Relationship Id="rId10" Type="http://schemas.openxmlformats.org/officeDocument/2006/relationships/image" Target="../media/image13.jpg"/><Relationship Id="rId4" Type="http://schemas.openxmlformats.org/officeDocument/2006/relationships/image" Target="../media/image7.jpg"/><Relationship Id="rId9" Type="http://schemas.openxmlformats.org/officeDocument/2006/relationships/image" Target="../media/image12.jpg"/><Relationship Id="rId1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Google Shape;61;p1"/>
          <p:cNvSpPr/>
          <p:nvPr/>
        </p:nvSpPr>
        <p:spPr>
          <a:xfrm>
            <a:off x="0" y="0"/>
            <a:ext cx="12192000" cy="6858000"/>
          </a:xfrm>
          <a:prstGeom prst="rect">
            <a:avLst/>
          </a:prstGeom>
          <a:gradFill>
            <a:gsLst>
              <a:gs pos="0">
                <a:srgbClr val="D4E5F5"/>
              </a:gs>
              <a:gs pos="100000">
                <a:srgbClr val="70A4D5"/>
              </a:gs>
            </a:gsLst>
            <a:lin ang="5400011"/>
          </a:gradFill>
          <a:ln>
            <a:solidFill>
              <a:schemeClr val="accent1"/>
            </a:solidFill>
            <a:miter lim="8000"/>
          </a:ln>
          <a:effectLst>
            <a:outerShdw blurRad="63500" dist="19050" dir="5400000" rotWithShape="0">
              <a:srgbClr val="000000">
                <a:alpha val="61567"/>
              </a:srgbClr>
            </a:outerShdw>
            <a:reflection endPos="40000" dir="5400000" sy="-100000" algn="bl" rotWithShape="0"/>
          </a:effectLst>
        </p:spPr>
        <p:txBody>
          <a:bodyPr lIns="45719" rIns="45719" anchor="ctr"/>
          <a:lstStyle/>
          <a:p>
            <a:pPr>
              <a:defRPr sz="1800">
                <a:solidFill>
                  <a:srgbClr val="FFFFFF"/>
                </a:solidFill>
                <a:latin typeface="Calibri"/>
                <a:ea typeface="Calibri"/>
                <a:cs typeface="Calibri"/>
                <a:sym typeface="Calibri"/>
              </a:defRPr>
            </a:pPr>
            <a:endParaRPr/>
          </a:p>
        </p:txBody>
      </p:sp>
      <p:sp>
        <p:nvSpPr>
          <p:cNvPr id="120" name="Google Shape;62;p1"/>
          <p:cNvSpPr txBox="1">
            <a:spLocks noGrp="1"/>
          </p:cNvSpPr>
          <p:nvPr>
            <p:ph type="ctrTitle"/>
          </p:nvPr>
        </p:nvSpPr>
        <p:spPr>
          <a:xfrm>
            <a:off x="6568477" y="2555857"/>
            <a:ext cx="4645201" cy="2889001"/>
          </a:xfrm>
          <a:prstGeom prst="rect">
            <a:avLst/>
          </a:prstGeom>
        </p:spPr>
        <p:txBody>
          <a:bodyPr/>
          <a:lstStyle/>
          <a:p>
            <a:pPr>
              <a:defRPr sz="3400" b="1">
                <a:solidFill>
                  <a:srgbClr val="FFFFFF"/>
                </a:solidFill>
              </a:defRPr>
            </a:pPr>
            <a:r>
              <a:t>ET-PP WP5</a:t>
            </a:r>
            <a:br/>
            <a:r>
              <a:t>2</a:t>
            </a:r>
            <a:r>
              <a:rPr baseline="30000"/>
              <a:t>nd</a:t>
            </a:r>
            <a:r>
              <a:t> review meeting (RP2)</a:t>
            </a:r>
          </a:p>
        </p:txBody>
      </p:sp>
      <p:sp>
        <p:nvSpPr>
          <p:cNvPr id="121" name="Google Shape;63;p1"/>
          <p:cNvSpPr txBox="1">
            <a:spLocks noGrp="1"/>
          </p:cNvSpPr>
          <p:nvPr>
            <p:ph type="subTitle" sz="quarter" idx="1"/>
          </p:nvPr>
        </p:nvSpPr>
        <p:spPr>
          <a:xfrm>
            <a:off x="7077699" y="5537124"/>
            <a:ext cx="4545001" cy="1147801"/>
          </a:xfrm>
          <a:prstGeom prst="rect">
            <a:avLst/>
          </a:prstGeom>
        </p:spPr>
        <p:txBody>
          <a:bodyPr/>
          <a:lstStyle/>
          <a:p>
            <a:pPr marL="0" algn="r">
              <a:lnSpc>
                <a:spcPct val="100000"/>
              </a:lnSpc>
              <a:spcBef>
                <a:spcPts val="0"/>
              </a:spcBef>
              <a:defRPr sz="2000">
                <a:solidFill>
                  <a:srgbClr val="FFFFFF"/>
                </a:solidFill>
              </a:defRPr>
            </a:pPr>
            <a:r>
              <a:t>15/05/2025</a:t>
            </a:r>
          </a:p>
          <a:p>
            <a:pPr marL="0" algn="r">
              <a:lnSpc>
                <a:spcPct val="100000"/>
              </a:lnSpc>
              <a:spcBef>
                <a:spcPts val="0"/>
              </a:spcBef>
              <a:defRPr sz="2000">
                <a:solidFill>
                  <a:srgbClr val="FFFFFF"/>
                </a:solidFill>
              </a:defRPr>
            </a:pPr>
            <a:r>
              <a:t>Grant agreement: Nº 101079696</a:t>
            </a:r>
          </a:p>
        </p:txBody>
      </p:sp>
      <p:sp>
        <p:nvSpPr>
          <p:cNvPr id="122" name="Google Shape;64;p1"/>
          <p:cNvSpPr/>
          <p:nvPr/>
        </p:nvSpPr>
        <p:spPr>
          <a:xfrm flipH="1">
            <a:off x="-1" y="0"/>
            <a:ext cx="6172784" cy="68580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42" y="0"/>
                </a:lnTo>
                <a:lnTo>
                  <a:pt x="123" y="841"/>
                </a:lnTo>
                <a:cubicBezTo>
                  <a:pt x="42" y="1562"/>
                  <a:pt x="0" y="2293"/>
                  <a:pt x="0" y="3033"/>
                </a:cubicBezTo>
                <a:cubicBezTo>
                  <a:pt x="0" y="10800"/>
                  <a:pt x="4591" y="17602"/>
                  <a:pt x="11464" y="21361"/>
                </a:cubicBezTo>
                <a:lnTo>
                  <a:pt x="11925" y="21600"/>
                </a:lnTo>
                <a:lnTo>
                  <a:pt x="21600" y="21600"/>
                </a:lnTo>
                <a:close/>
              </a:path>
            </a:pathLst>
          </a:custGeom>
          <a:solidFill>
            <a:srgbClr val="FFFFFF">
              <a:alpha val="80000"/>
            </a:srgbClr>
          </a:solidFill>
          <a:ln w="12700">
            <a:miter lim="400000"/>
          </a:ln>
        </p:spPr>
        <p:txBody>
          <a:bodyPr lIns="45719" rIns="45719" anchor="ctr"/>
          <a:lstStyle/>
          <a:p>
            <a:pPr algn="ctr">
              <a:defRPr sz="1800">
                <a:solidFill>
                  <a:srgbClr val="FFFFFF"/>
                </a:solidFill>
                <a:latin typeface="Calibri"/>
                <a:ea typeface="Calibri"/>
                <a:cs typeface="Calibri"/>
                <a:sym typeface="Calibri"/>
              </a:defRPr>
            </a:pPr>
            <a:endParaRPr/>
          </a:p>
        </p:txBody>
      </p:sp>
      <p:sp>
        <p:nvSpPr>
          <p:cNvPr id="123" name="Google Shape;65;p1"/>
          <p:cNvSpPr/>
          <p:nvPr/>
        </p:nvSpPr>
        <p:spPr>
          <a:xfrm>
            <a:off x="-1" y="0"/>
            <a:ext cx="6024156"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348" y="0"/>
                </a:lnTo>
                <a:lnTo>
                  <a:pt x="21477" y="895"/>
                </a:lnTo>
                <a:cubicBezTo>
                  <a:pt x="21558" y="1598"/>
                  <a:pt x="21600" y="2311"/>
                  <a:pt x="21600" y="3033"/>
                </a:cubicBezTo>
                <a:cubicBezTo>
                  <a:pt x="21600" y="10972"/>
                  <a:pt x="16563" y="17877"/>
                  <a:pt x="9143" y="21418"/>
                </a:cubicBezTo>
                <a:lnTo>
                  <a:pt x="8738" y="21600"/>
                </a:lnTo>
                <a:lnTo>
                  <a:pt x="0" y="21600"/>
                </a:lnTo>
                <a:close/>
              </a:path>
            </a:pathLst>
          </a:custGeom>
          <a:solidFill>
            <a:srgbClr val="FFFFFF"/>
          </a:solidFill>
          <a:ln w="12700">
            <a:miter lim="400000"/>
          </a:ln>
        </p:spPr>
        <p:txBody>
          <a:bodyPr lIns="45719" rIns="45719" anchor="ctr"/>
          <a:lstStyle/>
          <a:p>
            <a:pPr algn="ctr">
              <a:defRPr sz="1800">
                <a:solidFill>
                  <a:srgbClr val="FFFFFF"/>
                </a:solidFill>
                <a:latin typeface="Calibri"/>
                <a:ea typeface="Calibri"/>
                <a:cs typeface="Calibri"/>
                <a:sym typeface="Calibri"/>
              </a:defRPr>
            </a:pPr>
            <a:endParaRPr/>
          </a:p>
        </p:txBody>
      </p:sp>
      <p:pic>
        <p:nvPicPr>
          <p:cNvPr id="124" name="Google Shape;66;p1" descr="Google Shape;66;p1"/>
          <p:cNvPicPr>
            <a:picLocks noChangeAspect="1"/>
          </p:cNvPicPr>
          <p:nvPr/>
        </p:nvPicPr>
        <p:blipFill>
          <a:blip r:embed="rId2"/>
          <a:srcRect l="15988" r="16110"/>
          <a:stretch>
            <a:fillRect/>
          </a:stretch>
        </p:blipFill>
        <p:spPr>
          <a:xfrm>
            <a:off x="419381" y="770070"/>
            <a:ext cx="4047845" cy="3949651"/>
          </a:xfrm>
          <a:prstGeom prst="rect">
            <a:avLst/>
          </a:prstGeom>
          <a:ln w="12700">
            <a:miter lim="400000"/>
          </a:ln>
        </p:spPr>
      </p:pic>
      <p:sp>
        <p:nvSpPr>
          <p:cNvPr id="125" name="Google Shape;67;p1"/>
          <p:cNvSpPr txBox="1"/>
          <p:nvPr/>
        </p:nvSpPr>
        <p:spPr>
          <a:xfrm>
            <a:off x="419373" y="253352"/>
            <a:ext cx="5913000" cy="332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1600" b="1">
                <a:solidFill>
                  <a:srgbClr val="808080"/>
                </a:solidFill>
                <a:latin typeface="Calibri"/>
                <a:ea typeface="Calibri"/>
                <a:cs typeface="Calibri"/>
                <a:sym typeface="Calibri"/>
              </a:defRPr>
            </a:lvl1pPr>
          </a:lstStyle>
          <a:p>
            <a:r>
              <a:t>Project: 101079696 — ET-PP — HORIZON-INFRA-2021-DEV-02</a:t>
            </a:r>
          </a:p>
        </p:txBody>
      </p:sp>
      <p:sp>
        <p:nvSpPr>
          <p:cNvPr id="126" name="Google Shape;68;p1"/>
          <p:cNvSpPr txBox="1"/>
          <p:nvPr/>
        </p:nvSpPr>
        <p:spPr>
          <a:xfrm>
            <a:off x="419374" y="4982600"/>
            <a:ext cx="3305702" cy="624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p>
            <a:pPr>
              <a:defRPr sz="1700" b="1">
                <a:solidFill>
                  <a:srgbClr val="808080"/>
                </a:solidFill>
                <a:latin typeface="Calibri"/>
                <a:ea typeface="Calibri"/>
                <a:cs typeface="Calibri"/>
                <a:sym typeface="Calibri"/>
              </a:defRPr>
            </a:pPr>
            <a:r>
              <a:t>Horizon Europe: </a:t>
            </a:r>
          </a:p>
          <a:p>
            <a:pPr>
              <a:defRPr sz="1700" b="1">
                <a:solidFill>
                  <a:srgbClr val="808080"/>
                </a:solidFill>
                <a:latin typeface="Calibri"/>
                <a:ea typeface="Calibri"/>
                <a:cs typeface="Calibri"/>
                <a:sym typeface="Calibri"/>
              </a:defRPr>
            </a:pPr>
            <a:r>
              <a:t>Coordination and Support Actions</a:t>
            </a:r>
          </a:p>
        </p:txBody>
      </p:sp>
      <p:pic>
        <p:nvPicPr>
          <p:cNvPr id="127" name="Google Shape;69;p1" descr="Google Shape;69;p1"/>
          <p:cNvPicPr>
            <a:picLocks noChangeAspect="1"/>
          </p:cNvPicPr>
          <p:nvPr/>
        </p:nvPicPr>
        <p:blipFill>
          <a:blip r:embed="rId3"/>
          <a:stretch>
            <a:fillRect/>
          </a:stretch>
        </p:blipFill>
        <p:spPr>
          <a:xfrm>
            <a:off x="9170017" y="505166"/>
            <a:ext cx="2552923" cy="2610376"/>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Google Shape;120;g34fc7864250_0_128"/>
          <p:cNvSpPr txBox="1"/>
          <p:nvPr/>
        </p:nvSpPr>
        <p:spPr>
          <a:xfrm>
            <a:off x="7090194" y="6311968"/>
            <a:ext cx="4023301" cy="30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spAutoFit/>
          </a:bodyPr>
          <a:lstStyle/>
          <a:p>
            <a:pPr algn="ctr">
              <a:defRPr i="1">
                <a:solidFill>
                  <a:srgbClr val="888888"/>
                </a:solidFill>
                <a:latin typeface="Calibri"/>
                <a:ea typeface="Calibri"/>
                <a:cs typeface="Calibri"/>
                <a:sym typeface="Calibri"/>
              </a:defRPr>
            </a:pPr>
            <a:r>
              <a:t>Project: 101079696 — ET-PP,  2</a:t>
            </a:r>
            <a:r>
              <a:rPr baseline="30000"/>
              <a:t>nd</a:t>
            </a:r>
            <a:r>
              <a:t> review meeting</a:t>
            </a:r>
          </a:p>
        </p:txBody>
      </p:sp>
      <p:sp>
        <p:nvSpPr>
          <p:cNvPr id="227" name="Google Shape;121;g34fc7864250_0_128"/>
          <p:cNvSpPr txBox="1">
            <a:spLocks noGrp="1"/>
          </p:cNvSpPr>
          <p:nvPr>
            <p:ph type="title"/>
          </p:nvPr>
        </p:nvSpPr>
        <p:spPr>
          <a:xfrm>
            <a:off x="313799" y="579155"/>
            <a:ext cx="11564402" cy="792901"/>
          </a:xfrm>
          <a:prstGeom prst="rect">
            <a:avLst/>
          </a:prstGeom>
        </p:spPr>
        <p:txBody>
          <a:bodyPr/>
          <a:lstStyle>
            <a:lvl1pPr defTabSz="813816">
              <a:defRPr sz="3916"/>
            </a:lvl1pPr>
          </a:lstStyle>
          <a:p>
            <a:r>
              <a:t>WP5: Internal Project Office,Deliverables and milestones</a:t>
            </a:r>
          </a:p>
        </p:txBody>
      </p:sp>
      <p:sp>
        <p:nvSpPr>
          <p:cNvPr id="228" name="Google Shape;123;g34fc7864250_0_128"/>
          <p:cNvSpPr txBox="1">
            <a:spLocks noGrp="1"/>
          </p:cNvSpPr>
          <p:nvPr>
            <p:ph type="sldNum" sz="quarter" idx="4294967295"/>
          </p:nvPr>
        </p:nvSpPr>
        <p:spPr>
          <a:xfrm>
            <a:off x="11603012" y="6292018"/>
            <a:ext cx="284332" cy="307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400"/>
            </a:lvl1pPr>
          </a:lstStyle>
          <a:p>
            <a:fld id="{86CB4B4D-7CA3-9044-876B-883B54F8677D}" type="slidenum">
              <a:rPr/>
              <a:t>10</a:t>
            </a:fld>
            <a:endParaRPr/>
          </a:p>
        </p:txBody>
      </p:sp>
      <p:sp>
        <p:nvSpPr>
          <p:cNvPr id="229" name="Google Shape;124;g34fc7864250_0_128"/>
          <p:cNvSpPr/>
          <p:nvPr/>
        </p:nvSpPr>
        <p:spPr>
          <a:xfrm>
            <a:off x="304800" y="540799"/>
            <a:ext cx="11588700" cy="1"/>
          </a:xfrm>
          <a:prstGeom prst="line">
            <a:avLst/>
          </a:prstGeom>
          <a:ln>
            <a:solidFill>
              <a:srgbClr val="0000CC"/>
            </a:solidFill>
            <a:miter/>
          </a:ln>
        </p:spPr>
        <p:txBody>
          <a:bodyPr lIns="45719" rIns="45719"/>
          <a:lstStyle/>
          <a:p>
            <a:endParaRPr/>
          </a:p>
        </p:txBody>
      </p:sp>
      <p:sp>
        <p:nvSpPr>
          <p:cNvPr id="230" name="Google Shape;125;g34fc7864250_0_128"/>
          <p:cNvSpPr/>
          <p:nvPr/>
        </p:nvSpPr>
        <p:spPr>
          <a:xfrm>
            <a:off x="304800" y="226483"/>
            <a:ext cx="11588700" cy="1"/>
          </a:xfrm>
          <a:prstGeom prst="line">
            <a:avLst/>
          </a:prstGeom>
          <a:ln>
            <a:solidFill>
              <a:srgbClr val="0000CC"/>
            </a:solidFill>
            <a:miter/>
          </a:ln>
        </p:spPr>
        <p:txBody>
          <a:bodyPr lIns="45719" rIns="45719"/>
          <a:lstStyle/>
          <a:p>
            <a:endParaRPr/>
          </a:p>
        </p:txBody>
      </p:sp>
      <p:sp>
        <p:nvSpPr>
          <p:cNvPr id="231" name="Google Shape;126;g34fc7864250_0_128"/>
          <p:cNvSpPr/>
          <p:nvPr/>
        </p:nvSpPr>
        <p:spPr>
          <a:xfrm>
            <a:off x="304800" y="6696409"/>
            <a:ext cx="11570700" cy="16499"/>
          </a:xfrm>
          <a:prstGeom prst="line">
            <a:avLst/>
          </a:prstGeom>
          <a:ln>
            <a:solidFill>
              <a:srgbClr val="0000CC"/>
            </a:solidFill>
            <a:miter/>
          </a:ln>
        </p:spPr>
        <p:txBody>
          <a:bodyPr lIns="45719" rIns="45719"/>
          <a:lstStyle/>
          <a:p>
            <a:endParaRPr/>
          </a:p>
        </p:txBody>
      </p:sp>
      <p:sp>
        <p:nvSpPr>
          <p:cNvPr id="232" name="Google Shape;127;g34fc7864250_0_128"/>
          <p:cNvSpPr/>
          <p:nvPr/>
        </p:nvSpPr>
        <p:spPr>
          <a:xfrm>
            <a:off x="304800" y="6227566"/>
            <a:ext cx="11570701" cy="30902"/>
          </a:xfrm>
          <a:prstGeom prst="line">
            <a:avLst/>
          </a:prstGeom>
          <a:ln>
            <a:solidFill>
              <a:srgbClr val="0000CC"/>
            </a:solidFill>
            <a:miter/>
          </a:ln>
        </p:spPr>
        <p:txBody>
          <a:bodyPr lIns="45719" rIns="45719"/>
          <a:lstStyle/>
          <a:p>
            <a:endParaRPr/>
          </a:p>
        </p:txBody>
      </p:sp>
      <p:sp>
        <p:nvSpPr>
          <p:cNvPr id="233" name="Google Shape;128;g34fc7864250_0_128"/>
          <p:cNvSpPr txBox="1"/>
          <p:nvPr/>
        </p:nvSpPr>
        <p:spPr>
          <a:xfrm>
            <a:off x="8465408" y="295642"/>
            <a:ext cx="3410101" cy="20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50" tIns="18050" rIns="18050" bIns="18050">
            <a:spAutoFit/>
          </a:bodyPr>
          <a:lstStyle/>
          <a:p>
            <a:pPr algn="r">
              <a:lnSpc>
                <a:spcPct val="80000"/>
              </a:lnSpc>
              <a:defRPr sz="1100">
                <a:solidFill>
                  <a:srgbClr val="0000CC"/>
                </a:solidFill>
                <a:latin typeface="Schibsted Grotesk"/>
                <a:ea typeface="Schibsted Grotesk"/>
                <a:cs typeface="Schibsted Grotesk"/>
                <a:sym typeface="Schibsted Grotesk"/>
              </a:defRPr>
            </a:pPr>
            <a:r>
              <a:t>2</a:t>
            </a:r>
            <a:r>
              <a:rPr baseline="30000"/>
              <a:t>nd</a:t>
            </a:r>
            <a:r>
              <a:t> review meeting (RP2) — 15.05.2024</a:t>
            </a:r>
          </a:p>
        </p:txBody>
      </p:sp>
      <p:pic>
        <p:nvPicPr>
          <p:cNvPr id="234" name="Google Shape;129;g34fc7864250_0_128" descr="Google Shape;129;g34fc7864250_0_128"/>
          <p:cNvPicPr>
            <a:picLocks noChangeAspect="1"/>
          </p:cNvPicPr>
          <p:nvPr/>
        </p:nvPicPr>
        <p:blipFill>
          <a:blip r:embed="rId2"/>
          <a:stretch>
            <a:fillRect/>
          </a:stretch>
        </p:blipFill>
        <p:spPr>
          <a:xfrm>
            <a:off x="304800" y="6337032"/>
            <a:ext cx="1505970" cy="280801"/>
          </a:xfrm>
          <a:prstGeom prst="rect">
            <a:avLst/>
          </a:prstGeom>
          <a:ln w="12700">
            <a:miter lim="400000"/>
          </a:ln>
        </p:spPr>
      </p:pic>
      <p:sp>
        <p:nvSpPr>
          <p:cNvPr id="235" name="Google Shape;131;g34fc7864250_0_128"/>
          <p:cNvSpPr txBox="1"/>
          <p:nvPr/>
        </p:nvSpPr>
        <p:spPr>
          <a:xfrm>
            <a:off x="304800" y="264838"/>
            <a:ext cx="5562600" cy="232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75" tIns="33875" rIns="33875" bIns="33875">
            <a:spAutoFit/>
          </a:bodyPr>
          <a:lstStyle>
            <a:lvl1pPr>
              <a:lnSpc>
                <a:spcPct val="115000"/>
              </a:lnSpc>
              <a:spcBef>
                <a:spcPts val="2400"/>
              </a:spcBef>
              <a:defRPr sz="1100">
                <a:solidFill>
                  <a:srgbClr val="0000CC"/>
                </a:solidFill>
                <a:latin typeface="Schibsted Grotesk"/>
                <a:ea typeface="Schibsted Grotesk"/>
                <a:cs typeface="Schibsted Grotesk"/>
                <a:sym typeface="Schibsted Grotesk"/>
              </a:defRPr>
            </a:lvl1pPr>
          </a:lstStyle>
          <a:p>
            <a:r>
              <a:t>Preparatory Phase for the Einstein Telescope Gravitational Wave Observatory</a:t>
            </a:r>
          </a:p>
        </p:txBody>
      </p:sp>
      <p:graphicFrame>
        <p:nvGraphicFramePr>
          <p:cNvPr id="236" name="Tableau 1"/>
          <p:cNvGraphicFramePr/>
          <p:nvPr>
            <p:extLst>
              <p:ext uri="{D42A27DB-BD31-4B8C-83A1-F6EECF244321}">
                <p14:modId xmlns:p14="http://schemas.microsoft.com/office/powerpoint/2010/main" val="1741455731"/>
              </p:ext>
            </p:extLst>
          </p:nvPr>
        </p:nvGraphicFramePr>
        <p:xfrm>
          <a:off x="208958" y="1627594"/>
          <a:ext cx="11666542" cy="4053840"/>
        </p:xfrm>
        <a:graphic>
          <a:graphicData uri="http://schemas.openxmlformats.org/drawingml/2006/table">
            <a:tbl>
              <a:tblPr firstRow="1" bandRow="1">
                <a:tableStyleId>{4C3C2611-4C71-4FC5-86AE-919BDF0F9419}</a:tableStyleId>
              </a:tblPr>
              <a:tblGrid>
                <a:gridCol w="2853980">
                  <a:extLst>
                    <a:ext uri="{9D8B030D-6E8A-4147-A177-3AD203B41FA5}">
                      <a16:colId xmlns:a16="http://schemas.microsoft.com/office/drawing/2014/main" val="20000"/>
                    </a:ext>
                  </a:extLst>
                </a:gridCol>
                <a:gridCol w="5901924">
                  <a:extLst>
                    <a:ext uri="{9D8B030D-6E8A-4147-A177-3AD203B41FA5}">
                      <a16:colId xmlns:a16="http://schemas.microsoft.com/office/drawing/2014/main" val="20001"/>
                    </a:ext>
                  </a:extLst>
                </a:gridCol>
                <a:gridCol w="1036248">
                  <a:extLst>
                    <a:ext uri="{9D8B030D-6E8A-4147-A177-3AD203B41FA5}">
                      <a16:colId xmlns:a16="http://schemas.microsoft.com/office/drawing/2014/main" val="20002"/>
                    </a:ext>
                  </a:extLst>
                </a:gridCol>
                <a:gridCol w="1874390">
                  <a:extLst>
                    <a:ext uri="{9D8B030D-6E8A-4147-A177-3AD203B41FA5}">
                      <a16:colId xmlns:a16="http://schemas.microsoft.com/office/drawing/2014/main" val="20003"/>
                    </a:ext>
                  </a:extLst>
                </a:gridCol>
              </a:tblGrid>
              <a:tr h="491727">
                <a:tc>
                  <a:txBody>
                    <a:bodyPr/>
                    <a:lstStyle/>
                    <a:p>
                      <a:pPr algn="l">
                        <a:defRPr sz="1800" b="0">
                          <a:solidFill>
                            <a:srgbClr val="000000"/>
                          </a:solidFill>
                        </a:defRPr>
                      </a:pPr>
                      <a:r>
                        <a:rPr sz="1600" b="1">
                          <a:solidFill>
                            <a:srgbClr val="FFFFFF"/>
                          </a:solidFill>
                          <a:latin typeface="+mn-lt"/>
                          <a:sym typeface="Arial"/>
                        </a:rPr>
                        <a:t>Deliverable</a:t>
                      </a:r>
                    </a:p>
                  </a:txBody>
                  <a:tcPr marL="45720" marR="45720" horzOverflow="overflow"/>
                </a:tc>
                <a:tc>
                  <a:txBody>
                    <a:bodyPr/>
                    <a:lstStyle/>
                    <a:p>
                      <a:pPr algn="l">
                        <a:defRPr sz="1800" b="0">
                          <a:solidFill>
                            <a:srgbClr val="000000"/>
                          </a:solidFill>
                        </a:defRPr>
                      </a:pPr>
                      <a:r>
                        <a:rPr sz="1600" b="1">
                          <a:solidFill>
                            <a:srgbClr val="FFFFFF"/>
                          </a:solidFill>
                          <a:latin typeface="+mn-lt"/>
                          <a:sym typeface="Arial"/>
                        </a:rPr>
                        <a:t>Expected Result/outcome</a:t>
                      </a:r>
                    </a:p>
                  </a:txBody>
                  <a:tcPr marL="45720" marR="45720" horzOverflow="overflow"/>
                </a:tc>
                <a:tc>
                  <a:txBody>
                    <a:bodyPr/>
                    <a:lstStyle/>
                    <a:p>
                      <a:pPr algn="l">
                        <a:defRPr sz="1800" b="0">
                          <a:solidFill>
                            <a:srgbClr val="000000"/>
                          </a:solidFill>
                        </a:defRPr>
                      </a:pPr>
                      <a:r>
                        <a:rPr sz="1600" b="1">
                          <a:solidFill>
                            <a:srgbClr val="FFFFFF"/>
                          </a:solidFill>
                          <a:latin typeface="+mn-lt"/>
                          <a:sym typeface="Arial"/>
                        </a:rPr>
                        <a:t>Date</a:t>
                      </a:r>
                    </a:p>
                  </a:txBody>
                  <a:tcPr marL="45720" marR="45720" horzOverflow="overflow"/>
                </a:tc>
                <a:tc>
                  <a:txBody>
                    <a:bodyPr/>
                    <a:lstStyle/>
                    <a:p>
                      <a:pPr algn="l">
                        <a:defRPr sz="1800" b="0">
                          <a:solidFill>
                            <a:srgbClr val="000000"/>
                          </a:solidFill>
                        </a:defRPr>
                      </a:pPr>
                      <a:r>
                        <a:rPr sz="1600" b="1">
                          <a:solidFill>
                            <a:srgbClr val="FFFFFF"/>
                          </a:solidFill>
                          <a:latin typeface="+mn-lt"/>
                          <a:sym typeface="Arial"/>
                        </a:rPr>
                        <a:t>Deliverable-Milestone</a:t>
                      </a:r>
                    </a:p>
                  </a:txBody>
                  <a:tcPr marL="45720" marR="45720" horzOverflow="overflow"/>
                </a:tc>
                <a:extLst>
                  <a:ext uri="{0D108BD9-81ED-4DB2-BD59-A6C34878D82A}">
                    <a16:rowId xmlns:a16="http://schemas.microsoft.com/office/drawing/2014/main" val="10000"/>
                  </a:ext>
                </a:extLst>
              </a:tr>
              <a:tr h="560349">
                <a:tc>
                  <a:txBody>
                    <a:bodyPr/>
                    <a:lstStyle/>
                    <a:p>
                      <a:pPr algn="l">
                        <a:defRPr sz="1800"/>
                      </a:pPr>
                      <a:r>
                        <a:rPr sz="1600">
                          <a:latin typeface="+mn-lt"/>
                          <a:ea typeface="Calibri"/>
                          <a:cs typeface="Calibri"/>
                        </a:rPr>
                        <a:t>ET Scheduling Management Plan - document</a:t>
                      </a:r>
                    </a:p>
                  </a:txBody>
                  <a:tcPr marL="45720" marR="45720" horzOverflow="overflow"/>
                </a:tc>
                <a:tc>
                  <a:txBody>
                    <a:bodyPr/>
                    <a:lstStyle/>
                    <a:p>
                      <a:pPr algn="l">
                        <a:defRPr sz="1800"/>
                      </a:pPr>
                      <a:r>
                        <a:rPr sz="1600" dirty="0">
                          <a:latin typeface="+mn-lt"/>
                          <a:ea typeface="Calibri"/>
                          <a:cs typeface="Calibri"/>
                        </a:rPr>
                        <a:t>Document describing the process, the methodologies and the roles associated to the scheduling management in ET</a:t>
                      </a:r>
                    </a:p>
                  </a:txBody>
                  <a:tcPr marL="45720" marR="45720" horzOverflow="overflow"/>
                </a:tc>
                <a:tc>
                  <a:txBody>
                    <a:bodyPr/>
                    <a:lstStyle/>
                    <a:p>
                      <a:pPr algn="l">
                        <a:defRPr sz="1800"/>
                      </a:pPr>
                      <a:r>
                        <a:rPr sz="1600">
                          <a:latin typeface="+mn-lt"/>
                          <a:sym typeface="Arial"/>
                        </a:rPr>
                        <a:t>Q2 2026</a:t>
                      </a:r>
                    </a:p>
                  </a:txBody>
                  <a:tcPr marL="45720" marR="45720" horzOverflow="overflow"/>
                </a:tc>
                <a:tc>
                  <a:txBody>
                    <a:bodyPr/>
                    <a:lstStyle/>
                    <a:p>
                      <a:pPr algn="l">
                        <a:defRPr sz="1800"/>
                      </a:pPr>
                      <a:r>
                        <a:rPr sz="1600">
                          <a:latin typeface="+mn-lt"/>
                          <a:sym typeface="Arial"/>
                        </a:rPr>
                        <a:t>Deliverable</a:t>
                      </a:r>
                    </a:p>
                  </a:txBody>
                  <a:tcPr marL="45720" marR="45720" horzOverflow="overflow"/>
                </a:tc>
                <a:extLst>
                  <a:ext uri="{0D108BD9-81ED-4DB2-BD59-A6C34878D82A}">
                    <a16:rowId xmlns:a16="http://schemas.microsoft.com/office/drawing/2014/main" val="10001"/>
                  </a:ext>
                </a:extLst>
              </a:tr>
              <a:tr h="491727">
                <a:tc>
                  <a:txBody>
                    <a:bodyPr/>
                    <a:lstStyle/>
                    <a:p>
                      <a:pPr algn="l">
                        <a:defRPr sz="1800"/>
                      </a:pPr>
                      <a:r>
                        <a:rPr sz="1600">
                          <a:latin typeface="+mn-lt"/>
                          <a:ea typeface="Calibri"/>
                          <a:cs typeface="Calibri"/>
                        </a:rPr>
                        <a:t>ET Risk Management Plan - document</a:t>
                      </a:r>
                    </a:p>
                  </a:txBody>
                  <a:tcPr marL="45720" marR="45720" horzOverflow="overflow"/>
                </a:tc>
                <a:tc>
                  <a:txBody>
                    <a:bodyPr/>
                    <a:lstStyle/>
                    <a:p>
                      <a:pPr algn="l">
                        <a:defRPr sz="1800"/>
                      </a:pPr>
                      <a:r>
                        <a:rPr sz="1600">
                          <a:latin typeface="+mn-lt"/>
                          <a:sym typeface="Arial"/>
                        </a:rPr>
                        <a:t>Document describing the process, the methodologies to the risk managmeent in ET</a:t>
                      </a:r>
                    </a:p>
                  </a:txBody>
                  <a:tcPr marL="45720" marR="45720" horzOverflow="overflow"/>
                </a:tc>
                <a:tc>
                  <a:txBody>
                    <a:bodyPr/>
                    <a:lstStyle/>
                    <a:p>
                      <a:pPr algn="l">
                        <a:defRPr sz="1800"/>
                      </a:pPr>
                      <a:r>
                        <a:rPr sz="1600">
                          <a:latin typeface="+mn-lt"/>
                          <a:sym typeface="Arial"/>
                        </a:rPr>
                        <a:t>Q2 2026</a:t>
                      </a:r>
                    </a:p>
                  </a:txBody>
                  <a:tcPr marL="45720" marR="45720" horzOverflow="overflow"/>
                </a:tc>
                <a:tc>
                  <a:txBody>
                    <a:bodyPr/>
                    <a:lstStyle/>
                    <a:p>
                      <a:pPr algn="l">
                        <a:defRPr sz="1800"/>
                      </a:pPr>
                      <a:r>
                        <a:rPr sz="1600">
                          <a:latin typeface="+mn-lt"/>
                          <a:sym typeface="Arial"/>
                        </a:rPr>
                        <a:t>Deliverable</a:t>
                      </a:r>
                    </a:p>
                  </a:txBody>
                  <a:tcPr marL="45720" marR="45720" horzOverflow="overflow"/>
                </a:tc>
                <a:extLst>
                  <a:ext uri="{0D108BD9-81ED-4DB2-BD59-A6C34878D82A}">
                    <a16:rowId xmlns:a16="http://schemas.microsoft.com/office/drawing/2014/main" val="10002"/>
                  </a:ext>
                </a:extLst>
              </a:tr>
              <a:tr h="491727">
                <a:tc>
                  <a:txBody>
                    <a:bodyPr/>
                    <a:lstStyle/>
                    <a:p>
                      <a:pPr algn="l">
                        <a:defRPr sz="1800"/>
                      </a:pPr>
                      <a:r>
                        <a:rPr sz="1600">
                          <a:latin typeface="+mn-lt"/>
                          <a:sym typeface="Arial"/>
                        </a:rPr>
                        <a:t>ET Requirements Management Plan document</a:t>
                      </a:r>
                    </a:p>
                  </a:txBody>
                  <a:tcPr marL="45720" marR="45720" horzOverflow="overflow"/>
                </a:tc>
                <a:tc>
                  <a:txBody>
                    <a:bodyPr/>
                    <a:lstStyle/>
                    <a:p>
                      <a:pPr algn="l">
                        <a:defRPr sz="1800"/>
                      </a:pPr>
                      <a:r>
                        <a:rPr sz="1600">
                          <a:latin typeface="+mn-lt"/>
                          <a:sym typeface="Arial"/>
                        </a:rPr>
                        <a:t>Document describing the process, the methodologies associated to the requirements management in ET</a:t>
                      </a:r>
                    </a:p>
                  </a:txBody>
                  <a:tcPr marL="45720" marR="45720" horzOverflow="overflow"/>
                </a:tc>
                <a:tc>
                  <a:txBody>
                    <a:bodyPr/>
                    <a:lstStyle/>
                    <a:p>
                      <a:pPr algn="l">
                        <a:defRPr sz="1800"/>
                      </a:pPr>
                      <a:r>
                        <a:rPr sz="1600">
                          <a:latin typeface="+mn-lt"/>
                          <a:sym typeface="Arial"/>
                        </a:rPr>
                        <a:t>Q2 2026</a:t>
                      </a:r>
                    </a:p>
                  </a:txBody>
                  <a:tcPr marL="45720" marR="45720" horzOverflow="overflow"/>
                </a:tc>
                <a:tc>
                  <a:txBody>
                    <a:bodyPr/>
                    <a:lstStyle/>
                    <a:p>
                      <a:pPr algn="l">
                        <a:defRPr sz="1800"/>
                      </a:pPr>
                      <a:r>
                        <a:rPr sz="1600">
                          <a:latin typeface="+mn-lt"/>
                          <a:sym typeface="Arial"/>
                        </a:rPr>
                        <a:t>Deliverable</a:t>
                      </a:r>
                    </a:p>
                  </a:txBody>
                  <a:tcPr marL="45720" marR="45720" horzOverflow="overflow"/>
                </a:tc>
                <a:extLst>
                  <a:ext uri="{0D108BD9-81ED-4DB2-BD59-A6C34878D82A}">
                    <a16:rowId xmlns:a16="http://schemas.microsoft.com/office/drawing/2014/main" val="10003"/>
                  </a:ext>
                </a:extLst>
              </a:tr>
              <a:tr h="491727">
                <a:tc>
                  <a:txBody>
                    <a:bodyPr/>
                    <a:lstStyle/>
                    <a:p>
                      <a:pPr algn="l">
                        <a:defRPr sz="1800"/>
                      </a:pPr>
                      <a:r>
                        <a:rPr sz="1600">
                          <a:latin typeface="+mn-lt"/>
                          <a:sym typeface="Arial"/>
                        </a:rPr>
                        <a:t>ET Quality Assurance Management Plan - document</a:t>
                      </a:r>
                    </a:p>
                  </a:txBody>
                  <a:tcPr marL="45720" marR="45720" horzOverflow="overflow"/>
                </a:tc>
                <a:tc>
                  <a:txBody>
                    <a:bodyPr/>
                    <a:lstStyle/>
                    <a:p>
                      <a:pPr algn="l">
                        <a:defRPr sz="1800"/>
                      </a:pPr>
                      <a:r>
                        <a:rPr sz="1600">
                          <a:latin typeface="+mn-lt"/>
                          <a:sym typeface="Arial"/>
                        </a:rPr>
                        <a:t>Document describing the process, the methodologies associated to the quality assurance management in ET</a:t>
                      </a:r>
                    </a:p>
                  </a:txBody>
                  <a:tcPr marL="45720" marR="45720" horzOverflow="overflow"/>
                </a:tc>
                <a:tc>
                  <a:txBody>
                    <a:bodyPr/>
                    <a:lstStyle/>
                    <a:p>
                      <a:pPr algn="l">
                        <a:defRPr sz="1800"/>
                      </a:pPr>
                      <a:r>
                        <a:rPr sz="1600">
                          <a:latin typeface="+mn-lt"/>
                          <a:sym typeface="Arial"/>
                        </a:rPr>
                        <a:t>Q2 2026</a:t>
                      </a:r>
                    </a:p>
                  </a:txBody>
                  <a:tcPr marL="45720" marR="45720" horzOverflow="overflow"/>
                </a:tc>
                <a:tc>
                  <a:txBody>
                    <a:bodyPr/>
                    <a:lstStyle/>
                    <a:p>
                      <a:pPr algn="l">
                        <a:defRPr sz="1800"/>
                      </a:pPr>
                      <a:r>
                        <a:rPr sz="1600">
                          <a:latin typeface="+mn-lt"/>
                          <a:sym typeface="Arial"/>
                        </a:rPr>
                        <a:t>Deliverable</a:t>
                      </a:r>
                    </a:p>
                  </a:txBody>
                  <a:tcPr marL="45720" marR="45720" horzOverflow="overflow"/>
                </a:tc>
                <a:extLst>
                  <a:ext uri="{0D108BD9-81ED-4DB2-BD59-A6C34878D82A}">
                    <a16:rowId xmlns:a16="http://schemas.microsoft.com/office/drawing/2014/main" val="10004"/>
                  </a:ext>
                </a:extLst>
              </a:tr>
              <a:tr h="491727">
                <a:tc>
                  <a:txBody>
                    <a:bodyPr/>
                    <a:lstStyle/>
                    <a:p>
                      <a:pPr algn="l">
                        <a:defRPr sz="1800"/>
                      </a:pPr>
                      <a:r>
                        <a:rPr sz="1600">
                          <a:latin typeface="+mn-lt"/>
                          <a:sym typeface="Arial"/>
                        </a:rPr>
                        <a:t>ET Project Management Plan 1st release document</a:t>
                      </a:r>
                    </a:p>
                  </a:txBody>
                  <a:tcPr marL="45720" marR="45720" horzOverflow="overflow"/>
                </a:tc>
                <a:tc>
                  <a:txBody>
                    <a:bodyPr/>
                    <a:lstStyle/>
                    <a:p>
                      <a:pPr algn="l">
                        <a:defRPr sz="1800"/>
                      </a:pPr>
                      <a:r>
                        <a:rPr sz="1600">
                          <a:latin typeface="+mn-lt"/>
                          <a:sym typeface="Arial"/>
                        </a:rPr>
                        <a:t>Document describing all the processes defined to ensure the succeful realization of the Project Office Mandate</a:t>
                      </a:r>
                    </a:p>
                  </a:txBody>
                  <a:tcPr marL="45720" marR="45720" horzOverflow="overflow"/>
                </a:tc>
                <a:tc>
                  <a:txBody>
                    <a:bodyPr/>
                    <a:lstStyle/>
                    <a:p>
                      <a:pPr algn="l">
                        <a:defRPr sz="1800"/>
                      </a:pPr>
                      <a:r>
                        <a:rPr sz="1600">
                          <a:latin typeface="+mn-lt"/>
                          <a:sym typeface="Arial"/>
                        </a:rPr>
                        <a:t>Q4 2026</a:t>
                      </a:r>
                    </a:p>
                  </a:txBody>
                  <a:tcPr marL="45720" marR="45720" horzOverflow="overflow"/>
                </a:tc>
                <a:tc>
                  <a:txBody>
                    <a:bodyPr/>
                    <a:lstStyle/>
                    <a:p>
                      <a:pPr algn="l">
                        <a:defRPr sz="1800"/>
                      </a:pPr>
                      <a:r>
                        <a:rPr sz="1600">
                          <a:latin typeface="+mn-lt"/>
                          <a:sym typeface="Arial"/>
                        </a:rPr>
                        <a:t>Deliverable</a:t>
                      </a:r>
                    </a:p>
                  </a:txBody>
                  <a:tcPr marL="45720" marR="45720" horzOverflow="overflow"/>
                </a:tc>
                <a:extLst>
                  <a:ext uri="{0D108BD9-81ED-4DB2-BD59-A6C34878D82A}">
                    <a16:rowId xmlns:a16="http://schemas.microsoft.com/office/drawing/2014/main" val="10005"/>
                  </a:ext>
                </a:extLst>
              </a:tr>
              <a:tr h="491727">
                <a:tc>
                  <a:txBody>
                    <a:bodyPr/>
                    <a:lstStyle/>
                    <a:p>
                      <a:pPr algn="l">
                        <a:defRPr sz="1800"/>
                      </a:pPr>
                      <a:r>
                        <a:rPr sz="1600">
                          <a:latin typeface="+mn-lt"/>
                          <a:sym typeface="Arial"/>
                        </a:rPr>
                        <a:t>Preliminary Cost Book - document</a:t>
                      </a:r>
                    </a:p>
                  </a:txBody>
                  <a:tcPr marL="45720" marR="45720" horzOverflow="overflow"/>
                </a:tc>
                <a:tc>
                  <a:txBody>
                    <a:bodyPr/>
                    <a:lstStyle/>
                    <a:p>
                      <a:pPr algn="l">
                        <a:defRPr sz="1800"/>
                      </a:pPr>
                      <a:r>
                        <a:rPr sz="1600" dirty="0">
                          <a:latin typeface="+mn-lt"/>
                          <a:sym typeface="Arial"/>
                        </a:rPr>
                        <a:t>Document describing the costing </a:t>
                      </a:r>
                      <a:r>
                        <a:rPr sz="1600" dirty="0" err="1">
                          <a:latin typeface="+mn-lt"/>
                          <a:sym typeface="Arial"/>
                        </a:rPr>
                        <a:t>guilines</a:t>
                      </a:r>
                      <a:r>
                        <a:rPr sz="1600" dirty="0">
                          <a:latin typeface="+mn-lt"/>
                          <a:sym typeface="Arial"/>
                        </a:rPr>
                        <a:t> and providing and approximate cost estimate</a:t>
                      </a:r>
                    </a:p>
                  </a:txBody>
                  <a:tcPr marL="45720" marR="45720" horzOverflow="overflow"/>
                </a:tc>
                <a:tc>
                  <a:txBody>
                    <a:bodyPr/>
                    <a:lstStyle/>
                    <a:p>
                      <a:pPr algn="l">
                        <a:defRPr sz="1800"/>
                      </a:pPr>
                      <a:r>
                        <a:rPr sz="1600">
                          <a:latin typeface="+mn-lt"/>
                          <a:sym typeface="Arial"/>
                        </a:rPr>
                        <a:t>Q3 2027</a:t>
                      </a:r>
                    </a:p>
                  </a:txBody>
                  <a:tcPr marL="45720" marR="45720" horzOverflow="overflow"/>
                </a:tc>
                <a:tc>
                  <a:txBody>
                    <a:bodyPr/>
                    <a:lstStyle/>
                    <a:p>
                      <a:pPr algn="l">
                        <a:defRPr sz="1800"/>
                      </a:pPr>
                      <a:r>
                        <a:rPr sz="1600" dirty="0">
                          <a:latin typeface="+mn-lt"/>
                          <a:sym typeface="Arial"/>
                        </a:rPr>
                        <a:t>Deliverable</a:t>
                      </a:r>
                    </a:p>
                  </a:txBody>
                  <a:tcPr marL="45720" marR="45720" horzOverflow="overflow"/>
                </a:tc>
                <a:extLst>
                  <a:ext uri="{0D108BD9-81ED-4DB2-BD59-A6C34878D82A}">
                    <a16:rowId xmlns:a16="http://schemas.microsoft.com/office/drawing/2014/main" val="10006"/>
                  </a:ext>
                </a:extLst>
              </a:tr>
            </a:tbl>
          </a:graphicData>
        </a:graphic>
      </p:graphicFrame>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Google Shape;120;g34fc7864250_0_128"/>
          <p:cNvSpPr txBox="1"/>
          <p:nvPr/>
        </p:nvSpPr>
        <p:spPr>
          <a:xfrm>
            <a:off x="7090194" y="6311968"/>
            <a:ext cx="4023301" cy="30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spAutoFit/>
          </a:bodyPr>
          <a:lstStyle/>
          <a:p>
            <a:pPr algn="ctr">
              <a:defRPr i="1">
                <a:solidFill>
                  <a:srgbClr val="888888"/>
                </a:solidFill>
                <a:latin typeface="Calibri"/>
                <a:ea typeface="Calibri"/>
                <a:cs typeface="Calibri"/>
                <a:sym typeface="Calibri"/>
              </a:defRPr>
            </a:pPr>
            <a:r>
              <a:t>Project: 101079696 — ET-PP,  2</a:t>
            </a:r>
            <a:r>
              <a:rPr baseline="30000"/>
              <a:t>nd</a:t>
            </a:r>
            <a:r>
              <a:t> review meeting</a:t>
            </a:r>
          </a:p>
        </p:txBody>
      </p:sp>
      <p:sp>
        <p:nvSpPr>
          <p:cNvPr id="239" name="Google Shape;121;g34fc7864250_0_128"/>
          <p:cNvSpPr txBox="1">
            <a:spLocks noGrp="1"/>
          </p:cNvSpPr>
          <p:nvPr>
            <p:ph type="title"/>
          </p:nvPr>
        </p:nvSpPr>
        <p:spPr>
          <a:xfrm>
            <a:off x="313799" y="579155"/>
            <a:ext cx="11564402" cy="792901"/>
          </a:xfrm>
          <a:prstGeom prst="rect">
            <a:avLst/>
          </a:prstGeom>
        </p:spPr>
        <p:txBody>
          <a:bodyPr/>
          <a:lstStyle>
            <a:lvl1pPr defTabSz="777240">
              <a:defRPr sz="3740"/>
            </a:lvl1pPr>
          </a:lstStyle>
          <a:p>
            <a:r>
              <a:t>WP5: Internal Engineering Dpt,Deliverables and milestones</a:t>
            </a:r>
          </a:p>
        </p:txBody>
      </p:sp>
      <p:sp>
        <p:nvSpPr>
          <p:cNvPr id="240" name="Google Shape;123;g34fc7864250_0_128"/>
          <p:cNvSpPr txBox="1">
            <a:spLocks noGrp="1"/>
          </p:cNvSpPr>
          <p:nvPr>
            <p:ph type="sldNum" sz="quarter" idx="4294967295"/>
          </p:nvPr>
        </p:nvSpPr>
        <p:spPr>
          <a:xfrm>
            <a:off x="11603012" y="6292018"/>
            <a:ext cx="284332" cy="307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400"/>
            </a:lvl1pPr>
          </a:lstStyle>
          <a:p>
            <a:fld id="{86CB4B4D-7CA3-9044-876B-883B54F8677D}" type="slidenum">
              <a:rPr/>
              <a:t>11</a:t>
            </a:fld>
            <a:endParaRPr/>
          </a:p>
        </p:txBody>
      </p:sp>
      <p:sp>
        <p:nvSpPr>
          <p:cNvPr id="241" name="Google Shape;124;g34fc7864250_0_128"/>
          <p:cNvSpPr/>
          <p:nvPr/>
        </p:nvSpPr>
        <p:spPr>
          <a:xfrm>
            <a:off x="304800" y="540799"/>
            <a:ext cx="11588700" cy="1"/>
          </a:xfrm>
          <a:prstGeom prst="line">
            <a:avLst/>
          </a:prstGeom>
          <a:ln>
            <a:solidFill>
              <a:srgbClr val="0000CC"/>
            </a:solidFill>
            <a:miter/>
          </a:ln>
        </p:spPr>
        <p:txBody>
          <a:bodyPr lIns="45719" rIns="45719"/>
          <a:lstStyle/>
          <a:p>
            <a:endParaRPr/>
          </a:p>
        </p:txBody>
      </p:sp>
      <p:sp>
        <p:nvSpPr>
          <p:cNvPr id="242" name="Google Shape;125;g34fc7864250_0_128"/>
          <p:cNvSpPr/>
          <p:nvPr/>
        </p:nvSpPr>
        <p:spPr>
          <a:xfrm>
            <a:off x="304800" y="226483"/>
            <a:ext cx="11588700" cy="1"/>
          </a:xfrm>
          <a:prstGeom prst="line">
            <a:avLst/>
          </a:prstGeom>
          <a:ln>
            <a:solidFill>
              <a:srgbClr val="0000CC"/>
            </a:solidFill>
            <a:miter/>
          </a:ln>
        </p:spPr>
        <p:txBody>
          <a:bodyPr lIns="45719" rIns="45719"/>
          <a:lstStyle/>
          <a:p>
            <a:endParaRPr/>
          </a:p>
        </p:txBody>
      </p:sp>
      <p:sp>
        <p:nvSpPr>
          <p:cNvPr id="243" name="Google Shape;126;g34fc7864250_0_128"/>
          <p:cNvSpPr/>
          <p:nvPr/>
        </p:nvSpPr>
        <p:spPr>
          <a:xfrm>
            <a:off x="304800" y="6696409"/>
            <a:ext cx="11570700" cy="16499"/>
          </a:xfrm>
          <a:prstGeom prst="line">
            <a:avLst/>
          </a:prstGeom>
          <a:ln>
            <a:solidFill>
              <a:srgbClr val="0000CC"/>
            </a:solidFill>
            <a:miter/>
          </a:ln>
        </p:spPr>
        <p:txBody>
          <a:bodyPr lIns="45719" rIns="45719"/>
          <a:lstStyle/>
          <a:p>
            <a:endParaRPr/>
          </a:p>
        </p:txBody>
      </p:sp>
      <p:sp>
        <p:nvSpPr>
          <p:cNvPr id="244" name="Google Shape;127;g34fc7864250_0_128"/>
          <p:cNvSpPr/>
          <p:nvPr/>
        </p:nvSpPr>
        <p:spPr>
          <a:xfrm>
            <a:off x="304800" y="6227566"/>
            <a:ext cx="11570701" cy="30902"/>
          </a:xfrm>
          <a:prstGeom prst="line">
            <a:avLst/>
          </a:prstGeom>
          <a:ln>
            <a:solidFill>
              <a:srgbClr val="0000CC"/>
            </a:solidFill>
            <a:miter/>
          </a:ln>
        </p:spPr>
        <p:txBody>
          <a:bodyPr lIns="45719" rIns="45719"/>
          <a:lstStyle/>
          <a:p>
            <a:endParaRPr/>
          </a:p>
        </p:txBody>
      </p:sp>
      <p:sp>
        <p:nvSpPr>
          <p:cNvPr id="245" name="Google Shape;128;g34fc7864250_0_128"/>
          <p:cNvSpPr txBox="1"/>
          <p:nvPr/>
        </p:nvSpPr>
        <p:spPr>
          <a:xfrm>
            <a:off x="8465408" y="295642"/>
            <a:ext cx="3410101" cy="20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50" tIns="18050" rIns="18050" bIns="18050">
            <a:spAutoFit/>
          </a:bodyPr>
          <a:lstStyle/>
          <a:p>
            <a:pPr algn="r">
              <a:lnSpc>
                <a:spcPct val="80000"/>
              </a:lnSpc>
              <a:defRPr sz="1100">
                <a:solidFill>
                  <a:srgbClr val="0000CC"/>
                </a:solidFill>
                <a:latin typeface="Schibsted Grotesk"/>
                <a:ea typeface="Schibsted Grotesk"/>
                <a:cs typeface="Schibsted Grotesk"/>
                <a:sym typeface="Schibsted Grotesk"/>
              </a:defRPr>
            </a:pPr>
            <a:r>
              <a:t>2</a:t>
            </a:r>
            <a:r>
              <a:rPr baseline="30000"/>
              <a:t>nd</a:t>
            </a:r>
            <a:r>
              <a:t> review meeting (RP2) — 15.05.2024</a:t>
            </a:r>
          </a:p>
        </p:txBody>
      </p:sp>
      <p:pic>
        <p:nvPicPr>
          <p:cNvPr id="246" name="Google Shape;129;g34fc7864250_0_128" descr="Google Shape;129;g34fc7864250_0_128"/>
          <p:cNvPicPr>
            <a:picLocks noChangeAspect="1"/>
          </p:cNvPicPr>
          <p:nvPr/>
        </p:nvPicPr>
        <p:blipFill>
          <a:blip r:embed="rId2"/>
          <a:stretch>
            <a:fillRect/>
          </a:stretch>
        </p:blipFill>
        <p:spPr>
          <a:xfrm>
            <a:off x="304800" y="6337032"/>
            <a:ext cx="1505970" cy="280801"/>
          </a:xfrm>
          <a:prstGeom prst="rect">
            <a:avLst/>
          </a:prstGeom>
          <a:ln w="12700">
            <a:miter lim="400000"/>
          </a:ln>
        </p:spPr>
      </p:pic>
      <p:sp>
        <p:nvSpPr>
          <p:cNvPr id="247" name="Google Shape;131;g34fc7864250_0_128"/>
          <p:cNvSpPr txBox="1"/>
          <p:nvPr/>
        </p:nvSpPr>
        <p:spPr>
          <a:xfrm>
            <a:off x="304800" y="264838"/>
            <a:ext cx="5562600" cy="232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75" tIns="33875" rIns="33875" bIns="33875">
            <a:spAutoFit/>
          </a:bodyPr>
          <a:lstStyle>
            <a:lvl1pPr>
              <a:lnSpc>
                <a:spcPct val="115000"/>
              </a:lnSpc>
              <a:spcBef>
                <a:spcPts val="2400"/>
              </a:spcBef>
              <a:defRPr sz="1100">
                <a:solidFill>
                  <a:srgbClr val="0000CC"/>
                </a:solidFill>
                <a:latin typeface="Schibsted Grotesk"/>
                <a:ea typeface="Schibsted Grotesk"/>
                <a:cs typeface="Schibsted Grotesk"/>
                <a:sym typeface="Schibsted Grotesk"/>
              </a:defRPr>
            </a:lvl1pPr>
          </a:lstStyle>
          <a:p>
            <a:r>
              <a:t>Preparatory Phase for the Einstein Telescope Gravitational Wave Observatory</a:t>
            </a:r>
          </a:p>
        </p:txBody>
      </p:sp>
      <p:graphicFrame>
        <p:nvGraphicFramePr>
          <p:cNvPr id="248" name="Tableau 1"/>
          <p:cNvGraphicFramePr/>
          <p:nvPr/>
        </p:nvGraphicFramePr>
        <p:xfrm>
          <a:off x="262729" y="1445868"/>
          <a:ext cx="11666542" cy="4541520"/>
        </p:xfrm>
        <a:graphic>
          <a:graphicData uri="http://schemas.openxmlformats.org/drawingml/2006/table">
            <a:tbl>
              <a:tblPr firstRow="1" bandRow="1">
                <a:tableStyleId>{4C3C2611-4C71-4FC5-86AE-919BDF0F9419}</a:tableStyleId>
              </a:tblPr>
              <a:tblGrid>
                <a:gridCol w="2463598">
                  <a:extLst>
                    <a:ext uri="{9D8B030D-6E8A-4147-A177-3AD203B41FA5}">
                      <a16:colId xmlns:a16="http://schemas.microsoft.com/office/drawing/2014/main" val="20000"/>
                    </a:ext>
                  </a:extLst>
                </a:gridCol>
                <a:gridCol w="6292306">
                  <a:extLst>
                    <a:ext uri="{9D8B030D-6E8A-4147-A177-3AD203B41FA5}">
                      <a16:colId xmlns:a16="http://schemas.microsoft.com/office/drawing/2014/main" val="20001"/>
                    </a:ext>
                  </a:extLst>
                </a:gridCol>
                <a:gridCol w="1036248">
                  <a:extLst>
                    <a:ext uri="{9D8B030D-6E8A-4147-A177-3AD203B41FA5}">
                      <a16:colId xmlns:a16="http://schemas.microsoft.com/office/drawing/2014/main" val="20002"/>
                    </a:ext>
                  </a:extLst>
                </a:gridCol>
                <a:gridCol w="1874390">
                  <a:extLst>
                    <a:ext uri="{9D8B030D-6E8A-4147-A177-3AD203B41FA5}">
                      <a16:colId xmlns:a16="http://schemas.microsoft.com/office/drawing/2014/main" val="20003"/>
                    </a:ext>
                  </a:extLst>
                </a:gridCol>
              </a:tblGrid>
              <a:tr h="491727">
                <a:tc>
                  <a:txBody>
                    <a:bodyPr/>
                    <a:lstStyle/>
                    <a:p>
                      <a:pPr algn="l">
                        <a:defRPr sz="1800" b="0">
                          <a:solidFill>
                            <a:srgbClr val="000000"/>
                          </a:solidFill>
                        </a:defRPr>
                      </a:pPr>
                      <a:r>
                        <a:rPr sz="1400" b="1">
                          <a:solidFill>
                            <a:srgbClr val="FFFFFF"/>
                          </a:solidFill>
                          <a:sym typeface="Arial"/>
                        </a:rPr>
                        <a:t>Deliverable</a:t>
                      </a:r>
                    </a:p>
                  </a:txBody>
                  <a:tcPr marL="45720" marR="45720" horzOverflow="overflow"/>
                </a:tc>
                <a:tc>
                  <a:txBody>
                    <a:bodyPr/>
                    <a:lstStyle/>
                    <a:p>
                      <a:pPr algn="l">
                        <a:defRPr sz="1800" b="0">
                          <a:solidFill>
                            <a:srgbClr val="000000"/>
                          </a:solidFill>
                        </a:defRPr>
                      </a:pPr>
                      <a:r>
                        <a:rPr sz="1400" b="1">
                          <a:solidFill>
                            <a:srgbClr val="FFFFFF"/>
                          </a:solidFill>
                          <a:sym typeface="Arial"/>
                        </a:rPr>
                        <a:t>Expected Result/outcome</a:t>
                      </a:r>
                    </a:p>
                  </a:txBody>
                  <a:tcPr marL="45720" marR="45720" horzOverflow="overflow"/>
                </a:tc>
                <a:tc>
                  <a:txBody>
                    <a:bodyPr/>
                    <a:lstStyle/>
                    <a:p>
                      <a:pPr algn="l">
                        <a:defRPr sz="1800" b="0">
                          <a:solidFill>
                            <a:srgbClr val="000000"/>
                          </a:solidFill>
                        </a:defRPr>
                      </a:pPr>
                      <a:r>
                        <a:rPr sz="1400" b="1">
                          <a:solidFill>
                            <a:srgbClr val="FFFFFF"/>
                          </a:solidFill>
                          <a:sym typeface="Arial"/>
                        </a:rPr>
                        <a:t>Date</a:t>
                      </a:r>
                    </a:p>
                  </a:txBody>
                  <a:tcPr marL="45720" marR="45720" horzOverflow="overflow"/>
                </a:tc>
                <a:tc>
                  <a:txBody>
                    <a:bodyPr/>
                    <a:lstStyle/>
                    <a:p>
                      <a:pPr algn="l">
                        <a:defRPr sz="1800" b="0">
                          <a:solidFill>
                            <a:srgbClr val="000000"/>
                          </a:solidFill>
                        </a:defRPr>
                      </a:pPr>
                      <a:r>
                        <a:rPr sz="1400" b="1">
                          <a:solidFill>
                            <a:srgbClr val="FFFFFF"/>
                          </a:solidFill>
                          <a:sym typeface="Arial"/>
                        </a:rPr>
                        <a:t>Deliverable-Milestone</a:t>
                      </a:r>
                    </a:p>
                  </a:txBody>
                  <a:tcPr marL="45720" marR="45720" horzOverflow="overflow"/>
                </a:tc>
                <a:extLst>
                  <a:ext uri="{0D108BD9-81ED-4DB2-BD59-A6C34878D82A}">
                    <a16:rowId xmlns:a16="http://schemas.microsoft.com/office/drawing/2014/main" val="10000"/>
                  </a:ext>
                </a:extLst>
              </a:tr>
              <a:tr h="560349">
                <a:tc>
                  <a:txBody>
                    <a:bodyPr/>
                    <a:lstStyle/>
                    <a:p>
                      <a:pPr algn="l">
                        <a:defRPr sz="1800"/>
                      </a:pPr>
                      <a:r>
                        <a:rPr sz="1500" dirty="0">
                          <a:latin typeface="Calibri"/>
                          <a:ea typeface="Calibri"/>
                          <a:cs typeface="Calibri"/>
                        </a:rPr>
                        <a:t>The preliminary TDR for research infrastructure</a:t>
                      </a:r>
                    </a:p>
                  </a:txBody>
                  <a:tcPr marL="45720" marR="45720" horzOverflow="overflow"/>
                </a:tc>
                <a:tc>
                  <a:txBody>
                    <a:bodyPr/>
                    <a:lstStyle/>
                    <a:p>
                      <a:pPr algn="l">
                        <a:defRPr sz="1800"/>
                      </a:pPr>
                      <a:r>
                        <a:rPr sz="1500">
                          <a:latin typeface="Calibri"/>
                          <a:ea typeface="Calibri"/>
                          <a:cs typeface="Calibri"/>
                        </a:rPr>
                        <a:t>For the Civil Engineering, the main ETO milestone is the delivery of the Preliminary TDR for the research infrastructure, including a cost overview, by the end of 2026. For ET-PP, a first version of the Preliminary TDR is planned for mid-2026 </a:t>
                      </a:r>
                    </a:p>
                  </a:txBody>
                  <a:tcPr marL="45720" marR="45720" horzOverflow="overflow"/>
                </a:tc>
                <a:tc>
                  <a:txBody>
                    <a:bodyPr/>
                    <a:lstStyle/>
                    <a:p>
                      <a:pPr algn="l">
                        <a:defRPr sz="1500">
                          <a:sym typeface="Arial"/>
                        </a:defRPr>
                      </a:pPr>
                      <a:r>
                        <a:t>Q2 2026</a:t>
                      </a:r>
                    </a:p>
                    <a:p>
                      <a:pPr algn="l">
                        <a:defRPr sz="1500">
                          <a:sym typeface="Arial"/>
                        </a:defRPr>
                      </a:pPr>
                      <a:r>
                        <a:t>Q4 2026</a:t>
                      </a:r>
                    </a:p>
                  </a:txBody>
                  <a:tcPr marL="45720" marR="45720" horzOverflow="overflow"/>
                </a:tc>
                <a:tc>
                  <a:txBody>
                    <a:bodyPr/>
                    <a:lstStyle/>
                    <a:p>
                      <a:pPr algn="l">
                        <a:defRPr sz="1800"/>
                      </a:pPr>
                      <a:r>
                        <a:rPr sz="1500">
                          <a:sym typeface="Arial"/>
                        </a:rPr>
                        <a:t>Deliverable</a:t>
                      </a:r>
                    </a:p>
                  </a:txBody>
                  <a:tcPr marL="45720" marR="45720" horzOverflow="overflow"/>
                </a:tc>
                <a:extLst>
                  <a:ext uri="{0D108BD9-81ED-4DB2-BD59-A6C34878D82A}">
                    <a16:rowId xmlns:a16="http://schemas.microsoft.com/office/drawing/2014/main" val="10001"/>
                  </a:ext>
                </a:extLst>
              </a:tr>
              <a:tr h="491727">
                <a:tc>
                  <a:txBody>
                    <a:bodyPr/>
                    <a:lstStyle/>
                    <a:p>
                      <a:pPr algn="l">
                        <a:defRPr sz="1800"/>
                      </a:pPr>
                      <a:r>
                        <a:rPr sz="1500">
                          <a:latin typeface="Calibri"/>
                          <a:ea typeface="Calibri"/>
                          <a:cs typeface="Calibri"/>
                        </a:rPr>
                        <a:t>TDR for the vacuum beampipe</a:t>
                      </a:r>
                    </a:p>
                  </a:txBody>
                  <a:tcPr marL="45720" marR="45720" horzOverflow="overflow"/>
                </a:tc>
                <a:tc>
                  <a:txBody>
                    <a:bodyPr/>
                    <a:lstStyle/>
                    <a:p>
                      <a:pPr algn="l">
                        <a:defRPr sz="1800"/>
                      </a:pPr>
                      <a:r>
                        <a:rPr sz="1500">
                          <a:latin typeface="Calibri"/>
                          <a:ea typeface="Calibri"/>
                          <a:cs typeface="Calibri"/>
                        </a:rPr>
                        <a:t>As part of the ET-PP framework, the Preliminary TDR was completed in January 2025, while the TDR is scheduled for completion in the fall of 2025. Extensive testing and optimization efforts are planned in the updated framework collaboration agreement [5]. A final update of the TDR and cost assessment are foreseen at the end of the agreement in September 2027. </a:t>
                      </a:r>
                    </a:p>
                  </a:txBody>
                  <a:tcPr marL="45720" marR="45720" horzOverflow="overflow"/>
                </a:tc>
                <a:tc>
                  <a:txBody>
                    <a:bodyPr/>
                    <a:lstStyle/>
                    <a:p>
                      <a:pPr algn="l">
                        <a:defRPr sz="1500">
                          <a:sym typeface="Arial"/>
                        </a:defRPr>
                      </a:pPr>
                      <a:r>
                        <a:t>Q4 2025</a:t>
                      </a:r>
                    </a:p>
                    <a:p>
                      <a:pPr algn="l">
                        <a:defRPr sz="1500">
                          <a:sym typeface="Arial"/>
                        </a:defRPr>
                      </a:pPr>
                      <a:r>
                        <a:t>Q3 2027</a:t>
                      </a:r>
                    </a:p>
                  </a:txBody>
                  <a:tcPr marL="45720" marR="45720" horzOverflow="overflow"/>
                </a:tc>
                <a:tc>
                  <a:txBody>
                    <a:bodyPr/>
                    <a:lstStyle/>
                    <a:p>
                      <a:pPr algn="l">
                        <a:defRPr sz="1800"/>
                      </a:pPr>
                      <a:r>
                        <a:rPr sz="1500">
                          <a:sym typeface="Arial"/>
                        </a:rPr>
                        <a:t>Deliverable</a:t>
                      </a:r>
                    </a:p>
                  </a:txBody>
                  <a:tcPr marL="45720" marR="45720" horzOverflow="overflow"/>
                </a:tc>
                <a:extLst>
                  <a:ext uri="{0D108BD9-81ED-4DB2-BD59-A6C34878D82A}">
                    <a16:rowId xmlns:a16="http://schemas.microsoft.com/office/drawing/2014/main" val="10002"/>
                  </a:ext>
                </a:extLst>
              </a:tr>
              <a:tr h="491727">
                <a:tc>
                  <a:txBody>
                    <a:bodyPr/>
                    <a:lstStyle/>
                    <a:p>
                      <a:pPr algn="l">
                        <a:defRPr sz="1800"/>
                      </a:pPr>
                      <a:r>
                        <a:rPr sz="1500">
                          <a:sym typeface="Arial"/>
                        </a:rPr>
                        <a:t>Technical Infrastructure TDR</a:t>
                      </a:r>
                    </a:p>
                  </a:txBody>
                  <a:tcPr marL="45720" marR="45720" horzOverflow="overflow"/>
                </a:tc>
                <a:tc>
                  <a:txBody>
                    <a:bodyPr/>
                    <a:lstStyle/>
                    <a:p>
                      <a:pPr algn="l">
                        <a:defRPr sz="1800"/>
                      </a:pPr>
                      <a:r>
                        <a:rPr sz="1500">
                          <a:latin typeface="Calibri"/>
                          <a:ea typeface="Calibri"/>
                          <a:cs typeface="Calibri"/>
                        </a:rPr>
                        <a:t>For the technical infrastructure the main milestones do not align yet with the milestones of the civil engineering works. The Preliminary TDR, including a costing overview is expected to be available by September 2027 </a:t>
                      </a:r>
                    </a:p>
                  </a:txBody>
                  <a:tcPr marL="45720" marR="45720" horzOverflow="overflow"/>
                </a:tc>
                <a:tc>
                  <a:txBody>
                    <a:bodyPr/>
                    <a:lstStyle/>
                    <a:p>
                      <a:pPr algn="l">
                        <a:defRPr sz="1800"/>
                      </a:pPr>
                      <a:r>
                        <a:rPr sz="1500">
                          <a:sym typeface="Arial"/>
                        </a:rPr>
                        <a:t>Q3 2027</a:t>
                      </a:r>
                    </a:p>
                  </a:txBody>
                  <a:tcPr marL="45720" marR="45720" horzOverflow="overflow"/>
                </a:tc>
                <a:tc>
                  <a:txBody>
                    <a:bodyPr/>
                    <a:lstStyle/>
                    <a:p>
                      <a:pPr algn="l">
                        <a:defRPr sz="1800"/>
                      </a:pPr>
                      <a:r>
                        <a:rPr sz="1500">
                          <a:sym typeface="Arial"/>
                        </a:rPr>
                        <a:t>Deliverable</a:t>
                      </a:r>
                    </a:p>
                  </a:txBody>
                  <a:tcPr marL="45720" marR="45720" horzOverflow="overflow"/>
                </a:tc>
                <a:extLst>
                  <a:ext uri="{0D108BD9-81ED-4DB2-BD59-A6C34878D82A}">
                    <a16:rowId xmlns:a16="http://schemas.microsoft.com/office/drawing/2014/main" val="10003"/>
                  </a:ext>
                </a:extLst>
              </a:tr>
              <a:tr h="491727">
                <a:tc>
                  <a:txBody>
                    <a:bodyPr/>
                    <a:lstStyle/>
                    <a:p>
                      <a:pPr algn="l">
                        <a:defRPr sz="1800"/>
                      </a:pPr>
                      <a:r>
                        <a:rPr sz="1500">
                          <a:sym typeface="Arial"/>
                        </a:rPr>
                        <a:t>Civil Engineering TDR</a:t>
                      </a:r>
                    </a:p>
                  </a:txBody>
                  <a:tcPr marL="45720" marR="45720" horzOverflow="overflow"/>
                </a:tc>
                <a:tc>
                  <a:txBody>
                    <a:bodyPr/>
                    <a:lstStyle/>
                    <a:p>
                      <a:pPr algn="l">
                        <a:defRPr sz="1800"/>
                      </a:pPr>
                      <a:r>
                        <a:rPr sz="1500">
                          <a:latin typeface="Calibri"/>
                          <a:ea typeface="Calibri"/>
                          <a:cs typeface="Calibri"/>
                        </a:rPr>
                        <a:t>For the Civil Engineering, the main ETO milestone is the delivery of the Preliminary TDR for the research infrastructure, including a cost overview, by the end of 2026. For ET-PP, a first version of the Preliminary TDR is planned for mid-2026. An updated overall schedule for ET is currently being developed. </a:t>
                      </a:r>
                    </a:p>
                  </a:txBody>
                  <a:tcPr marL="45720" marR="45720" horzOverflow="overflow"/>
                </a:tc>
                <a:tc>
                  <a:txBody>
                    <a:bodyPr/>
                    <a:lstStyle/>
                    <a:p>
                      <a:pPr algn="l">
                        <a:defRPr sz="1800"/>
                      </a:pPr>
                      <a:r>
                        <a:rPr sz="1500">
                          <a:sym typeface="Arial"/>
                        </a:rPr>
                        <a:t>Q4 2026</a:t>
                      </a:r>
                    </a:p>
                  </a:txBody>
                  <a:tcPr marL="45720" marR="45720" horzOverflow="overflow"/>
                </a:tc>
                <a:tc>
                  <a:txBody>
                    <a:bodyPr/>
                    <a:lstStyle/>
                    <a:p>
                      <a:pPr algn="l">
                        <a:defRPr sz="1800"/>
                      </a:pPr>
                      <a:r>
                        <a:rPr sz="1500" dirty="0">
                          <a:sym typeface="Arial"/>
                        </a:rPr>
                        <a:t>Deliverable</a:t>
                      </a:r>
                    </a:p>
                  </a:txBody>
                  <a:tcPr marL="45720" marR="45720" horzOverflow="overflow"/>
                </a:tc>
                <a:extLst>
                  <a:ext uri="{0D108BD9-81ED-4DB2-BD59-A6C34878D82A}">
                    <a16:rowId xmlns:a16="http://schemas.microsoft.com/office/drawing/2014/main" val="10004"/>
                  </a:ext>
                </a:extLst>
              </a:tr>
            </a:tbl>
          </a:graphicData>
        </a:graphic>
      </p:graphicFrame>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Google Shape;137;p6"/>
          <p:cNvSpPr txBox="1"/>
          <p:nvPr/>
        </p:nvSpPr>
        <p:spPr>
          <a:xfrm>
            <a:off x="7090194" y="6311968"/>
            <a:ext cx="4023301" cy="30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spAutoFit/>
          </a:bodyPr>
          <a:lstStyle/>
          <a:p>
            <a:pPr algn="ctr">
              <a:defRPr i="1">
                <a:solidFill>
                  <a:srgbClr val="888888"/>
                </a:solidFill>
                <a:latin typeface="Calibri"/>
                <a:ea typeface="Calibri"/>
                <a:cs typeface="Calibri"/>
                <a:sym typeface="Calibri"/>
              </a:defRPr>
            </a:pPr>
            <a:r>
              <a:t>Project: 101079696 — ET-PP,  2</a:t>
            </a:r>
            <a:r>
              <a:rPr baseline="30000"/>
              <a:t>nd</a:t>
            </a:r>
            <a:r>
              <a:t> review meeting</a:t>
            </a:r>
          </a:p>
        </p:txBody>
      </p:sp>
      <p:sp>
        <p:nvSpPr>
          <p:cNvPr id="251" name="Google Shape;138;p6"/>
          <p:cNvSpPr txBox="1">
            <a:spLocks noGrp="1"/>
          </p:cNvSpPr>
          <p:nvPr>
            <p:ph type="title"/>
          </p:nvPr>
        </p:nvSpPr>
        <p:spPr>
          <a:xfrm>
            <a:off x="245925" y="579154"/>
            <a:ext cx="11564402" cy="792901"/>
          </a:xfrm>
          <a:prstGeom prst="rect">
            <a:avLst/>
          </a:prstGeom>
        </p:spPr>
        <p:txBody>
          <a:bodyPr/>
          <a:lstStyle/>
          <a:p>
            <a:r>
              <a:t>WP5: Contribution from each partner</a:t>
            </a:r>
          </a:p>
        </p:txBody>
      </p:sp>
      <p:sp>
        <p:nvSpPr>
          <p:cNvPr id="252" name="Google Shape;140;p6"/>
          <p:cNvSpPr txBox="1">
            <a:spLocks noGrp="1"/>
          </p:cNvSpPr>
          <p:nvPr>
            <p:ph type="sldNum" sz="quarter" idx="4294967295"/>
          </p:nvPr>
        </p:nvSpPr>
        <p:spPr>
          <a:xfrm>
            <a:off x="11603012" y="6292018"/>
            <a:ext cx="284332" cy="307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400"/>
            </a:lvl1pPr>
          </a:lstStyle>
          <a:p>
            <a:fld id="{86CB4B4D-7CA3-9044-876B-883B54F8677D}" type="slidenum">
              <a:rPr/>
              <a:t>12</a:t>
            </a:fld>
            <a:endParaRPr/>
          </a:p>
        </p:txBody>
      </p:sp>
      <p:sp>
        <p:nvSpPr>
          <p:cNvPr id="253" name="Google Shape;141;p6"/>
          <p:cNvSpPr/>
          <p:nvPr/>
        </p:nvSpPr>
        <p:spPr>
          <a:xfrm>
            <a:off x="304800" y="540799"/>
            <a:ext cx="11588700" cy="1"/>
          </a:xfrm>
          <a:prstGeom prst="line">
            <a:avLst/>
          </a:prstGeom>
          <a:ln>
            <a:solidFill>
              <a:srgbClr val="0000CC"/>
            </a:solidFill>
            <a:miter/>
          </a:ln>
        </p:spPr>
        <p:txBody>
          <a:bodyPr lIns="45719" rIns="45719"/>
          <a:lstStyle/>
          <a:p>
            <a:endParaRPr/>
          </a:p>
        </p:txBody>
      </p:sp>
      <p:sp>
        <p:nvSpPr>
          <p:cNvPr id="254" name="Google Shape;142;p6"/>
          <p:cNvSpPr/>
          <p:nvPr/>
        </p:nvSpPr>
        <p:spPr>
          <a:xfrm>
            <a:off x="304800" y="226483"/>
            <a:ext cx="11588700" cy="1"/>
          </a:xfrm>
          <a:prstGeom prst="line">
            <a:avLst/>
          </a:prstGeom>
          <a:ln>
            <a:solidFill>
              <a:srgbClr val="0000CC"/>
            </a:solidFill>
            <a:miter/>
          </a:ln>
        </p:spPr>
        <p:txBody>
          <a:bodyPr lIns="45719" rIns="45719"/>
          <a:lstStyle/>
          <a:p>
            <a:endParaRPr/>
          </a:p>
        </p:txBody>
      </p:sp>
      <p:sp>
        <p:nvSpPr>
          <p:cNvPr id="255" name="Google Shape;143;p6"/>
          <p:cNvSpPr/>
          <p:nvPr/>
        </p:nvSpPr>
        <p:spPr>
          <a:xfrm>
            <a:off x="304800" y="6696409"/>
            <a:ext cx="11570700" cy="16499"/>
          </a:xfrm>
          <a:prstGeom prst="line">
            <a:avLst/>
          </a:prstGeom>
          <a:ln>
            <a:solidFill>
              <a:srgbClr val="0000CC"/>
            </a:solidFill>
            <a:miter/>
          </a:ln>
        </p:spPr>
        <p:txBody>
          <a:bodyPr lIns="45719" rIns="45719"/>
          <a:lstStyle/>
          <a:p>
            <a:endParaRPr/>
          </a:p>
        </p:txBody>
      </p:sp>
      <p:sp>
        <p:nvSpPr>
          <p:cNvPr id="256" name="Google Shape;144;p6"/>
          <p:cNvSpPr/>
          <p:nvPr/>
        </p:nvSpPr>
        <p:spPr>
          <a:xfrm>
            <a:off x="304800" y="6227566"/>
            <a:ext cx="11570701" cy="30902"/>
          </a:xfrm>
          <a:prstGeom prst="line">
            <a:avLst/>
          </a:prstGeom>
          <a:ln>
            <a:solidFill>
              <a:srgbClr val="0000CC"/>
            </a:solidFill>
            <a:miter/>
          </a:ln>
        </p:spPr>
        <p:txBody>
          <a:bodyPr lIns="45719" rIns="45719"/>
          <a:lstStyle/>
          <a:p>
            <a:endParaRPr/>
          </a:p>
        </p:txBody>
      </p:sp>
      <p:sp>
        <p:nvSpPr>
          <p:cNvPr id="257" name="Google Shape;145;p6"/>
          <p:cNvSpPr txBox="1"/>
          <p:nvPr/>
        </p:nvSpPr>
        <p:spPr>
          <a:xfrm>
            <a:off x="8465408" y="295642"/>
            <a:ext cx="3410101" cy="20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50" tIns="18050" rIns="18050" bIns="18050">
            <a:spAutoFit/>
          </a:bodyPr>
          <a:lstStyle/>
          <a:p>
            <a:pPr algn="r">
              <a:lnSpc>
                <a:spcPct val="80000"/>
              </a:lnSpc>
              <a:defRPr sz="1100">
                <a:solidFill>
                  <a:srgbClr val="0000CC"/>
                </a:solidFill>
                <a:latin typeface="Schibsted Grotesk"/>
                <a:ea typeface="Schibsted Grotesk"/>
                <a:cs typeface="Schibsted Grotesk"/>
                <a:sym typeface="Schibsted Grotesk"/>
              </a:defRPr>
            </a:pPr>
            <a:r>
              <a:t>2</a:t>
            </a:r>
            <a:r>
              <a:rPr baseline="30000"/>
              <a:t>nd</a:t>
            </a:r>
            <a:r>
              <a:t> review meeting (RP2) — 15.05.2024</a:t>
            </a:r>
          </a:p>
        </p:txBody>
      </p:sp>
      <p:pic>
        <p:nvPicPr>
          <p:cNvPr id="258" name="Google Shape;146;p6" descr="Google Shape;146;p6"/>
          <p:cNvPicPr>
            <a:picLocks noChangeAspect="1"/>
          </p:cNvPicPr>
          <p:nvPr/>
        </p:nvPicPr>
        <p:blipFill>
          <a:blip r:embed="rId2"/>
          <a:stretch>
            <a:fillRect/>
          </a:stretch>
        </p:blipFill>
        <p:spPr>
          <a:xfrm>
            <a:off x="304800" y="6337032"/>
            <a:ext cx="1505970" cy="280801"/>
          </a:xfrm>
          <a:prstGeom prst="rect">
            <a:avLst/>
          </a:prstGeom>
          <a:ln w="12700">
            <a:miter lim="400000"/>
          </a:ln>
        </p:spPr>
      </p:pic>
      <p:sp>
        <p:nvSpPr>
          <p:cNvPr id="260" name="Google Shape;148;p6"/>
          <p:cNvSpPr txBox="1"/>
          <p:nvPr/>
        </p:nvSpPr>
        <p:spPr>
          <a:xfrm>
            <a:off x="304800" y="264838"/>
            <a:ext cx="5562600" cy="232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75" tIns="33875" rIns="33875" bIns="33875">
            <a:spAutoFit/>
          </a:bodyPr>
          <a:lstStyle>
            <a:lvl1pPr>
              <a:lnSpc>
                <a:spcPct val="115000"/>
              </a:lnSpc>
              <a:spcBef>
                <a:spcPts val="2400"/>
              </a:spcBef>
              <a:defRPr sz="1100">
                <a:solidFill>
                  <a:srgbClr val="0000CC"/>
                </a:solidFill>
                <a:latin typeface="Schibsted Grotesk"/>
                <a:ea typeface="Schibsted Grotesk"/>
                <a:cs typeface="Schibsted Grotesk"/>
                <a:sym typeface="Schibsted Grotesk"/>
              </a:defRPr>
            </a:lvl1pPr>
          </a:lstStyle>
          <a:p>
            <a:r>
              <a:t>Preparatory Phase for the Einstein Telescope Gravitational Wave Observatory</a:t>
            </a:r>
          </a:p>
        </p:txBody>
      </p:sp>
      <p:graphicFrame>
        <p:nvGraphicFramePr>
          <p:cNvPr id="261" name="Google Shape;110;p6"/>
          <p:cNvGraphicFramePr/>
          <p:nvPr>
            <p:extLst>
              <p:ext uri="{D42A27DB-BD31-4B8C-83A1-F6EECF244321}">
                <p14:modId xmlns:p14="http://schemas.microsoft.com/office/powerpoint/2010/main" val="4032959590"/>
              </p:ext>
            </p:extLst>
          </p:nvPr>
        </p:nvGraphicFramePr>
        <p:xfrm>
          <a:off x="304800" y="1250837"/>
          <a:ext cx="11505527" cy="5149736"/>
        </p:xfrm>
        <a:graphic>
          <a:graphicData uri="http://schemas.openxmlformats.org/drawingml/2006/table">
            <a:tbl>
              <a:tblPr>
                <a:tableStyleId>{4C3C2611-4C71-4FC5-86AE-919BDF0F9419}</a:tableStyleId>
              </a:tblPr>
              <a:tblGrid>
                <a:gridCol w="2527729">
                  <a:extLst>
                    <a:ext uri="{9D8B030D-6E8A-4147-A177-3AD203B41FA5}">
                      <a16:colId xmlns:a16="http://schemas.microsoft.com/office/drawing/2014/main" val="20000"/>
                    </a:ext>
                  </a:extLst>
                </a:gridCol>
                <a:gridCol w="2963545">
                  <a:extLst>
                    <a:ext uri="{9D8B030D-6E8A-4147-A177-3AD203B41FA5}">
                      <a16:colId xmlns:a16="http://schemas.microsoft.com/office/drawing/2014/main" val="20001"/>
                    </a:ext>
                  </a:extLst>
                </a:gridCol>
                <a:gridCol w="2004751">
                  <a:extLst>
                    <a:ext uri="{9D8B030D-6E8A-4147-A177-3AD203B41FA5}">
                      <a16:colId xmlns:a16="http://schemas.microsoft.com/office/drawing/2014/main" val="20002"/>
                    </a:ext>
                  </a:extLst>
                </a:gridCol>
                <a:gridCol w="2004751">
                  <a:extLst>
                    <a:ext uri="{9D8B030D-6E8A-4147-A177-3AD203B41FA5}">
                      <a16:colId xmlns:a16="http://schemas.microsoft.com/office/drawing/2014/main" val="20003"/>
                    </a:ext>
                  </a:extLst>
                </a:gridCol>
                <a:gridCol w="2004751">
                  <a:extLst>
                    <a:ext uri="{9D8B030D-6E8A-4147-A177-3AD203B41FA5}">
                      <a16:colId xmlns:a16="http://schemas.microsoft.com/office/drawing/2014/main" val="1652077442"/>
                    </a:ext>
                  </a:extLst>
                </a:gridCol>
              </a:tblGrid>
              <a:tr h="702345">
                <a:tc>
                  <a:txBody>
                    <a:bodyPr/>
                    <a:lstStyle/>
                    <a:p>
                      <a:pPr algn="ctr">
                        <a:defRPr sz="1800"/>
                      </a:pPr>
                      <a:r>
                        <a:rPr sz="1400" b="1" dirty="0">
                          <a:sym typeface="Arial"/>
                        </a:rPr>
                        <a:t>INSTITUTION</a:t>
                      </a:r>
                    </a:p>
                  </a:txBody>
                  <a:tcPr marL="20600" marR="20600" marT="20600" marB="20600" anchor="ctr"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a:defRPr sz="1800"/>
                      </a:pPr>
                      <a:r>
                        <a:rPr sz="1400">
                          <a:sym typeface="Arial"/>
                        </a:rPr>
                        <a:t> </a:t>
                      </a:r>
                    </a:p>
                  </a:txBody>
                  <a:tcPr marL="20600" marR="20600" marT="20600" marB="20600" anchor="ctr"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a:defRPr sz="1800"/>
                      </a:pPr>
                      <a:r>
                        <a:rPr sz="1400" b="1">
                          <a:sym typeface="Arial"/>
                        </a:rPr>
                        <a:t>PM as per Annex I</a:t>
                      </a:r>
                    </a:p>
                  </a:txBody>
                  <a:tcPr marL="20600" marR="20600" marT="20600" marB="20600" anchor="ctr" horzOverflow="overflow">
                    <a:lnL w="12700">
                      <a:solidFill>
                        <a:srgbClr val="000000"/>
                      </a:solidFill>
                    </a:lnL>
                    <a:lnR>
                      <a:solidFill>
                        <a:srgbClr val="000000"/>
                      </a:solidFill>
                    </a:lnR>
                    <a:lnT w="12700">
                      <a:solidFill>
                        <a:srgbClr val="000000"/>
                      </a:solidFill>
                    </a:lnT>
                    <a:lnB w="12700">
                      <a:solidFill>
                        <a:srgbClr val="000000"/>
                      </a:solidFill>
                    </a:lnB>
                    <a:solidFill>
                      <a:srgbClr val="F2F2F2"/>
                    </a:solidFill>
                  </a:tcPr>
                </a:tc>
                <a:tc>
                  <a:txBody>
                    <a:bodyPr/>
                    <a:lstStyle/>
                    <a:p>
                      <a:pPr algn="ctr">
                        <a:defRPr sz="1800"/>
                      </a:pPr>
                      <a:r>
                        <a:rPr sz="1400" b="1" dirty="0">
                          <a:sym typeface="Arial"/>
                        </a:rPr>
                        <a:t>PM in the </a:t>
                      </a:r>
                      <a:r>
                        <a:rPr lang="fr-FR" sz="1400" b="1" dirty="0">
                          <a:sym typeface="Arial"/>
                        </a:rPr>
                        <a:t>RP2 </a:t>
                      </a:r>
                      <a:r>
                        <a:rPr sz="1400" b="1" dirty="0">
                          <a:sym typeface="Arial"/>
                        </a:rPr>
                        <a:t>period</a:t>
                      </a:r>
                    </a:p>
                  </a:txBody>
                  <a:tcPr marL="20600" marR="20600" marT="20600" marB="20600" anchor="ctr" horzOverflow="overflow">
                    <a:lnL>
                      <a:solidFill>
                        <a:srgbClr val="000000"/>
                      </a:solidFill>
                    </a:lnL>
                    <a:lnR w="9525"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rgbClr val="F2F2F2"/>
                    </a:solidFill>
                  </a:tcPr>
                </a:tc>
                <a:tc>
                  <a:txBody>
                    <a:bodyPr/>
                    <a:lstStyle/>
                    <a:p>
                      <a:pPr algn="ctr">
                        <a:defRPr sz="1800"/>
                      </a:pPr>
                      <a:r>
                        <a:rPr lang="fr-FR" sz="1400" b="1" dirty="0">
                          <a:sym typeface="Arial"/>
                        </a:rPr>
                        <a:t>PM in the RP1 </a:t>
                      </a:r>
                      <a:r>
                        <a:rPr lang="fr-FR" sz="1400" b="1" dirty="0" err="1">
                          <a:sym typeface="Arial"/>
                        </a:rPr>
                        <a:t>period</a:t>
                      </a:r>
                      <a:endParaRPr sz="1400" b="1" dirty="0">
                        <a:sym typeface="Arial"/>
                      </a:endParaRPr>
                    </a:p>
                  </a:txBody>
                  <a:tcPr marL="20600" marR="20600" marT="20600" marB="20600" anchor="ctr" horzOverflow="overflow">
                    <a:lnL>
                      <a:solidFill>
                        <a:srgbClr val="000000"/>
                      </a:solidFill>
                    </a:lnL>
                    <a:lnR>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261381">
                <a:tc rowSpan="2">
                  <a:txBody>
                    <a:bodyPr/>
                    <a:lstStyle/>
                    <a:p>
                      <a:pPr algn="ctr">
                        <a:defRPr sz="1800"/>
                      </a:pPr>
                      <a:r>
                        <a:rPr lang="fr-FR" sz="1400" b="1" dirty="0">
                          <a:sym typeface="Arial"/>
                        </a:rPr>
                        <a:t>IFAE</a:t>
                      </a:r>
                      <a:endParaRPr sz="1400" b="1" dirty="0">
                        <a:sym typeface="Arial"/>
                      </a:endParaRPr>
                    </a:p>
                  </a:txBody>
                  <a:tcPr marL="20600" marR="20600" marT="20600" marB="20600" anchor="ctr"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lang="fr-FR" sz="1400" b="1" dirty="0">
                          <a:sym typeface="Arial"/>
                        </a:rPr>
                        <a:t>CONTRIBUTIVES</a:t>
                      </a:r>
                    </a:p>
                  </a:txBody>
                  <a:tcPr marL="20600" marR="20600" marT="20600" marB="206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DEEBF7"/>
                    </a:solidFill>
                  </a:tcPr>
                </a:tc>
                <a:tc>
                  <a:txBody>
                    <a:bodyPr/>
                    <a:lstStyle/>
                    <a:p>
                      <a:pPr algn="ctr">
                        <a:defRPr>
                          <a:sym typeface="Arial"/>
                        </a:defRPr>
                      </a:pPr>
                      <a:r>
                        <a:rPr lang="fr-FR" sz="1400" b="1" dirty="0"/>
                        <a:t>24</a:t>
                      </a:r>
                      <a:endParaRPr sz="1400" b="1" dirty="0"/>
                    </a:p>
                  </a:txBody>
                  <a:tcPr marL="20600" marR="20600" marT="20600" marB="20600"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DEEBF7"/>
                    </a:solidFill>
                  </a:tcPr>
                </a:tc>
                <a:tc>
                  <a:txBody>
                    <a:bodyPr/>
                    <a:lstStyle/>
                    <a:p>
                      <a:pPr algn="ctr">
                        <a:defRPr>
                          <a:sym typeface="Arial"/>
                        </a:defRPr>
                      </a:pPr>
                      <a:r>
                        <a:rPr lang="fr-FR" sz="1400" b="1" dirty="0"/>
                        <a:t>9</a:t>
                      </a:r>
                      <a:endParaRPr sz="1400" b="1" dirty="0"/>
                    </a:p>
                  </a:txBody>
                  <a:tcPr marL="20600" marR="20600" marT="20600" marB="206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DEEBF7"/>
                    </a:solidFill>
                  </a:tcPr>
                </a:tc>
                <a:tc>
                  <a:txBody>
                    <a:bodyPr/>
                    <a:lstStyle/>
                    <a:p>
                      <a:pPr algn="ctr">
                        <a:defRPr>
                          <a:sym typeface="Arial"/>
                        </a:defRPr>
                      </a:pPr>
                      <a:r>
                        <a:rPr lang="fr-FR" sz="1400" b="1" dirty="0"/>
                        <a:t>6</a:t>
                      </a:r>
                      <a:endParaRPr sz="1400" b="1" dirty="0"/>
                    </a:p>
                  </a:txBody>
                  <a:tcPr marL="20600" marR="20600" marT="20600" marB="20600" anchor="ctr" horzOverflow="overflow">
                    <a:lnL w="9525" cap="flat" cmpd="sng" algn="ctr">
                      <a:solidFill>
                        <a:srgbClr val="000000"/>
                      </a:solidFill>
                      <a:prstDash val="solid"/>
                      <a:round/>
                      <a:headEnd type="none" w="med" len="med"/>
                      <a:tailEnd type="none" w="med" len="med"/>
                    </a:lnL>
                    <a:lnR>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BF7"/>
                    </a:solidFill>
                  </a:tcPr>
                </a:tc>
                <a:extLst>
                  <a:ext uri="{0D108BD9-81ED-4DB2-BD59-A6C34878D82A}">
                    <a16:rowId xmlns:a16="http://schemas.microsoft.com/office/drawing/2014/main" val="2183705832"/>
                  </a:ext>
                </a:extLst>
              </a:tr>
              <a:tr h="284289">
                <a:tc vMerge="1">
                  <a:txBody>
                    <a:bodyPr/>
                    <a:lstStyle/>
                    <a:p>
                      <a:pPr algn="ctr">
                        <a:defRPr sz="1800"/>
                      </a:pPr>
                      <a:endParaRPr sz="1400" b="1" dirty="0">
                        <a:sym typeface="Arial"/>
                      </a:endParaRPr>
                    </a:p>
                  </a:txBody>
                  <a:tcPr marL="20600" marR="20600" marT="20600" marB="20600" anchor="ctr"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lang="fr-FR" sz="1400" b="1" dirty="0">
                          <a:sym typeface="Arial"/>
                        </a:rPr>
                        <a:t>REQUESTED EC</a:t>
                      </a:r>
                    </a:p>
                  </a:txBody>
                  <a:tcPr marL="20600" marR="20600" marT="20600" marB="206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defRPr>
                          <a:sym typeface="Arial"/>
                        </a:defRPr>
                      </a:pPr>
                      <a:r>
                        <a:rPr lang="fr-FR" sz="1400" b="1" dirty="0"/>
                        <a:t>0</a:t>
                      </a:r>
                      <a:endParaRPr sz="1400" b="1" dirty="0"/>
                    </a:p>
                  </a:txBody>
                  <a:tcPr marL="20600" marR="20600" marT="20600" marB="20600"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defRPr>
                          <a:sym typeface="Arial"/>
                        </a:defRPr>
                      </a:pPr>
                      <a:r>
                        <a:rPr lang="fr-FR" sz="1400" b="1" dirty="0"/>
                        <a:t>0</a:t>
                      </a:r>
                      <a:endParaRPr sz="1400" b="1" dirty="0"/>
                    </a:p>
                  </a:txBody>
                  <a:tcPr marL="20600" marR="20600" marT="20600" marB="206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defRPr>
                          <a:sym typeface="Arial"/>
                        </a:defRPr>
                      </a:pPr>
                      <a:r>
                        <a:rPr lang="fr-FR" sz="1400" b="1" dirty="0"/>
                        <a:t>0</a:t>
                      </a:r>
                      <a:endParaRPr sz="1400" b="1" dirty="0"/>
                    </a:p>
                  </a:txBody>
                  <a:tcPr marL="20600" marR="20600" marT="20600" marB="20600" anchor="ctr" horzOverflow="overflow">
                    <a:lnL w="9525" cap="flat" cmpd="sng" algn="ctr">
                      <a:solidFill>
                        <a:srgbClr val="000000"/>
                      </a:solidFill>
                      <a:prstDash val="solid"/>
                      <a:round/>
                      <a:headEnd type="none" w="med" len="med"/>
                      <a:tailEnd type="none" w="med" len="med"/>
                    </a:lnL>
                    <a:lnR>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29768583"/>
                  </a:ext>
                </a:extLst>
              </a:tr>
              <a:tr h="272923">
                <a:tc rowSpan="2">
                  <a:txBody>
                    <a:bodyPr/>
                    <a:lstStyle/>
                    <a:p>
                      <a:pPr algn="ctr">
                        <a:defRPr sz="1800"/>
                      </a:pPr>
                      <a:r>
                        <a:rPr sz="1400" b="1" dirty="0">
                          <a:sym typeface="Arial"/>
                        </a:rPr>
                        <a:t>NIKHEF</a:t>
                      </a:r>
                    </a:p>
                  </a:txBody>
                  <a:tcPr marL="20600" marR="20600" marT="20600" marB="20600" anchor="ctr"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a:defRPr sz="1800"/>
                      </a:pPr>
                      <a:r>
                        <a:rPr sz="1400" b="1" dirty="0">
                          <a:sym typeface="Arial"/>
                        </a:rPr>
                        <a:t>CONTRIBUTIVES</a:t>
                      </a:r>
                    </a:p>
                  </a:txBody>
                  <a:tcPr marL="20600" marR="20600" marT="20600" marB="20600" anchor="ctr" horzOverflow="overflow">
                    <a:lnL w="12700">
                      <a:solidFill>
                        <a:srgbClr val="000000"/>
                      </a:solidFill>
                    </a:lnL>
                    <a:lnR w="12700">
                      <a:solidFill>
                        <a:srgbClr val="000000"/>
                      </a:solidFill>
                    </a:lnR>
                    <a:lnT w="12700">
                      <a:solidFill>
                        <a:srgbClr val="000000"/>
                      </a:solidFill>
                    </a:lnT>
                    <a:lnB>
                      <a:solidFill>
                        <a:srgbClr val="000000"/>
                      </a:solidFill>
                    </a:lnB>
                    <a:solidFill>
                      <a:srgbClr val="DEEBF7"/>
                    </a:solidFill>
                  </a:tcPr>
                </a:tc>
                <a:tc>
                  <a:txBody>
                    <a:bodyPr/>
                    <a:lstStyle/>
                    <a:p>
                      <a:pPr algn="ctr">
                        <a:defRPr>
                          <a:sym typeface="Arial"/>
                        </a:defRPr>
                      </a:pPr>
                      <a:r>
                        <a:rPr lang="fr-FR" sz="1400" b="1" dirty="0"/>
                        <a:t>124</a:t>
                      </a:r>
                      <a:endParaRPr sz="1400" b="1" dirty="0"/>
                    </a:p>
                  </a:txBody>
                  <a:tcPr marL="20600" marR="20600" marT="20600" marB="20600" anchor="ctr" horzOverflow="overflow">
                    <a:lnL w="12700">
                      <a:solidFill>
                        <a:srgbClr val="000000"/>
                      </a:solidFill>
                    </a:lnL>
                    <a:lnR>
                      <a:solidFill>
                        <a:srgbClr val="000000"/>
                      </a:solidFill>
                    </a:lnR>
                    <a:lnT w="12700">
                      <a:solidFill>
                        <a:srgbClr val="000000"/>
                      </a:solidFill>
                    </a:lnT>
                    <a:lnB>
                      <a:solidFill>
                        <a:srgbClr val="000000"/>
                      </a:solidFill>
                    </a:lnB>
                    <a:solidFill>
                      <a:srgbClr val="DEEBF7"/>
                    </a:solidFill>
                  </a:tcPr>
                </a:tc>
                <a:tc>
                  <a:txBody>
                    <a:bodyPr/>
                    <a:lstStyle/>
                    <a:p>
                      <a:pPr algn="ctr">
                        <a:defRPr>
                          <a:sym typeface="Arial"/>
                        </a:defRPr>
                      </a:pPr>
                      <a:r>
                        <a:rPr lang="fr-FR" sz="1400" b="1" dirty="0"/>
                        <a:t>51,82</a:t>
                      </a:r>
                      <a:endParaRPr sz="1400" b="1" dirty="0"/>
                    </a:p>
                  </a:txBody>
                  <a:tcPr marL="20600" marR="20600" marT="20600" marB="20600" anchor="ctr" horzOverflow="overflow">
                    <a:lnL>
                      <a:solidFill>
                        <a:srgbClr val="000000"/>
                      </a:solidFill>
                    </a:lnL>
                    <a:lnR w="9525" cap="flat" cmpd="sng" algn="ctr">
                      <a:solidFill>
                        <a:srgbClr val="000000"/>
                      </a:solidFill>
                      <a:prstDash val="solid"/>
                      <a:round/>
                      <a:headEnd type="none" w="med" len="med"/>
                      <a:tailEnd type="none" w="med" len="med"/>
                    </a:lnR>
                    <a:lnT w="12700">
                      <a:solidFill>
                        <a:srgbClr val="000000"/>
                      </a:solidFill>
                    </a:lnT>
                    <a:lnB>
                      <a:solidFill>
                        <a:srgbClr val="000000"/>
                      </a:solidFill>
                    </a:lnB>
                    <a:solidFill>
                      <a:srgbClr val="DEEBF7"/>
                    </a:solidFill>
                  </a:tcPr>
                </a:tc>
                <a:tc>
                  <a:txBody>
                    <a:bodyPr/>
                    <a:lstStyle/>
                    <a:p>
                      <a:pPr algn="ctr">
                        <a:defRPr>
                          <a:sym typeface="Arial"/>
                        </a:defRPr>
                      </a:pPr>
                      <a:r>
                        <a:rPr lang="fr-FR" sz="1400" b="1" dirty="0"/>
                        <a:t>7,9</a:t>
                      </a:r>
                      <a:endParaRPr sz="1400" b="1" dirty="0"/>
                    </a:p>
                  </a:txBody>
                  <a:tcPr marL="20600" marR="20600" marT="20600" marB="20600" anchor="ctr" horzOverflow="overflow">
                    <a:lnL>
                      <a:solidFill>
                        <a:srgbClr val="000000"/>
                      </a:solidFill>
                    </a:lnL>
                    <a:lnR>
                      <a:solidFill>
                        <a:srgbClr val="000000"/>
                      </a:solidFill>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EEBF7"/>
                    </a:solidFill>
                  </a:tcPr>
                </a:tc>
                <a:extLst>
                  <a:ext uri="{0D108BD9-81ED-4DB2-BD59-A6C34878D82A}">
                    <a16:rowId xmlns:a16="http://schemas.microsoft.com/office/drawing/2014/main" val="10001"/>
                  </a:ext>
                </a:extLst>
              </a:tr>
              <a:tr h="284289">
                <a:tc vMerge="1">
                  <a:txBody>
                    <a:bodyPr/>
                    <a:lstStyle/>
                    <a:p>
                      <a:endParaRPr lang="fr-FR"/>
                    </a:p>
                  </a:txBody>
                  <a:tcPr/>
                </a:tc>
                <a:tc>
                  <a:txBody>
                    <a:bodyPr/>
                    <a:lstStyle/>
                    <a:p>
                      <a:pPr algn="ctr">
                        <a:defRPr sz="1800"/>
                      </a:pPr>
                      <a:r>
                        <a:rPr sz="1400" b="1" dirty="0">
                          <a:sym typeface="Arial"/>
                        </a:rPr>
                        <a:t>REQUESTED EC</a:t>
                      </a:r>
                    </a:p>
                  </a:txBody>
                  <a:tcPr marL="20600" marR="20600" marT="20600" marB="20600" anchor="ctr" horzOverflow="overflow">
                    <a:lnL w="12700">
                      <a:solidFill>
                        <a:srgbClr val="000000"/>
                      </a:solidFill>
                    </a:lnL>
                    <a:lnR w="12700">
                      <a:solidFill>
                        <a:srgbClr val="000000"/>
                      </a:solidFill>
                    </a:lnR>
                    <a:lnT>
                      <a:solidFill>
                        <a:srgbClr val="000000"/>
                      </a:solidFill>
                    </a:lnT>
                    <a:lnB w="12700">
                      <a:solidFill>
                        <a:srgbClr val="000000"/>
                      </a:solidFill>
                    </a:lnB>
                    <a:solidFill>
                      <a:srgbClr val="E2EFDA"/>
                    </a:solidFill>
                  </a:tcPr>
                </a:tc>
                <a:tc>
                  <a:txBody>
                    <a:bodyPr/>
                    <a:lstStyle/>
                    <a:p>
                      <a:pPr algn="ctr">
                        <a:defRPr>
                          <a:sym typeface="Arial"/>
                        </a:defRPr>
                      </a:pPr>
                      <a:r>
                        <a:rPr lang="fr-FR" sz="1400" b="1" dirty="0"/>
                        <a:t>36</a:t>
                      </a:r>
                      <a:endParaRPr sz="1400" b="1" dirty="0"/>
                    </a:p>
                  </a:txBody>
                  <a:tcPr marL="20600" marR="20600" marT="20600" marB="20600" anchor="ctr" horzOverflow="overflow">
                    <a:lnL w="12700">
                      <a:solidFill>
                        <a:srgbClr val="000000"/>
                      </a:solidFill>
                    </a:lnL>
                    <a:lnR>
                      <a:solidFill>
                        <a:srgbClr val="000000"/>
                      </a:solidFill>
                    </a:lnR>
                    <a:lnT>
                      <a:solidFill>
                        <a:srgbClr val="000000"/>
                      </a:solidFill>
                    </a:lnT>
                    <a:lnB w="12700">
                      <a:solidFill>
                        <a:srgbClr val="000000"/>
                      </a:solidFill>
                    </a:lnB>
                    <a:solidFill>
                      <a:srgbClr val="E2EFDA"/>
                    </a:solidFill>
                  </a:tcPr>
                </a:tc>
                <a:tc>
                  <a:txBody>
                    <a:bodyPr/>
                    <a:lstStyle/>
                    <a:p>
                      <a:pPr algn="ctr">
                        <a:defRPr>
                          <a:sym typeface="Arial"/>
                        </a:defRPr>
                      </a:pPr>
                      <a:r>
                        <a:rPr lang="fr-FR" sz="1400" b="1" dirty="0"/>
                        <a:t>36,10</a:t>
                      </a:r>
                      <a:endParaRPr sz="1400" b="1" dirty="0"/>
                    </a:p>
                  </a:txBody>
                  <a:tcPr marL="20600" marR="20600" marT="20600" marB="20600" anchor="ctr" horzOverflow="overflow">
                    <a:lnL>
                      <a:solidFill>
                        <a:srgbClr val="000000"/>
                      </a:solidFill>
                    </a:lnL>
                    <a:lnR w="9525" cap="flat" cmpd="sng" algn="ctr">
                      <a:solidFill>
                        <a:srgbClr val="000000"/>
                      </a:solidFill>
                      <a:prstDash val="solid"/>
                      <a:round/>
                      <a:headEnd type="none" w="med" len="med"/>
                      <a:tailEnd type="none" w="med" len="med"/>
                    </a:lnR>
                    <a:lnT>
                      <a:solidFill>
                        <a:srgbClr val="000000"/>
                      </a:solidFill>
                    </a:lnT>
                    <a:lnB w="12700">
                      <a:solidFill>
                        <a:srgbClr val="000000"/>
                      </a:solidFill>
                    </a:lnB>
                    <a:solidFill>
                      <a:srgbClr val="E2EFDA"/>
                    </a:solidFill>
                  </a:tcPr>
                </a:tc>
                <a:tc>
                  <a:txBody>
                    <a:bodyPr/>
                    <a:lstStyle/>
                    <a:p>
                      <a:pPr algn="ctr">
                        <a:defRPr>
                          <a:sym typeface="Arial"/>
                        </a:defRPr>
                      </a:pPr>
                      <a:r>
                        <a:rPr lang="fr-FR" sz="1400" b="1" dirty="0"/>
                        <a:t>11,76</a:t>
                      </a:r>
                      <a:endParaRPr sz="1400" b="1" dirty="0"/>
                    </a:p>
                  </a:txBody>
                  <a:tcPr marL="20600" marR="20600" marT="20600" marB="20600" anchor="ctr" horzOverflow="overflow">
                    <a:lnL>
                      <a:solidFill>
                        <a:srgbClr val="000000"/>
                      </a:solidFill>
                    </a:lnL>
                    <a:lnR>
                      <a:solidFill>
                        <a:srgbClr val="000000"/>
                      </a:solidFill>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2"/>
                  </a:ext>
                </a:extLst>
              </a:tr>
              <a:tr h="284289">
                <a:tc rowSpan="2">
                  <a:txBody>
                    <a:bodyPr/>
                    <a:lstStyle/>
                    <a:p>
                      <a:pPr algn="ctr">
                        <a:defRPr sz="1800"/>
                      </a:pPr>
                      <a:r>
                        <a:rPr sz="1400" b="1" dirty="0">
                          <a:sym typeface="Arial"/>
                        </a:rPr>
                        <a:t>INFN</a:t>
                      </a:r>
                    </a:p>
                  </a:txBody>
                  <a:tcPr marL="20600" marR="20600" marT="20600" marB="20600" anchor="ctr"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a:defRPr sz="1800"/>
                      </a:pPr>
                      <a:r>
                        <a:rPr sz="1400" b="1">
                          <a:sym typeface="Arial"/>
                        </a:rPr>
                        <a:t>CONTRIBUTIVES</a:t>
                      </a:r>
                    </a:p>
                  </a:txBody>
                  <a:tcPr marL="20600" marR="20600" marT="20600" marB="2060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DEEBF7"/>
                    </a:solidFill>
                  </a:tcPr>
                </a:tc>
                <a:tc>
                  <a:txBody>
                    <a:bodyPr/>
                    <a:lstStyle/>
                    <a:p>
                      <a:pPr algn="ctr">
                        <a:defRPr>
                          <a:sym typeface="Arial"/>
                        </a:defRPr>
                      </a:pPr>
                      <a:r>
                        <a:rPr lang="fr-FR" sz="1400" b="1" dirty="0"/>
                        <a:t>141</a:t>
                      </a:r>
                      <a:endParaRPr sz="1400" b="1" dirty="0"/>
                    </a:p>
                  </a:txBody>
                  <a:tcPr marL="20600" marR="20600" marT="20600" marB="20600" anchor="ctr" horzOverflow="overflow">
                    <a:lnL w="12700">
                      <a:solidFill>
                        <a:srgbClr val="000000"/>
                      </a:solidFill>
                    </a:lnL>
                    <a:lnR>
                      <a:solidFill>
                        <a:srgbClr val="000000"/>
                      </a:solidFill>
                    </a:lnR>
                    <a:lnT w="12700">
                      <a:solidFill>
                        <a:srgbClr val="000000"/>
                      </a:solidFill>
                    </a:lnT>
                    <a:lnB w="12700">
                      <a:solidFill>
                        <a:srgbClr val="000000"/>
                      </a:solidFill>
                    </a:lnB>
                    <a:solidFill>
                      <a:srgbClr val="DEEBF7"/>
                    </a:solidFill>
                  </a:tcPr>
                </a:tc>
                <a:tc>
                  <a:txBody>
                    <a:bodyPr/>
                    <a:lstStyle/>
                    <a:p>
                      <a:pPr algn="ctr">
                        <a:defRPr>
                          <a:sym typeface="Arial"/>
                        </a:defRPr>
                      </a:pPr>
                      <a:r>
                        <a:rPr lang="fr-FR" sz="1400" b="1" dirty="0"/>
                        <a:t>32</a:t>
                      </a:r>
                      <a:endParaRPr sz="1400" b="1" dirty="0"/>
                    </a:p>
                  </a:txBody>
                  <a:tcPr marL="20600" marR="20600" marT="20600" marB="20600" anchor="ctr" horzOverflow="overflow">
                    <a:lnL>
                      <a:solidFill>
                        <a:srgbClr val="000000"/>
                      </a:solidFill>
                    </a:lnL>
                    <a:lnR w="9525"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rgbClr val="DEEBF7"/>
                    </a:solidFill>
                  </a:tcPr>
                </a:tc>
                <a:tc>
                  <a:txBody>
                    <a:bodyPr/>
                    <a:lstStyle/>
                    <a:p>
                      <a:pPr algn="ctr">
                        <a:defRPr>
                          <a:sym typeface="Arial"/>
                        </a:defRPr>
                      </a:pPr>
                      <a:r>
                        <a:rPr lang="fr-FR" sz="1400" b="1" dirty="0"/>
                        <a:t>25,5</a:t>
                      </a:r>
                      <a:endParaRPr sz="1400" b="1" dirty="0"/>
                    </a:p>
                  </a:txBody>
                  <a:tcPr marL="20600" marR="20600" marT="20600" marB="20600" anchor="ctr" horzOverflow="overflow">
                    <a:lnL>
                      <a:solidFill>
                        <a:srgbClr val="000000"/>
                      </a:solidFill>
                    </a:lnL>
                    <a:lnR>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BF7"/>
                    </a:solidFill>
                  </a:tcPr>
                </a:tc>
                <a:extLst>
                  <a:ext uri="{0D108BD9-81ED-4DB2-BD59-A6C34878D82A}">
                    <a16:rowId xmlns:a16="http://schemas.microsoft.com/office/drawing/2014/main" val="10003"/>
                  </a:ext>
                </a:extLst>
              </a:tr>
              <a:tr h="284289">
                <a:tc vMerge="1">
                  <a:txBody>
                    <a:bodyPr/>
                    <a:lstStyle/>
                    <a:p>
                      <a:endParaRPr lang="fr-FR"/>
                    </a:p>
                  </a:txBody>
                  <a:tcPr/>
                </a:tc>
                <a:tc>
                  <a:txBody>
                    <a:bodyPr/>
                    <a:lstStyle/>
                    <a:p>
                      <a:pPr algn="ctr">
                        <a:defRPr sz="1800"/>
                      </a:pPr>
                      <a:r>
                        <a:rPr sz="1400" b="1" dirty="0">
                          <a:sym typeface="Arial"/>
                        </a:rPr>
                        <a:t>REQUESTED EC</a:t>
                      </a:r>
                    </a:p>
                  </a:txBody>
                  <a:tcPr marL="20600" marR="20600" marT="20600" marB="2060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A"/>
                    </a:solidFill>
                  </a:tcPr>
                </a:tc>
                <a:tc>
                  <a:txBody>
                    <a:bodyPr/>
                    <a:lstStyle/>
                    <a:p>
                      <a:pPr algn="ctr">
                        <a:defRPr>
                          <a:sym typeface="Arial"/>
                        </a:defRPr>
                      </a:pPr>
                      <a:r>
                        <a:rPr lang="fr-FR" sz="1400" b="1" dirty="0"/>
                        <a:t>36</a:t>
                      </a:r>
                      <a:endParaRPr sz="1400" b="1" dirty="0"/>
                    </a:p>
                  </a:txBody>
                  <a:tcPr marL="20600" marR="20600" marT="20600" marB="20600" anchor="ctr" horzOverflow="overflow">
                    <a:lnL w="12700">
                      <a:solidFill>
                        <a:srgbClr val="000000"/>
                      </a:solidFill>
                    </a:lnL>
                    <a:lnR>
                      <a:solidFill>
                        <a:srgbClr val="000000"/>
                      </a:solidFill>
                    </a:lnR>
                    <a:lnT w="12700">
                      <a:solidFill>
                        <a:srgbClr val="000000"/>
                      </a:solidFill>
                    </a:lnT>
                    <a:lnB w="12700">
                      <a:solidFill>
                        <a:srgbClr val="000000"/>
                      </a:solidFill>
                    </a:lnB>
                    <a:solidFill>
                      <a:srgbClr val="E2EFDA"/>
                    </a:solidFill>
                  </a:tcPr>
                </a:tc>
                <a:tc>
                  <a:txBody>
                    <a:bodyPr/>
                    <a:lstStyle/>
                    <a:p>
                      <a:pPr algn="ctr">
                        <a:defRPr>
                          <a:sym typeface="Arial"/>
                        </a:defRPr>
                      </a:pPr>
                      <a:r>
                        <a:rPr lang="fr-FR" sz="1400" b="1" dirty="0"/>
                        <a:t>7</a:t>
                      </a:r>
                      <a:endParaRPr sz="1400" b="1" dirty="0"/>
                    </a:p>
                  </a:txBody>
                  <a:tcPr marL="20600" marR="20600" marT="20600" marB="20600" anchor="ctr" horzOverflow="overflow">
                    <a:lnL>
                      <a:solidFill>
                        <a:srgbClr val="000000"/>
                      </a:solidFill>
                    </a:lnL>
                    <a:lnR w="9525"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rgbClr val="E2EFDA"/>
                    </a:solidFill>
                  </a:tcPr>
                </a:tc>
                <a:tc>
                  <a:txBody>
                    <a:bodyPr/>
                    <a:lstStyle/>
                    <a:p>
                      <a:pPr algn="ctr">
                        <a:defRPr>
                          <a:sym typeface="Arial"/>
                        </a:defRPr>
                      </a:pPr>
                      <a:r>
                        <a:rPr lang="fr-FR" sz="1400" b="1" dirty="0"/>
                        <a:t>0</a:t>
                      </a:r>
                      <a:endParaRPr sz="1400" b="1" dirty="0"/>
                    </a:p>
                  </a:txBody>
                  <a:tcPr marL="20600" marR="20600" marT="20600" marB="20600" anchor="ctr" horzOverflow="overflow">
                    <a:lnL>
                      <a:solidFill>
                        <a:srgbClr val="000000"/>
                      </a:solidFill>
                    </a:lnL>
                    <a:lnR>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4"/>
                  </a:ext>
                </a:extLst>
              </a:tr>
              <a:tr h="284289">
                <a:tc rowSpan="2">
                  <a:txBody>
                    <a:bodyPr/>
                    <a:lstStyle/>
                    <a:p>
                      <a:pPr algn="ctr">
                        <a:defRPr sz="1800"/>
                      </a:pPr>
                      <a:r>
                        <a:rPr sz="1400" b="1" dirty="0">
                          <a:sym typeface="Arial"/>
                        </a:rPr>
                        <a:t>CNRS</a:t>
                      </a:r>
                    </a:p>
                  </a:txBody>
                  <a:tcPr marL="20600" marR="20600" marT="20600" marB="20600" anchor="ctr"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a:defRPr sz="1800"/>
                      </a:pPr>
                      <a:r>
                        <a:rPr sz="1400" b="1" dirty="0">
                          <a:sym typeface="Arial"/>
                        </a:rPr>
                        <a:t>CONTRIBUTIVES</a:t>
                      </a:r>
                    </a:p>
                  </a:txBody>
                  <a:tcPr marL="20600" marR="20600" marT="20600" marB="2060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DEEBF7"/>
                    </a:solidFill>
                  </a:tcPr>
                </a:tc>
                <a:tc>
                  <a:txBody>
                    <a:bodyPr/>
                    <a:lstStyle/>
                    <a:p>
                      <a:pPr algn="ctr">
                        <a:defRPr>
                          <a:sym typeface="Arial"/>
                        </a:defRPr>
                      </a:pPr>
                      <a:r>
                        <a:rPr lang="fr-FR" sz="1400" b="1" dirty="0"/>
                        <a:t>121</a:t>
                      </a:r>
                      <a:endParaRPr sz="1400" b="1" dirty="0"/>
                    </a:p>
                  </a:txBody>
                  <a:tcPr marL="20600" marR="20600" marT="20600" marB="20600" anchor="ctr" horzOverflow="overflow">
                    <a:lnL w="12700">
                      <a:solidFill>
                        <a:srgbClr val="000000"/>
                      </a:solidFill>
                    </a:lnL>
                    <a:lnR>
                      <a:solidFill>
                        <a:srgbClr val="000000"/>
                      </a:solidFill>
                    </a:lnR>
                    <a:lnT w="12700">
                      <a:solidFill>
                        <a:srgbClr val="000000"/>
                      </a:solidFill>
                    </a:lnT>
                    <a:lnB w="12700">
                      <a:solidFill>
                        <a:srgbClr val="000000"/>
                      </a:solidFill>
                    </a:lnB>
                    <a:solidFill>
                      <a:srgbClr val="DEEBF7"/>
                    </a:solidFill>
                  </a:tcPr>
                </a:tc>
                <a:tc>
                  <a:txBody>
                    <a:bodyPr/>
                    <a:lstStyle/>
                    <a:p>
                      <a:pPr algn="ctr">
                        <a:defRPr>
                          <a:sym typeface="Arial"/>
                        </a:defRPr>
                      </a:pPr>
                      <a:r>
                        <a:rPr lang="fr-FR" sz="1400" b="1" dirty="0"/>
                        <a:t>20,91</a:t>
                      </a:r>
                      <a:endParaRPr sz="1400" b="1" dirty="0"/>
                    </a:p>
                  </a:txBody>
                  <a:tcPr marL="20600" marR="20600" marT="20600" marB="20600" anchor="ctr" horzOverflow="overflow">
                    <a:lnL>
                      <a:solidFill>
                        <a:srgbClr val="000000"/>
                      </a:solidFill>
                    </a:lnL>
                    <a:lnR w="9525"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rgbClr val="DEEBF7"/>
                    </a:solidFill>
                  </a:tcPr>
                </a:tc>
                <a:tc>
                  <a:txBody>
                    <a:bodyPr/>
                    <a:lstStyle/>
                    <a:p>
                      <a:pPr algn="ctr">
                        <a:defRPr>
                          <a:sym typeface="Arial"/>
                        </a:defRPr>
                      </a:pPr>
                      <a:r>
                        <a:rPr lang="fr-FR" sz="1400" b="1" dirty="0"/>
                        <a:t>13,3</a:t>
                      </a:r>
                      <a:endParaRPr sz="1400" b="1" dirty="0"/>
                    </a:p>
                  </a:txBody>
                  <a:tcPr marL="20600" marR="20600" marT="20600" marB="20600" anchor="ctr" horzOverflow="overflow">
                    <a:lnL>
                      <a:solidFill>
                        <a:srgbClr val="000000"/>
                      </a:solidFill>
                    </a:lnL>
                    <a:lnR>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BF7"/>
                    </a:solidFill>
                  </a:tcPr>
                </a:tc>
                <a:extLst>
                  <a:ext uri="{0D108BD9-81ED-4DB2-BD59-A6C34878D82A}">
                    <a16:rowId xmlns:a16="http://schemas.microsoft.com/office/drawing/2014/main" val="10005"/>
                  </a:ext>
                </a:extLst>
              </a:tr>
              <a:tr h="284289">
                <a:tc vMerge="1">
                  <a:txBody>
                    <a:bodyPr/>
                    <a:lstStyle/>
                    <a:p>
                      <a:endParaRPr lang="fr-FR"/>
                    </a:p>
                  </a:txBody>
                  <a:tcPr/>
                </a:tc>
                <a:tc>
                  <a:txBody>
                    <a:bodyPr/>
                    <a:lstStyle/>
                    <a:p>
                      <a:pPr algn="ctr">
                        <a:defRPr sz="1800"/>
                      </a:pPr>
                      <a:r>
                        <a:rPr sz="1400" b="1" dirty="0">
                          <a:sym typeface="Arial"/>
                        </a:rPr>
                        <a:t>REQUESTED EC</a:t>
                      </a:r>
                    </a:p>
                  </a:txBody>
                  <a:tcPr marL="20600" marR="20600" marT="20600" marB="2060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A"/>
                    </a:solidFill>
                  </a:tcPr>
                </a:tc>
                <a:tc>
                  <a:txBody>
                    <a:bodyPr/>
                    <a:lstStyle/>
                    <a:p>
                      <a:pPr algn="ctr">
                        <a:defRPr>
                          <a:sym typeface="Arial"/>
                        </a:defRPr>
                      </a:pPr>
                      <a:r>
                        <a:rPr lang="fr-FR" sz="1400" b="1" dirty="0"/>
                        <a:t>108</a:t>
                      </a:r>
                      <a:endParaRPr sz="1400" b="1" dirty="0"/>
                    </a:p>
                  </a:txBody>
                  <a:tcPr marL="20600" marR="20600" marT="20600" marB="20600" anchor="ctr" horzOverflow="overflow">
                    <a:lnL w="12700">
                      <a:solidFill>
                        <a:srgbClr val="000000"/>
                      </a:solidFill>
                    </a:lnL>
                    <a:lnR>
                      <a:solidFill>
                        <a:srgbClr val="000000"/>
                      </a:solidFill>
                    </a:lnR>
                    <a:lnT w="12700">
                      <a:solidFill>
                        <a:srgbClr val="000000"/>
                      </a:solidFill>
                    </a:lnT>
                    <a:lnB w="12700">
                      <a:solidFill>
                        <a:srgbClr val="000000"/>
                      </a:solidFill>
                    </a:lnB>
                    <a:solidFill>
                      <a:srgbClr val="E2EFDA"/>
                    </a:solidFill>
                  </a:tcPr>
                </a:tc>
                <a:tc>
                  <a:txBody>
                    <a:bodyPr/>
                    <a:lstStyle/>
                    <a:p>
                      <a:pPr algn="ctr">
                        <a:defRPr>
                          <a:sym typeface="Arial"/>
                        </a:defRPr>
                      </a:pPr>
                      <a:r>
                        <a:rPr lang="fr-FR" sz="1400" b="1" dirty="0"/>
                        <a:t>49,92</a:t>
                      </a:r>
                      <a:endParaRPr sz="1400" b="1" dirty="0"/>
                    </a:p>
                  </a:txBody>
                  <a:tcPr marL="20600" marR="20600" marT="20600" marB="20600" anchor="ctr" horzOverflow="overflow">
                    <a:lnL>
                      <a:solidFill>
                        <a:srgbClr val="000000"/>
                      </a:solidFill>
                    </a:lnL>
                    <a:lnR w="9525"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rgbClr val="E2EFDA"/>
                    </a:solidFill>
                  </a:tcPr>
                </a:tc>
                <a:tc>
                  <a:txBody>
                    <a:bodyPr/>
                    <a:lstStyle/>
                    <a:p>
                      <a:pPr algn="ctr">
                        <a:defRPr>
                          <a:sym typeface="Arial"/>
                        </a:defRPr>
                      </a:pPr>
                      <a:r>
                        <a:rPr lang="fr-FR" sz="1400" b="1" dirty="0"/>
                        <a:t>12,81</a:t>
                      </a:r>
                      <a:endParaRPr sz="1400" b="1" dirty="0"/>
                    </a:p>
                  </a:txBody>
                  <a:tcPr marL="20600" marR="20600" marT="20600" marB="20600" anchor="ctr" horzOverflow="overflow">
                    <a:lnL>
                      <a:solidFill>
                        <a:srgbClr val="000000"/>
                      </a:solidFill>
                    </a:lnL>
                    <a:lnR>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6"/>
                  </a:ext>
                </a:extLst>
              </a:tr>
              <a:tr h="284289">
                <a:tc rowSpan="2">
                  <a:txBody>
                    <a:bodyPr/>
                    <a:lstStyle/>
                    <a:p>
                      <a:pPr algn="ctr">
                        <a:defRPr sz="1800"/>
                      </a:pPr>
                      <a:r>
                        <a:rPr lang="fr-FR" sz="1400" b="1" dirty="0" err="1">
                          <a:sym typeface="Arial"/>
                        </a:rPr>
                        <a:t>UAntwerpen</a:t>
                      </a:r>
                      <a:endParaRPr sz="1400" b="1" dirty="0">
                        <a:sym typeface="Arial"/>
                      </a:endParaRPr>
                    </a:p>
                  </a:txBody>
                  <a:tcPr marL="20600" marR="20600" marT="20600" marB="20600" anchor="ctr"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lang="fr-FR" sz="1400" b="1" dirty="0">
                          <a:sym typeface="Arial"/>
                        </a:rPr>
                        <a:t>CONTRIBUTIVES</a:t>
                      </a:r>
                    </a:p>
                  </a:txBody>
                  <a:tcPr marL="20600" marR="20600" marT="20600" marB="206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chemeClr val="accent5">
                        <a:lumMod val="20000"/>
                        <a:lumOff val="80000"/>
                      </a:schemeClr>
                    </a:solidFill>
                  </a:tcPr>
                </a:tc>
                <a:tc>
                  <a:txBody>
                    <a:bodyPr/>
                    <a:lstStyle/>
                    <a:p>
                      <a:pPr algn="ctr">
                        <a:defRPr>
                          <a:sym typeface="Arial"/>
                        </a:defRPr>
                      </a:pPr>
                      <a:r>
                        <a:rPr lang="fr-FR" sz="1400" b="1" dirty="0"/>
                        <a:t>5</a:t>
                      </a:r>
                      <a:endParaRPr sz="1400" b="1" dirty="0"/>
                    </a:p>
                  </a:txBody>
                  <a:tcPr marL="20600" marR="20600" marT="20600" marB="20600"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chemeClr val="accent5">
                        <a:lumMod val="20000"/>
                        <a:lumOff val="80000"/>
                      </a:schemeClr>
                    </a:solidFill>
                  </a:tcPr>
                </a:tc>
                <a:tc>
                  <a:txBody>
                    <a:bodyPr/>
                    <a:lstStyle/>
                    <a:p>
                      <a:pPr algn="ctr">
                        <a:defRPr>
                          <a:sym typeface="Arial"/>
                        </a:defRPr>
                      </a:pPr>
                      <a:r>
                        <a:rPr lang="fr-FR" sz="1400" b="1" dirty="0"/>
                        <a:t>3</a:t>
                      </a:r>
                      <a:endParaRPr sz="1400" b="1" dirty="0"/>
                    </a:p>
                  </a:txBody>
                  <a:tcPr marL="20600" marR="20600" marT="20600" marB="206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chemeClr val="accent5">
                        <a:lumMod val="20000"/>
                        <a:lumOff val="80000"/>
                      </a:schemeClr>
                    </a:solidFill>
                  </a:tcPr>
                </a:tc>
                <a:tc>
                  <a:txBody>
                    <a:bodyPr/>
                    <a:lstStyle/>
                    <a:p>
                      <a:pPr algn="ctr">
                        <a:defRPr>
                          <a:sym typeface="Arial"/>
                        </a:defRPr>
                      </a:pPr>
                      <a:r>
                        <a:rPr lang="fr-FR" sz="1400" b="1" dirty="0"/>
                        <a:t>1</a:t>
                      </a:r>
                      <a:endParaRPr sz="1400" b="1" dirty="0"/>
                    </a:p>
                  </a:txBody>
                  <a:tcPr marL="20600" marR="20600" marT="20600" marB="20600" anchor="ctr" horzOverflow="overflow">
                    <a:lnL w="9525" cap="flat" cmpd="sng" algn="ctr">
                      <a:solidFill>
                        <a:srgbClr val="000000"/>
                      </a:solidFill>
                      <a:prstDash val="solid"/>
                      <a:round/>
                      <a:headEnd type="none" w="med" len="med"/>
                      <a:tailEnd type="none" w="med" len="med"/>
                    </a:lnL>
                    <a:lnR>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304285"/>
                  </a:ext>
                </a:extLst>
              </a:tr>
              <a:tr h="284289">
                <a:tc vMerge="1">
                  <a:txBody>
                    <a:bodyPr/>
                    <a:lstStyle/>
                    <a:p>
                      <a:pPr algn="ctr">
                        <a:defRPr sz="1800"/>
                      </a:pPr>
                      <a:endParaRPr sz="1400" b="1" dirty="0">
                        <a:sym typeface="Arial"/>
                      </a:endParaRPr>
                    </a:p>
                  </a:txBody>
                  <a:tcPr marL="20600" marR="20600" marT="20600" marB="20600" anchor="ctr"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lang="fr-FR" sz="1400" b="1" dirty="0">
                          <a:sym typeface="Arial"/>
                        </a:rPr>
                        <a:t>REQUESTED EC</a:t>
                      </a:r>
                    </a:p>
                  </a:txBody>
                  <a:tcPr marL="20600" marR="20600" marT="20600" marB="206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E2EFDA"/>
                    </a:solidFill>
                  </a:tcPr>
                </a:tc>
                <a:tc>
                  <a:txBody>
                    <a:bodyPr/>
                    <a:lstStyle/>
                    <a:p>
                      <a:pPr algn="ctr">
                        <a:defRPr>
                          <a:sym typeface="Arial"/>
                        </a:defRPr>
                      </a:pPr>
                      <a:r>
                        <a:rPr lang="fr-FR" sz="1400" b="1" dirty="0"/>
                        <a:t>0</a:t>
                      </a:r>
                      <a:endParaRPr sz="1400" b="1" dirty="0"/>
                    </a:p>
                  </a:txBody>
                  <a:tcPr marL="20600" marR="20600" marT="20600" marB="20600"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E2EFDA"/>
                    </a:solidFill>
                  </a:tcPr>
                </a:tc>
                <a:tc>
                  <a:txBody>
                    <a:bodyPr/>
                    <a:lstStyle/>
                    <a:p>
                      <a:pPr algn="ctr">
                        <a:defRPr>
                          <a:sym typeface="Arial"/>
                        </a:defRPr>
                      </a:pPr>
                      <a:r>
                        <a:rPr lang="fr-FR" sz="1400" b="1" dirty="0"/>
                        <a:t>0</a:t>
                      </a:r>
                      <a:endParaRPr sz="1400" b="1" dirty="0"/>
                    </a:p>
                  </a:txBody>
                  <a:tcPr marL="20600" marR="20600" marT="20600" marB="206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E2EFDA"/>
                    </a:solidFill>
                  </a:tcPr>
                </a:tc>
                <a:tc>
                  <a:txBody>
                    <a:bodyPr/>
                    <a:lstStyle/>
                    <a:p>
                      <a:pPr algn="ctr">
                        <a:defRPr>
                          <a:sym typeface="Arial"/>
                        </a:defRPr>
                      </a:pPr>
                      <a:r>
                        <a:rPr lang="fr-FR" sz="1400" b="1" dirty="0"/>
                        <a:t>0</a:t>
                      </a:r>
                      <a:endParaRPr sz="1400" b="1" dirty="0"/>
                    </a:p>
                  </a:txBody>
                  <a:tcPr marL="20600" marR="20600" marT="20600" marB="20600" anchor="ctr" horzOverflow="overflow">
                    <a:lnL w="9525" cap="flat" cmpd="sng" algn="ctr">
                      <a:solidFill>
                        <a:srgbClr val="000000"/>
                      </a:solidFill>
                      <a:prstDash val="solid"/>
                      <a:round/>
                      <a:headEnd type="none" w="med" len="med"/>
                      <a:tailEnd type="none" w="med" len="med"/>
                    </a:lnL>
                    <a:lnR>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752041489"/>
                  </a:ext>
                </a:extLst>
              </a:tr>
              <a:tr h="468215">
                <a:tc>
                  <a:txBody>
                    <a:bodyPr/>
                    <a:lstStyle/>
                    <a:p>
                      <a:pPr algn="ctr">
                        <a:defRPr sz="1800"/>
                      </a:pPr>
                      <a:r>
                        <a:rPr sz="1400" b="1">
                          <a:sym typeface="Arial"/>
                        </a:rPr>
                        <a:t>Total Person Months</a:t>
                      </a:r>
                    </a:p>
                  </a:txBody>
                  <a:tcPr marL="20600" marR="20600" marT="20600" marB="2060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D9E1F2"/>
                    </a:solidFill>
                  </a:tcPr>
                </a:tc>
                <a:tc>
                  <a:txBody>
                    <a:bodyPr/>
                    <a:lstStyle/>
                    <a:p>
                      <a:pPr algn="ctr">
                        <a:defRPr sz="1800"/>
                      </a:pPr>
                      <a:r>
                        <a:rPr sz="1400" b="1" dirty="0">
                          <a:sym typeface="Arial"/>
                        </a:rPr>
                        <a:t>CONTRIBUTIVES</a:t>
                      </a:r>
                    </a:p>
                  </a:txBody>
                  <a:tcPr marL="20600" marR="20600" marT="20600" marB="2060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D9E1F2"/>
                    </a:solidFill>
                  </a:tcPr>
                </a:tc>
                <a:tc>
                  <a:txBody>
                    <a:bodyPr/>
                    <a:lstStyle/>
                    <a:p>
                      <a:pPr algn="ctr">
                        <a:defRPr sz="1800"/>
                      </a:pPr>
                      <a:r>
                        <a:rPr lang="fr-FR" sz="1400" b="1" dirty="0">
                          <a:sym typeface="Arial"/>
                        </a:rPr>
                        <a:t>415</a:t>
                      </a:r>
                      <a:endParaRPr sz="1400" b="1" dirty="0">
                        <a:sym typeface="Arial"/>
                      </a:endParaRPr>
                    </a:p>
                  </a:txBody>
                  <a:tcPr marL="20600" marR="20600" marT="20600" marB="2060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D9E1F2"/>
                    </a:solidFill>
                  </a:tcPr>
                </a:tc>
                <a:tc>
                  <a:txBody>
                    <a:bodyPr/>
                    <a:lstStyle/>
                    <a:p>
                      <a:pPr algn="ctr">
                        <a:defRPr sz="1800"/>
                      </a:pPr>
                      <a:r>
                        <a:rPr lang="fr-FR" sz="1400" b="1" dirty="0">
                          <a:sym typeface="Arial"/>
                        </a:rPr>
                        <a:t>116,73</a:t>
                      </a:r>
                      <a:endParaRPr sz="1400" b="1" dirty="0">
                        <a:sym typeface="Arial"/>
                      </a:endParaRPr>
                    </a:p>
                  </a:txBody>
                  <a:tcPr marL="20600" marR="20600" marT="20600" marB="20600" anchor="ctr"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rgbClr val="D9E1F2"/>
                    </a:solidFill>
                  </a:tcPr>
                </a:tc>
                <a:tc>
                  <a:txBody>
                    <a:bodyPr/>
                    <a:lstStyle/>
                    <a:p>
                      <a:pPr algn="ctr">
                        <a:defRPr sz="1800"/>
                      </a:pPr>
                      <a:r>
                        <a:rPr lang="fr-FR" sz="1400" b="1" dirty="0">
                          <a:sym typeface="Arial"/>
                        </a:rPr>
                        <a:t>53,7</a:t>
                      </a:r>
                      <a:endParaRPr sz="1400" b="1" dirty="0">
                        <a:sym typeface="Arial"/>
                      </a:endParaRPr>
                    </a:p>
                  </a:txBody>
                  <a:tcPr marL="20600" marR="20600" marT="20600" marB="20600" anchor="ctr" horzOverflow="overflow">
                    <a:lnL w="12700">
                      <a:solidFill>
                        <a:srgbClr val="000000"/>
                      </a:solidFill>
                    </a:lnL>
                    <a:lnR>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0007"/>
                  </a:ext>
                </a:extLst>
              </a:tr>
              <a:tr h="468215">
                <a:tc>
                  <a:txBody>
                    <a:bodyPr/>
                    <a:lstStyle/>
                    <a:p>
                      <a:pPr algn="ctr">
                        <a:defRPr sz="1800"/>
                      </a:pPr>
                      <a:r>
                        <a:rPr sz="1400" b="1">
                          <a:sym typeface="Arial"/>
                        </a:rPr>
                        <a:t>Total Person Months</a:t>
                      </a:r>
                    </a:p>
                  </a:txBody>
                  <a:tcPr marL="20600" marR="20600" marT="20600" marB="2060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A"/>
                    </a:solidFill>
                  </a:tcPr>
                </a:tc>
                <a:tc>
                  <a:txBody>
                    <a:bodyPr/>
                    <a:lstStyle/>
                    <a:p>
                      <a:pPr algn="ctr">
                        <a:defRPr sz="1800"/>
                      </a:pPr>
                      <a:r>
                        <a:rPr sz="1400" b="1">
                          <a:sym typeface="Arial"/>
                        </a:rPr>
                        <a:t>REQUESTED EC</a:t>
                      </a:r>
                    </a:p>
                  </a:txBody>
                  <a:tcPr marL="20600" marR="20600" marT="20600" marB="2060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A"/>
                    </a:solidFill>
                  </a:tcPr>
                </a:tc>
                <a:tc>
                  <a:txBody>
                    <a:bodyPr/>
                    <a:lstStyle/>
                    <a:p>
                      <a:pPr algn="ctr">
                        <a:defRPr sz="1800"/>
                      </a:pPr>
                      <a:r>
                        <a:rPr lang="fr-FR" sz="1400" b="1" dirty="0">
                          <a:sym typeface="Arial"/>
                        </a:rPr>
                        <a:t>180</a:t>
                      </a:r>
                      <a:endParaRPr sz="1400" b="1" dirty="0">
                        <a:sym typeface="Arial"/>
                      </a:endParaRPr>
                    </a:p>
                  </a:txBody>
                  <a:tcPr marL="20600" marR="20600" marT="20600" marB="2060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A"/>
                    </a:solidFill>
                  </a:tcPr>
                </a:tc>
                <a:tc>
                  <a:txBody>
                    <a:bodyPr/>
                    <a:lstStyle/>
                    <a:p>
                      <a:pPr algn="ctr">
                        <a:defRPr sz="1800"/>
                      </a:pPr>
                      <a:r>
                        <a:rPr sz="1400" b="1" dirty="0">
                          <a:sym typeface="Arial"/>
                        </a:rPr>
                        <a:t>9</a:t>
                      </a:r>
                      <a:r>
                        <a:rPr lang="fr-FR" sz="1400" b="1" dirty="0">
                          <a:sym typeface="Arial"/>
                        </a:rPr>
                        <a:t>3,02</a:t>
                      </a:r>
                      <a:endParaRPr sz="1400" b="1" dirty="0">
                        <a:sym typeface="Arial"/>
                      </a:endParaRPr>
                    </a:p>
                  </a:txBody>
                  <a:tcPr marL="20600" marR="20600" marT="20600" marB="20600" anchor="ctr"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rgbClr val="E2EFDA"/>
                    </a:solidFill>
                  </a:tcPr>
                </a:tc>
                <a:tc>
                  <a:txBody>
                    <a:bodyPr/>
                    <a:lstStyle/>
                    <a:p>
                      <a:pPr algn="ctr">
                        <a:defRPr sz="1800"/>
                      </a:pPr>
                      <a:r>
                        <a:rPr lang="fr-FR" sz="1400" b="1" dirty="0">
                          <a:sym typeface="Arial"/>
                        </a:rPr>
                        <a:t>24,57</a:t>
                      </a:r>
                      <a:endParaRPr sz="1400" b="1" dirty="0">
                        <a:sym typeface="Arial"/>
                      </a:endParaRPr>
                    </a:p>
                  </a:txBody>
                  <a:tcPr marL="20600" marR="20600" marT="20600" marB="20600" anchor="ctr" horzOverflow="overflow">
                    <a:lnL w="12700">
                      <a:solidFill>
                        <a:srgbClr val="000000"/>
                      </a:solidFill>
                    </a:lnL>
                    <a:lnR>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8"/>
                  </a:ext>
                </a:extLst>
              </a:tr>
              <a:tr h="702345">
                <a:tc>
                  <a:txBody>
                    <a:bodyPr/>
                    <a:lstStyle/>
                    <a:p>
                      <a:pPr algn="ctr">
                        <a:defRPr sz="1800"/>
                      </a:pPr>
                      <a:r>
                        <a:rPr lang="fr-FR" sz="1400" b="1" dirty="0">
                          <a:sym typeface="Arial"/>
                        </a:rPr>
                        <a:t>TOTAL</a:t>
                      </a:r>
                      <a:r>
                        <a:rPr sz="1400" b="1" dirty="0">
                          <a:sym typeface="Arial"/>
                        </a:rPr>
                        <a:t> </a:t>
                      </a:r>
                    </a:p>
                  </a:txBody>
                  <a:tcPr marL="20600" marR="20600" marT="20600" marB="20600" anchor="ctr" horzOverflow="overflow">
                    <a:lnL>
                      <a:solidFill>
                        <a:srgbClr val="000000"/>
                      </a:solidFill>
                    </a:lnL>
                    <a:lnR>
                      <a:solidFill>
                        <a:srgbClr val="000000"/>
                      </a:solidFill>
                    </a:lnR>
                    <a:lnT w="12700">
                      <a:solidFill>
                        <a:srgbClr val="000000"/>
                      </a:solidFill>
                    </a:lnT>
                    <a:lnB>
                      <a:solidFill>
                        <a:srgbClr val="000000"/>
                      </a:solidFill>
                    </a:lnB>
                  </a:tcPr>
                </a:tc>
                <a:tc>
                  <a:txBody>
                    <a:bodyPr/>
                    <a:lstStyle/>
                    <a:p>
                      <a:pPr algn="ctr">
                        <a:defRPr sz="1800"/>
                      </a:pPr>
                      <a:r>
                        <a:rPr sz="1400" dirty="0">
                          <a:sym typeface="Arial"/>
                        </a:rPr>
                        <a:t> </a:t>
                      </a:r>
                    </a:p>
                  </a:txBody>
                  <a:tcPr marL="20600" marR="20600" marT="20600" marB="20600" anchor="ctr" horzOverflow="overflow">
                    <a:lnL>
                      <a:solidFill>
                        <a:srgbClr val="000000"/>
                      </a:solidFill>
                    </a:lnL>
                    <a:lnR w="12700">
                      <a:solidFill>
                        <a:srgbClr val="000000"/>
                      </a:solidFill>
                    </a:lnR>
                    <a:lnT w="12700">
                      <a:solidFill>
                        <a:srgbClr val="000000"/>
                      </a:solidFill>
                    </a:lnT>
                    <a:lnB>
                      <a:solidFill>
                        <a:srgbClr val="000000"/>
                      </a:solidFill>
                    </a:lnB>
                  </a:tcPr>
                </a:tc>
                <a:tc>
                  <a:txBody>
                    <a:bodyPr/>
                    <a:lstStyle/>
                    <a:p>
                      <a:pPr algn="ctr">
                        <a:defRPr sz="1800"/>
                      </a:pPr>
                      <a:r>
                        <a:rPr lang="fr-FR" sz="1400" b="1" dirty="0">
                          <a:sym typeface="Arial"/>
                        </a:rPr>
                        <a:t>595</a:t>
                      </a:r>
                      <a:endParaRPr sz="1400" b="1" dirty="0">
                        <a:sym typeface="Arial"/>
                      </a:endParaRPr>
                    </a:p>
                  </a:txBody>
                  <a:tcPr marL="20600" marR="20600" marT="20600" marB="2060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00"/>
                    </a:solidFill>
                  </a:tcPr>
                </a:tc>
                <a:tc>
                  <a:txBody>
                    <a:bodyPr/>
                    <a:lstStyle/>
                    <a:p>
                      <a:pPr algn="ctr">
                        <a:defRPr sz="1800"/>
                      </a:pPr>
                      <a:r>
                        <a:rPr sz="1400" b="1" dirty="0">
                          <a:sym typeface="Arial"/>
                        </a:rPr>
                        <a:t>2</a:t>
                      </a:r>
                      <a:r>
                        <a:rPr lang="fr-FR" sz="1400" b="1" dirty="0">
                          <a:sym typeface="Arial"/>
                        </a:rPr>
                        <a:t>09,75</a:t>
                      </a:r>
                      <a:endParaRPr sz="1400" b="1" dirty="0">
                        <a:sym typeface="Arial"/>
                      </a:endParaRPr>
                    </a:p>
                  </a:txBody>
                  <a:tcPr marL="20600" marR="20600" marT="20600" marB="20600" anchor="ctr"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rgbClr val="FFFF00"/>
                    </a:solidFill>
                  </a:tcPr>
                </a:tc>
                <a:tc>
                  <a:txBody>
                    <a:bodyPr/>
                    <a:lstStyle/>
                    <a:p>
                      <a:pPr algn="ctr">
                        <a:defRPr sz="1800"/>
                      </a:pPr>
                      <a:r>
                        <a:rPr lang="fr-FR" sz="1400" b="1" dirty="0">
                          <a:sym typeface="Arial"/>
                        </a:rPr>
                        <a:t>78,27</a:t>
                      </a:r>
                      <a:endParaRPr sz="1400" b="1" dirty="0">
                        <a:sym typeface="Arial"/>
                      </a:endParaRPr>
                    </a:p>
                  </a:txBody>
                  <a:tcPr marL="20600" marR="20600" marT="20600" marB="20600" anchor="ctr" horzOverflow="overflow">
                    <a:lnL w="12700">
                      <a:solidFill>
                        <a:srgbClr val="000000"/>
                      </a:solidFill>
                    </a:lnL>
                    <a:lnR>
                      <a:solidFill>
                        <a:srgbClr val="000000"/>
                      </a:solidFill>
                    </a:lnR>
                    <a:lnT w="12700" cap="flat" cmpd="sng" algn="ctr">
                      <a:solidFill>
                        <a:srgbClr val="000000"/>
                      </a:solidFill>
                      <a:prstDash val="solid"/>
                      <a:round/>
                      <a:headEnd type="none" w="med" len="med"/>
                      <a:tailEnd type="none" w="med" len="med"/>
                    </a:lnT>
                    <a:lnB w="12700">
                      <a:solidFill>
                        <a:srgbClr val="000000"/>
                      </a:solidFill>
                    </a:lnB>
                    <a:solidFill>
                      <a:srgbClr val="FFFF00"/>
                    </a:solidFill>
                  </a:tcPr>
                </a:tc>
                <a:extLst>
                  <a:ext uri="{0D108BD9-81ED-4DB2-BD59-A6C34878D82A}">
                    <a16:rowId xmlns:a16="http://schemas.microsoft.com/office/drawing/2014/main" val="10009"/>
                  </a:ext>
                </a:extLst>
              </a:tr>
            </a:tbl>
          </a:graphicData>
        </a:graphic>
      </p:graphicFrame>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Google Shape;153;p7"/>
          <p:cNvSpPr txBox="1"/>
          <p:nvPr/>
        </p:nvSpPr>
        <p:spPr>
          <a:xfrm>
            <a:off x="7090194" y="6311968"/>
            <a:ext cx="4023301" cy="30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spAutoFit/>
          </a:bodyPr>
          <a:lstStyle/>
          <a:p>
            <a:pPr algn="ctr">
              <a:defRPr i="1">
                <a:solidFill>
                  <a:srgbClr val="888888"/>
                </a:solidFill>
                <a:latin typeface="Calibri"/>
                <a:ea typeface="Calibri"/>
                <a:cs typeface="Calibri"/>
                <a:sym typeface="Calibri"/>
              </a:defRPr>
            </a:pPr>
            <a:r>
              <a:t>Project: 101079696 — ET-PP,  2</a:t>
            </a:r>
            <a:r>
              <a:rPr baseline="30000"/>
              <a:t>nd</a:t>
            </a:r>
            <a:r>
              <a:t> review meeting</a:t>
            </a:r>
          </a:p>
        </p:txBody>
      </p:sp>
      <p:sp>
        <p:nvSpPr>
          <p:cNvPr id="264" name="Google Shape;154;p7"/>
          <p:cNvSpPr txBox="1">
            <a:spLocks noGrp="1"/>
          </p:cNvSpPr>
          <p:nvPr>
            <p:ph type="sldNum" sz="quarter" idx="4294967295"/>
          </p:nvPr>
        </p:nvSpPr>
        <p:spPr>
          <a:xfrm>
            <a:off x="11603012" y="6292018"/>
            <a:ext cx="284332" cy="307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400"/>
            </a:lvl1pPr>
          </a:lstStyle>
          <a:p>
            <a:fld id="{86CB4B4D-7CA3-9044-876B-883B54F8677D}" type="slidenum">
              <a:rPr/>
              <a:t>13</a:t>
            </a:fld>
            <a:endParaRPr/>
          </a:p>
        </p:txBody>
      </p:sp>
      <p:sp>
        <p:nvSpPr>
          <p:cNvPr id="265" name="Google Shape;155;p7"/>
          <p:cNvSpPr/>
          <p:nvPr/>
        </p:nvSpPr>
        <p:spPr>
          <a:xfrm>
            <a:off x="304800" y="540799"/>
            <a:ext cx="11588700" cy="1"/>
          </a:xfrm>
          <a:prstGeom prst="line">
            <a:avLst/>
          </a:prstGeom>
          <a:ln>
            <a:solidFill>
              <a:srgbClr val="0000CC"/>
            </a:solidFill>
            <a:miter/>
          </a:ln>
        </p:spPr>
        <p:txBody>
          <a:bodyPr lIns="45719" rIns="45719"/>
          <a:lstStyle/>
          <a:p>
            <a:endParaRPr/>
          </a:p>
        </p:txBody>
      </p:sp>
      <p:sp>
        <p:nvSpPr>
          <p:cNvPr id="266" name="Google Shape;156;p7"/>
          <p:cNvSpPr/>
          <p:nvPr/>
        </p:nvSpPr>
        <p:spPr>
          <a:xfrm>
            <a:off x="304800" y="226483"/>
            <a:ext cx="11588700" cy="1"/>
          </a:xfrm>
          <a:prstGeom prst="line">
            <a:avLst/>
          </a:prstGeom>
          <a:ln>
            <a:solidFill>
              <a:srgbClr val="0000CC"/>
            </a:solidFill>
            <a:miter/>
          </a:ln>
        </p:spPr>
        <p:txBody>
          <a:bodyPr lIns="45719" rIns="45719"/>
          <a:lstStyle/>
          <a:p>
            <a:endParaRPr/>
          </a:p>
        </p:txBody>
      </p:sp>
      <p:sp>
        <p:nvSpPr>
          <p:cNvPr id="267" name="Google Shape;157;p7"/>
          <p:cNvSpPr/>
          <p:nvPr/>
        </p:nvSpPr>
        <p:spPr>
          <a:xfrm>
            <a:off x="304800" y="6696409"/>
            <a:ext cx="11570700" cy="16499"/>
          </a:xfrm>
          <a:prstGeom prst="line">
            <a:avLst/>
          </a:prstGeom>
          <a:ln>
            <a:solidFill>
              <a:srgbClr val="0000CC"/>
            </a:solidFill>
            <a:miter/>
          </a:ln>
        </p:spPr>
        <p:txBody>
          <a:bodyPr lIns="45719" rIns="45719"/>
          <a:lstStyle/>
          <a:p>
            <a:endParaRPr/>
          </a:p>
        </p:txBody>
      </p:sp>
      <p:sp>
        <p:nvSpPr>
          <p:cNvPr id="268" name="Google Shape;158;p7"/>
          <p:cNvSpPr/>
          <p:nvPr/>
        </p:nvSpPr>
        <p:spPr>
          <a:xfrm>
            <a:off x="304800" y="6227566"/>
            <a:ext cx="11570701" cy="30902"/>
          </a:xfrm>
          <a:prstGeom prst="line">
            <a:avLst/>
          </a:prstGeom>
          <a:ln>
            <a:solidFill>
              <a:srgbClr val="0000CC"/>
            </a:solidFill>
            <a:miter/>
          </a:ln>
        </p:spPr>
        <p:txBody>
          <a:bodyPr lIns="45719" rIns="45719"/>
          <a:lstStyle/>
          <a:p>
            <a:endParaRPr/>
          </a:p>
        </p:txBody>
      </p:sp>
      <p:sp>
        <p:nvSpPr>
          <p:cNvPr id="269" name="Google Shape;159;p7"/>
          <p:cNvSpPr txBox="1"/>
          <p:nvPr/>
        </p:nvSpPr>
        <p:spPr>
          <a:xfrm>
            <a:off x="8465408" y="295642"/>
            <a:ext cx="3410101" cy="20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50" tIns="18050" rIns="18050" bIns="18050">
            <a:spAutoFit/>
          </a:bodyPr>
          <a:lstStyle/>
          <a:p>
            <a:pPr algn="r">
              <a:lnSpc>
                <a:spcPct val="80000"/>
              </a:lnSpc>
              <a:defRPr sz="1100">
                <a:solidFill>
                  <a:srgbClr val="0000CC"/>
                </a:solidFill>
                <a:latin typeface="Schibsted Grotesk"/>
                <a:ea typeface="Schibsted Grotesk"/>
                <a:cs typeface="Schibsted Grotesk"/>
                <a:sym typeface="Schibsted Grotesk"/>
              </a:defRPr>
            </a:pPr>
            <a:r>
              <a:t>2</a:t>
            </a:r>
            <a:r>
              <a:rPr baseline="30000"/>
              <a:t>nd</a:t>
            </a:r>
            <a:r>
              <a:t> review meeting (RP2) — 15.05.2024</a:t>
            </a:r>
          </a:p>
        </p:txBody>
      </p:sp>
      <p:pic>
        <p:nvPicPr>
          <p:cNvPr id="270" name="Google Shape;160;p7" descr="Google Shape;160;p7"/>
          <p:cNvPicPr>
            <a:picLocks noChangeAspect="1"/>
          </p:cNvPicPr>
          <p:nvPr/>
        </p:nvPicPr>
        <p:blipFill>
          <a:blip r:embed="rId2"/>
          <a:stretch>
            <a:fillRect/>
          </a:stretch>
        </p:blipFill>
        <p:spPr>
          <a:xfrm>
            <a:off x="304800" y="6337032"/>
            <a:ext cx="1505970" cy="280801"/>
          </a:xfrm>
          <a:prstGeom prst="rect">
            <a:avLst/>
          </a:prstGeom>
          <a:ln w="12700">
            <a:miter lim="400000"/>
          </a:ln>
        </p:spPr>
      </p:pic>
      <p:sp>
        <p:nvSpPr>
          <p:cNvPr id="271" name="Google Shape;161;p7"/>
          <p:cNvSpPr txBox="1">
            <a:spLocks noGrp="1"/>
          </p:cNvSpPr>
          <p:nvPr>
            <p:ph type="title"/>
          </p:nvPr>
        </p:nvSpPr>
        <p:spPr>
          <a:xfrm>
            <a:off x="313799" y="536037"/>
            <a:ext cx="11564402" cy="792901"/>
          </a:xfrm>
          <a:prstGeom prst="rect">
            <a:avLst/>
          </a:prstGeom>
        </p:spPr>
        <p:txBody>
          <a:bodyPr/>
          <a:lstStyle/>
          <a:p>
            <a:r>
              <a:t>WP5: Outlook and perspectives</a:t>
            </a:r>
          </a:p>
        </p:txBody>
      </p:sp>
      <p:sp>
        <p:nvSpPr>
          <p:cNvPr id="272" name="Google Shape;163;p7"/>
          <p:cNvSpPr txBox="1"/>
          <p:nvPr/>
        </p:nvSpPr>
        <p:spPr>
          <a:xfrm>
            <a:off x="304800" y="264838"/>
            <a:ext cx="5562600" cy="232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75" tIns="33875" rIns="33875" bIns="33875">
            <a:spAutoFit/>
          </a:bodyPr>
          <a:lstStyle>
            <a:lvl1pPr>
              <a:lnSpc>
                <a:spcPct val="115000"/>
              </a:lnSpc>
              <a:spcBef>
                <a:spcPts val="2400"/>
              </a:spcBef>
              <a:defRPr sz="1100">
                <a:solidFill>
                  <a:srgbClr val="0000CC"/>
                </a:solidFill>
                <a:latin typeface="Schibsted Grotesk"/>
                <a:ea typeface="Schibsted Grotesk"/>
                <a:cs typeface="Schibsted Grotesk"/>
                <a:sym typeface="Schibsted Grotesk"/>
              </a:defRPr>
            </a:lvl1pPr>
          </a:lstStyle>
          <a:p>
            <a:r>
              <a:t>Preparatory Phase for the Einstein Telescope Gravitational Wave Observatory</a:t>
            </a:r>
          </a:p>
        </p:txBody>
      </p:sp>
      <p:sp>
        <p:nvSpPr>
          <p:cNvPr id="273" name="Google Shape;121;p7"/>
          <p:cNvSpPr txBox="1"/>
          <p:nvPr/>
        </p:nvSpPr>
        <p:spPr>
          <a:xfrm>
            <a:off x="254074" y="1533864"/>
            <a:ext cx="11348938" cy="40933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p>
            <a:pPr marL="342900" indent="-342900">
              <a:buClr>
                <a:srgbClr val="000000"/>
              </a:buClr>
              <a:buSzPts val="2000"/>
              <a:buChar char="-"/>
              <a:defRPr sz="2000"/>
            </a:pPr>
            <a:r>
              <a:rPr dirty="0"/>
              <a:t>For Project Office and Engineering Department lots of progress has been done during this phase 1 and during this period.</a:t>
            </a:r>
          </a:p>
          <a:p>
            <a:pPr marL="342900" indent="-342900">
              <a:buClr>
                <a:srgbClr val="000000"/>
              </a:buClr>
              <a:buSzPts val="2000"/>
              <a:buChar char="-"/>
              <a:defRPr sz="2000"/>
            </a:pPr>
            <a:r>
              <a:rPr dirty="0"/>
              <a:t>All deliverables have been produced and validated or in the process been validated. (D5.1 to D5.5)</a:t>
            </a:r>
          </a:p>
          <a:p>
            <a:pPr marL="342900" indent="-342900">
              <a:buClr>
                <a:srgbClr val="000000"/>
              </a:buClr>
              <a:buSzPts val="2000"/>
              <a:buChar char="-"/>
              <a:defRPr sz="2000"/>
            </a:pPr>
            <a:r>
              <a:rPr dirty="0"/>
              <a:t>Lots of process/tools have been deployed for the Project Office and in process been evaluated or validated, a positive feedback from ET </a:t>
            </a:r>
            <a:r>
              <a:rPr dirty="0" err="1"/>
              <a:t>collaborat</a:t>
            </a:r>
            <a:r>
              <a:rPr lang="fr-FR" dirty="0"/>
              <a:t>o</a:t>
            </a:r>
            <a:r>
              <a:rPr dirty="0" err="1"/>
              <a:t>rs</a:t>
            </a:r>
            <a:r>
              <a:rPr dirty="0"/>
              <a:t> and ETO management of these project management deployments. (PBS, WBS in progress, does not exist for the moment, Configuration Data-</a:t>
            </a:r>
            <a:r>
              <a:rPr dirty="0" err="1"/>
              <a:t>Base,Risks</a:t>
            </a:r>
            <a:r>
              <a:rPr dirty="0"/>
              <a:t> assessment, Schedule, QA,…)</a:t>
            </a:r>
          </a:p>
          <a:p>
            <a:pPr marL="342900" indent="-342900">
              <a:buClr>
                <a:srgbClr val="000000"/>
              </a:buClr>
              <a:buSzPts val="2000"/>
              <a:buChar char="-"/>
              <a:defRPr sz="2000"/>
            </a:pPr>
            <a:r>
              <a:rPr dirty="0"/>
              <a:t>The Engineering Department has made significant progress in establishing itself as a functional entity. While not yet fully operational, it is on the right trajectory. The primary focus remains on Preparatory Phase 1, which ends with the site selection and principal approval for the Einstein Telescope’s construction. </a:t>
            </a:r>
          </a:p>
          <a:p>
            <a:pPr marL="342900" indent="-342900">
              <a:buClr>
                <a:srgbClr val="000000"/>
              </a:buClr>
              <a:buSzPts val="2000"/>
              <a:buChar char="-"/>
              <a:defRPr sz="2000"/>
            </a:pPr>
            <a:r>
              <a:rPr dirty="0"/>
              <a:t>The risks are identified and mitigation actions in progress.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3B357-9AEE-7BF4-2795-36E310A3BDC8}"/>
            </a:ext>
          </a:extLst>
        </p:cNvPr>
        <p:cNvGrpSpPr/>
        <p:nvPr/>
      </p:nvGrpSpPr>
      <p:grpSpPr>
        <a:xfrm>
          <a:off x="0" y="0"/>
          <a:ext cx="0" cy="0"/>
          <a:chOff x="0" y="0"/>
          <a:chExt cx="0" cy="0"/>
        </a:xfrm>
      </p:grpSpPr>
      <p:sp>
        <p:nvSpPr>
          <p:cNvPr id="263" name="Google Shape;153;p7">
            <a:extLst>
              <a:ext uri="{FF2B5EF4-FFF2-40B4-BE49-F238E27FC236}">
                <a16:creationId xmlns:a16="http://schemas.microsoft.com/office/drawing/2014/main" id="{7694A704-A5DE-7C8D-ED63-CE732D337907}"/>
              </a:ext>
            </a:extLst>
          </p:cNvPr>
          <p:cNvSpPr txBox="1"/>
          <p:nvPr/>
        </p:nvSpPr>
        <p:spPr>
          <a:xfrm>
            <a:off x="7090194" y="6311968"/>
            <a:ext cx="4023301" cy="307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chor="ctr">
            <a:spAutoFit/>
          </a:bodyPr>
          <a:lstStyle/>
          <a:p>
            <a:pPr algn="ctr">
              <a:defRPr i="1">
                <a:solidFill>
                  <a:srgbClr val="888888"/>
                </a:solidFill>
                <a:latin typeface="Calibri"/>
                <a:ea typeface="Calibri"/>
                <a:cs typeface="Calibri"/>
                <a:sym typeface="Calibri"/>
              </a:defRPr>
            </a:pPr>
            <a:r>
              <a:t>Project: 101079696 — ET-PP,  2</a:t>
            </a:r>
            <a:r>
              <a:rPr baseline="30000"/>
              <a:t>nd</a:t>
            </a:r>
            <a:r>
              <a:t> review meeting</a:t>
            </a:r>
          </a:p>
        </p:txBody>
      </p:sp>
      <p:sp>
        <p:nvSpPr>
          <p:cNvPr id="264" name="Google Shape;154;p7">
            <a:extLst>
              <a:ext uri="{FF2B5EF4-FFF2-40B4-BE49-F238E27FC236}">
                <a16:creationId xmlns:a16="http://schemas.microsoft.com/office/drawing/2014/main" id="{97D8B391-D42C-026B-1D97-ED0EACBBCC52}"/>
              </a:ext>
            </a:extLst>
          </p:cNvPr>
          <p:cNvSpPr txBox="1">
            <a:spLocks noGrp="1"/>
          </p:cNvSpPr>
          <p:nvPr>
            <p:ph type="sldNum" sz="quarter" idx="4294967295"/>
          </p:nvPr>
        </p:nvSpPr>
        <p:spPr>
          <a:xfrm>
            <a:off x="11603012" y="6292018"/>
            <a:ext cx="284332" cy="3073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400"/>
            </a:lvl1pPr>
          </a:lstStyle>
          <a:p>
            <a:fld id="{86CB4B4D-7CA3-9044-876B-883B54F8677D}" type="slidenum">
              <a:rPr/>
              <a:t>14</a:t>
            </a:fld>
            <a:endParaRPr/>
          </a:p>
        </p:txBody>
      </p:sp>
      <p:sp>
        <p:nvSpPr>
          <p:cNvPr id="265" name="Google Shape;155;p7">
            <a:extLst>
              <a:ext uri="{FF2B5EF4-FFF2-40B4-BE49-F238E27FC236}">
                <a16:creationId xmlns:a16="http://schemas.microsoft.com/office/drawing/2014/main" id="{21287E27-4DFD-4582-F522-58B8DCFF0AA1}"/>
              </a:ext>
            </a:extLst>
          </p:cNvPr>
          <p:cNvSpPr/>
          <p:nvPr/>
        </p:nvSpPr>
        <p:spPr>
          <a:xfrm>
            <a:off x="304800" y="540799"/>
            <a:ext cx="11588700" cy="1"/>
          </a:xfrm>
          <a:prstGeom prst="line">
            <a:avLst/>
          </a:prstGeom>
          <a:ln>
            <a:solidFill>
              <a:srgbClr val="0000CC"/>
            </a:solidFill>
            <a:miter/>
          </a:ln>
        </p:spPr>
        <p:txBody>
          <a:bodyPr lIns="45719" rIns="45719"/>
          <a:lstStyle/>
          <a:p>
            <a:endParaRPr/>
          </a:p>
        </p:txBody>
      </p:sp>
      <p:sp>
        <p:nvSpPr>
          <p:cNvPr id="266" name="Google Shape;156;p7">
            <a:extLst>
              <a:ext uri="{FF2B5EF4-FFF2-40B4-BE49-F238E27FC236}">
                <a16:creationId xmlns:a16="http://schemas.microsoft.com/office/drawing/2014/main" id="{35DF3548-137E-C128-5056-D9955113E3EC}"/>
              </a:ext>
            </a:extLst>
          </p:cNvPr>
          <p:cNvSpPr/>
          <p:nvPr/>
        </p:nvSpPr>
        <p:spPr>
          <a:xfrm>
            <a:off x="304800" y="226483"/>
            <a:ext cx="11588700" cy="1"/>
          </a:xfrm>
          <a:prstGeom prst="line">
            <a:avLst/>
          </a:prstGeom>
          <a:ln>
            <a:solidFill>
              <a:srgbClr val="0000CC"/>
            </a:solidFill>
            <a:miter/>
          </a:ln>
        </p:spPr>
        <p:txBody>
          <a:bodyPr lIns="45719" rIns="45719"/>
          <a:lstStyle/>
          <a:p>
            <a:endParaRPr/>
          </a:p>
        </p:txBody>
      </p:sp>
      <p:sp>
        <p:nvSpPr>
          <p:cNvPr id="267" name="Google Shape;157;p7">
            <a:extLst>
              <a:ext uri="{FF2B5EF4-FFF2-40B4-BE49-F238E27FC236}">
                <a16:creationId xmlns:a16="http://schemas.microsoft.com/office/drawing/2014/main" id="{7C9DDBF3-147D-4438-E58D-B24EF96DB6F4}"/>
              </a:ext>
            </a:extLst>
          </p:cNvPr>
          <p:cNvSpPr/>
          <p:nvPr/>
        </p:nvSpPr>
        <p:spPr>
          <a:xfrm>
            <a:off x="304800" y="6696409"/>
            <a:ext cx="11570700" cy="16499"/>
          </a:xfrm>
          <a:prstGeom prst="line">
            <a:avLst/>
          </a:prstGeom>
          <a:ln>
            <a:solidFill>
              <a:srgbClr val="0000CC"/>
            </a:solidFill>
            <a:miter/>
          </a:ln>
        </p:spPr>
        <p:txBody>
          <a:bodyPr lIns="45719" rIns="45719"/>
          <a:lstStyle/>
          <a:p>
            <a:endParaRPr/>
          </a:p>
        </p:txBody>
      </p:sp>
      <p:sp>
        <p:nvSpPr>
          <p:cNvPr id="268" name="Google Shape;158;p7">
            <a:extLst>
              <a:ext uri="{FF2B5EF4-FFF2-40B4-BE49-F238E27FC236}">
                <a16:creationId xmlns:a16="http://schemas.microsoft.com/office/drawing/2014/main" id="{C2FB4FF2-192F-A969-E56A-F804B81B0342}"/>
              </a:ext>
            </a:extLst>
          </p:cNvPr>
          <p:cNvSpPr/>
          <p:nvPr/>
        </p:nvSpPr>
        <p:spPr>
          <a:xfrm>
            <a:off x="304800" y="6227566"/>
            <a:ext cx="11570701" cy="30902"/>
          </a:xfrm>
          <a:prstGeom prst="line">
            <a:avLst/>
          </a:prstGeom>
          <a:ln>
            <a:solidFill>
              <a:srgbClr val="0000CC"/>
            </a:solidFill>
            <a:miter/>
          </a:ln>
        </p:spPr>
        <p:txBody>
          <a:bodyPr lIns="45719" rIns="45719"/>
          <a:lstStyle/>
          <a:p>
            <a:endParaRPr/>
          </a:p>
        </p:txBody>
      </p:sp>
      <p:sp>
        <p:nvSpPr>
          <p:cNvPr id="269" name="Google Shape;159;p7">
            <a:extLst>
              <a:ext uri="{FF2B5EF4-FFF2-40B4-BE49-F238E27FC236}">
                <a16:creationId xmlns:a16="http://schemas.microsoft.com/office/drawing/2014/main" id="{BEE8442C-436A-6E28-0E4C-475C2CFE5D5F}"/>
              </a:ext>
            </a:extLst>
          </p:cNvPr>
          <p:cNvSpPr txBox="1"/>
          <p:nvPr/>
        </p:nvSpPr>
        <p:spPr>
          <a:xfrm>
            <a:off x="8465408" y="295642"/>
            <a:ext cx="3410101" cy="20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050" tIns="18050" rIns="18050" bIns="18050">
            <a:spAutoFit/>
          </a:bodyPr>
          <a:lstStyle/>
          <a:p>
            <a:pPr algn="r">
              <a:lnSpc>
                <a:spcPct val="80000"/>
              </a:lnSpc>
              <a:defRPr sz="1100">
                <a:solidFill>
                  <a:srgbClr val="0000CC"/>
                </a:solidFill>
                <a:latin typeface="Schibsted Grotesk"/>
                <a:ea typeface="Schibsted Grotesk"/>
                <a:cs typeface="Schibsted Grotesk"/>
                <a:sym typeface="Schibsted Grotesk"/>
              </a:defRPr>
            </a:pPr>
            <a:r>
              <a:t>2</a:t>
            </a:r>
            <a:r>
              <a:rPr baseline="30000"/>
              <a:t>nd</a:t>
            </a:r>
            <a:r>
              <a:t> review meeting (RP2) — 15.05.2024</a:t>
            </a:r>
          </a:p>
        </p:txBody>
      </p:sp>
      <p:pic>
        <p:nvPicPr>
          <p:cNvPr id="270" name="Google Shape;160;p7" descr="Google Shape;160;p7">
            <a:extLst>
              <a:ext uri="{FF2B5EF4-FFF2-40B4-BE49-F238E27FC236}">
                <a16:creationId xmlns:a16="http://schemas.microsoft.com/office/drawing/2014/main" id="{B8EA7D2A-B46D-9F22-3B43-355A39D52BBC}"/>
              </a:ext>
            </a:extLst>
          </p:cNvPr>
          <p:cNvPicPr>
            <a:picLocks noChangeAspect="1"/>
          </p:cNvPicPr>
          <p:nvPr/>
        </p:nvPicPr>
        <p:blipFill>
          <a:blip r:embed="rId2"/>
          <a:stretch>
            <a:fillRect/>
          </a:stretch>
        </p:blipFill>
        <p:spPr>
          <a:xfrm>
            <a:off x="304800" y="6337032"/>
            <a:ext cx="1505970" cy="280801"/>
          </a:xfrm>
          <a:prstGeom prst="rect">
            <a:avLst/>
          </a:prstGeom>
          <a:ln w="12700">
            <a:miter lim="400000"/>
          </a:ln>
        </p:spPr>
      </p:pic>
      <p:sp>
        <p:nvSpPr>
          <p:cNvPr id="271" name="Google Shape;161;p7">
            <a:extLst>
              <a:ext uri="{FF2B5EF4-FFF2-40B4-BE49-F238E27FC236}">
                <a16:creationId xmlns:a16="http://schemas.microsoft.com/office/drawing/2014/main" id="{B8CEE0F3-7B03-9A96-D118-681248BAE2F3}"/>
              </a:ext>
            </a:extLst>
          </p:cNvPr>
          <p:cNvSpPr txBox="1">
            <a:spLocks noGrp="1"/>
          </p:cNvSpPr>
          <p:nvPr>
            <p:ph type="title"/>
          </p:nvPr>
        </p:nvSpPr>
        <p:spPr>
          <a:xfrm>
            <a:off x="152400" y="536037"/>
            <a:ext cx="11875500" cy="792901"/>
          </a:xfrm>
          <a:prstGeom prst="rect">
            <a:avLst/>
          </a:prstGeom>
        </p:spPr>
        <p:txBody>
          <a:bodyPr>
            <a:normAutofit/>
          </a:bodyPr>
          <a:lstStyle/>
          <a:p>
            <a:r>
              <a:rPr dirty="0"/>
              <a:t>WP5:</a:t>
            </a:r>
            <a:r>
              <a:rPr lang="fr-FR" dirty="0"/>
              <a:t> Engineering </a:t>
            </a:r>
            <a:r>
              <a:rPr lang="fr-FR" dirty="0" err="1"/>
              <a:t>Department</a:t>
            </a:r>
            <a:endParaRPr dirty="0"/>
          </a:p>
        </p:txBody>
      </p:sp>
      <p:sp>
        <p:nvSpPr>
          <p:cNvPr id="272" name="Google Shape;163;p7">
            <a:extLst>
              <a:ext uri="{FF2B5EF4-FFF2-40B4-BE49-F238E27FC236}">
                <a16:creationId xmlns:a16="http://schemas.microsoft.com/office/drawing/2014/main" id="{D1BED762-1B90-170D-D74F-B1D1892F54DE}"/>
              </a:ext>
            </a:extLst>
          </p:cNvPr>
          <p:cNvSpPr txBox="1"/>
          <p:nvPr/>
        </p:nvSpPr>
        <p:spPr>
          <a:xfrm>
            <a:off x="304800" y="264838"/>
            <a:ext cx="5562600" cy="2328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3875" tIns="33875" rIns="33875" bIns="33875">
            <a:spAutoFit/>
          </a:bodyPr>
          <a:lstStyle>
            <a:lvl1pPr>
              <a:lnSpc>
                <a:spcPct val="115000"/>
              </a:lnSpc>
              <a:spcBef>
                <a:spcPts val="2400"/>
              </a:spcBef>
              <a:defRPr sz="1100">
                <a:solidFill>
                  <a:srgbClr val="0000CC"/>
                </a:solidFill>
                <a:latin typeface="Schibsted Grotesk"/>
                <a:ea typeface="Schibsted Grotesk"/>
                <a:cs typeface="Schibsted Grotesk"/>
                <a:sym typeface="Schibsted Grotesk"/>
              </a:defRPr>
            </a:lvl1pPr>
          </a:lstStyle>
          <a:p>
            <a:r>
              <a:t>Preparatory Phase for the Einstein Telescope Gravitational Wave Observatory</a:t>
            </a:r>
          </a:p>
        </p:txBody>
      </p:sp>
      <p:pic>
        <p:nvPicPr>
          <p:cNvPr id="7" name="Picture 6">
            <a:extLst>
              <a:ext uri="{FF2B5EF4-FFF2-40B4-BE49-F238E27FC236}">
                <a16:creationId xmlns:a16="http://schemas.microsoft.com/office/drawing/2014/main" id="{85FF812B-A2E4-E577-E6B3-449420E071EA}"/>
              </a:ext>
            </a:extLst>
          </p:cNvPr>
          <p:cNvPicPr>
            <a:picLocks noChangeAspect="1"/>
          </p:cNvPicPr>
          <p:nvPr/>
        </p:nvPicPr>
        <p:blipFill rotWithShape="1">
          <a:blip r:embed="rId3">
            <a:extLst>
              <a:ext uri="{28A0092B-C50C-407E-A947-70E740481C1C}">
                <a14:useLocalDpi xmlns:a14="http://schemas.microsoft.com/office/drawing/2010/main" val="0"/>
              </a:ext>
            </a:extLst>
          </a:blip>
          <a:srcRect l="19421" t="546" r="23519" b="13710"/>
          <a:stretch/>
        </p:blipFill>
        <p:spPr>
          <a:xfrm>
            <a:off x="5045502" y="4788098"/>
            <a:ext cx="1371600" cy="1371600"/>
          </a:xfrm>
          <a:prstGeom prst="ellipse">
            <a:avLst/>
          </a:prstGeom>
        </p:spPr>
      </p:pic>
      <p:pic>
        <p:nvPicPr>
          <p:cNvPr id="9" name="Picture 8">
            <a:extLst>
              <a:ext uri="{FF2B5EF4-FFF2-40B4-BE49-F238E27FC236}">
                <a16:creationId xmlns:a16="http://schemas.microsoft.com/office/drawing/2014/main" id="{16A1EE52-17F7-8E6C-2FBB-91C72AB3A9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8150" y="3473742"/>
            <a:ext cx="1371600" cy="1371600"/>
          </a:xfrm>
          <a:prstGeom prst="ellipse">
            <a:avLst/>
          </a:prstGeom>
        </p:spPr>
      </p:pic>
      <p:pic>
        <p:nvPicPr>
          <p:cNvPr id="12" name="Picture 11">
            <a:extLst>
              <a:ext uri="{FF2B5EF4-FFF2-40B4-BE49-F238E27FC236}">
                <a16:creationId xmlns:a16="http://schemas.microsoft.com/office/drawing/2014/main" id="{8FA246FA-5A00-722F-6145-79353CE56782}"/>
              </a:ext>
            </a:extLst>
          </p:cNvPr>
          <p:cNvPicPr>
            <a:picLocks noChangeAspect="1"/>
          </p:cNvPicPr>
          <p:nvPr/>
        </p:nvPicPr>
        <p:blipFill rotWithShape="1">
          <a:blip r:embed="rId5">
            <a:extLst>
              <a:ext uri="{28A0092B-C50C-407E-A947-70E740481C1C}">
                <a14:useLocalDpi xmlns:a14="http://schemas.microsoft.com/office/drawing/2010/main" val="0"/>
              </a:ext>
            </a:extLst>
          </a:blip>
          <a:srcRect l="25151" t="13234" r="21197" b="33116"/>
          <a:stretch/>
        </p:blipFill>
        <p:spPr>
          <a:xfrm>
            <a:off x="8861866" y="4636996"/>
            <a:ext cx="1371600" cy="1371600"/>
          </a:xfrm>
          <a:prstGeom prst="ellipse">
            <a:avLst/>
          </a:prstGeom>
        </p:spPr>
      </p:pic>
      <p:pic>
        <p:nvPicPr>
          <p:cNvPr id="13" name="Picture 12">
            <a:extLst>
              <a:ext uri="{FF2B5EF4-FFF2-40B4-BE49-F238E27FC236}">
                <a16:creationId xmlns:a16="http://schemas.microsoft.com/office/drawing/2014/main" id="{8B1E90BE-4E1F-4520-CB3B-0AB7D9945120}"/>
              </a:ext>
            </a:extLst>
          </p:cNvPr>
          <p:cNvPicPr>
            <a:picLocks noChangeAspect="1"/>
          </p:cNvPicPr>
          <p:nvPr/>
        </p:nvPicPr>
        <p:blipFill rotWithShape="1">
          <a:blip r:embed="rId6">
            <a:extLst>
              <a:ext uri="{28A0092B-C50C-407E-A947-70E740481C1C}">
                <a14:useLocalDpi xmlns:a14="http://schemas.microsoft.com/office/drawing/2010/main" val="0"/>
              </a:ext>
            </a:extLst>
          </a:blip>
          <a:srcRect t="8568" b="16098"/>
          <a:stretch/>
        </p:blipFill>
        <p:spPr>
          <a:xfrm>
            <a:off x="8141727" y="3418419"/>
            <a:ext cx="1371600" cy="1371600"/>
          </a:xfrm>
          <a:prstGeom prst="ellipse">
            <a:avLst/>
          </a:prstGeom>
        </p:spPr>
      </p:pic>
      <p:pic>
        <p:nvPicPr>
          <p:cNvPr id="15" name="Picture 14">
            <a:extLst>
              <a:ext uri="{FF2B5EF4-FFF2-40B4-BE49-F238E27FC236}">
                <a16:creationId xmlns:a16="http://schemas.microsoft.com/office/drawing/2014/main" id="{362D7D50-78AD-8E56-6FA6-AC007811752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17" b="23151"/>
          <a:stretch/>
        </p:blipFill>
        <p:spPr>
          <a:xfrm>
            <a:off x="6538289" y="4631547"/>
            <a:ext cx="1371600" cy="1371600"/>
          </a:xfrm>
          <a:prstGeom prst="ellipse">
            <a:avLst/>
          </a:prstGeom>
        </p:spPr>
      </p:pic>
      <p:pic>
        <p:nvPicPr>
          <p:cNvPr id="16" name="Picture 15">
            <a:extLst>
              <a:ext uri="{FF2B5EF4-FFF2-40B4-BE49-F238E27FC236}">
                <a16:creationId xmlns:a16="http://schemas.microsoft.com/office/drawing/2014/main" id="{4DE6D8A2-5E7C-8D7E-FA1B-173A8E8FF65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79324" y="4701819"/>
            <a:ext cx="1371600" cy="1371600"/>
          </a:xfrm>
          <a:prstGeom prst="ellipse">
            <a:avLst/>
          </a:prstGeom>
        </p:spPr>
      </p:pic>
      <p:pic>
        <p:nvPicPr>
          <p:cNvPr id="17" name="Picture 16">
            <a:extLst>
              <a:ext uri="{FF2B5EF4-FFF2-40B4-BE49-F238E27FC236}">
                <a16:creationId xmlns:a16="http://schemas.microsoft.com/office/drawing/2014/main" id="{51A7A341-9391-E3A8-ABA3-BC9CF89F5384}"/>
              </a:ext>
            </a:extLst>
          </p:cNvPr>
          <p:cNvPicPr>
            <a:picLocks noChangeAspect="1"/>
          </p:cNvPicPr>
          <p:nvPr/>
        </p:nvPicPr>
        <p:blipFill rotWithShape="1">
          <a:blip r:embed="rId9">
            <a:extLst>
              <a:ext uri="{28A0092B-C50C-407E-A947-70E740481C1C}">
                <a14:useLocalDpi xmlns:a14="http://schemas.microsoft.com/office/drawing/2010/main" val="0"/>
              </a:ext>
            </a:extLst>
          </a:blip>
          <a:srcRect l="12059" t="11383" b="24659"/>
          <a:stretch/>
        </p:blipFill>
        <p:spPr>
          <a:xfrm>
            <a:off x="2321419" y="3682088"/>
            <a:ext cx="1371600" cy="1371600"/>
          </a:xfrm>
          <a:prstGeom prst="ellipse">
            <a:avLst/>
          </a:prstGeom>
        </p:spPr>
      </p:pic>
      <p:pic>
        <p:nvPicPr>
          <p:cNvPr id="18" name="Picture 17">
            <a:extLst>
              <a:ext uri="{FF2B5EF4-FFF2-40B4-BE49-F238E27FC236}">
                <a16:creationId xmlns:a16="http://schemas.microsoft.com/office/drawing/2014/main" id="{835B767F-DE68-7D96-2F09-82B12E53A434}"/>
              </a:ext>
            </a:extLst>
          </p:cNvPr>
          <p:cNvPicPr>
            <a:picLocks noChangeAspect="1"/>
          </p:cNvPicPr>
          <p:nvPr/>
        </p:nvPicPr>
        <p:blipFill rotWithShape="1">
          <a:blip r:embed="rId10">
            <a:extLst>
              <a:ext uri="{28A0092B-C50C-407E-A947-70E740481C1C}">
                <a14:useLocalDpi xmlns:a14="http://schemas.microsoft.com/office/drawing/2010/main" val="0"/>
              </a:ext>
            </a:extLst>
          </a:blip>
          <a:srcRect l="14169" r="3125" b="17294"/>
          <a:stretch/>
        </p:blipFill>
        <p:spPr>
          <a:xfrm>
            <a:off x="4465667" y="3434454"/>
            <a:ext cx="1371600" cy="1371600"/>
          </a:xfrm>
          <a:prstGeom prst="ellipse">
            <a:avLst/>
          </a:prstGeom>
        </p:spPr>
      </p:pic>
      <p:pic>
        <p:nvPicPr>
          <p:cNvPr id="19" name="Picture 18">
            <a:extLst>
              <a:ext uri="{FF2B5EF4-FFF2-40B4-BE49-F238E27FC236}">
                <a16:creationId xmlns:a16="http://schemas.microsoft.com/office/drawing/2014/main" id="{BF79161A-DB97-DCD9-E261-5C19257E72E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6602" y="3561999"/>
            <a:ext cx="1371600" cy="1371600"/>
          </a:xfrm>
          <a:prstGeom prst="ellipse">
            <a:avLst/>
          </a:prstGeom>
        </p:spPr>
      </p:pic>
      <p:pic>
        <p:nvPicPr>
          <p:cNvPr id="20" name="Picture 19">
            <a:extLst>
              <a:ext uri="{FF2B5EF4-FFF2-40B4-BE49-F238E27FC236}">
                <a16:creationId xmlns:a16="http://schemas.microsoft.com/office/drawing/2014/main" id="{5973EB3C-B4EB-3824-C77D-BE11E69CFB98}"/>
              </a:ext>
            </a:extLst>
          </p:cNvPr>
          <p:cNvPicPr>
            <a:picLocks noChangeAspect="1"/>
          </p:cNvPicPr>
          <p:nvPr/>
        </p:nvPicPr>
        <p:blipFill rotWithShape="1">
          <a:blip r:embed="rId12">
            <a:extLst>
              <a:ext uri="{28A0092B-C50C-407E-A947-70E740481C1C}">
                <a14:useLocalDpi xmlns:a14="http://schemas.microsoft.com/office/drawing/2010/main" val="0"/>
              </a:ext>
            </a:extLst>
          </a:blip>
          <a:srcRect l="23423" r="14117"/>
          <a:stretch/>
        </p:blipFill>
        <p:spPr>
          <a:xfrm>
            <a:off x="1519016" y="4730318"/>
            <a:ext cx="1371600" cy="1371600"/>
          </a:xfrm>
          <a:prstGeom prst="ellipse">
            <a:avLst/>
          </a:prstGeom>
        </p:spPr>
      </p:pic>
      <p:pic>
        <p:nvPicPr>
          <p:cNvPr id="28" name="Picture 27">
            <a:extLst>
              <a:ext uri="{FF2B5EF4-FFF2-40B4-BE49-F238E27FC236}">
                <a16:creationId xmlns:a16="http://schemas.microsoft.com/office/drawing/2014/main" id="{42833528-01C4-19B0-794D-F15700D4C87F}"/>
              </a:ext>
            </a:extLst>
          </p:cNvPr>
          <p:cNvPicPr>
            <a:picLocks noChangeAspect="1"/>
          </p:cNvPicPr>
          <p:nvPr/>
        </p:nvPicPr>
        <p:blipFill>
          <a:blip r:embed="rId13"/>
          <a:stretch>
            <a:fillRect/>
          </a:stretch>
        </p:blipFill>
        <p:spPr>
          <a:xfrm>
            <a:off x="559748" y="1350515"/>
            <a:ext cx="10615303" cy="2112603"/>
          </a:xfrm>
          <a:prstGeom prst="rect">
            <a:avLst/>
          </a:prstGeom>
        </p:spPr>
      </p:pic>
      <p:pic>
        <p:nvPicPr>
          <p:cNvPr id="29" name="Picture 28" descr="A person in a blue turtleneck&#10;&#10;AI-generated content may be incorrect.">
            <a:extLst>
              <a:ext uri="{FF2B5EF4-FFF2-40B4-BE49-F238E27FC236}">
                <a16:creationId xmlns:a16="http://schemas.microsoft.com/office/drawing/2014/main" id="{5D6B6763-3465-58F0-339B-0314222BC14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565622" y="3452410"/>
            <a:ext cx="1335688" cy="1335688"/>
          </a:xfrm>
          <a:prstGeom prst="flowChartConnector">
            <a:avLst/>
          </a:prstGeom>
        </p:spPr>
      </p:pic>
      <p:pic>
        <p:nvPicPr>
          <p:cNvPr id="30" name="Picture 29" descr="A person wearing a white hard hat and yellow vest&#10;&#10;AI-generated content may be incorrect.">
            <a:extLst>
              <a:ext uri="{FF2B5EF4-FFF2-40B4-BE49-F238E27FC236}">
                <a16:creationId xmlns:a16="http://schemas.microsoft.com/office/drawing/2014/main" id="{061FC8FD-4626-3DC7-E71F-444B760550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301532" y="4614565"/>
            <a:ext cx="1361704" cy="1361704"/>
          </a:xfrm>
          <a:prstGeom prst="flowChartConnector">
            <a:avLst/>
          </a:prstGeom>
        </p:spPr>
      </p:pic>
    </p:spTree>
    <p:extLst>
      <p:ext uri="{BB962C8B-B14F-4D97-AF65-F5344CB8AC3E}">
        <p14:creationId xmlns:p14="http://schemas.microsoft.com/office/powerpoint/2010/main" val="249105427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3B357-9AEE-7BF4-2795-36E310A3BDC8}"/>
            </a:ext>
          </a:extLst>
        </p:cNvPr>
        <p:cNvGrpSpPr/>
        <p:nvPr/>
      </p:nvGrpSpPr>
      <p:grpSpPr>
        <a:xfrm>
          <a:off x="0" y="0"/>
          <a:ext cx="0" cy="0"/>
          <a:chOff x="0" y="0"/>
          <a:chExt cx="0" cy="0"/>
        </a:xfrm>
      </p:grpSpPr>
      <p:pic>
        <p:nvPicPr>
          <p:cNvPr id="2" name="Picture 6">
            <a:extLst>
              <a:ext uri="{FF2B5EF4-FFF2-40B4-BE49-F238E27FC236}">
                <a16:creationId xmlns:a16="http://schemas.microsoft.com/office/drawing/2014/main" id="{3214E77D-4FC1-8DCC-B33F-F4F538A643F7}"/>
              </a:ext>
            </a:extLst>
          </p:cNvPr>
          <p:cNvPicPr>
            <a:picLocks noChangeAspect="1"/>
          </p:cNvPicPr>
          <p:nvPr/>
        </p:nvPicPr>
        <p:blipFill>
          <a:blip r:embed="rId2"/>
          <a:stretch>
            <a:fillRect/>
          </a:stretch>
        </p:blipFill>
        <p:spPr>
          <a:xfrm>
            <a:off x="2874328" y="2510308"/>
            <a:ext cx="7346200" cy="3677970"/>
          </a:xfrm>
          <a:prstGeom prst="rect">
            <a:avLst/>
          </a:prstGeom>
        </p:spPr>
      </p:pic>
      <p:sp>
        <p:nvSpPr>
          <p:cNvPr id="263" name="Google Shape;153;p7">
            <a:extLst>
              <a:ext uri="{FF2B5EF4-FFF2-40B4-BE49-F238E27FC236}">
                <a16:creationId xmlns:a16="http://schemas.microsoft.com/office/drawing/2014/main" id="{7694A704-A5DE-7C8D-ED63-CE732D337907}"/>
              </a:ext>
            </a:extLst>
          </p:cNvPr>
          <p:cNvSpPr txBox="1"/>
          <p:nvPr/>
        </p:nvSpPr>
        <p:spPr>
          <a:xfrm>
            <a:off x="7090194" y="6311968"/>
            <a:ext cx="4023301" cy="30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spAutoFit/>
          </a:bodyPr>
          <a:lstStyle/>
          <a:p>
            <a:pPr algn="ctr">
              <a:defRPr i="1">
                <a:solidFill>
                  <a:srgbClr val="888888"/>
                </a:solidFill>
                <a:latin typeface="Calibri"/>
                <a:ea typeface="Calibri"/>
                <a:cs typeface="Calibri"/>
                <a:sym typeface="Calibri"/>
              </a:defRPr>
            </a:pPr>
            <a:r>
              <a:t>Project: 101079696 — ET-PP,  2</a:t>
            </a:r>
            <a:r>
              <a:rPr baseline="30000"/>
              <a:t>nd</a:t>
            </a:r>
            <a:r>
              <a:t> review meeting</a:t>
            </a:r>
          </a:p>
        </p:txBody>
      </p:sp>
      <p:sp>
        <p:nvSpPr>
          <p:cNvPr id="264" name="Google Shape;154;p7">
            <a:extLst>
              <a:ext uri="{FF2B5EF4-FFF2-40B4-BE49-F238E27FC236}">
                <a16:creationId xmlns:a16="http://schemas.microsoft.com/office/drawing/2014/main" id="{97D8B391-D42C-026B-1D97-ED0EACBBCC52}"/>
              </a:ext>
            </a:extLst>
          </p:cNvPr>
          <p:cNvSpPr txBox="1">
            <a:spLocks noGrp="1"/>
          </p:cNvSpPr>
          <p:nvPr>
            <p:ph type="sldNum" sz="quarter" idx="4294967295"/>
          </p:nvPr>
        </p:nvSpPr>
        <p:spPr>
          <a:xfrm>
            <a:off x="11603012" y="6292018"/>
            <a:ext cx="284332" cy="307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400"/>
            </a:lvl1pPr>
          </a:lstStyle>
          <a:p>
            <a:fld id="{86CB4B4D-7CA3-9044-876B-883B54F8677D}" type="slidenum">
              <a:rPr/>
              <a:t>15</a:t>
            </a:fld>
            <a:endParaRPr/>
          </a:p>
        </p:txBody>
      </p:sp>
      <p:sp>
        <p:nvSpPr>
          <p:cNvPr id="265" name="Google Shape;155;p7">
            <a:extLst>
              <a:ext uri="{FF2B5EF4-FFF2-40B4-BE49-F238E27FC236}">
                <a16:creationId xmlns:a16="http://schemas.microsoft.com/office/drawing/2014/main" id="{21287E27-4DFD-4582-F522-58B8DCFF0AA1}"/>
              </a:ext>
            </a:extLst>
          </p:cNvPr>
          <p:cNvSpPr/>
          <p:nvPr/>
        </p:nvSpPr>
        <p:spPr>
          <a:xfrm>
            <a:off x="304800" y="540799"/>
            <a:ext cx="11588700" cy="1"/>
          </a:xfrm>
          <a:prstGeom prst="line">
            <a:avLst/>
          </a:prstGeom>
          <a:ln>
            <a:solidFill>
              <a:srgbClr val="0000CC"/>
            </a:solidFill>
            <a:miter/>
          </a:ln>
        </p:spPr>
        <p:txBody>
          <a:bodyPr lIns="45719" rIns="45719"/>
          <a:lstStyle/>
          <a:p>
            <a:endParaRPr/>
          </a:p>
        </p:txBody>
      </p:sp>
      <p:sp>
        <p:nvSpPr>
          <p:cNvPr id="266" name="Google Shape;156;p7">
            <a:extLst>
              <a:ext uri="{FF2B5EF4-FFF2-40B4-BE49-F238E27FC236}">
                <a16:creationId xmlns:a16="http://schemas.microsoft.com/office/drawing/2014/main" id="{35DF3548-137E-C128-5056-D9955113E3EC}"/>
              </a:ext>
            </a:extLst>
          </p:cNvPr>
          <p:cNvSpPr/>
          <p:nvPr/>
        </p:nvSpPr>
        <p:spPr>
          <a:xfrm>
            <a:off x="304800" y="226483"/>
            <a:ext cx="11588700" cy="1"/>
          </a:xfrm>
          <a:prstGeom prst="line">
            <a:avLst/>
          </a:prstGeom>
          <a:ln>
            <a:solidFill>
              <a:srgbClr val="0000CC"/>
            </a:solidFill>
            <a:miter/>
          </a:ln>
        </p:spPr>
        <p:txBody>
          <a:bodyPr lIns="45719" rIns="45719"/>
          <a:lstStyle/>
          <a:p>
            <a:endParaRPr/>
          </a:p>
        </p:txBody>
      </p:sp>
      <p:sp>
        <p:nvSpPr>
          <p:cNvPr id="267" name="Google Shape;157;p7">
            <a:extLst>
              <a:ext uri="{FF2B5EF4-FFF2-40B4-BE49-F238E27FC236}">
                <a16:creationId xmlns:a16="http://schemas.microsoft.com/office/drawing/2014/main" id="{7C9DDBF3-147D-4438-E58D-B24EF96DB6F4}"/>
              </a:ext>
            </a:extLst>
          </p:cNvPr>
          <p:cNvSpPr/>
          <p:nvPr/>
        </p:nvSpPr>
        <p:spPr>
          <a:xfrm>
            <a:off x="304800" y="6696409"/>
            <a:ext cx="11570700" cy="16499"/>
          </a:xfrm>
          <a:prstGeom prst="line">
            <a:avLst/>
          </a:prstGeom>
          <a:ln>
            <a:solidFill>
              <a:srgbClr val="0000CC"/>
            </a:solidFill>
            <a:miter/>
          </a:ln>
        </p:spPr>
        <p:txBody>
          <a:bodyPr lIns="45719" rIns="45719"/>
          <a:lstStyle/>
          <a:p>
            <a:endParaRPr/>
          </a:p>
        </p:txBody>
      </p:sp>
      <p:sp>
        <p:nvSpPr>
          <p:cNvPr id="268" name="Google Shape;158;p7">
            <a:extLst>
              <a:ext uri="{FF2B5EF4-FFF2-40B4-BE49-F238E27FC236}">
                <a16:creationId xmlns:a16="http://schemas.microsoft.com/office/drawing/2014/main" id="{C2FB4FF2-192F-A969-E56A-F804B81B0342}"/>
              </a:ext>
            </a:extLst>
          </p:cNvPr>
          <p:cNvSpPr/>
          <p:nvPr/>
        </p:nvSpPr>
        <p:spPr>
          <a:xfrm>
            <a:off x="304800" y="6227566"/>
            <a:ext cx="11570701" cy="30902"/>
          </a:xfrm>
          <a:prstGeom prst="line">
            <a:avLst/>
          </a:prstGeom>
          <a:ln>
            <a:solidFill>
              <a:srgbClr val="0000CC"/>
            </a:solidFill>
            <a:miter/>
          </a:ln>
        </p:spPr>
        <p:txBody>
          <a:bodyPr lIns="45719" rIns="45719"/>
          <a:lstStyle/>
          <a:p>
            <a:endParaRPr/>
          </a:p>
        </p:txBody>
      </p:sp>
      <p:sp>
        <p:nvSpPr>
          <p:cNvPr id="269" name="Google Shape;159;p7">
            <a:extLst>
              <a:ext uri="{FF2B5EF4-FFF2-40B4-BE49-F238E27FC236}">
                <a16:creationId xmlns:a16="http://schemas.microsoft.com/office/drawing/2014/main" id="{BEE8442C-436A-6E28-0E4C-475C2CFE5D5F}"/>
              </a:ext>
            </a:extLst>
          </p:cNvPr>
          <p:cNvSpPr txBox="1"/>
          <p:nvPr/>
        </p:nvSpPr>
        <p:spPr>
          <a:xfrm>
            <a:off x="8465408" y="295642"/>
            <a:ext cx="3410101" cy="20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50" tIns="18050" rIns="18050" bIns="18050">
            <a:spAutoFit/>
          </a:bodyPr>
          <a:lstStyle/>
          <a:p>
            <a:pPr algn="r">
              <a:lnSpc>
                <a:spcPct val="80000"/>
              </a:lnSpc>
              <a:defRPr sz="1100">
                <a:solidFill>
                  <a:srgbClr val="0000CC"/>
                </a:solidFill>
                <a:latin typeface="Schibsted Grotesk"/>
                <a:ea typeface="Schibsted Grotesk"/>
                <a:cs typeface="Schibsted Grotesk"/>
                <a:sym typeface="Schibsted Grotesk"/>
              </a:defRPr>
            </a:pPr>
            <a:r>
              <a:t>2</a:t>
            </a:r>
            <a:r>
              <a:rPr baseline="30000"/>
              <a:t>nd</a:t>
            </a:r>
            <a:r>
              <a:t> review meeting (RP2) — 15.05.2024</a:t>
            </a:r>
          </a:p>
        </p:txBody>
      </p:sp>
      <p:pic>
        <p:nvPicPr>
          <p:cNvPr id="270" name="Google Shape;160;p7" descr="Google Shape;160;p7">
            <a:extLst>
              <a:ext uri="{FF2B5EF4-FFF2-40B4-BE49-F238E27FC236}">
                <a16:creationId xmlns:a16="http://schemas.microsoft.com/office/drawing/2014/main" id="{B8EA7D2A-B46D-9F22-3B43-355A39D52BBC}"/>
              </a:ext>
            </a:extLst>
          </p:cNvPr>
          <p:cNvPicPr>
            <a:picLocks noChangeAspect="1"/>
          </p:cNvPicPr>
          <p:nvPr/>
        </p:nvPicPr>
        <p:blipFill>
          <a:blip r:embed="rId3"/>
          <a:stretch>
            <a:fillRect/>
          </a:stretch>
        </p:blipFill>
        <p:spPr>
          <a:xfrm>
            <a:off x="304800" y="6337032"/>
            <a:ext cx="1505970" cy="280801"/>
          </a:xfrm>
          <a:prstGeom prst="rect">
            <a:avLst/>
          </a:prstGeom>
          <a:ln w="12700">
            <a:miter lim="400000"/>
          </a:ln>
        </p:spPr>
      </p:pic>
      <p:sp>
        <p:nvSpPr>
          <p:cNvPr id="271" name="Google Shape;161;p7">
            <a:extLst>
              <a:ext uri="{FF2B5EF4-FFF2-40B4-BE49-F238E27FC236}">
                <a16:creationId xmlns:a16="http://schemas.microsoft.com/office/drawing/2014/main" id="{B8CEE0F3-7B03-9A96-D118-681248BAE2F3}"/>
              </a:ext>
            </a:extLst>
          </p:cNvPr>
          <p:cNvSpPr txBox="1">
            <a:spLocks noGrp="1"/>
          </p:cNvSpPr>
          <p:nvPr>
            <p:ph type="title"/>
          </p:nvPr>
        </p:nvSpPr>
        <p:spPr>
          <a:xfrm>
            <a:off x="152400" y="536037"/>
            <a:ext cx="11875500" cy="792901"/>
          </a:xfrm>
          <a:prstGeom prst="rect">
            <a:avLst/>
          </a:prstGeom>
        </p:spPr>
        <p:txBody>
          <a:bodyPr>
            <a:normAutofit/>
          </a:bodyPr>
          <a:lstStyle/>
          <a:p>
            <a:r>
              <a:rPr dirty="0"/>
              <a:t>WP5:</a:t>
            </a:r>
            <a:r>
              <a:rPr lang="fr-FR" dirty="0"/>
              <a:t> Engineering </a:t>
            </a:r>
            <a:r>
              <a:rPr lang="fr-FR" dirty="0" err="1"/>
              <a:t>Department</a:t>
            </a:r>
            <a:r>
              <a:rPr lang="fr-FR" dirty="0"/>
              <a:t> (</a:t>
            </a:r>
            <a:r>
              <a:rPr lang="fr-FR" dirty="0">
                <a:solidFill>
                  <a:srgbClr val="0070C0"/>
                </a:solidFill>
              </a:rPr>
              <a:t>Configuration</a:t>
            </a:r>
            <a:r>
              <a:rPr lang="fr-FR" dirty="0"/>
              <a:t>) </a:t>
            </a:r>
            <a:endParaRPr dirty="0"/>
          </a:p>
        </p:txBody>
      </p:sp>
      <p:sp>
        <p:nvSpPr>
          <p:cNvPr id="272" name="Google Shape;163;p7">
            <a:extLst>
              <a:ext uri="{FF2B5EF4-FFF2-40B4-BE49-F238E27FC236}">
                <a16:creationId xmlns:a16="http://schemas.microsoft.com/office/drawing/2014/main" id="{D1BED762-1B90-170D-D74F-B1D1892F54DE}"/>
              </a:ext>
            </a:extLst>
          </p:cNvPr>
          <p:cNvSpPr txBox="1"/>
          <p:nvPr/>
        </p:nvSpPr>
        <p:spPr>
          <a:xfrm>
            <a:off x="304800" y="264838"/>
            <a:ext cx="5562600" cy="232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75" tIns="33875" rIns="33875" bIns="33875">
            <a:spAutoFit/>
          </a:bodyPr>
          <a:lstStyle>
            <a:lvl1pPr>
              <a:lnSpc>
                <a:spcPct val="115000"/>
              </a:lnSpc>
              <a:spcBef>
                <a:spcPts val="2400"/>
              </a:spcBef>
              <a:defRPr sz="1100">
                <a:solidFill>
                  <a:srgbClr val="0000CC"/>
                </a:solidFill>
                <a:latin typeface="Schibsted Grotesk"/>
                <a:ea typeface="Schibsted Grotesk"/>
                <a:cs typeface="Schibsted Grotesk"/>
                <a:sym typeface="Schibsted Grotesk"/>
              </a:defRPr>
            </a:lvl1pPr>
          </a:lstStyle>
          <a:p>
            <a:r>
              <a:t>Preparatory Phase for the Einstein Telescope Gravitational Wave Observatory</a:t>
            </a:r>
          </a:p>
        </p:txBody>
      </p:sp>
      <p:sp>
        <p:nvSpPr>
          <p:cNvPr id="5" name="TextBox 7">
            <a:extLst>
              <a:ext uri="{FF2B5EF4-FFF2-40B4-BE49-F238E27FC236}">
                <a16:creationId xmlns:a16="http://schemas.microsoft.com/office/drawing/2014/main" id="{0879CF9A-755E-236E-CBF2-E290952B2BCC}"/>
              </a:ext>
            </a:extLst>
          </p:cNvPr>
          <p:cNvSpPr txBox="1"/>
          <p:nvPr/>
        </p:nvSpPr>
        <p:spPr>
          <a:xfrm>
            <a:off x="302588" y="1351590"/>
            <a:ext cx="6455613" cy="1200329"/>
          </a:xfrm>
          <a:prstGeom prst="rect">
            <a:avLst/>
          </a:prstGeom>
          <a:noFill/>
        </p:spPr>
        <p:txBody>
          <a:bodyPr wrap="none" rtlCol="0">
            <a:spAutoFit/>
          </a:bodyPr>
          <a:lstStyle/>
          <a:p>
            <a:r>
              <a:rPr lang="en-US" sz="1800" dirty="0"/>
              <a:t>Detector Layout Update 2025 for the 2L Configuration</a:t>
            </a:r>
          </a:p>
          <a:p>
            <a:pPr marL="285750" indent="-285750">
              <a:buFont typeface="Arial" panose="020B0604020202020204" pitchFamily="34" charset="0"/>
              <a:buChar char="•"/>
            </a:pPr>
            <a:r>
              <a:rPr lang="en-US" sz="1800" dirty="0"/>
              <a:t>Optical Layout </a:t>
            </a:r>
            <a:r>
              <a:rPr lang="en-US" sz="1800" dirty="0">
                <a:sym typeface="Wingdings" panose="05000000000000000000" pitchFamily="2" charset="2"/>
              </a:rPr>
              <a:t> Detector Layout </a:t>
            </a:r>
            <a:endParaRPr lang="en-US" sz="1800" dirty="0"/>
          </a:p>
          <a:p>
            <a:pPr marL="285750" indent="-285750">
              <a:buFont typeface="Arial" panose="020B0604020202020204" pitchFamily="34" charset="0"/>
              <a:buChar char="•"/>
            </a:pPr>
            <a:r>
              <a:rPr lang="en-US" sz="1800" dirty="0"/>
              <a:t>Result ETO Task Force to be</a:t>
            </a:r>
            <a:r>
              <a:rPr lang="en-US" sz="1800" dirty="0">
                <a:sym typeface="Wingdings" panose="05000000000000000000" pitchFamily="2" charset="2"/>
              </a:rPr>
              <a:t> reviewed in June</a:t>
            </a:r>
          </a:p>
          <a:p>
            <a:pPr marL="285750" indent="-285750">
              <a:buFont typeface="Arial" panose="020B0604020202020204" pitchFamily="34" charset="0"/>
              <a:buChar char="•"/>
            </a:pPr>
            <a:r>
              <a:rPr lang="en-US" sz="1800" dirty="0"/>
              <a:t>Baseline design for Local Teams - minimal requirements</a:t>
            </a:r>
            <a:endParaRPr lang="en-NL" sz="1800" dirty="0"/>
          </a:p>
        </p:txBody>
      </p:sp>
      <p:pic>
        <p:nvPicPr>
          <p:cNvPr id="6" name="Picture 5">
            <a:extLst>
              <a:ext uri="{FF2B5EF4-FFF2-40B4-BE49-F238E27FC236}">
                <a16:creationId xmlns:a16="http://schemas.microsoft.com/office/drawing/2014/main" id="{2DC88AAC-F71F-7C99-62BB-4B1DE2EFF4F4}"/>
              </a:ext>
            </a:extLst>
          </p:cNvPr>
          <p:cNvPicPr>
            <a:picLocks noChangeAspect="1"/>
          </p:cNvPicPr>
          <p:nvPr/>
        </p:nvPicPr>
        <p:blipFill>
          <a:blip r:embed="rId4"/>
          <a:stretch>
            <a:fillRect/>
          </a:stretch>
        </p:blipFill>
        <p:spPr>
          <a:xfrm>
            <a:off x="8533243" y="1390676"/>
            <a:ext cx="3243710" cy="3213597"/>
          </a:xfrm>
          <a:prstGeom prst="rect">
            <a:avLst/>
          </a:prstGeom>
        </p:spPr>
      </p:pic>
      <p:pic>
        <p:nvPicPr>
          <p:cNvPr id="8" name="Content Placeholder 6">
            <a:extLst>
              <a:ext uri="{FF2B5EF4-FFF2-40B4-BE49-F238E27FC236}">
                <a16:creationId xmlns:a16="http://schemas.microsoft.com/office/drawing/2014/main" id="{BDDBA45E-FA84-11D3-AD02-DCFA42FA5439}"/>
              </a:ext>
            </a:extLst>
          </p:cNvPr>
          <p:cNvPicPr>
            <a:picLocks noChangeAspect="1"/>
          </p:cNvPicPr>
          <p:nvPr/>
        </p:nvPicPr>
        <p:blipFill>
          <a:blip r:embed="rId5"/>
          <a:stretch>
            <a:fillRect/>
          </a:stretch>
        </p:blipFill>
        <p:spPr>
          <a:xfrm>
            <a:off x="415047" y="2828318"/>
            <a:ext cx="2475164" cy="1730711"/>
          </a:xfrm>
          <a:prstGeom prst="rect">
            <a:avLst/>
          </a:prstGeom>
          <a:ln w="12700">
            <a:miter lim="400000"/>
          </a:ln>
        </p:spPr>
      </p:pic>
      <p:sp>
        <p:nvSpPr>
          <p:cNvPr id="10" name="TextBox 9">
            <a:extLst>
              <a:ext uri="{FF2B5EF4-FFF2-40B4-BE49-F238E27FC236}">
                <a16:creationId xmlns:a16="http://schemas.microsoft.com/office/drawing/2014/main" id="{955D66BB-85F9-962E-5B7D-875BFBEDA54C}"/>
              </a:ext>
            </a:extLst>
          </p:cNvPr>
          <p:cNvSpPr txBox="1"/>
          <p:nvPr/>
        </p:nvSpPr>
        <p:spPr>
          <a:xfrm>
            <a:off x="9378471" y="4405141"/>
            <a:ext cx="2519277"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2L Tunnel Envelope 5 – 15 km</a:t>
            </a:r>
            <a:endParaRPr kumimoji="0" lang="en-NL" sz="1400" b="0" i="0" u="none" strike="noStrike" cap="none" spc="0" normalizeH="0" baseline="0" dirty="0">
              <a:ln>
                <a:noFill/>
              </a:ln>
              <a:solidFill>
                <a:srgbClr val="000000"/>
              </a:solidFill>
              <a:effectLst/>
              <a:uFillTx/>
              <a:latin typeface="+mn-lt"/>
              <a:ea typeface="+mn-ea"/>
              <a:cs typeface="+mn-cs"/>
              <a:sym typeface="Arial"/>
            </a:endParaRPr>
          </a:p>
        </p:txBody>
      </p:sp>
      <p:sp>
        <p:nvSpPr>
          <p:cNvPr id="11" name="TextBox 10">
            <a:extLst>
              <a:ext uri="{FF2B5EF4-FFF2-40B4-BE49-F238E27FC236}">
                <a16:creationId xmlns:a16="http://schemas.microsoft.com/office/drawing/2014/main" id="{A1836B18-2748-6C61-A57F-6F665A49FF10}"/>
              </a:ext>
            </a:extLst>
          </p:cNvPr>
          <p:cNvSpPr txBox="1"/>
          <p:nvPr/>
        </p:nvSpPr>
        <p:spPr>
          <a:xfrm>
            <a:off x="5025343" y="5854708"/>
            <a:ext cx="1603963"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2L Detector Layout</a:t>
            </a:r>
            <a:endParaRPr kumimoji="0" lang="en-NL" sz="1400" b="0" i="0" u="none" strike="noStrike" cap="none" spc="0" normalizeH="0" baseline="0" dirty="0">
              <a:ln>
                <a:noFill/>
              </a:ln>
              <a:solidFill>
                <a:srgbClr val="000000"/>
              </a:solidFill>
              <a:effectLst/>
              <a:uFillTx/>
              <a:latin typeface="+mn-lt"/>
              <a:ea typeface="+mn-ea"/>
              <a:cs typeface="+mn-cs"/>
              <a:sym typeface="Arial"/>
            </a:endParaRPr>
          </a:p>
        </p:txBody>
      </p:sp>
      <p:sp>
        <p:nvSpPr>
          <p:cNvPr id="14" name="TextBox 13">
            <a:extLst>
              <a:ext uri="{FF2B5EF4-FFF2-40B4-BE49-F238E27FC236}">
                <a16:creationId xmlns:a16="http://schemas.microsoft.com/office/drawing/2014/main" id="{ACCD8264-51D6-084B-DF3F-A1ECC82A7D7E}"/>
              </a:ext>
            </a:extLst>
          </p:cNvPr>
          <p:cNvSpPr txBox="1"/>
          <p:nvPr/>
        </p:nvSpPr>
        <p:spPr>
          <a:xfrm>
            <a:off x="857935" y="4527653"/>
            <a:ext cx="148534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2L Optical Layout</a:t>
            </a:r>
            <a:endParaRPr kumimoji="0" lang="en-NL" sz="1400" b="0" i="0" u="none" strike="noStrike" cap="none" spc="0" normalizeH="0" baseline="0" dirty="0">
              <a:ln>
                <a:noFill/>
              </a:ln>
              <a:solidFill>
                <a:srgbClr val="000000"/>
              </a:solidFill>
              <a:effectLst/>
              <a:uFillTx/>
              <a:latin typeface="+mn-lt"/>
              <a:ea typeface="+mn-ea"/>
              <a:cs typeface="+mn-cs"/>
              <a:sym typeface="Arial"/>
            </a:endParaRPr>
          </a:p>
        </p:txBody>
      </p:sp>
    </p:spTree>
    <p:extLst>
      <p:ext uri="{BB962C8B-B14F-4D97-AF65-F5344CB8AC3E}">
        <p14:creationId xmlns:p14="http://schemas.microsoft.com/office/powerpoint/2010/main" val="170344773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3B357-9AEE-7BF4-2795-36E310A3BDC8}"/>
            </a:ext>
          </a:extLst>
        </p:cNvPr>
        <p:cNvGrpSpPr/>
        <p:nvPr/>
      </p:nvGrpSpPr>
      <p:grpSpPr>
        <a:xfrm>
          <a:off x="0" y="0"/>
          <a:ext cx="0" cy="0"/>
          <a:chOff x="0" y="0"/>
          <a:chExt cx="0" cy="0"/>
        </a:xfrm>
      </p:grpSpPr>
      <p:sp>
        <p:nvSpPr>
          <p:cNvPr id="263" name="Google Shape;153;p7">
            <a:extLst>
              <a:ext uri="{FF2B5EF4-FFF2-40B4-BE49-F238E27FC236}">
                <a16:creationId xmlns:a16="http://schemas.microsoft.com/office/drawing/2014/main" id="{7694A704-A5DE-7C8D-ED63-CE732D337907}"/>
              </a:ext>
            </a:extLst>
          </p:cNvPr>
          <p:cNvSpPr txBox="1"/>
          <p:nvPr/>
        </p:nvSpPr>
        <p:spPr>
          <a:xfrm>
            <a:off x="7090194" y="6311968"/>
            <a:ext cx="4023301" cy="307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chor="ctr">
            <a:spAutoFit/>
          </a:bodyPr>
          <a:lstStyle/>
          <a:p>
            <a:pPr algn="ctr">
              <a:defRPr i="1">
                <a:solidFill>
                  <a:srgbClr val="888888"/>
                </a:solidFill>
                <a:latin typeface="Calibri"/>
                <a:ea typeface="Calibri"/>
                <a:cs typeface="Calibri"/>
                <a:sym typeface="Calibri"/>
              </a:defRPr>
            </a:pPr>
            <a:r>
              <a:t>Project: 101079696 — ET-PP,  2</a:t>
            </a:r>
            <a:r>
              <a:rPr baseline="30000"/>
              <a:t>nd</a:t>
            </a:r>
            <a:r>
              <a:t> review meeting</a:t>
            </a:r>
          </a:p>
        </p:txBody>
      </p:sp>
      <p:sp>
        <p:nvSpPr>
          <p:cNvPr id="264" name="Google Shape;154;p7">
            <a:extLst>
              <a:ext uri="{FF2B5EF4-FFF2-40B4-BE49-F238E27FC236}">
                <a16:creationId xmlns:a16="http://schemas.microsoft.com/office/drawing/2014/main" id="{97D8B391-D42C-026B-1D97-ED0EACBBCC52}"/>
              </a:ext>
            </a:extLst>
          </p:cNvPr>
          <p:cNvSpPr txBox="1">
            <a:spLocks noGrp="1"/>
          </p:cNvSpPr>
          <p:nvPr>
            <p:ph type="sldNum" sz="quarter" idx="4294967295"/>
          </p:nvPr>
        </p:nvSpPr>
        <p:spPr>
          <a:xfrm>
            <a:off x="11603012" y="6292018"/>
            <a:ext cx="284332" cy="3073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400"/>
            </a:lvl1pPr>
          </a:lstStyle>
          <a:p>
            <a:fld id="{86CB4B4D-7CA3-9044-876B-883B54F8677D}" type="slidenum">
              <a:rPr/>
              <a:t>16</a:t>
            </a:fld>
            <a:endParaRPr/>
          </a:p>
        </p:txBody>
      </p:sp>
      <p:sp>
        <p:nvSpPr>
          <p:cNvPr id="265" name="Google Shape;155;p7">
            <a:extLst>
              <a:ext uri="{FF2B5EF4-FFF2-40B4-BE49-F238E27FC236}">
                <a16:creationId xmlns:a16="http://schemas.microsoft.com/office/drawing/2014/main" id="{21287E27-4DFD-4582-F522-58B8DCFF0AA1}"/>
              </a:ext>
            </a:extLst>
          </p:cNvPr>
          <p:cNvSpPr/>
          <p:nvPr/>
        </p:nvSpPr>
        <p:spPr>
          <a:xfrm>
            <a:off x="304800" y="540799"/>
            <a:ext cx="11588700" cy="1"/>
          </a:xfrm>
          <a:prstGeom prst="line">
            <a:avLst/>
          </a:prstGeom>
          <a:ln>
            <a:solidFill>
              <a:srgbClr val="0000CC"/>
            </a:solidFill>
            <a:miter/>
          </a:ln>
        </p:spPr>
        <p:txBody>
          <a:bodyPr lIns="45719" rIns="45719"/>
          <a:lstStyle/>
          <a:p>
            <a:endParaRPr/>
          </a:p>
        </p:txBody>
      </p:sp>
      <p:sp>
        <p:nvSpPr>
          <p:cNvPr id="266" name="Google Shape;156;p7">
            <a:extLst>
              <a:ext uri="{FF2B5EF4-FFF2-40B4-BE49-F238E27FC236}">
                <a16:creationId xmlns:a16="http://schemas.microsoft.com/office/drawing/2014/main" id="{35DF3548-137E-C128-5056-D9955113E3EC}"/>
              </a:ext>
            </a:extLst>
          </p:cNvPr>
          <p:cNvSpPr/>
          <p:nvPr/>
        </p:nvSpPr>
        <p:spPr>
          <a:xfrm>
            <a:off x="304800" y="226483"/>
            <a:ext cx="11588700" cy="1"/>
          </a:xfrm>
          <a:prstGeom prst="line">
            <a:avLst/>
          </a:prstGeom>
          <a:ln>
            <a:solidFill>
              <a:srgbClr val="0000CC"/>
            </a:solidFill>
            <a:miter/>
          </a:ln>
        </p:spPr>
        <p:txBody>
          <a:bodyPr lIns="45719" rIns="45719"/>
          <a:lstStyle/>
          <a:p>
            <a:endParaRPr/>
          </a:p>
        </p:txBody>
      </p:sp>
      <p:sp>
        <p:nvSpPr>
          <p:cNvPr id="267" name="Google Shape;157;p7">
            <a:extLst>
              <a:ext uri="{FF2B5EF4-FFF2-40B4-BE49-F238E27FC236}">
                <a16:creationId xmlns:a16="http://schemas.microsoft.com/office/drawing/2014/main" id="{7C9DDBF3-147D-4438-E58D-B24EF96DB6F4}"/>
              </a:ext>
            </a:extLst>
          </p:cNvPr>
          <p:cNvSpPr/>
          <p:nvPr/>
        </p:nvSpPr>
        <p:spPr>
          <a:xfrm>
            <a:off x="304800" y="6696409"/>
            <a:ext cx="11570700" cy="16499"/>
          </a:xfrm>
          <a:prstGeom prst="line">
            <a:avLst/>
          </a:prstGeom>
          <a:ln>
            <a:solidFill>
              <a:srgbClr val="0000CC"/>
            </a:solidFill>
            <a:miter/>
          </a:ln>
        </p:spPr>
        <p:txBody>
          <a:bodyPr lIns="45719" rIns="45719"/>
          <a:lstStyle/>
          <a:p>
            <a:endParaRPr/>
          </a:p>
        </p:txBody>
      </p:sp>
      <p:sp>
        <p:nvSpPr>
          <p:cNvPr id="268" name="Google Shape;158;p7">
            <a:extLst>
              <a:ext uri="{FF2B5EF4-FFF2-40B4-BE49-F238E27FC236}">
                <a16:creationId xmlns:a16="http://schemas.microsoft.com/office/drawing/2014/main" id="{C2FB4FF2-192F-A969-E56A-F804B81B0342}"/>
              </a:ext>
            </a:extLst>
          </p:cNvPr>
          <p:cNvSpPr/>
          <p:nvPr/>
        </p:nvSpPr>
        <p:spPr>
          <a:xfrm>
            <a:off x="304800" y="6227566"/>
            <a:ext cx="11570701" cy="30902"/>
          </a:xfrm>
          <a:prstGeom prst="line">
            <a:avLst/>
          </a:prstGeom>
          <a:ln>
            <a:solidFill>
              <a:srgbClr val="0000CC"/>
            </a:solidFill>
            <a:miter/>
          </a:ln>
        </p:spPr>
        <p:txBody>
          <a:bodyPr lIns="45719" rIns="45719"/>
          <a:lstStyle/>
          <a:p>
            <a:endParaRPr/>
          </a:p>
        </p:txBody>
      </p:sp>
      <p:sp>
        <p:nvSpPr>
          <p:cNvPr id="269" name="Google Shape;159;p7">
            <a:extLst>
              <a:ext uri="{FF2B5EF4-FFF2-40B4-BE49-F238E27FC236}">
                <a16:creationId xmlns:a16="http://schemas.microsoft.com/office/drawing/2014/main" id="{BEE8442C-436A-6E28-0E4C-475C2CFE5D5F}"/>
              </a:ext>
            </a:extLst>
          </p:cNvPr>
          <p:cNvSpPr txBox="1"/>
          <p:nvPr/>
        </p:nvSpPr>
        <p:spPr>
          <a:xfrm>
            <a:off x="8465408" y="295642"/>
            <a:ext cx="3410101" cy="20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050" tIns="18050" rIns="18050" bIns="18050">
            <a:spAutoFit/>
          </a:bodyPr>
          <a:lstStyle/>
          <a:p>
            <a:pPr algn="r">
              <a:lnSpc>
                <a:spcPct val="80000"/>
              </a:lnSpc>
              <a:defRPr sz="1100">
                <a:solidFill>
                  <a:srgbClr val="0000CC"/>
                </a:solidFill>
                <a:latin typeface="Schibsted Grotesk"/>
                <a:ea typeface="Schibsted Grotesk"/>
                <a:cs typeface="Schibsted Grotesk"/>
                <a:sym typeface="Schibsted Grotesk"/>
              </a:defRPr>
            </a:pPr>
            <a:r>
              <a:t>2</a:t>
            </a:r>
            <a:r>
              <a:rPr baseline="30000"/>
              <a:t>nd</a:t>
            </a:r>
            <a:r>
              <a:t> review meeting (RP2) — 15.05.2024</a:t>
            </a:r>
          </a:p>
        </p:txBody>
      </p:sp>
      <p:pic>
        <p:nvPicPr>
          <p:cNvPr id="270" name="Google Shape;160;p7" descr="Google Shape;160;p7">
            <a:extLst>
              <a:ext uri="{FF2B5EF4-FFF2-40B4-BE49-F238E27FC236}">
                <a16:creationId xmlns:a16="http://schemas.microsoft.com/office/drawing/2014/main" id="{B8EA7D2A-B46D-9F22-3B43-355A39D52BBC}"/>
              </a:ext>
            </a:extLst>
          </p:cNvPr>
          <p:cNvPicPr>
            <a:picLocks noChangeAspect="1"/>
          </p:cNvPicPr>
          <p:nvPr/>
        </p:nvPicPr>
        <p:blipFill>
          <a:blip r:embed="rId2"/>
          <a:stretch>
            <a:fillRect/>
          </a:stretch>
        </p:blipFill>
        <p:spPr>
          <a:xfrm>
            <a:off x="304800" y="6337032"/>
            <a:ext cx="1505970" cy="280801"/>
          </a:xfrm>
          <a:prstGeom prst="rect">
            <a:avLst/>
          </a:prstGeom>
          <a:ln w="12700">
            <a:miter lim="400000"/>
          </a:ln>
        </p:spPr>
      </p:pic>
      <p:sp>
        <p:nvSpPr>
          <p:cNvPr id="271" name="Google Shape;161;p7">
            <a:extLst>
              <a:ext uri="{FF2B5EF4-FFF2-40B4-BE49-F238E27FC236}">
                <a16:creationId xmlns:a16="http://schemas.microsoft.com/office/drawing/2014/main" id="{B8CEE0F3-7B03-9A96-D118-681248BAE2F3}"/>
              </a:ext>
            </a:extLst>
          </p:cNvPr>
          <p:cNvSpPr txBox="1">
            <a:spLocks noGrp="1"/>
          </p:cNvSpPr>
          <p:nvPr>
            <p:ph type="title"/>
          </p:nvPr>
        </p:nvSpPr>
        <p:spPr>
          <a:xfrm>
            <a:off x="152400" y="536037"/>
            <a:ext cx="11875500" cy="792901"/>
          </a:xfrm>
          <a:prstGeom prst="rect">
            <a:avLst/>
          </a:prstGeom>
        </p:spPr>
        <p:txBody>
          <a:bodyPr>
            <a:normAutofit/>
          </a:bodyPr>
          <a:lstStyle/>
          <a:p>
            <a:r>
              <a:rPr dirty="0"/>
              <a:t>WP5:</a:t>
            </a:r>
            <a:r>
              <a:rPr lang="fr-FR" dirty="0"/>
              <a:t> Engineering </a:t>
            </a:r>
            <a:r>
              <a:rPr lang="fr-FR" dirty="0" err="1"/>
              <a:t>Department</a:t>
            </a:r>
            <a:r>
              <a:rPr lang="fr-FR" dirty="0"/>
              <a:t> (</a:t>
            </a:r>
            <a:r>
              <a:rPr lang="fr-FR" dirty="0">
                <a:solidFill>
                  <a:srgbClr val="0070C0"/>
                </a:solidFill>
              </a:rPr>
              <a:t>Configuration</a:t>
            </a:r>
            <a:r>
              <a:rPr lang="fr-FR" dirty="0"/>
              <a:t>) </a:t>
            </a:r>
            <a:endParaRPr dirty="0"/>
          </a:p>
        </p:txBody>
      </p:sp>
      <p:sp>
        <p:nvSpPr>
          <p:cNvPr id="272" name="Google Shape;163;p7">
            <a:extLst>
              <a:ext uri="{FF2B5EF4-FFF2-40B4-BE49-F238E27FC236}">
                <a16:creationId xmlns:a16="http://schemas.microsoft.com/office/drawing/2014/main" id="{D1BED762-1B90-170D-D74F-B1D1892F54DE}"/>
              </a:ext>
            </a:extLst>
          </p:cNvPr>
          <p:cNvSpPr txBox="1"/>
          <p:nvPr/>
        </p:nvSpPr>
        <p:spPr>
          <a:xfrm>
            <a:off x="304800" y="264838"/>
            <a:ext cx="5562600" cy="2328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3875" tIns="33875" rIns="33875" bIns="33875">
            <a:spAutoFit/>
          </a:bodyPr>
          <a:lstStyle>
            <a:lvl1pPr>
              <a:lnSpc>
                <a:spcPct val="115000"/>
              </a:lnSpc>
              <a:spcBef>
                <a:spcPts val="2400"/>
              </a:spcBef>
              <a:defRPr sz="1100">
                <a:solidFill>
                  <a:srgbClr val="0000CC"/>
                </a:solidFill>
                <a:latin typeface="Schibsted Grotesk"/>
                <a:ea typeface="Schibsted Grotesk"/>
                <a:cs typeface="Schibsted Grotesk"/>
                <a:sym typeface="Schibsted Grotesk"/>
              </a:defRPr>
            </a:lvl1pPr>
          </a:lstStyle>
          <a:p>
            <a:r>
              <a:t>Preparatory Phase for the Einstein Telescope Gravitational Wave Observatory</a:t>
            </a:r>
          </a:p>
        </p:txBody>
      </p:sp>
      <p:pic>
        <p:nvPicPr>
          <p:cNvPr id="3" name="Picture 4">
            <a:extLst>
              <a:ext uri="{FF2B5EF4-FFF2-40B4-BE49-F238E27FC236}">
                <a16:creationId xmlns:a16="http://schemas.microsoft.com/office/drawing/2014/main" id="{416B5A4C-B4A4-14A3-0D7D-2B302CEE0D5F}"/>
              </a:ext>
            </a:extLst>
          </p:cNvPr>
          <p:cNvPicPr>
            <a:picLocks noChangeAspect="1"/>
          </p:cNvPicPr>
          <p:nvPr/>
        </p:nvPicPr>
        <p:blipFill>
          <a:blip r:embed="rId3"/>
          <a:stretch>
            <a:fillRect/>
          </a:stretch>
        </p:blipFill>
        <p:spPr>
          <a:xfrm>
            <a:off x="423865" y="1766879"/>
            <a:ext cx="8266178" cy="4330626"/>
          </a:xfrm>
          <a:prstGeom prst="rect">
            <a:avLst/>
          </a:prstGeom>
        </p:spPr>
      </p:pic>
      <p:sp>
        <p:nvSpPr>
          <p:cNvPr id="5" name="TextBox 7">
            <a:extLst>
              <a:ext uri="{FF2B5EF4-FFF2-40B4-BE49-F238E27FC236}">
                <a16:creationId xmlns:a16="http://schemas.microsoft.com/office/drawing/2014/main" id="{0879CF9A-755E-236E-CBF2-E290952B2BCC}"/>
              </a:ext>
            </a:extLst>
          </p:cNvPr>
          <p:cNvSpPr txBox="1"/>
          <p:nvPr/>
        </p:nvSpPr>
        <p:spPr>
          <a:xfrm>
            <a:off x="302588" y="1351590"/>
            <a:ext cx="6455613" cy="1200329"/>
          </a:xfrm>
          <a:prstGeom prst="rect">
            <a:avLst/>
          </a:prstGeom>
          <a:noFill/>
        </p:spPr>
        <p:txBody>
          <a:bodyPr wrap="none" rtlCol="0">
            <a:spAutoFit/>
          </a:bodyPr>
          <a:lstStyle/>
          <a:p>
            <a:r>
              <a:rPr lang="en-US" sz="1800" dirty="0"/>
              <a:t>Detector Layout Update 2025 for the Triangular Configuration</a:t>
            </a:r>
          </a:p>
          <a:p>
            <a:pPr marL="285750" indent="-285750">
              <a:buFont typeface="Arial" panose="020B0604020202020204" pitchFamily="34" charset="0"/>
              <a:buChar char="•"/>
            </a:pPr>
            <a:r>
              <a:rPr lang="en-US" sz="1800" dirty="0"/>
              <a:t>Optical Layout </a:t>
            </a:r>
            <a:r>
              <a:rPr lang="en-US" sz="1800" dirty="0">
                <a:sym typeface="Wingdings" panose="05000000000000000000" pitchFamily="2" charset="2"/>
              </a:rPr>
              <a:t> Detector Layout </a:t>
            </a:r>
            <a:endParaRPr lang="en-US" sz="1800" dirty="0"/>
          </a:p>
          <a:p>
            <a:pPr marL="285750" indent="-285750">
              <a:buFont typeface="Arial" panose="020B0604020202020204" pitchFamily="34" charset="0"/>
              <a:buChar char="•"/>
            </a:pPr>
            <a:r>
              <a:rPr lang="en-US" sz="1800" dirty="0"/>
              <a:t>Result ETO Task Force to be</a:t>
            </a:r>
            <a:r>
              <a:rPr lang="en-US" sz="1800" dirty="0">
                <a:sym typeface="Wingdings" panose="05000000000000000000" pitchFamily="2" charset="2"/>
              </a:rPr>
              <a:t> reviewed in June</a:t>
            </a:r>
          </a:p>
          <a:p>
            <a:pPr marL="285750" indent="-285750">
              <a:buFont typeface="Arial" panose="020B0604020202020204" pitchFamily="34" charset="0"/>
              <a:buChar char="•"/>
            </a:pPr>
            <a:r>
              <a:rPr lang="en-US" sz="1800" dirty="0"/>
              <a:t>Baseline design for Local Teams - minimal requirements</a:t>
            </a:r>
            <a:endParaRPr lang="en-NL" sz="1800" dirty="0"/>
          </a:p>
        </p:txBody>
      </p:sp>
      <p:pic>
        <p:nvPicPr>
          <p:cNvPr id="7" name="Picture 6">
            <a:extLst>
              <a:ext uri="{FF2B5EF4-FFF2-40B4-BE49-F238E27FC236}">
                <a16:creationId xmlns:a16="http://schemas.microsoft.com/office/drawing/2014/main" id="{B094968F-D630-9CD3-0DF8-44E32F75400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866258" y="3650852"/>
            <a:ext cx="2736754" cy="1538712"/>
          </a:xfrm>
          <a:prstGeom prst="rect">
            <a:avLst/>
          </a:prstGeom>
        </p:spPr>
      </p:pic>
      <p:pic>
        <p:nvPicPr>
          <p:cNvPr id="12" name="Picture 11">
            <a:extLst>
              <a:ext uri="{FF2B5EF4-FFF2-40B4-BE49-F238E27FC236}">
                <a16:creationId xmlns:a16="http://schemas.microsoft.com/office/drawing/2014/main" id="{A982E6CF-CF0D-FE19-FE3D-A91461A4D567}"/>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866258" y="1961175"/>
            <a:ext cx="2736754" cy="1538712"/>
          </a:xfrm>
          <a:prstGeom prst="rect">
            <a:avLst/>
          </a:prstGeom>
        </p:spPr>
      </p:pic>
      <p:sp>
        <p:nvSpPr>
          <p:cNvPr id="13" name="TextBox 12">
            <a:extLst>
              <a:ext uri="{FF2B5EF4-FFF2-40B4-BE49-F238E27FC236}">
                <a16:creationId xmlns:a16="http://schemas.microsoft.com/office/drawing/2014/main" id="{4DB0F818-BD76-007F-B74F-F73462579B34}"/>
              </a:ext>
            </a:extLst>
          </p:cNvPr>
          <p:cNvSpPr txBox="1"/>
          <p:nvPr/>
        </p:nvSpPr>
        <p:spPr>
          <a:xfrm>
            <a:off x="8866258" y="5178524"/>
            <a:ext cx="2041583"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3D images of ET (2020) </a:t>
            </a:r>
            <a:endParaRPr kumimoji="0" lang="en-NL" sz="1400" b="0" i="0" u="none" strike="noStrike" cap="none" spc="0" normalizeH="0" baseline="0" dirty="0">
              <a:ln>
                <a:noFill/>
              </a:ln>
              <a:solidFill>
                <a:srgbClr val="000000"/>
              </a:solidFill>
              <a:effectLst/>
              <a:uFillTx/>
              <a:latin typeface="+mn-lt"/>
              <a:ea typeface="+mn-ea"/>
              <a:cs typeface="+mn-cs"/>
              <a:sym typeface="Arial"/>
            </a:endParaRPr>
          </a:p>
        </p:txBody>
      </p:sp>
    </p:spTree>
    <p:extLst>
      <p:ext uri="{BB962C8B-B14F-4D97-AF65-F5344CB8AC3E}">
        <p14:creationId xmlns:p14="http://schemas.microsoft.com/office/powerpoint/2010/main" val="291975260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860CC-FBEB-FF0F-5BF0-BE4DF5B69A07}"/>
            </a:ext>
          </a:extLst>
        </p:cNvPr>
        <p:cNvGrpSpPr/>
        <p:nvPr/>
      </p:nvGrpSpPr>
      <p:grpSpPr>
        <a:xfrm>
          <a:off x="0" y="0"/>
          <a:ext cx="0" cy="0"/>
          <a:chOff x="0" y="0"/>
          <a:chExt cx="0" cy="0"/>
        </a:xfrm>
      </p:grpSpPr>
      <p:pic>
        <p:nvPicPr>
          <p:cNvPr id="9" name="Picture 8" descr="Large metal pipes in a factory&#10;&#10;AI-generated content may be incorrect.">
            <a:extLst>
              <a:ext uri="{FF2B5EF4-FFF2-40B4-BE49-F238E27FC236}">
                <a16:creationId xmlns:a16="http://schemas.microsoft.com/office/drawing/2014/main" id="{7914BD52-53F6-18DD-4962-234FC03932C7}"/>
              </a:ext>
            </a:extLst>
          </p:cNvPr>
          <p:cNvPicPr>
            <a:picLocks noChangeAspect="1"/>
          </p:cNvPicPr>
          <p:nvPr/>
        </p:nvPicPr>
        <p:blipFill>
          <a:blip r:embed="rId3" cstate="print">
            <a:extLst>
              <a:ext uri="{28A0092B-C50C-407E-A947-70E740481C1C}">
                <a14:useLocalDpi xmlns:a14="http://schemas.microsoft.com/office/drawing/2010/main" val="0"/>
              </a:ext>
            </a:extLst>
          </a:blip>
          <a:srcRect t="29077" r="3711" b="11859"/>
          <a:stretch/>
        </p:blipFill>
        <p:spPr>
          <a:xfrm>
            <a:off x="9300362" y="3278569"/>
            <a:ext cx="2302650" cy="2511056"/>
          </a:xfrm>
          <a:prstGeom prst="rect">
            <a:avLst/>
          </a:prstGeom>
        </p:spPr>
      </p:pic>
      <p:sp>
        <p:nvSpPr>
          <p:cNvPr id="263" name="Google Shape;153;p7">
            <a:extLst>
              <a:ext uri="{FF2B5EF4-FFF2-40B4-BE49-F238E27FC236}">
                <a16:creationId xmlns:a16="http://schemas.microsoft.com/office/drawing/2014/main" id="{0745155C-4E5B-F629-0879-EB9A2A38288A}"/>
              </a:ext>
            </a:extLst>
          </p:cNvPr>
          <p:cNvSpPr txBox="1"/>
          <p:nvPr/>
        </p:nvSpPr>
        <p:spPr>
          <a:xfrm>
            <a:off x="7090194" y="6311968"/>
            <a:ext cx="4023301" cy="30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spAutoFit/>
          </a:bodyPr>
          <a:lstStyle/>
          <a:p>
            <a:pPr algn="ctr">
              <a:defRPr i="1">
                <a:solidFill>
                  <a:srgbClr val="888888"/>
                </a:solidFill>
                <a:latin typeface="Calibri"/>
                <a:ea typeface="Calibri"/>
                <a:cs typeface="Calibri"/>
                <a:sym typeface="Calibri"/>
              </a:defRPr>
            </a:pPr>
            <a:r>
              <a:t>Project: 101079696 — ET-PP,  2</a:t>
            </a:r>
            <a:r>
              <a:rPr baseline="30000"/>
              <a:t>nd</a:t>
            </a:r>
            <a:r>
              <a:t> review meeting</a:t>
            </a:r>
          </a:p>
        </p:txBody>
      </p:sp>
      <p:sp>
        <p:nvSpPr>
          <p:cNvPr id="264" name="Google Shape;154;p7">
            <a:extLst>
              <a:ext uri="{FF2B5EF4-FFF2-40B4-BE49-F238E27FC236}">
                <a16:creationId xmlns:a16="http://schemas.microsoft.com/office/drawing/2014/main" id="{2C578C76-669A-584A-E51C-2455393898F8}"/>
              </a:ext>
            </a:extLst>
          </p:cNvPr>
          <p:cNvSpPr txBox="1">
            <a:spLocks noGrp="1"/>
          </p:cNvSpPr>
          <p:nvPr>
            <p:ph type="sldNum" sz="quarter" idx="4294967295"/>
          </p:nvPr>
        </p:nvSpPr>
        <p:spPr>
          <a:xfrm>
            <a:off x="11603012" y="6292018"/>
            <a:ext cx="284332" cy="307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400"/>
            </a:lvl1pPr>
          </a:lstStyle>
          <a:p>
            <a:fld id="{86CB4B4D-7CA3-9044-876B-883B54F8677D}" type="slidenum">
              <a:rPr/>
              <a:t>17</a:t>
            </a:fld>
            <a:endParaRPr/>
          </a:p>
        </p:txBody>
      </p:sp>
      <p:sp>
        <p:nvSpPr>
          <p:cNvPr id="265" name="Google Shape;155;p7">
            <a:extLst>
              <a:ext uri="{FF2B5EF4-FFF2-40B4-BE49-F238E27FC236}">
                <a16:creationId xmlns:a16="http://schemas.microsoft.com/office/drawing/2014/main" id="{5F807BC5-79E4-4B8C-31F0-89FB48F757AA}"/>
              </a:ext>
            </a:extLst>
          </p:cNvPr>
          <p:cNvSpPr/>
          <p:nvPr/>
        </p:nvSpPr>
        <p:spPr>
          <a:xfrm>
            <a:off x="304800" y="540799"/>
            <a:ext cx="11588700" cy="1"/>
          </a:xfrm>
          <a:prstGeom prst="line">
            <a:avLst/>
          </a:prstGeom>
          <a:ln>
            <a:solidFill>
              <a:srgbClr val="0000CC"/>
            </a:solidFill>
            <a:miter/>
          </a:ln>
        </p:spPr>
        <p:txBody>
          <a:bodyPr lIns="45719" rIns="45719"/>
          <a:lstStyle/>
          <a:p>
            <a:endParaRPr/>
          </a:p>
        </p:txBody>
      </p:sp>
      <p:sp>
        <p:nvSpPr>
          <p:cNvPr id="266" name="Google Shape;156;p7">
            <a:extLst>
              <a:ext uri="{FF2B5EF4-FFF2-40B4-BE49-F238E27FC236}">
                <a16:creationId xmlns:a16="http://schemas.microsoft.com/office/drawing/2014/main" id="{35D9D5E1-19F8-D19E-367B-B0057BD59A54}"/>
              </a:ext>
            </a:extLst>
          </p:cNvPr>
          <p:cNvSpPr/>
          <p:nvPr/>
        </p:nvSpPr>
        <p:spPr>
          <a:xfrm>
            <a:off x="304800" y="226483"/>
            <a:ext cx="11588700" cy="1"/>
          </a:xfrm>
          <a:prstGeom prst="line">
            <a:avLst/>
          </a:prstGeom>
          <a:ln>
            <a:solidFill>
              <a:srgbClr val="0000CC"/>
            </a:solidFill>
            <a:miter/>
          </a:ln>
        </p:spPr>
        <p:txBody>
          <a:bodyPr lIns="45719" rIns="45719"/>
          <a:lstStyle/>
          <a:p>
            <a:endParaRPr/>
          </a:p>
        </p:txBody>
      </p:sp>
      <p:sp>
        <p:nvSpPr>
          <p:cNvPr id="267" name="Google Shape;157;p7">
            <a:extLst>
              <a:ext uri="{FF2B5EF4-FFF2-40B4-BE49-F238E27FC236}">
                <a16:creationId xmlns:a16="http://schemas.microsoft.com/office/drawing/2014/main" id="{33CFE64F-9DD0-3E9B-60B0-D18660DA4B3C}"/>
              </a:ext>
            </a:extLst>
          </p:cNvPr>
          <p:cNvSpPr/>
          <p:nvPr/>
        </p:nvSpPr>
        <p:spPr>
          <a:xfrm>
            <a:off x="304800" y="6696409"/>
            <a:ext cx="11570700" cy="16499"/>
          </a:xfrm>
          <a:prstGeom prst="line">
            <a:avLst/>
          </a:prstGeom>
          <a:ln>
            <a:solidFill>
              <a:srgbClr val="0000CC"/>
            </a:solidFill>
            <a:miter/>
          </a:ln>
        </p:spPr>
        <p:txBody>
          <a:bodyPr lIns="45719" rIns="45719"/>
          <a:lstStyle/>
          <a:p>
            <a:endParaRPr/>
          </a:p>
        </p:txBody>
      </p:sp>
      <p:sp>
        <p:nvSpPr>
          <p:cNvPr id="268" name="Google Shape;158;p7">
            <a:extLst>
              <a:ext uri="{FF2B5EF4-FFF2-40B4-BE49-F238E27FC236}">
                <a16:creationId xmlns:a16="http://schemas.microsoft.com/office/drawing/2014/main" id="{0629A491-7C3F-CCFF-1B14-8F95041305CA}"/>
              </a:ext>
            </a:extLst>
          </p:cNvPr>
          <p:cNvSpPr/>
          <p:nvPr/>
        </p:nvSpPr>
        <p:spPr>
          <a:xfrm>
            <a:off x="304800" y="6227566"/>
            <a:ext cx="11570701" cy="30902"/>
          </a:xfrm>
          <a:prstGeom prst="line">
            <a:avLst/>
          </a:prstGeom>
          <a:ln>
            <a:solidFill>
              <a:srgbClr val="0000CC"/>
            </a:solidFill>
            <a:miter/>
          </a:ln>
        </p:spPr>
        <p:txBody>
          <a:bodyPr lIns="45719" rIns="45719"/>
          <a:lstStyle/>
          <a:p>
            <a:endParaRPr/>
          </a:p>
        </p:txBody>
      </p:sp>
      <p:sp>
        <p:nvSpPr>
          <p:cNvPr id="269" name="Google Shape;159;p7">
            <a:extLst>
              <a:ext uri="{FF2B5EF4-FFF2-40B4-BE49-F238E27FC236}">
                <a16:creationId xmlns:a16="http://schemas.microsoft.com/office/drawing/2014/main" id="{82FC33E4-8ECF-B5CB-2FBF-A68420D0E36E}"/>
              </a:ext>
            </a:extLst>
          </p:cNvPr>
          <p:cNvSpPr txBox="1"/>
          <p:nvPr/>
        </p:nvSpPr>
        <p:spPr>
          <a:xfrm>
            <a:off x="8465408" y="295642"/>
            <a:ext cx="3410101" cy="20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50" tIns="18050" rIns="18050" bIns="18050">
            <a:spAutoFit/>
          </a:bodyPr>
          <a:lstStyle/>
          <a:p>
            <a:pPr algn="r">
              <a:lnSpc>
                <a:spcPct val="80000"/>
              </a:lnSpc>
              <a:defRPr sz="1100">
                <a:solidFill>
                  <a:srgbClr val="0000CC"/>
                </a:solidFill>
                <a:latin typeface="Schibsted Grotesk"/>
                <a:ea typeface="Schibsted Grotesk"/>
                <a:cs typeface="Schibsted Grotesk"/>
                <a:sym typeface="Schibsted Grotesk"/>
              </a:defRPr>
            </a:pPr>
            <a:r>
              <a:t>2</a:t>
            </a:r>
            <a:r>
              <a:rPr baseline="30000"/>
              <a:t>nd</a:t>
            </a:r>
            <a:r>
              <a:t> review meeting (RP2) — 15.05.2024</a:t>
            </a:r>
          </a:p>
        </p:txBody>
      </p:sp>
      <p:pic>
        <p:nvPicPr>
          <p:cNvPr id="270" name="Google Shape;160;p7" descr="Google Shape;160;p7">
            <a:extLst>
              <a:ext uri="{FF2B5EF4-FFF2-40B4-BE49-F238E27FC236}">
                <a16:creationId xmlns:a16="http://schemas.microsoft.com/office/drawing/2014/main" id="{8C5CD57A-3341-3977-8718-7834CC1EDAF7}"/>
              </a:ext>
            </a:extLst>
          </p:cNvPr>
          <p:cNvPicPr>
            <a:picLocks noChangeAspect="1"/>
          </p:cNvPicPr>
          <p:nvPr/>
        </p:nvPicPr>
        <p:blipFill>
          <a:blip r:embed="rId4"/>
          <a:stretch>
            <a:fillRect/>
          </a:stretch>
        </p:blipFill>
        <p:spPr>
          <a:xfrm>
            <a:off x="304800" y="6337032"/>
            <a:ext cx="1505970" cy="280801"/>
          </a:xfrm>
          <a:prstGeom prst="rect">
            <a:avLst/>
          </a:prstGeom>
          <a:ln w="12700">
            <a:miter lim="400000"/>
          </a:ln>
        </p:spPr>
      </p:pic>
      <p:sp>
        <p:nvSpPr>
          <p:cNvPr id="271" name="Google Shape;161;p7">
            <a:extLst>
              <a:ext uri="{FF2B5EF4-FFF2-40B4-BE49-F238E27FC236}">
                <a16:creationId xmlns:a16="http://schemas.microsoft.com/office/drawing/2014/main" id="{E40A3E00-6B38-7C7D-3E57-A0079453C86C}"/>
              </a:ext>
            </a:extLst>
          </p:cNvPr>
          <p:cNvSpPr txBox="1">
            <a:spLocks noGrp="1"/>
          </p:cNvSpPr>
          <p:nvPr>
            <p:ph type="title"/>
          </p:nvPr>
        </p:nvSpPr>
        <p:spPr>
          <a:xfrm>
            <a:off x="152400" y="536037"/>
            <a:ext cx="11875500" cy="792901"/>
          </a:xfrm>
          <a:prstGeom prst="rect">
            <a:avLst/>
          </a:prstGeom>
        </p:spPr>
        <p:txBody>
          <a:bodyPr>
            <a:normAutofit/>
          </a:bodyPr>
          <a:lstStyle/>
          <a:p>
            <a:r>
              <a:rPr dirty="0"/>
              <a:t>WP5:</a:t>
            </a:r>
            <a:r>
              <a:rPr lang="fr-FR" dirty="0"/>
              <a:t> Engineering </a:t>
            </a:r>
            <a:r>
              <a:rPr lang="fr-FR" dirty="0" err="1"/>
              <a:t>Department</a:t>
            </a:r>
            <a:r>
              <a:rPr lang="fr-FR" dirty="0"/>
              <a:t> (</a:t>
            </a:r>
            <a:r>
              <a:rPr lang="fr-FR" dirty="0" err="1">
                <a:solidFill>
                  <a:srgbClr val="0070C0"/>
                </a:solidFill>
              </a:rPr>
              <a:t>MoU</a:t>
            </a:r>
            <a:r>
              <a:rPr lang="fr-FR" dirty="0">
                <a:solidFill>
                  <a:srgbClr val="0070C0"/>
                </a:solidFill>
              </a:rPr>
              <a:t> </a:t>
            </a:r>
            <a:r>
              <a:rPr lang="fr-FR" dirty="0" err="1">
                <a:solidFill>
                  <a:srgbClr val="0070C0"/>
                </a:solidFill>
              </a:rPr>
              <a:t>with</a:t>
            </a:r>
            <a:r>
              <a:rPr lang="fr-FR" dirty="0">
                <a:solidFill>
                  <a:srgbClr val="0070C0"/>
                </a:solidFill>
              </a:rPr>
              <a:t> CERN</a:t>
            </a:r>
            <a:r>
              <a:rPr lang="fr-FR" dirty="0"/>
              <a:t>) </a:t>
            </a:r>
            <a:endParaRPr dirty="0"/>
          </a:p>
        </p:txBody>
      </p:sp>
      <p:sp>
        <p:nvSpPr>
          <p:cNvPr id="272" name="Google Shape;163;p7">
            <a:extLst>
              <a:ext uri="{FF2B5EF4-FFF2-40B4-BE49-F238E27FC236}">
                <a16:creationId xmlns:a16="http://schemas.microsoft.com/office/drawing/2014/main" id="{CABB22AC-5E3D-D2A0-6CEE-E9899D7C3854}"/>
              </a:ext>
            </a:extLst>
          </p:cNvPr>
          <p:cNvSpPr txBox="1"/>
          <p:nvPr/>
        </p:nvSpPr>
        <p:spPr>
          <a:xfrm>
            <a:off x="304800" y="264838"/>
            <a:ext cx="5562600" cy="232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75" tIns="33875" rIns="33875" bIns="33875">
            <a:spAutoFit/>
          </a:bodyPr>
          <a:lstStyle>
            <a:lvl1pPr>
              <a:lnSpc>
                <a:spcPct val="115000"/>
              </a:lnSpc>
              <a:spcBef>
                <a:spcPts val="2400"/>
              </a:spcBef>
              <a:defRPr sz="1100">
                <a:solidFill>
                  <a:srgbClr val="0000CC"/>
                </a:solidFill>
                <a:latin typeface="Schibsted Grotesk"/>
                <a:ea typeface="Schibsted Grotesk"/>
                <a:cs typeface="Schibsted Grotesk"/>
                <a:sym typeface="Schibsted Grotesk"/>
              </a:defRPr>
            </a:lvl1pPr>
          </a:lstStyle>
          <a:p>
            <a:r>
              <a:t>Preparatory Phase for the Einstein Telescope Gravitational Wave Observatory</a:t>
            </a:r>
          </a:p>
        </p:txBody>
      </p:sp>
      <p:sp>
        <p:nvSpPr>
          <p:cNvPr id="2" name="Content Placeholder 2">
            <a:extLst>
              <a:ext uri="{FF2B5EF4-FFF2-40B4-BE49-F238E27FC236}">
                <a16:creationId xmlns:a16="http://schemas.microsoft.com/office/drawing/2014/main" id="{9A7D1192-1308-8CB5-0849-9A4BD1DA37FD}"/>
              </a:ext>
            </a:extLst>
          </p:cNvPr>
          <p:cNvSpPr txBox="1">
            <a:spLocks/>
          </p:cNvSpPr>
          <p:nvPr/>
        </p:nvSpPr>
        <p:spPr>
          <a:xfrm>
            <a:off x="514200" y="1766879"/>
            <a:ext cx="5775129" cy="3819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oAutofit/>
          </a:bodyPr>
          <a:lstStyle>
            <a:lvl1pPr marL="457200" marR="0" indent="-342900" algn="l" defTabSz="914400" rtl="0" latinLnBrk="0">
              <a:lnSpc>
                <a:spcPct val="90000"/>
              </a:lnSpc>
              <a:spcBef>
                <a:spcPts val="12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1pPr>
            <a:lvl2pPr marL="914400" marR="0" indent="-342900" algn="l" defTabSz="914400" rtl="0" latinLnBrk="0">
              <a:lnSpc>
                <a:spcPct val="90000"/>
              </a:lnSpc>
              <a:spcBef>
                <a:spcPts val="12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2pPr>
            <a:lvl3pPr marL="1371600" marR="0" indent="-342900" algn="l" defTabSz="914400" rtl="0" latinLnBrk="0">
              <a:lnSpc>
                <a:spcPct val="90000"/>
              </a:lnSpc>
              <a:spcBef>
                <a:spcPts val="12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3pPr>
            <a:lvl4pPr marL="1828800" marR="0" indent="-342900" algn="l" defTabSz="914400" rtl="0" latinLnBrk="0">
              <a:lnSpc>
                <a:spcPct val="90000"/>
              </a:lnSpc>
              <a:spcBef>
                <a:spcPts val="12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4pPr>
            <a:lvl5pPr marL="2286000" marR="0" indent="-342900" algn="l" defTabSz="914400" rtl="0" latinLnBrk="0">
              <a:lnSpc>
                <a:spcPct val="90000"/>
              </a:lnSpc>
              <a:spcBef>
                <a:spcPts val="12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5pPr>
            <a:lvl6pPr marL="2743200" marR="0" indent="-342900" algn="l" defTabSz="914400" rtl="0" latinLnBrk="0">
              <a:lnSpc>
                <a:spcPct val="90000"/>
              </a:lnSpc>
              <a:spcBef>
                <a:spcPts val="12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6pPr>
            <a:lvl7pPr marL="3200400" marR="0" indent="-342900" algn="l" defTabSz="914400" rtl="0" latinLnBrk="0">
              <a:lnSpc>
                <a:spcPct val="90000"/>
              </a:lnSpc>
              <a:spcBef>
                <a:spcPts val="12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7pPr>
            <a:lvl8pPr marL="3657600" marR="0" indent="-342900" algn="l" defTabSz="914400" rtl="0" latinLnBrk="0">
              <a:lnSpc>
                <a:spcPct val="90000"/>
              </a:lnSpc>
              <a:spcBef>
                <a:spcPts val="12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8pPr>
            <a:lvl9pPr marL="4114800" marR="0" indent="-342900" algn="l" defTabSz="914400" rtl="0" latinLnBrk="0">
              <a:lnSpc>
                <a:spcPct val="90000"/>
              </a:lnSpc>
              <a:spcBef>
                <a:spcPts val="12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9pPr>
          </a:lstStyle>
          <a:p>
            <a:pPr defTabSz="739378" hangingPunct="1">
              <a:spcBef>
                <a:spcPts val="0"/>
              </a:spcBef>
              <a:defRPr sz="3959"/>
            </a:pPr>
            <a:r>
              <a:rPr lang="en-US" sz="2400" dirty="0"/>
              <a:t>Several similarities between ET and CERN projects. Specifically related to vacuum and underground infrastructures.</a:t>
            </a:r>
          </a:p>
          <a:p>
            <a:pPr defTabSz="739378" hangingPunct="1">
              <a:spcBef>
                <a:spcPts val="0"/>
              </a:spcBef>
              <a:defRPr sz="3959"/>
            </a:pPr>
            <a:endParaRPr lang="en-US" sz="2400" dirty="0"/>
          </a:p>
          <a:p>
            <a:pPr defTabSz="739378" hangingPunct="1">
              <a:spcBef>
                <a:spcPts val="0"/>
              </a:spcBef>
              <a:defRPr sz="3959"/>
            </a:pPr>
            <a:r>
              <a:rPr lang="en-US" sz="2400" dirty="0"/>
              <a:t>ETO has a MoU with CERN for their support on technical topics: </a:t>
            </a:r>
          </a:p>
          <a:p>
            <a:pPr lvl="1" defTabSz="739378" hangingPunct="1">
              <a:spcBef>
                <a:spcPts val="0"/>
              </a:spcBef>
              <a:defRPr sz="3959"/>
            </a:pPr>
            <a:r>
              <a:rPr lang="en-US" sz="2000" i="1" dirty="0"/>
              <a:t>Arm vacuum pipe</a:t>
            </a:r>
          </a:p>
          <a:p>
            <a:pPr lvl="1" defTabSz="739378" hangingPunct="1">
              <a:spcBef>
                <a:spcPts val="0"/>
              </a:spcBef>
              <a:defRPr sz="3959"/>
            </a:pPr>
            <a:r>
              <a:rPr lang="en-US" sz="2000" i="1" dirty="0"/>
              <a:t>Civil Engineering</a:t>
            </a:r>
          </a:p>
          <a:p>
            <a:pPr lvl="1" defTabSz="739378" hangingPunct="1">
              <a:spcBef>
                <a:spcPts val="0"/>
              </a:spcBef>
              <a:defRPr sz="3959"/>
            </a:pPr>
            <a:r>
              <a:rPr lang="en-US" sz="2000" dirty="0"/>
              <a:t>Technical Infrastructure</a:t>
            </a:r>
          </a:p>
          <a:p>
            <a:pPr lvl="2" defTabSz="739378" hangingPunct="1">
              <a:spcBef>
                <a:spcPts val="0"/>
              </a:spcBef>
              <a:defRPr sz="3959"/>
            </a:pPr>
            <a:r>
              <a:rPr lang="en-US" sz="2000" dirty="0"/>
              <a:t>HVAC, Electricity, Access &amp; Alarms</a:t>
            </a:r>
          </a:p>
          <a:p>
            <a:pPr lvl="1" defTabSz="739378" hangingPunct="1">
              <a:spcBef>
                <a:spcPts val="0"/>
              </a:spcBef>
              <a:defRPr sz="3959"/>
            </a:pPr>
            <a:r>
              <a:rPr lang="en-US" sz="2000" dirty="0"/>
              <a:t>Safety</a:t>
            </a:r>
          </a:p>
          <a:p>
            <a:pPr lvl="1" defTabSz="739378" hangingPunct="1">
              <a:spcBef>
                <a:spcPts val="0"/>
              </a:spcBef>
              <a:defRPr sz="3959"/>
            </a:pPr>
            <a:r>
              <a:rPr lang="en-US" sz="2000" dirty="0"/>
              <a:t>Integration</a:t>
            </a:r>
          </a:p>
          <a:p>
            <a:pPr marL="457200" lvl="1" indent="0" defTabSz="739378" hangingPunct="1">
              <a:spcBef>
                <a:spcPts val="0"/>
              </a:spcBef>
              <a:buFont typeface="Arial"/>
              <a:buNone/>
              <a:defRPr sz="3959"/>
            </a:pPr>
            <a:endParaRPr lang="en-US" sz="2000" dirty="0"/>
          </a:p>
          <a:p>
            <a:pPr defTabSz="739378" hangingPunct="1">
              <a:spcBef>
                <a:spcPts val="0"/>
              </a:spcBef>
              <a:defRPr sz="3959"/>
            </a:pPr>
            <a:endParaRPr lang="en-US" sz="2400" dirty="0"/>
          </a:p>
        </p:txBody>
      </p:sp>
      <p:pic>
        <p:nvPicPr>
          <p:cNvPr id="5" name="Picture 4">
            <a:extLst>
              <a:ext uri="{FF2B5EF4-FFF2-40B4-BE49-F238E27FC236}">
                <a16:creationId xmlns:a16="http://schemas.microsoft.com/office/drawing/2014/main" id="{EFC6E869-272D-34D7-E0E4-9A9A17ACFE81}"/>
              </a:ext>
            </a:extLst>
          </p:cNvPr>
          <p:cNvPicPr>
            <a:picLocks noChangeAspect="1"/>
          </p:cNvPicPr>
          <p:nvPr/>
        </p:nvPicPr>
        <p:blipFill>
          <a:blip r:embed="rId5"/>
          <a:stretch>
            <a:fillRect/>
          </a:stretch>
        </p:blipFill>
        <p:spPr>
          <a:xfrm>
            <a:off x="9300362" y="1420930"/>
            <a:ext cx="2302650" cy="1730718"/>
          </a:xfrm>
          <a:prstGeom prst="rect">
            <a:avLst/>
          </a:prstGeom>
        </p:spPr>
      </p:pic>
      <p:pic>
        <p:nvPicPr>
          <p:cNvPr id="4" name="Picture 1">
            <a:extLst>
              <a:ext uri="{FF2B5EF4-FFF2-40B4-BE49-F238E27FC236}">
                <a16:creationId xmlns:a16="http://schemas.microsoft.com/office/drawing/2014/main" id="{7B765420-CC8D-1F88-7FC4-0AF5B4EFB302}"/>
              </a:ext>
            </a:extLst>
          </p:cNvPr>
          <p:cNvPicPr>
            <a:picLocks noChangeAspect="1"/>
          </p:cNvPicPr>
          <p:nvPr/>
        </p:nvPicPr>
        <p:blipFill>
          <a:blip r:embed="rId6"/>
          <a:stretch>
            <a:fillRect/>
          </a:stretch>
        </p:blipFill>
        <p:spPr>
          <a:xfrm>
            <a:off x="6391975" y="1414441"/>
            <a:ext cx="2633104" cy="4524375"/>
          </a:xfrm>
          <a:prstGeom prst="rect">
            <a:avLst/>
          </a:prstGeom>
        </p:spPr>
      </p:pic>
    </p:spTree>
    <p:extLst>
      <p:ext uri="{BB962C8B-B14F-4D97-AF65-F5344CB8AC3E}">
        <p14:creationId xmlns:p14="http://schemas.microsoft.com/office/powerpoint/2010/main" val="228714016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ED8BC-FFA9-369B-CC48-CD9F1FCD9533}"/>
            </a:ext>
          </a:extLst>
        </p:cNvPr>
        <p:cNvGrpSpPr/>
        <p:nvPr/>
      </p:nvGrpSpPr>
      <p:grpSpPr>
        <a:xfrm>
          <a:off x="0" y="0"/>
          <a:ext cx="0" cy="0"/>
          <a:chOff x="0" y="0"/>
          <a:chExt cx="0" cy="0"/>
        </a:xfrm>
      </p:grpSpPr>
      <p:sp>
        <p:nvSpPr>
          <p:cNvPr id="263" name="Google Shape;153;p7">
            <a:extLst>
              <a:ext uri="{FF2B5EF4-FFF2-40B4-BE49-F238E27FC236}">
                <a16:creationId xmlns:a16="http://schemas.microsoft.com/office/drawing/2014/main" id="{C3F09C1C-101A-D375-8217-AB2FCD5A82F6}"/>
              </a:ext>
            </a:extLst>
          </p:cNvPr>
          <p:cNvSpPr txBox="1"/>
          <p:nvPr/>
        </p:nvSpPr>
        <p:spPr>
          <a:xfrm>
            <a:off x="7090194" y="6311968"/>
            <a:ext cx="4023301" cy="30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spAutoFit/>
          </a:bodyPr>
          <a:lstStyle/>
          <a:p>
            <a:pPr algn="ctr">
              <a:defRPr i="1">
                <a:solidFill>
                  <a:srgbClr val="888888"/>
                </a:solidFill>
                <a:latin typeface="Calibri"/>
                <a:ea typeface="Calibri"/>
                <a:cs typeface="Calibri"/>
                <a:sym typeface="Calibri"/>
              </a:defRPr>
            </a:pPr>
            <a:r>
              <a:t>Project: 101079696 — ET-PP,  2</a:t>
            </a:r>
            <a:r>
              <a:rPr baseline="30000"/>
              <a:t>nd</a:t>
            </a:r>
            <a:r>
              <a:t> review meeting</a:t>
            </a:r>
          </a:p>
        </p:txBody>
      </p:sp>
      <p:sp>
        <p:nvSpPr>
          <p:cNvPr id="264" name="Google Shape;154;p7">
            <a:extLst>
              <a:ext uri="{FF2B5EF4-FFF2-40B4-BE49-F238E27FC236}">
                <a16:creationId xmlns:a16="http://schemas.microsoft.com/office/drawing/2014/main" id="{685E3A15-1F06-ED2B-43AF-9FBA962BB7A9}"/>
              </a:ext>
            </a:extLst>
          </p:cNvPr>
          <p:cNvSpPr txBox="1">
            <a:spLocks noGrp="1"/>
          </p:cNvSpPr>
          <p:nvPr>
            <p:ph type="sldNum" sz="quarter" idx="4294967295"/>
          </p:nvPr>
        </p:nvSpPr>
        <p:spPr>
          <a:xfrm>
            <a:off x="11603012" y="6292018"/>
            <a:ext cx="284332" cy="307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400"/>
            </a:lvl1pPr>
          </a:lstStyle>
          <a:p>
            <a:fld id="{86CB4B4D-7CA3-9044-876B-883B54F8677D}" type="slidenum">
              <a:rPr/>
              <a:t>18</a:t>
            </a:fld>
            <a:endParaRPr/>
          </a:p>
        </p:txBody>
      </p:sp>
      <p:sp>
        <p:nvSpPr>
          <p:cNvPr id="265" name="Google Shape;155;p7">
            <a:extLst>
              <a:ext uri="{FF2B5EF4-FFF2-40B4-BE49-F238E27FC236}">
                <a16:creationId xmlns:a16="http://schemas.microsoft.com/office/drawing/2014/main" id="{A62DEA09-E6AD-D758-5DB1-E32658464101}"/>
              </a:ext>
            </a:extLst>
          </p:cNvPr>
          <p:cNvSpPr/>
          <p:nvPr/>
        </p:nvSpPr>
        <p:spPr>
          <a:xfrm>
            <a:off x="304800" y="540799"/>
            <a:ext cx="11588700" cy="1"/>
          </a:xfrm>
          <a:prstGeom prst="line">
            <a:avLst/>
          </a:prstGeom>
          <a:ln>
            <a:solidFill>
              <a:srgbClr val="0000CC"/>
            </a:solidFill>
            <a:miter/>
          </a:ln>
        </p:spPr>
        <p:txBody>
          <a:bodyPr lIns="45719" rIns="45719"/>
          <a:lstStyle/>
          <a:p>
            <a:endParaRPr/>
          </a:p>
        </p:txBody>
      </p:sp>
      <p:sp>
        <p:nvSpPr>
          <p:cNvPr id="266" name="Google Shape;156;p7">
            <a:extLst>
              <a:ext uri="{FF2B5EF4-FFF2-40B4-BE49-F238E27FC236}">
                <a16:creationId xmlns:a16="http://schemas.microsoft.com/office/drawing/2014/main" id="{23F2C36F-5EC5-C79C-A325-CF182617ABEC}"/>
              </a:ext>
            </a:extLst>
          </p:cNvPr>
          <p:cNvSpPr/>
          <p:nvPr/>
        </p:nvSpPr>
        <p:spPr>
          <a:xfrm>
            <a:off x="304800" y="226483"/>
            <a:ext cx="11588700" cy="1"/>
          </a:xfrm>
          <a:prstGeom prst="line">
            <a:avLst/>
          </a:prstGeom>
          <a:ln>
            <a:solidFill>
              <a:srgbClr val="0000CC"/>
            </a:solidFill>
            <a:miter/>
          </a:ln>
        </p:spPr>
        <p:txBody>
          <a:bodyPr lIns="45719" rIns="45719"/>
          <a:lstStyle/>
          <a:p>
            <a:endParaRPr/>
          </a:p>
        </p:txBody>
      </p:sp>
      <p:sp>
        <p:nvSpPr>
          <p:cNvPr id="267" name="Google Shape;157;p7">
            <a:extLst>
              <a:ext uri="{FF2B5EF4-FFF2-40B4-BE49-F238E27FC236}">
                <a16:creationId xmlns:a16="http://schemas.microsoft.com/office/drawing/2014/main" id="{5B95136C-45CC-74A3-3E27-F284D0E4C3E7}"/>
              </a:ext>
            </a:extLst>
          </p:cNvPr>
          <p:cNvSpPr/>
          <p:nvPr/>
        </p:nvSpPr>
        <p:spPr>
          <a:xfrm>
            <a:off x="304800" y="6696409"/>
            <a:ext cx="11570700" cy="16499"/>
          </a:xfrm>
          <a:prstGeom prst="line">
            <a:avLst/>
          </a:prstGeom>
          <a:ln>
            <a:solidFill>
              <a:srgbClr val="0000CC"/>
            </a:solidFill>
            <a:miter/>
          </a:ln>
        </p:spPr>
        <p:txBody>
          <a:bodyPr lIns="45719" rIns="45719"/>
          <a:lstStyle/>
          <a:p>
            <a:endParaRPr/>
          </a:p>
        </p:txBody>
      </p:sp>
      <p:sp>
        <p:nvSpPr>
          <p:cNvPr id="268" name="Google Shape;158;p7">
            <a:extLst>
              <a:ext uri="{FF2B5EF4-FFF2-40B4-BE49-F238E27FC236}">
                <a16:creationId xmlns:a16="http://schemas.microsoft.com/office/drawing/2014/main" id="{05155C94-B8CB-9C3F-7BAF-A19A564D6916}"/>
              </a:ext>
            </a:extLst>
          </p:cNvPr>
          <p:cNvSpPr/>
          <p:nvPr/>
        </p:nvSpPr>
        <p:spPr>
          <a:xfrm>
            <a:off x="304800" y="6227566"/>
            <a:ext cx="11570701" cy="30902"/>
          </a:xfrm>
          <a:prstGeom prst="line">
            <a:avLst/>
          </a:prstGeom>
          <a:ln>
            <a:solidFill>
              <a:srgbClr val="0000CC"/>
            </a:solidFill>
            <a:miter/>
          </a:ln>
        </p:spPr>
        <p:txBody>
          <a:bodyPr lIns="45719" rIns="45719"/>
          <a:lstStyle/>
          <a:p>
            <a:endParaRPr/>
          </a:p>
        </p:txBody>
      </p:sp>
      <p:sp>
        <p:nvSpPr>
          <p:cNvPr id="269" name="Google Shape;159;p7">
            <a:extLst>
              <a:ext uri="{FF2B5EF4-FFF2-40B4-BE49-F238E27FC236}">
                <a16:creationId xmlns:a16="http://schemas.microsoft.com/office/drawing/2014/main" id="{F87B2605-DCA1-7952-6F01-0CCD0EDEDB32}"/>
              </a:ext>
            </a:extLst>
          </p:cNvPr>
          <p:cNvSpPr txBox="1"/>
          <p:nvPr/>
        </p:nvSpPr>
        <p:spPr>
          <a:xfrm>
            <a:off x="8465408" y="295642"/>
            <a:ext cx="3410101" cy="20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50" tIns="18050" rIns="18050" bIns="18050">
            <a:spAutoFit/>
          </a:bodyPr>
          <a:lstStyle/>
          <a:p>
            <a:pPr algn="r">
              <a:lnSpc>
                <a:spcPct val="80000"/>
              </a:lnSpc>
              <a:defRPr sz="1100">
                <a:solidFill>
                  <a:srgbClr val="0000CC"/>
                </a:solidFill>
                <a:latin typeface="Schibsted Grotesk"/>
                <a:ea typeface="Schibsted Grotesk"/>
                <a:cs typeface="Schibsted Grotesk"/>
                <a:sym typeface="Schibsted Grotesk"/>
              </a:defRPr>
            </a:pPr>
            <a:r>
              <a:t>2</a:t>
            </a:r>
            <a:r>
              <a:rPr baseline="30000"/>
              <a:t>nd</a:t>
            </a:r>
            <a:r>
              <a:t> review meeting (RP2) — 15.05.2024</a:t>
            </a:r>
          </a:p>
        </p:txBody>
      </p:sp>
      <p:pic>
        <p:nvPicPr>
          <p:cNvPr id="270" name="Google Shape;160;p7" descr="Google Shape;160;p7">
            <a:extLst>
              <a:ext uri="{FF2B5EF4-FFF2-40B4-BE49-F238E27FC236}">
                <a16:creationId xmlns:a16="http://schemas.microsoft.com/office/drawing/2014/main" id="{920F5DBB-9C87-42A4-4E69-AC370C1EF3A5}"/>
              </a:ext>
            </a:extLst>
          </p:cNvPr>
          <p:cNvPicPr>
            <a:picLocks noChangeAspect="1"/>
          </p:cNvPicPr>
          <p:nvPr/>
        </p:nvPicPr>
        <p:blipFill>
          <a:blip r:embed="rId2"/>
          <a:stretch>
            <a:fillRect/>
          </a:stretch>
        </p:blipFill>
        <p:spPr>
          <a:xfrm>
            <a:off x="304800" y="6337032"/>
            <a:ext cx="1505970" cy="280801"/>
          </a:xfrm>
          <a:prstGeom prst="rect">
            <a:avLst/>
          </a:prstGeom>
          <a:ln w="12700">
            <a:miter lim="400000"/>
          </a:ln>
        </p:spPr>
      </p:pic>
      <p:sp>
        <p:nvSpPr>
          <p:cNvPr id="271" name="Google Shape;161;p7">
            <a:extLst>
              <a:ext uri="{FF2B5EF4-FFF2-40B4-BE49-F238E27FC236}">
                <a16:creationId xmlns:a16="http://schemas.microsoft.com/office/drawing/2014/main" id="{02380106-68B6-97CF-134C-18BF9AB4FAEE}"/>
              </a:ext>
            </a:extLst>
          </p:cNvPr>
          <p:cNvSpPr txBox="1">
            <a:spLocks noGrp="1"/>
          </p:cNvSpPr>
          <p:nvPr>
            <p:ph type="title"/>
          </p:nvPr>
        </p:nvSpPr>
        <p:spPr>
          <a:xfrm>
            <a:off x="313799" y="536037"/>
            <a:ext cx="11564402" cy="792901"/>
          </a:xfrm>
          <a:prstGeom prst="rect">
            <a:avLst/>
          </a:prstGeom>
        </p:spPr>
        <p:txBody>
          <a:bodyPr/>
          <a:lstStyle/>
          <a:p>
            <a:r>
              <a:rPr dirty="0"/>
              <a:t>WP5:</a:t>
            </a:r>
            <a:r>
              <a:rPr lang="fr-FR" dirty="0"/>
              <a:t> Project Office (</a:t>
            </a:r>
            <a:r>
              <a:rPr lang="fr-FR" dirty="0" err="1">
                <a:solidFill>
                  <a:srgbClr val="0070C0"/>
                </a:solidFill>
              </a:rPr>
              <a:t>Scheduling</a:t>
            </a:r>
            <a:r>
              <a:rPr lang="fr-FR" dirty="0">
                <a:solidFill>
                  <a:srgbClr val="0070C0"/>
                </a:solidFill>
              </a:rPr>
              <a:t> </a:t>
            </a:r>
            <a:r>
              <a:rPr lang="fr-FR" dirty="0" err="1">
                <a:solidFill>
                  <a:srgbClr val="0070C0"/>
                </a:solidFill>
              </a:rPr>
              <a:t>Methodology</a:t>
            </a:r>
            <a:r>
              <a:rPr lang="fr-FR" dirty="0"/>
              <a:t>) </a:t>
            </a:r>
            <a:endParaRPr dirty="0"/>
          </a:p>
        </p:txBody>
      </p:sp>
      <p:sp>
        <p:nvSpPr>
          <p:cNvPr id="272" name="Google Shape;163;p7">
            <a:extLst>
              <a:ext uri="{FF2B5EF4-FFF2-40B4-BE49-F238E27FC236}">
                <a16:creationId xmlns:a16="http://schemas.microsoft.com/office/drawing/2014/main" id="{96DD3299-EECC-43C8-9816-DE548F4D243A}"/>
              </a:ext>
            </a:extLst>
          </p:cNvPr>
          <p:cNvSpPr txBox="1"/>
          <p:nvPr/>
        </p:nvSpPr>
        <p:spPr>
          <a:xfrm>
            <a:off x="304800" y="264838"/>
            <a:ext cx="5562600" cy="232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75" tIns="33875" rIns="33875" bIns="33875">
            <a:spAutoFit/>
          </a:bodyPr>
          <a:lstStyle>
            <a:lvl1pPr>
              <a:lnSpc>
                <a:spcPct val="115000"/>
              </a:lnSpc>
              <a:spcBef>
                <a:spcPts val="2400"/>
              </a:spcBef>
              <a:defRPr sz="1100">
                <a:solidFill>
                  <a:srgbClr val="0000CC"/>
                </a:solidFill>
                <a:latin typeface="Schibsted Grotesk"/>
                <a:ea typeface="Schibsted Grotesk"/>
                <a:cs typeface="Schibsted Grotesk"/>
                <a:sym typeface="Schibsted Grotesk"/>
              </a:defRPr>
            </a:lvl1pPr>
          </a:lstStyle>
          <a:p>
            <a:r>
              <a:t>Preparatory Phase for the Einstein Telescope Gravitational Wave Observatory</a:t>
            </a:r>
          </a:p>
        </p:txBody>
      </p:sp>
      <p:grpSp>
        <p:nvGrpSpPr>
          <p:cNvPr id="5" name="Groupe 4">
            <a:extLst>
              <a:ext uri="{FF2B5EF4-FFF2-40B4-BE49-F238E27FC236}">
                <a16:creationId xmlns:a16="http://schemas.microsoft.com/office/drawing/2014/main" id="{932E1C16-2325-3E21-61A4-507CD0454592}"/>
              </a:ext>
            </a:extLst>
          </p:cNvPr>
          <p:cNvGrpSpPr/>
          <p:nvPr/>
        </p:nvGrpSpPr>
        <p:grpSpPr>
          <a:xfrm>
            <a:off x="328896" y="1328938"/>
            <a:ext cx="11558448" cy="4444827"/>
            <a:chOff x="488082" y="1313892"/>
            <a:chExt cx="11558448" cy="4444827"/>
          </a:xfrm>
        </p:grpSpPr>
        <p:pic>
          <p:nvPicPr>
            <p:cNvPr id="3" name="Image 2">
              <a:extLst>
                <a:ext uri="{FF2B5EF4-FFF2-40B4-BE49-F238E27FC236}">
                  <a16:creationId xmlns:a16="http://schemas.microsoft.com/office/drawing/2014/main" id="{1B76855F-AD32-0DA8-EEF3-F3141E0C64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082" y="1313892"/>
              <a:ext cx="6688010" cy="4444827"/>
            </a:xfrm>
            <a:prstGeom prst="rect">
              <a:avLst/>
            </a:prstGeom>
          </p:spPr>
        </p:pic>
        <p:sp>
          <p:nvSpPr>
            <p:cNvPr id="4" name="ZoneTexte 3">
              <a:extLst>
                <a:ext uri="{FF2B5EF4-FFF2-40B4-BE49-F238E27FC236}">
                  <a16:creationId xmlns:a16="http://schemas.microsoft.com/office/drawing/2014/main" id="{552FB266-3EA4-4297-2AE1-4B26E60ACE8D}"/>
                </a:ext>
              </a:extLst>
            </p:cNvPr>
            <p:cNvSpPr txBox="1"/>
            <p:nvPr/>
          </p:nvSpPr>
          <p:spPr>
            <a:xfrm>
              <a:off x="7350375" y="1992413"/>
              <a:ext cx="4696155" cy="2585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000000"/>
                  </a:solidFill>
                  <a:effectLst/>
                  <a:uFillTx/>
                  <a:latin typeface="+mn-lt"/>
                  <a:ea typeface="+mn-ea"/>
                  <a:cs typeface="+mn-cs"/>
                  <a:sym typeface="Arial"/>
                </a:rPr>
                <a:t>For ET </a:t>
              </a:r>
              <a:r>
                <a:rPr kumimoji="0" lang="fr-FR" sz="1800" b="0" i="0" u="none" strike="noStrike" cap="none" spc="0" normalizeH="0" baseline="0" dirty="0" err="1">
                  <a:ln>
                    <a:noFill/>
                  </a:ln>
                  <a:solidFill>
                    <a:srgbClr val="000000"/>
                  </a:solidFill>
                  <a:effectLst/>
                  <a:uFillTx/>
                  <a:latin typeface="+mn-lt"/>
                  <a:ea typeface="+mn-ea"/>
                  <a:cs typeface="+mn-cs"/>
                  <a:sym typeface="Arial"/>
                </a:rPr>
                <a:t>scheduling</a:t>
              </a:r>
              <a:r>
                <a:rPr kumimoji="0" lang="fr-FR" sz="1800" b="0" i="0" u="none" strike="noStrike" cap="none" spc="0" normalizeH="0" baseline="0" dirty="0">
                  <a:ln>
                    <a:noFill/>
                  </a:ln>
                  <a:solidFill>
                    <a:srgbClr val="000000"/>
                  </a:solidFill>
                  <a:effectLst/>
                  <a:uFillTx/>
                  <a:latin typeface="+mn-lt"/>
                  <a:ea typeface="+mn-ea"/>
                  <a:cs typeface="+mn-cs"/>
                  <a:sym typeface="Arial"/>
                </a:rPr>
                <a:t> process </a:t>
              </a:r>
              <a:r>
                <a:rPr kumimoji="0" lang="fr-FR" sz="1800" b="0" i="0" u="none" strike="noStrike" cap="none" spc="0" normalizeH="0" baseline="0" dirty="0" err="1">
                  <a:ln>
                    <a:noFill/>
                  </a:ln>
                  <a:solidFill>
                    <a:srgbClr val="000000"/>
                  </a:solidFill>
                  <a:effectLst/>
                  <a:uFillTx/>
                  <a:latin typeface="+mn-lt"/>
                  <a:ea typeface="+mn-ea"/>
                  <a:cs typeface="+mn-cs"/>
                  <a:sym typeface="Arial"/>
                </a:rPr>
                <a:t>we</a:t>
              </a:r>
              <a:r>
                <a:rPr kumimoji="0" lang="fr-FR" sz="1800" b="0" i="0" u="none" strike="noStrike" cap="none" spc="0" normalizeH="0" baseline="0" dirty="0">
                  <a:ln>
                    <a:noFill/>
                  </a:ln>
                  <a:solidFill>
                    <a:srgbClr val="000000"/>
                  </a:solidFill>
                  <a:effectLst/>
                  <a:uFillTx/>
                  <a:latin typeface="+mn-lt"/>
                  <a:ea typeface="+mn-ea"/>
                  <a:cs typeface="+mn-cs"/>
                  <a:sym typeface="Arial"/>
                </a:rPr>
                <a:t> </a:t>
              </a:r>
              <a:r>
                <a:rPr kumimoji="0" lang="fr-FR" sz="1800" b="0" i="0" u="none" strike="noStrike" cap="none" spc="0" normalizeH="0" baseline="0" dirty="0" err="1">
                  <a:ln>
                    <a:noFill/>
                  </a:ln>
                  <a:solidFill>
                    <a:srgbClr val="000000"/>
                  </a:solidFill>
                  <a:effectLst/>
                  <a:uFillTx/>
                  <a:latin typeface="+mn-lt"/>
                  <a:ea typeface="+mn-ea"/>
                  <a:cs typeface="+mn-cs"/>
                  <a:sym typeface="Arial"/>
                </a:rPr>
                <a:t>identified</a:t>
              </a:r>
              <a:r>
                <a:rPr kumimoji="0" lang="fr-FR" sz="1800" b="0" i="0" u="none" strike="noStrike" cap="none" spc="0" normalizeH="0" baseline="0" dirty="0">
                  <a:ln>
                    <a:noFill/>
                  </a:ln>
                  <a:solidFill>
                    <a:srgbClr val="000000"/>
                  </a:solidFill>
                  <a:effectLst/>
                  <a:uFillTx/>
                  <a:latin typeface="+mn-lt"/>
                  <a:ea typeface="+mn-ea"/>
                  <a:cs typeface="+mn-cs"/>
                  <a:sym typeface="Arial"/>
                </a:rPr>
                <a:t> and </a:t>
              </a:r>
            </a:p>
            <a:p>
              <a:pPr marL="0" marR="0" indent="0" algn="l" defTabSz="9144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err="1">
                  <a:ln>
                    <a:noFill/>
                  </a:ln>
                  <a:solidFill>
                    <a:srgbClr val="000000"/>
                  </a:solidFill>
                  <a:effectLst/>
                  <a:uFillTx/>
                  <a:latin typeface="+mn-lt"/>
                  <a:ea typeface="+mn-ea"/>
                  <a:cs typeface="+mn-cs"/>
                  <a:sym typeface="Arial"/>
                </a:rPr>
                <a:t>deployed</a:t>
              </a:r>
              <a:r>
                <a:rPr kumimoji="0" lang="fr-FR" sz="1800" b="0" i="0" u="none" strike="noStrike" cap="none" spc="0" normalizeH="0" baseline="0" dirty="0">
                  <a:ln>
                    <a:noFill/>
                  </a:ln>
                  <a:solidFill>
                    <a:srgbClr val="000000"/>
                  </a:solidFill>
                  <a:effectLst/>
                  <a:uFillTx/>
                  <a:latin typeface="+mn-lt"/>
                  <a:ea typeface="+mn-ea"/>
                  <a:cs typeface="+mn-cs"/>
                  <a:sym typeface="Arial"/>
                </a:rPr>
                <a:t> a </a:t>
              </a:r>
              <a:r>
                <a:rPr kumimoji="0" lang="fr-FR" sz="1800" b="0" i="0" u="none" strike="noStrike" cap="none" spc="0" normalizeH="0" baseline="0" dirty="0" err="1">
                  <a:ln>
                    <a:noFill/>
                  </a:ln>
                  <a:solidFill>
                    <a:srgbClr val="000000"/>
                  </a:solidFill>
                  <a:effectLst/>
                  <a:uFillTx/>
                  <a:latin typeface="+mn-lt"/>
                  <a:ea typeface="+mn-ea"/>
                  <a:cs typeface="+mn-cs"/>
                  <a:sym typeface="Arial"/>
                </a:rPr>
                <a:t>common</a:t>
              </a:r>
              <a:r>
                <a:rPr kumimoji="0" lang="fr-FR" sz="1800" b="0" i="0" u="none" strike="noStrike" cap="none" spc="0" normalizeH="0" baseline="0" dirty="0">
                  <a:ln>
                    <a:noFill/>
                  </a:ln>
                  <a:solidFill>
                    <a:srgbClr val="000000"/>
                  </a:solidFill>
                  <a:effectLst/>
                  <a:uFillTx/>
                  <a:latin typeface="+mn-lt"/>
                  <a:ea typeface="+mn-ea"/>
                  <a:cs typeface="+mn-cs"/>
                  <a:sym typeface="Arial"/>
                </a:rPr>
                <a:t> </a:t>
              </a:r>
              <a:r>
                <a:rPr kumimoji="0" lang="fr-FR" sz="1800" b="0" i="0" u="none" strike="noStrike" cap="none" spc="0" normalizeH="0" baseline="0" dirty="0" err="1">
                  <a:ln>
                    <a:noFill/>
                  </a:ln>
                  <a:solidFill>
                    <a:srgbClr val="000000"/>
                  </a:solidFill>
                  <a:effectLst/>
                  <a:uFillTx/>
                  <a:latin typeface="+mn-lt"/>
                  <a:ea typeface="+mn-ea"/>
                  <a:cs typeface="+mn-cs"/>
                  <a:sym typeface="Arial"/>
                </a:rPr>
                <a:t>methodology</a:t>
              </a:r>
              <a:r>
                <a:rPr kumimoji="0" lang="fr-FR" sz="1800" b="0" i="0" u="none" strike="noStrike" cap="none" spc="0" normalizeH="0" baseline="0" dirty="0">
                  <a:ln>
                    <a:noFill/>
                  </a:ln>
                  <a:solidFill>
                    <a:srgbClr val="000000"/>
                  </a:solidFill>
                  <a:effectLst/>
                  <a:uFillTx/>
                  <a:latin typeface="+mn-lt"/>
                  <a:ea typeface="+mn-ea"/>
                  <a:cs typeface="+mn-cs"/>
                  <a:sym typeface="Arial"/>
                </a:rPr>
                <a:t> to </a:t>
              </a:r>
              <a:r>
                <a:rPr kumimoji="0" lang="fr-FR" sz="1800" b="0" i="0" u="none" strike="noStrike" cap="none" spc="0" normalizeH="0" baseline="0" dirty="0" err="1">
                  <a:ln>
                    <a:noFill/>
                  </a:ln>
                  <a:solidFill>
                    <a:srgbClr val="000000"/>
                  </a:solidFill>
                  <a:effectLst/>
                  <a:uFillTx/>
                  <a:latin typeface="+mn-lt"/>
                  <a:ea typeface="+mn-ea"/>
                  <a:cs typeface="+mn-cs"/>
                  <a:sym typeface="Arial"/>
                </a:rPr>
                <a:t>answer</a:t>
              </a:r>
              <a:endParaRPr lang="fr-FR" sz="1800" dirty="0"/>
            </a:p>
            <a:p>
              <a:pPr marL="0" marR="0" indent="0" algn="l" defTabSz="9144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000000"/>
                  </a:solidFill>
                  <a:effectLst/>
                  <a:uFillTx/>
                  <a:latin typeface="+mn-lt"/>
                  <a:ea typeface="+mn-ea"/>
                  <a:cs typeface="+mn-cs"/>
                  <a:sym typeface="Arial"/>
                </a:rPr>
                <a:t>Of ET </a:t>
              </a:r>
              <a:r>
                <a:rPr kumimoji="0" lang="fr-FR" sz="1800" b="0" i="0" u="none" strike="noStrike" cap="none" spc="0" normalizeH="0" baseline="0" dirty="0" err="1">
                  <a:ln>
                    <a:noFill/>
                  </a:ln>
                  <a:solidFill>
                    <a:srgbClr val="000000"/>
                  </a:solidFill>
                  <a:effectLst/>
                  <a:uFillTx/>
                  <a:latin typeface="+mn-lt"/>
                  <a:ea typeface="+mn-ea"/>
                  <a:cs typeface="+mn-cs"/>
                  <a:sym typeface="Arial"/>
                </a:rPr>
                <a:t>project</a:t>
              </a:r>
              <a:r>
                <a:rPr kumimoji="0" lang="fr-FR" sz="1800" b="0" i="0" u="none" strike="noStrike" cap="none" spc="0" normalizeH="0" baseline="0" dirty="0">
                  <a:ln>
                    <a:noFill/>
                  </a:ln>
                  <a:solidFill>
                    <a:srgbClr val="000000"/>
                  </a:solidFill>
                  <a:effectLst/>
                  <a:uFillTx/>
                  <a:latin typeface="+mn-lt"/>
                  <a:ea typeface="+mn-ea"/>
                  <a:cs typeface="+mn-cs"/>
                  <a:sym typeface="Arial"/>
                </a:rPr>
                <a:t> </a:t>
              </a:r>
              <a:r>
                <a:rPr kumimoji="0" lang="fr-FR" sz="1800" b="0" i="0" u="none" strike="noStrike" cap="none" spc="0" normalizeH="0" baseline="0" dirty="0" err="1">
                  <a:ln>
                    <a:noFill/>
                  </a:ln>
                  <a:solidFill>
                    <a:srgbClr val="000000"/>
                  </a:solidFill>
                  <a:effectLst/>
                  <a:uFillTx/>
                  <a:latin typeface="+mn-lt"/>
                  <a:ea typeface="+mn-ea"/>
                  <a:cs typeface="+mn-cs"/>
                  <a:sym typeface="Arial"/>
                </a:rPr>
                <a:t>requirements</a:t>
              </a:r>
              <a:r>
                <a:rPr kumimoji="0" lang="fr-FR" sz="1800" b="0" i="0" u="none" strike="noStrike" cap="none" spc="0" normalizeH="0" baseline="0" dirty="0">
                  <a:ln>
                    <a:noFill/>
                  </a:ln>
                  <a:solidFill>
                    <a:srgbClr val="000000"/>
                  </a:solidFill>
                  <a:effectLst/>
                  <a:uFillTx/>
                  <a:latin typeface="+mn-lt"/>
                  <a:ea typeface="+mn-ea"/>
                  <a:cs typeface="+mn-cs"/>
                  <a:sym typeface="Arial"/>
                </a:rPr>
                <a:t>.</a:t>
              </a:r>
            </a:p>
            <a:p>
              <a:pPr marL="285750" marR="0" indent="-285750" algn="l" defTabSz="914400" rtl="0" fontAlgn="auto" latinLnBrk="0" hangingPunct="0">
                <a:lnSpc>
                  <a:spcPct val="100000"/>
                </a:lnSpc>
                <a:spcBef>
                  <a:spcPts val="0"/>
                </a:spcBef>
                <a:spcAft>
                  <a:spcPts val="0"/>
                </a:spcAft>
                <a:buClrTx/>
                <a:buSzTx/>
                <a:buFontTx/>
                <a:buChar char="-"/>
                <a:tabLst/>
              </a:pPr>
              <a:r>
                <a:rPr lang="fr-FR" sz="1800" dirty="0" err="1"/>
                <a:t>We</a:t>
              </a:r>
              <a:r>
                <a:rPr lang="fr-FR" sz="1800" dirty="0"/>
                <a:t> </a:t>
              </a:r>
              <a:r>
                <a:rPr lang="fr-FR" sz="1800" dirty="0" err="1"/>
                <a:t>identified</a:t>
              </a:r>
              <a:r>
                <a:rPr lang="fr-FR" sz="1800" dirty="0"/>
                <a:t> </a:t>
              </a:r>
              <a:r>
                <a:rPr lang="fr-FR" sz="1800" dirty="0" err="1"/>
                <a:t>potential</a:t>
              </a:r>
              <a:r>
                <a:rPr lang="fr-FR" sz="1800" dirty="0"/>
                <a:t> </a:t>
              </a:r>
              <a:r>
                <a:rPr lang="fr-FR" sz="1800" dirty="0" err="1"/>
                <a:t>tools</a:t>
              </a:r>
              <a:endParaRPr lang="fr-FR" sz="1800" dirty="0"/>
            </a:p>
            <a:p>
              <a:pPr marL="285750" marR="0" indent="-285750" algn="l" defTabSz="914400" rtl="0" fontAlgn="auto" latinLnBrk="0" hangingPunct="0">
                <a:lnSpc>
                  <a:spcPct val="100000"/>
                </a:lnSpc>
                <a:spcBef>
                  <a:spcPts val="0"/>
                </a:spcBef>
                <a:spcAft>
                  <a:spcPts val="0"/>
                </a:spcAft>
                <a:buClrTx/>
                <a:buSzTx/>
                <a:buFontTx/>
                <a:buChar char="-"/>
                <a:tabLst/>
              </a:pPr>
              <a:r>
                <a:rPr kumimoji="0" lang="fr-FR" sz="1800" b="0" i="0" u="none" strike="noStrike" cap="none" spc="0" normalizeH="0" baseline="0" dirty="0" err="1">
                  <a:ln>
                    <a:noFill/>
                  </a:ln>
                  <a:solidFill>
                    <a:srgbClr val="000000"/>
                  </a:solidFill>
                  <a:effectLst/>
                  <a:uFillTx/>
                  <a:latin typeface="+mn-lt"/>
                  <a:ea typeface="+mn-ea"/>
                  <a:cs typeface="+mn-cs"/>
                  <a:sym typeface="Arial"/>
                </a:rPr>
                <a:t>We</a:t>
              </a:r>
              <a:r>
                <a:rPr kumimoji="0" lang="fr-FR" sz="1800" b="0" i="0" u="none" strike="noStrike" cap="none" spc="0" normalizeH="0" baseline="0" dirty="0">
                  <a:ln>
                    <a:noFill/>
                  </a:ln>
                  <a:solidFill>
                    <a:srgbClr val="000000"/>
                  </a:solidFill>
                  <a:effectLst/>
                  <a:uFillTx/>
                  <a:latin typeface="+mn-lt"/>
                  <a:ea typeface="+mn-ea"/>
                  <a:cs typeface="+mn-cs"/>
                  <a:sym typeface="Arial"/>
                </a:rPr>
                <a:t> </a:t>
              </a:r>
              <a:r>
                <a:rPr lang="fr-FR" sz="1800" dirty="0" err="1"/>
                <a:t>deployed</a:t>
              </a:r>
              <a:r>
                <a:rPr lang="fr-FR" sz="1800" dirty="0"/>
                <a:t> </a:t>
              </a:r>
              <a:r>
                <a:rPr lang="fr-FR" sz="1800" dirty="0" err="1"/>
                <a:t>some</a:t>
              </a:r>
              <a:r>
                <a:rPr lang="fr-FR" sz="1800" dirty="0"/>
                <a:t> of </a:t>
              </a:r>
              <a:r>
                <a:rPr lang="fr-FR" sz="1800" dirty="0" err="1"/>
                <a:t>them</a:t>
              </a:r>
              <a:endParaRPr lang="fr-FR" sz="1800" dirty="0"/>
            </a:p>
            <a:p>
              <a:pPr marL="285750" marR="0" indent="-285750" algn="l" defTabSz="914400" rtl="0" fontAlgn="auto" latinLnBrk="0" hangingPunct="0">
                <a:lnSpc>
                  <a:spcPct val="100000"/>
                </a:lnSpc>
                <a:spcBef>
                  <a:spcPts val="0"/>
                </a:spcBef>
                <a:spcAft>
                  <a:spcPts val="0"/>
                </a:spcAft>
                <a:buClrTx/>
                <a:buSzTx/>
                <a:buFontTx/>
                <a:buChar char="-"/>
                <a:tabLst/>
              </a:pPr>
              <a:r>
                <a:rPr kumimoji="0" lang="fr-FR" sz="1800" b="0" i="0" u="none" strike="noStrike" cap="none" spc="0" normalizeH="0" baseline="0" dirty="0" err="1">
                  <a:ln>
                    <a:noFill/>
                  </a:ln>
                  <a:solidFill>
                    <a:srgbClr val="000000"/>
                  </a:solidFill>
                  <a:effectLst/>
                  <a:uFillTx/>
                  <a:latin typeface="+mn-lt"/>
                  <a:ea typeface="+mn-ea"/>
                  <a:cs typeface="+mn-cs"/>
                  <a:sym typeface="Arial"/>
                </a:rPr>
                <a:t>We</a:t>
              </a:r>
              <a:r>
                <a:rPr kumimoji="0" lang="fr-FR" sz="1800" b="0" i="0" u="none" strike="noStrike" cap="none" spc="0" normalizeH="0" baseline="0" dirty="0">
                  <a:ln>
                    <a:noFill/>
                  </a:ln>
                  <a:solidFill>
                    <a:srgbClr val="000000"/>
                  </a:solidFill>
                  <a:effectLst/>
                  <a:uFillTx/>
                  <a:latin typeface="+mn-lt"/>
                  <a:ea typeface="+mn-ea"/>
                  <a:cs typeface="+mn-cs"/>
                  <a:sym typeface="Arial"/>
                </a:rPr>
                <a:t> </a:t>
              </a:r>
              <a:r>
                <a:rPr kumimoji="0" lang="fr-FR" sz="1800" b="0" i="0" u="none" strike="noStrike" cap="none" spc="0" normalizeH="0" baseline="0" dirty="0" err="1">
                  <a:ln>
                    <a:noFill/>
                  </a:ln>
                  <a:solidFill>
                    <a:srgbClr val="000000"/>
                  </a:solidFill>
                  <a:effectLst/>
                  <a:uFillTx/>
                  <a:latin typeface="+mn-lt"/>
                  <a:ea typeface="+mn-ea"/>
                  <a:cs typeface="+mn-cs"/>
                  <a:sym typeface="Arial"/>
                </a:rPr>
                <a:t>communicate</a:t>
              </a:r>
              <a:r>
                <a:rPr kumimoji="0" lang="fr-FR" sz="1800" b="0" i="0" u="none" strike="noStrike" cap="none" spc="0" normalizeH="0" baseline="0" dirty="0">
                  <a:ln>
                    <a:noFill/>
                  </a:ln>
                  <a:solidFill>
                    <a:srgbClr val="000000"/>
                  </a:solidFill>
                  <a:effectLst/>
                  <a:uFillTx/>
                  <a:latin typeface="+mn-lt"/>
                  <a:ea typeface="+mn-ea"/>
                  <a:cs typeface="+mn-cs"/>
                  <a:sym typeface="Arial"/>
                </a:rPr>
                <a:t> to collaboration </a:t>
              </a:r>
              <a:r>
                <a:rPr kumimoji="0" lang="fr-FR" sz="1800" b="0" i="0" u="none" strike="noStrike" cap="none" spc="0" normalizeH="0" baseline="0" dirty="0" err="1">
                  <a:ln>
                    <a:noFill/>
                  </a:ln>
                  <a:solidFill>
                    <a:srgbClr val="000000"/>
                  </a:solidFill>
                  <a:effectLst/>
                  <a:uFillTx/>
                  <a:latin typeface="+mn-lt"/>
                  <a:ea typeface="+mn-ea"/>
                  <a:cs typeface="+mn-cs"/>
                  <a:sym typeface="Arial"/>
                </a:rPr>
                <a:t>with</a:t>
              </a:r>
              <a:endParaRPr kumimoji="0" lang="fr-FR" sz="1800" b="0" i="0" u="none" strike="noStrike" cap="none" spc="0" normalizeH="0" baseline="0" dirty="0">
                <a:ln>
                  <a:noFill/>
                </a:ln>
                <a:solidFill>
                  <a:srgbClr val="000000"/>
                </a:solidFill>
                <a:effectLst/>
                <a:uFillTx/>
                <a:latin typeface="+mn-lt"/>
                <a:ea typeface="+mn-ea"/>
                <a:cs typeface="+mn-cs"/>
                <a:sym typeface="Arial"/>
              </a:endParaRPr>
            </a:p>
            <a:p>
              <a:pPr marR="0" algn="l" defTabSz="914400" rtl="0" fontAlgn="auto" latinLnBrk="0" hangingPunct="0">
                <a:lnSpc>
                  <a:spcPct val="100000"/>
                </a:lnSpc>
                <a:spcBef>
                  <a:spcPts val="0"/>
                </a:spcBef>
                <a:spcAft>
                  <a:spcPts val="0"/>
                </a:spcAft>
                <a:buClrTx/>
                <a:buSzTx/>
                <a:tabLst/>
              </a:pPr>
              <a:r>
                <a:rPr kumimoji="0" lang="fr-FR" sz="1800" b="0" i="0" u="none" strike="noStrike" cap="none" spc="0" normalizeH="0" baseline="0" dirty="0">
                  <a:ln>
                    <a:noFill/>
                  </a:ln>
                  <a:solidFill>
                    <a:srgbClr val="000000"/>
                  </a:solidFill>
                  <a:effectLst/>
                  <a:uFillTx/>
                  <a:latin typeface="+mn-lt"/>
                  <a:ea typeface="+mn-ea"/>
                  <a:cs typeface="+mn-cs"/>
                  <a:sym typeface="Arial"/>
                </a:rPr>
                <a:t>     a) Wiki page</a:t>
              </a:r>
            </a:p>
            <a:p>
              <a:pPr marR="0" algn="l" defTabSz="914400" rtl="0" fontAlgn="auto" latinLnBrk="0" hangingPunct="0">
                <a:lnSpc>
                  <a:spcPct val="100000"/>
                </a:lnSpc>
                <a:spcBef>
                  <a:spcPts val="0"/>
                </a:spcBef>
                <a:spcAft>
                  <a:spcPts val="0"/>
                </a:spcAft>
                <a:buClrTx/>
                <a:buSzTx/>
                <a:tabLst/>
              </a:pPr>
              <a:r>
                <a:rPr lang="fr-FR" sz="1800" dirty="0"/>
                <a:t>     b) Training Session</a:t>
              </a:r>
            </a:p>
            <a:p>
              <a:pPr marR="0" algn="l" defTabSz="914400" rtl="0" fontAlgn="auto" latinLnBrk="0" hangingPunct="0">
                <a:lnSpc>
                  <a:spcPct val="100000"/>
                </a:lnSpc>
                <a:spcBef>
                  <a:spcPts val="0"/>
                </a:spcBef>
                <a:spcAft>
                  <a:spcPts val="0"/>
                </a:spcAft>
                <a:buClrTx/>
                <a:buSzTx/>
                <a:tabLst/>
              </a:pPr>
              <a:r>
                <a:rPr kumimoji="0" lang="fr-FR" sz="1800" b="0" i="0" u="none" strike="noStrike" cap="none" spc="0" normalizeH="0" baseline="0" dirty="0">
                  <a:ln>
                    <a:noFill/>
                  </a:ln>
                  <a:solidFill>
                    <a:srgbClr val="000000"/>
                  </a:solidFill>
                  <a:effectLst/>
                  <a:uFillTx/>
                  <a:latin typeface="+mn-lt"/>
                  <a:ea typeface="+mn-ea"/>
                  <a:cs typeface="+mn-cs"/>
                  <a:sym typeface="Arial"/>
                </a:rPr>
                <a:t>     c) </a:t>
              </a:r>
              <a:r>
                <a:rPr lang="fr-FR" sz="1800" dirty="0" err="1"/>
                <a:t>Youtube</a:t>
              </a:r>
              <a:r>
                <a:rPr lang="fr-FR" sz="1800" dirty="0"/>
                <a:t> </a:t>
              </a:r>
              <a:r>
                <a:rPr lang="fr-FR" sz="1800" dirty="0" err="1"/>
                <a:t>channel</a:t>
              </a:r>
              <a:r>
                <a:rPr lang="fr-FR" sz="1800" dirty="0"/>
                <a:t> </a:t>
              </a:r>
              <a:r>
                <a:rPr lang="fr-FR" sz="1800" dirty="0" err="1"/>
                <a:t>with</a:t>
              </a:r>
              <a:r>
                <a:rPr lang="fr-FR" sz="1800" dirty="0"/>
                <a:t> </a:t>
              </a:r>
              <a:r>
                <a:rPr lang="fr-FR" sz="1800" dirty="0" err="1"/>
                <a:t>video</a:t>
              </a:r>
              <a:r>
                <a:rPr lang="fr-FR" sz="1800" dirty="0"/>
                <a:t> </a:t>
              </a:r>
              <a:r>
                <a:rPr lang="fr-FR" sz="1800" dirty="0" err="1"/>
                <a:t>tutorials</a:t>
              </a:r>
              <a:endParaRPr kumimoji="0" lang="fr-FR" sz="1800" b="0" i="0" u="none" strike="noStrike" cap="none" spc="0" normalizeH="0" baseline="0" dirty="0">
                <a:ln>
                  <a:noFill/>
                </a:ln>
                <a:solidFill>
                  <a:srgbClr val="000000"/>
                </a:solidFill>
                <a:effectLst/>
                <a:uFillTx/>
                <a:latin typeface="+mn-lt"/>
                <a:ea typeface="+mn-ea"/>
                <a:cs typeface="+mn-cs"/>
                <a:sym typeface="Arial"/>
              </a:endParaRPr>
            </a:p>
          </p:txBody>
        </p:sp>
      </p:grpSp>
      <p:pic>
        <p:nvPicPr>
          <p:cNvPr id="7" name="Image 6">
            <a:extLst>
              <a:ext uri="{FF2B5EF4-FFF2-40B4-BE49-F238E27FC236}">
                <a16:creationId xmlns:a16="http://schemas.microsoft.com/office/drawing/2014/main" id="{EB7DE0F7-2387-7791-6A0C-8E370A2046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942" y="1398483"/>
            <a:ext cx="6939252" cy="4749723"/>
          </a:xfrm>
          <a:prstGeom prst="rect">
            <a:avLst/>
          </a:prstGeom>
        </p:spPr>
      </p:pic>
      <p:pic>
        <p:nvPicPr>
          <p:cNvPr id="9" name="Image 8">
            <a:extLst>
              <a:ext uri="{FF2B5EF4-FFF2-40B4-BE49-F238E27FC236}">
                <a16:creationId xmlns:a16="http://schemas.microsoft.com/office/drawing/2014/main" id="{B7EE364B-66BF-406D-F964-3335E3A900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942" y="1319123"/>
            <a:ext cx="6999591" cy="4749722"/>
          </a:xfrm>
          <a:prstGeom prst="rect">
            <a:avLst/>
          </a:prstGeom>
        </p:spPr>
      </p:pic>
    </p:spTree>
    <p:extLst>
      <p:ext uri="{BB962C8B-B14F-4D97-AF65-F5344CB8AC3E}">
        <p14:creationId xmlns:p14="http://schemas.microsoft.com/office/powerpoint/2010/main" val="12472044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7926E-7E7D-4021-42E9-55254B67F5AF}"/>
            </a:ext>
          </a:extLst>
        </p:cNvPr>
        <p:cNvGrpSpPr/>
        <p:nvPr/>
      </p:nvGrpSpPr>
      <p:grpSpPr>
        <a:xfrm>
          <a:off x="0" y="0"/>
          <a:ext cx="0" cy="0"/>
          <a:chOff x="0" y="0"/>
          <a:chExt cx="0" cy="0"/>
        </a:xfrm>
      </p:grpSpPr>
      <p:sp>
        <p:nvSpPr>
          <p:cNvPr id="263" name="Google Shape;153;p7">
            <a:extLst>
              <a:ext uri="{FF2B5EF4-FFF2-40B4-BE49-F238E27FC236}">
                <a16:creationId xmlns:a16="http://schemas.microsoft.com/office/drawing/2014/main" id="{EB243F2B-0B94-B86C-214B-A3C22A249417}"/>
              </a:ext>
            </a:extLst>
          </p:cNvPr>
          <p:cNvSpPr txBox="1"/>
          <p:nvPr/>
        </p:nvSpPr>
        <p:spPr>
          <a:xfrm>
            <a:off x="7090194" y="6311968"/>
            <a:ext cx="4023301" cy="30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spAutoFit/>
          </a:bodyPr>
          <a:lstStyle/>
          <a:p>
            <a:pPr algn="ctr">
              <a:defRPr i="1">
                <a:solidFill>
                  <a:srgbClr val="888888"/>
                </a:solidFill>
                <a:latin typeface="Calibri"/>
                <a:ea typeface="Calibri"/>
                <a:cs typeface="Calibri"/>
                <a:sym typeface="Calibri"/>
              </a:defRPr>
            </a:pPr>
            <a:r>
              <a:t>Project: 101079696 — ET-PP,  2</a:t>
            </a:r>
            <a:r>
              <a:rPr baseline="30000"/>
              <a:t>nd</a:t>
            </a:r>
            <a:r>
              <a:t> review meeting</a:t>
            </a:r>
          </a:p>
        </p:txBody>
      </p:sp>
      <p:sp>
        <p:nvSpPr>
          <p:cNvPr id="264" name="Google Shape;154;p7">
            <a:extLst>
              <a:ext uri="{FF2B5EF4-FFF2-40B4-BE49-F238E27FC236}">
                <a16:creationId xmlns:a16="http://schemas.microsoft.com/office/drawing/2014/main" id="{C567C076-65AF-194F-D3F3-DEB3D0BB15A1}"/>
              </a:ext>
            </a:extLst>
          </p:cNvPr>
          <p:cNvSpPr txBox="1">
            <a:spLocks noGrp="1"/>
          </p:cNvSpPr>
          <p:nvPr>
            <p:ph type="sldNum" sz="quarter" idx="4294967295"/>
          </p:nvPr>
        </p:nvSpPr>
        <p:spPr>
          <a:xfrm>
            <a:off x="11603012" y="6292018"/>
            <a:ext cx="284332" cy="307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400"/>
            </a:lvl1pPr>
          </a:lstStyle>
          <a:p>
            <a:fld id="{86CB4B4D-7CA3-9044-876B-883B54F8677D}" type="slidenum">
              <a:rPr/>
              <a:t>19</a:t>
            </a:fld>
            <a:endParaRPr/>
          </a:p>
        </p:txBody>
      </p:sp>
      <p:sp>
        <p:nvSpPr>
          <p:cNvPr id="265" name="Google Shape;155;p7">
            <a:extLst>
              <a:ext uri="{FF2B5EF4-FFF2-40B4-BE49-F238E27FC236}">
                <a16:creationId xmlns:a16="http://schemas.microsoft.com/office/drawing/2014/main" id="{6DB0F532-6F26-B02A-2D88-F933B0E5AD80}"/>
              </a:ext>
            </a:extLst>
          </p:cNvPr>
          <p:cNvSpPr/>
          <p:nvPr/>
        </p:nvSpPr>
        <p:spPr>
          <a:xfrm>
            <a:off x="304800" y="540799"/>
            <a:ext cx="11588700" cy="1"/>
          </a:xfrm>
          <a:prstGeom prst="line">
            <a:avLst/>
          </a:prstGeom>
          <a:ln>
            <a:solidFill>
              <a:srgbClr val="0000CC"/>
            </a:solidFill>
            <a:miter/>
          </a:ln>
        </p:spPr>
        <p:txBody>
          <a:bodyPr lIns="45719" rIns="45719"/>
          <a:lstStyle/>
          <a:p>
            <a:endParaRPr/>
          </a:p>
        </p:txBody>
      </p:sp>
      <p:sp>
        <p:nvSpPr>
          <p:cNvPr id="266" name="Google Shape;156;p7">
            <a:extLst>
              <a:ext uri="{FF2B5EF4-FFF2-40B4-BE49-F238E27FC236}">
                <a16:creationId xmlns:a16="http://schemas.microsoft.com/office/drawing/2014/main" id="{2E55A16F-C3BB-7AA4-8354-B5CC0C2E7BE5}"/>
              </a:ext>
            </a:extLst>
          </p:cNvPr>
          <p:cNvSpPr/>
          <p:nvPr/>
        </p:nvSpPr>
        <p:spPr>
          <a:xfrm>
            <a:off x="304800" y="226483"/>
            <a:ext cx="11588700" cy="1"/>
          </a:xfrm>
          <a:prstGeom prst="line">
            <a:avLst/>
          </a:prstGeom>
          <a:ln>
            <a:solidFill>
              <a:srgbClr val="0000CC"/>
            </a:solidFill>
            <a:miter/>
          </a:ln>
        </p:spPr>
        <p:txBody>
          <a:bodyPr lIns="45719" rIns="45719"/>
          <a:lstStyle/>
          <a:p>
            <a:endParaRPr/>
          </a:p>
        </p:txBody>
      </p:sp>
      <p:sp>
        <p:nvSpPr>
          <p:cNvPr id="267" name="Google Shape;157;p7">
            <a:extLst>
              <a:ext uri="{FF2B5EF4-FFF2-40B4-BE49-F238E27FC236}">
                <a16:creationId xmlns:a16="http://schemas.microsoft.com/office/drawing/2014/main" id="{CFF092BF-E691-4A33-52A6-874A97FE80CC}"/>
              </a:ext>
            </a:extLst>
          </p:cNvPr>
          <p:cNvSpPr/>
          <p:nvPr/>
        </p:nvSpPr>
        <p:spPr>
          <a:xfrm>
            <a:off x="304800" y="6696409"/>
            <a:ext cx="11570700" cy="16499"/>
          </a:xfrm>
          <a:prstGeom prst="line">
            <a:avLst/>
          </a:prstGeom>
          <a:ln>
            <a:solidFill>
              <a:srgbClr val="0000CC"/>
            </a:solidFill>
            <a:miter/>
          </a:ln>
        </p:spPr>
        <p:txBody>
          <a:bodyPr lIns="45719" rIns="45719"/>
          <a:lstStyle/>
          <a:p>
            <a:endParaRPr/>
          </a:p>
        </p:txBody>
      </p:sp>
      <p:sp>
        <p:nvSpPr>
          <p:cNvPr id="268" name="Google Shape;158;p7">
            <a:extLst>
              <a:ext uri="{FF2B5EF4-FFF2-40B4-BE49-F238E27FC236}">
                <a16:creationId xmlns:a16="http://schemas.microsoft.com/office/drawing/2014/main" id="{53F3C4AD-6243-4A5F-69C1-F84848367B11}"/>
              </a:ext>
            </a:extLst>
          </p:cNvPr>
          <p:cNvSpPr/>
          <p:nvPr/>
        </p:nvSpPr>
        <p:spPr>
          <a:xfrm>
            <a:off x="304800" y="6227566"/>
            <a:ext cx="11570701" cy="30902"/>
          </a:xfrm>
          <a:prstGeom prst="line">
            <a:avLst/>
          </a:prstGeom>
          <a:ln>
            <a:solidFill>
              <a:srgbClr val="0000CC"/>
            </a:solidFill>
            <a:miter/>
          </a:ln>
        </p:spPr>
        <p:txBody>
          <a:bodyPr lIns="45719" rIns="45719"/>
          <a:lstStyle/>
          <a:p>
            <a:endParaRPr/>
          </a:p>
        </p:txBody>
      </p:sp>
      <p:sp>
        <p:nvSpPr>
          <p:cNvPr id="269" name="Google Shape;159;p7">
            <a:extLst>
              <a:ext uri="{FF2B5EF4-FFF2-40B4-BE49-F238E27FC236}">
                <a16:creationId xmlns:a16="http://schemas.microsoft.com/office/drawing/2014/main" id="{847C2A7E-BC6B-D817-15F2-70888EAF339F}"/>
              </a:ext>
            </a:extLst>
          </p:cNvPr>
          <p:cNvSpPr txBox="1"/>
          <p:nvPr/>
        </p:nvSpPr>
        <p:spPr>
          <a:xfrm>
            <a:off x="8465408" y="295642"/>
            <a:ext cx="3410101" cy="20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50" tIns="18050" rIns="18050" bIns="18050">
            <a:spAutoFit/>
          </a:bodyPr>
          <a:lstStyle/>
          <a:p>
            <a:pPr algn="r">
              <a:lnSpc>
                <a:spcPct val="80000"/>
              </a:lnSpc>
              <a:defRPr sz="1100">
                <a:solidFill>
                  <a:srgbClr val="0000CC"/>
                </a:solidFill>
                <a:latin typeface="Schibsted Grotesk"/>
                <a:ea typeface="Schibsted Grotesk"/>
                <a:cs typeface="Schibsted Grotesk"/>
                <a:sym typeface="Schibsted Grotesk"/>
              </a:defRPr>
            </a:pPr>
            <a:r>
              <a:t>2</a:t>
            </a:r>
            <a:r>
              <a:rPr baseline="30000"/>
              <a:t>nd</a:t>
            </a:r>
            <a:r>
              <a:t> review meeting (RP2) — 15.05.2024</a:t>
            </a:r>
          </a:p>
        </p:txBody>
      </p:sp>
      <p:pic>
        <p:nvPicPr>
          <p:cNvPr id="270" name="Google Shape;160;p7" descr="Google Shape;160;p7">
            <a:extLst>
              <a:ext uri="{FF2B5EF4-FFF2-40B4-BE49-F238E27FC236}">
                <a16:creationId xmlns:a16="http://schemas.microsoft.com/office/drawing/2014/main" id="{E030E0AD-C53E-1E5A-5D18-429AE4A0A755}"/>
              </a:ext>
            </a:extLst>
          </p:cNvPr>
          <p:cNvPicPr>
            <a:picLocks noChangeAspect="1"/>
          </p:cNvPicPr>
          <p:nvPr/>
        </p:nvPicPr>
        <p:blipFill>
          <a:blip r:embed="rId2"/>
          <a:stretch>
            <a:fillRect/>
          </a:stretch>
        </p:blipFill>
        <p:spPr>
          <a:xfrm>
            <a:off x="304800" y="6337032"/>
            <a:ext cx="1505970" cy="280801"/>
          </a:xfrm>
          <a:prstGeom prst="rect">
            <a:avLst/>
          </a:prstGeom>
          <a:ln w="12700">
            <a:miter lim="400000"/>
          </a:ln>
        </p:spPr>
      </p:pic>
      <p:sp>
        <p:nvSpPr>
          <p:cNvPr id="271" name="Google Shape;161;p7">
            <a:extLst>
              <a:ext uri="{FF2B5EF4-FFF2-40B4-BE49-F238E27FC236}">
                <a16:creationId xmlns:a16="http://schemas.microsoft.com/office/drawing/2014/main" id="{245EF3A7-9EDE-B393-66F9-698551D989FE}"/>
              </a:ext>
            </a:extLst>
          </p:cNvPr>
          <p:cNvSpPr txBox="1">
            <a:spLocks noGrp="1"/>
          </p:cNvSpPr>
          <p:nvPr>
            <p:ph type="title"/>
          </p:nvPr>
        </p:nvSpPr>
        <p:spPr>
          <a:xfrm>
            <a:off x="152400" y="536037"/>
            <a:ext cx="11875500" cy="792901"/>
          </a:xfrm>
          <a:prstGeom prst="rect">
            <a:avLst/>
          </a:prstGeom>
        </p:spPr>
        <p:txBody>
          <a:bodyPr>
            <a:normAutofit fontScale="90000"/>
          </a:bodyPr>
          <a:lstStyle/>
          <a:p>
            <a:r>
              <a:rPr dirty="0"/>
              <a:t>WP5:</a:t>
            </a:r>
            <a:r>
              <a:rPr lang="fr-FR" dirty="0"/>
              <a:t> Project Office (</a:t>
            </a:r>
            <a:r>
              <a:rPr lang="fr-FR" sz="4400" b="1" dirty="0">
                <a:solidFill>
                  <a:srgbClr val="0070C0"/>
                </a:solidFill>
              </a:rPr>
              <a:t>MBSE </a:t>
            </a:r>
            <a:r>
              <a:rPr lang="fr-FR" sz="4400" b="1" dirty="0" err="1">
                <a:solidFill>
                  <a:srgbClr val="0070C0"/>
                </a:solidFill>
              </a:rPr>
              <a:t>exercise</a:t>
            </a:r>
            <a:r>
              <a:rPr lang="fr-FR" sz="4400" b="1" dirty="0">
                <a:solidFill>
                  <a:srgbClr val="0070C0"/>
                </a:solidFill>
              </a:rPr>
              <a:t> scope - </a:t>
            </a:r>
            <a:r>
              <a:rPr lang="fr-FR" sz="4400" b="1" dirty="0" err="1">
                <a:solidFill>
                  <a:srgbClr val="0070C0"/>
                </a:solidFill>
              </a:rPr>
              <a:t>toolchain</a:t>
            </a:r>
            <a:r>
              <a:rPr lang="fr-FR" dirty="0"/>
              <a:t>) </a:t>
            </a:r>
            <a:endParaRPr dirty="0"/>
          </a:p>
        </p:txBody>
      </p:sp>
      <p:sp>
        <p:nvSpPr>
          <p:cNvPr id="272" name="Google Shape;163;p7">
            <a:extLst>
              <a:ext uri="{FF2B5EF4-FFF2-40B4-BE49-F238E27FC236}">
                <a16:creationId xmlns:a16="http://schemas.microsoft.com/office/drawing/2014/main" id="{9EEEEC3F-3247-C240-A831-07BDC08733D8}"/>
              </a:ext>
            </a:extLst>
          </p:cNvPr>
          <p:cNvSpPr txBox="1"/>
          <p:nvPr/>
        </p:nvSpPr>
        <p:spPr>
          <a:xfrm>
            <a:off x="304800" y="264838"/>
            <a:ext cx="5562600" cy="232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75" tIns="33875" rIns="33875" bIns="33875">
            <a:spAutoFit/>
          </a:bodyPr>
          <a:lstStyle>
            <a:lvl1pPr>
              <a:lnSpc>
                <a:spcPct val="115000"/>
              </a:lnSpc>
              <a:spcBef>
                <a:spcPts val="2400"/>
              </a:spcBef>
              <a:defRPr sz="1100">
                <a:solidFill>
                  <a:srgbClr val="0000CC"/>
                </a:solidFill>
                <a:latin typeface="Schibsted Grotesk"/>
                <a:ea typeface="Schibsted Grotesk"/>
                <a:cs typeface="Schibsted Grotesk"/>
                <a:sym typeface="Schibsted Grotesk"/>
              </a:defRPr>
            </a:lvl1pPr>
          </a:lstStyle>
          <a:p>
            <a:r>
              <a:t>Preparatory Phase for the Einstein Telescope Gravitational Wave Observatory</a:t>
            </a:r>
          </a:p>
        </p:txBody>
      </p:sp>
      <p:pic>
        <p:nvPicPr>
          <p:cNvPr id="2" name="Picture 3">
            <a:extLst>
              <a:ext uri="{FF2B5EF4-FFF2-40B4-BE49-F238E27FC236}">
                <a16:creationId xmlns:a16="http://schemas.microsoft.com/office/drawing/2014/main" id="{0383B157-3841-FAD8-0874-8E9B67681F46}"/>
              </a:ext>
            </a:extLst>
          </p:cNvPr>
          <p:cNvPicPr>
            <a:picLocks noChangeAspect="1"/>
          </p:cNvPicPr>
          <p:nvPr/>
        </p:nvPicPr>
        <p:blipFill>
          <a:blip r:embed="rId3"/>
          <a:stretch>
            <a:fillRect/>
          </a:stretch>
        </p:blipFill>
        <p:spPr>
          <a:xfrm>
            <a:off x="313799" y="1736061"/>
            <a:ext cx="10241323" cy="4412929"/>
          </a:xfrm>
          <a:prstGeom prst="rect">
            <a:avLst/>
          </a:prstGeom>
        </p:spPr>
      </p:pic>
      <p:sp>
        <p:nvSpPr>
          <p:cNvPr id="6" name="Google Shape;173;p21">
            <a:extLst>
              <a:ext uri="{FF2B5EF4-FFF2-40B4-BE49-F238E27FC236}">
                <a16:creationId xmlns:a16="http://schemas.microsoft.com/office/drawing/2014/main" id="{28DE2FC2-8E74-2DB6-F8D6-D55692EFE0DB}"/>
              </a:ext>
            </a:extLst>
          </p:cNvPr>
          <p:cNvSpPr txBox="1"/>
          <p:nvPr/>
        </p:nvSpPr>
        <p:spPr>
          <a:xfrm>
            <a:off x="0" y="1228853"/>
            <a:ext cx="11875500" cy="697715"/>
          </a:xfrm>
          <a:prstGeom prst="rect">
            <a:avLst/>
          </a:prstGeom>
          <a:noFill/>
          <a:ln>
            <a:noFill/>
          </a:ln>
        </p:spPr>
        <p:txBody>
          <a:bodyPr spcFirstLastPara="1" wrap="square" lIns="121900" tIns="121900" rIns="121900" bIns="121900" anchor="t" anchorCtr="0">
            <a:spAutoFit/>
          </a:bodyPr>
          <a:lstStyle/>
          <a:p>
            <a:pPr marL="194728">
              <a:buClr>
                <a:schemeClr val="dk2"/>
              </a:buClr>
              <a:buSzPts val="1300"/>
            </a:pPr>
            <a:r>
              <a:rPr lang="en-US" sz="1467" b="1" dirty="0">
                <a:solidFill>
                  <a:schemeClr val="dk1"/>
                </a:solidFill>
              </a:rPr>
              <a:t>Focus on three tools: 1) </a:t>
            </a:r>
            <a:r>
              <a:rPr lang="en-US" sz="1467" dirty="0">
                <a:solidFill>
                  <a:schemeClr val="dk1"/>
                </a:solidFill>
              </a:rPr>
              <a:t>3DExperience (3Dx):“Hub” | Engineering Platform 2) CATIA Magic (on 3Dx): System architecting</a:t>
            </a:r>
          </a:p>
          <a:p>
            <a:pPr marL="194729">
              <a:buClr>
                <a:schemeClr val="dk2"/>
              </a:buClr>
              <a:buSzPts val="1300"/>
            </a:pPr>
            <a:r>
              <a:rPr lang="en-US" sz="1467" dirty="0">
                <a:solidFill>
                  <a:schemeClr val="dk1"/>
                </a:solidFill>
              </a:rPr>
              <a:t>3) JAMA Connect: Requirements Management</a:t>
            </a:r>
          </a:p>
        </p:txBody>
      </p:sp>
    </p:spTree>
    <p:extLst>
      <p:ext uri="{BB962C8B-B14F-4D97-AF65-F5344CB8AC3E}">
        <p14:creationId xmlns:p14="http://schemas.microsoft.com/office/powerpoint/2010/main" val="195693838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Google Shape;74;p2"/>
          <p:cNvSpPr txBox="1"/>
          <p:nvPr/>
        </p:nvSpPr>
        <p:spPr>
          <a:xfrm>
            <a:off x="7090194" y="6311968"/>
            <a:ext cx="4023301" cy="30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spAutoFit/>
          </a:bodyPr>
          <a:lstStyle/>
          <a:p>
            <a:pPr algn="ctr">
              <a:defRPr i="1">
                <a:solidFill>
                  <a:srgbClr val="888888"/>
                </a:solidFill>
                <a:latin typeface="Calibri"/>
                <a:ea typeface="Calibri"/>
                <a:cs typeface="Calibri"/>
                <a:sym typeface="Calibri"/>
              </a:defRPr>
            </a:pPr>
            <a:r>
              <a:t>Project: 101079696 — ET-PP,  2</a:t>
            </a:r>
            <a:r>
              <a:rPr baseline="30000"/>
              <a:t>nd</a:t>
            </a:r>
            <a:r>
              <a:t> review meeting</a:t>
            </a:r>
          </a:p>
        </p:txBody>
      </p:sp>
      <p:sp>
        <p:nvSpPr>
          <p:cNvPr id="130" name="Google Shape;75;p2"/>
          <p:cNvSpPr txBox="1">
            <a:spLocks noGrp="1"/>
          </p:cNvSpPr>
          <p:nvPr>
            <p:ph type="title"/>
          </p:nvPr>
        </p:nvSpPr>
        <p:spPr>
          <a:xfrm>
            <a:off x="304800" y="583910"/>
            <a:ext cx="8215202" cy="792901"/>
          </a:xfrm>
          <a:prstGeom prst="rect">
            <a:avLst/>
          </a:prstGeom>
        </p:spPr>
        <p:txBody>
          <a:bodyPr/>
          <a:lstStyle/>
          <a:p>
            <a:r>
              <a:rPr dirty="0"/>
              <a:t>WP 5: Introduction and objectives</a:t>
            </a:r>
          </a:p>
        </p:txBody>
      </p:sp>
      <p:sp>
        <p:nvSpPr>
          <p:cNvPr id="131" name="Google Shape;76;p2"/>
          <p:cNvSpPr txBox="1"/>
          <p:nvPr/>
        </p:nvSpPr>
        <p:spPr>
          <a:xfrm>
            <a:off x="304801" y="1407722"/>
            <a:ext cx="11570700" cy="464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p>
            <a:pPr>
              <a:defRPr sz="2400"/>
            </a:pPr>
            <a:r>
              <a:rPr dirty="0"/>
              <a:t>The objective of Work Package 5 (WP5) is to establish the ET Project Office and the corresponding Engineering Department.</a:t>
            </a:r>
          </a:p>
          <a:p>
            <a:pPr>
              <a:defRPr sz="2400"/>
            </a:pPr>
            <a:r>
              <a:rPr dirty="0"/>
              <a:t>This work package is responsible for creating a structured organizational project environment for the construction of the ET research infrastructure.</a:t>
            </a:r>
          </a:p>
          <a:p>
            <a:pPr>
              <a:defRPr sz="2400"/>
            </a:pPr>
            <a:r>
              <a:rPr dirty="0"/>
              <a:t>This environment will be supported by both consultative and executive bodies, equipped with the necessary tools to monitor, control, coordinate, and report on various aspects including technical design, engineering, specifications, risk management, budgeting, and scheduling.</a:t>
            </a:r>
          </a:p>
          <a:p>
            <a:pPr>
              <a:defRPr sz="2400"/>
            </a:pPr>
            <a:endParaRPr dirty="0"/>
          </a:p>
          <a:p>
            <a:pPr>
              <a:defRPr sz="2000"/>
            </a:pPr>
            <a:r>
              <a:rPr dirty="0"/>
              <a:t>WP5 co-chairs:</a:t>
            </a:r>
          </a:p>
          <a:p>
            <a:pPr marL="342900" indent="-342900">
              <a:buClr>
                <a:srgbClr val="000000"/>
              </a:buClr>
              <a:buSzPct val="100000"/>
              <a:buChar char="-"/>
              <a:defRPr sz="2000"/>
            </a:pPr>
            <a:r>
              <a:rPr dirty="0"/>
              <a:t>Christian Olivetto, CNRS</a:t>
            </a:r>
          </a:p>
          <a:p>
            <a:pPr marL="342900" indent="-342900">
              <a:buClr>
                <a:srgbClr val="000000"/>
              </a:buClr>
              <a:buSzPct val="100000"/>
              <a:buChar char="-"/>
              <a:defRPr sz="2000"/>
            </a:pPr>
            <a:r>
              <a:rPr dirty="0"/>
              <a:t>Patrick </a:t>
            </a:r>
            <a:r>
              <a:rPr lang="fr-FR" dirty="0"/>
              <a:t>W</a:t>
            </a:r>
            <a:r>
              <a:rPr dirty="0" err="1"/>
              <a:t>erneke</a:t>
            </a:r>
            <a:r>
              <a:rPr dirty="0"/>
              <a:t>, </a:t>
            </a:r>
            <a:r>
              <a:rPr dirty="0" err="1"/>
              <a:t>Nikhef</a:t>
            </a:r>
            <a:endParaRPr dirty="0"/>
          </a:p>
          <a:p>
            <a:pPr marL="342900" indent="-342900">
              <a:buClr>
                <a:srgbClr val="000000"/>
              </a:buClr>
              <a:buSzPct val="100000"/>
              <a:buChar char="-"/>
              <a:defRPr sz="2000"/>
            </a:pPr>
            <a:r>
              <a:rPr dirty="0"/>
              <a:t>Alessandro Variola, INFN</a:t>
            </a:r>
          </a:p>
        </p:txBody>
      </p:sp>
      <p:sp>
        <p:nvSpPr>
          <p:cNvPr id="132" name="Google Shape;77;p2"/>
          <p:cNvSpPr txBox="1">
            <a:spLocks noGrp="1"/>
          </p:cNvSpPr>
          <p:nvPr>
            <p:ph type="sldNum" sz="quarter" idx="4294967295"/>
          </p:nvPr>
        </p:nvSpPr>
        <p:spPr>
          <a:xfrm>
            <a:off x="11693127" y="6292018"/>
            <a:ext cx="194217" cy="307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400"/>
            </a:lvl1pPr>
          </a:lstStyle>
          <a:p>
            <a:fld id="{86CB4B4D-7CA3-9044-876B-883B54F8677D}" type="slidenum">
              <a:rPr/>
              <a:t>2</a:t>
            </a:fld>
            <a:endParaRPr/>
          </a:p>
        </p:txBody>
      </p:sp>
      <p:sp>
        <p:nvSpPr>
          <p:cNvPr id="133" name="Google Shape;78;p2"/>
          <p:cNvSpPr/>
          <p:nvPr/>
        </p:nvSpPr>
        <p:spPr>
          <a:xfrm>
            <a:off x="304800" y="540799"/>
            <a:ext cx="11588700" cy="1"/>
          </a:xfrm>
          <a:prstGeom prst="line">
            <a:avLst/>
          </a:prstGeom>
          <a:ln>
            <a:solidFill>
              <a:srgbClr val="0000CC"/>
            </a:solidFill>
            <a:miter/>
          </a:ln>
        </p:spPr>
        <p:txBody>
          <a:bodyPr lIns="45719" rIns="45719"/>
          <a:lstStyle/>
          <a:p>
            <a:endParaRPr/>
          </a:p>
        </p:txBody>
      </p:sp>
      <p:sp>
        <p:nvSpPr>
          <p:cNvPr id="134" name="Google Shape;79;p2"/>
          <p:cNvSpPr/>
          <p:nvPr/>
        </p:nvSpPr>
        <p:spPr>
          <a:xfrm>
            <a:off x="304800" y="226483"/>
            <a:ext cx="11588700" cy="1"/>
          </a:xfrm>
          <a:prstGeom prst="line">
            <a:avLst/>
          </a:prstGeom>
          <a:ln>
            <a:solidFill>
              <a:srgbClr val="0000CC"/>
            </a:solidFill>
            <a:miter/>
          </a:ln>
        </p:spPr>
        <p:txBody>
          <a:bodyPr lIns="45719" rIns="45719"/>
          <a:lstStyle/>
          <a:p>
            <a:endParaRPr/>
          </a:p>
        </p:txBody>
      </p:sp>
      <p:sp>
        <p:nvSpPr>
          <p:cNvPr id="135" name="Google Shape;80;p2"/>
          <p:cNvSpPr/>
          <p:nvPr/>
        </p:nvSpPr>
        <p:spPr>
          <a:xfrm>
            <a:off x="304656" y="6296200"/>
            <a:ext cx="11570700" cy="16500"/>
          </a:xfrm>
          <a:prstGeom prst="line">
            <a:avLst/>
          </a:prstGeom>
          <a:ln>
            <a:solidFill>
              <a:srgbClr val="0000CC"/>
            </a:solidFill>
            <a:miter/>
          </a:ln>
        </p:spPr>
        <p:txBody>
          <a:bodyPr lIns="45719" rIns="45719"/>
          <a:lstStyle/>
          <a:p>
            <a:endParaRPr/>
          </a:p>
        </p:txBody>
      </p:sp>
      <p:sp>
        <p:nvSpPr>
          <p:cNvPr id="136" name="Google Shape;81;p2"/>
          <p:cNvSpPr/>
          <p:nvPr/>
        </p:nvSpPr>
        <p:spPr>
          <a:xfrm>
            <a:off x="304655" y="6658149"/>
            <a:ext cx="11570701" cy="30902"/>
          </a:xfrm>
          <a:prstGeom prst="line">
            <a:avLst/>
          </a:prstGeom>
          <a:ln>
            <a:solidFill>
              <a:srgbClr val="0000CC"/>
            </a:solidFill>
            <a:miter/>
          </a:ln>
        </p:spPr>
        <p:txBody>
          <a:bodyPr lIns="45719" rIns="45719"/>
          <a:lstStyle/>
          <a:p>
            <a:endParaRPr/>
          </a:p>
        </p:txBody>
      </p:sp>
      <p:sp>
        <p:nvSpPr>
          <p:cNvPr id="137" name="Google Shape;82;p2"/>
          <p:cNvSpPr txBox="1"/>
          <p:nvPr/>
        </p:nvSpPr>
        <p:spPr>
          <a:xfrm>
            <a:off x="304800" y="264838"/>
            <a:ext cx="5562600" cy="232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75" tIns="33875" rIns="33875" bIns="33875">
            <a:spAutoFit/>
          </a:bodyPr>
          <a:lstStyle>
            <a:lvl1pPr>
              <a:lnSpc>
                <a:spcPct val="115000"/>
              </a:lnSpc>
              <a:spcBef>
                <a:spcPts val="2400"/>
              </a:spcBef>
              <a:defRPr sz="1100">
                <a:solidFill>
                  <a:srgbClr val="0000CC"/>
                </a:solidFill>
                <a:latin typeface="Schibsted Grotesk"/>
                <a:ea typeface="Schibsted Grotesk"/>
                <a:cs typeface="Schibsted Grotesk"/>
                <a:sym typeface="Schibsted Grotesk"/>
              </a:defRPr>
            </a:lvl1pPr>
          </a:lstStyle>
          <a:p>
            <a:r>
              <a:t>Preparatory Phase for the Einstein Telescope Gravitational Wave Observatory</a:t>
            </a:r>
          </a:p>
        </p:txBody>
      </p:sp>
      <p:sp>
        <p:nvSpPr>
          <p:cNvPr id="138" name="Google Shape;83;p2"/>
          <p:cNvSpPr txBox="1"/>
          <p:nvPr/>
        </p:nvSpPr>
        <p:spPr>
          <a:xfrm>
            <a:off x="8465408" y="295642"/>
            <a:ext cx="3410101" cy="20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50" tIns="18050" rIns="18050" bIns="18050">
            <a:spAutoFit/>
          </a:bodyPr>
          <a:lstStyle/>
          <a:p>
            <a:pPr algn="r">
              <a:lnSpc>
                <a:spcPct val="80000"/>
              </a:lnSpc>
              <a:defRPr sz="1100">
                <a:solidFill>
                  <a:srgbClr val="0000CC"/>
                </a:solidFill>
                <a:latin typeface="Schibsted Grotesk"/>
                <a:ea typeface="Schibsted Grotesk"/>
                <a:cs typeface="Schibsted Grotesk"/>
                <a:sym typeface="Schibsted Grotesk"/>
              </a:defRPr>
            </a:pPr>
            <a:r>
              <a:t>2</a:t>
            </a:r>
            <a:r>
              <a:rPr baseline="30000"/>
              <a:t>nd</a:t>
            </a:r>
            <a:r>
              <a:t> review meeting (RP2) — 15.05.2024</a:t>
            </a:r>
          </a:p>
        </p:txBody>
      </p:sp>
      <p:pic>
        <p:nvPicPr>
          <p:cNvPr id="139" name="Google Shape;84;p2" descr="Google Shape;84;p2"/>
          <p:cNvPicPr>
            <a:picLocks noChangeAspect="1"/>
          </p:cNvPicPr>
          <p:nvPr/>
        </p:nvPicPr>
        <p:blipFill>
          <a:blip r:embed="rId2"/>
          <a:stretch>
            <a:fillRect/>
          </a:stretch>
        </p:blipFill>
        <p:spPr>
          <a:xfrm>
            <a:off x="304800" y="6337032"/>
            <a:ext cx="1505970" cy="280801"/>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EDE47-1E04-C780-7611-70D4781D3FEC}"/>
            </a:ext>
          </a:extLst>
        </p:cNvPr>
        <p:cNvGrpSpPr/>
        <p:nvPr/>
      </p:nvGrpSpPr>
      <p:grpSpPr>
        <a:xfrm>
          <a:off x="0" y="0"/>
          <a:ext cx="0" cy="0"/>
          <a:chOff x="0" y="0"/>
          <a:chExt cx="0" cy="0"/>
        </a:xfrm>
      </p:grpSpPr>
      <p:sp>
        <p:nvSpPr>
          <p:cNvPr id="263" name="Google Shape;153;p7">
            <a:extLst>
              <a:ext uri="{FF2B5EF4-FFF2-40B4-BE49-F238E27FC236}">
                <a16:creationId xmlns:a16="http://schemas.microsoft.com/office/drawing/2014/main" id="{7C6281AD-1C39-6601-438F-FB7BACD2537C}"/>
              </a:ext>
            </a:extLst>
          </p:cNvPr>
          <p:cNvSpPr txBox="1"/>
          <p:nvPr/>
        </p:nvSpPr>
        <p:spPr>
          <a:xfrm>
            <a:off x="7090194" y="6311968"/>
            <a:ext cx="4023301" cy="30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spAutoFit/>
          </a:bodyPr>
          <a:lstStyle/>
          <a:p>
            <a:pPr algn="ctr">
              <a:defRPr i="1">
                <a:solidFill>
                  <a:srgbClr val="888888"/>
                </a:solidFill>
                <a:latin typeface="Calibri"/>
                <a:ea typeface="Calibri"/>
                <a:cs typeface="Calibri"/>
                <a:sym typeface="Calibri"/>
              </a:defRPr>
            </a:pPr>
            <a:r>
              <a:t>Project: 101079696 — ET-PP,  2</a:t>
            </a:r>
            <a:r>
              <a:rPr baseline="30000"/>
              <a:t>nd</a:t>
            </a:r>
            <a:r>
              <a:t> review meeting</a:t>
            </a:r>
          </a:p>
        </p:txBody>
      </p:sp>
      <p:sp>
        <p:nvSpPr>
          <p:cNvPr id="264" name="Google Shape;154;p7">
            <a:extLst>
              <a:ext uri="{FF2B5EF4-FFF2-40B4-BE49-F238E27FC236}">
                <a16:creationId xmlns:a16="http://schemas.microsoft.com/office/drawing/2014/main" id="{A52520E2-D762-3B66-BE8A-AEC7F9C247EE}"/>
              </a:ext>
            </a:extLst>
          </p:cNvPr>
          <p:cNvSpPr txBox="1">
            <a:spLocks noGrp="1"/>
          </p:cNvSpPr>
          <p:nvPr>
            <p:ph type="sldNum" sz="quarter" idx="4294967295"/>
          </p:nvPr>
        </p:nvSpPr>
        <p:spPr>
          <a:xfrm>
            <a:off x="11603012" y="6292018"/>
            <a:ext cx="284332" cy="307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400"/>
            </a:lvl1pPr>
          </a:lstStyle>
          <a:p>
            <a:fld id="{86CB4B4D-7CA3-9044-876B-883B54F8677D}" type="slidenum">
              <a:rPr/>
              <a:t>20</a:t>
            </a:fld>
            <a:endParaRPr/>
          </a:p>
        </p:txBody>
      </p:sp>
      <p:sp>
        <p:nvSpPr>
          <p:cNvPr id="265" name="Google Shape;155;p7">
            <a:extLst>
              <a:ext uri="{FF2B5EF4-FFF2-40B4-BE49-F238E27FC236}">
                <a16:creationId xmlns:a16="http://schemas.microsoft.com/office/drawing/2014/main" id="{A8470E86-87AF-D260-D4E6-4761EA870009}"/>
              </a:ext>
            </a:extLst>
          </p:cNvPr>
          <p:cNvSpPr/>
          <p:nvPr/>
        </p:nvSpPr>
        <p:spPr>
          <a:xfrm>
            <a:off x="304800" y="540799"/>
            <a:ext cx="11588700" cy="1"/>
          </a:xfrm>
          <a:prstGeom prst="line">
            <a:avLst/>
          </a:prstGeom>
          <a:ln>
            <a:solidFill>
              <a:srgbClr val="0000CC"/>
            </a:solidFill>
            <a:miter/>
          </a:ln>
        </p:spPr>
        <p:txBody>
          <a:bodyPr lIns="45719" rIns="45719"/>
          <a:lstStyle/>
          <a:p>
            <a:endParaRPr/>
          </a:p>
        </p:txBody>
      </p:sp>
      <p:sp>
        <p:nvSpPr>
          <p:cNvPr id="266" name="Google Shape;156;p7">
            <a:extLst>
              <a:ext uri="{FF2B5EF4-FFF2-40B4-BE49-F238E27FC236}">
                <a16:creationId xmlns:a16="http://schemas.microsoft.com/office/drawing/2014/main" id="{165C9EE3-9887-28FB-8F53-F59EF924EA84}"/>
              </a:ext>
            </a:extLst>
          </p:cNvPr>
          <p:cNvSpPr/>
          <p:nvPr/>
        </p:nvSpPr>
        <p:spPr>
          <a:xfrm>
            <a:off x="304800" y="226483"/>
            <a:ext cx="11588700" cy="1"/>
          </a:xfrm>
          <a:prstGeom prst="line">
            <a:avLst/>
          </a:prstGeom>
          <a:ln>
            <a:solidFill>
              <a:srgbClr val="0000CC"/>
            </a:solidFill>
            <a:miter/>
          </a:ln>
        </p:spPr>
        <p:txBody>
          <a:bodyPr lIns="45719" rIns="45719"/>
          <a:lstStyle/>
          <a:p>
            <a:endParaRPr/>
          </a:p>
        </p:txBody>
      </p:sp>
      <p:sp>
        <p:nvSpPr>
          <p:cNvPr id="267" name="Google Shape;157;p7">
            <a:extLst>
              <a:ext uri="{FF2B5EF4-FFF2-40B4-BE49-F238E27FC236}">
                <a16:creationId xmlns:a16="http://schemas.microsoft.com/office/drawing/2014/main" id="{C6F3D035-39DB-CD4F-E6B7-97E815CD7B14}"/>
              </a:ext>
            </a:extLst>
          </p:cNvPr>
          <p:cNvSpPr/>
          <p:nvPr/>
        </p:nvSpPr>
        <p:spPr>
          <a:xfrm>
            <a:off x="304800" y="6696409"/>
            <a:ext cx="11570700" cy="16499"/>
          </a:xfrm>
          <a:prstGeom prst="line">
            <a:avLst/>
          </a:prstGeom>
          <a:ln>
            <a:solidFill>
              <a:srgbClr val="0000CC"/>
            </a:solidFill>
            <a:miter/>
          </a:ln>
        </p:spPr>
        <p:txBody>
          <a:bodyPr lIns="45719" rIns="45719"/>
          <a:lstStyle/>
          <a:p>
            <a:endParaRPr/>
          </a:p>
        </p:txBody>
      </p:sp>
      <p:sp>
        <p:nvSpPr>
          <p:cNvPr id="268" name="Google Shape;158;p7">
            <a:extLst>
              <a:ext uri="{FF2B5EF4-FFF2-40B4-BE49-F238E27FC236}">
                <a16:creationId xmlns:a16="http://schemas.microsoft.com/office/drawing/2014/main" id="{425ED413-FD0C-D533-6481-6EF6DB77D19E}"/>
              </a:ext>
            </a:extLst>
          </p:cNvPr>
          <p:cNvSpPr/>
          <p:nvPr/>
        </p:nvSpPr>
        <p:spPr>
          <a:xfrm>
            <a:off x="304800" y="6227566"/>
            <a:ext cx="11570701" cy="30902"/>
          </a:xfrm>
          <a:prstGeom prst="line">
            <a:avLst/>
          </a:prstGeom>
          <a:ln>
            <a:solidFill>
              <a:srgbClr val="0000CC"/>
            </a:solidFill>
            <a:miter/>
          </a:ln>
        </p:spPr>
        <p:txBody>
          <a:bodyPr lIns="45719" rIns="45719"/>
          <a:lstStyle/>
          <a:p>
            <a:endParaRPr/>
          </a:p>
        </p:txBody>
      </p:sp>
      <p:sp>
        <p:nvSpPr>
          <p:cNvPr id="269" name="Google Shape;159;p7">
            <a:extLst>
              <a:ext uri="{FF2B5EF4-FFF2-40B4-BE49-F238E27FC236}">
                <a16:creationId xmlns:a16="http://schemas.microsoft.com/office/drawing/2014/main" id="{CA728221-5D0D-B3F7-383D-4CBD26B21017}"/>
              </a:ext>
            </a:extLst>
          </p:cNvPr>
          <p:cNvSpPr txBox="1"/>
          <p:nvPr/>
        </p:nvSpPr>
        <p:spPr>
          <a:xfrm>
            <a:off x="8465408" y="295642"/>
            <a:ext cx="3410101" cy="20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50" tIns="18050" rIns="18050" bIns="18050">
            <a:spAutoFit/>
          </a:bodyPr>
          <a:lstStyle/>
          <a:p>
            <a:pPr algn="r">
              <a:lnSpc>
                <a:spcPct val="80000"/>
              </a:lnSpc>
              <a:defRPr sz="1100">
                <a:solidFill>
                  <a:srgbClr val="0000CC"/>
                </a:solidFill>
                <a:latin typeface="Schibsted Grotesk"/>
                <a:ea typeface="Schibsted Grotesk"/>
                <a:cs typeface="Schibsted Grotesk"/>
                <a:sym typeface="Schibsted Grotesk"/>
              </a:defRPr>
            </a:pPr>
            <a:r>
              <a:t>2</a:t>
            </a:r>
            <a:r>
              <a:rPr baseline="30000"/>
              <a:t>nd</a:t>
            </a:r>
            <a:r>
              <a:t> review meeting (RP2) — 15.05.2024</a:t>
            </a:r>
          </a:p>
        </p:txBody>
      </p:sp>
      <p:pic>
        <p:nvPicPr>
          <p:cNvPr id="270" name="Google Shape;160;p7" descr="Google Shape;160;p7">
            <a:extLst>
              <a:ext uri="{FF2B5EF4-FFF2-40B4-BE49-F238E27FC236}">
                <a16:creationId xmlns:a16="http://schemas.microsoft.com/office/drawing/2014/main" id="{4F9AD44E-688F-582F-DE7D-02E87CFC4259}"/>
              </a:ext>
            </a:extLst>
          </p:cNvPr>
          <p:cNvPicPr>
            <a:picLocks noChangeAspect="1"/>
          </p:cNvPicPr>
          <p:nvPr/>
        </p:nvPicPr>
        <p:blipFill>
          <a:blip r:embed="rId2"/>
          <a:stretch>
            <a:fillRect/>
          </a:stretch>
        </p:blipFill>
        <p:spPr>
          <a:xfrm>
            <a:off x="304800" y="6337032"/>
            <a:ext cx="1505970" cy="280801"/>
          </a:xfrm>
          <a:prstGeom prst="rect">
            <a:avLst/>
          </a:prstGeom>
          <a:ln w="12700">
            <a:miter lim="400000"/>
          </a:ln>
        </p:spPr>
      </p:pic>
      <p:sp>
        <p:nvSpPr>
          <p:cNvPr id="271" name="Google Shape;161;p7">
            <a:extLst>
              <a:ext uri="{FF2B5EF4-FFF2-40B4-BE49-F238E27FC236}">
                <a16:creationId xmlns:a16="http://schemas.microsoft.com/office/drawing/2014/main" id="{F83838D3-B91B-2732-1B73-5230B41E3438}"/>
              </a:ext>
            </a:extLst>
          </p:cNvPr>
          <p:cNvSpPr txBox="1">
            <a:spLocks noGrp="1"/>
          </p:cNvSpPr>
          <p:nvPr>
            <p:ph type="title"/>
          </p:nvPr>
        </p:nvSpPr>
        <p:spPr>
          <a:xfrm>
            <a:off x="152400" y="536037"/>
            <a:ext cx="11875500" cy="792901"/>
          </a:xfrm>
          <a:prstGeom prst="rect">
            <a:avLst/>
          </a:prstGeom>
        </p:spPr>
        <p:txBody>
          <a:bodyPr>
            <a:normAutofit/>
          </a:bodyPr>
          <a:lstStyle/>
          <a:p>
            <a:r>
              <a:rPr dirty="0"/>
              <a:t>WP5:</a:t>
            </a:r>
            <a:r>
              <a:rPr lang="fr-FR" dirty="0"/>
              <a:t> Project Office (</a:t>
            </a:r>
            <a:r>
              <a:rPr lang="fr-FR" b="1" dirty="0">
                <a:solidFill>
                  <a:srgbClr val="0070C0"/>
                </a:solidFill>
              </a:rPr>
              <a:t>Risk </a:t>
            </a:r>
            <a:r>
              <a:rPr lang="fr-FR" b="1" dirty="0" err="1">
                <a:solidFill>
                  <a:srgbClr val="0070C0"/>
                </a:solidFill>
              </a:rPr>
              <a:t>Assessment</a:t>
            </a:r>
            <a:r>
              <a:rPr lang="fr-FR" dirty="0"/>
              <a:t>) </a:t>
            </a:r>
            <a:endParaRPr dirty="0"/>
          </a:p>
        </p:txBody>
      </p:sp>
      <p:sp>
        <p:nvSpPr>
          <p:cNvPr id="272" name="Google Shape;163;p7">
            <a:extLst>
              <a:ext uri="{FF2B5EF4-FFF2-40B4-BE49-F238E27FC236}">
                <a16:creationId xmlns:a16="http://schemas.microsoft.com/office/drawing/2014/main" id="{1D84CDFA-E74B-7564-C94A-8CC063E3B097}"/>
              </a:ext>
            </a:extLst>
          </p:cNvPr>
          <p:cNvSpPr txBox="1"/>
          <p:nvPr/>
        </p:nvSpPr>
        <p:spPr>
          <a:xfrm>
            <a:off x="304800" y="264838"/>
            <a:ext cx="5562600" cy="232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75" tIns="33875" rIns="33875" bIns="33875">
            <a:spAutoFit/>
          </a:bodyPr>
          <a:lstStyle>
            <a:lvl1pPr>
              <a:lnSpc>
                <a:spcPct val="115000"/>
              </a:lnSpc>
              <a:spcBef>
                <a:spcPts val="2400"/>
              </a:spcBef>
              <a:defRPr sz="1100">
                <a:solidFill>
                  <a:srgbClr val="0000CC"/>
                </a:solidFill>
                <a:latin typeface="Schibsted Grotesk"/>
                <a:ea typeface="Schibsted Grotesk"/>
                <a:cs typeface="Schibsted Grotesk"/>
                <a:sym typeface="Schibsted Grotesk"/>
              </a:defRPr>
            </a:lvl1pPr>
          </a:lstStyle>
          <a:p>
            <a:r>
              <a:t>Preparatory Phase for the Einstein Telescope Gravitational Wave Observatory</a:t>
            </a:r>
          </a:p>
        </p:txBody>
      </p:sp>
      <p:cxnSp>
        <p:nvCxnSpPr>
          <p:cNvPr id="3" name="Google Shape;253;g2d5045f70c9_0_196">
            <a:extLst>
              <a:ext uri="{FF2B5EF4-FFF2-40B4-BE49-F238E27FC236}">
                <a16:creationId xmlns:a16="http://schemas.microsoft.com/office/drawing/2014/main" id="{D13385F5-1921-33ED-921C-7EDB487A456F}"/>
              </a:ext>
            </a:extLst>
          </p:cNvPr>
          <p:cNvCxnSpPr/>
          <p:nvPr/>
        </p:nvCxnSpPr>
        <p:spPr>
          <a:xfrm>
            <a:off x="304800" y="5998967"/>
            <a:ext cx="11570700" cy="30900"/>
          </a:xfrm>
          <a:prstGeom prst="straightConnector1">
            <a:avLst/>
          </a:prstGeom>
          <a:noFill/>
          <a:ln w="9525" cap="flat" cmpd="sng">
            <a:solidFill>
              <a:srgbClr val="0000CC"/>
            </a:solidFill>
            <a:prstDash val="solid"/>
            <a:miter lim="800000"/>
            <a:headEnd type="none" w="med" len="med"/>
            <a:tailEnd type="none" w="med" len="med"/>
          </a:ln>
        </p:spPr>
      </p:cxnSp>
      <p:graphicFrame>
        <p:nvGraphicFramePr>
          <p:cNvPr id="4" name="Tableau 3">
            <a:extLst>
              <a:ext uri="{FF2B5EF4-FFF2-40B4-BE49-F238E27FC236}">
                <a16:creationId xmlns:a16="http://schemas.microsoft.com/office/drawing/2014/main" id="{9183A9BA-2179-101C-2D89-3389B55804EB}"/>
              </a:ext>
            </a:extLst>
          </p:cNvPr>
          <p:cNvGraphicFramePr>
            <a:graphicFrameLocks noGrp="1"/>
          </p:cNvGraphicFramePr>
          <p:nvPr>
            <p:extLst>
              <p:ext uri="{D42A27DB-BD31-4B8C-83A1-F6EECF244321}">
                <p14:modId xmlns:p14="http://schemas.microsoft.com/office/powerpoint/2010/main" val="2060517972"/>
              </p:ext>
            </p:extLst>
          </p:nvPr>
        </p:nvGraphicFramePr>
        <p:xfrm>
          <a:off x="7490263" y="3066295"/>
          <a:ext cx="4070623" cy="2991780"/>
        </p:xfrm>
        <a:graphic>
          <a:graphicData uri="http://schemas.openxmlformats.org/drawingml/2006/table">
            <a:tbl>
              <a:tblPr/>
              <a:tblGrid>
                <a:gridCol w="593969">
                  <a:extLst>
                    <a:ext uri="{9D8B030D-6E8A-4147-A177-3AD203B41FA5}">
                      <a16:colId xmlns:a16="http://schemas.microsoft.com/office/drawing/2014/main" val="2664666462"/>
                    </a:ext>
                  </a:extLst>
                </a:gridCol>
                <a:gridCol w="2673656">
                  <a:extLst>
                    <a:ext uri="{9D8B030D-6E8A-4147-A177-3AD203B41FA5}">
                      <a16:colId xmlns:a16="http://schemas.microsoft.com/office/drawing/2014/main" val="3527683822"/>
                    </a:ext>
                  </a:extLst>
                </a:gridCol>
                <a:gridCol w="802998">
                  <a:extLst>
                    <a:ext uri="{9D8B030D-6E8A-4147-A177-3AD203B41FA5}">
                      <a16:colId xmlns:a16="http://schemas.microsoft.com/office/drawing/2014/main" val="3140568073"/>
                    </a:ext>
                  </a:extLst>
                </a:gridCol>
              </a:tblGrid>
              <a:tr h="155554">
                <a:tc>
                  <a:txBody>
                    <a:bodyPr/>
                    <a:lstStyle/>
                    <a:p>
                      <a:pPr algn="ctr" fontAlgn="ctr"/>
                      <a:r>
                        <a:rPr lang="en-US" sz="800" b="1" i="0" u="none" strike="noStrike" dirty="0">
                          <a:solidFill>
                            <a:srgbClr val="000000"/>
                          </a:solidFill>
                          <a:effectLst/>
                          <a:latin typeface="Arial" panose="020B0604020202020204" pitchFamily="34" charset="0"/>
                        </a:rPr>
                        <a:t>Criticality</a:t>
                      </a:r>
                      <a:br>
                        <a:rPr lang="en-US" sz="800" b="1" i="0" u="none" strike="noStrike" dirty="0">
                          <a:solidFill>
                            <a:srgbClr val="000000"/>
                          </a:solidFill>
                          <a:effectLst/>
                          <a:latin typeface="Arial" panose="020B0604020202020204" pitchFamily="34" charset="0"/>
                        </a:rPr>
                      </a:br>
                      <a:r>
                        <a:rPr lang="en-US" sz="800" b="1" i="0" u="none" strike="noStrike" dirty="0">
                          <a:solidFill>
                            <a:srgbClr val="000000"/>
                          </a:solidFill>
                          <a:effectLst/>
                          <a:latin typeface="Arial" panose="020B0604020202020204" pitchFamily="34" charset="0"/>
                        </a:rPr>
                        <a:t>(C = L x 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800" b="1" i="0" u="none" strike="noStrike" dirty="0">
                          <a:solidFill>
                            <a:srgbClr val="000000"/>
                          </a:solidFill>
                          <a:effectLst/>
                          <a:latin typeface="Arial" panose="020B0604020202020204" pitchFamily="34" charset="0"/>
                        </a:rPr>
                        <a:t>Type of Risk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800" b="1" i="0" u="none" strike="noStrike">
                          <a:solidFill>
                            <a:srgbClr val="000000"/>
                          </a:solidFill>
                          <a:effectLst/>
                          <a:latin typeface="Calibri" panose="020F0502020204030204" pitchFamily="34" charset="0"/>
                        </a:rPr>
                        <a:t>Review Frequency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656095028"/>
                  </a:ext>
                </a:extLst>
              </a:tr>
              <a:tr h="962490">
                <a:tc>
                  <a:txBody>
                    <a:bodyPr/>
                    <a:lstStyle/>
                    <a:p>
                      <a:pPr algn="ctr" fontAlgn="ctr"/>
                      <a:r>
                        <a:rPr lang="fr-FR" sz="800" b="0" i="0" u="none" strike="noStrike">
                          <a:solidFill>
                            <a:srgbClr val="000000"/>
                          </a:solidFill>
                          <a:effectLst/>
                          <a:latin typeface="Arial" panose="020B0604020202020204" pitchFamily="34" charset="0"/>
                        </a:rPr>
                        <a:t>10 to 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900" b="1" i="0" u="none" strike="noStrike" dirty="0">
                          <a:solidFill>
                            <a:srgbClr val="000000"/>
                          </a:solidFill>
                          <a:effectLst/>
                          <a:latin typeface="Arial" panose="020B0604020202020204" pitchFamily="34" charset="0"/>
                        </a:rPr>
                        <a:t>UNACCEPTABLE RISK</a:t>
                      </a:r>
                      <a:br>
                        <a:rPr lang="en-US" sz="900" b="1" i="0" u="none" strike="noStrike" dirty="0">
                          <a:solidFill>
                            <a:srgbClr val="000000"/>
                          </a:solidFill>
                          <a:effectLst/>
                          <a:latin typeface="Arial" panose="020B0604020202020204" pitchFamily="34" charset="0"/>
                        </a:rPr>
                      </a:br>
                      <a:r>
                        <a:rPr lang="en-US" sz="900" b="0" i="0" u="none" strike="noStrike" dirty="0">
                          <a:solidFill>
                            <a:schemeClr val="bg1"/>
                          </a:solidFill>
                          <a:effectLst/>
                          <a:latin typeface="Arial" panose="020B0604020202020204" pitchFamily="34" charset="0"/>
                        </a:rPr>
                        <a:t>Develop and implement a detailed risk mitigation plan. Escalate to senior management and prioritize resource allocation. Communicate regularly with stakeholders and prepare contingency measures as needed. If unresolved, this risk may necessitate major project adjustments.</a:t>
                      </a:r>
                      <a:endParaRPr lang="en-US" sz="900" b="1" i="0" u="none" strike="noStrike" dirty="0">
                        <a:solidFill>
                          <a:schemeClr val="bg1"/>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1200" b="1" i="0" u="none" strike="noStrike" dirty="0">
                          <a:solidFill>
                            <a:srgbClr val="000000"/>
                          </a:solidFill>
                          <a:effectLst/>
                          <a:latin typeface="Calibri" panose="020F0502020204030204" pitchFamily="34" charset="0"/>
                        </a:rPr>
                        <a:t>Bi-</a:t>
                      </a:r>
                      <a:r>
                        <a:rPr lang="fr-FR" sz="1200" b="1" i="0" u="none" strike="noStrike" dirty="0" err="1">
                          <a:solidFill>
                            <a:srgbClr val="000000"/>
                          </a:solidFill>
                          <a:effectLst/>
                          <a:latin typeface="Calibri" panose="020F0502020204030204" pitchFamily="34" charset="0"/>
                        </a:rPr>
                        <a:t>Monthly</a:t>
                      </a:r>
                      <a:endParaRPr lang="fr-FR" sz="12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8185252"/>
                  </a:ext>
                </a:extLst>
              </a:tr>
              <a:tr h="641660">
                <a:tc>
                  <a:txBody>
                    <a:bodyPr/>
                    <a:lstStyle/>
                    <a:p>
                      <a:pPr algn="ctr" fontAlgn="ctr"/>
                      <a:r>
                        <a:rPr lang="fr-FR" sz="800" b="0" i="0" u="none" strike="noStrike" dirty="0">
                          <a:solidFill>
                            <a:srgbClr val="000000"/>
                          </a:solidFill>
                          <a:effectLst/>
                          <a:latin typeface="Arial" panose="020B0604020202020204" pitchFamily="34" charset="0"/>
                        </a:rPr>
                        <a:t>5 to  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900" b="1" i="0" u="none" strike="noStrike" dirty="0">
                          <a:solidFill>
                            <a:srgbClr val="000000"/>
                          </a:solidFill>
                          <a:effectLst/>
                          <a:latin typeface="Arial" panose="020B0604020202020204" pitchFamily="34" charset="0"/>
                        </a:rPr>
                        <a:t>TOLERABLE RISK under control</a:t>
                      </a:r>
                      <a:br>
                        <a:rPr lang="en-US" sz="900" b="1" i="0" u="none"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Monitor and plan: Develop a response plan to manage this risk, but active mitigation can be minimal. Regularly review and reassess to catch any changes in risk conditions. Keep stakeholders informed.</a:t>
                      </a:r>
                      <a:endParaRPr lang="en-US" sz="9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CA" sz="1200" b="1" i="0" u="none" strike="noStrike" noProof="0" dirty="0">
                          <a:solidFill>
                            <a:srgbClr val="000000"/>
                          </a:solidFill>
                          <a:effectLst/>
                          <a:latin typeface="Calibri" panose="020F0502020204030204" pitchFamily="34" charset="0"/>
                        </a:rPr>
                        <a:t>Every 6 Months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6660905"/>
                  </a:ext>
                </a:extLst>
              </a:tr>
              <a:tr h="962490">
                <a:tc>
                  <a:txBody>
                    <a:bodyPr/>
                    <a:lstStyle/>
                    <a:p>
                      <a:pPr algn="ctr" fontAlgn="ctr"/>
                      <a:r>
                        <a:rPr lang="fr-FR" sz="800" b="0" i="0" u="none" strike="noStrike" dirty="0">
                          <a:solidFill>
                            <a:srgbClr val="000000"/>
                          </a:solidFill>
                          <a:effectLst/>
                          <a:latin typeface="Arial" panose="020B0604020202020204" pitchFamily="34" charset="0"/>
                        </a:rPr>
                        <a:t>1 to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900" b="1" i="0" u="none" strike="noStrike" dirty="0">
                          <a:solidFill>
                            <a:srgbClr val="000000"/>
                          </a:solidFill>
                          <a:effectLst/>
                          <a:latin typeface="Arial" panose="020B0604020202020204" pitchFamily="34" charset="0"/>
                        </a:rPr>
                        <a:t>ACCEPTABLE RISK</a:t>
                      </a:r>
                      <a:br>
                        <a:rPr lang="en-US" sz="900" b="1" i="0" u="none"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Routine Monitoring: No significant action required other than periodic monitoring. Include in regular risk assessments, and be prepared to adjust if project conditions shift or if the risk level increases. By convention, the risk is said to be CLOSED when the various project actions are closed.</a:t>
                      </a:r>
                      <a:endParaRPr lang="en-US" sz="9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IE" sz="1200" b="1" i="0" u="none" strike="noStrike" noProof="0" dirty="0">
                          <a:solidFill>
                            <a:srgbClr val="000000"/>
                          </a:solidFill>
                          <a:effectLst/>
                          <a:latin typeface="Calibri" panose="020F0502020204030204" pitchFamily="34" charset="0"/>
                        </a:rPr>
                        <a:t>Annually or Phase Review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3238968"/>
                  </a:ext>
                </a:extLst>
              </a:tr>
            </a:tbl>
          </a:graphicData>
        </a:graphic>
      </p:graphicFrame>
      <p:graphicFrame>
        <p:nvGraphicFramePr>
          <p:cNvPr id="5" name="Tableau 4">
            <a:extLst>
              <a:ext uri="{FF2B5EF4-FFF2-40B4-BE49-F238E27FC236}">
                <a16:creationId xmlns:a16="http://schemas.microsoft.com/office/drawing/2014/main" id="{2F555F43-00D9-F336-595F-EF4644D51A16}"/>
              </a:ext>
            </a:extLst>
          </p:cNvPr>
          <p:cNvGraphicFramePr>
            <a:graphicFrameLocks noGrp="1"/>
          </p:cNvGraphicFramePr>
          <p:nvPr>
            <p:extLst>
              <p:ext uri="{D42A27DB-BD31-4B8C-83A1-F6EECF244321}">
                <p14:modId xmlns:p14="http://schemas.microsoft.com/office/powerpoint/2010/main" val="1253255531"/>
              </p:ext>
            </p:extLst>
          </p:nvPr>
        </p:nvGraphicFramePr>
        <p:xfrm>
          <a:off x="7490263" y="1479125"/>
          <a:ext cx="3982554" cy="1442244"/>
        </p:xfrm>
        <a:graphic>
          <a:graphicData uri="http://schemas.openxmlformats.org/drawingml/2006/table">
            <a:tbl>
              <a:tblPr/>
              <a:tblGrid>
                <a:gridCol w="954576">
                  <a:extLst>
                    <a:ext uri="{9D8B030D-6E8A-4147-A177-3AD203B41FA5}">
                      <a16:colId xmlns:a16="http://schemas.microsoft.com/office/drawing/2014/main" val="4120536312"/>
                    </a:ext>
                  </a:extLst>
                </a:gridCol>
                <a:gridCol w="585544">
                  <a:extLst>
                    <a:ext uri="{9D8B030D-6E8A-4147-A177-3AD203B41FA5}">
                      <a16:colId xmlns:a16="http://schemas.microsoft.com/office/drawing/2014/main" val="4062155038"/>
                    </a:ext>
                  </a:extLst>
                </a:gridCol>
                <a:gridCol w="515151">
                  <a:extLst>
                    <a:ext uri="{9D8B030D-6E8A-4147-A177-3AD203B41FA5}">
                      <a16:colId xmlns:a16="http://schemas.microsoft.com/office/drawing/2014/main" val="83954284"/>
                    </a:ext>
                  </a:extLst>
                </a:gridCol>
                <a:gridCol w="556747">
                  <a:extLst>
                    <a:ext uri="{9D8B030D-6E8A-4147-A177-3AD203B41FA5}">
                      <a16:colId xmlns:a16="http://schemas.microsoft.com/office/drawing/2014/main" val="1377315862"/>
                    </a:ext>
                  </a:extLst>
                </a:gridCol>
                <a:gridCol w="618608">
                  <a:extLst>
                    <a:ext uri="{9D8B030D-6E8A-4147-A177-3AD203B41FA5}">
                      <a16:colId xmlns:a16="http://schemas.microsoft.com/office/drawing/2014/main" val="1431293473"/>
                    </a:ext>
                  </a:extLst>
                </a:gridCol>
                <a:gridCol w="751928">
                  <a:extLst>
                    <a:ext uri="{9D8B030D-6E8A-4147-A177-3AD203B41FA5}">
                      <a16:colId xmlns:a16="http://schemas.microsoft.com/office/drawing/2014/main" val="393865914"/>
                    </a:ext>
                  </a:extLst>
                </a:gridCol>
              </a:tblGrid>
              <a:tr h="200510">
                <a:tc>
                  <a:txBody>
                    <a:bodyPr/>
                    <a:lstStyle/>
                    <a:p>
                      <a:pPr algn="ctr" fontAlgn="ctr"/>
                      <a:r>
                        <a:rPr lang="fr-FR" sz="1000" b="1" i="0" u="none" strike="noStrike">
                          <a:solidFill>
                            <a:srgbClr val="000000"/>
                          </a:solidFill>
                          <a:effectLst/>
                          <a:latin typeface="Arial" panose="020B0604020202020204" pitchFamily="34" charset="0"/>
                        </a:rPr>
                        <a:t>Likelihood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fontAlgn="ctr"/>
                      <a:r>
                        <a:rPr lang="en-US" sz="1000" b="1" i="0" u="none" strike="noStrike">
                          <a:solidFill>
                            <a:srgbClr val="000000"/>
                          </a:solidFill>
                          <a:effectLst/>
                          <a:latin typeface="Arial" panose="020B0604020202020204" pitchFamily="34" charset="0"/>
                        </a:rPr>
                        <a:t>CRITICALITY ( C = P x 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94683426"/>
                  </a:ext>
                </a:extLst>
              </a:tr>
              <a:tr h="181176">
                <a:tc>
                  <a:txBody>
                    <a:bodyPr/>
                    <a:lstStyle/>
                    <a:p>
                      <a:pPr algn="ctr" fontAlgn="ctr"/>
                      <a:r>
                        <a:rPr lang="fr-FR" sz="1000" b="1" i="0" u="none" strike="noStrike" dirty="0">
                          <a:solidFill>
                            <a:srgbClr val="000000"/>
                          </a:solidFill>
                          <a:effectLst/>
                          <a:latin typeface="Arial" panose="020B0604020202020204" pitchFamily="34" charset="0"/>
                        </a:rPr>
                        <a:t>L5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fr-FR" sz="1000" b="0" i="0" u="none" strike="noStrike">
                          <a:solidFill>
                            <a:srgbClr val="000000"/>
                          </a:solidFill>
                          <a:effectLst/>
                          <a:latin typeface="Arial" panose="020B0604020202020204" pitchFamily="34" charset="0"/>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ctr"/>
                      <a:r>
                        <a:rPr lang="fr-FR" sz="1000" b="0" i="0" u="none" strike="noStrike">
                          <a:solidFill>
                            <a:srgbClr val="000000"/>
                          </a:solidFill>
                          <a:effectLst/>
                          <a:latin typeface="Arial" panose="020B060402020202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1000" b="0" i="0" u="none" strike="noStrike">
                          <a:solidFill>
                            <a:srgbClr val="000000"/>
                          </a:solidFill>
                          <a:effectLst/>
                          <a:latin typeface="Arial" panose="020B060402020202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1000" b="0" i="0" u="none" strike="noStrike">
                          <a:solidFill>
                            <a:srgbClr val="000000"/>
                          </a:solidFill>
                          <a:effectLst/>
                          <a:latin typeface="Arial" panose="020B0604020202020204" pitchFamily="34" charset="0"/>
                        </a:rPr>
                        <a:t>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1000" b="0" i="0" u="none" strike="noStrike">
                          <a:solidFill>
                            <a:srgbClr val="000000"/>
                          </a:solidFill>
                          <a:effectLst/>
                          <a:latin typeface="Arial" panose="020B0604020202020204" pitchFamily="34" charset="0"/>
                        </a:rPr>
                        <a:t>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447004279"/>
                  </a:ext>
                </a:extLst>
              </a:tr>
              <a:tr h="154680">
                <a:tc>
                  <a:txBody>
                    <a:bodyPr/>
                    <a:lstStyle/>
                    <a:p>
                      <a:pPr algn="ctr" fontAlgn="ctr"/>
                      <a:r>
                        <a:rPr lang="fr-FR" sz="1000" b="1" i="0" u="none" strike="noStrike" dirty="0">
                          <a:solidFill>
                            <a:srgbClr val="000000"/>
                          </a:solidFill>
                          <a:effectLst/>
                          <a:latin typeface="Arial" panose="020B0604020202020204" pitchFamily="34" charset="0"/>
                        </a:rPr>
                        <a:t>L4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fr-FR" sz="1000" b="0" i="0" u="none" strike="noStrike">
                          <a:solidFill>
                            <a:srgbClr val="000000"/>
                          </a:solidFill>
                          <a:effectLst/>
                          <a:latin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fr-FR" sz="1000" b="0" i="0" u="none" strike="noStrike">
                          <a:solidFill>
                            <a:srgbClr val="000000"/>
                          </a:solidFill>
                          <a:effectLst/>
                          <a:latin typeface="Arial" panose="020B0604020202020204" pitchFamily="34" charset="0"/>
                        </a:rPr>
                        <a:t>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ctr"/>
                      <a:r>
                        <a:rPr lang="fr-FR" sz="1000" b="0" i="0" u="none" strike="noStrike">
                          <a:solidFill>
                            <a:srgbClr val="000000"/>
                          </a:solidFill>
                          <a:effectLst/>
                          <a:latin typeface="Arial" panose="020B0604020202020204" pitchFamily="34" charset="0"/>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1000" b="0" i="0" u="none" strike="noStrike">
                          <a:solidFill>
                            <a:srgbClr val="000000"/>
                          </a:solidFill>
                          <a:effectLst/>
                          <a:latin typeface="Arial" panose="020B0604020202020204" pitchFamily="34" charset="0"/>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1000" b="0" i="0" u="none" strike="noStrike">
                          <a:solidFill>
                            <a:srgbClr val="000000"/>
                          </a:solidFill>
                          <a:effectLst/>
                          <a:latin typeface="Arial" panose="020B0604020202020204" pitchFamily="34" charset="0"/>
                        </a:rPr>
                        <a:t>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596558524"/>
                  </a:ext>
                </a:extLst>
              </a:tr>
              <a:tr h="209820">
                <a:tc>
                  <a:txBody>
                    <a:bodyPr/>
                    <a:lstStyle/>
                    <a:p>
                      <a:pPr algn="ctr" fontAlgn="ctr"/>
                      <a:r>
                        <a:rPr lang="fr-FR" sz="1000" b="1" i="0" u="none" strike="noStrike" dirty="0">
                          <a:solidFill>
                            <a:srgbClr val="000000"/>
                          </a:solidFill>
                          <a:effectLst/>
                          <a:latin typeface="Arial" panose="020B0604020202020204" pitchFamily="34" charset="0"/>
                        </a:rPr>
                        <a:t>L3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fr-FR" sz="1000" b="0" i="0" u="none" strike="noStrike">
                          <a:solidFill>
                            <a:srgbClr val="000000"/>
                          </a:solidFill>
                          <a:effectLst/>
                          <a:latin typeface="Arial" panose="020B060402020202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fr-FR" sz="1000" b="0" i="0" u="none" strike="noStrike">
                          <a:solidFill>
                            <a:srgbClr val="000000"/>
                          </a:solidFill>
                          <a:effectLst/>
                          <a:latin typeface="Arial" panose="020B0604020202020204" pitchFamily="34" charset="0"/>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ctr"/>
                      <a:r>
                        <a:rPr lang="fr-FR" sz="1000" b="0" i="0" u="none" strike="noStrike">
                          <a:solidFill>
                            <a:srgbClr val="000000"/>
                          </a:solidFill>
                          <a:effectLst/>
                          <a:latin typeface="Arial" panose="020B0604020202020204" pitchFamily="34" charset="0"/>
                        </a:rPr>
                        <a:t>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ctr"/>
                      <a:r>
                        <a:rPr lang="fr-FR" sz="1000" b="0" i="0" u="none" strike="noStrike">
                          <a:solidFill>
                            <a:srgbClr val="000000"/>
                          </a:solidFill>
                          <a:effectLst/>
                          <a:latin typeface="Arial" panose="020B0604020202020204" pitchFamily="34" charset="0"/>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1000" b="0" i="0" u="none" strike="noStrike">
                          <a:solidFill>
                            <a:srgbClr val="000000"/>
                          </a:solidFill>
                          <a:effectLst/>
                          <a:latin typeface="Arial" panose="020B060402020202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825271604"/>
                  </a:ext>
                </a:extLst>
              </a:tr>
              <a:tr h="160408">
                <a:tc>
                  <a:txBody>
                    <a:bodyPr/>
                    <a:lstStyle/>
                    <a:p>
                      <a:pPr algn="ctr" fontAlgn="ctr"/>
                      <a:r>
                        <a:rPr lang="fr-FR" sz="1000" b="1" i="0" u="none" strike="noStrike" dirty="0">
                          <a:solidFill>
                            <a:srgbClr val="000000"/>
                          </a:solidFill>
                          <a:effectLst/>
                          <a:latin typeface="Arial" panose="020B0604020202020204" pitchFamily="34" charset="0"/>
                        </a:rPr>
                        <a:t>L2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fr-FR" sz="1000" b="0" i="0" u="none" strike="noStrike">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fr-FR" sz="1000" b="0" i="0" u="none" strike="noStrike">
                          <a:solidFill>
                            <a:srgbClr val="000000"/>
                          </a:solidFill>
                          <a:effectLst/>
                          <a:latin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fr-FR" sz="1000" b="0" i="0" u="none" strike="noStrike">
                          <a:solidFill>
                            <a:srgbClr val="000000"/>
                          </a:solidFill>
                          <a:effectLst/>
                          <a:latin typeface="Arial" panose="020B0604020202020204" pitchFamily="34" charset="0"/>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ctr"/>
                      <a:r>
                        <a:rPr lang="fr-FR" sz="1000" b="0" i="0" u="none" strike="noStrike">
                          <a:solidFill>
                            <a:srgbClr val="000000"/>
                          </a:solidFill>
                          <a:effectLst/>
                          <a:latin typeface="Arial" panose="020B0604020202020204" pitchFamily="34" charset="0"/>
                        </a:rPr>
                        <a:t>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ctr"/>
                      <a:r>
                        <a:rPr lang="fr-FR" sz="1000" b="0" i="0" u="none" strike="noStrike">
                          <a:solidFill>
                            <a:srgbClr val="000000"/>
                          </a:solidFill>
                          <a:effectLst/>
                          <a:latin typeface="Arial" panose="020B060402020202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946610032"/>
                  </a:ext>
                </a:extLst>
              </a:tr>
              <a:tr h="232019">
                <a:tc>
                  <a:txBody>
                    <a:bodyPr/>
                    <a:lstStyle/>
                    <a:p>
                      <a:pPr algn="ctr" fontAlgn="ctr"/>
                      <a:r>
                        <a:rPr lang="fr-FR" sz="1000" b="1" i="0" u="none" strike="noStrike" dirty="0">
                          <a:solidFill>
                            <a:srgbClr val="000000"/>
                          </a:solidFill>
                          <a:effectLst/>
                          <a:latin typeface="Arial" panose="020B0604020202020204" pitchFamily="34" charset="0"/>
                        </a:rPr>
                        <a:t>L1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fr-FR" sz="1000" b="0" i="0" u="none" strike="noStrike">
                          <a:solidFill>
                            <a:srgbClr val="000000"/>
                          </a:solidFill>
                          <a:effectLst/>
                          <a:latin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fr-FR" sz="1000" b="0" i="0" u="none" strike="noStrike">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fr-FR" sz="1000" b="0" i="0" u="none" strike="noStrike" dirty="0">
                          <a:solidFill>
                            <a:srgbClr val="000000"/>
                          </a:solidFill>
                          <a:effectLst/>
                          <a:latin typeface="Arial" panose="020B060402020202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fr-FR" sz="1000" b="0" i="0" u="none" strike="noStrike">
                          <a:solidFill>
                            <a:srgbClr val="000000"/>
                          </a:solidFill>
                          <a:effectLst/>
                          <a:latin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fr-FR" sz="1000" b="0" i="0" u="none" strike="noStrike">
                          <a:solidFill>
                            <a:srgbClr val="000000"/>
                          </a:solidFill>
                          <a:effectLst/>
                          <a:latin typeface="Arial" panose="020B0604020202020204" pitchFamily="34" charset="0"/>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551373337"/>
                  </a:ext>
                </a:extLst>
              </a:tr>
              <a:tr h="303631">
                <a:tc>
                  <a:txBody>
                    <a:bodyPr/>
                    <a:lstStyle/>
                    <a:p>
                      <a:pPr algn="ctr" fontAlgn="ctr"/>
                      <a:r>
                        <a:rPr lang="fr-FR" sz="1000" b="1" i="0" u="none" strike="noStrike" dirty="0" err="1">
                          <a:solidFill>
                            <a:srgbClr val="000000"/>
                          </a:solidFill>
                          <a:effectLst/>
                          <a:latin typeface="Arial" panose="020B0604020202020204" pitchFamily="34" charset="0"/>
                        </a:rPr>
                        <a:t>Severity</a:t>
                      </a:r>
                      <a:endParaRPr lang="fr-FR" sz="1000" b="1" i="0" u="none" strike="noStrike" dirty="0">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Arial" panose="020B0604020202020204" pitchFamily="34" charset="0"/>
                        </a:rPr>
                        <a:t>S1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fr-FR" sz="1000" b="1" i="0" u="none" strike="noStrike" dirty="0">
                          <a:solidFill>
                            <a:srgbClr val="000000"/>
                          </a:solidFill>
                          <a:effectLst/>
                          <a:latin typeface="Arial" panose="020B0604020202020204" pitchFamily="34" charset="0"/>
                        </a:rPr>
                        <a:t>S2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fr-FR" sz="1000" b="1" i="0" u="none" strike="noStrike">
                          <a:solidFill>
                            <a:srgbClr val="000000"/>
                          </a:solidFill>
                          <a:effectLst/>
                          <a:latin typeface="Arial" panose="020B0604020202020204" pitchFamily="34" charset="0"/>
                        </a:rPr>
                        <a:t>S3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fr-FR" sz="1000" b="1" i="0" u="none" strike="noStrike">
                          <a:solidFill>
                            <a:srgbClr val="000000"/>
                          </a:solidFill>
                          <a:effectLst/>
                          <a:latin typeface="Arial" panose="020B0604020202020204" pitchFamily="34" charset="0"/>
                        </a:rPr>
                        <a:t>S4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fr-FR" sz="1000" b="1" i="0" u="none" strike="noStrike" dirty="0">
                          <a:solidFill>
                            <a:srgbClr val="000000"/>
                          </a:solidFill>
                          <a:effectLst/>
                          <a:latin typeface="Arial" panose="020B0604020202020204" pitchFamily="34" charset="0"/>
                        </a:rPr>
                        <a:t>S5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3316740748"/>
                  </a:ext>
                </a:extLst>
              </a:tr>
            </a:tbl>
          </a:graphicData>
        </a:graphic>
      </p:graphicFrame>
      <p:graphicFrame>
        <p:nvGraphicFramePr>
          <p:cNvPr id="7" name="Tableau 6">
            <a:extLst>
              <a:ext uri="{FF2B5EF4-FFF2-40B4-BE49-F238E27FC236}">
                <a16:creationId xmlns:a16="http://schemas.microsoft.com/office/drawing/2014/main" id="{A70667E3-0176-34AF-6B5C-20A8D0782FA6}"/>
              </a:ext>
            </a:extLst>
          </p:cNvPr>
          <p:cNvGraphicFramePr>
            <a:graphicFrameLocks noGrp="1"/>
          </p:cNvGraphicFramePr>
          <p:nvPr>
            <p:extLst>
              <p:ext uri="{D42A27DB-BD31-4B8C-83A1-F6EECF244321}">
                <p14:modId xmlns:p14="http://schemas.microsoft.com/office/powerpoint/2010/main" val="679751049"/>
              </p:ext>
            </p:extLst>
          </p:nvPr>
        </p:nvGraphicFramePr>
        <p:xfrm>
          <a:off x="589041" y="1455315"/>
          <a:ext cx="6431875" cy="1525610"/>
        </p:xfrm>
        <a:graphic>
          <a:graphicData uri="http://schemas.openxmlformats.org/drawingml/2006/table">
            <a:tbl>
              <a:tblPr/>
              <a:tblGrid>
                <a:gridCol w="638451">
                  <a:extLst>
                    <a:ext uri="{9D8B030D-6E8A-4147-A177-3AD203B41FA5}">
                      <a16:colId xmlns:a16="http://schemas.microsoft.com/office/drawing/2014/main" val="372527018"/>
                    </a:ext>
                  </a:extLst>
                </a:gridCol>
                <a:gridCol w="1719698">
                  <a:extLst>
                    <a:ext uri="{9D8B030D-6E8A-4147-A177-3AD203B41FA5}">
                      <a16:colId xmlns:a16="http://schemas.microsoft.com/office/drawing/2014/main" val="2181481455"/>
                    </a:ext>
                  </a:extLst>
                </a:gridCol>
                <a:gridCol w="2477600">
                  <a:extLst>
                    <a:ext uri="{9D8B030D-6E8A-4147-A177-3AD203B41FA5}">
                      <a16:colId xmlns:a16="http://schemas.microsoft.com/office/drawing/2014/main" val="625969968"/>
                    </a:ext>
                  </a:extLst>
                </a:gridCol>
                <a:gridCol w="1596126">
                  <a:extLst>
                    <a:ext uri="{9D8B030D-6E8A-4147-A177-3AD203B41FA5}">
                      <a16:colId xmlns:a16="http://schemas.microsoft.com/office/drawing/2014/main" val="2356496289"/>
                    </a:ext>
                  </a:extLst>
                </a:gridCol>
              </a:tblGrid>
              <a:tr h="296703">
                <a:tc>
                  <a:txBody>
                    <a:bodyPr/>
                    <a:lstStyle/>
                    <a:p>
                      <a:pPr algn="l" fontAlgn="b"/>
                      <a:r>
                        <a:rPr lang="fr-FR" sz="1000" b="1" i="0" u="none" strike="noStrike" dirty="0">
                          <a:solidFill>
                            <a:srgbClr val="000000"/>
                          </a:solidFill>
                          <a:effectLst/>
                          <a:latin typeface="Arial" panose="020B0604020202020204" pitchFamily="34" charset="0"/>
                        </a:rPr>
                        <a:t>Score</a:t>
                      </a:r>
                      <a:endParaRPr lang="fr-F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00" b="1" i="0" u="none" strike="noStrike">
                          <a:solidFill>
                            <a:srgbClr val="000000"/>
                          </a:solidFill>
                          <a:effectLst/>
                          <a:latin typeface="Arial" panose="020B0604020202020204" pitchFamily="34" charset="0"/>
                        </a:rPr>
                        <a:t>Likelihood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gridSpan="2">
                  <a:txBody>
                    <a:bodyPr/>
                    <a:lstStyle/>
                    <a:p>
                      <a:pPr algn="ctr" fontAlgn="ctr"/>
                      <a:r>
                        <a:rPr lang="fr-FR" sz="1000" b="1" i="0" u="none" strike="noStrike">
                          <a:solidFill>
                            <a:srgbClr val="000000"/>
                          </a:solidFill>
                          <a:effectLst/>
                          <a:latin typeface="Arial" panose="020B0604020202020204" pitchFamily="34" charset="0"/>
                        </a:rPr>
                        <a:t>Likelihood of occurrence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fr-FR"/>
                    </a:p>
                  </a:txBody>
                  <a:tcPr/>
                </a:tc>
                <a:extLst>
                  <a:ext uri="{0D108BD9-81ED-4DB2-BD59-A6C34878D82A}">
                    <a16:rowId xmlns:a16="http://schemas.microsoft.com/office/drawing/2014/main" val="3626242430"/>
                  </a:ext>
                </a:extLst>
              </a:tr>
              <a:tr h="247940">
                <a:tc>
                  <a:txBody>
                    <a:bodyPr/>
                    <a:lstStyle/>
                    <a:p>
                      <a:pPr algn="ctr" fontAlgn="ctr"/>
                      <a:r>
                        <a:rPr lang="fr-FR" sz="1000" b="1" i="0" u="none" strike="noStrike" dirty="0">
                          <a:solidFill>
                            <a:srgbClr val="000000"/>
                          </a:solidFill>
                          <a:effectLst/>
                          <a:latin typeface="Arial" panose="020B0604020202020204" pitchFamily="34" charset="0"/>
                        </a:rPr>
                        <a:t>L5  = 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fr-FR" sz="1000" b="0" i="0" u="none" strike="noStrike">
                          <a:solidFill>
                            <a:srgbClr val="000000"/>
                          </a:solidFill>
                          <a:effectLst/>
                          <a:latin typeface="Arial" panose="020B0604020202020204" pitchFamily="34" charset="0"/>
                        </a:rPr>
                        <a:t>Maximum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1" u="none" strike="noStrike" dirty="0">
                          <a:solidFill>
                            <a:srgbClr val="FF0000"/>
                          </a:solidFill>
                          <a:effectLst/>
                          <a:latin typeface="Arial" panose="020B0604020202020204" pitchFamily="34" charset="0"/>
                        </a:rPr>
                        <a:t>Very likely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&gt; 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5946671"/>
                  </a:ext>
                </a:extLst>
              </a:tr>
              <a:tr h="237147">
                <a:tc>
                  <a:txBody>
                    <a:bodyPr/>
                    <a:lstStyle/>
                    <a:p>
                      <a:pPr algn="ctr" fontAlgn="ctr"/>
                      <a:r>
                        <a:rPr lang="fr-FR" sz="1000" b="1" i="0" u="none" strike="noStrike">
                          <a:solidFill>
                            <a:srgbClr val="000000"/>
                          </a:solidFill>
                          <a:effectLst/>
                          <a:latin typeface="Arial" panose="020B0604020202020204" pitchFamily="34" charset="0"/>
                        </a:rPr>
                        <a:t>L4 =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fr-FR" sz="1000" b="0" i="0" u="none" strike="noStrike">
                          <a:solidFill>
                            <a:srgbClr val="000000"/>
                          </a:solidFill>
                          <a:effectLst/>
                          <a:latin typeface="Arial" panose="020B0604020202020204" pitchFamily="34" charset="0"/>
                        </a:rPr>
                        <a:t>High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1" u="none" strike="noStrike" dirty="0">
                          <a:solidFill>
                            <a:srgbClr val="FF0000"/>
                          </a:solidFill>
                          <a:effectLst/>
                          <a:latin typeface="Arial" panose="020B0604020202020204" pitchFamily="34" charset="0"/>
                        </a:rPr>
                        <a:t>Likely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Arial" panose="020B0604020202020204" pitchFamily="34" charset="0"/>
                        </a:rPr>
                        <a:t>10 % to 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5955671"/>
                  </a:ext>
                </a:extLst>
              </a:tr>
              <a:tr h="247940">
                <a:tc>
                  <a:txBody>
                    <a:bodyPr/>
                    <a:lstStyle/>
                    <a:p>
                      <a:pPr algn="ctr" fontAlgn="ctr"/>
                      <a:r>
                        <a:rPr lang="fr-FR" sz="1000" b="1" i="0" u="none" strike="noStrike">
                          <a:solidFill>
                            <a:srgbClr val="000000"/>
                          </a:solidFill>
                          <a:effectLst/>
                          <a:latin typeface="Arial" panose="020B0604020202020204" pitchFamily="34" charset="0"/>
                        </a:rPr>
                        <a:t>L3 = 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fr-FR" sz="1000" b="0" i="0" u="none" strike="noStrike">
                          <a:solidFill>
                            <a:srgbClr val="000000"/>
                          </a:solidFill>
                          <a:effectLst/>
                          <a:latin typeface="Arial" panose="020B0604020202020204" pitchFamily="34" charset="0"/>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1" u="none" strike="noStrike" dirty="0">
                          <a:solidFill>
                            <a:srgbClr val="FF0000"/>
                          </a:solidFill>
                          <a:effectLst/>
                          <a:latin typeface="Arial" panose="020B0604020202020204" pitchFamily="34" charset="0"/>
                        </a:rPr>
                        <a:t>Unlikely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2 % to 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7522385"/>
                  </a:ext>
                </a:extLst>
              </a:tr>
              <a:tr h="247940">
                <a:tc>
                  <a:txBody>
                    <a:bodyPr/>
                    <a:lstStyle/>
                    <a:p>
                      <a:pPr algn="ctr" fontAlgn="ctr"/>
                      <a:r>
                        <a:rPr lang="fr-FR" sz="1000" b="1" i="0" u="none" strike="noStrike">
                          <a:solidFill>
                            <a:srgbClr val="000000"/>
                          </a:solidFill>
                          <a:effectLst/>
                          <a:latin typeface="Arial" panose="020B0604020202020204" pitchFamily="34" charset="0"/>
                        </a:rPr>
                        <a:t>L2 =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fr-FR" sz="1000" b="0" i="0" u="none" strike="noStrike">
                          <a:solidFill>
                            <a:srgbClr val="000000"/>
                          </a:solidFill>
                          <a:effectLst/>
                          <a:latin typeface="Arial" panose="020B0604020202020204" pitchFamily="34" charset="0"/>
                        </a:rPr>
                        <a:t>Low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1" u="none" strike="noStrike" dirty="0">
                          <a:solidFill>
                            <a:srgbClr val="FF0000"/>
                          </a:solidFill>
                          <a:effectLst/>
                          <a:latin typeface="Arial" panose="020B0604020202020204" pitchFamily="34" charset="0"/>
                        </a:rPr>
                        <a:t>Very unlikely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Arial" panose="020B0604020202020204" pitchFamily="34" charset="0"/>
                        </a:rPr>
                        <a:t>0,1 % to 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404913"/>
                  </a:ext>
                </a:extLst>
              </a:tr>
              <a:tr h="247940">
                <a:tc>
                  <a:txBody>
                    <a:bodyPr/>
                    <a:lstStyle/>
                    <a:p>
                      <a:pPr algn="ctr" fontAlgn="ctr"/>
                      <a:r>
                        <a:rPr lang="fr-FR" sz="1000" b="1" i="0" u="none" strike="noStrike" dirty="0">
                          <a:solidFill>
                            <a:srgbClr val="000000"/>
                          </a:solidFill>
                          <a:effectLst/>
                          <a:latin typeface="Arial" panose="020B0604020202020204" pitchFamily="34" charset="0"/>
                        </a:rPr>
                        <a:t>L1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fr-FR" sz="1000" b="0" i="0" u="none" strike="noStrike">
                          <a:solidFill>
                            <a:srgbClr val="000000"/>
                          </a:solidFill>
                          <a:effectLst/>
                          <a:latin typeface="Arial" panose="020B0604020202020204" pitchFamily="34" charset="0"/>
                        </a:rPr>
                        <a:t>Minimum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1" u="none" strike="noStrike" dirty="0">
                          <a:solidFill>
                            <a:srgbClr val="FF0000"/>
                          </a:solidFill>
                          <a:effectLst/>
                          <a:latin typeface="Arial" panose="020B0604020202020204" pitchFamily="34" charset="0"/>
                        </a:rPr>
                        <a:t>Rare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Arial" panose="020B0604020202020204" pitchFamily="34" charset="0"/>
                        </a:rPr>
                        <a:t>&lt; 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5409563"/>
                  </a:ext>
                </a:extLst>
              </a:tr>
            </a:tbl>
          </a:graphicData>
        </a:graphic>
      </p:graphicFrame>
      <p:graphicFrame>
        <p:nvGraphicFramePr>
          <p:cNvPr id="8" name="Tableau 7">
            <a:extLst>
              <a:ext uri="{FF2B5EF4-FFF2-40B4-BE49-F238E27FC236}">
                <a16:creationId xmlns:a16="http://schemas.microsoft.com/office/drawing/2014/main" id="{98C3DD3A-007C-C2FF-9823-5A134ACC0E6F}"/>
              </a:ext>
            </a:extLst>
          </p:cNvPr>
          <p:cNvGraphicFramePr>
            <a:graphicFrameLocks noGrp="1"/>
          </p:cNvGraphicFramePr>
          <p:nvPr>
            <p:extLst>
              <p:ext uri="{D42A27DB-BD31-4B8C-83A1-F6EECF244321}">
                <p14:modId xmlns:p14="http://schemas.microsoft.com/office/powerpoint/2010/main" val="472485564"/>
              </p:ext>
            </p:extLst>
          </p:nvPr>
        </p:nvGraphicFramePr>
        <p:xfrm>
          <a:off x="589042" y="3710590"/>
          <a:ext cx="6431875" cy="2438400"/>
        </p:xfrm>
        <a:graphic>
          <a:graphicData uri="http://schemas.openxmlformats.org/drawingml/2006/table">
            <a:tbl>
              <a:tblPr/>
              <a:tblGrid>
                <a:gridCol w="671566">
                  <a:extLst>
                    <a:ext uri="{9D8B030D-6E8A-4147-A177-3AD203B41FA5}">
                      <a16:colId xmlns:a16="http://schemas.microsoft.com/office/drawing/2014/main" val="3366188532"/>
                    </a:ext>
                  </a:extLst>
                </a:gridCol>
                <a:gridCol w="1808898">
                  <a:extLst>
                    <a:ext uri="{9D8B030D-6E8A-4147-A177-3AD203B41FA5}">
                      <a16:colId xmlns:a16="http://schemas.microsoft.com/office/drawing/2014/main" val="3349276489"/>
                    </a:ext>
                  </a:extLst>
                </a:gridCol>
                <a:gridCol w="3951411">
                  <a:extLst>
                    <a:ext uri="{9D8B030D-6E8A-4147-A177-3AD203B41FA5}">
                      <a16:colId xmlns:a16="http://schemas.microsoft.com/office/drawing/2014/main" val="926096608"/>
                    </a:ext>
                  </a:extLst>
                </a:gridCol>
              </a:tblGrid>
              <a:tr h="79668">
                <a:tc>
                  <a:txBody>
                    <a:bodyPr/>
                    <a:lstStyle/>
                    <a:p>
                      <a:pPr algn="ctr" fontAlgn="ctr"/>
                      <a:r>
                        <a:rPr lang="fr-FR" sz="1000" b="1" i="0" u="none" strike="noStrike">
                          <a:solidFill>
                            <a:srgbClr val="000000"/>
                          </a:solidFill>
                          <a:effectLst/>
                          <a:latin typeface="Arial" panose="020B0604020202020204" pitchFamily="34" charset="0"/>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00" b="1" i="0" u="none" strike="noStrike">
                          <a:solidFill>
                            <a:srgbClr val="000000"/>
                          </a:solidFill>
                          <a:effectLst/>
                          <a:latin typeface="Arial" panose="020B0604020202020204" pitchFamily="34" charset="0"/>
                        </a:rPr>
                        <a:t>Severity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00" b="1" i="0" u="none" strike="noStrike">
                          <a:solidFill>
                            <a:srgbClr val="000000"/>
                          </a:solidFill>
                          <a:effectLst/>
                          <a:latin typeface="Arial" panose="020B0604020202020204" pitchFamily="34" charset="0"/>
                        </a:rPr>
                        <a:t>Severity Description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268644718"/>
                  </a:ext>
                </a:extLst>
              </a:tr>
              <a:tr h="159336">
                <a:tc>
                  <a:txBody>
                    <a:bodyPr/>
                    <a:lstStyle/>
                    <a:p>
                      <a:pPr algn="ctr" fontAlgn="b"/>
                      <a:r>
                        <a:rPr lang="fr-FR" sz="1000" b="1" i="0" u="none" strike="noStrike" dirty="0">
                          <a:solidFill>
                            <a:srgbClr val="000000"/>
                          </a:solidFill>
                          <a:effectLst/>
                          <a:latin typeface="Arial" panose="020B0604020202020204" pitchFamily="34" charset="0"/>
                        </a:rPr>
                        <a:t>S5 = 5 </a:t>
                      </a:r>
                      <a:endParaRPr lang="fr-F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fr-FR" sz="1000" b="0" i="0" u="none" strike="noStrike">
                          <a:solidFill>
                            <a:srgbClr val="000000"/>
                          </a:solidFill>
                          <a:effectLst/>
                          <a:latin typeface="Arial" panose="020B0604020202020204" pitchFamily="34" charset="0"/>
                        </a:rPr>
                        <a:t>Catastrophic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1" u="none" strike="noStrike">
                          <a:solidFill>
                            <a:srgbClr val="000000"/>
                          </a:solidFill>
                          <a:effectLst/>
                          <a:latin typeface="Arial" panose="020B0604020202020204" pitchFamily="34" charset="0"/>
                        </a:rPr>
                        <a:t>Critical failures that severely compromise project objectives, with potential project abandonment. Severe safety incidents or regulatory issues. Financial impact &gt;20%.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5645079"/>
                  </a:ext>
                </a:extLst>
              </a:tr>
              <a:tr h="191342">
                <a:tc>
                  <a:txBody>
                    <a:bodyPr/>
                    <a:lstStyle/>
                    <a:p>
                      <a:pPr algn="ctr" fontAlgn="ctr"/>
                      <a:r>
                        <a:rPr lang="fr-FR" sz="1000" b="1" i="0" u="none" strike="noStrike">
                          <a:solidFill>
                            <a:srgbClr val="000000"/>
                          </a:solidFill>
                          <a:effectLst/>
                          <a:latin typeface="Arial" panose="020B0604020202020204" pitchFamily="34" charset="0"/>
                        </a:rPr>
                        <a:t>S4 =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fr-FR" sz="1000" b="0" i="0" u="none" strike="noStrike">
                          <a:solidFill>
                            <a:srgbClr val="000000"/>
                          </a:solidFill>
                          <a:effectLst/>
                          <a:latin typeface="Arial" panose="020B0604020202020204" pitchFamily="34" charset="0"/>
                        </a:rPr>
                        <a:t>Serious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1" u="none" strike="noStrike" dirty="0">
                          <a:solidFill>
                            <a:srgbClr val="000000"/>
                          </a:solidFill>
                          <a:effectLst/>
                          <a:latin typeface="Arial" panose="020B0604020202020204" pitchFamily="34" charset="0"/>
                        </a:rPr>
                        <a:t>Major issues that require significant rework, delays up to 2 years, or financial impacts of 10-20%. May impact critical project objectives or require safety interventions.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315466"/>
                  </a:ext>
                </a:extLst>
              </a:tr>
              <a:tr h="176955">
                <a:tc>
                  <a:txBody>
                    <a:bodyPr/>
                    <a:lstStyle/>
                    <a:p>
                      <a:pPr algn="ctr" fontAlgn="ctr"/>
                      <a:r>
                        <a:rPr lang="fr-FR" sz="1000" b="1" i="0" u="none" strike="noStrike">
                          <a:solidFill>
                            <a:srgbClr val="000000"/>
                          </a:solidFill>
                          <a:effectLst/>
                          <a:latin typeface="Arial" panose="020B0604020202020204" pitchFamily="34" charset="0"/>
                        </a:rPr>
                        <a:t>S3 = 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fr-FR" sz="1000" b="0" i="0" u="none" strike="noStrike">
                          <a:solidFill>
                            <a:srgbClr val="000000"/>
                          </a:solidFill>
                          <a:effectLst/>
                          <a:latin typeface="Arial" panose="020B0604020202020204" pitchFamily="34" charset="0"/>
                        </a:rPr>
                        <a:t>Moderate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1" u="none" strike="noStrike">
                          <a:solidFill>
                            <a:srgbClr val="000000"/>
                          </a:solidFill>
                          <a:effectLst/>
                          <a:latin typeface="Arial" panose="020B0604020202020204" pitchFamily="34" charset="0"/>
                        </a:rPr>
                        <a:t>Significant issues requiring additional resources or changes but manageable within project constraints. Delays of up to 6 months; financial impact 3-10%.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3916614"/>
                  </a:ext>
                </a:extLst>
              </a:tr>
              <a:tr h="202852">
                <a:tc>
                  <a:txBody>
                    <a:bodyPr/>
                    <a:lstStyle/>
                    <a:p>
                      <a:pPr algn="ctr" fontAlgn="ctr"/>
                      <a:r>
                        <a:rPr lang="fr-FR" sz="1000" b="1" i="0" u="none" strike="noStrike">
                          <a:solidFill>
                            <a:srgbClr val="000000"/>
                          </a:solidFill>
                          <a:effectLst/>
                          <a:latin typeface="Arial" panose="020B0604020202020204" pitchFamily="34" charset="0"/>
                        </a:rPr>
                        <a:t>S2 =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fr-FR" sz="1000" b="0" i="0" u="none" strike="noStrike">
                          <a:solidFill>
                            <a:srgbClr val="000000"/>
                          </a:solidFill>
                          <a:effectLst/>
                          <a:latin typeface="Arial" panose="020B0604020202020204" pitchFamily="34" charset="0"/>
                        </a:rPr>
                        <a:t>Minor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1" u="none" strike="noStrike">
                          <a:solidFill>
                            <a:srgbClr val="000000"/>
                          </a:solidFill>
                          <a:effectLst/>
                          <a:latin typeface="Arial" panose="020B0604020202020204" pitchFamily="34" charset="0"/>
                        </a:rPr>
                        <a:t>Minor technical or operational issues that slightly affect project outcomes but can be managed within the current budget and schedule. Financial impact of 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1674740"/>
                  </a:ext>
                </a:extLst>
              </a:tr>
              <a:tr h="205729">
                <a:tc>
                  <a:txBody>
                    <a:bodyPr/>
                    <a:lstStyle/>
                    <a:p>
                      <a:pPr algn="ctr" fontAlgn="ctr"/>
                      <a:r>
                        <a:rPr lang="fr-FR" sz="1000" b="1" i="0" u="none" strike="noStrike">
                          <a:solidFill>
                            <a:srgbClr val="000000"/>
                          </a:solidFill>
                          <a:effectLst/>
                          <a:latin typeface="Arial" panose="020B0604020202020204" pitchFamily="34" charset="0"/>
                        </a:rPr>
                        <a:t>S1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fr-FR" sz="1000" b="0" i="0" u="none" strike="noStrike" dirty="0" err="1">
                          <a:solidFill>
                            <a:srgbClr val="000000"/>
                          </a:solidFill>
                          <a:effectLst/>
                          <a:latin typeface="Arial" panose="020B0604020202020204" pitchFamily="34" charset="0"/>
                        </a:rPr>
                        <a:t>Negligible</a:t>
                      </a:r>
                      <a:r>
                        <a:rPr lang="fr-FR" sz="10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1" u="none" strike="noStrike" dirty="0">
                          <a:solidFill>
                            <a:srgbClr val="000000"/>
                          </a:solidFill>
                          <a:effectLst/>
                          <a:latin typeface="Arial" panose="020B0604020202020204" pitchFamily="34" charset="0"/>
                        </a:rPr>
                        <a:t>Minor issues easily resolved with minimal impact on cost, schedule, or performance. No safety risks, and no delays beyond minor, routine adjustments. Financial impact &lt;1%.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030926"/>
                  </a:ext>
                </a:extLst>
              </a:tr>
            </a:tbl>
          </a:graphicData>
        </a:graphic>
      </p:graphicFrame>
    </p:spTree>
    <p:extLst>
      <p:ext uri="{BB962C8B-B14F-4D97-AF65-F5344CB8AC3E}">
        <p14:creationId xmlns:p14="http://schemas.microsoft.com/office/powerpoint/2010/main" val="395878529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Google Shape;168;g34fc8e975fa_0_0"/>
          <p:cNvSpPr/>
          <p:nvPr/>
        </p:nvSpPr>
        <p:spPr>
          <a:xfrm>
            <a:off x="0" y="0"/>
            <a:ext cx="12192000" cy="6858000"/>
          </a:xfrm>
          <a:prstGeom prst="rect">
            <a:avLst/>
          </a:prstGeom>
          <a:gradFill>
            <a:gsLst>
              <a:gs pos="0">
                <a:srgbClr val="D4E5F5"/>
              </a:gs>
              <a:gs pos="100000">
                <a:srgbClr val="70A4D5"/>
              </a:gs>
            </a:gsLst>
            <a:lin ang="5400011"/>
          </a:gradFill>
          <a:ln>
            <a:solidFill>
              <a:schemeClr val="accent1"/>
            </a:solidFill>
            <a:miter lim="8000"/>
          </a:ln>
          <a:effectLst>
            <a:outerShdw blurRad="63500" dist="19050" dir="5400000" rotWithShape="0">
              <a:srgbClr val="000000">
                <a:alpha val="61570"/>
              </a:srgbClr>
            </a:outerShdw>
            <a:reflection endPos="40000" dir="5400000" sy="-100000" algn="bl" rotWithShape="0"/>
          </a:effectLst>
        </p:spPr>
        <p:txBody>
          <a:bodyPr lIns="45719" rIns="45719" anchor="ctr"/>
          <a:lstStyle/>
          <a:p>
            <a:pPr>
              <a:defRPr sz="1800">
                <a:solidFill>
                  <a:srgbClr val="FFFFFF"/>
                </a:solidFill>
                <a:latin typeface="Calibri"/>
                <a:ea typeface="Calibri"/>
                <a:cs typeface="Calibri"/>
                <a:sym typeface="Calibri"/>
              </a:defRPr>
            </a:pPr>
            <a:endParaRPr/>
          </a:p>
        </p:txBody>
      </p:sp>
      <p:sp>
        <p:nvSpPr>
          <p:cNvPr id="276" name="Google Shape;169;g34fc8e975fa_0_0"/>
          <p:cNvSpPr txBox="1">
            <a:spLocks noGrp="1"/>
          </p:cNvSpPr>
          <p:nvPr>
            <p:ph type="ctrTitle"/>
          </p:nvPr>
        </p:nvSpPr>
        <p:spPr>
          <a:xfrm>
            <a:off x="6568477" y="2555857"/>
            <a:ext cx="4645201" cy="2889001"/>
          </a:xfrm>
          <a:prstGeom prst="rect">
            <a:avLst/>
          </a:prstGeom>
        </p:spPr>
        <p:txBody>
          <a:bodyPr/>
          <a:lstStyle/>
          <a:p>
            <a:pPr>
              <a:defRPr sz="3400" b="1">
                <a:solidFill>
                  <a:srgbClr val="FFFFFF"/>
                </a:solidFill>
              </a:defRPr>
            </a:pPr>
            <a:r>
              <a:t>ET-PP WP5</a:t>
            </a:r>
            <a:br>
              <a:rPr>
                <a:solidFill>
                  <a:srgbClr val="FFFF00"/>
                </a:solidFill>
              </a:rPr>
            </a:br>
            <a:r>
              <a:t>2</a:t>
            </a:r>
            <a:r>
              <a:rPr baseline="30000"/>
              <a:t>nd</a:t>
            </a:r>
            <a:r>
              <a:t> review meeting (RP2)</a:t>
            </a:r>
          </a:p>
        </p:txBody>
      </p:sp>
      <p:sp>
        <p:nvSpPr>
          <p:cNvPr id="277" name="Google Shape;170;g34fc8e975fa_0_0"/>
          <p:cNvSpPr txBox="1">
            <a:spLocks noGrp="1"/>
          </p:cNvSpPr>
          <p:nvPr>
            <p:ph type="subTitle" sz="quarter" idx="1"/>
          </p:nvPr>
        </p:nvSpPr>
        <p:spPr>
          <a:xfrm>
            <a:off x="7077699" y="5537124"/>
            <a:ext cx="4545001" cy="1147801"/>
          </a:xfrm>
          <a:prstGeom prst="rect">
            <a:avLst/>
          </a:prstGeom>
        </p:spPr>
        <p:txBody>
          <a:bodyPr/>
          <a:lstStyle/>
          <a:p>
            <a:pPr marL="0" algn="r">
              <a:lnSpc>
                <a:spcPct val="100000"/>
              </a:lnSpc>
              <a:spcBef>
                <a:spcPts val="0"/>
              </a:spcBef>
              <a:defRPr sz="2000">
                <a:solidFill>
                  <a:srgbClr val="FFFFFF"/>
                </a:solidFill>
              </a:defRPr>
            </a:pPr>
            <a:r>
              <a:t>15/05/2025</a:t>
            </a:r>
          </a:p>
          <a:p>
            <a:pPr marL="0" algn="r">
              <a:lnSpc>
                <a:spcPct val="100000"/>
              </a:lnSpc>
              <a:spcBef>
                <a:spcPts val="0"/>
              </a:spcBef>
              <a:defRPr sz="2000">
                <a:solidFill>
                  <a:srgbClr val="FFFFFF"/>
                </a:solidFill>
              </a:defRPr>
            </a:pPr>
            <a:r>
              <a:t>Grant agreement: Nº 101079696</a:t>
            </a:r>
          </a:p>
        </p:txBody>
      </p:sp>
      <p:sp>
        <p:nvSpPr>
          <p:cNvPr id="278" name="Google Shape;171;g34fc8e975fa_0_0"/>
          <p:cNvSpPr/>
          <p:nvPr/>
        </p:nvSpPr>
        <p:spPr>
          <a:xfrm flipH="1">
            <a:off x="-11" y="0"/>
            <a:ext cx="6172795" cy="68580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42" y="0"/>
                </a:lnTo>
                <a:lnTo>
                  <a:pt x="123" y="841"/>
                </a:lnTo>
                <a:cubicBezTo>
                  <a:pt x="42" y="1562"/>
                  <a:pt x="0" y="2293"/>
                  <a:pt x="0" y="3033"/>
                </a:cubicBezTo>
                <a:cubicBezTo>
                  <a:pt x="0" y="10800"/>
                  <a:pt x="4591" y="17602"/>
                  <a:pt x="11464" y="21361"/>
                </a:cubicBezTo>
                <a:lnTo>
                  <a:pt x="11925" y="21600"/>
                </a:lnTo>
                <a:lnTo>
                  <a:pt x="21600" y="21600"/>
                </a:lnTo>
                <a:close/>
              </a:path>
            </a:pathLst>
          </a:custGeom>
          <a:solidFill>
            <a:srgbClr val="FFFFFF">
              <a:alpha val="80000"/>
            </a:srgbClr>
          </a:solidFill>
          <a:ln w="12700">
            <a:miter lim="400000"/>
          </a:ln>
        </p:spPr>
        <p:txBody>
          <a:bodyPr lIns="45719" rIns="45719" anchor="ctr"/>
          <a:lstStyle/>
          <a:p>
            <a:pPr algn="ctr">
              <a:defRPr sz="1800">
                <a:solidFill>
                  <a:srgbClr val="FFFFFF"/>
                </a:solidFill>
                <a:latin typeface="Calibri"/>
                <a:ea typeface="Calibri"/>
                <a:cs typeface="Calibri"/>
                <a:sym typeface="Calibri"/>
              </a:defRPr>
            </a:pPr>
            <a:endParaRPr/>
          </a:p>
        </p:txBody>
      </p:sp>
      <p:sp>
        <p:nvSpPr>
          <p:cNvPr id="279" name="Google Shape;172;g34fc8e975fa_0_0"/>
          <p:cNvSpPr/>
          <p:nvPr/>
        </p:nvSpPr>
        <p:spPr>
          <a:xfrm>
            <a:off x="-1" y="0"/>
            <a:ext cx="6024133" cy="6858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348" y="0"/>
                </a:lnTo>
                <a:lnTo>
                  <a:pt x="21477" y="895"/>
                </a:lnTo>
                <a:cubicBezTo>
                  <a:pt x="21558" y="1598"/>
                  <a:pt x="21600" y="2311"/>
                  <a:pt x="21600" y="3033"/>
                </a:cubicBezTo>
                <a:cubicBezTo>
                  <a:pt x="21600" y="10972"/>
                  <a:pt x="16563" y="17877"/>
                  <a:pt x="9143" y="21418"/>
                </a:cubicBezTo>
                <a:lnTo>
                  <a:pt x="8738" y="21600"/>
                </a:lnTo>
                <a:lnTo>
                  <a:pt x="0" y="21600"/>
                </a:lnTo>
                <a:close/>
              </a:path>
            </a:pathLst>
          </a:custGeom>
          <a:solidFill>
            <a:srgbClr val="FFFFFF"/>
          </a:solidFill>
          <a:ln w="12700">
            <a:miter lim="400000"/>
          </a:ln>
        </p:spPr>
        <p:txBody>
          <a:bodyPr lIns="45719" rIns="45719" anchor="ctr"/>
          <a:lstStyle/>
          <a:p>
            <a:pPr algn="ctr">
              <a:defRPr sz="1800">
                <a:solidFill>
                  <a:srgbClr val="FFFFFF"/>
                </a:solidFill>
                <a:latin typeface="Calibri"/>
                <a:ea typeface="Calibri"/>
                <a:cs typeface="Calibri"/>
                <a:sym typeface="Calibri"/>
              </a:defRPr>
            </a:pPr>
            <a:endParaRPr/>
          </a:p>
        </p:txBody>
      </p:sp>
      <p:pic>
        <p:nvPicPr>
          <p:cNvPr id="280" name="Google Shape;173;g34fc8e975fa_0_0" descr="Google Shape;173;g34fc8e975fa_0_0"/>
          <p:cNvPicPr>
            <a:picLocks noChangeAspect="1"/>
          </p:cNvPicPr>
          <p:nvPr/>
        </p:nvPicPr>
        <p:blipFill>
          <a:blip r:embed="rId2"/>
          <a:srcRect l="15990" r="16105"/>
          <a:stretch>
            <a:fillRect/>
          </a:stretch>
        </p:blipFill>
        <p:spPr>
          <a:xfrm>
            <a:off x="419381" y="770070"/>
            <a:ext cx="4047845" cy="3949649"/>
          </a:xfrm>
          <a:prstGeom prst="rect">
            <a:avLst/>
          </a:prstGeom>
          <a:ln w="12700">
            <a:miter lim="400000"/>
          </a:ln>
        </p:spPr>
      </p:pic>
      <p:sp>
        <p:nvSpPr>
          <p:cNvPr id="281" name="Google Shape;174;g34fc8e975fa_0_0"/>
          <p:cNvSpPr txBox="1"/>
          <p:nvPr/>
        </p:nvSpPr>
        <p:spPr>
          <a:xfrm>
            <a:off x="419373" y="253352"/>
            <a:ext cx="5913000" cy="332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1600" b="1">
                <a:solidFill>
                  <a:srgbClr val="808080"/>
                </a:solidFill>
                <a:latin typeface="Calibri"/>
                <a:ea typeface="Calibri"/>
                <a:cs typeface="Calibri"/>
                <a:sym typeface="Calibri"/>
              </a:defRPr>
            </a:lvl1pPr>
          </a:lstStyle>
          <a:p>
            <a:r>
              <a:t>Project: 101079696 — ET-PP — HORIZON-INFRA-2021-DEV-02</a:t>
            </a:r>
          </a:p>
        </p:txBody>
      </p:sp>
      <p:sp>
        <p:nvSpPr>
          <p:cNvPr id="282" name="Google Shape;175;g34fc8e975fa_0_0"/>
          <p:cNvSpPr txBox="1"/>
          <p:nvPr/>
        </p:nvSpPr>
        <p:spPr>
          <a:xfrm>
            <a:off x="419374" y="4982600"/>
            <a:ext cx="3305702" cy="624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p>
            <a:pPr>
              <a:defRPr sz="1700" b="1">
                <a:solidFill>
                  <a:srgbClr val="808080"/>
                </a:solidFill>
                <a:latin typeface="Calibri"/>
                <a:ea typeface="Calibri"/>
                <a:cs typeface="Calibri"/>
                <a:sym typeface="Calibri"/>
              </a:defRPr>
            </a:pPr>
            <a:r>
              <a:t>Horizon Europe: </a:t>
            </a:r>
          </a:p>
          <a:p>
            <a:pPr>
              <a:defRPr sz="1700" b="1">
                <a:solidFill>
                  <a:srgbClr val="808080"/>
                </a:solidFill>
                <a:latin typeface="Calibri"/>
                <a:ea typeface="Calibri"/>
                <a:cs typeface="Calibri"/>
                <a:sym typeface="Calibri"/>
              </a:defRPr>
            </a:pPr>
            <a:r>
              <a:t>Coordination and Support Actions</a:t>
            </a:r>
          </a:p>
        </p:txBody>
      </p:sp>
      <p:pic>
        <p:nvPicPr>
          <p:cNvPr id="283" name="Google Shape;176;g34fc8e975fa_0_0" descr="Google Shape;176;g34fc8e975fa_0_0"/>
          <p:cNvPicPr>
            <a:picLocks noChangeAspect="1"/>
          </p:cNvPicPr>
          <p:nvPr/>
        </p:nvPicPr>
        <p:blipFill>
          <a:blip r:embed="rId3"/>
          <a:stretch>
            <a:fillRect/>
          </a:stretch>
        </p:blipFill>
        <p:spPr>
          <a:xfrm>
            <a:off x="9170017" y="505166"/>
            <a:ext cx="2552925" cy="2610377"/>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Google Shape;89;g34fc7864250_0_99"/>
          <p:cNvSpPr txBox="1"/>
          <p:nvPr/>
        </p:nvSpPr>
        <p:spPr>
          <a:xfrm>
            <a:off x="7090194" y="6311968"/>
            <a:ext cx="4023301" cy="30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spAutoFit/>
          </a:bodyPr>
          <a:lstStyle/>
          <a:p>
            <a:pPr algn="ctr">
              <a:defRPr i="1">
                <a:solidFill>
                  <a:srgbClr val="888888"/>
                </a:solidFill>
                <a:latin typeface="Calibri"/>
                <a:ea typeface="Calibri"/>
                <a:cs typeface="Calibri"/>
                <a:sym typeface="Calibri"/>
              </a:defRPr>
            </a:pPr>
            <a:r>
              <a:t>Project: 101079696 — ET-PP,  2</a:t>
            </a:r>
            <a:r>
              <a:rPr baseline="30000"/>
              <a:t>nd</a:t>
            </a:r>
            <a:r>
              <a:t> review meeting</a:t>
            </a:r>
          </a:p>
        </p:txBody>
      </p:sp>
      <p:sp>
        <p:nvSpPr>
          <p:cNvPr id="142" name="Google Shape;92;g34fc7864250_0_99"/>
          <p:cNvSpPr txBox="1">
            <a:spLocks noGrp="1"/>
          </p:cNvSpPr>
          <p:nvPr>
            <p:ph type="sldNum" sz="quarter" idx="4294967295"/>
          </p:nvPr>
        </p:nvSpPr>
        <p:spPr>
          <a:xfrm>
            <a:off x="11693127" y="6292018"/>
            <a:ext cx="194217" cy="307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400"/>
            </a:lvl1pPr>
          </a:lstStyle>
          <a:p>
            <a:fld id="{86CB4B4D-7CA3-9044-876B-883B54F8677D}" type="slidenum">
              <a:rPr/>
              <a:t>3</a:t>
            </a:fld>
            <a:endParaRPr/>
          </a:p>
        </p:txBody>
      </p:sp>
      <p:sp>
        <p:nvSpPr>
          <p:cNvPr id="143" name="Google Shape;93;g34fc7864250_0_99"/>
          <p:cNvSpPr/>
          <p:nvPr/>
        </p:nvSpPr>
        <p:spPr>
          <a:xfrm>
            <a:off x="304800" y="540799"/>
            <a:ext cx="11588700" cy="1"/>
          </a:xfrm>
          <a:prstGeom prst="line">
            <a:avLst/>
          </a:prstGeom>
          <a:ln>
            <a:solidFill>
              <a:srgbClr val="0000CC"/>
            </a:solidFill>
            <a:miter/>
          </a:ln>
        </p:spPr>
        <p:txBody>
          <a:bodyPr lIns="45719" rIns="45719"/>
          <a:lstStyle/>
          <a:p>
            <a:endParaRPr/>
          </a:p>
        </p:txBody>
      </p:sp>
      <p:sp>
        <p:nvSpPr>
          <p:cNvPr id="144" name="Google Shape;94;g34fc7864250_0_99"/>
          <p:cNvSpPr/>
          <p:nvPr/>
        </p:nvSpPr>
        <p:spPr>
          <a:xfrm>
            <a:off x="304800" y="226483"/>
            <a:ext cx="11588700" cy="1"/>
          </a:xfrm>
          <a:prstGeom prst="line">
            <a:avLst/>
          </a:prstGeom>
          <a:ln>
            <a:solidFill>
              <a:srgbClr val="0000CC"/>
            </a:solidFill>
            <a:miter/>
          </a:ln>
        </p:spPr>
        <p:txBody>
          <a:bodyPr lIns="45719" rIns="45719"/>
          <a:lstStyle/>
          <a:p>
            <a:endParaRPr/>
          </a:p>
        </p:txBody>
      </p:sp>
      <p:sp>
        <p:nvSpPr>
          <p:cNvPr id="145" name="Google Shape;95;g34fc7864250_0_99"/>
          <p:cNvSpPr/>
          <p:nvPr/>
        </p:nvSpPr>
        <p:spPr>
          <a:xfrm>
            <a:off x="304800" y="6696409"/>
            <a:ext cx="11570700" cy="16499"/>
          </a:xfrm>
          <a:prstGeom prst="line">
            <a:avLst/>
          </a:prstGeom>
          <a:ln>
            <a:solidFill>
              <a:srgbClr val="0000CC"/>
            </a:solidFill>
            <a:miter/>
          </a:ln>
        </p:spPr>
        <p:txBody>
          <a:bodyPr lIns="45719" rIns="45719"/>
          <a:lstStyle/>
          <a:p>
            <a:endParaRPr/>
          </a:p>
        </p:txBody>
      </p:sp>
      <p:sp>
        <p:nvSpPr>
          <p:cNvPr id="146" name="Google Shape;97;g34fc7864250_0_99"/>
          <p:cNvSpPr txBox="1"/>
          <p:nvPr/>
        </p:nvSpPr>
        <p:spPr>
          <a:xfrm>
            <a:off x="8465408" y="295642"/>
            <a:ext cx="3410101" cy="20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50" tIns="18050" rIns="18050" bIns="18050">
            <a:spAutoFit/>
          </a:bodyPr>
          <a:lstStyle/>
          <a:p>
            <a:pPr algn="r">
              <a:lnSpc>
                <a:spcPct val="80000"/>
              </a:lnSpc>
              <a:defRPr sz="1100">
                <a:solidFill>
                  <a:srgbClr val="0000CC"/>
                </a:solidFill>
                <a:latin typeface="Schibsted Grotesk"/>
                <a:ea typeface="Schibsted Grotesk"/>
                <a:cs typeface="Schibsted Grotesk"/>
                <a:sym typeface="Schibsted Grotesk"/>
              </a:defRPr>
            </a:pPr>
            <a:r>
              <a:t>2</a:t>
            </a:r>
            <a:r>
              <a:rPr baseline="30000"/>
              <a:t>nd</a:t>
            </a:r>
            <a:r>
              <a:t> review meeting (RP2) — 15.05.2024</a:t>
            </a:r>
          </a:p>
        </p:txBody>
      </p:sp>
      <p:pic>
        <p:nvPicPr>
          <p:cNvPr id="147" name="Google Shape;98;g34fc7864250_0_99" descr="Google Shape;98;g34fc7864250_0_99"/>
          <p:cNvPicPr>
            <a:picLocks noChangeAspect="1"/>
          </p:cNvPicPr>
          <p:nvPr/>
        </p:nvPicPr>
        <p:blipFill>
          <a:blip r:embed="rId2"/>
          <a:stretch>
            <a:fillRect/>
          </a:stretch>
        </p:blipFill>
        <p:spPr>
          <a:xfrm>
            <a:off x="304800" y="6337032"/>
            <a:ext cx="1505970" cy="280801"/>
          </a:xfrm>
          <a:prstGeom prst="rect">
            <a:avLst/>
          </a:prstGeom>
          <a:ln w="12700">
            <a:miter lim="400000"/>
          </a:ln>
        </p:spPr>
      </p:pic>
      <p:sp>
        <p:nvSpPr>
          <p:cNvPr id="148" name="Google Shape;99;g34fc7864250_0_99"/>
          <p:cNvSpPr txBox="1"/>
          <p:nvPr/>
        </p:nvSpPr>
        <p:spPr>
          <a:xfrm>
            <a:off x="304800" y="264838"/>
            <a:ext cx="5562600" cy="232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75" tIns="33875" rIns="33875" bIns="33875">
            <a:spAutoFit/>
          </a:bodyPr>
          <a:lstStyle>
            <a:lvl1pPr>
              <a:lnSpc>
                <a:spcPct val="115000"/>
              </a:lnSpc>
              <a:spcBef>
                <a:spcPts val="2400"/>
              </a:spcBef>
              <a:defRPr sz="1100">
                <a:solidFill>
                  <a:srgbClr val="0000CC"/>
                </a:solidFill>
                <a:latin typeface="Schibsted Grotesk"/>
                <a:ea typeface="Schibsted Grotesk"/>
                <a:cs typeface="Schibsted Grotesk"/>
                <a:sym typeface="Schibsted Grotesk"/>
              </a:defRPr>
            </a:lvl1pPr>
          </a:lstStyle>
          <a:p>
            <a:r>
              <a:t>Preparatory Phase for the Einstein Telescope Gravitational Wave Observatory</a:t>
            </a:r>
          </a:p>
        </p:txBody>
      </p:sp>
      <p:sp>
        <p:nvSpPr>
          <p:cNvPr id="149" name="Google Shape;90;g34fc7864250_0_99"/>
          <p:cNvSpPr txBox="1">
            <a:spLocks noGrp="1"/>
          </p:cNvSpPr>
          <p:nvPr>
            <p:ph type="title"/>
          </p:nvPr>
        </p:nvSpPr>
        <p:spPr>
          <a:xfrm>
            <a:off x="166868" y="136525"/>
            <a:ext cx="8215132" cy="1474624"/>
          </a:xfrm>
          <a:prstGeom prst="rect">
            <a:avLst/>
          </a:prstGeom>
        </p:spPr>
        <p:txBody>
          <a:bodyPr/>
          <a:lstStyle/>
          <a:p>
            <a:r>
              <a:t>WP 5: Tasks</a:t>
            </a:r>
          </a:p>
        </p:txBody>
      </p:sp>
      <p:graphicFrame>
        <p:nvGraphicFramePr>
          <p:cNvPr id="150" name="Tableau 1"/>
          <p:cNvGraphicFramePr/>
          <p:nvPr>
            <p:extLst>
              <p:ext uri="{D42A27DB-BD31-4B8C-83A1-F6EECF244321}">
                <p14:modId xmlns:p14="http://schemas.microsoft.com/office/powerpoint/2010/main" val="200844414"/>
              </p:ext>
            </p:extLst>
          </p:nvPr>
        </p:nvGraphicFramePr>
        <p:xfrm>
          <a:off x="258110" y="1127760"/>
          <a:ext cx="11617390" cy="4602480"/>
        </p:xfrm>
        <a:graphic>
          <a:graphicData uri="http://schemas.openxmlformats.org/drawingml/2006/table">
            <a:tbl>
              <a:tblPr firstRow="1" bandRow="1">
                <a:tableStyleId>{4C3C2611-4C71-4FC5-86AE-919BDF0F9419}</a:tableStyleId>
              </a:tblPr>
              <a:tblGrid>
                <a:gridCol w="478336">
                  <a:extLst>
                    <a:ext uri="{9D8B030D-6E8A-4147-A177-3AD203B41FA5}">
                      <a16:colId xmlns:a16="http://schemas.microsoft.com/office/drawing/2014/main" val="20000"/>
                    </a:ext>
                  </a:extLst>
                </a:gridCol>
                <a:gridCol w="570015">
                  <a:extLst>
                    <a:ext uri="{9D8B030D-6E8A-4147-A177-3AD203B41FA5}">
                      <a16:colId xmlns:a16="http://schemas.microsoft.com/office/drawing/2014/main" val="20001"/>
                    </a:ext>
                  </a:extLst>
                </a:gridCol>
                <a:gridCol w="3040084">
                  <a:extLst>
                    <a:ext uri="{9D8B030D-6E8A-4147-A177-3AD203B41FA5}">
                      <a16:colId xmlns:a16="http://schemas.microsoft.com/office/drawing/2014/main" val="20002"/>
                    </a:ext>
                  </a:extLst>
                </a:gridCol>
                <a:gridCol w="3633849">
                  <a:extLst>
                    <a:ext uri="{9D8B030D-6E8A-4147-A177-3AD203B41FA5}">
                      <a16:colId xmlns:a16="http://schemas.microsoft.com/office/drawing/2014/main" val="20003"/>
                    </a:ext>
                  </a:extLst>
                </a:gridCol>
                <a:gridCol w="3895106">
                  <a:extLst>
                    <a:ext uri="{9D8B030D-6E8A-4147-A177-3AD203B41FA5}">
                      <a16:colId xmlns:a16="http://schemas.microsoft.com/office/drawing/2014/main" val="20004"/>
                    </a:ext>
                  </a:extLst>
                </a:gridCol>
              </a:tblGrid>
              <a:tr h="689362">
                <a:tc>
                  <a:txBody>
                    <a:bodyPr/>
                    <a:lstStyle/>
                    <a:p>
                      <a:pPr algn="ctr">
                        <a:defRPr sz="1800" b="0">
                          <a:solidFill>
                            <a:srgbClr val="000000"/>
                          </a:solidFill>
                        </a:defRPr>
                      </a:pPr>
                      <a:r>
                        <a:rPr sz="1400" b="1">
                          <a:solidFill>
                            <a:srgbClr val="FFFFFF"/>
                          </a:solidFill>
                          <a:sym typeface="Arial"/>
                        </a:rPr>
                        <a:t>WP</a:t>
                      </a:r>
                    </a:p>
                  </a:txBody>
                  <a:tcPr marL="45720" marR="45720" horzOverflow="overflow"/>
                </a:tc>
                <a:tc>
                  <a:txBody>
                    <a:bodyPr/>
                    <a:lstStyle/>
                    <a:p>
                      <a:pPr algn="ctr">
                        <a:defRPr sz="1800" b="0">
                          <a:solidFill>
                            <a:srgbClr val="000000"/>
                          </a:solidFill>
                        </a:defRPr>
                      </a:pPr>
                      <a:r>
                        <a:rPr sz="1400" b="1">
                          <a:solidFill>
                            <a:srgbClr val="FFFFFF"/>
                          </a:solidFill>
                          <a:sym typeface="Arial"/>
                        </a:rPr>
                        <a:t>Task</a:t>
                      </a:r>
                    </a:p>
                  </a:txBody>
                  <a:tcPr marL="45720" marR="45720" horzOverflow="overflow"/>
                </a:tc>
                <a:tc>
                  <a:txBody>
                    <a:bodyPr/>
                    <a:lstStyle/>
                    <a:p>
                      <a:pPr algn="l">
                        <a:defRPr sz="1800" b="0">
                          <a:solidFill>
                            <a:srgbClr val="000000"/>
                          </a:solidFill>
                        </a:defRPr>
                      </a:pPr>
                      <a:r>
                        <a:rPr sz="1400" b="1" dirty="0">
                          <a:solidFill>
                            <a:srgbClr val="FFFFFF"/>
                          </a:solidFill>
                          <a:sym typeface="Arial"/>
                        </a:rPr>
                        <a:t>Objectives for the period</a:t>
                      </a:r>
                    </a:p>
                  </a:txBody>
                  <a:tcPr marL="45720" marR="45720" horzOverflow="overflow"/>
                </a:tc>
                <a:tc>
                  <a:txBody>
                    <a:bodyPr/>
                    <a:lstStyle/>
                    <a:p>
                      <a:pPr algn="l">
                        <a:defRPr sz="1800" b="0">
                          <a:solidFill>
                            <a:srgbClr val="000000"/>
                          </a:solidFill>
                        </a:defRPr>
                      </a:pPr>
                      <a:r>
                        <a:rPr sz="1400" b="1">
                          <a:solidFill>
                            <a:srgbClr val="FFFFFF"/>
                          </a:solidFill>
                          <a:sym typeface="Arial"/>
                        </a:rPr>
                        <a:t>Activities carried out in this period with short description of the activities carried out</a:t>
                      </a:r>
                    </a:p>
                  </a:txBody>
                  <a:tcPr marL="45720" marR="45720" horzOverflow="overflow"/>
                </a:tc>
                <a:tc>
                  <a:txBody>
                    <a:bodyPr/>
                    <a:lstStyle/>
                    <a:p>
                      <a:pPr algn="l">
                        <a:defRPr sz="1400">
                          <a:sym typeface="Arial"/>
                        </a:defRPr>
                      </a:pPr>
                      <a:r>
                        <a:t>Significant results</a:t>
                      </a:r>
                    </a:p>
                    <a:p>
                      <a:pPr algn="l">
                        <a:defRPr sz="1400">
                          <a:sym typeface="Arial"/>
                        </a:defRPr>
                      </a:pPr>
                      <a:r>
                        <a:t>(e.g deliverable submission, milestoned, achievement, publication etc..)</a:t>
                      </a:r>
                    </a:p>
                  </a:txBody>
                  <a:tcPr marL="45720" marR="45720" horzOverflow="overflow"/>
                </a:tc>
                <a:extLst>
                  <a:ext uri="{0D108BD9-81ED-4DB2-BD59-A6C34878D82A}">
                    <a16:rowId xmlns:a16="http://schemas.microsoft.com/office/drawing/2014/main" val="10000"/>
                  </a:ext>
                </a:extLst>
              </a:tr>
              <a:tr h="689362">
                <a:tc>
                  <a:txBody>
                    <a:bodyPr/>
                    <a:lstStyle/>
                    <a:p>
                      <a:pPr algn="ctr">
                        <a:defRPr sz="1800"/>
                      </a:pPr>
                      <a:r>
                        <a:rPr sz="1400">
                          <a:sym typeface="Arial"/>
                        </a:rPr>
                        <a:t>5</a:t>
                      </a:r>
                    </a:p>
                  </a:txBody>
                  <a:tcPr marL="45720" marR="45720" horzOverflow="overflow"/>
                </a:tc>
                <a:tc>
                  <a:txBody>
                    <a:bodyPr/>
                    <a:lstStyle/>
                    <a:p>
                      <a:pPr algn="ctr">
                        <a:defRPr sz="1800"/>
                      </a:pPr>
                      <a:r>
                        <a:rPr sz="1400">
                          <a:sym typeface="Arial"/>
                        </a:rPr>
                        <a:t>5.1</a:t>
                      </a:r>
                    </a:p>
                  </a:txBody>
                  <a:tcPr marL="45720" marR="45720" horzOverflow="overflow"/>
                </a:tc>
                <a:tc>
                  <a:txBody>
                    <a:bodyPr/>
                    <a:lstStyle/>
                    <a:p>
                      <a:pPr algn="l">
                        <a:defRPr sz="1800"/>
                      </a:pPr>
                      <a:r>
                        <a:rPr sz="1400" dirty="0">
                          <a:sym typeface="Arial"/>
                        </a:rPr>
                        <a:t>Establishing and create document with the Project Office structure and mandate </a:t>
                      </a:r>
                    </a:p>
                  </a:txBody>
                  <a:tcPr marL="45720" marR="45720" horzOverflow="overflow"/>
                </a:tc>
                <a:tc>
                  <a:txBody>
                    <a:bodyPr/>
                    <a:lstStyle/>
                    <a:p>
                      <a:pPr algn="l">
                        <a:defRPr sz="1800"/>
                      </a:pPr>
                      <a:r>
                        <a:rPr sz="1400">
                          <a:latin typeface="Calibri"/>
                          <a:ea typeface="Calibri"/>
                          <a:cs typeface="Calibri"/>
                        </a:rPr>
                        <a:t>Hold regular Project Office management meetings in coordination with the TEO and ET-PP management teams.</a:t>
                      </a:r>
                    </a:p>
                  </a:txBody>
                  <a:tcPr marL="45720" marR="45720" horzOverflow="overflow"/>
                </a:tc>
                <a:tc>
                  <a:txBody>
                    <a:bodyPr/>
                    <a:lstStyle/>
                    <a:p>
                      <a:pPr algn="l">
                        <a:defRPr sz="1800"/>
                      </a:pPr>
                      <a:r>
                        <a:rPr sz="1400" dirty="0">
                          <a:sym typeface="Arial"/>
                        </a:rPr>
                        <a:t>Submission of D5.1 deliverable </a:t>
                      </a:r>
                      <a:r>
                        <a:rPr lang="fr-FR" sz="1400" dirty="0">
                          <a:sym typeface="Arial"/>
                        </a:rPr>
                        <a:t>and </a:t>
                      </a:r>
                      <a:r>
                        <a:rPr lang="fr-FR" sz="1400" dirty="0" err="1">
                          <a:sym typeface="Arial"/>
                        </a:rPr>
                        <a:t>validated</a:t>
                      </a:r>
                      <a:endParaRPr sz="1400" dirty="0">
                        <a:sym typeface="Arial"/>
                      </a:endParaRPr>
                    </a:p>
                  </a:txBody>
                  <a:tcPr marL="45720" marR="45720" horzOverflow="overflow"/>
                </a:tc>
                <a:extLst>
                  <a:ext uri="{0D108BD9-81ED-4DB2-BD59-A6C34878D82A}">
                    <a16:rowId xmlns:a16="http://schemas.microsoft.com/office/drawing/2014/main" val="10001"/>
                  </a:ext>
                </a:extLst>
              </a:tr>
              <a:tr h="689362">
                <a:tc>
                  <a:txBody>
                    <a:bodyPr/>
                    <a:lstStyle/>
                    <a:p>
                      <a:pPr algn="ctr">
                        <a:defRPr sz="1800"/>
                      </a:pPr>
                      <a:r>
                        <a:rPr sz="1400">
                          <a:sym typeface="Arial"/>
                        </a:rPr>
                        <a:t>5</a:t>
                      </a:r>
                    </a:p>
                  </a:txBody>
                  <a:tcPr marL="45720" marR="45720" horzOverflow="overflow"/>
                </a:tc>
                <a:tc>
                  <a:txBody>
                    <a:bodyPr/>
                    <a:lstStyle/>
                    <a:p>
                      <a:pPr algn="ctr">
                        <a:defRPr sz="1800"/>
                      </a:pPr>
                      <a:r>
                        <a:rPr sz="1400">
                          <a:sym typeface="Arial"/>
                        </a:rPr>
                        <a:t>5.2</a:t>
                      </a:r>
                    </a:p>
                  </a:txBody>
                  <a:tcPr marL="45720" marR="45720" horzOverflow="overflow"/>
                </a:tc>
                <a:tc>
                  <a:txBody>
                    <a:bodyPr/>
                    <a:lstStyle/>
                    <a:p>
                      <a:pPr algn="l">
                        <a:defRPr sz="1800"/>
                      </a:pPr>
                      <a:r>
                        <a:rPr sz="1400" dirty="0">
                          <a:latin typeface="Calibri"/>
                          <a:ea typeface="Calibri"/>
                          <a:cs typeface="Calibri"/>
                        </a:rPr>
                        <a:t>Establish a tool evaluation process and create documentation outlining tool requirements to support Project Management</a:t>
                      </a:r>
                    </a:p>
                  </a:txBody>
                  <a:tcPr marL="45720" marR="45720" horzOverflow="overflow"/>
                </a:tc>
                <a:tc>
                  <a:txBody>
                    <a:bodyPr/>
                    <a:lstStyle/>
                    <a:p>
                      <a:pPr algn="l">
                        <a:defRPr sz="1800"/>
                      </a:pPr>
                      <a:r>
                        <a:rPr sz="1400">
                          <a:latin typeface="Calibri"/>
                          <a:ea typeface="Calibri"/>
                          <a:cs typeface="Calibri"/>
                        </a:rPr>
                        <a:t>Coordinate Project Office management meetings and define the evaluation criteria for tools used in each area of expertise covered by the Project Office</a:t>
                      </a:r>
                    </a:p>
                  </a:txBody>
                  <a:tcPr marL="45720" marR="45720" horzOverflow="overflow"/>
                </a:tc>
                <a:tc>
                  <a:txBody>
                    <a:bodyPr/>
                    <a:lstStyle/>
                    <a:p>
                      <a:pPr algn="l">
                        <a:defRPr sz="1800"/>
                      </a:pPr>
                      <a:r>
                        <a:rPr sz="1400">
                          <a:sym typeface="Arial"/>
                        </a:rPr>
                        <a:t>Submission of D5.2 deliverable and validated</a:t>
                      </a:r>
                    </a:p>
                  </a:txBody>
                  <a:tcPr marL="45720" marR="45720" horzOverflow="overflow"/>
                </a:tc>
                <a:extLst>
                  <a:ext uri="{0D108BD9-81ED-4DB2-BD59-A6C34878D82A}">
                    <a16:rowId xmlns:a16="http://schemas.microsoft.com/office/drawing/2014/main" val="10002"/>
                  </a:ext>
                </a:extLst>
              </a:tr>
              <a:tr h="689362">
                <a:tc>
                  <a:txBody>
                    <a:bodyPr/>
                    <a:lstStyle/>
                    <a:p>
                      <a:pPr algn="ctr">
                        <a:defRPr sz="1800"/>
                      </a:pPr>
                      <a:r>
                        <a:rPr sz="1400">
                          <a:sym typeface="Arial"/>
                        </a:rPr>
                        <a:t>5</a:t>
                      </a:r>
                    </a:p>
                  </a:txBody>
                  <a:tcPr marL="45720" marR="45720" horzOverflow="overflow"/>
                </a:tc>
                <a:tc>
                  <a:txBody>
                    <a:bodyPr/>
                    <a:lstStyle/>
                    <a:p>
                      <a:pPr algn="ctr">
                        <a:defRPr sz="1800"/>
                      </a:pPr>
                      <a:r>
                        <a:rPr sz="1400">
                          <a:sym typeface="Arial"/>
                        </a:rPr>
                        <a:t>5.3</a:t>
                      </a:r>
                    </a:p>
                  </a:txBody>
                  <a:tcPr marL="45720" marR="45720" horzOverflow="overflow"/>
                </a:tc>
                <a:tc>
                  <a:txBody>
                    <a:bodyPr/>
                    <a:lstStyle/>
                    <a:p>
                      <a:pPr algn="l">
                        <a:defRPr sz="1800"/>
                      </a:pPr>
                      <a:r>
                        <a:rPr sz="1400">
                          <a:sym typeface="Arial"/>
                        </a:rPr>
                        <a:t>Establishing and create document with the Engineering Department structure and mandate </a:t>
                      </a:r>
                    </a:p>
                  </a:txBody>
                  <a:tcPr marL="45720" marR="45720" horzOverflow="overflow"/>
                </a:tc>
                <a:tc>
                  <a:txBody>
                    <a:bodyPr/>
                    <a:lstStyle/>
                    <a:p>
                      <a:pPr algn="l">
                        <a:defRPr sz="1800"/>
                      </a:pPr>
                      <a:r>
                        <a:rPr sz="1400">
                          <a:latin typeface="Calibri"/>
                          <a:ea typeface="Calibri"/>
                          <a:cs typeface="Calibri"/>
                        </a:rPr>
                        <a:t>Hold regular Engineering Department management meetings in coordination with the TEO and ET-PP management teams.</a:t>
                      </a:r>
                    </a:p>
                  </a:txBody>
                  <a:tcPr marL="45720" marR="45720" horzOverflow="overflow"/>
                </a:tc>
                <a:tc>
                  <a:txBody>
                    <a:bodyPr/>
                    <a:lstStyle/>
                    <a:p>
                      <a:pPr algn="l">
                        <a:defRPr sz="1800"/>
                      </a:pPr>
                      <a:r>
                        <a:rPr sz="1400" dirty="0">
                          <a:sym typeface="Arial"/>
                        </a:rPr>
                        <a:t>Submission of D5.1 deliverable </a:t>
                      </a:r>
                      <a:r>
                        <a:rPr lang="fr-FR" sz="1400" dirty="0">
                          <a:sym typeface="Arial"/>
                        </a:rPr>
                        <a:t>and </a:t>
                      </a:r>
                      <a:r>
                        <a:rPr lang="fr-FR" sz="1400" dirty="0" err="1">
                          <a:sym typeface="Arial"/>
                        </a:rPr>
                        <a:t>validated</a:t>
                      </a:r>
                      <a:endParaRPr sz="1400" dirty="0">
                        <a:sym typeface="Arial"/>
                      </a:endParaRPr>
                    </a:p>
                  </a:txBody>
                  <a:tcPr marL="45720" marR="45720" horzOverflow="overflow"/>
                </a:tc>
                <a:extLst>
                  <a:ext uri="{0D108BD9-81ED-4DB2-BD59-A6C34878D82A}">
                    <a16:rowId xmlns:a16="http://schemas.microsoft.com/office/drawing/2014/main" val="10003"/>
                  </a:ext>
                </a:extLst>
              </a:tr>
              <a:tr h="689362">
                <a:tc>
                  <a:txBody>
                    <a:bodyPr/>
                    <a:lstStyle/>
                    <a:p>
                      <a:pPr algn="ctr">
                        <a:defRPr sz="1800"/>
                      </a:pPr>
                      <a:r>
                        <a:rPr sz="1400">
                          <a:sym typeface="Arial"/>
                        </a:rPr>
                        <a:t>5</a:t>
                      </a:r>
                    </a:p>
                  </a:txBody>
                  <a:tcPr marL="45720" marR="45720" horzOverflow="overflow"/>
                </a:tc>
                <a:tc>
                  <a:txBody>
                    <a:bodyPr/>
                    <a:lstStyle/>
                    <a:p>
                      <a:pPr algn="ctr">
                        <a:defRPr sz="1800"/>
                      </a:pPr>
                      <a:r>
                        <a:rPr sz="1400">
                          <a:sym typeface="Arial"/>
                        </a:rPr>
                        <a:t>5.4</a:t>
                      </a:r>
                    </a:p>
                  </a:txBody>
                  <a:tcPr marL="45720" marR="45720" horzOverflow="overflow"/>
                </a:tc>
                <a:tc>
                  <a:txBody>
                    <a:bodyPr/>
                    <a:lstStyle/>
                    <a:p>
                      <a:pPr algn="l">
                        <a:defRPr sz="1400">
                          <a:sym typeface="Arial"/>
                        </a:defRPr>
                      </a:pPr>
                      <a:r>
                        <a:t>E</a:t>
                      </a:r>
                      <a:r>
                        <a:rPr>
                          <a:latin typeface="Calibri"/>
                          <a:ea typeface="Calibri"/>
                          <a:cs typeface="Calibri"/>
                          <a:sym typeface="Calibri"/>
                        </a:rPr>
                        <a:t>stablish and document the functional description of the Engineering Department</a:t>
                      </a:r>
                    </a:p>
                  </a:txBody>
                  <a:tcPr marL="45720" marR="45720" horzOverflow="overflow"/>
                </a:tc>
                <a:tc>
                  <a:txBody>
                    <a:bodyPr/>
                    <a:lstStyle/>
                    <a:p>
                      <a:pPr algn="l">
                        <a:defRPr sz="1800"/>
                      </a:pPr>
                      <a:r>
                        <a:rPr sz="1400">
                          <a:latin typeface="Calibri"/>
                          <a:ea typeface="Calibri"/>
                          <a:cs typeface="Calibri"/>
                        </a:rPr>
                        <a:t>Hold regular Engineering Department management meetings in coordination with the TEO and ET-PP management teams.</a:t>
                      </a:r>
                    </a:p>
                  </a:txBody>
                  <a:tcPr marL="45720" marR="45720" horzOverflow="overflow"/>
                </a:tc>
                <a:tc>
                  <a:txBody>
                    <a:bodyPr/>
                    <a:lstStyle/>
                    <a:p>
                      <a:pPr algn="l">
                        <a:defRPr sz="1800"/>
                      </a:pPr>
                      <a:r>
                        <a:rPr sz="1400">
                          <a:sym typeface="Arial"/>
                        </a:rPr>
                        <a:t>Submission of D5.4 deliverable in the process of being validated</a:t>
                      </a:r>
                    </a:p>
                  </a:txBody>
                  <a:tcPr marL="45720" marR="45720" horzOverflow="overflow"/>
                </a:tc>
                <a:extLst>
                  <a:ext uri="{0D108BD9-81ED-4DB2-BD59-A6C34878D82A}">
                    <a16:rowId xmlns:a16="http://schemas.microsoft.com/office/drawing/2014/main" val="10004"/>
                  </a:ext>
                </a:extLst>
              </a:tr>
              <a:tr h="689362">
                <a:tc>
                  <a:txBody>
                    <a:bodyPr/>
                    <a:lstStyle/>
                    <a:p>
                      <a:pPr algn="ctr">
                        <a:defRPr sz="1800"/>
                      </a:pPr>
                      <a:r>
                        <a:rPr sz="1400">
                          <a:sym typeface="Arial"/>
                        </a:rPr>
                        <a:t>5</a:t>
                      </a:r>
                    </a:p>
                  </a:txBody>
                  <a:tcPr marL="45720" marR="45720" horzOverflow="overflow"/>
                </a:tc>
                <a:tc>
                  <a:txBody>
                    <a:bodyPr/>
                    <a:lstStyle/>
                    <a:p>
                      <a:pPr algn="ctr">
                        <a:defRPr sz="1800"/>
                      </a:pPr>
                      <a:r>
                        <a:rPr sz="1400">
                          <a:sym typeface="Arial"/>
                        </a:rPr>
                        <a:t>5.5</a:t>
                      </a:r>
                    </a:p>
                  </a:txBody>
                  <a:tcPr marL="45720" marR="45720" horzOverflow="overflow"/>
                </a:tc>
                <a:tc>
                  <a:txBody>
                    <a:bodyPr/>
                    <a:lstStyle/>
                    <a:p>
                      <a:pPr algn="l">
                        <a:defRPr sz="1400">
                          <a:sym typeface="Arial"/>
                        </a:defRPr>
                      </a:pPr>
                      <a:r>
                        <a:t>E</a:t>
                      </a:r>
                      <a:r>
                        <a:rPr>
                          <a:latin typeface="Calibri"/>
                          <a:ea typeface="Calibri"/>
                          <a:cs typeface="Calibri"/>
                          <a:sym typeface="Calibri"/>
                        </a:rPr>
                        <a:t>stablish and document the functional description of the Project Office</a:t>
                      </a:r>
                    </a:p>
                  </a:txBody>
                  <a:tcPr marL="45720" marR="45720" horzOverflow="overflow"/>
                </a:tc>
                <a:tc>
                  <a:txBody>
                    <a:bodyPr/>
                    <a:lstStyle/>
                    <a:p>
                      <a:pPr algn="l">
                        <a:defRPr sz="1800"/>
                      </a:pPr>
                      <a:r>
                        <a:rPr sz="1400">
                          <a:latin typeface="Calibri"/>
                          <a:ea typeface="Calibri"/>
                          <a:cs typeface="Calibri"/>
                        </a:rPr>
                        <a:t>Hold regular Project Office management meetings in coordination with the TEO and ET-PP management teams.</a:t>
                      </a:r>
                    </a:p>
                  </a:txBody>
                  <a:tcPr marL="45720" marR="45720" horzOverflow="overflow"/>
                </a:tc>
                <a:tc>
                  <a:txBody>
                    <a:bodyPr/>
                    <a:lstStyle/>
                    <a:p>
                      <a:pPr algn="l">
                        <a:defRPr sz="1800"/>
                      </a:pPr>
                      <a:r>
                        <a:rPr sz="1400" dirty="0">
                          <a:sym typeface="Arial"/>
                        </a:rPr>
                        <a:t>Submission of D5.5 deliverable in the process of being validated</a:t>
                      </a:r>
                    </a:p>
                  </a:txBody>
                  <a:tcPr marL="45720" marR="45720" horzOverflow="overflow"/>
                </a:tc>
                <a:extLst>
                  <a:ext uri="{0D108BD9-81ED-4DB2-BD59-A6C34878D82A}">
                    <a16:rowId xmlns:a16="http://schemas.microsoft.com/office/drawing/2014/main" val="10005"/>
                  </a:ext>
                </a:extLst>
              </a:tr>
            </a:tbl>
          </a:graphicData>
        </a:graphic>
      </p:graphicFrame>
      <p:sp>
        <p:nvSpPr>
          <p:cNvPr id="2" name="Google Shape;80;p2">
            <a:extLst>
              <a:ext uri="{FF2B5EF4-FFF2-40B4-BE49-F238E27FC236}">
                <a16:creationId xmlns:a16="http://schemas.microsoft.com/office/drawing/2014/main" id="{CA07B4B8-BDE1-BC52-80C9-3515EA9F68A5}"/>
              </a:ext>
            </a:extLst>
          </p:cNvPr>
          <p:cNvSpPr/>
          <p:nvPr/>
        </p:nvSpPr>
        <p:spPr>
          <a:xfrm>
            <a:off x="304656" y="6296200"/>
            <a:ext cx="11570700" cy="16500"/>
          </a:xfrm>
          <a:prstGeom prst="line">
            <a:avLst/>
          </a:prstGeom>
          <a:ln>
            <a:solidFill>
              <a:srgbClr val="0000CC"/>
            </a:solidFill>
            <a:miter/>
          </a:ln>
        </p:spPr>
        <p:txBody>
          <a:bodyPr lIns="45719" rIns="45719"/>
          <a:lstStyle/>
          <a:p>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Google Shape;104;g34fc7864250_0_113"/>
          <p:cNvSpPr txBox="1"/>
          <p:nvPr/>
        </p:nvSpPr>
        <p:spPr>
          <a:xfrm>
            <a:off x="7090194" y="6311968"/>
            <a:ext cx="4023301" cy="30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spAutoFit/>
          </a:bodyPr>
          <a:lstStyle/>
          <a:p>
            <a:pPr algn="ctr">
              <a:defRPr i="1">
                <a:solidFill>
                  <a:srgbClr val="888888"/>
                </a:solidFill>
                <a:latin typeface="Calibri"/>
                <a:ea typeface="Calibri"/>
                <a:cs typeface="Calibri"/>
                <a:sym typeface="Calibri"/>
              </a:defRPr>
            </a:pPr>
            <a:r>
              <a:t>Project: 101079696 — ET-PP,  2</a:t>
            </a:r>
            <a:r>
              <a:rPr baseline="30000"/>
              <a:t>nd</a:t>
            </a:r>
            <a:r>
              <a:t> review meeting</a:t>
            </a:r>
          </a:p>
        </p:txBody>
      </p:sp>
      <p:sp>
        <p:nvSpPr>
          <p:cNvPr id="153" name="Google Shape;105;g34fc7864250_0_113"/>
          <p:cNvSpPr txBox="1">
            <a:spLocks noGrp="1"/>
          </p:cNvSpPr>
          <p:nvPr>
            <p:ph type="title"/>
          </p:nvPr>
        </p:nvSpPr>
        <p:spPr>
          <a:xfrm>
            <a:off x="285401" y="579154"/>
            <a:ext cx="11621198" cy="792901"/>
          </a:xfrm>
          <a:prstGeom prst="rect">
            <a:avLst/>
          </a:prstGeom>
        </p:spPr>
        <p:txBody>
          <a:bodyPr/>
          <a:lstStyle>
            <a:lvl1pPr defTabSz="509137">
              <a:defRPr sz="2551"/>
            </a:lvl1pPr>
          </a:lstStyle>
          <a:p>
            <a:r>
              <a:rPr dirty="0"/>
              <a:t>WP 5: </a:t>
            </a:r>
            <a:r>
              <a:rPr dirty="0" err="1"/>
              <a:t>Organisation</a:t>
            </a:r>
            <a:r>
              <a:rPr dirty="0"/>
              <a:t> and interfaces of WP5 with the ETO </a:t>
            </a:r>
            <a:r>
              <a:rPr dirty="0" err="1"/>
              <a:t>organisation</a:t>
            </a:r>
            <a:endParaRPr dirty="0"/>
          </a:p>
        </p:txBody>
      </p:sp>
      <p:sp>
        <p:nvSpPr>
          <p:cNvPr id="154" name="Google Shape;107;g34fc7864250_0_113"/>
          <p:cNvSpPr txBox="1">
            <a:spLocks noGrp="1"/>
          </p:cNvSpPr>
          <p:nvPr>
            <p:ph type="sldNum" sz="quarter" idx="4294967295"/>
          </p:nvPr>
        </p:nvSpPr>
        <p:spPr>
          <a:xfrm>
            <a:off x="11693127" y="6292018"/>
            <a:ext cx="194217" cy="307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400"/>
            </a:lvl1pPr>
          </a:lstStyle>
          <a:p>
            <a:fld id="{86CB4B4D-7CA3-9044-876B-883B54F8677D}" type="slidenum">
              <a:rPr/>
              <a:t>4</a:t>
            </a:fld>
            <a:endParaRPr/>
          </a:p>
        </p:txBody>
      </p:sp>
      <p:sp>
        <p:nvSpPr>
          <p:cNvPr id="155" name="Google Shape;108;g34fc7864250_0_113"/>
          <p:cNvSpPr/>
          <p:nvPr/>
        </p:nvSpPr>
        <p:spPr>
          <a:xfrm>
            <a:off x="304800" y="540799"/>
            <a:ext cx="11588700" cy="1"/>
          </a:xfrm>
          <a:prstGeom prst="line">
            <a:avLst/>
          </a:prstGeom>
          <a:ln>
            <a:solidFill>
              <a:srgbClr val="0000CC"/>
            </a:solidFill>
            <a:miter/>
          </a:ln>
        </p:spPr>
        <p:txBody>
          <a:bodyPr lIns="45719" rIns="45719"/>
          <a:lstStyle/>
          <a:p>
            <a:endParaRPr/>
          </a:p>
        </p:txBody>
      </p:sp>
      <p:sp>
        <p:nvSpPr>
          <p:cNvPr id="156" name="Google Shape;109;g34fc7864250_0_113"/>
          <p:cNvSpPr/>
          <p:nvPr/>
        </p:nvSpPr>
        <p:spPr>
          <a:xfrm>
            <a:off x="304800" y="226483"/>
            <a:ext cx="11588700" cy="1"/>
          </a:xfrm>
          <a:prstGeom prst="line">
            <a:avLst/>
          </a:prstGeom>
          <a:ln>
            <a:solidFill>
              <a:srgbClr val="0000CC"/>
            </a:solidFill>
            <a:miter/>
          </a:ln>
        </p:spPr>
        <p:txBody>
          <a:bodyPr lIns="45719" rIns="45719"/>
          <a:lstStyle/>
          <a:p>
            <a:endParaRPr/>
          </a:p>
        </p:txBody>
      </p:sp>
      <p:sp>
        <p:nvSpPr>
          <p:cNvPr id="157" name="Google Shape;110;g34fc7864250_0_113"/>
          <p:cNvSpPr/>
          <p:nvPr/>
        </p:nvSpPr>
        <p:spPr>
          <a:xfrm>
            <a:off x="304800" y="6696409"/>
            <a:ext cx="11570700" cy="16499"/>
          </a:xfrm>
          <a:prstGeom prst="line">
            <a:avLst/>
          </a:prstGeom>
          <a:ln>
            <a:solidFill>
              <a:srgbClr val="0000CC"/>
            </a:solidFill>
            <a:miter/>
          </a:ln>
        </p:spPr>
        <p:txBody>
          <a:bodyPr lIns="45719" rIns="45719"/>
          <a:lstStyle/>
          <a:p>
            <a:endParaRPr/>
          </a:p>
        </p:txBody>
      </p:sp>
      <p:sp>
        <p:nvSpPr>
          <p:cNvPr id="158" name="Google Shape;111;g34fc7864250_0_113"/>
          <p:cNvSpPr/>
          <p:nvPr/>
        </p:nvSpPr>
        <p:spPr>
          <a:xfrm>
            <a:off x="304800" y="6227566"/>
            <a:ext cx="11570701" cy="30902"/>
          </a:xfrm>
          <a:prstGeom prst="line">
            <a:avLst/>
          </a:prstGeom>
          <a:ln>
            <a:solidFill>
              <a:srgbClr val="0000CC"/>
            </a:solidFill>
            <a:miter/>
          </a:ln>
        </p:spPr>
        <p:txBody>
          <a:bodyPr lIns="45719" rIns="45719"/>
          <a:lstStyle/>
          <a:p>
            <a:endParaRPr/>
          </a:p>
        </p:txBody>
      </p:sp>
      <p:sp>
        <p:nvSpPr>
          <p:cNvPr id="159" name="Google Shape;112;g34fc7864250_0_113"/>
          <p:cNvSpPr txBox="1"/>
          <p:nvPr/>
        </p:nvSpPr>
        <p:spPr>
          <a:xfrm>
            <a:off x="8465408" y="295642"/>
            <a:ext cx="3410101" cy="20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50" tIns="18050" rIns="18050" bIns="18050">
            <a:spAutoFit/>
          </a:bodyPr>
          <a:lstStyle/>
          <a:p>
            <a:pPr algn="r">
              <a:lnSpc>
                <a:spcPct val="80000"/>
              </a:lnSpc>
              <a:defRPr sz="1100">
                <a:solidFill>
                  <a:srgbClr val="0000CC"/>
                </a:solidFill>
                <a:latin typeface="Schibsted Grotesk"/>
                <a:ea typeface="Schibsted Grotesk"/>
                <a:cs typeface="Schibsted Grotesk"/>
                <a:sym typeface="Schibsted Grotesk"/>
              </a:defRPr>
            </a:pPr>
            <a:r>
              <a:t>2</a:t>
            </a:r>
            <a:r>
              <a:rPr baseline="30000"/>
              <a:t>nd</a:t>
            </a:r>
            <a:r>
              <a:t> review meeting (RP2) — 15.05.2024</a:t>
            </a:r>
          </a:p>
        </p:txBody>
      </p:sp>
      <p:pic>
        <p:nvPicPr>
          <p:cNvPr id="160" name="Google Shape;113;g34fc7864250_0_113" descr="Google Shape;113;g34fc7864250_0_113"/>
          <p:cNvPicPr>
            <a:picLocks noChangeAspect="1"/>
          </p:cNvPicPr>
          <p:nvPr/>
        </p:nvPicPr>
        <p:blipFill>
          <a:blip r:embed="rId3"/>
          <a:stretch>
            <a:fillRect/>
          </a:stretch>
        </p:blipFill>
        <p:spPr>
          <a:xfrm>
            <a:off x="304800" y="6337032"/>
            <a:ext cx="1505970" cy="280801"/>
          </a:xfrm>
          <a:prstGeom prst="rect">
            <a:avLst/>
          </a:prstGeom>
          <a:ln w="12700">
            <a:miter lim="400000"/>
          </a:ln>
        </p:spPr>
      </p:pic>
      <p:sp>
        <p:nvSpPr>
          <p:cNvPr id="161" name="Google Shape;115;g34fc7864250_0_113"/>
          <p:cNvSpPr txBox="1"/>
          <p:nvPr/>
        </p:nvSpPr>
        <p:spPr>
          <a:xfrm>
            <a:off x="304800" y="264838"/>
            <a:ext cx="5562600" cy="232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75" tIns="33875" rIns="33875" bIns="33875">
            <a:spAutoFit/>
          </a:bodyPr>
          <a:lstStyle>
            <a:lvl1pPr>
              <a:lnSpc>
                <a:spcPct val="115000"/>
              </a:lnSpc>
              <a:spcBef>
                <a:spcPts val="2400"/>
              </a:spcBef>
              <a:defRPr sz="1100">
                <a:solidFill>
                  <a:srgbClr val="0000CC"/>
                </a:solidFill>
                <a:latin typeface="Schibsted Grotesk"/>
                <a:ea typeface="Schibsted Grotesk"/>
                <a:cs typeface="Schibsted Grotesk"/>
                <a:sym typeface="Schibsted Grotesk"/>
              </a:defRPr>
            </a:lvl1pPr>
          </a:lstStyle>
          <a:p>
            <a:r>
              <a:t>Preparatory Phase for the Einstein Telescope Gravitational Wave Observatory</a:t>
            </a:r>
          </a:p>
        </p:txBody>
      </p:sp>
      <p:pic>
        <p:nvPicPr>
          <p:cNvPr id="162" name="Immagine 1" descr="Immagine 1"/>
          <p:cNvPicPr>
            <a:picLocks noChangeAspect="1"/>
          </p:cNvPicPr>
          <p:nvPr/>
        </p:nvPicPr>
        <p:blipFill>
          <a:blip r:embed="rId4"/>
          <a:stretch>
            <a:fillRect/>
          </a:stretch>
        </p:blipFill>
        <p:spPr>
          <a:xfrm>
            <a:off x="1963949" y="1534989"/>
            <a:ext cx="7806902" cy="3547006"/>
          </a:xfrm>
          <a:prstGeom prst="rect">
            <a:avLst/>
          </a:prstGeom>
          <a:ln w="12700">
            <a:miter lim="400000"/>
          </a:ln>
        </p:spPr>
      </p:pic>
      <p:sp>
        <p:nvSpPr>
          <p:cNvPr id="2" name="ZoneTexte 1">
            <a:extLst>
              <a:ext uri="{FF2B5EF4-FFF2-40B4-BE49-F238E27FC236}">
                <a16:creationId xmlns:a16="http://schemas.microsoft.com/office/drawing/2014/main" id="{89AA3AA6-47B7-A7FB-176F-9BA30B06EFC9}"/>
              </a:ext>
            </a:extLst>
          </p:cNvPr>
          <p:cNvSpPr txBox="1"/>
          <p:nvPr/>
        </p:nvSpPr>
        <p:spPr>
          <a:xfrm>
            <a:off x="2635731" y="5266407"/>
            <a:ext cx="6153286"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noProof="0" dirty="0">
                <a:ln>
                  <a:noFill/>
                </a:ln>
                <a:solidFill>
                  <a:srgbClr val="FF0000"/>
                </a:solidFill>
                <a:effectLst/>
                <a:uFillTx/>
                <a:latin typeface="+mn-lt"/>
                <a:ea typeface="+mn-ea"/>
                <a:cs typeface="+mn-cs"/>
                <a:sym typeface="Arial"/>
              </a:rPr>
              <a:t>ET-PP, and consequently WP5, are </a:t>
            </a:r>
            <a:r>
              <a:rPr lang="en-GB" noProof="0" dirty="0">
                <a:solidFill>
                  <a:srgbClr val="FF0000"/>
                </a:solidFill>
              </a:rPr>
              <a:t>included</a:t>
            </a:r>
            <a:r>
              <a:rPr kumimoji="0" lang="en-GB" sz="1400" b="0" i="0" u="none" strike="noStrike" cap="none" spc="0" normalizeH="0" baseline="0" noProof="0" dirty="0">
                <a:ln>
                  <a:noFill/>
                </a:ln>
                <a:solidFill>
                  <a:srgbClr val="FF0000"/>
                </a:solidFill>
                <a:effectLst/>
                <a:uFillTx/>
                <a:latin typeface="+mn-lt"/>
                <a:ea typeface="+mn-ea"/>
                <a:cs typeface="+mn-cs"/>
                <a:sym typeface="Arial"/>
              </a:rPr>
              <a:t> in the ETO organization by the </a:t>
            </a:r>
          </a:p>
          <a:p>
            <a:pPr marL="0" marR="0" indent="0" algn="ctr" defTabSz="914400" rtl="0" fontAlgn="auto" latinLnBrk="0" hangingPunct="0">
              <a:lnSpc>
                <a:spcPct val="100000"/>
              </a:lnSpc>
              <a:spcBef>
                <a:spcPts val="0"/>
              </a:spcBef>
              <a:spcAft>
                <a:spcPts val="0"/>
              </a:spcAft>
              <a:buClrTx/>
              <a:buSzTx/>
              <a:buFontTx/>
              <a:buNone/>
              <a:tabLst/>
            </a:pPr>
            <a:r>
              <a:rPr lang="en-GB" noProof="0" dirty="0">
                <a:solidFill>
                  <a:srgbClr val="FF0000"/>
                </a:solidFill>
              </a:rPr>
              <a:t>integration</a:t>
            </a:r>
            <a:r>
              <a:rPr kumimoji="0" lang="en-GB" sz="1400" b="0" i="0" u="none" strike="noStrike" cap="none" spc="0" normalizeH="0" baseline="0" noProof="0" dirty="0">
                <a:ln>
                  <a:noFill/>
                </a:ln>
                <a:solidFill>
                  <a:srgbClr val="FF0000"/>
                </a:solidFill>
                <a:effectLst/>
                <a:uFillTx/>
                <a:latin typeface="+mn-lt"/>
                <a:ea typeface="+mn-ea"/>
                <a:cs typeface="+mn-cs"/>
                <a:sym typeface="Arial"/>
              </a:rPr>
              <a:t> of the ET-PP </a:t>
            </a:r>
            <a:r>
              <a:rPr lang="en-GB" noProof="0" dirty="0">
                <a:solidFill>
                  <a:srgbClr val="FF0000"/>
                </a:solidFill>
              </a:rPr>
              <a:t>P</a:t>
            </a:r>
            <a:r>
              <a:rPr kumimoji="0" lang="en-GB" sz="1400" b="0" i="0" u="none" strike="noStrike" cap="none" spc="0" normalizeH="0" baseline="0" noProof="0" dirty="0">
                <a:ln>
                  <a:noFill/>
                </a:ln>
                <a:solidFill>
                  <a:srgbClr val="FF0000"/>
                </a:solidFill>
                <a:effectLst/>
                <a:uFillTx/>
                <a:latin typeface="+mn-lt"/>
                <a:ea typeface="+mn-ea"/>
                <a:cs typeface="+mn-cs"/>
                <a:sym typeface="Arial"/>
              </a:rPr>
              <a:t>roject leader in the ETO Directorate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Google Shape;104;g34fc7864250_0_113"/>
          <p:cNvSpPr txBox="1"/>
          <p:nvPr/>
        </p:nvSpPr>
        <p:spPr>
          <a:xfrm>
            <a:off x="7090194" y="6311968"/>
            <a:ext cx="4023301" cy="30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spAutoFit/>
          </a:bodyPr>
          <a:lstStyle/>
          <a:p>
            <a:pPr algn="ctr">
              <a:defRPr i="1">
                <a:solidFill>
                  <a:srgbClr val="888888"/>
                </a:solidFill>
                <a:latin typeface="Calibri"/>
                <a:ea typeface="Calibri"/>
                <a:cs typeface="Calibri"/>
                <a:sym typeface="Calibri"/>
              </a:defRPr>
            </a:pPr>
            <a:r>
              <a:t>Project: 101079696 — ET-PP,  2</a:t>
            </a:r>
            <a:r>
              <a:rPr baseline="30000"/>
              <a:t>nd</a:t>
            </a:r>
            <a:r>
              <a:t> review meeting</a:t>
            </a:r>
          </a:p>
        </p:txBody>
      </p:sp>
      <p:sp>
        <p:nvSpPr>
          <p:cNvPr id="177" name="Google Shape;105;g34fc7864250_0_113"/>
          <p:cNvSpPr txBox="1">
            <a:spLocks noGrp="1"/>
          </p:cNvSpPr>
          <p:nvPr>
            <p:ph type="title"/>
          </p:nvPr>
        </p:nvSpPr>
        <p:spPr>
          <a:xfrm>
            <a:off x="285401" y="579154"/>
            <a:ext cx="10156201" cy="792901"/>
          </a:xfrm>
          <a:prstGeom prst="rect">
            <a:avLst/>
          </a:prstGeom>
        </p:spPr>
        <p:txBody>
          <a:bodyPr/>
          <a:lstStyle>
            <a:lvl1pPr defTabSz="649223">
              <a:defRPr sz="3124"/>
            </a:lvl1pPr>
          </a:lstStyle>
          <a:p>
            <a:r>
              <a:t>WP5: Critical risks, deviations from Annex I, contingency plans</a:t>
            </a:r>
          </a:p>
        </p:txBody>
      </p:sp>
      <p:sp>
        <p:nvSpPr>
          <p:cNvPr id="178" name="Google Shape;107;g34fc7864250_0_113"/>
          <p:cNvSpPr txBox="1">
            <a:spLocks noGrp="1"/>
          </p:cNvSpPr>
          <p:nvPr>
            <p:ph type="sldNum" sz="quarter" idx="4294967295"/>
          </p:nvPr>
        </p:nvSpPr>
        <p:spPr>
          <a:xfrm>
            <a:off x="11693127" y="6292018"/>
            <a:ext cx="194217" cy="307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400"/>
            </a:lvl1pPr>
          </a:lstStyle>
          <a:p>
            <a:fld id="{86CB4B4D-7CA3-9044-876B-883B54F8677D}" type="slidenum">
              <a:rPr/>
              <a:t>5</a:t>
            </a:fld>
            <a:endParaRPr/>
          </a:p>
        </p:txBody>
      </p:sp>
      <p:sp>
        <p:nvSpPr>
          <p:cNvPr id="179" name="Google Shape;108;g34fc7864250_0_113"/>
          <p:cNvSpPr/>
          <p:nvPr/>
        </p:nvSpPr>
        <p:spPr>
          <a:xfrm>
            <a:off x="304800" y="540799"/>
            <a:ext cx="11588700" cy="1"/>
          </a:xfrm>
          <a:prstGeom prst="line">
            <a:avLst/>
          </a:prstGeom>
          <a:ln>
            <a:solidFill>
              <a:srgbClr val="0000CC"/>
            </a:solidFill>
            <a:miter/>
          </a:ln>
        </p:spPr>
        <p:txBody>
          <a:bodyPr lIns="45719" rIns="45719"/>
          <a:lstStyle/>
          <a:p>
            <a:endParaRPr/>
          </a:p>
        </p:txBody>
      </p:sp>
      <p:sp>
        <p:nvSpPr>
          <p:cNvPr id="180" name="Google Shape;109;g34fc7864250_0_113"/>
          <p:cNvSpPr/>
          <p:nvPr/>
        </p:nvSpPr>
        <p:spPr>
          <a:xfrm>
            <a:off x="304800" y="226483"/>
            <a:ext cx="11588700" cy="1"/>
          </a:xfrm>
          <a:prstGeom prst="line">
            <a:avLst/>
          </a:prstGeom>
          <a:ln>
            <a:solidFill>
              <a:srgbClr val="0000CC"/>
            </a:solidFill>
            <a:miter/>
          </a:ln>
        </p:spPr>
        <p:txBody>
          <a:bodyPr lIns="45719" rIns="45719"/>
          <a:lstStyle/>
          <a:p>
            <a:endParaRPr/>
          </a:p>
        </p:txBody>
      </p:sp>
      <p:sp>
        <p:nvSpPr>
          <p:cNvPr id="181" name="Google Shape;110;g34fc7864250_0_113"/>
          <p:cNvSpPr/>
          <p:nvPr/>
        </p:nvSpPr>
        <p:spPr>
          <a:xfrm>
            <a:off x="304800" y="6696409"/>
            <a:ext cx="11570700" cy="16499"/>
          </a:xfrm>
          <a:prstGeom prst="line">
            <a:avLst/>
          </a:prstGeom>
          <a:ln>
            <a:solidFill>
              <a:srgbClr val="0000CC"/>
            </a:solidFill>
            <a:miter/>
          </a:ln>
        </p:spPr>
        <p:txBody>
          <a:bodyPr lIns="45719" rIns="45719"/>
          <a:lstStyle/>
          <a:p>
            <a:endParaRPr/>
          </a:p>
        </p:txBody>
      </p:sp>
      <p:sp>
        <p:nvSpPr>
          <p:cNvPr id="182" name="Google Shape;111;g34fc7864250_0_113"/>
          <p:cNvSpPr/>
          <p:nvPr/>
        </p:nvSpPr>
        <p:spPr>
          <a:xfrm>
            <a:off x="304800" y="6227566"/>
            <a:ext cx="11570701" cy="30902"/>
          </a:xfrm>
          <a:prstGeom prst="line">
            <a:avLst/>
          </a:prstGeom>
          <a:ln>
            <a:solidFill>
              <a:srgbClr val="0000CC"/>
            </a:solidFill>
            <a:miter/>
          </a:ln>
        </p:spPr>
        <p:txBody>
          <a:bodyPr lIns="45719" rIns="45719"/>
          <a:lstStyle/>
          <a:p>
            <a:endParaRPr/>
          </a:p>
        </p:txBody>
      </p:sp>
      <p:sp>
        <p:nvSpPr>
          <p:cNvPr id="183" name="Google Shape;112;g34fc7864250_0_113"/>
          <p:cNvSpPr txBox="1"/>
          <p:nvPr/>
        </p:nvSpPr>
        <p:spPr>
          <a:xfrm>
            <a:off x="8465408" y="295642"/>
            <a:ext cx="3410101" cy="20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50" tIns="18050" rIns="18050" bIns="18050">
            <a:spAutoFit/>
          </a:bodyPr>
          <a:lstStyle/>
          <a:p>
            <a:pPr algn="r">
              <a:lnSpc>
                <a:spcPct val="80000"/>
              </a:lnSpc>
              <a:defRPr sz="1100">
                <a:solidFill>
                  <a:srgbClr val="0000CC"/>
                </a:solidFill>
                <a:latin typeface="Schibsted Grotesk"/>
                <a:ea typeface="Schibsted Grotesk"/>
                <a:cs typeface="Schibsted Grotesk"/>
                <a:sym typeface="Schibsted Grotesk"/>
              </a:defRPr>
            </a:pPr>
            <a:r>
              <a:t>2</a:t>
            </a:r>
            <a:r>
              <a:rPr baseline="30000"/>
              <a:t>nd</a:t>
            </a:r>
            <a:r>
              <a:t> review meeting (RP2) — 15.05.2024</a:t>
            </a:r>
          </a:p>
        </p:txBody>
      </p:sp>
      <p:pic>
        <p:nvPicPr>
          <p:cNvPr id="184" name="Google Shape;113;g34fc7864250_0_113" descr="Google Shape;113;g34fc7864250_0_113"/>
          <p:cNvPicPr>
            <a:picLocks noChangeAspect="1"/>
          </p:cNvPicPr>
          <p:nvPr/>
        </p:nvPicPr>
        <p:blipFill>
          <a:blip r:embed="rId2"/>
          <a:stretch>
            <a:fillRect/>
          </a:stretch>
        </p:blipFill>
        <p:spPr>
          <a:xfrm>
            <a:off x="304800" y="6337032"/>
            <a:ext cx="1505970" cy="280801"/>
          </a:xfrm>
          <a:prstGeom prst="rect">
            <a:avLst/>
          </a:prstGeom>
          <a:ln w="12700">
            <a:miter lim="400000"/>
          </a:ln>
        </p:spPr>
      </p:pic>
      <p:sp>
        <p:nvSpPr>
          <p:cNvPr id="185" name="Google Shape;115;g34fc7864250_0_113"/>
          <p:cNvSpPr txBox="1"/>
          <p:nvPr/>
        </p:nvSpPr>
        <p:spPr>
          <a:xfrm>
            <a:off x="304800" y="264838"/>
            <a:ext cx="5562600" cy="232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75" tIns="33875" rIns="33875" bIns="33875">
            <a:spAutoFit/>
          </a:bodyPr>
          <a:lstStyle>
            <a:lvl1pPr>
              <a:lnSpc>
                <a:spcPct val="115000"/>
              </a:lnSpc>
              <a:spcBef>
                <a:spcPts val="2400"/>
              </a:spcBef>
              <a:defRPr sz="1100">
                <a:solidFill>
                  <a:srgbClr val="0000CC"/>
                </a:solidFill>
                <a:latin typeface="Schibsted Grotesk"/>
                <a:ea typeface="Schibsted Grotesk"/>
                <a:cs typeface="Schibsted Grotesk"/>
                <a:sym typeface="Schibsted Grotesk"/>
              </a:defRPr>
            </a:lvl1pPr>
          </a:lstStyle>
          <a:p>
            <a:r>
              <a:t>Preparatory Phase for the Einstein Telescope Gravitational Wave Observatory</a:t>
            </a:r>
          </a:p>
        </p:txBody>
      </p:sp>
      <p:graphicFrame>
        <p:nvGraphicFramePr>
          <p:cNvPr id="186" name="Tableau 1"/>
          <p:cNvGraphicFramePr/>
          <p:nvPr>
            <p:extLst>
              <p:ext uri="{D42A27DB-BD31-4B8C-83A1-F6EECF244321}">
                <p14:modId xmlns:p14="http://schemas.microsoft.com/office/powerpoint/2010/main" val="4245512808"/>
              </p:ext>
            </p:extLst>
          </p:nvPr>
        </p:nvGraphicFramePr>
        <p:xfrm>
          <a:off x="250121" y="1477298"/>
          <a:ext cx="11691757" cy="4052076"/>
        </p:xfrm>
        <a:graphic>
          <a:graphicData uri="http://schemas.openxmlformats.org/drawingml/2006/table">
            <a:tbl>
              <a:tblPr firstRow="1" bandRow="1">
                <a:tableStyleId>{4C3C2611-4C71-4FC5-86AE-919BDF0F9419}</a:tableStyleId>
              </a:tblPr>
              <a:tblGrid>
                <a:gridCol w="876120">
                  <a:extLst>
                    <a:ext uri="{9D8B030D-6E8A-4147-A177-3AD203B41FA5}">
                      <a16:colId xmlns:a16="http://schemas.microsoft.com/office/drawing/2014/main" val="20000"/>
                    </a:ext>
                  </a:extLst>
                </a:gridCol>
                <a:gridCol w="2464382">
                  <a:extLst>
                    <a:ext uri="{9D8B030D-6E8A-4147-A177-3AD203B41FA5}">
                      <a16:colId xmlns:a16="http://schemas.microsoft.com/office/drawing/2014/main" val="20001"/>
                    </a:ext>
                  </a:extLst>
                </a:gridCol>
                <a:gridCol w="593143">
                  <a:extLst>
                    <a:ext uri="{9D8B030D-6E8A-4147-A177-3AD203B41FA5}">
                      <a16:colId xmlns:a16="http://schemas.microsoft.com/office/drawing/2014/main" val="20002"/>
                    </a:ext>
                  </a:extLst>
                </a:gridCol>
                <a:gridCol w="2557462">
                  <a:extLst>
                    <a:ext uri="{9D8B030D-6E8A-4147-A177-3AD203B41FA5}">
                      <a16:colId xmlns:a16="http://schemas.microsoft.com/office/drawing/2014/main" val="20003"/>
                    </a:ext>
                  </a:extLst>
                </a:gridCol>
                <a:gridCol w="1128713">
                  <a:extLst>
                    <a:ext uri="{9D8B030D-6E8A-4147-A177-3AD203B41FA5}">
                      <a16:colId xmlns:a16="http://schemas.microsoft.com/office/drawing/2014/main" val="20004"/>
                    </a:ext>
                  </a:extLst>
                </a:gridCol>
                <a:gridCol w="1128712">
                  <a:extLst>
                    <a:ext uri="{9D8B030D-6E8A-4147-A177-3AD203B41FA5}">
                      <a16:colId xmlns:a16="http://schemas.microsoft.com/office/drawing/2014/main" val="20005"/>
                    </a:ext>
                  </a:extLst>
                </a:gridCol>
                <a:gridCol w="2943225">
                  <a:extLst>
                    <a:ext uri="{9D8B030D-6E8A-4147-A177-3AD203B41FA5}">
                      <a16:colId xmlns:a16="http://schemas.microsoft.com/office/drawing/2014/main" val="20006"/>
                    </a:ext>
                  </a:extLst>
                </a:gridCol>
              </a:tblGrid>
              <a:tr h="694798">
                <a:tc>
                  <a:txBody>
                    <a:bodyPr/>
                    <a:lstStyle/>
                    <a:p>
                      <a:pPr algn="ctr">
                        <a:defRPr sz="1800" b="0">
                          <a:solidFill>
                            <a:srgbClr val="000000"/>
                          </a:solidFill>
                        </a:defRPr>
                      </a:pPr>
                      <a:r>
                        <a:rPr sz="1400" b="1">
                          <a:solidFill>
                            <a:srgbClr val="FFFFFF"/>
                          </a:solidFill>
                          <a:sym typeface="Arial"/>
                        </a:rPr>
                        <a:t>Risk Number</a:t>
                      </a:r>
                    </a:p>
                  </a:txBody>
                  <a:tcPr marL="45720" marR="45720" horzOverflow="overflow"/>
                </a:tc>
                <a:tc>
                  <a:txBody>
                    <a:bodyPr/>
                    <a:lstStyle/>
                    <a:p>
                      <a:pPr algn="l">
                        <a:defRPr sz="1800" b="0">
                          <a:solidFill>
                            <a:srgbClr val="000000"/>
                          </a:solidFill>
                        </a:defRPr>
                      </a:pPr>
                      <a:r>
                        <a:rPr sz="1400" b="1" dirty="0">
                          <a:solidFill>
                            <a:srgbClr val="FFFFFF"/>
                          </a:solidFill>
                          <a:sym typeface="Arial"/>
                        </a:rPr>
                        <a:t>Description of the risk</a:t>
                      </a:r>
                    </a:p>
                  </a:txBody>
                  <a:tcPr marL="45720" marR="45720" horzOverflow="overflow"/>
                </a:tc>
                <a:tc>
                  <a:txBody>
                    <a:bodyPr/>
                    <a:lstStyle/>
                    <a:p>
                      <a:pPr algn="ctr">
                        <a:defRPr sz="1800" b="0">
                          <a:solidFill>
                            <a:srgbClr val="000000"/>
                          </a:solidFill>
                        </a:defRPr>
                      </a:pPr>
                      <a:r>
                        <a:rPr sz="1400" b="1">
                          <a:solidFill>
                            <a:srgbClr val="FFFFFF"/>
                          </a:solidFill>
                          <a:sym typeface="Arial"/>
                        </a:rPr>
                        <a:t>WP</a:t>
                      </a:r>
                    </a:p>
                  </a:txBody>
                  <a:tcPr marL="45720" marR="45720" horzOverflow="overflow"/>
                </a:tc>
                <a:tc>
                  <a:txBody>
                    <a:bodyPr/>
                    <a:lstStyle/>
                    <a:p>
                      <a:pPr algn="l">
                        <a:defRPr sz="1800" b="0">
                          <a:solidFill>
                            <a:srgbClr val="000000"/>
                          </a:solidFill>
                        </a:defRPr>
                      </a:pPr>
                      <a:r>
                        <a:rPr sz="1400" b="1">
                          <a:solidFill>
                            <a:srgbClr val="FFFFFF"/>
                          </a:solidFill>
                          <a:sym typeface="Arial"/>
                        </a:rPr>
                        <a:t>Proposed risk-mitigation measures</a:t>
                      </a:r>
                    </a:p>
                  </a:txBody>
                  <a:tcPr marL="45720" marR="45720" horzOverflow="overflow"/>
                </a:tc>
                <a:tc>
                  <a:txBody>
                    <a:bodyPr/>
                    <a:lstStyle/>
                    <a:p>
                      <a:pPr algn="ctr">
                        <a:defRPr sz="1800" b="0">
                          <a:solidFill>
                            <a:srgbClr val="000000"/>
                          </a:solidFill>
                        </a:defRPr>
                      </a:pPr>
                      <a:r>
                        <a:rPr sz="1400" b="1">
                          <a:solidFill>
                            <a:srgbClr val="FFFFFF"/>
                          </a:solidFill>
                          <a:sym typeface="Arial"/>
                        </a:rPr>
                        <a:t>Did your risk materialise ?</a:t>
                      </a:r>
                    </a:p>
                  </a:txBody>
                  <a:tcPr marL="45720" marR="45720" horzOverflow="overflow"/>
                </a:tc>
                <a:tc>
                  <a:txBody>
                    <a:bodyPr/>
                    <a:lstStyle/>
                    <a:p>
                      <a:pPr algn="ctr">
                        <a:defRPr sz="1800" b="0">
                          <a:solidFill>
                            <a:srgbClr val="000000"/>
                          </a:solidFill>
                        </a:defRPr>
                      </a:pPr>
                      <a:r>
                        <a:rPr sz="1400" b="1" dirty="0">
                          <a:solidFill>
                            <a:srgbClr val="FFFFFF"/>
                          </a:solidFill>
                          <a:sym typeface="Arial"/>
                        </a:rPr>
                        <a:t>Did y</a:t>
                      </a:r>
                      <a:r>
                        <a:rPr lang="fr-FR" sz="1400" b="1" dirty="0">
                          <a:solidFill>
                            <a:srgbClr val="FFFFFF"/>
                          </a:solidFill>
                          <a:sym typeface="Arial"/>
                        </a:rPr>
                        <a:t>ou</a:t>
                      </a:r>
                      <a:r>
                        <a:rPr sz="1400" b="1" dirty="0">
                          <a:solidFill>
                            <a:srgbClr val="FFFFFF"/>
                          </a:solidFill>
                          <a:sym typeface="Arial"/>
                        </a:rPr>
                        <a:t> apply risk mitigation measure ?</a:t>
                      </a:r>
                    </a:p>
                  </a:txBody>
                  <a:tcPr marL="45720" marR="45720" horzOverflow="overflow"/>
                </a:tc>
                <a:tc>
                  <a:txBody>
                    <a:bodyPr/>
                    <a:lstStyle/>
                    <a:p>
                      <a:pPr algn="l">
                        <a:defRPr sz="1800" b="0">
                          <a:solidFill>
                            <a:srgbClr val="000000"/>
                          </a:solidFill>
                        </a:defRPr>
                      </a:pPr>
                      <a:r>
                        <a:rPr sz="1400" b="1">
                          <a:solidFill>
                            <a:srgbClr val="FFFFFF"/>
                          </a:solidFill>
                          <a:sym typeface="Arial"/>
                        </a:rPr>
                        <a:t>Comments</a:t>
                      </a:r>
                    </a:p>
                  </a:txBody>
                  <a:tcPr marL="45720" marR="45720" horzOverflow="overflow"/>
                </a:tc>
                <a:extLst>
                  <a:ext uri="{0D108BD9-81ED-4DB2-BD59-A6C34878D82A}">
                    <a16:rowId xmlns:a16="http://schemas.microsoft.com/office/drawing/2014/main" val="10000"/>
                  </a:ext>
                </a:extLst>
              </a:tr>
              <a:tr h="1522236">
                <a:tc>
                  <a:txBody>
                    <a:bodyPr/>
                    <a:lstStyle/>
                    <a:p>
                      <a:pPr algn="ctr">
                        <a:defRPr sz="1800"/>
                      </a:pPr>
                      <a:r>
                        <a:rPr sz="1400">
                          <a:sym typeface="Arial"/>
                        </a:rPr>
                        <a:t>1</a:t>
                      </a:r>
                    </a:p>
                  </a:txBody>
                  <a:tcPr marL="45720" marR="45720" horzOverflow="overflow"/>
                </a:tc>
                <a:tc>
                  <a:txBody>
                    <a:bodyPr/>
                    <a:lstStyle/>
                    <a:p>
                      <a:pPr algn="l">
                        <a:defRPr sz="1800"/>
                      </a:pPr>
                      <a:r>
                        <a:rPr sz="1400" dirty="0">
                          <a:sym typeface="Arial"/>
                        </a:rPr>
                        <a:t>Delay in completing process for new full-time engineering positions (low, medium)</a:t>
                      </a:r>
                    </a:p>
                  </a:txBody>
                  <a:tcPr marL="45720" marR="45720" horzOverflow="overflow"/>
                </a:tc>
                <a:tc>
                  <a:txBody>
                    <a:bodyPr/>
                    <a:lstStyle/>
                    <a:p>
                      <a:pPr algn="ctr">
                        <a:defRPr sz="1800"/>
                      </a:pPr>
                      <a:r>
                        <a:rPr sz="1400">
                          <a:sym typeface="Arial"/>
                        </a:rPr>
                        <a:t>5</a:t>
                      </a:r>
                    </a:p>
                  </a:txBody>
                  <a:tcPr marL="45720" marR="45720" horzOverflow="overflow"/>
                </a:tc>
                <a:tc>
                  <a:txBody>
                    <a:bodyPr/>
                    <a:lstStyle/>
                    <a:p>
                      <a:pPr algn="l">
                        <a:defRPr sz="1800"/>
                      </a:pPr>
                      <a:r>
                        <a:rPr sz="1400">
                          <a:sym typeface="Arial"/>
                        </a:rPr>
                        <a:t>Assign existing part-time personal from partner institutes to assist in the start-up phase</a:t>
                      </a:r>
                    </a:p>
                  </a:txBody>
                  <a:tcPr marL="45720" marR="45720" horzOverflow="overflow"/>
                </a:tc>
                <a:tc>
                  <a:txBody>
                    <a:bodyPr/>
                    <a:lstStyle/>
                    <a:p>
                      <a:pPr algn="l">
                        <a:defRPr sz="1800"/>
                      </a:pPr>
                      <a:r>
                        <a:rPr sz="1400">
                          <a:sym typeface="Arial"/>
                        </a:rPr>
                        <a:t>YES</a:t>
                      </a:r>
                    </a:p>
                  </a:txBody>
                  <a:tcPr marL="45720" marR="45720" horzOverflow="overflow"/>
                </a:tc>
                <a:tc>
                  <a:txBody>
                    <a:bodyPr/>
                    <a:lstStyle/>
                    <a:p>
                      <a:pPr algn="l">
                        <a:defRPr sz="1800"/>
                      </a:pPr>
                      <a:r>
                        <a:rPr sz="1400">
                          <a:sym typeface="Arial"/>
                        </a:rPr>
                        <a:t>YES</a:t>
                      </a:r>
                    </a:p>
                  </a:txBody>
                  <a:tcPr marL="45720" marR="45720" horzOverflow="overflow"/>
                </a:tc>
                <a:tc>
                  <a:txBody>
                    <a:bodyPr/>
                    <a:lstStyle/>
                    <a:p>
                      <a:pPr>
                        <a:defRPr>
                          <a:sym typeface="Arial"/>
                        </a:defRPr>
                      </a:pPr>
                      <a:endParaRPr sz="1400"/>
                    </a:p>
                  </a:txBody>
                  <a:tcPr marL="45720" marR="45720" horzOverflow="overflow"/>
                </a:tc>
                <a:extLst>
                  <a:ext uri="{0D108BD9-81ED-4DB2-BD59-A6C34878D82A}">
                    <a16:rowId xmlns:a16="http://schemas.microsoft.com/office/drawing/2014/main" val="10001"/>
                  </a:ext>
                </a:extLst>
              </a:tr>
              <a:tr h="1522236">
                <a:tc>
                  <a:txBody>
                    <a:bodyPr/>
                    <a:lstStyle/>
                    <a:p>
                      <a:pPr algn="ctr">
                        <a:defRPr sz="1800"/>
                      </a:pPr>
                      <a:r>
                        <a:rPr sz="1400">
                          <a:sym typeface="Arial"/>
                        </a:rPr>
                        <a:t>2</a:t>
                      </a:r>
                    </a:p>
                  </a:txBody>
                  <a:tcPr marL="45720" marR="45720" horzOverflow="overflow"/>
                </a:tc>
                <a:tc>
                  <a:txBody>
                    <a:bodyPr/>
                    <a:lstStyle/>
                    <a:p>
                      <a:pPr algn="l">
                        <a:defRPr sz="1800"/>
                      </a:pPr>
                      <a:r>
                        <a:rPr sz="1400">
                          <a:sym typeface="Arial"/>
                        </a:rPr>
                        <a:t>Difficulty to find personnel in the participant institutions for the leadership and the collaborator positions required for the Project Office and the Engineering Department (low, medium)</a:t>
                      </a:r>
                    </a:p>
                  </a:txBody>
                  <a:tcPr marL="45720" marR="45720" horzOverflow="overflow"/>
                </a:tc>
                <a:tc>
                  <a:txBody>
                    <a:bodyPr/>
                    <a:lstStyle/>
                    <a:p>
                      <a:pPr algn="ctr">
                        <a:defRPr sz="1800"/>
                      </a:pPr>
                      <a:r>
                        <a:rPr sz="1400">
                          <a:sym typeface="Arial"/>
                        </a:rPr>
                        <a:t>5</a:t>
                      </a:r>
                    </a:p>
                  </a:txBody>
                  <a:tcPr marL="45720" marR="45720" horzOverflow="overflow"/>
                </a:tc>
                <a:tc>
                  <a:txBody>
                    <a:bodyPr/>
                    <a:lstStyle/>
                    <a:p>
                      <a:pPr algn="l">
                        <a:defRPr sz="1800"/>
                      </a:pPr>
                      <a:r>
                        <a:rPr sz="1400">
                          <a:sym typeface="Arial"/>
                        </a:rPr>
                        <a:t>Provide temporary support from the collaboration and invite experts from external institutes</a:t>
                      </a:r>
                    </a:p>
                  </a:txBody>
                  <a:tcPr marL="45720" marR="45720" horzOverflow="overflow"/>
                </a:tc>
                <a:tc>
                  <a:txBody>
                    <a:bodyPr/>
                    <a:lstStyle/>
                    <a:p>
                      <a:pPr algn="l">
                        <a:defRPr sz="1800"/>
                      </a:pPr>
                      <a:r>
                        <a:rPr sz="1400">
                          <a:sym typeface="Arial"/>
                        </a:rPr>
                        <a:t>YES</a:t>
                      </a:r>
                    </a:p>
                  </a:txBody>
                  <a:tcPr marL="45720" marR="45720" horzOverflow="overflow"/>
                </a:tc>
                <a:tc>
                  <a:txBody>
                    <a:bodyPr/>
                    <a:lstStyle/>
                    <a:p>
                      <a:pPr algn="l">
                        <a:defRPr sz="1800"/>
                      </a:pPr>
                      <a:r>
                        <a:rPr sz="1400">
                          <a:sym typeface="Arial"/>
                        </a:rPr>
                        <a:t>NO</a:t>
                      </a:r>
                    </a:p>
                  </a:txBody>
                  <a:tcPr marL="45720" marR="45720" horzOverflow="overflow"/>
                </a:tc>
                <a:tc>
                  <a:txBody>
                    <a:bodyPr/>
                    <a:lstStyle/>
                    <a:p>
                      <a:pPr algn="l">
                        <a:defRPr sz="1800"/>
                      </a:pPr>
                      <a:r>
                        <a:rPr sz="1400" dirty="0">
                          <a:sym typeface="Arial"/>
                        </a:rPr>
                        <a:t>This worked for the Engineering Department with the collaboration agreement with CERN, but not in the Project Office</a:t>
                      </a:r>
                    </a:p>
                  </a:txBody>
                  <a:tcPr marL="45720" marR="45720" horzOverflow="overflow"/>
                </a:tc>
                <a:extLst>
                  <a:ext uri="{0D108BD9-81ED-4DB2-BD59-A6C34878D82A}">
                    <a16:rowId xmlns:a16="http://schemas.microsoft.com/office/drawing/2014/main" val="10002"/>
                  </a:ext>
                </a:extLst>
              </a:tr>
            </a:tbl>
          </a:graphicData>
        </a:graphic>
      </p:graphicFrame>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5E863-CB46-F69B-CA14-421219A81C5E}"/>
            </a:ext>
          </a:extLst>
        </p:cNvPr>
        <p:cNvGrpSpPr/>
        <p:nvPr/>
      </p:nvGrpSpPr>
      <p:grpSpPr>
        <a:xfrm>
          <a:off x="0" y="0"/>
          <a:ext cx="0" cy="0"/>
          <a:chOff x="0" y="0"/>
          <a:chExt cx="0" cy="0"/>
        </a:xfrm>
      </p:grpSpPr>
      <p:sp>
        <p:nvSpPr>
          <p:cNvPr id="188" name="Google Shape;104;g34fc7864250_0_113">
            <a:extLst>
              <a:ext uri="{FF2B5EF4-FFF2-40B4-BE49-F238E27FC236}">
                <a16:creationId xmlns:a16="http://schemas.microsoft.com/office/drawing/2014/main" id="{5F060FC4-8335-646E-1BD4-AE55C9864EDE}"/>
              </a:ext>
            </a:extLst>
          </p:cNvPr>
          <p:cNvSpPr txBox="1"/>
          <p:nvPr/>
        </p:nvSpPr>
        <p:spPr>
          <a:xfrm>
            <a:off x="7090194" y="6311968"/>
            <a:ext cx="4023301" cy="30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spAutoFit/>
          </a:bodyPr>
          <a:lstStyle/>
          <a:p>
            <a:pPr algn="ctr">
              <a:defRPr i="1">
                <a:solidFill>
                  <a:srgbClr val="888888"/>
                </a:solidFill>
                <a:latin typeface="Calibri"/>
                <a:ea typeface="Calibri"/>
                <a:cs typeface="Calibri"/>
                <a:sym typeface="Calibri"/>
              </a:defRPr>
            </a:pPr>
            <a:r>
              <a:t>Project: 101079696 — ET-PP,  2</a:t>
            </a:r>
            <a:r>
              <a:rPr baseline="30000"/>
              <a:t>nd</a:t>
            </a:r>
            <a:r>
              <a:t> review meeting</a:t>
            </a:r>
          </a:p>
        </p:txBody>
      </p:sp>
      <p:sp>
        <p:nvSpPr>
          <p:cNvPr id="189" name="Google Shape;105;g34fc7864250_0_113">
            <a:extLst>
              <a:ext uri="{FF2B5EF4-FFF2-40B4-BE49-F238E27FC236}">
                <a16:creationId xmlns:a16="http://schemas.microsoft.com/office/drawing/2014/main" id="{87FBA164-A942-309F-CACD-582AAD6BDE1A}"/>
              </a:ext>
            </a:extLst>
          </p:cNvPr>
          <p:cNvSpPr txBox="1">
            <a:spLocks noGrp="1"/>
          </p:cNvSpPr>
          <p:nvPr>
            <p:ph type="title"/>
          </p:nvPr>
        </p:nvSpPr>
        <p:spPr>
          <a:xfrm>
            <a:off x="285401" y="579155"/>
            <a:ext cx="10156201" cy="792901"/>
          </a:xfrm>
          <a:prstGeom prst="rect">
            <a:avLst/>
          </a:prstGeom>
        </p:spPr>
        <p:txBody>
          <a:bodyPr/>
          <a:lstStyle>
            <a:lvl1pPr defTabSz="649223">
              <a:defRPr sz="3124"/>
            </a:lvl1pPr>
          </a:lstStyle>
          <a:p>
            <a:r>
              <a:t>WP5: Critical risks, deviations from Annex I, contingency plans</a:t>
            </a:r>
          </a:p>
        </p:txBody>
      </p:sp>
      <p:sp>
        <p:nvSpPr>
          <p:cNvPr id="190" name="Google Shape;107;g34fc7864250_0_113">
            <a:extLst>
              <a:ext uri="{FF2B5EF4-FFF2-40B4-BE49-F238E27FC236}">
                <a16:creationId xmlns:a16="http://schemas.microsoft.com/office/drawing/2014/main" id="{838DA8E1-CD53-3188-4C08-E650C58608F3}"/>
              </a:ext>
            </a:extLst>
          </p:cNvPr>
          <p:cNvSpPr txBox="1">
            <a:spLocks noGrp="1"/>
          </p:cNvSpPr>
          <p:nvPr>
            <p:ph type="sldNum" sz="quarter" idx="4294967295"/>
          </p:nvPr>
        </p:nvSpPr>
        <p:spPr>
          <a:xfrm>
            <a:off x="11693127" y="6292018"/>
            <a:ext cx="194217" cy="307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400"/>
            </a:lvl1pPr>
          </a:lstStyle>
          <a:p>
            <a:fld id="{86CB4B4D-7CA3-9044-876B-883B54F8677D}" type="slidenum">
              <a:rPr/>
              <a:t>6</a:t>
            </a:fld>
            <a:endParaRPr/>
          </a:p>
        </p:txBody>
      </p:sp>
      <p:sp>
        <p:nvSpPr>
          <p:cNvPr id="191" name="Google Shape;108;g34fc7864250_0_113">
            <a:extLst>
              <a:ext uri="{FF2B5EF4-FFF2-40B4-BE49-F238E27FC236}">
                <a16:creationId xmlns:a16="http://schemas.microsoft.com/office/drawing/2014/main" id="{38A1638B-E460-B78E-32C6-BACED4ACEFEB}"/>
              </a:ext>
            </a:extLst>
          </p:cNvPr>
          <p:cNvSpPr/>
          <p:nvPr/>
        </p:nvSpPr>
        <p:spPr>
          <a:xfrm>
            <a:off x="304800" y="540799"/>
            <a:ext cx="11588700" cy="1"/>
          </a:xfrm>
          <a:prstGeom prst="line">
            <a:avLst/>
          </a:prstGeom>
          <a:ln>
            <a:solidFill>
              <a:srgbClr val="0000CC"/>
            </a:solidFill>
            <a:miter/>
          </a:ln>
        </p:spPr>
        <p:txBody>
          <a:bodyPr lIns="45719" rIns="45719"/>
          <a:lstStyle/>
          <a:p>
            <a:endParaRPr/>
          </a:p>
        </p:txBody>
      </p:sp>
      <p:sp>
        <p:nvSpPr>
          <p:cNvPr id="192" name="Google Shape;109;g34fc7864250_0_113">
            <a:extLst>
              <a:ext uri="{FF2B5EF4-FFF2-40B4-BE49-F238E27FC236}">
                <a16:creationId xmlns:a16="http://schemas.microsoft.com/office/drawing/2014/main" id="{4B8969DC-D12C-655D-3FE3-4ED513319C1C}"/>
              </a:ext>
            </a:extLst>
          </p:cNvPr>
          <p:cNvSpPr/>
          <p:nvPr/>
        </p:nvSpPr>
        <p:spPr>
          <a:xfrm>
            <a:off x="304800" y="226483"/>
            <a:ext cx="11588700" cy="1"/>
          </a:xfrm>
          <a:prstGeom prst="line">
            <a:avLst/>
          </a:prstGeom>
          <a:ln>
            <a:solidFill>
              <a:srgbClr val="0000CC"/>
            </a:solidFill>
            <a:miter/>
          </a:ln>
        </p:spPr>
        <p:txBody>
          <a:bodyPr lIns="45719" rIns="45719"/>
          <a:lstStyle/>
          <a:p>
            <a:endParaRPr/>
          </a:p>
        </p:txBody>
      </p:sp>
      <p:sp>
        <p:nvSpPr>
          <p:cNvPr id="193" name="Google Shape;110;g34fc7864250_0_113">
            <a:extLst>
              <a:ext uri="{FF2B5EF4-FFF2-40B4-BE49-F238E27FC236}">
                <a16:creationId xmlns:a16="http://schemas.microsoft.com/office/drawing/2014/main" id="{CD316981-2FAE-43C1-A47C-20830E4B4C85}"/>
              </a:ext>
            </a:extLst>
          </p:cNvPr>
          <p:cNvSpPr/>
          <p:nvPr/>
        </p:nvSpPr>
        <p:spPr>
          <a:xfrm>
            <a:off x="304800" y="6696409"/>
            <a:ext cx="11570700" cy="16499"/>
          </a:xfrm>
          <a:prstGeom prst="line">
            <a:avLst/>
          </a:prstGeom>
          <a:ln>
            <a:solidFill>
              <a:srgbClr val="0000CC"/>
            </a:solidFill>
            <a:miter/>
          </a:ln>
        </p:spPr>
        <p:txBody>
          <a:bodyPr lIns="45719" rIns="45719"/>
          <a:lstStyle/>
          <a:p>
            <a:endParaRPr/>
          </a:p>
        </p:txBody>
      </p:sp>
      <p:sp>
        <p:nvSpPr>
          <p:cNvPr id="194" name="Google Shape;111;g34fc7864250_0_113">
            <a:extLst>
              <a:ext uri="{FF2B5EF4-FFF2-40B4-BE49-F238E27FC236}">
                <a16:creationId xmlns:a16="http://schemas.microsoft.com/office/drawing/2014/main" id="{1AE55383-5CFD-0F40-7F47-751C558497D9}"/>
              </a:ext>
            </a:extLst>
          </p:cNvPr>
          <p:cNvSpPr/>
          <p:nvPr/>
        </p:nvSpPr>
        <p:spPr>
          <a:xfrm>
            <a:off x="304800" y="6227566"/>
            <a:ext cx="11570701" cy="30902"/>
          </a:xfrm>
          <a:prstGeom prst="line">
            <a:avLst/>
          </a:prstGeom>
          <a:ln>
            <a:solidFill>
              <a:srgbClr val="0000CC"/>
            </a:solidFill>
            <a:miter/>
          </a:ln>
        </p:spPr>
        <p:txBody>
          <a:bodyPr lIns="45719" rIns="45719"/>
          <a:lstStyle/>
          <a:p>
            <a:endParaRPr/>
          </a:p>
        </p:txBody>
      </p:sp>
      <p:sp>
        <p:nvSpPr>
          <p:cNvPr id="195" name="Google Shape;112;g34fc7864250_0_113">
            <a:extLst>
              <a:ext uri="{FF2B5EF4-FFF2-40B4-BE49-F238E27FC236}">
                <a16:creationId xmlns:a16="http://schemas.microsoft.com/office/drawing/2014/main" id="{EF5B4016-BEA0-D1A5-93DD-A2636B93DA79}"/>
              </a:ext>
            </a:extLst>
          </p:cNvPr>
          <p:cNvSpPr txBox="1"/>
          <p:nvPr/>
        </p:nvSpPr>
        <p:spPr>
          <a:xfrm>
            <a:off x="8465408" y="295642"/>
            <a:ext cx="3410101" cy="20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50" tIns="18050" rIns="18050" bIns="18050">
            <a:spAutoFit/>
          </a:bodyPr>
          <a:lstStyle/>
          <a:p>
            <a:pPr algn="r">
              <a:lnSpc>
                <a:spcPct val="80000"/>
              </a:lnSpc>
              <a:defRPr sz="1100">
                <a:solidFill>
                  <a:srgbClr val="0000CC"/>
                </a:solidFill>
                <a:latin typeface="Schibsted Grotesk"/>
                <a:ea typeface="Schibsted Grotesk"/>
                <a:cs typeface="Schibsted Grotesk"/>
                <a:sym typeface="Schibsted Grotesk"/>
              </a:defRPr>
            </a:pPr>
            <a:r>
              <a:t>2</a:t>
            </a:r>
            <a:r>
              <a:rPr baseline="30000"/>
              <a:t>nd</a:t>
            </a:r>
            <a:r>
              <a:t> review meeting (RP2) — 15.05.2024</a:t>
            </a:r>
          </a:p>
        </p:txBody>
      </p:sp>
      <p:pic>
        <p:nvPicPr>
          <p:cNvPr id="196" name="Google Shape;113;g34fc7864250_0_113" descr="Google Shape;113;g34fc7864250_0_113">
            <a:extLst>
              <a:ext uri="{FF2B5EF4-FFF2-40B4-BE49-F238E27FC236}">
                <a16:creationId xmlns:a16="http://schemas.microsoft.com/office/drawing/2014/main" id="{E1E321D9-E7A7-F829-C497-6171E548F6D8}"/>
              </a:ext>
            </a:extLst>
          </p:cNvPr>
          <p:cNvPicPr>
            <a:picLocks noChangeAspect="1"/>
          </p:cNvPicPr>
          <p:nvPr/>
        </p:nvPicPr>
        <p:blipFill>
          <a:blip r:embed="rId2"/>
          <a:stretch>
            <a:fillRect/>
          </a:stretch>
        </p:blipFill>
        <p:spPr>
          <a:xfrm>
            <a:off x="304800" y="6337032"/>
            <a:ext cx="1505970" cy="280801"/>
          </a:xfrm>
          <a:prstGeom prst="rect">
            <a:avLst/>
          </a:prstGeom>
          <a:ln w="12700">
            <a:miter lim="400000"/>
          </a:ln>
        </p:spPr>
      </p:pic>
      <p:sp>
        <p:nvSpPr>
          <p:cNvPr id="197" name="Google Shape;115;g34fc7864250_0_113">
            <a:extLst>
              <a:ext uri="{FF2B5EF4-FFF2-40B4-BE49-F238E27FC236}">
                <a16:creationId xmlns:a16="http://schemas.microsoft.com/office/drawing/2014/main" id="{CB7AB446-48E7-7F24-84A3-05EA0EDBD35A}"/>
              </a:ext>
            </a:extLst>
          </p:cNvPr>
          <p:cNvSpPr txBox="1"/>
          <p:nvPr/>
        </p:nvSpPr>
        <p:spPr>
          <a:xfrm>
            <a:off x="304800" y="264838"/>
            <a:ext cx="5562600" cy="232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75" tIns="33875" rIns="33875" bIns="33875">
            <a:spAutoFit/>
          </a:bodyPr>
          <a:lstStyle>
            <a:lvl1pPr>
              <a:lnSpc>
                <a:spcPct val="115000"/>
              </a:lnSpc>
              <a:spcBef>
                <a:spcPts val="2400"/>
              </a:spcBef>
              <a:defRPr sz="1100">
                <a:solidFill>
                  <a:srgbClr val="0000CC"/>
                </a:solidFill>
                <a:latin typeface="Schibsted Grotesk"/>
                <a:ea typeface="Schibsted Grotesk"/>
                <a:cs typeface="Schibsted Grotesk"/>
                <a:sym typeface="Schibsted Grotesk"/>
              </a:defRPr>
            </a:lvl1pPr>
          </a:lstStyle>
          <a:p>
            <a:r>
              <a:t>Preparatory Phase for the Einstein Telescope Gravitational Wave Observatory</a:t>
            </a:r>
          </a:p>
        </p:txBody>
      </p:sp>
      <p:graphicFrame>
        <p:nvGraphicFramePr>
          <p:cNvPr id="198" name="Tableau 1">
            <a:extLst>
              <a:ext uri="{FF2B5EF4-FFF2-40B4-BE49-F238E27FC236}">
                <a16:creationId xmlns:a16="http://schemas.microsoft.com/office/drawing/2014/main" id="{85D1344B-327E-BBB7-44BD-2F926E441007}"/>
              </a:ext>
            </a:extLst>
          </p:cNvPr>
          <p:cNvGraphicFramePr/>
          <p:nvPr>
            <p:extLst>
              <p:ext uri="{D42A27DB-BD31-4B8C-83A1-F6EECF244321}">
                <p14:modId xmlns:p14="http://schemas.microsoft.com/office/powerpoint/2010/main" val="1072836005"/>
              </p:ext>
            </p:extLst>
          </p:nvPr>
        </p:nvGraphicFramePr>
        <p:xfrm>
          <a:off x="250121" y="1477298"/>
          <a:ext cx="11691757" cy="4052076"/>
        </p:xfrm>
        <a:graphic>
          <a:graphicData uri="http://schemas.openxmlformats.org/drawingml/2006/table">
            <a:tbl>
              <a:tblPr firstRow="1" bandRow="1">
                <a:tableStyleId>{4C3C2611-4C71-4FC5-86AE-919BDF0F9419}</a:tableStyleId>
              </a:tblPr>
              <a:tblGrid>
                <a:gridCol w="876120">
                  <a:extLst>
                    <a:ext uri="{9D8B030D-6E8A-4147-A177-3AD203B41FA5}">
                      <a16:colId xmlns:a16="http://schemas.microsoft.com/office/drawing/2014/main" val="20000"/>
                    </a:ext>
                  </a:extLst>
                </a:gridCol>
                <a:gridCol w="2464382">
                  <a:extLst>
                    <a:ext uri="{9D8B030D-6E8A-4147-A177-3AD203B41FA5}">
                      <a16:colId xmlns:a16="http://schemas.microsoft.com/office/drawing/2014/main" val="20001"/>
                    </a:ext>
                  </a:extLst>
                </a:gridCol>
                <a:gridCol w="593143">
                  <a:extLst>
                    <a:ext uri="{9D8B030D-6E8A-4147-A177-3AD203B41FA5}">
                      <a16:colId xmlns:a16="http://schemas.microsoft.com/office/drawing/2014/main" val="20002"/>
                    </a:ext>
                  </a:extLst>
                </a:gridCol>
                <a:gridCol w="2557462">
                  <a:extLst>
                    <a:ext uri="{9D8B030D-6E8A-4147-A177-3AD203B41FA5}">
                      <a16:colId xmlns:a16="http://schemas.microsoft.com/office/drawing/2014/main" val="20003"/>
                    </a:ext>
                  </a:extLst>
                </a:gridCol>
                <a:gridCol w="1128713">
                  <a:extLst>
                    <a:ext uri="{9D8B030D-6E8A-4147-A177-3AD203B41FA5}">
                      <a16:colId xmlns:a16="http://schemas.microsoft.com/office/drawing/2014/main" val="20004"/>
                    </a:ext>
                  </a:extLst>
                </a:gridCol>
                <a:gridCol w="1128712">
                  <a:extLst>
                    <a:ext uri="{9D8B030D-6E8A-4147-A177-3AD203B41FA5}">
                      <a16:colId xmlns:a16="http://schemas.microsoft.com/office/drawing/2014/main" val="20005"/>
                    </a:ext>
                  </a:extLst>
                </a:gridCol>
                <a:gridCol w="2943225">
                  <a:extLst>
                    <a:ext uri="{9D8B030D-6E8A-4147-A177-3AD203B41FA5}">
                      <a16:colId xmlns:a16="http://schemas.microsoft.com/office/drawing/2014/main" val="20006"/>
                    </a:ext>
                  </a:extLst>
                </a:gridCol>
              </a:tblGrid>
              <a:tr h="694798">
                <a:tc>
                  <a:txBody>
                    <a:bodyPr/>
                    <a:lstStyle/>
                    <a:p>
                      <a:pPr algn="ctr">
                        <a:defRPr sz="1800" b="0">
                          <a:solidFill>
                            <a:srgbClr val="000000"/>
                          </a:solidFill>
                        </a:defRPr>
                      </a:pPr>
                      <a:r>
                        <a:rPr sz="1400" b="1">
                          <a:solidFill>
                            <a:srgbClr val="FFFFFF"/>
                          </a:solidFill>
                          <a:sym typeface="Arial"/>
                        </a:rPr>
                        <a:t>Risk Number</a:t>
                      </a:r>
                    </a:p>
                  </a:txBody>
                  <a:tcPr marL="45720" marR="45720" horzOverflow="overflow"/>
                </a:tc>
                <a:tc>
                  <a:txBody>
                    <a:bodyPr/>
                    <a:lstStyle/>
                    <a:p>
                      <a:pPr algn="l">
                        <a:defRPr sz="1800" b="0">
                          <a:solidFill>
                            <a:srgbClr val="000000"/>
                          </a:solidFill>
                        </a:defRPr>
                      </a:pPr>
                      <a:r>
                        <a:rPr sz="1400" b="1">
                          <a:solidFill>
                            <a:srgbClr val="FFFFFF"/>
                          </a:solidFill>
                          <a:sym typeface="Arial"/>
                        </a:rPr>
                        <a:t>Description of the risk</a:t>
                      </a:r>
                    </a:p>
                  </a:txBody>
                  <a:tcPr marL="45720" marR="45720" horzOverflow="overflow"/>
                </a:tc>
                <a:tc>
                  <a:txBody>
                    <a:bodyPr/>
                    <a:lstStyle/>
                    <a:p>
                      <a:pPr algn="ctr">
                        <a:defRPr sz="1800" b="0">
                          <a:solidFill>
                            <a:srgbClr val="000000"/>
                          </a:solidFill>
                        </a:defRPr>
                      </a:pPr>
                      <a:r>
                        <a:rPr sz="1400" b="1">
                          <a:solidFill>
                            <a:srgbClr val="FFFFFF"/>
                          </a:solidFill>
                          <a:sym typeface="Arial"/>
                        </a:rPr>
                        <a:t>WP</a:t>
                      </a:r>
                    </a:p>
                  </a:txBody>
                  <a:tcPr marL="45720" marR="45720" horzOverflow="overflow"/>
                </a:tc>
                <a:tc>
                  <a:txBody>
                    <a:bodyPr/>
                    <a:lstStyle/>
                    <a:p>
                      <a:pPr algn="l">
                        <a:defRPr sz="1800" b="0">
                          <a:solidFill>
                            <a:srgbClr val="000000"/>
                          </a:solidFill>
                        </a:defRPr>
                      </a:pPr>
                      <a:r>
                        <a:rPr sz="1400" b="1">
                          <a:solidFill>
                            <a:srgbClr val="FFFFFF"/>
                          </a:solidFill>
                          <a:sym typeface="Arial"/>
                        </a:rPr>
                        <a:t>Proposed risk-mitigation measures</a:t>
                      </a:r>
                    </a:p>
                  </a:txBody>
                  <a:tcPr marL="45720" marR="45720" horzOverflow="overflow"/>
                </a:tc>
                <a:tc>
                  <a:txBody>
                    <a:bodyPr/>
                    <a:lstStyle/>
                    <a:p>
                      <a:pPr algn="ctr">
                        <a:defRPr sz="1800" b="0">
                          <a:solidFill>
                            <a:srgbClr val="000000"/>
                          </a:solidFill>
                        </a:defRPr>
                      </a:pPr>
                      <a:r>
                        <a:rPr sz="1400" b="1">
                          <a:solidFill>
                            <a:srgbClr val="FFFFFF"/>
                          </a:solidFill>
                          <a:sym typeface="Arial"/>
                        </a:rPr>
                        <a:t>Did your risk materialise ?</a:t>
                      </a:r>
                    </a:p>
                  </a:txBody>
                  <a:tcPr marL="45720" marR="45720" horzOverflow="overflow"/>
                </a:tc>
                <a:tc>
                  <a:txBody>
                    <a:bodyPr/>
                    <a:lstStyle/>
                    <a:p>
                      <a:pPr algn="ctr">
                        <a:defRPr sz="1800" b="0">
                          <a:solidFill>
                            <a:srgbClr val="000000"/>
                          </a:solidFill>
                        </a:defRPr>
                      </a:pPr>
                      <a:r>
                        <a:rPr sz="1400" b="1" dirty="0">
                          <a:solidFill>
                            <a:srgbClr val="FFFFFF"/>
                          </a:solidFill>
                          <a:sym typeface="Arial"/>
                        </a:rPr>
                        <a:t>Did </a:t>
                      </a:r>
                      <a:r>
                        <a:rPr sz="1400" b="1" dirty="0" err="1">
                          <a:solidFill>
                            <a:srgbClr val="FFFFFF"/>
                          </a:solidFill>
                          <a:sym typeface="Arial"/>
                        </a:rPr>
                        <a:t>yo</a:t>
                      </a:r>
                      <a:r>
                        <a:rPr lang="fr-FR" sz="1400" b="1" dirty="0">
                          <a:solidFill>
                            <a:srgbClr val="FFFFFF"/>
                          </a:solidFill>
                          <a:sym typeface="Arial"/>
                        </a:rPr>
                        <a:t>u</a:t>
                      </a:r>
                      <a:r>
                        <a:rPr sz="1400" b="1" dirty="0">
                          <a:solidFill>
                            <a:srgbClr val="FFFFFF"/>
                          </a:solidFill>
                          <a:sym typeface="Arial"/>
                        </a:rPr>
                        <a:t> apply risk mitigation measure ?</a:t>
                      </a:r>
                    </a:p>
                  </a:txBody>
                  <a:tcPr marL="45720" marR="45720" horzOverflow="overflow"/>
                </a:tc>
                <a:tc>
                  <a:txBody>
                    <a:bodyPr/>
                    <a:lstStyle/>
                    <a:p>
                      <a:pPr algn="l">
                        <a:defRPr sz="1800" b="0">
                          <a:solidFill>
                            <a:srgbClr val="000000"/>
                          </a:solidFill>
                        </a:defRPr>
                      </a:pPr>
                      <a:r>
                        <a:rPr sz="1400" b="1">
                          <a:solidFill>
                            <a:srgbClr val="FFFFFF"/>
                          </a:solidFill>
                          <a:sym typeface="Arial"/>
                        </a:rPr>
                        <a:t>Comments</a:t>
                      </a:r>
                    </a:p>
                  </a:txBody>
                  <a:tcPr marL="45720" marR="45720" horzOverflow="overflow"/>
                </a:tc>
                <a:extLst>
                  <a:ext uri="{0D108BD9-81ED-4DB2-BD59-A6C34878D82A}">
                    <a16:rowId xmlns:a16="http://schemas.microsoft.com/office/drawing/2014/main" val="10000"/>
                  </a:ext>
                </a:extLst>
              </a:tr>
              <a:tr h="1522236">
                <a:tc>
                  <a:txBody>
                    <a:bodyPr/>
                    <a:lstStyle/>
                    <a:p>
                      <a:pPr algn="ctr">
                        <a:defRPr sz="1800"/>
                      </a:pPr>
                      <a:r>
                        <a:rPr lang="fr-FR" sz="1400" dirty="0">
                          <a:sym typeface="Arial"/>
                        </a:rPr>
                        <a:t>3</a:t>
                      </a:r>
                      <a:endParaRPr sz="1400" dirty="0">
                        <a:sym typeface="Arial"/>
                      </a:endParaRPr>
                    </a:p>
                  </a:txBody>
                  <a:tcPr marL="45720" marR="45720"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sym typeface="Arial"/>
                        </a:defRPr>
                      </a:pPr>
                      <a:r>
                        <a:rPr lang="fr-FR" sz="1400" dirty="0" err="1"/>
                        <a:t>Funding</a:t>
                      </a:r>
                      <a:r>
                        <a:rPr lang="fr-FR" sz="1400" dirty="0"/>
                        <a:t> </a:t>
                      </a:r>
                      <a:r>
                        <a:rPr lang="fr-FR" sz="1400" dirty="0" err="1"/>
                        <a:t>continuity</a:t>
                      </a:r>
                      <a:r>
                        <a:rPr lang="fr-FR" sz="1400" dirty="0"/>
                        <a:t>: </a:t>
                      </a:r>
                      <a:r>
                        <a:rPr lang="fr-FR" sz="1400" dirty="0" err="1"/>
                        <a:t>funding</a:t>
                      </a:r>
                      <a:r>
                        <a:rPr lang="fr-FR" sz="1400" dirty="0"/>
                        <a:t> </a:t>
                      </a:r>
                      <a:r>
                        <a:rPr lang="fr-FR" sz="1400" dirty="0" err="1"/>
                        <a:t>may</a:t>
                      </a:r>
                      <a:r>
                        <a:rPr lang="fr-FR" sz="1400" dirty="0"/>
                        <a:t> end </a:t>
                      </a:r>
                      <a:r>
                        <a:rPr lang="fr-FR" sz="1400" dirty="0" err="1"/>
                        <a:t>before</a:t>
                      </a:r>
                      <a:r>
                        <a:rPr lang="fr-FR" sz="1400" dirty="0"/>
                        <a:t> </a:t>
                      </a:r>
                      <a:r>
                        <a:rPr lang="fr-FR" sz="1400" dirty="0" err="1"/>
                        <a:t>completing</a:t>
                      </a:r>
                      <a:r>
                        <a:rPr lang="fr-FR" sz="1400" dirty="0"/>
                        <a:t> the </a:t>
                      </a:r>
                      <a:r>
                        <a:rPr lang="fr-FR" sz="1400" dirty="0" err="1"/>
                        <a:t>Preparatory</a:t>
                      </a:r>
                      <a:r>
                        <a:rPr lang="fr-FR" sz="1400" dirty="0"/>
                        <a:t> Phase</a:t>
                      </a:r>
                    </a:p>
                    <a:p>
                      <a:pPr marL="0" marR="0" lvl="0" indent="0" algn="l" defTabSz="914400" rtl="0" eaLnBrk="1" fontAlgn="auto" latinLnBrk="0" hangingPunct="1">
                        <a:lnSpc>
                          <a:spcPct val="100000"/>
                        </a:lnSpc>
                        <a:spcBef>
                          <a:spcPts val="0"/>
                        </a:spcBef>
                        <a:spcAft>
                          <a:spcPts val="0"/>
                        </a:spcAft>
                        <a:buClrTx/>
                        <a:buSzTx/>
                        <a:buFontTx/>
                        <a:buNone/>
                        <a:tabLst/>
                        <a:defRPr>
                          <a:sym typeface="Arial"/>
                        </a:defRPr>
                      </a:pPr>
                      <a:endParaRPr sz="1400" dirty="0"/>
                    </a:p>
                  </a:txBody>
                  <a:tcPr marL="45720" marR="45720" horzOverflow="overflow"/>
                </a:tc>
                <a:tc>
                  <a:txBody>
                    <a:bodyPr/>
                    <a:lstStyle/>
                    <a:p>
                      <a:pPr algn="ctr">
                        <a:defRPr sz="1800"/>
                      </a:pPr>
                      <a:r>
                        <a:rPr sz="1400">
                          <a:sym typeface="Arial"/>
                        </a:rPr>
                        <a:t>5</a:t>
                      </a:r>
                    </a:p>
                  </a:txBody>
                  <a:tcPr marL="45720" marR="45720"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sym typeface="Arial"/>
                        </a:defRPr>
                      </a:pPr>
                      <a:r>
                        <a:rPr lang="fr-FR" sz="1400" dirty="0" err="1"/>
                        <a:t>Find</a:t>
                      </a:r>
                      <a:r>
                        <a:rPr lang="fr-FR" sz="1400" dirty="0"/>
                        <a:t> </a:t>
                      </a:r>
                      <a:r>
                        <a:rPr lang="fr-FR" sz="1400" dirty="0" err="1"/>
                        <a:t>internal</a:t>
                      </a:r>
                      <a:r>
                        <a:rPr lang="fr-FR" sz="1400" dirty="0"/>
                        <a:t> solution of national </a:t>
                      </a:r>
                      <a:r>
                        <a:rPr lang="fr-FR" sz="1400" dirty="0" err="1"/>
                        <a:t>instutions</a:t>
                      </a:r>
                      <a:r>
                        <a:rPr lang="fr-FR" sz="1400" dirty="0"/>
                        <a:t> in </a:t>
                      </a:r>
                      <a:r>
                        <a:rPr lang="fr-FR" sz="1400" dirty="0" err="1"/>
                        <a:t>order</a:t>
                      </a:r>
                      <a:r>
                        <a:rPr lang="fr-FR" sz="1400" dirty="0"/>
                        <a:t> to </a:t>
                      </a:r>
                      <a:r>
                        <a:rPr lang="fr-FR" sz="1400" dirty="0" err="1"/>
                        <a:t>maintain</a:t>
                      </a:r>
                      <a:r>
                        <a:rPr lang="fr-FR" sz="1400" dirty="0"/>
                        <a:t> </a:t>
                      </a:r>
                      <a:r>
                        <a:rPr lang="fr-FR" sz="1400" dirty="0" err="1"/>
                        <a:t>development</a:t>
                      </a:r>
                      <a:r>
                        <a:rPr lang="fr-FR" sz="1400" dirty="0"/>
                        <a:t> </a:t>
                      </a:r>
                      <a:r>
                        <a:rPr lang="fr-FR" sz="1400" dirty="0" err="1"/>
                        <a:t>activity</a:t>
                      </a:r>
                      <a:r>
                        <a:rPr lang="fr-FR" sz="1400" dirty="0"/>
                        <a:t> and expansion of ETO </a:t>
                      </a:r>
                      <a:r>
                        <a:rPr lang="fr-FR" sz="1400" dirty="0" err="1"/>
                        <a:t>Funders</a:t>
                      </a:r>
                      <a:r>
                        <a:rPr lang="fr-FR" sz="1400" dirty="0"/>
                        <a:t> Group by ETO </a:t>
                      </a:r>
                      <a:r>
                        <a:rPr lang="fr-FR" sz="1400" dirty="0" err="1"/>
                        <a:t>Directors</a:t>
                      </a:r>
                      <a:r>
                        <a:rPr lang="fr-FR" sz="1400" dirty="0"/>
                        <a:t>.</a:t>
                      </a:r>
                    </a:p>
                  </a:txBody>
                  <a:tcPr marL="45720" marR="45720" horzOverflow="overflow"/>
                </a:tc>
                <a:tc>
                  <a:txBody>
                    <a:bodyPr/>
                    <a:lstStyle/>
                    <a:p>
                      <a:pPr algn="ctr">
                        <a:defRPr>
                          <a:sym typeface="Arial"/>
                        </a:defRPr>
                      </a:pPr>
                      <a:r>
                        <a:rPr lang="fr-FR" sz="1400" dirty="0"/>
                        <a:t>YES</a:t>
                      </a:r>
                      <a:endParaRPr sz="1400" dirty="0"/>
                    </a:p>
                  </a:txBody>
                  <a:tcPr marL="45720" marR="45720" horzOverflow="overflow"/>
                </a:tc>
                <a:tc>
                  <a:txBody>
                    <a:bodyPr/>
                    <a:lstStyle/>
                    <a:p>
                      <a:pPr algn="ctr">
                        <a:defRPr>
                          <a:sym typeface="Arial"/>
                        </a:defRPr>
                      </a:pPr>
                      <a:r>
                        <a:rPr lang="fr-FR" sz="1400" dirty="0"/>
                        <a:t>YES</a:t>
                      </a:r>
                      <a:endParaRPr sz="1400" dirty="0"/>
                    </a:p>
                  </a:txBody>
                  <a:tcPr marL="45720" marR="45720" horzOverflow="overflow"/>
                </a:tc>
                <a:tc>
                  <a:txBody>
                    <a:bodyPr/>
                    <a:lstStyle/>
                    <a:p>
                      <a:pPr algn="l">
                        <a:defRPr>
                          <a:sym typeface="Arial"/>
                        </a:defRPr>
                      </a:pPr>
                      <a:r>
                        <a:rPr lang="fr-FR" sz="1400" dirty="0"/>
                        <a:t>Work has </a:t>
                      </a:r>
                      <a:r>
                        <a:rPr lang="fr-FR" sz="1400" dirty="0" err="1"/>
                        <a:t>started</a:t>
                      </a:r>
                      <a:r>
                        <a:rPr lang="fr-FR" sz="1400" dirty="0"/>
                        <a:t> and ETO </a:t>
                      </a:r>
                      <a:r>
                        <a:rPr lang="fr-FR" sz="1400" dirty="0" err="1"/>
                        <a:t>Funders</a:t>
                      </a:r>
                      <a:r>
                        <a:rPr lang="fr-FR" sz="1400" dirty="0"/>
                        <a:t> Group </a:t>
                      </a:r>
                      <a:r>
                        <a:rPr lang="fr-FR" sz="1400" dirty="0" err="1"/>
                        <a:t>is</a:t>
                      </a:r>
                      <a:r>
                        <a:rPr lang="fr-FR" sz="1400" dirty="0"/>
                        <a:t> </a:t>
                      </a:r>
                      <a:r>
                        <a:rPr lang="fr-FR" sz="1400" dirty="0" err="1"/>
                        <a:t>established</a:t>
                      </a:r>
                      <a:r>
                        <a:rPr lang="fr-FR" sz="1400" dirty="0"/>
                        <a:t>.</a:t>
                      </a:r>
                      <a:endParaRPr sz="1400" dirty="0"/>
                    </a:p>
                  </a:txBody>
                  <a:tcPr marL="45720" marR="45720" horzOverflow="overflow"/>
                </a:tc>
                <a:extLst>
                  <a:ext uri="{0D108BD9-81ED-4DB2-BD59-A6C34878D82A}">
                    <a16:rowId xmlns:a16="http://schemas.microsoft.com/office/drawing/2014/main" val="10001"/>
                  </a:ext>
                </a:extLst>
              </a:tr>
              <a:tr h="1522236">
                <a:tc>
                  <a:txBody>
                    <a:bodyPr/>
                    <a:lstStyle/>
                    <a:p>
                      <a:pPr algn="ctr">
                        <a:defRPr sz="1800"/>
                      </a:pPr>
                      <a:r>
                        <a:rPr lang="fr-FR" sz="1400" dirty="0">
                          <a:sym typeface="Arial"/>
                        </a:rPr>
                        <a:t>4</a:t>
                      </a:r>
                      <a:endParaRPr sz="1400" dirty="0">
                        <a:sym typeface="Arial"/>
                      </a:endParaRPr>
                    </a:p>
                  </a:txBody>
                  <a:tcPr marL="45720" marR="45720" horzOverflow="overflow"/>
                </a:tc>
                <a:tc>
                  <a:txBody>
                    <a:bodyPr/>
                    <a:lstStyle/>
                    <a:p>
                      <a:pPr algn="l">
                        <a:defRPr>
                          <a:sym typeface="Arial"/>
                        </a:defRPr>
                      </a:pPr>
                      <a:r>
                        <a:rPr lang="fr-FR" sz="1400" dirty="0" err="1"/>
                        <a:t>Late</a:t>
                      </a:r>
                      <a:r>
                        <a:rPr lang="fr-FR" sz="1400" dirty="0"/>
                        <a:t> </a:t>
                      </a:r>
                      <a:r>
                        <a:rPr lang="fr-FR" sz="1400" dirty="0" err="1"/>
                        <a:t>with</a:t>
                      </a:r>
                      <a:r>
                        <a:rPr lang="fr-FR" sz="1400" dirty="0"/>
                        <a:t> ETO Legal </a:t>
                      </a:r>
                      <a:r>
                        <a:rPr lang="fr-FR" sz="1400" dirty="0" err="1"/>
                        <a:t>Entity</a:t>
                      </a:r>
                      <a:r>
                        <a:rPr lang="fr-FR" sz="1400" dirty="0"/>
                        <a:t>: ETO and ET-PP </a:t>
                      </a:r>
                      <a:r>
                        <a:rPr lang="fr-FR" sz="1400" dirty="0" err="1"/>
                        <a:t>persons</a:t>
                      </a:r>
                      <a:r>
                        <a:rPr lang="fr-FR" sz="1400" dirty="0"/>
                        <a:t> </a:t>
                      </a:r>
                      <a:r>
                        <a:rPr lang="fr-FR" sz="1400" dirty="0" err="1"/>
                        <a:t>leave</a:t>
                      </a:r>
                      <a:r>
                        <a:rPr lang="fr-FR" sz="1400" dirty="0"/>
                        <a:t> </a:t>
                      </a:r>
                      <a:r>
                        <a:rPr lang="fr-FR" sz="1400" dirty="0" err="1"/>
                        <a:t>because</a:t>
                      </a:r>
                      <a:r>
                        <a:rPr lang="fr-FR" sz="1400" dirty="0"/>
                        <a:t> of </a:t>
                      </a:r>
                      <a:r>
                        <a:rPr lang="fr-FR" sz="1400" dirty="0" err="1"/>
                        <a:t>ending</a:t>
                      </a:r>
                      <a:r>
                        <a:rPr lang="fr-FR" sz="1400" dirty="0"/>
                        <a:t> </a:t>
                      </a:r>
                      <a:r>
                        <a:rPr lang="fr-FR" sz="1400" dirty="0" err="1"/>
                        <a:t>contracts</a:t>
                      </a:r>
                      <a:endParaRPr lang="fr-FR" sz="1400" dirty="0"/>
                    </a:p>
                    <a:p>
                      <a:pPr marL="0" marR="0" lvl="0" indent="0" algn="l" defTabSz="914400" rtl="0" eaLnBrk="1" fontAlgn="auto" latinLnBrk="0" hangingPunct="1">
                        <a:lnSpc>
                          <a:spcPct val="100000"/>
                        </a:lnSpc>
                        <a:spcBef>
                          <a:spcPts val="0"/>
                        </a:spcBef>
                        <a:spcAft>
                          <a:spcPts val="0"/>
                        </a:spcAft>
                        <a:buClrTx/>
                        <a:buSzTx/>
                        <a:buFontTx/>
                        <a:buNone/>
                        <a:tabLst/>
                        <a:defRPr>
                          <a:sym typeface="Arial"/>
                        </a:defRPr>
                      </a:pPr>
                      <a:r>
                        <a:rPr lang="fr-FR" sz="1400" dirty="0" err="1"/>
                        <a:t>Specificaly</a:t>
                      </a:r>
                      <a:r>
                        <a:rPr lang="fr-FR" sz="1400" dirty="0"/>
                        <a:t> for expertise on </a:t>
                      </a:r>
                      <a:r>
                        <a:rPr lang="fr-FR" sz="1400" dirty="0" err="1"/>
                        <a:t>temporary</a:t>
                      </a:r>
                      <a:r>
                        <a:rPr lang="fr-FR" sz="1400" dirty="0"/>
                        <a:t> position</a:t>
                      </a:r>
                    </a:p>
                    <a:p>
                      <a:pPr algn="l">
                        <a:defRPr>
                          <a:sym typeface="Arial"/>
                        </a:defRPr>
                      </a:pPr>
                      <a:endParaRPr sz="1400" dirty="0"/>
                    </a:p>
                  </a:txBody>
                  <a:tcPr marL="45720" marR="45720" horzOverflow="overflow"/>
                </a:tc>
                <a:tc>
                  <a:txBody>
                    <a:bodyPr/>
                    <a:lstStyle/>
                    <a:p>
                      <a:pPr algn="ctr">
                        <a:defRPr sz="1800"/>
                      </a:pPr>
                      <a:r>
                        <a:rPr sz="1400">
                          <a:sym typeface="Arial"/>
                        </a:rPr>
                        <a:t>5</a:t>
                      </a:r>
                    </a:p>
                  </a:txBody>
                  <a:tcPr marL="45720" marR="45720"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sym typeface="Arial"/>
                        </a:defRPr>
                      </a:pPr>
                      <a:r>
                        <a:rPr lang="fr-FR" sz="1400" dirty="0" err="1"/>
                        <a:t>Find</a:t>
                      </a:r>
                      <a:r>
                        <a:rPr lang="fr-FR" sz="1400" dirty="0"/>
                        <a:t> </a:t>
                      </a:r>
                      <a:r>
                        <a:rPr lang="fr-FR" sz="1400" dirty="0" err="1"/>
                        <a:t>internal</a:t>
                      </a:r>
                      <a:r>
                        <a:rPr lang="fr-FR" sz="1400" dirty="0"/>
                        <a:t> solution of  national institutions to </a:t>
                      </a:r>
                      <a:r>
                        <a:rPr lang="fr-FR" sz="1400" dirty="0" err="1"/>
                        <a:t>maintain</a:t>
                      </a:r>
                      <a:r>
                        <a:rPr lang="fr-FR" sz="1400" dirty="0"/>
                        <a:t> </a:t>
                      </a:r>
                      <a:r>
                        <a:rPr lang="fr-FR" sz="1400" dirty="0" err="1"/>
                        <a:t>these</a:t>
                      </a:r>
                      <a:r>
                        <a:rPr lang="fr-FR" sz="1400" dirty="0"/>
                        <a:t> expertises</a:t>
                      </a:r>
                    </a:p>
                    <a:p>
                      <a:pPr algn="l">
                        <a:defRPr>
                          <a:sym typeface="Arial"/>
                        </a:defRPr>
                      </a:pPr>
                      <a:endParaRPr sz="1400" dirty="0"/>
                    </a:p>
                  </a:txBody>
                  <a:tcPr marL="45720" marR="45720" horzOverflow="overflow"/>
                </a:tc>
                <a:tc>
                  <a:txBody>
                    <a:bodyPr/>
                    <a:lstStyle/>
                    <a:p>
                      <a:pPr algn="ctr">
                        <a:defRPr>
                          <a:sym typeface="Arial"/>
                        </a:defRPr>
                      </a:pPr>
                      <a:r>
                        <a:rPr lang="fr-FR" sz="1400" dirty="0"/>
                        <a:t>YES</a:t>
                      </a:r>
                      <a:endParaRPr sz="1400" dirty="0"/>
                    </a:p>
                  </a:txBody>
                  <a:tcPr marL="45720" marR="45720" horzOverflow="overflow"/>
                </a:tc>
                <a:tc>
                  <a:txBody>
                    <a:bodyPr/>
                    <a:lstStyle/>
                    <a:p>
                      <a:pPr algn="ctr">
                        <a:defRPr>
                          <a:sym typeface="Arial"/>
                        </a:defRPr>
                      </a:pPr>
                      <a:r>
                        <a:rPr lang="fr-FR" sz="1400" dirty="0"/>
                        <a:t>YES</a:t>
                      </a:r>
                      <a:endParaRPr sz="1400" dirty="0"/>
                    </a:p>
                  </a:txBody>
                  <a:tcPr marL="45720" marR="45720"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sym typeface="Arial"/>
                        </a:defRPr>
                      </a:pPr>
                      <a:r>
                        <a:rPr lang="fr-FR" sz="1400" dirty="0"/>
                        <a:t>Discussion </a:t>
                      </a:r>
                      <a:r>
                        <a:rPr lang="fr-FR" sz="1400" dirty="0" err="1"/>
                        <a:t>will</a:t>
                      </a:r>
                      <a:r>
                        <a:rPr lang="fr-FR" sz="1400" dirty="0"/>
                        <a:t> </a:t>
                      </a:r>
                      <a:r>
                        <a:rPr lang="fr-FR" sz="1400" dirty="0" err="1"/>
                        <a:t>be</a:t>
                      </a:r>
                      <a:r>
                        <a:rPr lang="fr-FR" sz="1400" dirty="0"/>
                        <a:t> </a:t>
                      </a:r>
                      <a:r>
                        <a:rPr lang="fr-FR" sz="1400" dirty="0" err="1"/>
                        <a:t>started</a:t>
                      </a:r>
                      <a:r>
                        <a:rPr lang="fr-FR" sz="1400" dirty="0"/>
                        <a:t> as </a:t>
                      </a:r>
                      <a:r>
                        <a:rPr lang="fr-FR" sz="1400" dirty="0" err="1"/>
                        <a:t>soon</a:t>
                      </a:r>
                      <a:r>
                        <a:rPr lang="fr-FR" sz="1400" dirty="0"/>
                        <a:t> as possible in the ETO </a:t>
                      </a:r>
                      <a:r>
                        <a:rPr lang="fr-FR" sz="1400" dirty="0" err="1"/>
                        <a:t>Funders</a:t>
                      </a:r>
                      <a:r>
                        <a:rPr lang="fr-FR" sz="1400" dirty="0"/>
                        <a:t> Group to </a:t>
                      </a:r>
                      <a:r>
                        <a:rPr lang="fr-FR" sz="1400" dirty="0" err="1"/>
                        <a:t>maintain</a:t>
                      </a:r>
                      <a:r>
                        <a:rPr lang="fr-FR" sz="1400" dirty="0"/>
                        <a:t> </a:t>
                      </a:r>
                      <a:r>
                        <a:rPr lang="fr-FR" sz="1400" dirty="0" err="1"/>
                        <a:t>these</a:t>
                      </a:r>
                      <a:r>
                        <a:rPr lang="fr-FR" sz="1400" dirty="0"/>
                        <a:t> expertise </a:t>
                      </a:r>
                      <a:r>
                        <a:rPr lang="fr-FR" sz="1400" dirty="0" err="1"/>
                        <a:t>inside</a:t>
                      </a:r>
                      <a:r>
                        <a:rPr lang="fr-FR" sz="1400" dirty="0"/>
                        <a:t> ET </a:t>
                      </a:r>
                      <a:r>
                        <a:rPr lang="fr-FR" sz="1400" dirty="0" err="1"/>
                        <a:t>project</a:t>
                      </a:r>
                      <a:r>
                        <a:rPr lang="fr-FR" sz="1400" dirty="0"/>
                        <a:t> for </a:t>
                      </a:r>
                      <a:r>
                        <a:rPr lang="fr-FR" sz="1400" dirty="0" err="1"/>
                        <a:t>potential</a:t>
                      </a:r>
                      <a:r>
                        <a:rPr lang="fr-FR" sz="1400" dirty="0"/>
                        <a:t> </a:t>
                      </a:r>
                      <a:r>
                        <a:rPr lang="fr-FR" sz="1400" dirty="0" err="1"/>
                        <a:t>intermediate</a:t>
                      </a:r>
                      <a:r>
                        <a:rPr lang="fr-FR" sz="1400" dirty="0"/>
                        <a:t> phase.</a:t>
                      </a:r>
                    </a:p>
                    <a:p>
                      <a:pPr algn="l">
                        <a:defRPr>
                          <a:sym typeface="Arial"/>
                        </a:defRPr>
                      </a:pPr>
                      <a:endParaRPr sz="1400" dirty="0"/>
                    </a:p>
                  </a:txBody>
                  <a:tcPr marL="45720" marR="45720"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2063235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Google Shape;104;g34fc7864250_0_113"/>
          <p:cNvSpPr txBox="1"/>
          <p:nvPr/>
        </p:nvSpPr>
        <p:spPr>
          <a:xfrm>
            <a:off x="7090194" y="6311968"/>
            <a:ext cx="4023301" cy="30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spAutoFit/>
          </a:bodyPr>
          <a:lstStyle/>
          <a:p>
            <a:pPr algn="ctr">
              <a:defRPr i="1">
                <a:solidFill>
                  <a:srgbClr val="888888"/>
                </a:solidFill>
                <a:latin typeface="Calibri"/>
                <a:ea typeface="Calibri"/>
                <a:cs typeface="Calibri"/>
                <a:sym typeface="Calibri"/>
              </a:defRPr>
            </a:pPr>
            <a:r>
              <a:t>Project: 101079696 — ET-PP,  2</a:t>
            </a:r>
            <a:r>
              <a:rPr baseline="30000"/>
              <a:t>nd</a:t>
            </a:r>
            <a:r>
              <a:t> review meeting</a:t>
            </a:r>
          </a:p>
        </p:txBody>
      </p:sp>
      <p:sp>
        <p:nvSpPr>
          <p:cNvPr id="189" name="Google Shape;105;g34fc7864250_0_113"/>
          <p:cNvSpPr txBox="1">
            <a:spLocks noGrp="1"/>
          </p:cNvSpPr>
          <p:nvPr>
            <p:ph type="title"/>
          </p:nvPr>
        </p:nvSpPr>
        <p:spPr>
          <a:xfrm>
            <a:off x="285401" y="579155"/>
            <a:ext cx="10156201" cy="792901"/>
          </a:xfrm>
          <a:prstGeom prst="rect">
            <a:avLst/>
          </a:prstGeom>
        </p:spPr>
        <p:txBody>
          <a:bodyPr/>
          <a:lstStyle>
            <a:lvl1pPr defTabSz="649223">
              <a:defRPr sz="3124"/>
            </a:lvl1pPr>
          </a:lstStyle>
          <a:p>
            <a:r>
              <a:t>WP5: Critical risks, deviations from Annex I, contingency plans</a:t>
            </a:r>
          </a:p>
        </p:txBody>
      </p:sp>
      <p:sp>
        <p:nvSpPr>
          <p:cNvPr id="190" name="Google Shape;107;g34fc7864250_0_113"/>
          <p:cNvSpPr txBox="1">
            <a:spLocks noGrp="1"/>
          </p:cNvSpPr>
          <p:nvPr>
            <p:ph type="sldNum" sz="quarter" idx="4294967295"/>
          </p:nvPr>
        </p:nvSpPr>
        <p:spPr>
          <a:xfrm>
            <a:off x="11693127" y="6292018"/>
            <a:ext cx="194217" cy="307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400"/>
            </a:lvl1pPr>
          </a:lstStyle>
          <a:p>
            <a:fld id="{86CB4B4D-7CA3-9044-876B-883B54F8677D}" type="slidenum">
              <a:rPr/>
              <a:t>7</a:t>
            </a:fld>
            <a:endParaRPr/>
          </a:p>
        </p:txBody>
      </p:sp>
      <p:sp>
        <p:nvSpPr>
          <p:cNvPr id="191" name="Google Shape;108;g34fc7864250_0_113"/>
          <p:cNvSpPr/>
          <p:nvPr/>
        </p:nvSpPr>
        <p:spPr>
          <a:xfrm>
            <a:off x="304800" y="540799"/>
            <a:ext cx="11588700" cy="1"/>
          </a:xfrm>
          <a:prstGeom prst="line">
            <a:avLst/>
          </a:prstGeom>
          <a:ln>
            <a:solidFill>
              <a:srgbClr val="0000CC"/>
            </a:solidFill>
            <a:miter/>
          </a:ln>
        </p:spPr>
        <p:txBody>
          <a:bodyPr lIns="45719" rIns="45719"/>
          <a:lstStyle/>
          <a:p>
            <a:endParaRPr/>
          </a:p>
        </p:txBody>
      </p:sp>
      <p:sp>
        <p:nvSpPr>
          <p:cNvPr id="192" name="Google Shape;109;g34fc7864250_0_113"/>
          <p:cNvSpPr/>
          <p:nvPr/>
        </p:nvSpPr>
        <p:spPr>
          <a:xfrm>
            <a:off x="304800" y="226483"/>
            <a:ext cx="11588700" cy="1"/>
          </a:xfrm>
          <a:prstGeom prst="line">
            <a:avLst/>
          </a:prstGeom>
          <a:ln>
            <a:solidFill>
              <a:srgbClr val="0000CC"/>
            </a:solidFill>
            <a:miter/>
          </a:ln>
        </p:spPr>
        <p:txBody>
          <a:bodyPr lIns="45719" rIns="45719"/>
          <a:lstStyle/>
          <a:p>
            <a:endParaRPr/>
          </a:p>
        </p:txBody>
      </p:sp>
      <p:sp>
        <p:nvSpPr>
          <p:cNvPr id="193" name="Google Shape;110;g34fc7864250_0_113"/>
          <p:cNvSpPr/>
          <p:nvPr/>
        </p:nvSpPr>
        <p:spPr>
          <a:xfrm>
            <a:off x="304800" y="6696409"/>
            <a:ext cx="11570700" cy="16499"/>
          </a:xfrm>
          <a:prstGeom prst="line">
            <a:avLst/>
          </a:prstGeom>
          <a:ln>
            <a:solidFill>
              <a:srgbClr val="0000CC"/>
            </a:solidFill>
            <a:miter/>
          </a:ln>
        </p:spPr>
        <p:txBody>
          <a:bodyPr lIns="45719" rIns="45719"/>
          <a:lstStyle/>
          <a:p>
            <a:endParaRPr/>
          </a:p>
        </p:txBody>
      </p:sp>
      <p:sp>
        <p:nvSpPr>
          <p:cNvPr id="194" name="Google Shape;111;g34fc7864250_0_113"/>
          <p:cNvSpPr/>
          <p:nvPr/>
        </p:nvSpPr>
        <p:spPr>
          <a:xfrm>
            <a:off x="304800" y="6227566"/>
            <a:ext cx="11570701" cy="30902"/>
          </a:xfrm>
          <a:prstGeom prst="line">
            <a:avLst/>
          </a:prstGeom>
          <a:ln>
            <a:solidFill>
              <a:srgbClr val="0000CC"/>
            </a:solidFill>
            <a:miter/>
          </a:ln>
        </p:spPr>
        <p:txBody>
          <a:bodyPr lIns="45719" rIns="45719"/>
          <a:lstStyle/>
          <a:p>
            <a:endParaRPr/>
          </a:p>
        </p:txBody>
      </p:sp>
      <p:sp>
        <p:nvSpPr>
          <p:cNvPr id="195" name="Google Shape;112;g34fc7864250_0_113"/>
          <p:cNvSpPr txBox="1"/>
          <p:nvPr/>
        </p:nvSpPr>
        <p:spPr>
          <a:xfrm>
            <a:off x="8465408" y="295642"/>
            <a:ext cx="3410101" cy="20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50" tIns="18050" rIns="18050" bIns="18050">
            <a:spAutoFit/>
          </a:bodyPr>
          <a:lstStyle/>
          <a:p>
            <a:pPr algn="r">
              <a:lnSpc>
                <a:spcPct val="80000"/>
              </a:lnSpc>
              <a:defRPr sz="1100">
                <a:solidFill>
                  <a:srgbClr val="0000CC"/>
                </a:solidFill>
                <a:latin typeface="Schibsted Grotesk"/>
                <a:ea typeface="Schibsted Grotesk"/>
                <a:cs typeface="Schibsted Grotesk"/>
                <a:sym typeface="Schibsted Grotesk"/>
              </a:defRPr>
            </a:pPr>
            <a:r>
              <a:t>2</a:t>
            </a:r>
            <a:r>
              <a:rPr baseline="30000"/>
              <a:t>nd</a:t>
            </a:r>
            <a:r>
              <a:t> review meeting (RP2) — 15.05.2024</a:t>
            </a:r>
          </a:p>
        </p:txBody>
      </p:sp>
      <p:pic>
        <p:nvPicPr>
          <p:cNvPr id="196" name="Google Shape;113;g34fc7864250_0_113" descr="Google Shape;113;g34fc7864250_0_113"/>
          <p:cNvPicPr>
            <a:picLocks noChangeAspect="1"/>
          </p:cNvPicPr>
          <p:nvPr/>
        </p:nvPicPr>
        <p:blipFill>
          <a:blip r:embed="rId2"/>
          <a:stretch>
            <a:fillRect/>
          </a:stretch>
        </p:blipFill>
        <p:spPr>
          <a:xfrm>
            <a:off x="304800" y="6337032"/>
            <a:ext cx="1505970" cy="280801"/>
          </a:xfrm>
          <a:prstGeom prst="rect">
            <a:avLst/>
          </a:prstGeom>
          <a:ln w="12700">
            <a:miter lim="400000"/>
          </a:ln>
        </p:spPr>
      </p:pic>
      <p:sp>
        <p:nvSpPr>
          <p:cNvPr id="197" name="Google Shape;115;g34fc7864250_0_113"/>
          <p:cNvSpPr txBox="1"/>
          <p:nvPr/>
        </p:nvSpPr>
        <p:spPr>
          <a:xfrm>
            <a:off x="304800" y="264838"/>
            <a:ext cx="5562600" cy="232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75" tIns="33875" rIns="33875" bIns="33875">
            <a:spAutoFit/>
          </a:bodyPr>
          <a:lstStyle>
            <a:lvl1pPr>
              <a:lnSpc>
                <a:spcPct val="115000"/>
              </a:lnSpc>
              <a:spcBef>
                <a:spcPts val="2400"/>
              </a:spcBef>
              <a:defRPr sz="1100">
                <a:solidFill>
                  <a:srgbClr val="0000CC"/>
                </a:solidFill>
                <a:latin typeface="Schibsted Grotesk"/>
                <a:ea typeface="Schibsted Grotesk"/>
                <a:cs typeface="Schibsted Grotesk"/>
                <a:sym typeface="Schibsted Grotesk"/>
              </a:defRPr>
            </a:lvl1pPr>
          </a:lstStyle>
          <a:p>
            <a:r>
              <a:t>Preparatory Phase for the Einstein Telescope Gravitational Wave Observatory</a:t>
            </a:r>
          </a:p>
        </p:txBody>
      </p:sp>
      <p:graphicFrame>
        <p:nvGraphicFramePr>
          <p:cNvPr id="198" name="Tableau 1"/>
          <p:cNvGraphicFramePr/>
          <p:nvPr>
            <p:extLst>
              <p:ext uri="{D42A27DB-BD31-4B8C-83A1-F6EECF244321}">
                <p14:modId xmlns:p14="http://schemas.microsoft.com/office/powerpoint/2010/main" val="607214651"/>
              </p:ext>
            </p:extLst>
          </p:nvPr>
        </p:nvGraphicFramePr>
        <p:xfrm>
          <a:off x="250121" y="1477298"/>
          <a:ext cx="11691757" cy="4478796"/>
        </p:xfrm>
        <a:graphic>
          <a:graphicData uri="http://schemas.openxmlformats.org/drawingml/2006/table">
            <a:tbl>
              <a:tblPr firstRow="1" bandRow="1">
                <a:tableStyleId>{4C3C2611-4C71-4FC5-86AE-919BDF0F9419}</a:tableStyleId>
              </a:tblPr>
              <a:tblGrid>
                <a:gridCol w="876120">
                  <a:extLst>
                    <a:ext uri="{9D8B030D-6E8A-4147-A177-3AD203B41FA5}">
                      <a16:colId xmlns:a16="http://schemas.microsoft.com/office/drawing/2014/main" val="20000"/>
                    </a:ext>
                  </a:extLst>
                </a:gridCol>
                <a:gridCol w="2464382">
                  <a:extLst>
                    <a:ext uri="{9D8B030D-6E8A-4147-A177-3AD203B41FA5}">
                      <a16:colId xmlns:a16="http://schemas.microsoft.com/office/drawing/2014/main" val="20001"/>
                    </a:ext>
                  </a:extLst>
                </a:gridCol>
                <a:gridCol w="593143">
                  <a:extLst>
                    <a:ext uri="{9D8B030D-6E8A-4147-A177-3AD203B41FA5}">
                      <a16:colId xmlns:a16="http://schemas.microsoft.com/office/drawing/2014/main" val="20002"/>
                    </a:ext>
                  </a:extLst>
                </a:gridCol>
                <a:gridCol w="2557462">
                  <a:extLst>
                    <a:ext uri="{9D8B030D-6E8A-4147-A177-3AD203B41FA5}">
                      <a16:colId xmlns:a16="http://schemas.microsoft.com/office/drawing/2014/main" val="20003"/>
                    </a:ext>
                  </a:extLst>
                </a:gridCol>
                <a:gridCol w="1128713">
                  <a:extLst>
                    <a:ext uri="{9D8B030D-6E8A-4147-A177-3AD203B41FA5}">
                      <a16:colId xmlns:a16="http://schemas.microsoft.com/office/drawing/2014/main" val="20004"/>
                    </a:ext>
                  </a:extLst>
                </a:gridCol>
                <a:gridCol w="1128712">
                  <a:extLst>
                    <a:ext uri="{9D8B030D-6E8A-4147-A177-3AD203B41FA5}">
                      <a16:colId xmlns:a16="http://schemas.microsoft.com/office/drawing/2014/main" val="20005"/>
                    </a:ext>
                  </a:extLst>
                </a:gridCol>
                <a:gridCol w="2943225">
                  <a:extLst>
                    <a:ext uri="{9D8B030D-6E8A-4147-A177-3AD203B41FA5}">
                      <a16:colId xmlns:a16="http://schemas.microsoft.com/office/drawing/2014/main" val="20006"/>
                    </a:ext>
                  </a:extLst>
                </a:gridCol>
              </a:tblGrid>
              <a:tr h="694798">
                <a:tc>
                  <a:txBody>
                    <a:bodyPr/>
                    <a:lstStyle/>
                    <a:p>
                      <a:pPr algn="ctr">
                        <a:defRPr sz="1800" b="0">
                          <a:solidFill>
                            <a:srgbClr val="000000"/>
                          </a:solidFill>
                        </a:defRPr>
                      </a:pPr>
                      <a:r>
                        <a:rPr sz="1400" b="1">
                          <a:solidFill>
                            <a:srgbClr val="FFFFFF"/>
                          </a:solidFill>
                          <a:sym typeface="Arial"/>
                        </a:rPr>
                        <a:t>Risk Number</a:t>
                      </a:r>
                    </a:p>
                  </a:txBody>
                  <a:tcPr marL="45720" marR="45720" horzOverflow="overflow"/>
                </a:tc>
                <a:tc>
                  <a:txBody>
                    <a:bodyPr/>
                    <a:lstStyle/>
                    <a:p>
                      <a:pPr algn="l">
                        <a:defRPr sz="1800" b="0">
                          <a:solidFill>
                            <a:srgbClr val="000000"/>
                          </a:solidFill>
                        </a:defRPr>
                      </a:pPr>
                      <a:r>
                        <a:rPr sz="1400" b="1">
                          <a:solidFill>
                            <a:srgbClr val="FFFFFF"/>
                          </a:solidFill>
                          <a:sym typeface="Arial"/>
                        </a:rPr>
                        <a:t>Description of the risk</a:t>
                      </a:r>
                    </a:p>
                  </a:txBody>
                  <a:tcPr marL="45720" marR="45720" horzOverflow="overflow"/>
                </a:tc>
                <a:tc>
                  <a:txBody>
                    <a:bodyPr/>
                    <a:lstStyle/>
                    <a:p>
                      <a:pPr algn="ctr">
                        <a:defRPr sz="1800" b="0">
                          <a:solidFill>
                            <a:srgbClr val="000000"/>
                          </a:solidFill>
                        </a:defRPr>
                      </a:pPr>
                      <a:r>
                        <a:rPr sz="1400" b="1">
                          <a:solidFill>
                            <a:srgbClr val="FFFFFF"/>
                          </a:solidFill>
                          <a:sym typeface="Arial"/>
                        </a:rPr>
                        <a:t>WP</a:t>
                      </a:r>
                    </a:p>
                  </a:txBody>
                  <a:tcPr marL="45720" marR="45720" horzOverflow="overflow"/>
                </a:tc>
                <a:tc>
                  <a:txBody>
                    <a:bodyPr/>
                    <a:lstStyle/>
                    <a:p>
                      <a:pPr algn="l">
                        <a:defRPr sz="1800" b="0">
                          <a:solidFill>
                            <a:srgbClr val="000000"/>
                          </a:solidFill>
                        </a:defRPr>
                      </a:pPr>
                      <a:r>
                        <a:rPr sz="1400" b="1" dirty="0">
                          <a:solidFill>
                            <a:srgbClr val="FFFFFF"/>
                          </a:solidFill>
                          <a:sym typeface="Arial"/>
                        </a:rPr>
                        <a:t>Proposed risk-mitigation measures</a:t>
                      </a:r>
                    </a:p>
                  </a:txBody>
                  <a:tcPr marL="45720" marR="45720" horzOverflow="overflow"/>
                </a:tc>
                <a:tc>
                  <a:txBody>
                    <a:bodyPr/>
                    <a:lstStyle/>
                    <a:p>
                      <a:pPr algn="ctr">
                        <a:defRPr sz="1800" b="0">
                          <a:solidFill>
                            <a:srgbClr val="000000"/>
                          </a:solidFill>
                        </a:defRPr>
                      </a:pPr>
                      <a:r>
                        <a:rPr sz="1400" b="1">
                          <a:solidFill>
                            <a:srgbClr val="FFFFFF"/>
                          </a:solidFill>
                          <a:sym typeface="Arial"/>
                        </a:rPr>
                        <a:t>Did your risk materialise ?</a:t>
                      </a:r>
                    </a:p>
                  </a:txBody>
                  <a:tcPr marL="45720" marR="45720" horzOverflow="overflow"/>
                </a:tc>
                <a:tc>
                  <a:txBody>
                    <a:bodyPr/>
                    <a:lstStyle/>
                    <a:p>
                      <a:pPr algn="ctr">
                        <a:defRPr sz="1800" b="0">
                          <a:solidFill>
                            <a:srgbClr val="000000"/>
                          </a:solidFill>
                        </a:defRPr>
                      </a:pPr>
                      <a:r>
                        <a:rPr sz="1400" b="1">
                          <a:solidFill>
                            <a:srgbClr val="FFFFFF"/>
                          </a:solidFill>
                          <a:sym typeface="Arial"/>
                        </a:rPr>
                        <a:t>Did yopu apply risk mitigation measure ?</a:t>
                      </a:r>
                    </a:p>
                  </a:txBody>
                  <a:tcPr marL="45720" marR="45720" horzOverflow="overflow"/>
                </a:tc>
                <a:tc>
                  <a:txBody>
                    <a:bodyPr/>
                    <a:lstStyle/>
                    <a:p>
                      <a:pPr algn="l">
                        <a:defRPr sz="1800" b="0">
                          <a:solidFill>
                            <a:srgbClr val="000000"/>
                          </a:solidFill>
                        </a:defRPr>
                      </a:pPr>
                      <a:r>
                        <a:rPr sz="1400" b="1">
                          <a:solidFill>
                            <a:srgbClr val="FFFFFF"/>
                          </a:solidFill>
                          <a:sym typeface="Arial"/>
                        </a:rPr>
                        <a:t>Comments</a:t>
                      </a:r>
                    </a:p>
                  </a:txBody>
                  <a:tcPr marL="45720" marR="45720" horzOverflow="overflow"/>
                </a:tc>
                <a:extLst>
                  <a:ext uri="{0D108BD9-81ED-4DB2-BD59-A6C34878D82A}">
                    <a16:rowId xmlns:a16="http://schemas.microsoft.com/office/drawing/2014/main" val="10000"/>
                  </a:ext>
                </a:extLst>
              </a:tr>
              <a:tr h="1522236">
                <a:tc>
                  <a:txBody>
                    <a:bodyPr/>
                    <a:lstStyle/>
                    <a:p>
                      <a:pPr algn="ctr">
                        <a:defRPr sz="1800"/>
                      </a:pPr>
                      <a:r>
                        <a:rPr lang="fr-FR" sz="1400" dirty="0">
                          <a:sym typeface="Arial"/>
                        </a:rPr>
                        <a:t>5</a:t>
                      </a:r>
                      <a:endParaRPr sz="1400" dirty="0">
                        <a:sym typeface="Arial"/>
                      </a:endParaRPr>
                    </a:p>
                  </a:txBody>
                  <a:tcPr marL="45720" marR="45720" horzOverflow="overflow"/>
                </a:tc>
                <a:tc>
                  <a:txBody>
                    <a:bodyPr/>
                    <a:lstStyle/>
                    <a:p>
                      <a:pPr algn="l">
                        <a:defRPr>
                          <a:sym typeface="Arial"/>
                        </a:defRPr>
                      </a:pPr>
                      <a:r>
                        <a:rPr lang="fr-FR" sz="1400" dirty="0"/>
                        <a:t>Timeline </a:t>
                      </a:r>
                      <a:r>
                        <a:rPr lang="fr-FR" sz="1400" dirty="0" err="1"/>
                        <a:t>slippage</a:t>
                      </a:r>
                      <a:r>
                        <a:rPr lang="fr-FR" sz="1400" dirty="0"/>
                        <a:t>: </a:t>
                      </a:r>
                      <a:r>
                        <a:rPr lang="fr-FR" sz="1400" dirty="0" err="1"/>
                        <a:t>Underestimating</a:t>
                      </a:r>
                      <a:r>
                        <a:rPr lang="fr-FR" sz="1400" dirty="0"/>
                        <a:t> the </a:t>
                      </a:r>
                      <a:r>
                        <a:rPr lang="fr-FR" sz="1400" dirty="0" err="1"/>
                        <a:t>amount</a:t>
                      </a:r>
                      <a:r>
                        <a:rPr lang="fr-FR" sz="1400" dirty="0"/>
                        <a:t> of </a:t>
                      </a:r>
                      <a:r>
                        <a:rPr lang="fr-FR" sz="1400" dirty="0" err="1"/>
                        <a:t>work</a:t>
                      </a:r>
                      <a:r>
                        <a:rPr lang="fr-FR" sz="1400" dirty="0"/>
                        <a:t> / </a:t>
                      </a:r>
                      <a:r>
                        <a:rPr lang="fr-FR" sz="1400" dirty="0" err="1"/>
                        <a:t>complexity</a:t>
                      </a:r>
                      <a:r>
                        <a:rPr lang="fr-FR" sz="1400" dirty="0"/>
                        <a:t> / </a:t>
                      </a:r>
                      <a:r>
                        <a:rPr lang="fr-FR" sz="1400" dirty="0" err="1"/>
                        <a:t>dependencies</a:t>
                      </a:r>
                      <a:endParaRPr sz="1400" dirty="0"/>
                    </a:p>
                  </a:txBody>
                  <a:tcPr marL="45720" marR="45720" horzOverflow="overflow"/>
                </a:tc>
                <a:tc>
                  <a:txBody>
                    <a:bodyPr/>
                    <a:lstStyle/>
                    <a:p>
                      <a:pPr algn="ctr">
                        <a:defRPr sz="1800"/>
                      </a:pPr>
                      <a:r>
                        <a:rPr sz="1400">
                          <a:sym typeface="Arial"/>
                        </a:rPr>
                        <a:t>5</a:t>
                      </a:r>
                    </a:p>
                  </a:txBody>
                  <a:tcPr marL="45720" marR="45720" horzOverflow="overflow"/>
                </a:tc>
                <a:tc>
                  <a:txBody>
                    <a:bodyPr/>
                    <a:lstStyle/>
                    <a:p>
                      <a:pPr algn="l">
                        <a:defRPr>
                          <a:sym typeface="Arial"/>
                        </a:defRPr>
                      </a:pPr>
                      <a:r>
                        <a:rPr lang="fr-FR" sz="1400" dirty="0"/>
                        <a:t>Setting up groups of experts </a:t>
                      </a:r>
                      <a:r>
                        <a:rPr lang="fr-FR" sz="1400" dirty="0" err="1"/>
                        <a:t>organised</a:t>
                      </a:r>
                      <a:r>
                        <a:rPr lang="fr-FR" sz="1400" dirty="0"/>
                        <a:t> </a:t>
                      </a:r>
                      <a:r>
                        <a:rPr lang="fr-FR" sz="1400" dirty="0" err="1"/>
                        <a:t>into</a:t>
                      </a:r>
                      <a:r>
                        <a:rPr lang="fr-FR" sz="1400" dirty="0"/>
                        <a:t> </a:t>
                      </a:r>
                      <a:r>
                        <a:rPr lang="fr-FR" sz="1400" dirty="0" err="1"/>
                        <a:t>task</a:t>
                      </a:r>
                      <a:r>
                        <a:rPr lang="fr-FR" sz="1400" dirty="0"/>
                        <a:t> forces on </a:t>
                      </a:r>
                      <a:r>
                        <a:rPr lang="fr-FR" sz="1400" dirty="0" err="1"/>
                        <a:t>identified</a:t>
                      </a:r>
                      <a:r>
                        <a:rPr lang="fr-FR" sz="1400" dirty="0"/>
                        <a:t> </a:t>
                      </a:r>
                      <a:r>
                        <a:rPr lang="fr-FR" sz="1400" dirty="0" err="1"/>
                        <a:t>subjects</a:t>
                      </a:r>
                      <a:r>
                        <a:rPr lang="fr-FR" sz="1400" dirty="0"/>
                        <a:t> in </a:t>
                      </a:r>
                      <a:r>
                        <a:rPr lang="fr-FR" sz="1400" dirty="0" err="1"/>
                        <a:t>order</a:t>
                      </a:r>
                      <a:r>
                        <a:rPr lang="fr-FR" sz="1400" dirty="0"/>
                        <a:t> to </a:t>
                      </a:r>
                      <a:r>
                        <a:rPr lang="fr-FR" sz="1400" dirty="0" err="1"/>
                        <a:t>remove</a:t>
                      </a:r>
                      <a:r>
                        <a:rPr lang="fr-FR" sz="1400" dirty="0"/>
                        <a:t> as </a:t>
                      </a:r>
                      <a:r>
                        <a:rPr lang="fr-FR" sz="1400" dirty="0" err="1"/>
                        <a:t>many</a:t>
                      </a:r>
                      <a:r>
                        <a:rPr lang="fr-FR" sz="1400" dirty="0"/>
                        <a:t> </a:t>
                      </a:r>
                      <a:r>
                        <a:rPr lang="fr-FR" sz="1400" dirty="0" err="1"/>
                        <a:t>uncertainties</a:t>
                      </a:r>
                      <a:r>
                        <a:rPr lang="fr-FR" sz="1400" dirty="0"/>
                        <a:t> as possible.</a:t>
                      </a:r>
                    </a:p>
                    <a:p>
                      <a:pPr algn="l">
                        <a:defRPr>
                          <a:sym typeface="Arial"/>
                        </a:defRPr>
                      </a:pPr>
                      <a:r>
                        <a:rPr lang="fr-FR" sz="1400" dirty="0"/>
                        <a:t>Organise </a:t>
                      </a:r>
                      <a:r>
                        <a:rPr lang="fr-FR" sz="1400" dirty="0" err="1"/>
                        <a:t>risk</a:t>
                      </a:r>
                      <a:r>
                        <a:rPr lang="fr-FR" sz="1400" dirty="0"/>
                        <a:t> </a:t>
                      </a:r>
                      <a:r>
                        <a:rPr lang="fr-FR" sz="1400" dirty="0" err="1"/>
                        <a:t>assessement</a:t>
                      </a:r>
                      <a:r>
                        <a:rPr lang="fr-FR" sz="1400" dirty="0"/>
                        <a:t> and </a:t>
                      </a:r>
                      <a:r>
                        <a:rPr lang="fr-FR" sz="1400" dirty="0" err="1"/>
                        <a:t>set-up</a:t>
                      </a:r>
                      <a:r>
                        <a:rPr lang="fr-FR" sz="1400" dirty="0"/>
                        <a:t> </a:t>
                      </a:r>
                      <a:r>
                        <a:rPr lang="fr-FR" sz="1400" dirty="0" err="1"/>
                        <a:t>risk</a:t>
                      </a:r>
                      <a:r>
                        <a:rPr lang="fr-FR" sz="1400" dirty="0"/>
                        <a:t> </a:t>
                      </a:r>
                      <a:r>
                        <a:rPr lang="fr-FR" sz="1400" dirty="0" err="1"/>
                        <a:t>response</a:t>
                      </a:r>
                      <a:r>
                        <a:rPr lang="fr-FR" sz="1400" dirty="0"/>
                        <a:t>  </a:t>
                      </a:r>
                      <a:r>
                        <a:rPr lang="fr-FR" sz="1400" dirty="0" err="1"/>
                        <a:t>strategy</a:t>
                      </a:r>
                      <a:r>
                        <a:rPr lang="fr-FR" sz="1400" dirty="0"/>
                        <a:t> on the plans to </a:t>
                      </a:r>
                      <a:r>
                        <a:rPr lang="fr-FR" sz="1400" dirty="0" err="1"/>
                        <a:t>mitigate</a:t>
                      </a:r>
                      <a:r>
                        <a:rPr lang="fr-FR" sz="1400" dirty="0"/>
                        <a:t> </a:t>
                      </a:r>
                      <a:r>
                        <a:rPr lang="fr-FR" sz="1400" dirty="0" err="1"/>
                        <a:t>risk</a:t>
                      </a:r>
                      <a:r>
                        <a:rPr lang="fr-FR" sz="1400" dirty="0"/>
                        <a:t>.</a:t>
                      </a:r>
                      <a:endParaRPr sz="1400" dirty="0"/>
                    </a:p>
                  </a:txBody>
                  <a:tcPr marL="45720" marR="45720" horzOverflow="overflow"/>
                </a:tc>
                <a:tc>
                  <a:txBody>
                    <a:bodyPr/>
                    <a:lstStyle/>
                    <a:p>
                      <a:pPr algn="ctr">
                        <a:defRPr>
                          <a:sym typeface="Arial"/>
                        </a:defRPr>
                      </a:pPr>
                      <a:r>
                        <a:rPr lang="fr-FR" sz="1400" dirty="0"/>
                        <a:t>Yes</a:t>
                      </a:r>
                      <a:endParaRPr sz="1400" dirty="0"/>
                    </a:p>
                  </a:txBody>
                  <a:tcPr marL="45720" marR="45720" horzOverflow="overflow"/>
                </a:tc>
                <a:tc>
                  <a:txBody>
                    <a:bodyPr/>
                    <a:lstStyle/>
                    <a:p>
                      <a:pPr algn="ctr">
                        <a:defRPr>
                          <a:sym typeface="Arial"/>
                        </a:defRPr>
                      </a:pPr>
                      <a:r>
                        <a:rPr lang="fr-FR" sz="1400" dirty="0"/>
                        <a:t>Yes</a:t>
                      </a:r>
                      <a:endParaRPr sz="1400" dirty="0"/>
                    </a:p>
                  </a:txBody>
                  <a:tcPr marL="45720" marR="45720" horzOverflow="overflow"/>
                </a:tc>
                <a:tc>
                  <a:txBody>
                    <a:bodyPr/>
                    <a:lstStyle/>
                    <a:p>
                      <a:pPr algn="l">
                        <a:defRPr>
                          <a:sym typeface="Arial"/>
                        </a:defRPr>
                      </a:pPr>
                      <a:r>
                        <a:rPr lang="fr-FR" sz="1400" dirty="0"/>
                        <a:t>The ET </a:t>
                      </a:r>
                      <a:r>
                        <a:rPr lang="fr-FR" sz="1400" dirty="0" err="1"/>
                        <a:t>project</a:t>
                      </a:r>
                      <a:r>
                        <a:rPr lang="fr-FR" sz="1400" dirty="0"/>
                        <a:t> setting up </a:t>
                      </a:r>
                      <a:r>
                        <a:rPr lang="fr-FR" sz="1400" dirty="0" err="1"/>
                        <a:t>these</a:t>
                      </a:r>
                      <a:r>
                        <a:rPr lang="fr-FR" sz="1400" dirty="0"/>
                        <a:t> </a:t>
                      </a:r>
                      <a:r>
                        <a:rPr lang="fr-FR" sz="1400" dirty="0" err="1"/>
                        <a:t>task</a:t>
                      </a:r>
                      <a:r>
                        <a:rPr lang="fr-FR" sz="1400" dirty="0"/>
                        <a:t> forces and the </a:t>
                      </a:r>
                      <a:r>
                        <a:rPr lang="fr-FR" sz="1400" dirty="0" err="1"/>
                        <a:t>results</a:t>
                      </a:r>
                      <a:r>
                        <a:rPr lang="fr-FR" sz="1400" dirty="0"/>
                        <a:t> </a:t>
                      </a:r>
                      <a:r>
                        <a:rPr lang="fr-FR" sz="1400" dirty="0" err="1"/>
                        <a:t>would</a:t>
                      </a:r>
                      <a:r>
                        <a:rPr lang="fr-FR" sz="1400" dirty="0"/>
                        <a:t> </a:t>
                      </a:r>
                      <a:r>
                        <a:rPr lang="fr-FR" sz="1400" dirty="0" err="1"/>
                        <a:t>mitigate</a:t>
                      </a:r>
                      <a:r>
                        <a:rPr lang="fr-FR" sz="1400" dirty="0"/>
                        <a:t> </a:t>
                      </a:r>
                      <a:r>
                        <a:rPr lang="fr-FR" sz="1400" dirty="0" err="1"/>
                        <a:t>these</a:t>
                      </a:r>
                      <a:r>
                        <a:rPr lang="fr-FR" sz="1400" dirty="0"/>
                        <a:t> </a:t>
                      </a:r>
                      <a:r>
                        <a:rPr lang="fr-FR" sz="1400" dirty="0" err="1"/>
                        <a:t>risks</a:t>
                      </a:r>
                      <a:endParaRPr sz="1400" dirty="0"/>
                    </a:p>
                  </a:txBody>
                  <a:tcPr marL="45720" marR="45720" horzOverflow="overflow"/>
                </a:tc>
                <a:extLst>
                  <a:ext uri="{0D108BD9-81ED-4DB2-BD59-A6C34878D82A}">
                    <a16:rowId xmlns:a16="http://schemas.microsoft.com/office/drawing/2014/main" val="10001"/>
                  </a:ext>
                </a:extLst>
              </a:tr>
              <a:tr h="1522236">
                <a:tc>
                  <a:txBody>
                    <a:bodyPr/>
                    <a:lstStyle/>
                    <a:p>
                      <a:pPr algn="ctr">
                        <a:defRPr sz="1800"/>
                      </a:pPr>
                      <a:endParaRPr sz="1400" dirty="0">
                        <a:sym typeface="Arial"/>
                      </a:endParaRPr>
                    </a:p>
                  </a:txBody>
                  <a:tcPr marL="45720" marR="45720" horzOverflow="overflow"/>
                </a:tc>
                <a:tc>
                  <a:txBody>
                    <a:bodyPr/>
                    <a:lstStyle/>
                    <a:p>
                      <a:pPr>
                        <a:defRPr>
                          <a:sym typeface="Arial"/>
                        </a:defRPr>
                      </a:pPr>
                      <a:endParaRPr sz="1400" dirty="0"/>
                    </a:p>
                  </a:txBody>
                  <a:tcPr marL="45720" marR="45720" horzOverflow="overflow"/>
                </a:tc>
                <a:tc>
                  <a:txBody>
                    <a:bodyPr/>
                    <a:lstStyle/>
                    <a:p>
                      <a:pPr algn="ctr">
                        <a:defRPr sz="1800"/>
                      </a:pPr>
                      <a:endParaRPr sz="1400" dirty="0">
                        <a:sym typeface="Arial"/>
                      </a:endParaRPr>
                    </a:p>
                  </a:txBody>
                  <a:tcPr marL="45720" marR="45720" horzOverflow="overflow"/>
                </a:tc>
                <a:tc>
                  <a:txBody>
                    <a:bodyPr/>
                    <a:lstStyle/>
                    <a:p>
                      <a:pPr algn="l">
                        <a:defRPr>
                          <a:sym typeface="Arial"/>
                        </a:defRPr>
                      </a:pPr>
                      <a:endParaRPr sz="1400" dirty="0"/>
                    </a:p>
                  </a:txBody>
                  <a:tcPr marL="45720" marR="45720" horzOverflow="overflow"/>
                </a:tc>
                <a:tc>
                  <a:txBody>
                    <a:bodyPr/>
                    <a:lstStyle/>
                    <a:p>
                      <a:pPr algn="ctr">
                        <a:defRPr>
                          <a:sym typeface="Arial"/>
                        </a:defRPr>
                      </a:pPr>
                      <a:endParaRPr sz="1400" dirty="0"/>
                    </a:p>
                  </a:txBody>
                  <a:tcPr marL="45720" marR="45720" horzOverflow="overflow"/>
                </a:tc>
                <a:tc>
                  <a:txBody>
                    <a:bodyPr/>
                    <a:lstStyle/>
                    <a:p>
                      <a:pPr algn="ctr">
                        <a:defRPr>
                          <a:sym typeface="Arial"/>
                        </a:defRPr>
                      </a:pPr>
                      <a:endParaRPr sz="1400" dirty="0"/>
                    </a:p>
                  </a:txBody>
                  <a:tcPr marL="45720" marR="45720" horzOverflow="overflow"/>
                </a:tc>
                <a:tc>
                  <a:txBody>
                    <a:bodyPr/>
                    <a:lstStyle/>
                    <a:p>
                      <a:pPr>
                        <a:defRPr>
                          <a:sym typeface="Arial"/>
                        </a:defRPr>
                      </a:pPr>
                      <a:endParaRPr sz="1400" dirty="0"/>
                    </a:p>
                  </a:txBody>
                  <a:tcPr marL="45720" marR="45720" horzOverflow="overflow"/>
                </a:tc>
                <a:extLst>
                  <a:ext uri="{0D108BD9-81ED-4DB2-BD59-A6C34878D82A}">
                    <a16:rowId xmlns:a16="http://schemas.microsoft.com/office/drawing/2014/main" val="10002"/>
                  </a:ext>
                </a:extLst>
              </a:tr>
            </a:tbl>
          </a:graphicData>
        </a:graphic>
      </p:graphicFrame>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Google Shape;120;g34fc7864250_0_128"/>
          <p:cNvSpPr txBox="1"/>
          <p:nvPr/>
        </p:nvSpPr>
        <p:spPr>
          <a:xfrm>
            <a:off x="7090194" y="6311968"/>
            <a:ext cx="4023301" cy="30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spAutoFit/>
          </a:bodyPr>
          <a:lstStyle/>
          <a:p>
            <a:pPr algn="ctr">
              <a:defRPr i="1">
                <a:solidFill>
                  <a:srgbClr val="888888"/>
                </a:solidFill>
                <a:latin typeface="Calibri"/>
                <a:ea typeface="Calibri"/>
                <a:cs typeface="Calibri"/>
                <a:sym typeface="Calibri"/>
              </a:defRPr>
            </a:pPr>
            <a:r>
              <a:t>Project: 101079696 — ET-PP,  2</a:t>
            </a:r>
            <a:r>
              <a:rPr baseline="30000"/>
              <a:t>nd</a:t>
            </a:r>
            <a:r>
              <a:t> review meeting</a:t>
            </a:r>
          </a:p>
        </p:txBody>
      </p:sp>
      <p:sp>
        <p:nvSpPr>
          <p:cNvPr id="201" name="Google Shape;121;g34fc7864250_0_128"/>
          <p:cNvSpPr txBox="1">
            <a:spLocks noGrp="1"/>
          </p:cNvSpPr>
          <p:nvPr>
            <p:ph type="title"/>
          </p:nvPr>
        </p:nvSpPr>
        <p:spPr>
          <a:xfrm>
            <a:off x="313799" y="579154"/>
            <a:ext cx="11564402" cy="792901"/>
          </a:xfrm>
          <a:prstGeom prst="rect">
            <a:avLst/>
          </a:prstGeom>
        </p:spPr>
        <p:txBody>
          <a:bodyPr/>
          <a:lstStyle/>
          <a:p>
            <a:r>
              <a:t>WP5: Deliverables and milestones</a:t>
            </a:r>
          </a:p>
        </p:txBody>
      </p:sp>
      <p:sp>
        <p:nvSpPr>
          <p:cNvPr id="202" name="Google Shape;123;g34fc7864250_0_128"/>
          <p:cNvSpPr txBox="1">
            <a:spLocks noGrp="1"/>
          </p:cNvSpPr>
          <p:nvPr>
            <p:ph type="sldNum" sz="quarter" idx="4294967295"/>
          </p:nvPr>
        </p:nvSpPr>
        <p:spPr>
          <a:xfrm>
            <a:off x="11693127" y="6292018"/>
            <a:ext cx="194217" cy="307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400"/>
            </a:lvl1pPr>
          </a:lstStyle>
          <a:p>
            <a:fld id="{86CB4B4D-7CA3-9044-876B-883B54F8677D}" type="slidenum">
              <a:rPr/>
              <a:t>8</a:t>
            </a:fld>
            <a:endParaRPr/>
          </a:p>
        </p:txBody>
      </p:sp>
      <p:sp>
        <p:nvSpPr>
          <p:cNvPr id="203" name="Google Shape;124;g34fc7864250_0_128"/>
          <p:cNvSpPr/>
          <p:nvPr/>
        </p:nvSpPr>
        <p:spPr>
          <a:xfrm>
            <a:off x="304800" y="540799"/>
            <a:ext cx="11588700" cy="1"/>
          </a:xfrm>
          <a:prstGeom prst="line">
            <a:avLst/>
          </a:prstGeom>
          <a:ln>
            <a:solidFill>
              <a:srgbClr val="0000CC"/>
            </a:solidFill>
            <a:miter/>
          </a:ln>
        </p:spPr>
        <p:txBody>
          <a:bodyPr lIns="45719" rIns="45719"/>
          <a:lstStyle/>
          <a:p>
            <a:endParaRPr/>
          </a:p>
        </p:txBody>
      </p:sp>
      <p:sp>
        <p:nvSpPr>
          <p:cNvPr id="204" name="Google Shape;125;g34fc7864250_0_128"/>
          <p:cNvSpPr/>
          <p:nvPr/>
        </p:nvSpPr>
        <p:spPr>
          <a:xfrm>
            <a:off x="304800" y="226483"/>
            <a:ext cx="11588700" cy="1"/>
          </a:xfrm>
          <a:prstGeom prst="line">
            <a:avLst/>
          </a:prstGeom>
          <a:ln>
            <a:solidFill>
              <a:srgbClr val="0000CC"/>
            </a:solidFill>
            <a:miter/>
          </a:ln>
        </p:spPr>
        <p:txBody>
          <a:bodyPr lIns="45719" rIns="45719"/>
          <a:lstStyle/>
          <a:p>
            <a:endParaRPr/>
          </a:p>
        </p:txBody>
      </p:sp>
      <p:sp>
        <p:nvSpPr>
          <p:cNvPr id="205" name="Google Shape;126;g34fc7864250_0_128"/>
          <p:cNvSpPr/>
          <p:nvPr/>
        </p:nvSpPr>
        <p:spPr>
          <a:xfrm>
            <a:off x="304800" y="6696409"/>
            <a:ext cx="11570700" cy="16499"/>
          </a:xfrm>
          <a:prstGeom prst="line">
            <a:avLst/>
          </a:prstGeom>
          <a:ln>
            <a:solidFill>
              <a:srgbClr val="0000CC"/>
            </a:solidFill>
            <a:miter/>
          </a:ln>
        </p:spPr>
        <p:txBody>
          <a:bodyPr lIns="45719" rIns="45719"/>
          <a:lstStyle/>
          <a:p>
            <a:endParaRPr/>
          </a:p>
        </p:txBody>
      </p:sp>
      <p:sp>
        <p:nvSpPr>
          <p:cNvPr id="206" name="Google Shape;127;g34fc7864250_0_128"/>
          <p:cNvSpPr/>
          <p:nvPr/>
        </p:nvSpPr>
        <p:spPr>
          <a:xfrm>
            <a:off x="304800" y="6227566"/>
            <a:ext cx="11570701" cy="30902"/>
          </a:xfrm>
          <a:prstGeom prst="line">
            <a:avLst/>
          </a:prstGeom>
          <a:ln>
            <a:solidFill>
              <a:srgbClr val="0000CC"/>
            </a:solidFill>
            <a:miter/>
          </a:ln>
        </p:spPr>
        <p:txBody>
          <a:bodyPr lIns="45719" rIns="45719"/>
          <a:lstStyle/>
          <a:p>
            <a:endParaRPr/>
          </a:p>
        </p:txBody>
      </p:sp>
      <p:sp>
        <p:nvSpPr>
          <p:cNvPr id="207" name="Google Shape;128;g34fc7864250_0_128"/>
          <p:cNvSpPr txBox="1"/>
          <p:nvPr/>
        </p:nvSpPr>
        <p:spPr>
          <a:xfrm>
            <a:off x="8465408" y="295642"/>
            <a:ext cx="3410101" cy="20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50" tIns="18050" rIns="18050" bIns="18050">
            <a:spAutoFit/>
          </a:bodyPr>
          <a:lstStyle/>
          <a:p>
            <a:pPr algn="r">
              <a:lnSpc>
                <a:spcPct val="80000"/>
              </a:lnSpc>
              <a:defRPr sz="1100">
                <a:solidFill>
                  <a:srgbClr val="0000CC"/>
                </a:solidFill>
                <a:latin typeface="Schibsted Grotesk"/>
                <a:ea typeface="Schibsted Grotesk"/>
                <a:cs typeface="Schibsted Grotesk"/>
                <a:sym typeface="Schibsted Grotesk"/>
              </a:defRPr>
            </a:pPr>
            <a:r>
              <a:t>2</a:t>
            </a:r>
            <a:r>
              <a:rPr baseline="30000"/>
              <a:t>nd</a:t>
            </a:r>
            <a:r>
              <a:t> review meeting (RP2) — 15.05.2024</a:t>
            </a:r>
          </a:p>
        </p:txBody>
      </p:sp>
      <p:pic>
        <p:nvPicPr>
          <p:cNvPr id="208" name="Google Shape;129;g34fc7864250_0_128" descr="Google Shape;129;g34fc7864250_0_128"/>
          <p:cNvPicPr>
            <a:picLocks noChangeAspect="1"/>
          </p:cNvPicPr>
          <p:nvPr/>
        </p:nvPicPr>
        <p:blipFill>
          <a:blip r:embed="rId2"/>
          <a:stretch>
            <a:fillRect/>
          </a:stretch>
        </p:blipFill>
        <p:spPr>
          <a:xfrm>
            <a:off x="304800" y="6337032"/>
            <a:ext cx="1505970" cy="280801"/>
          </a:xfrm>
          <a:prstGeom prst="rect">
            <a:avLst/>
          </a:prstGeom>
          <a:ln w="12700">
            <a:miter lim="400000"/>
          </a:ln>
        </p:spPr>
      </p:pic>
      <p:sp>
        <p:nvSpPr>
          <p:cNvPr id="209" name="Google Shape;131;g34fc7864250_0_128"/>
          <p:cNvSpPr txBox="1"/>
          <p:nvPr/>
        </p:nvSpPr>
        <p:spPr>
          <a:xfrm>
            <a:off x="304800" y="264838"/>
            <a:ext cx="5562600" cy="232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75" tIns="33875" rIns="33875" bIns="33875">
            <a:spAutoFit/>
          </a:bodyPr>
          <a:lstStyle>
            <a:lvl1pPr>
              <a:lnSpc>
                <a:spcPct val="115000"/>
              </a:lnSpc>
              <a:spcBef>
                <a:spcPts val="2400"/>
              </a:spcBef>
              <a:defRPr sz="1100">
                <a:solidFill>
                  <a:srgbClr val="0000CC"/>
                </a:solidFill>
                <a:latin typeface="Schibsted Grotesk"/>
                <a:ea typeface="Schibsted Grotesk"/>
                <a:cs typeface="Schibsted Grotesk"/>
                <a:sym typeface="Schibsted Grotesk"/>
              </a:defRPr>
            </a:lvl1pPr>
          </a:lstStyle>
          <a:p>
            <a:r>
              <a:t>Preparatory Phase for the Einstein Telescope Gravitational Wave Observatory</a:t>
            </a:r>
          </a:p>
        </p:txBody>
      </p:sp>
      <p:sp>
        <p:nvSpPr>
          <p:cNvPr id="210" name="ZoneTexte 3"/>
          <p:cNvSpPr txBox="1"/>
          <p:nvPr/>
        </p:nvSpPr>
        <p:spPr>
          <a:xfrm>
            <a:off x="374968" y="5175355"/>
            <a:ext cx="11318159"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lgn="ctr">
              <a:defRPr sz="2000"/>
            </a:pPr>
            <a:r>
              <a:rPr lang="en-GB" noProof="0">
                <a:solidFill>
                  <a:srgbClr val="FF0000"/>
                </a:solidFill>
              </a:rPr>
              <a:t>The main deliverables are described in this schedule. </a:t>
            </a:r>
            <a:r>
              <a:rPr lang="en-GB" noProof="0" dirty="0">
                <a:solidFill>
                  <a:srgbClr val="FF0000"/>
                </a:solidFill>
              </a:rPr>
              <a:t>Internal deliverables </a:t>
            </a:r>
          </a:p>
          <a:p>
            <a:pPr algn="ctr">
              <a:defRPr sz="2000"/>
            </a:pPr>
            <a:r>
              <a:rPr lang="en-GB" noProof="0" dirty="0">
                <a:solidFill>
                  <a:srgbClr val="FF0000"/>
                </a:solidFill>
              </a:rPr>
              <a:t>and milestones for Project Office and Engineering Department are illustrated in the following slides.</a:t>
            </a:r>
          </a:p>
        </p:txBody>
      </p:sp>
      <p:pic>
        <p:nvPicPr>
          <p:cNvPr id="211" name="Image 2" descr="Image 2"/>
          <p:cNvPicPr>
            <a:picLocks noChangeAspect="1"/>
          </p:cNvPicPr>
          <p:nvPr/>
        </p:nvPicPr>
        <p:blipFill>
          <a:blip r:embed="rId3"/>
          <a:stretch>
            <a:fillRect/>
          </a:stretch>
        </p:blipFill>
        <p:spPr>
          <a:xfrm>
            <a:off x="806677" y="1943920"/>
            <a:ext cx="10578646" cy="2920971"/>
          </a:xfrm>
          <a:prstGeom prst="rect">
            <a:avLst/>
          </a:prstGeom>
          <a:ln w="12700">
            <a:miter lim="400000"/>
          </a:ln>
        </p:spPr>
      </p:pic>
      <p:sp>
        <p:nvSpPr>
          <p:cNvPr id="212" name="Google Shape;101;p5"/>
          <p:cNvSpPr txBox="1"/>
          <p:nvPr/>
        </p:nvSpPr>
        <p:spPr>
          <a:xfrm>
            <a:off x="244114" y="1405647"/>
            <a:ext cx="12025132" cy="3751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2000"/>
            </a:lvl1pPr>
          </a:lstStyle>
          <a:p>
            <a:r>
              <a:t>The schedule of deliverables and milestones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Google Shape;120;g34fc7864250_0_128"/>
          <p:cNvSpPr txBox="1"/>
          <p:nvPr/>
        </p:nvSpPr>
        <p:spPr>
          <a:xfrm>
            <a:off x="7090194" y="6311968"/>
            <a:ext cx="4023301" cy="30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spAutoFit/>
          </a:bodyPr>
          <a:lstStyle/>
          <a:p>
            <a:pPr algn="ctr">
              <a:defRPr i="1">
                <a:solidFill>
                  <a:srgbClr val="888888"/>
                </a:solidFill>
                <a:latin typeface="Calibri"/>
                <a:ea typeface="Calibri"/>
                <a:cs typeface="Calibri"/>
                <a:sym typeface="Calibri"/>
              </a:defRPr>
            </a:pPr>
            <a:r>
              <a:t>Project: 101079696 — ET-PP,  2</a:t>
            </a:r>
            <a:r>
              <a:rPr baseline="30000"/>
              <a:t>nd</a:t>
            </a:r>
            <a:r>
              <a:t> review meeting</a:t>
            </a:r>
          </a:p>
        </p:txBody>
      </p:sp>
      <p:sp>
        <p:nvSpPr>
          <p:cNvPr id="215" name="Google Shape;121;g34fc7864250_0_128"/>
          <p:cNvSpPr txBox="1">
            <a:spLocks noGrp="1"/>
          </p:cNvSpPr>
          <p:nvPr>
            <p:ph type="title"/>
          </p:nvPr>
        </p:nvSpPr>
        <p:spPr>
          <a:xfrm>
            <a:off x="262729" y="582290"/>
            <a:ext cx="11564402" cy="792901"/>
          </a:xfrm>
          <a:prstGeom prst="rect">
            <a:avLst/>
          </a:prstGeom>
        </p:spPr>
        <p:txBody>
          <a:bodyPr/>
          <a:lstStyle>
            <a:lvl1pPr defTabSz="813816">
              <a:defRPr sz="3916"/>
            </a:lvl1pPr>
          </a:lstStyle>
          <a:p>
            <a:r>
              <a:t>WP5: Internal Project Office,Deliverables and milestones</a:t>
            </a:r>
          </a:p>
        </p:txBody>
      </p:sp>
      <p:sp>
        <p:nvSpPr>
          <p:cNvPr id="216" name="Google Shape;123;g34fc7864250_0_128"/>
          <p:cNvSpPr txBox="1">
            <a:spLocks noGrp="1"/>
          </p:cNvSpPr>
          <p:nvPr>
            <p:ph type="sldNum" sz="quarter" idx="4294967295"/>
          </p:nvPr>
        </p:nvSpPr>
        <p:spPr>
          <a:xfrm>
            <a:off x="11693127" y="6292018"/>
            <a:ext cx="194217" cy="307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400"/>
            </a:lvl1pPr>
          </a:lstStyle>
          <a:p>
            <a:fld id="{86CB4B4D-7CA3-9044-876B-883B54F8677D}" type="slidenum">
              <a:rPr/>
              <a:t>9</a:t>
            </a:fld>
            <a:endParaRPr/>
          </a:p>
        </p:txBody>
      </p:sp>
      <p:sp>
        <p:nvSpPr>
          <p:cNvPr id="217" name="Google Shape;124;g34fc7864250_0_128"/>
          <p:cNvSpPr/>
          <p:nvPr/>
        </p:nvSpPr>
        <p:spPr>
          <a:xfrm>
            <a:off x="304800" y="540799"/>
            <a:ext cx="11588700" cy="1"/>
          </a:xfrm>
          <a:prstGeom prst="line">
            <a:avLst/>
          </a:prstGeom>
          <a:ln>
            <a:solidFill>
              <a:srgbClr val="0000CC"/>
            </a:solidFill>
            <a:miter/>
          </a:ln>
        </p:spPr>
        <p:txBody>
          <a:bodyPr lIns="45719" rIns="45719"/>
          <a:lstStyle/>
          <a:p>
            <a:endParaRPr/>
          </a:p>
        </p:txBody>
      </p:sp>
      <p:sp>
        <p:nvSpPr>
          <p:cNvPr id="218" name="Google Shape;125;g34fc7864250_0_128"/>
          <p:cNvSpPr/>
          <p:nvPr/>
        </p:nvSpPr>
        <p:spPr>
          <a:xfrm>
            <a:off x="304800" y="226483"/>
            <a:ext cx="11588700" cy="1"/>
          </a:xfrm>
          <a:prstGeom prst="line">
            <a:avLst/>
          </a:prstGeom>
          <a:ln>
            <a:solidFill>
              <a:srgbClr val="0000CC"/>
            </a:solidFill>
            <a:miter/>
          </a:ln>
        </p:spPr>
        <p:txBody>
          <a:bodyPr lIns="45719" rIns="45719"/>
          <a:lstStyle/>
          <a:p>
            <a:endParaRPr/>
          </a:p>
        </p:txBody>
      </p:sp>
      <p:sp>
        <p:nvSpPr>
          <p:cNvPr id="219" name="Google Shape;126;g34fc7864250_0_128"/>
          <p:cNvSpPr/>
          <p:nvPr/>
        </p:nvSpPr>
        <p:spPr>
          <a:xfrm>
            <a:off x="304800" y="6696409"/>
            <a:ext cx="11570700" cy="16499"/>
          </a:xfrm>
          <a:prstGeom prst="line">
            <a:avLst/>
          </a:prstGeom>
          <a:ln>
            <a:solidFill>
              <a:srgbClr val="0000CC"/>
            </a:solidFill>
            <a:miter/>
          </a:ln>
        </p:spPr>
        <p:txBody>
          <a:bodyPr lIns="45719" rIns="45719"/>
          <a:lstStyle/>
          <a:p>
            <a:endParaRPr/>
          </a:p>
        </p:txBody>
      </p:sp>
      <p:sp>
        <p:nvSpPr>
          <p:cNvPr id="220" name="Google Shape;127;g34fc7864250_0_128"/>
          <p:cNvSpPr/>
          <p:nvPr/>
        </p:nvSpPr>
        <p:spPr>
          <a:xfrm>
            <a:off x="304800" y="6227566"/>
            <a:ext cx="11570701" cy="30902"/>
          </a:xfrm>
          <a:prstGeom prst="line">
            <a:avLst/>
          </a:prstGeom>
          <a:ln>
            <a:solidFill>
              <a:srgbClr val="0000CC"/>
            </a:solidFill>
            <a:miter/>
          </a:ln>
        </p:spPr>
        <p:txBody>
          <a:bodyPr lIns="45719" rIns="45719"/>
          <a:lstStyle/>
          <a:p>
            <a:endParaRPr/>
          </a:p>
        </p:txBody>
      </p:sp>
      <p:sp>
        <p:nvSpPr>
          <p:cNvPr id="221" name="Google Shape;128;g34fc7864250_0_128"/>
          <p:cNvSpPr txBox="1"/>
          <p:nvPr/>
        </p:nvSpPr>
        <p:spPr>
          <a:xfrm>
            <a:off x="8465408" y="295642"/>
            <a:ext cx="3410101" cy="20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50" tIns="18050" rIns="18050" bIns="18050">
            <a:spAutoFit/>
          </a:bodyPr>
          <a:lstStyle/>
          <a:p>
            <a:pPr algn="r">
              <a:lnSpc>
                <a:spcPct val="80000"/>
              </a:lnSpc>
              <a:defRPr sz="1100">
                <a:solidFill>
                  <a:srgbClr val="0000CC"/>
                </a:solidFill>
                <a:latin typeface="Schibsted Grotesk"/>
                <a:ea typeface="Schibsted Grotesk"/>
                <a:cs typeface="Schibsted Grotesk"/>
                <a:sym typeface="Schibsted Grotesk"/>
              </a:defRPr>
            </a:pPr>
            <a:r>
              <a:t>2</a:t>
            </a:r>
            <a:r>
              <a:rPr baseline="30000"/>
              <a:t>nd</a:t>
            </a:r>
            <a:r>
              <a:t> review meeting (RP2) — 15.05.2024</a:t>
            </a:r>
          </a:p>
        </p:txBody>
      </p:sp>
      <p:pic>
        <p:nvPicPr>
          <p:cNvPr id="222" name="Google Shape;129;g34fc7864250_0_128" descr="Google Shape;129;g34fc7864250_0_128"/>
          <p:cNvPicPr>
            <a:picLocks noChangeAspect="1"/>
          </p:cNvPicPr>
          <p:nvPr/>
        </p:nvPicPr>
        <p:blipFill>
          <a:blip r:embed="rId2"/>
          <a:stretch>
            <a:fillRect/>
          </a:stretch>
        </p:blipFill>
        <p:spPr>
          <a:xfrm>
            <a:off x="304800" y="6337032"/>
            <a:ext cx="1505970" cy="280801"/>
          </a:xfrm>
          <a:prstGeom prst="rect">
            <a:avLst/>
          </a:prstGeom>
          <a:ln w="12700">
            <a:miter lim="400000"/>
          </a:ln>
        </p:spPr>
      </p:pic>
      <p:sp>
        <p:nvSpPr>
          <p:cNvPr id="223" name="Google Shape;131;g34fc7864250_0_128"/>
          <p:cNvSpPr txBox="1"/>
          <p:nvPr/>
        </p:nvSpPr>
        <p:spPr>
          <a:xfrm>
            <a:off x="304800" y="264838"/>
            <a:ext cx="5562600" cy="232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75" tIns="33875" rIns="33875" bIns="33875">
            <a:spAutoFit/>
          </a:bodyPr>
          <a:lstStyle>
            <a:lvl1pPr>
              <a:lnSpc>
                <a:spcPct val="115000"/>
              </a:lnSpc>
              <a:spcBef>
                <a:spcPts val="2400"/>
              </a:spcBef>
              <a:defRPr sz="1100">
                <a:solidFill>
                  <a:srgbClr val="0000CC"/>
                </a:solidFill>
                <a:latin typeface="Schibsted Grotesk"/>
                <a:ea typeface="Schibsted Grotesk"/>
                <a:cs typeface="Schibsted Grotesk"/>
                <a:sym typeface="Schibsted Grotesk"/>
              </a:defRPr>
            </a:lvl1pPr>
          </a:lstStyle>
          <a:p>
            <a:r>
              <a:t>Preparatory Phase for the Einstein Telescope Gravitational Wave Observatory</a:t>
            </a:r>
          </a:p>
        </p:txBody>
      </p:sp>
      <p:graphicFrame>
        <p:nvGraphicFramePr>
          <p:cNvPr id="224" name="Tableau 1"/>
          <p:cNvGraphicFramePr/>
          <p:nvPr>
            <p:extLst>
              <p:ext uri="{D42A27DB-BD31-4B8C-83A1-F6EECF244321}">
                <p14:modId xmlns:p14="http://schemas.microsoft.com/office/powerpoint/2010/main" val="1005235402"/>
              </p:ext>
            </p:extLst>
          </p:nvPr>
        </p:nvGraphicFramePr>
        <p:xfrm>
          <a:off x="220802" y="1696488"/>
          <a:ext cx="11666542" cy="3879054"/>
        </p:xfrm>
        <a:graphic>
          <a:graphicData uri="http://schemas.openxmlformats.org/drawingml/2006/table">
            <a:tbl>
              <a:tblPr firstRow="1" bandRow="1">
                <a:tableStyleId>{4C3C2611-4C71-4FC5-86AE-919BDF0F9419}</a:tableStyleId>
              </a:tblPr>
              <a:tblGrid>
                <a:gridCol w="2853980">
                  <a:extLst>
                    <a:ext uri="{9D8B030D-6E8A-4147-A177-3AD203B41FA5}">
                      <a16:colId xmlns:a16="http://schemas.microsoft.com/office/drawing/2014/main" val="20000"/>
                    </a:ext>
                  </a:extLst>
                </a:gridCol>
                <a:gridCol w="5901924">
                  <a:extLst>
                    <a:ext uri="{9D8B030D-6E8A-4147-A177-3AD203B41FA5}">
                      <a16:colId xmlns:a16="http://schemas.microsoft.com/office/drawing/2014/main" val="20001"/>
                    </a:ext>
                  </a:extLst>
                </a:gridCol>
                <a:gridCol w="1036248">
                  <a:extLst>
                    <a:ext uri="{9D8B030D-6E8A-4147-A177-3AD203B41FA5}">
                      <a16:colId xmlns:a16="http://schemas.microsoft.com/office/drawing/2014/main" val="20002"/>
                    </a:ext>
                  </a:extLst>
                </a:gridCol>
                <a:gridCol w="1874390">
                  <a:extLst>
                    <a:ext uri="{9D8B030D-6E8A-4147-A177-3AD203B41FA5}">
                      <a16:colId xmlns:a16="http://schemas.microsoft.com/office/drawing/2014/main" val="20003"/>
                    </a:ext>
                  </a:extLst>
                </a:gridCol>
              </a:tblGrid>
              <a:tr h="491727">
                <a:tc>
                  <a:txBody>
                    <a:bodyPr/>
                    <a:lstStyle/>
                    <a:p>
                      <a:pPr algn="l">
                        <a:defRPr sz="1800" b="0">
                          <a:solidFill>
                            <a:srgbClr val="000000"/>
                          </a:solidFill>
                        </a:defRPr>
                      </a:pPr>
                      <a:r>
                        <a:rPr sz="1600" b="1" dirty="0">
                          <a:solidFill>
                            <a:srgbClr val="FFFFFF"/>
                          </a:solidFill>
                          <a:latin typeface="+mn-lt"/>
                          <a:sym typeface="Arial"/>
                        </a:rPr>
                        <a:t>Deliverable</a:t>
                      </a:r>
                    </a:p>
                  </a:txBody>
                  <a:tcPr marL="45720" marR="45720" horzOverflow="overflow"/>
                </a:tc>
                <a:tc>
                  <a:txBody>
                    <a:bodyPr/>
                    <a:lstStyle/>
                    <a:p>
                      <a:pPr algn="l">
                        <a:defRPr sz="1800" b="0">
                          <a:solidFill>
                            <a:srgbClr val="000000"/>
                          </a:solidFill>
                        </a:defRPr>
                      </a:pPr>
                      <a:r>
                        <a:rPr sz="1600" b="1" dirty="0">
                          <a:solidFill>
                            <a:srgbClr val="FFFFFF"/>
                          </a:solidFill>
                          <a:latin typeface="+mn-lt"/>
                          <a:sym typeface="Arial"/>
                        </a:rPr>
                        <a:t>Expected Result/outcome</a:t>
                      </a:r>
                    </a:p>
                  </a:txBody>
                  <a:tcPr marL="45720" marR="45720" horzOverflow="overflow"/>
                </a:tc>
                <a:tc>
                  <a:txBody>
                    <a:bodyPr/>
                    <a:lstStyle/>
                    <a:p>
                      <a:pPr algn="l">
                        <a:defRPr sz="1800" b="0">
                          <a:solidFill>
                            <a:srgbClr val="000000"/>
                          </a:solidFill>
                        </a:defRPr>
                      </a:pPr>
                      <a:r>
                        <a:rPr sz="1600" b="1">
                          <a:solidFill>
                            <a:srgbClr val="FFFFFF"/>
                          </a:solidFill>
                          <a:latin typeface="+mn-lt"/>
                          <a:sym typeface="Arial"/>
                        </a:rPr>
                        <a:t>Date</a:t>
                      </a:r>
                    </a:p>
                  </a:txBody>
                  <a:tcPr marL="45720" marR="45720" horzOverflow="overflow"/>
                </a:tc>
                <a:tc>
                  <a:txBody>
                    <a:bodyPr/>
                    <a:lstStyle/>
                    <a:p>
                      <a:pPr algn="l">
                        <a:defRPr sz="1800" b="0">
                          <a:solidFill>
                            <a:srgbClr val="000000"/>
                          </a:solidFill>
                        </a:defRPr>
                      </a:pPr>
                      <a:r>
                        <a:rPr sz="1600" b="1">
                          <a:solidFill>
                            <a:srgbClr val="FFFFFF"/>
                          </a:solidFill>
                          <a:latin typeface="+mn-lt"/>
                          <a:sym typeface="Arial"/>
                        </a:rPr>
                        <a:t>Deliverable-Milestone</a:t>
                      </a:r>
                    </a:p>
                  </a:txBody>
                  <a:tcPr marL="45720" marR="45720" horzOverflow="overflow"/>
                </a:tc>
                <a:extLst>
                  <a:ext uri="{0D108BD9-81ED-4DB2-BD59-A6C34878D82A}">
                    <a16:rowId xmlns:a16="http://schemas.microsoft.com/office/drawing/2014/main" val="10000"/>
                  </a:ext>
                </a:extLst>
              </a:tr>
              <a:tr h="491727">
                <a:tc>
                  <a:txBody>
                    <a:bodyPr/>
                    <a:lstStyle/>
                    <a:p>
                      <a:pPr algn="l">
                        <a:defRPr sz="1800"/>
                      </a:pPr>
                      <a:r>
                        <a:rPr sz="1600" dirty="0">
                          <a:latin typeface="+mn-lt"/>
                          <a:ea typeface="Calibri"/>
                          <a:cs typeface="Calibri"/>
                        </a:rPr>
                        <a:t>ET Roadmap document</a:t>
                      </a:r>
                    </a:p>
                  </a:txBody>
                  <a:tcPr marL="45720" marR="45720" horzOverflow="overflow"/>
                </a:tc>
                <a:tc>
                  <a:txBody>
                    <a:bodyPr/>
                    <a:lstStyle/>
                    <a:p>
                      <a:pPr algn="l">
                        <a:defRPr sz="1800"/>
                      </a:pPr>
                      <a:r>
                        <a:rPr sz="1600" dirty="0">
                          <a:latin typeface="+mn-lt"/>
                          <a:ea typeface="Calibri"/>
                          <a:cs typeface="Calibri"/>
                        </a:rPr>
                        <a:t>Document describing the roadmap of the ET project in phase 1</a:t>
                      </a:r>
                    </a:p>
                  </a:txBody>
                  <a:tcPr marL="45720" marR="45720" horzOverflow="overflow"/>
                </a:tc>
                <a:tc>
                  <a:txBody>
                    <a:bodyPr/>
                    <a:lstStyle/>
                    <a:p>
                      <a:pPr algn="l">
                        <a:defRPr sz="1800"/>
                      </a:pPr>
                      <a:r>
                        <a:rPr sz="1600">
                          <a:latin typeface="+mn-lt"/>
                          <a:sym typeface="Arial"/>
                        </a:rPr>
                        <a:t>Q1 2025</a:t>
                      </a:r>
                    </a:p>
                  </a:txBody>
                  <a:tcPr marL="45720" marR="45720" horzOverflow="overflow"/>
                </a:tc>
                <a:tc>
                  <a:txBody>
                    <a:bodyPr/>
                    <a:lstStyle/>
                    <a:p>
                      <a:pPr algn="l">
                        <a:defRPr sz="1800"/>
                      </a:pPr>
                      <a:r>
                        <a:rPr sz="1600">
                          <a:latin typeface="+mn-lt"/>
                          <a:sym typeface="Arial"/>
                        </a:rPr>
                        <a:t>Deliverable</a:t>
                      </a:r>
                    </a:p>
                  </a:txBody>
                  <a:tcPr marL="45720" marR="45720" horzOverflow="overflow"/>
                </a:tc>
                <a:extLst>
                  <a:ext uri="{0D108BD9-81ED-4DB2-BD59-A6C34878D82A}">
                    <a16:rowId xmlns:a16="http://schemas.microsoft.com/office/drawing/2014/main" val="10001"/>
                  </a:ext>
                </a:extLst>
              </a:tr>
              <a:tr h="491727">
                <a:tc>
                  <a:txBody>
                    <a:bodyPr/>
                    <a:lstStyle/>
                    <a:p>
                      <a:pPr algn="l">
                        <a:defRPr sz="1800"/>
                      </a:pPr>
                      <a:r>
                        <a:rPr sz="1600">
                          <a:latin typeface="+mn-lt"/>
                          <a:ea typeface="Calibri"/>
                          <a:cs typeface="Calibri"/>
                        </a:rPr>
                        <a:t>ET roadmap methodology document</a:t>
                      </a:r>
                    </a:p>
                  </a:txBody>
                  <a:tcPr marL="45720" marR="45720" horzOverflow="overflow"/>
                </a:tc>
                <a:tc>
                  <a:txBody>
                    <a:bodyPr/>
                    <a:lstStyle/>
                    <a:p>
                      <a:pPr algn="l">
                        <a:defRPr sz="1800"/>
                      </a:pPr>
                      <a:r>
                        <a:rPr sz="1600">
                          <a:latin typeface="+mn-lt"/>
                          <a:sym typeface="Arial"/>
                        </a:rPr>
                        <a:t>Document describing the methodology followed to establish the ET roadmap</a:t>
                      </a:r>
                    </a:p>
                  </a:txBody>
                  <a:tcPr marL="45720" marR="45720" horzOverflow="overflow"/>
                </a:tc>
                <a:tc>
                  <a:txBody>
                    <a:bodyPr/>
                    <a:lstStyle/>
                    <a:p>
                      <a:pPr algn="l">
                        <a:defRPr sz="1800"/>
                      </a:pPr>
                      <a:r>
                        <a:rPr sz="1600">
                          <a:latin typeface="+mn-lt"/>
                          <a:sym typeface="Arial"/>
                        </a:rPr>
                        <a:t>Q1 2025</a:t>
                      </a:r>
                    </a:p>
                  </a:txBody>
                  <a:tcPr marL="45720" marR="45720" horzOverflow="overflow"/>
                </a:tc>
                <a:tc>
                  <a:txBody>
                    <a:bodyPr/>
                    <a:lstStyle/>
                    <a:p>
                      <a:pPr algn="l">
                        <a:defRPr sz="1800"/>
                      </a:pPr>
                      <a:r>
                        <a:rPr sz="1600">
                          <a:latin typeface="+mn-lt"/>
                          <a:sym typeface="Arial"/>
                        </a:rPr>
                        <a:t>Deliverable</a:t>
                      </a:r>
                    </a:p>
                  </a:txBody>
                  <a:tcPr marL="45720" marR="45720" horzOverflow="overflow"/>
                </a:tc>
                <a:extLst>
                  <a:ext uri="{0D108BD9-81ED-4DB2-BD59-A6C34878D82A}">
                    <a16:rowId xmlns:a16="http://schemas.microsoft.com/office/drawing/2014/main" val="10002"/>
                  </a:ext>
                </a:extLst>
              </a:tr>
              <a:tr h="491727">
                <a:tc>
                  <a:txBody>
                    <a:bodyPr/>
                    <a:lstStyle/>
                    <a:p>
                      <a:pPr algn="l">
                        <a:defRPr sz="1800"/>
                      </a:pPr>
                      <a:r>
                        <a:rPr sz="1600">
                          <a:latin typeface="+mn-lt"/>
                          <a:sym typeface="Arial"/>
                        </a:rPr>
                        <a:t>ET nomenclature document</a:t>
                      </a:r>
                    </a:p>
                  </a:txBody>
                  <a:tcPr marL="45720" marR="45720" horzOverflow="overflow"/>
                </a:tc>
                <a:tc>
                  <a:txBody>
                    <a:bodyPr/>
                    <a:lstStyle/>
                    <a:p>
                      <a:pPr algn="l">
                        <a:defRPr sz="1800"/>
                      </a:pPr>
                      <a:r>
                        <a:rPr sz="1600">
                          <a:latin typeface="+mn-lt"/>
                          <a:sym typeface="Arial"/>
                        </a:rPr>
                        <a:t>Document describing the project nomenclature</a:t>
                      </a:r>
                    </a:p>
                  </a:txBody>
                  <a:tcPr marL="45720" marR="45720" horzOverflow="overflow"/>
                </a:tc>
                <a:tc>
                  <a:txBody>
                    <a:bodyPr/>
                    <a:lstStyle/>
                    <a:p>
                      <a:pPr algn="l">
                        <a:defRPr sz="1800"/>
                      </a:pPr>
                      <a:r>
                        <a:rPr sz="1600">
                          <a:latin typeface="+mn-lt"/>
                          <a:sym typeface="Arial"/>
                        </a:rPr>
                        <a:t>Q3 2025</a:t>
                      </a:r>
                    </a:p>
                  </a:txBody>
                  <a:tcPr marL="45720" marR="45720" horzOverflow="overflow"/>
                </a:tc>
                <a:tc>
                  <a:txBody>
                    <a:bodyPr/>
                    <a:lstStyle/>
                    <a:p>
                      <a:pPr algn="l">
                        <a:defRPr sz="1800"/>
                      </a:pPr>
                      <a:r>
                        <a:rPr sz="1600">
                          <a:latin typeface="+mn-lt"/>
                          <a:sym typeface="Arial"/>
                        </a:rPr>
                        <a:t>Deliverable</a:t>
                      </a:r>
                    </a:p>
                  </a:txBody>
                  <a:tcPr marL="45720" marR="45720" horzOverflow="overflow"/>
                </a:tc>
                <a:extLst>
                  <a:ext uri="{0D108BD9-81ED-4DB2-BD59-A6C34878D82A}">
                    <a16:rowId xmlns:a16="http://schemas.microsoft.com/office/drawing/2014/main" val="10003"/>
                  </a:ext>
                </a:extLst>
              </a:tr>
              <a:tr h="491727">
                <a:tc>
                  <a:txBody>
                    <a:bodyPr/>
                    <a:lstStyle/>
                    <a:p>
                      <a:pPr algn="l">
                        <a:defRPr sz="1800"/>
                      </a:pPr>
                      <a:r>
                        <a:rPr sz="1600">
                          <a:latin typeface="+mn-lt"/>
                          <a:sym typeface="Arial"/>
                        </a:rPr>
                        <a:t>ET PBS (Product Breakdown Structure) update provided</a:t>
                      </a:r>
                    </a:p>
                  </a:txBody>
                  <a:tcPr marL="45720" marR="45720" horzOverflow="overflow"/>
                </a:tc>
                <a:tc>
                  <a:txBody>
                    <a:bodyPr/>
                    <a:lstStyle/>
                    <a:p>
                      <a:pPr algn="l">
                        <a:defRPr sz="1800"/>
                      </a:pPr>
                      <a:r>
                        <a:rPr sz="1600">
                          <a:latin typeface="+mn-lt"/>
                          <a:sym typeface="Arial"/>
                        </a:rPr>
                        <a:t>ET PO coordinate the establishment of the new PBS version after the review phase</a:t>
                      </a:r>
                    </a:p>
                  </a:txBody>
                  <a:tcPr marL="45720" marR="45720" horzOverflow="overflow"/>
                </a:tc>
                <a:tc>
                  <a:txBody>
                    <a:bodyPr/>
                    <a:lstStyle/>
                    <a:p>
                      <a:pPr algn="l">
                        <a:defRPr sz="1800"/>
                      </a:pPr>
                      <a:r>
                        <a:rPr sz="1600">
                          <a:latin typeface="+mn-lt"/>
                          <a:sym typeface="Arial"/>
                        </a:rPr>
                        <a:t>Q4 2025</a:t>
                      </a:r>
                    </a:p>
                  </a:txBody>
                  <a:tcPr marL="45720" marR="45720" horzOverflow="overflow"/>
                </a:tc>
                <a:tc>
                  <a:txBody>
                    <a:bodyPr/>
                    <a:lstStyle/>
                    <a:p>
                      <a:pPr algn="l">
                        <a:defRPr sz="1800"/>
                      </a:pPr>
                      <a:r>
                        <a:rPr sz="1600">
                          <a:latin typeface="+mn-lt"/>
                          <a:sym typeface="Arial"/>
                        </a:rPr>
                        <a:t>Milestone</a:t>
                      </a:r>
                    </a:p>
                  </a:txBody>
                  <a:tcPr marL="45720" marR="45720" horzOverflow="overflow"/>
                </a:tc>
                <a:extLst>
                  <a:ext uri="{0D108BD9-81ED-4DB2-BD59-A6C34878D82A}">
                    <a16:rowId xmlns:a16="http://schemas.microsoft.com/office/drawing/2014/main" val="10004"/>
                  </a:ext>
                </a:extLst>
              </a:tr>
              <a:tr h="491727">
                <a:tc>
                  <a:txBody>
                    <a:bodyPr/>
                    <a:lstStyle/>
                    <a:p>
                      <a:pPr algn="l">
                        <a:defRPr sz="1800"/>
                      </a:pPr>
                      <a:r>
                        <a:rPr sz="1600">
                          <a:latin typeface="+mn-lt"/>
                          <a:sym typeface="Arial"/>
                        </a:rPr>
                        <a:t>ET WBS (Work Breakdown Structure) validated</a:t>
                      </a:r>
                    </a:p>
                  </a:txBody>
                  <a:tcPr marL="45720" marR="45720" horzOverflow="overflow"/>
                </a:tc>
                <a:tc>
                  <a:txBody>
                    <a:bodyPr/>
                    <a:lstStyle/>
                    <a:p>
                      <a:pPr algn="l">
                        <a:defRPr sz="1800"/>
                      </a:pPr>
                      <a:r>
                        <a:rPr sz="1600">
                          <a:latin typeface="+mn-lt"/>
                          <a:sym typeface="Arial"/>
                        </a:rPr>
                        <a:t>The final version of the WBS, and consequently of the project OBS is approves by stakeholders</a:t>
                      </a:r>
                    </a:p>
                  </a:txBody>
                  <a:tcPr marL="45720" marR="45720" horzOverflow="overflow"/>
                </a:tc>
                <a:tc>
                  <a:txBody>
                    <a:bodyPr/>
                    <a:lstStyle/>
                    <a:p>
                      <a:pPr algn="l">
                        <a:defRPr sz="1800"/>
                      </a:pPr>
                      <a:r>
                        <a:rPr sz="1600">
                          <a:latin typeface="+mn-lt"/>
                          <a:sym typeface="Arial"/>
                        </a:rPr>
                        <a:t>Q4 2025</a:t>
                      </a:r>
                    </a:p>
                  </a:txBody>
                  <a:tcPr marL="45720" marR="45720" horzOverflow="overflow"/>
                </a:tc>
                <a:tc>
                  <a:txBody>
                    <a:bodyPr/>
                    <a:lstStyle/>
                    <a:p>
                      <a:pPr algn="l">
                        <a:defRPr sz="1800"/>
                      </a:pPr>
                      <a:r>
                        <a:rPr sz="1600">
                          <a:latin typeface="+mn-lt"/>
                          <a:sym typeface="Arial"/>
                        </a:rPr>
                        <a:t>Milestone</a:t>
                      </a:r>
                    </a:p>
                  </a:txBody>
                  <a:tcPr marL="45720" marR="45720" horzOverflow="overflow"/>
                </a:tc>
                <a:extLst>
                  <a:ext uri="{0D108BD9-81ED-4DB2-BD59-A6C34878D82A}">
                    <a16:rowId xmlns:a16="http://schemas.microsoft.com/office/drawing/2014/main" val="10005"/>
                  </a:ext>
                </a:extLst>
              </a:tr>
              <a:tr h="491727">
                <a:tc>
                  <a:txBody>
                    <a:bodyPr/>
                    <a:lstStyle/>
                    <a:p>
                      <a:pPr algn="l">
                        <a:defRPr sz="1800"/>
                      </a:pPr>
                      <a:r>
                        <a:rPr sz="1600">
                          <a:latin typeface="+mn-lt"/>
                          <a:sym typeface="Arial"/>
                        </a:rPr>
                        <a:t>ET change process validated</a:t>
                      </a:r>
                    </a:p>
                  </a:txBody>
                  <a:tcPr marL="45720" marR="45720" horzOverflow="overflow"/>
                </a:tc>
                <a:tc>
                  <a:txBody>
                    <a:bodyPr/>
                    <a:lstStyle/>
                    <a:p>
                      <a:pPr algn="l">
                        <a:defRPr sz="1800"/>
                      </a:pPr>
                      <a:r>
                        <a:rPr sz="1600" dirty="0">
                          <a:latin typeface="+mn-lt"/>
                          <a:sym typeface="Arial"/>
                        </a:rPr>
                        <a:t>The process for the generic change request for PBS and parameters</a:t>
                      </a:r>
                    </a:p>
                  </a:txBody>
                  <a:tcPr marL="45720" marR="45720" horzOverflow="overflow"/>
                </a:tc>
                <a:tc>
                  <a:txBody>
                    <a:bodyPr/>
                    <a:lstStyle/>
                    <a:p>
                      <a:pPr algn="l">
                        <a:defRPr sz="1800"/>
                      </a:pPr>
                      <a:r>
                        <a:rPr sz="1600">
                          <a:latin typeface="+mn-lt"/>
                          <a:sym typeface="Arial"/>
                        </a:rPr>
                        <a:t>Q4 2025</a:t>
                      </a:r>
                    </a:p>
                  </a:txBody>
                  <a:tcPr marL="45720" marR="45720" horzOverflow="overflow"/>
                </a:tc>
                <a:tc>
                  <a:txBody>
                    <a:bodyPr/>
                    <a:lstStyle/>
                    <a:p>
                      <a:pPr algn="l">
                        <a:defRPr sz="1800"/>
                      </a:pPr>
                      <a:r>
                        <a:rPr sz="1600" dirty="0">
                          <a:latin typeface="+mn-lt"/>
                          <a:sym typeface="Arial"/>
                        </a:rPr>
                        <a:t>Milestone</a:t>
                      </a:r>
                    </a:p>
                  </a:txBody>
                  <a:tcPr marL="45720" marR="45720" horzOverflow="overflow"/>
                </a:tc>
                <a:extLst>
                  <a:ext uri="{0D108BD9-81ED-4DB2-BD59-A6C34878D82A}">
                    <a16:rowId xmlns:a16="http://schemas.microsoft.com/office/drawing/2014/main" val="10006"/>
                  </a:ext>
                </a:extLst>
              </a:tr>
            </a:tbl>
          </a:graphicData>
        </a:graphic>
      </p:graphicFrame>
    </p:spTree>
  </p:cSld>
  <p:clrMapOvr>
    <a:masterClrMapping/>
  </p:clrMapOvr>
  <p:transition spd="med"/>
</p:sld>
</file>

<file path=ppt/theme/theme1.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Helvetica"/>
        <a:ea typeface="Helvetica"/>
        <a:cs typeface="Helvetica"/>
      </a:majorFont>
      <a:minorFont>
        <a:latin typeface="Arial"/>
        <a:ea typeface="Arial"/>
        <a:cs typeface="Arial"/>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Helvetica"/>
        <a:ea typeface="Helvetica"/>
        <a:cs typeface="Helvetica"/>
      </a:majorFont>
      <a:minorFont>
        <a:latin typeface="Arial"/>
        <a:ea typeface="Arial"/>
        <a:cs typeface="Arial"/>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1241</TotalTime>
  <Words>2861</Words>
  <Application>Microsoft Macintosh PowerPoint</Application>
  <PresentationFormat>Grand écran</PresentationFormat>
  <Paragraphs>479</Paragraphs>
  <Slides>21</Slides>
  <Notes>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21</vt:i4>
      </vt:variant>
    </vt:vector>
  </HeadingPairs>
  <TitlesOfParts>
    <vt:vector size="25" baseType="lpstr">
      <vt:lpstr>Arial</vt:lpstr>
      <vt:lpstr>Calibri</vt:lpstr>
      <vt:lpstr>Wingdings</vt:lpstr>
      <vt:lpstr>Tema de Office</vt:lpstr>
      <vt:lpstr>ET-PP WP5 2nd review meeting (RP2)</vt:lpstr>
      <vt:lpstr>WP 5: Introduction and objectives</vt:lpstr>
      <vt:lpstr>WP 5: Tasks</vt:lpstr>
      <vt:lpstr>WP 5: Organisation and interfaces of WP5 with the ETO organisation</vt:lpstr>
      <vt:lpstr>WP5: Critical risks, deviations from Annex I, contingency plans</vt:lpstr>
      <vt:lpstr>WP5: Critical risks, deviations from Annex I, contingency plans</vt:lpstr>
      <vt:lpstr>WP5: Critical risks, deviations from Annex I, contingency plans</vt:lpstr>
      <vt:lpstr>WP5: Deliverables and milestones</vt:lpstr>
      <vt:lpstr>WP5: Internal Project Office,Deliverables and milestones</vt:lpstr>
      <vt:lpstr>WP5: Internal Project Office,Deliverables and milestones</vt:lpstr>
      <vt:lpstr>WP5: Internal Engineering Dpt,Deliverables and milestones</vt:lpstr>
      <vt:lpstr>WP5: Contribution from each partner</vt:lpstr>
      <vt:lpstr>WP5: Outlook and perspectives</vt:lpstr>
      <vt:lpstr>WP5: Engineering Department</vt:lpstr>
      <vt:lpstr>WP5: Engineering Department (Configuration) </vt:lpstr>
      <vt:lpstr>WP5: Engineering Department (Configuration) </vt:lpstr>
      <vt:lpstr>WP5: Engineering Department (MoU with CERN) </vt:lpstr>
      <vt:lpstr>WP5: Project Office (Scheduling Methodology) </vt:lpstr>
      <vt:lpstr>WP5: Project Office (MBSE exercise scope - toolchain) </vt:lpstr>
      <vt:lpstr>WP5: Project Office (Risk Assessment) </vt:lpstr>
      <vt:lpstr>ET-PP WP5 2nd review meeting (RP2)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Christian Olivetto</cp:lastModifiedBy>
  <cp:revision>42</cp:revision>
  <dcterms:modified xsi:type="dcterms:W3CDTF">2025-05-12T17:17:11Z</dcterms:modified>
</cp:coreProperties>
</file>