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</p:sldMasterIdLst>
  <p:notesMasterIdLst>
    <p:notesMasterId r:id="rId23"/>
  </p:notesMasterIdLst>
  <p:sldIdLst>
    <p:sldId id="258" r:id="rId4"/>
    <p:sldId id="262" r:id="rId5"/>
    <p:sldId id="263" r:id="rId6"/>
    <p:sldId id="264" r:id="rId7"/>
    <p:sldId id="265" r:id="rId8"/>
    <p:sldId id="269" r:id="rId9"/>
    <p:sldId id="257" r:id="rId10"/>
    <p:sldId id="259" r:id="rId11"/>
    <p:sldId id="260" r:id="rId12"/>
    <p:sldId id="261" r:id="rId13"/>
    <p:sldId id="430" r:id="rId14"/>
    <p:sldId id="416" r:id="rId15"/>
    <p:sldId id="426" r:id="rId16"/>
    <p:sldId id="429" r:id="rId17"/>
    <p:sldId id="425" r:id="rId18"/>
    <p:sldId id="427" r:id="rId19"/>
    <p:sldId id="266" r:id="rId20"/>
    <p:sldId id="268" r:id="rId21"/>
    <p:sldId id="26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E1DE7-676B-4ED2-A500-939996466713}" type="datetimeFigureOut">
              <a:rPr lang="de-DE" smtClean="0"/>
              <a:t>18.07.2025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F40C2-79EA-4806-BC61-AD1935E4D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09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23797" y="2598561"/>
            <a:ext cx="5665083" cy="653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4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85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7" y="275073"/>
            <a:ext cx="10972805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10556" y="1535196"/>
            <a:ext cx="5385597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0556" y="2174631"/>
            <a:ext cx="5385597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93914" y="1535196"/>
            <a:ext cx="5389435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93914" y="2174631"/>
            <a:ext cx="5389435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6B6008-8EA3-4199-80E0-B26DE62A44E8}" type="datetime1">
              <a:rPr lang="it-IT" smtClean="0"/>
              <a:t>18/07/2025</a:t>
            </a:fld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C0D3E-A88C-4A76-A97D-DA3DF6F988E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23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0A666C-0F95-4B17-A1BE-CAE95F6672A8}"/>
              </a:ext>
            </a:extLst>
          </p:cNvPr>
          <p:cNvSpPr/>
          <p:nvPr userDrawn="1"/>
        </p:nvSpPr>
        <p:spPr>
          <a:xfrm>
            <a:off x="-59961" y="0"/>
            <a:ext cx="9632586" cy="681001"/>
          </a:xfrm>
          <a:prstGeom prst="rect">
            <a:avLst/>
          </a:prstGeom>
          <a:solidFill>
            <a:srgbClr val="E5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>
            <a:lvl1pPr>
              <a:defRPr>
                <a:solidFill>
                  <a:srgbClr val="001489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8EA6-9440-4CBE-A916-9B1BC747F3F5}" type="slidenum">
              <a:t>‹Nr.›</a:t>
            </a:fld>
            <a:endParaRPr lang="de-DE"/>
          </a:p>
        </p:txBody>
      </p:sp>
      <p:cxnSp>
        <p:nvCxnSpPr>
          <p:cNvPr id="7" name="Gerade Verbindung 12">
            <a:extLst>
              <a:ext uri="{FF2B5EF4-FFF2-40B4-BE49-F238E27FC236}">
                <a16:creationId xmlns:a16="http://schemas.microsoft.com/office/drawing/2014/main" id="{19618200-C8A3-480A-8D9F-42D6293915AA}"/>
              </a:ext>
            </a:extLst>
          </p:cNvPr>
          <p:cNvCxnSpPr/>
          <p:nvPr userDrawn="1"/>
        </p:nvCxnSpPr>
        <p:spPr>
          <a:xfrm rot="10800000">
            <a:off x="-2635172" y="681006"/>
            <a:ext cx="13148477" cy="0"/>
          </a:xfrm>
          <a:prstGeom prst="line">
            <a:avLst/>
          </a:prstGeom>
          <a:ln w="25400" cap="rnd">
            <a:solidFill>
              <a:srgbClr val="001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4">
            <a:extLst>
              <a:ext uri="{FF2B5EF4-FFF2-40B4-BE49-F238E27FC236}">
                <a16:creationId xmlns:a16="http://schemas.microsoft.com/office/drawing/2014/main" id="{E0A63536-0164-44C1-841F-6E49E3BE4493}"/>
              </a:ext>
            </a:extLst>
          </p:cNvPr>
          <p:cNvCxnSpPr/>
          <p:nvPr userDrawn="1"/>
        </p:nvCxnSpPr>
        <p:spPr>
          <a:xfrm rot="10800000">
            <a:off x="-2321617" y="762335"/>
            <a:ext cx="14863454" cy="0"/>
          </a:xfrm>
          <a:prstGeom prst="line">
            <a:avLst/>
          </a:prstGeom>
          <a:ln w="25400" cap="rnd">
            <a:solidFill>
              <a:srgbClr val="001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E9074B57-BA0E-4916-BFCA-BE49035B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76" y="-6875"/>
            <a:ext cx="2752124" cy="7692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575D69D-5192-4740-A02A-2B115C171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5509" r="24505" b="29163"/>
          <a:stretch/>
        </p:blipFill>
        <p:spPr>
          <a:xfrm>
            <a:off x="11806500" y="9525"/>
            <a:ext cx="309300" cy="3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922F6-C5C2-4EEE-9AC4-3973278DF3C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47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6" y="273629"/>
            <a:ext cx="4010884" cy="1160765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767355" y="273627"/>
            <a:ext cx="6815994" cy="5852778"/>
          </a:xfrm>
        </p:spPr>
        <p:txBody>
          <a:bodyPr/>
          <a:lstStyle>
            <a:lvl1pPr>
              <a:defRPr sz="2903"/>
            </a:lvl1pPr>
            <a:lvl2pPr>
              <a:defRPr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0556" y="1434394"/>
            <a:ext cx="4010884" cy="4692013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E7B3-361A-40FA-8190-CA044C2027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77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0403" y="4800027"/>
            <a:ext cx="7315195" cy="567421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390403" y="612068"/>
            <a:ext cx="7315195" cy="4115956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903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390403" y="5367447"/>
            <a:ext cx="7315195" cy="805048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C2C19-3679-4BAD-A63B-7F82097CE9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40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5BEF46-56C2-4A38-B2C0-E9DD68F5FB25}" type="datetime1">
              <a:rPr lang="it-IT" smtClean="0"/>
              <a:t>18/07/2025</a:t>
            </a:fld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5371-5C7B-4787-8FEB-67DB8BA922B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88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BB4C7-320E-489D-A402-86891896D33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96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oxel Burst.jpg">
            <a:extLst>
              <a:ext uri="{FF2B5EF4-FFF2-40B4-BE49-F238E27FC236}">
                <a16:creationId xmlns:a16="http://schemas.microsoft.com/office/drawing/2014/main" id="{4A583D6E-72A9-4AE4-9616-6C6EA4F89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B891B556-2F70-4103-9A29-C9D072DBC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04613" y="6381331"/>
            <a:ext cx="216406" cy="1821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2111AC8-4A5F-4D82-8BE7-95C25C2B25FD}" type="slidenum">
              <a:rPr lang="it-IT" altLang="it-IT"/>
              <a:pPr/>
              <a:t>‹Nr.›</a:t>
            </a:fld>
            <a:endParaRPr lang="it-IT" altLang="it-IT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4A500D2A-F122-41A7-8A32-CD9D7220CF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3363" y="210091"/>
            <a:ext cx="2709069" cy="1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80000"/>
              </a:lnSpc>
              <a:defRPr/>
            </a:pPr>
            <a:r>
              <a:rPr lang="it-IT" altLang="it-IT" sz="850" b="0" dirty="0">
                <a:solidFill>
                  <a:srgbClr val="FFFFFF"/>
                </a:solidFill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Einstein Telescope Organisation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70D12FA-9BFF-41DB-805F-8F5737AA2D2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370219" y="234030"/>
            <a:ext cx="25574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it-IT" altLang="it-IT" sz="850" b="0" dirty="0">
                <a:solidFill>
                  <a:srgbClr val="FFFFFF"/>
                </a:solidFill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.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C381275D-1EAD-47D6-8891-47F890E16E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DD8B312-5D96-4FF1-AFCF-D389E11FF9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63ACE078-417D-4298-8409-92F40897D4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87BC323-C3DA-4ED9-8912-DB965E7663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5DBC97-1805-4018-8B16-5C4F5678F8D6}"/>
              </a:ext>
            </a:extLst>
          </p:cNvPr>
          <p:cNvPicPr/>
          <p:nvPr userDrawn="1"/>
        </p:nvPicPr>
        <p:blipFill>
          <a:blip r:embed="rId3">
            <a:clrChange>
              <a:clrFrom>
                <a:srgbClr val="0000CC"/>
              </a:clrFrom>
              <a:clrTo>
                <a:srgbClr val="0000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880" y="6309320"/>
            <a:ext cx="1224136" cy="366142"/>
          </a:xfrm>
          <a:prstGeom prst="rect">
            <a:avLst/>
          </a:prstGeom>
        </p:spPr>
      </p:pic>
      <p:sp>
        <p:nvSpPr>
          <p:cNvPr id="13" name="Line 4">
            <a:extLst>
              <a:ext uri="{FF2B5EF4-FFF2-40B4-BE49-F238E27FC236}">
                <a16:creationId xmlns:a16="http://schemas.microsoft.com/office/drawing/2014/main" id="{DFB2844A-4B41-4C33-A413-5EF2B1D6FB2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>
              <a:solidFill>
                <a:schemeClr val="bg1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CD0B3A0-53E8-4C98-B556-D995FA32D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91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25BED20A-3684-478B-B29E-6E2F7E277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2592"/>
            <a:ext cx="9144000" cy="9775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6905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A09DE-6770-CC4E-A740-75DD450A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053EA3-2DA6-2B48-94B5-54F48035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B4D2FA-6C2D-4C53-BD38-FED9B47AF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04613" y="6381331"/>
            <a:ext cx="216406" cy="182101"/>
          </a:xfrm>
          <a:ln/>
        </p:spPr>
        <p:txBody>
          <a:bodyPr/>
          <a:lstStyle>
            <a:lvl1pPr>
              <a:defRPr/>
            </a:lvl1pPr>
          </a:lstStyle>
          <a:p>
            <a:fld id="{B99C1117-B2C6-499D-AAC4-050634E22F0D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329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FB366E-98E3-674C-8B8C-758FACAB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63946B-93C2-4011-A5D4-D162D8529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51714" y="6381331"/>
            <a:ext cx="322204" cy="23339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fld id="{64DB0535-2E95-4915-8C14-A4697CA95C0A}" type="slidenum">
              <a:rPr lang="it-IT" altLang="it-IT"/>
              <a:pPr/>
              <a:t>‹Nr.›</a:t>
            </a:fld>
            <a:endParaRPr lang="it-IT" alt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7A14691-79EC-4A00-B1B5-612D1A0477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482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67" y="-17904"/>
            <a:ext cx="9405092" cy="653256"/>
          </a:xfrm>
        </p:spPr>
        <p:txBody>
          <a:bodyPr lIns="0" tIns="0" rIns="0" bIns="0"/>
          <a:lstStyle>
            <a:lvl1pPr>
              <a:defRPr sz="424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067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B0483-45F5-3841-9385-A798168D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B5F641-0174-0C44-8E72-71F8EA33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EC2538-282F-474B-B894-E0CDA0AC7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580D-F036-4505-A7A7-21625C192DF5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5034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252FBD-7EAB-0842-8996-9E5A9195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550" y="1574800"/>
            <a:ext cx="5213350" cy="4648200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9EFC4E-EF51-AB4E-A273-B9AF037F4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574800"/>
            <a:ext cx="5213350" cy="4648200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EB963F-E2C5-4EDC-B7C5-CB79CA4AB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94005-C693-4C56-8503-158671F92745}" type="slidenum">
              <a:rPr lang="it-IT" altLang="it-IT"/>
              <a:pPr/>
              <a:t>‹Nr.›</a:t>
            </a:fld>
            <a:endParaRPr lang="it-IT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27CB512-96B8-48CA-9275-0B0E5EF43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147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0F54F1-585E-B541-AD1D-9BB21EA8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0BBCB2-1D24-2340-9DAA-1650ECEFC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BB9B34-6504-3140-95EA-626EA7354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8CED17-BFE3-C848-9037-151C925CF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F0BFFB1-D757-4DE7-81E7-99786CFB4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A44C-628E-4694-89E9-80928BB64766}" type="slidenum">
              <a:rPr lang="it-IT" altLang="it-IT"/>
              <a:pPr/>
              <a:t>‹Nr.›</a:t>
            </a:fld>
            <a:endParaRPr lang="it-IT" alt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9F7F643-814F-4466-84F0-51A70A52B8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28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D666E-17AC-8240-B67C-E403B055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90A067-DA3D-45A8-89EA-D6DCEE156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50DC6-582B-40B0-850C-47E183A359BD}" type="slidenum">
              <a:rPr lang="it-IT" altLang="it-IT"/>
              <a:pPr/>
              <a:t>‹Nr.›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41792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D62D3A7-68B1-4C10-947F-CBCF9CAA8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D7324-2984-4237-8B00-5433EBA41ABC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965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CBAE3F-ADDD-6548-85F9-77F8A42C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5A7B8-53B0-0343-B749-C7002F4E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76772"/>
            <a:ext cx="6172200" cy="4484278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5E9518-00BD-004F-9FB3-D8E2CF5E4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 anchor="t"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38C39-1273-45CC-BFA8-4B48D632C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B02F8-51D4-48B5-A4F9-6EEC880830F3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5081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B1BB0-E4D2-764B-9B2F-E367342E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4363B0-58A8-354C-8BD0-25ECB1508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76772"/>
            <a:ext cx="6172200" cy="4484278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it-IT" noProof="0">
              <a:sym typeface="Helvetica Neue" panose="02000503000000020004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3F2C02-6462-B449-90E2-77D310740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0B8B4-35BB-4339-BC37-A38E70874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69A0F-4BAB-4C7F-812F-D5487DDE92BF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56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DE90F-6314-6D45-89B3-35D0E131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94E94-AFB5-8542-8ACE-D7B338969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88ECCB-E658-49CA-976A-2BFDDC946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0492A-D408-460A-87C2-09F8D5016134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80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2E91061-DC33-6E46-BF9B-011EEAB29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1725" y="177800"/>
            <a:ext cx="2625725" cy="6045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4F4608-0918-CE40-B356-CC6C6F8E1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4550" y="177800"/>
            <a:ext cx="7800975" cy="6045200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9245-7B8A-420D-9CCD-C0D9E7EC62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68B5-0285-48FE-A2B6-8304B146E7CE}" type="slidenum">
              <a:rPr lang="it-IT" altLang="it-IT"/>
              <a:pPr/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12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E94D0-A14C-45F8-995A-C77D1D67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57" y="476672"/>
            <a:ext cx="10502900" cy="760413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5380FE-9E47-4F56-8C3A-91A1D576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B722E3-EA5C-4688-92F9-053A7678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2045-B2DA-5C40-9984-4F51971F356F}" type="datetime1">
              <a:rPr lang="it-IT" smtClean="0"/>
              <a:t>21/07/2025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EE1DF4-9C5D-478B-87E7-1AD80C44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ET Infrastructure Team, Geneva, CERN – ET Meeting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713352-2CFF-4399-A2D7-CA69F7F0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FA95-2271-45C3-9FB1-A970D4E4F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68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67" y="-17904"/>
            <a:ext cx="9405092" cy="653256"/>
          </a:xfrm>
        </p:spPr>
        <p:txBody>
          <a:bodyPr lIns="0" tIns="0" rIns="0" bIns="0"/>
          <a:lstStyle>
            <a:lvl1pPr>
              <a:defRPr sz="424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9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67" y="-17904"/>
            <a:ext cx="9405092" cy="653256"/>
          </a:xfrm>
        </p:spPr>
        <p:txBody>
          <a:bodyPr lIns="0" tIns="0" rIns="0" bIns="0"/>
          <a:lstStyle>
            <a:lvl1pPr>
              <a:defRPr sz="424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91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69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913922" y="2129985"/>
            <a:ext cx="10364163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829755" y="3885530"/>
            <a:ext cx="8534395" cy="1752666"/>
          </a:xfrm>
        </p:spPr>
        <p:txBody>
          <a:bodyPr anchorCtr="1"/>
          <a:lstStyle>
            <a:lvl1pPr marL="0" indent="0" algn="ctr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383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584AB5-02F7-4906-A6FA-7AA585495819}" type="datetime1">
              <a:rPr lang="it-IT" smtClean="0"/>
              <a:t>18/07/2025</a:t>
            </a:fld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A356-8300-4A25-9C45-1FE92C991D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10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963843" y="4406863"/>
            <a:ext cx="10362237" cy="1362381"/>
          </a:xfrm>
        </p:spPr>
        <p:txBody>
          <a:bodyPr anchor="t"/>
          <a:lstStyle>
            <a:lvl1pPr>
              <a:defRPr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63843" y="2906224"/>
            <a:ext cx="10362237" cy="1500639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814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EEC54B-E8D5-4ACC-A809-E5BEFB317193}" type="datetime1">
              <a:rPr lang="it-IT" smtClean="0"/>
              <a:t>18/07/2025</a:t>
            </a:fld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55887-9365-4415-ABDD-3C34EE0862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82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8645" y="1604332"/>
            <a:ext cx="5393284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86241" y="1604332"/>
            <a:ext cx="5395196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143CCB-17BB-4C83-9B22-A975F43A8FC8}" type="datetime1">
              <a:rPr lang="it-IT" smtClean="0"/>
              <a:t>18/07/2025</a:t>
            </a:fld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7B14-12D1-48FA-8237-7AE8FBC646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8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67" y="-17904"/>
            <a:ext cx="940509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545" y="2819202"/>
            <a:ext cx="114953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9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609560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09560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F71526D8-E502-4EE1-9CDD-2B9EED07AB2A}" type="datetime1">
              <a:rPr lang="it-IT" smtClean="0"/>
              <a:t>18/07/2025</a:t>
            </a:fld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740683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375D5F3B-E643-4C46-882D-A3F3883096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5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marL="0" marR="0" lvl="0" indent="0" algn="l" defTabSz="829544" rtl="0" fontAlgn="auto" hangingPunct="1">
        <a:lnSpc>
          <a:spcPct val="107000"/>
        </a:lnSpc>
        <a:spcBef>
          <a:spcPts val="0"/>
        </a:spcBef>
        <a:spcAft>
          <a:spcPts val="0"/>
        </a:spcAft>
        <a:buNone/>
        <a:tabLst>
          <a:tab pos="0" algn="l"/>
          <a:tab pos="829544" algn="l"/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3629" b="0" i="0" u="none" strike="noStrike" kern="0" cap="none" spc="0" baseline="0">
          <a:solidFill>
            <a:srgbClr val="008000"/>
          </a:solidFill>
          <a:uFillTx/>
          <a:latin typeface="Nimbus Sans L" pitchFamily="34"/>
          <a:ea typeface="Gothic" pitchFamily="2"/>
          <a:cs typeface="Lucidasans" pitchFamily="2"/>
        </a:defRPr>
      </a:lvl1pPr>
    </p:titleStyle>
    <p:bodyStyle>
      <a:lvl1pPr marL="310913" marR="0" lvl="0" indent="-310913" algn="l" defTabSz="829544" rtl="0" fontAlgn="auto" hangingPunct="1">
        <a:lnSpc>
          <a:spcPct val="100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2" algn="l"/>
          <a:tab pos="1658755" algn="l"/>
          <a:tab pos="2488299" algn="l"/>
          <a:tab pos="3317843" algn="l"/>
          <a:tab pos="4147386" algn="l"/>
          <a:tab pos="4976930" algn="l"/>
          <a:tab pos="5806474" algn="l"/>
          <a:tab pos="6636017" algn="l"/>
          <a:tab pos="7465561" algn="l"/>
          <a:tab pos="8295105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1pPr>
      <a:lvl2pPr marL="673755" marR="0" lvl="1" indent="-258983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1" algn="l"/>
          <a:tab pos="1658754" algn="l"/>
          <a:tab pos="2488298" algn="l"/>
          <a:tab pos="3317842" algn="l"/>
          <a:tab pos="4147385" algn="l"/>
          <a:tab pos="4976929" algn="l"/>
          <a:tab pos="5806473" algn="l"/>
          <a:tab pos="6636016" algn="l"/>
          <a:tab pos="7465560" algn="l"/>
          <a:tab pos="8295104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2pPr>
      <a:lvl3pPr marL="1036930" marR="0" lvl="2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3pPr>
      <a:lvl4pPr marL="1451701" marR="0" lvl="3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4pPr>
      <a:lvl5pPr marL="1866473" marR="0" lvl="4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9DE1C022-9781-D747-AFDB-EE638A074D8D}"/>
              </a:ext>
            </a:extLst>
          </p:cNvPr>
          <p:cNvSpPr txBox="1">
            <a:spLocks/>
          </p:cNvSpPr>
          <p:nvPr/>
        </p:nvSpPr>
        <p:spPr bwMode="auto">
          <a:xfrm>
            <a:off x="233363" y="220514"/>
            <a:ext cx="2709069" cy="1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80000"/>
              </a:lnSpc>
              <a:defRPr/>
            </a:pPr>
            <a:r>
              <a:rPr lang="it-IT" altLang="it-IT" sz="85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Einstein Telescope Organisation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F9B01288-7011-B942-B0D3-33779F76ACA8}"/>
              </a:ext>
            </a:extLst>
          </p:cNvPr>
          <p:cNvSpPr txBox="1">
            <a:spLocks/>
          </p:cNvSpPr>
          <p:nvPr/>
        </p:nvSpPr>
        <p:spPr bwMode="auto">
          <a:xfrm>
            <a:off x="9370219" y="234030"/>
            <a:ext cx="25574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it-IT" altLang="it-IT" sz="85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.</a:t>
            </a:r>
          </a:p>
        </p:txBody>
      </p:sp>
      <p:sp>
        <p:nvSpPr>
          <p:cNvPr id="1028" name="Line 3">
            <a:extLst>
              <a:ext uri="{FF2B5EF4-FFF2-40B4-BE49-F238E27FC236}">
                <a16:creationId xmlns:a16="http://schemas.microsoft.com/office/drawing/2014/main" id="{2658E52C-3563-42B5-8D59-14A776DB0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71CF9CA2-5B41-48C2-871C-72D452455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90F7B35-BD64-0E4C-B8AB-CDD027FB75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604612" y="6381328"/>
            <a:ext cx="216406" cy="1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noAutofit/>
          </a:bodyPr>
          <a:lstStyle>
            <a:lvl1pPr algn="ctr" eaLnBrk="1">
              <a:defRPr sz="85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fld id="{DFCA98CB-6750-4E0A-ADBA-090C3DC03A12}" type="slidenum">
              <a:rPr lang="it-IT" altLang="it-IT" smtClean="0"/>
              <a:pPr/>
              <a:t>‹Nr.›</a:t>
            </a:fld>
            <a:endParaRPr lang="it-IT" altLang="it-IT" dirty="0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4F6A3A90-6807-4F4D-96E3-F6435C5DB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50F344DA-C313-4E50-B3BA-82034667D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035" name="Rectangle 10">
            <a:extLst>
              <a:ext uri="{FF2B5EF4-FFF2-40B4-BE49-F238E27FC236}">
                <a16:creationId xmlns:a16="http://schemas.microsoft.com/office/drawing/2014/main" id="{FCE055B4-6637-4150-A51C-5C60222A9D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036" name="Rectangle 11">
            <a:extLst>
              <a:ext uri="{FF2B5EF4-FFF2-40B4-BE49-F238E27FC236}">
                <a16:creationId xmlns:a16="http://schemas.microsoft.com/office/drawing/2014/main" id="{656F2E14-38C2-449A-B38B-0E8FED1159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" charset="0"/>
              </a:rPr>
              <a:t>Click to edit Master text styles</a:t>
            </a:r>
          </a:p>
          <a:p>
            <a:pPr lvl="1"/>
            <a:r>
              <a:rPr lang="it-IT" altLang="it-IT" dirty="0">
                <a:sym typeface="Helvetica Neue" charset="0"/>
              </a:rPr>
              <a:t>Second level</a:t>
            </a:r>
          </a:p>
          <a:p>
            <a:pPr lvl="2"/>
            <a:r>
              <a:rPr lang="it-IT" altLang="it-IT" dirty="0">
                <a:sym typeface="Helvetica Neue" charset="0"/>
              </a:rPr>
              <a:t>Third level</a:t>
            </a:r>
          </a:p>
          <a:p>
            <a:pPr lvl="3"/>
            <a:r>
              <a:rPr lang="it-IT" altLang="it-IT" dirty="0">
                <a:sym typeface="Helvetica Neue" charset="0"/>
              </a:rPr>
              <a:t>Fourth level</a:t>
            </a:r>
          </a:p>
          <a:p>
            <a:pPr lvl="4"/>
            <a:r>
              <a:rPr lang="it-IT" altLang="it-IT" dirty="0">
                <a:sym typeface="Helvetica Neue" charset="0"/>
              </a:rPr>
              <a:t>Fifth level</a:t>
            </a: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67D7D42-DFA4-4DFE-B032-1C06C0D9D2D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593728-0E46-4483-9311-60CE87449482}"/>
              </a:ext>
            </a:extLst>
          </p:cNvPr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245878" y="6326664"/>
            <a:ext cx="1277615" cy="3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127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5pPr>
      <a:lvl6pPr marL="2286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6pPr>
      <a:lvl7pPr marL="4572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7pPr>
      <a:lvl8pPr marL="6858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8pPr>
      <a:lvl9pPr marL="9144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9pPr>
    </p:titleStyle>
    <p:bodyStyle>
      <a:lvl1pPr marL="317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635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952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1270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1587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ico.ifae.es/event/2183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et-gw.eu/tds/?call_file=ET-0216A-25_ETOTaskForceDetectorLayoutsPre.pptx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7972" y="2158967"/>
            <a:ext cx="5664685" cy="154562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algn="ctr" defTabSz="554492">
              <a:spcBef>
                <a:spcPts val="55"/>
              </a:spcBef>
            </a:pPr>
            <a:r>
              <a:rPr lang="de-DE" sz="3305" b="1" kern="0" dirty="0">
                <a:solidFill>
                  <a:srgbClr val="004D7F"/>
                </a:solidFill>
                <a:latin typeface="Arial"/>
                <a:cs typeface="Arial"/>
              </a:rPr>
              <a:t>ETO-WP5-WP6 </a:t>
            </a:r>
          </a:p>
          <a:p>
            <a:pPr marL="7701" algn="ctr" defTabSz="554492">
              <a:spcBef>
                <a:spcPts val="55"/>
              </a:spcBef>
            </a:pPr>
            <a:r>
              <a:rPr lang="de-DE" sz="3305" b="1" kern="0" dirty="0" err="1">
                <a:solidFill>
                  <a:srgbClr val="004D7F"/>
                </a:solidFill>
                <a:latin typeface="Arial"/>
                <a:cs typeface="Arial"/>
              </a:rPr>
              <a:t>Preliminary</a:t>
            </a:r>
            <a:r>
              <a:rPr lang="de-DE" sz="3305" b="1" kern="0" dirty="0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lang="de-DE" sz="3305" b="1" kern="0" dirty="0" err="1">
                <a:solidFill>
                  <a:srgbClr val="004D7F"/>
                </a:solidFill>
                <a:latin typeface="Arial"/>
                <a:cs typeface="Arial"/>
              </a:rPr>
              <a:t>Detector</a:t>
            </a:r>
            <a:r>
              <a:rPr lang="de-DE" sz="3305" b="1" kern="0" dirty="0">
                <a:solidFill>
                  <a:srgbClr val="004D7F"/>
                </a:solidFill>
                <a:latin typeface="Arial"/>
                <a:cs typeface="Arial"/>
              </a:rPr>
              <a:t> TDR (D6.4)</a:t>
            </a:r>
            <a:endParaRPr sz="330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1153" y="3643954"/>
            <a:ext cx="3286151" cy="56317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226803" defTabSz="554492">
              <a:lnSpc>
                <a:spcPct val="122200"/>
              </a:lnSpc>
              <a:spcBef>
                <a:spcPts val="55"/>
              </a:spcBef>
              <a:tabLst>
                <a:tab pos="952648" algn="l"/>
              </a:tabLst>
            </a:pPr>
            <a:r>
              <a:rPr sz="3184" kern="0" dirty="0">
                <a:solidFill>
                  <a:srgbClr val="888888"/>
                </a:solidFill>
                <a:latin typeface="Calibri"/>
                <a:cs typeface="Calibri"/>
              </a:rPr>
              <a:t>July</a:t>
            </a:r>
            <a:r>
              <a:rPr lang="de-DE" sz="3184" kern="0" dirty="0">
                <a:solidFill>
                  <a:srgbClr val="888888"/>
                </a:solidFill>
                <a:latin typeface="Calibri"/>
                <a:cs typeface="Calibri"/>
              </a:rPr>
              <a:t>, </a:t>
            </a:r>
            <a:r>
              <a:rPr lang="de-DE" sz="3184" kern="0" spc="-12" dirty="0">
                <a:solidFill>
                  <a:srgbClr val="888888"/>
                </a:solidFill>
                <a:latin typeface="Calibri"/>
                <a:cs typeface="Calibri"/>
              </a:rPr>
              <a:t>22nd</a:t>
            </a:r>
            <a:r>
              <a:rPr sz="3184" kern="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184" kern="0" spc="-12" dirty="0">
                <a:solidFill>
                  <a:srgbClr val="888888"/>
                </a:solidFill>
                <a:latin typeface="Calibri"/>
                <a:cs typeface="Calibri"/>
              </a:rPr>
              <a:t>2025</a:t>
            </a:r>
            <a:endParaRPr sz="3184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9856" y="6415518"/>
            <a:ext cx="92801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defTabSz="554492">
              <a:spcBef>
                <a:spcPts val="76"/>
              </a:spcBef>
            </a:pPr>
            <a:r>
              <a:rPr sz="1182" kern="0" spc="-3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18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27" y="4446444"/>
            <a:ext cx="1714380" cy="8127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424" y="3704592"/>
            <a:ext cx="1967610" cy="5881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841" y="5412858"/>
            <a:ext cx="817041" cy="87384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9598" y="6261469"/>
            <a:ext cx="3325418" cy="49972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defTabSz="554492">
              <a:spcBef>
                <a:spcPts val="76"/>
              </a:spcBef>
            </a:pPr>
            <a:r>
              <a:rPr sz="3184" b="1" u="heavy" kern="0" spc="-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https://etpp.ifae.es</a:t>
            </a:r>
            <a:endParaRPr sz="3184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241" y="60533"/>
            <a:ext cx="2613868" cy="267403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7583B53-9C11-443E-9829-03FEA2D24CB3}"/>
              </a:ext>
            </a:extLst>
          </p:cNvPr>
          <p:cNvSpPr txBox="1"/>
          <p:nvPr/>
        </p:nvSpPr>
        <p:spPr>
          <a:xfrm>
            <a:off x="5556069" y="4341733"/>
            <a:ext cx="359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6"/>
              </a:rPr>
              <a:t>https://indico.ifae.es/event/2183/</a:t>
            </a:r>
            <a:endParaRPr lang="de-DE" dirty="0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458337-A63A-4EE8-960A-219865EECCC3}"/>
              </a:ext>
            </a:extLst>
          </p:cNvPr>
          <p:cNvSpPr txBox="1"/>
          <p:nvPr/>
        </p:nvSpPr>
        <p:spPr>
          <a:xfrm>
            <a:off x="3701142" y="541894"/>
            <a:ext cx="8003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kern="0" dirty="0">
                <a:solidFill>
                  <a:srgbClr val="004D7F"/>
                </a:solidFill>
                <a:latin typeface="Arial"/>
                <a:cs typeface="Arial"/>
              </a:rPr>
              <a:t>ET-PP INFRA-DEV Annual Meeting 2025</a:t>
            </a:r>
            <a:endParaRPr lang="de-DE" sz="32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AB0352F-5553-458D-A551-06A862A3C808}"/>
              </a:ext>
            </a:extLst>
          </p:cNvPr>
          <p:cNvGrpSpPr/>
          <p:nvPr/>
        </p:nvGrpSpPr>
        <p:grpSpPr>
          <a:xfrm>
            <a:off x="4210730" y="5170491"/>
            <a:ext cx="3492000" cy="1590705"/>
            <a:chOff x="4350000" y="5182923"/>
            <a:chExt cx="3492000" cy="1590705"/>
          </a:xfrm>
        </p:grpSpPr>
        <p:pic>
          <p:nvPicPr>
            <p:cNvPr id="16" name="object 4">
              <a:extLst>
                <a:ext uri="{FF2B5EF4-FFF2-40B4-BE49-F238E27FC236}">
                  <a16:creationId xmlns:a16="http://schemas.microsoft.com/office/drawing/2014/main" id="{E3AE907E-1A68-4DC8-84E7-D0F9B1050716}"/>
                </a:ext>
              </a:extLst>
            </p:cNvPr>
            <p:cNvPicPr/>
            <p:nvPr/>
          </p:nvPicPr>
          <p:blipFill rotWithShape="1">
            <a:blip r:embed="rId7" cstate="print"/>
            <a:srcRect l="2205" t="70088" r="65898" b="16596"/>
            <a:stretch/>
          </p:blipFill>
          <p:spPr>
            <a:xfrm>
              <a:off x="4350000" y="5182923"/>
              <a:ext cx="3492000" cy="1296000"/>
            </a:xfrm>
            <a:prstGeom prst="rect">
              <a:avLst/>
            </a:prstGeom>
          </p:spPr>
        </p:pic>
        <p:pic>
          <p:nvPicPr>
            <p:cNvPr id="19" name="object 4">
              <a:extLst>
                <a:ext uri="{FF2B5EF4-FFF2-40B4-BE49-F238E27FC236}">
                  <a16:creationId xmlns:a16="http://schemas.microsoft.com/office/drawing/2014/main" id="{5B9A2749-537B-4A15-A1CA-27A4F081BD9B}"/>
                </a:ext>
              </a:extLst>
            </p:cNvPr>
            <p:cNvPicPr/>
            <p:nvPr/>
          </p:nvPicPr>
          <p:blipFill rotWithShape="1">
            <a:blip r:embed="rId7" cstate="print"/>
            <a:srcRect l="2205" t="96185" r="65898" b="486"/>
            <a:stretch/>
          </p:blipFill>
          <p:spPr>
            <a:xfrm>
              <a:off x="4350000" y="6449628"/>
              <a:ext cx="3492000" cy="324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490A14F-CDC7-4B5C-9AE6-D1C29429D04D}"/>
              </a:ext>
            </a:extLst>
          </p:cNvPr>
          <p:cNvGrpSpPr/>
          <p:nvPr/>
        </p:nvGrpSpPr>
        <p:grpSpPr>
          <a:xfrm>
            <a:off x="7715840" y="5152059"/>
            <a:ext cx="4550625" cy="1609137"/>
            <a:chOff x="4755300" y="3168975"/>
            <a:chExt cx="6552000" cy="1633361"/>
          </a:xfrm>
        </p:grpSpPr>
        <p:pic>
          <p:nvPicPr>
            <p:cNvPr id="20" name="object 3">
              <a:extLst>
                <a:ext uri="{FF2B5EF4-FFF2-40B4-BE49-F238E27FC236}">
                  <a16:creationId xmlns:a16="http://schemas.microsoft.com/office/drawing/2014/main" id="{EF1170CB-8D24-4920-8B23-65BC2AE7B12C}"/>
                </a:ext>
              </a:extLst>
            </p:cNvPr>
            <p:cNvPicPr/>
            <p:nvPr/>
          </p:nvPicPr>
          <p:blipFill rotWithShape="1">
            <a:blip r:embed="rId8" cstate="print"/>
            <a:srcRect l="48883" t="63872" r="7011" b="23930"/>
            <a:stretch/>
          </p:blipFill>
          <p:spPr>
            <a:xfrm>
              <a:off x="4755300" y="3168975"/>
              <a:ext cx="6552000" cy="1273361"/>
            </a:xfrm>
            <a:prstGeom prst="rect">
              <a:avLst/>
            </a:prstGeom>
          </p:spPr>
        </p:pic>
        <p:pic>
          <p:nvPicPr>
            <p:cNvPr id="21" name="object 3">
              <a:extLst>
                <a:ext uri="{FF2B5EF4-FFF2-40B4-BE49-F238E27FC236}">
                  <a16:creationId xmlns:a16="http://schemas.microsoft.com/office/drawing/2014/main" id="{9F1A0D61-5367-46F6-9C14-E66D810E979A}"/>
                </a:ext>
              </a:extLst>
            </p:cNvPr>
            <p:cNvPicPr/>
            <p:nvPr/>
          </p:nvPicPr>
          <p:blipFill rotWithShape="1">
            <a:blip r:embed="rId8" cstate="print"/>
            <a:srcRect l="48883" t="94431" r="7011" b="2085"/>
            <a:stretch/>
          </p:blipFill>
          <p:spPr>
            <a:xfrm>
              <a:off x="4755300" y="4442336"/>
              <a:ext cx="6552000" cy="360000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528BACFC-6B5F-46FC-9585-E684DBC63EA2}"/>
              </a:ext>
            </a:extLst>
          </p:cNvPr>
          <p:cNvSpPr txBox="1"/>
          <p:nvPr/>
        </p:nvSpPr>
        <p:spPr>
          <a:xfrm>
            <a:off x="5159781" y="4885396"/>
            <a:ext cx="15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Tuesday, 22/07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AA6EA37-362F-41EA-9DBE-E5D79779EF9A}"/>
              </a:ext>
            </a:extLst>
          </p:cNvPr>
          <p:cNvSpPr txBox="1"/>
          <p:nvPr/>
        </p:nvSpPr>
        <p:spPr>
          <a:xfrm>
            <a:off x="9135234" y="4852815"/>
            <a:ext cx="19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Wednesday, 23/07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184990D-A368-4D88-8588-36917630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TDR </a:t>
            </a:r>
            <a:r>
              <a:rPr lang="de-DE" dirty="0" err="1"/>
              <a:t>ToC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7BCC6B9-F1CC-4524-9A1F-10CC668950C7}"/>
              </a:ext>
            </a:extLst>
          </p:cNvPr>
          <p:cNvGrpSpPr/>
          <p:nvPr/>
        </p:nvGrpSpPr>
        <p:grpSpPr>
          <a:xfrm>
            <a:off x="5447332" y="938800"/>
            <a:ext cx="6705600" cy="5585825"/>
            <a:chOff x="5447332" y="938800"/>
            <a:chExt cx="6705600" cy="558582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6EE3D75-72AE-43F8-959F-73506EB56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" b="4425"/>
            <a:stretch/>
          </p:blipFill>
          <p:spPr>
            <a:xfrm>
              <a:off x="5447332" y="938800"/>
              <a:ext cx="6705600" cy="3600000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1E33E9-6460-445B-A0B8-7C4CBEFE17EB}"/>
                </a:ext>
              </a:extLst>
            </p:cNvPr>
            <p:cNvSpPr/>
            <p:nvPr/>
          </p:nvSpPr>
          <p:spPr>
            <a:xfrm>
              <a:off x="5447332" y="4524375"/>
              <a:ext cx="6705600" cy="200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CF89AAF7-F2B2-47FC-AB34-1EEB96626C3B}"/>
              </a:ext>
            </a:extLst>
          </p:cNvPr>
          <p:cNvSpPr/>
          <p:nvPr/>
        </p:nvSpPr>
        <p:spPr>
          <a:xfrm>
            <a:off x="0" y="2000250"/>
            <a:ext cx="5447332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9EDFDD3-3166-454A-82E8-F1CA768EF1A0}"/>
              </a:ext>
            </a:extLst>
          </p:cNvPr>
          <p:cNvGrpSpPr/>
          <p:nvPr/>
        </p:nvGrpSpPr>
        <p:grpSpPr>
          <a:xfrm>
            <a:off x="271724" y="938800"/>
            <a:ext cx="4320000" cy="2949200"/>
            <a:chOff x="271724" y="938800"/>
            <a:chExt cx="4320000" cy="29492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96C6DB4-AE6A-4418-99B0-D8CB4316A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35576" b="67476"/>
            <a:stretch/>
          </p:blipFill>
          <p:spPr>
            <a:xfrm>
              <a:off x="271724" y="938800"/>
              <a:ext cx="4320000" cy="1735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44F0B30-FAFB-434A-85B6-F9C5DCD89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919" r="37724" b="969"/>
            <a:stretch/>
          </p:blipFill>
          <p:spPr>
            <a:xfrm>
              <a:off x="271724" y="1908000"/>
              <a:ext cx="4176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82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CB542-F2D1-4AEE-9AA2-1A4E811E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A40B3D-6ED4-41B9-8225-4745B96C450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F0286E-EB54-4F42-B4F7-9AE39227078C}"/>
              </a:ext>
            </a:extLst>
          </p:cNvPr>
          <p:cNvSpPr txBox="1"/>
          <p:nvPr/>
        </p:nvSpPr>
        <p:spPr>
          <a:xfrm>
            <a:off x="543575" y="1053197"/>
            <a:ext cx="9208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ETO Task Force Detector Layouts [Presentation]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hlinkClick r:id="rId2"/>
              </a:rPr>
              <a:t>https://apps.et-gw.eu/tds/?call_file=ET-0216A-25_ETOTaskForceDetectorLayoutsPre.pptx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Input </a:t>
            </a:r>
            <a:r>
              <a:rPr lang="de-DE" dirty="0" err="1"/>
              <a:t>optics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Filter </a:t>
            </a:r>
            <a:r>
              <a:rPr lang="de-DE" dirty="0" err="1"/>
              <a:t>cavities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completed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ISB </a:t>
            </a:r>
            <a:r>
              <a:rPr lang="de-DE" dirty="0" err="1"/>
              <a:t>divisions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D42B76-7768-44BE-BE07-54D6968E3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97"/>
          <a:stretch/>
        </p:blipFill>
        <p:spPr>
          <a:xfrm>
            <a:off x="6499465" y="3922904"/>
            <a:ext cx="4420460" cy="229888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E3655-8AF1-4117-86F3-2602FB22B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241" r="7514"/>
          <a:stretch/>
        </p:blipFill>
        <p:spPr>
          <a:xfrm>
            <a:off x="6499465" y="1304765"/>
            <a:ext cx="4637096" cy="249855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DD191-55DD-4394-BDFE-6776D59D7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550" y="1574800"/>
            <a:ext cx="4747394" cy="4648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200" dirty="0"/>
              <a:t>Summary of optical layout changes:</a:t>
            </a:r>
          </a:p>
          <a:p>
            <a:r>
              <a:rPr lang="en-US" sz="2200" dirty="0"/>
              <a:t>LF filter cavities placed in the X / AC arm, with periscope coupling</a:t>
            </a:r>
          </a:p>
          <a:p>
            <a:r>
              <a:rPr lang="en-US" sz="2200" dirty="0"/>
              <a:t>HF filter cavity relocated to the Y / AB arm with periscope coupling</a:t>
            </a:r>
          </a:p>
          <a:p>
            <a:r>
              <a:rPr lang="en-US" sz="2200" dirty="0"/>
              <a:t>2-mirror filter cavity design adopted, allowing reduced pipe diameter</a:t>
            </a:r>
          </a:p>
          <a:p>
            <a:r>
              <a:rPr lang="en-US" sz="2200" dirty="0"/>
              <a:t>Shortened length of the LF input mode cleaner (IMC)</a:t>
            </a:r>
          </a:p>
          <a:p>
            <a:r>
              <a:rPr lang="en-US" sz="2200" dirty="0"/>
              <a:t>HF IMCs merged into a single tunnel</a:t>
            </a:r>
          </a:p>
          <a:p>
            <a:r>
              <a:rPr lang="en-US" sz="2200" dirty="0"/>
              <a:t>Beam routing for the Balanced Homodyne Detection (BHD) system passing through the beam splitter</a:t>
            </a:r>
          </a:p>
          <a:p>
            <a:r>
              <a:rPr lang="en-US" sz="2200" dirty="0"/>
              <a:t>Additional reconfiguration of components, primarily by assuming that multiple major optics can be hosted in the same vessel ("tower merging")</a:t>
            </a:r>
          </a:p>
          <a:p>
            <a:r>
              <a:rPr lang="en-US" sz="2200" dirty="0"/>
              <a:t>Re-assessment of auxiliary sensing systems, their requirements, and the implementation of these requirements, resulting in smaller, more accessible optical bench footprints.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A1430-6A33-4EFB-916A-9533FC9B0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750" fontAlgn="base" hangingPunct="0">
              <a:spcBef>
                <a:spcPct val="0"/>
              </a:spcBef>
              <a:spcAft>
                <a:spcPct val="0"/>
              </a:spcAft>
            </a:pPr>
            <a:fld id="{A7494005-C693-4C56-8503-158671F92745}" type="slidenum">
              <a:rPr lang="it-IT" altLang="it-IT">
                <a:solidFill>
                  <a:srgbClr val="000000"/>
                </a:solidFill>
              </a:rPr>
              <a:pPr defTabSz="41275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F89BE9-3833-4905-8D3F-ACAC3186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Layout changes summarized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8E130F91-8F99-4A38-B63F-E27F988DA4F8}"/>
              </a:ext>
            </a:extLst>
          </p:cNvPr>
          <p:cNvSpPr txBox="1">
            <a:spLocks/>
          </p:cNvSpPr>
          <p:nvPr/>
        </p:nvSpPr>
        <p:spPr bwMode="auto">
          <a:xfrm>
            <a:off x="227348" y="6231136"/>
            <a:ext cx="11701300" cy="4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>
            <a:lvl1pPr marL="63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127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90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254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317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2750">
              <a:buNone/>
            </a:pPr>
            <a:r>
              <a:rPr lang="en-US" sz="900" dirty="0">
                <a:latin typeface="Helvetica Neue"/>
              </a:rPr>
              <a:t>ET Symposium Bologna [26-05-25]</a:t>
            </a:r>
            <a:br>
              <a:rPr lang="en-US" sz="900" dirty="0">
                <a:latin typeface="Helvetica Neue"/>
              </a:rPr>
            </a:br>
            <a:r>
              <a:rPr lang="en-US" sz="900" dirty="0">
                <a:latin typeface="Helvetica Neue"/>
              </a:rPr>
              <a:t>M. Majoor</a:t>
            </a:r>
          </a:p>
        </p:txBody>
      </p:sp>
    </p:spTree>
    <p:extLst>
      <p:ext uri="{BB962C8B-B14F-4D97-AF65-F5344CB8AC3E}">
        <p14:creationId xmlns:p14="http://schemas.microsoft.com/office/powerpoint/2010/main" val="7596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A5D3C-FD37-4D53-B8C0-A115B58736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2024 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1690-3068-4EEC-9032-8D13F25CD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New baseline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612CC-DF85-49FC-8442-7A704E49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750" fontAlgn="base" hangingPunct="0">
              <a:spcBef>
                <a:spcPct val="0"/>
              </a:spcBef>
              <a:spcAft>
                <a:spcPct val="0"/>
              </a:spcAft>
            </a:pPr>
            <a:fld id="{A7494005-C693-4C56-8503-158671F92745}" type="slidenum">
              <a:rPr lang="it-IT" altLang="it-IT">
                <a:solidFill>
                  <a:srgbClr val="000000"/>
                </a:solidFill>
              </a:rPr>
              <a:pPr defTabSz="41275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429BD6-D92E-4C8F-96B3-0E26DA1F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Layout comparison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/>
              <a:t>)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976CE20-4000-40D9-9E5A-1F7CE239C1D7}"/>
              </a:ext>
            </a:extLst>
          </p:cNvPr>
          <p:cNvSpPr txBox="1">
            <a:spLocks/>
          </p:cNvSpPr>
          <p:nvPr/>
        </p:nvSpPr>
        <p:spPr bwMode="auto">
          <a:xfrm>
            <a:off x="227348" y="6231136"/>
            <a:ext cx="11701300" cy="4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>
            <a:lvl1pPr marL="63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127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90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254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317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2750">
              <a:buNone/>
            </a:pPr>
            <a:r>
              <a:rPr lang="en-US" sz="900" dirty="0">
                <a:latin typeface="Helvetica Neue"/>
              </a:rPr>
              <a:t>ET Symposium Bologna [26-05-25]</a:t>
            </a:r>
            <a:br>
              <a:rPr lang="en-US" sz="900" dirty="0">
                <a:latin typeface="Helvetica Neue"/>
              </a:rPr>
            </a:br>
            <a:r>
              <a:rPr lang="en-US" sz="900" dirty="0">
                <a:latin typeface="Helvetica Neue"/>
              </a:rPr>
              <a:t>M. Majoor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CFAC8-0C0F-4CE5-B170-F99725DE3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204864"/>
            <a:ext cx="5259275" cy="3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CD411A-7438-4A6A-9CA2-B9840C0DF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85" y="2134717"/>
            <a:ext cx="5238232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A5D3C-FD37-4D53-B8C0-A115B58736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2024 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1690-3068-4EEC-9032-8D13F25CD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New baseline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612CC-DF85-49FC-8442-7A704E49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750" fontAlgn="base" hangingPunct="0">
              <a:spcBef>
                <a:spcPct val="0"/>
              </a:spcBef>
              <a:spcAft>
                <a:spcPct val="0"/>
              </a:spcAft>
            </a:pPr>
            <a:fld id="{A7494005-C693-4C56-8503-158671F92745}" type="slidenum">
              <a:rPr lang="it-IT" altLang="it-IT">
                <a:solidFill>
                  <a:srgbClr val="000000"/>
                </a:solidFill>
              </a:rPr>
              <a:pPr defTabSz="41275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429BD6-D92E-4C8F-96B3-0E26DA1F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Layout comparison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/>
              <a:t>)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976CE20-4000-40D9-9E5A-1F7CE239C1D7}"/>
              </a:ext>
            </a:extLst>
          </p:cNvPr>
          <p:cNvSpPr txBox="1">
            <a:spLocks/>
          </p:cNvSpPr>
          <p:nvPr/>
        </p:nvSpPr>
        <p:spPr bwMode="auto">
          <a:xfrm>
            <a:off x="227348" y="6231136"/>
            <a:ext cx="11701300" cy="4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>
            <a:lvl1pPr marL="63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127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90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254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317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2750">
              <a:buNone/>
            </a:pPr>
            <a:r>
              <a:rPr lang="en-US" sz="900" dirty="0">
                <a:latin typeface="Helvetica Neue"/>
              </a:rPr>
              <a:t>ET Symposium Bologna [26-05-25]</a:t>
            </a:r>
            <a:br>
              <a:rPr lang="en-US" sz="900" dirty="0">
                <a:latin typeface="Helvetica Neue"/>
              </a:rPr>
            </a:br>
            <a:r>
              <a:rPr lang="en-US" sz="900" dirty="0">
                <a:latin typeface="Helvetica Neue"/>
              </a:rPr>
              <a:t>M. Majoor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9C8E0-1A9E-49C9-869D-7F0578DDE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276872"/>
            <a:ext cx="5586078" cy="3946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D25E2-D956-4CFB-BC67-02CCE9CFC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138528"/>
            <a:ext cx="5794548" cy="40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4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A5D3C-FD37-4D53-B8C0-A115B58736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2024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1690-3068-4EEC-9032-8D13F25CD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New baseline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612CC-DF85-49FC-8442-7A704E49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750" fontAlgn="base" hangingPunct="0">
              <a:spcBef>
                <a:spcPct val="0"/>
              </a:spcBef>
              <a:spcAft>
                <a:spcPct val="0"/>
              </a:spcAft>
            </a:pPr>
            <a:fld id="{A7494005-C693-4C56-8503-158671F92745}" type="slidenum">
              <a:rPr lang="it-IT" altLang="it-IT">
                <a:solidFill>
                  <a:srgbClr val="000000"/>
                </a:solidFill>
              </a:rPr>
              <a:pPr defTabSz="41275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429BD6-D92E-4C8F-96B3-0E26DA1F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Layout comparison (2L)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1427C39F-3F34-42CB-8505-D3387078F104}"/>
              </a:ext>
            </a:extLst>
          </p:cNvPr>
          <p:cNvSpPr txBox="1">
            <a:spLocks/>
          </p:cNvSpPr>
          <p:nvPr/>
        </p:nvSpPr>
        <p:spPr bwMode="auto">
          <a:xfrm>
            <a:off x="227348" y="6231136"/>
            <a:ext cx="11701300" cy="4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>
            <a:lvl1pPr marL="63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127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90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254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317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2750">
              <a:buNone/>
            </a:pPr>
            <a:r>
              <a:rPr lang="en-US" sz="900" dirty="0">
                <a:latin typeface="Helvetica Neue"/>
              </a:rPr>
              <a:t>ET Symposium Bologna [26-05-25]</a:t>
            </a:r>
            <a:br>
              <a:rPr lang="en-US" sz="900" dirty="0">
                <a:latin typeface="Helvetica Neue"/>
              </a:rPr>
            </a:br>
            <a:r>
              <a:rPr lang="en-US" sz="900" dirty="0">
                <a:latin typeface="Helvetica Neue"/>
              </a:rPr>
              <a:t>M. Majoor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6EFA4-2612-4FA4-8707-72700679C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9" y="2276872"/>
            <a:ext cx="4991533" cy="3535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07E9B-7DC2-4A42-B6E4-F78DED42D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0" y="2138528"/>
            <a:ext cx="4976291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9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A5D3C-FD37-4D53-B8C0-A115B58736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2024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1690-3068-4EEC-9032-8D13F25CD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New baseline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612CC-DF85-49FC-8442-7A704E49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750" fontAlgn="base" hangingPunct="0">
              <a:spcBef>
                <a:spcPct val="0"/>
              </a:spcBef>
              <a:spcAft>
                <a:spcPct val="0"/>
              </a:spcAft>
            </a:pPr>
            <a:fld id="{A7494005-C693-4C56-8503-158671F92745}" type="slidenum">
              <a:rPr lang="it-IT" altLang="it-IT">
                <a:solidFill>
                  <a:srgbClr val="000000"/>
                </a:solidFill>
              </a:rPr>
              <a:pPr defTabSz="41275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429BD6-D92E-4C8F-96B3-0E26DA1F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Layout comparison (2L)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1427C39F-3F34-42CB-8505-D3387078F104}"/>
              </a:ext>
            </a:extLst>
          </p:cNvPr>
          <p:cNvSpPr txBox="1">
            <a:spLocks/>
          </p:cNvSpPr>
          <p:nvPr/>
        </p:nvSpPr>
        <p:spPr bwMode="auto">
          <a:xfrm>
            <a:off x="227348" y="6231136"/>
            <a:ext cx="11701300" cy="4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>
            <a:lvl1pPr marL="63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127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90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2540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3175000" indent="-635000" algn="l" defTabSz="825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48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2750">
              <a:buNone/>
            </a:pPr>
            <a:r>
              <a:rPr lang="en-US" sz="900" dirty="0">
                <a:latin typeface="Helvetica Neue"/>
              </a:rPr>
              <a:t>ET Symposium Bologna [26-05-25]</a:t>
            </a:r>
            <a:br>
              <a:rPr lang="en-US" sz="900" dirty="0">
                <a:latin typeface="Helvetica Neue"/>
              </a:rPr>
            </a:br>
            <a:r>
              <a:rPr lang="en-US" sz="900" dirty="0">
                <a:latin typeface="Helvetica Neue"/>
              </a:rPr>
              <a:t>M. Majoor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CC441-DDAE-409D-AC91-2ADEA495F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6" y="2142338"/>
            <a:ext cx="4972481" cy="351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9BA58-2C9A-4F2E-A613-B120D7589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160289"/>
            <a:ext cx="4972481" cy="35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DD094-5C90-4BA5-86C0-B9B0D83E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on TDR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DE1467-B467-4F7B-9303-83649555236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17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6B3E7C-180B-4E74-A055-0FE7A5086454}"/>
              </a:ext>
            </a:extLst>
          </p:cNvPr>
          <p:cNvSpPr txBox="1"/>
          <p:nvPr/>
        </p:nvSpPr>
        <p:spPr>
          <a:xfrm>
            <a:off x="543574" y="1029439"/>
            <a:ext cx="90671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-TDR and </a:t>
            </a:r>
            <a:r>
              <a:rPr lang="de-DE" dirty="0" err="1"/>
              <a:t>the</a:t>
            </a:r>
            <a:r>
              <a:rPr lang="de-DE" dirty="0"/>
              <a:t> TDR?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Satisfy</a:t>
            </a:r>
            <a:r>
              <a:rPr lang="de-DE" dirty="0"/>
              <a:t> EU </a:t>
            </a:r>
            <a:r>
              <a:rPr lang="de-DE" dirty="0" err="1"/>
              <a:t>deliverable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Move </a:t>
            </a:r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full</a:t>
            </a:r>
            <a:r>
              <a:rPr lang="de-DE" dirty="0"/>
              <a:t> TDR.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draft?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Preliminary</a:t>
            </a:r>
            <a:r>
              <a:rPr lang="de-DE" dirty="0"/>
              <a:t> TDR? Different </a:t>
            </a:r>
            <a:r>
              <a:rPr lang="de-DE" dirty="0" err="1"/>
              <a:t>definitions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TDR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wish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contained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 TDR?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Include all </a:t>
            </a:r>
            <a:r>
              <a:rPr lang="de-DE" dirty="0" err="1"/>
              <a:t>interfaces</a:t>
            </a:r>
            <a:r>
              <a:rPr lang="de-DE" dirty="0"/>
              <a:t>? </a:t>
            </a:r>
            <a:br>
              <a:rPr lang="de-DE" dirty="0"/>
            </a:br>
            <a:r>
              <a:rPr lang="de-DE" dirty="0"/>
              <a:t>Transversal (</a:t>
            </a:r>
            <a:r>
              <a:rPr lang="de-DE" dirty="0" err="1"/>
              <a:t>to</a:t>
            </a:r>
            <a:r>
              <a:rPr lang="de-DE" dirty="0"/>
              <a:t> PBS)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-TDR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ease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? Ill-</a:t>
            </a:r>
            <a:r>
              <a:rPr lang="de-DE" dirty="0" err="1"/>
              <a:t>definedness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-TDR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5F06D1-9931-4E73-9B29-F26BD059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3909" r="48999" b="22641"/>
          <a:stretch/>
        </p:blipFill>
        <p:spPr>
          <a:xfrm>
            <a:off x="305450" y="3305410"/>
            <a:ext cx="3420000" cy="126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AD855C2-CBD8-4A33-ABBB-7DFFF619781A}"/>
              </a:ext>
            </a:extLst>
          </p:cNvPr>
          <p:cNvSpPr txBox="1"/>
          <p:nvPr/>
        </p:nvSpPr>
        <p:spPr>
          <a:xfrm>
            <a:off x="832264" y="4502207"/>
            <a:ext cx="7605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Include R&amp;D </a:t>
            </a:r>
            <a:r>
              <a:rPr lang="de-DE" dirty="0" err="1"/>
              <a:t>status</a:t>
            </a:r>
            <a:r>
              <a:rPr lang="de-DE" dirty="0"/>
              <a:t> – i.e. </a:t>
            </a:r>
            <a:r>
              <a:rPr lang="de-DE" dirty="0" err="1"/>
              <a:t>what</a:t>
            </a:r>
            <a:r>
              <a:rPr lang="de-DE" dirty="0"/>
              <a:t> still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researched</a:t>
            </a:r>
            <a:r>
              <a:rPr lang="de-DE" dirty="0"/>
              <a:t>?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A1A42D-F4DE-4678-AFB6-1632EE5A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14" y="4965175"/>
            <a:ext cx="1029293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also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Implementation Plan: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Outlines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design,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timelines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dependencies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Verification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Validation: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design will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verified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meets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requirements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8568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9E92E-971D-4276-97DD-BB9AE438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Ask Google…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2BFA9B-6F37-4297-A462-0A8D7CE3929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18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E54F4F-F686-4CC7-8CD3-970F31BC7D9B}"/>
              </a:ext>
            </a:extLst>
          </p:cNvPr>
          <p:cNvSpPr txBox="1"/>
          <p:nvPr/>
        </p:nvSpPr>
        <p:spPr>
          <a:xfrm>
            <a:off x="543574" y="1040576"/>
            <a:ext cx="98767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Purpose of a TDR: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Communication:</a:t>
            </a:r>
            <a:r>
              <a:rPr lang="en-US" sz="2400" dirty="0">
                <a:effectLst/>
              </a:rPr>
              <a:t> Facilitates communication among project stakeholders, including engineers, designers, clients, and management.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Guidance:</a:t>
            </a:r>
            <a:r>
              <a:rPr lang="en-US" sz="2400" dirty="0">
                <a:effectLst/>
              </a:rPr>
              <a:t> Provides a blueprint for development and implementation.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Justification:</a:t>
            </a:r>
            <a:r>
              <a:rPr lang="en-US" sz="2400" dirty="0">
                <a:effectLst/>
              </a:rPr>
              <a:t> Explains the rationale behind design choices and ensures alignment with project goals.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Verification:</a:t>
            </a:r>
            <a:r>
              <a:rPr lang="en-US" sz="2400" dirty="0">
                <a:effectLst/>
              </a:rPr>
              <a:t> Ensures that the design meets the specified requirements and is feasible to implement.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Knowledge Transfer:</a:t>
            </a:r>
            <a:r>
              <a:rPr lang="en-US" sz="2400" dirty="0">
                <a:effectLst/>
              </a:rPr>
              <a:t> Documents the design for future reference and maintenance.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991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82376-A27B-4325-93BE-84F2E98F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Definition </a:t>
            </a:r>
            <a:r>
              <a:rPr lang="de-DE" dirty="0" err="1"/>
              <a:t>of</a:t>
            </a:r>
            <a:r>
              <a:rPr lang="de-DE" dirty="0"/>
              <a:t> a Technical Design Report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51395F-C482-4BA0-BB0F-9D0550355BB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19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CA163F-7794-405F-95D3-5B966389D4CF}"/>
              </a:ext>
            </a:extLst>
          </p:cNvPr>
          <p:cNvSpPr txBox="1"/>
          <p:nvPr/>
        </p:nvSpPr>
        <p:spPr>
          <a:xfrm>
            <a:off x="543575" y="999381"/>
            <a:ext cx="76057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Technical Design Report</a:t>
            </a:r>
            <a:r>
              <a:rPr lang="en-US" dirty="0"/>
              <a:t> (sometimes called a Detailed Design Report) </a:t>
            </a:r>
          </a:p>
          <a:p>
            <a:r>
              <a:rPr lang="en-US" dirty="0"/>
              <a:t>follows once a concept is chosen and </a:t>
            </a:r>
          </a:p>
          <a:p>
            <a:r>
              <a:rPr lang="en-US" dirty="0"/>
              <a:t>answers the </a:t>
            </a:r>
            <a:r>
              <a:rPr lang="en-US" b="1" dirty="0"/>
              <a:t>“how”</a:t>
            </a:r>
            <a:r>
              <a:rPr lang="en-US" dirty="0"/>
              <a:t> in full engineering detail. </a:t>
            </a:r>
          </a:p>
          <a:p>
            <a:endParaRPr lang="en-US" dirty="0"/>
          </a:p>
          <a:p>
            <a:r>
              <a:rPr lang="en-US" dirty="0"/>
              <a:t>It typically contains: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System Architecture &amp; Subsystem Decomposition:</a:t>
            </a:r>
            <a:r>
              <a:rPr lang="en-US" dirty="0"/>
              <a:t> Detailed block diagrams showing modules and interfaces.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Design Rationale:</a:t>
            </a:r>
            <a:r>
              <a:rPr lang="en-US" dirty="0"/>
              <a:t> Justification for choices (e.g. component selection, algorithms, materials) based on analysis and standards.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Integration &amp; Interfaces:</a:t>
            </a:r>
            <a:r>
              <a:rPr lang="en-US" dirty="0"/>
              <a:t> Data formats, mechanical attachments, control signals and physical connectors.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Detailed Specifications:</a:t>
            </a:r>
            <a:r>
              <a:rPr lang="en-US" dirty="0"/>
              <a:t> Exact dimensions, materials, tolerances, electrical schematics, software API definitions.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Validation &amp; Test Plans:</a:t>
            </a:r>
            <a:r>
              <a:rPr lang="en-US" dirty="0"/>
              <a:t> How each module will be verified and how the integrated system will be validated.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Manufacturing/Implementation Instructions:</a:t>
            </a:r>
            <a:r>
              <a:rPr lang="en-US" dirty="0"/>
              <a:t> Assembly sequences, tooling requirements, software build procedures.</a:t>
            </a:r>
          </a:p>
          <a:p>
            <a:endParaRPr lang="en-US" dirty="0"/>
          </a:p>
          <a:p>
            <a:r>
              <a:rPr lang="en-US" dirty="0"/>
              <a:t>This document is intended for engineers, manufacturers, and integrators who will </a:t>
            </a:r>
            <a:r>
              <a:rPr lang="en-US" i="1" dirty="0"/>
              <a:t>build</a:t>
            </a:r>
            <a:r>
              <a:rPr lang="en-US" dirty="0"/>
              <a:t> and </a:t>
            </a:r>
            <a:r>
              <a:rPr lang="en-US" i="1" dirty="0"/>
              <a:t>verify</a:t>
            </a:r>
            <a:r>
              <a:rPr lang="en-US" dirty="0"/>
              <a:t> the system. </a:t>
            </a:r>
          </a:p>
        </p:txBody>
      </p:sp>
    </p:spTree>
    <p:extLst>
      <p:ext uri="{BB962C8B-B14F-4D97-AF65-F5344CB8AC3E}">
        <p14:creationId xmlns:p14="http://schemas.microsoft.com/office/powerpoint/2010/main" val="166817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DBAED8-D445-4CE0-9DDC-055E6A1F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TDR –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330005-C43D-42A2-B0BF-0E327DB68E58}"/>
              </a:ext>
            </a:extLst>
          </p:cNvPr>
          <p:cNvSpPr txBox="1"/>
          <p:nvPr/>
        </p:nvSpPr>
        <p:spPr>
          <a:xfrm>
            <a:off x="469106" y="1038374"/>
            <a:ext cx="760571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date for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TDR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Postponed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July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Postponed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to end 2025 (draft)</a:t>
            </a:r>
            <a:r>
              <a:rPr lang="it-IT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, </a:t>
            </a:r>
            <a:r>
              <a:rPr lang="it-IT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pre</a:t>
            </a:r>
            <a:r>
              <a:rPr lang="it-IT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TDR </a:t>
            </a:r>
            <a:r>
              <a:rPr lang="it-IT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Feb</a:t>
            </a:r>
            <a:r>
              <a:rPr lang="it-IT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2026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Prerequisites for Preliminary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Detector TDR: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Product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Breakdown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(PBS)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tables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dependencies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descriptions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relational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database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Optical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layout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2L)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Detector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layout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built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optical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layouts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Writing Team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: not operative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yet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good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progress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some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subsystems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8FEE5-3331-44BA-983A-B3D097CC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PBS Database - Elements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1A8253-B307-4A73-AC9A-A28483DDDCF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E85E82-64F4-4D19-9CF2-AA9E7DC5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503"/>
            <a:ext cx="12192000" cy="538339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3C6FDC9-2360-4C91-BC1A-208CE6F558FB}"/>
              </a:ext>
            </a:extLst>
          </p:cNvPr>
          <p:cNvSpPr/>
          <p:nvPr/>
        </p:nvSpPr>
        <p:spPr>
          <a:xfrm>
            <a:off x="10734676" y="5905501"/>
            <a:ext cx="666750" cy="2913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AE4FF07-BEDA-4A8D-A72F-9F09B495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624" y="4143376"/>
            <a:ext cx="2359378" cy="8382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FE875F3-1325-4ACE-A4FC-DE60A4C77C07}"/>
              </a:ext>
            </a:extLst>
          </p:cNvPr>
          <p:cNvSpPr/>
          <p:nvPr/>
        </p:nvSpPr>
        <p:spPr>
          <a:xfrm>
            <a:off x="7277101" y="4019551"/>
            <a:ext cx="2638424" cy="962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6D2C4AB-64C0-4AD7-B563-0163C1DC707F}"/>
              </a:ext>
            </a:extLst>
          </p:cNvPr>
          <p:cNvCxnSpPr>
            <a:stCxn id="6" idx="7"/>
            <a:endCxn id="6" idx="7"/>
          </p:cNvCxnSpPr>
          <p:nvPr/>
        </p:nvCxnSpPr>
        <p:spPr>
          <a:xfrm>
            <a:off x="11303783" y="59481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29BBACC-0CE3-41B9-BB43-0CD2AD01F37B}"/>
              </a:ext>
            </a:extLst>
          </p:cNvPr>
          <p:cNvCxnSpPr>
            <a:endCxn id="6" idx="7"/>
          </p:cNvCxnSpPr>
          <p:nvPr/>
        </p:nvCxnSpPr>
        <p:spPr>
          <a:xfrm>
            <a:off x="9776002" y="4276725"/>
            <a:ext cx="1527781" cy="1671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C7E50E1-1A11-4509-9B1B-649BB175BA38}"/>
              </a:ext>
            </a:extLst>
          </p:cNvPr>
          <p:cNvCxnSpPr>
            <a:cxnSpLocks/>
            <a:stCxn id="7" idx="3"/>
            <a:endCxn id="6" idx="3"/>
          </p:cNvCxnSpPr>
          <p:nvPr/>
        </p:nvCxnSpPr>
        <p:spPr>
          <a:xfrm>
            <a:off x="7663489" y="4840690"/>
            <a:ext cx="3168830" cy="13135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B3E8524-50B7-4768-A171-1D3879AEEFA8}"/>
              </a:ext>
            </a:extLst>
          </p:cNvPr>
          <p:cNvSpPr txBox="1"/>
          <p:nvPr/>
        </p:nvSpPr>
        <p:spPr>
          <a:xfrm>
            <a:off x="6462013" y="2391947"/>
            <a:ext cx="5015612" cy="156966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Issues: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1096/1640 without parameter 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1129 elements without a text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TRLs declared/foreseen. </a:t>
            </a:r>
            <a:br>
              <a:rPr lang="en-US" dirty="0"/>
            </a:br>
            <a:r>
              <a:rPr lang="en-US" dirty="0"/>
              <a:t>In many cases probably low</a:t>
            </a:r>
          </a:p>
        </p:txBody>
      </p:sp>
    </p:spTree>
    <p:extLst>
      <p:ext uri="{BB962C8B-B14F-4D97-AF65-F5344CB8AC3E}">
        <p14:creationId xmlns:p14="http://schemas.microsoft.com/office/powerpoint/2010/main" val="126286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386FE-139B-43CE-8421-8306F895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PBS </a:t>
            </a:r>
            <a:r>
              <a:rPr lang="de-DE" dirty="0" err="1"/>
              <a:t>database</a:t>
            </a:r>
            <a:r>
              <a:rPr lang="de-DE" dirty="0"/>
              <a:t> - Parameters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FFE2AB-46E6-4FF9-A24A-EF5264C5099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6B5121-4519-4272-8B6B-6D0FA8D4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461"/>
            <a:ext cx="12192000" cy="56705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DB34EF2-B09B-45E2-8776-96D5B150E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78" y="4637492"/>
            <a:ext cx="2705976" cy="86517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766BE9E-FAAE-429A-8DB4-EBF6B62F6C80}"/>
              </a:ext>
            </a:extLst>
          </p:cNvPr>
          <p:cNvGrpSpPr/>
          <p:nvPr/>
        </p:nvGrpSpPr>
        <p:grpSpPr>
          <a:xfrm>
            <a:off x="7236515" y="4581866"/>
            <a:ext cx="4124325" cy="2177346"/>
            <a:chOff x="7277101" y="4019551"/>
            <a:chExt cx="4124325" cy="2177346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1749C01-D311-4C09-9609-9F25A4202C3A}"/>
                </a:ext>
              </a:extLst>
            </p:cNvPr>
            <p:cNvSpPr/>
            <p:nvPr/>
          </p:nvSpPr>
          <p:spPr>
            <a:xfrm>
              <a:off x="7277101" y="4019551"/>
              <a:ext cx="2638424" cy="962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A021C309-683C-4D36-80E7-A634E974D824}"/>
                </a:ext>
              </a:extLst>
            </p:cNvPr>
            <p:cNvCxnSpPr/>
            <p:nvPr/>
          </p:nvCxnSpPr>
          <p:spPr>
            <a:xfrm>
              <a:off x="9776002" y="4276725"/>
              <a:ext cx="1527781" cy="16714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5A8EB95-BF72-4F6F-BA12-723F3EF30286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7663489" y="4840690"/>
              <a:ext cx="3168830" cy="13135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B3D3241-797F-440C-AF3B-F37E69E8378F}"/>
                </a:ext>
              </a:extLst>
            </p:cNvPr>
            <p:cNvSpPr/>
            <p:nvPr/>
          </p:nvSpPr>
          <p:spPr>
            <a:xfrm>
              <a:off x="10734676" y="5905501"/>
              <a:ext cx="666750" cy="2913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8FE98BEA-1E2C-4938-BDF1-7CC593B7D31B}"/>
              </a:ext>
            </a:extLst>
          </p:cNvPr>
          <p:cNvSpPr txBox="1"/>
          <p:nvPr/>
        </p:nvSpPr>
        <p:spPr>
          <a:xfrm>
            <a:off x="5061047" y="3757366"/>
            <a:ext cx="6605484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 b="1" noProof="0" dirty="0"/>
              <a:t>Issues:</a:t>
            </a:r>
          </a:p>
          <a:p>
            <a:pPr lvl="1"/>
            <a:r>
              <a:rPr lang="en-US" noProof="0" dirty="0"/>
              <a:t>25659/27316 parameters have no numerical value associated</a:t>
            </a:r>
          </a:p>
        </p:txBody>
      </p:sp>
    </p:spTree>
    <p:extLst>
      <p:ext uri="{BB962C8B-B14F-4D97-AF65-F5344CB8AC3E}">
        <p14:creationId xmlns:p14="http://schemas.microsoft.com/office/powerpoint/2010/main" val="413330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9B9B6-9773-44D0-BA90-D5FE195B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Parameter Generator in Database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1949F3-9A58-44A4-800B-17C6F359787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54BE3A-4E49-4FC1-A860-6D339D74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5" y="1304925"/>
            <a:ext cx="4972050" cy="39052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AE71EAD-326A-4111-B2F0-39EB29EF337B}"/>
              </a:ext>
            </a:extLst>
          </p:cNvPr>
          <p:cNvSpPr txBox="1"/>
          <p:nvPr/>
        </p:nvSpPr>
        <p:spPr>
          <a:xfrm>
            <a:off x="6676377" y="1447800"/>
            <a:ext cx="5048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Thousands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descriptions</a:t>
            </a:r>
            <a:r>
              <a:rPr lang="de-DE" dirty="0"/>
              <a:t> </a:t>
            </a:r>
            <a:r>
              <a:rPr lang="de-DE" dirty="0" err="1"/>
              <a:t>missing</a:t>
            </a:r>
            <a:endParaRPr lang="de-DE" dirty="0"/>
          </a:p>
          <a:p>
            <a:r>
              <a:rPr lang="de-DE" dirty="0"/>
              <a:t>Many </a:t>
            </a:r>
            <a:r>
              <a:rPr lang="de-DE" dirty="0" err="1"/>
              <a:t>inserted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r>
              <a:rPr lang="de-DE" dirty="0"/>
              <a:t>Interfaces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subsystems</a:t>
            </a:r>
            <a:r>
              <a:rPr lang="de-DE" dirty="0"/>
              <a:t> </a:t>
            </a:r>
            <a:r>
              <a:rPr lang="de-DE" dirty="0" err="1"/>
              <a:t>missing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53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E8E81-3A5D-4955-80B3-A753930F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 PBS Database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36D2A0-B505-43B5-8249-1DBA8BF85E4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3E053C-E53E-430C-B723-5E04FC253423}"/>
              </a:ext>
            </a:extLst>
          </p:cNvPr>
          <p:cNvSpPr txBox="1"/>
          <p:nvPr/>
        </p:nvSpPr>
        <p:spPr>
          <a:xfrm>
            <a:off x="543575" y="1172646"/>
            <a:ext cx="76057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 err="1"/>
              <a:t>Discussion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Oussama and Patrice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contain</a:t>
            </a:r>
            <a:r>
              <a:rPr lang="de-DE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features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still </a:t>
            </a:r>
            <a:r>
              <a:rPr lang="de-DE" sz="2000" dirty="0" err="1"/>
              <a:t>missing</a:t>
            </a:r>
            <a:r>
              <a:rPr lang="de-DE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Who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access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retrieved</a:t>
            </a:r>
            <a:r>
              <a:rPr lang="de-DE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insert</a:t>
            </a:r>
            <a:r>
              <a:rPr lang="de-DE" sz="2000" dirty="0"/>
              <a:t> 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r>
              <a:rPr lang="de-DE" sz="2000" dirty="0"/>
              <a:t>/update </a:t>
            </a:r>
            <a:r>
              <a:rPr lang="de-DE" sz="2000" dirty="0" err="1"/>
              <a:t>information</a:t>
            </a:r>
            <a:r>
              <a:rPr lang="de-DE" sz="2000" dirty="0"/>
              <a:t>? Change </a:t>
            </a:r>
            <a:r>
              <a:rPr lang="de-DE" sz="2000" dirty="0" err="1"/>
              <a:t>request</a:t>
            </a:r>
            <a:r>
              <a:rPr lang="de-DE" sz="2000" dirty="0"/>
              <a:t> </a:t>
            </a:r>
            <a:r>
              <a:rPr lang="de-DE" sz="2000" dirty="0" err="1"/>
              <a:t>procedure</a:t>
            </a:r>
            <a:r>
              <a:rPr lang="de-DE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Do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a </a:t>
            </a:r>
            <a:r>
              <a:rPr lang="de-DE" sz="2000" dirty="0" err="1"/>
              <a:t>preliminary</a:t>
            </a:r>
            <a:r>
              <a:rPr lang="de-DE" sz="2000" dirty="0"/>
              <a:t> </a:t>
            </a:r>
            <a:r>
              <a:rPr lang="de-DE" sz="2000" dirty="0" err="1"/>
              <a:t>tools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exported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standard</a:t>
            </a:r>
            <a:r>
              <a:rPr lang="de-DE" sz="2000" dirty="0"/>
              <a:t>? </a:t>
            </a:r>
            <a:br>
              <a:rPr lang="de-DE" sz="2000" dirty="0"/>
            </a:br>
            <a:r>
              <a:rPr lang="de-DE" sz="2000" dirty="0" err="1"/>
              <a:t>If</a:t>
            </a:r>
            <a:r>
              <a:rPr lang="de-DE" sz="2000" dirty="0"/>
              <a:t> so,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would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33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184990D-A368-4D88-8588-36917630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TDR </a:t>
            </a:r>
            <a:r>
              <a:rPr lang="de-DE" dirty="0" err="1"/>
              <a:t>ToC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6D1A16-996C-4B51-A15A-1A9BEE5D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4" y="1409699"/>
            <a:ext cx="5655980" cy="4581525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705CE98-DF82-40B4-AACF-0485BB6A7BAC}"/>
              </a:ext>
            </a:extLst>
          </p:cNvPr>
          <p:cNvGrpSpPr/>
          <p:nvPr/>
        </p:nvGrpSpPr>
        <p:grpSpPr>
          <a:xfrm>
            <a:off x="7127012" y="864000"/>
            <a:ext cx="4243526" cy="5913150"/>
            <a:chOff x="7127012" y="864000"/>
            <a:chExt cx="4243526" cy="591315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5F80380-53DF-4DD6-8405-78D6EF1D9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32" b="33896"/>
            <a:stretch/>
          </p:blipFill>
          <p:spPr>
            <a:xfrm>
              <a:off x="7127012" y="864000"/>
              <a:ext cx="4243526" cy="45360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E52FE19-C638-446A-A389-8FCED9FE7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468" b="-5363"/>
            <a:stretch/>
          </p:blipFill>
          <p:spPr>
            <a:xfrm>
              <a:off x="7127012" y="5481150"/>
              <a:ext cx="4243526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9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184990D-A368-4D88-8588-36917630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TDR </a:t>
            </a:r>
            <a:r>
              <a:rPr lang="de-DE" dirty="0" err="1"/>
              <a:t>ToC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69BA9E-BC96-4EB3-A562-C443D50B9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725"/>
            <a:ext cx="4592941" cy="60102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124EE2-13E4-47EF-AD88-122B3F22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31" y="847723"/>
            <a:ext cx="4529911" cy="60102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C54279F-7CF4-4F11-8EA3-3C6C68C49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729" y="847724"/>
            <a:ext cx="4592288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184990D-A368-4D88-8588-36917630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TDR </a:t>
            </a:r>
            <a:r>
              <a:rPr lang="de-DE" dirty="0" err="1"/>
              <a:t>ToC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E47764-55A0-46F0-BF3A-21B378ABB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0" y="838200"/>
            <a:ext cx="4526016" cy="6019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43CE8B-95B7-46E7-9DF3-1249723ED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715" y="838200"/>
            <a:ext cx="4519784" cy="6019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28E6B6A-2814-4AD2-B1B6-F74C97AE6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66" y="838200"/>
            <a:ext cx="455445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Breitbild</PresentationFormat>
  <Paragraphs>126</Paragraphs>
  <Slides>19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33" baseType="lpstr">
      <vt:lpstr>Arial</vt:lpstr>
      <vt:lpstr>Calibri</vt:lpstr>
      <vt:lpstr>GreekC</vt:lpstr>
      <vt:lpstr>Helvetica Neue</vt:lpstr>
      <vt:lpstr>Helvetica Neue Light</vt:lpstr>
      <vt:lpstr>Helvetica Neue Medium</vt:lpstr>
      <vt:lpstr>Nimbus Roman No9 L</vt:lpstr>
      <vt:lpstr>Nimbus Sans L</vt:lpstr>
      <vt:lpstr>Schibsted Grotesk Regular Regul</vt:lpstr>
      <vt:lpstr>Times New Roman</vt:lpstr>
      <vt:lpstr>Wingdings</vt:lpstr>
      <vt:lpstr>Office Theme</vt:lpstr>
      <vt:lpstr>2_Standard</vt:lpstr>
      <vt:lpstr>White</vt:lpstr>
      <vt:lpstr>PowerPoint-Präsentation</vt:lpstr>
      <vt:lpstr>Pre Det TDR – where are we?</vt:lpstr>
      <vt:lpstr>PBS Database - Elements</vt:lpstr>
      <vt:lpstr>PBS database - Parameters</vt:lpstr>
      <vt:lpstr>Parameter Generator in Database</vt:lpstr>
      <vt:lpstr>ET PBS Database </vt:lpstr>
      <vt:lpstr>Preliminary Detector TDR ToC</vt:lpstr>
      <vt:lpstr>Preliminary Detector TDR ToC</vt:lpstr>
      <vt:lpstr>Preliminary Detector TDR ToC</vt:lpstr>
      <vt:lpstr>Preliminary Detector TDR ToC</vt:lpstr>
      <vt:lpstr>Which documents do we have?</vt:lpstr>
      <vt:lpstr>Optical Layout changes summarized</vt:lpstr>
      <vt:lpstr>Detector Layout comparison (Δ)</vt:lpstr>
      <vt:lpstr>Detector Layout comparison (Δ)</vt:lpstr>
      <vt:lpstr>Detector Layout comparison (2L)</vt:lpstr>
      <vt:lpstr>Detector Layout comparison (2L)</vt:lpstr>
      <vt:lpstr>Discussion on TDR</vt:lpstr>
      <vt:lpstr>Ask Google…</vt:lpstr>
      <vt:lpstr>One Definition of a Technical Design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Harald Lueck</dc:creator>
  <cp:lastModifiedBy>Harald Lueck</cp:lastModifiedBy>
  <cp:revision>60</cp:revision>
  <dcterms:created xsi:type="dcterms:W3CDTF">2025-07-18T13:46:56Z</dcterms:created>
  <dcterms:modified xsi:type="dcterms:W3CDTF">2025-07-21T19:04:08Z</dcterms:modified>
</cp:coreProperties>
</file>