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FF_F498F004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31"/>
  </p:notesMasterIdLst>
  <p:sldIdLst>
    <p:sldId id="256" r:id="rId5"/>
    <p:sldId id="499" r:id="rId6"/>
    <p:sldId id="533" r:id="rId7"/>
    <p:sldId id="511" r:id="rId8"/>
    <p:sldId id="531" r:id="rId9"/>
    <p:sldId id="516" r:id="rId10"/>
    <p:sldId id="481" r:id="rId11"/>
    <p:sldId id="475" r:id="rId12"/>
    <p:sldId id="517" r:id="rId13"/>
    <p:sldId id="519" r:id="rId14"/>
    <p:sldId id="520" r:id="rId15"/>
    <p:sldId id="527" r:id="rId16"/>
    <p:sldId id="522" r:id="rId17"/>
    <p:sldId id="474" r:id="rId18"/>
    <p:sldId id="524" r:id="rId19"/>
    <p:sldId id="523" r:id="rId20"/>
    <p:sldId id="525" r:id="rId21"/>
    <p:sldId id="526" r:id="rId22"/>
    <p:sldId id="507" r:id="rId23"/>
    <p:sldId id="509" r:id="rId24"/>
    <p:sldId id="510" r:id="rId25"/>
    <p:sldId id="518" r:id="rId26"/>
    <p:sldId id="534" r:id="rId27"/>
    <p:sldId id="512" r:id="rId28"/>
    <p:sldId id="529" r:id="rId29"/>
    <p:sldId id="532" r:id="rId30"/>
  </p:sldIdLst>
  <p:sldSz cx="12192000" cy="6858000"/>
  <p:notesSz cx="7099300" cy="102346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AFB8CC3-A161-D774-60F3-8E32E1614575}" name="Giovanni Bisoffi" initials="GB" userId="S::bisoffi@infn.it::e6838f35-41d0-4cf1-a031-8f0934dce268" providerId="AD"/>
  <p188:author id="{FE6D9DFD-D8A2-AA3D-950E-982A6CE12228}" name="Luca Latronico" initials="LL" userId="S::latron@infn.it::e32ac87f-1b99-4658-9585-b3825a914a2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3838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42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comments/modernComment_1FF_F498F00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EE93297-EF59-4FF4-AA41-26F1059D209B}" authorId="{FE6D9DFD-D8A2-AA3D-950E-982A6CE12228}" status="resolved" created="2025-03-13T16:09:05.126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103663620" sldId="511"/>
      <ac:spMk id="3" creationId="{234361F0-32D2-D630-DE78-026DCAB0F6C3}"/>
      <ac:txMk cp="0">
        <ac:context len="1" hash="13"/>
      </ac:txMk>
    </ac:txMkLst>
    <p188:pos x="8007457" y="2285999"/>
    <p188:txBody>
      <a:bodyPr/>
      <a:lstStyle/>
      <a:p>
        <a:r>
          <a:rPr lang="en-US"/>
          <a:t>questo statement va mantenuto, possiamo semplificare la descrizione di TETI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3-14T19:19:34.091" authorId="{FAFB8CC3-A161-D774-60F3-8E32E1614575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3508"/>
          </a:xfrm>
          <a:prstGeom prst="rect">
            <a:avLst/>
          </a:prstGeom>
        </p:spPr>
        <p:txBody>
          <a:bodyPr vert="horz" lIns="94750" tIns="47375" rIns="94750" bIns="47375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3508"/>
          </a:xfrm>
          <a:prstGeom prst="rect">
            <a:avLst/>
          </a:prstGeom>
        </p:spPr>
        <p:txBody>
          <a:bodyPr vert="horz" lIns="94750" tIns="47375" rIns="94750" bIns="47375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21/07/2025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0" tIns="47375" rIns="94750" bIns="47375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925407"/>
            <a:ext cx="5679440" cy="4029879"/>
          </a:xfrm>
          <a:prstGeom prst="rect">
            <a:avLst/>
          </a:prstGeom>
        </p:spPr>
        <p:txBody>
          <a:bodyPr vert="horz" lIns="94750" tIns="47375" rIns="94750" bIns="4737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7"/>
            <a:ext cx="3076363" cy="513507"/>
          </a:xfrm>
          <a:prstGeom prst="rect">
            <a:avLst/>
          </a:prstGeom>
        </p:spPr>
        <p:txBody>
          <a:bodyPr vert="horz" lIns="94750" tIns="47375" rIns="94750" bIns="47375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7"/>
            <a:ext cx="3076363" cy="513507"/>
          </a:xfrm>
          <a:prstGeom prst="rect">
            <a:avLst/>
          </a:prstGeom>
        </p:spPr>
        <p:txBody>
          <a:bodyPr vert="horz" lIns="94750" tIns="47375" rIns="94750" bIns="47375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2287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(ideal during construction and lab lifetime, with minimum energy consumption)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1088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1B487-D320-8409-8867-62DEF07D0B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391A626-38F5-F40F-7359-4FD0583A36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7CC49D7-644C-2833-6945-FE2ECF5689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150CE53-F273-64B5-E191-D1319F6F76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03594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1F2187-BD6B-4CD4-8DF4-F350925E52CA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86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>
            <a:extLst>
              <a:ext uri="{FF2B5EF4-FFF2-40B4-BE49-F238E27FC236}">
                <a16:creationId xmlns:a16="http://schemas.microsoft.com/office/drawing/2014/main" id="{1588EF9C-53C0-85AA-5F17-3FED4EFDBB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44000">
                <a:schemeClr val="bg1"/>
              </a:gs>
              <a:gs pos="62000">
                <a:schemeClr val="accent1">
                  <a:lumMod val="60000"/>
                </a:schemeClr>
              </a:gs>
            </a:gsLst>
            <a:lin ang="10800000" scaled="1"/>
            <a:tileRect/>
          </a:gradFill>
          <a:ln>
            <a:noFill/>
          </a:ln>
          <a:effectLst>
            <a:softEdge rad="12700"/>
          </a:effectLst>
          <a:scene3d>
            <a:camera prst="orthographicFront"/>
            <a:lightRig rig="threePt" dir="t"/>
          </a:scene3d>
          <a:sp3d>
            <a:bevelT w="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75000"/>
                </a:schemeClr>
              </a:solidFill>
              <a:effectLst>
                <a:outerShdw blurRad="50800" dist="50800" dir="5400000" algn="ctr" rotWithShape="0">
                  <a:schemeClr val="accent1">
                    <a:lumMod val="75000"/>
                  </a:schemeClr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>
                <a:solidFill>
                  <a:schemeClr val="bg2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alpha val="50000"/>
                  </a:schemeClr>
                </a:solidFill>
              </a:defRPr>
            </a:lvl1pPr>
          </a:lstStyle>
          <a:p>
            <a:fld id="{4196C215-410A-456F-A8EE-E1A50625CE28}" type="datetime1">
              <a:rPr lang="it-IT" smtClean="0"/>
              <a:t>21/07/2025</a:t>
            </a:fld>
            <a:endParaRPr lang="it-IT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it-IT"/>
              <a:t>Click to </a:t>
            </a:r>
            <a:r>
              <a:rPr lang="it-IT" err="1"/>
              <a:t>edit</a:t>
            </a:r>
            <a:r>
              <a:rPr lang="it-IT"/>
              <a:t> date</a:t>
            </a:r>
          </a:p>
        </p:txBody>
      </p:sp>
      <p:pic>
        <p:nvPicPr>
          <p:cNvPr id="2050" name="Picture 2" descr="logo_infn">
            <a:extLst>
              <a:ext uri="{FF2B5EF4-FFF2-40B4-BE49-F238E27FC236}">
                <a16:creationId xmlns:a16="http://schemas.microsoft.com/office/drawing/2014/main" id="{F34A656C-0812-1B36-057F-F58A3CBE76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6" y="115705"/>
            <a:ext cx="1050290" cy="7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5606D6E-DBF8-7685-C522-DFF21C2997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694715" y="2819347"/>
            <a:ext cx="5143946" cy="121930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30000">
                <a:schemeClr val="bg1"/>
              </a:gs>
              <a:gs pos="63000">
                <a:schemeClr val="accent1">
                  <a:lumMod val="60000"/>
                </a:schemeClr>
              </a:gs>
            </a:gsLst>
            <a:lin ang="4800000" scaled="0"/>
            <a:tileRect/>
          </a:gradFill>
        </p:spPr>
      </p:pic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136DF54-06C1-06EF-1AFA-01651C990F3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F6F550A-43FD-64F6-97AF-B723DEC91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462AE2D-B71F-27F6-5817-C7C098892A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F4C78F-D6DF-994C-9ED2-D04C63A7B0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9C02F68-0C46-E649-8079-B2029A82B9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68975B-CBD4-3C4E-BCC8-7D5172F30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05F47E-BC3D-384B-A957-4160B45311EF}" type="datetimeFigureOut">
              <a:rPr lang="it-IT" smtClean="0"/>
              <a:pPr/>
              <a:t>21/07/2025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45F3B33-9194-6247-BCBC-7C0BA2223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3CBAAB-39D0-064C-AAFA-4936041D0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52BE070-829A-714A-97EF-B3300756E020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7824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43584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13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4FDBA739-3807-E427-009A-BC0F02D32227}"/>
              </a:ext>
            </a:extLst>
          </p:cNvPr>
          <p:cNvSpPr/>
          <p:nvPr userDrawn="1"/>
        </p:nvSpPr>
        <p:spPr>
          <a:xfrm>
            <a:off x="0" y="6405993"/>
            <a:ext cx="12192000" cy="4520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87292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8276"/>
            <a:ext cx="10515600" cy="406746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583254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chemeClr val="bg1">
                    <a:lumMod val="75000"/>
                  </a:schemeClr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334155F-245C-210C-EDA0-5869F89DD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" y="6464000"/>
            <a:ext cx="773281" cy="394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33F18FC-0434-78EF-9E48-D6D4B1CB8A1D}"/>
              </a:ext>
            </a:extLst>
          </p:cNvPr>
          <p:cNvSpPr/>
          <p:nvPr userDrawn="1"/>
        </p:nvSpPr>
        <p:spPr>
          <a:xfrm>
            <a:off x="0" y="0"/>
            <a:ext cx="12192000" cy="4520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89320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8164"/>
            <a:ext cx="10515600" cy="457069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334155F-245C-210C-EDA0-5869F89DDC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EF2D7A1-8D9A-F14A-1C08-803582742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86E44DE1-548A-CF62-FDA2-2AB978791388}"/>
              </a:ext>
            </a:extLst>
          </p:cNvPr>
          <p:cNvSpPr/>
          <p:nvPr userDrawn="1"/>
        </p:nvSpPr>
        <p:spPr>
          <a:xfrm>
            <a:off x="0" y="6405993"/>
            <a:ext cx="12192000" cy="4520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1A17AC6-4266-369A-4EF8-02331951D9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" y="6464000"/>
            <a:ext cx="773281" cy="39400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C18FDB48-F134-8FCA-6372-03C30E8FC2B1}"/>
              </a:ext>
            </a:extLst>
          </p:cNvPr>
          <p:cNvSpPr/>
          <p:nvPr userDrawn="1"/>
        </p:nvSpPr>
        <p:spPr>
          <a:xfrm>
            <a:off x="0" y="0"/>
            <a:ext cx="12192000" cy="4520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1542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BFC0A07D-C992-F165-1781-EB7712F296F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BCF24753-56D6-7D01-8357-79AF350B2D33}"/>
              </a:ext>
            </a:extLst>
          </p:cNvPr>
          <p:cNvSpPr/>
          <p:nvPr userDrawn="1"/>
        </p:nvSpPr>
        <p:spPr>
          <a:xfrm>
            <a:off x="0" y="6405993"/>
            <a:ext cx="12192000" cy="4520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BE2D9E25-42DB-E05B-B075-16B1E2563F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" y="6464000"/>
            <a:ext cx="773281" cy="3940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BF0063CF-1D10-D535-6BCD-F762DD4AC771}"/>
              </a:ext>
            </a:extLst>
          </p:cNvPr>
          <p:cNvSpPr/>
          <p:nvPr userDrawn="1"/>
        </p:nvSpPr>
        <p:spPr>
          <a:xfrm>
            <a:off x="0" y="0"/>
            <a:ext cx="12192000" cy="4520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9950"/>
            <a:ext cx="10515600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80933"/>
            <a:ext cx="5181600" cy="388241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80933"/>
            <a:ext cx="5181600" cy="388241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1C0B5D1-2838-D217-4C03-FCD443248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15E1B68-861D-6BDF-E02D-0768F98DDEC0}"/>
              </a:ext>
            </a:extLst>
          </p:cNvPr>
          <p:cNvSpPr/>
          <p:nvPr userDrawn="1"/>
        </p:nvSpPr>
        <p:spPr>
          <a:xfrm>
            <a:off x="0" y="6405993"/>
            <a:ext cx="12192000" cy="4520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900208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1114" y="1496169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chemeClr val="bg1">
                    <a:lumMod val="75000"/>
                  </a:schemeClr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sub-title styles</a:t>
            </a:r>
            <a:endParaRPr lang="it-IT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1114" y="2061190"/>
            <a:ext cx="5181600" cy="403480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5114" y="2061191"/>
            <a:ext cx="5181600" cy="403480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90F32A65-9A24-620D-46EA-CD876A076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9B13B172-409A-48BF-92CD-9E808051E234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9AF68E9-BFAF-8D1D-1A09-876D60AC99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121" y="6464000"/>
            <a:ext cx="773281" cy="394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2042120-0CC1-F45C-B20E-43F1B3542AD7}"/>
              </a:ext>
            </a:extLst>
          </p:cNvPr>
          <p:cNvSpPr/>
          <p:nvPr userDrawn="1"/>
        </p:nvSpPr>
        <p:spPr>
          <a:xfrm>
            <a:off x="0" y="0"/>
            <a:ext cx="12192000" cy="452007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172A136-8E16-B0EA-48A2-AE7D5EAE7A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029211F1-75AA-C06E-744B-58C432312A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/>
          <a:lstStyle/>
          <a:p>
            <a:fld id="{9B13B172-409A-48BF-92CD-9E808051E234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ABB2628E-5581-8739-C63D-6E32D5BF8D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78" y="6401263"/>
            <a:ext cx="887128" cy="45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72A095BF-779B-4FB0-98EE-47A192061901}" type="datetime1">
              <a:rPr lang="it-IT" smtClean="0"/>
              <a:t>21/07/2025</a:t>
            </a:fld>
            <a:endParaRPr lang="it-IT"/>
          </a:p>
        </p:txBody>
      </p:sp>
      <p:pic>
        <p:nvPicPr>
          <p:cNvPr id="9" name="Picture 2" descr="logo_infn">
            <a:extLst>
              <a:ext uri="{FF2B5EF4-FFF2-40B4-BE49-F238E27FC236}">
                <a16:creationId xmlns:a16="http://schemas.microsoft.com/office/drawing/2014/main" id="{D936E5EC-1293-9975-8F45-C7E891BBE2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2767" y="169842"/>
            <a:ext cx="1050290" cy="76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2" r:id="rId14"/>
    <p:sldLayoutId id="2147483663" r:id="rId15"/>
  </p:sldLayoutIdLst>
  <p:hf hd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chemeClr val="accent1">
              <a:lumMod val="75000"/>
            </a:schemeClr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ardegnaricerche.it/index.php?xsl=370&amp;s=462248&amp;v=2&amp;c=3169&amp;nc=1&amp;sc=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FF_F498F00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8DD676-B753-4CB8-A8F7-2BEFC134999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51331" y="5654279"/>
            <a:ext cx="5627077" cy="482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1600" dirty="0">
                <a:solidFill>
                  <a:srgbClr val="0070C0"/>
                </a:solidFill>
                <a:latin typeface="Verdana"/>
                <a:ea typeface="Verdana"/>
              </a:rPr>
              <a:t>ET-PP INFRA-DEV </a:t>
            </a:r>
            <a:r>
              <a:rPr lang="it-IT" sz="1600" dirty="0" err="1">
                <a:solidFill>
                  <a:srgbClr val="0070C0"/>
                </a:solidFill>
                <a:latin typeface="Verdana"/>
                <a:ea typeface="Verdana"/>
              </a:rPr>
              <a:t>Annual</a:t>
            </a:r>
            <a:r>
              <a:rPr lang="it-IT" sz="1600" dirty="0">
                <a:solidFill>
                  <a:srgbClr val="0070C0"/>
                </a:solidFill>
                <a:latin typeface="Verdana"/>
                <a:ea typeface="Verdana"/>
              </a:rPr>
              <a:t> Meeting, </a:t>
            </a:r>
            <a:r>
              <a:rPr lang="it-IT" sz="1600" dirty="0" err="1">
                <a:solidFill>
                  <a:srgbClr val="0070C0"/>
                </a:solidFill>
                <a:latin typeface="Verdana"/>
                <a:ea typeface="Verdana"/>
              </a:rPr>
              <a:t>July</a:t>
            </a:r>
            <a:r>
              <a:rPr lang="it-IT" sz="1600" dirty="0">
                <a:solidFill>
                  <a:srgbClr val="0070C0"/>
                </a:solidFill>
                <a:latin typeface="Verdana"/>
                <a:ea typeface="Verdana"/>
              </a:rPr>
              <a:t> 22 2025</a:t>
            </a: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E604582E-2284-7B59-3AB1-780814E337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46" y="1746596"/>
            <a:ext cx="4861941" cy="245496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Verdana"/>
                <a:ea typeface="Verdana"/>
              </a:rPr>
              <a:t>News from Sardinia</a:t>
            </a:r>
          </a:p>
        </p:txBody>
      </p:sp>
      <p:sp>
        <p:nvSpPr>
          <p:cNvPr id="23" name="Sottotitolo 22">
            <a:extLst>
              <a:ext uri="{FF2B5EF4-FFF2-40B4-BE49-F238E27FC236}">
                <a16:creationId xmlns:a16="http://schemas.microsoft.com/office/drawing/2014/main" id="{B78A8BAD-8172-68F2-FA1B-5301CBCD55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087" y="5466970"/>
            <a:ext cx="4551300" cy="86837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dirty="0">
                <a:latin typeface="Verdana"/>
                <a:ea typeface="Verdana"/>
              </a:rPr>
              <a:t>G. Bisoffi, </a:t>
            </a:r>
            <a:r>
              <a:rPr lang="it-IT" sz="1700" dirty="0">
                <a:latin typeface="Verdana"/>
                <a:ea typeface="Verdana"/>
              </a:rPr>
              <a:t>INFN</a:t>
            </a:r>
            <a:endParaRPr lang="en-US" dirty="0"/>
          </a:p>
          <a:p>
            <a:r>
              <a:rPr lang="it-IT" sz="2100" dirty="0">
                <a:solidFill>
                  <a:schemeClr val="accent5">
                    <a:lumMod val="60000"/>
                    <a:lumOff val="40000"/>
                  </a:schemeClr>
                </a:solidFill>
                <a:latin typeface="Verdana"/>
                <a:ea typeface="Verdana"/>
              </a:rPr>
              <a:t>on </a:t>
            </a:r>
            <a:r>
              <a:rPr lang="it-IT" sz="21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Verdana"/>
                <a:ea typeface="Verdana"/>
              </a:rPr>
              <a:t>behalf</a:t>
            </a:r>
            <a:r>
              <a:rPr lang="it-IT" sz="2100" dirty="0">
                <a:solidFill>
                  <a:schemeClr val="accent5">
                    <a:lumMod val="60000"/>
                    <a:lumOff val="40000"/>
                  </a:schemeClr>
                </a:solidFill>
                <a:latin typeface="Verdana"/>
                <a:ea typeface="Verdana"/>
              </a:rPr>
              <a:t> of TETI</a:t>
            </a:r>
            <a:endParaRPr lang="it-IT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endParaRPr lang="it-IT" sz="2000" dirty="0"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46769-E4B3-BFAD-B939-ECC014B9D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9181"/>
            <a:ext cx="10515600" cy="544535"/>
          </a:xfrm>
        </p:spPr>
        <p:txBody>
          <a:bodyPr/>
          <a:lstStyle/>
          <a:p>
            <a:r>
              <a:rPr lang="en-US">
                <a:latin typeface="Titillium Bd"/>
              </a:rPr>
              <a:t>Main deliverables of the pre-feasibility study (confirmed)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C26E4B-F70C-4253-3698-B0E89B2C6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4" name="Picture 3" descr="A graph with numbers and text&#10;&#10;AI-generated content may be incorrect.">
            <a:extLst>
              <a:ext uri="{FF2B5EF4-FFF2-40B4-BE49-F238E27FC236}">
                <a16:creationId xmlns:a16="http://schemas.microsoft.com/office/drawing/2014/main" id="{A952383E-37AF-232B-E357-3D9C1328F5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9532" y="2130876"/>
            <a:ext cx="9133114" cy="3363599"/>
          </a:xfrm>
          <a:prstGeom prst="rect">
            <a:avLst/>
          </a:prstGeom>
        </p:spPr>
      </p:pic>
      <p:pic>
        <p:nvPicPr>
          <p:cNvPr id="7" name="Content Placeholder 6" descr="A list of words on a white background&#10;&#10;AI-generated content may be incorrect.">
            <a:extLst>
              <a:ext uri="{FF2B5EF4-FFF2-40B4-BE49-F238E27FC236}">
                <a16:creationId xmlns:a16="http://schemas.microsoft.com/office/drawing/2014/main" id="{CE09EF9C-195B-5D69-E3AC-035B4727D6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583" y="2404613"/>
            <a:ext cx="3499930" cy="2302010"/>
          </a:xfr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7A9E0318-42EE-F4AB-3CE0-F1FEA2042827}"/>
              </a:ext>
            </a:extLst>
          </p:cNvPr>
          <p:cNvSpPr>
            <a:spLocks noGrp="1"/>
          </p:cNvSpPr>
          <p:nvPr/>
        </p:nvSpPr>
        <p:spPr>
          <a:xfrm>
            <a:off x="838200" y="1488325"/>
            <a:ext cx="11212748" cy="37094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it-IT" sz="2400" b="1" kern="1200" dirty="0">
                <a:solidFill>
                  <a:schemeClr val="bg1">
                    <a:lumMod val="75000"/>
                  </a:schemeClr>
                </a:solidFill>
                <a:effectLst/>
                <a:latin typeface="Titillium Bd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Titillium Bd"/>
              </a:rPr>
              <a:t>Consortium of 7 highly professional companies, led by </a:t>
            </a:r>
            <a:r>
              <a:rPr lang="en-US" dirty="0" err="1">
                <a:latin typeface="Titillium Bd"/>
              </a:rPr>
              <a:t>Rocksoil</a:t>
            </a:r>
            <a:r>
              <a:rPr lang="en-US" dirty="0">
                <a:latin typeface="Titillium Bd"/>
              </a:rPr>
              <a:t>, and funded by MUR/INFN with </a:t>
            </a:r>
            <a:r>
              <a:rPr lang="en-US" dirty="0" err="1">
                <a:latin typeface="Titillium Bd"/>
              </a:rPr>
              <a:t>NextGenEU</a:t>
            </a:r>
            <a:r>
              <a:rPr lang="en-US" dirty="0">
                <a:latin typeface="Titillium Bd"/>
              </a:rPr>
              <a:t> (PNRR)</a:t>
            </a:r>
            <a:endParaRPr lang="en-US" dirty="0"/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2AF3965C-C3DA-1A68-20AE-381230A57EE1}"/>
              </a:ext>
            </a:extLst>
          </p:cNvPr>
          <p:cNvCxnSpPr>
            <a:cxnSpLocks/>
          </p:cNvCxnSpPr>
          <p:nvPr/>
        </p:nvCxnSpPr>
        <p:spPr>
          <a:xfrm>
            <a:off x="8854564" y="487081"/>
            <a:ext cx="0" cy="589792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2950058E-3746-9067-6730-B25E65E159B5}"/>
              </a:ext>
            </a:extLst>
          </p:cNvPr>
          <p:cNvCxnSpPr/>
          <p:nvPr/>
        </p:nvCxnSpPr>
        <p:spPr>
          <a:xfrm>
            <a:off x="10225454" y="3886200"/>
            <a:ext cx="571500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F752B872-4759-5C3D-1DB6-A45EB8903C68}"/>
              </a:ext>
            </a:extLst>
          </p:cNvPr>
          <p:cNvCxnSpPr>
            <a:cxnSpLocks/>
          </p:cNvCxnSpPr>
          <p:nvPr/>
        </p:nvCxnSpPr>
        <p:spPr>
          <a:xfrm>
            <a:off x="0" y="3686908"/>
            <a:ext cx="4167554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15497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D59113-2323-7A6A-19E9-447256DCC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8943"/>
            <a:ext cx="10515600" cy="544535"/>
          </a:xfrm>
        </p:spPr>
        <p:txBody>
          <a:bodyPr/>
          <a:lstStyle/>
          <a:p>
            <a:r>
              <a:rPr lang="en-US" dirty="0">
                <a:latin typeface="Titillium Bd"/>
              </a:rPr>
              <a:t>~900  Documents planned</a:t>
            </a:r>
            <a:endParaRPr lang="en-US" dirty="0"/>
          </a:p>
        </p:txBody>
      </p:sp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E568075-4B0A-998B-FBA1-BDCBBE09B0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5308" y="1681363"/>
            <a:ext cx="7981383" cy="437623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0177F-EFD1-0D82-C8B8-2AD933BBF9F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171483"/>
            <a:ext cx="10920713" cy="50988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latin typeface="Titillium Bd"/>
              </a:rPr>
              <a:t>~400 delivered so far on underground excavation, surface engineering, technical plants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C1CD5C-ADDB-704A-07C8-A346FE3AD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7903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04671-593B-C697-AF68-975027E6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0706" y="592827"/>
            <a:ext cx="10515600" cy="780114"/>
          </a:xfrm>
        </p:spPr>
        <p:txBody>
          <a:bodyPr/>
          <a:lstStyle/>
          <a:p>
            <a:r>
              <a:rPr lang="en-US">
                <a:latin typeface="Titillium Bd"/>
              </a:rPr>
              <a:t>Sos Enattos site has unique advantages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FF0E17-353F-4C81-4466-C855E29867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1136" y="1362187"/>
            <a:ext cx="5822004" cy="4693049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>
                <a:solidFill>
                  <a:schemeClr val="accent1"/>
                </a:solidFill>
                <a:latin typeface="Titillium"/>
              </a:rPr>
              <a:t>Extremely quiet </a:t>
            </a:r>
            <a:endParaRPr lang="en-US">
              <a:solidFill>
                <a:schemeClr val="accent1"/>
              </a:solidFill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Titillium"/>
              </a:rPr>
              <a:t>very low seismic and anthropic noise</a:t>
            </a:r>
            <a:endParaRPr lang="en-US"/>
          </a:p>
          <a:p>
            <a:r>
              <a:rPr lang="en-US">
                <a:solidFill>
                  <a:srgbClr val="0070C0"/>
                </a:solidFill>
                <a:latin typeface="Titillium"/>
              </a:rPr>
              <a:t>Single access point </a:t>
            </a:r>
            <a:r>
              <a:rPr lang="en-US">
                <a:latin typeface="Titillium"/>
              </a:rPr>
              <a:t>for construction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Titillium"/>
              </a:rPr>
              <a:t>lower cost, environmental impact, overall shorter construction</a:t>
            </a:r>
            <a:endParaRPr lang="en-US"/>
          </a:p>
          <a:p>
            <a:r>
              <a:rPr lang="en-US" dirty="0">
                <a:solidFill>
                  <a:srgbClr val="0070C0"/>
                </a:solidFill>
                <a:latin typeface="Titillium"/>
              </a:rPr>
              <a:t>One construction site </a:t>
            </a:r>
            <a:r>
              <a:rPr lang="en-US" dirty="0">
                <a:latin typeface="Titillium"/>
              </a:rPr>
              <a:t>- minimum impact</a:t>
            </a:r>
            <a:endParaRPr lang="en-US" dirty="0"/>
          </a:p>
          <a:p>
            <a:r>
              <a:rPr lang="en-US">
                <a:latin typeface="Titillium"/>
              </a:rPr>
              <a:t>Worksite to be </a:t>
            </a:r>
            <a:r>
              <a:rPr lang="en-US" dirty="0">
                <a:solidFill>
                  <a:srgbClr val="0070C0"/>
                </a:solidFill>
                <a:latin typeface="Titillium"/>
              </a:rPr>
              <a:t>converted into </a:t>
            </a:r>
            <a:r>
              <a:rPr lang="en-US">
                <a:latin typeface="Titillium"/>
              </a:rPr>
              <a:t>science </a:t>
            </a:r>
            <a:r>
              <a:rPr lang="en-US" dirty="0">
                <a:solidFill>
                  <a:srgbClr val="0070C0"/>
                </a:solidFill>
                <a:latin typeface="Titillium"/>
              </a:rPr>
              <a:t>campus</a:t>
            </a:r>
            <a:r>
              <a:rPr lang="en-US" dirty="0">
                <a:latin typeface="Titillium"/>
              </a:rPr>
              <a:t> at the end of the construction</a:t>
            </a:r>
          </a:p>
          <a:p>
            <a:r>
              <a:rPr lang="en-US" dirty="0">
                <a:latin typeface="Titillium"/>
              </a:rPr>
              <a:t>A single </a:t>
            </a:r>
            <a:r>
              <a:rPr lang="en-US" dirty="0">
                <a:solidFill>
                  <a:srgbClr val="0070C0"/>
                </a:solidFill>
                <a:latin typeface="Titillium"/>
              </a:rPr>
              <a:t>accessible tunnel </a:t>
            </a:r>
            <a:r>
              <a:rPr lang="en-US" dirty="0">
                <a:latin typeface="Titillium"/>
              </a:rPr>
              <a:t>to extract material and insert excavation machinery </a:t>
            </a:r>
          </a:p>
          <a:p>
            <a:r>
              <a:rPr lang="en-US" dirty="0">
                <a:solidFill>
                  <a:srgbClr val="0070C0"/>
                </a:solidFill>
                <a:latin typeface="Titillium"/>
              </a:rPr>
              <a:t>Water</a:t>
            </a:r>
            <a:r>
              <a:rPr lang="en-US">
                <a:latin typeface="Titillium"/>
              </a:rPr>
              <a:t> drainage by gravity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Titillium"/>
              </a:rPr>
              <a:t>no pumps during </a:t>
            </a:r>
            <a:r>
              <a:rPr lang="en-US" dirty="0">
                <a:latin typeface="Titillium"/>
              </a:rPr>
              <a:t>science run, </a:t>
            </a:r>
            <a:r>
              <a:rPr lang="en-US" dirty="0">
                <a:solidFill>
                  <a:srgbClr val="0070C0"/>
                </a:solidFill>
                <a:latin typeface="Titillium"/>
              </a:rPr>
              <a:t>mechanical noise </a:t>
            </a:r>
            <a:r>
              <a:rPr lang="en-US" dirty="0">
                <a:latin typeface="Titillium"/>
              </a:rPr>
              <a:t>disturbance </a:t>
            </a:r>
            <a:r>
              <a:rPr lang="en-US" dirty="0">
                <a:solidFill>
                  <a:srgbClr val="0070C0"/>
                </a:solidFill>
                <a:latin typeface="Titillium"/>
              </a:rPr>
              <a:t>minimized</a:t>
            </a:r>
            <a:endParaRPr lang="en-US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A74C1B-71CA-CCAD-C628-379DF5A5E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F39BDB5-BE33-AF5C-1473-7D648B9649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372839" y="3618436"/>
            <a:ext cx="2710844" cy="2186264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A61E66E-3939-A5F6-DD5F-D39937ADE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36" y="3633842"/>
            <a:ext cx="2770277" cy="2173146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A73C8B2E-9AEC-71FD-E35A-ED16BB699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2687" y="1259812"/>
            <a:ext cx="2385648" cy="2177294"/>
          </a:xfrm>
          <a:prstGeom prst="rect">
            <a:avLst/>
          </a:prstGeom>
        </p:spPr>
      </p:pic>
      <p:pic>
        <p:nvPicPr>
          <p:cNvPr id="3" name="Picture 2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86B182D2-6700-72C7-C40F-EB8EBFF621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49" y="1263277"/>
            <a:ext cx="3209317" cy="2134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2738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0F4EF-C852-4215-BCCB-C4115EB22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1779" y="685739"/>
            <a:ext cx="2802022" cy="1020746"/>
          </a:xfrm>
        </p:spPr>
        <p:txBody>
          <a:bodyPr>
            <a:normAutofit/>
          </a:bodyPr>
          <a:lstStyle/>
          <a:p>
            <a:r>
              <a:rPr lang="en-US">
                <a:latin typeface="Titillium Bd"/>
              </a:rPr>
              <a:t>Surface well site plan</a:t>
            </a:r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694C734-19E7-9BBB-CF4C-F47202232F2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4011" y="529402"/>
            <a:ext cx="8336547" cy="5794768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62C981-8A74-397A-F181-A64108DFC7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51778" y="2180933"/>
            <a:ext cx="3390232" cy="388241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Titillium"/>
              </a:rPr>
              <a:t>Exact location of wells, identified also according to local surface conditions (properties, water catchment area, …)</a:t>
            </a:r>
          </a:p>
          <a:p>
            <a:r>
              <a:rPr lang="en-US">
                <a:latin typeface="Titillium"/>
              </a:rPr>
              <a:t>The few sensitive ones impose minimum displacements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28BE96-4BF8-0EE3-1FF6-5F6DC1465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0175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2D5305-011D-B54D-BCC0-AA2E409B3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017"/>
            <a:ext cx="10515600" cy="544535"/>
          </a:xfrm>
        </p:spPr>
        <p:txBody>
          <a:bodyPr/>
          <a:lstStyle/>
          <a:p>
            <a:r>
              <a:rPr lang="it-IT">
                <a:solidFill>
                  <a:srgbClr val="2F5597"/>
                </a:solidFill>
                <a:latin typeface="Titillium Bd"/>
                <a:cs typeface="Arial"/>
              </a:rPr>
              <a:t>A site with </a:t>
            </a:r>
            <a:r>
              <a:rPr lang="it-IT" err="1">
                <a:solidFill>
                  <a:srgbClr val="2F5597"/>
                </a:solidFill>
                <a:latin typeface="Titillium Bd"/>
                <a:cs typeface="Arial"/>
              </a:rPr>
              <a:t>unique</a:t>
            </a:r>
            <a:r>
              <a:rPr lang="it-IT">
                <a:solidFill>
                  <a:srgbClr val="2F5597"/>
                </a:solidFill>
                <a:latin typeface="Titillium Bd"/>
                <a:cs typeface="Arial"/>
              </a:rPr>
              <a:t> </a:t>
            </a:r>
            <a:r>
              <a:rPr lang="it-IT" err="1">
                <a:solidFill>
                  <a:srgbClr val="2F5597"/>
                </a:solidFill>
                <a:latin typeface="Titillium Bd"/>
                <a:cs typeface="Arial"/>
              </a:rPr>
              <a:t>properties</a:t>
            </a:r>
            <a:r>
              <a:rPr lang="it-IT">
                <a:solidFill>
                  <a:srgbClr val="2F5597"/>
                </a:solidFill>
                <a:latin typeface="Titillium Bd"/>
                <a:cs typeface="Arial"/>
              </a:rPr>
              <a:t> for ET</a:t>
            </a:r>
          </a:p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6999C8-5947-D65A-DC54-EE4255C8E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83" y="1192868"/>
            <a:ext cx="7885131" cy="169037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 sz="2000" err="1">
                <a:latin typeface="Titillium"/>
              </a:rPr>
              <a:t>Extremely</a:t>
            </a:r>
            <a:r>
              <a:rPr lang="it-IT" sz="2000">
                <a:latin typeface="Titillium"/>
              </a:rPr>
              <a:t> low </a:t>
            </a:r>
            <a:r>
              <a:rPr lang="it-IT" sz="2000" err="1">
                <a:latin typeface="Titillium"/>
              </a:rPr>
              <a:t>sismicity</a:t>
            </a:r>
            <a:r>
              <a:rPr lang="it-IT" sz="2000">
                <a:latin typeface="Titillium"/>
              </a:rPr>
              <a:t> and </a:t>
            </a:r>
            <a:r>
              <a:rPr lang="it-IT" sz="2000" err="1">
                <a:latin typeface="Titillium"/>
              </a:rPr>
              <a:t>anthropic</a:t>
            </a:r>
            <a:r>
              <a:rPr lang="it-IT" sz="2000">
                <a:latin typeface="Titillium"/>
              </a:rPr>
              <a:t> </a:t>
            </a:r>
            <a:r>
              <a:rPr lang="it-IT" sz="2000" err="1">
                <a:latin typeface="Titillium"/>
              </a:rPr>
              <a:t>noise</a:t>
            </a:r>
            <a:endParaRPr lang="it-IT" sz="2000"/>
          </a:p>
          <a:p>
            <a:r>
              <a:rPr lang="it-IT" sz="2000" err="1">
                <a:latin typeface="Titillium"/>
              </a:rPr>
              <a:t>Outstanding</a:t>
            </a:r>
            <a:r>
              <a:rPr lang="it-IT" sz="2000">
                <a:latin typeface="Titillium"/>
              </a:rPr>
              <a:t> </a:t>
            </a:r>
            <a:r>
              <a:rPr lang="it-IT" sz="2000" err="1">
                <a:latin typeface="Titillium"/>
              </a:rPr>
              <a:t>soil</a:t>
            </a:r>
            <a:r>
              <a:rPr lang="it-IT" sz="2000">
                <a:latin typeface="Titillium"/>
              </a:rPr>
              <a:t> and rock </a:t>
            </a:r>
            <a:r>
              <a:rPr lang="it-IT" sz="2000" err="1">
                <a:latin typeface="Titillium"/>
              </a:rPr>
              <a:t>quality</a:t>
            </a:r>
            <a:r>
              <a:rPr lang="it-IT" sz="2000">
                <a:latin typeface="Titillium"/>
              </a:rPr>
              <a:t> (</a:t>
            </a:r>
            <a:r>
              <a:rPr lang="it-IT" sz="2000" err="1">
                <a:latin typeface="Titillium"/>
              </a:rPr>
              <a:t>structural</a:t>
            </a:r>
            <a:r>
              <a:rPr lang="it-IT" sz="2000">
                <a:latin typeface="Titillium"/>
              </a:rPr>
              <a:t> </a:t>
            </a:r>
            <a:r>
              <a:rPr lang="it-IT" sz="2000" err="1">
                <a:latin typeface="Titillium"/>
              </a:rPr>
              <a:t>stability</a:t>
            </a:r>
            <a:r>
              <a:rPr lang="it-IT" sz="2000">
                <a:latin typeface="Titillium"/>
              </a:rPr>
              <a:t> and </a:t>
            </a:r>
            <a:r>
              <a:rPr lang="it-IT" sz="2000" err="1">
                <a:latin typeface="Titillium"/>
              </a:rPr>
              <a:t>hydrogeology</a:t>
            </a:r>
            <a:r>
              <a:rPr lang="it-IT" sz="2000">
                <a:latin typeface="Titillium"/>
              </a:rPr>
              <a:t>)</a:t>
            </a:r>
            <a:endParaRPr lang="it-IT" sz="2000"/>
          </a:p>
          <a:p>
            <a:r>
              <a:rPr lang="it-IT" sz="2000">
                <a:solidFill>
                  <a:srgbClr val="000000"/>
                </a:solidFill>
                <a:latin typeface="Titillium"/>
              </a:rPr>
              <a:t>No water </a:t>
            </a:r>
            <a:r>
              <a:rPr lang="it-IT" sz="2000" err="1">
                <a:solidFill>
                  <a:srgbClr val="000000"/>
                </a:solidFill>
                <a:latin typeface="Titillium"/>
              </a:rPr>
              <a:t>issues</a:t>
            </a:r>
            <a:endParaRPr lang="it-IT" sz="2000">
              <a:solidFill>
                <a:srgbClr val="000000"/>
              </a:solidFill>
              <a:latin typeface="Titillium"/>
            </a:endParaRPr>
          </a:p>
          <a:p>
            <a:r>
              <a:rPr lang="en-US" sz="2000">
                <a:solidFill>
                  <a:srgbClr val="000000"/>
                </a:solidFill>
                <a:latin typeface="Titillium"/>
              </a:rPr>
              <a:t>A government ruling established a buffer zone around the observatory</a:t>
            </a:r>
            <a:endParaRPr lang="it-IT" sz="2000">
              <a:solidFill>
                <a:srgbClr val="000000"/>
              </a:solidFill>
              <a:latin typeface="Titillium"/>
            </a:endParaRPr>
          </a:p>
          <a:p>
            <a:endParaRPr lang="en-US" sz="200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b="0" i="0">
              <a:solidFill>
                <a:srgbClr val="000000"/>
              </a:solidFill>
              <a:effectLst/>
              <a:latin typeface="Segoe UI" panose="020B0502040204020203" pitchFamily="34" charset="0"/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it-IT" sz="2000">
              <a:ea typeface="Calibri" panose="020F0502020204030204" pitchFamily="34" charset="0"/>
              <a:cs typeface="Segoe UI" panose="020B0502040204020203" pitchFamily="34" charset="0"/>
            </a:endParaRPr>
          </a:p>
          <a:p>
            <a:endParaRPr lang="it-IT" sz="2000">
              <a:cs typeface="Segoe UI" panose="020B0502040204020203" pitchFamily="34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B3539D3-71CE-B251-BC40-4302990937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11" name="Picture 10" descr="A map of a mountain range&#10;&#10;AI-generated content may be incorrect.">
            <a:extLst>
              <a:ext uri="{FF2B5EF4-FFF2-40B4-BE49-F238E27FC236}">
                <a16:creationId xmlns:a16="http://schemas.microsoft.com/office/drawing/2014/main" id="{3ED3B4A9-97A4-6B75-8201-E464E528C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8986" y="2883241"/>
            <a:ext cx="3292037" cy="3001920"/>
          </a:xfrm>
          <a:prstGeom prst="rect">
            <a:avLst/>
          </a:prstGeom>
        </p:spPr>
      </p:pic>
      <p:pic>
        <p:nvPicPr>
          <p:cNvPr id="14" name="Picture 13" descr="A map of a mountain range&#10;&#10;AI-generated content may be incorrect.">
            <a:extLst>
              <a:ext uri="{FF2B5EF4-FFF2-40B4-BE49-F238E27FC236}">
                <a16:creationId xmlns:a16="http://schemas.microsoft.com/office/drawing/2014/main" id="{9525DB38-0AF1-678A-7272-AB801E2D9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049" y="3026793"/>
            <a:ext cx="3607643" cy="2858368"/>
          </a:xfrm>
          <a:prstGeom prst="rect">
            <a:avLst/>
          </a:prstGeom>
        </p:spPr>
      </p:pic>
      <p:pic>
        <p:nvPicPr>
          <p:cNvPr id="17" name="Picture 16" descr="A collage of men wearing safety gear&#10;&#10;AI-generated content may be incorrect.">
            <a:extLst>
              <a:ext uri="{FF2B5EF4-FFF2-40B4-BE49-F238E27FC236}">
                <a16:creationId xmlns:a16="http://schemas.microsoft.com/office/drawing/2014/main" id="{19D7BA3C-A956-AACC-440C-362183E058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8431" y="2092764"/>
            <a:ext cx="3128167" cy="434109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5039BC9-8581-D504-9BEE-4B6206CA3660}"/>
              </a:ext>
            </a:extLst>
          </p:cNvPr>
          <p:cNvSpPr txBox="1"/>
          <p:nvPr/>
        </p:nvSpPr>
        <p:spPr>
          <a:xfrm>
            <a:off x="4941033" y="3089664"/>
            <a:ext cx="1292726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ea typeface="Calibri"/>
                <a:cs typeface="Calibri"/>
              </a:rPr>
              <a:t>Wind park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82F3E5F-68A7-7648-BE3F-FE6EF1D9FAAB}"/>
              </a:ext>
            </a:extLst>
          </p:cNvPr>
          <p:cNvSpPr txBox="1"/>
          <p:nvPr/>
        </p:nvSpPr>
        <p:spPr>
          <a:xfrm>
            <a:off x="4844684" y="5647960"/>
            <a:ext cx="158683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ea typeface="Calibri"/>
                <a:cs typeface="Calibri"/>
              </a:rPr>
              <a:t>Industrial area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D03AC68-8CD7-64FB-A273-94B7D91853BC}"/>
              </a:ext>
            </a:extLst>
          </p:cNvPr>
          <p:cNvSpPr txBox="1"/>
          <p:nvPr/>
        </p:nvSpPr>
        <p:spPr>
          <a:xfrm>
            <a:off x="1275786" y="5885161"/>
            <a:ext cx="2678234" cy="338554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it-IT" sz="1600" dirty="0">
                <a:solidFill>
                  <a:srgbClr val="00B050"/>
                </a:solidFill>
              </a:rPr>
              <a:t>9  surveys </a:t>
            </a:r>
            <a:r>
              <a:rPr lang="it-IT" sz="1600" dirty="0" err="1">
                <a:solidFill>
                  <a:srgbClr val="00B050"/>
                </a:solidFill>
              </a:rPr>
              <a:t>done</a:t>
            </a:r>
            <a:r>
              <a:rPr lang="it-IT" sz="1600" dirty="0"/>
              <a:t>,</a:t>
            </a:r>
            <a:r>
              <a:rPr lang="it-IT" sz="1600" dirty="0">
                <a:solidFill>
                  <a:srgbClr val="00B050"/>
                </a:solidFill>
              </a:rPr>
              <a:t> </a:t>
            </a:r>
            <a:r>
              <a:rPr lang="it-IT" sz="1600" dirty="0">
                <a:solidFill>
                  <a:srgbClr val="0070C0"/>
                </a:solidFill>
              </a:rPr>
              <a:t>1in progress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CBAB8F3F-6A3E-47E1-2958-336DA91BA5E8}"/>
              </a:ext>
            </a:extLst>
          </p:cNvPr>
          <p:cNvSpPr txBox="1"/>
          <p:nvPr/>
        </p:nvSpPr>
        <p:spPr>
          <a:xfrm>
            <a:off x="4824495" y="5854383"/>
            <a:ext cx="281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err="1">
                <a:solidFill>
                  <a:srgbClr val="00B050"/>
                </a:solidFill>
              </a:rPr>
              <a:t>Granodiorites</a:t>
            </a:r>
            <a:r>
              <a:rPr lang="it-IT"/>
              <a:t> on </a:t>
            </a:r>
            <a:r>
              <a:rPr lang="it-IT" err="1"/>
              <a:t>all</a:t>
            </a:r>
            <a:r>
              <a:rPr lang="it-IT"/>
              <a:t> </a:t>
            </a:r>
            <a:r>
              <a:rPr lang="it-IT" err="1"/>
              <a:t>vertices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6454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49123-153E-5DC2-7CFA-89101330F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map of a mountain range&#10;&#10;AI-generated content may be incorrect.">
            <a:extLst>
              <a:ext uri="{FF2B5EF4-FFF2-40B4-BE49-F238E27FC236}">
                <a16:creationId xmlns:a16="http://schemas.microsoft.com/office/drawing/2014/main" id="{9FE25D88-A848-A658-F76E-8FDA491D8B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" y="1764"/>
            <a:ext cx="12189685" cy="68566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A08B13-10AA-8CC0-C396-D7B83B7702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50885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1AF0DC-F456-F436-2A95-E86526F88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0C3CE-A984-5D3F-4C18-9548D260E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5162" y="963506"/>
            <a:ext cx="2688638" cy="836558"/>
          </a:xfrm>
        </p:spPr>
        <p:txBody>
          <a:bodyPr/>
          <a:lstStyle/>
          <a:p>
            <a:r>
              <a:rPr lang="en-US">
                <a:latin typeface="Titillium Bd"/>
              </a:rPr>
              <a:t>Logistics</a:t>
            </a:r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59E2644-B855-83EF-C1CC-3DAE97574D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571088" y="1794853"/>
            <a:ext cx="3140193" cy="388241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>
                <a:latin typeface="Titillium"/>
              </a:rPr>
              <a:t>The transportation and handling sequence for 20-meter vacuum pipes in all tunnels and caverns has been studied and optimized to ensure safe and efficient installation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5A426D-9C0C-3F1D-306B-0D386636F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16</a:t>
            </a:fld>
            <a:endParaRPr lang="it-IT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434F227-0319-B343-A86E-65C5F223BA0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37984" y="690977"/>
            <a:ext cx="8281086" cy="5307430"/>
          </a:xfrm>
        </p:spPr>
      </p:pic>
    </p:spTree>
    <p:extLst>
      <p:ext uri="{BB962C8B-B14F-4D97-AF65-F5344CB8AC3E}">
        <p14:creationId xmlns:p14="http://schemas.microsoft.com/office/powerpoint/2010/main" val="21239683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EFD0D9-3927-85DB-D379-4F2219B90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3584"/>
            <a:ext cx="10515600" cy="544535"/>
          </a:xfrm>
        </p:spPr>
        <p:txBody>
          <a:bodyPr>
            <a:normAutofit/>
          </a:bodyPr>
          <a:lstStyle/>
          <a:p>
            <a:r>
              <a:rPr lang="en-US">
                <a:latin typeface="Titillium Bd"/>
              </a:rPr>
              <a:t>Underground infrastructure concept being developed in detail</a:t>
            </a:r>
            <a:endParaRPr lang="en-US"/>
          </a:p>
        </p:txBody>
      </p:sp>
      <p:pic>
        <p:nvPicPr>
          <p:cNvPr id="6" name="Content Placeholder 5" descr="A blueprint of a train track&#10;&#10;AI-generated content may be incorrect.">
            <a:extLst>
              <a:ext uri="{FF2B5EF4-FFF2-40B4-BE49-F238E27FC236}">
                <a16:creationId xmlns:a16="http://schemas.microsoft.com/office/drawing/2014/main" id="{CDF723C2-0327-1EE1-5793-EA6BB9690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706" y="2312957"/>
            <a:ext cx="6606128" cy="3037807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1B946CA-900E-2B7D-BC08-B0B8AEFF85F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299546"/>
            <a:ext cx="10515600" cy="452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latin typeface="Titillium Bd"/>
              </a:rPr>
              <a:t>Compliant with 2024 ETO design – will accommodate Task Force layout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38F762-2EB0-514E-88E9-53F7E0248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17</a:t>
            </a:fld>
            <a:endParaRPr lang="it-IT"/>
          </a:p>
        </p:txBody>
      </p:sp>
      <p:pic>
        <p:nvPicPr>
          <p:cNvPr id="7" name="Content Placeholder 6" descr="A diagram of a train&#10;&#10;AI-generated content may be incorrect.">
            <a:extLst>
              <a:ext uri="{FF2B5EF4-FFF2-40B4-BE49-F238E27FC236}">
                <a16:creationId xmlns:a16="http://schemas.microsoft.com/office/drawing/2014/main" id="{444F1C17-2B81-097C-B4BB-BA39E9CE5FAA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6946924" y="2098978"/>
            <a:ext cx="5051425" cy="3881438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9D1FE0-4EDA-9875-E562-DBFC473105FF}"/>
              </a:ext>
            </a:extLst>
          </p:cNvPr>
          <p:cNvSpPr txBox="1"/>
          <p:nvPr/>
        </p:nvSpPr>
        <p:spPr>
          <a:xfrm>
            <a:off x="987480" y="5436382"/>
            <a:ext cx="397792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Examples of preliminary detailed engineering drawings (</a:t>
            </a:r>
            <a:r>
              <a:rPr lang="en-US" dirty="0">
                <a:solidFill>
                  <a:srgbClr val="FF0000"/>
                </a:solidFill>
                <a:ea typeface="Calibri"/>
                <a:cs typeface="Calibri"/>
              </a:rPr>
              <a:t>preliminary</a:t>
            </a:r>
            <a:r>
              <a:rPr lang="en-US" dirty="0">
                <a:ea typeface="Calibri"/>
                <a:cs typeface="Calibri"/>
              </a:rPr>
              <a:t>)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8443CD-18CB-244C-C4D6-3C47A9E65820}"/>
              </a:ext>
            </a:extLst>
          </p:cNvPr>
          <p:cNvSpPr txBox="1"/>
          <p:nvPr/>
        </p:nvSpPr>
        <p:spPr>
          <a:xfrm>
            <a:off x="3361652" y="2826301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Triangle configuration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CC2367-6125-3680-5E09-4B47FF242C3C}"/>
              </a:ext>
            </a:extLst>
          </p:cNvPr>
          <p:cNvSpPr txBox="1"/>
          <p:nvPr/>
        </p:nvSpPr>
        <p:spPr>
          <a:xfrm>
            <a:off x="9637944" y="2312597"/>
            <a:ext cx="17106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L configuration</a:t>
            </a:r>
            <a:endParaRPr lang="en-US" dirty="0" err="1"/>
          </a:p>
        </p:txBody>
      </p:sp>
    </p:spTree>
    <p:extLst>
      <p:ext uri="{BB962C8B-B14F-4D97-AF65-F5344CB8AC3E}">
        <p14:creationId xmlns:p14="http://schemas.microsoft.com/office/powerpoint/2010/main" val="31489774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F97D8E-5BF0-2D4C-9B6D-069A9DF63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B6CD8-C961-F379-B86C-F9464B984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14" y="683996"/>
            <a:ext cx="10515600" cy="540000"/>
          </a:xfrm>
        </p:spPr>
        <p:txBody>
          <a:bodyPr>
            <a:normAutofit/>
          </a:bodyPr>
          <a:lstStyle/>
          <a:p>
            <a:r>
              <a:rPr lang="en-US">
                <a:latin typeface="Titillium Bd"/>
              </a:rPr>
              <a:t>Underground infrastructure concept being developed in detail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B026278-22FF-3C38-AADD-B15A539150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9814" y="1177304"/>
            <a:ext cx="10950073" cy="452007"/>
          </a:xfrm>
        </p:spPr>
        <p:txBody>
          <a:bodyPr/>
          <a:lstStyle/>
          <a:p>
            <a:pPr>
              <a:buNone/>
            </a:pPr>
            <a:r>
              <a:rPr lang="en-US">
                <a:latin typeface="Titillium Bd"/>
              </a:rPr>
              <a:t>Compliant with 2024 ETO design – will accommodate Task Force layout</a:t>
            </a:r>
            <a:endParaRPr lang="en-US" b="0">
              <a:solidFill>
                <a:srgbClr val="000000"/>
              </a:solidFill>
              <a:latin typeface="Titillium Bd"/>
            </a:endParaRPr>
          </a:p>
          <a:p>
            <a:pPr marL="0" indent="0">
              <a:buNone/>
            </a:pPr>
            <a:endParaRPr lang="en-US"/>
          </a:p>
        </p:txBody>
      </p:sp>
      <p:pic>
        <p:nvPicPr>
          <p:cNvPr id="13" name="Content Placeholder 12" descr="A diagram of a machine&#10;&#10;AI-generated content may be incorrect.">
            <a:extLst>
              <a:ext uri="{FF2B5EF4-FFF2-40B4-BE49-F238E27FC236}">
                <a16:creationId xmlns:a16="http://schemas.microsoft.com/office/drawing/2014/main" id="{CF67B407-0931-431D-D264-4538F185C4B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41823" y="1520126"/>
            <a:ext cx="4257675" cy="4000500"/>
          </a:xfrm>
        </p:spPr>
      </p:pic>
      <p:pic>
        <p:nvPicPr>
          <p:cNvPr id="14" name="Content Placeholder 13" descr="A diagram of a building&#10;&#10;AI-generated content may be incorrect.">
            <a:extLst>
              <a:ext uri="{FF2B5EF4-FFF2-40B4-BE49-F238E27FC236}">
                <a16:creationId xmlns:a16="http://schemas.microsoft.com/office/drawing/2014/main" id="{BD2C7BC0-631C-349D-07E1-DCAB747AEF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50709" y="2312976"/>
            <a:ext cx="6799178" cy="279272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599FC-55F0-F48A-3E87-BCB188098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18</a:t>
            </a:fld>
            <a:endParaRPr lang="it-IT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9EC589-A290-BE6A-BB79-997F396959A7}"/>
              </a:ext>
            </a:extLst>
          </p:cNvPr>
          <p:cNvSpPr/>
          <p:nvPr/>
        </p:nvSpPr>
        <p:spPr>
          <a:xfrm rot="5400000">
            <a:off x="2268055" y="4387126"/>
            <a:ext cx="528673" cy="137968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E7461D-CC96-CAB1-C614-031CEB721FC0}"/>
              </a:ext>
            </a:extLst>
          </p:cNvPr>
          <p:cNvSpPr/>
          <p:nvPr/>
        </p:nvSpPr>
        <p:spPr>
          <a:xfrm rot="5400000">
            <a:off x="1140138" y="3566393"/>
            <a:ext cx="542511" cy="26772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33E31D-833A-88E4-F018-0C8B21DB0A09}"/>
              </a:ext>
            </a:extLst>
          </p:cNvPr>
          <p:cNvSpPr/>
          <p:nvPr/>
        </p:nvSpPr>
        <p:spPr>
          <a:xfrm rot="5400000">
            <a:off x="3108836" y="3556300"/>
            <a:ext cx="1351301" cy="54177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7922183-EA8A-2B9D-D570-18EA714BEB1C}"/>
              </a:ext>
            </a:extLst>
          </p:cNvPr>
          <p:cNvSpPr/>
          <p:nvPr/>
        </p:nvSpPr>
        <p:spPr>
          <a:xfrm rot="5400000">
            <a:off x="2338874" y="4165054"/>
            <a:ext cx="343350" cy="3322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20676F9-04A2-A9E4-8ED4-409794CF8192}"/>
              </a:ext>
            </a:extLst>
          </p:cNvPr>
          <p:cNvSpPr txBox="1"/>
          <p:nvPr/>
        </p:nvSpPr>
        <p:spPr>
          <a:xfrm>
            <a:off x="4603826" y="5508195"/>
            <a:ext cx="7606811" cy="6625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dirty="0" err="1"/>
              <a:t>Number</a:t>
            </a:r>
            <a:r>
              <a:rPr lang="it-IT" dirty="0"/>
              <a:t> and size of </a:t>
            </a:r>
            <a:r>
              <a:rPr lang="it-IT" dirty="0" err="1"/>
              <a:t>caverns</a:t>
            </a:r>
            <a:r>
              <a:rPr lang="it-IT" dirty="0"/>
              <a:t> and </a:t>
            </a:r>
            <a:r>
              <a:rPr lang="it-IT" dirty="0" err="1"/>
              <a:t>tunnels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substantial</a:t>
            </a:r>
            <a:r>
              <a:rPr lang="it-IT" dirty="0"/>
              <a:t> impact on</a:t>
            </a:r>
          </a:p>
          <a:p>
            <a:r>
              <a:rPr lang="it-IT" dirty="0"/>
              <a:t>global cost and </a:t>
            </a:r>
            <a:r>
              <a:rPr lang="it-IT" dirty="0" err="1"/>
              <a:t>construction</a:t>
            </a:r>
            <a:r>
              <a:rPr lang="it-IT" dirty="0"/>
              <a:t> schedule – Task Force </a:t>
            </a:r>
            <a:r>
              <a:rPr lang="it-IT" dirty="0" err="1"/>
              <a:t>outcome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beneficial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62240146-7D0D-3F33-D0FE-EFEF509FAFEF}"/>
              </a:ext>
            </a:extLst>
          </p:cNvPr>
          <p:cNvSpPr txBox="1"/>
          <p:nvPr/>
        </p:nvSpPr>
        <p:spPr>
          <a:xfrm>
            <a:off x="623274" y="5527673"/>
            <a:ext cx="397792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Examples of preliminary detailed engineering drawings (</a:t>
            </a:r>
            <a:r>
              <a:rPr lang="en-US" dirty="0">
                <a:solidFill>
                  <a:srgbClr val="FF0000"/>
                </a:solidFill>
                <a:ea typeface="Calibri"/>
                <a:cs typeface="Calibri"/>
              </a:rPr>
              <a:t>preliminary</a:t>
            </a:r>
            <a:r>
              <a:rPr lang="en-US" dirty="0">
                <a:ea typeface="Calibri"/>
                <a:cs typeface="Calibri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7835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92E94-9D38-F3EE-58BD-2ECB29E86C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3E38F-8239-1B58-ED83-9797CD04B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916" y="700178"/>
            <a:ext cx="10515600" cy="540000"/>
          </a:xfrm>
        </p:spPr>
        <p:txBody>
          <a:bodyPr>
            <a:normAutofit/>
          </a:bodyPr>
          <a:lstStyle/>
          <a:p>
            <a:r>
              <a:rPr lang="en-US">
                <a:latin typeface="Titillium Bd"/>
              </a:rPr>
              <a:t>Underground infrastructure concept being developed in detail</a:t>
            </a:r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BDFAE32-4CE8-3369-010F-EC7A1E7FE4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0504" y="1187132"/>
            <a:ext cx="10950073" cy="4520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latin typeface="Titillium Bd"/>
              </a:rPr>
              <a:t>Safety concept derived from CERN and vetted by Italian fire brigade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7AD963-3F51-BE05-0F52-34DC0E2EE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616116" y="6196381"/>
            <a:ext cx="2743200" cy="365125"/>
          </a:xfrm>
        </p:spPr>
        <p:txBody>
          <a:bodyPr/>
          <a:lstStyle/>
          <a:p>
            <a:fld id="{9B13B172-409A-48BF-92CD-9E808051E234}" type="slidenum">
              <a:rPr lang="it-IT" smtClean="0"/>
              <a:pPr/>
              <a:t>19</a:t>
            </a:fld>
            <a:endParaRPr lang="it-IT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EADE1B-D726-C04A-F118-7E7C2F566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04" y="1561981"/>
            <a:ext cx="10407316" cy="4850680"/>
          </a:xfrm>
          <a:prstGeom prst="rect">
            <a:avLst/>
          </a:prstGeom>
        </p:spPr>
      </p:pic>
      <p:pic>
        <p:nvPicPr>
          <p:cNvPr id="10" name="Picture 9" descr="Diagram of a circular object with different sizes and colors&#10;&#10;AI-generated content may be incorrect.">
            <a:extLst>
              <a:ext uri="{FF2B5EF4-FFF2-40B4-BE49-F238E27FC236}">
                <a16:creationId xmlns:a16="http://schemas.microsoft.com/office/drawing/2014/main" id="{25B2AC00-B57C-C5AA-ACDE-DF029C449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1277" y="3248799"/>
            <a:ext cx="1939090" cy="1617413"/>
          </a:xfrm>
          <a:prstGeom prst="rect">
            <a:avLst/>
          </a:prstGeom>
        </p:spPr>
      </p:pic>
      <p:pic>
        <p:nvPicPr>
          <p:cNvPr id="11" name="Picture 10" descr="A diagram of a cylindrical object&#10;&#10;AI-generated content may be incorrect.">
            <a:extLst>
              <a:ext uri="{FF2B5EF4-FFF2-40B4-BE49-F238E27FC236}">
                <a16:creationId xmlns:a16="http://schemas.microsoft.com/office/drawing/2014/main" id="{B542CCC7-981C-A553-DD94-4DFF2AF43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1408" y="4481285"/>
            <a:ext cx="2308560" cy="1752600"/>
          </a:xfrm>
          <a:prstGeom prst="rect">
            <a:avLst/>
          </a:prstGeom>
        </p:spPr>
      </p:pic>
      <p:pic>
        <p:nvPicPr>
          <p:cNvPr id="12" name="Picture 11" descr="Diagram of a circular object with blue and red text&#10;&#10;AI-generated content may be incorrect.">
            <a:extLst>
              <a:ext uri="{FF2B5EF4-FFF2-40B4-BE49-F238E27FC236}">
                <a16:creationId xmlns:a16="http://schemas.microsoft.com/office/drawing/2014/main" id="{BFA2E526-58CB-ACC2-5CAB-F05112284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5828" y="4517964"/>
            <a:ext cx="1996407" cy="175945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966CF11-5467-AC51-C2EE-AB4F463C4984}"/>
              </a:ext>
            </a:extLst>
          </p:cNvPr>
          <p:cNvSpPr txBox="1"/>
          <p:nvPr/>
        </p:nvSpPr>
        <p:spPr>
          <a:xfrm>
            <a:off x="6715416" y="3417718"/>
            <a:ext cx="140264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Calibri"/>
                <a:cs typeface="Calibri"/>
              </a:rPr>
              <a:t>Venting shaft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599E10D-C6F3-C0D6-42B1-1C4567DEED25}"/>
              </a:ext>
            </a:extLst>
          </p:cNvPr>
          <p:cNvSpPr txBox="1"/>
          <p:nvPr/>
        </p:nvSpPr>
        <p:spPr>
          <a:xfrm>
            <a:off x="10832889" y="5616823"/>
            <a:ext cx="124890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Calibri"/>
                <a:cs typeface="Calibri"/>
              </a:rPr>
              <a:t>Escape shaft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2446D5D-2832-6BFA-D461-2644ADC3FC3F}"/>
              </a:ext>
            </a:extLst>
          </p:cNvPr>
          <p:cNvSpPr txBox="1"/>
          <p:nvPr/>
        </p:nvSpPr>
        <p:spPr>
          <a:xfrm>
            <a:off x="953626" y="4219823"/>
            <a:ext cx="1402644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Calibri"/>
                <a:cs typeface="Calibri"/>
              </a:rPr>
              <a:t>Technical shaft</a:t>
            </a:r>
          </a:p>
        </p:txBody>
      </p:sp>
    </p:spTree>
    <p:extLst>
      <p:ext uri="{BB962C8B-B14F-4D97-AF65-F5344CB8AC3E}">
        <p14:creationId xmlns:p14="http://schemas.microsoft.com/office/powerpoint/2010/main" val="1221617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E8176711-6097-1A60-C4BE-BF44C20DD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itolo 1">
            <a:extLst>
              <a:ext uri="{FF2B5EF4-FFF2-40B4-BE49-F238E27FC236}">
                <a16:creationId xmlns:a16="http://schemas.microsoft.com/office/drawing/2014/main" id="{6CB15939-FC33-833A-C7B9-1D6B47C73D62}"/>
              </a:ext>
            </a:extLst>
          </p:cNvPr>
          <p:cNvSpPr txBox="1">
            <a:spLocks/>
          </p:cNvSpPr>
          <p:nvPr/>
        </p:nvSpPr>
        <p:spPr>
          <a:xfrm>
            <a:off x="-1" y="1604129"/>
            <a:ext cx="8582845" cy="3062205"/>
          </a:xfrm>
          <a:prstGeom prst="rect">
            <a:avLst/>
          </a:prstGeom>
          <a:solidFill>
            <a:srgbClr val="004A70"/>
          </a:solidFill>
          <a:effectLst>
            <a:outerShdw blurRad="63500" dist="38100" dir="27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it-IT" sz="3600" b="1" dirty="0">
                <a:solidFill>
                  <a:schemeClr val="bg1"/>
                </a:solidFill>
                <a:latin typeface="Aptos"/>
                <a:cs typeface="Arial"/>
              </a:rPr>
              <a:t>The </a:t>
            </a:r>
            <a:r>
              <a:rPr lang="it-IT" sz="3600" b="1" dirty="0" err="1">
                <a:solidFill>
                  <a:schemeClr val="bg1"/>
                </a:solidFill>
                <a:latin typeface="Aptos"/>
                <a:cs typeface="Arial"/>
              </a:rPr>
              <a:t>Italian</a:t>
            </a:r>
            <a:r>
              <a:rPr lang="it-IT" sz="3600" b="1" dirty="0">
                <a:solidFill>
                  <a:schemeClr val="bg1"/>
                </a:solidFill>
                <a:latin typeface="Aptos"/>
                <a:cs typeface="Arial"/>
              </a:rPr>
              <a:t> candidate site for ET: </a:t>
            </a:r>
            <a:endParaRPr lang="it-IT" sz="3600" b="1" dirty="0">
              <a:solidFill>
                <a:schemeClr val="bg1"/>
              </a:solidFill>
              <a:latin typeface="Aptos"/>
              <a:ea typeface="Calibri Light" panose="020F0302020204030204"/>
              <a:cs typeface="Arial"/>
            </a:endParaRPr>
          </a:p>
          <a:p>
            <a:pPr algn="l">
              <a:lnSpc>
                <a:spcPct val="100000"/>
              </a:lnSpc>
            </a:pPr>
            <a:r>
              <a:rPr lang="it-IT" sz="3600" b="1" dirty="0" err="1">
                <a:solidFill>
                  <a:schemeClr val="bg1"/>
                </a:solidFill>
                <a:latin typeface="Aptos"/>
                <a:cs typeface="Arial"/>
              </a:rPr>
              <a:t>Sos</a:t>
            </a:r>
            <a:r>
              <a:rPr lang="it-IT" sz="3600" b="1" dirty="0">
                <a:solidFill>
                  <a:schemeClr val="bg1"/>
                </a:solidFill>
                <a:latin typeface="Aptos"/>
                <a:cs typeface="Arial"/>
              </a:rPr>
              <a:t> </a:t>
            </a:r>
            <a:r>
              <a:rPr lang="it-IT" sz="3600" b="1" dirty="0" err="1">
                <a:solidFill>
                  <a:schemeClr val="bg1"/>
                </a:solidFill>
                <a:latin typeface="Aptos"/>
                <a:cs typeface="Arial"/>
              </a:rPr>
              <a:t>Enattos</a:t>
            </a:r>
            <a:r>
              <a:rPr lang="it-IT" sz="3600" b="1" dirty="0">
                <a:solidFill>
                  <a:schemeClr val="bg1"/>
                </a:solidFill>
                <a:latin typeface="Aptos"/>
                <a:cs typeface="Arial"/>
              </a:rPr>
              <a:t>, Sardinia</a:t>
            </a:r>
          </a:p>
          <a:p>
            <a:pPr algn="l">
              <a:lnSpc>
                <a:spcPct val="100000"/>
              </a:lnSpc>
            </a:pPr>
            <a:endParaRPr lang="it-IT" sz="3600" b="1">
              <a:solidFill>
                <a:schemeClr val="bg1"/>
              </a:solidFill>
              <a:latin typeface="Aptos"/>
              <a:ea typeface="Calibri Light"/>
              <a:cs typeface="Arial"/>
            </a:endParaRPr>
          </a:p>
          <a:p>
            <a:pPr marL="285750" indent="-285750" algn="l">
              <a:lnSpc>
                <a:spcPct val="100000"/>
              </a:lnSpc>
              <a:buFont typeface="Wingdings"/>
              <a:buChar char="ü"/>
            </a:pPr>
            <a:r>
              <a:rPr lang="it-IT" sz="1800" b="1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INFN leads the </a:t>
            </a:r>
            <a:r>
              <a:rPr lang="it-IT" sz="1800" b="1" err="1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proposal</a:t>
            </a:r>
            <a:r>
              <a:rPr lang="it-IT" sz="1800" b="1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, for </a:t>
            </a:r>
            <a:r>
              <a:rPr lang="it-IT" sz="1800" b="1" i="1" err="1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either</a:t>
            </a:r>
            <a:r>
              <a:rPr lang="it-IT" sz="1800" b="1" i="1" dirty="0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 </a:t>
            </a:r>
            <a:r>
              <a:rPr lang="it-IT" sz="1800" b="1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a </a:t>
            </a:r>
            <a:r>
              <a:rPr lang="it-IT" sz="1800" b="1">
                <a:solidFill>
                  <a:srgbClr val="F53838"/>
                </a:solidFill>
                <a:latin typeface="Aptos"/>
                <a:ea typeface="Calibri Light"/>
                <a:cs typeface="Arial"/>
              </a:rPr>
              <a:t>2L or</a:t>
            </a:r>
            <a:r>
              <a:rPr lang="it-IT" sz="1800" b="1" i="1" dirty="0">
                <a:solidFill>
                  <a:srgbClr val="F53838"/>
                </a:solidFill>
                <a:latin typeface="Aptos"/>
                <a:ea typeface="Calibri Light"/>
                <a:cs typeface="Arial"/>
              </a:rPr>
              <a:t> </a:t>
            </a:r>
            <a:r>
              <a:rPr lang="it-IT" sz="1800" b="1">
                <a:solidFill>
                  <a:srgbClr val="F53838"/>
                </a:solidFill>
                <a:latin typeface="Symbol"/>
                <a:ea typeface="Calibri Light"/>
                <a:cs typeface="Arial"/>
                <a:sym typeface="Symbol"/>
              </a:rPr>
              <a:t>D</a:t>
            </a:r>
            <a:r>
              <a:rPr lang="it-IT" sz="1800" b="1" dirty="0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 </a:t>
            </a:r>
            <a:r>
              <a:rPr lang="it-IT" sz="1800" b="1" err="1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configuration</a:t>
            </a:r>
            <a:endParaRPr lang="it-IT" sz="1800" b="1">
              <a:solidFill>
                <a:schemeClr val="bg1"/>
              </a:solidFill>
              <a:latin typeface="Aptos"/>
              <a:ea typeface="Calibri Light"/>
              <a:cs typeface="Arial"/>
            </a:endParaRPr>
          </a:p>
          <a:p>
            <a:pPr marL="285750" indent="-285750" algn="l">
              <a:lnSpc>
                <a:spcPct val="100000"/>
              </a:lnSpc>
              <a:buFont typeface="Wingdings"/>
              <a:buChar char="ü"/>
            </a:pPr>
            <a:r>
              <a:rPr lang="it-IT" sz="1800" b="1" dirty="0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INAF and INGV support the </a:t>
            </a:r>
            <a:r>
              <a:rPr lang="it-IT" sz="1800" b="1" dirty="0" err="1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proposal</a:t>
            </a:r>
            <a:r>
              <a:rPr lang="it-IT" sz="1800" b="1" dirty="0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 with </a:t>
            </a:r>
            <a:r>
              <a:rPr lang="it-IT" sz="1800" b="1" dirty="0" err="1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complementary</a:t>
            </a:r>
            <a:r>
              <a:rPr lang="it-IT" sz="1800" b="1" dirty="0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 science and expertise</a:t>
            </a:r>
          </a:p>
          <a:p>
            <a:pPr marL="285750" indent="-285750" algn="l">
              <a:lnSpc>
                <a:spcPct val="100000"/>
              </a:lnSpc>
              <a:buFont typeface="Wingdings"/>
              <a:buChar char="ü"/>
            </a:pPr>
            <a:r>
              <a:rPr lang="it-IT" sz="1800" b="1" dirty="0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A </a:t>
            </a:r>
            <a:r>
              <a:rPr lang="it-IT" sz="1800" b="1" dirty="0">
                <a:solidFill>
                  <a:srgbClr val="F53838"/>
                </a:solidFill>
                <a:latin typeface="Aptos"/>
                <a:ea typeface="Calibri Light"/>
                <a:cs typeface="Arial"/>
              </a:rPr>
              <a:t>ready-to-tender</a:t>
            </a:r>
            <a:r>
              <a:rPr lang="it-IT" sz="1800" b="1" dirty="0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, </a:t>
            </a:r>
            <a:r>
              <a:rPr lang="it-IT" sz="1800" b="1" dirty="0" err="1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civil</a:t>
            </a:r>
            <a:r>
              <a:rPr lang="it-IT" sz="1800" b="1" dirty="0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 engineering </a:t>
            </a:r>
            <a:r>
              <a:rPr lang="it-IT" sz="1800" b="1" dirty="0">
                <a:solidFill>
                  <a:srgbClr val="F53838"/>
                </a:solidFill>
                <a:latin typeface="Aptos"/>
                <a:ea typeface="Calibri Light"/>
                <a:cs typeface="Arial"/>
              </a:rPr>
              <a:t>study </a:t>
            </a:r>
            <a:r>
              <a:rPr lang="it-IT" sz="1800" b="1" dirty="0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- </a:t>
            </a:r>
            <a:r>
              <a:rPr lang="it-IT" sz="1800" b="1" dirty="0" err="1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delivered</a:t>
            </a:r>
            <a:r>
              <a:rPr lang="it-IT" sz="1800" b="1" dirty="0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 </a:t>
            </a:r>
            <a:r>
              <a:rPr lang="it-IT" sz="1800" b="1" dirty="0">
                <a:solidFill>
                  <a:srgbClr val="F53838"/>
                </a:solidFill>
                <a:latin typeface="Aptos"/>
                <a:ea typeface="Calibri Light"/>
                <a:cs typeface="Arial"/>
              </a:rPr>
              <a:t>by 2025</a:t>
            </a:r>
            <a:r>
              <a:rPr lang="it-IT" sz="1800" b="1" dirty="0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, </a:t>
            </a:r>
            <a:r>
              <a:rPr lang="it-IT" sz="1800" b="1" u="sng" dirty="0" err="1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compliant</a:t>
            </a:r>
            <a:r>
              <a:rPr lang="it-IT" sz="1800" b="1" u="sng" dirty="0">
                <a:solidFill>
                  <a:schemeClr val="bg1"/>
                </a:solidFill>
                <a:latin typeface="Aptos"/>
                <a:ea typeface="Calibri Light"/>
                <a:cs typeface="Arial"/>
              </a:rPr>
              <a:t> with the </a:t>
            </a:r>
            <a:r>
              <a:rPr lang="it-IT" sz="1800" b="1" u="sng" dirty="0">
                <a:solidFill>
                  <a:srgbClr val="F53838"/>
                </a:solidFill>
                <a:latin typeface="Aptos"/>
                <a:ea typeface="Calibri Light"/>
                <a:cs typeface="Arial"/>
              </a:rPr>
              <a:t>ESFRI timeline</a:t>
            </a:r>
          </a:p>
        </p:txBody>
      </p:sp>
      <p:pic>
        <p:nvPicPr>
          <p:cNvPr id="5" name="Immagine 4" descr="Immagine che contiene testo, logo, Elementi grafici, schermata&#10;&#10;Descrizione generata automaticamente">
            <a:extLst>
              <a:ext uri="{FF2B5EF4-FFF2-40B4-BE49-F238E27FC236}">
                <a16:creationId xmlns:a16="http://schemas.microsoft.com/office/drawing/2014/main" id="{C89E74AD-30B9-E6B2-2C89-2FAB3E830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725" y="230188"/>
            <a:ext cx="2032000" cy="1016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36EFE2F-EF78-C708-BE30-763E13410A56}"/>
              </a:ext>
            </a:extLst>
          </p:cNvPr>
          <p:cNvSpPr/>
          <p:nvPr/>
        </p:nvSpPr>
        <p:spPr>
          <a:xfrm>
            <a:off x="1463112" y="5079649"/>
            <a:ext cx="7028275" cy="13023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white line on a black background&#10;&#10;AI-generated content may be incorrect.">
            <a:extLst>
              <a:ext uri="{FF2B5EF4-FFF2-40B4-BE49-F238E27FC236}">
                <a16:creationId xmlns:a16="http://schemas.microsoft.com/office/drawing/2014/main" id="{41B35CE4-4F1C-3294-11B5-11D33EBC9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949" y="5082495"/>
            <a:ext cx="7209692" cy="13085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613F301-3A98-8A0E-DCF1-5904F5887B3A}"/>
              </a:ext>
            </a:extLst>
          </p:cNvPr>
          <p:cNvSpPr txBox="1"/>
          <p:nvPr/>
        </p:nvSpPr>
        <p:spPr>
          <a:xfrm>
            <a:off x="7206522" y="6139612"/>
            <a:ext cx="129246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i="1">
                <a:latin typeface="Titillium"/>
                <a:ea typeface="Calibri"/>
                <a:cs typeface="Calibri"/>
              </a:rPr>
              <a:t>from ESFRI proposal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F84EFB-9842-6A53-F1CE-418374ABD75B}"/>
              </a:ext>
            </a:extLst>
          </p:cNvPr>
          <p:cNvSpPr/>
          <p:nvPr/>
        </p:nvSpPr>
        <p:spPr>
          <a:xfrm>
            <a:off x="4588966" y="5084329"/>
            <a:ext cx="39570" cy="13081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7F7392-610A-C457-7F93-7DAFD4BFEB08}"/>
              </a:ext>
            </a:extLst>
          </p:cNvPr>
          <p:cNvSpPr txBox="1"/>
          <p:nvPr/>
        </p:nvSpPr>
        <p:spPr>
          <a:xfrm>
            <a:off x="4671407" y="6139612"/>
            <a:ext cx="177604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 i="1">
                <a:solidFill>
                  <a:srgbClr val="FF0000"/>
                </a:solidFill>
                <a:latin typeface="Titillium"/>
                <a:ea typeface="Calibri"/>
                <a:cs typeface="Calibri"/>
              </a:rPr>
              <a:t>we will be ready</a:t>
            </a:r>
            <a:endParaRPr lang="en-US">
              <a:solidFill>
                <a:srgbClr val="FF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11164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7472B-C158-D94B-644F-58FE8BF292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61CB7BA4-7368-C113-A2AB-6CB92B4E60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44" y="0"/>
            <a:ext cx="12195343" cy="802419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2DD7C32-7C67-1CFB-889B-91ACC039D7DC}"/>
              </a:ext>
            </a:extLst>
          </p:cNvPr>
          <p:cNvSpPr txBox="1"/>
          <p:nvPr/>
        </p:nvSpPr>
        <p:spPr>
          <a:xfrm>
            <a:off x="150829" y="188536"/>
            <a:ext cx="45545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>
                <a:solidFill>
                  <a:schemeClr val="accent2">
                    <a:lumMod val="75000"/>
                  </a:schemeClr>
                </a:solidFill>
              </a:rPr>
              <a:t>2025 ….</a:t>
            </a:r>
          </a:p>
        </p:txBody>
      </p:sp>
    </p:spTree>
    <p:extLst>
      <p:ext uri="{BB962C8B-B14F-4D97-AF65-F5344CB8AC3E}">
        <p14:creationId xmlns:p14="http://schemas.microsoft.com/office/powerpoint/2010/main" val="374904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E809FA-231B-8870-8981-345909386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nuvola, cielo, aria aperta, Aerofotogrammetria&#10;&#10;Il contenuto generato dall'IA potrebbe non essere corretto.">
            <a:extLst>
              <a:ext uri="{FF2B5EF4-FFF2-40B4-BE49-F238E27FC236}">
                <a16:creationId xmlns:a16="http://schemas.microsoft.com/office/drawing/2014/main" id="{4439985A-FC63-CDA1-1669-5C69A5AD16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4" y="0"/>
            <a:ext cx="12195343" cy="80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0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7FCE8-50F3-3176-64B1-8539B5FA3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2938" y="659002"/>
            <a:ext cx="7013074" cy="766746"/>
          </a:xfrm>
        </p:spPr>
        <p:txBody>
          <a:bodyPr>
            <a:normAutofit fontScale="90000"/>
          </a:bodyPr>
          <a:lstStyle/>
          <a:p>
            <a:r>
              <a:rPr lang="en-US">
                <a:latin typeface="Titillium Bd"/>
              </a:rPr>
              <a:t>Main construction yard and then research center</a:t>
            </a:r>
            <a:endParaRPr lang="en-US"/>
          </a:p>
        </p:txBody>
      </p:sp>
      <p:pic>
        <p:nvPicPr>
          <p:cNvPr id="5" name="Content Placeholder 4" descr="A map of a mountain&#10;&#10;AI-generated content may be incorrect.">
            <a:extLst>
              <a:ext uri="{FF2B5EF4-FFF2-40B4-BE49-F238E27FC236}">
                <a16:creationId xmlns:a16="http://schemas.microsoft.com/office/drawing/2014/main" id="{5CC44416-DB86-7823-D820-B3747A5D871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4011" y="471677"/>
            <a:ext cx="5240839" cy="3544394"/>
          </a:xfrm>
        </p:spPr>
      </p:pic>
      <p:pic>
        <p:nvPicPr>
          <p:cNvPr id="6" name="Content Placeholder 5" descr="A map of a mountain&#10;&#10;AI-generated content may be incorrect.">
            <a:extLst>
              <a:ext uri="{FF2B5EF4-FFF2-40B4-BE49-F238E27FC236}">
                <a16:creationId xmlns:a16="http://schemas.microsoft.com/office/drawing/2014/main" id="{4D058E97-6780-518A-F421-4EDA7A1910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362200" y="2614854"/>
            <a:ext cx="5181600" cy="3442358"/>
          </a:xfrm>
        </p:spPr>
      </p:pic>
      <p:pic>
        <p:nvPicPr>
          <p:cNvPr id="7" name="Picture 6" descr="A diagram of a building&#10;&#10;AI-generated content may be incorrect.">
            <a:extLst>
              <a:ext uri="{FF2B5EF4-FFF2-40B4-BE49-F238E27FC236}">
                <a16:creationId xmlns:a16="http://schemas.microsoft.com/office/drawing/2014/main" id="{BA09419E-7AC2-31D5-5C00-7505A394F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4908" y="1430421"/>
            <a:ext cx="5245975" cy="4906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98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5">
            <a:extLst>
              <a:ext uri="{FF2B5EF4-FFF2-40B4-BE49-F238E27FC236}">
                <a16:creationId xmlns:a16="http://schemas.microsoft.com/office/drawing/2014/main" id="{EE982F90-F632-A1F3-FBBA-281B2089B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Environmental</a:t>
            </a:r>
            <a:r>
              <a:rPr lang="it-IT" dirty="0"/>
              <a:t> Impact &amp; </a:t>
            </a:r>
            <a:r>
              <a:rPr lang="it-IT" dirty="0" err="1"/>
              <a:t>Sustainability</a:t>
            </a:r>
            <a:endParaRPr lang="it-IT" dirty="0"/>
          </a:p>
        </p:txBody>
      </p:sp>
      <p:sp>
        <p:nvSpPr>
          <p:cNvPr id="7" name="Segnaposto contenuto 6">
            <a:extLst>
              <a:ext uri="{FF2B5EF4-FFF2-40B4-BE49-F238E27FC236}">
                <a16:creationId xmlns:a16="http://schemas.microsoft.com/office/drawing/2014/main" id="{04EAFAAE-EBFC-7754-9FF3-C6202DA8BA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it-IT" dirty="0"/>
              <a:t>The ET project in Sardinia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designed</a:t>
            </a:r>
            <a:r>
              <a:rPr lang="it-IT" dirty="0"/>
              <a:t> with a strong focus on </a:t>
            </a:r>
            <a:r>
              <a:rPr lang="it-IT" dirty="0" err="1"/>
              <a:t>minimizing</a:t>
            </a:r>
            <a:r>
              <a:rPr lang="it-IT" dirty="0"/>
              <a:t> </a:t>
            </a:r>
            <a:r>
              <a:rPr lang="it-IT" dirty="0" err="1"/>
              <a:t>environmental</a:t>
            </a:r>
            <a:r>
              <a:rPr lang="it-IT" dirty="0"/>
              <a:t> impact and </a:t>
            </a:r>
            <a:r>
              <a:rPr lang="it-IT" dirty="0" err="1"/>
              <a:t>adhering</a:t>
            </a:r>
            <a:r>
              <a:rPr lang="it-IT" dirty="0"/>
              <a:t> to the Do No </a:t>
            </a:r>
            <a:r>
              <a:rPr lang="it-IT" dirty="0" err="1"/>
              <a:t>Significant</a:t>
            </a:r>
            <a:r>
              <a:rPr lang="it-IT" dirty="0"/>
              <a:t> </a:t>
            </a:r>
            <a:r>
              <a:rPr lang="it-IT" dirty="0" err="1"/>
              <a:t>Harm</a:t>
            </a:r>
            <a:r>
              <a:rPr lang="it-IT" dirty="0"/>
              <a:t> (DNSH) </a:t>
            </a:r>
            <a:r>
              <a:rPr lang="it-IT" dirty="0" err="1"/>
              <a:t>principles</a:t>
            </a:r>
            <a:r>
              <a:rPr lang="it-IT" dirty="0"/>
              <a:t>. </a:t>
            </a:r>
            <a:r>
              <a:rPr lang="it-IT" dirty="0" err="1"/>
              <a:t>Among</a:t>
            </a:r>
            <a:r>
              <a:rPr lang="it-IT" dirty="0"/>
              <a:t> </a:t>
            </a: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topics</a:t>
            </a:r>
            <a:r>
              <a:rPr lang="it-IT" dirty="0"/>
              <a:t>:</a:t>
            </a:r>
          </a:p>
          <a:p>
            <a:pPr marL="0" indent="0">
              <a:buNone/>
            </a:pPr>
            <a:r>
              <a:rPr lang="it-IT" dirty="0"/>
              <a:t>Underground Works:</a:t>
            </a:r>
          </a:p>
          <a:p>
            <a:pPr marL="447675" indent="-271463">
              <a:buFont typeface="Wingdings" panose="05000000000000000000" pitchFamily="2" charset="2"/>
              <a:buChar char="ü"/>
            </a:pPr>
            <a:r>
              <a:rPr lang="it-IT" dirty="0"/>
              <a:t>Responsible </a:t>
            </a:r>
            <a:r>
              <a:rPr lang="it-IT" dirty="0" err="1">
                <a:solidFill>
                  <a:srgbClr val="0070C0"/>
                </a:solidFill>
              </a:rPr>
              <a:t>excavation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material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/>
              <a:t>management</a:t>
            </a:r>
          </a:p>
          <a:p>
            <a:pPr marL="447675" indent="-271463">
              <a:buFont typeface="Wingdings" panose="05000000000000000000" pitchFamily="2" charset="2"/>
              <a:buChar char="ü"/>
            </a:pPr>
            <a:r>
              <a:rPr lang="it-IT" dirty="0" err="1"/>
              <a:t>Protection</a:t>
            </a:r>
            <a:r>
              <a:rPr lang="it-IT" dirty="0"/>
              <a:t> of </a:t>
            </a:r>
            <a:r>
              <a:rPr lang="it-IT" dirty="0" err="1">
                <a:solidFill>
                  <a:srgbClr val="0070C0"/>
                </a:solidFill>
              </a:rPr>
              <a:t>groundwater</a:t>
            </a:r>
            <a:r>
              <a:rPr lang="it-IT" dirty="0">
                <a:solidFill>
                  <a:srgbClr val="0070C0"/>
                </a:solidFill>
              </a:rPr>
              <a:t> and </a:t>
            </a:r>
            <a:r>
              <a:rPr lang="it-IT" dirty="0" err="1">
                <a:solidFill>
                  <a:srgbClr val="0070C0"/>
                </a:solidFill>
              </a:rPr>
              <a:t>aquifer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/>
              <a:t>systems</a:t>
            </a:r>
          </a:p>
          <a:p>
            <a:pPr marL="447675" indent="-271463">
              <a:buFont typeface="Wingdings" panose="05000000000000000000" pitchFamily="2" charset="2"/>
              <a:buChar char="ü"/>
            </a:pPr>
            <a:r>
              <a:rPr lang="it-IT" dirty="0" err="1"/>
              <a:t>Controlled</a:t>
            </a:r>
            <a:r>
              <a:rPr lang="it-IT" dirty="0"/>
              <a:t> </a:t>
            </a:r>
            <a:r>
              <a:rPr lang="it-IT" dirty="0">
                <a:solidFill>
                  <a:srgbClr val="0070C0"/>
                </a:solidFill>
              </a:rPr>
              <a:t>water flow </a:t>
            </a:r>
            <a:r>
              <a:rPr lang="it-IT" dirty="0"/>
              <a:t>and </a:t>
            </a:r>
            <a:r>
              <a:rPr lang="it-IT" dirty="0" err="1"/>
              <a:t>reuse</a:t>
            </a:r>
            <a:r>
              <a:rPr lang="it-IT" dirty="0"/>
              <a:t> strategies</a:t>
            </a:r>
          </a:p>
          <a:p>
            <a:pPr marL="447675" indent="-271463">
              <a:buFont typeface="Wingdings" panose="05000000000000000000" pitchFamily="2" charset="2"/>
              <a:buChar char="ü"/>
            </a:pPr>
            <a:r>
              <a:rPr lang="it-IT" dirty="0"/>
              <a:t>Monitoring and </a:t>
            </a:r>
            <a:r>
              <a:rPr lang="it-IT" dirty="0" err="1"/>
              <a:t>mitigation</a:t>
            </a:r>
            <a:r>
              <a:rPr lang="it-IT" dirty="0"/>
              <a:t> of </a:t>
            </a:r>
            <a:r>
              <a:rPr lang="it-IT" dirty="0">
                <a:solidFill>
                  <a:srgbClr val="0070C0"/>
                </a:solidFill>
              </a:rPr>
              <a:t>gas </a:t>
            </a:r>
            <a:r>
              <a:rPr lang="it-IT" dirty="0" err="1">
                <a:solidFill>
                  <a:srgbClr val="0070C0"/>
                </a:solidFill>
              </a:rPr>
              <a:t>emissions</a:t>
            </a:r>
            <a:endParaRPr lang="it-IT" dirty="0">
              <a:solidFill>
                <a:srgbClr val="0070C0"/>
              </a:solidFill>
            </a:endParaRPr>
          </a:p>
          <a:p>
            <a:pPr marL="447675" indent="-271463">
              <a:buFont typeface="Wingdings" panose="05000000000000000000" pitchFamily="2" charset="2"/>
              <a:buChar char="ü"/>
            </a:pPr>
            <a:r>
              <a:rPr lang="it-IT" dirty="0"/>
              <a:t>Compliance with eco-</a:t>
            </a:r>
            <a:r>
              <a:rPr lang="it-IT" dirty="0" err="1"/>
              <a:t>sustainability</a:t>
            </a:r>
            <a:r>
              <a:rPr lang="it-IT" dirty="0"/>
              <a:t> </a:t>
            </a:r>
            <a:r>
              <a:rPr lang="it-IT" dirty="0">
                <a:solidFill>
                  <a:srgbClr val="0070C0"/>
                </a:solidFill>
              </a:rPr>
              <a:t>standards</a:t>
            </a:r>
            <a:r>
              <a:rPr lang="it-IT" dirty="0"/>
              <a:t> and green procurement (MEC</a:t>
            </a:r>
            <a:r>
              <a:rPr lang="it-IT" baseline="30000" dirty="0"/>
              <a:t>*</a:t>
            </a:r>
            <a:r>
              <a:rPr lang="it-IT" dirty="0"/>
              <a:t>)</a:t>
            </a:r>
          </a:p>
          <a:p>
            <a:pPr marL="0" indent="0">
              <a:buNone/>
            </a:pPr>
            <a:r>
              <a:rPr lang="it-IT" dirty="0"/>
              <a:t>Surface Works:</a:t>
            </a:r>
          </a:p>
          <a:p>
            <a:pPr marL="447675" indent="-271463">
              <a:buFont typeface="Wingdings" panose="05000000000000000000" pitchFamily="2" charset="2"/>
              <a:buChar char="ü"/>
            </a:pPr>
            <a:r>
              <a:rPr lang="it-IT" dirty="0"/>
              <a:t>Minimal </a:t>
            </a:r>
            <a:r>
              <a:rPr lang="it-IT" dirty="0" err="1">
                <a:solidFill>
                  <a:srgbClr val="0070C0"/>
                </a:solidFill>
              </a:rPr>
              <a:t>land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acquisition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/>
              <a:t>(</a:t>
            </a:r>
            <a:r>
              <a:rPr lang="it-IT" dirty="0" err="1"/>
              <a:t>expropriations</a:t>
            </a:r>
            <a:r>
              <a:rPr lang="it-IT" dirty="0"/>
              <a:t> and </a:t>
            </a:r>
            <a:r>
              <a:rPr lang="it-IT" dirty="0" err="1"/>
              <a:t>easements</a:t>
            </a:r>
            <a:r>
              <a:rPr lang="it-IT" dirty="0"/>
              <a:t>)</a:t>
            </a:r>
          </a:p>
          <a:p>
            <a:pPr marL="447675" indent="-271463">
              <a:buFont typeface="Wingdings" panose="05000000000000000000" pitchFamily="2" charset="2"/>
              <a:buChar char="ü"/>
            </a:pPr>
            <a:r>
              <a:rPr lang="it-IT" dirty="0" err="1"/>
              <a:t>Architectural</a:t>
            </a:r>
            <a:r>
              <a:rPr lang="it-IT" dirty="0"/>
              <a:t> </a:t>
            </a:r>
            <a:r>
              <a:rPr lang="it-IT" dirty="0" err="1"/>
              <a:t>integration</a:t>
            </a:r>
            <a:r>
              <a:rPr lang="it-IT" dirty="0"/>
              <a:t> and </a:t>
            </a:r>
            <a:r>
              <a:rPr lang="it-IT" dirty="0" err="1">
                <a:solidFill>
                  <a:srgbClr val="0070C0"/>
                </a:solidFill>
              </a:rPr>
              <a:t>landscape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harmony</a:t>
            </a:r>
            <a:endParaRPr lang="it-IT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5C181B0D-6F4E-4C91-8647-52D0FCE2E5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Building science with </a:t>
            </a:r>
            <a:r>
              <a:rPr lang="it-IT" dirty="0" err="1"/>
              <a:t>respect</a:t>
            </a:r>
            <a:r>
              <a:rPr lang="it-IT" dirty="0"/>
              <a:t> for nature.</a:t>
            </a:r>
          </a:p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10F338E-F71E-FC6C-59BC-05D737D80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BE379F2-DA32-6D1F-4B37-9B098A7420AC}"/>
              </a:ext>
            </a:extLst>
          </p:cNvPr>
          <p:cNvSpPr txBox="1"/>
          <p:nvPr/>
        </p:nvSpPr>
        <p:spPr>
          <a:xfrm>
            <a:off x="8651630" y="5959426"/>
            <a:ext cx="3428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aseline="30000" dirty="0"/>
              <a:t>* </a:t>
            </a:r>
            <a:r>
              <a:rPr lang="it-IT" dirty="0"/>
              <a:t>Minimum </a:t>
            </a:r>
            <a:r>
              <a:rPr lang="it-IT" dirty="0" err="1"/>
              <a:t>Environmental</a:t>
            </a:r>
            <a:r>
              <a:rPr lang="it-IT" dirty="0"/>
              <a:t> </a:t>
            </a:r>
            <a:r>
              <a:rPr lang="it-IT" dirty="0" err="1"/>
              <a:t>Criteria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238965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5950D-6915-313B-15AD-B18F80B57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136" y="743752"/>
            <a:ext cx="10515600" cy="544535"/>
          </a:xfrm>
        </p:spPr>
        <p:txBody>
          <a:bodyPr/>
          <a:lstStyle/>
          <a:p>
            <a:r>
              <a:rPr lang="en-US">
                <a:latin typeface="Titillium Bd"/>
              </a:rPr>
              <a:t>ET meets industries in Italy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986AC0-1776-3557-F4D3-2AE8FFFDE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24</a:t>
            </a:fld>
            <a:endParaRPr lang="it-IT"/>
          </a:p>
        </p:txBody>
      </p:sp>
      <p:pic>
        <p:nvPicPr>
          <p:cNvPr id="8" name="Picture 7" descr="A map of italy with blue pins&#10;&#10;AI-generated content may be incorrect.">
            <a:extLst>
              <a:ext uri="{FF2B5EF4-FFF2-40B4-BE49-F238E27FC236}">
                <a16:creationId xmlns:a16="http://schemas.microsoft.com/office/drawing/2014/main" id="{105B9BDD-C30B-579C-84BC-F54CFA586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151" y="611041"/>
            <a:ext cx="4485031" cy="48020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A4F4BA-FC2E-1B30-C99B-39CA7FBE025E}"/>
              </a:ext>
            </a:extLst>
          </p:cNvPr>
          <p:cNvSpPr txBox="1"/>
          <p:nvPr/>
        </p:nvSpPr>
        <p:spPr>
          <a:xfrm>
            <a:off x="6632858" y="5424818"/>
            <a:ext cx="4487779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~100 Italian companies involved in R&amp;D and procurements for ET as of today</a:t>
            </a:r>
            <a:endParaRPr lang="en-US"/>
          </a:p>
        </p:txBody>
      </p:sp>
      <p:pic>
        <p:nvPicPr>
          <p:cNvPr id="10" name="Content Placeholder 9" descr="A screenshot of a website&#10;&#10;AI-generated content may be incorrect.">
            <a:extLst>
              <a:ext uri="{FF2B5EF4-FFF2-40B4-BE49-F238E27FC236}">
                <a16:creationId xmlns:a16="http://schemas.microsoft.com/office/drawing/2014/main" id="{2CA18348-E1D8-D366-B787-D6B76AFC37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7642" y="1347948"/>
            <a:ext cx="5781675" cy="4133850"/>
          </a:xfrm>
        </p:spPr>
      </p:pic>
      <p:pic>
        <p:nvPicPr>
          <p:cNvPr id="11" name="Picture 10" descr="A blue background with white text&#10;&#10;AI-generated content may be incorrect.">
            <a:extLst>
              <a:ext uri="{FF2B5EF4-FFF2-40B4-BE49-F238E27FC236}">
                <a16:creationId xmlns:a16="http://schemas.microsoft.com/office/drawing/2014/main" id="{C2C54DBF-D38A-3193-68D3-443E4DA048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731770" y="-262890"/>
            <a:ext cx="57816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78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CEC39-0BBD-BEAE-3BE4-B1C46A018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7179"/>
            <a:ext cx="5072743" cy="780114"/>
          </a:xfrm>
        </p:spPr>
        <p:txBody>
          <a:bodyPr/>
          <a:lstStyle/>
          <a:p>
            <a:r>
              <a:rPr lang="en-US">
                <a:latin typeface="Titillium Bd"/>
              </a:rPr>
              <a:t>Local industry involvement</a:t>
            </a:r>
            <a:endParaRPr lang="en-US"/>
          </a:p>
        </p:txBody>
      </p:sp>
      <p:pic>
        <p:nvPicPr>
          <p:cNvPr id="6" name="Content Placeholder 5" descr="Evento ET Nuoro">
            <a:extLst>
              <a:ext uri="{FF2B5EF4-FFF2-40B4-BE49-F238E27FC236}">
                <a16:creationId xmlns:a16="http://schemas.microsoft.com/office/drawing/2014/main" id="{15629269-0BFC-C64A-DFC8-9A8DCF5A4EE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3232" y="2375222"/>
            <a:ext cx="4448175" cy="2209800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78C7990-C20B-5475-5B8D-98C66C6AF2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196" y="802560"/>
            <a:ext cx="5238044" cy="532174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buAutoNum type="arabicPeriod"/>
            </a:pPr>
            <a:r>
              <a:rPr lang="en-US" sz="2000">
                <a:latin typeface="+mn-lt"/>
                <a:ea typeface="+mn-lt"/>
                <a:cs typeface="+mn-lt"/>
              </a:rPr>
              <a:t>Vacuum pipe insulation</a:t>
            </a:r>
          </a:p>
          <a:p>
            <a:pPr marL="514350" indent="-514350">
              <a:buAutoNum type="arabicPeriod"/>
            </a:pPr>
            <a:r>
              <a:rPr lang="en-US" sz="2000">
                <a:latin typeface="+mn-lt"/>
                <a:ea typeface="+mn-lt"/>
                <a:cs typeface="+mn-lt"/>
              </a:rPr>
              <a:t>Virtual Reality and Artificial Intelligence</a:t>
            </a:r>
          </a:p>
          <a:p>
            <a:pPr marL="514350" indent="-514350">
              <a:buAutoNum type="arabicPeriod"/>
            </a:pPr>
            <a:r>
              <a:rPr lang="en-US" sz="2000">
                <a:latin typeface="+mn-lt"/>
                <a:ea typeface="+mn-lt"/>
                <a:cs typeface="+mn-lt"/>
              </a:rPr>
              <a:t>O-Ring manufacturing</a:t>
            </a:r>
          </a:p>
          <a:p>
            <a:pPr marL="514350" indent="-514350">
              <a:buAutoNum type="arabicPeriod"/>
            </a:pPr>
            <a:r>
              <a:rPr lang="en-US" sz="2000">
                <a:latin typeface="+mn-lt"/>
                <a:ea typeface="+mn-lt"/>
                <a:cs typeface="+mn-lt"/>
              </a:rPr>
              <a:t>Electromagnetic compatibility</a:t>
            </a:r>
          </a:p>
          <a:p>
            <a:pPr marL="514350" indent="-514350">
              <a:buAutoNum type="arabicPeriod"/>
            </a:pPr>
            <a:r>
              <a:rPr lang="en-US" sz="2000">
                <a:latin typeface="+mn-lt"/>
                <a:ea typeface="+mn-lt"/>
                <a:cs typeface="+mn-lt"/>
              </a:rPr>
              <a:t>Development of magnetometer instruments or new technologies</a:t>
            </a:r>
          </a:p>
          <a:p>
            <a:pPr marL="514350" indent="-514350">
              <a:buAutoNum type="arabicPeriod"/>
            </a:pPr>
            <a:r>
              <a:rPr lang="en-US" sz="2000">
                <a:latin typeface="+mn-lt"/>
                <a:ea typeface="+mn-lt"/>
                <a:cs typeface="+mn-lt"/>
              </a:rPr>
              <a:t>Indoor and outdoor environmental monitoring</a:t>
            </a:r>
          </a:p>
          <a:p>
            <a:pPr marL="514350" indent="-514350">
              <a:buAutoNum type="arabicPeriod"/>
            </a:pPr>
            <a:r>
              <a:rPr lang="en-US" sz="2000">
                <a:latin typeface="+mn-lt"/>
                <a:ea typeface="+mn-lt"/>
                <a:cs typeface="+mn-lt"/>
              </a:rPr>
              <a:t>Acoustic design of underground infrastructures</a:t>
            </a:r>
          </a:p>
          <a:p>
            <a:pPr marL="514350" indent="-514350">
              <a:buAutoNum type="arabicPeriod"/>
            </a:pPr>
            <a:r>
              <a:rPr lang="en-US" sz="2000">
                <a:latin typeface="+mn-lt"/>
                <a:ea typeface="+mn-lt"/>
                <a:cs typeface="+mn-lt"/>
              </a:rPr>
              <a:t>Logistics</a:t>
            </a:r>
          </a:p>
          <a:p>
            <a:pPr marL="514350" indent="-514350">
              <a:buAutoNum type="arabicPeriod"/>
            </a:pPr>
            <a:r>
              <a:rPr lang="en-US" sz="2000">
                <a:latin typeface="+mn-lt"/>
                <a:ea typeface="+mn-lt"/>
                <a:cs typeface="+mn-lt"/>
              </a:rPr>
              <a:t>Other activities related to the Einstein Telescope (ET) project and Key Enabling Technologies</a:t>
            </a:r>
          </a:p>
          <a:p>
            <a:pPr marL="514350" indent="-514350">
              <a:buAutoNum type="arabicPeriod"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D886A6-B557-BE82-AE5D-EC06A9C51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9D2E8E4F-FF5F-FBAD-A920-4813EB65A112}"/>
              </a:ext>
            </a:extLst>
          </p:cNvPr>
          <p:cNvSpPr txBox="1"/>
          <p:nvPr/>
        </p:nvSpPr>
        <p:spPr>
          <a:xfrm>
            <a:off x="418566" y="4794172"/>
            <a:ext cx="5483459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aseline="0" dirty="0">
                <a:latin typeface="Calibri"/>
              </a:rPr>
              <a:t>~</a:t>
            </a:r>
            <a:r>
              <a:rPr lang="en-US" dirty="0">
                <a:latin typeface="Calibri"/>
              </a:rPr>
              <a:t>70 companies From Sardinia applied, with ~90 projects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D97691-DDBC-640D-1A64-F176F789343D}"/>
              </a:ext>
            </a:extLst>
          </p:cNvPr>
          <p:cNvSpPr txBox="1"/>
          <p:nvPr/>
        </p:nvSpPr>
        <p:spPr>
          <a:xfrm>
            <a:off x="462280" y="1162957"/>
            <a:ext cx="544866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A call for expressions of interest for the development of innovative technological solutions in the field of Key Enabling Technologies (KETs), in connection with the Einstein Telescope (ET) project.</a:t>
            </a:r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4B8227-E2F7-2CE7-42B5-CBFAD2DE0022}"/>
              </a:ext>
            </a:extLst>
          </p:cNvPr>
          <p:cNvSpPr txBox="1"/>
          <p:nvPr/>
        </p:nvSpPr>
        <p:spPr>
          <a:xfrm>
            <a:off x="419100" y="5961380"/>
            <a:ext cx="11257280" cy="338554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u="sng">
                <a:solidFill>
                  <a:srgbClr val="0070C0"/>
                </a:solidFill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https://www.sardegnaricerche.it/index.php?xsl=370&amp;s=462248&amp;v=2&amp;c=3169&amp;nc=1&amp;sc=</a:t>
            </a:r>
            <a:r>
              <a:rPr lang="en-US" sz="1600" u="sng">
                <a:solidFill>
                  <a:srgbClr val="0070C0"/>
                </a:solidFill>
                <a:ea typeface="+mn-lt"/>
                <a:cs typeface="+mn-lt"/>
              </a:rPr>
              <a:t>&amp;archivio=2&amp;qr=1&amp;qp=3&amp;vd=2&amp;sb=1</a:t>
            </a:r>
            <a:endParaRPr lang="en-US" sz="1600" u="sng">
              <a:solidFill>
                <a:srgbClr val="0070C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11105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246BA-FFCD-A30D-E362-816568948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tillium Bd"/>
              </a:rPr>
              <a:t>Take home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C9A2F-CA84-B97B-3466-53C45A09EB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02151"/>
            <a:ext cx="8665194" cy="454671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itillium"/>
              </a:rPr>
              <a:t>The Sos </a:t>
            </a:r>
            <a:r>
              <a:rPr lang="en-US" err="1">
                <a:solidFill>
                  <a:srgbClr val="FFFFFF"/>
                </a:solidFill>
                <a:latin typeface="Titillium"/>
              </a:rPr>
              <a:t>Enattos</a:t>
            </a:r>
            <a:r>
              <a:rPr lang="en-US" dirty="0">
                <a:solidFill>
                  <a:srgbClr val="FFFFFF"/>
                </a:solidFill>
                <a:latin typeface="Titillium"/>
              </a:rPr>
              <a:t> has outstanding </a:t>
            </a:r>
            <a:r>
              <a:rPr lang="en-US">
                <a:solidFill>
                  <a:srgbClr val="FFFFFF"/>
                </a:solidFill>
                <a:latin typeface="Titillium"/>
              </a:rPr>
              <a:t>unique advantages</a:t>
            </a:r>
            <a:r>
              <a:rPr lang="en-US" dirty="0">
                <a:solidFill>
                  <a:srgbClr val="FFFFFF"/>
                </a:solidFill>
                <a:latin typeface="Titillium"/>
              </a:rPr>
              <a:t> 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  <a:latin typeface="Titillium"/>
              </a:rPr>
              <a:t>Noise, geology, environment, economic growth </a:t>
            </a:r>
          </a:p>
          <a:p>
            <a:endParaRPr lang="en-US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  <a:latin typeface="Titillium"/>
              </a:rPr>
              <a:t>The comprehensive project for ET in Sardinia is advancing quickly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  <a:latin typeface="Titillium"/>
              </a:rPr>
              <a:t>For L and T configurations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>
                <a:solidFill>
                  <a:srgbClr val="FFFFFF"/>
                </a:solidFill>
                <a:latin typeface="Titillium"/>
              </a:rPr>
              <a:t>Ready by end of 2025, in line with ESFRI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  <a:latin typeface="Titillium"/>
              </a:rPr>
              <a:t>It will be updated to Task Force design</a:t>
            </a:r>
            <a:endParaRPr lang="en-US" dirty="0"/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dirty="0">
                <a:solidFill>
                  <a:srgbClr val="FFFFFF"/>
                </a:solidFill>
                <a:latin typeface="Titillium"/>
              </a:rPr>
              <a:t>It will release a ready-to-tender study for civil engineering infrastructures</a:t>
            </a:r>
          </a:p>
          <a:p>
            <a:pPr lvl="1">
              <a:buFont typeface="Courier New,monospace" panose="020B0604020202020204" pitchFamily="34" charset="0"/>
              <a:buChar char="o"/>
            </a:pPr>
            <a:endParaRPr lang="en-US">
              <a:solidFill>
                <a:srgbClr val="FFFFFF"/>
              </a:solidFill>
              <a:latin typeface="Titillium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406AF-4444-5440-9D3E-08918AAE1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662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743C0-22B0-5F2F-BE80-B630EFE098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tillium Bd"/>
              </a:rPr>
              <a:t>NATIONAL SUPPORT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18A0EA-30F4-F897-480C-DE987C403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13B172-409A-48BF-92CD-9E808051E234}" type="slidenum">
              <a:rPr kumimoji="0" lang="it-IT" sz="1800" b="0" i="0" u="none" strike="noStrike" kern="1200" cap="none" spc="0" normalizeH="0" baseline="0" noProof="0" smtClean="0">
                <a:ln>
                  <a:noFill/>
                </a:ln>
                <a:solidFill>
                  <a:srgbClr val="44546A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egnaposto contenuto 2">
            <a:extLst>
              <a:ext uri="{FF2B5EF4-FFF2-40B4-BE49-F238E27FC236}">
                <a16:creationId xmlns:a16="http://schemas.microsoft.com/office/drawing/2014/main" id="{0132E695-FA31-FC18-5527-568A69AE0A04}"/>
              </a:ext>
            </a:extLst>
          </p:cNvPr>
          <p:cNvSpPr txBox="1">
            <a:spLocks/>
          </p:cNvSpPr>
          <p:nvPr/>
        </p:nvSpPr>
        <p:spPr>
          <a:xfrm>
            <a:off x="838200" y="1678164"/>
            <a:ext cx="10515600" cy="457069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it-IT" sz="2900" dirty="0">
              <a:solidFill>
                <a:srgbClr val="000000"/>
              </a:solidFill>
              <a:latin typeface="Titillium"/>
            </a:endParaRPr>
          </a:p>
          <a:p>
            <a:pPr marL="228600" marR="0" lvl="0" indent="-228600" algn="l" defTabSz="91440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+mn-ea"/>
                <a:cs typeface="+mn-cs"/>
              </a:rPr>
              <a:t>The </a:t>
            </a:r>
            <a:r>
              <a:rPr kumimoji="0" lang="it-IT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+mn-ea"/>
                <a:cs typeface="+mn-cs"/>
              </a:rPr>
              <a:t>Italian</a:t>
            </a:r>
            <a:r>
              <a:rPr kumimoji="0" lang="it-IT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+mn-ea"/>
                <a:cs typeface="+mn-cs"/>
              </a:rPr>
              <a:t> and Sardinia </a:t>
            </a:r>
            <a:r>
              <a:rPr kumimoji="0" lang="it-IT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+mn-ea"/>
                <a:cs typeface="+mn-cs"/>
              </a:rPr>
              <a:t>regional</a:t>
            </a:r>
            <a:r>
              <a:rPr kumimoji="0" lang="it-IT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+mn-ea"/>
                <a:cs typeface="+mn-cs"/>
              </a:rPr>
              <a:t> </a:t>
            </a:r>
            <a:r>
              <a:rPr kumimoji="0" lang="it-IT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+mn-ea"/>
                <a:cs typeface="+mn-cs"/>
              </a:rPr>
              <a:t>goverments</a:t>
            </a:r>
            <a:r>
              <a:rPr kumimoji="0" lang="it-IT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+mn-ea"/>
                <a:cs typeface="+mn-cs"/>
              </a:rPr>
              <a:t> </a:t>
            </a:r>
            <a:r>
              <a:rPr kumimoji="0" lang="it-IT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+mn-ea"/>
                <a:cs typeface="+mn-cs"/>
              </a:rPr>
              <a:t>provide</a:t>
            </a:r>
            <a:r>
              <a:rPr kumimoji="0" lang="it-IT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+mn-ea"/>
                <a:cs typeface="+mn-cs"/>
              </a:rPr>
              <a:t> strong and </a:t>
            </a:r>
            <a:r>
              <a:rPr kumimoji="0" lang="it-IT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+mn-ea"/>
                <a:cs typeface="+mn-cs"/>
              </a:rPr>
              <a:t>continuous</a:t>
            </a:r>
            <a:r>
              <a:rPr kumimoji="0" lang="it-IT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+mn-ea"/>
                <a:cs typeface="+mn-cs"/>
              </a:rPr>
              <a:t> </a:t>
            </a:r>
            <a:r>
              <a:rPr kumimoji="0" lang="it-IT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+mn-ea"/>
                <a:cs typeface="+mn-cs"/>
              </a:rPr>
              <a:t>financial</a:t>
            </a:r>
            <a:r>
              <a:rPr kumimoji="0" lang="it-IT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+mn-ea"/>
                <a:cs typeface="+mn-cs"/>
              </a:rPr>
              <a:t> support (1.45 B€ </a:t>
            </a:r>
            <a:r>
              <a:rPr kumimoji="0" lang="it-IT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+mn-ea"/>
                <a:cs typeface="+mn-cs"/>
              </a:rPr>
              <a:t>granted</a:t>
            </a:r>
            <a:r>
              <a:rPr kumimoji="0" lang="it-IT" sz="2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tillium"/>
                <a:ea typeface="+mn-ea"/>
                <a:cs typeface="+mn-cs"/>
              </a:rPr>
              <a:t>)</a:t>
            </a:r>
            <a:endParaRPr lang="it-IT" sz="2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illium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4" name="Picture 13" descr="A screen shot of a black background&#10;&#10;AI-generated content may be incorrect.">
            <a:extLst>
              <a:ext uri="{FF2B5EF4-FFF2-40B4-BE49-F238E27FC236}">
                <a16:creationId xmlns:a16="http://schemas.microsoft.com/office/drawing/2014/main" id="{84734571-FF3D-6A3E-C475-4B47DFFEDB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8146"/>
          <a:stretch/>
        </p:blipFill>
        <p:spPr>
          <a:xfrm>
            <a:off x="404886" y="5146873"/>
            <a:ext cx="11589546" cy="990600"/>
          </a:xfrm>
          <a:prstGeom prst="rect">
            <a:avLst/>
          </a:prstGeom>
        </p:spPr>
      </p:pic>
      <p:graphicFrame>
        <p:nvGraphicFramePr>
          <p:cNvPr id="3" name="Tabella 2">
            <a:extLst>
              <a:ext uri="{FF2B5EF4-FFF2-40B4-BE49-F238E27FC236}">
                <a16:creationId xmlns:a16="http://schemas.microsoft.com/office/drawing/2014/main" id="{8491477C-D44D-8FE2-C9D1-89AE25EED8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751467"/>
              </p:ext>
            </p:extLst>
          </p:nvPr>
        </p:nvGraphicFramePr>
        <p:xfrm>
          <a:off x="290865" y="3355090"/>
          <a:ext cx="11752736" cy="156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9092">
                  <a:extLst>
                    <a:ext uri="{9D8B030D-6E8A-4147-A177-3AD203B41FA5}">
                      <a16:colId xmlns:a16="http://schemas.microsoft.com/office/drawing/2014/main" val="1647034931"/>
                    </a:ext>
                  </a:extLst>
                </a:gridCol>
                <a:gridCol w="1469092">
                  <a:extLst>
                    <a:ext uri="{9D8B030D-6E8A-4147-A177-3AD203B41FA5}">
                      <a16:colId xmlns:a16="http://schemas.microsoft.com/office/drawing/2014/main" val="305115142"/>
                    </a:ext>
                  </a:extLst>
                </a:gridCol>
                <a:gridCol w="1469092">
                  <a:extLst>
                    <a:ext uri="{9D8B030D-6E8A-4147-A177-3AD203B41FA5}">
                      <a16:colId xmlns:a16="http://schemas.microsoft.com/office/drawing/2014/main" val="1619523723"/>
                    </a:ext>
                  </a:extLst>
                </a:gridCol>
                <a:gridCol w="1469092">
                  <a:extLst>
                    <a:ext uri="{9D8B030D-6E8A-4147-A177-3AD203B41FA5}">
                      <a16:colId xmlns:a16="http://schemas.microsoft.com/office/drawing/2014/main" val="4154032876"/>
                    </a:ext>
                  </a:extLst>
                </a:gridCol>
                <a:gridCol w="1469092">
                  <a:extLst>
                    <a:ext uri="{9D8B030D-6E8A-4147-A177-3AD203B41FA5}">
                      <a16:colId xmlns:a16="http://schemas.microsoft.com/office/drawing/2014/main" val="59804159"/>
                    </a:ext>
                  </a:extLst>
                </a:gridCol>
                <a:gridCol w="1469092">
                  <a:extLst>
                    <a:ext uri="{9D8B030D-6E8A-4147-A177-3AD203B41FA5}">
                      <a16:colId xmlns:a16="http://schemas.microsoft.com/office/drawing/2014/main" val="312940971"/>
                    </a:ext>
                  </a:extLst>
                </a:gridCol>
                <a:gridCol w="1469092">
                  <a:extLst>
                    <a:ext uri="{9D8B030D-6E8A-4147-A177-3AD203B41FA5}">
                      <a16:colId xmlns:a16="http://schemas.microsoft.com/office/drawing/2014/main" val="3019829775"/>
                    </a:ext>
                  </a:extLst>
                </a:gridCol>
                <a:gridCol w="1469092">
                  <a:extLst>
                    <a:ext uri="{9D8B030D-6E8A-4147-A177-3AD203B41FA5}">
                      <a16:colId xmlns:a16="http://schemas.microsoft.com/office/drawing/2014/main" val="3088758742"/>
                    </a:ext>
                  </a:extLst>
                </a:gridCol>
              </a:tblGrid>
              <a:tr h="370840">
                <a:tc gridSpan="7">
                  <a:txBody>
                    <a:bodyPr/>
                    <a:lstStyle/>
                    <a:p>
                      <a:r>
                        <a:rPr lang="it-IT"/>
                        <a:t>Investment for site </a:t>
                      </a:r>
                      <a:r>
                        <a:rPr lang="it-IT" err="1"/>
                        <a:t>development</a:t>
                      </a:r>
                      <a:r>
                        <a:rPr lang="it-IT"/>
                        <a:t> (</a:t>
                      </a:r>
                      <a:r>
                        <a:rPr lang="it-IT" err="1"/>
                        <a:t>already</a:t>
                      </a:r>
                      <a:r>
                        <a:rPr lang="it-IT"/>
                        <a:t> </a:t>
                      </a:r>
                      <a:r>
                        <a:rPr lang="it-IT" err="1"/>
                        <a:t>allocated</a:t>
                      </a:r>
                      <a:r>
                        <a:rPr lang="it-IT"/>
                        <a:t>)</a:t>
                      </a:r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/>
                        <a:t>Total € 146 M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40473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/>
                        <a:t>€3.5 </a:t>
                      </a:r>
                      <a:r>
                        <a:rPr lang="it-IT" sz="1600" err="1"/>
                        <a:t>million</a:t>
                      </a:r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€17+15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€4+2 </a:t>
                      </a:r>
                      <a:r>
                        <a:rPr lang="it-IT" sz="1400" err="1"/>
                        <a:t>milions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€50 milion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€2.5 + 12 milion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€ 6 milion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€10+10 milion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€14 milion</a:t>
                      </a:r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7764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400"/>
                        <a:t>SAR-GRAV lab</a:t>
                      </a:r>
                    </a:p>
                    <a:p>
                      <a:r>
                        <a:rPr lang="it-IT" sz="800"/>
                        <a:t>By </a:t>
                      </a:r>
                      <a:r>
                        <a:rPr lang="it-IT" sz="800" err="1"/>
                        <a:t>Autonomous</a:t>
                      </a:r>
                      <a:r>
                        <a:rPr lang="it-IT" sz="800"/>
                        <a:t> </a:t>
                      </a:r>
                      <a:r>
                        <a:rPr lang="it-IT" sz="800" err="1"/>
                        <a:t>Region</a:t>
                      </a:r>
                      <a:r>
                        <a:rPr lang="it-IT" sz="800"/>
                        <a:t> of Sardinia (RAS)</a:t>
                      </a:r>
                      <a:endParaRPr lang="en-US" sz="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ET Project</a:t>
                      </a:r>
                    </a:p>
                    <a:p>
                      <a:r>
                        <a:rPr lang="it-IT" sz="1050"/>
                        <a:t>By </a:t>
                      </a:r>
                      <a:r>
                        <a:rPr lang="it-IT" sz="1050" err="1"/>
                        <a:t>Ministry</a:t>
                      </a:r>
                      <a:r>
                        <a:rPr lang="it-IT" sz="1050"/>
                        <a:t> of University and Research (MUR)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800"/>
                        <a:t>PRIN/FIS ET Tech and Science (and post-</a:t>
                      </a:r>
                      <a:r>
                        <a:rPr lang="it-IT" sz="800" err="1"/>
                        <a:t>docs</a:t>
                      </a:r>
                      <a:r>
                        <a:rPr lang="it-IT" sz="800"/>
                        <a:t> NRRP)</a:t>
                      </a:r>
                    </a:p>
                    <a:p>
                      <a:r>
                        <a:rPr lang="it-IT" sz="800"/>
                        <a:t> by MUR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/>
                        <a:t>NRRP ETIC project</a:t>
                      </a:r>
                    </a:p>
                    <a:p>
                      <a:r>
                        <a:rPr lang="it-IT" sz="1100"/>
                        <a:t>By MUR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NRRP MEET and TERABIT</a:t>
                      </a:r>
                    </a:p>
                    <a:p>
                      <a:r>
                        <a:rPr lang="it-IT" sz="1100"/>
                        <a:t>By MUR</a:t>
                      </a:r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100"/>
                        <a:t>Earth Telescope </a:t>
                      </a:r>
                      <a:r>
                        <a:rPr lang="it-IT" sz="1100" err="1"/>
                        <a:t>initiative</a:t>
                      </a:r>
                      <a:endParaRPr lang="it-IT" sz="1100"/>
                    </a:p>
                    <a:p>
                      <a:r>
                        <a:rPr lang="it-IT" sz="1100"/>
                        <a:t>By INGV</a:t>
                      </a:r>
                      <a:endParaRPr lang="en-US" sz="11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400" err="1"/>
                        <a:t>SUNLab</a:t>
                      </a:r>
                      <a:endParaRPr lang="it-IT" sz="1400"/>
                    </a:p>
                    <a:p>
                      <a:r>
                        <a:rPr lang="it-IT" sz="1100"/>
                        <a:t>by RAS, INFN, INAF, INGV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200" err="1"/>
                        <a:t>Requalification</a:t>
                      </a:r>
                      <a:r>
                        <a:rPr lang="it-IT" sz="1200"/>
                        <a:t> of roads to the site and </a:t>
                      </a:r>
                      <a:r>
                        <a:rPr lang="it-IT" sz="1200" err="1"/>
                        <a:t>SUNLab</a:t>
                      </a:r>
                      <a:endParaRPr lang="it-IT" sz="1200"/>
                    </a:p>
                    <a:p>
                      <a:r>
                        <a:rPr lang="it-IT" sz="1200"/>
                        <a:t>By RAS</a:t>
                      </a:r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86187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95241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C7F9E-6D89-7028-F6A8-3DFC889A9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40EC09-0C8B-DD8D-DD62-B12C7BE2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8551"/>
            <a:ext cx="10888824" cy="787889"/>
          </a:xfrm>
        </p:spPr>
        <p:txBody>
          <a:bodyPr/>
          <a:lstStyle/>
          <a:p>
            <a:r>
              <a:rPr lang="it-IT">
                <a:latin typeface="Titillium Bd"/>
              </a:rPr>
              <a:t>Team for ET in </a:t>
            </a:r>
            <a:r>
              <a:rPr lang="it-IT" err="1">
                <a:latin typeface="Titillium Bd"/>
              </a:rPr>
              <a:t>Italy</a:t>
            </a:r>
            <a:r>
              <a:rPr lang="it-IT">
                <a:latin typeface="Titillium Bd"/>
              </a:rPr>
              <a:t>                              Sardinia </a:t>
            </a:r>
            <a:r>
              <a:rPr lang="it-IT" err="1">
                <a:latin typeface="Titillium Bd"/>
              </a:rPr>
              <a:t>Region</a:t>
            </a:r>
            <a:r>
              <a:rPr lang="it-IT">
                <a:latin typeface="Titillium Bd"/>
              </a:rPr>
              <a:t> Support Unit</a:t>
            </a:r>
            <a:endParaRPr lang="it-IT"/>
          </a:p>
        </p:txBody>
      </p:sp>
      <p:pic>
        <p:nvPicPr>
          <p:cNvPr id="9" name="Content Placeholder 8" descr="A diagram of a company&#10;&#10;AI-generated content may be incorrect.">
            <a:extLst>
              <a:ext uri="{FF2B5EF4-FFF2-40B4-BE49-F238E27FC236}">
                <a16:creationId xmlns:a16="http://schemas.microsoft.com/office/drawing/2014/main" id="{D2A09869-A4F8-9F16-D0E6-ED58A968CB7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523796" y="1414217"/>
            <a:ext cx="5714503" cy="4698316"/>
          </a:xfrm>
        </p:spPr>
      </p:pic>
      <p:pic>
        <p:nvPicPr>
          <p:cNvPr id="10" name="Content Placeholder 9" descr="A diagram of a project management hub&#10;&#10;AI-generated content may be incorrect.">
            <a:extLst>
              <a:ext uri="{FF2B5EF4-FFF2-40B4-BE49-F238E27FC236}">
                <a16:creationId xmlns:a16="http://schemas.microsoft.com/office/drawing/2014/main" id="{EAE8AF34-304F-9911-C0B1-4F78F3B0FB7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6481549" y="1658591"/>
            <a:ext cx="5207414" cy="3538944"/>
          </a:xfr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76A93BB-DA40-ED58-B9E5-327C2340E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4" name="Picture 3" descr="A black and white logo with a red stripe&#10;&#10;AI-generated content may be incorrect.">
            <a:extLst>
              <a:ext uri="{FF2B5EF4-FFF2-40B4-BE49-F238E27FC236}">
                <a16:creationId xmlns:a16="http://schemas.microsoft.com/office/drawing/2014/main" id="{B1581F55-95B2-D7D5-8488-41676705D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5831" y="5195799"/>
            <a:ext cx="1272868" cy="563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66362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7523A-9F7D-D972-7DB3-312B29F248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E09C8D1-2CF9-BF5C-A4F8-F89CDDD416C5}"/>
              </a:ext>
            </a:extLst>
          </p:cNvPr>
          <p:cNvSpPr/>
          <p:nvPr/>
        </p:nvSpPr>
        <p:spPr>
          <a:xfrm>
            <a:off x="0" y="5620207"/>
            <a:ext cx="12192000" cy="83082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err="1">
                <a:solidFill>
                  <a:schemeClr val="tx1"/>
                </a:solidFill>
              </a:rPr>
              <a:t>Italian</a:t>
            </a:r>
            <a:r>
              <a:rPr lang="it-IT" b="1">
                <a:solidFill>
                  <a:schemeClr val="tx1"/>
                </a:solidFill>
              </a:rPr>
              <a:t> national </a:t>
            </a:r>
            <a:r>
              <a:rPr lang="it-IT" b="1" err="1">
                <a:solidFill>
                  <a:schemeClr val="tx1"/>
                </a:solidFill>
              </a:rPr>
              <a:t>law</a:t>
            </a:r>
            <a:r>
              <a:rPr lang="it-IT" b="1">
                <a:solidFill>
                  <a:schemeClr val="tx1"/>
                </a:solidFill>
              </a:rPr>
              <a:t> 41, Apr. 21 2023 </a:t>
            </a:r>
            <a:r>
              <a:rPr lang="it-IT" b="1" err="1">
                <a:solidFill>
                  <a:schemeClr val="tx1"/>
                </a:solidFill>
              </a:rPr>
              <a:t>binding</a:t>
            </a:r>
            <a:r>
              <a:rPr lang="it-IT" b="1">
                <a:solidFill>
                  <a:schemeClr val="tx1"/>
                </a:solidFill>
              </a:rPr>
              <a:t> </a:t>
            </a:r>
            <a:r>
              <a:rPr lang="it-IT" b="1" err="1">
                <a:solidFill>
                  <a:schemeClr val="tx1"/>
                </a:solidFill>
              </a:rPr>
              <a:t>authorizations</a:t>
            </a:r>
            <a:r>
              <a:rPr lang="it-IT" b="1">
                <a:solidFill>
                  <a:schemeClr val="tx1"/>
                </a:solidFill>
              </a:rPr>
              <a:t> of new industrial activities in the ET area to </a:t>
            </a:r>
            <a:r>
              <a:rPr lang="it-IT" b="1" err="1">
                <a:solidFill>
                  <a:schemeClr val="tx1"/>
                </a:solidFill>
              </a:rPr>
              <a:t>Ministry</a:t>
            </a:r>
            <a:r>
              <a:rPr lang="it-IT" b="1">
                <a:solidFill>
                  <a:schemeClr val="tx1"/>
                </a:solidFill>
              </a:rPr>
              <a:t> of </a:t>
            </a:r>
            <a:r>
              <a:rPr lang="it-IT" b="1" err="1">
                <a:solidFill>
                  <a:schemeClr val="tx1"/>
                </a:solidFill>
              </a:rPr>
              <a:t>Research</a:t>
            </a:r>
            <a:r>
              <a:rPr lang="it-IT" b="1">
                <a:solidFill>
                  <a:schemeClr val="tx1"/>
                </a:solidFill>
              </a:rPr>
              <a:t> </a:t>
            </a:r>
            <a:r>
              <a:rPr lang="it-IT" b="1" err="1">
                <a:solidFill>
                  <a:schemeClr val="tx1"/>
                </a:solidFill>
              </a:rPr>
              <a:t>approval</a:t>
            </a:r>
            <a:r>
              <a:rPr lang="it-IT" b="1">
                <a:solidFill>
                  <a:schemeClr val="tx1"/>
                </a:solidFill>
              </a:rPr>
              <a:t> with INFN </a:t>
            </a:r>
            <a:r>
              <a:rPr lang="it-IT" b="1" err="1">
                <a:solidFill>
                  <a:schemeClr val="tx1"/>
                </a:solidFill>
              </a:rPr>
              <a:t>consultancy</a:t>
            </a:r>
            <a:r>
              <a:rPr lang="it-IT" b="1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2CC9B3-402A-94AF-F788-3F99E6246E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tillium Bd"/>
              </a:rPr>
              <a:t>Very busy 12 months in Sardinia</a:t>
            </a:r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3BBD41B-1403-A4F0-1AE3-F7FE0990D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63105-9330-4781-8DEF-7CCF891CF4BE}" type="slidenum">
              <a:rPr lang="it-IT" sz="1600" smtClean="0">
                <a:solidFill>
                  <a:schemeClr val="tx1"/>
                </a:solidFill>
              </a:rPr>
              <a:t>5</a:t>
            </a:fld>
            <a:endParaRPr lang="it-IT" sz="1600">
              <a:solidFill>
                <a:schemeClr val="tx1"/>
              </a:solidFill>
            </a:endParaRP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79F01B4B-B415-B5DC-AA62-A38F77F29C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68943" y="714414"/>
            <a:ext cx="1637685" cy="722070"/>
          </a:xfrm>
          <a:prstGeom prst="rect">
            <a:avLst/>
          </a:prstGeom>
        </p:spPr>
      </p:pic>
      <p:sp>
        <p:nvSpPr>
          <p:cNvPr id="15" name="Titolo 1">
            <a:extLst>
              <a:ext uri="{FF2B5EF4-FFF2-40B4-BE49-F238E27FC236}">
                <a16:creationId xmlns:a16="http://schemas.microsoft.com/office/drawing/2014/main" id="{39D3024C-3A6E-09AB-2388-D13789549C18}"/>
              </a:ext>
            </a:extLst>
          </p:cNvPr>
          <p:cNvSpPr txBox="1"/>
          <p:nvPr/>
        </p:nvSpPr>
        <p:spPr>
          <a:xfrm>
            <a:off x="843884" y="1845978"/>
            <a:ext cx="5277157" cy="58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it-IT" sz="1600">
              <a:solidFill>
                <a:srgbClr val="002060"/>
              </a:solidFill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E7D5C92C-281C-C00A-F69D-18D7F1E41E0E}"/>
              </a:ext>
            </a:extLst>
          </p:cNvPr>
          <p:cNvCxnSpPr>
            <a:cxnSpLocks/>
          </p:cNvCxnSpPr>
          <p:nvPr/>
        </p:nvCxnSpPr>
        <p:spPr>
          <a:xfrm>
            <a:off x="0" y="3242402"/>
            <a:ext cx="12192000" cy="0"/>
          </a:xfrm>
          <a:prstGeom prst="line">
            <a:avLst/>
          </a:prstGeom>
          <a:ln w="57150"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71">
            <a:extLst>
              <a:ext uri="{FF2B5EF4-FFF2-40B4-BE49-F238E27FC236}">
                <a16:creationId xmlns:a16="http://schemas.microsoft.com/office/drawing/2014/main" id="{FA93E3A0-9AAC-A20E-CA86-BAC11C45F0D3}"/>
              </a:ext>
            </a:extLst>
          </p:cNvPr>
          <p:cNvSpPr txBox="1"/>
          <p:nvPr/>
        </p:nvSpPr>
        <p:spPr>
          <a:xfrm>
            <a:off x="-107454" y="1933861"/>
            <a:ext cx="226310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 Jul 2024</a:t>
            </a:r>
          </a:p>
          <a:p>
            <a:pPr algn="ctr"/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Cooperative Scientific agreement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Italy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Spain</a:t>
            </a:r>
            <a:endParaRPr lang="it-IT" sz="1600" i="1">
              <a:solidFill>
                <a:srgbClr val="156082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asellaDiTesto 71">
            <a:extLst>
              <a:ext uri="{FF2B5EF4-FFF2-40B4-BE49-F238E27FC236}">
                <a16:creationId xmlns:a16="http://schemas.microsoft.com/office/drawing/2014/main" id="{0B71392A-C56A-2D03-6982-8A34012646CC}"/>
              </a:ext>
            </a:extLst>
          </p:cNvPr>
          <p:cNvSpPr txBox="1"/>
          <p:nvPr/>
        </p:nvSpPr>
        <p:spPr>
          <a:xfrm>
            <a:off x="-8364" y="3617046"/>
            <a:ext cx="226310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23 </a:t>
            </a:r>
            <a:r>
              <a:rPr lang="it-IT" b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Oct</a:t>
            </a:r>
            <a:r>
              <a:rPr lang="it-IT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2024</a:t>
            </a:r>
          </a:p>
          <a:p>
            <a:pPr algn="ctr"/>
            <a:r>
              <a:rPr lang="it-IT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DEL. 41/9</a:t>
            </a:r>
          </a:p>
          <a:p>
            <a:pPr algn="ctr"/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Candidacy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Support actions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defined</a:t>
            </a:r>
            <a:endParaRPr lang="it-IT" sz="1600" b="1">
              <a:solidFill>
                <a:srgbClr val="156082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it-IT" b="1">
              <a:solidFill>
                <a:srgbClr val="156082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asellaDiTesto 71">
            <a:extLst>
              <a:ext uri="{FF2B5EF4-FFF2-40B4-BE49-F238E27FC236}">
                <a16:creationId xmlns:a16="http://schemas.microsoft.com/office/drawing/2014/main" id="{19D18C6B-4202-63FB-1954-019D776C2331}"/>
              </a:ext>
            </a:extLst>
          </p:cNvPr>
          <p:cNvSpPr txBox="1"/>
          <p:nvPr/>
        </p:nvSpPr>
        <p:spPr>
          <a:xfrm>
            <a:off x="2202119" y="1977613"/>
            <a:ext cx="202143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28-30 </a:t>
            </a:r>
            <a:r>
              <a:rPr lang="it-IT" b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Oct</a:t>
            </a:r>
            <a:r>
              <a:rPr lang="it-IT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2024 </a:t>
            </a:r>
          </a:p>
          <a:p>
            <a:pPr algn="ctr"/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G7 Science and Technology</a:t>
            </a:r>
          </a:p>
        </p:txBody>
      </p:sp>
      <p:sp>
        <p:nvSpPr>
          <p:cNvPr id="24" name="CasellaDiTesto 71">
            <a:extLst>
              <a:ext uri="{FF2B5EF4-FFF2-40B4-BE49-F238E27FC236}">
                <a16:creationId xmlns:a16="http://schemas.microsoft.com/office/drawing/2014/main" id="{B808031E-87E1-C34E-9828-B5B70F645FA5}"/>
              </a:ext>
            </a:extLst>
          </p:cNvPr>
          <p:cNvSpPr txBox="1"/>
          <p:nvPr/>
        </p:nvSpPr>
        <p:spPr>
          <a:xfrm>
            <a:off x="1886831" y="3622422"/>
            <a:ext cx="287982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13 </a:t>
            </a:r>
            <a:r>
              <a:rPr lang="it-IT" b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Nov</a:t>
            </a:r>
            <a:r>
              <a:rPr lang="it-IT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2024</a:t>
            </a:r>
          </a:p>
          <a:p>
            <a:pPr algn="ctr"/>
            <a:r>
              <a:rPr lang="it-IT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DEL. 43/72</a:t>
            </a:r>
          </a:p>
          <a:p>
            <a:pPr algn="ctr"/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Sos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Enattos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site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handed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-off to INFN for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SUNLab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construction</a:t>
            </a:r>
            <a:endParaRPr lang="it-IT" sz="1600" b="1">
              <a:solidFill>
                <a:srgbClr val="156082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CasellaDiTesto 71">
            <a:extLst>
              <a:ext uri="{FF2B5EF4-FFF2-40B4-BE49-F238E27FC236}">
                <a16:creationId xmlns:a16="http://schemas.microsoft.com/office/drawing/2014/main" id="{A8701B6E-2272-4673-80AF-5A9B169A5B93}"/>
              </a:ext>
            </a:extLst>
          </p:cNvPr>
          <p:cNvSpPr txBox="1"/>
          <p:nvPr/>
        </p:nvSpPr>
        <p:spPr>
          <a:xfrm>
            <a:off x="4103914" y="1563226"/>
            <a:ext cx="284052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19 </a:t>
            </a:r>
            <a:r>
              <a:rPr lang="it-IT" b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Dec</a:t>
            </a:r>
            <a:r>
              <a:rPr lang="it-IT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2024</a:t>
            </a:r>
          </a:p>
          <a:p>
            <a:pPr algn="ctr"/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Agreement for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Candidacy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support Committee (Sardinia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Region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Universitiies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Caligliari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and Sassari, INAF, INGV, INFN)</a:t>
            </a:r>
          </a:p>
        </p:txBody>
      </p:sp>
      <p:sp>
        <p:nvSpPr>
          <p:cNvPr id="27" name="CasellaDiTesto 71">
            <a:extLst>
              <a:ext uri="{FF2B5EF4-FFF2-40B4-BE49-F238E27FC236}">
                <a16:creationId xmlns:a16="http://schemas.microsoft.com/office/drawing/2014/main" id="{1F024B0C-A4AF-3B46-8769-4A558217EEBA}"/>
              </a:ext>
            </a:extLst>
          </p:cNvPr>
          <p:cNvSpPr txBox="1"/>
          <p:nvPr/>
        </p:nvSpPr>
        <p:spPr>
          <a:xfrm>
            <a:off x="4495708" y="3641817"/>
            <a:ext cx="25038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22 </a:t>
            </a:r>
            <a:r>
              <a:rPr lang="it-IT" b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jan</a:t>
            </a:r>
            <a:r>
              <a:rPr lang="it-IT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  <a:p>
            <a:pPr algn="ctr"/>
            <a:r>
              <a:rPr lang="it-IT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DEL. 4/11</a:t>
            </a:r>
          </a:p>
          <a:p>
            <a:pPr algn="ctr"/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ET Project Support Unit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created</a:t>
            </a:r>
            <a:endParaRPr lang="it-IT" sz="1600" b="1">
              <a:solidFill>
                <a:srgbClr val="156082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CasellaDiTesto 71">
            <a:extLst>
              <a:ext uri="{FF2B5EF4-FFF2-40B4-BE49-F238E27FC236}">
                <a16:creationId xmlns:a16="http://schemas.microsoft.com/office/drawing/2014/main" id="{EC2B5B13-AF0C-C3BF-851A-E9E13C0C832B}"/>
              </a:ext>
            </a:extLst>
          </p:cNvPr>
          <p:cNvSpPr txBox="1"/>
          <p:nvPr/>
        </p:nvSpPr>
        <p:spPr>
          <a:xfrm>
            <a:off x="6999593" y="1531169"/>
            <a:ext cx="2636124" cy="13542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 err="1">
                <a:solidFill>
                  <a:srgbClr val="156082"/>
                </a:solidFill>
                <a:latin typeface="+mj-lt"/>
                <a:ea typeface="Calibri"/>
                <a:cs typeface="Calibri"/>
              </a:rPr>
              <a:t>Feb</a:t>
            </a:r>
            <a:r>
              <a:rPr lang="it-IT" b="1">
                <a:solidFill>
                  <a:srgbClr val="156082"/>
                </a:solidFill>
                <a:latin typeface="+mj-lt"/>
                <a:ea typeface="Calibri"/>
                <a:cs typeface="Calibri"/>
              </a:rPr>
              <a:t>-March 2025</a:t>
            </a:r>
          </a:p>
          <a:p>
            <a:pPr algn="ctr"/>
            <a:r>
              <a:rPr lang="it-IT" sz="1600" i="1">
                <a:solidFill>
                  <a:srgbClr val="156082"/>
                </a:solidFill>
                <a:latin typeface="+mj-lt"/>
                <a:ea typeface="Calibri"/>
                <a:cs typeface="Calibri"/>
              </a:rPr>
              <a:t>Kick-off technical meetings with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/>
                <a:cs typeface="Calibri"/>
              </a:rPr>
              <a:t>regional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/>
                <a:cs typeface="Calibri"/>
              </a:rPr>
              <a:t> offices in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/>
                <a:cs typeface="Calibri"/>
              </a:rPr>
              <a:t>charge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/>
                <a:cs typeface="Calibri"/>
              </a:rPr>
              <a:t> of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/>
                <a:cs typeface="Calibri"/>
              </a:rPr>
              <a:t>environment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/>
                <a:cs typeface="Calibri"/>
              </a:rPr>
              <a:t>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/>
                <a:cs typeface="Calibri"/>
              </a:rPr>
              <a:t>authorizations</a:t>
            </a:r>
            <a:endParaRPr lang="it-IT" sz="1600" i="1">
              <a:solidFill>
                <a:srgbClr val="156082"/>
              </a:solidFill>
              <a:latin typeface="+mj-lt"/>
              <a:ea typeface="Calibri"/>
              <a:cs typeface="Calibri"/>
            </a:endParaRPr>
          </a:p>
          <a:p>
            <a:pPr algn="ctr"/>
            <a:r>
              <a:rPr lang="it-IT" sz="1600" i="1" err="1">
                <a:solidFill>
                  <a:srgbClr val="156082"/>
                </a:solidFill>
                <a:latin typeface="+mj-lt"/>
                <a:ea typeface="Calibri"/>
                <a:cs typeface="Calibri"/>
              </a:rPr>
              <a:t>Closeout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/>
                <a:cs typeface="Calibri"/>
              </a:rPr>
              <a:t> by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/>
                <a:cs typeface="Calibri"/>
              </a:rPr>
              <a:t>December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/>
                <a:cs typeface="Calibri"/>
              </a:rPr>
              <a:t> 2025</a:t>
            </a:r>
          </a:p>
        </p:txBody>
      </p:sp>
      <p:sp>
        <p:nvSpPr>
          <p:cNvPr id="31" name="CasellaDiTesto 71">
            <a:extLst>
              <a:ext uri="{FF2B5EF4-FFF2-40B4-BE49-F238E27FC236}">
                <a16:creationId xmlns:a16="http://schemas.microsoft.com/office/drawing/2014/main" id="{B0F6A96F-14B1-4CE6-A358-222D66D70FEE}"/>
              </a:ext>
            </a:extLst>
          </p:cNvPr>
          <p:cNvSpPr txBox="1"/>
          <p:nvPr/>
        </p:nvSpPr>
        <p:spPr>
          <a:xfrm>
            <a:off x="9697145" y="1311375"/>
            <a:ext cx="222290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3 mar. 2025</a:t>
            </a:r>
          </a:p>
          <a:p>
            <a:pPr algn="ctr"/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Public call for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interest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to companies to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develop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Key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Enabling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Technologies for ET</a:t>
            </a:r>
          </a:p>
          <a:p>
            <a:pPr algn="ctr"/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~100 positive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responses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3" name="CasellaDiTesto 71">
            <a:extLst>
              <a:ext uri="{FF2B5EF4-FFF2-40B4-BE49-F238E27FC236}">
                <a16:creationId xmlns:a16="http://schemas.microsoft.com/office/drawing/2014/main" id="{380BDD7B-0361-25AD-AD13-4071BF88A792}"/>
              </a:ext>
            </a:extLst>
          </p:cNvPr>
          <p:cNvSpPr txBox="1"/>
          <p:nvPr/>
        </p:nvSpPr>
        <p:spPr>
          <a:xfrm>
            <a:off x="6939883" y="3556212"/>
            <a:ext cx="25038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19 Mar. 2025</a:t>
            </a:r>
          </a:p>
          <a:p>
            <a:pPr algn="ctr"/>
            <a:r>
              <a:rPr lang="it-IT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DEL. 15.26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Agreement to rule access to TERABIT ultra-high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bandwidth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to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regional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community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ET Website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translated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in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Sardininan</a:t>
            </a:r>
            <a:endParaRPr lang="it-IT" sz="1600" i="1">
              <a:solidFill>
                <a:srgbClr val="156082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id="{170BD414-9B1A-5456-15A4-682BE7537E3E}"/>
              </a:ext>
            </a:extLst>
          </p:cNvPr>
          <p:cNvCxnSpPr>
            <a:cxnSpLocks/>
          </p:cNvCxnSpPr>
          <p:nvPr/>
        </p:nvCxnSpPr>
        <p:spPr>
          <a:xfrm flipH="1">
            <a:off x="5566020" y="2942544"/>
            <a:ext cx="1" cy="265741"/>
          </a:xfrm>
          <a:prstGeom prst="line">
            <a:avLst/>
          </a:prstGeom>
          <a:ln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>
            <a:extLst>
              <a:ext uri="{FF2B5EF4-FFF2-40B4-BE49-F238E27FC236}">
                <a16:creationId xmlns:a16="http://schemas.microsoft.com/office/drawing/2014/main" id="{0FD54BB2-DBD4-F74A-10AD-BFC8495DD091}"/>
              </a:ext>
            </a:extLst>
          </p:cNvPr>
          <p:cNvCxnSpPr>
            <a:cxnSpLocks/>
          </p:cNvCxnSpPr>
          <p:nvPr/>
        </p:nvCxnSpPr>
        <p:spPr>
          <a:xfrm>
            <a:off x="1328112" y="3248821"/>
            <a:ext cx="0" cy="292772"/>
          </a:xfrm>
          <a:prstGeom prst="line">
            <a:avLst/>
          </a:prstGeom>
          <a:ln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C7EAED4E-0322-40AF-3D5B-81B1D005C5CA}"/>
              </a:ext>
            </a:extLst>
          </p:cNvPr>
          <p:cNvCxnSpPr>
            <a:cxnSpLocks/>
          </p:cNvCxnSpPr>
          <p:nvPr/>
        </p:nvCxnSpPr>
        <p:spPr>
          <a:xfrm>
            <a:off x="3116959" y="2879678"/>
            <a:ext cx="0" cy="335144"/>
          </a:xfrm>
          <a:prstGeom prst="line">
            <a:avLst/>
          </a:prstGeom>
          <a:ln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diritto 36">
            <a:extLst>
              <a:ext uri="{FF2B5EF4-FFF2-40B4-BE49-F238E27FC236}">
                <a16:creationId xmlns:a16="http://schemas.microsoft.com/office/drawing/2014/main" id="{204DC470-72CA-2DE8-811F-62B5DABD6025}"/>
              </a:ext>
            </a:extLst>
          </p:cNvPr>
          <p:cNvCxnSpPr>
            <a:cxnSpLocks/>
          </p:cNvCxnSpPr>
          <p:nvPr/>
        </p:nvCxnSpPr>
        <p:spPr>
          <a:xfrm>
            <a:off x="3714191" y="3267047"/>
            <a:ext cx="0" cy="299633"/>
          </a:xfrm>
          <a:prstGeom prst="line">
            <a:avLst/>
          </a:prstGeom>
          <a:ln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ttore diritto 38">
            <a:extLst>
              <a:ext uri="{FF2B5EF4-FFF2-40B4-BE49-F238E27FC236}">
                <a16:creationId xmlns:a16="http://schemas.microsoft.com/office/drawing/2014/main" id="{EDF17160-9842-C382-CEF8-D3C16387AECD}"/>
              </a:ext>
            </a:extLst>
          </p:cNvPr>
          <p:cNvCxnSpPr>
            <a:cxnSpLocks/>
          </p:cNvCxnSpPr>
          <p:nvPr/>
        </p:nvCxnSpPr>
        <p:spPr>
          <a:xfrm>
            <a:off x="6144632" y="3261947"/>
            <a:ext cx="0" cy="303530"/>
          </a:xfrm>
          <a:prstGeom prst="line">
            <a:avLst/>
          </a:prstGeom>
          <a:ln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EE7E7BC2-C4FC-D7AD-DC35-8A620AE48E30}"/>
              </a:ext>
            </a:extLst>
          </p:cNvPr>
          <p:cNvCxnSpPr>
            <a:cxnSpLocks/>
          </p:cNvCxnSpPr>
          <p:nvPr/>
        </p:nvCxnSpPr>
        <p:spPr>
          <a:xfrm>
            <a:off x="7872029" y="2942544"/>
            <a:ext cx="0" cy="306277"/>
          </a:xfrm>
          <a:prstGeom prst="line">
            <a:avLst/>
          </a:prstGeom>
          <a:ln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45D856E2-0F0B-B1E3-2747-318C1273B08E}"/>
              </a:ext>
            </a:extLst>
          </p:cNvPr>
          <p:cNvCxnSpPr>
            <a:cxnSpLocks/>
          </p:cNvCxnSpPr>
          <p:nvPr/>
        </p:nvCxnSpPr>
        <p:spPr>
          <a:xfrm>
            <a:off x="900430" y="2879678"/>
            <a:ext cx="0" cy="324946"/>
          </a:xfrm>
          <a:prstGeom prst="line">
            <a:avLst/>
          </a:prstGeom>
          <a:ln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diritto 43">
            <a:extLst>
              <a:ext uri="{FF2B5EF4-FFF2-40B4-BE49-F238E27FC236}">
                <a16:creationId xmlns:a16="http://schemas.microsoft.com/office/drawing/2014/main" id="{8E7BB1F2-E418-B515-FB25-B72382EDB681}"/>
              </a:ext>
            </a:extLst>
          </p:cNvPr>
          <p:cNvCxnSpPr>
            <a:cxnSpLocks/>
          </p:cNvCxnSpPr>
          <p:nvPr/>
        </p:nvCxnSpPr>
        <p:spPr>
          <a:xfrm>
            <a:off x="8610600" y="3264121"/>
            <a:ext cx="0" cy="277472"/>
          </a:xfrm>
          <a:prstGeom prst="line">
            <a:avLst/>
          </a:prstGeom>
          <a:ln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diritto 45">
            <a:extLst>
              <a:ext uri="{FF2B5EF4-FFF2-40B4-BE49-F238E27FC236}">
                <a16:creationId xmlns:a16="http://schemas.microsoft.com/office/drawing/2014/main" id="{8DFA5967-DF5A-2581-AB7E-A45219E34204}"/>
              </a:ext>
            </a:extLst>
          </p:cNvPr>
          <p:cNvCxnSpPr>
            <a:cxnSpLocks/>
          </p:cNvCxnSpPr>
          <p:nvPr/>
        </p:nvCxnSpPr>
        <p:spPr>
          <a:xfrm>
            <a:off x="10570057" y="2942544"/>
            <a:ext cx="0" cy="306277"/>
          </a:xfrm>
          <a:prstGeom prst="line">
            <a:avLst/>
          </a:prstGeom>
          <a:ln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3773B1A9-E59D-F568-E51E-0EF583573525}"/>
              </a:ext>
            </a:extLst>
          </p:cNvPr>
          <p:cNvCxnSpPr>
            <a:cxnSpLocks/>
          </p:cNvCxnSpPr>
          <p:nvPr/>
        </p:nvCxnSpPr>
        <p:spPr>
          <a:xfrm>
            <a:off x="11009195" y="3264121"/>
            <a:ext cx="0" cy="277472"/>
          </a:xfrm>
          <a:prstGeom prst="line">
            <a:avLst/>
          </a:prstGeom>
          <a:ln>
            <a:solidFill>
              <a:srgbClr val="15608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asellaDiTesto 71">
            <a:extLst>
              <a:ext uri="{FF2B5EF4-FFF2-40B4-BE49-F238E27FC236}">
                <a16:creationId xmlns:a16="http://schemas.microsoft.com/office/drawing/2014/main" id="{63CA35F0-01D3-5126-4543-4B7559D3724E}"/>
              </a:ext>
            </a:extLst>
          </p:cNvPr>
          <p:cNvSpPr txBox="1"/>
          <p:nvPr/>
        </p:nvSpPr>
        <p:spPr>
          <a:xfrm>
            <a:off x="9513311" y="3570631"/>
            <a:ext cx="2590576" cy="187743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it-IT" b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Apr</a:t>
            </a:r>
            <a:r>
              <a:rPr lang="it-IT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 2025</a:t>
            </a:r>
          </a:p>
          <a:p>
            <a:pPr algn="ctr"/>
            <a:r>
              <a:rPr lang="it-IT" b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DEL 17/9</a:t>
            </a:r>
          </a:p>
          <a:p>
            <a:r>
              <a:rPr lang="it-IT" sz="1600" i="1" err="1">
                <a:solidFill>
                  <a:srgbClr val="156082"/>
                </a:solidFill>
                <a:latin typeface="+mj-lt"/>
                <a:ea typeface="Calibri"/>
                <a:cs typeface="Calibri"/>
              </a:rPr>
              <a:t>Resources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/>
                <a:cs typeface="Calibri"/>
              </a:rPr>
              <a:t>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/>
                <a:cs typeface="Calibri"/>
              </a:rPr>
              <a:t>allocated</a:t>
            </a:r>
            <a:r>
              <a:rPr lang="it-IT" sz="1600" i="1">
                <a:solidFill>
                  <a:srgbClr val="156082"/>
                </a:solidFill>
                <a:latin typeface="+mj-lt"/>
                <a:ea typeface="Calibri"/>
                <a:cs typeface="Calibri"/>
              </a:rPr>
              <a:t> for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Minghetti dam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rework</a:t>
            </a:r>
            <a:endParaRPr lang="it-IT" sz="1600" i="1">
              <a:solidFill>
                <a:srgbClr val="156082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Vertex V1 access road </a:t>
            </a:r>
            <a:r>
              <a:rPr lang="it-IT" sz="1600" i="1" err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refurbishment</a:t>
            </a:r>
            <a:endParaRPr lang="it-IT" sz="1600" i="1">
              <a:solidFill>
                <a:srgbClr val="156082"/>
              </a:solidFill>
              <a:latin typeface="+mj-lt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sz="1600" i="1">
                <a:solidFill>
                  <a:srgbClr val="15608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Steering committee work</a:t>
            </a:r>
          </a:p>
        </p:txBody>
      </p:sp>
    </p:spTree>
    <p:extLst>
      <p:ext uri="{BB962C8B-B14F-4D97-AF65-F5344CB8AC3E}">
        <p14:creationId xmlns:p14="http://schemas.microsoft.com/office/powerpoint/2010/main" val="193019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99C529DC-60A9-2A0B-10B2-E42D8EFD33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>
                <a:solidFill>
                  <a:srgbClr val="2F5597"/>
                </a:solidFill>
                <a:latin typeface="Titillium"/>
              </a:rPr>
              <a:t>ITALIAN PROPOSAL SCOPE </a:t>
            </a:r>
            <a:endParaRPr lang="en-US" b="0">
              <a:latin typeface="Titillium"/>
            </a:endParaRPr>
          </a:p>
          <a:p>
            <a:pPr marL="0" indent="0" algn="ctr">
              <a:buNone/>
            </a:pPr>
            <a:endParaRPr lang="en-US" sz="2000">
              <a:latin typeface="Titillium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494AD7-CD38-21DE-EDF5-417EBCFD44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90403"/>
            <a:ext cx="7216816" cy="4125340"/>
          </a:xfrm>
        </p:spPr>
        <p:txBody>
          <a:bodyPr>
            <a:normAutofit/>
          </a:bodyPr>
          <a:lstStyle/>
          <a:p>
            <a:r>
              <a:rPr lang="en-US">
                <a:latin typeface="monospace"/>
              </a:rPr>
              <a:t>Socio-economic impact of the project</a:t>
            </a:r>
          </a:p>
          <a:p>
            <a:r>
              <a:rPr lang="en-US">
                <a:latin typeface="monospace"/>
              </a:rPr>
              <a:t>Experimental site</a:t>
            </a:r>
          </a:p>
          <a:p>
            <a:r>
              <a:rPr lang="en-US">
                <a:latin typeface="monospace"/>
              </a:rPr>
              <a:t>Civil engineering of underground areas</a:t>
            </a:r>
          </a:p>
          <a:p>
            <a:r>
              <a:rPr lang="en-US">
                <a:latin typeface="monospace"/>
              </a:rPr>
              <a:t>Environmental impact and sustainability</a:t>
            </a:r>
          </a:p>
          <a:p>
            <a:r>
              <a:rPr lang="en-US">
                <a:latin typeface="monospace"/>
              </a:rPr>
              <a:t>Involvement of industrial ecosystem</a:t>
            </a:r>
            <a:endParaRPr lang="it-IT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70EE245-687D-BB36-83A6-D2452F06DE3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Titillium Bd"/>
              </a:rPr>
              <a:t>All relevant aspects covered in detail</a:t>
            </a:r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ACDEAD5-5F47-341E-FFEC-26FCCB08A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4" name="Picture 3" descr="A map of the country in the night sky&#10;&#10;AI-generated content may be incorrect.">
            <a:extLst>
              <a:ext uri="{FF2B5EF4-FFF2-40B4-BE49-F238E27FC236}">
                <a16:creationId xmlns:a16="http://schemas.microsoft.com/office/drawing/2014/main" id="{C2516A20-7B24-A13F-D44C-047FAB4CE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606" y="1263570"/>
            <a:ext cx="3621979" cy="48034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1AFFC4-F454-A7AD-17AD-FAABC0F834EE}"/>
              </a:ext>
            </a:extLst>
          </p:cNvPr>
          <p:cNvSpPr txBox="1"/>
          <p:nvPr/>
        </p:nvSpPr>
        <p:spPr>
          <a:xfrm rot="-2040000">
            <a:off x="8198340" y="215430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chemeClr val="bg1"/>
                </a:solidFill>
                <a:ea typeface="Calibri"/>
                <a:cs typeface="Calibri"/>
              </a:rPr>
              <a:t>Internal doc in preparation</a:t>
            </a:r>
          </a:p>
        </p:txBody>
      </p:sp>
    </p:spTree>
    <p:extLst>
      <p:ext uri="{BB962C8B-B14F-4D97-AF65-F5344CB8AC3E}">
        <p14:creationId xmlns:p14="http://schemas.microsoft.com/office/powerpoint/2010/main" val="39633980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193767-25B8-11FF-3C7D-E08E089D30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>
                <a:latin typeface="Titillium Bd"/>
              </a:rPr>
              <a:t>Study on the Economic impact of hosting ET in Sardinia</a:t>
            </a:r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6568BCB-B200-951F-D454-C917F8E94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3" name="Picture 2" descr="A blue and white map&#10;&#10;AI-generated content may be incorrect.">
            <a:extLst>
              <a:ext uri="{FF2B5EF4-FFF2-40B4-BE49-F238E27FC236}">
                <a16:creationId xmlns:a16="http://schemas.microsoft.com/office/drawing/2014/main" id="{DD4CFD87-F427-6CA8-BFC3-9B02FBF7E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778" y="1557804"/>
            <a:ext cx="3028950" cy="4276725"/>
          </a:xfrm>
          <a:prstGeom prst="rect">
            <a:avLst/>
          </a:prstGeom>
        </p:spPr>
      </p:pic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6A809C25-DDE5-8F27-6222-522CEBB10C4C}"/>
              </a:ext>
            </a:extLst>
          </p:cNvPr>
          <p:cNvSpPr txBox="1">
            <a:spLocks/>
          </p:cNvSpPr>
          <p:nvPr/>
        </p:nvSpPr>
        <p:spPr>
          <a:xfrm>
            <a:off x="3683818" y="1815784"/>
            <a:ext cx="4624177" cy="387471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Titillium"/>
              </a:rPr>
              <a:t>In-depth study on: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>
                <a:latin typeface="Titillium"/>
              </a:rPr>
              <a:t>Economic-relevant features of the site</a:t>
            </a:r>
            <a:endParaRPr lang="en-US"/>
          </a:p>
          <a:p>
            <a:pPr>
              <a:buFont typeface="Wingdings" panose="05000000000000000000" pitchFamily="2" charset="2"/>
              <a:buChar char="ü"/>
            </a:pPr>
            <a:r>
              <a:rPr lang="en-US">
                <a:latin typeface="Titillium"/>
              </a:rPr>
              <a:t>Estimates of global and local effects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Titillium"/>
              </a:rPr>
              <a:t>both for 2L and </a:t>
            </a:r>
            <a:r>
              <a:rPr lang="en-US">
                <a:latin typeface="Symbol"/>
                <a:sym typeface="Symbol"/>
              </a:rPr>
              <a:t>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Titillium"/>
              </a:rPr>
              <a:t>separately for construction and operation phases</a:t>
            </a:r>
            <a:endParaRPr lang="en-US"/>
          </a:p>
          <a:p>
            <a:pPr>
              <a:buFont typeface="Wingdings" panose="05000000000000000000" pitchFamily="2" charset="2"/>
              <a:buChar char="ü"/>
            </a:pPr>
            <a:r>
              <a:rPr lang="en-US">
                <a:latin typeface="Titillium"/>
              </a:rPr>
              <a:t>Impact on local communities</a:t>
            </a:r>
          </a:p>
        </p:txBody>
      </p:sp>
      <p:pic>
        <p:nvPicPr>
          <p:cNvPr id="4" name="Picture 3" descr="Immagine che contiene mappa, testo, atlante&#10;&#10;Descrizione generata automaticamente">
            <a:extLst>
              <a:ext uri="{FF2B5EF4-FFF2-40B4-BE49-F238E27FC236}">
                <a16:creationId xmlns:a16="http://schemas.microsoft.com/office/drawing/2014/main" id="{A70B4E0E-38FB-5A88-84A2-50C2E1066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183" y="1634308"/>
            <a:ext cx="3457575" cy="374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67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9CCD20-7197-1A3A-CD0A-676EE24096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90959"/>
            <a:ext cx="10515600" cy="544535"/>
          </a:xfrm>
        </p:spPr>
        <p:txBody>
          <a:bodyPr/>
          <a:lstStyle/>
          <a:p>
            <a:r>
              <a:rPr lang="it-IT">
                <a:latin typeface="Titillium Bd"/>
              </a:rPr>
              <a:t>The </a:t>
            </a:r>
            <a:r>
              <a:rPr lang="it-IT" err="1">
                <a:solidFill>
                  <a:srgbClr val="FF0000"/>
                </a:solidFill>
                <a:latin typeface="Titillium Bd"/>
              </a:rPr>
              <a:t>S</a:t>
            </a:r>
            <a:r>
              <a:rPr lang="it-IT" err="1">
                <a:latin typeface="Titillium Bd"/>
              </a:rPr>
              <a:t>os</a:t>
            </a:r>
            <a:r>
              <a:rPr lang="it-IT">
                <a:latin typeface="Titillium Bd"/>
              </a:rPr>
              <a:t> </a:t>
            </a:r>
            <a:r>
              <a:rPr lang="it-IT" err="1">
                <a:latin typeface="Titillium Bd"/>
              </a:rPr>
              <a:t>Enattos</a:t>
            </a:r>
            <a:r>
              <a:rPr lang="it-IT">
                <a:latin typeface="Titillium Bd"/>
              </a:rPr>
              <a:t> </a:t>
            </a:r>
            <a:r>
              <a:rPr lang="it-IT" err="1">
                <a:solidFill>
                  <a:srgbClr val="FF0000"/>
                </a:solidFill>
                <a:latin typeface="Titillium Bd"/>
              </a:rPr>
              <a:t>UN</a:t>
            </a:r>
            <a:r>
              <a:rPr lang="it-IT" err="1">
                <a:latin typeface="Titillium Bd"/>
              </a:rPr>
              <a:t>derground</a:t>
            </a:r>
            <a:r>
              <a:rPr lang="it-IT">
                <a:latin typeface="Titillium Bd"/>
              </a:rPr>
              <a:t> </a:t>
            </a:r>
            <a:r>
              <a:rPr lang="it-IT">
                <a:solidFill>
                  <a:srgbClr val="FF0000"/>
                </a:solidFill>
                <a:latin typeface="Titillium Bd"/>
              </a:rPr>
              <a:t>Lab</a:t>
            </a:r>
            <a:endParaRPr lang="it-IT">
              <a:solidFill>
                <a:srgbClr val="FF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2DEF235-36FE-0611-1C03-01C850DA3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342" y="1421554"/>
            <a:ext cx="6125068" cy="259285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1800">
                <a:latin typeface="Arial"/>
                <a:cs typeface="Arial"/>
              </a:rPr>
              <a:t>In view of the installation of the ET infrastructure:</a:t>
            </a:r>
          </a:p>
          <a:p>
            <a:pPr marL="0" indent="0">
              <a:buNone/>
            </a:pPr>
            <a:r>
              <a:rPr lang="it-IT" sz="1800" err="1">
                <a:latin typeface="Arial"/>
                <a:cs typeface="Arial"/>
              </a:rPr>
              <a:t>Realization</a:t>
            </a:r>
            <a:r>
              <a:rPr lang="it-IT" sz="1800">
                <a:latin typeface="Arial"/>
                <a:cs typeface="Arial"/>
              </a:rPr>
              <a:t> of a </a:t>
            </a:r>
            <a:r>
              <a:rPr lang="it-IT" sz="1800" err="1">
                <a:latin typeface="Arial"/>
                <a:cs typeface="Arial"/>
              </a:rPr>
              <a:t>Research</a:t>
            </a:r>
            <a:r>
              <a:rPr lang="it-IT" sz="1800">
                <a:latin typeface="Arial"/>
                <a:cs typeface="Arial"/>
              </a:rPr>
              <a:t> Center in the </a:t>
            </a:r>
            <a:r>
              <a:rPr lang="it-IT" sz="1800" err="1">
                <a:latin typeface="Arial"/>
                <a:cs typeface="Arial"/>
              </a:rPr>
              <a:t>Sos</a:t>
            </a:r>
            <a:r>
              <a:rPr lang="it-IT" sz="1800">
                <a:latin typeface="Arial"/>
                <a:cs typeface="Arial"/>
              </a:rPr>
              <a:t> </a:t>
            </a:r>
            <a:r>
              <a:rPr lang="it-IT" sz="1800" err="1">
                <a:latin typeface="Arial"/>
                <a:cs typeface="Arial"/>
              </a:rPr>
              <a:t>Enattos</a:t>
            </a:r>
            <a:r>
              <a:rPr lang="it-IT" sz="1800">
                <a:latin typeface="Arial"/>
                <a:cs typeface="Arial"/>
              </a:rPr>
              <a:t> </a:t>
            </a:r>
            <a:r>
              <a:rPr lang="it-IT" sz="1800" err="1">
                <a:latin typeface="Arial"/>
                <a:cs typeface="Arial"/>
              </a:rPr>
              <a:t>former</a:t>
            </a:r>
            <a:r>
              <a:rPr lang="it-IT" sz="1800">
                <a:latin typeface="Arial"/>
                <a:cs typeface="Arial"/>
              </a:rPr>
              <a:t>-mine (10M€ from RAS + 10M€ from INFN-INAF-INGV) for: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1800" err="1">
                <a:latin typeface="Arial"/>
                <a:cs typeface="Arial"/>
              </a:rPr>
              <a:t>noise-related</a:t>
            </a:r>
            <a:r>
              <a:rPr lang="it-IT" sz="1800">
                <a:latin typeface="Arial"/>
                <a:cs typeface="Arial"/>
              </a:rPr>
              <a:t> </a:t>
            </a:r>
            <a:r>
              <a:rPr lang="it-IT" sz="1800" err="1">
                <a:latin typeface="Arial"/>
                <a:cs typeface="Arial"/>
              </a:rPr>
              <a:t>experiments</a:t>
            </a:r>
            <a:r>
              <a:rPr lang="it-IT" sz="1800">
                <a:latin typeface="Arial"/>
                <a:cs typeface="Arial"/>
              </a:rPr>
              <a:t>, ET </a:t>
            </a:r>
            <a:r>
              <a:rPr lang="it-IT" sz="1800" err="1">
                <a:latin typeface="Arial"/>
                <a:cs typeface="Arial"/>
              </a:rPr>
              <a:t>validation</a:t>
            </a:r>
            <a:r>
              <a:rPr lang="it-IT" sz="1800">
                <a:latin typeface="Arial"/>
                <a:cs typeface="Arial"/>
              </a:rPr>
              <a:t> </a:t>
            </a:r>
            <a:r>
              <a:rPr lang="it-IT" sz="1800" err="1">
                <a:latin typeface="Arial"/>
                <a:cs typeface="Arial"/>
              </a:rPr>
              <a:t>tests</a:t>
            </a:r>
            <a:r>
              <a:rPr lang="it-IT" sz="1800">
                <a:latin typeface="Arial"/>
                <a:cs typeface="Arial"/>
              </a:rPr>
              <a:t> in low </a:t>
            </a:r>
            <a:r>
              <a:rPr lang="it-IT" sz="1800" err="1">
                <a:latin typeface="Arial"/>
                <a:cs typeface="Arial"/>
              </a:rPr>
              <a:t>noise</a:t>
            </a:r>
            <a:r>
              <a:rPr lang="it-IT" sz="1800">
                <a:latin typeface="Arial"/>
                <a:cs typeface="Arial"/>
              </a:rPr>
              <a:t> </a:t>
            </a:r>
            <a:r>
              <a:rPr lang="it-IT" sz="1800" err="1">
                <a:latin typeface="Arial"/>
                <a:cs typeface="Arial"/>
              </a:rPr>
              <a:t>condition</a:t>
            </a:r>
            <a:r>
              <a:rPr lang="it-IT" sz="1800">
                <a:latin typeface="Arial"/>
                <a:cs typeface="Arial"/>
              </a:rPr>
              <a:t>, ET </a:t>
            </a:r>
            <a:r>
              <a:rPr lang="it-IT" sz="1800" err="1">
                <a:latin typeface="Arial"/>
                <a:cs typeface="Arial"/>
              </a:rPr>
              <a:t>prototypes</a:t>
            </a:r>
            <a:endParaRPr lang="it-IT" sz="1800">
              <a:latin typeface="Arial"/>
              <a:cs typeface="Arial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it-IT" sz="1800">
                <a:latin typeface="Arial"/>
                <a:cs typeface="Arial"/>
              </a:rPr>
              <a:t>Earth </a:t>
            </a:r>
            <a:r>
              <a:rPr lang="it-IT" sz="1800" err="1">
                <a:latin typeface="Arial"/>
                <a:cs typeface="Arial"/>
              </a:rPr>
              <a:t>Telescope</a:t>
            </a:r>
            <a:r>
              <a:rPr lang="it-IT" sz="1800">
                <a:latin typeface="Arial"/>
                <a:cs typeface="Arial"/>
              </a:rPr>
              <a:t>, to study </a:t>
            </a:r>
            <a:r>
              <a:rPr lang="it-IT" sz="1800" err="1">
                <a:latin typeface="Arial"/>
                <a:cs typeface="Arial"/>
              </a:rPr>
              <a:t>mechanisms</a:t>
            </a:r>
            <a:r>
              <a:rPr lang="it-IT" sz="1800">
                <a:latin typeface="Arial"/>
                <a:cs typeface="Arial"/>
              </a:rPr>
              <a:t> </a:t>
            </a:r>
            <a:r>
              <a:rPr lang="it-IT" sz="1800" err="1">
                <a:latin typeface="Arial"/>
                <a:cs typeface="Arial"/>
              </a:rPr>
              <a:t>impacting</a:t>
            </a:r>
            <a:r>
              <a:rPr lang="it-IT" sz="1800">
                <a:latin typeface="Arial"/>
                <a:cs typeface="Arial"/>
              </a:rPr>
              <a:t> the </a:t>
            </a:r>
            <a:r>
              <a:rPr lang="it-IT" sz="1800" err="1">
                <a:latin typeface="Arial"/>
                <a:cs typeface="Arial"/>
              </a:rPr>
              <a:t>seismic</a:t>
            </a:r>
            <a:r>
              <a:rPr lang="it-IT" sz="1800">
                <a:latin typeface="Arial"/>
                <a:cs typeface="Arial"/>
              </a:rPr>
              <a:t> activities, </a:t>
            </a:r>
            <a:r>
              <a:rPr lang="it-IT" sz="1800" err="1">
                <a:latin typeface="Arial"/>
                <a:cs typeface="Arial"/>
              </a:rPr>
              <a:t>plate</a:t>
            </a:r>
            <a:r>
              <a:rPr lang="it-IT" sz="1800">
                <a:latin typeface="Arial"/>
                <a:cs typeface="Arial"/>
              </a:rPr>
              <a:t> </a:t>
            </a:r>
            <a:r>
              <a:rPr lang="it-IT" sz="1800" err="1">
                <a:latin typeface="Arial"/>
                <a:cs typeface="Arial"/>
              </a:rPr>
              <a:t>tectonics</a:t>
            </a:r>
            <a:r>
              <a:rPr lang="it-IT" sz="1800">
                <a:latin typeface="Arial"/>
                <a:cs typeface="Arial"/>
              </a:rPr>
              <a:t>, </a:t>
            </a:r>
            <a:r>
              <a:rPr lang="it-IT" sz="1800" err="1">
                <a:latin typeface="Arial"/>
                <a:cs typeface="Arial"/>
              </a:rPr>
              <a:t>magnetic</a:t>
            </a:r>
            <a:r>
              <a:rPr lang="it-IT" sz="1800">
                <a:latin typeface="Arial"/>
                <a:cs typeface="Arial"/>
              </a:rPr>
              <a:t> field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1800" err="1">
                <a:latin typeface="Arial"/>
                <a:cs typeface="Arial"/>
              </a:rPr>
              <a:t>dissemination</a:t>
            </a:r>
            <a:r>
              <a:rPr lang="it-IT" sz="1800">
                <a:latin typeface="Arial"/>
                <a:cs typeface="Arial"/>
              </a:rPr>
              <a:t>, </a:t>
            </a:r>
            <a:r>
              <a:rPr lang="it-IT" sz="1800" err="1">
                <a:latin typeface="Arial"/>
                <a:cs typeface="Arial"/>
              </a:rPr>
              <a:t>outreach</a:t>
            </a:r>
            <a:r>
              <a:rPr lang="it-IT" sz="1800">
                <a:latin typeface="Arial"/>
                <a:cs typeface="Arial"/>
              </a:rPr>
              <a:t> and training</a:t>
            </a:r>
          </a:p>
          <a:p>
            <a:endParaRPr lang="it-IT">
              <a:latin typeface="Titillium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B0E9864-71E3-FEAC-FD98-9B754E9CE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12" name="Picture 11" descr="A group of people standing next to a building&#10;&#10;AI-generated content may be incorrect.">
            <a:extLst>
              <a:ext uri="{FF2B5EF4-FFF2-40B4-BE49-F238E27FC236}">
                <a16:creationId xmlns:a16="http://schemas.microsoft.com/office/drawing/2014/main" id="{74054398-B4E9-15C0-1EA0-B83DE61314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777" y="4272679"/>
            <a:ext cx="3021082" cy="2008842"/>
          </a:xfrm>
          <a:prstGeom prst="rect">
            <a:avLst/>
          </a:prstGeom>
        </p:spPr>
      </p:pic>
      <p:pic>
        <p:nvPicPr>
          <p:cNvPr id="4" name="Picture 3" descr="A building with people outside&#10;&#10;AI-generated content may be incorrect.">
            <a:extLst>
              <a:ext uri="{FF2B5EF4-FFF2-40B4-BE49-F238E27FC236}">
                <a16:creationId xmlns:a16="http://schemas.microsoft.com/office/drawing/2014/main" id="{7DEE0AE4-D0FA-1A2F-9424-34C6B34497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511" y="4104517"/>
            <a:ext cx="5486400" cy="2305960"/>
          </a:xfrm>
          <a:prstGeom prst="rect">
            <a:avLst/>
          </a:prstGeom>
        </p:spPr>
      </p:pic>
      <p:pic>
        <p:nvPicPr>
          <p:cNvPr id="7" name="Picture 6" descr="A building with trees and a hill&#10;&#10;AI-generated content may be incorrect.">
            <a:extLst>
              <a:ext uri="{FF2B5EF4-FFF2-40B4-BE49-F238E27FC236}">
                <a16:creationId xmlns:a16="http://schemas.microsoft.com/office/drawing/2014/main" id="{19EEB063-8733-30BA-7B36-C111C110C4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778" y="1553419"/>
            <a:ext cx="5489222" cy="245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590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2901F-4D68-1A06-4A3F-285C2784A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E75FF7-378B-35EB-B1CF-0F42C1E96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4140"/>
            <a:ext cx="10892751" cy="544535"/>
          </a:xfrm>
        </p:spPr>
        <p:txBody>
          <a:bodyPr>
            <a:normAutofit/>
          </a:bodyPr>
          <a:lstStyle/>
          <a:p>
            <a:r>
              <a:rPr lang="it-IT">
                <a:solidFill>
                  <a:srgbClr val="2F5597"/>
                </a:solidFill>
                <a:latin typeface="Titillium Bd"/>
                <a:cs typeface="Arial"/>
              </a:rPr>
              <a:t>TETI Activities Timeline</a:t>
            </a:r>
            <a:endParaRPr lang="it-IT">
              <a:cs typeface="Arial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5448C5F-C094-C2B8-909C-E29CA26455D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1886" y="1933754"/>
          <a:ext cx="1184261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4261">
                  <a:extLst>
                    <a:ext uri="{9D8B030D-6E8A-4147-A177-3AD203B41FA5}">
                      <a16:colId xmlns:a16="http://schemas.microsoft.com/office/drawing/2014/main" val="509148316"/>
                    </a:ext>
                  </a:extLst>
                </a:gridCol>
                <a:gridCol w="1184261">
                  <a:extLst>
                    <a:ext uri="{9D8B030D-6E8A-4147-A177-3AD203B41FA5}">
                      <a16:colId xmlns:a16="http://schemas.microsoft.com/office/drawing/2014/main" val="2057994105"/>
                    </a:ext>
                  </a:extLst>
                </a:gridCol>
                <a:gridCol w="1184261">
                  <a:extLst>
                    <a:ext uri="{9D8B030D-6E8A-4147-A177-3AD203B41FA5}">
                      <a16:colId xmlns:a16="http://schemas.microsoft.com/office/drawing/2014/main" val="1405989706"/>
                    </a:ext>
                  </a:extLst>
                </a:gridCol>
                <a:gridCol w="1184261">
                  <a:extLst>
                    <a:ext uri="{9D8B030D-6E8A-4147-A177-3AD203B41FA5}">
                      <a16:colId xmlns:a16="http://schemas.microsoft.com/office/drawing/2014/main" val="851689989"/>
                    </a:ext>
                  </a:extLst>
                </a:gridCol>
                <a:gridCol w="1184261">
                  <a:extLst>
                    <a:ext uri="{9D8B030D-6E8A-4147-A177-3AD203B41FA5}">
                      <a16:colId xmlns:a16="http://schemas.microsoft.com/office/drawing/2014/main" val="2085946109"/>
                    </a:ext>
                  </a:extLst>
                </a:gridCol>
                <a:gridCol w="1184261">
                  <a:extLst>
                    <a:ext uri="{9D8B030D-6E8A-4147-A177-3AD203B41FA5}">
                      <a16:colId xmlns:a16="http://schemas.microsoft.com/office/drawing/2014/main" val="3600386517"/>
                    </a:ext>
                  </a:extLst>
                </a:gridCol>
                <a:gridCol w="1184261">
                  <a:extLst>
                    <a:ext uri="{9D8B030D-6E8A-4147-A177-3AD203B41FA5}">
                      <a16:colId xmlns:a16="http://schemas.microsoft.com/office/drawing/2014/main" val="3046852216"/>
                    </a:ext>
                  </a:extLst>
                </a:gridCol>
                <a:gridCol w="1184261">
                  <a:extLst>
                    <a:ext uri="{9D8B030D-6E8A-4147-A177-3AD203B41FA5}">
                      <a16:colId xmlns:a16="http://schemas.microsoft.com/office/drawing/2014/main" val="3486462007"/>
                    </a:ext>
                  </a:extLst>
                </a:gridCol>
                <a:gridCol w="1184261">
                  <a:extLst>
                    <a:ext uri="{9D8B030D-6E8A-4147-A177-3AD203B41FA5}">
                      <a16:colId xmlns:a16="http://schemas.microsoft.com/office/drawing/2014/main" val="100143242"/>
                    </a:ext>
                  </a:extLst>
                </a:gridCol>
                <a:gridCol w="1184261">
                  <a:extLst>
                    <a:ext uri="{9D8B030D-6E8A-4147-A177-3AD203B41FA5}">
                      <a16:colId xmlns:a16="http://schemas.microsoft.com/office/drawing/2014/main" val="2474950632"/>
                    </a:ext>
                  </a:extLst>
                </a:gridCol>
              </a:tblGrid>
              <a:tr h="185377">
                <a:tc gridSpan="4">
                  <a:txBody>
                    <a:bodyPr/>
                    <a:lstStyle/>
                    <a:p>
                      <a:r>
                        <a:rPr lang="en-US"/>
                        <a:t>2024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r>
                        <a:rPr lang="en-US"/>
                        <a:t>2025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/>
                        <a:t>2026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4802558"/>
                  </a:ext>
                </a:extLst>
              </a:tr>
              <a:tr h="185377">
                <a:tc>
                  <a:txBody>
                    <a:bodyPr/>
                    <a:lstStyle/>
                    <a:p>
                      <a:r>
                        <a:rPr lang="en-US"/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Q3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Q4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Q3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Q4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Q2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0492363"/>
                  </a:ext>
                </a:extLst>
              </a:tr>
            </a:tbl>
          </a:graphicData>
        </a:graphic>
      </p:graphicFrame>
      <p:sp>
        <p:nvSpPr>
          <p:cNvPr id="10" name="Arrow: Up 9">
            <a:extLst>
              <a:ext uri="{FF2B5EF4-FFF2-40B4-BE49-F238E27FC236}">
                <a16:creationId xmlns:a16="http://schemas.microsoft.com/office/drawing/2014/main" id="{D7C5C221-FC5E-914E-5E2F-B59890807BFC}"/>
              </a:ext>
            </a:extLst>
          </p:cNvPr>
          <p:cNvSpPr/>
          <p:nvPr/>
        </p:nvSpPr>
        <p:spPr>
          <a:xfrm>
            <a:off x="295793" y="2726553"/>
            <a:ext cx="270738" cy="74446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467553-2CF2-AE07-6060-5127EAABC338}"/>
              </a:ext>
            </a:extLst>
          </p:cNvPr>
          <p:cNvSpPr txBox="1"/>
          <p:nvPr/>
        </p:nvSpPr>
        <p:spPr>
          <a:xfrm>
            <a:off x="509496" y="3105739"/>
            <a:ext cx="1548782" cy="3657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Contract starts</a:t>
            </a:r>
            <a:endParaRPr lang="en-US"/>
          </a:p>
        </p:txBody>
      </p:sp>
      <p:sp>
        <p:nvSpPr>
          <p:cNvPr id="12" name="Arrow: Up 11">
            <a:extLst>
              <a:ext uri="{FF2B5EF4-FFF2-40B4-BE49-F238E27FC236}">
                <a16:creationId xmlns:a16="http://schemas.microsoft.com/office/drawing/2014/main" id="{44322513-0105-380C-4304-0AAEC3DEC7C0}"/>
              </a:ext>
            </a:extLst>
          </p:cNvPr>
          <p:cNvSpPr/>
          <p:nvPr/>
        </p:nvSpPr>
        <p:spPr>
          <a:xfrm>
            <a:off x="2452845" y="2719867"/>
            <a:ext cx="270738" cy="74446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610492-3053-805B-8064-603715CF5BA6}"/>
              </a:ext>
            </a:extLst>
          </p:cNvPr>
          <p:cNvSpPr txBox="1"/>
          <p:nvPr/>
        </p:nvSpPr>
        <p:spPr>
          <a:xfrm>
            <a:off x="2549628" y="3112431"/>
            <a:ext cx="2037612" cy="36576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Survey plan defined</a:t>
            </a:r>
            <a:endParaRPr lang="en-US"/>
          </a:p>
        </p:txBody>
      </p:sp>
      <p:cxnSp>
        <p:nvCxnSpPr>
          <p:cNvPr id="4" name="Connettore diritto 3">
            <a:extLst>
              <a:ext uri="{FF2B5EF4-FFF2-40B4-BE49-F238E27FC236}">
                <a16:creationId xmlns:a16="http://schemas.microsoft.com/office/drawing/2014/main" id="{B0FD46A1-EB74-97C0-7F43-A3C228825ABA}"/>
              </a:ext>
            </a:extLst>
          </p:cNvPr>
          <p:cNvCxnSpPr>
            <a:cxnSpLocks/>
          </p:cNvCxnSpPr>
          <p:nvPr/>
        </p:nvCxnSpPr>
        <p:spPr>
          <a:xfrm>
            <a:off x="7386252" y="487081"/>
            <a:ext cx="0" cy="589792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w: Up 13">
            <a:extLst>
              <a:ext uri="{FF2B5EF4-FFF2-40B4-BE49-F238E27FC236}">
                <a16:creationId xmlns:a16="http://schemas.microsoft.com/office/drawing/2014/main" id="{44E2ED52-205B-AD09-7E0C-80AAB411ACDD}"/>
              </a:ext>
            </a:extLst>
          </p:cNvPr>
          <p:cNvSpPr/>
          <p:nvPr/>
        </p:nvSpPr>
        <p:spPr>
          <a:xfrm>
            <a:off x="4842599" y="2700791"/>
            <a:ext cx="297971" cy="848963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EEA70F-3B03-CC5C-78C5-ED8D21296B46}"/>
              </a:ext>
            </a:extLst>
          </p:cNvPr>
          <p:cNvSpPr txBox="1"/>
          <p:nvPr/>
        </p:nvSpPr>
        <p:spPr>
          <a:xfrm>
            <a:off x="4204997" y="3549754"/>
            <a:ext cx="1831741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Underground infrastructure concept defined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B04443-3BB8-16C2-AF0C-1F8C7C8C7233}"/>
              </a:ext>
            </a:extLst>
          </p:cNvPr>
          <p:cNvSpPr txBox="1"/>
          <p:nvPr/>
        </p:nvSpPr>
        <p:spPr>
          <a:xfrm>
            <a:off x="6604464" y="4842936"/>
            <a:ext cx="1281459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100% survey completed</a:t>
            </a:r>
          </a:p>
        </p:txBody>
      </p:sp>
      <p:sp>
        <p:nvSpPr>
          <p:cNvPr id="20" name="Arrow: Up 19">
            <a:extLst>
              <a:ext uri="{FF2B5EF4-FFF2-40B4-BE49-F238E27FC236}">
                <a16:creationId xmlns:a16="http://schemas.microsoft.com/office/drawing/2014/main" id="{836844B5-A30C-C2F6-3BCA-9C830BF06395}"/>
              </a:ext>
            </a:extLst>
          </p:cNvPr>
          <p:cNvSpPr/>
          <p:nvPr/>
        </p:nvSpPr>
        <p:spPr>
          <a:xfrm>
            <a:off x="9298108" y="2726568"/>
            <a:ext cx="323857" cy="330531"/>
          </a:xfrm>
          <a:prstGeom prst="up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61A4D7-6329-672D-F6B0-D048C8F76E1A}"/>
              </a:ext>
            </a:extLst>
          </p:cNvPr>
          <p:cNvSpPr txBox="1"/>
          <p:nvPr/>
        </p:nvSpPr>
        <p:spPr>
          <a:xfrm>
            <a:off x="8162888" y="3876019"/>
            <a:ext cx="299846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3BABDD2-709A-0D74-A996-77FD417F2FC8}"/>
              </a:ext>
            </a:extLst>
          </p:cNvPr>
          <p:cNvSpPr txBox="1"/>
          <p:nvPr/>
        </p:nvSpPr>
        <p:spPr>
          <a:xfrm>
            <a:off x="377764" y="5082575"/>
            <a:ext cx="2141622" cy="3657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ETO </a:t>
            </a:r>
            <a:r>
              <a:rPr lang="en-US">
                <a:latin typeface="Symbol"/>
                <a:ea typeface="Calibri"/>
                <a:cs typeface="Calibri"/>
                <a:sym typeface="Symbol"/>
              </a:rPr>
              <a:t>D </a:t>
            </a:r>
            <a:r>
              <a:rPr lang="en-US">
                <a:ea typeface="Calibri"/>
                <a:cs typeface="Calibri"/>
              </a:rPr>
              <a:t>optical layout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EF0E9B1-8D54-37A3-D875-0C4529514DDB}"/>
              </a:ext>
            </a:extLst>
          </p:cNvPr>
          <p:cNvSpPr txBox="1"/>
          <p:nvPr/>
        </p:nvSpPr>
        <p:spPr>
          <a:xfrm>
            <a:off x="1428997" y="5562017"/>
            <a:ext cx="214162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ETO </a:t>
            </a:r>
            <a:r>
              <a:rPr lang="en-US">
                <a:latin typeface="Calibri"/>
                <a:ea typeface="Calibri"/>
                <a:cs typeface="Calibri"/>
              </a:rPr>
              <a:t>L</a:t>
            </a:r>
            <a:r>
              <a:rPr lang="en-US">
                <a:latin typeface="Symbol"/>
                <a:ea typeface="Calibri"/>
                <a:cs typeface="Calibri"/>
                <a:sym typeface="Symbol"/>
              </a:rPr>
              <a:t> </a:t>
            </a:r>
            <a:r>
              <a:rPr lang="en-US">
                <a:ea typeface="Calibri"/>
                <a:cs typeface="Calibri"/>
              </a:rPr>
              <a:t>optical layout</a:t>
            </a:r>
            <a:endParaRPr lang="en-US"/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47E594B8-6829-E0F5-8D80-0F2A32D6A9C9}"/>
              </a:ext>
            </a:extLst>
          </p:cNvPr>
          <p:cNvCxnSpPr>
            <a:cxnSpLocks/>
            <a:stCxn id="22" idx="3"/>
          </p:cNvCxnSpPr>
          <p:nvPr/>
        </p:nvCxnSpPr>
        <p:spPr>
          <a:xfrm flipH="1" flipV="1">
            <a:off x="2366698" y="2662494"/>
            <a:ext cx="152688" cy="2602961"/>
          </a:xfrm>
          <a:prstGeom prst="bentConnector4">
            <a:avLst>
              <a:gd name="adj1" fmla="val -149717"/>
              <a:gd name="adj2" fmla="val 53513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or: Elbow 26">
            <a:extLst>
              <a:ext uri="{FF2B5EF4-FFF2-40B4-BE49-F238E27FC236}">
                <a16:creationId xmlns:a16="http://schemas.microsoft.com/office/drawing/2014/main" id="{D3D14B72-6BA4-CBA4-E1DB-FA796CCF8983}"/>
              </a:ext>
            </a:extLst>
          </p:cNvPr>
          <p:cNvCxnSpPr>
            <a:cxnSpLocks/>
            <a:stCxn id="23" idx="3"/>
          </p:cNvCxnSpPr>
          <p:nvPr/>
        </p:nvCxnSpPr>
        <p:spPr>
          <a:xfrm flipH="1" flipV="1">
            <a:off x="3568434" y="2685218"/>
            <a:ext cx="2185" cy="3061465"/>
          </a:xfrm>
          <a:prstGeom prst="bentConnector4">
            <a:avLst>
              <a:gd name="adj1" fmla="val -10462243"/>
              <a:gd name="adj2" fmla="val 5301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E8FDAAF2-1A6E-EC8C-ED87-4874D17FCA3C}"/>
              </a:ext>
            </a:extLst>
          </p:cNvPr>
          <p:cNvSpPr txBox="1"/>
          <p:nvPr/>
        </p:nvSpPr>
        <p:spPr>
          <a:xfrm>
            <a:off x="2475924" y="6015669"/>
            <a:ext cx="518729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ETO </a:t>
            </a:r>
            <a:r>
              <a:rPr lang="en-US">
                <a:latin typeface="Calibri"/>
                <a:ea typeface="Calibri"/>
                <a:cs typeface="Calibri"/>
              </a:rPr>
              <a:t>Design Task Force </a:t>
            </a:r>
            <a:r>
              <a:rPr lang="en-US">
                <a:latin typeface="Symbol"/>
                <a:ea typeface="Calibri"/>
                <a:cs typeface="Calibri"/>
                <a:sym typeface="Symbol"/>
              </a:rPr>
              <a:t>D </a:t>
            </a:r>
            <a:r>
              <a:rPr lang="en-US">
                <a:latin typeface="Calibri"/>
                <a:ea typeface="Calibri"/>
                <a:cs typeface="Calibri"/>
              </a:rPr>
              <a:t>and L updated optical</a:t>
            </a:r>
            <a:r>
              <a:rPr lang="en-US">
                <a:ea typeface="Calibri"/>
                <a:cs typeface="Calibri"/>
              </a:rPr>
              <a:t> layout</a:t>
            </a:r>
            <a:endParaRPr lang="en-US"/>
          </a:p>
        </p:txBody>
      </p:sp>
      <p:cxnSp>
        <p:nvCxnSpPr>
          <p:cNvPr id="29" name="Connector: Elbow 28">
            <a:extLst>
              <a:ext uri="{FF2B5EF4-FFF2-40B4-BE49-F238E27FC236}">
                <a16:creationId xmlns:a16="http://schemas.microsoft.com/office/drawing/2014/main" id="{3D0B7E5F-D58A-7E45-2101-EC8A82B7B2C3}"/>
              </a:ext>
            </a:extLst>
          </p:cNvPr>
          <p:cNvCxnSpPr>
            <a:cxnSpLocks/>
            <a:stCxn id="28" idx="0"/>
          </p:cNvCxnSpPr>
          <p:nvPr/>
        </p:nvCxnSpPr>
        <p:spPr>
          <a:xfrm rot="5400000" flipH="1" flipV="1">
            <a:off x="4431990" y="3338372"/>
            <a:ext cx="3314879" cy="203971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Arrow: Up 23">
            <a:extLst>
              <a:ext uri="{FF2B5EF4-FFF2-40B4-BE49-F238E27FC236}">
                <a16:creationId xmlns:a16="http://schemas.microsoft.com/office/drawing/2014/main" id="{A3D648E9-5B5D-CF0E-EF62-6BA897397F3E}"/>
              </a:ext>
            </a:extLst>
          </p:cNvPr>
          <p:cNvSpPr/>
          <p:nvPr/>
        </p:nvSpPr>
        <p:spPr>
          <a:xfrm>
            <a:off x="7224323" y="2710328"/>
            <a:ext cx="323858" cy="56810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88F8D0-9D31-84E5-E4EB-5CC67ABB17EC}"/>
              </a:ext>
            </a:extLst>
          </p:cNvPr>
          <p:cNvSpPr txBox="1"/>
          <p:nvPr/>
        </p:nvSpPr>
        <p:spPr>
          <a:xfrm>
            <a:off x="6484190" y="3322021"/>
            <a:ext cx="1480266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Surface </a:t>
            </a:r>
            <a:r>
              <a:rPr lang="en-US" dirty="0" err="1">
                <a:ea typeface="Calibri"/>
                <a:cs typeface="Calibri"/>
              </a:rPr>
              <a:t>infrastr</a:t>
            </a:r>
            <a:r>
              <a:rPr lang="en-US" dirty="0">
                <a:ea typeface="Calibri"/>
                <a:cs typeface="Calibri"/>
              </a:rPr>
              <a:t>., plants, </a:t>
            </a:r>
            <a:r>
              <a:rPr lang="en-US" dirty="0" err="1">
                <a:ea typeface="Calibri"/>
                <a:cs typeface="Calibri"/>
              </a:rPr>
              <a:t>envir</a:t>
            </a:r>
            <a:r>
              <a:rPr lang="en-US" dirty="0">
                <a:ea typeface="Calibri"/>
                <a:cs typeface="Calibri"/>
              </a:rPr>
              <a:t>. impact study released</a:t>
            </a:r>
          </a:p>
        </p:txBody>
      </p:sp>
      <p:sp>
        <p:nvSpPr>
          <p:cNvPr id="33" name="Arrow: Up 32">
            <a:extLst>
              <a:ext uri="{FF2B5EF4-FFF2-40B4-BE49-F238E27FC236}">
                <a16:creationId xmlns:a16="http://schemas.microsoft.com/office/drawing/2014/main" id="{1F59EF68-1143-06B7-7417-406DBBF01C06}"/>
              </a:ext>
            </a:extLst>
          </p:cNvPr>
          <p:cNvSpPr/>
          <p:nvPr/>
        </p:nvSpPr>
        <p:spPr>
          <a:xfrm>
            <a:off x="11462284" y="2750574"/>
            <a:ext cx="452212" cy="2406023"/>
          </a:xfrm>
          <a:prstGeom prst="upArrow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125FEB89-65BB-7269-9289-28A9CCB5F711}"/>
              </a:ext>
            </a:extLst>
          </p:cNvPr>
          <p:cNvSpPr txBox="1"/>
          <p:nvPr/>
        </p:nvSpPr>
        <p:spPr>
          <a:xfrm>
            <a:off x="8162888" y="3125272"/>
            <a:ext cx="2998466" cy="20313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Engineering study completed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ea typeface="Calibri"/>
                <a:cs typeface="Calibri"/>
              </a:rPr>
              <a:t>Authorizations plan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ea typeface="Calibri"/>
                <a:cs typeface="Calibri"/>
              </a:rPr>
              <a:t>DNHS compliance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ea typeface="Calibri"/>
                <a:cs typeface="Calibri"/>
              </a:rPr>
              <a:t>Environmental impact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ea typeface="Calibri"/>
                <a:cs typeface="Calibri"/>
              </a:rPr>
              <a:t>Construction logistics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ea typeface="Calibri"/>
                <a:cs typeface="Calibri"/>
              </a:rPr>
              <a:t>Rock disposal/</a:t>
            </a:r>
            <a:r>
              <a:rPr lang="en-US" err="1">
                <a:ea typeface="Calibri"/>
                <a:cs typeface="Calibri"/>
              </a:rPr>
              <a:t>valorisation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ea typeface="Calibri"/>
                <a:cs typeface="Calibri"/>
              </a:rPr>
              <a:t>Cost estimate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CEC202D1-1334-1118-BFE9-790B3AFF1E5B}"/>
              </a:ext>
            </a:extLst>
          </p:cNvPr>
          <p:cNvSpPr txBox="1"/>
          <p:nvPr/>
        </p:nvSpPr>
        <p:spPr>
          <a:xfrm>
            <a:off x="9180126" y="5304601"/>
            <a:ext cx="2906495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Engineering study update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ea typeface="Calibri"/>
                <a:cs typeface="Calibri"/>
              </a:rPr>
              <a:t>New optical design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>
                <a:ea typeface="Calibri"/>
                <a:cs typeface="Calibri"/>
              </a:rPr>
              <a:t>Cost update</a:t>
            </a:r>
          </a:p>
          <a:p>
            <a:r>
              <a:rPr lang="en-US" b="1">
                <a:solidFill>
                  <a:srgbClr val="C00000"/>
                </a:solidFill>
                <a:ea typeface="Calibri"/>
                <a:cs typeface="Calibri"/>
              </a:rPr>
              <a:t>READY TO BID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814D20C-DB4A-94F9-0908-6C2AFB7DEF9D}"/>
              </a:ext>
            </a:extLst>
          </p:cNvPr>
          <p:cNvSpPr txBox="1"/>
          <p:nvPr/>
        </p:nvSpPr>
        <p:spPr>
          <a:xfrm>
            <a:off x="987467" y="1465407"/>
            <a:ext cx="118935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ETO input</a:t>
            </a:r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D354775-8B8E-D5D6-614F-2CD11F9A9179}"/>
              </a:ext>
            </a:extLst>
          </p:cNvPr>
          <p:cNvSpPr txBox="1"/>
          <p:nvPr/>
        </p:nvSpPr>
        <p:spPr>
          <a:xfrm>
            <a:off x="2265508" y="1467193"/>
            <a:ext cx="118935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TETI done</a:t>
            </a:r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51E777A8-0EE4-E125-0CF4-89BD8337B077}"/>
              </a:ext>
            </a:extLst>
          </p:cNvPr>
          <p:cNvSpPr txBox="1"/>
          <p:nvPr/>
        </p:nvSpPr>
        <p:spPr>
          <a:xfrm>
            <a:off x="3568434" y="1477019"/>
            <a:ext cx="1781116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TETI in progress</a:t>
            </a:r>
            <a:endParaRPr lang="en-US" dirty="0">
              <a:solidFill>
                <a:srgbClr val="000000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8151694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YEARMMDD-TETI-Filename" id="{0DBB0FA6-E99F-4C58-A619-078567ACCC94}" vid="{1D0689C5-F5F8-4ECE-8FB4-AEAD514A018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D0CB1DD4C6874090359A0974FE1D55" ma:contentTypeVersion="37" ma:contentTypeDescription="Create a new document." ma:contentTypeScope="" ma:versionID="d157033b28e0ec6b77b57efc4d974f01">
  <xsd:schema xmlns:xsd="http://www.w3.org/2001/XMLSchema" xmlns:xs="http://www.w3.org/2001/XMLSchema" xmlns:p="http://schemas.microsoft.com/office/2006/metadata/properties" xmlns:ns2="8d2b583d-6ede-4b91-b320-577826b5a3ef" xmlns:ns3="717fcd62-d2e5-4b94-86ea-f95e8d67ee26" targetNamespace="http://schemas.microsoft.com/office/2006/metadata/properties" ma:root="true" ma:fieldsID="1fb0518d1427978bd36c4aa90e8e093f" ns2:_="" ns3:_="">
    <xsd:import namespace="8d2b583d-6ede-4b91-b320-577826b5a3ef"/>
    <xsd:import namespace="717fcd62-d2e5-4b94-86ea-f95e8d67ee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NotebookType" minOccurs="0"/>
                <xsd:element ref="ns2:FolderType" minOccurs="0"/>
                <xsd:element ref="ns2:CultureName" minOccurs="0"/>
                <xsd:element ref="ns2:AppVersion" minOccurs="0"/>
                <xsd:element ref="ns2:TeamsChannelId" minOccurs="0"/>
                <xsd:element ref="ns2:Owner" minOccurs="0"/>
                <xsd:element ref="ns2:Math_Settings" minOccurs="0"/>
                <xsd:element ref="ns2:DefaultSectionNames" minOccurs="0"/>
                <xsd:element ref="ns2:Templates" minOccurs="0"/>
                <xsd:element ref="ns2:Leaders" minOccurs="0"/>
                <xsd:element ref="ns2:Members" minOccurs="0"/>
                <xsd:element ref="ns2:Member_Groups" minOccurs="0"/>
                <xsd:element ref="ns2:Distribution_Groups" minOccurs="0"/>
                <xsd:element ref="ns2:LMS_Mappings" minOccurs="0"/>
                <xsd:element ref="ns2:Invited_Leaders" minOccurs="0"/>
                <xsd:element ref="ns2:Invited_Members" minOccurs="0"/>
                <xsd:element ref="ns2:Self_Registration_Enabled" minOccurs="0"/>
                <xsd:element ref="ns2:Has_Leaders_Only_SectionGroup" minOccurs="0"/>
                <xsd:element ref="ns2:Is_Collaboration_Space_Locked" minOccurs="0"/>
                <xsd:element ref="ns2:IsNotebookLocked" minOccurs="0"/>
                <xsd:element ref="ns2:Teams_Channel_Section_Location" minOccurs="0"/>
                <xsd:element ref="ns2:Commenti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2b583d-6ede-4b91-b320-577826b5a3e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5655b07b-e106-434b-8e42-295331486e4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NotebookType" ma:index="22" nillable="true" ma:displayName="Notebook Type" ma:internalName="NotebookType">
      <xsd:simpleType>
        <xsd:restriction base="dms:Text"/>
      </xsd:simpleType>
    </xsd:element>
    <xsd:element name="FolderType" ma:index="23" nillable="true" ma:displayName="Folder Type" ma:internalName="FolderType">
      <xsd:simpleType>
        <xsd:restriction base="dms:Text"/>
      </xsd:simpleType>
    </xsd:element>
    <xsd:element name="CultureName" ma:index="24" nillable="true" ma:displayName="Culture Name" ma:internalName="CultureName">
      <xsd:simpleType>
        <xsd:restriction base="dms:Text"/>
      </xsd:simpleType>
    </xsd:element>
    <xsd:element name="AppVersion" ma:index="25" nillable="true" ma:displayName="App Version" ma:internalName="AppVersion">
      <xsd:simpleType>
        <xsd:restriction base="dms:Text"/>
      </xsd:simpleType>
    </xsd:element>
    <xsd:element name="TeamsChannelId" ma:index="26" nillable="true" ma:displayName="Teams Channel Id" ma:internalName="TeamsChannelId">
      <xsd:simpleType>
        <xsd:restriction base="dms:Text"/>
      </xsd:simpleType>
    </xsd:element>
    <xsd:element name="Owner" ma:index="27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8" nillable="true" ma:displayName="Math Settings" ma:internalName="Math_Settings">
      <xsd:simpleType>
        <xsd:restriction base="dms:Text"/>
      </xsd:simpleType>
    </xsd:element>
    <xsd:element name="DefaultSectionNames" ma:index="29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30" nillable="true" ma:displayName="Templates" ma:internalName="Templates">
      <xsd:simpleType>
        <xsd:restriction base="dms:Note">
          <xsd:maxLength value="255"/>
        </xsd:restriction>
      </xsd:simpleType>
    </xsd:element>
    <xsd:element name="Leaders" ma:index="31" nillable="true" ma:displayName="Leaders" ma:internalName="Lead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s" ma:index="32" nillable="true" ma:displayName="Members" ma:internalName="Memb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mber_Groups" ma:index="33" nillable="true" ma:displayName="Member Groups" ma:internalName="Member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4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5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Leaders" ma:index="36" nillable="true" ma:displayName="Invited Leaders" ma:internalName="Invited_Leaders">
      <xsd:simpleType>
        <xsd:restriction base="dms:Note">
          <xsd:maxLength value="255"/>
        </xsd:restriction>
      </xsd:simpleType>
    </xsd:element>
    <xsd:element name="Invited_Members" ma:index="37" nillable="true" ma:displayName="Invited Members" ma:internalName="Invited_Members">
      <xsd:simpleType>
        <xsd:restriction base="dms:Note">
          <xsd:maxLength value="255"/>
        </xsd:restriction>
      </xsd:simpleType>
    </xsd:element>
    <xsd:element name="Self_Registration_Enabled" ma:index="38" nillable="true" ma:displayName="Self Registration Enabled" ma:internalName="Self_Registration_Enabled">
      <xsd:simpleType>
        <xsd:restriction base="dms:Boolean"/>
      </xsd:simpleType>
    </xsd:element>
    <xsd:element name="Has_Leaders_Only_SectionGroup" ma:index="39" nillable="true" ma:displayName="Has Leaders Only SectionGroup" ma:internalName="Has_Leaders_Only_SectionGroup">
      <xsd:simpleType>
        <xsd:restriction base="dms:Boolean"/>
      </xsd:simpleType>
    </xsd:element>
    <xsd:element name="Is_Collaboration_Space_Locked" ma:index="40" nillable="true" ma:displayName="Is Collaboration Space Locked" ma:internalName="Is_Collaboration_Space_Locked">
      <xsd:simpleType>
        <xsd:restriction base="dms:Boolean"/>
      </xsd:simpleType>
    </xsd:element>
    <xsd:element name="IsNotebookLocked" ma:index="41" nillable="true" ma:displayName="Is Notebook Locked" ma:internalName="IsNotebookLocked">
      <xsd:simpleType>
        <xsd:restriction base="dms:Boolean"/>
      </xsd:simpleType>
    </xsd:element>
    <xsd:element name="Teams_Channel_Section_Location" ma:index="42" nillable="true" ma:displayName="Teams Channel Section Location" ma:internalName="Teams_Channel_Section_Location">
      <xsd:simpleType>
        <xsd:restriction base="dms:Text"/>
      </xsd:simpleType>
    </xsd:element>
    <xsd:element name="Commenti" ma:index="43" nillable="true" ma:displayName="Commenti" ma:description="Mettere commenti sul file" ma:format="Dropdown" ma:internalName="Commenti">
      <xsd:simpleType>
        <xsd:restriction base="dms:Text">
          <xsd:maxLength value="255"/>
        </xsd:restriction>
      </xsd:simpleType>
    </xsd:element>
    <xsd:element name="MediaServiceBillingMetadata" ma:index="4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7fcd62-d2e5-4b94-86ea-f95e8d67ee2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a477c8b1-0043-4531-bc50-9153b53793b6}" ma:internalName="TaxCatchAll" ma:showField="CatchAllData" ma:web="717fcd62-d2e5-4b94-86ea-f95e8d67ee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d2b583d-6ede-4b91-b320-577826b5a3ef">
      <Terms xmlns="http://schemas.microsoft.com/office/infopath/2007/PartnerControls"/>
    </lcf76f155ced4ddcb4097134ff3c332f>
    <TaxCatchAll xmlns="717fcd62-d2e5-4b94-86ea-f95e8d67ee26" xsi:nil="true"/>
    <Commenti xmlns="8d2b583d-6ede-4b91-b320-577826b5a3ef" xsi:nil="true"/>
    <AppVersion xmlns="8d2b583d-6ede-4b91-b320-577826b5a3ef" xsi:nil="true"/>
    <Invited_Leaders xmlns="8d2b583d-6ede-4b91-b320-577826b5a3ef" xsi:nil="true"/>
    <IsNotebookLocked xmlns="8d2b583d-6ede-4b91-b320-577826b5a3ef" xsi:nil="true"/>
    <DefaultSectionNames xmlns="8d2b583d-6ede-4b91-b320-577826b5a3ef" xsi:nil="true"/>
    <Invited_Members xmlns="8d2b583d-6ede-4b91-b320-577826b5a3ef" xsi:nil="true"/>
    <Math_Settings xmlns="8d2b583d-6ede-4b91-b320-577826b5a3ef" xsi:nil="true"/>
    <Has_Leaders_Only_SectionGroup xmlns="8d2b583d-6ede-4b91-b320-577826b5a3ef" xsi:nil="true"/>
    <Owner xmlns="8d2b583d-6ede-4b91-b320-577826b5a3ef">
      <UserInfo>
        <DisplayName/>
        <AccountId xsi:nil="true"/>
        <AccountType/>
      </UserInfo>
    </Owner>
    <TeamsChannelId xmlns="8d2b583d-6ede-4b91-b320-577826b5a3ef" xsi:nil="true"/>
    <NotebookType xmlns="8d2b583d-6ede-4b91-b320-577826b5a3ef" xsi:nil="true"/>
    <Leaders xmlns="8d2b583d-6ede-4b91-b320-577826b5a3ef">
      <UserInfo>
        <DisplayName/>
        <AccountId xsi:nil="true"/>
        <AccountType/>
      </UserInfo>
    </Leaders>
    <Templates xmlns="8d2b583d-6ede-4b91-b320-577826b5a3ef" xsi:nil="true"/>
    <Members xmlns="8d2b583d-6ede-4b91-b320-577826b5a3ef">
      <UserInfo>
        <DisplayName/>
        <AccountId xsi:nil="true"/>
        <AccountType/>
      </UserInfo>
    </Members>
    <Member_Groups xmlns="8d2b583d-6ede-4b91-b320-577826b5a3ef">
      <UserInfo>
        <DisplayName/>
        <AccountId xsi:nil="true"/>
        <AccountType/>
      </UserInfo>
    </Member_Groups>
    <FolderType xmlns="8d2b583d-6ede-4b91-b320-577826b5a3ef" xsi:nil="true"/>
    <Teams_Channel_Section_Location xmlns="8d2b583d-6ede-4b91-b320-577826b5a3ef" xsi:nil="true"/>
    <Self_Registration_Enabled xmlns="8d2b583d-6ede-4b91-b320-577826b5a3ef" xsi:nil="true"/>
    <CultureName xmlns="8d2b583d-6ede-4b91-b320-577826b5a3ef" xsi:nil="true"/>
    <Distribution_Groups xmlns="8d2b583d-6ede-4b91-b320-577826b5a3ef" xsi:nil="true"/>
    <LMS_Mappings xmlns="8d2b583d-6ede-4b91-b320-577826b5a3ef" xsi:nil="true"/>
    <Is_Collaboration_Space_Locked xmlns="8d2b583d-6ede-4b91-b320-577826b5a3e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749A4BF-E785-45D4-9FDE-844E0543D297}">
  <ds:schemaRefs>
    <ds:schemaRef ds:uri="717fcd62-d2e5-4b94-86ea-f95e8d67ee26"/>
    <ds:schemaRef ds:uri="8d2b583d-6ede-4b91-b320-577826b5a3ef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9C15AEA-238A-4ED6-9265-07E144B9B9BC}">
  <ds:schemaRefs>
    <ds:schemaRef ds:uri="62a3024d-6f46-42cd-9b10-717291da296d"/>
    <ds:schemaRef ds:uri="717fcd62-d2e5-4b94-86ea-f95e8d67ee26"/>
    <ds:schemaRef ds:uri="8d2b583d-6ede-4b91-b320-577826b5a3ef"/>
    <ds:schemaRef ds:uri="f52545cc-567b-4626-8f4a-e8f532e675a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55B2FCD-FB1E-482F-9585-6456845A20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YEARMMDD-TETI-Filename</Template>
  <TotalTime>576</TotalTime>
  <Words>1346</Words>
  <Application>Microsoft Office PowerPoint</Application>
  <PresentationFormat>Widescreen</PresentationFormat>
  <Paragraphs>241</Paragraphs>
  <Slides>26</Slides>
  <Notes>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9" baseType="lpstr">
      <vt:lpstr>Aptos</vt:lpstr>
      <vt:lpstr>Arial</vt:lpstr>
      <vt:lpstr>Calibri</vt:lpstr>
      <vt:lpstr>Courier New</vt:lpstr>
      <vt:lpstr>Courier New,monospace</vt:lpstr>
      <vt:lpstr>monospace</vt:lpstr>
      <vt:lpstr>Segoe UI</vt:lpstr>
      <vt:lpstr>Symbol</vt:lpstr>
      <vt:lpstr>Titillium</vt:lpstr>
      <vt:lpstr>Titillium Bd</vt:lpstr>
      <vt:lpstr>Verdana</vt:lpstr>
      <vt:lpstr>Wingdings</vt:lpstr>
      <vt:lpstr>Tema di Office</vt:lpstr>
      <vt:lpstr>News from Sardinia</vt:lpstr>
      <vt:lpstr>Presentazione standard di PowerPoint</vt:lpstr>
      <vt:lpstr>NATIONAL SUPPORT </vt:lpstr>
      <vt:lpstr>Team for ET in Italy                              Sardinia Region Support Unit</vt:lpstr>
      <vt:lpstr>Very busy 12 months in Sardinia</vt:lpstr>
      <vt:lpstr>ITALIAN PROPOSAL SCOPE  </vt:lpstr>
      <vt:lpstr>Study on the Economic impact of hosting ET in Sardinia</vt:lpstr>
      <vt:lpstr>The Sos Enattos UNderground Lab</vt:lpstr>
      <vt:lpstr>TETI Activities Timeline</vt:lpstr>
      <vt:lpstr>Main deliverables of the pre-feasibility study (confirmed)</vt:lpstr>
      <vt:lpstr>~900  Documents planned</vt:lpstr>
      <vt:lpstr>Sos Enattos site has unique advantages</vt:lpstr>
      <vt:lpstr>Surface well site plan</vt:lpstr>
      <vt:lpstr>A site with unique properties for ET </vt:lpstr>
      <vt:lpstr>Presentazione standard di PowerPoint</vt:lpstr>
      <vt:lpstr>Logistics</vt:lpstr>
      <vt:lpstr>Underground infrastructure concept being developed in detail</vt:lpstr>
      <vt:lpstr>Underground infrastructure concept being developed in detail</vt:lpstr>
      <vt:lpstr>Underground infrastructure concept being developed in detail</vt:lpstr>
      <vt:lpstr>Presentazione standard di PowerPoint</vt:lpstr>
      <vt:lpstr>Presentazione standard di PowerPoint</vt:lpstr>
      <vt:lpstr>Main construction yard and then research center</vt:lpstr>
      <vt:lpstr>Environmental Impact &amp; Sustainability</vt:lpstr>
      <vt:lpstr>ET meets industries in Italy</vt:lpstr>
      <vt:lpstr>Local industry involvement</vt:lpstr>
      <vt:lpstr>Take home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Giovanni Bisoffi</dc:creator>
  <cp:lastModifiedBy>Giovanni Bisoffi</cp:lastModifiedBy>
  <cp:revision>81</cp:revision>
  <cp:lastPrinted>2025-03-14T19:24:48Z</cp:lastPrinted>
  <dcterms:created xsi:type="dcterms:W3CDTF">2025-01-17T07:45:41Z</dcterms:created>
  <dcterms:modified xsi:type="dcterms:W3CDTF">2025-07-21T21:14:51Z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0x01010094D0CB1DD4C6874090359A0974FE1D55</vt:lpwstr>
  </property>
  <property fmtid="{D5CDD505-2E9C-101B-9397-08002B2CF9AE}" pid="3" name="MediaServiceImageTags">
    <vt:lpwstr/>
  </property>
</Properties>
</file>