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2"/>
    <p:sldMasterId id="2147483652" r:id="rId3"/>
  </p:sldMasterIdLst>
  <p:notesMasterIdLst>
    <p:notesMasterId r:id="rId23"/>
  </p:notesMasterIdLst>
  <p:sldIdLst>
    <p:sldId id="256" r:id="rId4"/>
    <p:sldId id="257" r:id="rId5"/>
    <p:sldId id="258" r:id="rId6"/>
    <p:sldId id="273" r:id="rId7"/>
    <p:sldId id="274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59" r:id="rId20"/>
    <p:sldId id="271" r:id="rId21"/>
    <p:sldId id="272" r:id="rId22"/>
  </p:sldIdLst>
  <p:sldSz cx="12192000" cy="6858000"/>
  <p:notesSz cx="6858000" cy="9144000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48" y="3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8BE14F-3E29-4E4C-B4D7-19450BCE2AE8}" type="datetimeFigureOut">
              <a:rPr lang="en-NL" smtClean="0"/>
              <a:t>22/07/2025</a:t>
            </a:fld>
            <a:endParaRPr lang="en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EFA7E6-2DDF-4E27-852B-13CA1EFD38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9281081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>
          <a:extLst>
            <a:ext uri="{FF2B5EF4-FFF2-40B4-BE49-F238E27FC236}">
              <a16:creationId xmlns:a16="http://schemas.microsoft.com/office/drawing/2014/main" id="{9ABA1395-7E55-5250-7C17-732AEAE334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4069754b54_0_11:notes">
            <a:extLst>
              <a:ext uri="{FF2B5EF4-FFF2-40B4-BE49-F238E27FC236}">
                <a16:creationId xmlns:a16="http://schemas.microsoft.com/office/drawing/2014/main" id="{8F939C51-C5A5-836E-5109-11B62ACE54F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4069754b54_0_11:notes">
            <a:extLst>
              <a:ext uri="{FF2B5EF4-FFF2-40B4-BE49-F238E27FC236}">
                <a16:creationId xmlns:a16="http://schemas.microsoft.com/office/drawing/2014/main" id="{1E60AF67-940C-A656-1739-636BE13B06E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96652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>
          <a:extLst>
            <a:ext uri="{FF2B5EF4-FFF2-40B4-BE49-F238E27FC236}">
              <a16:creationId xmlns:a16="http://schemas.microsoft.com/office/drawing/2014/main" id="{AE2BE292-36E5-2546-BC86-E94DA88462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4069754b54_0_11:notes">
            <a:extLst>
              <a:ext uri="{FF2B5EF4-FFF2-40B4-BE49-F238E27FC236}">
                <a16:creationId xmlns:a16="http://schemas.microsoft.com/office/drawing/2014/main" id="{AFABB7D7-B7E8-12AC-C624-9E31E86CEA2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4069754b54_0_11:notes">
            <a:extLst>
              <a:ext uri="{FF2B5EF4-FFF2-40B4-BE49-F238E27FC236}">
                <a16:creationId xmlns:a16="http://schemas.microsoft.com/office/drawing/2014/main" id="{7D9A4B5E-9FEF-2934-2B1E-3217E4C91ED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813312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>
          <a:extLst>
            <a:ext uri="{FF2B5EF4-FFF2-40B4-BE49-F238E27FC236}">
              <a16:creationId xmlns:a16="http://schemas.microsoft.com/office/drawing/2014/main" id="{B7517D30-D5C6-77DB-CE03-2F917B7F7F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4069754b54_0_11:notes">
            <a:extLst>
              <a:ext uri="{FF2B5EF4-FFF2-40B4-BE49-F238E27FC236}">
                <a16:creationId xmlns:a16="http://schemas.microsoft.com/office/drawing/2014/main" id="{208EEBFE-F5BD-87D6-9339-3A22C186D8C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4069754b54_0_11:notes">
            <a:extLst>
              <a:ext uri="{FF2B5EF4-FFF2-40B4-BE49-F238E27FC236}">
                <a16:creationId xmlns:a16="http://schemas.microsoft.com/office/drawing/2014/main" id="{3A6EF34F-8D69-4FD4-3AE1-4AEBB445D5E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72020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_AND_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388800" y="711360"/>
            <a:ext cx="11036520" cy="942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/>
          </p:nvPr>
        </p:nvSpPr>
        <p:spPr>
          <a:xfrm>
            <a:off x="334080" y="1756800"/>
            <a:ext cx="10515240" cy="4327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850"/>
              </a:spcBef>
              <a:buNone/>
            </a:pPr>
            <a:endParaRPr lang="en-US" sz="2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C1B8F9F3-4C05-4676-8A8D-DDD114A27942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388800" y="711360"/>
            <a:ext cx="11036520" cy="942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334080" y="1756800"/>
            <a:ext cx="10515240" cy="4327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850"/>
              </a:spcBef>
              <a:buNone/>
            </a:pPr>
            <a:endParaRPr lang="en-US" sz="2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95A68229-5722-4507-8234-F191712BB88D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415600" y="5640767"/>
            <a:ext cx="7998400" cy="8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609585" lvl="0" indent="-30479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en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en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62909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594D0F-48AF-4C88-AC00-9B581B82BA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BAAD58-7F63-40F5-ABD5-9733D0A15A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3FAE3F-813C-4443-9933-183E3C9B8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2472" y="6313139"/>
            <a:ext cx="441555" cy="365125"/>
          </a:xfrm>
        </p:spPr>
        <p:txBody>
          <a:bodyPr/>
          <a:lstStyle/>
          <a:p>
            <a:fld id="{D62920F8-8004-40F5-ABE9-06D5C89FB1CB}" type="slidenum">
              <a:rPr lang="en-NL" smtClean="0"/>
              <a:t>‹#›</a:t>
            </a:fld>
            <a:endParaRPr lang="en-NL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E8C2956-BD0C-4224-B39D-AD467EAD82C3}"/>
              </a:ext>
            </a:extLst>
          </p:cNvPr>
          <p:cNvSpPr txBox="1">
            <a:spLocks/>
          </p:cNvSpPr>
          <p:nvPr userDrawn="1"/>
        </p:nvSpPr>
        <p:spPr>
          <a:xfrm>
            <a:off x="9332735" y="6317322"/>
            <a:ext cx="19186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NL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Barcelona, 22 July 2025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550575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533C5C-A964-4183-B9DF-A4436A462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24CDF7-BA86-408D-97EB-8AD3E46463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C1482F-685D-413B-AE30-9653159BE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800" y="6310312"/>
            <a:ext cx="393110" cy="365125"/>
          </a:xfrm>
        </p:spPr>
        <p:txBody>
          <a:bodyPr/>
          <a:lstStyle/>
          <a:p>
            <a:fld id="{D62920F8-8004-40F5-ABE9-06D5C89FB1CB}" type="slidenum">
              <a:rPr lang="en-NL" smtClean="0"/>
              <a:t>‹#›</a:t>
            </a:fld>
            <a:endParaRPr lang="en-NL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5B88843-F257-4F15-905C-9D20D05C0153}"/>
              </a:ext>
            </a:extLst>
          </p:cNvPr>
          <p:cNvSpPr txBox="1">
            <a:spLocks/>
          </p:cNvSpPr>
          <p:nvPr userDrawn="1"/>
        </p:nvSpPr>
        <p:spPr>
          <a:xfrm>
            <a:off x="9344339" y="6310312"/>
            <a:ext cx="19130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NL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Barcelona, 22 July 2025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3647768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4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9143640" cy="1655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7123" lnSpcReduction="10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sldNum" idx="1"/>
          </p:nvPr>
        </p:nvSpPr>
        <p:spPr>
          <a:xfrm>
            <a:off x="11095200" y="4504320"/>
            <a:ext cx="258120" cy="4069080"/>
          </a:xfrm>
          <a:prstGeom prst="rect">
            <a:avLst/>
          </a:prstGeom>
          <a:noFill/>
          <a:ln w="0">
            <a:noFill/>
          </a:ln>
        </p:spPr>
        <p:txBody>
          <a:bodyPr lIns="45720" tIns="45720" rIns="45720" bIns="4572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en-US" sz="1400" b="0" strike="noStrike" spc="-1">
                <a:solidFill>
                  <a:srgbClr val="888888"/>
                </a:solidFill>
                <a:latin typeface="Calibri"/>
                <a:ea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CC00E0E9-093C-45A8-95F6-3A0E468B112A}" type="slidenum">
              <a:rPr lang="en-US" sz="1400" b="0" strike="noStrike" spc="-1">
                <a:solidFill>
                  <a:srgbClr val="888888"/>
                </a:solidFill>
                <a:latin typeface="Calibri"/>
                <a:ea typeface="Calibri"/>
              </a:rPr>
              <a:t>‹#›</a:t>
            </a:fld>
            <a:endParaRPr lang="en-US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388800" y="711360"/>
            <a:ext cx="11036520" cy="942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Click to edit the title text format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334080" y="1756800"/>
            <a:ext cx="10515240" cy="4327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200" b="0" strike="noStrike" spc="-1">
                <a:solidFill>
                  <a:srgbClr val="000000"/>
                </a:solidFill>
                <a:latin typeface="Calibri"/>
              </a:rPr>
              <a:t>Click to edit the outline text format</a:t>
            </a:r>
          </a:p>
          <a:p>
            <a:pPr marL="864000" lvl="1" indent="-324000">
              <a:spcBef>
                <a:spcPts val="850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600" b="0" strike="noStrike" spc="-1">
                <a:solidFill>
                  <a:srgbClr val="000000"/>
                </a:solidFill>
                <a:latin typeface="Calibri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400" b="0" strike="noStrike" spc="-1">
                <a:solidFill>
                  <a:srgbClr val="000000"/>
                </a:solidFill>
                <a:latin typeface="Calibri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400" b="0" strike="noStrike" spc="-1">
                <a:solidFill>
                  <a:srgbClr val="000000"/>
                </a:solidFill>
                <a:latin typeface="Calibri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400" b="0" strike="noStrike" spc="-1">
                <a:solidFill>
                  <a:srgbClr val="000000"/>
                </a:solidFill>
                <a:latin typeface="Calibri"/>
              </a:rPr>
              <a:t>Seventh Outline Level</a:t>
            </a:r>
          </a:p>
        </p:txBody>
      </p:sp>
      <p:sp>
        <p:nvSpPr>
          <p:cNvPr id="7" name="PlaceHolder 3"/>
          <p:cNvSpPr>
            <a:spLocks noGrp="1"/>
          </p:cNvSpPr>
          <p:nvPr>
            <p:ph type="sldNum" idx="2"/>
          </p:nvPr>
        </p:nvSpPr>
        <p:spPr>
          <a:xfrm>
            <a:off x="10618560" y="6209280"/>
            <a:ext cx="1310760" cy="570240"/>
          </a:xfrm>
          <a:prstGeom prst="rect">
            <a:avLst/>
          </a:prstGeom>
          <a:noFill/>
          <a:ln w="0">
            <a:noFill/>
          </a:ln>
        </p:spPr>
        <p:txBody>
          <a:bodyPr lIns="45720" tIns="45720" rIns="45720" bIns="4572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en-US" sz="1200" b="0" strike="noStrike" spc="-1">
                <a:solidFill>
                  <a:srgbClr val="888888"/>
                </a:solidFill>
                <a:latin typeface="Calibri"/>
                <a:ea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429D13C0-6927-46DC-8840-251CEDD4DA39}" type="slidenum">
              <a:rPr lang="en-US" sz="1200" b="0" strike="noStrike" spc="-1">
                <a:solidFill>
                  <a:srgbClr val="888888"/>
                </a:solidFill>
                <a:latin typeface="Calibri"/>
                <a:ea typeface="Calibri"/>
              </a:rPr>
              <a:t>‹#›</a:t>
            </a:fld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" name="Google Shape;108;g34fc7864250_0_ 1"/>
          <p:cNvSpPr/>
          <p:nvPr/>
        </p:nvSpPr>
        <p:spPr>
          <a:xfrm>
            <a:off x="304920" y="540720"/>
            <a:ext cx="11588400" cy="360"/>
          </a:xfrm>
          <a:prstGeom prst="straightConnector1">
            <a:avLst/>
          </a:prstGeom>
          <a:noFill/>
          <a:ln w="9360">
            <a:solidFill>
              <a:srgbClr val="0000CC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640" rIns="90000" bIns="-44640" anchor="t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Google Shape;109;g34fc7864250_0_ 1"/>
          <p:cNvSpPr/>
          <p:nvPr/>
        </p:nvSpPr>
        <p:spPr>
          <a:xfrm>
            <a:off x="304920" y="226440"/>
            <a:ext cx="11588400" cy="360"/>
          </a:xfrm>
          <a:prstGeom prst="straightConnector1">
            <a:avLst/>
          </a:prstGeom>
          <a:noFill/>
          <a:ln w="9360">
            <a:solidFill>
              <a:srgbClr val="0000CC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640" rIns="90000" bIns="-44640" anchor="t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Google Shape;112;g34fc7864250_0_ 1"/>
          <p:cNvSpPr/>
          <p:nvPr/>
        </p:nvSpPr>
        <p:spPr>
          <a:xfrm>
            <a:off x="8465400" y="295560"/>
            <a:ext cx="3409920" cy="170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8000" tIns="18000" rIns="18000" bIns="18000" anchor="t">
            <a:spAutoFit/>
          </a:bodyPr>
          <a:lstStyle/>
          <a:p>
            <a:pPr algn="r">
              <a:lnSpc>
                <a:spcPct val="80000"/>
              </a:lnSpc>
              <a:tabLst>
                <a:tab pos="0" algn="l"/>
              </a:tabLst>
            </a:pPr>
            <a:r>
              <a:rPr lang="en-US" sz="1100" b="0" strike="noStrike" spc="-1">
                <a:solidFill>
                  <a:srgbClr val="0000CC"/>
                </a:solidFill>
                <a:latin typeface="Schibsted Grotesk"/>
                <a:ea typeface="Schibsted Grotesk"/>
              </a:rPr>
              <a:t>Annual meeting — 22.07.2025</a:t>
            </a:r>
            <a:endParaRPr lang="en-US" sz="11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Google Shape;115;g34fc7864250_0_ 1"/>
          <p:cNvSpPr/>
          <p:nvPr/>
        </p:nvSpPr>
        <p:spPr>
          <a:xfrm>
            <a:off x="304920" y="264960"/>
            <a:ext cx="5562360" cy="260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33840" tIns="33840" rIns="33840" bIns="33840" anchor="t">
            <a:spAutoFit/>
          </a:bodyPr>
          <a:lstStyle/>
          <a:p>
            <a:pPr>
              <a:lnSpc>
                <a:spcPct val="115000"/>
              </a:lnSpc>
              <a:spcBef>
                <a:spcPts val="2401"/>
              </a:spcBef>
              <a:spcAft>
                <a:spcPts val="601"/>
              </a:spcAft>
              <a:tabLst>
                <a:tab pos="0" algn="l"/>
              </a:tabLst>
            </a:pPr>
            <a:r>
              <a:rPr lang="en-US" sz="1100" b="0" strike="noStrike" spc="-1">
                <a:solidFill>
                  <a:srgbClr val="0000CC"/>
                </a:solidFill>
                <a:latin typeface="Schibsted Grotesk"/>
                <a:ea typeface="Schibsted Grotesk"/>
              </a:rPr>
              <a:t>Preparatory Phase for the Einstein Telescope Gravitational Wave Observatory</a:t>
            </a:r>
            <a:endParaRPr lang="en-US" sz="11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Google Shape;104;g34fc7864250_0_ 1"/>
          <p:cNvSpPr/>
          <p:nvPr/>
        </p:nvSpPr>
        <p:spPr>
          <a:xfrm>
            <a:off x="7090560" y="6312960"/>
            <a:ext cx="4023000" cy="305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720" rIns="45720" anchor="ctr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n-US" sz="1400" b="0" i="1" strike="noStrike" spc="-1">
                <a:solidFill>
                  <a:srgbClr val="888888"/>
                </a:solidFill>
                <a:latin typeface="Calibri"/>
                <a:ea typeface="Calibri"/>
              </a:rPr>
              <a:t>Project: 101079696 — ET-PP,  2</a:t>
            </a:r>
            <a:r>
              <a:rPr lang="en-US" sz="1400" b="0" i="1" strike="noStrike" spc="-1" baseline="30000">
                <a:solidFill>
                  <a:srgbClr val="888888"/>
                </a:solidFill>
                <a:latin typeface="Calibri"/>
                <a:ea typeface="Calibri"/>
              </a:rPr>
              <a:t>nd</a:t>
            </a:r>
            <a:r>
              <a:rPr lang="en-US" sz="1400" b="0" i="1" strike="noStrike" spc="-1">
                <a:solidFill>
                  <a:srgbClr val="888888"/>
                </a:solidFill>
                <a:latin typeface="Calibri"/>
                <a:ea typeface="Calibri"/>
              </a:rPr>
              <a:t> review meeting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Google Shape;110;g34fc7864250_0_ 1"/>
          <p:cNvSpPr/>
          <p:nvPr/>
        </p:nvSpPr>
        <p:spPr>
          <a:xfrm>
            <a:off x="305280" y="6696360"/>
            <a:ext cx="11570400" cy="16200"/>
          </a:xfrm>
          <a:prstGeom prst="straightConnector1">
            <a:avLst/>
          </a:prstGeom>
          <a:noFill/>
          <a:ln w="9360">
            <a:solidFill>
              <a:srgbClr val="0000CC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28800" rIns="90000" bIns="-28800" anchor="t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Google Shape;111;g34fc7864250_0_ 1"/>
          <p:cNvSpPr/>
          <p:nvPr/>
        </p:nvSpPr>
        <p:spPr>
          <a:xfrm>
            <a:off x="305280" y="6227640"/>
            <a:ext cx="11570400" cy="30600"/>
          </a:xfrm>
          <a:prstGeom prst="straightConnector1">
            <a:avLst/>
          </a:prstGeom>
          <a:noFill/>
          <a:ln w="9360">
            <a:solidFill>
              <a:srgbClr val="0000CC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14400" rIns="90000" bIns="-14400" anchor="t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5" name="Google Shape;113;g34fc7864250_0_ 1"/>
          <p:cNvPicPr/>
          <p:nvPr/>
        </p:nvPicPr>
        <p:blipFill>
          <a:blip r:embed="rId3"/>
          <a:stretch/>
        </p:blipFill>
        <p:spPr>
          <a:xfrm>
            <a:off x="305280" y="6337080"/>
            <a:ext cx="1505520" cy="280440"/>
          </a:xfrm>
          <a:prstGeom prst="rect">
            <a:avLst/>
          </a:prstGeom>
          <a:ln w="0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333">
                <a:solidFill>
                  <a:schemeClr val="dk2"/>
                </a:solidFill>
              </a:defRPr>
            </a:lvl1pPr>
            <a:lvl2pPr lvl="1" algn="r">
              <a:buNone/>
              <a:defRPr sz="1333">
                <a:solidFill>
                  <a:schemeClr val="dk2"/>
                </a:solidFill>
              </a:defRPr>
            </a:lvl2pPr>
            <a:lvl3pPr lvl="2" algn="r">
              <a:buNone/>
              <a:defRPr sz="1333">
                <a:solidFill>
                  <a:schemeClr val="dk2"/>
                </a:solidFill>
              </a:defRPr>
            </a:lvl3pPr>
            <a:lvl4pPr lvl="3" algn="r">
              <a:buNone/>
              <a:defRPr sz="1333">
                <a:solidFill>
                  <a:schemeClr val="dk2"/>
                </a:solidFill>
              </a:defRPr>
            </a:lvl4pPr>
            <a:lvl5pPr lvl="4" algn="r">
              <a:buNone/>
              <a:defRPr sz="1333">
                <a:solidFill>
                  <a:schemeClr val="dk2"/>
                </a:solidFill>
              </a:defRPr>
            </a:lvl5pPr>
            <a:lvl6pPr lvl="5" algn="r">
              <a:buNone/>
              <a:defRPr sz="1333">
                <a:solidFill>
                  <a:schemeClr val="dk2"/>
                </a:solidFill>
              </a:defRPr>
            </a:lvl6pPr>
            <a:lvl7pPr lvl="6" algn="r">
              <a:buNone/>
              <a:defRPr sz="1333">
                <a:solidFill>
                  <a:schemeClr val="dk2"/>
                </a:solidFill>
              </a:defRPr>
            </a:lvl7pPr>
            <a:lvl8pPr lvl="7" algn="r">
              <a:buNone/>
              <a:defRPr sz="1333">
                <a:solidFill>
                  <a:schemeClr val="dk2"/>
                </a:solidFill>
              </a:defRPr>
            </a:lvl8pPr>
            <a:lvl9pPr lvl="8" algn="r">
              <a:buNone/>
              <a:defRPr sz="1333">
                <a:solidFill>
                  <a:schemeClr val="dk2"/>
                </a:solidFill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2" name="Google Shape;54;p13">
            <a:extLst>
              <a:ext uri="{FF2B5EF4-FFF2-40B4-BE49-F238E27FC236}">
                <a16:creationId xmlns:a16="http://schemas.microsoft.com/office/drawing/2014/main" id="{1EBEC625-70FD-35DC-6972-0BDB304E1248}"/>
              </a:ext>
            </a:extLst>
          </p:cNvPr>
          <p:cNvSpPr txBox="1">
            <a:spLocks/>
          </p:cNvSpPr>
          <p:nvPr userDrawn="1"/>
        </p:nvSpPr>
        <p:spPr>
          <a:xfrm>
            <a:off x="76267" y="5872200"/>
            <a:ext cx="11360800" cy="10568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160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ET-PP is a project supported by the European Commission Framework Programme </a:t>
            </a:r>
          </a:p>
          <a:p>
            <a:r>
              <a:rPr lang="en-US" sz="160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Horizon Europe Coordination and Support action under grant agreement 101079696</a:t>
            </a:r>
            <a:endParaRPr lang="en-US" sz="1867"/>
          </a:p>
        </p:txBody>
      </p:sp>
      <p:pic>
        <p:nvPicPr>
          <p:cNvPr id="3" name="Google Shape;57;p13">
            <a:extLst>
              <a:ext uri="{FF2B5EF4-FFF2-40B4-BE49-F238E27FC236}">
                <a16:creationId xmlns:a16="http://schemas.microsoft.com/office/drawing/2014/main" id="{82154658-F778-EC13-C50A-724F1F48B365}"/>
              </a:ext>
            </a:extLst>
          </p:cNvPr>
          <p:cNvPicPr preferRelativeResize="0"/>
          <p:nvPr userDrawn="1"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035158" y="5729052"/>
            <a:ext cx="1351567" cy="938433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Imagen 12" descr="Imagen que contiene dibujo&#10;&#10;Descripción generada automáticamente">
            <a:extLst>
              <a:ext uri="{FF2B5EF4-FFF2-40B4-BE49-F238E27FC236}">
                <a16:creationId xmlns:a16="http://schemas.microsoft.com/office/drawing/2014/main" id="{D3E80B63-3B8D-0F8D-0FC1-0749EF8253CA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681"/>
          <a:stretch>
            <a:fillRect/>
          </a:stretch>
        </p:blipFill>
        <p:spPr bwMode="auto">
          <a:xfrm>
            <a:off x="9744380" y="5872200"/>
            <a:ext cx="1214728" cy="644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45807883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einsteintelescope.eu/events/appec-tech-forum-cryogenics-and-vacuum-academia-meets-industry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bsbf2026.org/" TargetMode="External"/><Relationship Id="rId5" Type="http://schemas.openxmlformats.org/officeDocument/2006/relationships/hyperlink" Target="https://www.bigsciencesweden.se/calendar/activities/swedish-big-science-forum-2026/" TargetMode="External"/><Relationship Id="rId4" Type="http://schemas.openxmlformats.org/officeDocument/2006/relationships/hyperlink" Target="http://www.bsifs2025.es/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emf"/><Relationship Id="rId5" Type="http://schemas.openxmlformats.org/officeDocument/2006/relationships/package" Target="../embeddings/Microsoft_Excel_Worksheet.xlsx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61;p1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gradFill rotWithShape="0">
            <a:gsLst>
              <a:gs pos="0">
                <a:srgbClr val="D4E5F5"/>
              </a:gs>
              <a:gs pos="100000">
                <a:srgbClr val="70A4D5"/>
              </a:gs>
            </a:gsLst>
            <a:lin ang="5400000"/>
          </a:gradFill>
          <a:ln w="9360">
            <a:solidFill>
              <a:srgbClr val="4472C4"/>
            </a:solidFill>
            <a:miter/>
          </a:ln>
          <a:effectLst>
            <a:outerShdw dist="19080" dir="5400000" rotWithShape="0">
              <a:srgbClr val="000000">
                <a:alpha val="62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720" rIns="4572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454720" y="3096000"/>
            <a:ext cx="6272640" cy="2888640"/>
          </a:xfrm>
          <a:prstGeom prst="rect">
            <a:avLst/>
          </a:prstGeom>
          <a:noFill/>
          <a:ln w="0">
            <a:noFill/>
          </a:ln>
        </p:spPr>
        <p:txBody>
          <a:bodyPr lIns="45720" tIns="45720" rIns="45720" bIns="45720" anchor="b">
            <a:normAutofit fontScale="90000"/>
          </a:bodyPr>
          <a:lstStyle/>
          <a:p>
            <a:pPr indent="0" algn="ctr">
              <a:lnSpc>
                <a:spcPct val="90000"/>
              </a:lnSpc>
              <a:buNone/>
              <a:tabLst>
                <a:tab pos="0" algn="l"/>
              </a:tabLst>
            </a:pPr>
            <a:r>
              <a:rPr lang="en-US" sz="3400" b="1" strike="noStrike" spc="-1" dirty="0">
                <a:solidFill>
                  <a:srgbClr val="FFFFFF"/>
                </a:solidFill>
                <a:latin typeface="Calibri"/>
                <a:ea typeface="Calibri"/>
              </a:rPr>
              <a:t>ET-PP Annual meeting 2025</a:t>
            </a:r>
            <a:br>
              <a:rPr sz="3400" dirty="0"/>
            </a:br>
            <a:r>
              <a:rPr lang="en-US" sz="3400" b="1" strike="noStrike" spc="-1" dirty="0">
                <a:solidFill>
                  <a:srgbClr val="FFFFFF"/>
                </a:solidFill>
                <a:latin typeface="Calibri"/>
                <a:ea typeface="Calibri"/>
              </a:rPr>
              <a:t>WP7 session</a:t>
            </a:r>
            <a:br>
              <a:rPr sz="3400" dirty="0"/>
            </a:br>
            <a:br>
              <a:rPr sz="3400" dirty="0"/>
            </a:br>
            <a:r>
              <a:rPr lang="en-US" sz="3400" b="1" i="1" strike="noStrike" spc="-1" dirty="0">
                <a:solidFill>
                  <a:srgbClr val="355269"/>
                </a:solidFill>
                <a:latin typeface="Calibri"/>
                <a:ea typeface="Calibri"/>
              </a:rPr>
              <a:t>Introduction and proposed events with industry participation</a:t>
            </a:r>
            <a:br>
              <a:rPr sz="3400" dirty="0"/>
            </a:br>
            <a:r>
              <a:rPr lang="en-US" sz="3400" b="1" i="1" strike="noStrike" spc="-1" dirty="0">
                <a:solidFill>
                  <a:srgbClr val="355269"/>
                </a:solidFill>
                <a:latin typeface="Calibri"/>
                <a:ea typeface="Calibri"/>
              </a:rPr>
              <a:t> </a:t>
            </a:r>
            <a:br>
              <a:rPr sz="3400" dirty="0"/>
            </a:br>
            <a:r>
              <a:rPr lang="en-US" sz="3200" b="1" i="1" strike="noStrike" spc="-1" baseline="-8000" dirty="0">
                <a:solidFill>
                  <a:srgbClr val="FFFFFF"/>
                </a:solidFill>
                <a:latin typeface="Calibri"/>
                <a:ea typeface="Calibri"/>
              </a:rPr>
              <a:t>WP7</a:t>
            </a:r>
            <a:br>
              <a:rPr sz="3400" dirty="0"/>
            </a:b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7077600" y="6077160"/>
            <a:ext cx="4544640" cy="1147320"/>
          </a:xfrm>
          <a:prstGeom prst="rect">
            <a:avLst/>
          </a:prstGeom>
          <a:noFill/>
          <a:ln w="0">
            <a:noFill/>
          </a:ln>
        </p:spPr>
        <p:txBody>
          <a:bodyPr lIns="45720" tIns="45720" rIns="45720" bIns="45720" anchor="t">
            <a:normAutofit/>
          </a:bodyPr>
          <a:lstStyle/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500" b="0" strike="noStrike" spc="-1">
                <a:solidFill>
                  <a:srgbClr val="FFFFFF"/>
                </a:solidFill>
                <a:latin typeface="Calibri"/>
                <a:ea typeface="Calibri"/>
              </a:rPr>
              <a:t>22/07/2025</a:t>
            </a:r>
            <a:endParaRPr lang="en-US" sz="1500" b="0" strike="noStrike" spc="-1">
              <a:solidFill>
                <a:srgbClr val="000000"/>
              </a:solidFill>
              <a:latin typeface="Arial"/>
            </a:endParaRPr>
          </a:p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500" b="0" strike="noStrike" spc="-1">
                <a:solidFill>
                  <a:srgbClr val="FFFFFF"/>
                </a:solidFill>
                <a:latin typeface="Calibri"/>
                <a:ea typeface="Calibri"/>
              </a:rPr>
              <a:t>Grant agreement: Nº 101079696</a:t>
            </a:r>
            <a:endParaRPr lang="en-US" sz="15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Google Shape;64;p1"/>
          <p:cNvSpPr/>
          <p:nvPr/>
        </p:nvSpPr>
        <p:spPr>
          <a:xfrm flipH="1">
            <a:off x="0" y="0"/>
            <a:ext cx="6172560" cy="6857640"/>
          </a:xfrm>
          <a:custGeom>
            <a:avLst/>
            <a:gdLst>
              <a:gd name="textAreaLeft" fmla="*/ 360 w 6172560"/>
              <a:gd name="textAreaRight" fmla="*/ 6173280 w 6172560"/>
              <a:gd name="textAreaTop" fmla="*/ 0 h 6857640"/>
              <a:gd name="textAreaBottom" fmla="*/ 6858000 h 6857640"/>
            </a:gdLst>
            <a:ahLst/>
            <a:cxnLst/>
            <a:rect l="textAreaLeft" t="textAreaTop" r="textAreaRight" b="textAreaBottom"/>
            <a:pathLst>
              <a:path w="21600" h="21600">
                <a:moveTo>
                  <a:pt x="21600" y="0"/>
                </a:moveTo>
                <a:lnTo>
                  <a:pt x="242" y="0"/>
                </a:lnTo>
                <a:lnTo>
                  <a:pt x="123" y="841"/>
                </a:lnTo>
                <a:cubicBezTo>
                  <a:pt x="42" y="1562"/>
                  <a:pt x="0" y="2293"/>
                  <a:pt x="0" y="3033"/>
                </a:cubicBezTo>
                <a:cubicBezTo>
                  <a:pt x="0" y="10800"/>
                  <a:pt x="4591" y="17602"/>
                  <a:pt x="11464" y="21361"/>
                </a:cubicBezTo>
                <a:lnTo>
                  <a:pt x="11925" y="21600"/>
                </a:lnTo>
                <a:lnTo>
                  <a:pt x="21600" y="216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720" rIns="4572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Google Shape;65;p1"/>
          <p:cNvSpPr/>
          <p:nvPr/>
        </p:nvSpPr>
        <p:spPr>
          <a:xfrm>
            <a:off x="0" y="0"/>
            <a:ext cx="6023880" cy="6857640"/>
          </a:xfrm>
          <a:custGeom>
            <a:avLst/>
            <a:gdLst>
              <a:gd name="textAreaLeft" fmla="*/ 0 w 6023880"/>
              <a:gd name="textAreaRight" fmla="*/ 6024240 w 6023880"/>
              <a:gd name="textAreaTop" fmla="*/ 0 h 6857640"/>
              <a:gd name="textAreaBottom" fmla="*/ 6858000 h 6857640"/>
            </a:gdLst>
            <a:ahLst/>
            <a:cxn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348" y="0"/>
                </a:lnTo>
                <a:lnTo>
                  <a:pt x="21477" y="895"/>
                </a:lnTo>
                <a:cubicBezTo>
                  <a:pt x="21558" y="1598"/>
                  <a:pt x="21600" y="2311"/>
                  <a:pt x="21600" y="3033"/>
                </a:cubicBezTo>
                <a:cubicBezTo>
                  <a:pt x="21600" y="10972"/>
                  <a:pt x="16563" y="17877"/>
                  <a:pt x="9143" y="21418"/>
                </a:cubicBezTo>
                <a:lnTo>
                  <a:pt x="8738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720" rIns="4572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23" name="Google Shape;66;p1"/>
          <p:cNvPicPr/>
          <p:nvPr/>
        </p:nvPicPr>
        <p:blipFill>
          <a:blip r:embed="rId2"/>
          <a:srcRect l="15986" r="16108"/>
          <a:stretch/>
        </p:blipFill>
        <p:spPr>
          <a:xfrm>
            <a:off x="419400" y="770040"/>
            <a:ext cx="4047480" cy="3949200"/>
          </a:xfrm>
          <a:prstGeom prst="rect">
            <a:avLst/>
          </a:prstGeom>
          <a:ln w="0">
            <a:noFill/>
          </a:ln>
        </p:spPr>
      </p:pic>
      <p:sp>
        <p:nvSpPr>
          <p:cNvPr id="24" name="Google Shape;67;p1"/>
          <p:cNvSpPr/>
          <p:nvPr/>
        </p:nvSpPr>
        <p:spPr>
          <a:xfrm>
            <a:off x="419400" y="253440"/>
            <a:ext cx="5912640" cy="335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720" rIns="45720" anchor="t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n-US" sz="1600" b="1" strike="noStrike" spc="-1">
                <a:solidFill>
                  <a:srgbClr val="808080"/>
                </a:solidFill>
                <a:latin typeface="Calibri"/>
                <a:ea typeface="Calibri"/>
              </a:rPr>
              <a:t>Project: 101079696 — ET-PP — HORIZON-INFRA-2021-DEV-02</a:t>
            </a:r>
            <a:endParaRPr lang="en-US" sz="1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Google Shape;68;p1"/>
          <p:cNvSpPr/>
          <p:nvPr/>
        </p:nvSpPr>
        <p:spPr>
          <a:xfrm>
            <a:off x="419400" y="4982760"/>
            <a:ext cx="3305520" cy="61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720" rIns="45720" anchor="t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n-US" sz="1700" b="1" strike="noStrike" spc="-1">
                <a:solidFill>
                  <a:srgbClr val="808080"/>
                </a:solidFill>
                <a:latin typeface="Calibri"/>
                <a:ea typeface="Calibri"/>
              </a:rPr>
              <a:t>Horizon Europe: </a:t>
            </a:r>
            <a:endParaRPr lang="en-US" sz="17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n-US" sz="1700" b="1" strike="noStrike" spc="-1">
                <a:solidFill>
                  <a:srgbClr val="808080"/>
                </a:solidFill>
                <a:latin typeface="Calibri"/>
                <a:ea typeface="Calibri"/>
              </a:rPr>
              <a:t>Coordination and Support Actions</a:t>
            </a:r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26" name="Google Shape;69;p1"/>
          <p:cNvPicPr/>
          <p:nvPr/>
        </p:nvPicPr>
        <p:blipFill>
          <a:blip r:embed="rId3"/>
          <a:stretch/>
        </p:blipFill>
        <p:spPr>
          <a:xfrm>
            <a:off x="9169920" y="505080"/>
            <a:ext cx="2552400" cy="261000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388800" y="711360"/>
            <a:ext cx="11036520" cy="942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Computing technologies workshop (II)</a:t>
            </a:r>
          </a:p>
        </p:txBody>
      </p:sp>
      <p:sp>
        <p:nvSpPr>
          <p:cNvPr id="55" name="PlaceHolder 2"/>
          <p:cNvSpPr>
            <a:spLocks noGrp="1"/>
          </p:cNvSpPr>
          <p:nvPr>
            <p:ph/>
          </p:nvPr>
        </p:nvSpPr>
        <p:spPr>
          <a:xfrm>
            <a:off x="334080" y="1756800"/>
            <a:ext cx="10515240" cy="4327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0">
              <a:spcBef>
                <a:spcPts val="850"/>
              </a:spcBef>
              <a:buNone/>
            </a:pPr>
            <a:endParaRPr lang="en-US" sz="2200" b="0" strike="noStrike" spc="-1">
              <a:solidFill>
                <a:srgbClr val="000000"/>
              </a:solidFill>
              <a:latin typeface="Calibri"/>
            </a:endParaRPr>
          </a:p>
          <a:p>
            <a:pPr marL="432000" indent="-324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200" b="0" strike="noStrike" spc="-1">
                <a:solidFill>
                  <a:srgbClr val="000000"/>
                </a:solidFill>
                <a:latin typeface="Calibri"/>
              </a:rPr>
              <a:t>Venue and possible dates: to be defined</a:t>
            </a:r>
          </a:p>
          <a:p>
            <a:pPr marL="432000" indent="-324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200" b="0" strike="noStrike" spc="-1">
                <a:solidFill>
                  <a:srgbClr val="000000"/>
                </a:solidFill>
                <a:latin typeface="Calibri"/>
              </a:rPr>
              <a:t>Program committee to be set up</a:t>
            </a:r>
          </a:p>
          <a:p>
            <a:pPr marL="432000" indent="-324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200" b="0" strike="noStrike" spc="-1">
                <a:solidFill>
                  <a:srgbClr val="000000"/>
                </a:solidFill>
                <a:latin typeface="Calibri"/>
              </a:rPr>
              <a:t>This annual meeting can be a good opportunity to make progress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4B25A130-C59F-4449-A11C-DD639AB31AC0}" type="slidenum">
              <a:t>10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>
          <a:extLst>
            <a:ext uri="{FF2B5EF4-FFF2-40B4-BE49-F238E27FC236}">
              <a16:creationId xmlns:a16="http://schemas.microsoft.com/office/drawing/2014/main" id="{520009E4-E7A8-1219-4184-D808E28DCF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7">
            <a:extLst>
              <a:ext uri="{FF2B5EF4-FFF2-40B4-BE49-F238E27FC236}">
                <a16:creationId xmlns:a16="http://schemas.microsoft.com/office/drawing/2014/main" id="{BCF03A05-B3DF-024E-5E1A-566685DA092F}"/>
              </a:ext>
            </a:extLst>
          </p:cNvPr>
          <p:cNvSpPr txBox="1"/>
          <p:nvPr/>
        </p:nvSpPr>
        <p:spPr>
          <a:xfrm>
            <a:off x="429865" y="282323"/>
            <a:ext cx="82305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>
              <a:buClr>
                <a:srgbClr val="000000"/>
              </a:buClr>
            </a:pPr>
            <a:r>
              <a:rPr lang="en-US" sz="32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1. Past events since last meeting</a:t>
            </a:r>
            <a:endParaRPr lang="en-NL" sz="320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5" name="TextBox 2">
            <a:extLst>
              <a:ext uri="{FF2B5EF4-FFF2-40B4-BE49-F238E27FC236}">
                <a16:creationId xmlns:a16="http://schemas.microsoft.com/office/drawing/2014/main" id="{2406D57E-1D5E-0B56-D8FC-EDDBF7A7205E}"/>
              </a:ext>
            </a:extLst>
          </p:cNvPr>
          <p:cNvSpPr txBox="1"/>
          <p:nvPr/>
        </p:nvSpPr>
        <p:spPr>
          <a:xfrm>
            <a:off x="527558" y="1170487"/>
            <a:ext cx="5775271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80990" indent="-380990" defTabSz="1219170">
              <a:spcAft>
                <a:spcPts val="160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s-ES" sz="2400" kern="0" dirty="0" err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The</a:t>
            </a:r>
            <a:r>
              <a:rPr lang="es-ES" sz="24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</a:t>
            </a:r>
            <a:r>
              <a:rPr lang="es-ES" sz="2400" kern="0" dirty="0" err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main</a:t>
            </a:r>
            <a:r>
              <a:rPr lang="es-ES" sz="24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</a:t>
            </a:r>
            <a:r>
              <a:rPr lang="es-ES" sz="2400" kern="0" dirty="0" err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event</a:t>
            </a:r>
            <a:r>
              <a:rPr lang="es-ES" sz="24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</a:t>
            </a:r>
            <a:r>
              <a:rPr lang="es-ES" sz="2400" kern="0" dirty="0" err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was</a:t>
            </a:r>
            <a:r>
              <a:rPr lang="es-ES" sz="24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</a:t>
            </a:r>
            <a:r>
              <a:rPr lang="es-ES" sz="2400" b="1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BSBF2024</a:t>
            </a:r>
            <a:r>
              <a:rPr lang="es-ES" sz="24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in (Trieste, 1-4 </a:t>
            </a:r>
            <a:r>
              <a:rPr lang="es-ES" sz="2400" kern="0" dirty="0" err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October</a:t>
            </a:r>
            <a:r>
              <a:rPr lang="es-ES" sz="24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2024)</a:t>
            </a:r>
          </a:p>
          <a:p>
            <a:pPr marL="380990" lvl="6" indent="-380990" defTabSz="1219170">
              <a:spcAft>
                <a:spcPts val="160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s-ES" sz="2400" kern="0" dirty="0" err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Included</a:t>
            </a:r>
            <a:r>
              <a:rPr lang="es-ES" sz="24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</a:t>
            </a:r>
            <a:r>
              <a:rPr lang="es-ES" sz="2400" kern="0" dirty="0" err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talks</a:t>
            </a:r>
            <a:r>
              <a:rPr lang="es-ES" sz="24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</a:t>
            </a:r>
            <a:r>
              <a:rPr lang="es-ES" sz="2400" kern="0" dirty="0" err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by</a:t>
            </a:r>
            <a:r>
              <a:rPr lang="es-ES" sz="24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INAF/INFN President and </a:t>
            </a:r>
            <a:r>
              <a:rPr lang="es-ES" sz="2400" kern="0" dirty="0" err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Nikhef’s</a:t>
            </a:r>
            <a:r>
              <a:rPr lang="es-ES" sz="24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</a:t>
            </a:r>
            <a:r>
              <a:rPr lang="es-ES" sz="2400" kern="0" dirty="0" err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outgoing</a:t>
            </a:r>
            <a:r>
              <a:rPr lang="es-ES" sz="24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director</a:t>
            </a:r>
          </a:p>
          <a:p>
            <a:pPr marL="380990" lvl="6" indent="-380990" defTabSz="1219170">
              <a:spcAft>
                <a:spcPts val="160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s-ES" sz="24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1300 </a:t>
            </a:r>
            <a:r>
              <a:rPr lang="es-ES" sz="2400" kern="0" dirty="0" err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delegates</a:t>
            </a:r>
            <a:r>
              <a:rPr lang="es-ES" sz="24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</a:t>
            </a:r>
            <a:r>
              <a:rPr lang="es-ES" sz="2400" kern="0" dirty="0" err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from</a:t>
            </a:r>
            <a:r>
              <a:rPr lang="es-ES" sz="24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</a:t>
            </a:r>
            <a:r>
              <a:rPr lang="es-ES" sz="2400" kern="0" dirty="0" err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over</a:t>
            </a:r>
            <a:r>
              <a:rPr lang="es-ES" sz="24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500 </a:t>
            </a:r>
            <a:r>
              <a:rPr lang="es-ES" sz="2400" kern="0" dirty="0" err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organizations</a:t>
            </a:r>
            <a:r>
              <a:rPr lang="es-ES" sz="24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</a:t>
            </a:r>
            <a:r>
              <a:rPr lang="es-ES" sz="2400" kern="0" dirty="0" err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across</a:t>
            </a:r>
            <a:r>
              <a:rPr lang="es-ES" sz="24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32 </a:t>
            </a:r>
            <a:r>
              <a:rPr lang="es-ES" sz="2400" kern="0" dirty="0" err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countries</a:t>
            </a:r>
            <a:endParaRPr lang="es-ES" sz="240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marL="380990" lvl="6" indent="-380990" defTabSz="1219170">
              <a:spcAft>
                <a:spcPts val="160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s-ES" sz="24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245 </a:t>
            </a:r>
            <a:r>
              <a:rPr lang="es-ES" sz="2400" kern="0" dirty="0" err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exhibitions</a:t>
            </a:r>
            <a:r>
              <a:rPr lang="es-ES" sz="24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, 14 </a:t>
            </a:r>
            <a:r>
              <a:rPr lang="es-ES" sz="2400" kern="0" dirty="0" err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national</a:t>
            </a:r>
            <a:r>
              <a:rPr lang="es-ES" sz="24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</a:t>
            </a:r>
            <a:r>
              <a:rPr lang="es-ES" sz="2400" kern="0" dirty="0" err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pavillions</a:t>
            </a:r>
            <a:endParaRPr lang="es-ES" sz="240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pic>
        <p:nvPicPr>
          <p:cNvPr id="2050" name="Picture 2" descr="The photo shows a group of people experiencing the BSBF meeting in Trieste 2024 and chatting.">
            <a:extLst>
              <a:ext uri="{FF2B5EF4-FFF2-40B4-BE49-F238E27FC236}">
                <a16:creationId xmlns:a16="http://schemas.microsoft.com/office/drawing/2014/main" id="{E208B6D1-8A6B-4487-DF3F-076990AC36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1832" y="1768798"/>
            <a:ext cx="5262611" cy="2961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06974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>
          <a:extLst>
            <a:ext uri="{FF2B5EF4-FFF2-40B4-BE49-F238E27FC236}">
              <a16:creationId xmlns:a16="http://schemas.microsoft.com/office/drawing/2014/main" id="{8DE1CDC6-781C-2171-2B05-24BC4A2170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7">
            <a:extLst>
              <a:ext uri="{FF2B5EF4-FFF2-40B4-BE49-F238E27FC236}">
                <a16:creationId xmlns:a16="http://schemas.microsoft.com/office/drawing/2014/main" id="{84E48274-7195-3BCB-CB43-9A7C3985205B}"/>
              </a:ext>
            </a:extLst>
          </p:cNvPr>
          <p:cNvSpPr txBox="1"/>
          <p:nvPr/>
        </p:nvSpPr>
        <p:spPr>
          <a:xfrm>
            <a:off x="429865" y="282323"/>
            <a:ext cx="82305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>
              <a:buClr>
                <a:srgbClr val="000000"/>
              </a:buClr>
            </a:pPr>
            <a:r>
              <a:rPr lang="en-US" sz="32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2. Other events during the last year</a:t>
            </a:r>
            <a:endParaRPr lang="en-NL" sz="320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5" name="TextBox 2">
            <a:extLst>
              <a:ext uri="{FF2B5EF4-FFF2-40B4-BE49-F238E27FC236}">
                <a16:creationId xmlns:a16="http://schemas.microsoft.com/office/drawing/2014/main" id="{32090454-149B-880F-2C4C-C32A814ACAB8}"/>
              </a:ext>
            </a:extLst>
          </p:cNvPr>
          <p:cNvSpPr txBox="1"/>
          <p:nvPr/>
        </p:nvSpPr>
        <p:spPr>
          <a:xfrm>
            <a:off x="527557" y="1170488"/>
            <a:ext cx="10851643" cy="53456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80990" indent="-380990" defTabSz="1219170">
              <a:spcAft>
                <a:spcPts val="160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s-ES" sz="24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Einstein </a:t>
            </a:r>
            <a:r>
              <a:rPr lang="es-ES" sz="2400" kern="0" dirty="0" err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Telescope</a:t>
            </a:r>
            <a:r>
              <a:rPr lang="es-ES" sz="24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</a:t>
            </a:r>
            <a:r>
              <a:rPr lang="es-ES" sz="2400" kern="0" dirty="0" err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webinar</a:t>
            </a:r>
            <a:r>
              <a:rPr lang="es-ES" sz="24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(25 June, 2025). </a:t>
            </a:r>
            <a:r>
              <a:rPr lang="es-ES" sz="1867" kern="0" dirty="0" err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Organised</a:t>
            </a:r>
            <a:r>
              <a:rPr lang="es-ES" sz="1867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</a:t>
            </a:r>
            <a:r>
              <a:rPr lang="es-ES" sz="1867" kern="0" dirty="0" err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by</a:t>
            </a:r>
            <a:r>
              <a:rPr lang="es-ES" sz="1867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ET EMR. </a:t>
            </a:r>
            <a:r>
              <a:rPr lang="es-ES" sz="1867" kern="0" dirty="0" err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Focused</a:t>
            </a:r>
            <a:r>
              <a:rPr lang="es-ES" sz="1867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</a:t>
            </a:r>
            <a:r>
              <a:rPr lang="es-ES" sz="1867" kern="0" dirty="0" err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on</a:t>
            </a:r>
            <a:r>
              <a:rPr lang="es-ES" sz="1867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</a:t>
            </a:r>
            <a:r>
              <a:rPr lang="en-GB" sz="1867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developments surrounding the Einstein Telescope and heard more about the opportunities for companies from Belgium, Germany and the Netherlands</a:t>
            </a:r>
            <a:endParaRPr lang="es-ES" sz="1867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marL="380990" indent="-380990" defTabSz="1219170">
              <a:spcAft>
                <a:spcPts val="160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s-ES" sz="24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Industrial </a:t>
            </a:r>
            <a:r>
              <a:rPr lang="es-ES" sz="2400" kern="0" dirty="0" err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Opportunitiy</a:t>
            </a:r>
            <a:r>
              <a:rPr lang="es-ES" sz="24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</a:t>
            </a:r>
            <a:r>
              <a:rPr lang="es-ES" sz="2400" kern="0" dirty="0" err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Days</a:t>
            </a:r>
            <a:r>
              <a:rPr lang="es-ES" sz="24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(</a:t>
            </a:r>
            <a:r>
              <a:rPr lang="es-ES" sz="2400" kern="0" dirty="0" err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Turin</a:t>
            </a:r>
            <a:r>
              <a:rPr lang="es-ES" sz="24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, 12-13 June). </a:t>
            </a:r>
            <a:r>
              <a:rPr lang="en-US" sz="1867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One of the presentations during the IOD event was dedicated to Einstein Telescope and included an update to businesses on the status of the project and prospects for industrial involvement.</a:t>
            </a:r>
          </a:p>
          <a:p>
            <a:pPr marL="380990" indent="-380990" defTabSz="1219170">
              <a:spcAft>
                <a:spcPts val="160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4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IUVSTA workshop 102: Ultra Clean Vacuum (Delft, February 3 – 6 2025). </a:t>
            </a:r>
            <a:r>
              <a:rPr lang="es-ES" sz="1867" kern="0" dirty="0" err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Included</a:t>
            </a:r>
            <a:r>
              <a:rPr lang="es-ES" sz="1867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</a:t>
            </a:r>
            <a:r>
              <a:rPr lang="es-ES" sz="1867" kern="0" dirty="0" err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discussions</a:t>
            </a:r>
            <a:r>
              <a:rPr lang="es-ES" sz="1867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</a:t>
            </a:r>
            <a:r>
              <a:rPr lang="es-ES" sz="1867" kern="0" dirty="0" err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about</a:t>
            </a:r>
            <a:r>
              <a:rPr lang="es-ES" sz="1867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</a:t>
            </a:r>
            <a:r>
              <a:rPr lang="es-ES" sz="1867" kern="0" dirty="0" err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the</a:t>
            </a:r>
            <a:r>
              <a:rPr lang="es-ES" sz="1867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</a:t>
            </a:r>
            <a:r>
              <a:rPr lang="es-ES" sz="1867" kern="0" dirty="0" err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challenges</a:t>
            </a:r>
            <a:r>
              <a:rPr lang="es-ES" sz="1867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</a:t>
            </a:r>
            <a:r>
              <a:rPr lang="es-ES" sz="1867" kern="0" dirty="0" err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related</a:t>
            </a:r>
            <a:r>
              <a:rPr lang="es-ES" sz="1867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to </a:t>
            </a:r>
            <a:r>
              <a:rPr lang="es-ES" sz="1867" kern="0" dirty="0" err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the</a:t>
            </a:r>
            <a:r>
              <a:rPr lang="es-ES" sz="1867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</a:t>
            </a:r>
            <a:r>
              <a:rPr lang="es-ES" sz="1867" kern="0" dirty="0" err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stringent</a:t>
            </a:r>
            <a:r>
              <a:rPr lang="es-ES" sz="1867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ET </a:t>
            </a:r>
            <a:r>
              <a:rPr lang="es-ES" sz="1867" kern="0" dirty="0" err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vacuum</a:t>
            </a:r>
            <a:r>
              <a:rPr lang="es-ES" sz="1867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</a:t>
            </a:r>
            <a:r>
              <a:rPr lang="es-ES" sz="1867" kern="0" dirty="0" err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requirements</a:t>
            </a:r>
            <a:r>
              <a:rPr lang="es-ES" sz="1867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</a:t>
            </a:r>
            <a:r>
              <a:rPr lang="es-ES" sz="1867" kern="0" dirty="0" err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for</a:t>
            </a:r>
            <a:r>
              <a:rPr lang="es-ES" sz="1867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</a:t>
            </a:r>
            <a:r>
              <a:rPr lang="es-ES" sz="1867" kern="0" dirty="0" err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the</a:t>
            </a:r>
            <a:r>
              <a:rPr lang="es-ES" sz="1867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</a:t>
            </a:r>
            <a:r>
              <a:rPr lang="es-ES" sz="1867" kern="0" dirty="0" err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beam</a:t>
            </a:r>
            <a:r>
              <a:rPr lang="es-ES" sz="1867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pipe and </a:t>
            </a:r>
            <a:r>
              <a:rPr lang="es-ES" sz="1867" kern="0" dirty="0" err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mirrors</a:t>
            </a:r>
            <a:r>
              <a:rPr lang="es-ES" sz="1867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</a:t>
            </a:r>
            <a:r>
              <a:rPr lang="es-ES" sz="1867" kern="0" dirty="0" err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operating</a:t>
            </a:r>
            <a:r>
              <a:rPr lang="es-ES" sz="1867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at </a:t>
            </a:r>
            <a:r>
              <a:rPr lang="es-ES" sz="1867" kern="0" dirty="0" err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cryogenic</a:t>
            </a:r>
            <a:r>
              <a:rPr lang="es-ES" sz="1867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</a:t>
            </a:r>
            <a:r>
              <a:rPr lang="es-ES" sz="1867" kern="0" dirty="0" err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temperatures</a:t>
            </a:r>
            <a:endParaRPr lang="en-US" sz="1867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marL="380990" indent="-380990" defTabSz="1219170">
              <a:spcAft>
                <a:spcPts val="160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s-ES" sz="24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Einstein </a:t>
            </a:r>
            <a:r>
              <a:rPr lang="es-ES" sz="2400" kern="0" dirty="0" err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Telescope</a:t>
            </a:r>
            <a:r>
              <a:rPr lang="es-ES" sz="24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Project </a:t>
            </a:r>
            <a:r>
              <a:rPr lang="es-ES" sz="2400" kern="0" dirty="0" err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Seminar</a:t>
            </a:r>
            <a:r>
              <a:rPr lang="es-ES" sz="24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(</a:t>
            </a:r>
            <a:r>
              <a:rPr lang="es-ES" sz="2400" kern="0" dirty="0" err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Turin</a:t>
            </a:r>
            <a:r>
              <a:rPr lang="es-ES" sz="24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, 11 </a:t>
            </a:r>
            <a:r>
              <a:rPr lang="es-ES" sz="2400" kern="0" dirty="0" err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December</a:t>
            </a:r>
            <a:r>
              <a:rPr lang="es-ES" sz="24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2024). </a:t>
            </a:r>
            <a:r>
              <a:rPr lang="es-ES" sz="1867" kern="0" dirty="0" err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The</a:t>
            </a:r>
            <a:r>
              <a:rPr lang="es-ES" sz="1867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</a:t>
            </a:r>
            <a:r>
              <a:rPr lang="es-ES" sz="1867" kern="0" dirty="0" err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event</a:t>
            </a:r>
            <a:r>
              <a:rPr lang="es-ES" sz="1867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fo</a:t>
            </a:r>
            <a:r>
              <a:rPr lang="en-US" sz="1867" kern="0" dirty="0" err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cused</a:t>
            </a:r>
            <a:r>
              <a:rPr lang="en-US" sz="1867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on Italy’s proposal to host the site in Sardinia and also included discussions on the procurement process and the involvement of Italian companies in the construction and technological development of the infrastructure.</a:t>
            </a:r>
          </a:p>
          <a:p>
            <a:pPr marL="380990" indent="-380990" defTabSz="1219170">
              <a:spcAft>
                <a:spcPts val="160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endParaRPr lang="es-ES" sz="240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411353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>
          <a:extLst>
            <a:ext uri="{FF2B5EF4-FFF2-40B4-BE49-F238E27FC236}">
              <a16:creationId xmlns:a16="http://schemas.microsoft.com/office/drawing/2014/main" id="{65369068-073B-A72A-AC75-CB9FA252EF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7">
            <a:extLst>
              <a:ext uri="{FF2B5EF4-FFF2-40B4-BE49-F238E27FC236}">
                <a16:creationId xmlns:a16="http://schemas.microsoft.com/office/drawing/2014/main" id="{1AEB7178-0EFC-98E2-7172-AC2FF9969D25}"/>
              </a:ext>
            </a:extLst>
          </p:cNvPr>
          <p:cNvSpPr txBox="1"/>
          <p:nvPr/>
        </p:nvSpPr>
        <p:spPr>
          <a:xfrm>
            <a:off x="429865" y="282323"/>
            <a:ext cx="82305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>
              <a:buClr>
                <a:srgbClr val="000000"/>
              </a:buClr>
            </a:pPr>
            <a:r>
              <a:rPr lang="en-US" sz="32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3. Forthcoming events with ET presence</a:t>
            </a:r>
            <a:endParaRPr lang="en-NL" sz="320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5" name="TextBox 2">
            <a:extLst>
              <a:ext uri="{FF2B5EF4-FFF2-40B4-BE49-F238E27FC236}">
                <a16:creationId xmlns:a16="http://schemas.microsoft.com/office/drawing/2014/main" id="{56FA1622-B906-C3AA-6D8D-94ED99A6C1A6}"/>
              </a:ext>
            </a:extLst>
          </p:cNvPr>
          <p:cNvSpPr txBox="1"/>
          <p:nvPr/>
        </p:nvSpPr>
        <p:spPr>
          <a:xfrm>
            <a:off x="527557" y="1170487"/>
            <a:ext cx="10851643" cy="43190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80990" indent="-380990" defTabSz="1219170">
              <a:spcAft>
                <a:spcPts val="160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s-ES" sz="2667" kern="0" dirty="0">
                <a:solidFill>
                  <a:srgbClr val="000000"/>
                </a:solidFill>
                <a:latin typeface="Arial"/>
                <a:cs typeface="Arial"/>
                <a:sym typeface="Arial"/>
                <a:hlinkClick r:id="rId3"/>
              </a:rPr>
              <a:t>APPEC </a:t>
            </a:r>
            <a:r>
              <a:rPr lang="es-ES" sz="2667" kern="0" dirty="0" err="1">
                <a:solidFill>
                  <a:srgbClr val="000000"/>
                </a:solidFill>
                <a:latin typeface="Arial"/>
                <a:cs typeface="Arial"/>
                <a:sym typeface="Arial"/>
                <a:hlinkClick r:id="rId3"/>
              </a:rPr>
              <a:t>Tech</a:t>
            </a:r>
            <a:r>
              <a:rPr lang="es-ES" sz="2667" kern="0" dirty="0">
                <a:solidFill>
                  <a:srgbClr val="000000"/>
                </a:solidFill>
                <a:latin typeface="Arial"/>
                <a:cs typeface="Arial"/>
                <a:sym typeface="Arial"/>
                <a:hlinkClick r:id="rId3"/>
              </a:rPr>
              <a:t> Forum</a:t>
            </a:r>
            <a:r>
              <a:rPr lang="es-ES" sz="2667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(</a:t>
            </a:r>
            <a:r>
              <a:rPr lang="es-ES" sz="2667" kern="0" dirty="0" err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November</a:t>
            </a:r>
            <a:r>
              <a:rPr lang="es-ES" sz="2667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24-26, 2025). </a:t>
            </a:r>
            <a:r>
              <a:rPr lang="es-ES" sz="2133" kern="0" dirty="0" err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Organised</a:t>
            </a:r>
            <a:r>
              <a:rPr lang="es-ES" sz="2133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</a:t>
            </a:r>
            <a:r>
              <a:rPr lang="es-ES" sz="2133" kern="0" dirty="0" err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by</a:t>
            </a:r>
            <a:r>
              <a:rPr lang="es-ES" sz="2133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</a:t>
            </a:r>
            <a:r>
              <a:rPr lang="en-US" sz="2133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IUVSTA, Maastricht University, NIKHEF and KIT </a:t>
            </a:r>
            <a:r>
              <a:rPr lang="es-ES" sz="2133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. </a:t>
            </a:r>
            <a:r>
              <a:rPr lang="es-ES" sz="2133" kern="0" dirty="0" err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Programme</a:t>
            </a:r>
            <a:r>
              <a:rPr lang="es-ES" sz="2133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</a:t>
            </a:r>
            <a:r>
              <a:rPr lang="es-ES" sz="2133" kern="0" dirty="0" err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definition</a:t>
            </a:r>
            <a:r>
              <a:rPr lang="es-ES" sz="2133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in </a:t>
            </a:r>
            <a:r>
              <a:rPr lang="es-ES" sz="2133" kern="0" dirty="0" err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progress</a:t>
            </a:r>
            <a:r>
              <a:rPr lang="es-ES" sz="2133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, </a:t>
            </a:r>
            <a:r>
              <a:rPr lang="es-ES" sz="2133" kern="0" dirty="0" err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will</a:t>
            </a:r>
            <a:r>
              <a:rPr lang="es-ES" sz="2133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</a:t>
            </a:r>
            <a:r>
              <a:rPr lang="es-ES" sz="2133" kern="0" dirty="0" err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incljude</a:t>
            </a:r>
            <a:r>
              <a:rPr lang="es-ES" sz="2133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</a:t>
            </a:r>
            <a:r>
              <a:rPr lang="es-ES" sz="2133" kern="0" dirty="0" err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talks</a:t>
            </a:r>
            <a:r>
              <a:rPr lang="es-ES" sz="2133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</a:t>
            </a:r>
            <a:r>
              <a:rPr lang="es-ES" sz="2133" kern="0" dirty="0" err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featuring</a:t>
            </a:r>
            <a:r>
              <a:rPr lang="es-ES" sz="2133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</a:t>
            </a:r>
            <a:r>
              <a:rPr lang="es-ES" sz="2133" kern="0" dirty="0" err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the</a:t>
            </a:r>
            <a:r>
              <a:rPr lang="es-ES" sz="2133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ET. </a:t>
            </a:r>
            <a:r>
              <a:rPr lang="en-US" sz="2133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Exhibition and sponsorship options available</a:t>
            </a:r>
            <a:endParaRPr lang="es-ES" sz="2133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marL="380990" indent="-380990" defTabSz="1219170">
              <a:spcAft>
                <a:spcPts val="160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s-ES" sz="2667" kern="0" dirty="0">
                <a:solidFill>
                  <a:srgbClr val="000000"/>
                </a:solidFill>
                <a:latin typeface="Arial"/>
                <a:cs typeface="Arial"/>
                <a:sym typeface="Arial"/>
                <a:hlinkClick r:id="rId4"/>
              </a:rPr>
              <a:t>Big Science Industry Forum Spain 2025 </a:t>
            </a:r>
            <a:r>
              <a:rPr lang="es-ES" sz="2667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(Madrid, 3-4 </a:t>
            </a:r>
            <a:r>
              <a:rPr lang="es-ES" sz="2667" kern="0" dirty="0" err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December</a:t>
            </a:r>
            <a:r>
              <a:rPr lang="es-ES" sz="2667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). </a:t>
            </a:r>
            <a:r>
              <a:rPr lang="en-US" sz="2133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The ET will be featured in </a:t>
            </a:r>
            <a:r>
              <a:rPr lang="en-US" sz="2133" kern="0" dirty="0" err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Themeatic</a:t>
            </a:r>
            <a:r>
              <a:rPr lang="en-US" sz="2133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Session “Particle Physics and Study of the Universe” and in parallel one to one meetings.</a:t>
            </a:r>
          </a:p>
          <a:p>
            <a:pPr marL="380990" indent="-380990" defTabSz="1219170">
              <a:spcAft>
                <a:spcPts val="160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667" kern="0" dirty="0">
                <a:solidFill>
                  <a:srgbClr val="000000"/>
                </a:solidFill>
                <a:latin typeface="Arial"/>
                <a:cs typeface="Arial"/>
                <a:sym typeface="Arial"/>
                <a:hlinkClick r:id="rId5"/>
              </a:rPr>
              <a:t>Swedish Big Science Forum 2026 </a:t>
            </a:r>
            <a:r>
              <a:rPr lang="en-US" sz="2667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(</a:t>
            </a:r>
            <a:r>
              <a:rPr lang="en-US" sz="2667" kern="0" dirty="0" err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Lünd</a:t>
            </a:r>
            <a:r>
              <a:rPr lang="en-US" sz="2667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, 11-12 March, 2026). </a:t>
            </a:r>
            <a:r>
              <a:rPr lang="es-ES" sz="2133" kern="0" dirty="0" err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Programme</a:t>
            </a:r>
            <a:r>
              <a:rPr lang="es-ES" sz="2133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</a:t>
            </a:r>
            <a:r>
              <a:rPr lang="es-ES" sz="2133" kern="0" dirty="0" err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definition</a:t>
            </a:r>
            <a:r>
              <a:rPr lang="es-ES" sz="2133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in </a:t>
            </a:r>
            <a:r>
              <a:rPr lang="es-ES" sz="2133" kern="0" dirty="0" err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progress</a:t>
            </a:r>
            <a:r>
              <a:rPr lang="es-ES" sz="2133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. </a:t>
            </a:r>
            <a:endParaRPr lang="en-US" sz="2133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marL="380990" indent="-380990" defTabSz="1219170">
              <a:spcAft>
                <a:spcPts val="160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s-ES" sz="2667" kern="0" dirty="0">
                <a:solidFill>
                  <a:srgbClr val="000000"/>
                </a:solidFill>
                <a:latin typeface="Arial"/>
                <a:cs typeface="Arial"/>
                <a:sym typeface="Arial"/>
                <a:hlinkClick r:id="rId6"/>
              </a:rPr>
              <a:t>Big Science Business Forum 2026 </a:t>
            </a:r>
            <a:r>
              <a:rPr lang="es-ES" sz="2667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(Maastricht, </a:t>
            </a:r>
            <a:r>
              <a:rPr lang="es-ES" sz="2667" ker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27-30 Oct. </a:t>
            </a:r>
            <a:r>
              <a:rPr lang="es-ES" sz="2667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2026). </a:t>
            </a:r>
            <a:r>
              <a:rPr lang="es-ES" sz="2133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Will </a:t>
            </a:r>
            <a:r>
              <a:rPr lang="es-ES" sz="2133" kern="0" dirty="0" err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include</a:t>
            </a:r>
            <a:r>
              <a:rPr lang="es-ES" sz="2133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</a:t>
            </a:r>
            <a:r>
              <a:rPr lang="es-ES" sz="2133" kern="0" dirty="0" err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sessions</a:t>
            </a:r>
            <a:r>
              <a:rPr lang="es-ES" sz="2133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</a:t>
            </a:r>
            <a:r>
              <a:rPr lang="es-ES" sz="2133" kern="0" dirty="0" err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about</a:t>
            </a:r>
            <a:r>
              <a:rPr lang="es-ES" sz="2133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</a:t>
            </a:r>
            <a:r>
              <a:rPr lang="es-ES" sz="2133" kern="0" dirty="0" err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the</a:t>
            </a:r>
            <a:r>
              <a:rPr lang="es-ES" sz="2133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ET and </a:t>
            </a:r>
            <a:r>
              <a:rPr lang="es-ES" sz="2133" kern="0" dirty="0" err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planned</a:t>
            </a:r>
            <a:r>
              <a:rPr lang="es-ES" sz="2133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</a:t>
            </a:r>
            <a:r>
              <a:rPr lang="es-ES" sz="2133" kern="0" dirty="0" err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visits</a:t>
            </a:r>
            <a:r>
              <a:rPr lang="es-ES" sz="2133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to ET </a:t>
            </a:r>
            <a:r>
              <a:rPr lang="es-ES" sz="2133" kern="0" dirty="0" err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Pathfinder</a:t>
            </a:r>
            <a:r>
              <a:rPr lang="es-ES" sz="2133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.</a:t>
            </a:r>
            <a:endParaRPr lang="en-US" sz="2133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140205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2AE812-C979-4C12-804E-2746E2595F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Detector </a:t>
            </a:r>
            <a:r>
              <a:rPr lang="es-ES" dirty="0" err="1"/>
              <a:t>technology</a:t>
            </a:r>
            <a:r>
              <a:rPr lang="es-ES" dirty="0"/>
              <a:t> workshop </a:t>
            </a:r>
            <a:r>
              <a:rPr lang="es-ES" dirty="0" err="1"/>
              <a:t>planning</a:t>
            </a:r>
            <a:endParaRPr lang="en-NL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237600-A374-4C2C-92A8-026184B72FC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Rob van </a:t>
            </a:r>
            <a:r>
              <a:rPr lang="es-ES" dirty="0" err="1"/>
              <a:t>der</a:t>
            </a:r>
            <a:r>
              <a:rPr lang="es-ES" dirty="0"/>
              <a:t> </a:t>
            </a:r>
            <a:r>
              <a:rPr lang="es-ES" dirty="0" err="1"/>
              <a:t>Meer</a:t>
            </a:r>
            <a:r>
              <a:rPr lang="es-ES" dirty="0"/>
              <a:t>– </a:t>
            </a:r>
            <a:r>
              <a:rPr lang="es-ES" dirty="0" err="1"/>
              <a:t>Nikhef</a:t>
            </a:r>
            <a:r>
              <a:rPr lang="es-ES" dirty="0"/>
              <a:t> – WP7</a:t>
            </a:r>
          </a:p>
          <a:p>
            <a:r>
              <a:rPr lang="es-ES" dirty="0"/>
              <a:t>ET-PP anual meeting</a:t>
            </a:r>
          </a:p>
          <a:p>
            <a:r>
              <a:rPr lang="es-ES" dirty="0" err="1"/>
              <a:t>Parallel</a:t>
            </a:r>
            <a:r>
              <a:rPr lang="es-ES" dirty="0"/>
              <a:t> </a:t>
            </a:r>
            <a:r>
              <a:rPr lang="es-ES" dirty="0" err="1"/>
              <a:t>session</a:t>
            </a:r>
            <a:r>
              <a:rPr lang="es-ES" dirty="0"/>
              <a:t> WP7</a:t>
            </a:r>
          </a:p>
          <a:p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6513062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01F592-55B7-4CE0-BAD2-B381EBB08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  <a:endParaRPr lang="en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655F04-688C-40FD-B6E7-87D6226EF3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Several local R&amp;D activities, sometimes with industry.</a:t>
            </a:r>
          </a:p>
          <a:p>
            <a:r>
              <a:rPr lang="en-US" dirty="0" err="1"/>
              <a:t>Organise</a:t>
            </a:r>
            <a:r>
              <a:rPr lang="en-US" dirty="0"/>
              <a:t> workshop EU-wide to inform industry on status and challenges.</a:t>
            </a:r>
          </a:p>
          <a:p>
            <a:r>
              <a:rPr lang="en-US" dirty="0"/>
              <a:t>Why would companies travel 1000 km for such a workshop?</a:t>
            </a:r>
          </a:p>
          <a:p>
            <a:pPr lvl="1"/>
            <a:r>
              <a:rPr lang="en-US" dirty="0"/>
              <a:t>Because there is money for them there. Is it? What can we offer them?</a:t>
            </a:r>
          </a:p>
          <a:p>
            <a:pPr lvl="2"/>
            <a:r>
              <a:rPr lang="en-US" dirty="0"/>
              <a:t>EU-calls? </a:t>
            </a:r>
          </a:p>
          <a:p>
            <a:pPr lvl="2"/>
            <a:r>
              <a:rPr lang="en-US" dirty="0"/>
              <a:t>Can we streamline local calls and combine them in some way?</a:t>
            </a:r>
          </a:p>
          <a:p>
            <a:pPr lvl="1"/>
            <a:r>
              <a:rPr lang="en-US" dirty="0"/>
              <a:t>Because they can exchange ideas and discuss in depth with technicians?</a:t>
            </a:r>
          </a:p>
          <a:p>
            <a:endParaRPr lang="en-N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EFE789-8F73-4905-8F82-29BD65BDE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10000"/>
          </a:bodyPr>
          <a:lstStyle/>
          <a:p>
            <a:fld id="{D62920F8-8004-40F5-ABE9-06D5C89FB1CB}" type="slidenum">
              <a:rPr lang="en-NL" smtClean="0"/>
              <a:t>15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6538945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5C360-76A7-47FF-9D5D-D6D90DB13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R&amp;D challenges</a:t>
            </a:r>
            <a:endParaRPr lang="en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59F4E6-A6E7-4F7A-9D9E-DFF65C5EC9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Vibration damping</a:t>
            </a:r>
          </a:p>
          <a:p>
            <a:r>
              <a:rPr lang="en-US" dirty="0"/>
              <a:t>Vibration free cooling</a:t>
            </a:r>
          </a:p>
          <a:p>
            <a:r>
              <a:rPr lang="en-US" dirty="0"/>
              <a:t>Mirrors</a:t>
            </a:r>
          </a:p>
          <a:p>
            <a:r>
              <a:rPr lang="en-US" dirty="0"/>
              <a:t>Coatings</a:t>
            </a:r>
          </a:p>
          <a:p>
            <a:r>
              <a:rPr lang="en-US" dirty="0"/>
              <a:t>Lasers</a:t>
            </a:r>
          </a:p>
          <a:p>
            <a:r>
              <a:rPr lang="en-US" dirty="0"/>
              <a:t>Sensors</a:t>
            </a:r>
          </a:p>
          <a:p>
            <a:r>
              <a:rPr lang="en-US" dirty="0"/>
              <a:t>Controls</a:t>
            </a:r>
          </a:p>
          <a:p>
            <a:r>
              <a:rPr lang="en-US" dirty="0"/>
              <a:t>Etc. </a:t>
            </a:r>
            <a:r>
              <a:rPr lang="en-US" dirty="0" err="1"/>
              <a:t>etc</a:t>
            </a:r>
            <a:r>
              <a:rPr lang="en-US" dirty="0"/>
              <a:t>…</a:t>
            </a:r>
          </a:p>
          <a:p>
            <a:endParaRPr lang="en-N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A0E5F1-B512-497B-95E3-06D59D74D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10000"/>
          </a:bodyPr>
          <a:lstStyle/>
          <a:p>
            <a:fld id="{D62920F8-8004-40F5-ABE9-06D5C89FB1CB}" type="slidenum">
              <a:rPr lang="en-NL" smtClean="0"/>
              <a:t>16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6657802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1D0C0-7865-47C0-9546-BF521F687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Workshop setup</a:t>
            </a:r>
            <a:endParaRPr lang="en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2A78A8-9441-4A19-AC9C-31C417A8BD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Long workshop setting information exchange sessions 2-3 hours</a:t>
            </a:r>
          </a:p>
          <a:p>
            <a:r>
              <a:rPr lang="en-US" dirty="0"/>
              <a:t>1,5 day workshop </a:t>
            </a:r>
          </a:p>
          <a:p>
            <a:pPr lvl="1"/>
            <a:r>
              <a:rPr lang="en-US" dirty="0"/>
              <a:t>Start with network dinner</a:t>
            </a:r>
          </a:p>
          <a:p>
            <a:pPr lvl="1"/>
            <a:r>
              <a:rPr lang="en-US" dirty="0"/>
              <a:t>Early morning plenary session with pitches</a:t>
            </a:r>
          </a:p>
          <a:p>
            <a:pPr lvl="1"/>
            <a:r>
              <a:rPr lang="en-US" dirty="0"/>
              <a:t>Morning blocks 2 hours - 4 parallel sessions</a:t>
            </a:r>
          </a:p>
          <a:p>
            <a:pPr lvl="1"/>
            <a:r>
              <a:rPr lang="en-US" dirty="0"/>
              <a:t>Lunch</a:t>
            </a:r>
          </a:p>
          <a:p>
            <a:pPr lvl="1"/>
            <a:r>
              <a:rPr lang="en-US" dirty="0"/>
              <a:t>Early afternoon plenary session with conclusion of morning and pitches</a:t>
            </a:r>
          </a:p>
          <a:p>
            <a:pPr lvl="1"/>
            <a:r>
              <a:rPr lang="en-US" dirty="0"/>
              <a:t>afternoon blocks 2 hours - 4 parallel sessions</a:t>
            </a:r>
          </a:p>
          <a:p>
            <a:pPr lvl="1"/>
            <a:r>
              <a:rPr lang="en-US" dirty="0"/>
              <a:t>Closing conclusions from sessions</a:t>
            </a:r>
          </a:p>
          <a:p>
            <a:pPr lvl="1"/>
            <a:r>
              <a:rPr lang="en-US" dirty="0"/>
              <a:t>Network drinks and bites.</a:t>
            </a:r>
          </a:p>
          <a:p>
            <a:pPr lvl="1"/>
            <a:endParaRPr lang="en-N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3F19D6-020C-4C57-BCC1-FF7F80BA8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10000"/>
          </a:bodyPr>
          <a:lstStyle/>
          <a:p>
            <a:fld id="{D62920F8-8004-40F5-ABE9-06D5C89FB1CB}" type="slidenum">
              <a:rPr lang="en-NL" smtClean="0"/>
              <a:t>17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8368174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793C3A-56E4-467B-A1AB-98269B43B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Workshop preparation</a:t>
            </a:r>
            <a:endParaRPr lang="en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FC918D-FD02-4F0B-82EE-14D400E7FB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attract as much companies as possible</a:t>
            </a:r>
          </a:p>
          <a:p>
            <a:r>
              <a:rPr lang="en-US" dirty="0"/>
              <a:t>Inform them in advance. Common language is key so we have to get to know each other and understand problems and opportunities.</a:t>
            </a:r>
          </a:p>
          <a:p>
            <a:pPr lvl="1"/>
            <a:r>
              <a:rPr lang="en-US" dirty="0"/>
              <a:t>Webinars?</a:t>
            </a:r>
          </a:p>
          <a:p>
            <a:pPr lvl="2"/>
            <a:r>
              <a:rPr lang="en-US" dirty="0"/>
              <a:t>General</a:t>
            </a:r>
          </a:p>
          <a:p>
            <a:pPr lvl="2"/>
            <a:r>
              <a:rPr lang="en-US" dirty="0"/>
              <a:t>Follow-up </a:t>
            </a:r>
          </a:p>
          <a:p>
            <a:pPr lvl="1"/>
            <a:r>
              <a:rPr lang="en-US" dirty="0"/>
              <a:t>And more follow-up</a:t>
            </a:r>
          </a:p>
          <a:p>
            <a:r>
              <a:rPr lang="en-US" dirty="0"/>
              <a:t>Learn boundary conditions to participate.</a:t>
            </a:r>
          </a:p>
          <a:p>
            <a:pPr lvl="1"/>
            <a:endParaRPr lang="en-N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05E989-1065-4218-B96E-5020C90F6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10000"/>
          </a:bodyPr>
          <a:lstStyle/>
          <a:p>
            <a:fld id="{D62920F8-8004-40F5-ABE9-06D5C89FB1CB}" type="slidenum">
              <a:rPr lang="en-NL" smtClean="0"/>
              <a:t>18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0879477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62BDFB-6A72-4C8C-B095-D17F63C16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line</a:t>
            </a:r>
            <a:endParaRPr lang="en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62F6B3-80FE-48C0-B255-E0A4F8A192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Webinars – October - November</a:t>
            </a:r>
          </a:p>
          <a:p>
            <a:r>
              <a:rPr lang="en-US" dirty="0"/>
              <a:t>Follow-up – November - January</a:t>
            </a:r>
          </a:p>
          <a:p>
            <a:r>
              <a:rPr lang="en-US" dirty="0"/>
              <a:t>Workshop – March 2026</a:t>
            </a:r>
          </a:p>
          <a:p>
            <a:r>
              <a:rPr lang="en-US" dirty="0"/>
              <a:t>Follow-up – April - May</a:t>
            </a:r>
          </a:p>
          <a:p>
            <a:endParaRPr lang="en-N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09E36B-4FEA-4780-BF97-C26F3F3F1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10000"/>
          </a:bodyPr>
          <a:lstStyle/>
          <a:p>
            <a:fld id="{D62920F8-8004-40F5-ABE9-06D5C89FB1CB}" type="slidenum">
              <a:rPr lang="en-NL" smtClean="0"/>
              <a:t>19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32722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388800" y="711360"/>
            <a:ext cx="11036520" cy="942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Summary</a:t>
            </a: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334080" y="1756800"/>
            <a:ext cx="10515240" cy="4327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200" b="0" strike="noStrike" spc="-1" dirty="0">
                <a:solidFill>
                  <a:srgbClr val="000000"/>
                </a:solidFill>
                <a:latin typeface="Calibri"/>
              </a:rPr>
              <a:t>Project obligations</a:t>
            </a:r>
          </a:p>
          <a:p>
            <a:pPr marL="432000" indent="-324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200" spc="-1" dirty="0">
                <a:solidFill>
                  <a:srgbClr val="000000"/>
                </a:solidFill>
                <a:latin typeface="Calibri"/>
              </a:rPr>
              <a:t>Past industry events</a:t>
            </a:r>
          </a:p>
          <a:p>
            <a:pPr marL="432000" indent="-324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200" b="0" strike="noStrike" spc="-1" dirty="0">
                <a:solidFill>
                  <a:srgbClr val="000000"/>
                </a:solidFill>
                <a:latin typeface="Calibri"/>
              </a:rPr>
              <a:t>Planned industry events, where we need your input </a:t>
            </a:r>
          </a:p>
          <a:p>
            <a:pPr marL="432000" indent="-324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en-US" sz="22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948C1F09-2F78-4418-A763-B1BD095F23DF}" type="slidenum">
              <a:t>2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388800" y="711360"/>
            <a:ext cx="11036520" cy="942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lnSpc>
                <a:spcPct val="90000"/>
              </a:lnSpc>
              <a:buNone/>
              <a:tabLst>
                <a:tab pos="0" algn="l"/>
              </a:tabLst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  <a:ea typeface="Calibri"/>
              </a:rPr>
              <a:t>WP 7: Deliverables and milestones</a:t>
            </a:r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334080" y="1756800"/>
            <a:ext cx="10515240" cy="4327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850"/>
              </a:spcBef>
              <a:buNone/>
            </a:pPr>
            <a:endParaRPr lang="en-US" sz="22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31" name="Picture 30"/>
          <p:cNvPicPr/>
          <p:nvPr/>
        </p:nvPicPr>
        <p:blipFill>
          <a:blip r:embed="rId3"/>
          <a:stretch/>
        </p:blipFill>
        <p:spPr>
          <a:xfrm>
            <a:off x="1085760" y="4810320"/>
            <a:ext cx="7968600" cy="1409400"/>
          </a:xfrm>
          <a:prstGeom prst="rect">
            <a:avLst/>
          </a:prstGeom>
          <a:ln w="0">
            <a:noFill/>
          </a:ln>
        </p:spPr>
      </p:pic>
      <p:pic>
        <p:nvPicPr>
          <p:cNvPr id="32" name="Picture 31"/>
          <p:cNvPicPr/>
          <p:nvPr/>
        </p:nvPicPr>
        <p:blipFill>
          <a:blip r:embed="rId4"/>
          <a:stretch/>
        </p:blipFill>
        <p:spPr>
          <a:xfrm>
            <a:off x="1085760" y="3147480"/>
            <a:ext cx="4636440" cy="969120"/>
          </a:xfrm>
          <a:prstGeom prst="rect">
            <a:avLst/>
          </a:prstGeom>
          <a:ln w="0">
            <a:noFill/>
          </a:ln>
        </p:spPr>
      </p:pic>
      <p:graphicFrame>
        <p:nvGraphicFramePr>
          <p:cNvPr id="33" name="Object 32"/>
          <p:cNvGraphicFramePr/>
          <p:nvPr/>
        </p:nvGraphicFramePr>
        <p:xfrm>
          <a:off x="490320" y="1677240"/>
          <a:ext cx="10648080" cy="108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r:id="rId5" imgW="0" imgH="0" progId="Excel.Sheet.12">
                  <p:embed/>
                </p:oleObj>
              </mc:Choice>
              <mc:Fallback>
                <p:oleObj r:id="rId5" imgW="0" imgH="0" progId="Excel.Sheet.12">
                  <p:embed/>
                  <p:pic>
                    <p:nvPicPr>
                      <p:cNvPr id="34" name=""/>
                      <p:cNvPicPr/>
                      <p:nvPr/>
                    </p:nvPicPr>
                    <p:blipFill>
                      <a:blip r:embed="rId6"/>
                      <a:stretch/>
                    </p:blipFill>
                    <p:spPr>
                      <a:xfrm>
                        <a:off x="490320" y="1677240"/>
                        <a:ext cx="10648080" cy="1081800"/>
                      </a:xfrm>
                      <a:prstGeom prst="rect">
                        <a:avLst/>
                      </a:prstGeom>
                      <a:ln w="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Straight Connector 34"/>
          <p:cNvSpPr/>
          <p:nvPr/>
        </p:nvSpPr>
        <p:spPr>
          <a:xfrm>
            <a:off x="8137800" y="1510560"/>
            <a:ext cx="0" cy="1320480"/>
          </a:xfrm>
          <a:prstGeom prst="line">
            <a:avLst/>
          </a:prstGeom>
          <a:ln w="19080">
            <a:solidFill>
              <a:srgbClr val="168253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9360" tIns="54360" rIns="99360" bIns="5436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7971120" y="5082840"/>
            <a:ext cx="340560" cy="13644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894080" y="5000400"/>
            <a:ext cx="517680" cy="2790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r>
              <a:rPr lang="en-US" sz="1200" b="0" strike="noStrike" spc="-1">
                <a:solidFill>
                  <a:srgbClr val="000000"/>
                </a:solidFill>
                <a:latin typeface="Times New Roman"/>
              </a:rPr>
              <a:t>M42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856400" y="3104280"/>
            <a:ext cx="1052280" cy="1289520"/>
          </a:xfrm>
          <a:prstGeom prst="rect">
            <a:avLst/>
          </a:prstGeom>
          <a:noFill/>
          <a:ln w="0">
            <a:noFill/>
          </a:ln>
        </p:spPr>
        <p:txBody>
          <a:bodyPr wrap="none" lIns="90000" tIns="45000" rIns="90000" bIns="45000" anchor="t">
            <a:noAutofit/>
          </a:bodyPr>
          <a:lstStyle/>
          <a:p>
            <a:r>
              <a:rPr lang="en-US" sz="8800" b="0" strike="noStrike" spc="-1">
                <a:solidFill>
                  <a:srgbClr val="3FAF46"/>
                </a:solidFill>
                <a:latin typeface="Open Symbol"/>
                <a:ea typeface="Montserrat"/>
              </a:rPr>
              <a:t></a:t>
            </a:r>
            <a:endParaRPr lang="en-US" sz="8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522280" y="4716720"/>
            <a:ext cx="498600" cy="518040"/>
          </a:xfrm>
          <a:prstGeom prst="rect">
            <a:avLst/>
          </a:prstGeom>
          <a:noFill/>
          <a:ln w="0">
            <a:noFill/>
          </a:ln>
        </p:spPr>
        <p:txBody>
          <a:bodyPr wrap="none" lIns="90000" tIns="45000" rIns="90000" bIns="45000" anchor="t">
            <a:noAutofit/>
          </a:bodyPr>
          <a:lstStyle/>
          <a:p>
            <a:r>
              <a:rPr lang="en-US" sz="2600" b="0" strike="noStrike" spc="-1">
                <a:solidFill>
                  <a:srgbClr val="3FAF46"/>
                </a:solidFill>
                <a:latin typeface="Open Symbol"/>
                <a:ea typeface="Montserrat"/>
              </a:rPr>
              <a:t></a:t>
            </a:r>
            <a:endParaRPr lang="en-US" sz="2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Callout: Bent Line 39"/>
          <p:cNvSpPr/>
          <p:nvPr/>
        </p:nvSpPr>
        <p:spPr>
          <a:xfrm>
            <a:off x="9975960" y="4812840"/>
            <a:ext cx="1779480" cy="464400"/>
          </a:xfrm>
          <a:prstGeom prst="borderCallout2">
            <a:avLst>
              <a:gd name="adj1" fmla="val 18750"/>
              <a:gd name="adj2" fmla="val -8333"/>
              <a:gd name="adj3" fmla="val 70421"/>
              <a:gd name="adj4" fmla="val -14495"/>
              <a:gd name="adj5" fmla="val 155689"/>
              <a:gd name="adj6" fmla="val -88875"/>
            </a:avLst>
          </a:prstGeom>
          <a:solidFill>
            <a:srgbClr val="EEEEEE"/>
          </a:solidFill>
          <a:ln w="0"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1" strike="noStrike" spc="-1">
                <a:solidFill>
                  <a:srgbClr val="C9211E"/>
                </a:solidFill>
                <a:latin typeface="Arial"/>
              </a:rPr>
              <a:t>Document in internal review process</a:t>
            </a:r>
          </a:p>
        </p:txBody>
      </p:sp>
      <p:sp>
        <p:nvSpPr>
          <p:cNvPr id="41" name="Rectangle 40"/>
          <p:cNvSpPr/>
          <p:nvPr/>
        </p:nvSpPr>
        <p:spPr>
          <a:xfrm>
            <a:off x="7971120" y="4858200"/>
            <a:ext cx="309600" cy="15480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894080" y="4810320"/>
            <a:ext cx="517680" cy="309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r>
              <a:rPr lang="en-US" sz="1200" b="0" strike="noStrike" spc="-1">
                <a:solidFill>
                  <a:srgbClr val="000000"/>
                </a:solidFill>
                <a:latin typeface="Times New Roman"/>
              </a:rPr>
              <a:t>M11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Callout: Bent Line 42"/>
          <p:cNvSpPr/>
          <p:nvPr/>
        </p:nvSpPr>
        <p:spPr>
          <a:xfrm>
            <a:off x="9694080" y="5518440"/>
            <a:ext cx="1779480" cy="754200"/>
          </a:xfrm>
          <a:prstGeom prst="borderCallout2">
            <a:avLst>
              <a:gd name="adj1" fmla="val 18750"/>
              <a:gd name="adj2" fmla="val -8333"/>
              <a:gd name="adj3" fmla="val 32134"/>
              <a:gd name="adj4" fmla="val -12865"/>
              <a:gd name="adj5" fmla="val 51333"/>
              <a:gd name="adj6" fmla="val -73037"/>
            </a:avLst>
          </a:prstGeom>
          <a:solidFill>
            <a:srgbClr val="EEEEEE"/>
          </a:solidFill>
          <a:ln w="0"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r>
              <a:rPr lang="en-US" sz="1000" b="1" strike="noStrike" spc="-1">
                <a:solidFill>
                  <a:srgbClr val="C9211E"/>
                </a:solidFill>
                <a:latin typeface="Arial"/>
              </a:rPr>
              <a:t>We aim at producing this report earlier than anticipated  (M40)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F5A28FAB-620B-480B-B161-801BB8B42D93}" type="slidenum">
              <a:t>3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BA34FB-DE6E-4259-A57D-B658714AD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WP7.3 – Technology Transfer</a:t>
            </a:r>
            <a:endParaRPr lang="en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7DF6D1-9310-41E4-BB6E-9D1050BCEE90}"/>
              </a:ext>
            </a:extLst>
          </p:cNvPr>
          <p:cNvSpPr>
            <a:spLocks noGrp="1"/>
          </p:cNvSpPr>
          <p:nvPr>
            <p:ph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Current Deliverable Status</a:t>
            </a:r>
          </a:p>
          <a:p>
            <a:r>
              <a:rPr lang="en-US" dirty="0"/>
              <a:t>Main deliverable: "Report on TT and Intellectual property management" (M44)</a:t>
            </a:r>
          </a:p>
          <a:p>
            <a:r>
              <a:rPr lang="en-US" dirty="0"/>
              <a:t>Status: Report validated by WP 7.3 working group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Next Steps</a:t>
            </a:r>
          </a:p>
          <a:p>
            <a:pPr marL="0" indent="0">
              <a:buNone/>
            </a:pPr>
            <a:r>
              <a:rPr lang="en-US" dirty="0"/>
              <a:t>• Evaluate further technologies of interest to enhance the Report</a:t>
            </a:r>
          </a:p>
          <a:p>
            <a:pPr marL="0" indent="0">
              <a:buNone/>
            </a:pPr>
            <a:r>
              <a:rPr lang="en-US" dirty="0"/>
              <a:t>• Target release: End of 2025 (~M40)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30066024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9F7DE7-2266-4AB1-8A2F-756050312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work WP7.3</a:t>
            </a:r>
            <a:endParaRPr lang="en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AC7BFB-B27A-47DF-B679-CE1C9F59245B}"/>
              </a:ext>
            </a:extLst>
          </p:cNvPr>
          <p:cNvSpPr>
            <a:spLocks noGrp="1"/>
          </p:cNvSpPr>
          <p:nvPr>
            <p:ph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Comprehensive TT Services Framework</a:t>
            </a:r>
          </a:p>
          <a:p>
            <a:r>
              <a:rPr lang="en-US" dirty="0"/>
              <a:t>Protection and Exploitation Strategy Design</a:t>
            </a:r>
          </a:p>
          <a:p>
            <a:r>
              <a:rPr lang="en-US" dirty="0"/>
              <a:t>Advanced Market Intelligence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Case studies: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Instrumented Baffle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Looking for a second case study (several proposals)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2202064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388800" y="711360"/>
            <a:ext cx="11036520" cy="942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lnSpc>
                <a:spcPct val="90000"/>
              </a:lnSpc>
              <a:buNone/>
              <a:tabLst>
                <a:tab pos="0" algn="l"/>
              </a:tabLst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  <a:ea typeface="Calibri"/>
              </a:rPr>
              <a:t>Sustainability Workshop</a:t>
            </a:r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/>
          </p:nvPr>
        </p:nvSpPr>
        <p:spPr>
          <a:xfrm>
            <a:off x="334080" y="1756800"/>
            <a:ext cx="10515240" cy="4327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600" b="1" strike="noStrike" spc="-1">
                <a:solidFill>
                  <a:srgbClr val="C9211E"/>
                </a:solidFill>
                <a:latin typeface="Calibri"/>
              </a:rPr>
              <a:t>"The Einstein Telescope Large Underground Research Infrastructure: Environmental Challenges and Solutions for Long-Term Sustainability," </a:t>
            </a:r>
            <a:endParaRPr lang="en-US" sz="2600" b="0" strike="noStrike" spc="-1">
              <a:solidFill>
                <a:srgbClr val="000000"/>
              </a:solidFill>
              <a:latin typeface="Calibri"/>
            </a:endParaRPr>
          </a:p>
          <a:p>
            <a:pPr marL="432000" indent="0">
              <a:spcBef>
                <a:spcPts val="850"/>
              </a:spcBef>
              <a:buNone/>
            </a:pPr>
            <a:r>
              <a:rPr lang="en-US" sz="2200" b="0" i="1" strike="noStrike" spc="-1">
                <a:solidFill>
                  <a:srgbClr val="000000"/>
                </a:solidFill>
                <a:latin typeface="Calibri"/>
              </a:rPr>
              <a:t>An academia-industry workshop aiming to bring together leading experts to address sustainability challenges related to large underground scientific infrastructures, focusing on the Einstein Telescope project as a case study,</a:t>
            </a:r>
            <a:endParaRPr lang="en-US" sz="2200" b="0" strike="noStrike" spc="-1">
              <a:solidFill>
                <a:srgbClr val="000000"/>
              </a:solidFill>
              <a:latin typeface="Calibri"/>
            </a:endParaRPr>
          </a:p>
          <a:p>
            <a:pPr marL="432000" indent="-324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200" b="0" strike="noStrike" spc="-1">
                <a:solidFill>
                  <a:srgbClr val="000000"/>
                </a:solidFill>
                <a:latin typeface="Calibri"/>
              </a:rPr>
              <a:t>Organized by WP9 in cooperation with WP7, ...</a:t>
            </a:r>
          </a:p>
          <a:p>
            <a:pPr marL="432000" indent="-324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200" b="0" strike="noStrike" spc="-1">
                <a:solidFill>
                  <a:srgbClr val="000000"/>
                </a:solidFill>
                <a:latin typeface="Calibri"/>
                <a:ea typeface="Arial"/>
              </a:rPr>
              <a:t>proposed venue: </a:t>
            </a:r>
            <a:r>
              <a:rPr lang="en-US" sz="2200" b="0" strike="noStrike" spc="-1">
                <a:solidFill>
                  <a:srgbClr val="000000"/>
                </a:solidFill>
                <a:latin typeface="Calibri"/>
              </a:rPr>
              <a:t>Chiostro San Pietro in Vincoli – Sapienza University, Rome.</a:t>
            </a:r>
          </a:p>
          <a:p>
            <a:pPr marL="432000" indent="-324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200" b="0" strike="noStrike" spc="-1">
                <a:solidFill>
                  <a:srgbClr val="000000"/>
                </a:solidFill>
                <a:latin typeface="Calibri"/>
              </a:rPr>
              <a:t>1.5 days </a:t>
            </a:r>
          </a:p>
          <a:p>
            <a:pPr marL="432000" indent="-324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200" b="0" strike="noStrike" spc="-1">
                <a:solidFill>
                  <a:srgbClr val="000000"/>
                </a:solidFill>
                <a:latin typeface="Calibri"/>
              </a:rPr>
              <a:t>originally planned for Nov. 13-14 2025, but conflicting with ET collab. meeting, looking for a suitable date in Jan.- Feb. '26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A6010517-F815-4B1E-A4BC-6FA60AAE7026}" type="slidenum">
              <a:t>6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388800" y="711360"/>
            <a:ext cx="11036520" cy="942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lnSpc>
                <a:spcPct val="90000"/>
              </a:lnSpc>
              <a:buNone/>
              <a:tabLst>
                <a:tab pos="0" algn="l"/>
              </a:tabLst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  <a:ea typeface="Calibri"/>
              </a:rPr>
              <a:t>Sustainability Workshop (II)</a:t>
            </a:r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334080" y="1756800"/>
            <a:ext cx="10515240" cy="4327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0">
              <a:spcBef>
                <a:spcPts val="850"/>
              </a:spcBef>
              <a:buNone/>
            </a:pPr>
            <a:endParaRPr lang="en-US" sz="2600" b="0" strike="noStrike" spc="-1">
              <a:solidFill>
                <a:srgbClr val="000000"/>
              </a:solidFill>
              <a:latin typeface="Calibri"/>
            </a:endParaRPr>
          </a:p>
          <a:p>
            <a:pPr marL="432000" indent="-324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200" b="0" strike="noStrike" spc="-1">
                <a:solidFill>
                  <a:srgbClr val="000000"/>
                </a:solidFill>
                <a:latin typeface="Calibri"/>
              </a:rPr>
              <a:t>Tentative list of sessions:			</a:t>
            </a:r>
          </a:p>
          <a:p>
            <a:pPr marL="864000" lvl="1" indent="-324000">
              <a:spcBef>
                <a:spcPts val="850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Session 1 - Introduction</a:t>
            </a:r>
          </a:p>
          <a:p>
            <a:pPr marL="864000" lvl="1" indent="-324000">
              <a:spcBef>
                <a:spcPts val="850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Session 2 - Life cycle sustainability assessment			</a:t>
            </a:r>
          </a:p>
          <a:p>
            <a:pPr marL="864000" lvl="1" indent="-324000">
              <a:spcBef>
                <a:spcPts val="850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Session 3 - Sustainable transportation and smart energy						</a:t>
            </a:r>
          </a:p>
          <a:p>
            <a:pPr marL="864000" lvl="1" indent="-324000">
              <a:spcBef>
                <a:spcPts val="850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Session 4 - Efficient operation 					</a:t>
            </a:r>
          </a:p>
          <a:p>
            <a:pPr marL="864000" lvl="1" indent="-324000">
              <a:spcBef>
                <a:spcPts val="850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Session 5 - Solutions for underground construction (including scientific equipment)	</a:t>
            </a:r>
          </a:p>
          <a:p>
            <a:pPr marL="864000" lvl="1" indent="-324000">
              <a:spcBef>
                <a:spcPts val="850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Session 6 - Environmental and social Impact						</a:t>
            </a:r>
          </a:p>
          <a:p>
            <a:pPr marL="864000" lvl="1" indent="-324000">
              <a:spcBef>
                <a:spcPts val="850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Session 7 -</a:t>
            </a:r>
            <a:r>
              <a:rPr lang="en-US" sz="2000" b="1" strike="noStrike" spc="-1">
                <a:solidFill>
                  <a:srgbClr val="C9211E"/>
                </a:solidFill>
                <a:latin typeface="Calibri"/>
              </a:rPr>
              <a:t> Industry engagement and sustainable procurement		</a:t>
            </a:r>
            <a:endParaRPr lang="en-US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E0A591E1-8D17-4A31-9BA5-C7FCF8039F4E}" type="slidenum">
              <a:t>7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388800" y="711360"/>
            <a:ext cx="11036520" cy="942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lnSpc>
                <a:spcPct val="90000"/>
              </a:lnSpc>
              <a:buNone/>
              <a:tabLst>
                <a:tab pos="0" algn="l"/>
              </a:tabLst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  <a:ea typeface="Calibri"/>
              </a:rPr>
              <a:t>Sustainability Workshop: industry engagement</a:t>
            </a:r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334080" y="1756800"/>
            <a:ext cx="10515240" cy="4327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200" b="1" strike="noStrike" spc="-1">
                <a:solidFill>
                  <a:srgbClr val="355269"/>
                </a:solidFill>
                <a:latin typeface="Calibri"/>
              </a:rPr>
              <a:t>from industry:</a:t>
            </a:r>
            <a:r>
              <a:rPr lang="en-US" sz="2200" b="1" strike="noStrike" spc="-1">
                <a:solidFill>
                  <a:srgbClr val="C9211E"/>
                </a:solidFill>
                <a:latin typeface="Calibri"/>
              </a:rPr>
              <a:t> contributions by industry in the technical sessions</a:t>
            </a:r>
            <a:r>
              <a:rPr lang="en-US" sz="2200" b="0" strike="noStrike" spc="-1">
                <a:solidFill>
                  <a:srgbClr val="000000"/>
                </a:solidFill>
                <a:latin typeface="Calibri"/>
              </a:rPr>
              <a:t>:</a:t>
            </a:r>
          </a:p>
          <a:p>
            <a:pPr marL="864000" lvl="1" indent="-324000">
              <a:spcBef>
                <a:spcPts val="850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either invited talks by the program committee</a:t>
            </a:r>
          </a:p>
          <a:p>
            <a:pPr marL="864000" lvl="1" indent="-324000">
              <a:spcBef>
                <a:spcPts val="850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or selection via an open call, distributed also through ILOs</a:t>
            </a:r>
          </a:p>
          <a:p>
            <a:pPr marL="432000" indent="-324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200" b="1" strike="noStrike" spc="-1">
                <a:solidFill>
                  <a:srgbClr val="355269"/>
                </a:solidFill>
                <a:latin typeface="Calibri"/>
              </a:rPr>
              <a:t>to industry:</a:t>
            </a:r>
            <a:r>
              <a:rPr lang="en-US" sz="2200" b="0" strike="noStrike" spc="-1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200" b="1" strike="noStrike" spc="-1">
                <a:solidFill>
                  <a:srgbClr val="C9211E"/>
                </a:solidFill>
                <a:latin typeface="Calibri"/>
              </a:rPr>
              <a:t>Session 7 - Industry engagement and sustainable procurement</a:t>
            </a:r>
            <a:r>
              <a:rPr lang="en-US" sz="2200" b="0" strike="noStrike" spc="-1">
                <a:solidFill>
                  <a:srgbClr val="000000"/>
                </a:solidFill>
                <a:latin typeface="Calibri"/>
              </a:rPr>
              <a:t>	 </a:t>
            </a:r>
          </a:p>
          <a:p>
            <a:pPr marL="864000" lvl="1" indent="-324000">
              <a:spcBef>
                <a:spcPts val="850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~ 2h:30' </a:t>
            </a:r>
          </a:p>
          <a:p>
            <a:pPr marL="864000" lvl="1" indent="-324000">
              <a:spcBef>
                <a:spcPts val="850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talks on: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sustainable procurement  (WP7, ILO contributions)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perspective of industry engagement in the R&amp;D  phase  (WP7, ET experts)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the engagement of suppliers in the construction phase (WP7, ETO experts)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round table discussion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4D19ADDF-4128-4EB2-B8B1-73E2AF13881E}" type="slidenum">
              <a:t>8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388800" y="711360"/>
            <a:ext cx="11036520" cy="942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Computing technologies workshop (II)</a:t>
            </a:r>
          </a:p>
        </p:txBody>
      </p:sp>
      <p:sp>
        <p:nvSpPr>
          <p:cNvPr id="53" name="PlaceHolder 2"/>
          <p:cNvSpPr>
            <a:spLocks noGrp="1"/>
          </p:cNvSpPr>
          <p:nvPr>
            <p:ph/>
          </p:nvPr>
        </p:nvSpPr>
        <p:spPr>
          <a:xfrm>
            <a:off x="334080" y="1756800"/>
            <a:ext cx="10515240" cy="4327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0466" lnSpcReduction="20000"/>
          </a:bodyPr>
          <a:lstStyle/>
          <a:p>
            <a:pPr marL="432000" indent="0">
              <a:spcBef>
                <a:spcPts val="850"/>
              </a:spcBef>
              <a:buNone/>
            </a:pPr>
            <a:endParaRPr lang="en-US" sz="2200" b="0" strike="noStrike" spc="-1">
              <a:solidFill>
                <a:srgbClr val="000000"/>
              </a:solidFill>
              <a:latin typeface="Calibri"/>
            </a:endParaRPr>
          </a:p>
          <a:p>
            <a:pPr marL="432000" indent="-324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200" b="0" strike="noStrike" spc="-1">
                <a:solidFill>
                  <a:srgbClr val="000000"/>
                </a:solidFill>
                <a:latin typeface="Calibri"/>
              </a:rPr>
              <a:t>Focus: The goal is to gather experts and companies to discuss the exploitation of computing technologies to address ET challenges  and to explore opportunities for collaboration.</a:t>
            </a:r>
          </a:p>
          <a:p>
            <a:pPr marL="432000" indent="-324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200" b="0" strike="noStrike" spc="-1">
                <a:solidFill>
                  <a:srgbClr val="000000"/>
                </a:solidFill>
                <a:latin typeface="Calibri"/>
              </a:rPr>
              <a:t>Timing: Delivery of the computing model, that should clarify the ET requirements and technical challenges, is scheduled for the end of this year; the workshop could follow next year</a:t>
            </a:r>
          </a:p>
          <a:p>
            <a:pPr marL="432000" indent="-324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200" b="0" strike="noStrike" spc="-1">
                <a:solidFill>
                  <a:srgbClr val="000000"/>
                </a:solidFill>
                <a:latin typeface="Calibri"/>
              </a:rPr>
              <a:t>Topics: evolution of hardware technologies (processors, storage systems, networking), software, exploitation of artificial intelligence in view of the exploitation by ET</a:t>
            </a:r>
          </a:p>
          <a:p>
            <a:pPr marL="432000" indent="-324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200" b="0" strike="noStrike" spc="-1">
                <a:solidFill>
                  <a:srgbClr val="000000"/>
                </a:solidFill>
                <a:latin typeface="Calibri"/>
              </a:rPr>
              <a:t>ET computing experts and WP8 involvement: preliminary investigation has confirmed their interest in the workshop</a:t>
            </a:r>
          </a:p>
          <a:p>
            <a:pPr marL="432000" indent="-324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200" b="0" strike="noStrike" spc="-1">
                <a:solidFill>
                  <a:srgbClr val="000000"/>
                </a:solidFill>
                <a:latin typeface="Calibri"/>
              </a:rPr>
              <a:t>Industry involvement: </a:t>
            </a:r>
          </a:p>
          <a:p>
            <a:pPr marL="864000" lvl="1" indent="-324000">
              <a:spcBef>
                <a:spcPts val="850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engage companies working at the cutting edge of technology, particularly in processor development, to present their view of the technology evolution and how they could benefit ET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first survey to check the interest of a sample of companies carried out at the end of June was encouraging</a:t>
            </a:r>
          </a:p>
          <a:p>
            <a:pPr marL="864000" lvl="1" indent="-324000">
              <a:spcBef>
                <a:spcPts val="850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present possible opportunities of collaborations in the coming years</a:t>
            </a:r>
          </a:p>
          <a:p>
            <a:pPr marL="432000" indent="0">
              <a:spcBef>
                <a:spcPts val="850"/>
              </a:spcBef>
              <a:buNone/>
            </a:pPr>
            <a:endParaRPr lang="en-US" sz="2200" b="0" strike="noStrike" spc="-1">
              <a:solidFill>
                <a:srgbClr val="000000"/>
              </a:solidFill>
              <a:latin typeface="Calibri"/>
            </a:endParaRPr>
          </a:p>
          <a:p>
            <a:pPr marL="432000" indent="0">
              <a:spcBef>
                <a:spcPts val="850"/>
              </a:spcBef>
              <a:buNone/>
            </a:pPr>
            <a:r>
              <a:rPr lang="en-US" sz="2200" b="0" strike="noStrike" spc="-1">
                <a:solidFill>
                  <a:srgbClr val="000000"/>
                </a:solidFill>
                <a:latin typeface="Calibri"/>
              </a:rPr>
              <a:t> 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06440543-A12C-472D-B0FD-7E9223CDC606}" type="slidenum">
              <a:t>9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1745</TotalTime>
  <Words>1248</Words>
  <Application>Microsoft Office PowerPoint</Application>
  <PresentationFormat>Widescreen</PresentationFormat>
  <Paragraphs>150</Paragraphs>
  <Slides>19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33" baseType="lpstr">
      <vt:lpstr>Arial</vt:lpstr>
      <vt:lpstr>Calibri</vt:lpstr>
      <vt:lpstr>DejaVu Sans</vt:lpstr>
      <vt:lpstr>Montserrat</vt:lpstr>
      <vt:lpstr>Open Symbol</vt:lpstr>
      <vt:lpstr>Roboto</vt:lpstr>
      <vt:lpstr>Schibsted Grotesk</vt:lpstr>
      <vt:lpstr>Symbol</vt:lpstr>
      <vt:lpstr>Times New Roman</vt:lpstr>
      <vt:lpstr>Wingdings</vt:lpstr>
      <vt:lpstr>Office</vt:lpstr>
      <vt:lpstr>Office</vt:lpstr>
      <vt:lpstr>Simple Light</vt:lpstr>
      <vt:lpstr>Microsoft Excel Worksheet</vt:lpstr>
      <vt:lpstr>ET-PP Annual meeting 2025 WP7 session  Introduction and proposed events with industry participation   WP7 </vt:lpstr>
      <vt:lpstr>Summary</vt:lpstr>
      <vt:lpstr>WP 7: Deliverables and milestones</vt:lpstr>
      <vt:lpstr>WP7.3 – Technology Transfer</vt:lpstr>
      <vt:lpstr>Further work WP7.3</vt:lpstr>
      <vt:lpstr>Sustainability Workshop</vt:lpstr>
      <vt:lpstr>Sustainability Workshop (II)</vt:lpstr>
      <vt:lpstr>Sustainability Workshop: industry engagement</vt:lpstr>
      <vt:lpstr>Computing technologies workshop (II)</vt:lpstr>
      <vt:lpstr>Computing technologies workshop (II)</vt:lpstr>
      <vt:lpstr>PowerPoint Presentation</vt:lpstr>
      <vt:lpstr>PowerPoint Presentation</vt:lpstr>
      <vt:lpstr>PowerPoint Presentation</vt:lpstr>
      <vt:lpstr>Detector technology workshop planning</vt:lpstr>
      <vt:lpstr>Introduction</vt:lpstr>
      <vt:lpstr>R&amp;D challenges</vt:lpstr>
      <vt:lpstr>Workshop setup</vt:lpstr>
      <vt:lpstr>Workshop preparation</vt:lpstr>
      <vt:lpstr>Time 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ET-PP Annual meeting 2025 WP7 session  Introduction and proposed events with industry participation   WP7</dc:title>
  <dc:subject/>
  <dc:creator>Rob</dc:creator>
  <dc:description/>
  <cp:lastModifiedBy>Rob</cp:lastModifiedBy>
  <cp:revision>18</cp:revision>
  <cp:lastPrinted>2025-07-22T12:37:32Z</cp:lastPrinted>
  <dcterms:modified xsi:type="dcterms:W3CDTF">2025-07-22T13:44:40Z</dcterms:modified>
  <dc:language>it-IT</dc:language>
</cp:coreProperties>
</file>