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70" r:id="rId4"/>
    <p:sldId id="269" r:id="rId5"/>
  </p:sldIdLst>
  <p:sldSz cx="12192000" cy="6858000"/>
  <p:notesSz cx="12192000" cy="6858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8"/>
  </p:normalViewPr>
  <p:slideViewPr>
    <p:cSldViewPr>
      <p:cViewPr varScale="1">
        <p:scale>
          <a:sx n="76" d="100"/>
          <a:sy n="76" d="100"/>
        </p:scale>
        <p:origin x="216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7D5DF85-2FF1-4A3D-8F9D-CB3220047B50}" type="slidenum">
              <a:r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50363243-8740-492D-BA30-74B876ED8C46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6EB31931-211F-4C9D-97EF-D752FE67DC7F}" type="slidenum">
              <a:r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94E44641-1CA7-4611-9D00-BABCB30DFE8F}" type="slidenum">
              <a:r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6B5EA4B-F6E8-4299-BBA7-09910F81ACD4}" type="slidenum">
              <a:r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58F2015-F20D-4586-8716-2B9B3BA36CE8}" type="slidenum">
              <a:r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BB708D94-A17E-4ED4-BCA1-1FECD61F9FAB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0EE2A69-A071-4262-AE95-A8F522AEC73F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B560B0E9-01EA-4E77-A70C-BDE2ECD2212B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54294DB-6603-42F0-9414-2D2BCC96A580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8352E6C1-2CEB-4C83-98C4-FDCC82907044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EF8B5427-13F4-413B-879B-FB79C2D06E3D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 bwMode="auto"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 bwMode="auto"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lnSpc>
                <a:spcPct val="100000"/>
              </a:lnSpc>
              <a:buNone/>
              <a:defRPr lang="en-US" sz="2400" b="0" strike="noStrike" spc="-1">
                <a:latin typeface="Times New Roman"/>
              </a:defRPr>
            </a:lvl1pPr>
          </a:lstStyle>
          <a:p>
            <a:pPr>
              <a:lnSpc>
                <a:spcPct val="100000"/>
              </a:lnSpc>
              <a:buNone/>
              <a:defRPr/>
            </a:pPr>
            <a:fld id="{DF5335A2-04C9-43E8-B5FB-A820C711814D}" type="slidenum">
              <a:rPr lang="en-US" sz="2400" b="0" strike="noStrike" spc="-1">
                <a:latin typeface="Times New Roman"/>
              </a:rPr>
              <a:t>‹#›</a:t>
            </a:fld>
            <a:endParaRPr lang="en-US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pPr>
              <a:defRPr/>
            </a:pPr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 bwMode="auto">
          <a:xfrm>
            <a:off x="6573333" y="997199"/>
            <a:ext cx="5270499" cy="5400360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0" tIns="0" rIns="0" bIns="0" numCol="1" spcCol="0" rtlCol="0" fromWordArt="0" anchor="t" anchorCtr="0" forceAA="0" compatLnSpc="0">
            <a:normAutofit fontScale="95000" lnSpcReduction="11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3600" b="1" strike="noStrike" spc="-1" dirty="0">
                <a:solidFill>
                  <a:srgbClr val="2F5597"/>
                </a:solidFill>
                <a:latin typeface="Arial"/>
                <a:ea typeface="Arial"/>
              </a:rPr>
              <a:t>ET-PP Annual Meet</a:t>
            </a:r>
            <a:br>
              <a:rPr lang="en-US" sz="3600" b="1" strike="noStrike" spc="-1" dirty="0">
                <a:solidFill>
                  <a:srgbClr val="2F5597"/>
                </a:solidFill>
                <a:latin typeface="Arial"/>
                <a:ea typeface="Arial"/>
              </a:rPr>
            </a:br>
            <a:r>
              <a:rPr lang="en-US" sz="3600" b="1" strike="noStrike" spc="-1" dirty="0">
                <a:solidFill>
                  <a:srgbClr val="2F5597"/>
                </a:solidFill>
                <a:latin typeface="Arial"/>
                <a:ea typeface="Arial"/>
              </a:rPr>
              <a:t>22-24 July 2025</a:t>
            </a:r>
            <a:endParaRPr lang="en-US" sz="36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26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WP8 Computing and data model</a:t>
            </a:r>
            <a:endParaRPr lang="en-US" sz="2600" b="0" strike="noStrike" spc="0" dirty="0">
              <a:solidFill>
                <a:srgbClr val="2F5597"/>
              </a:solidFill>
              <a:latin typeface="Arial"/>
              <a:ea typeface="Arial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  <a:defRPr/>
            </a:pPr>
            <a:r>
              <a:rPr lang="en-US" sz="26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  <a:t>Parallel Session: ETO-WP6-WP8 </a:t>
            </a:r>
            <a:br>
              <a:rPr lang="en-US" sz="26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</a:br>
            <a:endParaRPr lang="en-US" sz="2600" b="0" i="0" u="none" strike="noStrike" cap="none" spc="0" dirty="0">
              <a:solidFill>
                <a:srgbClr val="2F5597"/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  <a:defRPr/>
            </a:pPr>
            <a:r>
              <a:rPr lang="en-US" sz="25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  <a:t>Computing and Data Access Policy </a:t>
            </a:r>
            <a:endParaRPr lang="en-US" sz="2500" dirty="0">
              <a:solidFill>
                <a:srgbClr val="2F5597"/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  <a:defRPr/>
            </a:pPr>
            <a:r>
              <a:rPr lang="en-US" sz="25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  <a:t>ET DMP (D6.6, D8.1, D8.2,D8.3)</a:t>
            </a:r>
            <a:br>
              <a:rPr lang="en-US" sz="3400" b="0" strike="noStrike" spc="0" dirty="0">
                <a:solidFill>
                  <a:srgbClr val="2F5597"/>
                </a:solidFill>
                <a:latin typeface="Arial"/>
                <a:ea typeface="Arial"/>
              </a:rPr>
            </a:br>
            <a:br>
              <a:rPr lang="en-US" sz="2600" b="0" strike="noStrike" spc="0" dirty="0">
                <a:solidFill>
                  <a:srgbClr val="2F5597"/>
                </a:solidFill>
                <a:latin typeface="Arial"/>
                <a:ea typeface="Arial"/>
              </a:rPr>
            </a:br>
            <a:endParaRPr lang="en-US" sz="2400" b="0" strike="noStrike" spc="-1" dirty="0">
              <a:latin typeface="Arial"/>
            </a:endParaRPr>
          </a:p>
          <a:p>
            <a:pPr>
              <a:defRPr/>
            </a:pPr>
            <a:endParaRPr dirty="0"/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24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23th July 2025</a:t>
            </a:r>
            <a:endParaRPr lang="en-US" sz="2400" b="0" strike="noStrike" spc="-1" dirty="0">
              <a:latin typeface="Arial"/>
            </a:endParaRPr>
          </a:p>
        </p:txBody>
      </p:sp>
      <p:pic>
        <p:nvPicPr>
          <p:cNvPr id="42" name="Picture 41"/>
          <p:cNvPicPr/>
          <p:nvPr/>
        </p:nvPicPr>
        <p:blipFill>
          <a:blip r:embed="rId2"/>
          <a:srcRect t="31680" b="27043"/>
          <a:stretch/>
        </p:blipFill>
        <p:spPr bwMode="auto">
          <a:xfrm>
            <a:off x="262800" y="657000"/>
            <a:ext cx="6587280" cy="5230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2382325" name="Subtitle 2"/>
          <p:cNvSpPr>
            <a:spLocks noGrp="1"/>
          </p:cNvSpPr>
          <p:nvPr>
            <p:ph type="subTitle" idx="1"/>
          </p:nvPr>
        </p:nvSpPr>
        <p:spPr bwMode="auto">
          <a:xfrm>
            <a:off x="751387" y="1946544"/>
            <a:ext cx="10964333" cy="437577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l">
              <a:defRPr/>
            </a:pPr>
            <a:r>
              <a:rPr lang="en-US" sz="2000" b="1" dirty="0">
                <a:latin typeface="+mj-lt"/>
                <a:cs typeface="Arial"/>
              </a:rPr>
              <a:t>Reviewers feedback to D8.1 about Data Access</a:t>
            </a:r>
          </a:p>
          <a:p>
            <a:pPr algn="l">
              <a:defRPr/>
            </a:pPr>
            <a:br>
              <a:rPr lang="en-US" sz="2000" b="0" i="1" u="none" strike="noStrike" cap="none" spc="0" dirty="0">
                <a:latin typeface="+mj-lt"/>
                <a:cs typeface="Arial"/>
              </a:rPr>
            </a:br>
            <a:r>
              <a:rPr lang="en-US" sz="2000" b="0" i="1" u="none" strike="noStrike" cap="none" spc="0" dirty="0">
                <a:solidFill>
                  <a:schemeClr val="accent5"/>
                </a:solidFill>
                <a:latin typeface="+mj-lt"/>
                <a:cs typeface="Arial"/>
              </a:rPr>
              <a:t>When</a:t>
            </a:r>
            <a:r>
              <a:rPr sz="2000" i="1" dirty="0">
                <a:solidFill>
                  <a:schemeClr val="accent5"/>
                </a:solidFill>
                <a:latin typeface="+mj-lt"/>
                <a:cs typeface="Arial"/>
              </a:rPr>
              <a:t> </a:t>
            </a:r>
            <a:r>
              <a:rPr lang="en-US" sz="2000" b="0" i="1" u="none" strike="noStrike" cap="none" spc="0" dirty="0">
                <a:solidFill>
                  <a:schemeClr val="accent5"/>
                </a:solidFill>
                <a:latin typeface="+mj-lt"/>
                <a:cs typeface="Arial"/>
              </a:rPr>
              <a:t>the question was posed directly during the review meeting, the consortium </a:t>
            </a:r>
            <a:r>
              <a:rPr lang="en-US" sz="2000" b="1" i="1" u="none" strike="noStrike" cap="none" spc="0" dirty="0">
                <a:solidFill>
                  <a:schemeClr val="accent5"/>
                </a:solidFill>
                <a:latin typeface="+mj-lt"/>
                <a:cs typeface="Arial"/>
              </a:rPr>
              <a:t>refused to give a clear answer on the data retention period, which is simply not acceptable</a:t>
            </a:r>
            <a:r>
              <a:rPr lang="en-US" sz="2000" i="1" spc="0" dirty="0">
                <a:solidFill>
                  <a:schemeClr val="accent5"/>
                </a:solidFill>
                <a:latin typeface="+mj-lt"/>
                <a:cs typeface="Arial"/>
              </a:rPr>
              <a:t>.</a:t>
            </a:r>
          </a:p>
          <a:p>
            <a:pPr algn="l">
              <a:defRPr/>
            </a:pPr>
            <a:endParaRPr lang="en-US" sz="2000" i="1" spc="0" dirty="0">
              <a:latin typeface="+mj-lt"/>
              <a:cs typeface="Arial"/>
            </a:endParaRPr>
          </a:p>
          <a:p>
            <a:pPr algn="l">
              <a:defRPr/>
            </a:pPr>
            <a:r>
              <a:rPr lang="en-US" sz="2000" b="0" i="1" u="none" strike="noStrike" cap="none" spc="0" dirty="0">
                <a:latin typeface="+mj-lt"/>
                <a:cs typeface="Arial"/>
              </a:rPr>
              <a:t>Plan:</a:t>
            </a:r>
          </a:p>
          <a:p>
            <a:pPr algn="l">
              <a:defRPr/>
            </a:pPr>
            <a:endParaRPr lang="en-US" sz="2000" b="0" i="1" u="none" strike="noStrike" cap="none" spc="0" dirty="0">
              <a:latin typeface="+mj-lt"/>
              <a:cs typeface="Arial"/>
            </a:endParaRPr>
          </a:p>
          <a:p>
            <a:pPr algn="l">
              <a:defRPr/>
            </a:pPr>
            <a:r>
              <a:rPr lang="en-US" sz="2000" i="1" spc="0" dirty="0">
                <a:latin typeface="+mj-lt"/>
                <a:cs typeface="Arial"/>
              </a:rPr>
              <a:t>-   Work </a:t>
            </a:r>
            <a:r>
              <a:rPr lang="en-US" sz="2000" b="1" i="1" spc="0" dirty="0">
                <a:latin typeface="+mj-lt"/>
                <a:cs typeface="Arial"/>
              </a:rPr>
              <a:t>together with WP6 </a:t>
            </a:r>
            <a:r>
              <a:rPr lang="en-US" sz="2000" i="1" spc="0" dirty="0">
                <a:latin typeface="+mj-lt"/>
                <a:cs typeface="Arial"/>
              </a:rPr>
              <a:t>who is working on forming an open committee Collaboration + ETO and prepare the </a:t>
            </a:r>
            <a:r>
              <a:rPr lang="en-US" sz="2000" b="1" i="1" spc="0" dirty="0">
                <a:latin typeface="+mj-lt"/>
                <a:cs typeface="Arial"/>
              </a:rPr>
              <a:t>data access policy document for ET</a:t>
            </a:r>
            <a:endParaRPr lang="en-US" sz="2000" b="1" i="1" u="none" strike="noStrike" cap="none" spc="0" dirty="0">
              <a:latin typeface="+mj-lt"/>
              <a:cs typeface="Arial"/>
            </a:endParaRPr>
          </a:p>
          <a:p>
            <a:pPr marL="285750" indent="-285750" algn="l">
              <a:buFontTx/>
              <a:buChar char="-"/>
              <a:defRPr/>
            </a:pPr>
            <a:r>
              <a:rPr lang="en-US" sz="2000" i="1" spc="0" dirty="0">
                <a:latin typeface="+mj-lt"/>
                <a:cs typeface="Arial"/>
              </a:rPr>
              <a:t>Work with Mario who will answer to PO with an ET-PP document</a:t>
            </a:r>
          </a:p>
          <a:p>
            <a:pPr marL="742950" lvl="1" indent="-285750">
              <a:buFontTx/>
              <a:buChar char="-"/>
              <a:defRPr/>
            </a:pPr>
            <a:r>
              <a:rPr lang="en-US" sz="2000" i="1" spc="0" dirty="0">
                <a:latin typeface="+mj-lt"/>
                <a:cs typeface="Arial"/>
              </a:rPr>
              <a:t>vocabulary and principles of open science</a:t>
            </a:r>
          </a:p>
          <a:p>
            <a:pPr marL="742950" lvl="1" indent="-285750">
              <a:buFontTx/>
              <a:buChar char="-"/>
              <a:defRPr/>
            </a:pPr>
            <a:r>
              <a:rPr lang="en-US" sz="2000" i="1" spc="0" dirty="0">
                <a:latin typeface="+mj-lt"/>
                <a:cs typeface="Arial"/>
              </a:rPr>
              <a:t>The Computing model depends on the policy and will take it into account</a:t>
            </a:r>
          </a:p>
          <a:p>
            <a:pPr marL="742950" lvl="1" indent="-285750">
              <a:buFontTx/>
              <a:buChar char="-"/>
              <a:defRPr/>
            </a:pPr>
            <a:r>
              <a:rPr lang="en-GB" sz="20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policy adopted intends to achieve the higher scientific data value, a high scientific return and consider the sustainability</a:t>
            </a:r>
            <a:r>
              <a:rPr lang="en-ES" sz="2000" dirty="0">
                <a:effectLst/>
                <a:latin typeface="+mj-lt"/>
              </a:rPr>
              <a:t> of the decision and consequent  actions.</a:t>
            </a:r>
            <a:endParaRPr lang="en-US" sz="2000" b="0" i="0" u="none" strike="noStrike" cap="none" spc="0" dirty="0">
              <a:latin typeface="+mj-lt"/>
              <a:cs typeface="Arial"/>
            </a:endParaRPr>
          </a:p>
          <a:p>
            <a:pPr algn="l">
              <a:defRPr/>
            </a:pPr>
            <a:endParaRPr lang="en-US" sz="2000" b="0" i="1" u="none" strike="noStrike" cap="none" spc="0" dirty="0">
              <a:latin typeface="+mj-lt"/>
              <a:cs typeface="Arial"/>
            </a:endParaRPr>
          </a:p>
        </p:txBody>
      </p:sp>
      <p:pic>
        <p:nvPicPr>
          <p:cNvPr id="500738369" name="Picture 500738368"/>
          <p:cNvPicPr/>
          <p:nvPr/>
        </p:nvPicPr>
        <p:blipFill>
          <a:blip r:embed="rId2"/>
          <a:srcRect t="31680" b="27043"/>
          <a:stretch/>
        </p:blipFill>
        <p:spPr bwMode="auto">
          <a:xfrm>
            <a:off x="262800" y="220680"/>
            <a:ext cx="1721520" cy="1366560"/>
          </a:xfrm>
          <a:prstGeom prst="rect">
            <a:avLst/>
          </a:prstGeom>
          <a:ln w="0">
            <a:noFill/>
          </a:ln>
        </p:spPr>
      </p:pic>
      <p:sp>
        <p:nvSpPr>
          <p:cNvPr id="1464597259" name="Rectangle 1464597258"/>
          <p:cNvSpPr/>
          <p:nvPr/>
        </p:nvSpPr>
        <p:spPr bwMode="auto">
          <a:xfrm>
            <a:off x="2124000" y="535680"/>
            <a:ext cx="7440444" cy="7679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2200" b="1" strike="noStrike" spc="0" dirty="0">
                <a:solidFill>
                  <a:srgbClr val="2F5597"/>
                </a:solidFill>
                <a:latin typeface="Arial"/>
                <a:ea typeface="DejaVu Sans"/>
              </a:rPr>
              <a:t>ET-PP WP8 D8.1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en-US" sz="2200" b="1" strike="noStrike" spc="0" dirty="0">
                <a:solidFill>
                  <a:srgbClr val="2F5597"/>
                </a:solidFill>
                <a:latin typeface="Arial"/>
                <a:ea typeface="DejaVu Sans"/>
              </a:rPr>
              <a:t>Computing and data requirements</a:t>
            </a:r>
            <a:endParaRPr lang="en-US" sz="2200" b="0" strike="noStrike" spc="0" dirty="0">
              <a:latin typeface="Arial"/>
            </a:endParaRPr>
          </a:p>
        </p:txBody>
      </p:sp>
      <p:sp>
        <p:nvSpPr>
          <p:cNvPr id="404328088" name="Rectangle 404328087"/>
          <p:cNvSpPr/>
          <p:nvPr/>
        </p:nvSpPr>
        <p:spPr bwMode="auto">
          <a:xfrm>
            <a:off x="9663840" y="6333120"/>
            <a:ext cx="2224835" cy="333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en-US" sz="1600" b="0" strike="noStrike" spc="0">
                <a:solidFill>
                  <a:srgbClr val="2F5597"/>
                </a:solidFill>
                <a:latin typeface="Arial"/>
                <a:ea typeface="Arial"/>
              </a:rPr>
              <a:t>23th July 2025</a:t>
            </a:r>
            <a:endParaRPr lang="en-US" sz="1600" b="0" strike="noStrike" spc="0">
              <a:latin typeface="Arial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DD43961A-C43D-6EF8-9110-FFBB7BDBA42E}"/>
              </a:ext>
            </a:extLst>
          </p:cNvPr>
          <p:cNvSpPr>
            <a:spLocks noGrp="1"/>
          </p:cNvSpPr>
          <p:nvPr>
            <p:ph type="subTitle"/>
          </p:nvPr>
        </p:nvSpPr>
        <p:spPr bwMode="auto">
          <a:xfrm>
            <a:off x="8917919" y="220680"/>
            <a:ext cx="3169973" cy="832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16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WP8 Computing and data model</a:t>
            </a:r>
            <a:endParaRPr lang="en-US" sz="1600" b="0" strike="noStrike" spc="0" dirty="0">
              <a:solidFill>
                <a:srgbClr val="2F5597"/>
              </a:solidFill>
              <a:latin typeface="Arial"/>
              <a:ea typeface="Arial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  <a:defRPr/>
            </a:pPr>
            <a:r>
              <a:rPr lang="en-US" sz="16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  <a:t>Parallel Session: ETO-WP6-WP8</a:t>
            </a:r>
            <a:endParaRPr lang="en-US" sz="1600" b="1" strike="noStrike" spc="0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D70EEB4-36B7-A2D5-8100-81A33B85856A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2382325" name="Subtitle 2">
            <a:extLst>
              <a:ext uri="{FF2B5EF4-FFF2-40B4-BE49-F238E27FC236}">
                <a16:creationId xmlns:a16="http://schemas.microsoft.com/office/drawing/2014/main" id="{7973252D-2034-808C-246A-A25D272AE74F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123560" y="1895915"/>
            <a:ext cx="10964333" cy="340529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l">
              <a:defRPr/>
            </a:pPr>
            <a:br>
              <a:rPr lang="en-US" sz="1800" b="0" i="1" u="none" strike="noStrike" cap="none" spc="0" dirty="0">
                <a:latin typeface="+mj-lt"/>
                <a:cs typeface="Arial"/>
              </a:rPr>
            </a:br>
            <a:endParaRPr lang="en-US" sz="1800" b="0" i="1" u="none" strike="noStrike" cap="none" spc="0" dirty="0">
              <a:latin typeface="+mj-lt"/>
              <a:cs typeface="Arial"/>
            </a:endParaRPr>
          </a:p>
        </p:txBody>
      </p:sp>
      <p:sp>
        <p:nvSpPr>
          <p:cNvPr id="381534937" name="PlaceHolder 1">
            <a:extLst>
              <a:ext uri="{FF2B5EF4-FFF2-40B4-BE49-F238E27FC236}">
                <a16:creationId xmlns:a16="http://schemas.microsoft.com/office/drawing/2014/main" id="{A081EE29-2FB8-94F4-AFD7-5D4E578D61FF}"/>
              </a:ext>
            </a:extLst>
          </p:cNvPr>
          <p:cNvSpPr>
            <a:spLocks noGrp="1"/>
          </p:cNvSpPr>
          <p:nvPr>
            <p:ph type="subTitle"/>
          </p:nvPr>
        </p:nvSpPr>
        <p:spPr bwMode="auto">
          <a:xfrm>
            <a:off x="8917919" y="220680"/>
            <a:ext cx="3169973" cy="832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16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WP8 Computing and data model</a:t>
            </a:r>
            <a:endParaRPr lang="en-US" sz="1600" b="0" strike="noStrike" spc="0" dirty="0">
              <a:solidFill>
                <a:srgbClr val="2F5597"/>
              </a:solidFill>
              <a:latin typeface="Arial"/>
              <a:ea typeface="Arial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None/>
              <a:tabLst>
                <a:tab pos="0" algn="l"/>
              </a:tabLst>
              <a:defRPr/>
            </a:pPr>
            <a:r>
              <a:rPr lang="en-US" sz="1600" b="0" i="0" u="none" strike="noStrike" cap="none" spc="0" dirty="0">
                <a:solidFill>
                  <a:srgbClr val="2F5597"/>
                </a:solidFill>
                <a:latin typeface="Arial"/>
                <a:cs typeface="Arial"/>
              </a:rPr>
              <a:t>Parallel Session: ETO-WP6-WP8</a:t>
            </a:r>
            <a:endParaRPr lang="en-US" sz="1600" b="1" strike="noStrike" spc="0" dirty="0">
              <a:latin typeface="Arial"/>
            </a:endParaRPr>
          </a:p>
        </p:txBody>
      </p:sp>
      <p:pic>
        <p:nvPicPr>
          <p:cNvPr id="500738369" name="Picture 500738368">
            <a:extLst>
              <a:ext uri="{FF2B5EF4-FFF2-40B4-BE49-F238E27FC236}">
                <a16:creationId xmlns:a16="http://schemas.microsoft.com/office/drawing/2014/main" id="{06EEFE61-E369-EEFC-A109-F1BCFB057BD2}"/>
              </a:ext>
            </a:extLst>
          </p:cNvPr>
          <p:cNvPicPr/>
          <p:nvPr/>
        </p:nvPicPr>
        <p:blipFill>
          <a:blip r:embed="rId2"/>
          <a:srcRect t="31680" b="27043"/>
          <a:stretch/>
        </p:blipFill>
        <p:spPr bwMode="auto">
          <a:xfrm>
            <a:off x="262800" y="220680"/>
            <a:ext cx="1721520" cy="1366560"/>
          </a:xfrm>
          <a:prstGeom prst="rect">
            <a:avLst/>
          </a:prstGeom>
          <a:ln w="0">
            <a:noFill/>
          </a:ln>
        </p:spPr>
      </p:pic>
      <p:sp>
        <p:nvSpPr>
          <p:cNvPr id="1464597259" name="Rectangle 1464597258">
            <a:extLst>
              <a:ext uri="{FF2B5EF4-FFF2-40B4-BE49-F238E27FC236}">
                <a16:creationId xmlns:a16="http://schemas.microsoft.com/office/drawing/2014/main" id="{469F3E2E-4233-928F-15D6-9FD77A8C897F}"/>
              </a:ext>
            </a:extLst>
          </p:cNvPr>
          <p:cNvSpPr/>
          <p:nvPr/>
        </p:nvSpPr>
        <p:spPr bwMode="auto">
          <a:xfrm>
            <a:off x="2891160" y="535680"/>
            <a:ext cx="6673284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wrap="square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3600" b="1" strike="noStrike" spc="0" dirty="0">
                <a:solidFill>
                  <a:srgbClr val="2F5597"/>
                </a:solidFill>
                <a:latin typeface="Arial"/>
                <a:ea typeface="DejaVu Sans"/>
              </a:rPr>
              <a:t>Actions</a:t>
            </a:r>
            <a:endParaRPr lang="en-US" sz="3600" b="0" strike="noStrike" spc="0" dirty="0">
              <a:latin typeface="Arial"/>
            </a:endParaRPr>
          </a:p>
        </p:txBody>
      </p:sp>
      <p:sp>
        <p:nvSpPr>
          <p:cNvPr id="404328088" name="Rectangle 404328087">
            <a:extLst>
              <a:ext uri="{FF2B5EF4-FFF2-40B4-BE49-F238E27FC236}">
                <a16:creationId xmlns:a16="http://schemas.microsoft.com/office/drawing/2014/main" id="{206776EF-1270-DE3C-E86A-4EC2076C0A0A}"/>
              </a:ext>
            </a:extLst>
          </p:cNvPr>
          <p:cNvSpPr/>
          <p:nvPr/>
        </p:nvSpPr>
        <p:spPr bwMode="auto">
          <a:xfrm>
            <a:off x="9663840" y="6333120"/>
            <a:ext cx="2224835" cy="333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en-US" sz="1600" b="0" strike="noStrike" spc="0">
                <a:solidFill>
                  <a:srgbClr val="2F5597"/>
                </a:solidFill>
                <a:latin typeface="Arial"/>
                <a:ea typeface="Arial"/>
              </a:rPr>
              <a:t>23th July 2025</a:t>
            </a:r>
            <a:endParaRPr lang="en-US" sz="1600" b="0" strike="noStrike" spc="0"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9ADB74-0E07-4699-FD1F-71D0D20D4688}"/>
              </a:ext>
            </a:extLst>
          </p:cNvPr>
          <p:cNvSpPr txBox="1"/>
          <p:nvPr/>
        </p:nvSpPr>
        <p:spPr>
          <a:xfrm>
            <a:off x="1524000" y="2150533"/>
            <a:ext cx="88852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sz="2400" b="1" i="1" dirty="0">
                <a:latin typeface="+mj-lt"/>
                <a:cs typeface="Arial"/>
              </a:rPr>
              <a:t>D</a:t>
            </a:r>
            <a:r>
              <a:rPr lang="en-US" sz="2400" b="1" i="1" u="none" strike="noStrike" cap="none" spc="0" dirty="0">
                <a:latin typeface="+mj-lt"/>
                <a:cs typeface="Arial"/>
              </a:rPr>
              <a:t>eadline for re-submitting D8.1	Sept 10, 2025</a:t>
            </a:r>
            <a:endParaRPr lang="en-US" sz="2400" b="0" i="1" u="none" strike="noStrike" cap="none" spc="0" dirty="0">
              <a:latin typeface="+mj-lt"/>
              <a:cs typeface="Arial"/>
            </a:endParaRPr>
          </a:p>
          <a:p>
            <a:pPr algn="l">
              <a:defRPr/>
            </a:pPr>
            <a:r>
              <a:rPr lang="en-US" sz="2400" b="0" i="1" u="none" strike="noStrike" cap="none" spc="0" dirty="0">
                <a:latin typeface="+mj-lt"/>
                <a:cs typeface="Arial"/>
              </a:rPr>
              <a:t>	</a:t>
            </a:r>
          </a:p>
          <a:p>
            <a:pPr algn="l">
              <a:defRPr/>
            </a:pPr>
            <a:r>
              <a:rPr lang="en-US" sz="2400" b="0" i="0" u="none" strike="noStrike" cap="none" spc="0" dirty="0">
                <a:latin typeface="+mj-lt"/>
                <a:cs typeface="Arial"/>
              </a:rPr>
              <a:t>ET Data release/retention policy.  	Committee being formed </a:t>
            </a:r>
            <a:r>
              <a:rPr lang="en-US" sz="2400" spc="0" dirty="0">
                <a:latin typeface="+mj-lt"/>
                <a:cs typeface="Arial"/>
              </a:rPr>
              <a:t>now.</a:t>
            </a:r>
          </a:p>
          <a:p>
            <a:pPr algn="l">
              <a:defRPr/>
            </a:pPr>
            <a:r>
              <a:rPr lang="en-US" sz="2400" dirty="0">
                <a:latin typeface="+mj-lt"/>
                <a:cs typeface="Arial"/>
              </a:rPr>
              <a:t>ET Computing Model D8.2		Feb 2026</a:t>
            </a:r>
            <a:endParaRPr lang="en-US" sz="2400" spc="0" dirty="0">
              <a:latin typeface="+mj-lt"/>
              <a:cs typeface="Arial"/>
            </a:endParaRPr>
          </a:p>
          <a:p>
            <a:pPr algn="l">
              <a:defRPr/>
            </a:pPr>
            <a:r>
              <a:rPr lang="en-US" sz="2400" b="0" i="0" u="none" strike="noStrike" cap="none" spc="0" dirty="0">
                <a:latin typeface="+mj-lt"/>
                <a:cs typeface="Arial"/>
              </a:rPr>
              <a:t>ET Data Management D6.6	May 2026</a:t>
            </a:r>
            <a:endParaRPr lang="en-US" sz="2400" spc="0" dirty="0">
              <a:latin typeface="+mj-lt"/>
              <a:cs typeface="Arial"/>
            </a:endParaRPr>
          </a:p>
          <a:p>
            <a:pPr algn="l">
              <a:defRPr/>
            </a:pPr>
            <a:r>
              <a:rPr lang="en-US" sz="2400" b="0" i="0" u="none" strike="noStrike" cap="none" spc="0" dirty="0">
                <a:latin typeface="+mj-lt"/>
                <a:cs typeface="Arial"/>
              </a:rPr>
              <a:t>Data Access policy D8.3		July 2026</a:t>
            </a:r>
            <a:endParaRPr lang="en-US" sz="240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938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 bwMode="auto">
          <a:xfrm>
            <a:off x="6252120" y="997200"/>
            <a:ext cx="5991840" cy="540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en-US" sz="2600" b="1" strike="noStrike" spc="-1" dirty="0">
                <a:solidFill>
                  <a:srgbClr val="2F5597"/>
                </a:solidFill>
                <a:latin typeface="Arial"/>
                <a:ea typeface="Arial"/>
              </a:rPr>
              <a:t>THANK YOU !</a:t>
            </a:r>
            <a:endParaRPr lang="en-US" sz="2600" b="0" strike="noStrike" spc="-1" dirty="0">
              <a:latin typeface="Arial"/>
            </a:endParaRPr>
          </a:p>
        </p:txBody>
      </p:sp>
      <p:pic>
        <p:nvPicPr>
          <p:cNvPr id="122" name="Picture 121"/>
          <p:cNvPicPr/>
          <p:nvPr/>
        </p:nvPicPr>
        <p:blipFill>
          <a:blip r:embed="rId2"/>
          <a:srcRect t="31680" b="27043"/>
          <a:stretch/>
        </p:blipFill>
        <p:spPr bwMode="auto">
          <a:xfrm>
            <a:off x="262800" y="657000"/>
            <a:ext cx="6587280" cy="5230800"/>
          </a:xfrm>
          <a:prstGeom prst="rect">
            <a:avLst/>
          </a:prstGeom>
          <a:ln w="0">
            <a:noFill/>
          </a:ln>
        </p:spPr>
      </p:pic>
      <p:sp>
        <p:nvSpPr>
          <p:cNvPr id="123" name="Rectangle 122"/>
          <p:cNvSpPr/>
          <p:nvPr/>
        </p:nvSpPr>
        <p:spPr bwMode="auto">
          <a:xfrm>
            <a:off x="9663840" y="6333120"/>
            <a:ext cx="222480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en-US" sz="1600" b="0" strike="noStrike" spc="-1">
                <a:solidFill>
                  <a:srgbClr val="2F5597"/>
                </a:solidFill>
                <a:latin typeface="Arial"/>
                <a:ea typeface="Arial"/>
              </a:rPr>
              <a:t>23th July 2025</a:t>
            </a:r>
            <a:endParaRPr lang="en-US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247</Words>
  <Application>Microsoft Macintosh PowerPoint</Application>
  <DocSecurity>0</DocSecurity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Nadia Tonello</cp:lastModifiedBy>
  <cp:revision>43</cp:revision>
  <dcterms:modified xsi:type="dcterms:W3CDTF">2025-07-23T09:30:37Z</dcterms:modified>
  <cp:category/>
  <dc:identifier/>
  <cp:contentStatus/>
  <dc:language>en-US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11</vt:i4>
  </property>
  <property fmtid="{D5CDD505-2E9C-101B-9397-08002B2CF9AE}" pid="4" name="PresentationFormat">
    <vt:lpwstr>Widescreen</vt:lpwstr>
  </property>
  <property fmtid="{D5CDD505-2E9C-101B-9397-08002B2CF9AE}" pid="5" name="Slides">
    <vt:i4>11</vt:i4>
  </property>
</Properties>
</file>