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3"/>
    <p:sldMasterId id="2147483649" r:id="rId4"/>
  </p:sldMasterIdLst>
  <p:notesMasterIdLst>
    <p:notesMasterId r:id="rId9"/>
  </p:notesMasterIdLst>
  <p:handoutMasterIdLst>
    <p:handoutMasterId r:id="rId10"/>
  </p:handoutMasterIdLst>
  <p:sldIdLst>
    <p:sldId id="256" r:id="rId5"/>
    <p:sldId id="259" r:id="rId6"/>
    <p:sldId id="287" r:id="rId7"/>
    <p:sldId id="288" r:id="rId8"/>
  </p:sldIdLst>
  <p:sldSz cx="13004800" cy="9753600"/>
  <p:notesSz cx="6858000" cy="9144000"/>
  <p:defaultTextStyle>
    <a:defPPr>
      <a:defRPr lang="it-IT"/>
    </a:defPPr>
    <a:lvl1pPr algn="l" defTabSz="585788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marL="457200" indent="-228600" algn="l" defTabSz="585788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marL="914400" indent="-457200" algn="l" defTabSz="585788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marL="1371600" indent="-685800" algn="l" defTabSz="585788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marL="1828800" indent="-914400" algn="l" defTabSz="585788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/>
    <p:restoredTop sz="93997"/>
  </p:normalViewPr>
  <p:slideViewPr>
    <p:cSldViewPr>
      <p:cViewPr varScale="1">
        <p:scale>
          <a:sx n="75" d="100"/>
          <a:sy n="75" d="100"/>
        </p:scale>
        <p:origin x="1192" y="16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29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B210122-C1FC-10A0-DEB5-2C9D1B344A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FD7DAC-DE9F-B11B-25F5-A240A72EA5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1B12-FC0D-CA44-90BF-1A913838CF97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4F172E-EA6A-2A15-04CF-774C8C70A1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8C6FC1-E5D2-EAF2-A5C0-F7E430AA28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68A70-1766-4445-98C9-B631B9AB6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86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F2A2840B-E928-2B0B-2EA8-799DB7C6C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42AF787-7718-7B4E-9908-91C64DF0738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>
                <a:sym typeface="Helvetica Neue" panose="02000503000000020004" pitchFamily="2" charset="0"/>
              </a:rPr>
              <a:t>Click to edit Master text styles</a:t>
            </a:r>
          </a:p>
          <a:p>
            <a:pPr lvl="1"/>
            <a:r>
              <a:rPr lang="it-IT" altLang="it-IT" noProof="0">
                <a:sym typeface="Helvetica Neue" panose="02000503000000020004" pitchFamily="2" charset="0"/>
              </a:rPr>
              <a:t>Second level</a:t>
            </a:r>
          </a:p>
          <a:p>
            <a:pPr lvl="2"/>
            <a:r>
              <a:rPr lang="it-IT" altLang="it-IT" noProof="0">
                <a:sym typeface="Helvetica Neue" panose="02000503000000020004" pitchFamily="2" charset="0"/>
              </a:rPr>
              <a:t>Third level</a:t>
            </a:r>
          </a:p>
          <a:p>
            <a:pPr lvl="3"/>
            <a:r>
              <a:rPr lang="it-IT" altLang="it-IT" noProof="0">
                <a:sym typeface="Helvetica Neue" panose="02000503000000020004" pitchFamily="2" charset="0"/>
              </a:rPr>
              <a:t>Fourth level</a:t>
            </a:r>
          </a:p>
          <a:p>
            <a:pPr lvl="4"/>
            <a:r>
              <a:rPr lang="it-IT" altLang="it-IT" noProof="0">
                <a:sym typeface="Helvetica Neue" panose="02000503000000020004" pitchFamily="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Today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,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we’d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like to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walk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you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through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the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methodology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we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propose to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deploy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and test, and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collect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your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feedback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so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we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can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validate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it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for the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next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steps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of the ET </a:t>
            </a:r>
            <a:r>
              <a:rPr lang="fr-FR" sz="2200" b="0" i="0" u="none" strike="noStrike" kern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project</a:t>
            </a:r>
            <a:r>
              <a:rPr lang="fr-FR" sz="2200" b="0" i="0" u="none" strike="noStrike" kern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75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agenda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presention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cover the </a:t>
            </a:r>
            <a:r>
              <a:rPr lang="fr-FR" dirty="0" err="1"/>
              <a:t>following</a:t>
            </a:r>
            <a:r>
              <a:rPr lang="fr-FR" dirty="0"/>
              <a:t> points, </a:t>
            </a:r>
          </a:p>
        </p:txBody>
      </p:sp>
    </p:spTree>
    <p:extLst>
      <p:ext uri="{BB962C8B-B14F-4D97-AF65-F5344CB8AC3E}">
        <p14:creationId xmlns:p14="http://schemas.microsoft.com/office/powerpoint/2010/main" val="197523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B8107-2F7A-7AC1-A3FB-88C72AD7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C089C9-8B0E-8A5D-DBCB-A70DAA89D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FB32FB-EF0A-5DD3-BDC0-63985B50C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agenda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presention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cover the </a:t>
            </a:r>
            <a:r>
              <a:rPr lang="fr-FR" dirty="0" err="1"/>
              <a:t>following</a:t>
            </a:r>
            <a:r>
              <a:rPr lang="fr-FR" dirty="0"/>
              <a:t> points, </a:t>
            </a:r>
          </a:p>
        </p:txBody>
      </p:sp>
    </p:spTree>
    <p:extLst>
      <p:ext uri="{BB962C8B-B14F-4D97-AF65-F5344CB8AC3E}">
        <p14:creationId xmlns:p14="http://schemas.microsoft.com/office/powerpoint/2010/main" val="226247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D6715-6644-2881-5637-FD4C14C2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F045F5-CDEB-D357-50EB-911541348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D85878-F08F-C6CD-B482-245304361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agenda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presention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cover the </a:t>
            </a:r>
            <a:r>
              <a:rPr lang="fr-FR" dirty="0" err="1"/>
              <a:t>following</a:t>
            </a:r>
            <a:r>
              <a:rPr lang="fr-FR" dirty="0"/>
              <a:t> points, </a:t>
            </a:r>
          </a:p>
        </p:txBody>
      </p:sp>
    </p:spTree>
    <p:extLst>
      <p:ext uri="{BB962C8B-B14F-4D97-AF65-F5344CB8AC3E}">
        <p14:creationId xmlns:p14="http://schemas.microsoft.com/office/powerpoint/2010/main" val="37007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F6A6F6-AD65-9941-AA6D-A6CB9B601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B20F5FD-EA50-544B-85C0-2C56772DA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CD8C9B-6026-9D78-DFC2-CC2719C2C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93F61-A6E0-A04C-B364-DA7460B9FC1C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993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C3A531-EE5D-7641-A518-AFE75D01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C238B3-22F9-5647-9850-02877CCAA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A7443E-0925-6646-765D-D7420A1F7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382CA-1C89-AE4B-BF42-1EE0E76EF4FB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078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DB9D627-5E77-374E-930D-A43271A97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2750" y="1408113"/>
            <a:ext cx="2800350" cy="64484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3CFC2-2085-BF42-A66D-1B2FDA8E9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0113" y="1408113"/>
            <a:ext cx="8250237" cy="6448425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C7461D-BCE8-5456-E507-E0967DCE0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0A848-9873-1C4B-A065-4E336A1BC35C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230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C1B6F-F92A-244B-86BA-20A2B9CAF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9C6DAE-FD1C-7644-9B95-1244162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7804289-EA5C-CF29-9841-EA9B792F8C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57C1-9DD8-8745-92B5-A3A20328C107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637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598E2-3B28-8E45-9B1A-0399FF67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22749F-A1F7-014A-A118-BB9E3034B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DF9F877-4AE7-AC0E-FFEF-535427914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33260-2922-7F44-903D-5582A02FFA6D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076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38C23-1CE1-AB44-8E82-694DCC59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F8DC3A-436D-D44A-AB99-C4377DB85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7AD95D6-F08B-0593-64D7-13C6C1FE5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92663-BC66-E84D-8F6E-D1EBEA2863E0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371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9DDA7-ABB4-934B-9A2E-E963560A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FA062E-BB23-C84C-B200-84A71E10B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BA73D5-C966-E645-A474-5E9610931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464C85B-F5C7-DC08-C087-95CBB9BFAD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FE001-5A15-654D-A4D7-345DE0DF3A14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6286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55F8BE-624F-9644-A2FE-EF6349A7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E5EEDA-B7DC-A54E-B7F7-8E36A8C2B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84279A-40FB-EC40-8EC7-914FA27D2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2610166-4415-E541-9FFA-EB3478F94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089BFD-331E-9548-AFC3-09AD0D83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B207E07-75F9-608E-50B8-62C3F261A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4C441-8775-FD43-ABEA-EC65A8B0ACE6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709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A7A83F-2DAD-B44D-B59E-6B476BC2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A7CBC4D-B147-73F1-C5C0-2952269A5D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5BD4E-72BC-5941-8E2E-EF60B429F9A7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7468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B6735233-B744-FC90-C4DA-0B22B7AC6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3CE17-2D0A-6B49-BE57-0393129927D6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6354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2ED280-C86B-634B-B909-6A362B53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769278-9016-4347-ACE5-D52920AFC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193206-72AC-BB4A-BD42-0584100DD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126133E-0C3A-94CD-3E9D-E47173AA8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ECC6C-CD24-6E42-9E36-BC9D254AF047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355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D5D2CD-409C-734E-87C7-544E77E6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E4BA28-F6A3-5940-AB58-4260A3AF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0574E2-61FB-29A1-3772-9042536B6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01841-2238-7143-AE8D-14970F403E01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3233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91B633-F39A-1041-9714-247D1C5A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08885BD-F39F-424A-8AB4-0FFF890E3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Helvetica Neue" panose="02000503000000020004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0AA7CA-200A-2046-BFD0-C396D2318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3E3B494-362A-A51E-DA63-F4B9B2EC6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AF2D4-88BC-CB4E-A2AB-A478CC84777A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344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5E1AB1-98E4-2543-99B6-CFAEC206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1025A3-6F7C-AD46-BBB6-95027E17C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29971BC-4C9A-BD65-B901-2473E4B6A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960D-62C4-DC47-BE47-47363EAE994E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2811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8A0787-9E6D-A149-8716-8AFFE02B8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A20EEE-84B2-F54F-A2BF-AB9D558B9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A4E7EFC-2BAA-D70C-CA37-84890EB76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97F42-031B-1A4E-ABB3-22C585618948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951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04A602-3124-584A-ABB1-F59AEB2A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820DAA-F5E4-2E4B-9507-D7B92E5A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9CEBA-B449-A2C2-D7E8-55422A074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F8319-7245-894B-8DCA-60920157A25C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381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F54FB5-5A77-4D44-9FD7-E4B7013C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2D6756-299A-B540-AA74-40E489B88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2898775"/>
            <a:ext cx="5524500" cy="4957763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7E2AA-13AD-4743-8D71-08EAF4D31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7013" y="2898775"/>
            <a:ext cx="5526087" cy="4957763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3F69F0-4E2A-30EA-DAE8-D2CF2756E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AFC05-3C85-B24A-9239-913AF4D6AA21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759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B7CCE2-5DB1-724B-88E1-4F0770A9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76F86D-1BBD-B540-B66C-8B8608405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DF13B3-5A1B-EE48-A63D-3034F6C7B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5AE5DBF-4728-014B-AC9C-403A3B7EF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E2C8548-67E5-6546-B1C1-14C3EAF09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2D9AA7E-4619-A482-E215-57BC96E68D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45F02-A46D-0840-B657-BC5D0120D6CE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333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116D4A-8173-154E-803B-4D3A2E23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ACE4F1-2336-7D79-2E52-3943D8374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2F718-DBD8-AA4F-B5F9-C9BD5529E8D6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004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E7EA35A-ED71-9C38-6C1F-C559542A0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2516E-CB2E-F14A-A7E0-D172BE1E7A25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29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7831DC-DA02-A44D-9AC1-75D7EC39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03294-EAFA-3B4C-A1BB-111CCC00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D31176-0C8A-4248-A206-1302FF9D6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3BF731-0054-19E4-3EA4-E76349FEC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7B32A-5CB1-3240-AC6E-41DA26D510B2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337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91D3E-BC6D-A54A-B91E-C7F1CE14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735ED26-A515-BF4A-86D7-125653ADF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Helvetica Neue" panose="02000503000000020004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A6DA58-C364-4E45-A20E-242D16FD6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209C6-8210-D894-8FB7-E5F4EB4FC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7F2E3-BD5E-8F47-9450-1741E595E423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69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>
            <a:extLst>
              <a:ext uri="{FF2B5EF4-FFF2-40B4-BE49-F238E27FC236}">
                <a16:creationId xmlns:a16="http://schemas.microsoft.com/office/drawing/2014/main" id="{FBA678D7-8201-2449-8BE1-9BF266D0EA6A}"/>
              </a:ext>
            </a:extLst>
          </p:cNvPr>
          <p:cNvSpPr txBox="1">
            <a:spLocks/>
          </p:cNvSpPr>
          <p:nvPr/>
        </p:nvSpPr>
        <p:spPr bwMode="auto">
          <a:xfrm>
            <a:off x="249238" y="233363"/>
            <a:ext cx="2889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93" tIns="27093" rIns="27093" bIns="27093">
            <a:spAutoFit/>
          </a:bodyPr>
          <a:lstStyle>
            <a:lvl1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80000"/>
              </a:lnSpc>
              <a:defRPr/>
            </a:pPr>
            <a:r>
              <a:rPr lang="it-IT" altLang="it-IT" sz="1200" b="0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Einstein Telescope </a:t>
            </a:r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F708D8B7-546A-5441-A34D-48421D0B43E4}"/>
              </a:ext>
            </a:extLst>
          </p:cNvPr>
          <p:cNvSpPr txBox="1">
            <a:spLocks/>
          </p:cNvSpPr>
          <p:nvPr/>
        </p:nvSpPr>
        <p:spPr bwMode="auto">
          <a:xfrm>
            <a:off x="9994900" y="220663"/>
            <a:ext cx="2727325" cy="1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4449" tIns="14449" rIns="14449" bIns="14449">
            <a:spAutoFit/>
          </a:bodyPr>
          <a:lstStyle>
            <a:lvl1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r" eaLnBrk="1">
              <a:lnSpc>
                <a:spcPct val="80000"/>
              </a:lnSpc>
              <a:defRPr/>
            </a:pPr>
            <a:r>
              <a:rPr lang="it-IT" altLang="it-IT" sz="1200" b="0" dirty="0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ET-PP </a:t>
            </a:r>
            <a:r>
              <a:rPr lang="it-IT" altLang="it-IT" sz="1200" b="0" dirty="0" err="1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Annual</a:t>
            </a:r>
            <a:r>
              <a:rPr lang="it-IT" altLang="it-IT" sz="1200" b="0" dirty="0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 Meeting </a:t>
            </a:r>
            <a:r>
              <a:rPr lang="it-IT" altLang="it-IT" sz="1200" b="0" dirty="0" err="1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Barcelona</a:t>
            </a:r>
            <a:r>
              <a:rPr lang="it-IT" altLang="it-IT" sz="1200" b="0" dirty="0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 2025</a:t>
            </a:r>
          </a:p>
        </p:txBody>
      </p:sp>
      <p:sp>
        <p:nvSpPr>
          <p:cNvPr id="1028" name="Line 3">
            <a:extLst>
              <a:ext uri="{FF2B5EF4-FFF2-40B4-BE49-F238E27FC236}">
                <a16:creationId xmlns:a16="http://schemas.microsoft.com/office/drawing/2014/main" id="{CF92086C-970D-1162-E339-6CBC2EC13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461963"/>
            <a:ext cx="124650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C369F160-579F-F12C-9AF4-399E884F2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209550"/>
            <a:ext cx="124650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D6ADF22-2782-D34E-B993-180283ED61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2471401" y="9206367"/>
            <a:ext cx="2365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27093" tIns="27093" rIns="27093" bIns="27093" numCol="1" anchor="t" anchorCtr="0" compatLnSpc="1">
            <a:prstTxWarp prst="textNoShape">
              <a:avLst/>
            </a:prstTxWarp>
          </a:bodyPr>
          <a:lstStyle>
            <a:lvl1pPr algn="ctr" eaLnBrk="1">
              <a:defRPr sz="1200" b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  <a:sym typeface="Helvetica Neue Light" panose="02000403000000020004" pitchFamily="2" charset="0"/>
              </a:defRPr>
            </a:lvl1pPr>
          </a:lstStyle>
          <a:p>
            <a:fld id="{51BF08A7-49F0-2142-A925-C119573F0BCE}" type="slidenum">
              <a:rPr lang="it-IT" altLang="it-IT"/>
              <a:pPr/>
              <a:t>‹N°›</a:t>
            </a:fld>
            <a:endParaRPr lang="it-IT" altLang="it-IT"/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id="{6098E9BD-CB03-A38D-3185-9052661C3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9553575"/>
            <a:ext cx="124650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id="{F9A5F666-72AA-C22D-42E9-74EB0C614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9118600"/>
            <a:ext cx="124650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9D9ABD87-A894-914B-9077-35F6434704F6}"/>
              </a:ext>
            </a:extLst>
          </p:cNvPr>
          <p:cNvSpPr txBox="1">
            <a:spLocks/>
          </p:cNvSpPr>
          <p:nvPr/>
        </p:nvSpPr>
        <p:spPr bwMode="auto">
          <a:xfrm>
            <a:off x="2354263" y="9304338"/>
            <a:ext cx="1463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093" tIns="27093" rIns="27093" bIns="27093">
            <a:spAutoFit/>
          </a:bodyPr>
          <a:lstStyle>
            <a:lvl1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230188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80000"/>
              </a:lnSpc>
              <a:defRPr/>
            </a:pPr>
            <a:r>
              <a:rPr lang="it-IT" altLang="it-IT" sz="1200" b="0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Prof. Albert Einstein</a:t>
            </a:r>
          </a:p>
        </p:txBody>
      </p:sp>
      <p:pic>
        <p:nvPicPr>
          <p:cNvPr id="1034" name="Picture 9" descr="12_ET_horizontal_RGB SMALL Black.pdf">
            <a:extLst>
              <a:ext uri="{FF2B5EF4-FFF2-40B4-BE49-F238E27FC236}">
                <a16:creationId xmlns:a16="http://schemas.microsoft.com/office/drawing/2014/main" id="{7F50FE18-BD60-6C53-C624-CCAF801B79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193213"/>
            <a:ext cx="142398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5" name="Rectangle 10">
            <a:extLst>
              <a:ext uri="{FF2B5EF4-FFF2-40B4-BE49-F238E27FC236}">
                <a16:creationId xmlns:a16="http://schemas.microsoft.com/office/drawing/2014/main" id="{0DC91283-9591-E9A4-F56D-A79AC1A2AD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0113" y="1408113"/>
            <a:ext cx="112029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093" tIns="27093" rIns="27093" bIns="27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>
                <a:sym typeface="Helvetica Neue Medium" panose="02000503000000020004" pitchFamily="2" charset="0"/>
              </a:rPr>
              <a:t>Click to edit Master title style</a:t>
            </a:r>
          </a:p>
        </p:txBody>
      </p:sp>
      <p:sp>
        <p:nvSpPr>
          <p:cNvPr id="1036" name="Rectangle 11">
            <a:extLst>
              <a:ext uri="{FF2B5EF4-FFF2-40B4-BE49-F238E27FC236}">
                <a16:creationId xmlns:a16="http://schemas.microsoft.com/office/drawing/2014/main" id="{1F232A0D-9416-5BB8-5ACE-FC554F380B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00113" y="2898775"/>
            <a:ext cx="11202987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093" tIns="27093" rIns="27093" bIns="27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>
                <a:sym typeface="Helvetica Neue" panose="02000503000000020004" pitchFamily="2" charset="0"/>
              </a:rPr>
              <a:t>Click to edit Master text styles</a:t>
            </a:r>
          </a:p>
          <a:p>
            <a:pPr lvl="1"/>
            <a:r>
              <a:rPr lang="it-IT" altLang="it-IT">
                <a:sym typeface="Helvetica Neue" panose="02000503000000020004" pitchFamily="2" charset="0"/>
              </a:rPr>
              <a:t>Second level</a:t>
            </a:r>
          </a:p>
          <a:p>
            <a:pPr lvl="2"/>
            <a:r>
              <a:rPr lang="it-IT" altLang="it-IT">
                <a:sym typeface="Helvetica Neue" panose="02000503000000020004" pitchFamily="2" charset="0"/>
              </a:rPr>
              <a:t>Third level</a:t>
            </a:r>
          </a:p>
          <a:p>
            <a:pPr lvl="3"/>
            <a:r>
              <a:rPr lang="it-IT" altLang="it-IT">
                <a:sym typeface="Helvetica Neue" panose="02000503000000020004" pitchFamily="2" charset="0"/>
              </a:rPr>
              <a:t>Fourth level</a:t>
            </a:r>
          </a:p>
          <a:p>
            <a:pPr lvl="4"/>
            <a:r>
              <a:rPr lang="it-IT" altLang="it-IT">
                <a:sym typeface="Helvetica Neue" panose="02000503000000020004" pitchFamily="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585788" rtl="0" eaLnBrk="0" fontAlgn="base" hangingPunct="0">
        <a:spcBef>
          <a:spcPct val="0"/>
        </a:spcBef>
        <a:spcAft>
          <a:spcPct val="0"/>
        </a:spcAft>
        <a:defRPr sz="7800" kern="1200">
          <a:solidFill>
            <a:srgbClr val="000000"/>
          </a:solidFill>
          <a:latin typeface="+mj-lt"/>
          <a:ea typeface="+mj-ea"/>
          <a:cs typeface="+mj-cs"/>
          <a:sym typeface="Helvetica Neue Medium" panose="02000503000000020004" pitchFamily="2" charset="0"/>
        </a:defRPr>
      </a:lvl1pPr>
      <a:lvl2pPr algn="ctr" defTabSz="585788" rtl="0" eaLnBrk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2pPr>
      <a:lvl3pPr algn="ctr" defTabSz="585788" rtl="0" eaLnBrk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3pPr>
      <a:lvl4pPr algn="ctr" defTabSz="585788" rtl="0" eaLnBrk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4pPr>
      <a:lvl5pPr algn="ctr" defTabSz="585788" rtl="0" eaLnBrk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5pPr>
      <a:lvl6pPr marL="457200" algn="ctr" defTabSz="585788" rtl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6pPr>
      <a:lvl7pPr marL="914400" algn="ctr" defTabSz="585788" rtl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7pPr>
      <a:lvl8pPr marL="1371600" algn="ctr" defTabSz="585788" rtl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8pPr>
      <a:lvl9pPr marL="1828800" algn="ctr" defTabSz="585788" rtl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9pPr>
    </p:titleStyle>
    <p:bodyStyle>
      <a:lvl1pPr marL="449263" indent="-449263" algn="l" defTabSz="585788" rtl="0" eaLnBrk="0" fontAlgn="base" hangingPunct="0">
        <a:spcBef>
          <a:spcPts val="4100"/>
        </a:spcBef>
        <a:spcAft>
          <a:spcPct val="0"/>
        </a:spcAft>
        <a:buSzPct val="125000"/>
        <a:buChar char="•"/>
        <a:defRPr sz="3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1084263" indent="-449263" algn="l" defTabSz="585788" rtl="0" eaLnBrk="0" fontAlgn="base" hangingPunct="0">
        <a:spcBef>
          <a:spcPts val="4100"/>
        </a:spcBef>
        <a:spcAft>
          <a:spcPct val="0"/>
        </a:spcAft>
        <a:buSzPct val="125000"/>
        <a:buChar char="•"/>
        <a:defRPr sz="3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1719263" indent="-449263" algn="l" defTabSz="585788" rtl="0" eaLnBrk="0" fontAlgn="base" hangingPunct="0">
        <a:spcBef>
          <a:spcPts val="4100"/>
        </a:spcBef>
        <a:spcAft>
          <a:spcPct val="0"/>
        </a:spcAft>
        <a:buSzPct val="125000"/>
        <a:buChar char="•"/>
        <a:defRPr sz="3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2354263" indent="-449263" algn="l" defTabSz="585788" rtl="0" eaLnBrk="0" fontAlgn="base" hangingPunct="0">
        <a:spcBef>
          <a:spcPts val="4100"/>
        </a:spcBef>
        <a:spcAft>
          <a:spcPct val="0"/>
        </a:spcAft>
        <a:buSzPct val="125000"/>
        <a:buChar char="•"/>
        <a:defRPr sz="3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2989263" indent="-449263" algn="l" defTabSz="585788" rtl="0" eaLnBrk="0" fontAlgn="base" hangingPunct="0">
        <a:spcBef>
          <a:spcPts val="4100"/>
        </a:spcBef>
        <a:spcAft>
          <a:spcPct val="0"/>
        </a:spcAft>
        <a:buSzPct val="125000"/>
        <a:buChar char="•"/>
        <a:defRPr sz="3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BF4DD32E-0DCD-904B-DC99-CAD5F0DF8BC5}"/>
              </a:ext>
            </a:extLst>
          </p:cNvPr>
          <p:cNvGrpSpPr>
            <a:grpSpLocks/>
          </p:cNvGrpSpPr>
          <p:nvPr/>
        </p:nvGrpSpPr>
        <p:grpSpPr bwMode="auto">
          <a:xfrm>
            <a:off x="242889" y="219075"/>
            <a:ext cx="12479336" cy="10290175"/>
            <a:chOff x="0" y="0"/>
            <a:chExt cx="12479189" cy="10290503"/>
          </a:xfrm>
        </p:grpSpPr>
        <p:pic>
          <p:nvPicPr>
            <p:cNvPr id="2052" name="Picture 2" descr="12_b_ET_horizontal_RGB SMALL.pdf">
              <a:extLst>
                <a:ext uri="{FF2B5EF4-FFF2-40B4-BE49-F238E27FC236}">
                  <a16:creationId xmlns:a16="http://schemas.microsoft.com/office/drawing/2014/main" id="{05E2F488-DECF-5FAB-D1BB-3DF72DDCF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" y="8945981"/>
              <a:ext cx="1423764" cy="27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3" name="Line 3">
              <a:extLst>
                <a:ext uri="{FF2B5EF4-FFF2-40B4-BE49-F238E27FC236}">
                  <a16:creationId xmlns:a16="http://schemas.microsoft.com/office/drawing/2014/main" id="{CE068A44-C20F-2259-251F-A06EA96FA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307715"/>
              <a:ext cx="12464905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2054" name="Line 4">
              <a:extLst>
                <a:ext uri="{FF2B5EF4-FFF2-40B4-BE49-F238E27FC236}">
                  <a16:creationId xmlns:a16="http://schemas.microsoft.com/office/drawing/2014/main" id="{0E958212-9FC9-B7A0-E74F-C87C03B6A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871711"/>
              <a:ext cx="12464905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2" name="AutoShape 5">
              <a:extLst>
                <a:ext uri="{FF2B5EF4-FFF2-40B4-BE49-F238E27FC236}">
                  <a16:creationId xmlns:a16="http://schemas.microsoft.com/office/drawing/2014/main" id="{36810CD4-6DDB-AE4E-87A0-EDDE876C8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25401"/>
              <a:ext cx="2890804" cy="0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>
              <a:spAutoFit/>
            </a:bodyPr>
            <a:lstStyle>
              <a:lvl1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4572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9144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13716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18288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>
                <a:lnSpc>
                  <a:spcPct val="80000"/>
                </a:lnSpc>
                <a:defRPr/>
              </a:pPr>
              <a:r>
                <a:rPr lang="it-IT" altLang="it-IT" sz="1200" b="0">
                  <a:solidFill>
                    <a:srgbClr val="FFFFFF"/>
                  </a:solidFill>
                  <a:latin typeface="Schibsted Grotesk Regular Regul" pitchFamily="2" charset="77"/>
                  <a:ea typeface="Schibsted Grotesk Regular Regul" pitchFamily="2" charset="77"/>
                  <a:cs typeface="Schibsted Grotesk Regular Regul" pitchFamily="2" charset="77"/>
                  <a:sym typeface="Schibsted Grotesk Regular Regul" pitchFamily="2" charset="77"/>
                </a:rPr>
                <a:t>Einstein Telescope </a:t>
              </a:r>
            </a:p>
          </p:txBody>
        </p:sp>
        <p:sp>
          <p:nvSpPr>
            <p:cNvPr id="2056" name="Line 6">
              <a:extLst>
                <a:ext uri="{FF2B5EF4-FFF2-40B4-BE49-F238E27FC236}">
                  <a16:creationId xmlns:a16="http://schemas.microsoft.com/office/drawing/2014/main" id="{7407C292-BCE6-949F-1C2C-D92655C7D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3783"/>
              <a:ext cx="12464905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2057" name="Line 7">
              <a:extLst>
                <a:ext uri="{FF2B5EF4-FFF2-40B4-BE49-F238E27FC236}">
                  <a16:creationId xmlns:a16="http://schemas.microsoft.com/office/drawing/2014/main" id="{39309E7A-CEC0-4420-EF0E-F7303A0D5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20"/>
              <a:ext cx="12464904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3" name="AutoShape 8">
              <a:extLst>
                <a:ext uri="{FF2B5EF4-FFF2-40B4-BE49-F238E27FC236}">
                  <a16:creationId xmlns:a16="http://schemas.microsoft.com/office/drawing/2014/main" id="{E1C84051-617B-BD42-A1E1-59876E715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1896" y="0"/>
              <a:ext cx="2727293" cy="180638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4449" tIns="14449" rIns="14449" bIns="14449">
              <a:spAutoFit/>
            </a:bodyPr>
            <a:lstStyle>
              <a:lvl1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4572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9144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13716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18288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r" eaLnBrk="1">
                <a:lnSpc>
                  <a:spcPct val="80000"/>
                </a:lnSpc>
                <a:defRPr/>
              </a:pPr>
              <a:endParaRPr lang="it-IT" altLang="it-IT" sz="1200" b="0" dirty="0">
                <a:solidFill>
                  <a:srgbClr val="FFFFFF"/>
                </a:solidFill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endParaRPr>
            </a:p>
          </p:txBody>
        </p:sp>
        <p:sp>
          <p:nvSpPr>
            <p:cNvPr id="4" name="Line 9">
              <a:extLst>
                <a:ext uri="{FF2B5EF4-FFF2-40B4-BE49-F238E27FC236}">
                  <a16:creationId xmlns:a16="http://schemas.microsoft.com/office/drawing/2014/main" id="{3D514350-7706-3342-AB3F-E389C4156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1349" y="9020463"/>
              <a:ext cx="1269985" cy="127004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27093" tIns="27093" rIns="27093" bIns="27093">
              <a:spAutoFit/>
            </a:bodyPr>
            <a:lstStyle>
              <a:lvl1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defTabSz="230188"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4572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9144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13716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1828800" indent="914400" algn="ctr" defTabSz="230188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>
                <a:lnSpc>
                  <a:spcPct val="80000"/>
                </a:lnSpc>
                <a:defRPr/>
              </a:pPr>
              <a:r>
                <a:rPr lang="it-IT" altLang="it-IT" sz="1200" b="0">
                  <a:solidFill>
                    <a:srgbClr val="FFFFFF"/>
                  </a:solidFill>
                  <a:latin typeface="Schibsted Grotesk Regular Regul" pitchFamily="2" charset="77"/>
                  <a:ea typeface="Schibsted Grotesk Regular Regul" pitchFamily="2" charset="77"/>
                  <a:cs typeface="Schibsted Grotesk Regular Regul" pitchFamily="2" charset="77"/>
                  <a:sym typeface="Schibsted Grotesk Regular Regul" pitchFamily="2" charset="77"/>
                </a:rPr>
                <a:t> ___   _____  _______</a:t>
              </a:r>
            </a:p>
          </p:txBody>
        </p:sp>
      </p:grp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A40B8FC-1ADD-0D40-A497-F67D2B47C8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351588" y="8194675"/>
            <a:ext cx="2936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27093" tIns="27093" rIns="27093" bIns="27093" numCol="1" anchor="t" anchorCtr="0" compatLnSpc="1">
            <a:prstTxWarp prst="textNoShape">
              <a:avLst/>
            </a:prstTxWarp>
          </a:bodyPr>
          <a:lstStyle>
            <a:lvl1pPr algn="ctr" eaLnBrk="1">
              <a:defRPr sz="1600" b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  <a:sym typeface="Helvetica Neue Light" panose="02000403000000020004" pitchFamily="2" charset="0"/>
              </a:defRPr>
            </a:lvl1pPr>
          </a:lstStyle>
          <a:p>
            <a:fld id="{68F591B8-B5B3-7F40-A660-F92AA2730E04}" type="slidenum">
              <a:rPr lang="it-IT" altLang="it-IT"/>
              <a:pPr/>
              <a:t>‹N°›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585788" rtl="0" eaLnBrk="0" fontAlgn="base" hangingPunct="0">
        <a:spcBef>
          <a:spcPct val="0"/>
        </a:spcBef>
        <a:spcAft>
          <a:spcPct val="0"/>
        </a:spcAft>
        <a:defRPr sz="7800" kern="1200">
          <a:solidFill>
            <a:srgbClr val="000000"/>
          </a:solidFill>
          <a:latin typeface="+mj-lt"/>
          <a:ea typeface="+mj-ea"/>
          <a:cs typeface="+mj-cs"/>
          <a:sym typeface="Helvetica Neue Medium" panose="02000503000000020004" pitchFamily="2" charset="0"/>
        </a:defRPr>
      </a:lvl1pPr>
      <a:lvl2pPr algn="ctr" defTabSz="585788" rtl="0" eaLnBrk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2pPr>
      <a:lvl3pPr algn="ctr" defTabSz="585788" rtl="0" eaLnBrk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3pPr>
      <a:lvl4pPr algn="ctr" defTabSz="585788" rtl="0" eaLnBrk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4pPr>
      <a:lvl5pPr algn="ctr" defTabSz="585788" rtl="0" eaLnBrk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5pPr>
      <a:lvl6pPr marL="457200" algn="ctr" defTabSz="585788" rtl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6pPr>
      <a:lvl7pPr marL="914400" algn="ctr" defTabSz="585788" rtl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7pPr>
      <a:lvl8pPr marL="1371600" algn="ctr" defTabSz="585788" rtl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8pPr>
      <a:lvl9pPr marL="1828800" algn="ctr" defTabSz="585788" rtl="0" fontAlgn="base" hangingPunct="0">
        <a:spcBef>
          <a:spcPct val="0"/>
        </a:spcBef>
        <a:spcAft>
          <a:spcPct val="0"/>
        </a:spcAft>
        <a:defRPr sz="78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9pPr>
    </p:titleStyle>
    <p:bodyStyle>
      <a:lvl1pPr marL="449263" indent="-449263" algn="l" defTabSz="585788" rtl="0" eaLnBrk="0" fontAlgn="base" hangingPunct="0">
        <a:spcBef>
          <a:spcPts val="4100"/>
        </a:spcBef>
        <a:spcAft>
          <a:spcPct val="0"/>
        </a:spcAft>
        <a:buSzPct val="125000"/>
        <a:buChar char="•"/>
        <a:defRPr sz="3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1084263" indent="-449263" algn="l" defTabSz="585788" rtl="0" eaLnBrk="0" fontAlgn="base" hangingPunct="0">
        <a:spcBef>
          <a:spcPts val="4100"/>
        </a:spcBef>
        <a:spcAft>
          <a:spcPct val="0"/>
        </a:spcAft>
        <a:buSzPct val="125000"/>
        <a:buChar char="•"/>
        <a:defRPr sz="3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1719263" indent="-449263" algn="l" defTabSz="585788" rtl="0" eaLnBrk="0" fontAlgn="base" hangingPunct="0">
        <a:spcBef>
          <a:spcPts val="4100"/>
        </a:spcBef>
        <a:spcAft>
          <a:spcPct val="0"/>
        </a:spcAft>
        <a:buSzPct val="125000"/>
        <a:buChar char="•"/>
        <a:defRPr sz="3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2354263" indent="-449263" algn="l" defTabSz="585788" rtl="0" eaLnBrk="0" fontAlgn="base" hangingPunct="0">
        <a:spcBef>
          <a:spcPts val="4100"/>
        </a:spcBef>
        <a:spcAft>
          <a:spcPct val="0"/>
        </a:spcAft>
        <a:buSzPct val="125000"/>
        <a:buChar char="•"/>
        <a:defRPr sz="3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2989263" indent="-449263" algn="l" defTabSz="585788" rtl="0" eaLnBrk="0" fontAlgn="base" hangingPunct="0">
        <a:spcBef>
          <a:spcPts val="4100"/>
        </a:spcBef>
        <a:spcAft>
          <a:spcPct val="0"/>
        </a:spcAft>
        <a:buSzPct val="125000"/>
        <a:buChar char="•"/>
        <a:defRPr sz="3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08_ET_horizontal_RGB.pdf">
            <a:extLst>
              <a:ext uri="{FF2B5EF4-FFF2-40B4-BE49-F238E27FC236}">
                <a16:creationId xmlns:a16="http://schemas.microsoft.com/office/drawing/2014/main" id="{32EFE803-F7D9-4D22-AD1B-D56E5A06C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7232650"/>
            <a:ext cx="30241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Line 7">
            <a:extLst>
              <a:ext uri="{FF2B5EF4-FFF2-40B4-BE49-F238E27FC236}">
                <a16:creationId xmlns:a16="http://schemas.microsoft.com/office/drawing/2014/main" id="{86C2D3CA-0BA2-BE60-8FFF-2C3933266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473075"/>
            <a:ext cx="1246505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6F6E7A57-97E9-A12D-B87E-3BF0A721B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196280"/>
            <a:ext cx="1246505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8E9B5415-F5A6-A63F-8C4E-C4FE965D9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8632825"/>
            <a:ext cx="1246505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78C2C8ED-4226-EC2F-E0C0-5A8653F85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6713538"/>
            <a:ext cx="1246505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5E5F55BE-498B-FCC1-7ECB-199D4D5AFF11}"/>
              </a:ext>
            </a:extLst>
          </p:cNvPr>
          <p:cNvSpPr txBox="1">
            <a:spLocks/>
          </p:cNvSpPr>
          <p:nvPr/>
        </p:nvSpPr>
        <p:spPr bwMode="auto">
          <a:xfrm>
            <a:off x="8693202" y="6419706"/>
            <a:ext cx="4029008" cy="30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093" tIns="27093" rIns="27093" bIns="27093">
            <a:spAutoFit/>
          </a:bodyPr>
          <a:lstStyle>
            <a:lvl1pPr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l" eaLnBrk="1">
              <a:lnSpc>
                <a:spcPct val="80000"/>
              </a:lnSpc>
            </a:pPr>
            <a:r>
              <a:rPr lang="it-IT" altLang="it-IT" b="0" dirty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ET-PP </a:t>
            </a:r>
            <a:r>
              <a:rPr lang="it-IT" altLang="it-IT" b="0" dirty="0" err="1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Annual</a:t>
            </a:r>
            <a:r>
              <a:rPr lang="it-IT" altLang="it-IT" b="0" dirty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Meeting </a:t>
            </a:r>
            <a:r>
              <a:rPr lang="it-IT" altLang="it-IT" b="0" dirty="0" err="1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Barcelona</a:t>
            </a:r>
            <a:r>
              <a:rPr lang="it-IT" altLang="it-IT" b="0" dirty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2025</a:t>
            </a:r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19B685DD-F365-1EA1-E0D3-72110DA4B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6356350"/>
            <a:ext cx="1246505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C22529-1F4E-0F60-1EAC-1F9AD94F4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069" y="539715"/>
            <a:ext cx="8278688" cy="57150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7FFF297-7782-9441-9EC8-86D88906A2ED}"/>
              </a:ext>
            </a:extLst>
          </p:cNvPr>
          <p:cNvSpPr txBox="1"/>
          <p:nvPr/>
        </p:nvSpPr>
        <p:spPr>
          <a:xfrm>
            <a:off x="3275204" y="6837373"/>
            <a:ext cx="95639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WP6 (D6.3/D6.5) </a:t>
            </a:r>
            <a:r>
              <a:rPr lang="fr-FR" dirty="0" err="1">
                <a:solidFill>
                  <a:schemeClr val="bg1"/>
                </a:solidFill>
              </a:rPr>
              <a:t>Deliverables</a:t>
            </a:r>
            <a:r>
              <a:rPr lang="fr-FR" dirty="0">
                <a:solidFill>
                  <a:schemeClr val="bg1"/>
                </a:solidFill>
              </a:rPr>
              <a:t> discussions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algn="r"/>
            <a:endParaRPr lang="fr-FR" dirty="0">
              <a:solidFill>
                <a:schemeClr val="bg1"/>
              </a:solidFill>
            </a:endParaRPr>
          </a:p>
          <a:p>
            <a:pPr algn="r"/>
            <a:r>
              <a:rPr lang="fr-FR" dirty="0">
                <a:solidFill>
                  <a:schemeClr val="bg1"/>
                </a:solidFill>
              </a:rPr>
              <a:t>Christian Olivetto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491F8E2A-7F23-592B-F5A2-2DE1DC0C79B1}"/>
              </a:ext>
            </a:extLst>
          </p:cNvPr>
          <p:cNvSpPr txBox="1">
            <a:spLocks/>
          </p:cNvSpPr>
          <p:nvPr/>
        </p:nvSpPr>
        <p:spPr bwMode="auto">
          <a:xfrm>
            <a:off x="12557125" y="9197280"/>
            <a:ext cx="1508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093" tIns="27093" rIns="27093" bIns="27093">
            <a:spAutoFit/>
          </a:bodyPr>
          <a:lstStyle>
            <a:lvl1pPr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fld id="{1FFDF900-3ADE-5B4D-9729-80A91CB99156}" type="slidenum">
              <a:rPr lang="it-IT" altLang="it-IT" sz="1200" b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  <a:sym typeface="Helvetica Neue Light" panose="02000403000000020004" pitchFamily="2" charset="0"/>
              </a:rPr>
              <a:pPr eaLnBrk="1"/>
              <a:t>2</a:t>
            </a:fld>
            <a:endParaRPr lang="it-IT" altLang="it-IT" sz="1200" b="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 Light" panose="02000403000000020004" pitchFamily="2" charset="0"/>
              <a:sym typeface="Helvetica Neue Light" panose="02000403000000020004" pitchFamily="2" charset="0"/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8A35169C-4C8A-ACED-AD39-03EC0836FC17}"/>
              </a:ext>
            </a:extLst>
          </p:cNvPr>
          <p:cNvSpPr txBox="1">
            <a:spLocks/>
          </p:cNvSpPr>
          <p:nvPr/>
        </p:nvSpPr>
        <p:spPr bwMode="auto">
          <a:xfrm>
            <a:off x="1749872" y="1852464"/>
            <a:ext cx="10895483" cy="753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093" tIns="27093" rIns="27093" bIns="27093">
            <a:spAutoFit/>
          </a:bodyPr>
          <a:lstStyle>
            <a:lvl1pPr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l" eaLnBrk="1"/>
            <a:r>
              <a:rPr lang="it-IT" altLang="it-IT" sz="3000" b="0" dirty="0" err="1">
                <a:latin typeface="+mn-ea"/>
                <a:ea typeface="+mn-ea"/>
                <a:cs typeface="Schibsted Grotesk Regular Bold" charset="0"/>
                <a:sym typeface="Schibsted Grotesk Regular Bold" charset="0"/>
              </a:rPr>
              <a:t>Preparation</a:t>
            </a:r>
            <a:r>
              <a:rPr lang="it-IT" altLang="it-IT" sz="3000" b="0" dirty="0">
                <a:latin typeface="+mn-ea"/>
                <a:ea typeface="+mn-ea"/>
                <a:cs typeface="Schibsted Grotesk Regular Bold" charset="0"/>
                <a:sym typeface="Schibsted Grotesk Regular Bold" charset="0"/>
              </a:rPr>
              <a:t> of WP6 deliverables: </a:t>
            </a:r>
            <a:r>
              <a:rPr lang="it-IT" altLang="it-IT" sz="3000" b="0" dirty="0" err="1">
                <a:latin typeface="+mn-ea"/>
                <a:ea typeface="+mn-ea"/>
                <a:cs typeface="Schibsted Grotesk Regular Bold" charset="0"/>
                <a:sym typeface="Schibsted Grotesk Regular Bold" charset="0"/>
              </a:rPr>
              <a:t>parrallel</a:t>
            </a:r>
            <a:r>
              <a:rPr lang="it-IT" altLang="it-IT" sz="3000" b="0" dirty="0">
                <a:latin typeface="+mn-ea"/>
                <a:ea typeface="+mn-ea"/>
                <a:cs typeface="Schibsted Grotesk Regular Bold" charset="0"/>
                <a:sym typeface="Schibsted Grotesk Regular Bold" charset="0"/>
              </a:rPr>
              <a:t> session 23/07</a:t>
            </a:r>
          </a:p>
          <a:p>
            <a:pPr algn="l" eaLnBrk="1"/>
            <a:endParaRPr lang="it-IT" altLang="it-IT" sz="3000" b="0" dirty="0">
              <a:latin typeface="+mn-ea"/>
              <a:ea typeface="+mn-ea"/>
              <a:cs typeface="Schibsted Grotesk Regular Regul" charset="0"/>
              <a:sym typeface="Schibsted Grotesk Regular Regul" charset="0"/>
            </a:endParaRPr>
          </a:p>
          <a:p>
            <a:pPr algn="l" eaLnBrk="1"/>
            <a:r>
              <a:rPr lang="it-IT" altLang="it-IT" sz="2400" b="0" dirty="0">
                <a:latin typeface="+mn-lt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Following </a:t>
            </a:r>
            <a:r>
              <a:rPr lang="it-IT" altLang="it-IT" sz="2400" b="0" dirty="0">
                <a:latin typeface="+mn-lt"/>
                <a:sym typeface="Schibsted Grotesk Regular Regul" charset="0"/>
              </a:rPr>
              <a:t>the</a:t>
            </a:r>
            <a:r>
              <a:rPr lang="it-IT" altLang="it-IT" sz="2400" b="0" dirty="0">
                <a:latin typeface="+mn-lt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meeting on 10/07/2025 </a:t>
            </a:r>
            <a:r>
              <a:rPr lang="it-IT" altLang="it-IT" sz="2400" b="0" dirty="0" err="1">
                <a:latin typeface="+mn-lt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between</a:t>
            </a:r>
            <a:r>
              <a:rPr lang="it-IT" altLang="it-IT" sz="2400" b="0" dirty="0">
                <a:latin typeface="+mn-lt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WP6 and WP5 </a:t>
            </a:r>
            <a:r>
              <a:rPr lang="it-IT" altLang="it-IT" sz="2400" b="0" dirty="0" err="1">
                <a:latin typeface="+mn-lt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coordinators</a:t>
            </a:r>
            <a:r>
              <a:rPr lang="it-IT" altLang="it-IT" sz="2400" b="0" dirty="0">
                <a:latin typeface="+mn-lt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, </a:t>
            </a:r>
            <a:r>
              <a:rPr lang="it-IT" altLang="it-IT" sz="2400" b="0" dirty="0" err="1">
                <a:latin typeface="+mn-lt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discussions</a:t>
            </a:r>
            <a:r>
              <a:rPr lang="it-IT" altLang="it-IT" sz="2400" b="0" dirty="0">
                <a:latin typeface="+mn-lt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2400" b="0" dirty="0" err="1">
                <a:latin typeface="+mn-lt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focused</a:t>
            </a:r>
            <a:r>
              <a:rPr lang="it-IT" altLang="it-IT" sz="2400" b="0" dirty="0">
                <a:latin typeface="+mn-lt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on the following points:</a:t>
            </a:r>
          </a:p>
          <a:p>
            <a:pPr algn="l"/>
            <a:r>
              <a:rPr lang="fr-FR" dirty="0"/>
              <a:t>- </a:t>
            </a:r>
            <a:r>
              <a:rPr lang="fr-FR" sz="2400" dirty="0"/>
              <a:t>First discussion point:</a:t>
            </a:r>
          </a:p>
          <a:p>
            <a:pPr algn="l"/>
            <a:r>
              <a:rPr lang="fr-FR" sz="2400" b="0" dirty="0" err="1"/>
              <a:t>Clarify</a:t>
            </a:r>
            <a:r>
              <a:rPr lang="fr-FR" sz="2400" b="0" dirty="0"/>
              <a:t> the scope, objectives, and </a:t>
            </a:r>
            <a:r>
              <a:rPr lang="fr-FR" sz="2400" b="0" dirty="0" err="1"/>
              <a:t>expected</a:t>
            </a:r>
            <a:r>
              <a:rPr lang="fr-FR" sz="2400" b="0" dirty="0"/>
              <a:t> </a:t>
            </a:r>
            <a:r>
              <a:rPr lang="fr-FR" sz="2400" b="0" dirty="0" err="1"/>
              <a:t>outcomes</a:t>
            </a:r>
            <a:r>
              <a:rPr lang="fr-FR" sz="2400" b="0" dirty="0"/>
              <a:t> of </a:t>
            </a:r>
            <a:r>
              <a:rPr lang="fr-FR" sz="2400" b="0" dirty="0" err="1"/>
              <a:t>deliverable</a:t>
            </a:r>
            <a:r>
              <a:rPr lang="fr-FR" sz="2400" b="0" dirty="0"/>
              <a:t> D6.5 (Preliminary RI TDR).</a:t>
            </a:r>
            <a:br>
              <a:rPr lang="fr-FR" sz="2400" dirty="0"/>
            </a:br>
            <a:r>
              <a:rPr lang="fr-FR" sz="2400" b="0" dirty="0"/>
              <a:t>This clarification </a:t>
            </a:r>
            <a:r>
              <a:rPr lang="fr-FR" sz="2400" b="0" dirty="0" err="1"/>
              <a:t>will</a:t>
            </a:r>
            <a:r>
              <a:rPr lang="fr-FR" sz="2400" b="0" dirty="0"/>
              <a:t> </a:t>
            </a:r>
            <a:r>
              <a:rPr lang="fr-FR" sz="2400" b="0" dirty="0" err="1"/>
              <a:t>allow</a:t>
            </a:r>
            <a:r>
              <a:rPr lang="fr-FR" sz="2400" b="0" dirty="0"/>
              <a:t> us to </a:t>
            </a:r>
            <a:r>
              <a:rPr lang="fr-FR" sz="2400" b="0" dirty="0" err="1"/>
              <a:t>validate</a:t>
            </a:r>
            <a:r>
              <a:rPr lang="fr-FR" sz="2400" b="0" dirty="0"/>
              <a:t> the </a:t>
            </a:r>
            <a:r>
              <a:rPr lang="fr-FR" sz="2400" b="0" dirty="0" err="1"/>
              <a:t>parameters</a:t>
            </a:r>
            <a:r>
              <a:rPr lang="fr-FR" sz="2400" b="0" dirty="0"/>
              <a:t> of the </a:t>
            </a:r>
            <a:r>
              <a:rPr lang="fr-FR" sz="2400" b="0" dirty="0" err="1"/>
              <a:t>deliverable</a:t>
            </a:r>
            <a:r>
              <a:rPr lang="fr-FR" sz="2400" b="0" dirty="0"/>
              <a:t> more </a:t>
            </a:r>
            <a:r>
              <a:rPr lang="fr-FR" sz="2400" b="0" dirty="0" err="1"/>
              <a:t>precisely</a:t>
            </a:r>
            <a:r>
              <a:rPr lang="fr-FR" sz="2400" b="0" dirty="0"/>
              <a:t> and serve as a </a:t>
            </a:r>
            <a:r>
              <a:rPr lang="fr-FR" sz="2400" b="0" dirty="0" err="1"/>
              <a:t>foundation</a:t>
            </a:r>
            <a:r>
              <a:rPr lang="fr-FR" sz="2400" b="0" dirty="0"/>
              <a:t> for </a:t>
            </a:r>
            <a:r>
              <a:rPr lang="fr-FR" sz="2400" b="0" dirty="0" err="1"/>
              <a:t>presenting</a:t>
            </a:r>
            <a:r>
              <a:rPr lang="fr-FR" sz="2400" b="0" dirty="0"/>
              <a:t> the document at the conclusion of the ET-PP </a:t>
            </a:r>
            <a:r>
              <a:rPr lang="fr-FR" sz="2400" b="0" dirty="0" err="1"/>
              <a:t>project</a:t>
            </a:r>
            <a:r>
              <a:rPr lang="fr-FR" sz="2400" b="0" dirty="0"/>
              <a:t>.</a:t>
            </a:r>
            <a:endParaRPr lang="fr-FR" sz="2400" dirty="0"/>
          </a:p>
          <a:p>
            <a:pPr algn="l"/>
            <a:r>
              <a:rPr lang="fr-FR" sz="2400" dirty="0"/>
              <a:t>- Second discussion point:</a:t>
            </a:r>
          </a:p>
          <a:p>
            <a:pPr algn="l"/>
            <a:r>
              <a:rPr lang="fr-FR" sz="2400" b="0" dirty="0"/>
              <a:t>Move </a:t>
            </a:r>
            <a:r>
              <a:rPr lang="fr-FR" sz="2400" b="0" dirty="0" err="1"/>
              <a:t>responsability</a:t>
            </a:r>
            <a:r>
              <a:rPr lang="fr-FR" sz="2400" b="0" dirty="0"/>
              <a:t> of the </a:t>
            </a:r>
            <a:r>
              <a:rPr lang="fr-FR" sz="2400" b="0" dirty="0" err="1"/>
              <a:t>deliverable</a:t>
            </a:r>
            <a:r>
              <a:rPr lang="fr-FR" sz="2400" b="0" dirty="0"/>
              <a:t> D6.5 </a:t>
            </a:r>
            <a:r>
              <a:rPr lang="fr-FR" sz="2400" b="0" dirty="0" err="1"/>
              <a:t>from</a:t>
            </a:r>
            <a:r>
              <a:rPr lang="fr-FR" sz="2400" b="0" dirty="0"/>
              <a:t> WP6 to WP5</a:t>
            </a:r>
            <a:endParaRPr lang="fr-FR" sz="2400" dirty="0"/>
          </a:p>
          <a:p>
            <a:pPr algn="l"/>
            <a:r>
              <a:rPr lang="fr-FR" sz="2400" dirty="0"/>
              <a:t>- </a:t>
            </a:r>
            <a:r>
              <a:rPr lang="fr-FR" sz="2400" dirty="0" err="1"/>
              <a:t>Third</a:t>
            </a:r>
            <a:r>
              <a:rPr lang="fr-FR" sz="2400" dirty="0"/>
              <a:t> discussion point:</a:t>
            </a:r>
          </a:p>
          <a:p>
            <a:pPr algn="l"/>
            <a:r>
              <a:rPr lang="fr-FR" sz="2400" b="0" dirty="0"/>
              <a:t>Analyse of impact on Engineering </a:t>
            </a:r>
            <a:r>
              <a:rPr lang="fr-FR" sz="2400" b="0" dirty="0" err="1"/>
              <a:t>Department</a:t>
            </a:r>
            <a:r>
              <a:rPr lang="fr-FR" sz="2400" b="0" dirty="0"/>
              <a:t> and Project Office for ET-PP </a:t>
            </a:r>
            <a:r>
              <a:rPr lang="fr-FR" sz="2400" b="0" dirty="0" err="1"/>
              <a:t>period</a:t>
            </a:r>
            <a:r>
              <a:rPr lang="fr-FR" sz="2400" b="0" dirty="0"/>
              <a:t> but </a:t>
            </a:r>
            <a:r>
              <a:rPr lang="fr-FR" sz="2400" b="0" dirty="0" err="1"/>
              <a:t>also</a:t>
            </a:r>
            <a:r>
              <a:rPr lang="fr-FR" sz="2400" b="0" dirty="0"/>
              <a:t> for </a:t>
            </a:r>
            <a:r>
              <a:rPr lang="fr-FR" sz="2400" b="0" dirty="0" err="1"/>
              <a:t>next</a:t>
            </a:r>
            <a:r>
              <a:rPr lang="fr-FR" sz="2400" b="0" dirty="0"/>
              <a:t> phase of ET </a:t>
            </a:r>
            <a:r>
              <a:rPr lang="fr-FR" sz="2400" b="0" dirty="0" err="1"/>
              <a:t>project</a:t>
            </a:r>
            <a:endParaRPr lang="fr-FR" sz="2400" dirty="0"/>
          </a:p>
          <a:p>
            <a:pPr algn="l"/>
            <a:r>
              <a:rPr lang="fr-FR" sz="2400" dirty="0"/>
              <a:t>- </a:t>
            </a:r>
            <a:r>
              <a:rPr lang="fr-FR" sz="2400" dirty="0" err="1"/>
              <a:t>Fourth</a:t>
            </a:r>
            <a:r>
              <a:rPr lang="fr-FR" sz="2400" dirty="0"/>
              <a:t> point:</a:t>
            </a:r>
          </a:p>
          <a:p>
            <a:pPr algn="l"/>
            <a:r>
              <a:rPr lang="fr-FR" sz="2400" b="0" dirty="0"/>
              <a:t>To </a:t>
            </a:r>
            <a:r>
              <a:rPr lang="fr-FR" sz="2400" b="0" dirty="0" err="1"/>
              <a:t>prepare</a:t>
            </a:r>
            <a:r>
              <a:rPr lang="fr-FR" sz="2400" b="0" dirty="0"/>
              <a:t> for </a:t>
            </a:r>
            <a:r>
              <a:rPr lang="fr-FR" sz="2400" b="0" dirty="0" err="1"/>
              <a:t>any</a:t>
            </a:r>
            <a:r>
              <a:rPr lang="fr-FR" sz="2400" b="0" dirty="0"/>
              <a:t> </a:t>
            </a:r>
            <a:r>
              <a:rPr lang="fr-FR" sz="2400" b="0" dirty="0" err="1"/>
              <a:t>eventuality</a:t>
            </a:r>
            <a:r>
              <a:rPr lang="fr-FR" sz="2400" b="0" dirty="0"/>
              <a:t>, </a:t>
            </a:r>
            <a:r>
              <a:rPr lang="fr-FR" sz="2400" b="0" dirty="0" err="1"/>
              <a:t>discuss</a:t>
            </a:r>
            <a:r>
              <a:rPr lang="fr-FR" sz="2400" b="0" dirty="0"/>
              <a:t> the </a:t>
            </a:r>
            <a:r>
              <a:rPr lang="fr-FR" sz="2400" b="0" dirty="0" err="1"/>
              <a:t>consequences</a:t>
            </a:r>
            <a:r>
              <a:rPr lang="fr-FR" sz="2400" b="0" dirty="0"/>
              <a:t> if </a:t>
            </a:r>
            <a:r>
              <a:rPr lang="fr-FR" sz="2400" b="0" dirty="0" err="1"/>
              <a:t>we</a:t>
            </a:r>
            <a:r>
              <a:rPr lang="fr-FR" sz="2400" b="0" dirty="0"/>
              <a:t> are </a:t>
            </a:r>
            <a:r>
              <a:rPr lang="fr-FR" sz="2400" b="0" dirty="0" err="1"/>
              <a:t>unable</a:t>
            </a:r>
            <a:r>
              <a:rPr lang="fr-FR" sz="2400" b="0" dirty="0"/>
              <a:t> to </a:t>
            </a:r>
            <a:r>
              <a:rPr lang="fr-FR" sz="2400" b="0" dirty="0" err="1"/>
              <a:t>produce</a:t>
            </a:r>
            <a:r>
              <a:rPr lang="fr-FR" sz="2400" b="0" dirty="0"/>
              <a:t> </a:t>
            </a:r>
            <a:r>
              <a:rPr lang="fr-FR" sz="2400" b="0" dirty="0" err="1"/>
              <a:t>this</a:t>
            </a:r>
            <a:r>
              <a:rPr lang="fr-FR" sz="2400" b="0" dirty="0"/>
              <a:t> </a:t>
            </a:r>
            <a:r>
              <a:rPr lang="fr-FR" sz="2400" b="0" dirty="0" err="1"/>
              <a:t>deliverable</a:t>
            </a:r>
            <a:r>
              <a:rPr lang="fr-FR" sz="2400" b="0" dirty="0"/>
              <a:t> on time.</a:t>
            </a:r>
            <a:endParaRPr lang="fr-FR" sz="2400" dirty="0"/>
          </a:p>
          <a:p>
            <a:pPr marL="457200" indent="-457200" algn="l" eaLnBrk="1">
              <a:buFontTx/>
              <a:buChar char="-"/>
            </a:pPr>
            <a:endParaRPr lang="it-IT" altLang="it-IT" sz="3000" b="0" dirty="0">
              <a:latin typeface="Schibsted Grotesk Regular Regul" charset="0"/>
              <a:ea typeface="Schibsted Grotesk Regular Regul" charset="0"/>
              <a:cs typeface="Schibsted Grotesk Regular Regul" charset="0"/>
              <a:sym typeface="Schibsted Grotesk Regular Regul" charset="0"/>
            </a:endParaRP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40AB1EC2-1D40-BCB2-24F7-A5F727C43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75" y="2356520"/>
            <a:ext cx="124650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93CE5-8E89-99A2-2B91-1D4788B9B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ECD94053-E321-AF98-4B32-613282BA450A}"/>
              </a:ext>
            </a:extLst>
          </p:cNvPr>
          <p:cNvSpPr txBox="1">
            <a:spLocks/>
          </p:cNvSpPr>
          <p:nvPr/>
        </p:nvSpPr>
        <p:spPr bwMode="auto">
          <a:xfrm>
            <a:off x="12557125" y="9197280"/>
            <a:ext cx="1508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093" tIns="27093" rIns="27093" bIns="27093">
            <a:spAutoFit/>
          </a:bodyPr>
          <a:lstStyle>
            <a:lvl1pPr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fld id="{1FFDF900-3ADE-5B4D-9729-80A91CB99156}" type="slidenum">
              <a:rPr lang="it-IT" altLang="it-IT" sz="1200" b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  <a:sym typeface="Helvetica Neue Light" panose="02000403000000020004" pitchFamily="2" charset="0"/>
              </a:rPr>
              <a:pPr eaLnBrk="1"/>
              <a:t>3</a:t>
            </a:fld>
            <a:endParaRPr lang="it-IT" altLang="it-IT" sz="1200" b="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 Light" panose="02000403000000020004" pitchFamily="2" charset="0"/>
              <a:sym typeface="Helvetica Neue Light" panose="02000403000000020004" pitchFamily="2" charset="0"/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7B281DF9-B7E3-AB3B-0668-D0A5E65FAED0}"/>
              </a:ext>
            </a:extLst>
          </p:cNvPr>
          <p:cNvSpPr txBox="1">
            <a:spLocks/>
          </p:cNvSpPr>
          <p:nvPr/>
        </p:nvSpPr>
        <p:spPr bwMode="auto">
          <a:xfrm>
            <a:off x="1749872" y="1852464"/>
            <a:ext cx="10895483" cy="651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093" tIns="27093" rIns="27093" bIns="27093">
            <a:spAutoFit/>
          </a:bodyPr>
          <a:lstStyle>
            <a:lvl1pPr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l" eaLnBrk="1"/>
            <a:r>
              <a:rPr lang="it-IT" altLang="it-IT" sz="3000" b="0" dirty="0">
                <a:latin typeface="+mn-ea"/>
                <a:ea typeface="+mn-ea"/>
                <a:cs typeface="Schibsted Grotesk Regular Bold" charset="0"/>
                <a:sym typeface="Schibsted Grotesk Regular Bold" charset="0"/>
              </a:rPr>
              <a:t>WP6 deliverables highlights (1)</a:t>
            </a:r>
          </a:p>
          <a:p>
            <a:pPr algn="l" eaLnBrk="1"/>
            <a:endParaRPr lang="it-IT" altLang="it-IT" sz="3000" b="0" dirty="0">
              <a:latin typeface="+mn-ea"/>
              <a:ea typeface="+mn-ea"/>
              <a:cs typeface="Schibsted Grotesk Regular Regul" charset="0"/>
              <a:sym typeface="Schibsted Grotesk Regular Regul" charset="0"/>
            </a:endParaRPr>
          </a:p>
          <a:p>
            <a:pPr algn="l" eaLnBrk="1"/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Following the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discussions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, the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main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decisions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or actions relate to the following points:</a:t>
            </a:r>
          </a:p>
          <a:p>
            <a:pPr marL="457200" indent="-457200" algn="l" eaLnBrk="1">
              <a:buFontTx/>
              <a:buChar char="-"/>
            </a:pP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It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has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been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proposed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to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move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responsability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of WP6 (D6.3) from WP6 to WP5</a:t>
            </a:r>
          </a:p>
          <a:p>
            <a:pPr marL="457200" indent="-457200" algn="l" eaLnBrk="1">
              <a:buFontTx/>
              <a:buChar char="-"/>
            </a:pP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This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D6.3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is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in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fact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the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pre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-TDR deliverable with a delivery due date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at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the end of ET-PP.</a:t>
            </a:r>
          </a:p>
          <a:p>
            <a:pPr marL="457200" indent="-457200" algn="l" eaLnBrk="1">
              <a:buFontTx/>
              <a:buChar char="-"/>
            </a:pP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The D6.5 (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Final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TDR) can be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finalised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only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after site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choice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foreseen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in 2028.</a:t>
            </a:r>
          </a:p>
          <a:p>
            <a:pPr marL="457200" indent="-457200" algn="l" eaLnBrk="1">
              <a:buFontTx/>
              <a:buChar char="-"/>
            </a:pP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A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specific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meeting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will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be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organized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at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the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beginning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of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September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2025 with WP6, WP5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coordinators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,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local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team managers with the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aim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to produce a skeleton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document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with the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main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objectives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described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below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:</a:t>
            </a: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6953E6AC-3E81-1293-4EF2-619CD43C7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75" y="2428528"/>
            <a:ext cx="124650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4137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5F359-E265-B72F-4719-4CB7549A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D9A7FCB7-D679-1BE7-803F-86F899170FD1}"/>
              </a:ext>
            </a:extLst>
          </p:cNvPr>
          <p:cNvSpPr txBox="1">
            <a:spLocks/>
          </p:cNvSpPr>
          <p:nvPr/>
        </p:nvSpPr>
        <p:spPr bwMode="auto">
          <a:xfrm>
            <a:off x="12557125" y="9197280"/>
            <a:ext cx="1508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093" tIns="27093" rIns="27093" bIns="27093">
            <a:spAutoFit/>
          </a:bodyPr>
          <a:lstStyle>
            <a:lvl1pPr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algn="ctr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algn="ctr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fld id="{1FFDF900-3ADE-5B4D-9729-80A91CB99156}" type="slidenum">
              <a:rPr lang="it-IT" altLang="it-IT" sz="1200" b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  <a:sym typeface="Helvetica Neue Light" panose="02000403000000020004" pitchFamily="2" charset="0"/>
              </a:rPr>
              <a:pPr eaLnBrk="1"/>
              <a:t>4</a:t>
            </a:fld>
            <a:endParaRPr lang="it-IT" altLang="it-IT" sz="1200" b="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 Light" panose="02000403000000020004" pitchFamily="2" charset="0"/>
              <a:sym typeface="Helvetica Neue Light" panose="02000403000000020004" pitchFamily="2" charset="0"/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E4F5FA79-5C1E-0390-A6E3-96325E3F6972}"/>
              </a:ext>
            </a:extLst>
          </p:cNvPr>
          <p:cNvSpPr txBox="1">
            <a:spLocks/>
          </p:cNvSpPr>
          <p:nvPr/>
        </p:nvSpPr>
        <p:spPr bwMode="auto">
          <a:xfrm>
            <a:off x="1749872" y="1852464"/>
            <a:ext cx="10895483" cy="744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093" tIns="27093" rIns="27093" bIns="27093">
            <a:spAutoFit/>
          </a:bodyPr>
          <a:lstStyle>
            <a:lvl1pPr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algn="ctr" defTabSz="230188"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algn="ctr" defTabSz="230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l" eaLnBrk="1"/>
            <a:r>
              <a:rPr lang="it-IT" altLang="it-IT" sz="3000" b="0" dirty="0">
                <a:latin typeface="+mn-ea"/>
                <a:ea typeface="+mn-ea"/>
                <a:cs typeface="Schibsted Grotesk Regular Bold" charset="0"/>
                <a:sym typeface="Schibsted Grotesk Regular Bold" charset="0"/>
              </a:rPr>
              <a:t>WP6 deliverables highlights (2)</a:t>
            </a:r>
            <a:endParaRPr lang="it-IT" altLang="it-IT" sz="3000" b="0" dirty="0">
              <a:latin typeface="+mn-ea"/>
              <a:ea typeface="+mn-ea"/>
              <a:cs typeface="Schibsted Grotesk Regular Regul" charset="0"/>
              <a:sym typeface="Schibsted Grotesk Regular Regul" charset="0"/>
            </a:endParaRPr>
          </a:p>
          <a:p>
            <a:pPr marL="457200" indent="-457200" algn="l" eaLnBrk="1">
              <a:buFontTx/>
              <a:buChar char="-"/>
            </a:pP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This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D6.3 deliverable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can’t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be a standard TDR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document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but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we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have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to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redefine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in CDR (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Concpetual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Design Report). </a:t>
            </a:r>
          </a:p>
          <a:p>
            <a:pPr marL="457200" indent="-457200" algn="l" eaLnBrk="1">
              <a:buFontTx/>
              <a:buChar char="-"/>
            </a:pP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Define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clearly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the scope of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document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in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this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new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proposal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to EU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officer</a:t>
            </a:r>
            <a:endParaRPr lang="it-IT" altLang="it-IT" sz="3000" b="0" dirty="0">
              <a:latin typeface="Schibsted Grotesk Regular Regul" charset="0"/>
              <a:ea typeface="Schibsted Grotesk Regular Regul" charset="0"/>
              <a:cs typeface="Schibsted Grotesk Regular Regul" charset="0"/>
              <a:sym typeface="Schibsted Grotesk Regular Regul" charset="0"/>
            </a:endParaRPr>
          </a:p>
          <a:p>
            <a:pPr marL="457200" indent="-457200" algn="l" eaLnBrk="1">
              <a:buFontTx/>
              <a:buChar char="-"/>
            </a:pP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Define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a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proposal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of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table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of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contents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of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this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document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, with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realistic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objectives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for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obtaining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information from the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various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working groups (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local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team)</a:t>
            </a:r>
          </a:p>
          <a:p>
            <a:pPr marL="457200" indent="-457200" algn="l" eaLnBrk="1">
              <a:buFontTx/>
              <a:buChar char="-"/>
            </a:pP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Describe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precisely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the information and the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process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for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obtaining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it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in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order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to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finalise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the TDR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at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a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later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date</a:t>
            </a:r>
          </a:p>
          <a:p>
            <a:pPr marL="457200" indent="-457200" algn="l" eaLnBrk="1">
              <a:buFontTx/>
              <a:buChar char="-"/>
            </a:pP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Evaluate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the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feasibility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of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providing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the information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that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this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document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must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contain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within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the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allotted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time,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question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to ETO management.</a:t>
            </a:r>
          </a:p>
          <a:p>
            <a:pPr marL="457200" indent="-457200" algn="l" eaLnBrk="1">
              <a:buFontTx/>
              <a:buChar char="-"/>
            </a:pP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Allocate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responsibilities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for writing and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obtaining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information in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order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to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meet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the deadline for the skeleton of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this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document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, i.e. 15 </a:t>
            </a:r>
            <a:r>
              <a:rPr lang="it-IT" altLang="it-IT" sz="3000" b="0" dirty="0" err="1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September</a:t>
            </a:r>
            <a:r>
              <a:rPr lang="it-IT" altLang="it-IT" sz="3000" b="0" dirty="0"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 2025.</a:t>
            </a: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E9299B7C-403D-5090-34CF-B502A9C3A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75" y="2428528"/>
            <a:ext cx="124650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1244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585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585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- Fondo nero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 - Fondo nero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585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585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3E97C1BB38141B1B7737B6E228762" ma:contentTypeVersion="12" ma:contentTypeDescription="Create a new document." ma:contentTypeScope="" ma:versionID="6f55355d2af6f8caa9812f4923f050a6">
  <xsd:schema xmlns:xsd="http://www.w3.org/2001/XMLSchema" xmlns:xs="http://www.w3.org/2001/XMLSchema" xmlns:p="http://schemas.microsoft.com/office/2006/metadata/properties" xmlns:ns2="1f561a0a-d141-4b3f-a731-9a169a33082c" xmlns:ns3="08151c68-593d-4c9b-ac04-6ff5211b4575" targetNamespace="http://schemas.microsoft.com/office/2006/metadata/properties" ma:root="true" ma:fieldsID="10a6c40df5b4797c9a606fc31b291563" ns2:_="" ns3:_="">
    <xsd:import namespace="1f561a0a-d141-4b3f-a731-9a169a33082c"/>
    <xsd:import namespace="08151c68-593d-4c9b-ac04-6ff5211b4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61a0a-d141-4b3f-a731-9a169a330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51c68-593d-4c9b-ac04-6ff5211b457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5d984e9-f01d-4f5e-84d5-9a3b87f0c522}" ma:internalName="TaxCatchAll" ma:showField="CatchAllData" ma:web="08151c68-593d-4c9b-ac04-6ff5211b45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0FD47F-55CA-4C22-B87B-8BD13EA22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61a0a-d141-4b3f-a731-9a169a33082c"/>
    <ds:schemaRef ds:uri="08151c68-593d-4c9b-ac04-6ff5211b4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CA92BD-C442-4007-9CBE-B61801626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475</Words>
  <Application>Microsoft Macintosh PowerPoint</Application>
  <PresentationFormat>Personnalisé</PresentationFormat>
  <Paragraphs>37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Helvetica Neue</vt:lpstr>
      <vt:lpstr>Helvetica Neue Light</vt:lpstr>
      <vt:lpstr>Helvetica Neue Medium</vt:lpstr>
      <vt:lpstr>Schibsted Grotesk Regular Regul</vt:lpstr>
      <vt:lpstr>White</vt:lpstr>
      <vt:lpstr>White - Fondo nero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Christian Olivetto</cp:lastModifiedBy>
  <cp:revision>69</cp:revision>
  <dcterms:modified xsi:type="dcterms:W3CDTF">2025-07-23T12:26:59Z</dcterms:modified>
</cp:coreProperties>
</file>