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311" r:id="rId4"/>
    <p:sldId id="321" r:id="rId5"/>
    <p:sldId id="315" r:id="rId6"/>
    <p:sldId id="323" r:id="rId7"/>
    <p:sldId id="324" r:id="rId8"/>
    <p:sldId id="320" r:id="rId9"/>
    <p:sldId id="319" r:id="rId10"/>
    <p:sldId id="322" r:id="rId11"/>
    <p:sldId id="263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rfCR6uwd686wDFs9xzC/yH+yp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242F2F-AADB-4F88-B589-22398603322B}">
  <a:tblStyle styleId="{1D242F2F-AADB-4F88-B589-22398603322B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CDD4EA"/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  <a:fill>
          <a:solidFill>
            <a:srgbClr val="E8EBF5"/>
          </a:solidFill>
        </a:fill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65" autoAdjust="0"/>
    <p:restoredTop sz="91971" autoAdjust="0"/>
  </p:normalViewPr>
  <p:slideViewPr>
    <p:cSldViewPr snapToGrid="0">
      <p:cViewPr varScale="1">
        <p:scale>
          <a:sx n="54" d="100"/>
          <a:sy n="54" d="100"/>
        </p:scale>
        <p:origin x="64" y="35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elofs, M.E.H. [Miriam]" userId="d5362578-3b30-4fd2-a610-aa3ad5e1e93e" providerId="ADAL" clId="{CF0CFE62-3DF0-47D5-91DF-F00C8367C346}"/>
    <pc:docChg chg="undo custSel addSld delSld modSld sldOrd">
      <pc:chgData name="Roelofs, M.E.H. [Miriam]" userId="d5362578-3b30-4fd2-a610-aa3ad5e1e93e" providerId="ADAL" clId="{CF0CFE62-3DF0-47D5-91DF-F00C8367C346}" dt="2025-07-23T12:40:18.131" v="721" actId="20577"/>
      <pc:docMkLst>
        <pc:docMk/>
      </pc:docMkLst>
      <pc:sldChg chg="del">
        <pc:chgData name="Roelofs, M.E.H. [Miriam]" userId="d5362578-3b30-4fd2-a610-aa3ad5e1e93e" providerId="ADAL" clId="{CF0CFE62-3DF0-47D5-91DF-F00C8367C346}" dt="2025-07-23T10:26:55.462" v="2" actId="2696"/>
        <pc:sldMkLst>
          <pc:docMk/>
          <pc:sldMk cId="3119218888" sldId="312"/>
        </pc:sldMkLst>
      </pc:sldChg>
      <pc:sldChg chg="modSp mod">
        <pc:chgData name="Roelofs, M.E.H. [Miriam]" userId="d5362578-3b30-4fd2-a610-aa3ad5e1e93e" providerId="ADAL" clId="{CF0CFE62-3DF0-47D5-91DF-F00C8367C346}" dt="2025-07-23T12:37:42.667" v="600" actId="20577"/>
        <pc:sldMkLst>
          <pc:docMk/>
          <pc:sldMk cId="2504232769" sldId="315"/>
        </pc:sldMkLst>
        <pc:spChg chg="mod">
          <ac:chgData name="Roelofs, M.E.H. [Miriam]" userId="d5362578-3b30-4fd2-a610-aa3ad5e1e93e" providerId="ADAL" clId="{CF0CFE62-3DF0-47D5-91DF-F00C8367C346}" dt="2025-07-23T12:37:42.667" v="600" actId="20577"/>
          <ac:spMkLst>
            <pc:docMk/>
            <pc:sldMk cId="2504232769" sldId="315"/>
            <ac:spMk id="2" creationId="{17FD00F5-9F79-B60F-5E5F-E9D374F53D82}"/>
          </ac:spMkLst>
        </pc:spChg>
      </pc:sldChg>
      <pc:sldChg chg="del">
        <pc:chgData name="Roelofs, M.E.H. [Miriam]" userId="d5362578-3b30-4fd2-a610-aa3ad5e1e93e" providerId="ADAL" clId="{CF0CFE62-3DF0-47D5-91DF-F00C8367C346}" dt="2025-07-23T10:26:51.650" v="1" actId="2696"/>
        <pc:sldMkLst>
          <pc:docMk/>
          <pc:sldMk cId="869531968" sldId="316"/>
        </pc:sldMkLst>
      </pc:sldChg>
      <pc:sldChg chg="del">
        <pc:chgData name="Roelofs, M.E.H. [Miriam]" userId="d5362578-3b30-4fd2-a610-aa3ad5e1e93e" providerId="ADAL" clId="{CF0CFE62-3DF0-47D5-91DF-F00C8367C346}" dt="2025-07-23T10:26:48.335" v="0" actId="2696"/>
        <pc:sldMkLst>
          <pc:docMk/>
          <pc:sldMk cId="1411590522" sldId="317"/>
        </pc:sldMkLst>
      </pc:sldChg>
      <pc:sldChg chg="del">
        <pc:chgData name="Roelofs, M.E.H. [Miriam]" userId="d5362578-3b30-4fd2-a610-aa3ad5e1e93e" providerId="ADAL" clId="{CF0CFE62-3DF0-47D5-91DF-F00C8367C346}" dt="2025-07-23T10:26:58.467" v="3" actId="2696"/>
        <pc:sldMkLst>
          <pc:docMk/>
          <pc:sldMk cId="2773915889" sldId="318"/>
        </pc:sldMkLst>
      </pc:sldChg>
      <pc:sldChg chg="ord">
        <pc:chgData name="Roelofs, M.E.H. [Miriam]" userId="d5362578-3b30-4fd2-a610-aa3ad5e1e93e" providerId="ADAL" clId="{CF0CFE62-3DF0-47D5-91DF-F00C8367C346}" dt="2025-07-23T11:11:25.759" v="5"/>
        <pc:sldMkLst>
          <pc:docMk/>
          <pc:sldMk cId="2167357936" sldId="321"/>
        </pc:sldMkLst>
      </pc:sldChg>
      <pc:sldChg chg="modSp mod">
        <pc:chgData name="Roelofs, M.E.H. [Miriam]" userId="d5362578-3b30-4fd2-a610-aa3ad5e1e93e" providerId="ADAL" clId="{CF0CFE62-3DF0-47D5-91DF-F00C8367C346}" dt="2025-07-23T12:34:35.337" v="558" actId="113"/>
        <pc:sldMkLst>
          <pc:docMk/>
          <pc:sldMk cId="1104903174" sldId="323"/>
        </pc:sldMkLst>
        <pc:spChg chg="mod">
          <ac:chgData name="Roelofs, M.E.H. [Miriam]" userId="d5362578-3b30-4fd2-a610-aa3ad5e1e93e" providerId="ADAL" clId="{CF0CFE62-3DF0-47D5-91DF-F00C8367C346}" dt="2025-07-23T12:34:35.337" v="558" actId="113"/>
          <ac:spMkLst>
            <pc:docMk/>
            <pc:sldMk cId="1104903174" sldId="323"/>
            <ac:spMk id="2" creationId="{17FD00F5-9F79-B60F-5E5F-E9D374F53D82}"/>
          </ac:spMkLst>
        </pc:spChg>
      </pc:sldChg>
      <pc:sldChg chg="modSp add del mod">
        <pc:chgData name="Roelofs, M.E.H. [Miriam]" userId="d5362578-3b30-4fd2-a610-aa3ad5e1e93e" providerId="ADAL" clId="{CF0CFE62-3DF0-47D5-91DF-F00C8367C346}" dt="2025-07-23T12:40:18.131" v="721" actId="20577"/>
        <pc:sldMkLst>
          <pc:docMk/>
          <pc:sldMk cId="3413591667" sldId="324"/>
        </pc:sldMkLst>
        <pc:spChg chg="mod">
          <ac:chgData name="Roelofs, M.E.H. [Miriam]" userId="d5362578-3b30-4fd2-a610-aa3ad5e1e93e" providerId="ADAL" clId="{CF0CFE62-3DF0-47D5-91DF-F00C8367C346}" dt="2025-07-23T12:40:18.131" v="721" actId="20577"/>
          <ac:spMkLst>
            <pc:docMk/>
            <pc:sldMk cId="3413591667" sldId="324"/>
            <ac:spMk id="2" creationId="{17FD00F5-9F79-B60F-5E5F-E9D374F53D82}"/>
          </ac:spMkLst>
        </pc:spChg>
      </pc:sldChg>
      <pc:sldChg chg="modSp del mod ord">
        <pc:chgData name="Roelofs, M.E.H. [Miriam]" userId="d5362578-3b30-4fd2-a610-aa3ad5e1e93e" providerId="ADAL" clId="{CF0CFE62-3DF0-47D5-91DF-F00C8367C346}" dt="2025-07-23T11:31:00.321" v="169" actId="47"/>
        <pc:sldMkLst>
          <pc:docMk/>
          <pc:sldMk cId="3422595641" sldId="325"/>
        </pc:sldMkLst>
        <pc:spChg chg="mod">
          <ac:chgData name="Roelofs, M.E.H. [Miriam]" userId="d5362578-3b30-4fd2-a610-aa3ad5e1e93e" providerId="ADAL" clId="{CF0CFE62-3DF0-47D5-91DF-F00C8367C346}" dt="2025-07-23T11:25:13.806" v="112" actId="6549"/>
          <ac:spMkLst>
            <pc:docMk/>
            <pc:sldMk cId="3422595641" sldId="325"/>
            <ac:spMk id="2" creationId="{17FD00F5-9F79-B60F-5E5F-E9D374F53D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5" name="Google Shape;5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A97A5AA3-C056-C514-121E-A50733CA3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2F01E217-B33A-1367-C236-CBCA9DFB49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20308075-883F-117F-4FAD-DCEEC3F99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3404563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4cce2674f7_0_1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5" name="Google Shape;125;g34cce2674f7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3EE6B837-7693-5638-27A2-A7C549DAB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BD9E176E-895F-6C0D-60CC-D5CFB0B130F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358DDB18-15A7-3D16-115E-70745E72463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765406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712747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A97A5AA3-C056-C514-121E-A50733CA3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2F01E217-B33A-1367-C236-CBCA9DFB49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20308075-883F-117F-4FAD-DCEEC3F99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370055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A97A5AA3-C056-C514-121E-A50733CA3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2F01E217-B33A-1367-C236-CBCA9DFB49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20308075-883F-117F-4FAD-DCEEC3F99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1203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A97A5AA3-C056-C514-121E-A50733CA3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2F01E217-B33A-1367-C236-CBCA9DFB49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20308075-883F-117F-4FAD-DCEEC3F99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278946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A97A5AA3-C056-C514-121E-A50733CA3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2F01E217-B33A-1367-C236-CBCA9DFB49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20308075-883F-117F-4FAD-DCEEC3F99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9166267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>
          <a:extLst>
            <a:ext uri="{FF2B5EF4-FFF2-40B4-BE49-F238E27FC236}">
              <a16:creationId xmlns:a16="http://schemas.microsoft.com/office/drawing/2014/main" id="{A97A5AA3-C056-C514-121E-A50733CA3B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:notes">
            <a:extLst>
              <a:ext uri="{FF2B5EF4-FFF2-40B4-BE49-F238E27FC236}">
                <a16:creationId xmlns:a16="http://schemas.microsoft.com/office/drawing/2014/main" id="{2F01E217-B33A-1367-C236-CBCA9DFB493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8" name="Google Shape;78;p3:notes">
            <a:extLst>
              <a:ext uri="{FF2B5EF4-FFF2-40B4-BE49-F238E27FC236}">
                <a16:creationId xmlns:a16="http://schemas.microsoft.com/office/drawing/2014/main" id="{20308075-883F-117F-4FAD-DCEEC3F99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125397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0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marL="914400" lvl="1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2pPr>
            <a:lvl3pPr marL="1371600" lvl="2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3pPr>
            <a:lvl4pPr marL="1828800" lvl="3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4pPr>
            <a:lvl5pPr marL="2286000" lvl="4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>
  <p:cSld name="Imagen con título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20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marL="1828800" lvl="3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4pPr>
            <a:lvl5pPr marL="2286000" lvl="4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body" idx="1"/>
          </p:nvPr>
        </p:nvSpPr>
        <p:spPr>
          <a:xfrm>
            <a:off x="838200" y="2044699"/>
            <a:ext cx="10515600" cy="4328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marL="914400" lvl="1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2pPr>
            <a:lvl3pPr marL="1371600" lvl="2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3pPr>
            <a:lvl4pPr marL="1828800" lvl="3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4pPr>
            <a:lvl5pPr marL="2286000" lvl="4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>
  <p:cSld name="Encabezado de secció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3pPr>
            <a:lvl4pPr marL="1828800" lvl="3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 b="1"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>
  <p:cSld name="Solo el título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>
  <p:cSld name="Contenido con títul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marL="914400" lvl="1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2pPr>
            <a:lvl3pPr marL="1371600" lvl="2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3pPr>
            <a:lvl4pPr marL="1828800" lvl="3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4pPr>
            <a:lvl5pPr marL="2286000" lvl="4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dist="19050" dir="5400000" rotWithShape="0">
              <a:srgbClr val="000000">
                <a:alpha val="62352"/>
              </a:srgbClr>
            </a:outerShdw>
            <a:reflection endPos="30000" dist="38100" dir="5400000" fadeDir="5400012" sy="-100000" algn="bl" rotWithShape="0"/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"/>
          <p:cNvSpPr txBox="1">
            <a:spLocks noGrp="1"/>
          </p:cNvSpPr>
          <p:nvPr>
            <p:ph type="title"/>
          </p:nvPr>
        </p:nvSpPr>
        <p:spPr>
          <a:xfrm>
            <a:off x="6568477" y="2555858"/>
            <a:ext cx="4645200" cy="2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Calibri"/>
              <a:buNone/>
            </a:pPr>
            <a:br>
              <a:rPr lang="en-US" sz="3200" b="1" dirty="0">
                <a:solidFill>
                  <a:schemeClr val="lt1"/>
                </a:solidFill>
              </a:rPr>
            </a:br>
            <a:r>
              <a:rPr lang="en-US" sz="3200" b="1" dirty="0">
                <a:solidFill>
                  <a:schemeClr val="lt1"/>
                </a:solidFill>
              </a:rPr>
              <a:t>ETPP annual meeting</a:t>
            </a:r>
            <a:r>
              <a:rPr lang="en-US" sz="3200" b="1">
                <a:solidFill>
                  <a:schemeClr val="lt1"/>
                </a:solidFill>
              </a:rPr>
              <a:t>, 23 July </a:t>
            </a:r>
            <a:r>
              <a:rPr lang="en-US" sz="3200" b="1" dirty="0">
                <a:solidFill>
                  <a:schemeClr val="lt1"/>
                </a:solidFill>
              </a:rPr>
              <a:t>2025</a:t>
            </a:r>
            <a:br>
              <a:rPr lang="en-US" sz="2000" b="1" dirty="0">
                <a:solidFill>
                  <a:schemeClr val="lt1"/>
                </a:solidFill>
              </a:rPr>
            </a:br>
            <a:br>
              <a:rPr lang="en-US" sz="2000" b="1" dirty="0">
                <a:solidFill>
                  <a:schemeClr val="lt1"/>
                </a:solidFill>
              </a:rPr>
            </a:br>
            <a:r>
              <a:rPr lang="en-US" sz="2000" b="1" dirty="0">
                <a:solidFill>
                  <a:schemeClr val="lt1"/>
                </a:solidFill>
              </a:rPr>
              <a:t>ET-PP </a:t>
            </a:r>
            <a:r>
              <a:rPr lang="en-US" sz="2000" b="1" dirty="0">
                <a:solidFill>
                  <a:schemeClr val="bg1"/>
                </a:solidFill>
              </a:rPr>
              <a:t>WP2: governance and legal aspects</a:t>
            </a:r>
            <a:br>
              <a:rPr lang="en-US" sz="2000" b="1" dirty="0">
                <a:solidFill>
                  <a:schemeClr val="bg1"/>
                </a:solidFill>
              </a:rPr>
            </a:br>
            <a:r>
              <a:rPr lang="en-US" sz="2000" b="1" dirty="0">
                <a:solidFill>
                  <a:schemeClr val="bg1"/>
                </a:solidFill>
              </a:rPr>
              <a:t>Miriam Roelofs, WP2 work package leader </a:t>
            </a:r>
            <a:br>
              <a:rPr lang="en-US" sz="3400" b="1" dirty="0">
                <a:solidFill>
                  <a:schemeClr val="lt1"/>
                </a:solidFill>
              </a:rPr>
            </a:br>
            <a:endParaRPr sz="6100" dirty="0">
              <a:solidFill>
                <a:schemeClr val="lt1"/>
              </a:solidFill>
            </a:endParaRPr>
          </a:p>
        </p:txBody>
      </p:sp>
      <p:sp>
        <p:nvSpPr>
          <p:cNvPr id="59" name="Google Shape;59;p1"/>
          <p:cNvSpPr txBox="1">
            <a:spLocks noGrp="1"/>
          </p:cNvSpPr>
          <p:nvPr>
            <p:ph type="body" idx="1"/>
          </p:nvPr>
        </p:nvSpPr>
        <p:spPr>
          <a:xfrm>
            <a:off x="7077702" y="5537117"/>
            <a:ext cx="4645251" cy="1147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</a:pPr>
            <a:r>
              <a:rPr lang="en-US" sz="2000" dirty="0">
                <a:solidFill>
                  <a:srgbClr val="FFFFFF"/>
                </a:solidFill>
              </a:rPr>
              <a:t>23/072025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</a:pPr>
            <a:r>
              <a:rPr lang="en-US" sz="2000" dirty="0">
                <a:solidFill>
                  <a:srgbClr val="FFFFFF"/>
                </a:solidFill>
              </a:rPr>
              <a:t>Grant agreement: Nº 101079696</a:t>
            </a:r>
            <a:endParaRPr dirty="0"/>
          </a:p>
        </p:txBody>
      </p:sp>
      <p:sp>
        <p:nvSpPr>
          <p:cNvPr id="60" name="Google Shape;60;p1"/>
          <p:cNvSpPr/>
          <p:nvPr/>
        </p:nvSpPr>
        <p:spPr>
          <a:xfrm flipH="1">
            <a:off x="0" y="0"/>
            <a:ext cx="6172783" cy="685800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242" y="0"/>
                </a:lnTo>
                <a:lnTo>
                  <a:pt x="123" y="841"/>
                </a:lnTo>
                <a:cubicBezTo>
                  <a:pt x="42" y="1562"/>
                  <a:pt x="0" y="2293"/>
                  <a:pt x="0" y="3033"/>
                </a:cubicBezTo>
                <a:cubicBezTo>
                  <a:pt x="0" y="10800"/>
                  <a:pt x="4591" y="17602"/>
                  <a:pt x="11464" y="21361"/>
                </a:cubicBezTo>
                <a:lnTo>
                  <a:pt x="11925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"/>
          <p:cNvSpPr/>
          <p:nvPr/>
        </p:nvSpPr>
        <p:spPr>
          <a:xfrm>
            <a:off x="0" y="0"/>
            <a:ext cx="6024155" cy="6858001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348" y="0"/>
                </a:lnTo>
                <a:lnTo>
                  <a:pt x="21477" y="895"/>
                </a:lnTo>
                <a:cubicBezTo>
                  <a:pt x="21558" y="1598"/>
                  <a:pt x="21600" y="2311"/>
                  <a:pt x="21600" y="3033"/>
                </a:cubicBezTo>
                <a:cubicBezTo>
                  <a:pt x="21600" y="10972"/>
                  <a:pt x="16563" y="17877"/>
                  <a:pt x="9143" y="21418"/>
                </a:cubicBezTo>
                <a:lnTo>
                  <a:pt x="87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2" name="Google Shape;62;p1" descr="Imagen 13"/>
          <p:cNvPicPr preferRelativeResize="0"/>
          <p:nvPr/>
        </p:nvPicPr>
        <p:blipFill rotWithShape="1">
          <a:blip r:embed="rId3">
            <a:alphaModFix/>
          </a:blip>
          <a:srcRect l="15989" r="16111"/>
          <a:stretch/>
        </p:blipFill>
        <p:spPr>
          <a:xfrm>
            <a:off x="419381" y="781645"/>
            <a:ext cx="4047844" cy="3949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68223" y="15702"/>
            <a:ext cx="5912902" cy="333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Project: 101079696 — ET-PP — HORIZON-INFRA-2021-DEV-02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267587" y="5537117"/>
            <a:ext cx="2971018" cy="701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Horizon Europe: Coordination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0808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and Support Actions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1" title="03_ET_vertical-for_light_backgrounds_and_digital purposes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07275" y="208675"/>
            <a:ext cx="2649352" cy="2710252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Diazoom 2">
                <a:extLst>
                  <a:ext uri="{FF2B5EF4-FFF2-40B4-BE49-F238E27FC236}">
                    <a16:creationId xmlns:a16="http://schemas.microsoft.com/office/drawing/2014/main" id="{237C2FD0-F258-71E7-59B4-57EC5AD34D3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03961883"/>
                  </p:ext>
                </p:extLst>
              </p:nvPr>
            </p:nvGraphicFramePr>
            <p:xfrm>
              <a:off x="-1428335" y="2268722"/>
              <a:ext cx="3048000" cy="1714500"/>
            </p:xfrm>
            <a:graphic>
              <a:graphicData uri="http://schemas.microsoft.com/office/powerpoint/2016/slidezoom">
                <pslz:sldZm>
                  <pslz:sldZmObj sldId="256" cId="0">
                    <pslz:zmPr id="{1C3AACE8-7A31-419B-8D3C-1CC34E2B233E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Diazoom 2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237C2FD0-F258-71E7-59B4-57EC5AD34D3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428335" y="226872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88E2A6B6-2239-F718-36D8-889C968AC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;p3">
            <a:extLst>
              <a:ext uri="{FF2B5EF4-FFF2-40B4-BE49-F238E27FC236}">
                <a16:creationId xmlns:a16="http://schemas.microsoft.com/office/drawing/2014/main" id="{4EDFB6DE-2B6A-B473-709A-D9C22786B332}"/>
              </a:ext>
            </a:extLst>
          </p:cNvPr>
          <p:cNvSpPr txBox="1">
            <a:spLocks/>
          </p:cNvSpPr>
          <p:nvPr/>
        </p:nvSpPr>
        <p:spPr>
          <a:xfrm>
            <a:off x="532434" y="136525"/>
            <a:ext cx="7849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Tour de </a:t>
            </a:r>
            <a:r>
              <a:rPr lang="nl-NL" sz="3200" b="1" kern="1200" dirty="0" err="1">
                <a:solidFill>
                  <a:srgbClr val="1317F5"/>
                </a:solidFill>
                <a:latin typeface="Univers" panose="020B0503020202020204"/>
                <a:ea typeface="+mj-ea"/>
              </a:rPr>
              <a:t>table</a:t>
            </a: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: brainstorm </a:t>
            </a:r>
            <a:endParaRPr kumimoji="0" lang="nl-NL" sz="4400" b="0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Google Shape;82;p3">
            <a:extLst>
              <a:ext uri="{FF2B5EF4-FFF2-40B4-BE49-F238E27FC236}">
                <a16:creationId xmlns:a16="http://schemas.microsoft.com/office/drawing/2014/main" id="{17FD00F5-9F79-B60F-5E5F-E9D374F53D82}"/>
              </a:ext>
            </a:extLst>
          </p:cNvPr>
          <p:cNvSpPr txBox="1"/>
          <p:nvPr/>
        </p:nvSpPr>
        <p:spPr>
          <a:xfrm>
            <a:off x="366179" y="1124513"/>
            <a:ext cx="10801873" cy="3876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000" b="1" dirty="0">
              <a:solidFill>
                <a:srgbClr val="1317F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000" b="1" dirty="0">
              <a:solidFill>
                <a:srgbClr val="1317F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ideas?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Comments?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Suggestions for improvement?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33979FA5-2453-2D73-1002-65FF62D6E4F7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A225801A-76AA-2009-E967-4D60B6EE45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7BF57501-88CD-4BDF-3465-CD88E293A90C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7779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4cce2674f7_0_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D4E5F5"/>
              </a:gs>
              <a:gs pos="100000">
                <a:srgbClr val="70A4D5"/>
              </a:gs>
            </a:gsLst>
            <a:lin ang="5400012" scaled="0"/>
          </a:gradFill>
          <a:ln w="9525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63500" dist="19050" dir="5400000" rotWithShape="0">
              <a:srgbClr val="000000">
                <a:alpha val="62350"/>
              </a:srgbClr>
            </a:outerShdw>
            <a:reflection endPos="30000" dist="38100" dir="5400000" fadeDir="5400012" sy="-100000" algn="bl" rotWithShape="0"/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34cce2674f7_0_18"/>
          <p:cNvSpPr txBox="1">
            <a:spLocks noGrp="1"/>
          </p:cNvSpPr>
          <p:nvPr>
            <p:ph type="title"/>
          </p:nvPr>
        </p:nvSpPr>
        <p:spPr>
          <a:xfrm>
            <a:off x="6568477" y="2555858"/>
            <a:ext cx="4645200" cy="28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100"/>
              <a:buFont typeface="Calibri"/>
              <a:buNone/>
            </a:pPr>
            <a:r>
              <a:rPr lang="en-US" sz="3400" b="1" dirty="0">
                <a:solidFill>
                  <a:schemeClr val="lt1"/>
                </a:solidFill>
              </a:rPr>
              <a:t>ET-PP </a:t>
            </a:r>
            <a:r>
              <a:rPr lang="en-US" sz="3400" b="1" dirty="0">
                <a:solidFill>
                  <a:schemeClr val="bg1"/>
                </a:solidFill>
              </a:rPr>
              <a:t>WP2</a:t>
            </a:r>
            <a:br>
              <a:rPr lang="en-US" sz="3400" b="1" dirty="0">
                <a:solidFill>
                  <a:schemeClr val="lt1"/>
                </a:solidFill>
              </a:rPr>
            </a:br>
            <a:endParaRPr sz="6100" dirty="0">
              <a:solidFill>
                <a:schemeClr val="lt1"/>
              </a:solidFill>
            </a:endParaRPr>
          </a:p>
        </p:txBody>
      </p:sp>
      <p:sp>
        <p:nvSpPr>
          <p:cNvPr id="129" name="Google Shape;129;g34cce2674f7_0_18"/>
          <p:cNvSpPr txBox="1">
            <a:spLocks noGrp="1"/>
          </p:cNvSpPr>
          <p:nvPr>
            <p:ph type="body" idx="1"/>
          </p:nvPr>
        </p:nvSpPr>
        <p:spPr>
          <a:xfrm>
            <a:off x="7077702" y="5537117"/>
            <a:ext cx="4645200" cy="11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</a:pPr>
            <a:r>
              <a:rPr lang="en-US" sz="2000" dirty="0">
                <a:solidFill>
                  <a:srgbClr val="FFFFFF"/>
                </a:solidFill>
              </a:rPr>
              <a:t>Grant agreement: Nº 101079696</a:t>
            </a:r>
            <a:endParaRPr dirty="0"/>
          </a:p>
        </p:txBody>
      </p:sp>
      <p:sp>
        <p:nvSpPr>
          <p:cNvPr id="130" name="Google Shape;130;g34cce2674f7_0_18"/>
          <p:cNvSpPr/>
          <p:nvPr/>
        </p:nvSpPr>
        <p:spPr>
          <a:xfrm flipH="1">
            <a:off x="-11" y="0"/>
            <a:ext cx="6172794" cy="68580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0"/>
                </a:moveTo>
                <a:lnTo>
                  <a:pt x="242" y="0"/>
                </a:lnTo>
                <a:lnTo>
                  <a:pt x="123" y="841"/>
                </a:lnTo>
                <a:cubicBezTo>
                  <a:pt x="42" y="1562"/>
                  <a:pt x="0" y="2293"/>
                  <a:pt x="0" y="3033"/>
                </a:cubicBezTo>
                <a:cubicBezTo>
                  <a:pt x="0" y="10800"/>
                  <a:pt x="4591" y="17602"/>
                  <a:pt x="11464" y="21361"/>
                </a:cubicBezTo>
                <a:lnTo>
                  <a:pt x="11925" y="2160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g34cce2674f7_0_18"/>
          <p:cNvSpPr/>
          <p:nvPr/>
        </p:nvSpPr>
        <p:spPr>
          <a:xfrm>
            <a:off x="0" y="0"/>
            <a:ext cx="6024132" cy="68580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lnTo>
                  <a:pt x="21348" y="0"/>
                </a:lnTo>
                <a:lnTo>
                  <a:pt x="21477" y="895"/>
                </a:lnTo>
                <a:cubicBezTo>
                  <a:pt x="21558" y="1598"/>
                  <a:pt x="21600" y="2311"/>
                  <a:pt x="21600" y="3033"/>
                </a:cubicBezTo>
                <a:cubicBezTo>
                  <a:pt x="21600" y="10972"/>
                  <a:pt x="16563" y="17877"/>
                  <a:pt x="9143" y="21418"/>
                </a:cubicBezTo>
                <a:lnTo>
                  <a:pt x="87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g34cce2674f7_0_18" descr="Imagen 13"/>
          <p:cNvPicPr preferRelativeResize="0"/>
          <p:nvPr/>
        </p:nvPicPr>
        <p:blipFill rotWithShape="1">
          <a:blip r:embed="rId3">
            <a:alphaModFix/>
          </a:blip>
          <a:srcRect l="15989" r="16112"/>
          <a:stretch/>
        </p:blipFill>
        <p:spPr>
          <a:xfrm>
            <a:off x="419381" y="770070"/>
            <a:ext cx="4047844" cy="3949649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g34cce2674f7_0_18"/>
          <p:cNvSpPr txBox="1"/>
          <p:nvPr/>
        </p:nvSpPr>
        <p:spPr>
          <a:xfrm>
            <a:off x="68223" y="15702"/>
            <a:ext cx="5913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Project: 101079696 — ET-PP — HORIZON-INFRA-2021-DEV-02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34cce2674f7_0_18"/>
          <p:cNvSpPr txBox="1"/>
          <p:nvPr/>
        </p:nvSpPr>
        <p:spPr>
          <a:xfrm>
            <a:off x="267587" y="5537117"/>
            <a:ext cx="29709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808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Horizon Europe: Coordination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808080"/>
              </a:buClr>
              <a:buSzPts val="1800"/>
              <a:buFont typeface="Calibri"/>
              <a:buNone/>
            </a:pPr>
            <a:r>
              <a:rPr lang="en-US" sz="1800" b="1" i="0" u="none" strike="noStrike" cap="none">
                <a:solidFill>
                  <a:srgbClr val="808080"/>
                </a:solidFill>
                <a:latin typeface="Calibri"/>
                <a:ea typeface="Calibri"/>
                <a:cs typeface="Calibri"/>
                <a:sym typeface="Calibri"/>
              </a:rPr>
              <a:t>and Support Actions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5" name="Google Shape;135;g34cce2674f7_0_18" title="03_ET_vertical-for_light_backgrounds_and_digital purposes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07275" y="208675"/>
            <a:ext cx="2649352" cy="2710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 txBox="1"/>
          <p:nvPr/>
        </p:nvSpPr>
        <p:spPr>
          <a:xfrm>
            <a:off x="4084319" y="6457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166868" y="136525"/>
            <a:ext cx="821513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3200" b="1" dirty="0">
                <a:solidFill>
                  <a:srgbClr val="1317F5"/>
                </a:solidFill>
              </a:rPr>
              <a:t>Aim of the parallel session WP2</a:t>
            </a:r>
            <a:endParaRPr sz="3200" b="1" dirty="0">
              <a:solidFill>
                <a:srgbClr val="1317F5"/>
              </a:solidFill>
            </a:endParaRPr>
          </a:p>
        </p:txBody>
      </p:sp>
      <p:sp>
        <p:nvSpPr>
          <p:cNvPr id="100" name="Google Shape;100;p5"/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5"/>
          <p:cNvSpPr txBox="1"/>
          <p:nvPr/>
        </p:nvSpPr>
        <p:spPr>
          <a:xfrm>
            <a:off x="609246" y="1819878"/>
            <a:ext cx="10051701" cy="1538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342900" marR="0" lvl="0" indent="-34290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nl-NL" sz="2000" dirty="0">
                <a:solidFill>
                  <a:schemeClr val="tx1"/>
                </a:solidFill>
                <a:latin typeface="Calibri"/>
              </a:rPr>
              <a:t>Brainstorm on options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for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amendment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of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remaining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deliverables 2.3.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and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2.4.</a:t>
            </a:r>
          </a:p>
          <a:p>
            <a:pPr marL="342900" marR="0" lvl="0" indent="-34290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nl-NL" sz="2000" dirty="0">
                <a:solidFill>
                  <a:schemeClr val="tx1"/>
                </a:solidFill>
                <a:latin typeface="Calibri"/>
              </a:rPr>
              <a:t>Preliminary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conclusion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on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the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proposal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for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</a:t>
            </a:r>
            <a:r>
              <a:rPr lang="nl-NL" sz="2000" dirty="0" err="1">
                <a:solidFill>
                  <a:schemeClr val="tx1"/>
                </a:solidFill>
                <a:latin typeface="Calibri"/>
              </a:rPr>
              <a:t>amendment</a:t>
            </a:r>
            <a:r>
              <a:rPr lang="nl-NL" sz="2000" dirty="0">
                <a:solidFill>
                  <a:schemeClr val="tx1"/>
                </a:solidFill>
                <a:latin typeface="Calibri"/>
              </a:rPr>
              <a:t>  </a:t>
            </a: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nl-NL" sz="20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</a:t>
            </a: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nl-NL" sz="1700" b="0" i="1" u="none" strike="noStrike" kern="0" cap="none" spc="0" normalizeH="0" baseline="0" noProof="0" dirty="0">
              <a:ln>
                <a:noFill/>
              </a:ln>
              <a:solidFill>
                <a:srgbClr val="21AF8A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nl-NL" sz="1700" b="0" i="1" u="none" strike="noStrike" kern="0" cap="none" spc="0" normalizeH="0" baseline="0" noProof="0" dirty="0">
              <a:ln>
                <a:noFill/>
              </a:ln>
              <a:solidFill>
                <a:srgbClr val="21AF8A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</p:txBody>
      </p:sp>
      <p:pic>
        <p:nvPicPr>
          <p:cNvPr id="102" name="Google Shape;102;p5" title="13_ET_horizontal-USE ONLY AS WEBSITE 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0B60DBB0-D5D7-7AF2-BECA-8A8DA7078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4C905342-876E-1740-4E3F-DDCCFDCD3D45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</a:pPr>
            <a:r>
              <a:rPr lang="en-US" sz="1400" b="0" i="1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">
            <a:extLst>
              <a:ext uri="{FF2B5EF4-FFF2-40B4-BE49-F238E27FC236}">
                <a16:creationId xmlns:a16="http://schemas.microsoft.com/office/drawing/2014/main" id="{03437312-3BB9-6100-73D3-25C8FA6847B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14412" y="119563"/>
            <a:ext cx="7427343" cy="1480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Univers" panose="020B0503020202020204"/>
                <a:ea typeface="+mj-ea"/>
                <a:cs typeface="+mj-cs"/>
              </a:rPr>
              <a:t>WP2: </a:t>
            </a:r>
            <a:r>
              <a:rPr kumimoji="0" lang="nl-NL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Univers" panose="020B0503020202020204"/>
                <a:ea typeface="+mj-ea"/>
                <a:cs typeface="+mj-cs"/>
              </a:rPr>
              <a:t>shaping</a:t>
            </a: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Univers" panose="020B0503020202020204"/>
                <a:ea typeface="+mj-ea"/>
                <a:cs typeface="+mj-cs"/>
              </a:rPr>
              <a:t> next steps 2025-2026</a:t>
            </a:r>
            <a:endParaRPr dirty="0">
              <a:solidFill>
                <a:srgbClr val="1317F5"/>
              </a:solidFill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D23E5616-84F7-4A6E-AFD1-40235AD948B0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0389CD4F-68C0-7F6C-4BE2-030D24698006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</a:pPr>
            <a:r>
              <a:rPr lang="en-US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9761CA-A3AB-AAD1-5DF7-EE44F5202959}"/>
              </a:ext>
            </a:extLst>
          </p:cNvPr>
          <p:cNvSpPr txBox="1"/>
          <p:nvPr/>
        </p:nvSpPr>
        <p:spPr>
          <a:xfrm>
            <a:off x="883919" y="1600200"/>
            <a:ext cx="10401300" cy="5458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EC </a:t>
            </a:r>
            <a:r>
              <a:rPr lang="en-US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review: 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WP2</a:t>
            </a:r>
            <a:r>
              <a:rPr lang="en-US" sz="18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response and follow-up with proposal for amendment of Del. 2.3. (and Del.2.4.)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WP2 Brainstorm at Barcelona meeting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lang="en-US" sz="18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Interaction BGR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Interaction ETO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Continue exchange and interaction with BGR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Follow-up BGR-9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Support ETO directorate on legal and organizational aspects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Exchange with ETPP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workpackages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WP3 and WP7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EC review, digest the feedback of the EC officer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949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"/>
          <p:cNvSpPr txBox="1"/>
          <p:nvPr/>
        </p:nvSpPr>
        <p:spPr>
          <a:xfrm>
            <a:off x="4084319" y="6457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166868" y="136525"/>
            <a:ext cx="821513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lang="en-US" sz="3200" b="1" i="0" u="none" strike="noStrike" cap="none" dirty="0">
                <a:solidFill>
                  <a:srgbClr val="1317F5"/>
                </a:solidFill>
                <a:latin typeface="Calibri"/>
                <a:ea typeface="Calibri"/>
                <a:cs typeface="Calibri"/>
                <a:sym typeface="Calibri"/>
              </a:rPr>
              <a:t>WP 2: Deliverables </a:t>
            </a:r>
            <a:endParaRPr sz="3200" b="1" dirty="0">
              <a:solidFill>
                <a:srgbClr val="1317F5"/>
              </a:solidFill>
            </a:endParaRPr>
          </a:p>
        </p:txBody>
      </p:sp>
      <p:sp>
        <p:nvSpPr>
          <p:cNvPr id="100" name="Google Shape;100;p5"/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5"/>
          <p:cNvSpPr txBox="1"/>
          <p:nvPr/>
        </p:nvSpPr>
        <p:spPr>
          <a:xfrm>
            <a:off x="609246" y="1819878"/>
            <a:ext cx="10051701" cy="4427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  <a:buClr>
                <a:srgbClr val="008B9F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2.1.  Report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providing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options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for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a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legal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entity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(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October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2023)</a:t>
            </a:r>
          </a:p>
          <a:p>
            <a:pPr marL="285750" marR="0" lvl="0" indent="-28575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2.2.  Minutes of meetings with involved Ministries (BGR) and EC (October 2023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cs typeface="Arial"/>
                <a:sym typeface="Wingdings" panose="05000000000000000000" pitchFamily="2" charset="2"/>
              </a:rPr>
              <a:t>)</a:t>
            </a:r>
            <a:r>
              <a:rPr kumimoji="0" lang="nl-NL" sz="1600" b="0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 </a:t>
            </a:r>
            <a:endParaRPr kumimoji="0" lang="nl-NL" sz="1600" b="0" i="1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  <a:p>
            <a:pPr marL="285750" marR="0" lvl="0" indent="-28575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Revised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 Del 2.1.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Study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 and analysis on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governance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: 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Intermediate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 paper (</a:t>
            </a:r>
            <a:r>
              <a:rPr kumimoji="0" lang="nl-NL" sz="1600" b="1" i="1" u="none" strike="noStrike" kern="0" cap="none" spc="0" normalizeH="0" baseline="0" noProof="0" dirty="0" err="1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March</a:t>
            </a:r>
            <a:r>
              <a:rPr kumimoji="0" lang="nl-NL" sz="1600" b="1" i="1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t> 2024)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2.3. Legal documents and content for statutes (Q3 2025)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2.4.  Roadmap to establish the legal entity (Q3 2026)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---------------------------------------------------------------------------------------------------------------------------------------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2.3. Legal documents and content for statutes (Q3 2025)</a:t>
            </a:r>
            <a:r>
              <a:rPr kumimoji="0" 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, </a:t>
            </a:r>
            <a:r>
              <a:rPr kumimoji="0" lang="nl-N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request</a:t>
            </a:r>
            <a:r>
              <a:rPr kumimoji="0" 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for</a:t>
            </a:r>
            <a:r>
              <a:rPr kumimoji="0" 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amendment</a:t>
            </a:r>
            <a:endParaRPr kumimoji="0" lang="nl-NL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  <a:sym typeface="Wingdings" panose="05000000000000000000" pitchFamily="2" charset="2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nl-N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Considerations</a:t>
            </a:r>
            <a:r>
              <a:rPr kumimoji="0" lang="nl-NL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for</a:t>
            </a:r>
            <a:r>
              <a:rPr kumimoji="0" lang="nl-NL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request</a:t>
            </a:r>
            <a:r>
              <a:rPr kumimoji="0" lang="nl-NL" sz="1600" b="0" i="1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: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1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  <a:sym typeface="Wingdings" panose="05000000000000000000" pitchFamily="2" charset="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preliminary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state of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discussion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in BGR  consensus on a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preferred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legal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framework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not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before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cs typeface="Calibri"/>
                <a:sym typeface="Wingdings" panose="05000000000000000000" pitchFamily="2" charset="2"/>
              </a:rPr>
              <a:t> Q2 25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1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  <a:sym typeface="Wingdings" panose="05000000000000000000" pitchFamily="2" charset="2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experience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from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other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large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scale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research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infrastructures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with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regard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to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the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lenght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of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negotiation</a:t>
            </a:r>
            <a:r>
              <a:rPr kumimoji="0" lang="nl-NL" sz="16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 </a:t>
            </a:r>
            <a:r>
              <a:rPr kumimoji="0" lang="nl-NL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44546A">
                    <a:lumMod val="1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  <a:sym typeface="Wingdings" panose="05000000000000000000" pitchFamily="2" charset="2"/>
              </a:rPr>
              <a:t>process</a:t>
            </a:r>
            <a:endParaRPr kumimoji="0" lang="nl-NL" sz="16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1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  <a:sym typeface="Wingdings" panose="05000000000000000000" pitchFamily="2" charset="2"/>
            </a:endParaRP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6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lang="en-US" sz="1600" i="1" dirty="0">
                <a:solidFill>
                  <a:srgbClr val="FF0000"/>
                </a:solidFill>
                <a:latin typeface="Calibri"/>
              </a:rPr>
              <a:t>O</a:t>
            </a:r>
            <a:r>
              <a:rPr kumimoji="0" lang="en-US" sz="1600" b="0" i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ptions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for amendment:</a:t>
            </a:r>
          </a:p>
          <a:p>
            <a:pPr marL="285750" marR="0" lvl="0" indent="-28575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Extension of the deadline until M47 </a:t>
            </a:r>
          </a:p>
          <a:p>
            <a:pPr marL="285750" marR="0" lvl="0" indent="-28575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Content change: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/>
                <a:sym typeface="Arial"/>
              </a:rPr>
              <a:t>draft legal documents and content</a:t>
            </a:r>
            <a:endParaRPr kumimoji="0" lang="en-US" sz="16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cs typeface="Arial"/>
                <a:sym typeface="Arial"/>
              </a:rPr>
              <a:t> </a:t>
            </a:r>
          </a:p>
          <a:p>
            <a:pPr marL="0" marR="0" lvl="0" indent="0" algn="l" defTabSz="8255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nl-NL" sz="1700" b="0" i="1" u="none" strike="noStrike" kern="0" cap="none" spc="0" normalizeH="0" baseline="0" noProof="0" dirty="0">
              <a:ln>
                <a:noFill/>
              </a:ln>
              <a:solidFill>
                <a:srgbClr val="21AF8A"/>
              </a:solidFill>
              <a:effectLst/>
              <a:uLnTx/>
              <a:uFillTx/>
              <a:latin typeface="Calibri"/>
              <a:cs typeface="Arial"/>
              <a:sym typeface="Arial"/>
            </a:endParaRPr>
          </a:p>
        </p:txBody>
      </p:sp>
      <p:pic>
        <p:nvPicPr>
          <p:cNvPr id="102" name="Google Shape;102;p5" title="13_ET_horizontal-USE ONLY AS WEBSITE LOG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7357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88E2A6B6-2239-F718-36D8-889C968AC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;p3">
            <a:extLst>
              <a:ext uri="{FF2B5EF4-FFF2-40B4-BE49-F238E27FC236}">
                <a16:creationId xmlns:a16="http://schemas.microsoft.com/office/drawing/2014/main" id="{4EDFB6DE-2B6A-B473-709A-D9C22786B332}"/>
              </a:ext>
            </a:extLst>
          </p:cNvPr>
          <p:cNvSpPr txBox="1">
            <a:spLocks/>
          </p:cNvSpPr>
          <p:nvPr/>
        </p:nvSpPr>
        <p:spPr>
          <a:xfrm>
            <a:off x="532434" y="136525"/>
            <a:ext cx="7849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lang="nl-NL" sz="3200" b="1" kern="1200" dirty="0" err="1">
                <a:solidFill>
                  <a:srgbClr val="1317F5"/>
                </a:solidFill>
                <a:latin typeface="Univers" panose="020B0503020202020204"/>
                <a:ea typeface="+mj-ea"/>
              </a:rPr>
              <a:t>Amendment</a:t>
            </a: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 Del. 2.3.: brainstorm </a:t>
            </a:r>
            <a:endParaRPr kumimoji="0" lang="nl-NL" sz="4400" b="0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Google Shape;82;p3">
            <a:extLst>
              <a:ext uri="{FF2B5EF4-FFF2-40B4-BE49-F238E27FC236}">
                <a16:creationId xmlns:a16="http://schemas.microsoft.com/office/drawing/2014/main" id="{17FD00F5-9F79-B60F-5E5F-E9D374F53D82}"/>
              </a:ext>
            </a:extLst>
          </p:cNvPr>
          <p:cNvSpPr txBox="1"/>
          <p:nvPr/>
        </p:nvSpPr>
        <p:spPr>
          <a:xfrm>
            <a:off x="532434" y="1124513"/>
            <a:ext cx="10801873" cy="5604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Boundary conditions: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Timeline: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extension until July 2026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EC request: clear and focused document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(no failure: guaranteed delivery):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from outcome in ongoing discussions or future decisions in the ET project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Anticipate on the needs for the ET project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Meaningful for evolution of ETO and ET project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Tx/>
              <a:buChar char="-"/>
              <a:tabLst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1317F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WP2 starting point: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on the development of the Intermediate legal entity, building on the current governance structure in ET project 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BUDGET outsourcing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</a:p>
        </p:txBody>
      </p:sp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33979FA5-2453-2D73-1002-65FF62D6E4F7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A225801A-76AA-2009-E967-4D60B6EE45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7BF57501-88CD-4BDF-3465-CD88E293A90C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423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88E2A6B6-2239-F718-36D8-889C968AC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;p3">
            <a:extLst>
              <a:ext uri="{FF2B5EF4-FFF2-40B4-BE49-F238E27FC236}">
                <a16:creationId xmlns:a16="http://schemas.microsoft.com/office/drawing/2014/main" id="{4EDFB6DE-2B6A-B473-709A-D9C22786B332}"/>
              </a:ext>
            </a:extLst>
          </p:cNvPr>
          <p:cNvSpPr txBox="1">
            <a:spLocks/>
          </p:cNvSpPr>
          <p:nvPr/>
        </p:nvSpPr>
        <p:spPr>
          <a:xfrm>
            <a:off x="532434" y="136525"/>
            <a:ext cx="7849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Report on </a:t>
            </a:r>
            <a:r>
              <a:rPr lang="nl-NL" sz="3200" b="1" kern="1200" dirty="0" err="1">
                <a:solidFill>
                  <a:srgbClr val="1317F5"/>
                </a:solidFill>
                <a:latin typeface="Univers" panose="020B0503020202020204"/>
                <a:ea typeface="+mj-ea"/>
              </a:rPr>
              <a:t>our</a:t>
            </a: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 brainstorm: options </a:t>
            </a:r>
            <a:endParaRPr kumimoji="0" lang="nl-NL" sz="4400" b="0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Google Shape;82;p3">
            <a:extLst>
              <a:ext uri="{FF2B5EF4-FFF2-40B4-BE49-F238E27FC236}">
                <a16:creationId xmlns:a16="http://schemas.microsoft.com/office/drawing/2014/main" id="{17FD00F5-9F79-B60F-5E5F-E9D374F53D82}"/>
              </a:ext>
            </a:extLst>
          </p:cNvPr>
          <p:cNvSpPr txBox="1"/>
          <p:nvPr/>
        </p:nvSpPr>
        <p:spPr>
          <a:xfrm>
            <a:off x="532434" y="1112638"/>
            <a:ext cx="10801873" cy="484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 support to ET project (independent from input ETO or BGR)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Prepare the ground for </a:t>
            </a: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th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future ET organization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Successful completion of WP2 ETPP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Two options under discussion</a:t>
            </a:r>
            <a:r>
              <a:rPr lang="en-US" sz="2000" b="1" dirty="0">
                <a:solidFill>
                  <a:srgbClr val="1317F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1. </a:t>
            </a: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nalysis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by external entity on governance structure:</a:t>
            </a:r>
          </a:p>
          <a:p>
            <a:pPr marL="342900" lvl="2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document with description of all governance bodies in ET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helpful</a:t>
            </a:r>
          </a:p>
          <a:p>
            <a:pPr marL="457200" lvl="2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added value: overview showing overlaps in roles and responsibilities</a:t>
            </a:r>
          </a:p>
          <a:p>
            <a:pPr marL="457200" lvl="2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awareness of the problem</a:t>
            </a:r>
          </a:p>
          <a:p>
            <a:pPr marL="457200" lvl="2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until now unable to solve t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he bottleneck: two to tango: attribution of authority and recognition </a:t>
            </a:r>
          </a:p>
          <a:p>
            <a:pPr marL="457200" lvl="2" indent="-4572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external view: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might offer solutions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33979FA5-2453-2D73-1002-65FF62D6E4F7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A225801A-76AA-2009-E967-4D60B6EE45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7BF57501-88CD-4BDF-3465-CD88E293A90C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490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88E2A6B6-2239-F718-36D8-889C968AC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;p3">
            <a:extLst>
              <a:ext uri="{FF2B5EF4-FFF2-40B4-BE49-F238E27FC236}">
                <a16:creationId xmlns:a16="http://schemas.microsoft.com/office/drawing/2014/main" id="{4EDFB6DE-2B6A-B473-709A-D9C22786B332}"/>
              </a:ext>
            </a:extLst>
          </p:cNvPr>
          <p:cNvSpPr txBox="1">
            <a:spLocks/>
          </p:cNvSpPr>
          <p:nvPr/>
        </p:nvSpPr>
        <p:spPr>
          <a:xfrm>
            <a:off x="532434" y="136525"/>
            <a:ext cx="7849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Report on </a:t>
            </a:r>
            <a:r>
              <a:rPr lang="nl-NL" sz="3200" b="1" kern="1200" dirty="0" err="1">
                <a:solidFill>
                  <a:srgbClr val="1317F5"/>
                </a:solidFill>
                <a:latin typeface="Univers" panose="020B0503020202020204"/>
                <a:ea typeface="+mj-ea"/>
              </a:rPr>
              <a:t>our</a:t>
            </a: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 brainstorm: options </a:t>
            </a:r>
            <a:endParaRPr kumimoji="0" lang="nl-NL" sz="4400" b="0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Google Shape;82;p3">
            <a:extLst>
              <a:ext uri="{FF2B5EF4-FFF2-40B4-BE49-F238E27FC236}">
                <a16:creationId xmlns:a16="http://schemas.microsoft.com/office/drawing/2014/main" id="{17FD00F5-9F79-B60F-5E5F-E9D374F53D82}"/>
              </a:ext>
            </a:extLst>
          </p:cNvPr>
          <p:cNvSpPr txBox="1"/>
          <p:nvPr/>
        </p:nvSpPr>
        <p:spPr>
          <a:xfrm>
            <a:off x="532434" y="1112638"/>
            <a:ext cx="10801873" cy="5604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Analysis: comparison of suitable intermediate legal entities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ground for future phase and input to INFRADEV implementation phased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work from WP2: shortlist final legal entity, characteristics of intermediate legal entity</a:t>
            </a:r>
            <a:endParaRPr kumimoji="0" lang="en-US" sz="200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000" b="1" dirty="0">
              <a:solidFill>
                <a:srgbClr val="1317F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to legal expert: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document with previous output WP2, including the characteristics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Analysis: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 of suitable intermediate legal entities in potential host countries (Netherlands, Italy, Belgium, Germany)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en-US" sz="2000" b="1" dirty="0">
              <a:solidFill>
                <a:srgbClr val="1317F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33979FA5-2453-2D73-1002-65FF62D6E4F7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A225801A-76AA-2009-E967-4D60B6EE45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7BF57501-88CD-4BDF-3465-CD88E293A90C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3591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88E2A6B6-2239-F718-36D8-889C968AC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;p3">
            <a:extLst>
              <a:ext uri="{FF2B5EF4-FFF2-40B4-BE49-F238E27FC236}">
                <a16:creationId xmlns:a16="http://schemas.microsoft.com/office/drawing/2014/main" id="{4EDFB6DE-2B6A-B473-709A-D9C22786B332}"/>
              </a:ext>
            </a:extLst>
          </p:cNvPr>
          <p:cNvSpPr txBox="1">
            <a:spLocks/>
          </p:cNvSpPr>
          <p:nvPr/>
        </p:nvSpPr>
        <p:spPr>
          <a:xfrm>
            <a:off x="532434" y="136525"/>
            <a:ext cx="7849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lang="nl-NL" sz="3200" b="1" kern="1200" dirty="0" err="1">
                <a:solidFill>
                  <a:srgbClr val="1317F5"/>
                </a:solidFill>
                <a:latin typeface="Univers" panose="020B0503020202020204"/>
                <a:ea typeface="+mj-ea"/>
              </a:rPr>
              <a:t>Amendment</a:t>
            </a: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 Del. 2.3.: brainstorm </a:t>
            </a:r>
            <a:endParaRPr kumimoji="0" lang="nl-NL" sz="4400" b="0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Google Shape;82;p3">
            <a:extLst>
              <a:ext uri="{FF2B5EF4-FFF2-40B4-BE49-F238E27FC236}">
                <a16:creationId xmlns:a16="http://schemas.microsoft.com/office/drawing/2014/main" id="{17FD00F5-9F79-B60F-5E5F-E9D374F53D82}"/>
              </a:ext>
            </a:extLst>
          </p:cNvPr>
          <p:cNvSpPr txBox="1"/>
          <p:nvPr/>
        </p:nvSpPr>
        <p:spPr>
          <a:xfrm>
            <a:off x="506208" y="1150837"/>
            <a:ext cx="10801873" cy="6139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000" b="1" dirty="0">
                <a:solidFill>
                  <a:srgbClr val="1317F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document for assignment to external entity with: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 of all governance bodies in the ET project (e.g. ETO, BGR, ETPP, ETC                           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ETO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fundersgroup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ET Coordinators, Local Teams)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documents:  WP2 output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 report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sz="2000" b="1" dirty="0">
                <a:solidFill>
                  <a:srgbClr val="1317F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Analysis: timeline May 2026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bottlenecks in the evolution of current governance towards an intermediate legal entity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Propose mitigations and advice on implementation  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steps in the process towards intermediate legal entity 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NEED: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interaction with external entity by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governance bodies in ET project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33979FA5-2453-2D73-1002-65FF62D6E4F7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A225801A-76AA-2009-E967-4D60B6EE45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7BF57501-88CD-4BDF-3465-CD88E293A90C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3031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>
          <a:extLst>
            <a:ext uri="{FF2B5EF4-FFF2-40B4-BE49-F238E27FC236}">
              <a16:creationId xmlns:a16="http://schemas.microsoft.com/office/drawing/2014/main" id="{88E2A6B6-2239-F718-36D8-889C968AC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81;p3">
            <a:extLst>
              <a:ext uri="{FF2B5EF4-FFF2-40B4-BE49-F238E27FC236}">
                <a16:creationId xmlns:a16="http://schemas.microsoft.com/office/drawing/2014/main" id="{4EDFB6DE-2B6A-B473-709A-D9C22786B332}"/>
              </a:ext>
            </a:extLst>
          </p:cNvPr>
          <p:cNvSpPr txBox="1">
            <a:spLocks/>
          </p:cNvSpPr>
          <p:nvPr/>
        </p:nvSpPr>
        <p:spPr>
          <a:xfrm>
            <a:off x="532434" y="136525"/>
            <a:ext cx="784956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defRPr sz="4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tabLst/>
              <a:defRPr/>
            </a:pPr>
            <a:r>
              <a:rPr lang="nl-NL" sz="3200" b="1" kern="1200" dirty="0" err="1">
                <a:solidFill>
                  <a:srgbClr val="1317F5"/>
                </a:solidFill>
                <a:latin typeface="Univers" panose="020B0503020202020204"/>
                <a:ea typeface="+mj-ea"/>
              </a:rPr>
              <a:t>Amendment</a:t>
            </a:r>
            <a:r>
              <a:rPr lang="nl-NL" sz="3200" b="1" kern="1200" dirty="0">
                <a:solidFill>
                  <a:srgbClr val="1317F5"/>
                </a:solidFill>
                <a:latin typeface="Univers" panose="020B0503020202020204"/>
                <a:ea typeface="+mj-ea"/>
              </a:rPr>
              <a:t> Del. 2.4.: brainstorm </a:t>
            </a:r>
            <a:endParaRPr kumimoji="0" lang="nl-NL" sz="4400" b="0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Google Shape;82;p3">
            <a:extLst>
              <a:ext uri="{FF2B5EF4-FFF2-40B4-BE49-F238E27FC236}">
                <a16:creationId xmlns:a16="http://schemas.microsoft.com/office/drawing/2014/main" id="{17FD00F5-9F79-B60F-5E5F-E9D374F53D82}"/>
              </a:ext>
            </a:extLst>
          </p:cNvPr>
          <p:cNvSpPr txBox="1"/>
          <p:nvPr/>
        </p:nvSpPr>
        <p:spPr>
          <a:xfrm>
            <a:off x="532434" y="1124513"/>
            <a:ext cx="10801873" cy="6468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1317F5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1317F5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Boundary conditions: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Timeline: 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extension until July 2026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b="1" dirty="0">
                <a:solidFill>
                  <a:srgbClr val="1317F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WP2 proposal: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Roadmap towards the establishment of an intermediate legal entity, informed by Del.2.3.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 of the steps towards the establishment informed by the advice from the risk analysis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NEED:	                         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timely informed by ETO and BGR on key decisions that influence 	 			the preferences for legal frameworks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sym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BUDGET outsourcing:	               External risk analysis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on current governance and management 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			[EC review, </a:t>
            </a:r>
            <a:r>
              <a:rPr kumimoji="0" lang="en-US" sz="2000" b="0" i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pg</a:t>
            </a:r>
            <a:r>
              <a:rPr kumimoji="0" lang="en-US" sz="2000" b="0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Arial"/>
              </a:rPr>
              <a:t> 6]</a:t>
            </a: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Tx/>
              <a:tabLst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</a:p>
          <a:p>
            <a:pPr marL="3429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Google Shape;80;p3">
            <a:extLst>
              <a:ext uri="{FF2B5EF4-FFF2-40B4-BE49-F238E27FC236}">
                <a16:creationId xmlns:a16="http://schemas.microsoft.com/office/drawing/2014/main" id="{33979FA5-2453-2D73-1002-65FF62D6E4F7}"/>
              </a:ext>
            </a:extLst>
          </p:cNvPr>
          <p:cNvSpPr txBox="1"/>
          <p:nvPr/>
        </p:nvSpPr>
        <p:spPr>
          <a:xfrm>
            <a:off x="4084319" y="6430701"/>
            <a:ext cx="4023362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Project: 101079696 — ET-PP, 2nd review meeting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3" title="13_ET_horizontal-USE ONLY AS WEBSITE LOGO.png">
            <a:extLst>
              <a:ext uri="{FF2B5EF4-FFF2-40B4-BE49-F238E27FC236}">
                <a16:creationId xmlns:a16="http://schemas.microsoft.com/office/drawing/2014/main" id="{A225801A-76AA-2009-E967-4D60B6EE457A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70301" y="136530"/>
            <a:ext cx="3195075" cy="878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>
            <a:extLst>
              <a:ext uri="{FF2B5EF4-FFF2-40B4-BE49-F238E27FC236}">
                <a16:creationId xmlns:a16="http://schemas.microsoft.com/office/drawing/2014/main" id="{7BF57501-88CD-4BDF-3465-CD88E293A90C}"/>
              </a:ext>
            </a:extLst>
          </p:cNvPr>
          <p:cNvSpPr txBox="1"/>
          <p:nvPr/>
        </p:nvSpPr>
        <p:spPr>
          <a:xfrm>
            <a:off x="883919" y="6444169"/>
            <a:ext cx="26517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15/05/2025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4601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1e63bdd-534e-4aaf-855a-4c017eec7126}" enabled="0" method="" siteId="{81e63bdd-534e-4aaf-855a-4c017eec712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15574</TotalTime>
  <Words>886</Words>
  <Application>Microsoft Office PowerPoint</Application>
  <PresentationFormat>Breedbeeld</PresentationFormat>
  <Paragraphs>137</Paragraphs>
  <Slides>11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Univers</vt:lpstr>
      <vt:lpstr>Wingdings</vt:lpstr>
      <vt:lpstr>Tema de Office</vt:lpstr>
      <vt:lpstr> ETPP annual meeting, 23 July 2025  ET-PP WP2: governance and legal aspects Miriam Roelofs, WP2 work package leader  </vt:lpstr>
      <vt:lpstr>Aim of the parallel session WP2</vt:lpstr>
      <vt:lpstr>WP2: shaping next steps 2025-2026</vt:lpstr>
      <vt:lpstr>WP 2: Deliverables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ET-PP WP2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Roelofs, M.E.H. [Miriam]</dc:creator>
  <cp:lastModifiedBy>Roelofs, M.E.H. [Miriam]</cp:lastModifiedBy>
  <cp:revision>28</cp:revision>
  <dcterms:modified xsi:type="dcterms:W3CDTF">2025-07-23T12:40:28Z</dcterms:modified>
</cp:coreProperties>
</file>