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10287000" cx="18288000"/>
  <p:notesSz cx="6858000" cy="9144000"/>
  <p:embeddedFontLst>
    <p:embeddedFont>
      <p:font typeface="Schibsted Grotesk"/>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4" roundtripDataSignature="AMtx7mi85wZU2dMQXd8mQeBSc57aG4ZPS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chibstedGrotesk-bold.fntdata"/><Relationship Id="rId30" Type="http://schemas.openxmlformats.org/officeDocument/2006/relationships/font" Target="fonts/SchibstedGrotesk-regular.fntdata"/><Relationship Id="rId11" Type="http://schemas.openxmlformats.org/officeDocument/2006/relationships/slide" Target="slides/slide6.xml"/><Relationship Id="rId33" Type="http://schemas.openxmlformats.org/officeDocument/2006/relationships/font" Target="fonts/SchibstedGrotesk-boldItalic.fntdata"/><Relationship Id="rId10" Type="http://schemas.openxmlformats.org/officeDocument/2006/relationships/slide" Target="slides/slide5.xml"/><Relationship Id="rId32" Type="http://schemas.openxmlformats.org/officeDocument/2006/relationships/font" Target="fonts/SchibstedGrotesk-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095bca440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g3095bca440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70e309f348_0_14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9" name="Google Shape;229;g370e309f348_0_1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712baccf4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4" name="Google Shape;244;g3712baccf4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712baccf42_0_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g3712baccf42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7127ba3755_0_2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37127ba3755_0_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7127ba3755_0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g37127ba3755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712baccf42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g3712baccf42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7127ba3755_0_4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g37127ba3755_0_4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712baccf42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3" name="Google Shape;343;g3712baccf42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7127ba3755_0_4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g37127ba3755_0_4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712baccf42_0_1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g3712baccf42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1cab49dbbb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g31cab49dbbb_0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712baccf42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5" name="Google Shape;385;g3712baccf42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7127ba375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g37127ba375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7127ba3755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g37127ba3755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7127ba3755_0_5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37127ba3755_0_5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9" name="Google Shape;43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1cf8a1fa65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2" name="Google Shape;122;g31cf8a1fa65_0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6f16762e2e_0_2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000"/>
          </a:p>
        </p:txBody>
      </p:sp>
      <p:sp>
        <p:nvSpPr>
          <p:cNvPr id="130" name="Google Shape;130;g36f16762e2e_0_2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6f16762e2e_0_2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Balance: in content, in sites presentations, countries participation, stakeholders, groups of ET (scientists, engineers, managers, young researchers…)</a:t>
            </a:r>
            <a:endParaRPr/>
          </a:p>
        </p:txBody>
      </p:sp>
      <p:sp>
        <p:nvSpPr>
          <p:cNvPr id="145" name="Google Shape;145;g36f16762e2e_0_2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6f16762e2e_0_2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solidFill>
                  <a:schemeClr val="dk1"/>
                </a:solidFill>
                <a:latin typeface="Arial"/>
                <a:ea typeface="Arial"/>
                <a:cs typeface="Arial"/>
                <a:sym typeface="Arial"/>
              </a:rPr>
              <a:t>To align with both EU and ET values, we regularly spotlight early-career researchers and women in science - tagging those posts with </a:t>
            </a:r>
            <a:r>
              <a:rPr b="1" lang="en-US" sz="1000">
                <a:solidFill>
                  <a:schemeClr val="dk1"/>
                </a:solidFill>
                <a:latin typeface="Arial"/>
                <a:ea typeface="Arial"/>
                <a:cs typeface="Arial"/>
                <a:sym typeface="Arial"/>
              </a:rPr>
              <a:t>#ET_young</a:t>
            </a:r>
            <a:r>
              <a:rPr lang="en-US" sz="1000">
                <a:solidFill>
                  <a:schemeClr val="dk1"/>
                </a:solidFill>
                <a:latin typeface="Arial"/>
                <a:ea typeface="Arial"/>
                <a:cs typeface="Arial"/>
                <a:sym typeface="Arial"/>
              </a:rPr>
              <a:t> and </a:t>
            </a:r>
            <a:r>
              <a:rPr b="1" lang="en-US" sz="1000">
                <a:solidFill>
                  <a:schemeClr val="dk1"/>
                </a:solidFill>
                <a:latin typeface="Arial"/>
                <a:ea typeface="Arial"/>
                <a:cs typeface="Arial"/>
                <a:sym typeface="Arial"/>
              </a:rPr>
              <a:t>#WomenInSTEM</a:t>
            </a:r>
            <a:r>
              <a:rPr lang="en-US" sz="1000">
                <a:solidFill>
                  <a:schemeClr val="dk1"/>
                </a:solidFill>
                <a:latin typeface="Arial"/>
                <a:ea typeface="Arial"/>
                <a:cs typeface="Arial"/>
                <a:sym typeface="Arial"/>
              </a:rPr>
              <a:t> when we share their stories.</a:t>
            </a:r>
            <a:endParaRPr sz="1100"/>
          </a:p>
        </p:txBody>
      </p:sp>
      <p:sp>
        <p:nvSpPr>
          <p:cNvPr id="162" name="Google Shape;162;g36f16762e2e_0_2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70e309f348_0_9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000">
                <a:solidFill>
                  <a:schemeClr val="dk1"/>
                </a:solidFill>
              </a:rPr>
              <a:t>Cross posting - to build networking and information flow</a:t>
            </a:r>
            <a:endParaRPr sz="1100"/>
          </a:p>
        </p:txBody>
      </p:sp>
      <p:sp>
        <p:nvSpPr>
          <p:cNvPr id="179" name="Google Shape;179;g370e309f348_0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27a44145e1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327a44145e1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457200" rtl="0" algn="just">
              <a:lnSpc>
                <a:spcPct val="100000"/>
              </a:lnSpc>
              <a:spcBef>
                <a:spcPts val="0"/>
              </a:spcBef>
              <a:spcAft>
                <a:spcPts val="0"/>
              </a:spcAft>
              <a:buClr>
                <a:schemeClr val="dk1"/>
              </a:buClr>
              <a:buSzPts val="1000"/>
              <a:buChar char="●"/>
            </a:pPr>
            <a:r>
              <a:rPr lang="en-US" sz="1000">
                <a:solidFill>
                  <a:schemeClr val="dk1"/>
                </a:solidFill>
              </a:rPr>
              <a:t>Website is meant to contribute to strengthening whole ET community, and providing support for ‘ET entities’ and stakeholders in their communication about ET.</a:t>
            </a:r>
            <a:endParaRPr sz="1000">
              <a:solidFill>
                <a:schemeClr val="dk1"/>
              </a:solidFill>
            </a:endParaRPr>
          </a:p>
          <a:p>
            <a:pPr indent="-292100" lvl="0" marL="457200" rtl="0" algn="just">
              <a:lnSpc>
                <a:spcPct val="100000"/>
              </a:lnSpc>
              <a:spcBef>
                <a:spcPts val="900"/>
              </a:spcBef>
              <a:spcAft>
                <a:spcPts val="0"/>
              </a:spcAft>
              <a:buClr>
                <a:schemeClr val="dk1"/>
              </a:buClr>
              <a:buSzPts val="1000"/>
              <a:buChar char="●"/>
            </a:pPr>
            <a:r>
              <a:rPr lang="en-US" sz="1000">
                <a:solidFill>
                  <a:schemeClr val="dk1"/>
                </a:solidFill>
              </a:rPr>
              <a:t>Website is important factor in our virtual presence, can also easily go wrong (remember, ET is a high profile project for Europe and many stakeholders are watching us closely). Content must be carefully managed, taking sensitivities and strategic importance into account. </a:t>
            </a:r>
            <a:endParaRPr sz="1000">
              <a:solidFill>
                <a:schemeClr val="dk1"/>
              </a:solidFill>
            </a:endParaRPr>
          </a:p>
          <a:p>
            <a:pPr indent="-292100" lvl="0" marL="457200" rtl="0" algn="l">
              <a:lnSpc>
                <a:spcPct val="115000"/>
              </a:lnSpc>
              <a:spcBef>
                <a:spcPts val="900"/>
              </a:spcBef>
              <a:spcAft>
                <a:spcPts val="0"/>
              </a:spcAft>
              <a:buClr>
                <a:schemeClr val="dk1"/>
              </a:buClr>
              <a:buSzPts val="1000"/>
              <a:buChar char="●"/>
            </a:pPr>
            <a:r>
              <a:rPr lang="en-US" sz="1000">
                <a:solidFill>
                  <a:schemeClr val="dk1"/>
                </a:solidFill>
                <a:extLst>
                  <a:ext uri="http://customooxmlschemas.google.com/">
                    <go:slidesCustomData xmlns:go="http://customooxmlschemas.google.com/" textRoundtripDataId="1"/>
                  </a:ext>
                </a:extLst>
              </a:rPr>
              <a:t>Publishing the site is only the first step. We will continue to expand it with new functionalities, additional sub‑pages and the content requested by stakeholders. </a:t>
            </a:r>
            <a:endParaRPr sz="1000">
              <a:solidFill>
                <a:schemeClr val="dk1"/>
              </a:solidFill>
              <a:extLst>
                <a:ext uri="http://customooxmlschemas.google.com/">
                  <go:slidesCustomData xmlns:go="http://customooxmlschemas.google.com/" textRoundtripDataId="2"/>
                </a:ext>
              </a:extLst>
            </a:endParaRPr>
          </a:p>
          <a:p>
            <a:pPr indent="-292100" lvl="0" marL="457200" rtl="0" algn="l">
              <a:lnSpc>
                <a:spcPct val="115000"/>
              </a:lnSpc>
              <a:spcBef>
                <a:spcPts val="0"/>
              </a:spcBef>
              <a:spcAft>
                <a:spcPts val="0"/>
              </a:spcAft>
              <a:buClr>
                <a:schemeClr val="dk1"/>
              </a:buClr>
              <a:buSzPts val="1000"/>
              <a:buChar char="●"/>
            </a:pPr>
            <a:r>
              <a:rPr lang="en-US" sz="1000">
                <a:solidFill>
                  <a:schemeClr val="dk1"/>
                </a:solidFill>
                <a:extLst>
                  <a:ext uri="http://customooxmlschemas.google.com/">
                    <go:slidesCustomData xmlns:go="http://customooxmlschemas.google.com/" textRoundtripDataId="3"/>
                  </a:ext>
                </a:extLst>
              </a:rPr>
              <a:t>This is our shared tool and it must serve us all. (WP7 (Innovation and Industrial Engagement) is already supplying industry‑focused materials, while WP9 (Sustainable Development Strategy) has assisted with the current content.) We welcome constructive feedback and invite every group to contribute.</a:t>
            </a:r>
            <a:endParaRPr sz="1000">
              <a:solidFill>
                <a:schemeClr val="dk1"/>
              </a:solidFill>
            </a:endParaRPr>
          </a:p>
          <a:p>
            <a:pPr indent="-292100" lvl="0" marL="457200" rtl="0" algn="just">
              <a:lnSpc>
                <a:spcPct val="100000"/>
              </a:lnSpc>
              <a:spcBef>
                <a:spcPts val="0"/>
              </a:spcBef>
              <a:spcAft>
                <a:spcPts val="0"/>
              </a:spcAft>
              <a:buClr>
                <a:schemeClr val="dk1"/>
              </a:buClr>
              <a:buSzPts val="1000"/>
              <a:buChar char="●"/>
            </a:pPr>
            <a:r>
              <a:rPr b="1" lang="en-US" sz="1000">
                <a:solidFill>
                  <a:schemeClr val="dk1"/>
                </a:solidFill>
              </a:rPr>
              <a:t>A transnational content strategy</a:t>
            </a:r>
            <a:r>
              <a:rPr lang="en-US" sz="1000">
                <a:solidFill>
                  <a:schemeClr val="dk1"/>
                </a:solidFill>
              </a:rPr>
              <a:t> + work flows will be developed, in line with the earlier developed Strategic Media and Communications Plan (October 2024).</a:t>
            </a:r>
            <a:endParaRPr sz="1000">
              <a:solidFill>
                <a:srgbClr val="FF0000"/>
              </a:solidFill>
            </a:endParaRPr>
          </a:p>
          <a:p>
            <a:pPr indent="-292100" lvl="0" marL="457200" rtl="0" algn="just">
              <a:lnSpc>
                <a:spcPct val="100000"/>
              </a:lnSpc>
              <a:spcBef>
                <a:spcPts val="900"/>
              </a:spcBef>
              <a:spcAft>
                <a:spcPts val="900"/>
              </a:spcAft>
              <a:buClr>
                <a:schemeClr val="dk1"/>
              </a:buClr>
              <a:buSzPts val="1000"/>
              <a:buChar char="●"/>
            </a:pPr>
            <a:r>
              <a:rPr lang="en-US" sz="1000">
                <a:solidFill>
                  <a:schemeClr val="dk1"/>
                </a:solidFill>
              </a:rPr>
              <a:t>The performance of the website will be evaluated regularly, ensuring it is meeting its goals.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70e309f348_0_1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2100" lvl="0" marL="457200" rtl="0" algn="just">
              <a:lnSpc>
                <a:spcPct val="100000"/>
              </a:lnSpc>
              <a:spcBef>
                <a:spcPts val="0"/>
              </a:spcBef>
              <a:spcAft>
                <a:spcPts val="0"/>
              </a:spcAft>
              <a:buClr>
                <a:schemeClr val="dk1"/>
              </a:buClr>
              <a:buSzPts val="1000"/>
              <a:buChar char="●"/>
            </a:pPr>
            <a:r>
              <a:rPr lang="en-US" sz="1000">
                <a:solidFill>
                  <a:schemeClr val="dk1"/>
                </a:solidFill>
                <a:latin typeface="Arial"/>
                <a:ea typeface="Arial"/>
                <a:cs typeface="Arial"/>
                <a:sym typeface="Arial"/>
              </a:rPr>
              <a:t>Website is meant to contribute to strengthening whole ET community, and providing support for ‘ET entities’ and stakeholders in their communication about ET.</a:t>
            </a:r>
            <a:endParaRPr sz="1000">
              <a:solidFill>
                <a:schemeClr val="dk1"/>
              </a:solidFill>
              <a:latin typeface="Arial"/>
              <a:ea typeface="Arial"/>
              <a:cs typeface="Arial"/>
              <a:sym typeface="Arial"/>
            </a:endParaRPr>
          </a:p>
          <a:p>
            <a:pPr indent="-292100" lvl="0" marL="457200" rtl="0" algn="just">
              <a:lnSpc>
                <a:spcPct val="100000"/>
              </a:lnSpc>
              <a:spcBef>
                <a:spcPts val="900"/>
              </a:spcBef>
              <a:spcAft>
                <a:spcPts val="0"/>
              </a:spcAft>
              <a:buClr>
                <a:schemeClr val="dk1"/>
              </a:buClr>
              <a:buSzPts val="1000"/>
              <a:buChar char="●"/>
            </a:pPr>
            <a:r>
              <a:rPr lang="en-US" sz="1000">
                <a:solidFill>
                  <a:schemeClr val="dk1"/>
                </a:solidFill>
                <a:latin typeface="Arial"/>
                <a:ea typeface="Arial"/>
                <a:cs typeface="Arial"/>
                <a:sym typeface="Arial"/>
              </a:rPr>
              <a:t>Website is important factor in our virtual presence, can also easily go wrong (remember, ET is a high profile project for Europe and many stakeholders are watching us closely). Content must be carefully managed, taking sensitivities and strategic importance into account. </a:t>
            </a:r>
            <a:endParaRPr sz="1000">
              <a:solidFill>
                <a:schemeClr val="dk1"/>
              </a:solidFill>
              <a:latin typeface="Arial"/>
              <a:ea typeface="Arial"/>
              <a:cs typeface="Arial"/>
              <a:sym typeface="Arial"/>
            </a:endParaRPr>
          </a:p>
          <a:p>
            <a:pPr indent="-292100" lvl="0" marL="457200" rtl="0" algn="l">
              <a:lnSpc>
                <a:spcPct val="115000"/>
              </a:lnSpc>
              <a:spcBef>
                <a:spcPts val="900"/>
              </a:spcBef>
              <a:spcAft>
                <a:spcPts val="0"/>
              </a:spcAft>
              <a:buClr>
                <a:schemeClr val="dk1"/>
              </a:buClr>
              <a:buSzPts val="1000"/>
              <a:buChar char="●"/>
            </a:pPr>
            <a:r>
              <a:rPr lang="en-US" sz="1000">
                <a:solidFill>
                  <a:schemeClr val="dk1"/>
                </a:solidFill>
                <a:latin typeface="Arial"/>
                <a:ea typeface="Arial"/>
                <a:cs typeface="Arial"/>
                <a:sym typeface="Arial"/>
                <a:extLst>
                  <a:ext uri="http://customooxmlschemas.google.com/">
                    <go:slidesCustomData xmlns:go="http://customooxmlschemas.google.com/" textRoundtripDataId="4"/>
                  </a:ext>
                </a:extLst>
              </a:rPr>
              <a:t>Publishing the site is only the first step. We will continue to expand it with new functionalities, additional sub‑pages and the content requested by stakeholders. </a:t>
            </a:r>
            <a:endParaRPr sz="1000">
              <a:solidFill>
                <a:schemeClr val="dk1"/>
              </a:solidFill>
              <a:latin typeface="Arial"/>
              <a:ea typeface="Arial"/>
              <a:cs typeface="Arial"/>
              <a:sym typeface="Arial"/>
              <a:extLst>
                <a:ext uri="http://customooxmlschemas.google.com/">
                  <go:slidesCustomData xmlns:go="http://customooxmlschemas.google.com/" textRoundtripDataId="5"/>
                </a:ext>
              </a:extLst>
            </a:endParaRPr>
          </a:p>
          <a:p>
            <a:pPr indent="-292100" lvl="0" marL="457200" rtl="0" algn="l">
              <a:lnSpc>
                <a:spcPct val="115000"/>
              </a:lnSpc>
              <a:spcBef>
                <a:spcPts val="0"/>
              </a:spcBef>
              <a:spcAft>
                <a:spcPts val="0"/>
              </a:spcAft>
              <a:buClr>
                <a:schemeClr val="dk1"/>
              </a:buClr>
              <a:buSzPts val="1000"/>
              <a:buChar char="●"/>
            </a:pPr>
            <a:r>
              <a:rPr lang="en-US" sz="1000">
                <a:solidFill>
                  <a:schemeClr val="dk1"/>
                </a:solidFill>
                <a:latin typeface="Arial"/>
                <a:ea typeface="Arial"/>
                <a:cs typeface="Arial"/>
                <a:sym typeface="Arial"/>
                <a:extLst>
                  <a:ext uri="http://customooxmlschemas.google.com/">
                    <go:slidesCustomData xmlns:go="http://customooxmlschemas.google.com/" textRoundtripDataId="6"/>
                  </a:ext>
                </a:extLst>
              </a:rPr>
              <a:t>This is our shared tool and it must serve us all. (WP7 (Innovation and Industrial Engagement) is already supplying industry‑focused materials, while WP9 (Sustainable Development Strategy) has assisted with the current content.) We welcome constructive feedback and invite every group to contribute.</a:t>
            </a:r>
            <a:endParaRPr sz="1000">
              <a:solidFill>
                <a:schemeClr val="dk1"/>
              </a:solidFill>
              <a:latin typeface="Arial"/>
              <a:ea typeface="Arial"/>
              <a:cs typeface="Arial"/>
              <a:sym typeface="Arial"/>
            </a:endParaRPr>
          </a:p>
          <a:p>
            <a:pPr indent="-292100" lvl="0" marL="457200" rtl="0" algn="just">
              <a:lnSpc>
                <a:spcPct val="100000"/>
              </a:lnSpc>
              <a:spcBef>
                <a:spcPts val="0"/>
              </a:spcBef>
              <a:spcAft>
                <a:spcPts val="0"/>
              </a:spcAft>
              <a:buClr>
                <a:schemeClr val="dk1"/>
              </a:buClr>
              <a:buSzPts val="1000"/>
              <a:buChar char="●"/>
            </a:pPr>
            <a:r>
              <a:rPr b="1" lang="en-US" sz="1000">
                <a:solidFill>
                  <a:schemeClr val="dk1"/>
                </a:solidFill>
                <a:latin typeface="Arial"/>
                <a:ea typeface="Arial"/>
                <a:cs typeface="Arial"/>
                <a:sym typeface="Arial"/>
              </a:rPr>
              <a:t>A transnational content strategy</a:t>
            </a:r>
            <a:r>
              <a:rPr lang="en-US" sz="1000">
                <a:solidFill>
                  <a:schemeClr val="dk1"/>
                </a:solidFill>
                <a:latin typeface="Arial"/>
                <a:ea typeface="Arial"/>
                <a:cs typeface="Arial"/>
                <a:sym typeface="Arial"/>
              </a:rPr>
              <a:t> + work flows will be developed, in line with the earlier developed Strategic Media and Communications Plan (October 2024).</a:t>
            </a:r>
            <a:endParaRPr sz="1000">
              <a:solidFill>
                <a:srgbClr val="FF0000"/>
              </a:solidFill>
              <a:latin typeface="Arial"/>
              <a:ea typeface="Arial"/>
              <a:cs typeface="Arial"/>
              <a:sym typeface="Arial"/>
            </a:endParaRPr>
          </a:p>
          <a:p>
            <a:pPr indent="-292100" lvl="0" marL="457200" rtl="0" algn="just">
              <a:lnSpc>
                <a:spcPct val="100000"/>
              </a:lnSpc>
              <a:spcBef>
                <a:spcPts val="900"/>
              </a:spcBef>
              <a:spcAft>
                <a:spcPts val="900"/>
              </a:spcAft>
              <a:buClr>
                <a:schemeClr val="dk1"/>
              </a:buClr>
              <a:buSzPts val="1000"/>
              <a:buChar char="●"/>
            </a:pPr>
            <a:r>
              <a:rPr lang="en-US" sz="1000">
                <a:solidFill>
                  <a:schemeClr val="dk1"/>
                </a:solidFill>
                <a:latin typeface="Arial"/>
                <a:ea typeface="Arial"/>
                <a:cs typeface="Arial"/>
                <a:sym typeface="Arial"/>
              </a:rPr>
              <a:t>The performance of the website will be evaluated regularly, ensuring it is meeting its goals. </a:t>
            </a:r>
            <a:endParaRPr sz="1000"/>
          </a:p>
        </p:txBody>
      </p:sp>
      <p:sp>
        <p:nvSpPr>
          <p:cNvPr id="211" name="Google Shape;211;g370e309f348_0_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3"/>
          <p:cNvSpPr/>
          <p:nvPr>
            <p:ph idx="2" type="pic"/>
          </p:nvPr>
        </p:nvSpPr>
        <p:spPr>
          <a:xfrm>
            <a:off x="1792288" y="612775"/>
            <a:ext cx="5486400" cy="4114800"/>
          </a:xfrm>
          <a:prstGeom prst="rect">
            <a:avLst/>
          </a:prstGeom>
          <a:noFill/>
          <a:ln>
            <a:noFill/>
          </a:ln>
        </p:spPr>
      </p:sp>
      <p:sp>
        <p:nvSpPr>
          <p:cNvPr id="68" name="Google Shape;68;p2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4"/>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0" type="tx">
  <p:cSld name="TITLE_AND_BODY">
    <p:spTree>
      <p:nvGrpSpPr>
        <p:cNvPr id="84" name="Shape 84"/>
        <p:cNvGrpSpPr/>
        <p:nvPr/>
      </p:nvGrpSpPr>
      <p:grpSpPr>
        <a:xfrm>
          <a:off x="0" y="0"/>
          <a:ext cx="0" cy="0"/>
          <a:chOff x="0" y="0"/>
          <a:chExt cx="0" cy="0"/>
        </a:xfrm>
      </p:grpSpPr>
      <p:sp>
        <p:nvSpPr>
          <p:cNvPr id="85" name="Google Shape;85;g31cab49dbbb_0_425"/>
          <p:cNvSpPr txBox="1"/>
          <p:nvPr>
            <p:ph type="title"/>
          </p:nvPr>
        </p:nvSpPr>
        <p:spPr>
          <a:xfrm>
            <a:off x="2286000" y="1683543"/>
            <a:ext cx="13716000" cy="3581700"/>
          </a:xfrm>
          <a:prstGeom prst="rect">
            <a:avLst/>
          </a:prstGeom>
          <a:noFill/>
          <a:ln>
            <a:noFill/>
          </a:ln>
        </p:spPr>
        <p:txBody>
          <a:bodyPr anchorCtr="0" anchor="b" bIns="68550" lIns="68550" spcFirstLastPara="1" rIns="68550" wrap="square" tIns="68550">
            <a:normAutofit/>
          </a:bodyPr>
          <a:lstStyle>
            <a:lvl1pPr lvl="0" algn="ctr">
              <a:lnSpc>
                <a:spcPct val="90000"/>
              </a:lnSpc>
              <a:spcBef>
                <a:spcPts val="0"/>
              </a:spcBef>
              <a:spcAft>
                <a:spcPts val="0"/>
              </a:spcAft>
              <a:buClr>
                <a:srgbClr val="000000"/>
              </a:buClr>
              <a:buSzPts val="9000"/>
              <a:buFont typeface="Calibri"/>
              <a:buNone/>
              <a:defRPr sz="9000"/>
            </a:lvl1pPr>
            <a:lvl2pPr lvl="1" algn="l">
              <a:lnSpc>
                <a:spcPct val="90000"/>
              </a:lnSpc>
              <a:spcBef>
                <a:spcPts val="0"/>
              </a:spcBef>
              <a:spcAft>
                <a:spcPts val="0"/>
              </a:spcAft>
              <a:buClr>
                <a:srgbClr val="000000"/>
              </a:buClr>
              <a:buSzPts val="2700"/>
              <a:buNone/>
              <a:defRPr/>
            </a:lvl2pPr>
            <a:lvl3pPr lvl="2" algn="l">
              <a:lnSpc>
                <a:spcPct val="90000"/>
              </a:lnSpc>
              <a:spcBef>
                <a:spcPts val="0"/>
              </a:spcBef>
              <a:spcAft>
                <a:spcPts val="0"/>
              </a:spcAft>
              <a:buClr>
                <a:srgbClr val="000000"/>
              </a:buClr>
              <a:buSzPts val="2700"/>
              <a:buNone/>
              <a:defRPr/>
            </a:lvl3pPr>
            <a:lvl4pPr lvl="3" algn="l">
              <a:lnSpc>
                <a:spcPct val="90000"/>
              </a:lnSpc>
              <a:spcBef>
                <a:spcPts val="0"/>
              </a:spcBef>
              <a:spcAft>
                <a:spcPts val="0"/>
              </a:spcAft>
              <a:buClr>
                <a:srgbClr val="000000"/>
              </a:buClr>
              <a:buSzPts val="2700"/>
              <a:buNone/>
              <a:defRPr/>
            </a:lvl4pPr>
            <a:lvl5pPr lvl="4" algn="l">
              <a:lnSpc>
                <a:spcPct val="90000"/>
              </a:lnSpc>
              <a:spcBef>
                <a:spcPts val="0"/>
              </a:spcBef>
              <a:spcAft>
                <a:spcPts val="0"/>
              </a:spcAft>
              <a:buClr>
                <a:srgbClr val="000000"/>
              </a:buClr>
              <a:buSzPts val="2700"/>
              <a:buNone/>
              <a:defRPr/>
            </a:lvl5pPr>
            <a:lvl6pPr lvl="5" algn="l">
              <a:lnSpc>
                <a:spcPct val="90000"/>
              </a:lnSpc>
              <a:spcBef>
                <a:spcPts val="0"/>
              </a:spcBef>
              <a:spcAft>
                <a:spcPts val="0"/>
              </a:spcAft>
              <a:buClr>
                <a:srgbClr val="000000"/>
              </a:buClr>
              <a:buSzPts val="2700"/>
              <a:buNone/>
              <a:defRPr/>
            </a:lvl6pPr>
            <a:lvl7pPr lvl="6" algn="l">
              <a:lnSpc>
                <a:spcPct val="90000"/>
              </a:lnSpc>
              <a:spcBef>
                <a:spcPts val="0"/>
              </a:spcBef>
              <a:spcAft>
                <a:spcPts val="0"/>
              </a:spcAft>
              <a:buClr>
                <a:srgbClr val="000000"/>
              </a:buClr>
              <a:buSzPts val="2700"/>
              <a:buNone/>
              <a:defRPr/>
            </a:lvl7pPr>
            <a:lvl8pPr lvl="7" algn="l">
              <a:lnSpc>
                <a:spcPct val="90000"/>
              </a:lnSpc>
              <a:spcBef>
                <a:spcPts val="0"/>
              </a:spcBef>
              <a:spcAft>
                <a:spcPts val="0"/>
              </a:spcAft>
              <a:buClr>
                <a:srgbClr val="000000"/>
              </a:buClr>
              <a:buSzPts val="2700"/>
              <a:buNone/>
              <a:defRPr/>
            </a:lvl8pPr>
            <a:lvl9pPr lvl="8" algn="l">
              <a:lnSpc>
                <a:spcPct val="90000"/>
              </a:lnSpc>
              <a:spcBef>
                <a:spcPts val="0"/>
              </a:spcBef>
              <a:spcAft>
                <a:spcPts val="0"/>
              </a:spcAft>
              <a:buClr>
                <a:srgbClr val="000000"/>
              </a:buClr>
              <a:buSzPts val="2700"/>
              <a:buNone/>
              <a:defRPr/>
            </a:lvl9pPr>
          </a:lstStyle>
          <a:p/>
        </p:txBody>
      </p:sp>
      <p:sp>
        <p:nvSpPr>
          <p:cNvPr id="86" name="Google Shape;86;g31cab49dbbb_0_425"/>
          <p:cNvSpPr txBox="1"/>
          <p:nvPr>
            <p:ph idx="1" type="body"/>
          </p:nvPr>
        </p:nvSpPr>
        <p:spPr>
          <a:xfrm>
            <a:off x="2286000" y="5403055"/>
            <a:ext cx="13716000" cy="2483700"/>
          </a:xfrm>
          <a:prstGeom prst="rect">
            <a:avLst/>
          </a:prstGeom>
          <a:noFill/>
          <a:ln>
            <a:noFill/>
          </a:ln>
        </p:spPr>
        <p:txBody>
          <a:bodyPr anchorCtr="0" anchor="t" bIns="68550" lIns="68550" spcFirstLastPara="1" rIns="68550" wrap="square" tIns="68550">
            <a:normAutofit/>
          </a:bodyPr>
          <a:lstStyle>
            <a:lvl1pPr indent="-228600" lvl="0" marL="457200" algn="ctr">
              <a:lnSpc>
                <a:spcPct val="90000"/>
              </a:lnSpc>
              <a:spcBef>
                <a:spcPts val="1500"/>
              </a:spcBef>
              <a:spcAft>
                <a:spcPts val="0"/>
              </a:spcAft>
              <a:buClr>
                <a:srgbClr val="000000"/>
              </a:buClr>
              <a:buSzPts val="3600"/>
              <a:buFont typeface="Calibri"/>
              <a:buNone/>
              <a:defRPr sz="3600"/>
            </a:lvl1pPr>
            <a:lvl2pPr indent="-228600" lvl="1" marL="914400" algn="ctr">
              <a:lnSpc>
                <a:spcPct val="90000"/>
              </a:lnSpc>
              <a:spcBef>
                <a:spcPts val="1500"/>
              </a:spcBef>
              <a:spcAft>
                <a:spcPts val="0"/>
              </a:spcAft>
              <a:buClr>
                <a:srgbClr val="000000"/>
              </a:buClr>
              <a:buSzPts val="3600"/>
              <a:buFont typeface="Calibri"/>
              <a:buNone/>
              <a:defRPr sz="3600"/>
            </a:lvl2pPr>
            <a:lvl3pPr indent="-228600" lvl="2" marL="1371600" algn="ctr">
              <a:lnSpc>
                <a:spcPct val="90000"/>
              </a:lnSpc>
              <a:spcBef>
                <a:spcPts val="1500"/>
              </a:spcBef>
              <a:spcAft>
                <a:spcPts val="0"/>
              </a:spcAft>
              <a:buClr>
                <a:srgbClr val="000000"/>
              </a:buClr>
              <a:buSzPts val="3600"/>
              <a:buFont typeface="Calibri"/>
              <a:buNone/>
              <a:defRPr sz="3600"/>
            </a:lvl3pPr>
            <a:lvl4pPr indent="-228600" lvl="3" marL="1828800" algn="ctr">
              <a:lnSpc>
                <a:spcPct val="90000"/>
              </a:lnSpc>
              <a:spcBef>
                <a:spcPts val="1500"/>
              </a:spcBef>
              <a:spcAft>
                <a:spcPts val="0"/>
              </a:spcAft>
              <a:buClr>
                <a:srgbClr val="000000"/>
              </a:buClr>
              <a:buSzPts val="3600"/>
              <a:buFont typeface="Calibri"/>
              <a:buNone/>
              <a:defRPr sz="3600"/>
            </a:lvl4pPr>
            <a:lvl5pPr indent="-228600" lvl="4" marL="2286000" algn="ctr">
              <a:lnSpc>
                <a:spcPct val="90000"/>
              </a:lnSpc>
              <a:spcBef>
                <a:spcPts val="1500"/>
              </a:spcBef>
              <a:spcAft>
                <a:spcPts val="0"/>
              </a:spcAft>
              <a:buClr>
                <a:srgbClr val="000000"/>
              </a:buClr>
              <a:buSzPts val="3600"/>
              <a:buFont typeface="Calibri"/>
              <a:buNone/>
              <a:defRPr sz="3600"/>
            </a:lvl5pPr>
            <a:lvl6pPr indent="-400050" lvl="5" marL="2743200" algn="l">
              <a:lnSpc>
                <a:spcPct val="90000"/>
              </a:lnSpc>
              <a:spcBef>
                <a:spcPts val="1500"/>
              </a:spcBef>
              <a:spcAft>
                <a:spcPts val="0"/>
              </a:spcAft>
              <a:buClr>
                <a:srgbClr val="000000"/>
              </a:buClr>
              <a:buSzPts val="2700"/>
              <a:buChar char="•"/>
              <a:defRPr/>
            </a:lvl6pPr>
            <a:lvl7pPr indent="-400050" lvl="6" marL="3200400" algn="l">
              <a:lnSpc>
                <a:spcPct val="90000"/>
              </a:lnSpc>
              <a:spcBef>
                <a:spcPts val="1500"/>
              </a:spcBef>
              <a:spcAft>
                <a:spcPts val="0"/>
              </a:spcAft>
              <a:buClr>
                <a:srgbClr val="000000"/>
              </a:buClr>
              <a:buSzPts val="2700"/>
              <a:buChar char="•"/>
              <a:defRPr/>
            </a:lvl7pPr>
            <a:lvl8pPr indent="-400050" lvl="7" marL="3657600" algn="l">
              <a:lnSpc>
                <a:spcPct val="90000"/>
              </a:lnSpc>
              <a:spcBef>
                <a:spcPts val="1500"/>
              </a:spcBef>
              <a:spcAft>
                <a:spcPts val="0"/>
              </a:spcAft>
              <a:buClr>
                <a:srgbClr val="000000"/>
              </a:buClr>
              <a:buSzPts val="2700"/>
              <a:buChar char="•"/>
              <a:defRPr/>
            </a:lvl8pPr>
            <a:lvl9pPr indent="-400050" lvl="8" marL="4114800" algn="l">
              <a:lnSpc>
                <a:spcPct val="90000"/>
              </a:lnSpc>
              <a:spcBef>
                <a:spcPts val="1500"/>
              </a:spcBef>
              <a:spcAft>
                <a:spcPts val="0"/>
              </a:spcAft>
              <a:buClr>
                <a:srgbClr val="000000"/>
              </a:buClr>
              <a:buSzPts val="2700"/>
              <a:buChar char="•"/>
              <a:defRPr/>
            </a:lvl9pPr>
          </a:lstStyle>
          <a:p/>
        </p:txBody>
      </p:sp>
      <p:sp>
        <p:nvSpPr>
          <p:cNvPr id="87" name="Google Shape;87;g31cab49dbbb_0_425"/>
          <p:cNvSpPr txBox="1"/>
          <p:nvPr>
            <p:ph idx="12" type="sldNum"/>
          </p:nvPr>
        </p:nvSpPr>
        <p:spPr>
          <a:xfrm>
            <a:off x="16642764" y="9622140"/>
            <a:ext cx="387900" cy="415500"/>
          </a:xfrm>
          <a:prstGeom prst="rect">
            <a:avLst/>
          </a:prstGeom>
          <a:noFill/>
          <a:ln>
            <a:noFill/>
          </a:ln>
        </p:spPr>
        <p:txBody>
          <a:bodyPr anchorCtr="0" anchor="ctr" bIns="68550" lIns="68550" spcFirstLastPara="1" rIns="68550" wrap="square" tIns="68550">
            <a:spAutoFit/>
          </a:bodyPr>
          <a:lstStyle>
            <a:lvl1pPr indent="0" lvl="0"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ítulo y objetos">
  <p:cSld name="1_Título y objetos">
    <p:spTree>
      <p:nvGrpSpPr>
        <p:cNvPr id="15" name="Shape 15"/>
        <p:cNvGrpSpPr/>
        <p:nvPr/>
      </p:nvGrpSpPr>
      <p:grpSpPr>
        <a:xfrm>
          <a:off x="0" y="0"/>
          <a:ext cx="0" cy="0"/>
          <a:chOff x="0" y="0"/>
          <a:chExt cx="0" cy="0"/>
        </a:xfrm>
      </p:grpSpPr>
      <p:sp>
        <p:nvSpPr>
          <p:cNvPr id="16" name="Google Shape;16;g31cab49dbbb_0_492"/>
          <p:cNvSpPr txBox="1"/>
          <p:nvPr>
            <p:ph type="title"/>
          </p:nvPr>
        </p:nvSpPr>
        <p:spPr>
          <a:xfrm>
            <a:off x="1257300" y="547688"/>
            <a:ext cx="15773400" cy="1988700"/>
          </a:xfrm>
          <a:prstGeom prst="rect">
            <a:avLst/>
          </a:prstGeom>
          <a:noFill/>
          <a:ln>
            <a:noFill/>
          </a:ln>
        </p:spPr>
        <p:txBody>
          <a:bodyPr anchorCtr="0" anchor="ctr" bIns="68550" lIns="68550" spcFirstLastPara="1" rIns="68550" wrap="square" tIns="68550">
            <a:normAutofit/>
          </a:bodyPr>
          <a:lstStyle>
            <a:lvl1pPr lvl="0" algn="l">
              <a:lnSpc>
                <a:spcPct val="90000"/>
              </a:lnSpc>
              <a:spcBef>
                <a:spcPts val="0"/>
              </a:spcBef>
              <a:spcAft>
                <a:spcPts val="0"/>
              </a:spcAft>
              <a:buClr>
                <a:srgbClr val="000000"/>
              </a:buClr>
              <a:buSzPts val="2700"/>
              <a:buNone/>
              <a:defRPr/>
            </a:lvl1pPr>
            <a:lvl2pPr lvl="1" algn="l">
              <a:lnSpc>
                <a:spcPct val="90000"/>
              </a:lnSpc>
              <a:spcBef>
                <a:spcPts val="0"/>
              </a:spcBef>
              <a:spcAft>
                <a:spcPts val="0"/>
              </a:spcAft>
              <a:buClr>
                <a:srgbClr val="000000"/>
              </a:buClr>
              <a:buSzPts val="2700"/>
              <a:buNone/>
              <a:defRPr/>
            </a:lvl2pPr>
            <a:lvl3pPr lvl="2" algn="l">
              <a:lnSpc>
                <a:spcPct val="90000"/>
              </a:lnSpc>
              <a:spcBef>
                <a:spcPts val="0"/>
              </a:spcBef>
              <a:spcAft>
                <a:spcPts val="0"/>
              </a:spcAft>
              <a:buClr>
                <a:srgbClr val="000000"/>
              </a:buClr>
              <a:buSzPts val="2700"/>
              <a:buNone/>
              <a:defRPr/>
            </a:lvl3pPr>
            <a:lvl4pPr lvl="3" algn="l">
              <a:lnSpc>
                <a:spcPct val="90000"/>
              </a:lnSpc>
              <a:spcBef>
                <a:spcPts val="0"/>
              </a:spcBef>
              <a:spcAft>
                <a:spcPts val="0"/>
              </a:spcAft>
              <a:buClr>
                <a:srgbClr val="000000"/>
              </a:buClr>
              <a:buSzPts val="2700"/>
              <a:buNone/>
              <a:defRPr/>
            </a:lvl4pPr>
            <a:lvl5pPr lvl="4" algn="l">
              <a:lnSpc>
                <a:spcPct val="90000"/>
              </a:lnSpc>
              <a:spcBef>
                <a:spcPts val="0"/>
              </a:spcBef>
              <a:spcAft>
                <a:spcPts val="0"/>
              </a:spcAft>
              <a:buClr>
                <a:srgbClr val="000000"/>
              </a:buClr>
              <a:buSzPts val="2700"/>
              <a:buNone/>
              <a:defRPr/>
            </a:lvl5pPr>
            <a:lvl6pPr lvl="5" algn="l">
              <a:lnSpc>
                <a:spcPct val="90000"/>
              </a:lnSpc>
              <a:spcBef>
                <a:spcPts val="0"/>
              </a:spcBef>
              <a:spcAft>
                <a:spcPts val="0"/>
              </a:spcAft>
              <a:buClr>
                <a:srgbClr val="000000"/>
              </a:buClr>
              <a:buSzPts val="2700"/>
              <a:buNone/>
              <a:defRPr/>
            </a:lvl6pPr>
            <a:lvl7pPr lvl="6" algn="l">
              <a:lnSpc>
                <a:spcPct val="90000"/>
              </a:lnSpc>
              <a:spcBef>
                <a:spcPts val="0"/>
              </a:spcBef>
              <a:spcAft>
                <a:spcPts val="0"/>
              </a:spcAft>
              <a:buClr>
                <a:srgbClr val="000000"/>
              </a:buClr>
              <a:buSzPts val="2700"/>
              <a:buNone/>
              <a:defRPr/>
            </a:lvl7pPr>
            <a:lvl8pPr lvl="7" algn="l">
              <a:lnSpc>
                <a:spcPct val="90000"/>
              </a:lnSpc>
              <a:spcBef>
                <a:spcPts val="0"/>
              </a:spcBef>
              <a:spcAft>
                <a:spcPts val="0"/>
              </a:spcAft>
              <a:buClr>
                <a:srgbClr val="000000"/>
              </a:buClr>
              <a:buSzPts val="2700"/>
              <a:buNone/>
              <a:defRPr/>
            </a:lvl8pPr>
            <a:lvl9pPr lvl="8" algn="l">
              <a:lnSpc>
                <a:spcPct val="90000"/>
              </a:lnSpc>
              <a:spcBef>
                <a:spcPts val="0"/>
              </a:spcBef>
              <a:spcAft>
                <a:spcPts val="0"/>
              </a:spcAft>
              <a:buClr>
                <a:srgbClr val="000000"/>
              </a:buClr>
              <a:buSzPts val="2700"/>
              <a:buNone/>
              <a:defRPr/>
            </a:lvl9pPr>
          </a:lstStyle>
          <a:p/>
        </p:txBody>
      </p:sp>
      <p:sp>
        <p:nvSpPr>
          <p:cNvPr id="17" name="Google Shape;17;g31cab49dbbb_0_492"/>
          <p:cNvSpPr txBox="1"/>
          <p:nvPr>
            <p:ph idx="1" type="body"/>
          </p:nvPr>
        </p:nvSpPr>
        <p:spPr>
          <a:xfrm>
            <a:off x="1257300" y="3067049"/>
            <a:ext cx="15773400" cy="6492300"/>
          </a:xfrm>
          <a:prstGeom prst="rect">
            <a:avLst/>
          </a:prstGeom>
          <a:noFill/>
          <a:ln>
            <a:noFill/>
          </a:ln>
        </p:spPr>
        <p:txBody>
          <a:bodyPr anchorCtr="0" anchor="t" bIns="68550" lIns="68550" spcFirstLastPara="1" rIns="68550" wrap="square" tIns="68550">
            <a:normAutofit/>
          </a:bodyPr>
          <a:lstStyle>
            <a:lvl1pPr indent="-400050" lvl="0" marL="457200" algn="l">
              <a:lnSpc>
                <a:spcPct val="90000"/>
              </a:lnSpc>
              <a:spcBef>
                <a:spcPts val="1800"/>
              </a:spcBef>
              <a:spcAft>
                <a:spcPts val="0"/>
              </a:spcAft>
              <a:buClr>
                <a:srgbClr val="000000"/>
              </a:buClr>
              <a:buSzPts val="2700"/>
              <a:buChar char="•"/>
              <a:defRPr/>
            </a:lvl1pPr>
            <a:lvl2pPr indent="-400050" lvl="1" marL="914400" algn="l">
              <a:lnSpc>
                <a:spcPct val="90000"/>
              </a:lnSpc>
              <a:spcBef>
                <a:spcPts val="1800"/>
              </a:spcBef>
              <a:spcAft>
                <a:spcPts val="0"/>
              </a:spcAft>
              <a:buClr>
                <a:srgbClr val="000000"/>
              </a:buClr>
              <a:buSzPts val="2700"/>
              <a:buChar char="•"/>
              <a:defRPr/>
            </a:lvl2pPr>
            <a:lvl3pPr indent="-400050" lvl="2" marL="1371600" algn="l">
              <a:lnSpc>
                <a:spcPct val="90000"/>
              </a:lnSpc>
              <a:spcBef>
                <a:spcPts val="1800"/>
              </a:spcBef>
              <a:spcAft>
                <a:spcPts val="0"/>
              </a:spcAft>
              <a:buClr>
                <a:srgbClr val="000000"/>
              </a:buClr>
              <a:buSzPts val="2700"/>
              <a:buChar char="•"/>
              <a:defRPr/>
            </a:lvl3pPr>
            <a:lvl4pPr indent="-400050" lvl="3" marL="1828800" algn="l">
              <a:lnSpc>
                <a:spcPct val="90000"/>
              </a:lnSpc>
              <a:spcBef>
                <a:spcPts val="1800"/>
              </a:spcBef>
              <a:spcAft>
                <a:spcPts val="0"/>
              </a:spcAft>
              <a:buClr>
                <a:srgbClr val="000000"/>
              </a:buClr>
              <a:buSzPts val="2700"/>
              <a:buChar char="•"/>
              <a:defRPr/>
            </a:lvl4pPr>
            <a:lvl5pPr indent="-400050" lvl="4" marL="2286000" algn="l">
              <a:lnSpc>
                <a:spcPct val="90000"/>
              </a:lnSpc>
              <a:spcBef>
                <a:spcPts val="1800"/>
              </a:spcBef>
              <a:spcAft>
                <a:spcPts val="0"/>
              </a:spcAft>
              <a:buClr>
                <a:srgbClr val="000000"/>
              </a:buClr>
              <a:buSzPts val="2700"/>
              <a:buChar char="•"/>
              <a:defRPr/>
            </a:lvl5pPr>
            <a:lvl6pPr indent="-400050" lvl="5" marL="2743200" algn="l">
              <a:lnSpc>
                <a:spcPct val="90000"/>
              </a:lnSpc>
              <a:spcBef>
                <a:spcPts val="1500"/>
              </a:spcBef>
              <a:spcAft>
                <a:spcPts val="0"/>
              </a:spcAft>
              <a:buClr>
                <a:srgbClr val="000000"/>
              </a:buClr>
              <a:buSzPts val="2700"/>
              <a:buChar char="•"/>
              <a:defRPr/>
            </a:lvl6pPr>
            <a:lvl7pPr indent="-400050" lvl="6" marL="3200400" algn="l">
              <a:lnSpc>
                <a:spcPct val="90000"/>
              </a:lnSpc>
              <a:spcBef>
                <a:spcPts val="1500"/>
              </a:spcBef>
              <a:spcAft>
                <a:spcPts val="0"/>
              </a:spcAft>
              <a:buClr>
                <a:srgbClr val="000000"/>
              </a:buClr>
              <a:buSzPts val="2700"/>
              <a:buChar char="•"/>
              <a:defRPr/>
            </a:lvl7pPr>
            <a:lvl8pPr indent="-400050" lvl="7" marL="3657600" algn="l">
              <a:lnSpc>
                <a:spcPct val="90000"/>
              </a:lnSpc>
              <a:spcBef>
                <a:spcPts val="1500"/>
              </a:spcBef>
              <a:spcAft>
                <a:spcPts val="0"/>
              </a:spcAft>
              <a:buClr>
                <a:srgbClr val="000000"/>
              </a:buClr>
              <a:buSzPts val="2700"/>
              <a:buChar char="•"/>
              <a:defRPr/>
            </a:lvl8pPr>
            <a:lvl9pPr indent="-400050" lvl="8" marL="4114800" algn="l">
              <a:lnSpc>
                <a:spcPct val="90000"/>
              </a:lnSpc>
              <a:spcBef>
                <a:spcPts val="1500"/>
              </a:spcBef>
              <a:spcAft>
                <a:spcPts val="0"/>
              </a:spcAft>
              <a:buClr>
                <a:srgbClr val="000000"/>
              </a:buClr>
              <a:buSzPts val="2700"/>
              <a:buChar char="•"/>
              <a:defRPr/>
            </a:lvl9pPr>
          </a:lstStyle>
          <a:p/>
        </p:txBody>
      </p:sp>
      <p:sp>
        <p:nvSpPr>
          <p:cNvPr id="18" name="Google Shape;18;g31cab49dbbb_0_492"/>
          <p:cNvSpPr txBox="1"/>
          <p:nvPr>
            <p:ph idx="12" type="sldNum"/>
          </p:nvPr>
        </p:nvSpPr>
        <p:spPr>
          <a:xfrm>
            <a:off x="16642764" y="9622140"/>
            <a:ext cx="387900" cy="415500"/>
          </a:xfrm>
          <a:prstGeom prst="rect">
            <a:avLst/>
          </a:prstGeom>
          <a:noFill/>
          <a:ln>
            <a:noFill/>
          </a:ln>
        </p:spPr>
        <p:txBody>
          <a:bodyPr anchorCtr="0" anchor="ctr" bIns="68550" lIns="68550" spcFirstLastPara="1" rIns="68550" wrap="square" tIns="68550">
            <a:spAutoFit/>
          </a:bodyPr>
          <a:lstStyle>
            <a:lvl1pPr indent="0" lvl="0"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800"/>
              <a:buFont typeface="Calibri"/>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1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1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2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2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2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2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hyperlink" Target="https://youtu.be/gPZYZDwLYTI?si=uJ2AHi8S87L9cJKd" TargetMode="External"/><Relationship Id="rId5" Type="http://schemas.openxmlformats.org/officeDocument/2006/relationships/image" Target="../media/image14.png"/><Relationship Id="rId6"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23.png"/><Relationship Id="rId5"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23.png"/><Relationship Id="rId5"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31.png"/><Relationship Id="rId5"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3.png"/><Relationship Id="rId5" Type="http://schemas.openxmlformats.org/officeDocument/2006/relationships/image" Target="../media/image22.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9.pn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hyperlink" Target="https://einsteintelescope.eu" TargetMode="External"/><Relationship Id="rId5"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30.png"/><Relationship Id="rId5"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CC"/>
        </a:solidFill>
      </p:bgPr>
    </p:bg>
    <p:spTree>
      <p:nvGrpSpPr>
        <p:cNvPr id="91" name="Shape 91"/>
        <p:cNvGrpSpPr/>
        <p:nvPr/>
      </p:nvGrpSpPr>
      <p:grpSpPr>
        <a:xfrm>
          <a:off x="0" y="0"/>
          <a:ext cx="0" cy="0"/>
          <a:chOff x="0" y="0"/>
          <a:chExt cx="0" cy="0"/>
        </a:xfrm>
      </p:grpSpPr>
      <p:sp>
        <p:nvSpPr>
          <p:cNvPr id="92" name="Google Shape;92;g3095bca4405_0_0"/>
          <p:cNvSpPr txBox="1"/>
          <p:nvPr/>
        </p:nvSpPr>
        <p:spPr>
          <a:xfrm>
            <a:off x="9324425" y="3429000"/>
            <a:ext cx="8136300" cy="2879400"/>
          </a:xfrm>
          <a:prstGeom prst="rect">
            <a:avLst/>
          </a:prstGeom>
          <a:noFill/>
          <a:ln>
            <a:noFill/>
          </a:ln>
        </p:spPr>
        <p:txBody>
          <a:bodyPr anchorCtr="0" anchor="t" bIns="45700" lIns="45700" spcFirstLastPara="1" rIns="45700" wrap="square" tIns="45700">
            <a:normAutofit/>
          </a:bodyPr>
          <a:lstStyle/>
          <a:p>
            <a:pPr indent="0" lvl="0" marL="0" marR="0" rtl="0" algn="r">
              <a:lnSpc>
                <a:spcPct val="100000"/>
              </a:lnSpc>
              <a:spcBef>
                <a:spcPts val="0"/>
              </a:spcBef>
              <a:spcAft>
                <a:spcPts val="0"/>
              </a:spcAft>
              <a:buClr>
                <a:schemeClr val="dk1"/>
              </a:buClr>
              <a:buSzPts val="10400"/>
              <a:buFont typeface="Arial"/>
              <a:buNone/>
            </a:pPr>
            <a:r>
              <a:rPr b="0" i="0" lang="en-US" sz="6000" u="none" cap="none" strike="noStrike">
                <a:solidFill>
                  <a:schemeClr val="lt1"/>
                </a:solidFill>
                <a:latin typeface="Arial"/>
                <a:ea typeface="Arial"/>
                <a:cs typeface="Arial"/>
                <a:sym typeface="Arial"/>
              </a:rPr>
              <a:t>WP10</a:t>
            </a:r>
            <a:endParaRPr b="0" i="0" sz="60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10400"/>
              <a:buFont typeface="Arial"/>
              <a:buNone/>
            </a:pPr>
            <a:r>
              <a:rPr b="0" i="0" lang="en-US" sz="6000" u="none" cap="none" strike="noStrike">
                <a:solidFill>
                  <a:schemeClr val="lt1"/>
                </a:solidFill>
                <a:latin typeface="Arial"/>
                <a:ea typeface="Arial"/>
                <a:cs typeface="Arial"/>
                <a:sym typeface="Arial"/>
              </a:rPr>
              <a:t>SOCIAL MEDIA AND WEB PAGE UPDATES</a:t>
            </a:r>
            <a:endParaRPr b="0" i="0" sz="3233" u="none" cap="none" strike="noStrike">
              <a:solidFill>
                <a:schemeClr val="lt1"/>
              </a:solidFill>
              <a:latin typeface="Calibri"/>
              <a:ea typeface="Calibri"/>
              <a:cs typeface="Calibri"/>
              <a:sym typeface="Calibri"/>
            </a:endParaRPr>
          </a:p>
        </p:txBody>
      </p:sp>
      <p:sp>
        <p:nvSpPr>
          <p:cNvPr id="93" name="Google Shape;93;g3095bca4405_0_0"/>
          <p:cNvSpPr txBox="1"/>
          <p:nvPr/>
        </p:nvSpPr>
        <p:spPr>
          <a:xfrm>
            <a:off x="9324425" y="8445025"/>
            <a:ext cx="8136300" cy="1407300"/>
          </a:xfrm>
          <a:prstGeom prst="rect">
            <a:avLst/>
          </a:prstGeom>
          <a:noFill/>
          <a:ln>
            <a:noFill/>
          </a:ln>
        </p:spPr>
        <p:txBody>
          <a:bodyPr anchorCtr="0" anchor="t" bIns="45700" lIns="45700" spcFirstLastPara="1" rIns="45700" wrap="square" tIns="45700">
            <a:noAutofit/>
          </a:bodyPr>
          <a:lstStyle/>
          <a:p>
            <a:pPr indent="0" lvl="0" marL="0" marR="0" rtl="0" algn="r">
              <a:lnSpc>
                <a:spcPct val="115000"/>
              </a:lnSpc>
              <a:spcBef>
                <a:spcPts val="0"/>
              </a:spcBef>
              <a:spcAft>
                <a:spcPts val="0"/>
              </a:spcAft>
              <a:buClr>
                <a:schemeClr val="dk1"/>
              </a:buClr>
              <a:buSzPts val="2800"/>
              <a:buFont typeface="Arial"/>
              <a:buNone/>
            </a:pPr>
            <a:r>
              <a:t/>
            </a:r>
            <a:endParaRPr b="0" i="0" sz="2400" u="none" cap="none" strike="noStrike">
              <a:solidFill>
                <a:schemeClr val="lt1"/>
              </a:solidFill>
              <a:latin typeface="Arial"/>
              <a:ea typeface="Arial"/>
              <a:cs typeface="Arial"/>
              <a:sym typeface="Arial"/>
            </a:endParaRPr>
          </a:p>
          <a:p>
            <a:pPr indent="0" lvl="0" marL="0" marR="0" rtl="0" algn="r">
              <a:lnSpc>
                <a:spcPct val="115000"/>
              </a:lnSpc>
              <a:spcBef>
                <a:spcPts val="0"/>
              </a:spcBef>
              <a:spcAft>
                <a:spcPts val="0"/>
              </a:spcAft>
              <a:buClr>
                <a:schemeClr val="dk1"/>
              </a:buClr>
              <a:buSzPts val="2800"/>
              <a:buFont typeface="Arial"/>
              <a:buNone/>
            </a:pPr>
            <a:r>
              <a:rPr b="0" i="0" lang="en-US" sz="2400" u="none" cap="none" strike="noStrike">
                <a:solidFill>
                  <a:schemeClr val="lt1"/>
                </a:solidFill>
                <a:latin typeface="Arial"/>
                <a:ea typeface="Arial"/>
                <a:cs typeface="Arial"/>
                <a:sym typeface="Arial"/>
              </a:rPr>
              <a:t>Yuliya Hoika on behalf of ET-PP WP10</a:t>
            </a:r>
            <a:endParaRPr b="0" i="0" sz="2400" u="none" cap="none" strike="noStrike">
              <a:solidFill>
                <a:schemeClr val="lt1"/>
              </a:solidFill>
              <a:latin typeface="Arial"/>
              <a:ea typeface="Arial"/>
              <a:cs typeface="Arial"/>
              <a:sym typeface="Arial"/>
            </a:endParaRPr>
          </a:p>
          <a:p>
            <a:pPr indent="0" lvl="0" marL="0" marR="0" rtl="0" algn="r">
              <a:lnSpc>
                <a:spcPct val="115000"/>
              </a:lnSpc>
              <a:spcBef>
                <a:spcPts val="0"/>
              </a:spcBef>
              <a:spcAft>
                <a:spcPts val="0"/>
              </a:spcAft>
              <a:buClr>
                <a:schemeClr val="dk1"/>
              </a:buClr>
              <a:buSzPts val="2800"/>
              <a:buFont typeface="Arial"/>
              <a:buNone/>
            </a:pPr>
            <a:r>
              <a:rPr b="0" i="0" lang="en-US" sz="2400" u="none" cap="none" strike="noStrike">
                <a:solidFill>
                  <a:schemeClr val="lt1"/>
                </a:solidFill>
                <a:latin typeface="Arial"/>
                <a:ea typeface="Arial"/>
                <a:cs typeface="Arial"/>
                <a:sym typeface="Arial"/>
              </a:rPr>
              <a:t>Barcelona, 22-24/07/2025</a:t>
            </a:r>
            <a:endParaRPr b="0" i="0" sz="2400" u="none" cap="none" strike="noStrike">
              <a:solidFill>
                <a:schemeClr val="lt1"/>
              </a:solidFill>
              <a:latin typeface="Calibri"/>
              <a:ea typeface="Calibri"/>
              <a:cs typeface="Calibri"/>
              <a:sym typeface="Calibri"/>
            </a:endParaRPr>
          </a:p>
          <a:p>
            <a:pPr indent="0" lvl="0" marL="0" marR="0" rtl="0" algn="r">
              <a:lnSpc>
                <a:spcPct val="90000"/>
              </a:lnSpc>
              <a:spcBef>
                <a:spcPts val="1000"/>
              </a:spcBef>
              <a:spcAft>
                <a:spcPts val="0"/>
              </a:spcAft>
              <a:buClr>
                <a:srgbClr val="000000"/>
              </a:buClr>
              <a:buSzPts val="2000"/>
              <a:buFont typeface="Arial"/>
              <a:buNone/>
            </a:pPr>
            <a:r>
              <a:t/>
            </a:r>
            <a:endParaRPr b="0" i="0" sz="4100" u="none" cap="none" strike="noStrike">
              <a:solidFill>
                <a:srgbClr val="000000"/>
              </a:solidFill>
              <a:latin typeface="Calibri"/>
              <a:ea typeface="Calibri"/>
              <a:cs typeface="Calibri"/>
              <a:sym typeface="Calibri"/>
            </a:endParaRPr>
          </a:p>
        </p:txBody>
      </p:sp>
      <p:sp>
        <p:nvSpPr>
          <p:cNvPr id="94" name="Google Shape;94;g3095bca4405_0_0"/>
          <p:cNvSpPr/>
          <p:nvPr/>
        </p:nvSpPr>
        <p:spPr>
          <a:xfrm>
            <a:off x="0" y="-75075"/>
            <a:ext cx="8987490" cy="10433340"/>
          </a:xfrm>
          <a:custGeom>
            <a:rect b="b" l="l" r="r" t="t"/>
            <a:pathLst>
              <a:path extrusionOk="0" h="21600" w="21600">
                <a:moveTo>
                  <a:pt x="0" y="0"/>
                </a:moveTo>
                <a:lnTo>
                  <a:pt x="21348" y="0"/>
                </a:lnTo>
                <a:lnTo>
                  <a:pt x="21477" y="895"/>
                </a:lnTo>
                <a:cubicBezTo>
                  <a:pt x="21558" y="1598"/>
                  <a:pt x="21600" y="2311"/>
                  <a:pt x="21600" y="3033"/>
                </a:cubicBezTo>
                <a:cubicBezTo>
                  <a:pt x="21600" y="10972"/>
                  <a:pt x="16563" y="17877"/>
                  <a:pt x="9143" y="21418"/>
                </a:cubicBezTo>
                <a:lnTo>
                  <a:pt x="8738" y="21600"/>
                </a:lnTo>
                <a:lnTo>
                  <a:pt x="0" y="21600"/>
                </a:ln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5" name="Google Shape;95;g3095bca4405_0_0"/>
          <p:cNvSpPr txBox="1"/>
          <p:nvPr/>
        </p:nvSpPr>
        <p:spPr>
          <a:xfrm>
            <a:off x="399239" y="8257595"/>
            <a:ext cx="4432200" cy="3078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808080"/>
              </a:buClr>
              <a:buSzPts val="1800"/>
              <a:buFont typeface="Calibri"/>
              <a:buNone/>
            </a:pPr>
            <a:r>
              <a:t/>
            </a:r>
            <a:endParaRPr b="0" i="0" sz="1400" u="none" cap="none" strike="noStrike">
              <a:solidFill>
                <a:srgbClr val="000000"/>
              </a:solidFill>
              <a:latin typeface="Arial"/>
              <a:ea typeface="Arial"/>
              <a:cs typeface="Arial"/>
              <a:sym typeface="Arial"/>
            </a:endParaRPr>
          </a:p>
        </p:txBody>
      </p:sp>
      <p:sp>
        <p:nvSpPr>
          <p:cNvPr id="96" name="Google Shape;96;g3095bca4405_0_0"/>
          <p:cNvSpPr txBox="1"/>
          <p:nvPr/>
        </p:nvSpPr>
        <p:spPr>
          <a:xfrm>
            <a:off x="893363" y="578050"/>
            <a:ext cx="7695300" cy="369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808080"/>
              </a:buClr>
              <a:buSzPts val="1800"/>
              <a:buFont typeface="Calibri"/>
              <a:buNone/>
            </a:pPr>
            <a:r>
              <a:rPr b="1" i="0" lang="en-US" sz="1800" u="none" cap="none" strike="noStrike">
                <a:solidFill>
                  <a:srgbClr val="808080"/>
                </a:solidFill>
                <a:latin typeface="Calibri"/>
                <a:ea typeface="Calibri"/>
                <a:cs typeface="Calibri"/>
                <a:sym typeface="Calibri"/>
              </a:rPr>
              <a:t>Project: 101079696 — ET-PP — HORIZON-INFRA-2021-DEV-02</a:t>
            </a:r>
            <a:endParaRPr b="0" i="0" sz="1400" u="none" cap="none" strike="noStrike">
              <a:solidFill>
                <a:srgbClr val="000000"/>
              </a:solidFill>
              <a:latin typeface="Arial"/>
              <a:ea typeface="Arial"/>
              <a:cs typeface="Arial"/>
              <a:sym typeface="Arial"/>
            </a:endParaRPr>
          </a:p>
        </p:txBody>
      </p:sp>
      <p:sp>
        <p:nvSpPr>
          <p:cNvPr id="97" name="Google Shape;97;g3095bca4405_0_0"/>
          <p:cNvSpPr txBox="1"/>
          <p:nvPr/>
        </p:nvSpPr>
        <p:spPr>
          <a:xfrm>
            <a:off x="965814" y="8445020"/>
            <a:ext cx="4432200" cy="723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808080"/>
              </a:buClr>
              <a:buSzPts val="1800"/>
              <a:buFont typeface="Calibri"/>
              <a:buNone/>
            </a:pPr>
            <a:r>
              <a:rPr b="1" i="0" lang="en-US" sz="1800" u="none" cap="none" strike="noStrike">
                <a:solidFill>
                  <a:srgbClr val="808080"/>
                </a:solidFill>
                <a:latin typeface="Calibri"/>
                <a:ea typeface="Calibri"/>
                <a:cs typeface="Calibri"/>
                <a:sym typeface="Calibri"/>
              </a:rPr>
              <a:t>Horizon Europe: Coordination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808080"/>
              </a:buClr>
              <a:buSzPts val="1800"/>
              <a:buFont typeface="Calibri"/>
              <a:buNone/>
            </a:pPr>
            <a:r>
              <a:rPr b="1" i="0" lang="en-US" sz="1800" u="none" cap="none" strike="noStrike">
                <a:solidFill>
                  <a:srgbClr val="808080"/>
                </a:solidFill>
                <a:latin typeface="Calibri"/>
                <a:ea typeface="Calibri"/>
                <a:cs typeface="Calibri"/>
                <a:sym typeface="Calibri"/>
              </a:rPr>
              <a:t>and Support Actions</a:t>
            </a:r>
            <a:endParaRPr b="0" i="0" sz="1400" u="none" cap="none" strike="noStrike">
              <a:solidFill>
                <a:srgbClr val="000000"/>
              </a:solidFill>
              <a:latin typeface="Arial"/>
              <a:ea typeface="Arial"/>
              <a:cs typeface="Arial"/>
              <a:sym typeface="Arial"/>
            </a:endParaRPr>
          </a:p>
        </p:txBody>
      </p:sp>
      <p:pic>
        <p:nvPicPr>
          <p:cNvPr id="98" name="Google Shape;98;g3095bca4405_0_0"/>
          <p:cNvPicPr preferRelativeResize="0"/>
          <p:nvPr/>
        </p:nvPicPr>
        <p:blipFill rotWithShape="1">
          <a:blip r:embed="rId3">
            <a:alphaModFix/>
          </a:blip>
          <a:srcRect b="0" l="0" r="0" t="0"/>
          <a:stretch/>
        </p:blipFill>
        <p:spPr>
          <a:xfrm>
            <a:off x="893372" y="2393772"/>
            <a:ext cx="4985190" cy="5097350"/>
          </a:xfrm>
          <a:prstGeom prst="rect">
            <a:avLst/>
          </a:prstGeom>
          <a:noFill/>
          <a:ln>
            <a:noFill/>
          </a:ln>
        </p:spPr>
      </p:pic>
      <p:pic>
        <p:nvPicPr>
          <p:cNvPr id="99" name="Google Shape;99;g3095bca4405_0_0"/>
          <p:cNvPicPr preferRelativeResize="0"/>
          <p:nvPr/>
        </p:nvPicPr>
        <p:blipFill rotWithShape="1">
          <a:blip r:embed="rId4">
            <a:alphaModFix/>
          </a:blip>
          <a:srcRect b="0" l="0" r="0" t="0"/>
          <a:stretch/>
        </p:blipFill>
        <p:spPr>
          <a:xfrm>
            <a:off x="965820" y="7231976"/>
            <a:ext cx="4606326" cy="1025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370e309f348_0_149"/>
          <p:cNvSpPr txBox="1"/>
          <p:nvPr>
            <p:ph idx="4294967295" type="sldNum"/>
          </p:nvPr>
        </p:nvSpPr>
        <p:spPr>
          <a:xfrm>
            <a:off x="17212023" y="9437663"/>
            <a:ext cx="619200" cy="461700"/>
          </a:xfrm>
          <a:prstGeom prst="rect">
            <a:avLst/>
          </a:prstGeom>
          <a:noFill/>
          <a:ln>
            <a:noFill/>
          </a:ln>
        </p:spPr>
        <p:txBody>
          <a:bodyPr anchorCtr="0" anchor="ctr" bIns="68550" lIns="68550" spcFirstLastPara="1" rIns="68550" wrap="square" tIns="68550">
            <a:spAutoFit/>
          </a:bodyPr>
          <a:lstStyle/>
          <a:p>
            <a:pPr indent="0" lvl="0" marL="0" marR="0" rtl="0" algn="r">
              <a:lnSpc>
                <a:spcPct val="100000"/>
              </a:lnSpc>
              <a:spcBef>
                <a:spcPts val="0"/>
              </a:spcBef>
              <a:spcAft>
                <a:spcPts val="0"/>
              </a:spcAft>
              <a:buClr>
                <a:srgbClr val="888888"/>
              </a:buClr>
              <a:buSzPts val="2100"/>
              <a:buFont typeface="Calibri"/>
              <a:buNone/>
            </a:pPr>
            <a:fld id="{00000000-1234-1234-1234-123412341234}" type="slidenum">
              <a:rPr lang="en-US" sz="2100"/>
              <a:t>‹#›</a:t>
            </a:fld>
            <a:endParaRPr/>
          </a:p>
        </p:txBody>
      </p:sp>
      <p:cxnSp>
        <p:nvCxnSpPr>
          <p:cNvPr id="232" name="Google Shape;232;g370e309f348_0_149"/>
          <p:cNvCxnSpPr/>
          <p:nvPr/>
        </p:nvCxnSpPr>
        <p:spPr>
          <a:xfrm>
            <a:off x="457200" y="10044612"/>
            <a:ext cx="17356200" cy="24900"/>
          </a:xfrm>
          <a:prstGeom prst="straightConnector1">
            <a:avLst/>
          </a:prstGeom>
          <a:noFill/>
          <a:ln cap="flat" cmpd="sng" w="9525">
            <a:solidFill>
              <a:srgbClr val="0000CC"/>
            </a:solidFill>
            <a:prstDash val="solid"/>
            <a:miter lim="800000"/>
            <a:headEnd len="sm" w="sm" type="none"/>
            <a:tailEnd len="sm" w="sm" type="none"/>
          </a:ln>
        </p:spPr>
      </p:cxnSp>
      <p:cxnSp>
        <p:nvCxnSpPr>
          <p:cNvPr id="233" name="Google Shape;233;g370e309f348_0_149"/>
          <p:cNvCxnSpPr/>
          <p:nvPr/>
        </p:nvCxnSpPr>
        <p:spPr>
          <a:xfrm>
            <a:off x="457200" y="9341351"/>
            <a:ext cx="17356200" cy="46500"/>
          </a:xfrm>
          <a:prstGeom prst="straightConnector1">
            <a:avLst/>
          </a:prstGeom>
          <a:noFill/>
          <a:ln cap="flat" cmpd="sng" w="9525">
            <a:solidFill>
              <a:srgbClr val="0000CC"/>
            </a:solidFill>
            <a:prstDash val="solid"/>
            <a:miter lim="800000"/>
            <a:headEnd len="sm" w="sm" type="none"/>
            <a:tailEnd len="sm" w="sm" type="none"/>
          </a:ln>
        </p:spPr>
      </p:cxnSp>
      <p:sp>
        <p:nvSpPr>
          <p:cNvPr id="234" name="Google Shape;234;g370e309f348_0_149"/>
          <p:cNvSpPr txBox="1"/>
          <p:nvPr>
            <p:ph type="title"/>
          </p:nvPr>
        </p:nvSpPr>
        <p:spPr>
          <a:xfrm>
            <a:off x="493650" y="1047375"/>
            <a:ext cx="17383200" cy="826500"/>
          </a:xfrm>
          <a:prstGeom prst="rect">
            <a:avLst/>
          </a:prstGeom>
          <a:noFill/>
          <a:ln>
            <a:noFill/>
          </a:ln>
        </p:spPr>
        <p:txBody>
          <a:bodyPr anchorCtr="0" anchor="ctr" bIns="68550" lIns="68550" spcFirstLastPara="1" rIns="68550" wrap="square" tIns="68550">
            <a:noAutofit/>
          </a:bodyPr>
          <a:lstStyle/>
          <a:p>
            <a:pPr indent="0" lvl="0" marL="0" rtl="0" algn="l">
              <a:lnSpc>
                <a:spcPct val="90000"/>
              </a:lnSpc>
              <a:spcBef>
                <a:spcPts val="0"/>
              </a:spcBef>
              <a:spcAft>
                <a:spcPts val="0"/>
              </a:spcAft>
              <a:buClr>
                <a:schemeClr val="dk1"/>
              </a:buClr>
              <a:buSzPts val="1700"/>
              <a:buFont typeface="Arial"/>
              <a:buNone/>
            </a:pPr>
            <a:r>
              <a:rPr b="1" lang="en-US" sz="3700">
                <a:solidFill>
                  <a:srgbClr val="0000CC"/>
                </a:solidFill>
                <a:latin typeface="Arial"/>
                <a:ea typeface="Arial"/>
                <a:cs typeface="Arial"/>
                <a:sym typeface="Arial"/>
              </a:rPr>
              <a:t>DISCUSSION  “WORKFLOWS: STATUS AND FIELDS FOR IMPROVEMENT”</a:t>
            </a:r>
            <a:endParaRPr b="1" sz="3700">
              <a:solidFill>
                <a:srgbClr val="0000CC"/>
              </a:solidFill>
              <a:latin typeface="Arial"/>
              <a:ea typeface="Arial"/>
              <a:cs typeface="Arial"/>
              <a:sym typeface="Arial"/>
            </a:endParaRPr>
          </a:p>
        </p:txBody>
      </p:sp>
      <p:pic>
        <p:nvPicPr>
          <p:cNvPr id="235" name="Google Shape;235;g370e309f348_0_149"/>
          <p:cNvPicPr preferRelativeResize="0"/>
          <p:nvPr/>
        </p:nvPicPr>
        <p:blipFill rotWithShape="1">
          <a:blip r:embed="rId3">
            <a:alphaModFix/>
          </a:blip>
          <a:srcRect b="0" l="0" r="0" t="0"/>
          <a:stretch/>
        </p:blipFill>
        <p:spPr>
          <a:xfrm>
            <a:off x="457200" y="9438111"/>
            <a:ext cx="2475361" cy="461700"/>
          </a:xfrm>
          <a:prstGeom prst="rect">
            <a:avLst/>
          </a:prstGeom>
          <a:noFill/>
          <a:ln>
            <a:noFill/>
          </a:ln>
        </p:spPr>
      </p:pic>
      <p:cxnSp>
        <p:nvCxnSpPr>
          <p:cNvPr id="236" name="Google Shape;236;g370e309f348_0_149"/>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237" name="Google Shape;237;g370e309f348_0_149"/>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238" name="Google Shape;238;g370e309f348_0_149"/>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Preparatory Phase </a:t>
            </a:r>
            <a:endParaRPr b="0" i="0" sz="1400" u="none" cap="none" strike="noStrike">
              <a:solidFill>
                <a:srgbClr val="0000CC"/>
              </a:solidFill>
              <a:latin typeface="Arial"/>
              <a:ea typeface="Arial"/>
              <a:cs typeface="Arial"/>
              <a:sym typeface="Arial"/>
            </a:endParaRPr>
          </a:p>
        </p:txBody>
      </p:sp>
      <p:sp>
        <p:nvSpPr>
          <p:cNvPr id="239" name="Google Shape;239;g370e309f348_0_149"/>
          <p:cNvSpPr txBox="1"/>
          <p:nvPr/>
        </p:nvSpPr>
        <p:spPr>
          <a:xfrm>
            <a:off x="12698112" y="443463"/>
            <a:ext cx="5115000" cy="2640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InfraDev Annual Meeting — 22-24.07.2025</a:t>
            </a:r>
            <a:endParaRPr b="0" i="0" sz="1700" u="none" cap="none" strike="noStrike">
              <a:solidFill>
                <a:srgbClr val="0000CC"/>
              </a:solidFill>
              <a:latin typeface="Schibsted Grotesk"/>
              <a:ea typeface="Schibsted Grotesk"/>
              <a:cs typeface="Schibsted Grotesk"/>
              <a:sym typeface="Schibsted Grotesk"/>
            </a:endParaRPr>
          </a:p>
        </p:txBody>
      </p:sp>
      <p:sp>
        <p:nvSpPr>
          <p:cNvPr id="240" name="Google Shape;240;g370e309f348_0_149"/>
          <p:cNvSpPr txBox="1"/>
          <p:nvPr/>
        </p:nvSpPr>
        <p:spPr>
          <a:xfrm>
            <a:off x="8899925" y="2088600"/>
            <a:ext cx="8913300" cy="534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400"/>
              </a:spcBef>
              <a:spcAft>
                <a:spcPts val="0"/>
              </a:spcAft>
              <a:buClr>
                <a:srgbClr val="000000"/>
              </a:buClr>
              <a:buSzPts val="2600"/>
              <a:buFont typeface="Arial"/>
              <a:buNone/>
            </a:pPr>
            <a:r>
              <a:rPr b="1" lang="en-US" sz="2600">
                <a:solidFill>
                  <a:srgbClr val="009999"/>
                </a:solidFill>
              </a:rPr>
              <a:t>Outcomes</a:t>
            </a:r>
            <a:endParaRPr b="1" i="0" sz="2600" u="none" cap="none" strike="noStrike">
              <a:solidFill>
                <a:srgbClr val="009999"/>
              </a:solidFill>
              <a:latin typeface="Arial"/>
              <a:ea typeface="Arial"/>
              <a:cs typeface="Arial"/>
              <a:sym typeface="Arial"/>
            </a:endParaRPr>
          </a:p>
          <a:p>
            <a:pPr indent="-381000" lvl="0" marL="457200" marR="0" rtl="0" algn="l">
              <a:lnSpc>
                <a:spcPct val="100000"/>
              </a:lnSpc>
              <a:spcBef>
                <a:spcPts val="900"/>
              </a:spcBef>
              <a:spcAft>
                <a:spcPts val="0"/>
              </a:spcAft>
              <a:buClr>
                <a:schemeClr val="dk1"/>
              </a:buClr>
              <a:buSzPts val="2400"/>
              <a:buFont typeface="Arial"/>
              <a:buChar char="●"/>
            </a:pPr>
            <a:r>
              <a:rPr lang="en-US" sz="2400">
                <a:solidFill>
                  <a:schemeClr val="dk1"/>
                </a:solidFill>
              </a:rPr>
              <a:t>Move to the </a:t>
            </a:r>
            <a:r>
              <a:rPr lang="en-US" sz="2400">
                <a:solidFill>
                  <a:schemeClr val="dk1"/>
                </a:solidFill>
              </a:rPr>
              <a:t>establishing</a:t>
            </a:r>
            <a:r>
              <a:rPr lang="en-US" sz="2400">
                <a:solidFill>
                  <a:schemeClr val="dk1"/>
                </a:solidFill>
              </a:rPr>
              <a:t> of the Central Communication Office (collaborating with CEC/ETC and local comm groups)</a:t>
            </a:r>
            <a:endParaRPr sz="2400">
              <a:solidFill>
                <a:schemeClr val="dk1"/>
              </a:solidFill>
            </a:endParaRPr>
          </a:p>
          <a:p>
            <a:pPr indent="-381000" lvl="0" marL="457200" marR="0" rtl="0" algn="l">
              <a:lnSpc>
                <a:spcPct val="100000"/>
              </a:lnSpc>
              <a:spcBef>
                <a:spcPts val="9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Define and strengthen the role of the </a:t>
            </a:r>
            <a:r>
              <a:rPr b="1" i="0" lang="en-US" sz="2400" u="none" cap="none" strike="noStrike">
                <a:solidFill>
                  <a:schemeClr val="dk1"/>
                </a:solidFill>
              </a:rPr>
              <a:t>editorial grou</a:t>
            </a:r>
            <a:r>
              <a:rPr b="1" lang="en-US" sz="2400">
                <a:solidFill>
                  <a:schemeClr val="dk1"/>
                </a:solidFill>
              </a:rPr>
              <a:t>p/board</a:t>
            </a:r>
            <a:endParaRPr b="1" sz="2400">
              <a:solidFill>
                <a:schemeClr val="dk1"/>
              </a:solidFill>
            </a:endParaRPr>
          </a:p>
          <a:p>
            <a:pPr indent="-381000" lvl="0" marL="457200" marR="0" rtl="0" algn="l">
              <a:lnSpc>
                <a:spcPct val="100000"/>
              </a:lnSpc>
              <a:spcBef>
                <a:spcPts val="9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Establish </a:t>
            </a:r>
            <a:r>
              <a:rPr b="1" i="0" lang="en-US" sz="2400" u="none" cap="none" strike="noStrike">
                <a:solidFill>
                  <a:schemeClr val="dk1"/>
                </a:solidFill>
              </a:rPr>
              <a:t>a structured information flow </a:t>
            </a:r>
            <a:r>
              <a:rPr b="0" i="0" lang="en-US" sz="2400" u="none" cap="none" strike="noStrike">
                <a:solidFill>
                  <a:schemeClr val="dk1"/>
                </a:solidFill>
                <a:latin typeface="Arial"/>
                <a:ea typeface="Arial"/>
                <a:cs typeface="Arial"/>
                <a:sym typeface="Arial"/>
              </a:rPr>
              <a:t>(more channels are needed): other countries, ET groups…</a:t>
            </a:r>
            <a:endParaRPr sz="2400">
              <a:solidFill>
                <a:schemeClr val="dk1"/>
              </a:solidFill>
            </a:endParaRPr>
          </a:p>
          <a:p>
            <a:pPr indent="-381000" lvl="0" marL="457200" marR="0" rtl="0" algn="l">
              <a:lnSpc>
                <a:spcPct val="100000"/>
              </a:lnSpc>
              <a:spcBef>
                <a:spcPts val="9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Ensure </a:t>
            </a:r>
            <a:r>
              <a:rPr b="1" i="0" lang="en-US" sz="2400" u="none" cap="none" strike="noStrike">
                <a:solidFill>
                  <a:schemeClr val="dk1"/>
                </a:solidFill>
              </a:rPr>
              <a:t>inclusion </a:t>
            </a:r>
            <a:r>
              <a:rPr b="0" i="0" lang="en-US" sz="2400" u="none" cap="none" strike="noStrike">
                <a:solidFill>
                  <a:schemeClr val="dk1"/>
                </a:solidFill>
                <a:latin typeface="Arial"/>
                <a:ea typeface="Arial"/>
                <a:cs typeface="Arial"/>
                <a:sym typeface="Arial"/>
              </a:rPr>
              <a:t>of content from non-candidacy countries and scientific topics.</a:t>
            </a:r>
            <a:endParaRPr sz="2400">
              <a:solidFill>
                <a:schemeClr val="dk1"/>
              </a:solidFill>
            </a:endParaRPr>
          </a:p>
          <a:p>
            <a:pPr indent="-381000" lvl="0" marL="457200" marR="0" rtl="0" algn="l">
              <a:lnSpc>
                <a:spcPct val="100000"/>
              </a:lnSpc>
              <a:spcBef>
                <a:spcPts val="9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Implement and enforce the use of a </a:t>
            </a:r>
            <a:r>
              <a:rPr b="1" i="0" lang="en-US" sz="2400" u="none" cap="none" strike="noStrike">
                <a:solidFill>
                  <a:schemeClr val="dk1"/>
                </a:solidFill>
              </a:rPr>
              <a:t>content management tool</a:t>
            </a:r>
            <a:r>
              <a:rPr b="0" i="0" lang="en-US" sz="2400" u="none" cap="none" strike="noStrike">
                <a:solidFill>
                  <a:schemeClr val="dk1"/>
                </a:solidFill>
                <a:latin typeface="Arial"/>
                <a:ea typeface="Arial"/>
                <a:cs typeface="Arial"/>
                <a:sym typeface="Arial"/>
              </a:rPr>
              <a:t> (or choose a better alternative).</a:t>
            </a:r>
            <a:endParaRPr sz="2400">
              <a:solidFill>
                <a:schemeClr val="dk1"/>
              </a:solidFill>
            </a:endParaRPr>
          </a:p>
          <a:p>
            <a:pPr indent="-381000" lvl="0" marL="457200" marR="0" rtl="0" algn="l">
              <a:lnSpc>
                <a:spcPct val="100000"/>
              </a:lnSpc>
              <a:spcBef>
                <a:spcPts val="9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Assign </a:t>
            </a:r>
            <a:r>
              <a:rPr b="1" i="0" lang="en-US" sz="2400" u="none" cap="none" strike="noStrike">
                <a:solidFill>
                  <a:schemeClr val="dk1"/>
                </a:solidFill>
              </a:rPr>
              <a:t>additional people</a:t>
            </a:r>
            <a:r>
              <a:rPr b="0" i="0" lang="en-US" sz="2400" u="none" cap="none" strike="noStrike">
                <a:solidFill>
                  <a:schemeClr val="dk1"/>
                </a:solidFill>
                <a:latin typeface="Arial"/>
                <a:ea typeface="Arial"/>
                <a:cs typeface="Arial"/>
                <a:sym typeface="Arial"/>
              </a:rPr>
              <a:t> for backup and support.</a:t>
            </a:r>
            <a:endParaRPr b="0"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1" i="0" lang="en-US" sz="2400" u="none" cap="none" strike="noStrike">
                <a:solidFill>
                  <a:srgbClr val="0000CC"/>
                </a:solidFill>
                <a:latin typeface="Arial"/>
                <a:ea typeface="Arial"/>
                <a:cs typeface="Arial"/>
                <a:sym typeface="Arial"/>
              </a:rPr>
              <a:t>…</a:t>
            </a:r>
            <a:endParaRPr b="0" i="0" sz="2400" u="none" cap="none" strike="noStrike">
              <a:solidFill>
                <a:schemeClr val="dk1"/>
              </a:solidFill>
              <a:latin typeface="Arial"/>
              <a:ea typeface="Arial"/>
              <a:cs typeface="Arial"/>
              <a:sym typeface="Arial"/>
            </a:endParaRPr>
          </a:p>
        </p:txBody>
      </p:sp>
      <p:sp>
        <p:nvSpPr>
          <p:cNvPr id="241" name="Google Shape;241;g370e309f348_0_149"/>
          <p:cNvSpPr txBox="1"/>
          <p:nvPr/>
        </p:nvSpPr>
        <p:spPr>
          <a:xfrm>
            <a:off x="493650" y="2100050"/>
            <a:ext cx="7940100" cy="5502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400"/>
              </a:spcBef>
              <a:spcAft>
                <a:spcPts val="0"/>
              </a:spcAft>
              <a:buClr>
                <a:srgbClr val="000000"/>
              </a:buClr>
              <a:buSzPts val="2600"/>
              <a:buFont typeface="Arial"/>
              <a:buNone/>
            </a:pPr>
            <a:r>
              <a:rPr b="1" i="0" lang="en-US" sz="2600" u="none" cap="none" strike="noStrike">
                <a:solidFill>
                  <a:srgbClr val="E2117A"/>
                </a:solidFill>
                <a:latin typeface="Arial"/>
                <a:ea typeface="Arial"/>
                <a:cs typeface="Arial"/>
                <a:sym typeface="Arial"/>
              </a:rPr>
              <a:t>Key gaps/challeng</a:t>
            </a:r>
            <a:r>
              <a:rPr b="1" lang="en-US" sz="2600">
                <a:solidFill>
                  <a:srgbClr val="E2117A"/>
                </a:solidFill>
              </a:rPr>
              <a:t>e</a:t>
            </a:r>
            <a:r>
              <a:rPr b="1" i="0" lang="en-US" sz="2600" u="none" cap="none" strike="noStrike">
                <a:solidFill>
                  <a:srgbClr val="E2117A"/>
                </a:solidFill>
                <a:latin typeface="Arial"/>
                <a:ea typeface="Arial"/>
                <a:cs typeface="Arial"/>
                <a:sym typeface="Arial"/>
              </a:rPr>
              <a:t>s to discuss</a:t>
            </a:r>
            <a:endParaRPr b="1" i="0" sz="2600" u="none" cap="none" strike="noStrike">
              <a:solidFill>
                <a:srgbClr val="E2117A"/>
              </a:solidFill>
              <a:latin typeface="Arial"/>
              <a:ea typeface="Arial"/>
              <a:cs typeface="Arial"/>
              <a:sym typeface="Arial"/>
            </a:endParaRPr>
          </a:p>
          <a:p>
            <a:pPr indent="-381000" lvl="0" marL="457200" marR="0" rtl="0" algn="l">
              <a:lnSpc>
                <a:spcPct val="100000"/>
              </a:lnSpc>
              <a:spcBef>
                <a:spcPts val="9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We are not widely recognized as a Central Communication Hub.</a:t>
            </a:r>
            <a:endParaRPr b="0"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WP10 all group is shrinking…</a:t>
            </a:r>
            <a:endParaRPr b="0"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Missing content from non-candidacy countries.</a:t>
            </a:r>
            <a:endParaRPr b="0"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Missing scientific content.</a:t>
            </a:r>
            <a:endParaRPr b="0"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Lack (very few) info from the community (we have to “hunt” for the information)</a:t>
            </a:r>
            <a:endParaRPr b="0"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Contribution from editorial group - more input/ideas are needed. </a:t>
            </a:r>
            <a:endParaRPr b="0"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Lack of professional content management tool and dedicated communication app.</a:t>
            </a:r>
            <a:endParaRPr b="0" i="0" sz="2400" u="none" cap="none" strike="noStrike">
              <a:solidFill>
                <a:schemeClr val="dk1"/>
              </a:solidFill>
              <a:latin typeface="Arial"/>
              <a:ea typeface="Arial"/>
              <a:cs typeface="Arial"/>
              <a:sym typeface="Arial"/>
            </a:endParaRPr>
          </a:p>
          <a:p>
            <a:pPr indent="-381000" lvl="0" marL="4572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Personpower / roles are not well defined</a:t>
            </a:r>
            <a:endParaRPr b="1" i="0" sz="2400" u="none" cap="none" strike="noStrike">
              <a:solidFill>
                <a:srgbClr val="0000CC"/>
              </a:solidFill>
              <a:latin typeface="Arial"/>
              <a:ea typeface="Arial"/>
              <a:cs typeface="Arial"/>
              <a:sym typeface="Arial"/>
            </a:endParaRPr>
          </a:p>
          <a:p>
            <a:pPr indent="-381000" lvl="0" marL="457200" marR="0" rtl="0" algn="l">
              <a:lnSpc>
                <a:spcPct val="100000"/>
              </a:lnSpc>
              <a:spcBef>
                <a:spcPts val="0"/>
              </a:spcBef>
              <a:spcAft>
                <a:spcPts val="0"/>
              </a:spcAft>
              <a:buClr>
                <a:srgbClr val="0000CC"/>
              </a:buClr>
              <a:buSzPts val="2400"/>
              <a:buFont typeface="Arial"/>
              <a:buChar char="●"/>
            </a:pPr>
            <a:r>
              <a:rPr b="1" i="0" lang="en-US" sz="2400" u="none" cap="none" strike="noStrike">
                <a:solidFill>
                  <a:srgbClr val="0000CC"/>
                </a:solidFill>
                <a:latin typeface="Arial"/>
                <a:ea typeface="Arial"/>
                <a:cs typeface="Arial"/>
                <a:sym typeface="Arial"/>
              </a:rPr>
              <a:t>…</a:t>
            </a:r>
            <a:endParaRPr b="1" i="0" sz="2400" u="none" cap="none" strike="noStrike">
              <a:solidFill>
                <a:srgbClr val="0000CC"/>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CC"/>
        </a:solidFill>
      </p:bgPr>
    </p:bg>
    <p:spTree>
      <p:nvGrpSpPr>
        <p:cNvPr id="245" name="Shape 245"/>
        <p:cNvGrpSpPr/>
        <p:nvPr/>
      </p:nvGrpSpPr>
      <p:grpSpPr>
        <a:xfrm>
          <a:off x="0" y="0"/>
          <a:ext cx="0" cy="0"/>
          <a:chOff x="0" y="0"/>
          <a:chExt cx="0" cy="0"/>
        </a:xfrm>
      </p:grpSpPr>
      <p:sp>
        <p:nvSpPr>
          <p:cNvPr id="246" name="Google Shape;246;g3712baccf42_0_0"/>
          <p:cNvSpPr txBox="1"/>
          <p:nvPr/>
        </p:nvSpPr>
        <p:spPr>
          <a:xfrm>
            <a:off x="662965" y="4034235"/>
            <a:ext cx="9555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p:txBody>
      </p:sp>
      <p:grpSp>
        <p:nvGrpSpPr>
          <p:cNvPr id="247" name="Google Shape;247;g3712baccf42_0_0"/>
          <p:cNvGrpSpPr/>
          <p:nvPr/>
        </p:nvGrpSpPr>
        <p:grpSpPr>
          <a:xfrm>
            <a:off x="2919150" y="3173300"/>
            <a:ext cx="12626325" cy="3940425"/>
            <a:chOff x="-4047469" y="-1368424"/>
            <a:chExt cx="16835100" cy="5253900"/>
          </a:xfrm>
        </p:grpSpPr>
        <p:sp>
          <p:nvSpPr>
            <p:cNvPr id="248" name="Google Shape;248;g3712baccf42_0_0"/>
            <p:cNvSpPr txBox="1"/>
            <p:nvPr/>
          </p:nvSpPr>
          <p:spPr>
            <a:xfrm>
              <a:off x="-4047469" y="-1368424"/>
              <a:ext cx="16835100" cy="5253900"/>
            </a:xfrm>
            <a:prstGeom prst="rect">
              <a:avLst/>
            </a:prstGeom>
            <a:noFill/>
            <a:ln>
              <a:noFill/>
            </a:ln>
          </p:spPr>
          <p:txBody>
            <a:bodyPr anchorCtr="0" anchor="t" bIns="0" lIns="0" spcFirstLastPara="1" rIns="0" wrap="square" tIns="0">
              <a:spAutoFit/>
            </a:bodyPr>
            <a:lstStyle/>
            <a:p>
              <a:pPr indent="0" lvl="0" marL="457200" marR="0" rtl="0" algn="ctr">
                <a:lnSpc>
                  <a:spcPct val="110000"/>
                </a:lnSpc>
                <a:spcBef>
                  <a:spcPts val="0"/>
                </a:spcBef>
                <a:spcAft>
                  <a:spcPts val="0"/>
                </a:spcAft>
                <a:buNone/>
              </a:pPr>
              <a:r>
                <a:rPr lang="en-US" sz="8000">
                  <a:solidFill>
                    <a:schemeClr val="lt1"/>
                  </a:solidFill>
                </a:rPr>
                <a:t>2. D10.4: </a:t>
              </a:r>
              <a:r>
                <a:rPr lang="en-US" sz="8000">
                  <a:solidFill>
                    <a:schemeClr val="lt1"/>
                  </a:solidFill>
                </a:rPr>
                <a:t>Complete bank of graphics and multimedia resources</a:t>
              </a:r>
              <a:endParaRPr sz="8000">
                <a:solidFill>
                  <a:schemeClr val="lt1"/>
                </a:solidFill>
              </a:endParaRPr>
            </a:p>
          </p:txBody>
        </p:sp>
        <p:sp>
          <p:nvSpPr>
            <p:cNvPr id="249" name="Google Shape;249;g3712baccf42_0_0"/>
            <p:cNvSpPr txBox="1"/>
            <p:nvPr/>
          </p:nvSpPr>
          <p:spPr>
            <a:xfrm>
              <a:off x="0" y="1885582"/>
              <a:ext cx="6903000" cy="369300"/>
            </a:xfrm>
            <a:prstGeom prst="rect">
              <a:avLst/>
            </a:prstGeom>
            <a:noFill/>
            <a:ln>
              <a:noFill/>
            </a:ln>
          </p:spPr>
          <p:txBody>
            <a:bodyPr anchorCtr="0" anchor="t" bIns="0" lIns="0" spcFirstLastPara="1" rIns="0" wrap="square" tIns="0">
              <a:spAutoFit/>
            </a:bodyPr>
            <a:lstStyle/>
            <a:p>
              <a:pPr indent="0" lvl="0" marL="0" marR="0" rtl="0" algn="ctr">
                <a:lnSpc>
                  <a:spcPct val="21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3712baccf42_0_42"/>
          <p:cNvSpPr txBox="1"/>
          <p:nvPr>
            <p:ph idx="4294967295" type="sldNum"/>
          </p:nvPr>
        </p:nvSpPr>
        <p:spPr>
          <a:xfrm>
            <a:off x="17198223" y="9437663"/>
            <a:ext cx="632700" cy="461700"/>
          </a:xfrm>
          <a:prstGeom prst="rect">
            <a:avLst/>
          </a:prstGeom>
          <a:noFill/>
          <a:ln>
            <a:noFill/>
          </a:ln>
        </p:spPr>
        <p:txBody>
          <a:bodyPr anchorCtr="0" anchor="ctr" bIns="68550" lIns="68550" spcFirstLastPara="1" rIns="68550" wrap="square" tIns="68550">
            <a:spAutoFit/>
          </a:bodyPr>
          <a:lstStyle/>
          <a:p>
            <a:pPr indent="0" lvl="0" marL="0" marR="0" rtl="0" algn="r">
              <a:lnSpc>
                <a:spcPct val="100000"/>
              </a:lnSpc>
              <a:spcBef>
                <a:spcPts val="0"/>
              </a:spcBef>
              <a:spcAft>
                <a:spcPts val="0"/>
              </a:spcAft>
              <a:buClr>
                <a:srgbClr val="888888"/>
              </a:buClr>
              <a:buSzPts val="2100"/>
              <a:buFont typeface="Calibri"/>
              <a:buNone/>
            </a:pPr>
            <a:fld id="{00000000-1234-1234-1234-123412341234}" type="slidenum">
              <a:rPr lang="en-US" sz="2100"/>
              <a:t>‹#›</a:t>
            </a:fld>
            <a:endParaRPr/>
          </a:p>
        </p:txBody>
      </p:sp>
      <p:cxnSp>
        <p:nvCxnSpPr>
          <p:cNvPr id="255" name="Google Shape;255;g3712baccf42_0_42"/>
          <p:cNvCxnSpPr/>
          <p:nvPr/>
        </p:nvCxnSpPr>
        <p:spPr>
          <a:xfrm>
            <a:off x="457200" y="10044612"/>
            <a:ext cx="17356200" cy="24900"/>
          </a:xfrm>
          <a:prstGeom prst="straightConnector1">
            <a:avLst/>
          </a:prstGeom>
          <a:noFill/>
          <a:ln cap="flat" cmpd="sng" w="14300">
            <a:solidFill>
              <a:srgbClr val="0000CC"/>
            </a:solidFill>
            <a:prstDash val="solid"/>
            <a:miter lim="800000"/>
            <a:headEnd len="sm" w="sm" type="none"/>
            <a:tailEnd len="sm" w="sm" type="none"/>
          </a:ln>
        </p:spPr>
      </p:cxnSp>
      <p:cxnSp>
        <p:nvCxnSpPr>
          <p:cNvPr id="256" name="Google Shape;256;g3712baccf42_0_42"/>
          <p:cNvCxnSpPr/>
          <p:nvPr/>
        </p:nvCxnSpPr>
        <p:spPr>
          <a:xfrm>
            <a:off x="457200" y="9341351"/>
            <a:ext cx="17356200" cy="46500"/>
          </a:xfrm>
          <a:prstGeom prst="straightConnector1">
            <a:avLst/>
          </a:prstGeom>
          <a:noFill/>
          <a:ln cap="flat" cmpd="sng" w="14300">
            <a:solidFill>
              <a:srgbClr val="0000CC"/>
            </a:solidFill>
            <a:prstDash val="solid"/>
            <a:miter lim="800000"/>
            <a:headEnd len="sm" w="sm" type="none"/>
            <a:tailEnd len="sm" w="sm" type="none"/>
          </a:ln>
        </p:spPr>
      </p:cxnSp>
      <p:pic>
        <p:nvPicPr>
          <p:cNvPr id="257" name="Google Shape;257;g3712baccf42_0_42"/>
          <p:cNvPicPr preferRelativeResize="0"/>
          <p:nvPr/>
        </p:nvPicPr>
        <p:blipFill rotWithShape="1">
          <a:blip r:embed="rId3">
            <a:alphaModFix/>
          </a:blip>
          <a:srcRect b="0" l="0" r="0" t="0"/>
          <a:stretch/>
        </p:blipFill>
        <p:spPr>
          <a:xfrm>
            <a:off x="457200" y="9505550"/>
            <a:ext cx="2258959" cy="421200"/>
          </a:xfrm>
          <a:prstGeom prst="rect">
            <a:avLst/>
          </a:prstGeom>
          <a:noFill/>
          <a:ln>
            <a:noFill/>
          </a:ln>
        </p:spPr>
      </p:pic>
      <p:sp>
        <p:nvSpPr>
          <p:cNvPr id="258" name="Google Shape;258;g3712baccf42_0_42"/>
          <p:cNvSpPr txBox="1"/>
          <p:nvPr/>
        </p:nvSpPr>
        <p:spPr>
          <a:xfrm>
            <a:off x="6126516" y="9485298"/>
            <a:ext cx="6035100" cy="461700"/>
          </a:xfrm>
          <a:prstGeom prst="rect">
            <a:avLst/>
          </a:prstGeom>
          <a:noFill/>
          <a:ln>
            <a:noFill/>
          </a:ln>
        </p:spPr>
        <p:txBody>
          <a:bodyPr anchorCtr="0" anchor="ctr" bIns="68550" lIns="68550" spcFirstLastPara="1" rIns="68550" wrap="square" tIns="68550">
            <a:spAutoFit/>
          </a:bodyPr>
          <a:lstStyle/>
          <a:p>
            <a:pPr indent="0" lvl="0" marL="0" marR="0" rtl="0" algn="ctr">
              <a:lnSpc>
                <a:spcPct val="100000"/>
              </a:lnSpc>
              <a:spcBef>
                <a:spcPts val="0"/>
              </a:spcBef>
              <a:spcAft>
                <a:spcPts val="0"/>
              </a:spcAft>
              <a:buClr>
                <a:srgbClr val="888888"/>
              </a:buClr>
              <a:buSzPts val="2100"/>
              <a:buFont typeface="Calibri"/>
              <a:buNone/>
            </a:pPr>
            <a:r>
              <a:rPr b="0" i="1" lang="en-US" sz="2100" u="none" cap="none" strike="noStrike">
                <a:solidFill>
                  <a:srgbClr val="888888"/>
                </a:solidFill>
                <a:latin typeface="Calibri"/>
                <a:ea typeface="Calibri"/>
                <a:cs typeface="Calibri"/>
                <a:sym typeface="Calibri"/>
              </a:rPr>
              <a:t>Project: 101079696 — ET-PP,  2</a:t>
            </a:r>
            <a:r>
              <a:rPr b="0" baseline="30000" i="1" lang="en-US" sz="2100" u="none" cap="none" strike="noStrike">
                <a:solidFill>
                  <a:srgbClr val="888888"/>
                </a:solidFill>
                <a:latin typeface="Calibri"/>
                <a:ea typeface="Calibri"/>
                <a:cs typeface="Calibri"/>
                <a:sym typeface="Calibri"/>
              </a:rPr>
              <a:t>nd</a:t>
            </a:r>
            <a:r>
              <a:rPr b="0" i="1" lang="en-US" sz="2100" u="none" cap="none" strike="noStrike">
                <a:solidFill>
                  <a:srgbClr val="888888"/>
                </a:solidFill>
                <a:latin typeface="Calibri"/>
                <a:ea typeface="Calibri"/>
                <a:cs typeface="Calibri"/>
                <a:sym typeface="Calibri"/>
              </a:rPr>
              <a:t> review meeting</a:t>
            </a:r>
            <a:endParaRPr b="0" i="0" sz="2100" u="none" cap="none" strike="noStrike">
              <a:solidFill>
                <a:srgbClr val="000000"/>
              </a:solidFill>
              <a:latin typeface="Arial"/>
              <a:ea typeface="Arial"/>
              <a:cs typeface="Arial"/>
              <a:sym typeface="Arial"/>
            </a:endParaRPr>
          </a:p>
        </p:txBody>
      </p:sp>
      <p:sp>
        <p:nvSpPr>
          <p:cNvPr id="259" name="Google Shape;259;g3712baccf42_0_42"/>
          <p:cNvSpPr txBox="1"/>
          <p:nvPr/>
        </p:nvSpPr>
        <p:spPr>
          <a:xfrm>
            <a:off x="580980" y="3004838"/>
            <a:ext cx="13221900" cy="554100"/>
          </a:xfrm>
          <a:prstGeom prst="rect">
            <a:avLst/>
          </a:prstGeom>
          <a:no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Clr>
                <a:schemeClr val="dk1"/>
              </a:buClr>
              <a:buSzPts val="2700"/>
              <a:buFont typeface="Calibri"/>
              <a:buNone/>
            </a:pPr>
            <a:r>
              <a:t/>
            </a:r>
            <a:endParaRPr b="0" i="0" sz="2700" u="none" cap="none" strike="noStrike">
              <a:solidFill>
                <a:schemeClr val="dk1"/>
              </a:solidFill>
              <a:latin typeface="Calibri"/>
              <a:ea typeface="Calibri"/>
              <a:cs typeface="Calibri"/>
              <a:sym typeface="Calibri"/>
            </a:endParaRPr>
          </a:p>
        </p:txBody>
      </p:sp>
      <p:sp>
        <p:nvSpPr>
          <p:cNvPr id="260" name="Google Shape;260;g3712baccf42_0_42"/>
          <p:cNvSpPr txBox="1"/>
          <p:nvPr/>
        </p:nvSpPr>
        <p:spPr>
          <a:xfrm>
            <a:off x="580982" y="1981820"/>
            <a:ext cx="15447600" cy="646500"/>
          </a:xfrm>
          <a:prstGeom prst="rect">
            <a:avLst/>
          </a:prstGeom>
          <a:noFill/>
          <a:ln>
            <a:noFill/>
          </a:ln>
        </p:spPr>
        <p:txBody>
          <a:bodyPr anchorCtr="0" anchor="t" bIns="45725" lIns="45725" spcFirstLastPara="1" rIns="45725" wrap="square" tIns="45725">
            <a:spAutoFit/>
          </a:bodyPr>
          <a:lstStyle/>
          <a:p>
            <a:pPr indent="0" lvl="0" marL="0" marR="0" rtl="0" algn="l">
              <a:lnSpc>
                <a:spcPct val="115000"/>
              </a:lnSpc>
              <a:spcBef>
                <a:spcPts val="0"/>
              </a:spcBef>
              <a:spcAft>
                <a:spcPts val="0"/>
              </a:spcAft>
              <a:buClr>
                <a:srgbClr val="000000"/>
              </a:buClr>
              <a:buSzPts val="1700"/>
              <a:buFont typeface="Arial"/>
              <a:buNone/>
            </a:pPr>
            <a:r>
              <a:t/>
            </a:r>
            <a:endParaRPr b="1" i="0" sz="3600" u="none" cap="none" strike="noStrike">
              <a:solidFill>
                <a:srgbClr val="0000CC"/>
              </a:solidFill>
              <a:latin typeface="Calibri"/>
              <a:ea typeface="Calibri"/>
              <a:cs typeface="Calibri"/>
              <a:sym typeface="Calibri"/>
            </a:endParaRPr>
          </a:p>
        </p:txBody>
      </p:sp>
      <p:sp>
        <p:nvSpPr>
          <p:cNvPr id="261" name="Google Shape;261;g3712baccf42_0_42"/>
          <p:cNvSpPr/>
          <p:nvPr/>
        </p:nvSpPr>
        <p:spPr>
          <a:xfrm>
            <a:off x="2569613" y="4223363"/>
            <a:ext cx="5293800" cy="3059100"/>
          </a:xfrm>
          <a:prstGeom prst="roundRect">
            <a:avLst>
              <a:gd fmla="val 16667" name="adj"/>
            </a:avLst>
          </a:prstGeom>
          <a:solidFill>
            <a:srgbClr val="0000CC"/>
          </a:solidFill>
          <a:ln cap="flat" cmpd="sng" w="14300">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262" name="Google Shape;262;g3712baccf42_0_42"/>
          <p:cNvSpPr txBox="1"/>
          <p:nvPr/>
        </p:nvSpPr>
        <p:spPr>
          <a:xfrm>
            <a:off x="3485475" y="5230800"/>
            <a:ext cx="3407100" cy="897900"/>
          </a:xfrm>
          <a:prstGeom prst="rect">
            <a:avLst/>
          </a:prstGeom>
          <a:noFill/>
          <a:ln>
            <a:noFill/>
          </a:ln>
        </p:spPr>
        <p:txBody>
          <a:bodyPr anchorCtr="0" anchor="t"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4200"/>
              <a:buFont typeface="Arial"/>
              <a:buNone/>
            </a:pPr>
            <a:r>
              <a:rPr b="0" i="0" lang="en-US" sz="4200" u="none" cap="none" strike="noStrike">
                <a:solidFill>
                  <a:schemeClr val="lt1"/>
                </a:solidFill>
                <a:latin typeface="Calibri"/>
                <a:ea typeface="Calibri"/>
                <a:cs typeface="Calibri"/>
                <a:sym typeface="Calibri"/>
              </a:rPr>
              <a:t>REPOSITORY</a:t>
            </a:r>
            <a:endParaRPr b="0" i="0" sz="4200" u="none" cap="none" strike="noStrike">
              <a:solidFill>
                <a:schemeClr val="lt1"/>
              </a:solidFill>
              <a:latin typeface="Calibri"/>
              <a:ea typeface="Calibri"/>
              <a:cs typeface="Calibri"/>
              <a:sym typeface="Calibri"/>
            </a:endParaRPr>
          </a:p>
        </p:txBody>
      </p:sp>
      <p:sp>
        <p:nvSpPr>
          <p:cNvPr id="263" name="Google Shape;263;g3712baccf42_0_42"/>
          <p:cNvSpPr/>
          <p:nvPr/>
        </p:nvSpPr>
        <p:spPr>
          <a:xfrm>
            <a:off x="9694613" y="4209225"/>
            <a:ext cx="5293800" cy="3059100"/>
          </a:xfrm>
          <a:prstGeom prst="roundRect">
            <a:avLst>
              <a:gd fmla="val 16667" name="adj"/>
            </a:avLst>
          </a:prstGeom>
          <a:solidFill>
            <a:srgbClr val="009999"/>
          </a:solidFill>
          <a:ln cap="flat" cmpd="sng" w="14300">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264" name="Google Shape;264;g3712baccf42_0_42"/>
          <p:cNvSpPr txBox="1"/>
          <p:nvPr/>
        </p:nvSpPr>
        <p:spPr>
          <a:xfrm>
            <a:off x="10638038" y="5230800"/>
            <a:ext cx="3407100" cy="897900"/>
          </a:xfrm>
          <a:prstGeom prst="rect">
            <a:avLst/>
          </a:prstGeom>
          <a:noFill/>
          <a:ln>
            <a:noFill/>
          </a:ln>
        </p:spPr>
        <p:txBody>
          <a:bodyPr anchorCtr="0" anchor="t"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4200"/>
              <a:buFont typeface="Arial"/>
              <a:buNone/>
            </a:pPr>
            <a:r>
              <a:rPr b="0" i="0" lang="en-US" sz="4200" u="none" cap="none" strike="noStrike">
                <a:solidFill>
                  <a:schemeClr val="lt1"/>
                </a:solidFill>
                <a:latin typeface="Calibri"/>
                <a:ea typeface="Calibri"/>
                <a:cs typeface="Calibri"/>
                <a:sym typeface="Calibri"/>
              </a:rPr>
              <a:t>MATERIALS</a:t>
            </a:r>
            <a:endParaRPr b="0" i="0" sz="4200" u="none" cap="none" strike="noStrike">
              <a:solidFill>
                <a:schemeClr val="lt1"/>
              </a:solidFill>
              <a:latin typeface="Calibri"/>
              <a:ea typeface="Calibri"/>
              <a:cs typeface="Calibri"/>
              <a:sym typeface="Calibri"/>
            </a:endParaRPr>
          </a:p>
        </p:txBody>
      </p:sp>
      <p:sp>
        <p:nvSpPr>
          <p:cNvPr id="265" name="Google Shape;265;g3712baccf42_0_42"/>
          <p:cNvSpPr/>
          <p:nvPr/>
        </p:nvSpPr>
        <p:spPr>
          <a:xfrm>
            <a:off x="8231588" y="5456138"/>
            <a:ext cx="1095000" cy="593400"/>
          </a:xfrm>
          <a:prstGeom prst="leftRightArrow">
            <a:avLst>
              <a:gd fmla="val 50000" name="adj1"/>
              <a:gd fmla="val 50000" name="adj2"/>
            </a:avLst>
          </a:prstGeom>
          <a:solidFill>
            <a:schemeClr val="lt2"/>
          </a:solidFill>
          <a:ln cap="flat" cmpd="sng" w="14300">
            <a:solidFill>
              <a:schemeClr val="dk2"/>
            </a:solidFill>
            <a:prstDash val="solid"/>
            <a:round/>
            <a:headEnd len="sm" w="sm" type="none"/>
            <a:tailEnd len="sm" w="sm" type="none"/>
          </a:ln>
        </p:spPr>
        <p:txBody>
          <a:bodyPr anchorCtr="0" anchor="ctr" bIns="137150" lIns="137150" spcFirstLastPara="1" rIns="137150" wrap="square" tIns="137150">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Calibri"/>
              <a:ea typeface="Calibri"/>
              <a:cs typeface="Calibri"/>
              <a:sym typeface="Calibri"/>
            </a:endParaRPr>
          </a:p>
        </p:txBody>
      </p:sp>
      <p:sp>
        <p:nvSpPr>
          <p:cNvPr id="266" name="Google Shape;266;g3712baccf42_0_42"/>
          <p:cNvSpPr txBox="1"/>
          <p:nvPr>
            <p:ph type="title"/>
          </p:nvPr>
        </p:nvSpPr>
        <p:spPr>
          <a:xfrm>
            <a:off x="466725" y="1479150"/>
            <a:ext cx="17346600" cy="1101300"/>
          </a:xfrm>
          <a:prstGeom prst="rect">
            <a:avLst/>
          </a:prstGeom>
          <a:noFill/>
          <a:ln>
            <a:noFill/>
          </a:ln>
        </p:spPr>
        <p:txBody>
          <a:bodyPr anchorCtr="0" anchor="ctr" bIns="68550" lIns="68550" spcFirstLastPara="1" rIns="68550" wrap="square" tIns="68550">
            <a:noAutofit/>
          </a:bodyPr>
          <a:lstStyle/>
          <a:p>
            <a:pPr indent="0" lvl="0" marL="0" rtl="0" algn="l">
              <a:spcBef>
                <a:spcPts val="0"/>
              </a:spcBef>
              <a:spcAft>
                <a:spcPts val="0"/>
              </a:spcAft>
              <a:buClr>
                <a:schemeClr val="dk1"/>
              </a:buClr>
              <a:buSzPts val="4400"/>
              <a:buFont typeface="Calibri"/>
              <a:buNone/>
            </a:pPr>
            <a:r>
              <a:rPr b="1" lang="en-US" sz="4000">
                <a:solidFill>
                  <a:srgbClr val="0000CC"/>
                </a:solidFill>
                <a:latin typeface="Arial"/>
                <a:ea typeface="Arial"/>
                <a:cs typeface="Arial"/>
                <a:sym typeface="Arial"/>
              </a:rPr>
              <a:t>D10.4: </a:t>
            </a:r>
            <a:r>
              <a:rPr b="1" lang="en-US" sz="4000">
                <a:solidFill>
                  <a:srgbClr val="0000CC"/>
                </a:solidFill>
                <a:highlight>
                  <a:schemeClr val="lt1"/>
                </a:highlight>
                <a:latin typeface="Arial"/>
                <a:ea typeface="Arial"/>
                <a:cs typeface="Arial"/>
                <a:sym typeface="Arial"/>
              </a:rPr>
              <a:t>Complete bank of graphics and multimedia resources:  </a:t>
            </a:r>
            <a:r>
              <a:rPr b="1" lang="en-US" sz="4000">
                <a:highlight>
                  <a:schemeClr val="lt1"/>
                </a:highlight>
                <a:latin typeface="Arial"/>
                <a:ea typeface="Arial"/>
                <a:cs typeface="Arial"/>
                <a:sym typeface="Arial"/>
              </a:rPr>
              <a:t>status and next steps (IFAE, 36M)</a:t>
            </a:r>
            <a:endParaRPr b="1" sz="4000">
              <a:latin typeface="Arial"/>
              <a:ea typeface="Arial"/>
              <a:cs typeface="Arial"/>
              <a:sym typeface="Arial"/>
            </a:endParaRPr>
          </a:p>
          <a:p>
            <a:pPr indent="0" lvl="0" marL="0" rtl="0" algn="l">
              <a:lnSpc>
                <a:spcPct val="90000"/>
              </a:lnSpc>
              <a:spcBef>
                <a:spcPts val="0"/>
              </a:spcBef>
              <a:spcAft>
                <a:spcPts val="0"/>
              </a:spcAft>
              <a:buClr>
                <a:schemeClr val="dk1"/>
              </a:buClr>
              <a:buSzPts val="6600"/>
              <a:buFont typeface="Calibri"/>
              <a:buNone/>
            </a:pPr>
            <a:r>
              <a:t/>
            </a:r>
            <a:endParaRPr/>
          </a:p>
        </p:txBody>
      </p:sp>
      <p:cxnSp>
        <p:nvCxnSpPr>
          <p:cNvPr id="267" name="Google Shape;267;g3712baccf42_0_42"/>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268" name="Google Shape;268;g3712baccf42_0_42"/>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269" name="Google Shape;269;g3712baccf42_0_42"/>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a:t>
            </a:r>
            <a:endParaRPr b="0" i="0" sz="1400" u="none" cap="none" strike="noStrike">
              <a:solidFill>
                <a:srgbClr val="0000CC"/>
              </a:solidFill>
              <a:latin typeface="Arial"/>
              <a:ea typeface="Arial"/>
              <a:cs typeface="Arial"/>
              <a:sym typeface="Arial"/>
            </a:endParaRPr>
          </a:p>
        </p:txBody>
      </p:sp>
      <p:sp>
        <p:nvSpPr>
          <p:cNvPr id="270" name="Google Shape;270;g3712baccf42_0_42"/>
          <p:cNvSpPr txBox="1"/>
          <p:nvPr/>
        </p:nvSpPr>
        <p:spPr>
          <a:xfrm>
            <a:off x="12698112" y="443463"/>
            <a:ext cx="5115000" cy="11013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meeting — 23.07.2025</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chemeClr val="lt1"/>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chemeClr val="lt1"/>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cxnSp>
        <p:nvCxnSpPr>
          <p:cNvPr id="275" name="Google Shape;275;g37127ba3755_0_213"/>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276" name="Google Shape;276;g37127ba3755_0_213"/>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277" name="Google Shape;277;g37127ba3755_0_213"/>
          <p:cNvSpPr txBox="1"/>
          <p:nvPr/>
        </p:nvSpPr>
        <p:spPr>
          <a:xfrm>
            <a:off x="4814750" y="1292100"/>
            <a:ext cx="651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cxnSp>
        <p:nvCxnSpPr>
          <p:cNvPr id="278" name="Google Shape;278;g37127ba3755_0_213"/>
          <p:cNvCxnSpPr/>
          <p:nvPr/>
        </p:nvCxnSpPr>
        <p:spPr>
          <a:xfrm>
            <a:off x="457200" y="9816012"/>
            <a:ext cx="17223300" cy="24600"/>
          </a:xfrm>
          <a:prstGeom prst="straightConnector1">
            <a:avLst/>
          </a:prstGeom>
          <a:noFill/>
          <a:ln cap="flat" cmpd="sng" w="9525">
            <a:solidFill>
              <a:srgbClr val="0000CC"/>
            </a:solidFill>
            <a:prstDash val="solid"/>
            <a:miter lim="800000"/>
            <a:headEnd len="sm" w="sm" type="none"/>
            <a:tailEnd len="sm" w="sm" type="none"/>
          </a:ln>
        </p:spPr>
      </p:cxnSp>
      <p:cxnSp>
        <p:nvCxnSpPr>
          <p:cNvPr id="279" name="Google Shape;279;g37127ba3755_0_213"/>
          <p:cNvCxnSpPr/>
          <p:nvPr/>
        </p:nvCxnSpPr>
        <p:spPr>
          <a:xfrm>
            <a:off x="457200" y="8998450"/>
            <a:ext cx="17243400" cy="64500"/>
          </a:xfrm>
          <a:prstGeom prst="straightConnector1">
            <a:avLst/>
          </a:prstGeom>
          <a:noFill/>
          <a:ln cap="flat" cmpd="sng" w="9525">
            <a:solidFill>
              <a:srgbClr val="0000CC"/>
            </a:solidFill>
            <a:prstDash val="solid"/>
            <a:miter lim="800000"/>
            <a:headEnd len="sm" w="sm" type="none"/>
            <a:tailEnd len="sm" w="sm" type="none"/>
          </a:ln>
        </p:spPr>
      </p:cxnSp>
      <p:pic>
        <p:nvPicPr>
          <p:cNvPr id="280" name="Google Shape;280;g37127ba3755_0_213"/>
          <p:cNvPicPr preferRelativeResize="0"/>
          <p:nvPr/>
        </p:nvPicPr>
        <p:blipFill rotWithShape="1">
          <a:blip r:embed="rId3">
            <a:alphaModFix/>
          </a:blip>
          <a:srcRect b="0" l="0" r="0" t="0"/>
          <a:stretch/>
        </p:blipFill>
        <p:spPr>
          <a:xfrm>
            <a:off x="457200" y="9173883"/>
            <a:ext cx="2625725" cy="489775"/>
          </a:xfrm>
          <a:prstGeom prst="rect">
            <a:avLst/>
          </a:prstGeom>
          <a:noFill/>
          <a:ln>
            <a:noFill/>
          </a:ln>
        </p:spPr>
      </p:pic>
      <p:sp>
        <p:nvSpPr>
          <p:cNvPr id="281" name="Google Shape;281;g37127ba3755_0_213"/>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a:t>
            </a:r>
            <a:endParaRPr b="0" i="0" sz="1400" u="none" cap="none" strike="noStrike">
              <a:solidFill>
                <a:srgbClr val="0000CC"/>
              </a:solidFill>
              <a:latin typeface="Arial"/>
              <a:ea typeface="Arial"/>
              <a:cs typeface="Arial"/>
              <a:sym typeface="Arial"/>
            </a:endParaRPr>
          </a:p>
        </p:txBody>
      </p:sp>
      <p:sp>
        <p:nvSpPr>
          <p:cNvPr id="282" name="Google Shape;282;g37127ba3755_0_213"/>
          <p:cNvSpPr txBox="1"/>
          <p:nvPr/>
        </p:nvSpPr>
        <p:spPr>
          <a:xfrm>
            <a:off x="12698112" y="443463"/>
            <a:ext cx="5115000" cy="11013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meeting — 23.07.2025</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chemeClr val="lt1"/>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chemeClr val="lt1"/>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p:txBody>
      </p:sp>
      <p:sp>
        <p:nvSpPr>
          <p:cNvPr id="283" name="Google Shape;283;g37127ba3755_0_213"/>
          <p:cNvSpPr txBox="1"/>
          <p:nvPr/>
        </p:nvSpPr>
        <p:spPr>
          <a:xfrm>
            <a:off x="457200" y="1289925"/>
            <a:ext cx="15968400" cy="73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400"/>
              <a:buFont typeface="Calibri"/>
              <a:buNone/>
            </a:pPr>
            <a:r>
              <a:rPr b="1" i="0" lang="en-US" sz="4000" u="none" cap="none" strike="noStrike">
                <a:solidFill>
                  <a:srgbClr val="0000CC"/>
                </a:solidFill>
                <a:latin typeface="Arial"/>
                <a:ea typeface="Arial"/>
                <a:cs typeface="Arial"/>
                <a:sym typeface="Arial"/>
              </a:rPr>
              <a:t>The Outreach Repository is:</a:t>
            </a:r>
            <a:endParaRPr b="1" i="0" sz="4000" u="none" cap="none" strike="noStrike">
              <a:solidFill>
                <a:schemeClr val="dk1"/>
              </a:solidFill>
              <a:latin typeface="Arial"/>
              <a:ea typeface="Arial"/>
              <a:cs typeface="Arial"/>
              <a:sym typeface="Arial"/>
            </a:endParaRPr>
          </a:p>
        </p:txBody>
      </p:sp>
      <p:sp>
        <p:nvSpPr>
          <p:cNvPr id="284" name="Google Shape;284;g37127ba3755_0_213"/>
          <p:cNvSpPr txBox="1"/>
          <p:nvPr/>
        </p:nvSpPr>
        <p:spPr>
          <a:xfrm>
            <a:off x="629075" y="2318938"/>
            <a:ext cx="8931300" cy="6389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Char char="●"/>
            </a:pPr>
            <a:r>
              <a:rPr b="1" lang="en-US" sz="2200">
                <a:solidFill>
                  <a:schemeClr val="dk1"/>
                </a:solidFill>
              </a:rPr>
              <a:t>ET TDS</a:t>
            </a:r>
            <a:r>
              <a:rPr lang="en-US" sz="2200">
                <a:solidFill>
                  <a:schemeClr val="dk1"/>
                </a:solidFill>
              </a:rPr>
              <a:t> settled </a:t>
            </a:r>
            <a:endParaRPr sz="2200">
              <a:solidFill>
                <a:schemeClr val="dk1"/>
              </a:solidFill>
            </a:endParaRPr>
          </a:p>
          <a:p>
            <a:pPr indent="0" lvl="0" marL="457200" rtl="0" algn="l">
              <a:spcBef>
                <a:spcPts val="0"/>
              </a:spcBef>
              <a:spcAft>
                <a:spcPts val="0"/>
              </a:spcAft>
              <a:buNone/>
            </a:pPr>
            <a:r>
              <a:rPr lang="en-US" sz="2200">
                <a:solidFill>
                  <a:schemeClr val="dk1"/>
                </a:solidFill>
              </a:rPr>
              <a:t>20.06 - workshop with </a:t>
            </a:r>
            <a:r>
              <a:rPr i="1" lang="en-US" sz="2200">
                <a:solidFill>
                  <a:schemeClr val="dk1"/>
                </a:solidFill>
              </a:rPr>
              <a:t>Gary Hemming</a:t>
            </a:r>
            <a:r>
              <a:rPr lang="en-US" sz="2200">
                <a:solidFill>
                  <a:schemeClr val="dk1"/>
                </a:solidFill>
              </a:rPr>
              <a:t> on how to use it. We are organising existing materials and will upload them </a:t>
            </a:r>
            <a:endParaRPr sz="2200">
              <a:solidFill>
                <a:schemeClr val="dk1"/>
              </a:solidFill>
            </a:endParaRPr>
          </a:p>
          <a:p>
            <a:pPr indent="-368300" lvl="0" marL="457200" marR="0" rtl="0" algn="l">
              <a:lnSpc>
                <a:spcPct val="150000"/>
              </a:lnSpc>
              <a:spcBef>
                <a:spcPts val="0"/>
              </a:spcBef>
              <a:spcAft>
                <a:spcPts val="0"/>
              </a:spcAft>
              <a:buClr>
                <a:schemeClr val="dk1"/>
              </a:buClr>
              <a:buSzPts val="2200"/>
              <a:buFont typeface="Arial"/>
              <a:buChar char="●"/>
            </a:pPr>
            <a:r>
              <a:rPr b="1" i="0" lang="en-US" sz="2200" u="none" cap="none" strike="noStrike">
                <a:solidFill>
                  <a:schemeClr val="dk1"/>
                </a:solidFill>
                <a:latin typeface="Arial"/>
                <a:ea typeface="Arial"/>
                <a:cs typeface="Arial"/>
                <a:sym typeface="Arial"/>
              </a:rPr>
              <a:t>there is an additional content type </a:t>
            </a:r>
            <a:r>
              <a:rPr b="1" i="1" lang="en-US" sz="2200" u="none" cap="none" strike="noStrike">
                <a:solidFill>
                  <a:schemeClr val="dk1"/>
                </a:solidFill>
                <a:latin typeface="Arial"/>
                <a:ea typeface="Arial"/>
                <a:cs typeface="Arial"/>
                <a:sym typeface="Arial"/>
              </a:rPr>
              <a:t>Outreach Material</a:t>
            </a:r>
            <a:endParaRPr b="1" i="1" sz="2200" u="none" cap="none" strike="noStrike">
              <a:solidFill>
                <a:schemeClr val="dk1"/>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Arial"/>
              <a:buChar char="●"/>
            </a:pPr>
            <a:r>
              <a:rPr b="1" i="0" lang="en-US" sz="2200" u="none" cap="none" strike="noStrike">
                <a:solidFill>
                  <a:schemeClr val="dk1"/>
                </a:solidFill>
                <a:latin typeface="Arial"/>
                <a:ea typeface="Arial"/>
                <a:cs typeface="Arial"/>
                <a:sym typeface="Arial"/>
              </a:rPr>
              <a:t>additional Cutreach Material information for each file:</a:t>
            </a:r>
            <a:br>
              <a:rPr b="1" i="0" lang="en-US" sz="2200" u="none" cap="none" strike="noStrike">
                <a:solidFill>
                  <a:schemeClr val="dk1"/>
                </a:solidFill>
                <a:latin typeface="Arial"/>
                <a:ea typeface="Arial"/>
                <a:cs typeface="Arial"/>
                <a:sym typeface="Arial"/>
              </a:rPr>
            </a:br>
            <a:r>
              <a:rPr b="0" i="0" lang="en-US" sz="2200" u="none" cap="none" strike="noStrike">
                <a:solidFill>
                  <a:schemeClr val="dk1"/>
                </a:solidFill>
                <a:latin typeface="Arial"/>
                <a:ea typeface="Arial"/>
                <a:cs typeface="Arial"/>
                <a:sym typeface="Arial"/>
              </a:rPr>
              <a:t>Credits, Licenses &amp; use restrictions, Captions &amp; descriptions</a:t>
            </a:r>
            <a:endParaRPr b="0" i="0" sz="2200" u="none" cap="none" strike="noStrike">
              <a:solidFill>
                <a:schemeClr val="dk1"/>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Arial"/>
              <a:buChar char="●"/>
            </a:pPr>
            <a:r>
              <a:rPr b="1" i="0" lang="en-US" sz="2200" u="none" cap="none" strike="noStrike">
                <a:solidFill>
                  <a:schemeClr val="dk1"/>
                </a:solidFill>
                <a:latin typeface="Arial"/>
                <a:ea typeface="Arial"/>
                <a:cs typeface="Arial"/>
                <a:sym typeface="Arial"/>
              </a:rPr>
              <a:t>additional features requested:</a:t>
            </a:r>
            <a:br>
              <a:rPr b="1" i="0" lang="en-US" sz="2200" u="none" cap="none" strike="noStrike">
                <a:solidFill>
                  <a:schemeClr val="dk1"/>
                </a:solidFill>
                <a:latin typeface="Arial"/>
                <a:ea typeface="Arial"/>
                <a:cs typeface="Arial"/>
                <a:sym typeface="Arial"/>
              </a:rPr>
            </a:br>
            <a:r>
              <a:rPr b="1" i="0" lang="en-US" sz="2200" u="none" cap="none" strike="noStrike">
                <a:solidFill>
                  <a:schemeClr val="dk1"/>
                </a:solidFill>
                <a:latin typeface="Arial"/>
                <a:ea typeface="Arial"/>
                <a:cs typeface="Arial"/>
                <a:sym typeface="Arial"/>
              </a:rPr>
              <a:t>- </a:t>
            </a:r>
            <a:r>
              <a:rPr b="0" i="0" lang="en-US" sz="2200" u="none" cap="none" strike="noStrike">
                <a:solidFill>
                  <a:schemeClr val="dk1"/>
                </a:solidFill>
                <a:latin typeface="Arial"/>
                <a:ea typeface="Arial"/>
                <a:cs typeface="Arial"/>
                <a:sym typeface="Arial"/>
              </a:rPr>
              <a:t>preview thumbnails and grid view for images &amp; videos</a:t>
            </a:r>
            <a:br>
              <a:rPr b="0" i="0" lang="en-US" sz="2200" u="none" cap="none" strike="noStrike">
                <a:solidFill>
                  <a:schemeClr val="dk1"/>
                </a:solidFill>
                <a:latin typeface="Arial"/>
                <a:ea typeface="Arial"/>
                <a:cs typeface="Arial"/>
                <a:sym typeface="Arial"/>
              </a:rPr>
            </a:br>
            <a:r>
              <a:rPr b="0" i="0" lang="en-US" sz="2200" u="none" cap="none" strike="noStrike">
                <a:solidFill>
                  <a:schemeClr val="dk1"/>
                </a:solidFill>
                <a:latin typeface="Arial"/>
                <a:ea typeface="Arial"/>
                <a:cs typeface="Arial"/>
                <a:sym typeface="Arial"/>
              </a:rPr>
              <a:t>- flag icons in file preview to indicate language versions</a:t>
            </a:r>
            <a:br>
              <a:rPr b="0" i="0" lang="en-US" sz="2200" u="none" cap="none" strike="noStrike">
                <a:solidFill>
                  <a:schemeClr val="dk1"/>
                </a:solidFill>
                <a:latin typeface="Arial"/>
                <a:ea typeface="Arial"/>
                <a:cs typeface="Arial"/>
                <a:sym typeface="Arial"/>
              </a:rPr>
            </a:br>
            <a:r>
              <a:rPr b="0" i="0" lang="en-US" sz="2200" u="none" cap="none" strike="noStrike">
                <a:solidFill>
                  <a:schemeClr val="dk1"/>
                </a:solidFill>
                <a:latin typeface="Arial"/>
                <a:ea typeface="Arial"/>
                <a:cs typeface="Arial"/>
                <a:sym typeface="Arial"/>
              </a:rPr>
              <a:t>- more generous size limitations for video files (workaround currently needed)</a:t>
            </a:r>
            <a:endParaRPr b="0" i="0" sz="2200" u="none" cap="none" strike="noStrike">
              <a:solidFill>
                <a:schemeClr val="dk1"/>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Arial"/>
              <a:buChar char="●"/>
            </a:pPr>
            <a:r>
              <a:rPr b="1" i="0" lang="en-US" sz="2200" u="none" cap="none" strike="noStrike">
                <a:solidFill>
                  <a:schemeClr val="dk1"/>
                </a:solidFill>
                <a:latin typeface="Arial"/>
                <a:ea typeface="Arial"/>
                <a:cs typeface="Arial"/>
                <a:sym typeface="Arial"/>
              </a:rPr>
              <a:t>files are organised by series:</a:t>
            </a:r>
            <a:br>
              <a:rPr b="0" i="0" lang="en-US" sz="2200" u="none" cap="none" strike="noStrike">
                <a:solidFill>
                  <a:schemeClr val="dk1"/>
                </a:solidFill>
                <a:latin typeface="Arial"/>
                <a:ea typeface="Arial"/>
                <a:cs typeface="Arial"/>
                <a:sym typeface="Arial"/>
              </a:rPr>
            </a:br>
            <a:r>
              <a:rPr b="0" i="0" lang="en-US" sz="2200" u="none" cap="none" strike="noStrike">
                <a:solidFill>
                  <a:schemeClr val="dk1"/>
                </a:solidFill>
                <a:latin typeface="Arial"/>
                <a:ea typeface="Arial"/>
                <a:cs typeface="Arial"/>
                <a:sym typeface="Arial"/>
              </a:rPr>
              <a:t>e.g. keywords (linked to Blue Book chapters?), file type &lt; exisiting, others are possible. </a:t>
            </a:r>
            <a:r>
              <a:rPr b="1" i="1" lang="en-US" sz="2200" u="none" cap="none" strike="noStrike">
                <a:solidFill>
                  <a:schemeClr val="dk1"/>
                </a:solidFill>
                <a:latin typeface="Arial"/>
                <a:ea typeface="Arial"/>
                <a:cs typeface="Arial"/>
                <a:sym typeface="Arial"/>
              </a:rPr>
              <a:t>Discussion needed on structure.</a:t>
            </a:r>
            <a:endParaRPr b="0" i="0" sz="2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200"/>
              <a:buFont typeface="Arial"/>
              <a:buNone/>
            </a:pPr>
            <a:r>
              <a:t/>
            </a:r>
            <a:endParaRPr b="1" i="0" sz="2200" u="none" cap="none" strike="noStrike">
              <a:solidFill>
                <a:schemeClr val="dk1"/>
              </a:solidFill>
              <a:latin typeface="Arial"/>
              <a:ea typeface="Arial"/>
              <a:cs typeface="Arial"/>
              <a:sym typeface="Arial"/>
            </a:endParaRPr>
          </a:p>
          <a:p>
            <a:pPr indent="0" lvl="0" marL="12700" marR="0" rtl="0" algn="l">
              <a:lnSpc>
                <a:spcPct val="100000"/>
              </a:lnSpc>
              <a:spcBef>
                <a:spcPts val="0"/>
              </a:spcBef>
              <a:spcAft>
                <a:spcPts val="0"/>
              </a:spcAft>
              <a:buClr>
                <a:srgbClr val="000000"/>
              </a:buClr>
              <a:buSzPts val="2900"/>
              <a:buFont typeface="Arial"/>
              <a:buNone/>
            </a:pPr>
            <a:r>
              <a:t/>
            </a:r>
            <a:endParaRPr b="0" i="0" sz="2200" u="none" cap="none" strike="noStrike">
              <a:solidFill>
                <a:schemeClr val="dk1"/>
              </a:solidFill>
              <a:latin typeface="Arial"/>
              <a:ea typeface="Arial"/>
              <a:cs typeface="Arial"/>
              <a:sym typeface="Arial"/>
            </a:endParaRPr>
          </a:p>
          <a:p>
            <a:pPr indent="0" lvl="0" marL="12700" marR="0" rtl="0" algn="l">
              <a:lnSpc>
                <a:spcPct val="100000"/>
              </a:lnSpc>
              <a:spcBef>
                <a:spcPts val="0"/>
              </a:spcBef>
              <a:spcAft>
                <a:spcPts val="0"/>
              </a:spcAft>
              <a:buClr>
                <a:srgbClr val="000000"/>
              </a:buClr>
              <a:buSzPts val="2900"/>
              <a:buFont typeface="Arial"/>
              <a:buNone/>
            </a:pPr>
            <a:r>
              <a:t/>
            </a:r>
            <a:endParaRPr b="0" i="0" sz="22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600"/>
              <a:buFont typeface="Arial"/>
              <a:buNone/>
            </a:pPr>
            <a:r>
              <a:t/>
            </a:r>
            <a:endParaRPr b="0" i="0" sz="2200" u="none" cap="none" strike="noStrike">
              <a:solidFill>
                <a:schemeClr val="dk1"/>
              </a:solidFill>
              <a:latin typeface="Arial"/>
              <a:ea typeface="Arial"/>
              <a:cs typeface="Arial"/>
              <a:sym typeface="Arial"/>
            </a:endParaRPr>
          </a:p>
        </p:txBody>
      </p:sp>
      <p:pic>
        <p:nvPicPr>
          <p:cNvPr id="285" name="Google Shape;285;g37127ba3755_0_213" title="Screenshot (1074).png"/>
          <p:cNvPicPr preferRelativeResize="0"/>
          <p:nvPr/>
        </p:nvPicPr>
        <p:blipFill rotWithShape="1">
          <a:blip r:embed="rId4">
            <a:alphaModFix/>
          </a:blip>
          <a:srcRect b="0" l="0" r="0" t="0"/>
          <a:stretch/>
        </p:blipFill>
        <p:spPr>
          <a:xfrm>
            <a:off x="9560375" y="1004850"/>
            <a:ext cx="6019825" cy="6389524"/>
          </a:xfrm>
          <a:prstGeom prst="rect">
            <a:avLst/>
          </a:prstGeom>
          <a:noFill/>
          <a:ln>
            <a:noFill/>
          </a:ln>
        </p:spPr>
      </p:pic>
      <p:pic>
        <p:nvPicPr>
          <p:cNvPr id="286" name="Google Shape;286;g37127ba3755_0_213" title="Screenshot (1075).png"/>
          <p:cNvPicPr preferRelativeResize="0"/>
          <p:nvPr/>
        </p:nvPicPr>
        <p:blipFill rotWithShape="1">
          <a:blip r:embed="rId5">
            <a:alphaModFix/>
          </a:blip>
          <a:srcRect b="0" l="0" r="0" t="0"/>
          <a:stretch/>
        </p:blipFill>
        <p:spPr>
          <a:xfrm>
            <a:off x="12293425" y="2915125"/>
            <a:ext cx="5418000" cy="5725750"/>
          </a:xfrm>
          <a:prstGeom prst="rect">
            <a:avLst/>
          </a:prstGeom>
          <a:noFill/>
          <a:ln>
            <a:noFill/>
          </a:ln>
        </p:spPr>
      </p:pic>
      <p:sp>
        <p:nvSpPr>
          <p:cNvPr id="287" name="Google Shape;287;g37127ba3755_0_213"/>
          <p:cNvSpPr/>
          <p:nvPr/>
        </p:nvSpPr>
        <p:spPr>
          <a:xfrm>
            <a:off x="9629225" y="2375425"/>
            <a:ext cx="2345100" cy="6771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88" name="Google Shape;288;g37127ba3755_0_213"/>
          <p:cNvSpPr/>
          <p:nvPr/>
        </p:nvSpPr>
        <p:spPr>
          <a:xfrm>
            <a:off x="12170875" y="5341838"/>
            <a:ext cx="2345100" cy="6771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89" name="Google Shape;289;g37127ba3755_0_213"/>
          <p:cNvSpPr txBox="1"/>
          <p:nvPr/>
        </p:nvSpPr>
        <p:spPr>
          <a:xfrm>
            <a:off x="10019400" y="9168525"/>
            <a:ext cx="7821000" cy="4899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ET-PP Annual Meeting 2025 / Barcelona</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37127ba3755_0_116"/>
          <p:cNvSpPr txBox="1"/>
          <p:nvPr/>
        </p:nvSpPr>
        <p:spPr>
          <a:xfrm>
            <a:off x="4814750" y="1292100"/>
            <a:ext cx="651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cxnSp>
        <p:nvCxnSpPr>
          <p:cNvPr id="295" name="Google Shape;295;g37127ba3755_0_116"/>
          <p:cNvCxnSpPr/>
          <p:nvPr/>
        </p:nvCxnSpPr>
        <p:spPr>
          <a:xfrm>
            <a:off x="457200" y="9816012"/>
            <a:ext cx="17223300" cy="24600"/>
          </a:xfrm>
          <a:prstGeom prst="straightConnector1">
            <a:avLst/>
          </a:prstGeom>
          <a:noFill/>
          <a:ln cap="flat" cmpd="sng" w="9525">
            <a:solidFill>
              <a:srgbClr val="0000CC"/>
            </a:solidFill>
            <a:prstDash val="solid"/>
            <a:miter lim="800000"/>
            <a:headEnd len="sm" w="sm" type="none"/>
            <a:tailEnd len="sm" w="sm" type="none"/>
          </a:ln>
        </p:spPr>
      </p:cxnSp>
      <p:cxnSp>
        <p:nvCxnSpPr>
          <p:cNvPr id="296" name="Google Shape;296;g37127ba3755_0_116"/>
          <p:cNvCxnSpPr/>
          <p:nvPr/>
        </p:nvCxnSpPr>
        <p:spPr>
          <a:xfrm>
            <a:off x="457200" y="8998450"/>
            <a:ext cx="17243400" cy="64500"/>
          </a:xfrm>
          <a:prstGeom prst="straightConnector1">
            <a:avLst/>
          </a:prstGeom>
          <a:noFill/>
          <a:ln cap="flat" cmpd="sng" w="9525">
            <a:solidFill>
              <a:srgbClr val="0000CC"/>
            </a:solidFill>
            <a:prstDash val="solid"/>
            <a:miter lim="800000"/>
            <a:headEnd len="sm" w="sm" type="none"/>
            <a:tailEnd len="sm" w="sm" type="none"/>
          </a:ln>
        </p:spPr>
      </p:cxnSp>
      <p:pic>
        <p:nvPicPr>
          <p:cNvPr id="297" name="Google Shape;297;g37127ba3755_0_116"/>
          <p:cNvPicPr preferRelativeResize="0"/>
          <p:nvPr/>
        </p:nvPicPr>
        <p:blipFill rotWithShape="1">
          <a:blip r:embed="rId3">
            <a:alphaModFix/>
          </a:blip>
          <a:srcRect b="0" l="0" r="0" t="0"/>
          <a:stretch/>
        </p:blipFill>
        <p:spPr>
          <a:xfrm>
            <a:off x="457200" y="9173883"/>
            <a:ext cx="2625725" cy="489775"/>
          </a:xfrm>
          <a:prstGeom prst="rect">
            <a:avLst/>
          </a:prstGeom>
          <a:noFill/>
          <a:ln>
            <a:noFill/>
          </a:ln>
        </p:spPr>
      </p:pic>
      <p:sp>
        <p:nvSpPr>
          <p:cNvPr id="298" name="Google Shape;298;g37127ba3755_0_116"/>
          <p:cNvSpPr txBox="1"/>
          <p:nvPr/>
        </p:nvSpPr>
        <p:spPr>
          <a:xfrm>
            <a:off x="457200" y="1289925"/>
            <a:ext cx="159684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400"/>
              <a:buFont typeface="Calibri"/>
              <a:buNone/>
            </a:pPr>
            <a:r>
              <a:rPr b="1" i="0" lang="en-US" sz="4000" u="none" cap="none" strike="noStrike">
                <a:solidFill>
                  <a:srgbClr val="0000CC"/>
                </a:solidFill>
                <a:latin typeface="Arial"/>
                <a:ea typeface="Arial"/>
                <a:cs typeface="Arial"/>
                <a:sym typeface="Arial"/>
              </a:rPr>
              <a:t>D10.4: </a:t>
            </a:r>
            <a:r>
              <a:rPr b="1" i="0" lang="en-US" sz="4000" u="none" cap="none" strike="noStrike">
                <a:solidFill>
                  <a:srgbClr val="0000CC"/>
                </a:solidFill>
                <a:highlight>
                  <a:srgbClr val="FFFFFF"/>
                </a:highlight>
                <a:latin typeface="Arial"/>
                <a:ea typeface="Arial"/>
                <a:cs typeface="Arial"/>
                <a:sym typeface="Arial"/>
              </a:rPr>
              <a:t>Complete bank of graphics and multimedia resources:  </a:t>
            </a:r>
            <a:r>
              <a:rPr b="1" i="0" lang="en-US" sz="4000" u="none" cap="none" strike="noStrike">
                <a:solidFill>
                  <a:schemeClr val="dk1"/>
                </a:solidFill>
                <a:highlight>
                  <a:srgbClr val="FFFFFF"/>
                </a:highlight>
                <a:latin typeface="Arial"/>
                <a:ea typeface="Arial"/>
                <a:cs typeface="Arial"/>
                <a:sym typeface="Arial"/>
              </a:rPr>
              <a:t>status and next steps (IFAE, 36M)</a:t>
            </a:r>
            <a:endParaRPr b="1" i="0" sz="4000" u="none" cap="none" strike="noStrike">
              <a:solidFill>
                <a:schemeClr val="dk1"/>
              </a:solidFill>
              <a:latin typeface="Arial"/>
              <a:ea typeface="Arial"/>
              <a:cs typeface="Arial"/>
              <a:sym typeface="Arial"/>
            </a:endParaRPr>
          </a:p>
        </p:txBody>
      </p:sp>
      <p:sp>
        <p:nvSpPr>
          <p:cNvPr id="299" name="Google Shape;299;g37127ba3755_0_116"/>
          <p:cNvSpPr txBox="1"/>
          <p:nvPr/>
        </p:nvSpPr>
        <p:spPr>
          <a:xfrm>
            <a:off x="466725" y="3016900"/>
            <a:ext cx="10866300" cy="5519700"/>
          </a:xfrm>
          <a:prstGeom prst="rect">
            <a:avLst/>
          </a:prstGeom>
          <a:noFill/>
          <a:ln>
            <a:noFill/>
          </a:ln>
        </p:spPr>
        <p:txBody>
          <a:bodyPr anchorCtr="0" anchor="t" bIns="91425" lIns="91425" spcFirstLastPara="1" rIns="91425" wrap="square" tIns="91425">
            <a:noAutofit/>
          </a:bodyPr>
          <a:lstStyle/>
          <a:p>
            <a:pPr indent="-406400" lvl="0" marL="457200" marR="0" rtl="0" algn="l">
              <a:lnSpc>
                <a:spcPct val="100000"/>
              </a:lnSpc>
              <a:spcBef>
                <a:spcPts val="0"/>
              </a:spcBef>
              <a:spcAft>
                <a:spcPts val="0"/>
              </a:spcAft>
              <a:buClr>
                <a:schemeClr val="dk1"/>
              </a:buClr>
              <a:buSzPts val="2800"/>
              <a:buFont typeface="Arial"/>
              <a:buChar char="●"/>
            </a:pPr>
            <a:r>
              <a:rPr b="1" lang="en-US" sz="2800">
                <a:solidFill>
                  <a:schemeClr val="dk1"/>
                </a:solidFill>
              </a:rPr>
              <a:t>Materials </a:t>
            </a:r>
            <a:r>
              <a:rPr lang="en-US" sz="2800">
                <a:solidFill>
                  <a:schemeClr val="dk1"/>
                </a:solidFill>
              </a:rPr>
              <a:t>collection in progress </a:t>
            </a:r>
            <a:endParaRPr sz="2800">
              <a:solidFill>
                <a:schemeClr val="dk1"/>
              </a:solidFill>
            </a:endParaRPr>
          </a:p>
          <a:p>
            <a:pPr indent="-355600" lvl="0" marL="457200" rtl="0" algn="l">
              <a:spcBef>
                <a:spcPts val="600"/>
              </a:spcBef>
              <a:spcAft>
                <a:spcPts val="0"/>
              </a:spcAft>
              <a:buClr>
                <a:schemeClr val="dk1"/>
              </a:buClr>
              <a:buSzPts val="2000"/>
              <a:buAutoNum type="arabicPeriod"/>
            </a:pPr>
            <a:r>
              <a:rPr b="1" lang="en-US" sz="2000">
                <a:solidFill>
                  <a:schemeClr val="dk1"/>
                </a:solidFill>
              </a:rPr>
              <a:t>Einstein Telescope visual identity: </a:t>
            </a:r>
            <a:endParaRPr b="1" sz="2000">
              <a:solidFill>
                <a:schemeClr val="dk1"/>
              </a:solidFill>
            </a:endParaRPr>
          </a:p>
          <a:p>
            <a:pPr indent="-355600" lvl="0" marL="457200" rtl="0" algn="l">
              <a:spcBef>
                <a:spcPts val="0"/>
              </a:spcBef>
              <a:spcAft>
                <a:spcPts val="0"/>
              </a:spcAft>
              <a:buClr>
                <a:schemeClr val="dk1"/>
              </a:buClr>
              <a:buSzPts val="2000"/>
              <a:buChar char="●"/>
            </a:pPr>
            <a:r>
              <a:rPr lang="en-US" sz="2000">
                <a:solidFill>
                  <a:srgbClr val="0000CC"/>
                </a:solidFill>
              </a:rPr>
              <a:t>BrandBook</a:t>
            </a:r>
            <a:r>
              <a:rPr lang="en-US" sz="2000">
                <a:solidFill>
                  <a:schemeClr val="dk1"/>
                </a:solidFill>
              </a:rPr>
              <a:t>,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rgbClr val="0000CC"/>
                </a:solidFill>
              </a:rPr>
              <a:t>graphics </a:t>
            </a:r>
            <a:r>
              <a:rPr lang="en-US" sz="2000">
                <a:solidFill>
                  <a:schemeClr val="dk1"/>
                </a:solidFill>
              </a:rPr>
              <a:t>and </a:t>
            </a:r>
            <a:r>
              <a:rPr lang="en-US" sz="2000">
                <a:solidFill>
                  <a:srgbClr val="0000CC"/>
                </a:solidFill>
              </a:rPr>
              <a:t>logo files </a:t>
            </a:r>
            <a:r>
              <a:rPr lang="en-US" sz="2000">
                <a:solidFill>
                  <a:schemeClr val="dk1"/>
                </a:solidFill>
              </a:rPr>
              <a:t>(multiple formats),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Communication </a:t>
            </a:r>
            <a:r>
              <a:rPr lang="en-US" sz="2000">
                <a:solidFill>
                  <a:srgbClr val="0000CC"/>
                </a:solidFill>
              </a:rPr>
              <a:t>templates </a:t>
            </a:r>
            <a:r>
              <a:rPr lang="en-US" sz="2000">
                <a:solidFill>
                  <a:schemeClr val="dk1"/>
                </a:solidFill>
              </a:rPr>
              <a:t>(presentations, documents, digital materials),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rgbClr val="0000CC"/>
                </a:solidFill>
              </a:rPr>
              <a:t>mockups </a:t>
            </a:r>
            <a:r>
              <a:rPr lang="en-US" sz="2000">
                <a:solidFill>
                  <a:schemeClr val="dk1"/>
                </a:solidFill>
              </a:rPr>
              <a:t>for various promotional materials</a:t>
            </a:r>
            <a:endParaRPr sz="2000">
              <a:solidFill>
                <a:schemeClr val="dk1"/>
              </a:solidFill>
            </a:endParaRPr>
          </a:p>
          <a:p>
            <a:pPr indent="-355600" lvl="0" marL="457200" rtl="0" algn="l">
              <a:spcBef>
                <a:spcPts val="600"/>
              </a:spcBef>
              <a:spcAft>
                <a:spcPts val="0"/>
              </a:spcAft>
              <a:buClr>
                <a:schemeClr val="dk1"/>
              </a:buClr>
              <a:buSzPts val="2000"/>
              <a:buAutoNum type="arabicPeriod"/>
            </a:pPr>
            <a:r>
              <a:rPr b="1" lang="en-US" sz="2000">
                <a:solidFill>
                  <a:schemeClr val="dk1"/>
                </a:solidFill>
              </a:rPr>
              <a:t>Social media and digital communications</a:t>
            </a:r>
            <a:endParaRPr b="1"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ET </a:t>
            </a:r>
            <a:r>
              <a:rPr lang="en-US" sz="2000">
                <a:solidFill>
                  <a:srgbClr val="0000CC"/>
                </a:solidFill>
              </a:rPr>
              <a:t>Social Media Content Plan</a:t>
            </a:r>
            <a:r>
              <a:rPr lang="en-US" sz="2000">
                <a:solidFill>
                  <a:schemeClr val="dk1"/>
                </a:solidFill>
              </a:rPr>
              <a:t>, coordinated via Asana</a:t>
            </a:r>
            <a:endParaRPr sz="2000">
              <a:solidFill>
                <a:schemeClr val="dk1"/>
              </a:solidFill>
            </a:endParaRPr>
          </a:p>
          <a:p>
            <a:pPr indent="0" lvl="0" marL="0" rtl="0" algn="l">
              <a:spcBef>
                <a:spcPts val="0"/>
              </a:spcBef>
              <a:spcAft>
                <a:spcPts val="0"/>
              </a:spcAft>
              <a:buNone/>
            </a:pPr>
            <a:r>
              <a:rPr b="1" lang="en-US" sz="2000">
                <a:solidFill>
                  <a:schemeClr val="dk1"/>
                </a:solidFill>
              </a:rPr>
              <a:t>Promotional multimedia content </a:t>
            </a:r>
            <a:endParaRPr b="1"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Official Einstein Telescope promotional </a:t>
            </a:r>
            <a:r>
              <a:rPr lang="en-US" sz="2000">
                <a:solidFill>
                  <a:srgbClr val="0000CC"/>
                </a:solidFill>
              </a:rPr>
              <a:t>video </a:t>
            </a:r>
            <a:r>
              <a:rPr lang="en-US" sz="2000">
                <a:solidFill>
                  <a:schemeClr val="dk1"/>
                </a:solidFill>
              </a:rPr>
              <a:t>(</a:t>
            </a:r>
            <a:r>
              <a:rPr lang="en-US" sz="2000" u="sng">
                <a:solidFill>
                  <a:schemeClr val="hlink"/>
                </a:solidFill>
                <a:hlinkClick r:id="rId4"/>
              </a:rPr>
              <a:t>on YouTube</a:t>
            </a:r>
            <a:r>
              <a:rPr lang="en-US" sz="2000">
                <a:solidFill>
                  <a:schemeClr val="dk1"/>
                </a:solidFill>
              </a:rPr>
              <a:t>)</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rgbClr val="0000CC"/>
                </a:solidFill>
              </a:rPr>
              <a:t>Photo </a:t>
            </a:r>
            <a:r>
              <a:rPr lang="en-US" sz="2000">
                <a:solidFill>
                  <a:schemeClr val="dk1"/>
                </a:solidFill>
              </a:rPr>
              <a:t>albums capturing highlights from significant events</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rgbClr val="0000CC"/>
                </a:solidFill>
              </a:rPr>
              <a:t>Video </a:t>
            </a:r>
            <a:r>
              <a:rPr lang="en-US" sz="2000">
                <a:solidFill>
                  <a:schemeClr val="dk1"/>
                </a:solidFill>
              </a:rPr>
              <a:t>recordings documenting key ET events and conferences</a:t>
            </a:r>
            <a:endParaRPr sz="2000">
              <a:solidFill>
                <a:schemeClr val="dk1"/>
              </a:solidFill>
            </a:endParaRPr>
          </a:p>
          <a:p>
            <a:pPr indent="0" lvl="0" marL="0" rtl="0" algn="l">
              <a:spcBef>
                <a:spcPts val="600"/>
              </a:spcBef>
              <a:spcAft>
                <a:spcPts val="0"/>
              </a:spcAft>
              <a:buNone/>
            </a:pPr>
            <a:r>
              <a:rPr b="1" lang="en-US" sz="2000">
                <a:solidFill>
                  <a:schemeClr val="dk1"/>
                </a:solidFill>
              </a:rPr>
              <a:t>4. Printed and digital promotional materials (WP7 &amp; WP10)</a:t>
            </a:r>
            <a:endParaRPr b="1" sz="2000">
              <a:solidFill>
                <a:schemeClr val="dk1"/>
              </a:solidFill>
            </a:endParaRPr>
          </a:p>
          <a:p>
            <a:pPr indent="-355600" lvl="0" marL="457200" rtl="0" algn="l">
              <a:spcBef>
                <a:spcPts val="900"/>
              </a:spcBef>
              <a:spcAft>
                <a:spcPts val="0"/>
              </a:spcAft>
              <a:buClr>
                <a:schemeClr val="dk1"/>
              </a:buClr>
              <a:buSzPts val="2000"/>
              <a:buChar char="●"/>
            </a:pPr>
            <a:r>
              <a:rPr lang="en-US" sz="2000">
                <a:solidFill>
                  <a:srgbClr val="0000CC"/>
                </a:solidFill>
              </a:rPr>
              <a:t>Brochure </a:t>
            </a:r>
            <a:r>
              <a:rPr lang="en-US" sz="2000">
                <a:solidFill>
                  <a:schemeClr val="dk1"/>
                </a:solidFill>
              </a:rPr>
              <a:t>highlighting ET technologies and innovations</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Design and implementation of the ET </a:t>
            </a:r>
            <a:r>
              <a:rPr lang="en-US" sz="2000">
                <a:solidFill>
                  <a:srgbClr val="0000CC"/>
                </a:solidFill>
              </a:rPr>
              <a:t>exhibition booth</a:t>
            </a:r>
            <a:r>
              <a:rPr lang="en-US" sz="2000">
                <a:solidFill>
                  <a:schemeClr val="dk1"/>
                </a:solidFill>
              </a:rPr>
              <a:t> (debuted at the Big Science Business Forum event, October 2024, Trieste, Italy)</a:t>
            </a:r>
            <a:endParaRPr b="0" i="0" sz="2800" u="none" cap="none" strike="noStrike">
              <a:solidFill>
                <a:schemeClr val="dk1"/>
              </a:solidFill>
              <a:latin typeface="Arial"/>
              <a:ea typeface="Arial"/>
              <a:cs typeface="Arial"/>
              <a:sym typeface="Arial"/>
            </a:endParaRPr>
          </a:p>
        </p:txBody>
      </p:sp>
      <p:sp>
        <p:nvSpPr>
          <p:cNvPr id="300" name="Google Shape;300;g37127ba3755_0_116"/>
          <p:cNvSpPr txBox="1"/>
          <p:nvPr/>
        </p:nvSpPr>
        <p:spPr>
          <a:xfrm>
            <a:off x="731475" y="4458500"/>
            <a:ext cx="13272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D71D88"/>
              </a:solidFill>
              <a:latin typeface="Calibri"/>
              <a:ea typeface="Calibri"/>
              <a:cs typeface="Calibri"/>
              <a:sym typeface="Calibri"/>
            </a:endParaRPr>
          </a:p>
        </p:txBody>
      </p:sp>
      <p:sp>
        <p:nvSpPr>
          <p:cNvPr id="301" name="Google Shape;301;g37127ba3755_0_116"/>
          <p:cNvSpPr txBox="1"/>
          <p:nvPr/>
        </p:nvSpPr>
        <p:spPr>
          <a:xfrm>
            <a:off x="3783725" y="9116225"/>
            <a:ext cx="129429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Working group: </a:t>
            </a:r>
            <a:r>
              <a:rPr b="0" i="0" lang="en-US" sz="1800" u="none" cap="none" strike="noStrike">
                <a:solidFill>
                  <a:schemeClr val="dk1"/>
                </a:solidFill>
                <a:latin typeface="Calibri"/>
                <a:ea typeface="Calibri"/>
                <a:cs typeface="Calibri"/>
                <a:sym typeface="Calibri"/>
              </a:rPr>
              <a:t>S. Rieger, D. Rosinska, I. Cordero-Carion, L. Conti, Y. Hoika, M. Jakubiak</a:t>
            </a:r>
            <a:endParaRPr b="1" i="0" sz="1800" u="none" cap="none" strike="noStrike">
              <a:solidFill>
                <a:schemeClr val="dk1"/>
              </a:solidFill>
              <a:latin typeface="Calibri"/>
              <a:ea typeface="Calibri"/>
              <a:cs typeface="Calibri"/>
              <a:sym typeface="Calibri"/>
            </a:endParaRPr>
          </a:p>
        </p:txBody>
      </p:sp>
      <p:pic>
        <p:nvPicPr>
          <p:cNvPr id="302" name="Google Shape;302;g37127ba3755_0_116"/>
          <p:cNvPicPr preferRelativeResize="0"/>
          <p:nvPr/>
        </p:nvPicPr>
        <p:blipFill rotWithShape="1">
          <a:blip r:embed="rId5">
            <a:alphaModFix/>
          </a:blip>
          <a:srcRect b="0" l="0" r="0" t="0"/>
          <a:stretch/>
        </p:blipFill>
        <p:spPr>
          <a:xfrm>
            <a:off x="12125849" y="2184830"/>
            <a:ext cx="5417989" cy="3037882"/>
          </a:xfrm>
          <a:prstGeom prst="rect">
            <a:avLst/>
          </a:prstGeom>
          <a:noFill/>
          <a:ln>
            <a:noFill/>
          </a:ln>
        </p:spPr>
      </p:pic>
      <p:pic>
        <p:nvPicPr>
          <p:cNvPr id="303" name="Google Shape;303;g37127ba3755_0_116"/>
          <p:cNvPicPr preferRelativeResize="0"/>
          <p:nvPr/>
        </p:nvPicPr>
        <p:blipFill rotWithShape="1">
          <a:blip r:embed="rId6">
            <a:alphaModFix/>
          </a:blip>
          <a:srcRect b="0" l="0" r="13517" t="0"/>
          <a:stretch/>
        </p:blipFill>
        <p:spPr>
          <a:xfrm>
            <a:off x="12125849" y="5392468"/>
            <a:ext cx="5343293" cy="3144082"/>
          </a:xfrm>
          <a:prstGeom prst="rect">
            <a:avLst/>
          </a:prstGeom>
          <a:noFill/>
          <a:ln>
            <a:noFill/>
          </a:ln>
        </p:spPr>
      </p:pic>
      <p:cxnSp>
        <p:nvCxnSpPr>
          <p:cNvPr id="304" name="Google Shape;304;g37127ba3755_0_116"/>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305" name="Google Shape;305;g37127ba3755_0_116"/>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306" name="Google Shape;306;g37127ba3755_0_116"/>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a:t>
            </a:r>
            <a:endParaRPr b="0" i="0" sz="1400" u="none" cap="none" strike="noStrike">
              <a:solidFill>
                <a:srgbClr val="0000CC"/>
              </a:solidFill>
              <a:latin typeface="Arial"/>
              <a:ea typeface="Arial"/>
              <a:cs typeface="Arial"/>
              <a:sym typeface="Arial"/>
            </a:endParaRPr>
          </a:p>
        </p:txBody>
      </p:sp>
      <p:sp>
        <p:nvSpPr>
          <p:cNvPr id="307" name="Google Shape;307;g37127ba3755_0_116"/>
          <p:cNvSpPr txBox="1"/>
          <p:nvPr/>
        </p:nvSpPr>
        <p:spPr>
          <a:xfrm>
            <a:off x="12698112" y="443463"/>
            <a:ext cx="5115000" cy="11013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meeting — 23.07.2025</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chemeClr val="lt1"/>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chemeClr val="lt1"/>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3712baccf42_0_21"/>
          <p:cNvSpPr txBox="1"/>
          <p:nvPr/>
        </p:nvSpPr>
        <p:spPr>
          <a:xfrm>
            <a:off x="4814750" y="1292100"/>
            <a:ext cx="651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cxnSp>
        <p:nvCxnSpPr>
          <p:cNvPr id="313" name="Google Shape;313;g3712baccf42_0_21"/>
          <p:cNvCxnSpPr/>
          <p:nvPr/>
        </p:nvCxnSpPr>
        <p:spPr>
          <a:xfrm>
            <a:off x="457200" y="9816012"/>
            <a:ext cx="17223300" cy="24600"/>
          </a:xfrm>
          <a:prstGeom prst="straightConnector1">
            <a:avLst/>
          </a:prstGeom>
          <a:noFill/>
          <a:ln cap="flat" cmpd="sng" w="9525">
            <a:solidFill>
              <a:srgbClr val="0000CC"/>
            </a:solidFill>
            <a:prstDash val="solid"/>
            <a:miter lim="800000"/>
            <a:headEnd len="sm" w="sm" type="none"/>
            <a:tailEnd len="sm" w="sm" type="none"/>
          </a:ln>
        </p:spPr>
      </p:cxnSp>
      <p:cxnSp>
        <p:nvCxnSpPr>
          <p:cNvPr id="314" name="Google Shape;314;g3712baccf42_0_21"/>
          <p:cNvCxnSpPr/>
          <p:nvPr/>
        </p:nvCxnSpPr>
        <p:spPr>
          <a:xfrm>
            <a:off x="457200" y="8998450"/>
            <a:ext cx="17243400" cy="64500"/>
          </a:xfrm>
          <a:prstGeom prst="straightConnector1">
            <a:avLst/>
          </a:prstGeom>
          <a:noFill/>
          <a:ln cap="flat" cmpd="sng" w="9525">
            <a:solidFill>
              <a:srgbClr val="0000CC"/>
            </a:solidFill>
            <a:prstDash val="solid"/>
            <a:miter lim="800000"/>
            <a:headEnd len="sm" w="sm" type="none"/>
            <a:tailEnd len="sm" w="sm" type="none"/>
          </a:ln>
        </p:spPr>
      </p:cxnSp>
      <p:pic>
        <p:nvPicPr>
          <p:cNvPr id="315" name="Google Shape;315;g3712baccf42_0_21"/>
          <p:cNvPicPr preferRelativeResize="0"/>
          <p:nvPr/>
        </p:nvPicPr>
        <p:blipFill rotWithShape="1">
          <a:blip r:embed="rId3">
            <a:alphaModFix/>
          </a:blip>
          <a:srcRect b="0" l="0" r="0" t="0"/>
          <a:stretch/>
        </p:blipFill>
        <p:spPr>
          <a:xfrm>
            <a:off x="457200" y="9173883"/>
            <a:ext cx="2625725" cy="489775"/>
          </a:xfrm>
          <a:prstGeom prst="rect">
            <a:avLst/>
          </a:prstGeom>
          <a:noFill/>
          <a:ln>
            <a:noFill/>
          </a:ln>
        </p:spPr>
      </p:pic>
      <p:sp>
        <p:nvSpPr>
          <p:cNvPr id="316" name="Google Shape;316;g3712baccf42_0_21"/>
          <p:cNvSpPr txBox="1"/>
          <p:nvPr/>
        </p:nvSpPr>
        <p:spPr>
          <a:xfrm>
            <a:off x="457200" y="1289925"/>
            <a:ext cx="159684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400"/>
              <a:buFont typeface="Calibri"/>
              <a:buNone/>
            </a:pPr>
            <a:r>
              <a:rPr b="1" i="0" lang="en-US" sz="4000" u="none" cap="none" strike="noStrike">
                <a:solidFill>
                  <a:srgbClr val="0000CC"/>
                </a:solidFill>
                <a:latin typeface="Arial"/>
                <a:ea typeface="Arial"/>
                <a:cs typeface="Arial"/>
                <a:sym typeface="Arial"/>
              </a:rPr>
              <a:t>D10.4: </a:t>
            </a:r>
            <a:r>
              <a:rPr b="1" i="0" lang="en-US" sz="4000" u="none" cap="none" strike="noStrike">
                <a:solidFill>
                  <a:srgbClr val="0000CC"/>
                </a:solidFill>
                <a:highlight>
                  <a:srgbClr val="FFFFFF"/>
                </a:highlight>
                <a:latin typeface="Arial"/>
                <a:ea typeface="Arial"/>
                <a:cs typeface="Arial"/>
                <a:sym typeface="Arial"/>
              </a:rPr>
              <a:t>Complete bank of graphics and multimedia resources:  </a:t>
            </a:r>
            <a:r>
              <a:rPr b="1" i="0" lang="en-US" sz="4000" u="none" cap="none" strike="noStrike">
                <a:solidFill>
                  <a:schemeClr val="dk1"/>
                </a:solidFill>
                <a:highlight>
                  <a:srgbClr val="FFFFFF"/>
                </a:highlight>
                <a:latin typeface="Arial"/>
                <a:ea typeface="Arial"/>
                <a:cs typeface="Arial"/>
                <a:sym typeface="Arial"/>
              </a:rPr>
              <a:t>status and next steps (IFAE, 36M)</a:t>
            </a:r>
            <a:endParaRPr b="1" i="0" sz="4000" u="none" cap="none" strike="noStrike">
              <a:solidFill>
                <a:schemeClr val="dk1"/>
              </a:solidFill>
              <a:latin typeface="Arial"/>
              <a:ea typeface="Arial"/>
              <a:cs typeface="Arial"/>
              <a:sym typeface="Arial"/>
            </a:endParaRPr>
          </a:p>
        </p:txBody>
      </p:sp>
      <p:sp>
        <p:nvSpPr>
          <p:cNvPr id="317" name="Google Shape;317;g3712baccf42_0_21"/>
          <p:cNvSpPr txBox="1"/>
          <p:nvPr/>
        </p:nvSpPr>
        <p:spPr>
          <a:xfrm>
            <a:off x="695925" y="3902738"/>
            <a:ext cx="8795700" cy="39513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Clr>
                <a:schemeClr val="dk1"/>
              </a:buClr>
              <a:buSzPts val="2200"/>
              <a:buFont typeface="Arial"/>
              <a:buChar char="●"/>
            </a:pPr>
            <a:r>
              <a:rPr b="1" i="0" lang="en-US" sz="2200" u="none" cap="none" strike="noStrike">
                <a:solidFill>
                  <a:schemeClr val="dk1"/>
                </a:solidFill>
                <a:latin typeface="Arial"/>
                <a:ea typeface="Arial"/>
                <a:cs typeface="Arial"/>
                <a:sym typeface="Arial"/>
              </a:rPr>
              <a:t>Infographics project: dissemination of </a:t>
            </a:r>
            <a:endParaRPr b="1" i="0" sz="22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Arial"/>
                <a:ea typeface="Arial"/>
                <a:cs typeface="Arial"/>
                <a:sym typeface="Arial"/>
              </a:rPr>
              <a:t> BlueBook - Science of ET </a:t>
            </a:r>
            <a:endParaRPr b="1" i="0" sz="22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Group D10.4 is now cooperating with OSB members (conceptual/content input) and graphic designer</a:t>
            </a:r>
            <a:endParaRPr b="0" i="0" sz="22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200"/>
              <a:buFont typeface="Arial"/>
              <a:buNone/>
            </a:pPr>
            <a:r>
              <a:t/>
            </a:r>
            <a:endParaRPr sz="2200">
              <a:solidFill>
                <a:schemeClr val="dk1"/>
              </a:solidFill>
            </a:endParaRPr>
          </a:p>
          <a:p>
            <a:pPr indent="-349250" lvl="0" marL="457200" rtl="0" algn="l">
              <a:spcBef>
                <a:spcPts val="0"/>
              </a:spcBef>
              <a:spcAft>
                <a:spcPts val="0"/>
              </a:spcAft>
              <a:buClr>
                <a:schemeClr val="dk1"/>
              </a:buClr>
              <a:buSzPts val="1900"/>
              <a:buChar char="●"/>
            </a:pPr>
            <a:r>
              <a:rPr b="1" lang="en-US" sz="1900">
                <a:solidFill>
                  <a:schemeClr val="dk1"/>
                </a:solidFill>
              </a:rPr>
              <a:t>we have funds for 10 infographics</a:t>
            </a:r>
            <a:endParaRPr sz="1900">
              <a:solidFill>
                <a:schemeClr val="dk1"/>
              </a:solidFill>
            </a:endParaRPr>
          </a:p>
          <a:p>
            <a:pPr indent="-349250" lvl="0" marL="457200" rtl="0" algn="l">
              <a:spcBef>
                <a:spcPts val="0"/>
              </a:spcBef>
              <a:spcAft>
                <a:spcPts val="0"/>
              </a:spcAft>
              <a:buClr>
                <a:schemeClr val="dk1"/>
              </a:buClr>
              <a:buSzPts val="1900"/>
              <a:buChar char="●"/>
            </a:pPr>
            <a:r>
              <a:rPr b="1" lang="en-US" sz="1900">
                <a:solidFill>
                  <a:schemeClr val="dk1"/>
                </a:solidFill>
              </a:rPr>
              <a:t>some infographics are specifically for chapters of the Blue Book, some more general</a:t>
            </a:r>
            <a:endParaRPr b="1" sz="1900">
              <a:solidFill>
                <a:schemeClr val="dk1"/>
              </a:solidFill>
            </a:endParaRPr>
          </a:p>
          <a:p>
            <a:pPr indent="-349250" lvl="0" marL="457200" rtl="0" algn="l">
              <a:spcBef>
                <a:spcPts val="0"/>
              </a:spcBef>
              <a:spcAft>
                <a:spcPts val="0"/>
              </a:spcAft>
              <a:buClr>
                <a:schemeClr val="dk1"/>
              </a:buClr>
              <a:buSzPts val="1900"/>
              <a:buChar char="●"/>
            </a:pPr>
            <a:r>
              <a:rPr b="1" lang="en-US" sz="1900">
                <a:solidFill>
                  <a:schemeClr val="dk1"/>
                </a:solidFill>
              </a:rPr>
              <a:t>designer has been selected (UW)</a:t>
            </a:r>
            <a:endParaRPr b="1" sz="1900">
              <a:solidFill>
                <a:schemeClr val="dk1"/>
              </a:solidFill>
            </a:endParaRPr>
          </a:p>
        </p:txBody>
      </p:sp>
      <p:sp>
        <p:nvSpPr>
          <p:cNvPr id="318" name="Google Shape;318;g3712baccf42_0_21"/>
          <p:cNvSpPr txBox="1"/>
          <p:nvPr/>
        </p:nvSpPr>
        <p:spPr>
          <a:xfrm>
            <a:off x="695925" y="3081925"/>
            <a:ext cx="5115000" cy="31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09999"/>
                </a:solidFill>
                <a:latin typeface="Calibri"/>
                <a:ea typeface="Calibri"/>
                <a:cs typeface="Calibri"/>
                <a:sym typeface="Calibri"/>
              </a:rPr>
              <a:t>NEW</a:t>
            </a:r>
            <a:endParaRPr b="1" i="0" sz="3200" u="none" cap="none" strike="noStrike">
              <a:solidFill>
                <a:srgbClr val="009999"/>
              </a:solidFill>
              <a:latin typeface="Calibri"/>
              <a:ea typeface="Calibri"/>
              <a:cs typeface="Calibri"/>
              <a:sym typeface="Calibri"/>
            </a:endParaRPr>
          </a:p>
        </p:txBody>
      </p:sp>
      <p:sp>
        <p:nvSpPr>
          <p:cNvPr id="319" name="Google Shape;319;g3712baccf42_0_21"/>
          <p:cNvSpPr txBox="1"/>
          <p:nvPr/>
        </p:nvSpPr>
        <p:spPr>
          <a:xfrm>
            <a:off x="731475" y="4458500"/>
            <a:ext cx="13272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D71D88"/>
              </a:solidFill>
              <a:latin typeface="Calibri"/>
              <a:ea typeface="Calibri"/>
              <a:cs typeface="Calibri"/>
              <a:sym typeface="Calibri"/>
            </a:endParaRPr>
          </a:p>
        </p:txBody>
      </p:sp>
      <p:sp>
        <p:nvSpPr>
          <p:cNvPr id="320" name="Google Shape;320;g3712baccf42_0_21"/>
          <p:cNvSpPr txBox="1"/>
          <p:nvPr/>
        </p:nvSpPr>
        <p:spPr>
          <a:xfrm>
            <a:off x="3783725" y="9116225"/>
            <a:ext cx="129429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Working group: </a:t>
            </a:r>
            <a:r>
              <a:rPr b="0" i="0" lang="en-US" sz="1800" u="none" cap="none" strike="noStrike">
                <a:solidFill>
                  <a:schemeClr val="dk1"/>
                </a:solidFill>
                <a:latin typeface="Calibri"/>
                <a:ea typeface="Calibri"/>
                <a:cs typeface="Calibri"/>
                <a:sym typeface="Calibri"/>
              </a:rPr>
              <a:t>S. Rieger, D. Rosinska, I. Cordero-Carion, L. Conti, Y. Hoika, M. Jakubiak</a:t>
            </a:r>
            <a:endParaRPr b="1" i="0" sz="1800" u="none" cap="none" strike="noStrike">
              <a:solidFill>
                <a:schemeClr val="dk1"/>
              </a:solidFill>
              <a:latin typeface="Calibri"/>
              <a:ea typeface="Calibri"/>
              <a:cs typeface="Calibri"/>
              <a:sym typeface="Calibri"/>
            </a:endParaRPr>
          </a:p>
        </p:txBody>
      </p:sp>
      <p:pic>
        <p:nvPicPr>
          <p:cNvPr id="321" name="Google Shape;321;g3712baccf42_0_21" title="Screenshot 2025-07-21 194539.png"/>
          <p:cNvPicPr preferRelativeResize="0"/>
          <p:nvPr/>
        </p:nvPicPr>
        <p:blipFill>
          <a:blip r:embed="rId4">
            <a:alphaModFix/>
          </a:blip>
          <a:stretch>
            <a:fillRect/>
          </a:stretch>
        </p:blipFill>
        <p:spPr>
          <a:xfrm>
            <a:off x="10854400" y="2216250"/>
            <a:ext cx="6536395" cy="6110726"/>
          </a:xfrm>
          <a:prstGeom prst="rect">
            <a:avLst/>
          </a:prstGeom>
          <a:noFill/>
          <a:ln>
            <a:noFill/>
          </a:ln>
        </p:spPr>
      </p:pic>
      <p:cxnSp>
        <p:nvCxnSpPr>
          <p:cNvPr id="322" name="Google Shape;322;g3712baccf42_0_21"/>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323" name="Google Shape;323;g3712baccf42_0_21"/>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324" name="Google Shape;324;g3712baccf42_0_21"/>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a:t>
            </a:r>
            <a:endParaRPr b="0" i="0" sz="1400" u="none" cap="none" strike="noStrike">
              <a:solidFill>
                <a:srgbClr val="0000CC"/>
              </a:solidFill>
              <a:latin typeface="Arial"/>
              <a:ea typeface="Arial"/>
              <a:cs typeface="Arial"/>
              <a:sym typeface="Arial"/>
            </a:endParaRPr>
          </a:p>
        </p:txBody>
      </p:sp>
      <p:sp>
        <p:nvSpPr>
          <p:cNvPr id="325" name="Google Shape;325;g3712baccf42_0_21"/>
          <p:cNvSpPr txBox="1"/>
          <p:nvPr/>
        </p:nvSpPr>
        <p:spPr>
          <a:xfrm>
            <a:off x="12698112" y="443463"/>
            <a:ext cx="5115000" cy="11013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meeting — 23.07.2025</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chemeClr val="lt1"/>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chemeClr val="lt1"/>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cxnSp>
        <p:nvCxnSpPr>
          <p:cNvPr id="330" name="Google Shape;330;g37127ba3755_0_403"/>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331" name="Google Shape;331;g37127ba3755_0_403"/>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332" name="Google Shape;332;g37127ba3755_0_403"/>
          <p:cNvSpPr txBox="1"/>
          <p:nvPr/>
        </p:nvSpPr>
        <p:spPr>
          <a:xfrm>
            <a:off x="4814750" y="1292100"/>
            <a:ext cx="651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cxnSp>
        <p:nvCxnSpPr>
          <p:cNvPr id="333" name="Google Shape;333;g37127ba3755_0_403"/>
          <p:cNvCxnSpPr/>
          <p:nvPr/>
        </p:nvCxnSpPr>
        <p:spPr>
          <a:xfrm>
            <a:off x="457200" y="9816012"/>
            <a:ext cx="17223300" cy="24600"/>
          </a:xfrm>
          <a:prstGeom prst="straightConnector1">
            <a:avLst/>
          </a:prstGeom>
          <a:noFill/>
          <a:ln cap="flat" cmpd="sng" w="9525">
            <a:solidFill>
              <a:srgbClr val="0000CC"/>
            </a:solidFill>
            <a:prstDash val="solid"/>
            <a:miter lim="800000"/>
            <a:headEnd len="sm" w="sm" type="none"/>
            <a:tailEnd len="sm" w="sm" type="none"/>
          </a:ln>
        </p:spPr>
      </p:cxnSp>
      <p:cxnSp>
        <p:nvCxnSpPr>
          <p:cNvPr id="334" name="Google Shape;334;g37127ba3755_0_403"/>
          <p:cNvCxnSpPr/>
          <p:nvPr/>
        </p:nvCxnSpPr>
        <p:spPr>
          <a:xfrm>
            <a:off x="457200" y="8998450"/>
            <a:ext cx="17243400" cy="64500"/>
          </a:xfrm>
          <a:prstGeom prst="straightConnector1">
            <a:avLst/>
          </a:prstGeom>
          <a:noFill/>
          <a:ln cap="flat" cmpd="sng" w="9525">
            <a:solidFill>
              <a:srgbClr val="0000CC"/>
            </a:solidFill>
            <a:prstDash val="solid"/>
            <a:miter lim="800000"/>
            <a:headEnd len="sm" w="sm" type="none"/>
            <a:tailEnd len="sm" w="sm" type="none"/>
          </a:ln>
        </p:spPr>
      </p:cxnSp>
      <p:pic>
        <p:nvPicPr>
          <p:cNvPr id="335" name="Google Shape;335;g37127ba3755_0_403"/>
          <p:cNvPicPr preferRelativeResize="0"/>
          <p:nvPr/>
        </p:nvPicPr>
        <p:blipFill rotWithShape="1">
          <a:blip r:embed="rId3">
            <a:alphaModFix/>
          </a:blip>
          <a:srcRect b="0" l="0" r="0" t="0"/>
          <a:stretch/>
        </p:blipFill>
        <p:spPr>
          <a:xfrm>
            <a:off x="457200" y="9173883"/>
            <a:ext cx="2625725" cy="489775"/>
          </a:xfrm>
          <a:prstGeom prst="rect">
            <a:avLst/>
          </a:prstGeom>
          <a:noFill/>
          <a:ln>
            <a:noFill/>
          </a:ln>
        </p:spPr>
      </p:pic>
      <p:sp>
        <p:nvSpPr>
          <p:cNvPr id="336" name="Google Shape;336;g37127ba3755_0_403"/>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a:t>
            </a:r>
            <a:endParaRPr b="0" i="0" sz="1400" u="none" cap="none" strike="noStrike">
              <a:solidFill>
                <a:srgbClr val="0000CC"/>
              </a:solidFill>
              <a:latin typeface="Arial"/>
              <a:ea typeface="Arial"/>
              <a:cs typeface="Arial"/>
              <a:sym typeface="Arial"/>
            </a:endParaRPr>
          </a:p>
        </p:txBody>
      </p:sp>
      <p:sp>
        <p:nvSpPr>
          <p:cNvPr id="337" name="Google Shape;337;g37127ba3755_0_403"/>
          <p:cNvSpPr txBox="1"/>
          <p:nvPr/>
        </p:nvSpPr>
        <p:spPr>
          <a:xfrm>
            <a:off x="12698112" y="443463"/>
            <a:ext cx="5115000" cy="11013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meeting — 23.07.2025</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chemeClr val="lt1"/>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chemeClr val="lt1"/>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p:txBody>
      </p:sp>
      <p:sp>
        <p:nvSpPr>
          <p:cNvPr id="338" name="Google Shape;338;g37127ba3755_0_403"/>
          <p:cNvSpPr txBox="1"/>
          <p:nvPr/>
        </p:nvSpPr>
        <p:spPr>
          <a:xfrm>
            <a:off x="457200" y="1289925"/>
            <a:ext cx="15968400" cy="73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400"/>
              <a:buFont typeface="Calibri"/>
              <a:buNone/>
            </a:pPr>
            <a:r>
              <a:rPr b="1" i="0" lang="en-US" sz="4000" u="none" cap="none" strike="noStrike">
                <a:solidFill>
                  <a:srgbClr val="0000CC"/>
                </a:solidFill>
                <a:latin typeface="Arial"/>
                <a:ea typeface="Arial"/>
                <a:cs typeface="Arial"/>
                <a:sym typeface="Arial"/>
              </a:rPr>
              <a:t>Open questions:</a:t>
            </a:r>
            <a:endParaRPr b="1" i="0" sz="4000" u="none" cap="none" strike="noStrike">
              <a:solidFill>
                <a:schemeClr val="dk1"/>
              </a:solidFill>
              <a:latin typeface="Arial"/>
              <a:ea typeface="Arial"/>
              <a:cs typeface="Arial"/>
              <a:sym typeface="Arial"/>
            </a:endParaRPr>
          </a:p>
        </p:txBody>
      </p:sp>
      <p:sp>
        <p:nvSpPr>
          <p:cNvPr id="339" name="Google Shape;339;g37127ba3755_0_403"/>
          <p:cNvSpPr txBox="1"/>
          <p:nvPr/>
        </p:nvSpPr>
        <p:spPr>
          <a:xfrm>
            <a:off x="629050" y="2559725"/>
            <a:ext cx="8270100" cy="55434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50000"/>
              </a:lnSpc>
              <a:spcBef>
                <a:spcPts val="0"/>
              </a:spcBef>
              <a:spcAft>
                <a:spcPts val="0"/>
              </a:spcAft>
              <a:buClr>
                <a:schemeClr val="dk1"/>
              </a:buClr>
              <a:buSzPts val="2200"/>
              <a:buFont typeface="Arial"/>
              <a:buChar char="●"/>
            </a:pPr>
            <a:r>
              <a:rPr b="1" i="0" lang="en-US" sz="2200" u="none" cap="none" strike="noStrike">
                <a:solidFill>
                  <a:schemeClr val="dk1"/>
                </a:solidFill>
                <a:latin typeface="Arial"/>
                <a:ea typeface="Arial"/>
                <a:cs typeface="Arial"/>
                <a:sym typeface="Arial"/>
              </a:rPr>
              <a:t>which keywords should be included?</a:t>
            </a:r>
            <a:br>
              <a:rPr b="1" i="0" lang="en-US" sz="2200" u="none" cap="none" strike="noStrike">
                <a:solidFill>
                  <a:schemeClr val="dk1"/>
                </a:solidFill>
                <a:latin typeface="Arial"/>
                <a:ea typeface="Arial"/>
                <a:cs typeface="Arial"/>
                <a:sym typeface="Arial"/>
              </a:rPr>
            </a:br>
            <a:r>
              <a:rPr b="1" i="0" lang="en-US" sz="2200" u="none" cap="none" strike="noStrike">
                <a:solidFill>
                  <a:schemeClr val="dk1"/>
                </a:solidFill>
                <a:latin typeface="Arial"/>
                <a:ea typeface="Arial"/>
                <a:cs typeface="Arial"/>
                <a:sym typeface="Arial"/>
              </a:rPr>
              <a:t>- </a:t>
            </a:r>
            <a:r>
              <a:rPr b="0" i="0" lang="en-US" sz="2200" u="none" cap="none" strike="noStrike">
                <a:solidFill>
                  <a:schemeClr val="dk1"/>
                </a:solidFill>
                <a:latin typeface="Arial"/>
                <a:ea typeface="Arial"/>
                <a:cs typeface="Arial"/>
                <a:sym typeface="Arial"/>
              </a:rPr>
              <a:t>top-level categories could include Astrophysics, Detector Technology, Data Analysis</a:t>
            </a:r>
            <a:br>
              <a:rPr b="0" i="0" lang="en-US" sz="2200" u="none" cap="none" strike="noStrike">
                <a:solidFill>
                  <a:schemeClr val="dk1"/>
                </a:solidFill>
                <a:latin typeface="Arial"/>
                <a:ea typeface="Arial"/>
                <a:cs typeface="Arial"/>
                <a:sym typeface="Arial"/>
              </a:rPr>
            </a:br>
            <a:r>
              <a:rPr b="0" i="0" lang="en-US" sz="2200" u="none" cap="none" strike="noStrike">
                <a:solidFill>
                  <a:schemeClr val="dk1"/>
                </a:solidFill>
                <a:latin typeface="Arial"/>
                <a:ea typeface="Arial"/>
                <a:cs typeface="Arial"/>
                <a:sym typeface="Arial"/>
              </a:rPr>
              <a:t>- sub-topics could include chapters of the Blue Book, specific technology e.g. cryogenics, vacuum, suspension</a:t>
            </a:r>
            <a:br>
              <a:rPr b="0" i="0" lang="en-US" sz="2200" u="none" cap="none" strike="noStrike">
                <a:solidFill>
                  <a:schemeClr val="dk1"/>
                </a:solidFill>
                <a:latin typeface="Arial"/>
                <a:ea typeface="Arial"/>
                <a:cs typeface="Arial"/>
                <a:sym typeface="Arial"/>
              </a:rPr>
            </a:br>
            <a:r>
              <a:rPr b="0" i="0" lang="en-US" sz="2200" u="none" cap="none" strike="noStrike">
                <a:solidFill>
                  <a:schemeClr val="dk1"/>
                </a:solidFill>
                <a:latin typeface="Arial"/>
                <a:ea typeface="Arial"/>
                <a:cs typeface="Arial"/>
                <a:sym typeface="Arial"/>
              </a:rPr>
              <a:t>- a coherent &amp; comprehensive system should be defined before the repository is filled</a:t>
            </a:r>
            <a:endParaRPr b="0" i="0" sz="2200" u="none" cap="none" strike="noStrike">
              <a:solidFill>
                <a:schemeClr val="dk1"/>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Arial"/>
              <a:buChar char="●"/>
            </a:pPr>
            <a:r>
              <a:rPr b="1" i="0" lang="en-US" sz="2200" u="none" cap="none" strike="noStrike">
                <a:solidFill>
                  <a:schemeClr val="dk1"/>
                </a:solidFill>
                <a:latin typeface="Arial"/>
                <a:ea typeface="Arial"/>
                <a:cs typeface="Arial"/>
                <a:sym typeface="Arial"/>
              </a:rPr>
              <a:t>naming convention</a:t>
            </a:r>
            <a:br>
              <a:rPr b="0" i="0" lang="en-US" sz="2200" u="none" cap="none" strike="noStrike">
                <a:solidFill>
                  <a:schemeClr val="dk1"/>
                </a:solidFill>
                <a:latin typeface="Arial"/>
                <a:ea typeface="Arial"/>
                <a:cs typeface="Arial"/>
                <a:sym typeface="Arial"/>
              </a:rPr>
            </a:br>
            <a:r>
              <a:rPr b="0" i="0" lang="en-US" sz="2200" u="none" cap="none" strike="noStrike">
                <a:solidFill>
                  <a:schemeClr val="dk1"/>
                </a:solidFill>
                <a:latin typeface="Arial"/>
                <a:ea typeface="Arial"/>
                <a:cs typeface="Arial"/>
                <a:sym typeface="Arial"/>
              </a:rPr>
              <a:t>Ideally, file names should also be systematic.</a:t>
            </a:r>
            <a:br>
              <a:rPr b="0" i="0" lang="en-US" sz="2200" u="none" cap="none" strike="noStrike">
                <a:solidFill>
                  <a:schemeClr val="dk1"/>
                </a:solidFill>
                <a:latin typeface="Arial"/>
                <a:ea typeface="Arial"/>
                <a:cs typeface="Arial"/>
                <a:sym typeface="Arial"/>
              </a:rPr>
            </a:br>
            <a:r>
              <a:rPr b="1" i="0" lang="en-US" sz="2200" u="none" cap="none" strike="noStrike">
                <a:solidFill>
                  <a:schemeClr val="dk1"/>
                </a:solidFill>
                <a:latin typeface="Arial"/>
                <a:ea typeface="Arial"/>
                <a:cs typeface="Arial"/>
                <a:sym typeface="Arial"/>
              </a:rPr>
              <a:t>which additional infographics could we produce?</a:t>
            </a:r>
            <a:endParaRPr b="0" i="0" sz="2200" u="none" cap="none" strike="noStrike">
              <a:solidFill>
                <a:schemeClr val="dk1"/>
              </a:solidFill>
              <a:latin typeface="Arial"/>
              <a:ea typeface="Arial"/>
              <a:cs typeface="Arial"/>
              <a:sym typeface="Arial"/>
            </a:endParaRPr>
          </a:p>
          <a:p>
            <a:pPr indent="-368300" lvl="0" marL="457200" marR="0" rtl="0" algn="l">
              <a:lnSpc>
                <a:spcPct val="150000"/>
              </a:lnSpc>
              <a:spcBef>
                <a:spcPts val="0"/>
              </a:spcBef>
              <a:spcAft>
                <a:spcPts val="0"/>
              </a:spcAft>
              <a:buClr>
                <a:schemeClr val="dk1"/>
              </a:buClr>
              <a:buSzPts val="2200"/>
              <a:buFont typeface="Arial"/>
              <a:buChar char="●"/>
            </a:pPr>
            <a:r>
              <a:rPr b="1" i="0" lang="en-US" sz="2200" u="none" cap="none" strike="noStrike">
                <a:solidFill>
                  <a:schemeClr val="dk1"/>
                </a:solidFill>
                <a:latin typeface="Arial"/>
                <a:ea typeface="Arial"/>
                <a:cs typeface="Arial"/>
                <a:sym typeface="Arial"/>
              </a:rPr>
              <a:t>who could work on more infographics?</a:t>
            </a:r>
            <a:endParaRPr b="0" i="0" sz="2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200"/>
              <a:buFont typeface="Arial"/>
              <a:buNone/>
            </a:pPr>
            <a:r>
              <a:t/>
            </a:r>
            <a:endParaRPr b="1" i="0" sz="2200" u="none" cap="none" strike="noStrike">
              <a:solidFill>
                <a:schemeClr val="dk1"/>
              </a:solidFill>
              <a:latin typeface="Arial"/>
              <a:ea typeface="Arial"/>
              <a:cs typeface="Arial"/>
              <a:sym typeface="Arial"/>
            </a:endParaRPr>
          </a:p>
          <a:p>
            <a:pPr indent="0" lvl="0" marL="12700" marR="0" rtl="0" algn="l">
              <a:lnSpc>
                <a:spcPct val="100000"/>
              </a:lnSpc>
              <a:spcBef>
                <a:spcPts val="0"/>
              </a:spcBef>
              <a:spcAft>
                <a:spcPts val="0"/>
              </a:spcAft>
              <a:buClr>
                <a:srgbClr val="000000"/>
              </a:buClr>
              <a:buSzPts val="2900"/>
              <a:buFont typeface="Arial"/>
              <a:buNone/>
            </a:pPr>
            <a:r>
              <a:t/>
            </a:r>
            <a:endParaRPr b="0" i="0" sz="2200" u="none" cap="none" strike="noStrike">
              <a:solidFill>
                <a:schemeClr val="dk1"/>
              </a:solidFill>
              <a:latin typeface="Arial"/>
              <a:ea typeface="Arial"/>
              <a:cs typeface="Arial"/>
              <a:sym typeface="Arial"/>
            </a:endParaRPr>
          </a:p>
          <a:p>
            <a:pPr indent="0" lvl="0" marL="12700" marR="0" rtl="0" algn="l">
              <a:lnSpc>
                <a:spcPct val="100000"/>
              </a:lnSpc>
              <a:spcBef>
                <a:spcPts val="0"/>
              </a:spcBef>
              <a:spcAft>
                <a:spcPts val="0"/>
              </a:spcAft>
              <a:buClr>
                <a:srgbClr val="000000"/>
              </a:buClr>
              <a:buSzPts val="2900"/>
              <a:buFont typeface="Arial"/>
              <a:buNone/>
            </a:pPr>
            <a:r>
              <a:t/>
            </a:r>
            <a:endParaRPr b="0" i="0" sz="22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600"/>
              <a:buFont typeface="Arial"/>
              <a:buNone/>
            </a:pPr>
            <a:r>
              <a:t/>
            </a:r>
            <a:endParaRPr b="0" i="0" sz="2200" u="none" cap="none" strike="noStrike">
              <a:solidFill>
                <a:schemeClr val="dk1"/>
              </a:solidFill>
              <a:latin typeface="Arial"/>
              <a:ea typeface="Arial"/>
              <a:cs typeface="Arial"/>
              <a:sym typeface="Arial"/>
            </a:endParaRPr>
          </a:p>
        </p:txBody>
      </p:sp>
      <p:sp>
        <p:nvSpPr>
          <p:cNvPr id="340" name="Google Shape;340;g37127ba3755_0_403"/>
          <p:cNvSpPr txBox="1"/>
          <p:nvPr/>
        </p:nvSpPr>
        <p:spPr>
          <a:xfrm>
            <a:off x="10019400" y="9168525"/>
            <a:ext cx="7821000" cy="4899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ET-PP Annual Meeting 2025 / Barcelona</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CC"/>
        </a:solidFill>
      </p:bgPr>
    </p:bg>
    <p:spTree>
      <p:nvGrpSpPr>
        <p:cNvPr id="344" name="Shape 344"/>
        <p:cNvGrpSpPr/>
        <p:nvPr/>
      </p:nvGrpSpPr>
      <p:grpSpPr>
        <a:xfrm>
          <a:off x="0" y="0"/>
          <a:ext cx="0" cy="0"/>
          <a:chOff x="0" y="0"/>
          <a:chExt cx="0" cy="0"/>
        </a:xfrm>
      </p:grpSpPr>
      <p:sp>
        <p:nvSpPr>
          <p:cNvPr id="345" name="Google Shape;345;g3712baccf42_0_7"/>
          <p:cNvSpPr txBox="1"/>
          <p:nvPr/>
        </p:nvSpPr>
        <p:spPr>
          <a:xfrm>
            <a:off x="662965" y="4034235"/>
            <a:ext cx="9555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p:txBody>
      </p:sp>
      <p:grpSp>
        <p:nvGrpSpPr>
          <p:cNvPr id="346" name="Google Shape;346;g3712baccf42_0_7"/>
          <p:cNvGrpSpPr/>
          <p:nvPr/>
        </p:nvGrpSpPr>
        <p:grpSpPr>
          <a:xfrm>
            <a:off x="2919150" y="3173300"/>
            <a:ext cx="12626325" cy="2717480"/>
            <a:chOff x="-4047469" y="-1368424"/>
            <a:chExt cx="16835100" cy="3623306"/>
          </a:xfrm>
        </p:grpSpPr>
        <p:sp>
          <p:nvSpPr>
            <p:cNvPr id="347" name="Google Shape;347;g3712baccf42_0_7"/>
            <p:cNvSpPr txBox="1"/>
            <p:nvPr/>
          </p:nvSpPr>
          <p:spPr>
            <a:xfrm>
              <a:off x="-4047469" y="-1368424"/>
              <a:ext cx="16835100" cy="3447900"/>
            </a:xfrm>
            <a:prstGeom prst="rect">
              <a:avLst/>
            </a:prstGeom>
            <a:noFill/>
            <a:ln>
              <a:noFill/>
            </a:ln>
          </p:spPr>
          <p:txBody>
            <a:bodyPr anchorCtr="0" anchor="t" bIns="0" lIns="0" spcFirstLastPara="1" rIns="0" wrap="square" tIns="0">
              <a:spAutoFit/>
            </a:bodyPr>
            <a:lstStyle/>
            <a:p>
              <a:pPr indent="0" lvl="0" marL="457200" marR="0" rtl="0" algn="ctr">
                <a:lnSpc>
                  <a:spcPct val="110000"/>
                </a:lnSpc>
                <a:spcBef>
                  <a:spcPts val="0"/>
                </a:spcBef>
                <a:spcAft>
                  <a:spcPts val="0"/>
                </a:spcAft>
                <a:buNone/>
              </a:pPr>
              <a:r>
                <a:rPr lang="en-US" sz="8000">
                  <a:solidFill>
                    <a:schemeClr val="lt1"/>
                  </a:solidFill>
                </a:rPr>
                <a:t>3. </a:t>
              </a:r>
              <a:r>
                <a:rPr lang="en-US" sz="8000">
                  <a:solidFill>
                    <a:schemeClr val="lt1"/>
                  </a:solidFill>
                </a:rPr>
                <a:t>Educational activities: from Science to Society</a:t>
              </a:r>
              <a:endParaRPr sz="8000">
                <a:solidFill>
                  <a:schemeClr val="lt1"/>
                </a:solidFill>
              </a:endParaRPr>
            </a:p>
          </p:txBody>
        </p:sp>
        <p:sp>
          <p:nvSpPr>
            <p:cNvPr id="348" name="Google Shape;348;g3712baccf42_0_7"/>
            <p:cNvSpPr txBox="1"/>
            <p:nvPr/>
          </p:nvSpPr>
          <p:spPr>
            <a:xfrm>
              <a:off x="0" y="1885582"/>
              <a:ext cx="6903000" cy="369300"/>
            </a:xfrm>
            <a:prstGeom prst="rect">
              <a:avLst/>
            </a:prstGeom>
            <a:noFill/>
            <a:ln>
              <a:noFill/>
            </a:ln>
          </p:spPr>
          <p:txBody>
            <a:bodyPr anchorCtr="0" anchor="t" bIns="0" lIns="0" spcFirstLastPara="1" rIns="0" wrap="square" tIns="0">
              <a:spAutoFit/>
            </a:bodyPr>
            <a:lstStyle/>
            <a:p>
              <a:pPr indent="0" lvl="0" marL="0" marR="0" rtl="0" algn="ctr">
                <a:lnSpc>
                  <a:spcPct val="21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cxnSp>
        <p:nvCxnSpPr>
          <p:cNvPr id="353" name="Google Shape;353;g37127ba3755_0_496"/>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354" name="Google Shape;354;g37127ba3755_0_496"/>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355" name="Google Shape;355;g37127ba3755_0_496"/>
          <p:cNvSpPr txBox="1"/>
          <p:nvPr/>
        </p:nvSpPr>
        <p:spPr>
          <a:xfrm>
            <a:off x="4814750" y="1292100"/>
            <a:ext cx="651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cxnSp>
        <p:nvCxnSpPr>
          <p:cNvPr id="356" name="Google Shape;356;g37127ba3755_0_496"/>
          <p:cNvCxnSpPr/>
          <p:nvPr/>
        </p:nvCxnSpPr>
        <p:spPr>
          <a:xfrm>
            <a:off x="457200" y="9816012"/>
            <a:ext cx="17223300" cy="24600"/>
          </a:xfrm>
          <a:prstGeom prst="straightConnector1">
            <a:avLst/>
          </a:prstGeom>
          <a:noFill/>
          <a:ln cap="flat" cmpd="sng" w="9525">
            <a:solidFill>
              <a:srgbClr val="0000CC"/>
            </a:solidFill>
            <a:prstDash val="solid"/>
            <a:miter lim="800000"/>
            <a:headEnd len="sm" w="sm" type="none"/>
            <a:tailEnd len="sm" w="sm" type="none"/>
          </a:ln>
        </p:spPr>
      </p:cxnSp>
      <p:cxnSp>
        <p:nvCxnSpPr>
          <p:cNvPr id="357" name="Google Shape;357;g37127ba3755_0_496"/>
          <p:cNvCxnSpPr/>
          <p:nvPr/>
        </p:nvCxnSpPr>
        <p:spPr>
          <a:xfrm>
            <a:off x="457200" y="8998450"/>
            <a:ext cx="17243400" cy="64500"/>
          </a:xfrm>
          <a:prstGeom prst="straightConnector1">
            <a:avLst/>
          </a:prstGeom>
          <a:noFill/>
          <a:ln cap="flat" cmpd="sng" w="9525">
            <a:solidFill>
              <a:srgbClr val="0000CC"/>
            </a:solidFill>
            <a:prstDash val="solid"/>
            <a:miter lim="800000"/>
            <a:headEnd len="sm" w="sm" type="none"/>
            <a:tailEnd len="sm" w="sm" type="none"/>
          </a:ln>
        </p:spPr>
      </p:cxnSp>
      <p:pic>
        <p:nvPicPr>
          <p:cNvPr id="358" name="Google Shape;358;g37127ba3755_0_496"/>
          <p:cNvPicPr preferRelativeResize="0"/>
          <p:nvPr/>
        </p:nvPicPr>
        <p:blipFill rotWithShape="1">
          <a:blip r:embed="rId3">
            <a:alphaModFix/>
          </a:blip>
          <a:srcRect b="0" l="0" r="0" t="0"/>
          <a:stretch/>
        </p:blipFill>
        <p:spPr>
          <a:xfrm>
            <a:off x="457200" y="9173883"/>
            <a:ext cx="2625725" cy="489775"/>
          </a:xfrm>
          <a:prstGeom prst="rect">
            <a:avLst/>
          </a:prstGeom>
          <a:noFill/>
          <a:ln>
            <a:noFill/>
          </a:ln>
        </p:spPr>
      </p:pic>
      <p:sp>
        <p:nvSpPr>
          <p:cNvPr id="359" name="Google Shape;359;g37127ba3755_0_496"/>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a:t>
            </a:r>
            <a:endParaRPr b="0" i="0" sz="1400" u="none" cap="none" strike="noStrike">
              <a:solidFill>
                <a:srgbClr val="0000CC"/>
              </a:solidFill>
              <a:latin typeface="Arial"/>
              <a:ea typeface="Arial"/>
              <a:cs typeface="Arial"/>
              <a:sym typeface="Arial"/>
            </a:endParaRPr>
          </a:p>
        </p:txBody>
      </p:sp>
      <p:sp>
        <p:nvSpPr>
          <p:cNvPr id="360" name="Google Shape;360;g37127ba3755_0_496"/>
          <p:cNvSpPr txBox="1"/>
          <p:nvPr/>
        </p:nvSpPr>
        <p:spPr>
          <a:xfrm>
            <a:off x="12698112" y="443463"/>
            <a:ext cx="5115000" cy="11013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meeting — 23.07.2025</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chemeClr val="lt1"/>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chemeClr val="lt1"/>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p:txBody>
      </p:sp>
      <p:sp>
        <p:nvSpPr>
          <p:cNvPr id="361" name="Google Shape;361;g37127ba3755_0_496"/>
          <p:cNvSpPr txBox="1"/>
          <p:nvPr/>
        </p:nvSpPr>
        <p:spPr>
          <a:xfrm>
            <a:off x="457200" y="1289925"/>
            <a:ext cx="10528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400"/>
              <a:buFont typeface="Calibri"/>
              <a:buNone/>
            </a:pPr>
            <a:r>
              <a:rPr b="1" i="0" lang="en-US" sz="4000" u="none" cap="none" strike="noStrike">
                <a:solidFill>
                  <a:srgbClr val="0000CC"/>
                </a:solidFill>
                <a:latin typeface="Arial"/>
                <a:ea typeface="Arial"/>
                <a:cs typeface="Arial"/>
                <a:sym typeface="Arial"/>
              </a:rPr>
              <a:t>3. Educational activities: from Science to Society (Matteo Tuveri)</a:t>
            </a:r>
            <a:endParaRPr b="1" i="0" sz="4000" u="none" cap="none" strike="noStrike">
              <a:solidFill>
                <a:schemeClr val="dk1"/>
              </a:solidFill>
              <a:latin typeface="Arial"/>
              <a:ea typeface="Arial"/>
              <a:cs typeface="Arial"/>
              <a:sym typeface="Arial"/>
            </a:endParaRPr>
          </a:p>
        </p:txBody>
      </p:sp>
      <p:sp>
        <p:nvSpPr>
          <p:cNvPr id="362" name="Google Shape;362;g37127ba3755_0_496"/>
          <p:cNvSpPr txBox="1"/>
          <p:nvPr/>
        </p:nvSpPr>
        <p:spPr>
          <a:xfrm>
            <a:off x="629050" y="2788325"/>
            <a:ext cx="9642000" cy="55434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2600"/>
              <a:buFont typeface="Arial"/>
              <a:buNone/>
            </a:pPr>
            <a:r>
              <a:rPr b="1" i="0" lang="en-US" sz="2200" u="none" cap="none" strike="noStrike">
                <a:solidFill>
                  <a:schemeClr val="dk1"/>
                </a:solidFill>
                <a:latin typeface="Arial"/>
                <a:ea typeface="Arial"/>
                <a:cs typeface="Arial"/>
                <a:sym typeface="Arial"/>
              </a:rPr>
              <a:t>GRAVIS Project: </a:t>
            </a:r>
            <a:r>
              <a:rPr b="0" i="0" lang="en-US" sz="2200" u="none" cap="none" strike="noStrike">
                <a:solidFill>
                  <a:schemeClr val="dk1"/>
                </a:solidFill>
                <a:latin typeface="Arial"/>
                <a:ea typeface="Arial"/>
                <a:cs typeface="Arial"/>
                <a:sym typeface="Arial"/>
              </a:rPr>
              <a:t>science + connecting ET with schools and society:</a:t>
            </a:r>
            <a:endParaRPr b="0" i="0" sz="2200" u="none" cap="none" strike="noStrike">
              <a:solidFill>
                <a:schemeClr val="dk1"/>
              </a:solidFill>
              <a:latin typeface="Arial"/>
              <a:ea typeface="Arial"/>
              <a:cs typeface="Arial"/>
              <a:sym typeface="Arial"/>
            </a:endParaRPr>
          </a:p>
          <a:p>
            <a:pPr indent="-368300" lvl="0" marL="457200" marR="0" rtl="0" algn="l">
              <a:lnSpc>
                <a:spcPct val="120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ET physics (embodied and visual activities); drawings and descriptions; Storytelling; Meeting with ET scientists (real stories)</a:t>
            </a:r>
            <a:endParaRPr b="0" i="0" sz="2200" u="none" cap="none" strike="noStrike">
              <a:solidFill>
                <a:schemeClr val="dk1"/>
              </a:solidFill>
              <a:latin typeface="Arial"/>
              <a:ea typeface="Arial"/>
              <a:cs typeface="Arial"/>
              <a:sym typeface="Arial"/>
            </a:endParaRPr>
          </a:p>
          <a:p>
            <a:pPr indent="-368300" lvl="0" marL="457200" marR="0" rtl="0" algn="l">
              <a:lnSpc>
                <a:spcPct val="120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Scientificalisation</a:t>
            </a:r>
            <a:endParaRPr b="0" i="0" sz="2200" u="none" cap="none" strike="noStrike">
              <a:solidFill>
                <a:schemeClr val="dk1"/>
              </a:solidFill>
              <a:latin typeface="Arial"/>
              <a:ea typeface="Arial"/>
              <a:cs typeface="Arial"/>
              <a:sym typeface="Arial"/>
            </a:endParaRPr>
          </a:p>
          <a:p>
            <a:pPr indent="-368300" lvl="0" marL="457200" marR="0" rtl="0" algn="l">
              <a:lnSpc>
                <a:spcPct val="120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Metaphorically visualizing of the invisible </a:t>
            </a:r>
            <a:endParaRPr b="0" i="0" sz="22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200"/>
              <a:buFont typeface="Arial"/>
              <a:buNone/>
            </a:pPr>
            <a:r>
              <a:t/>
            </a:r>
            <a:endParaRPr b="1" i="0" sz="22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200"/>
              <a:buFont typeface="Arial"/>
              <a:buNone/>
            </a:pPr>
            <a:r>
              <a:rPr b="1" i="0" lang="en-US" sz="2200" u="none" cap="none" strike="noStrike">
                <a:solidFill>
                  <a:schemeClr val="dk1"/>
                </a:solidFill>
                <a:latin typeface="Arial"/>
                <a:ea typeface="Arial"/>
                <a:cs typeface="Arial"/>
                <a:sym typeface="Arial"/>
              </a:rPr>
              <a:t>OUTCOMES:</a:t>
            </a:r>
            <a:endParaRPr b="1" i="0" sz="22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chemeClr val="dk1"/>
              </a:buClr>
              <a:buSzPts val="1100"/>
              <a:buFont typeface="Arial"/>
              <a:buNone/>
            </a:pPr>
            <a:r>
              <a:rPr b="1" i="0" lang="en-US" sz="2200" u="none" cap="none" strike="noStrike">
                <a:solidFill>
                  <a:schemeClr val="dk1"/>
                </a:solidFill>
                <a:latin typeface="Arial"/>
                <a:ea typeface="Arial"/>
                <a:cs typeface="Arial"/>
                <a:sym typeface="Arial"/>
              </a:rPr>
              <a:t>Communication</a:t>
            </a:r>
            <a:endParaRPr b="1" i="0" sz="22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chemeClr val="dk1"/>
              </a:buClr>
              <a:buSzPts val="1100"/>
              <a:buFont typeface="Arial"/>
              <a:buNone/>
            </a:pPr>
            <a:r>
              <a:rPr b="1" i="0" lang="en-US" sz="2200" u="none" cap="none" strike="noStrike">
                <a:solidFill>
                  <a:schemeClr val="dk1"/>
                </a:solidFill>
                <a:latin typeface="Arial"/>
                <a:ea typeface="Arial"/>
                <a:cs typeface="Arial"/>
                <a:sym typeface="Arial"/>
              </a:rPr>
              <a:t>• </a:t>
            </a:r>
            <a:r>
              <a:rPr b="0" i="0" lang="en-US" sz="2200" u="none" cap="none" strike="noStrike">
                <a:solidFill>
                  <a:schemeClr val="dk1"/>
                </a:solidFill>
                <a:latin typeface="Arial"/>
                <a:ea typeface="Arial"/>
                <a:cs typeface="Arial"/>
                <a:sym typeface="Arial"/>
              </a:rPr>
              <a:t>Use metaphors to make ET concepts accessible</a:t>
            </a:r>
            <a:endParaRPr b="0" i="0" sz="22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chemeClr val="dk1"/>
              </a:buClr>
              <a:buSzPts val="1100"/>
              <a:buFont typeface="Arial"/>
              <a:buNone/>
            </a:pPr>
            <a:r>
              <a:rPr b="0" i="0" lang="en-US" sz="2200" u="none" cap="none" strike="noStrike">
                <a:solidFill>
                  <a:schemeClr val="dk1"/>
                </a:solidFill>
                <a:latin typeface="Arial"/>
                <a:ea typeface="Arial"/>
                <a:cs typeface="Arial"/>
                <a:sym typeface="Arial"/>
              </a:rPr>
              <a:t>• Address students’ and society’s need for scientific knowledge</a:t>
            </a:r>
            <a:endParaRPr b="0" i="0" sz="22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chemeClr val="dk1"/>
              </a:buClr>
              <a:buSzPts val="1100"/>
              <a:buFont typeface="Arial"/>
              <a:buNone/>
            </a:pPr>
            <a:r>
              <a:rPr b="0" i="0" lang="en-US" sz="2200" u="none" cap="none" strike="noStrike">
                <a:solidFill>
                  <a:schemeClr val="dk1"/>
                </a:solidFill>
                <a:latin typeface="Arial"/>
                <a:ea typeface="Arial"/>
                <a:cs typeface="Arial"/>
                <a:sym typeface="Arial"/>
              </a:rPr>
              <a:t>• Engage with local communities to integrate ET into the territory</a:t>
            </a:r>
            <a:endParaRPr b="0" i="0" sz="22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chemeClr val="dk1"/>
              </a:buClr>
              <a:buSzPts val="1100"/>
              <a:buFont typeface="Arial"/>
              <a:buNone/>
            </a:pPr>
            <a:r>
              <a:rPr b="0" i="0" lang="en-US" sz="2200" u="none" cap="none" strike="noStrike">
                <a:solidFill>
                  <a:schemeClr val="dk1"/>
                </a:solidFill>
                <a:latin typeface="Arial"/>
                <a:ea typeface="Arial"/>
                <a:cs typeface="Arial"/>
                <a:sym typeface="Arial"/>
              </a:rPr>
              <a:t>• Promote active public involvement through citizen science approaches</a:t>
            </a:r>
            <a:endParaRPr b="0" i="0" sz="22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 Use digital and social tools to narrate ET through students' words and ideas, mediated by researchers</a:t>
            </a:r>
            <a:endParaRPr b="0" i="0" sz="22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200"/>
              <a:buFont typeface="Arial"/>
              <a:buNone/>
            </a:pPr>
            <a:r>
              <a:t/>
            </a:r>
            <a:endParaRPr b="1" i="0" sz="2200" u="none" cap="none" strike="noStrike">
              <a:solidFill>
                <a:schemeClr val="dk1"/>
              </a:solidFill>
              <a:latin typeface="Arial"/>
              <a:ea typeface="Arial"/>
              <a:cs typeface="Arial"/>
              <a:sym typeface="Arial"/>
            </a:endParaRPr>
          </a:p>
        </p:txBody>
      </p:sp>
      <p:sp>
        <p:nvSpPr>
          <p:cNvPr id="363" name="Google Shape;363;g37127ba3755_0_496"/>
          <p:cNvSpPr txBox="1"/>
          <p:nvPr/>
        </p:nvSpPr>
        <p:spPr>
          <a:xfrm>
            <a:off x="10019400" y="9168525"/>
            <a:ext cx="7821000" cy="4899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ET-PP Annual Meeting 2025 / Barcelona</a:t>
            </a:r>
            <a:endParaRPr b="0" i="0" sz="3200" u="none" cap="none" strike="noStrike">
              <a:solidFill>
                <a:schemeClr val="dk1"/>
              </a:solidFill>
              <a:latin typeface="Calibri"/>
              <a:ea typeface="Calibri"/>
              <a:cs typeface="Calibri"/>
              <a:sym typeface="Calibri"/>
            </a:endParaRPr>
          </a:p>
        </p:txBody>
      </p:sp>
      <p:pic>
        <p:nvPicPr>
          <p:cNvPr id="364" name="Google Shape;364;g37127ba3755_0_496" title="Screenshot 2025-07-23 124624.png"/>
          <p:cNvPicPr preferRelativeResize="0"/>
          <p:nvPr/>
        </p:nvPicPr>
        <p:blipFill rotWithShape="1">
          <a:blip r:embed="rId4">
            <a:alphaModFix/>
          </a:blip>
          <a:srcRect b="0" l="0" r="0" t="0"/>
          <a:stretch/>
        </p:blipFill>
        <p:spPr>
          <a:xfrm>
            <a:off x="11140100" y="976138"/>
            <a:ext cx="6518401" cy="3573260"/>
          </a:xfrm>
          <a:prstGeom prst="rect">
            <a:avLst/>
          </a:prstGeom>
          <a:noFill/>
          <a:ln>
            <a:noFill/>
          </a:ln>
        </p:spPr>
      </p:pic>
      <p:pic>
        <p:nvPicPr>
          <p:cNvPr id="365" name="Google Shape;365;g37127ba3755_0_496" title="Screenshot 2025-07-23 124814.png"/>
          <p:cNvPicPr preferRelativeResize="0"/>
          <p:nvPr/>
        </p:nvPicPr>
        <p:blipFill rotWithShape="1">
          <a:blip r:embed="rId5">
            <a:alphaModFix/>
          </a:blip>
          <a:srcRect b="0" l="0" r="0" t="0"/>
          <a:stretch/>
        </p:blipFill>
        <p:spPr>
          <a:xfrm>
            <a:off x="10985500" y="4714325"/>
            <a:ext cx="6827599" cy="4058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cxnSp>
        <p:nvCxnSpPr>
          <p:cNvPr id="370" name="Google Shape;370;g3712baccf42_0_131"/>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371" name="Google Shape;371;g3712baccf42_0_131"/>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372" name="Google Shape;372;g3712baccf42_0_131"/>
          <p:cNvSpPr txBox="1"/>
          <p:nvPr/>
        </p:nvSpPr>
        <p:spPr>
          <a:xfrm>
            <a:off x="4814750" y="1292100"/>
            <a:ext cx="651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cxnSp>
        <p:nvCxnSpPr>
          <p:cNvPr id="373" name="Google Shape;373;g3712baccf42_0_131"/>
          <p:cNvCxnSpPr/>
          <p:nvPr/>
        </p:nvCxnSpPr>
        <p:spPr>
          <a:xfrm>
            <a:off x="457200" y="9816012"/>
            <a:ext cx="17223300" cy="24600"/>
          </a:xfrm>
          <a:prstGeom prst="straightConnector1">
            <a:avLst/>
          </a:prstGeom>
          <a:noFill/>
          <a:ln cap="flat" cmpd="sng" w="9525">
            <a:solidFill>
              <a:srgbClr val="0000CC"/>
            </a:solidFill>
            <a:prstDash val="solid"/>
            <a:miter lim="800000"/>
            <a:headEnd len="sm" w="sm" type="none"/>
            <a:tailEnd len="sm" w="sm" type="none"/>
          </a:ln>
        </p:spPr>
      </p:cxnSp>
      <p:cxnSp>
        <p:nvCxnSpPr>
          <p:cNvPr id="374" name="Google Shape;374;g3712baccf42_0_131"/>
          <p:cNvCxnSpPr/>
          <p:nvPr/>
        </p:nvCxnSpPr>
        <p:spPr>
          <a:xfrm>
            <a:off x="457200" y="8998450"/>
            <a:ext cx="17243400" cy="64500"/>
          </a:xfrm>
          <a:prstGeom prst="straightConnector1">
            <a:avLst/>
          </a:prstGeom>
          <a:noFill/>
          <a:ln cap="flat" cmpd="sng" w="9525">
            <a:solidFill>
              <a:srgbClr val="0000CC"/>
            </a:solidFill>
            <a:prstDash val="solid"/>
            <a:miter lim="800000"/>
            <a:headEnd len="sm" w="sm" type="none"/>
            <a:tailEnd len="sm" w="sm" type="none"/>
          </a:ln>
        </p:spPr>
      </p:cxnSp>
      <p:pic>
        <p:nvPicPr>
          <p:cNvPr id="375" name="Google Shape;375;g3712baccf42_0_131"/>
          <p:cNvPicPr preferRelativeResize="0"/>
          <p:nvPr/>
        </p:nvPicPr>
        <p:blipFill rotWithShape="1">
          <a:blip r:embed="rId3">
            <a:alphaModFix/>
          </a:blip>
          <a:srcRect b="0" l="0" r="0" t="0"/>
          <a:stretch/>
        </p:blipFill>
        <p:spPr>
          <a:xfrm>
            <a:off x="457200" y="9173883"/>
            <a:ext cx="2625725" cy="489775"/>
          </a:xfrm>
          <a:prstGeom prst="rect">
            <a:avLst/>
          </a:prstGeom>
          <a:noFill/>
          <a:ln>
            <a:noFill/>
          </a:ln>
        </p:spPr>
      </p:pic>
      <p:sp>
        <p:nvSpPr>
          <p:cNvPr id="376" name="Google Shape;376;g3712baccf42_0_131"/>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a:t>
            </a:r>
            <a:endParaRPr b="0" i="0" sz="1400" u="none" cap="none" strike="noStrike">
              <a:solidFill>
                <a:srgbClr val="0000CC"/>
              </a:solidFill>
              <a:latin typeface="Arial"/>
              <a:ea typeface="Arial"/>
              <a:cs typeface="Arial"/>
              <a:sym typeface="Arial"/>
            </a:endParaRPr>
          </a:p>
        </p:txBody>
      </p:sp>
      <p:sp>
        <p:nvSpPr>
          <p:cNvPr id="377" name="Google Shape;377;g3712baccf42_0_131"/>
          <p:cNvSpPr txBox="1"/>
          <p:nvPr/>
        </p:nvSpPr>
        <p:spPr>
          <a:xfrm>
            <a:off x="12698112" y="443463"/>
            <a:ext cx="5115000" cy="11013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meeting — 23.07.2025</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chemeClr val="lt1"/>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chemeClr val="lt1"/>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a:p>
            <a:pPr indent="0" lvl="0" marL="0" marR="0" rtl="0" algn="r">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p:txBody>
      </p:sp>
      <p:sp>
        <p:nvSpPr>
          <p:cNvPr id="378" name="Google Shape;378;g3712baccf42_0_131"/>
          <p:cNvSpPr txBox="1"/>
          <p:nvPr/>
        </p:nvSpPr>
        <p:spPr>
          <a:xfrm>
            <a:off x="457200" y="1289925"/>
            <a:ext cx="10528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400"/>
              <a:buFont typeface="Calibri"/>
              <a:buNone/>
            </a:pPr>
            <a:r>
              <a:rPr b="1" i="0" lang="en-US" sz="4000" u="none" cap="none" strike="noStrike">
                <a:solidFill>
                  <a:srgbClr val="0000CC"/>
                </a:solidFill>
                <a:latin typeface="Arial"/>
                <a:ea typeface="Arial"/>
                <a:cs typeface="Arial"/>
                <a:sym typeface="Arial"/>
              </a:rPr>
              <a:t>3. Educational activities: from Science to Society (Matteo Tuveri)</a:t>
            </a:r>
            <a:endParaRPr b="1" i="0" sz="4000" u="none" cap="none" strike="noStrike">
              <a:solidFill>
                <a:schemeClr val="dk1"/>
              </a:solidFill>
              <a:latin typeface="Arial"/>
              <a:ea typeface="Arial"/>
              <a:cs typeface="Arial"/>
              <a:sym typeface="Arial"/>
            </a:endParaRPr>
          </a:p>
        </p:txBody>
      </p:sp>
      <p:sp>
        <p:nvSpPr>
          <p:cNvPr id="379" name="Google Shape;379;g3712baccf42_0_131"/>
          <p:cNvSpPr txBox="1"/>
          <p:nvPr/>
        </p:nvSpPr>
        <p:spPr>
          <a:xfrm>
            <a:off x="629050" y="2712125"/>
            <a:ext cx="9642000" cy="55434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2200"/>
              <a:buFont typeface="Arial"/>
              <a:buNone/>
            </a:pPr>
            <a:r>
              <a:rPr b="1" lang="en-US" sz="2200">
                <a:solidFill>
                  <a:schemeClr val="dk1"/>
                </a:solidFill>
              </a:rPr>
              <a:t>DISCUSSION</a:t>
            </a:r>
            <a:endParaRPr b="1" sz="2200">
              <a:solidFill>
                <a:schemeClr val="dk1"/>
              </a:solidFill>
            </a:endParaRPr>
          </a:p>
          <a:p>
            <a:pPr indent="0" lvl="0" marL="0" marR="0" rtl="0" algn="l">
              <a:lnSpc>
                <a:spcPct val="120000"/>
              </a:lnSpc>
              <a:spcBef>
                <a:spcPts val="0"/>
              </a:spcBef>
              <a:spcAft>
                <a:spcPts val="0"/>
              </a:spcAft>
              <a:buClr>
                <a:srgbClr val="000000"/>
              </a:buClr>
              <a:buSzPts val="2200"/>
              <a:buFont typeface="Arial"/>
              <a:buNone/>
            </a:pPr>
            <a:r>
              <a:t/>
            </a:r>
            <a:endParaRPr b="1" sz="2200">
              <a:solidFill>
                <a:schemeClr val="dk1"/>
              </a:solidFill>
            </a:endParaRPr>
          </a:p>
          <a:p>
            <a:pPr indent="-368300" lvl="0" marL="457200" marR="0" rtl="0" algn="l">
              <a:lnSpc>
                <a:spcPct val="120000"/>
              </a:lnSpc>
              <a:spcBef>
                <a:spcPts val="0"/>
              </a:spcBef>
              <a:spcAft>
                <a:spcPts val="0"/>
              </a:spcAft>
              <a:buClr>
                <a:schemeClr val="dk1"/>
              </a:buClr>
              <a:buSzPts val="2200"/>
              <a:buChar char="-"/>
            </a:pPr>
            <a:r>
              <a:rPr lang="en-US" sz="2200">
                <a:solidFill>
                  <a:schemeClr val="dk1"/>
                </a:solidFill>
              </a:rPr>
              <a:t>How to use this </a:t>
            </a:r>
            <a:r>
              <a:rPr lang="en-US" sz="2200">
                <a:solidFill>
                  <a:schemeClr val="dk1"/>
                </a:solidFill>
              </a:rPr>
              <a:t>methodology</a:t>
            </a:r>
            <a:r>
              <a:rPr lang="en-US" sz="2200">
                <a:solidFill>
                  <a:schemeClr val="dk1"/>
                </a:solidFill>
              </a:rPr>
              <a:t> for ET in other communities</a:t>
            </a:r>
            <a:endParaRPr sz="2200">
              <a:solidFill>
                <a:schemeClr val="dk1"/>
              </a:solidFill>
            </a:endParaRPr>
          </a:p>
          <a:p>
            <a:pPr indent="0" lvl="0" marL="0" marR="0" rtl="0" algn="l">
              <a:lnSpc>
                <a:spcPct val="120000"/>
              </a:lnSpc>
              <a:spcBef>
                <a:spcPts val="0"/>
              </a:spcBef>
              <a:spcAft>
                <a:spcPts val="0"/>
              </a:spcAft>
              <a:buClr>
                <a:srgbClr val="000000"/>
              </a:buClr>
              <a:buSzPts val="2200"/>
              <a:buFont typeface="Arial"/>
              <a:buNone/>
            </a:pPr>
            <a:r>
              <a:t/>
            </a:r>
            <a:endParaRPr b="1" i="0" sz="2200" u="none" cap="none" strike="noStrike">
              <a:solidFill>
                <a:schemeClr val="dk1"/>
              </a:solidFill>
              <a:latin typeface="Arial"/>
              <a:ea typeface="Arial"/>
              <a:cs typeface="Arial"/>
              <a:sym typeface="Arial"/>
            </a:endParaRPr>
          </a:p>
        </p:txBody>
      </p:sp>
      <p:sp>
        <p:nvSpPr>
          <p:cNvPr id="380" name="Google Shape;380;g3712baccf42_0_131"/>
          <p:cNvSpPr txBox="1"/>
          <p:nvPr/>
        </p:nvSpPr>
        <p:spPr>
          <a:xfrm>
            <a:off x="10019400" y="9168525"/>
            <a:ext cx="7821000" cy="4899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ET-PP Annual Meeting 2025 / Barcelona</a:t>
            </a:r>
            <a:endParaRPr b="0" i="0" sz="3200" u="none" cap="none" strike="noStrike">
              <a:solidFill>
                <a:schemeClr val="dk1"/>
              </a:solidFill>
              <a:latin typeface="Calibri"/>
              <a:ea typeface="Calibri"/>
              <a:cs typeface="Calibri"/>
              <a:sym typeface="Calibri"/>
            </a:endParaRPr>
          </a:p>
        </p:txBody>
      </p:sp>
      <p:pic>
        <p:nvPicPr>
          <p:cNvPr id="381" name="Google Shape;381;g3712baccf42_0_131" title="Screenshot 2025-07-23 124624.png"/>
          <p:cNvPicPr preferRelativeResize="0"/>
          <p:nvPr/>
        </p:nvPicPr>
        <p:blipFill rotWithShape="1">
          <a:blip r:embed="rId4">
            <a:alphaModFix/>
          </a:blip>
          <a:srcRect b="0" l="0" r="0" t="0"/>
          <a:stretch/>
        </p:blipFill>
        <p:spPr>
          <a:xfrm>
            <a:off x="11140100" y="976138"/>
            <a:ext cx="6518401" cy="3573260"/>
          </a:xfrm>
          <a:prstGeom prst="rect">
            <a:avLst/>
          </a:prstGeom>
          <a:noFill/>
          <a:ln>
            <a:noFill/>
          </a:ln>
        </p:spPr>
      </p:pic>
      <p:pic>
        <p:nvPicPr>
          <p:cNvPr id="382" name="Google Shape;382;g3712baccf42_0_131" title="Screenshot 2025-07-23 124814.png"/>
          <p:cNvPicPr preferRelativeResize="0"/>
          <p:nvPr/>
        </p:nvPicPr>
        <p:blipFill rotWithShape="1">
          <a:blip r:embed="rId5">
            <a:alphaModFix/>
          </a:blip>
          <a:srcRect b="0" l="0" r="0" t="0"/>
          <a:stretch/>
        </p:blipFill>
        <p:spPr>
          <a:xfrm>
            <a:off x="10985500" y="4714325"/>
            <a:ext cx="6827599" cy="4058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cxnSp>
        <p:nvCxnSpPr>
          <p:cNvPr id="104" name="Google Shape;104;g31cab49dbbb_0_107"/>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105" name="Google Shape;105;g31cab49dbbb_0_107"/>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106" name="Google Shape;106;g31cab49dbbb_0_107"/>
          <p:cNvSpPr txBox="1"/>
          <p:nvPr/>
        </p:nvSpPr>
        <p:spPr>
          <a:xfrm>
            <a:off x="4814750" y="1292100"/>
            <a:ext cx="651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cxnSp>
        <p:nvCxnSpPr>
          <p:cNvPr id="107" name="Google Shape;107;g31cab49dbbb_0_107"/>
          <p:cNvCxnSpPr/>
          <p:nvPr/>
        </p:nvCxnSpPr>
        <p:spPr>
          <a:xfrm>
            <a:off x="457200" y="9816012"/>
            <a:ext cx="17355900" cy="24600"/>
          </a:xfrm>
          <a:prstGeom prst="straightConnector1">
            <a:avLst/>
          </a:prstGeom>
          <a:noFill/>
          <a:ln cap="flat" cmpd="sng" w="9525">
            <a:solidFill>
              <a:srgbClr val="0000CC"/>
            </a:solidFill>
            <a:prstDash val="solid"/>
            <a:miter lim="800000"/>
            <a:headEnd len="sm" w="sm" type="none"/>
            <a:tailEnd len="sm" w="sm" type="none"/>
          </a:ln>
        </p:spPr>
      </p:cxnSp>
      <p:cxnSp>
        <p:nvCxnSpPr>
          <p:cNvPr id="108" name="Google Shape;108;g31cab49dbbb_0_107"/>
          <p:cNvCxnSpPr/>
          <p:nvPr/>
        </p:nvCxnSpPr>
        <p:spPr>
          <a:xfrm>
            <a:off x="457200" y="8998450"/>
            <a:ext cx="17355900" cy="46200"/>
          </a:xfrm>
          <a:prstGeom prst="straightConnector1">
            <a:avLst/>
          </a:prstGeom>
          <a:noFill/>
          <a:ln cap="flat" cmpd="sng" w="9525">
            <a:solidFill>
              <a:srgbClr val="0000CC"/>
            </a:solidFill>
            <a:prstDash val="solid"/>
            <a:miter lim="800000"/>
            <a:headEnd len="sm" w="sm" type="none"/>
            <a:tailEnd len="sm" w="sm" type="none"/>
          </a:ln>
        </p:spPr>
      </p:cxnSp>
      <p:pic>
        <p:nvPicPr>
          <p:cNvPr id="109" name="Google Shape;109;g31cab49dbbb_0_107"/>
          <p:cNvPicPr preferRelativeResize="0"/>
          <p:nvPr/>
        </p:nvPicPr>
        <p:blipFill rotWithShape="1">
          <a:blip r:embed="rId3">
            <a:alphaModFix/>
          </a:blip>
          <a:srcRect b="0" l="0" r="0" t="0"/>
          <a:stretch/>
        </p:blipFill>
        <p:spPr>
          <a:xfrm>
            <a:off x="457200" y="9173883"/>
            <a:ext cx="2625725" cy="489775"/>
          </a:xfrm>
          <a:prstGeom prst="rect">
            <a:avLst/>
          </a:prstGeom>
          <a:noFill/>
          <a:ln>
            <a:noFill/>
          </a:ln>
        </p:spPr>
      </p:pic>
      <p:sp>
        <p:nvSpPr>
          <p:cNvPr id="110" name="Google Shape;110;g31cab49dbbb_0_107"/>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Preparatory Phase </a:t>
            </a:r>
            <a:endParaRPr b="0" i="0" sz="1400" u="none" cap="none" strike="noStrike">
              <a:solidFill>
                <a:srgbClr val="0000CC"/>
              </a:solidFill>
              <a:latin typeface="Arial"/>
              <a:ea typeface="Arial"/>
              <a:cs typeface="Arial"/>
              <a:sym typeface="Arial"/>
            </a:endParaRPr>
          </a:p>
        </p:txBody>
      </p:sp>
      <p:sp>
        <p:nvSpPr>
          <p:cNvPr id="111" name="Google Shape;111;g31cab49dbbb_0_107"/>
          <p:cNvSpPr txBox="1"/>
          <p:nvPr/>
        </p:nvSpPr>
        <p:spPr>
          <a:xfrm>
            <a:off x="1814475" y="2611000"/>
            <a:ext cx="4512900" cy="2656800"/>
          </a:xfrm>
          <a:prstGeom prst="rect">
            <a:avLst/>
          </a:prstGeom>
          <a:noFill/>
          <a:ln>
            <a:noFill/>
          </a:ln>
        </p:spPr>
        <p:txBody>
          <a:bodyPr anchorCtr="0" anchor="t" bIns="45700" lIns="45700" spcFirstLastPara="1" rIns="45700" wrap="square" tIns="45700">
            <a:spAutoFit/>
          </a:bodyPr>
          <a:lstStyle/>
          <a:p>
            <a:pPr indent="0" lvl="0" marL="0" marR="0" rtl="0" algn="l">
              <a:lnSpc>
                <a:spcPct val="115000"/>
              </a:lnSpc>
              <a:spcBef>
                <a:spcPts val="0"/>
              </a:spcBef>
              <a:spcAft>
                <a:spcPts val="0"/>
              </a:spcAft>
              <a:buClr>
                <a:srgbClr val="000000"/>
              </a:buClr>
              <a:buSzPts val="1600"/>
              <a:buFont typeface="Arial"/>
              <a:buNone/>
            </a:pPr>
            <a:r>
              <a:rPr b="1" i="0" lang="en-US" sz="2800" u="none" cap="none" strike="noStrike">
                <a:solidFill>
                  <a:srgbClr val="009999"/>
                </a:solidFill>
                <a:latin typeface="Calibri"/>
                <a:ea typeface="Calibri"/>
                <a:cs typeface="Calibri"/>
                <a:sym typeface="Calibri"/>
              </a:rPr>
              <a:t>DONE (Sept ‘22 - Aug ‘23):</a:t>
            </a:r>
            <a:endParaRPr b="1" i="0" sz="2800" u="none" cap="none" strike="noStrike">
              <a:solidFill>
                <a:srgbClr val="009999"/>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1" i="0" lang="en-US" sz="2400" u="none" cap="none" strike="noStrike">
                <a:solidFill>
                  <a:srgbClr val="000000"/>
                </a:solidFill>
                <a:latin typeface="Calibri"/>
                <a:ea typeface="Calibri"/>
                <a:cs typeface="Calibri"/>
                <a:sym typeface="Calibri"/>
              </a:rPr>
              <a:t>D10.1 (University of Warsaw) </a:t>
            </a:r>
            <a:endParaRPr b="1" i="0" sz="24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0" lang="en-US" sz="2400" u="none" cap="none" strike="noStrike">
                <a:solidFill>
                  <a:srgbClr val="000000"/>
                </a:solidFill>
                <a:latin typeface="Calibri"/>
                <a:ea typeface="Calibri"/>
                <a:cs typeface="Calibri"/>
                <a:sym typeface="Calibri"/>
              </a:rPr>
              <a:t>Initiate strategic media and communications plan (report)</a:t>
            </a:r>
            <a:br>
              <a:rPr b="0" i="0" lang="en-US" sz="2400" u="none" cap="none" strike="noStrike">
                <a:solidFill>
                  <a:srgbClr val="000000"/>
                </a:solidFill>
                <a:latin typeface="Calibri"/>
                <a:ea typeface="Calibri"/>
                <a:cs typeface="Calibri"/>
                <a:sym typeface="Calibri"/>
              </a:rPr>
            </a:br>
            <a:r>
              <a:rPr b="1" i="0" lang="en-US" sz="2400" u="none" cap="none" strike="noStrike">
                <a:solidFill>
                  <a:srgbClr val="000000"/>
                </a:solidFill>
                <a:latin typeface="Calibri"/>
                <a:ea typeface="Calibri"/>
                <a:cs typeface="Calibri"/>
                <a:sym typeface="Calibri"/>
              </a:rPr>
              <a:t>M10.1 (University of Warsaw) </a:t>
            </a:r>
            <a:endParaRPr b="1" i="0" sz="24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rPr b="0" i="0" lang="en-US" sz="2400" u="none" cap="none" strike="noStrike">
                <a:solidFill>
                  <a:srgbClr val="000000"/>
                </a:solidFill>
                <a:latin typeface="Calibri"/>
                <a:ea typeface="Calibri"/>
                <a:cs typeface="Calibri"/>
                <a:sym typeface="Calibri"/>
              </a:rPr>
              <a:t>Appointing comm/outreach officer</a:t>
            </a:r>
            <a:endParaRPr b="0" i="0" sz="2500" u="none" cap="none" strike="noStrike">
              <a:solidFill>
                <a:srgbClr val="000000"/>
              </a:solidFill>
              <a:latin typeface="Calibri"/>
              <a:ea typeface="Calibri"/>
              <a:cs typeface="Calibri"/>
              <a:sym typeface="Calibri"/>
            </a:endParaRPr>
          </a:p>
        </p:txBody>
      </p:sp>
      <p:sp>
        <p:nvSpPr>
          <p:cNvPr id="112" name="Google Shape;112;g31cab49dbbb_0_107"/>
          <p:cNvSpPr txBox="1"/>
          <p:nvPr/>
        </p:nvSpPr>
        <p:spPr>
          <a:xfrm>
            <a:off x="457200" y="1289925"/>
            <a:ext cx="9813900" cy="73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400"/>
              <a:buFont typeface="Calibri"/>
              <a:buNone/>
            </a:pPr>
            <a:r>
              <a:rPr b="1" i="0" lang="en-US" sz="4000" u="none" cap="none" strike="noStrike">
                <a:solidFill>
                  <a:srgbClr val="0000CC"/>
                </a:solidFill>
                <a:latin typeface="Arial"/>
                <a:ea typeface="Arial"/>
                <a:cs typeface="Arial"/>
                <a:sym typeface="Arial"/>
              </a:rPr>
              <a:t>WP10: Deliverables and Milestones</a:t>
            </a:r>
            <a:endParaRPr b="0" i="0" sz="3100" u="none" cap="none" strike="noStrike">
              <a:solidFill>
                <a:srgbClr val="0000CC"/>
              </a:solidFill>
              <a:latin typeface="Arial"/>
              <a:ea typeface="Arial"/>
              <a:cs typeface="Arial"/>
              <a:sym typeface="Arial"/>
            </a:endParaRPr>
          </a:p>
        </p:txBody>
      </p:sp>
      <p:sp>
        <p:nvSpPr>
          <p:cNvPr id="113" name="Google Shape;113;g31cab49dbbb_0_107"/>
          <p:cNvSpPr txBox="1"/>
          <p:nvPr/>
        </p:nvSpPr>
        <p:spPr>
          <a:xfrm>
            <a:off x="6976300" y="4538725"/>
            <a:ext cx="5562600" cy="3081600"/>
          </a:xfrm>
          <a:prstGeom prst="rect">
            <a:avLst/>
          </a:prstGeom>
          <a:noFill/>
          <a:ln>
            <a:noFill/>
          </a:ln>
        </p:spPr>
        <p:txBody>
          <a:bodyPr anchorCtr="0" anchor="t" bIns="45700" lIns="45700" spcFirstLastPara="1" rIns="45700" wrap="square" tIns="45700">
            <a:spAutoFit/>
          </a:bodyPr>
          <a:lstStyle/>
          <a:p>
            <a:pPr indent="0" lvl="0" marL="0" marR="0" rtl="0" algn="l">
              <a:lnSpc>
                <a:spcPct val="115000"/>
              </a:lnSpc>
              <a:spcBef>
                <a:spcPts val="0"/>
              </a:spcBef>
              <a:spcAft>
                <a:spcPts val="0"/>
              </a:spcAft>
              <a:buClr>
                <a:srgbClr val="000000"/>
              </a:buClr>
              <a:buSzPts val="1600"/>
              <a:buFont typeface="Arial"/>
              <a:buNone/>
            </a:pPr>
            <a:r>
              <a:rPr b="1" i="0" lang="en-US" sz="2800" u="none" cap="none" strike="noStrike">
                <a:solidFill>
                  <a:srgbClr val="009999"/>
                </a:solidFill>
                <a:latin typeface="Calibri"/>
                <a:ea typeface="Calibri"/>
                <a:cs typeface="Calibri"/>
                <a:sym typeface="Calibri"/>
              </a:rPr>
              <a:t>DONE (Sept ‘23 - Feb ‘25): </a:t>
            </a:r>
            <a:endParaRPr b="1" i="0" sz="2800" u="none" cap="none" strike="noStrike">
              <a:solidFill>
                <a:srgbClr val="009999"/>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1" i="0" lang="en-US" sz="2400" u="none" cap="none" strike="noStrike">
                <a:solidFill>
                  <a:schemeClr val="dk1"/>
                </a:solidFill>
                <a:latin typeface="Calibri"/>
                <a:ea typeface="Calibri"/>
                <a:cs typeface="Calibri"/>
                <a:sym typeface="Calibri"/>
              </a:rPr>
              <a:t>D10.2 (EGO) 24M: </a:t>
            </a:r>
            <a:r>
              <a:rPr b="0" i="0" lang="en-US" sz="2400" u="none" cap="none" strike="noStrike">
                <a:solidFill>
                  <a:schemeClr val="dk1"/>
                </a:solidFill>
                <a:latin typeface="Calibri"/>
                <a:ea typeface="Calibri"/>
                <a:cs typeface="Calibri"/>
                <a:sym typeface="Calibri"/>
              </a:rPr>
              <a:t>Launch consortium website and social media accounts </a:t>
            </a:r>
            <a:endParaRPr b="0" i="0" sz="24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1" i="0" lang="en-US" sz="2400" u="none" cap="none" strike="noStrike">
                <a:solidFill>
                  <a:srgbClr val="0000CC"/>
                </a:solidFill>
                <a:latin typeface="Calibri"/>
                <a:ea typeface="Calibri"/>
                <a:cs typeface="Calibri"/>
                <a:sym typeface="Calibri"/>
              </a:rPr>
              <a:t>D10.3 (Nikhef) 24M: </a:t>
            </a:r>
            <a:r>
              <a:rPr b="0" i="0" lang="en-US" sz="2400" u="none" cap="none" strike="noStrike">
                <a:solidFill>
                  <a:srgbClr val="0000CC"/>
                </a:solidFill>
                <a:latin typeface="Calibri"/>
                <a:ea typeface="Calibri"/>
                <a:cs typeface="Calibri"/>
                <a:sym typeface="Calibri"/>
              </a:rPr>
              <a:t>Formulate strategic media and communications plan </a:t>
            </a:r>
            <a:endParaRPr b="0" i="0" sz="2400" u="none" cap="none" strike="noStrike">
              <a:solidFill>
                <a:srgbClr val="0000CC"/>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1" i="0" lang="en-US" sz="2400" u="none" cap="none" strike="noStrike">
                <a:solidFill>
                  <a:schemeClr val="dk1"/>
                </a:solidFill>
                <a:latin typeface="Calibri"/>
                <a:ea typeface="Calibri"/>
                <a:cs typeface="Calibri"/>
                <a:sym typeface="Calibri"/>
              </a:rPr>
              <a:t>M21 (EGO) 24M: </a:t>
            </a:r>
            <a:r>
              <a:rPr b="0" i="0" lang="en-US" sz="2400" u="none" cap="none" strike="noStrike">
                <a:solidFill>
                  <a:schemeClr val="dk1"/>
                </a:solidFill>
                <a:latin typeface="Calibri"/>
                <a:ea typeface="Calibri"/>
                <a:cs typeface="Calibri"/>
                <a:sym typeface="Calibri"/>
              </a:rPr>
              <a:t>ET Consortium website and social media launched</a:t>
            </a:r>
            <a:endParaRPr b="0" i="0" sz="2500" u="none" cap="none" strike="noStrike">
              <a:solidFill>
                <a:schemeClr val="dk1"/>
              </a:solidFill>
              <a:latin typeface="Calibri"/>
              <a:ea typeface="Calibri"/>
              <a:cs typeface="Calibri"/>
              <a:sym typeface="Calibri"/>
            </a:endParaRPr>
          </a:p>
        </p:txBody>
      </p:sp>
      <p:pic>
        <p:nvPicPr>
          <p:cNvPr id="114" name="Google Shape;114;g31cab49dbbb_0_107"/>
          <p:cNvPicPr preferRelativeResize="0"/>
          <p:nvPr/>
        </p:nvPicPr>
        <p:blipFill rotWithShape="1">
          <a:blip r:embed="rId4">
            <a:alphaModFix/>
          </a:blip>
          <a:srcRect b="0" l="0" r="0" t="0"/>
          <a:stretch/>
        </p:blipFill>
        <p:spPr>
          <a:xfrm>
            <a:off x="2923470" y="6088532"/>
            <a:ext cx="1590533" cy="1744806"/>
          </a:xfrm>
          <a:prstGeom prst="rect">
            <a:avLst/>
          </a:prstGeom>
          <a:noFill/>
          <a:ln>
            <a:noFill/>
          </a:ln>
        </p:spPr>
      </p:pic>
      <p:sp>
        <p:nvSpPr>
          <p:cNvPr id="115" name="Google Shape;115;g31cab49dbbb_0_107"/>
          <p:cNvSpPr txBox="1"/>
          <p:nvPr/>
        </p:nvSpPr>
        <p:spPr>
          <a:xfrm>
            <a:off x="12792750" y="2585300"/>
            <a:ext cx="4925700" cy="4167600"/>
          </a:xfrm>
          <a:prstGeom prst="rect">
            <a:avLst/>
          </a:prstGeom>
          <a:noFill/>
          <a:ln>
            <a:noFill/>
          </a:ln>
        </p:spPr>
        <p:txBody>
          <a:bodyPr anchorCtr="0" anchor="t" bIns="45700" lIns="45700" spcFirstLastPara="1" rIns="45700" wrap="square" tIns="45700">
            <a:spAutoFit/>
          </a:bodyPr>
          <a:lstStyle/>
          <a:p>
            <a:pPr indent="0" lvl="0" marL="0" marR="0" rtl="0" algn="l">
              <a:lnSpc>
                <a:spcPct val="115000"/>
              </a:lnSpc>
              <a:spcBef>
                <a:spcPts val="0"/>
              </a:spcBef>
              <a:spcAft>
                <a:spcPts val="0"/>
              </a:spcAft>
              <a:buClr>
                <a:srgbClr val="000000"/>
              </a:buClr>
              <a:buSzPts val="1600"/>
              <a:buFont typeface="Arial"/>
              <a:buNone/>
            </a:pPr>
            <a:r>
              <a:rPr b="1" i="0" lang="en-US" sz="2900" u="none" cap="none" strike="noStrike">
                <a:solidFill>
                  <a:srgbClr val="0000CC"/>
                </a:solidFill>
                <a:latin typeface="Calibri"/>
                <a:ea typeface="Calibri"/>
                <a:cs typeface="Calibri"/>
                <a:sym typeface="Calibri"/>
              </a:rPr>
              <a:t>NEXT (March ‘25 - Aug ‘26): </a:t>
            </a:r>
            <a:endParaRPr b="1" i="0" sz="2900" u="none" cap="none" strike="noStrike">
              <a:solidFill>
                <a:srgbClr val="0000CC"/>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0" lang="en-US" sz="2600" u="none" cap="none" strike="noStrike">
                <a:solidFill>
                  <a:srgbClr val="0000CC"/>
                </a:solidFill>
                <a:latin typeface="Calibri"/>
                <a:ea typeface="Calibri"/>
                <a:cs typeface="Calibri"/>
                <a:sym typeface="Calibri"/>
              </a:rPr>
              <a:t>D10.4 (IFAE) 36M: Complete bank of graphics and multimedia resources</a:t>
            </a:r>
            <a:endParaRPr b="0" i="0" sz="2600" u="none" cap="none" strike="noStrike">
              <a:solidFill>
                <a:srgbClr val="0000CC"/>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rPr b="0" i="0" lang="en-US" sz="2600" u="none" cap="none" strike="noStrike">
                <a:solidFill>
                  <a:srgbClr val="0000CC"/>
                </a:solidFill>
                <a:latin typeface="Calibri"/>
                <a:ea typeface="Calibri"/>
                <a:cs typeface="Calibri"/>
                <a:sym typeface="Calibri"/>
              </a:rPr>
              <a:t>D10.5 (UKRI) 44M: Launch ECR mentorship and training programme</a:t>
            </a:r>
            <a:endParaRPr b="0" i="0" sz="2600" u="none" cap="none" strike="noStrike">
              <a:solidFill>
                <a:srgbClr val="0000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US" sz="2600" u="none" cap="none" strike="noStrike">
                <a:solidFill>
                  <a:srgbClr val="0000CC"/>
                </a:solidFill>
                <a:latin typeface="Calibri"/>
                <a:ea typeface="Calibri"/>
                <a:cs typeface="Calibri"/>
                <a:sym typeface="Calibri"/>
              </a:rPr>
              <a:t>M22 (UW) 44M: Mentorship and Training programme established </a:t>
            </a:r>
            <a:endParaRPr b="0" i="0" sz="2800" u="none" cap="none" strike="noStrike">
              <a:solidFill>
                <a:srgbClr val="0000CC"/>
              </a:solidFill>
              <a:latin typeface="Calibri"/>
              <a:ea typeface="Calibri"/>
              <a:cs typeface="Calibri"/>
              <a:sym typeface="Calibri"/>
            </a:endParaRPr>
          </a:p>
        </p:txBody>
      </p:sp>
      <p:pic>
        <p:nvPicPr>
          <p:cNvPr id="116" name="Google Shape;116;g31cab49dbbb_0_107"/>
          <p:cNvPicPr preferRelativeResize="0"/>
          <p:nvPr/>
        </p:nvPicPr>
        <p:blipFill rotWithShape="1">
          <a:blip r:embed="rId5">
            <a:alphaModFix/>
          </a:blip>
          <a:srcRect b="0" l="0" r="0" t="0"/>
          <a:stretch/>
        </p:blipFill>
        <p:spPr>
          <a:xfrm>
            <a:off x="14592388" y="7020925"/>
            <a:ext cx="1716385" cy="1393750"/>
          </a:xfrm>
          <a:prstGeom prst="rect">
            <a:avLst/>
          </a:prstGeom>
          <a:noFill/>
          <a:ln>
            <a:noFill/>
          </a:ln>
        </p:spPr>
      </p:pic>
      <p:sp>
        <p:nvSpPr>
          <p:cNvPr id="117" name="Google Shape;117;g31cab49dbbb_0_107"/>
          <p:cNvSpPr txBox="1"/>
          <p:nvPr/>
        </p:nvSpPr>
        <p:spPr>
          <a:xfrm>
            <a:off x="12698112" y="443463"/>
            <a:ext cx="5115000" cy="2640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InfraDev Annual Meeting — 22-24.07.2025</a:t>
            </a:r>
            <a:endParaRPr b="0" i="0" sz="1700" u="none" cap="none" strike="noStrike">
              <a:solidFill>
                <a:srgbClr val="0000CC"/>
              </a:solidFill>
              <a:latin typeface="Schibsted Grotesk"/>
              <a:ea typeface="Schibsted Grotesk"/>
              <a:cs typeface="Schibsted Grotesk"/>
              <a:sym typeface="Schibsted Grotesk"/>
            </a:endParaRPr>
          </a:p>
        </p:txBody>
      </p:sp>
      <p:pic>
        <p:nvPicPr>
          <p:cNvPr id="118" name="Google Shape;118;g31cab49dbbb_0_107"/>
          <p:cNvPicPr preferRelativeResize="0"/>
          <p:nvPr/>
        </p:nvPicPr>
        <p:blipFill rotWithShape="1">
          <a:blip r:embed="rId4">
            <a:alphaModFix/>
          </a:blip>
          <a:srcRect b="0" l="0" r="0" t="0"/>
          <a:stretch/>
        </p:blipFill>
        <p:spPr>
          <a:xfrm>
            <a:off x="7455120" y="2578807"/>
            <a:ext cx="1590533" cy="1744806"/>
          </a:xfrm>
          <a:prstGeom prst="rect">
            <a:avLst/>
          </a:prstGeom>
          <a:noFill/>
          <a:ln>
            <a:noFill/>
          </a:ln>
        </p:spPr>
      </p:pic>
      <p:pic>
        <p:nvPicPr>
          <p:cNvPr id="119" name="Google Shape;119;g31cab49dbbb_0_107"/>
          <p:cNvPicPr preferRelativeResize="0"/>
          <p:nvPr/>
        </p:nvPicPr>
        <p:blipFill rotWithShape="1">
          <a:blip r:embed="rId5">
            <a:alphaModFix/>
          </a:blip>
          <a:srcRect b="0" l="0" r="0" t="0"/>
          <a:stretch/>
        </p:blipFill>
        <p:spPr>
          <a:xfrm>
            <a:off x="9298838" y="2891700"/>
            <a:ext cx="1716385" cy="1393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CC"/>
        </a:solidFill>
      </p:bgPr>
    </p:bg>
    <p:spTree>
      <p:nvGrpSpPr>
        <p:cNvPr id="386" name="Shape 386"/>
        <p:cNvGrpSpPr/>
        <p:nvPr/>
      </p:nvGrpSpPr>
      <p:grpSpPr>
        <a:xfrm>
          <a:off x="0" y="0"/>
          <a:ext cx="0" cy="0"/>
          <a:chOff x="0" y="0"/>
          <a:chExt cx="0" cy="0"/>
        </a:xfrm>
      </p:grpSpPr>
      <p:sp>
        <p:nvSpPr>
          <p:cNvPr id="387" name="Google Shape;387;g3712baccf42_0_14"/>
          <p:cNvSpPr txBox="1"/>
          <p:nvPr/>
        </p:nvSpPr>
        <p:spPr>
          <a:xfrm>
            <a:off x="662965" y="4034235"/>
            <a:ext cx="9555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p:txBody>
      </p:sp>
      <p:grpSp>
        <p:nvGrpSpPr>
          <p:cNvPr id="388" name="Google Shape;388;g3712baccf42_0_14"/>
          <p:cNvGrpSpPr/>
          <p:nvPr/>
        </p:nvGrpSpPr>
        <p:grpSpPr>
          <a:xfrm>
            <a:off x="2919150" y="3173300"/>
            <a:ext cx="12626325" cy="3940425"/>
            <a:chOff x="-4047469" y="-1368424"/>
            <a:chExt cx="16835100" cy="5253900"/>
          </a:xfrm>
        </p:grpSpPr>
        <p:sp>
          <p:nvSpPr>
            <p:cNvPr id="389" name="Google Shape;389;g3712baccf42_0_14"/>
            <p:cNvSpPr txBox="1"/>
            <p:nvPr/>
          </p:nvSpPr>
          <p:spPr>
            <a:xfrm>
              <a:off x="-4047469" y="-1368424"/>
              <a:ext cx="16835100" cy="5253900"/>
            </a:xfrm>
            <a:prstGeom prst="rect">
              <a:avLst/>
            </a:prstGeom>
            <a:noFill/>
            <a:ln>
              <a:noFill/>
            </a:ln>
          </p:spPr>
          <p:txBody>
            <a:bodyPr anchorCtr="0" anchor="t" bIns="0" lIns="0" spcFirstLastPara="1" rIns="0" wrap="square" tIns="0">
              <a:spAutoFit/>
            </a:bodyPr>
            <a:lstStyle/>
            <a:p>
              <a:pPr indent="0" lvl="0" marL="457200" marR="0" rtl="0" algn="ctr">
                <a:lnSpc>
                  <a:spcPct val="110000"/>
                </a:lnSpc>
                <a:spcBef>
                  <a:spcPts val="0"/>
                </a:spcBef>
                <a:spcAft>
                  <a:spcPts val="0"/>
                </a:spcAft>
                <a:buNone/>
              </a:pPr>
              <a:r>
                <a:rPr lang="en-US" sz="8000">
                  <a:solidFill>
                    <a:schemeClr val="lt1"/>
                  </a:solidFill>
                </a:rPr>
                <a:t>4</a:t>
              </a:r>
              <a:r>
                <a:rPr lang="en-US" sz="8000">
                  <a:solidFill>
                    <a:schemeClr val="lt1"/>
                  </a:solidFill>
                </a:rPr>
                <a:t>.</a:t>
              </a:r>
              <a:r>
                <a:rPr lang="en-US" sz="8000">
                  <a:solidFill>
                    <a:schemeClr val="lt1"/>
                  </a:solidFill>
                </a:rPr>
                <a:t> Launch ECR mentorship and training programme</a:t>
              </a:r>
              <a:endParaRPr sz="8000">
                <a:solidFill>
                  <a:schemeClr val="lt1"/>
                </a:solidFill>
              </a:endParaRPr>
            </a:p>
          </p:txBody>
        </p:sp>
        <p:sp>
          <p:nvSpPr>
            <p:cNvPr id="390" name="Google Shape;390;g3712baccf42_0_14"/>
            <p:cNvSpPr txBox="1"/>
            <p:nvPr/>
          </p:nvSpPr>
          <p:spPr>
            <a:xfrm>
              <a:off x="0" y="1885582"/>
              <a:ext cx="6903000" cy="369300"/>
            </a:xfrm>
            <a:prstGeom prst="rect">
              <a:avLst/>
            </a:prstGeom>
            <a:noFill/>
            <a:ln>
              <a:noFill/>
            </a:ln>
          </p:spPr>
          <p:txBody>
            <a:bodyPr anchorCtr="0" anchor="t" bIns="0" lIns="0" spcFirstLastPara="1" rIns="0" wrap="square" tIns="0">
              <a:spAutoFit/>
            </a:bodyPr>
            <a:lstStyle/>
            <a:p>
              <a:pPr indent="0" lvl="0" marL="0" marR="0" rtl="0" algn="ctr">
                <a:lnSpc>
                  <a:spcPct val="21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37127ba3755_0_0"/>
          <p:cNvSpPr txBox="1"/>
          <p:nvPr/>
        </p:nvSpPr>
        <p:spPr>
          <a:xfrm>
            <a:off x="4814750" y="1292100"/>
            <a:ext cx="651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cxnSp>
        <p:nvCxnSpPr>
          <p:cNvPr id="396" name="Google Shape;396;g37127ba3755_0_0"/>
          <p:cNvCxnSpPr/>
          <p:nvPr/>
        </p:nvCxnSpPr>
        <p:spPr>
          <a:xfrm>
            <a:off x="457200" y="9816012"/>
            <a:ext cx="17223300" cy="24600"/>
          </a:xfrm>
          <a:prstGeom prst="straightConnector1">
            <a:avLst/>
          </a:prstGeom>
          <a:noFill/>
          <a:ln cap="flat" cmpd="sng" w="9525">
            <a:solidFill>
              <a:srgbClr val="0000CC"/>
            </a:solidFill>
            <a:prstDash val="solid"/>
            <a:miter lim="800000"/>
            <a:headEnd len="sm" w="sm" type="none"/>
            <a:tailEnd len="sm" w="sm" type="none"/>
          </a:ln>
        </p:spPr>
      </p:cxnSp>
      <p:cxnSp>
        <p:nvCxnSpPr>
          <p:cNvPr id="397" name="Google Shape;397;g37127ba3755_0_0"/>
          <p:cNvCxnSpPr/>
          <p:nvPr/>
        </p:nvCxnSpPr>
        <p:spPr>
          <a:xfrm>
            <a:off x="457200" y="8998450"/>
            <a:ext cx="17243400" cy="64500"/>
          </a:xfrm>
          <a:prstGeom prst="straightConnector1">
            <a:avLst/>
          </a:prstGeom>
          <a:noFill/>
          <a:ln cap="flat" cmpd="sng" w="9525">
            <a:solidFill>
              <a:srgbClr val="0000CC"/>
            </a:solidFill>
            <a:prstDash val="solid"/>
            <a:miter lim="800000"/>
            <a:headEnd len="sm" w="sm" type="none"/>
            <a:tailEnd len="sm" w="sm" type="none"/>
          </a:ln>
        </p:spPr>
      </p:cxnSp>
      <p:pic>
        <p:nvPicPr>
          <p:cNvPr id="398" name="Google Shape;398;g37127ba3755_0_0"/>
          <p:cNvPicPr preferRelativeResize="0"/>
          <p:nvPr/>
        </p:nvPicPr>
        <p:blipFill rotWithShape="1">
          <a:blip r:embed="rId3">
            <a:alphaModFix/>
          </a:blip>
          <a:srcRect b="0" l="0" r="0" t="0"/>
          <a:stretch/>
        </p:blipFill>
        <p:spPr>
          <a:xfrm>
            <a:off x="457200" y="9173883"/>
            <a:ext cx="2625725" cy="489775"/>
          </a:xfrm>
          <a:prstGeom prst="rect">
            <a:avLst/>
          </a:prstGeom>
          <a:noFill/>
          <a:ln>
            <a:noFill/>
          </a:ln>
        </p:spPr>
      </p:pic>
      <p:sp>
        <p:nvSpPr>
          <p:cNvPr id="399" name="Google Shape;399;g37127ba3755_0_0"/>
          <p:cNvSpPr txBox="1"/>
          <p:nvPr/>
        </p:nvSpPr>
        <p:spPr>
          <a:xfrm>
            <a:off x="457200" y="1289925"/>
            <a:ext cx="13608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400"/>
              <a:buFont typeface="Calibri"/>
              <a:buNone/>
            </a:pPr>
            <a:r>
              <a:rPr b="1" i="0" lang="en-US" sz="4000" u="none" cap="none" strike="noStrike">
                <a:solidFill>
                  <a:srgbClr val="0000CC"/>
                </a:solidFill>
                <a:latin typeface="Arial"/>
                <a:ea typeface="Arial"/>
                <a:cs typeface="Arial"/>
                <a:sym typeface="Arial"/>
              </a:rPr>
              <a:t>D10.5: </a:t>
            </a:r>
            <a:r>
              <a:rPr b="1" i="0" lang="en-US" sz="4000" u="none" cap="none" strike="noStrike">
                <a:solidFill>
                  <a:srgbClr val="0000CC"/>
                </a:solidFill>
                <a:highlight>
                  <a:srgbClr val="FFFFFF"/>
                </a:highlight>
                <a:latin typeface="Arial"/>
                <a:ea typeface="Arial"/>
                <a:cs typeface="Arial"/>
                <a:sym typeface="Arial"/>
              </a:rPr>
              <a:t>Launch ECR mentorship and training programme: </a:t>
            </a:r>
            <a:r>
              <a:rPr b="1" i="0" lang="en-US" sz="4000" u="none" cap="none" strike="noStrike">
                <a:solidFill>
                  <a:schemeClr val="dk1"/>
                </a:solidFill>
                <a:highlight>
                  <a:srgbClr val="FFFFFF"/>
                </a:highlight>
                <a:latin typeface="Arial"/>
                <a:ea typeface="Arial"/>
                <a:cs typeface="Arial"/>
                <a:sym typeface="Arial"/>
              </a:rPr>
              <a:t>status and next steps</a:t>
            </a:r>
            <a:r>
              <a:rPr b="1" i="0" lang="en-US" sz="4000" u="none" cap="none" strike="noStrike">
                <a:solidFill>
                  <a:srgbClr val="0000CC"/>
                </a:solidFill>
                <a:highlight>
                  <a:srgbClr val="FFFFFF"/>
                </a:highlight>
                <a:latin typeface="Arial"/>
                <a:ea typeface="Arial"/>
                <a:cs typeface="Arial"/>
                <a:sym typeface="Arial"/>
              </a:rPr>
              <a:t> </a:t>
            </a:r>
            <a:r>
              <a:rPr b="1" i="0" lang="en-US" sz="4000" u="none" cap="none" strike="noStrike">
                <a:solidFill>
                  <a:schemeClr val="dk1"/>
                </a:solidFill>
                <a:highlight>
                  <a:srgbClr val="FFFFFF"/>
                </a:highlight>
                <a:latin typeface="Arial"/>
                <a:ea typeface="Arial"/>
                <a:cs typeface="Arial"/>
                <a:sym typeface="Arial"/>
              </a:rPr>
              <a:t>(UKRI, 44M)</a:t>
            </a:r>
            <a:endParaRPr b="1" i="0" sz="4000" u="none" cap="none" strike="noStrike">
              <a:solidFill>
                <a:schemeClr val="dk1"/>
              </a:solidFill>
              <a:latin typeface="Arial"/>
              <a:ea typeface="Arial"/>
              <a:cs typeface="Arial"/>
              <a:sym typeface="Arial"/>
            </a:endParaRPr>
          </a:p>
        </p:txBody>
      </p:sp>
      <p:sp>
        <p:nvSpPr>
          <p:cNvPr id="400" name="Google Shape;400;g37127ba3755_0_0"/>
          <p:cNvSpPr txBox="1"/>
          <p:nvPr/>
        </p:nvSpPr>
        <p:spPr>
          <a:xfrm>
            <a:off x="616525" y="2599025"/>
            <a:ext cx="10964400" cy="5779200"/>
          </a:xfrm>
          <a:prstGeom prst="rect">
            <a:avLst/>
          </a:prstGeom>
          <a:noFill/>
          <a:ln>
            <a:noFill/>
          </a:ln>
        </p:spPr>
        <p:txBody>
          <a:bodyPr anchorCtr="0" anchor="t" bIns="45700" lIns="45700" spcFirstLastPara="1" rIns="45700" wrap="square" tIns="45700">
            <a:spAutoFit/>
          </a:bodyPr>
          <a:lstStyle/>
          <a:p>
            <a:pPr indent="0" lvl="0" marL="0" marR="0" rtl="0" algn="l">
              <a:lnSpc>
                <a:spcPct val="114000"/>
              </a:lnSpc>
              <a:spcBef>
                <a:spcPts val="0"/>
              </a:spcBef>
              <a:spcAft>
                <a:spcPts val="0"/>
              </a:spcAft>
              <a:buClr>
                <a:schemeClr val="dk1"/>
              </a:buClr>
              <a:buSzPts val="1600"/>
              <a:buFont typeface="Arial"/>
              <a:buNone/>
            </a:pPr>
            <a:r>
              <a:t/>
            </a:r>
            <a:endParaRPr b="0" i="0" sz="2500" u="none" cap="none" strike="noStrike">
              <a:solidFill>
                <a:schemeClr val="dk1"/>
              </a:solidFill>
              <a:latin typeface="Calibri"/>
              <a:ea typeface="Calibri"/>
              <a:cs typeface="Calibri"/>
              <a:sym typeface="Calibri"/>
            </a:endParaRPr>
          </a:p>
          <a:p>
            <a:pPr indent="0" lvl="0" marL="0" marR="0" rtl="0" algn="l">
              <a:lnSpc>
                <a:spcPct val="114000"/>
              </a:lnSpc>
              <a:spcBef>
                <a:spcPts val="0"/>
              </a:spcBef>
              <a:spcAft>
                <a:spcPts val="0"/>
              </a:spcAft>
              <a:buClr>
                <a:schemeClr val="dk1"/>
              </a:buClr>
              <a:buSzPts val="2000"/>
              <a:buFont typeface="Arial"/>
              <a:buNone/>
            </a:pPr>
            <a:r>
              <a:rPr b="1" i="0" lang="en-US" sz="2900" u="none" cap="none" strike="noStrike">
                <a:solidFill>
                  <a:schemeClr val="dk1"/>
                </a:solidFill>
                <a:latin typeface="Calibri"/>
                <a:ea typeface="Calibri"/>
                <a:cs typeface="Calibri"/>
                <a:sym typeface="Calibri"/>
              </a:rPr>
              <a:t>Mentorship and training programme (MTP)</a:t>
            </a:r>
            <a:endParaRPr b="0" i="0" sz="2900" u="none" cap="none" strike="noStrike">
              <a:solidFill>
                <a:schemeClr val="dk1"/>
              </a:solidFill>
              <a:latin typeface="Calibri"/>
              <a:ea typeface="Calibri"/>
              <a:cs typeface="Calibri"/>
              <a:sym typeface="Calibri"/>
            </a:endParaRPr>
          </a:p>
          <a:p>
            <a:pPr indent="-412750" lvl="1" marL="914400" marR="0" rtl="0" algn="l">
              <a:lnSpc>
                <a:spcPct val="115000"/>
              </a:lnSpc>
              <a:spcBef>
                <a:spcPts val="900"/>
              </a:spcBef>
              <a:spcAft>
                <a:spcPts val="0"/>
              </a:spcAft>
              <a:buClr>
                <a:schemeClr val="dk1"/>
              </a:buClr>
              <a:buSzPts val="2900"/>
              <a:buFont typeface="Calibri"/>
              <a:buChar char="•"/>
            </a:pPr>
            <a:r>
              <a:rPr b="0" i="0" lang="en-US" sz="2000" u="none" cap="none" strike="noStrike">
                <a:solidFill>
                  <a:schemeClr val="dk1"/>
                </a:solidFill>
                <a:latin typeface="Arial"/>
                <a:ea typeface="Arial"/>
                <a:cs typeface="Arial"/>
                <a:sym typeface="Arial"/>
              </a:rPr>
              <a:t>A dedicated group of six members meets bi-weekly.</a:t>
            </a:r>
            <a:endParaRPr b="0" i="0" sz="2000" u="none" cap="none" strike="noStrike">
              <a:solidFill>
                <a:schemeClr val="dk1"/>
              </a:solidFill>
              <a:latin typeface="Arial"/>
              <a:ea typeface="Arial"/>
              <a:cs typeface="Arial"/>
              <a:sym typeface="Arial"/>
            </a:endParaRPr>
          </a:p>
          <a:p>
            <a:pPr indent="-412750" lvl="1" marL="914400" marR="0" rtl="0" algn="l">
              <a:lnSpc>
                <a:spcPct val="115000"/>
              </a:lnSpc>
              <a:spcBef>
                <a:spcPts val="0"/>
              </a:spcBef>
              <a:spcAft>
                <a:spcPts val="0"/>
              </a:spcAft>
              <a:buClr>
                <a:schemeClr val="dk1"/>
              </a:buClr>
              <a:buSzPts val="2900"/>
              <a:buFont typeface="Calibri"/>
              <a:buChar char="•"/>
            </a:pPr>
            <a:r>
              <a:rPr b="0" i="0" lang="en-US" sz="2000" u="none" cap="none" strike="noStrike">
                <a:solidFill>
                  <a:schemeClr val="dk1"/>
                </a:solidFill>
                <a:latin typeface="Arial"/>
                <a:ea typeface="Arial"/>
                <a:cs typeface="Arial"/>
                <a:sym typeface="Arial"/>
              </a:rPr>
              <a:t>Information on similar MTPs is currently being collected, including those from </a:t>
            </a:r>
            <a:r>
              <a:rPr b="1" i="0" lang="en-US" sz="2000" u="none" cap="none" strike="noStrike">
                <a:solidFill>
                  <a:schemeClr val="dk1"/>
                </a:solidFill>
                <a:latin typeface="Arial"/>
                <a:ea typeface="Arial"/>
                <a:cs typeface="Arial"/>
                <a:sym typeface="Arial"/>
              </a:rPr>
              <a:t>LISA (LECS)</a:t>
            </a:r>
            <a:r>
              <a:rPr b="0" i="0" lang="en-US" sz="2000" u="none" cap="none" strike="noStrike">
                <a:solidFill>
                  <a:schemeClr val="dk1"/>
                </a:solidFill>
                <a:latin typeface="Arial"/>
                <a:ea typeface="Arial"/>
                <a:cs typeface="Arial"/>
                <a:sym typeface="Arial"/>
              </a:rPr>
              <a:t>, GWECS, LAAC, ESO, IMPRS, the EuroPlanet Network, CERN, RAS, AGU, AHEAD2020, and various medical and engineering professional bodies. IMPRS Lecture weeks in Germany in Sept 2024 - a lot of input.</a:t>
            </a:r>
            <a:endParaRPr b="0" i="0" sz="2000" u="none" cap="none" strike="noStrike">
              <a:solidFill>
                <a:schemeClr val="dk1"/>
              </a:solidFill>
              <a:latin typeface="Arial"/>
              <a:ea typeface="Arial"/>
              <a:cs typeface="Arial"/>
              <a:sym typeface="Arial"/>
            </a:endParaRPr>
          </a:p>
          <a:p>
            <a:pPr indent="-412750" lvl="1" marL="914400" marR="0" rtl="0" algn="l">
              <a:lnSpc>
                <a:spcPct val="115000"/>
              </a:lnSpc>
              <a:spcBef>
                <a:spcPts val="0"/>
              </a:spcBef>
              <a:spcAft>
                <a:spcPts val="0"/>
              </a:spcAft>
              <a:buClr>
                <a:schemeClr val="dk1"/>
              </a:buClr>
              <a:buSzPts val="2900"/>
              <a:buFont typeface="Calibri"/>
              <a:buChar char="•"/>
            </a:pPr>
            <a:r>
              <a:rPr b="0" i="0" lang="en-US" sz="2000" u="none" cap="none" strike="noStrike">
                <a:solidFill>
                  <a:schemeClr val="dk1"/>
                </a:solidFill>
                <a:latin typeface="Arial"/>
                <a:ea typeface="Arial"/>
                <a:cs typeface="Arial"/>
                <a:sym typeface="Arial"/>
              </a:rPr>
              <a:t>Several meetings with colleagues from different organisations have been held.</a:t>
            </a:r>
            <a:endParaRPr b="0" i="0" sz="2000" u="none" cap="none" strike="noStrike">
              <a:solidFill>
                <a:schemeClr val="dk1"/>
              </a:solidFill>
              <a:latin typeface="Arial"/>
              <a:ea typeface="Arial"/>
              <a:cs typeface="Arial"/>
              <a:sym typeface="Arial"/>
            </a:endParaRPr>
          </a:p>
          <a:p>
            <a:pPr indent="-412750" lvl="1" marL="914400" marR="0" rtl="0" algn="l">
              <a:lnSpc>
                <a:spcPct val="115000"/>
              </a:lnSpc>
              <a:spcBef>
                <a:spcPts val="0"/>
              </a:spcBef>
              <a:spcAft>
                <a:spcPts val="0"/>
              </a:spcAft>
              <a:buClr>
                <a:schemeClr val="dk1"/>
              </a:buClr>
              <a:buSzPts val="2900"/>
              <a:buFont typeface="Calibri"/>
              <a:buChar char="•"/>
            </a:pPr>
            <a:r>
              <a:rPr b="0" i="0" lang="en-US" sz="2000" u="none" cap="none" strike="noStrike">
                <a:solidFill>
                  <a:schemeClr val="dk1"/>
                </a:solidFill>
                <a:latin typeface="Arial"/>
                <a:ea typeface="Arial"/>
                <a:cs typeface="Arial"/>
                <a:sym typeface="Arial"/>
              </a:rPr>
              <a:t>An informal body, the </a:t>
            </a:r>
            <a:r>
              <a:rPr b="1" i="0" lang="en-US" sz="2000" u="none" cap="none" strike="noStrike">
                <a:solidFill>
                  <a:schemeClr val="dk1"/>
                </a:solidFill>
                <a:latin typeface="Arial"/>
                <a:ea typeface="Arial"/>
                <a:cs typeface="Arial"/>
                <a:sym typeface="Arial"/>
              </a:rPr>
              <a:t>MTP Council</a:t>
            </a:r>
            <a:r>
              <a:rPr b="0" i="0" lang="en-US" sz="2000" u="none" cap="none" strike="noStrike">
                <a:solidFill>
                  <a:schemeClr val="dk1"/>
                </a:solidFill>
                <a:latin typeface="Arial"/>
                <a:ea typeface="Arial"/>
                <a:cs typeface="Arial"/>
                <a:sym typeface="Arial"/>
              </a:rPr>
              <a:t>, is planned to be established. This Council will assist in drafting the proposed training programme, including timelines, proposed content, guidance documentation, and more. It will also define success criteria for the mentorship and training programme and determine how progress should be monitored.</a:t>
            </a:r>
            <a:endParaRPr b="0" i="0" sz="2000" u="none" cap="none" strike="noStrike">
              <a:solidFill>
                <a:schemeClr val="dk1"/>
              </a:solidFill>
              <a:latin typeface="Arial"/>
              <a:ea typeface="Arial"/>
              <a:cs typeface="Arial"/>
              <a:sym typeface="Arial"/>
            </a:endParaRPr>
          </a:p>
          <a:p>
            <a:pPr indent="-412750" lvl="1" marL="914400" marR="0" rtl="0" algn="l">
              <a:lnSpc>
                <a:spcPct val="115000"/>
              </a:lnSpc>
              <a:spcBef>
                <a:spcPts val="0"/>
              </a:spcBef>
              <a:spcAft>
                <a:spcPts val="0"/>
              </a:spcAft>
              <a:buClr>
                <a:schemeClr val="dk1"/>
              </a:buClr>
              <a:buSzPts val="2900"/>
              <a:buFont typeface="Calibri"/>
              <a:buChar char="•"/>
            </a:pPr>
            <a:r>
              <a:rPr b="0" i="0" lang="en-US" sz="2000" u="none" cap="none" strike="noStrike">
                <a:solidFill>
                  <a:schemeClr val="dk1"/>
                </a:solidFill>
                <a:latin typeface="Arial"/>
                <a:ea typeface="Arial"/>
                <a:cs typeface="Arial"/>
                <a:sym typeface="Arial"/>
              </a:rPr>
              <a:t>A draft of the final report is expected to be completed by </a:t>
            </a:r>
            <a:r>
              <a:rPr b="1" i="0" lang="en-US" sz="2000" u="none" cap="none" strike="noStrike">
                <a:solidFill>
                  <a:schemeClr val="dk1"/>
                </a:solidFill>
                <a:latin typeface="Arial"/>
                <a:ea typeface="Arial"/>
                <a:cs typeface="Arial"/>
                <a:sym typeface="Arial"/>
              </a:rPr>
              <a:t>November 2025</a:t>
            </a:r>
            <a:r>
              <a:rPr b="0" i="0" lang="en-US" sz="2000" u="none" cap="none" strike="noStrike">
                <a:solidFill>
                  <a:schemeClr val="dk1"/>
                </a:solidFill>
                <a:latin typeface="Arial"/>
                <a:ea typeface="Arial"/>
                <a:cs typeface="Arial"/>
                <a:sym typeface="Arial"/>
              </a:rPr>
              <a:t>.</a:t>
            </a:r>
            <a:endParaRPr b="0" i="0" sz="3700" u="none" cap="none" strike="noStrike">
              <a:solidFill>
                <a:srgbClr val="888888"/>
              </a:solidFill>
              <a:latin typeface="Arial"/>
              <a:ea typeface="Arial"/>
              <a:cs typeface="Arial"/>
              <a:sym typeface="Arial"/>
            </a:endParaRPr>
          </a:p>
        </p:txBody>
      </p:sp>
      <p:cxnSp>
        <p:nvCxnSpPr>
          <p:cNvPr id="401" name="Google Shape;401;g37127ba3755_0_0"/>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402" name="Google Shape;402;g37127ba3755_0_0"/>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403" name="Google Shape;403;g37127ba3755_0_0"/>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Preparatory Phase </a:t>
            </a:r>
            <a:endParaRPr b="0" i="0" sz="1400" u="none" cap="none" strike="noStrike">
              <a:solidFill>
                <a:srgbClr val="0000CC"/>
              </a:solidFill>
              <a:latin typeface="Arial"/>
              <a:ea typeface="Arial"/>
              <a:cs typeface="Arial"/>
              <a:sym typeface="Arial"/>
            </a:endParaRPr>
          </a:p>
        </p:txBody>
      </p:sp>
      <p:sp>
        <p:nvSpPr>
          <p:cNvPr id="404" name="Google Shape;404;g37127ba3755_0_0"/>
          <p:cNvSpPr txBox="1"/>
          <p:nvPr/>
        </p:nvSpPr>
        <p:spPr>
          <a:xfrm>
            <a:off x="12698112" y="443463"/>
            <a:ext cx="5115000" cy="2640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InfraDev Annual Meeting — 22-24.07.2025</a:t>
            </a:r>
            <a:endParaRPr b="0" i="0" sz="1700" u="none" cap="none" strike="noStrike">
              <a:solidFill>
                <a:srgbClr val="0000CC"/>
              </a:solidFill>
              <a:latin typeface="Schibsted Grotesk"/>
              <a:ea typeface="Schibsted Grotesk"/>
              <a:cs typeface="Schibsted Grotesk"/>
              <a:sym typeface="Schibsted Grotesk"/>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37127ba3755_0_14"/>
          <p:cNvSpPr txBox="1"/>
          <p:nvPr/>
        </p:nvSpPr>
        <p:spPr>
          <a:xfrm>
            <a:off x="4814750" y="1292100"/>
            <a:ext cx="651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cxnSp>
        <p:nvCxnSpPr>
          <p:cNvPr id="410" name="Google Shape;410;g37127ba3755_0_14"/>
          <p:cNvCxnSpPr/>
          <p:nvPr/>
        </p:nvCxnSpPr>
        <p:spPr>
          <a:xfrm>
            <a:off x="457200" y="9816012"/>
            <a:ext cx="17223300" cy="24600"/>
          </a:xfrm>
          <a:prstGeom prst="straightConnector1">
            <a:avLst/>
          </a:prstGeom>
          <a:noFill/>
          <a:ln cap="flat" cmpd="sng" w="9525">
            <a:solidFill>
              <a:srgbClr val="0000CC"/>
            </a:solidFill>
            <a:prstDash val="solid"/>
            <a:miter lim="800000"/>
            <a:headEnd len="sm" w="sm" type="none"/>
            <a:tailEnd len="sm" w="sm" type="none"/>
          </a:ln>
        </p:spPr>
      </p:cxnSp>
      <p:cxnSp>
        <p:nvCxnSpPr>
          <p:cNvPr id="411" name="Google Shape;411;g37127ba3755_0_14"/>
          <p:cNvCxnSpPr/>
          <p:nvPr/>
        </p:nvCxnSpPr>
        <p:spPr>
          <a:xfrm>
            <a:off x="457200" y="8998450"/>
            <a:ext cx="17243400" cy="64500"/>
          </a:xfrm>
          <a:prstGeom prst="straightConnector1">
            <a:avLst/>
          </a:prstGeom>
          <a:noFill/>
          <a:ln cap="flat" cmpd="sng" w="9525">
            <a:solidFill>
              <a:srgbClr val="0000CC"/>
            </a:solidFill>
            <a:prstDash val="solid"/>
            <a:miter lim="800000"/>
            <a:headEnd len="sm" w="sm" type="none"/>
            <a:tailEnd len="sm" w="sm" type="none"/>
          </a:ln>
        </p:spPr>
      </p:cxnSp>
      <p:pic>
        <p:nvPicPr>
          <p:cNvPr id="412" name="Google Shape;412;g37127ba3755_0_14"/>
          <p:cNvPicPr preferRelativeResize="0"/>
          <p:nvPr/>
        </p:nvPicPr>
        <p:blipFill rotWithShape="1">
          <a:blip r:embed="rId3">
            <a:alphaModFix/>
          </a:blip>
          <a:srcRect b="0" l="0" r="0" t="0"/>
          <a:stretch/>
        </p:blipFill>
        <p:spPr>
          <a:xfrm>
            <a:off x="457200" y="9173883"/>
            <a:ext cx="2625725" cy="489775"/>
          </a:xfrm>
          <a:prstGeom prst="rect">
            <a:avLst/>
          </a:prstGeom>
          <a:noFill/>
          <a:ln>
            <a:noFill/>
          </a:ln>
        </p:spPr>
      </p:pic>
      <p:sp>
        <p:nvSpPr>
          <p:cNvPr id="413" name="Google Shape;413;g37127ba3755_0_14"/>
          <p:cNvSpPr txBox="1"/>
          <p:nvPr/>
        </p:nvSpPr>
        <p:spPr>
          <a:xfrm>
            <a:off x="457200" y="1289925"/>
            <a:ext cx="94806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400"/>
              <a:buFont typeface="Calibri"/>
              <a:buNone/>
            </a:pPr>
            <a:r>
              <a:rPr b="1" i="0" lang="en-US" sz="4000" u="none" cap="none" strike="noStrike">
                <a:solidFill>
                  <a:srgbClr val="0000CC"/>
                </a:solidFill>
                <a:latin typeface="Arial"/>
                <a:ea typeface="Arial"/>
                <a:cs typeface="Arial"/>
                <a:sym typeface="Arial"/>
              </a:rPr>
              <a:t>D10.5: </a:t>
            </a:r>
            <a:r>
              <a:rPr b="1" i="0" lang="en-US" sz="4000" u="none" cap="none" strike="noStrike">
                <a:solidFill>
                  <a:srgbClr val="0000CC"/>
                </a:solidFill>
                <a:highlight>
                  <a:srgbClr val="FFFFFF"/>
                </a:highlight>
                <a:latin typeface="Arial"/>
                <a:ea typeface="Arial"/>
                <a:cs typeface="Arial"/>
                <a:sym typeface="Arial"/>
              </a:rPr>
              <a:t>Launch ECR mentorship and training programme: </a:t>
            </a:r>
            <a:r>
              <a:rPr b="1" i="0" lang="en-US" sz="4000" u="none" cap="none" strike="noStrike">
                <a:solidFill>
                  <a:schemeClr val="dk1"/>
                </a:solidFill>
                <a:highlight>
                  <a:srgbClr val="FFFFFF"/>
                </a:highlight>
                <a:latin typeface="Arial"/>
                <a:ea typeface="Arial"/>
                <a:cs typeface="Arial"/>
                <a:sym typeface="Arial"/>
              </a:rPr>
              <a:t>status and next steps (UKRI, 44M)</a:t>
            </a:r>
            <a:endParaRPr b="1" i="0" sz="4000" u="none" cap="none" strike="noStrike">
              <a:solidFill>
                <a:schemeClr val="dk1"/>
              </a:solidFill>
              <a:latin typeface="Arial"/>
              <a:ea typeface="Arial"/>
              <a:cs typeface="Arial"/>
              <a:sym typeface="Arial"/>
            </a:endParaRPr>
          </a:p>
        </p:txBody>
      </p:sp>
      <p:sp>
        <p:nvSpPr>
          <p:cNvPr id="414" name="Google Shape;414;g37127ba3755_0_14"/>
          <p:cNvSpPr txBox="1"/>
          <p:nvPr/>
        </p:nvSpPr>
        <p:spPr>
          <a:xfrm>
            <a:off x="479400" y="3460738"/>
            <a:ext cx="8185200" cy="5214000"/>
          </a:xfrm>
          <a:prstGeom prst="rect">
            <a:avLst/>
          </a:prstGeom>
          <a:noFill/>
          <a:ln>
            <a:noFill/>
          </a:ln>
        </p:spPr>
        <p:txBody>
          <a:bodyPr anchorCtr="0" anchor="t" bIns="45700" lIns="45700" spcFirstLastPara="1" rIns="45700" wrap="square" tIns="45700">
            <a:spAutoFit/>
          </a:bodyPr>
          <a:lstStyle/>
          <a:p>
            <a:pPr indent="0" lvl="0" marL="0" marR="0" rtl="0" algn="l">
              <a:lnSpc>
                <a:spcPct val="114000"/>
              </a:lnSpc>
              <a:spcBef>
                <a:spcPts val="0"/>
              </a:spcBef>
              <a:spcAft>
                <a:spcPts val="0"/>
              </a:spcAft>
              <a:buClr>
                <a:schemeClr val="dk1"/>
              </a:buClr>
              <a:buSzPts val="1600"/>
              <a:buFont typeface="Arial"/>
              <a:buNone/>
            </a:pPr>
            <a:r>
              <a:rPr b="1" i="0" lang="en-US" sz="2600" u="none" cap="none" strike="noStrike">
                <a:solidFill>
                  <a:schemeClr val="dk1"/>
                </a:solidFill>
                <a:latin typeface="Arial"/>
                <a:ea typeface="Arial"/>
                <a:cs typeface="Arial"/>
                <a:sym typeface="Arial"/>
              </a:rPr>
              <a:t>Promotion of the idea of MTP / Engaging potential mentors &amp; mentees / Menti survey conducting</a:t>
            </a:r>
            <a:endParaRPr b="1" i="0" sz="2600" u="none" cap="none" strike="noStrike">
              <a:solidFill>
                <a:schemeClr val="dk1"/>
              </a:solidFill>
              <a:latin typeface="Arial"/>
              <a:ea typeface="Arial"/>
              <a:cs typeface="Arial"/>
              <a:sym typeface="Arial"/>
            </a:endParaRPr>
          </a:p>
          <a:p>
            <a:pPr indent="-368300" lvl="0" marL="800100" marR="0" rtl="0" algn="l">
              <a:lnSpc>
                <a:spcPct val="114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LVK meeting in Melbourne (24-27 March 2025):</a:t>
            </a:r>
            <a:endParaRPr b="0" i="0" sz="2200" u="none" cap="none" strike="noStrike">
              <a:solidFill>
                <a:schemeClr val="dk1"/>
              </a:solidFill>
              <a:latin typeface="Arial"/>
              <a:ea typeface="Arial"/>
              <a:cs typeface="Arial"/>
              <a:sym typeface="Arial"/>
            </a:endParaRPr>
          </a:p>
          <a:p>
            <a:pPr indent="-368300" lvl="0" marL="1085850" marR="0" rtl="0" algn="l">
              <a:lnSpc>
                <a:spcPct val="114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presenters from WP10: Martin Hendry, Dorota Rosinska </a:t>
            </a:r>
            <a:endParaRPr b="0" i="0" sz="2200" u="none" cap="none" strike="noStrike">
              <a:solidFill>
                <a:schemeClr val="dk1"/>
              </a:solidFill>
              <a:latin typeface="Arial"/>
              <a:ea typeface="Arial"/>
              <a:cs typeface="Arial"/>
              <a:sym typeface="Arial"/>
            </a:endParaRPr>
          </a:p>
          <a:p>
            <a:pPr indent="-368300" lvl="0" marL="1085850" marR="0" rtl="0" algn="l">
              <a:lnSpc>
                <a:spcPct val="114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presentations about MTP and communication in ET in general</a:t>
            </a:r>
            <a:endParaRPr b="0" i="0" sz="2200" u="none" cap="none" strike="noStrike">
              <a:solidFill>
                <a:schemeClr val="dk1"/>
              </a:solidFill>
              <a:latin typeface="Arial"/>
              <a:ea typeface="Arial"/>
              <a:cs typeface="Arial"/>
              <a:sym typeface="Arial"/>
            </a:endParaRPr>
          </a:p>
          <a:p>
            <a:pPr indent="-368300" lvl="0" marL="1085850" marR="0" rtl="0" algn="l">
              <a:lnSpc>
                <a:spcPct val="114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a meeting with ECR</a:t>
            </a:r>
            <a:endParaRPr b="0" i="0" sz="2200" u="none" cap="none" strike="noStrike">
              <a:solidFill>
                <a:schemeClr val="dk1"/>
              </a:solidFill>
              <a:latin typeface="Arial"/>
              <a:ea typeface="Arial"/>
              <a:cs typeface="Arial"/>
              <a:sym typeface="Arial"/>
            </a:endParaRPr>
          </a:p>
          <a:p>
            <a:pPr indent="-368300" lvl="0" marL="800100" marR="0" rtl="0" algn="l">
              <a:lnSpc>
                <a:spcPct val="114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ET Symposium in Bologna</a:t>
            </a:r>
            <a:endParaRPr b="0" i="0" sz="2200" u="none" cap="none" strike="noStrike">
              <a:solidFill>
                <a:schemeClr val="dk1"/>
              </a:solidFill>
              <a:latin typeface="Arial"/>
              <a:ea typeface="Arial"/>
              <a:cs typeface="Arial"/>
              <a:sym typeface="Arial"/>
            </a:endParaRPr>
          </a:p>
          <a:p>
            <a:pPr indent="-368300" lvl="0" marL="1085850" marR="0" rtl="0" algn="l">
              <a:lnSpc>
                <a:spcPct val="114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parallel session dedicated to MTP (M. Hendry)</a:t>
            </a:r>
            <a:endParaRPr b="0" i="0" sz="2200" u="none" cap="none" strike="noStrike">
              <a:solidFill>
                <a:schemeClr val="dk1"/>
              </a:solidFill>
              <a:latin typeface="Arial"/>
              <a:ea typeface="Arial"/>
              <a:cs typeface="Arial"/>
              <a:sym typeface="Arial"/>
            </a:endParaRPr>
          </a:p>
          <a:p>
            <a:pPr indent="-368300" lvl="0" marL="800100" marR="0" rtl="0" algn="l">
              <a:lnSpc>
                <a:spcPct val="115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Amaldi Conference (Glasgow, July 2025):</a:t>
            </a:r>
            <a:endParaRPr b="0" i="0" sz="2200" u="none" cap="none" strike="noStrike">
              <a:solidFill>
                <a:schemeClr val="dk1"/>
              </a:solidFill>
              <a:latin typeface="Arial"/>
              <a:ea typeface="Arial"/>
              <a:cs typeface="Arial"/>
              <a:sym typeface="Arial"/>
            </a:endParaRPr>
          </a:p>
          <a:p>
            <a:pPr indent="-368300" lvl="1" marL="1257300" marR="0" rtl="0" algn="l">
              <a:lnSpc>
                <a:spcPct val="115000"/>
              </a:lnSpc>
              <a:spcBef>
                <a:spcPts val="0"/>
              </a:spcBef>
              <a:spcAft>
                <a:spcPts val="0"/>
              </a:spcAft>
              <a:buClr>
                <a:schemeClr val="dk1"/>
              </a:buClr>
              <a:buSzPts val="2200"/>
              <a:buFont typeface="Arial"/>
              <a:buChar char="○"/>
            </a:pPr>
            <a:r>
              <a:rPr b="0" i="0" lang="en-US" sz="2200" u="none" cap="none" strike="noStrike">
                <a:solidFill>
                  <a:schemeClr val="dk1"/>
                </a:solidFill>
                <a:latin typeface="Arial"/>
                <a:ea typeface="Arial"/>
                <a:cs typeface="Arial"/>
                <a:sym typeface="Arial"/>
              </a:rPr>
              <a:t>A dedicated ECR workshop - from 10 to 12 July, ahead of the main conference.</a:t>
            </a:r>
            <a:endParaRPr b="0" i="0" sz="2200" u="none" cap="none" strike="noStrike">
              <a:solidFill>
                <a:schemeClr val="dk1"/>
              </a:solidFill>
              <a:latin typeface="Calibri"/>
              <a:ea typeface="Calibri"/>
              <a:cs typeface="Calibri"/>
              <a:sym typeface="Calibri"/>
            </a:endParaRPr>
          </a:p>
          <a:p>
            <a:pPr indent="0" lvl="0" marL="0" marR="0" rtl="0" algn="l">
              <a:lnSpc>
                <a:spcPct val="114000"/>
              </a:lnSpc>
              <a:spcBef>
                <a:spcPts val="0"/>
              </a:spcBef>
              <a:spcAft>
                <a:spcPts val="0"/>
              </a:spcAft>
              <a:buClr>
                <a:schemeClr val="dk1"/>
              </a:buClr>
              <a:buSzPts val="2000"/>
              <a:buFont typeface="Arial"/>
              <a:buNone/>
            </a:pPr>
            <a:r>
              <a:t/>
            </a:r>
            <a:endParaRPr b="1" i="0" sz="2200" u="none" cap="none" strike="noStrike">
              <a:solidFill>
                <a:schemeClr val="dk1"/>
              </a:solidFill>
              <a:latin typeface="Calibri"/>
              <a:ea typeface="Calibri"/>
              <a:cs typeface="Calibri"/>
              <a:sym typeface="Calibri"/>
            </a:endParaRPr>
          </a:p>
        </p:txBody>
      </p:sp>
      <p:sp>
        <p:nvSpPr>
          <p:cNvPr id="415" name="Google Shape;415;g37127ba3755_0_14"/>
          <p:cNvSpPr txBox="1"/>
          <p:nvPr/>
        </p:nvSpPr>
        <p:spPr>
          <a:xfrm>
            <a:off x="3783725" y="9116225"/>
            <a:ext cx="129429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Calibri"/>
                <a:ea typeface="Calibri"/>
                <a:cs typeface="Calibri"/>
                <a:sym typeface="Calibri"/>
              </a:rPr>
              <a:t>Working group: </a:t>
            </a:r>
            <a:r>
              <a:rPr b="0" i="0" lang="en-US" sz="1800" u="none" cap="none" strike="noStrike">
                <a:solidFill>
                  <a:schemeClr val="dk1"/>
                </a:solidFill>
                <a:latin typeface="Calibri"/>
                <a:ea typeface="Calibri"/>
                <a:cs typeface="Calibri"/>
                <a:sym typeface="Calibri"/>
              </a:rPr>
              <a:t>M. Hendry; M. Biesiada, G. Koekoek, S. Rieger, D. Rosinska, Y. Hoika</a:t>
            </a:r>
            <a:endParaRPr b="1" i="0" sz="1800" u="none" cap="none" strike="noStrike">
              <a:solidFill>
                <a:schemeClr val="dk1"/>
              </a:solidFill>
              <a:latin typeface="Calibri"/>
              <a:ea typeface="Calibri"/>
              <a:cs typeface="Calibri"/>
              <a:sym typeface="Calibri"/>
            </a:endParaRPr>
          </a:p>
        </p:txBody>
      </p:sp>
      <p:cxnSp>
        <p:nvCxnSpPr>
          <p:cNvPr id="416" name="Google Shape;416;g37127ba3755_0_14"/>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417" name="Google Shape;417;g37127ba3755_0_14"/>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418" name="Google Shape;418;g37127ba3755_0_14"/>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Preparatory Phase </a:t>
            </a:r>
            <a:endParaRPr b="0" i="0" sz="1400" u="none" cap="none" strike="noStrike">
              <a:solidFill>
                <a:srgbClr val="0000CC"/>
              </a:solidFill>
              <a:latin typeface="Arial"/>
              <a:ea typeface="Arial"/>
              <a:cs typeface="Arial"/>
              <a:sym typeface="Arial"/>
            </a:endParaRPr>
          </a:p>
        </p:txBody>
      </p:sp>
      <p:sp>
        <p:nvSpPr>
          <p:cNvPr id="419" name="Google Shape;419;g37127ba3755_0_14"/>
          <p:cNvSpPr txBox="1"/>
          <p:nvPr/>
        </p:nvSpPr>
        <p:spPr>
          <a:xfrm>
            <a:off x="12698112" y="443463"/>
            <a:ext cx="5115000" cy="2640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InfraDev Annual Meeting — 22-24.07.2025</a:t>
            </a:r>
            <a:endParaRPr b="0" i="0" sz="1700" u="none" cap="none" strike="noStrike">
              <a:solidFill>
                <a:srgbClr val="0000CC"/>
              </a:solidFill>
              <a:latin typeface="Schibsted Grotesk"/>
              <a:ea typeface="Schibsted Grotesk"/>
              <a:cs typeface="Schibsted Grotesk"/>
              <a:sym typeface="Schibsted Grotesk"/>
            </a:endParaRPr>
          </a:p>
        </p:txBody>
      </p:sp>
      <p:pic>
        <p:nvPicPr>
          <p:cNvPr id="420" name="Google Shape;420;g37127ba3755_0_14" title="Screenshot 2025-07-23 130646.png"/>
          <p:cNvPicPr preferRelativeResize="0"/>
          <p:nvPr/>
        </p:nvPicPr>
        <p:blipFill rotWithShape="1">
          <a:blip r:embed="rId4">
            <a:alphaModFix/>
          </a:blip>
          <a:srcRect b="0" l="0" r="0" t="0"/>
          <a:stretch/>
        </p:blipFill>
        <p:spPr>
          <a:xfrm>
            <a:off x="9655200" y="1003625"/>
            <a:ext cx="8185200" cy="4260773"/>
          </a:xfrm>
          <a:prstGeom prst="rect">
            <a:avLst/>
          </a:prstGeom>
          <a:noFill/>
          <a:ln>
            <a:noFill/>
          </a:ln>
        </p:spPr>
      </p:pic>
      <p:pic>
        <p:nvPicPr>
          <p:cNvPr id="421" name="Google Shape;421;g37127ba3755_0_14" title="Screenshot 2025-07-23 130953.png"/>
          <p:cNvPicPr preferRelativeResize="0"/>
          <p:nvPr/>
        </p:nvPicPr>
        <p:blipFill rotWithShape="1">
          <a:blip r:embed="rId5">
            <a:alphaModFix/>
          </a:blip>
          <a:srcRect b="0" l="0" r="0" t="0"/>
          <a:stretch/>
        </p:blipFill>
        <p:spPr>
          <a:xfrm>
            <a:off x="11489275" y="5416798"/>
            <a:ext cx="6351137" cy="34292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37127ba3755_0_515"/>
          <p:cNvSpPr txBox="1"/>
          <p:nvPr/>
        </p:nvSpPr>
        <p:spPr>
          <a:xfrm>
            <a:off x="4814750" y="1292100"/>
            <a:ext cx="651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cxnSp>
        <p:nvCxnSpPr>
          <p:cNvPr id="427" name="Google Shape;427;g37127ba3755_0_515"/>
          <p:cNvCxnSpPr/>
          <p:nvPr/>
        </p:nvCxnSpPr>
        <p:spPr>
          <a:xfrm>
            <a:off x="457200" y="9816012"/>
            <a:ext cx="17223300" cy="24600"/>
          </a:xfrm>
          <a:prstGeom prst="straightConnector1">
            <a:avLst/>
          </a:prstGeom>
          <a:noFill/>
          <a:ln cap="flat" cmpd="sng" w="9525">
            <a:solidFill>
              <a:srgbClr val="0000CC"/>
            </a:solidFill>
            <a:prstDash val="solid"/>
            <a:miter lim="800000"/>
            <a:headEnd len="sm" w="sm" type="none"/>
            <a:tailEnd len="sm" w="sm" type="none"/>
          </a:ln>
        </p:spPr>
      </p:cxnSp>
      <p:cxnSp>
        <p:nvCxnSpPr>
          <p:cNvPr id="428" name="Google Shape;428;g37127ba3755_0_515"/>
          <p:cNvCxnSpPr/>
          <p:nvPr/>
        </p:nvCxnSpPr>
        <p:spPr>
          <a:xfrm>
            <a:off x="457200" y="8998450"/>
            <a:ext cx="17243400" cy="64500"/>
          </a:xfrm>
          <a:prstGeom prst="straightConnector1">
            <a:avLst/>
          </a:prstGeom>
          <a:noFill/>
          <a:ln cap="flat" cmpd="sng" w="9525">
            <a:solidFill>
              <a:srgbClr val="0000CC"/>
            </a:solidFill>
            <a:prstDash val="solid"/>
            <a:miter lim="800000"/>
            <a:headEnd len="sm" w="sm" type="none"/>
            <a:tailEnd len="sm" w="sm" type="none"/>
          </a:ln>
        </p:spPr>
      </p:cxnSp>
      <p:pic>
        <p:nvPicPr>
          <p:cNvPr id="429" name="Google Shape;429;g37127ba3755_0_515"/>
          <p:cNvPicPr preferRelativeResize="0"/>
          <p:nvPr/>
        </p:nvPicPr>
        <p:blipFill rotWithShape="1">
          <a:blip r:embed="rId3">
            <a:alphaModFix/>
          </a:blip>
          <a:srcRect b="0" l="0" r="0" t="0"/>
          <a:stretch/>
        </p:blipFill>
        <p:spPr>
          <a:xfrm>
            <a:off x="457200" y="9173883"/>
            <a:ext cx="2625725" cy="489775"/>
          </a:xfrm>
          <a:prstGeom prst="rect">
            <a:avLst/>
          </a:prstGeom>
          <a:noFill/>
          <a:ln>
            <a:noFill/>
          </a:ln>
        </p:spPr>
      </p:pic>
      <p:sp>
        <p:nvSpPr>
          <p:cNvPr id="430" name="Google Shape;430;g37127ba3755_0_515"/>
          <p:cNvSpPr txBox="1"/>
          <p:nvPr/>
        </p:nvSpPr>
        <p:spPr>
          <a:xfrm>
            <a:off x="457200" y="1289925"/>
            <a:ext cx="94806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400"/>
              <a:buFont typeface="Calibri"/>
              <a:buNone/>
            </a:pPr>
            <a:r>
              <a:rPr b="1" i="0" lang="en-US" sz="4000" u="none" cap="none" strike="noStrike">
                <a:solidFill>
                  <a:srgbClr val="0000CC"/>
                </a:solidFill>
                <a:latin typeface="Arial"/>
                <a:ea typeface="Arial"/>
                <a:cs typeface="Arial"/>
                <a:sym typeface="Arial"/>
              </a:rPr>
              <a:t>D10.5: </a:t>
            </a:r>
            <a:r>
              <a:rPr b="1" i="0" lang="en-US" sz="4000" u="none" cap="none" strike="noStrike">
                <a:solidFill>
                  <a:srgbClr val="0000CC"/>
                </a:solidFill>
                <a:highlight>
                  <a:srgbClr val="FFFFFF"/>
                </a:highlight>
                <a:latin typeface="Arial"/>
                <a:ea typeface="Arial"/>
                <a:cs typeface="Arial"/>
                <a:sym typeface="Arial"/>
              </a:rPr>
              <a:t>Launch ECR mentorship and training programme: </a:t>
            </a:r>
            <a:r>
              <a:rPr b="1" i="0" lang="en-US" sz="4000" u="none" cap="none" strike="noStrike">
                <a:solidFill>
                  <a:schemeClr val="dk1"/>
                </a:solidFill>
                <a:highlight>
                  <a:srgbClr val="FFFFFF"/>
                </a:highlight>
                <a:latin typeface="Arial"/>
                <a:ea typeface="Arial"/>
                <a:cs typeface="Arial"/>
                <a:sym typeface="Arial"/>
              </a:rPr>
              <a:t>status and next steps (UKRI, 44M)</a:t>
            </a:r>
            <a:endParaRPr b="1" i="0" sz="4000" u="none" cap="none" strike="noStrike">
              <a:solidFill>
                <a:schemeClr val="dk1"/>
              </a:solidFill>
              <a:latin typeface="Arial"/>
              <a:ea typeface="Arial"/>
              <a:cs typeface="Arial"/>
              <a:sym typeface="Arial"/>
            </a:endParaRPr>
          </a:p>
        </p:txBody>
      </p:sp>
      <p:sp>
        <p:nvSpPr>
          <p:cNvPr id="431" name="Google Shape;431;g37127ba3755_0_515"/>
          <p:cNvSpPr txBox="1"/>
          <p:nvPr/>
        </p:nvSpPr>
        <p:spPr>
          <a:xfrm>
            <a:off x="479400" y="3460750"/>
            <a:ext cx="12077700" cy="5511000"/>
          </a:xfrm>
          <a:prstGeom prst="rect">
            <a:avLst/>
          </a:prstGeom>
          <a:noFill/>
          <a:ln>
            <a:noFill/>
          </a:ln>
        </p:spPr>
        <p:txBody>
          <a:bodyPr anchorCtr="0" anchor="t" bIns="45700" lIns="45700" spcFirstLastPara="1" rIns="45700" wrap="square" tIns="45700">
            <a:spAutoFit/>
          </a:bodyPr>
          <a:lstStyle/>
          <a:p>
            <a:pPr indent="0" lvl="0" marL="0" marR="0" rtl="0" algn="l">
              <a:lnSpc>
                <a:spcPct val="114000"/>
              </a:lnSpc>
              <a:spcBef>
                <a:spcPts val="0"/>
              </a:spcBef>
              <a:spcAft>
                <a:spcPts val="0"/>
              </a:spcAft>
              <a:buClr>
                <a:schemeClr val="dk1"/>
              </a:buClr>
              <a:buSzPts val="2000"/>
              <a:buFont typeface="Arial"/>
              <a:buNone/>
            </a:pPr>
            <a:r>
              <a:rPr b="1" lang="en-US" sz="2600">
                <a:solidFill>
                  <a:schemeClr val="dk1"/>
                </a:solidFill>
              </a:rPr>
              <a:t>DISCUSSION:</a:t>
            </a:r>
            <a:endParaRPr b="1" sz="2600">
              <a:solidFill>
                <a:schemeClr val="dk1"/>
              </a:solidFill>
            </a:endParaRPr>
          </a:p>
          <a:p>
            <a:pPr indent="-393700" lvl="0" marL="457200" marR="0" rtl="0" algn="l">
              <a:lnSpc>
                <a:spcPct val="114000"/>
              </a:lnSpc>
              <a:spcBef>
                <a:spcPts val="0"/>
              </a:spcBef>
              <a:spcAft>
                <a:spcPts val="0"/>
              </a:spcAft>
              <a:buClr>
                <a:schemeClr val="dk1"/>
              </a:buClr>
              <a:buSzPts val="2600"/>
              <a:buFont typeface="Arial"/>
              <a:buChar char="●"/>
            </a:pPr>
            <a:r>
              <a:rPr lang="en-US" sz="2600">
                <a:solidFill>
                  <a:schemeClr val="dk1"/>
                </a:solidFill>
              </a:rPr>
              <a:t>The Deliverable itself is meant to be a Programme/Plan. Implementation is not our part. </a:t>
            </a:r>
            <a:endParaRPr sz="2600">
              <a:solidFill>
                <a:schemeClr val="dk1"/>
              </a:solidFill>
            </a:endParaRPr>
          </a:p>
          <a:p>
            <a:pPr indent="-393700" lvl="0" marL="457200" rtl="0" algn="l">
              <a:lnSpc>
                <a:spcPct val="114000"/>
              </a:lnSpc>
              <a:spcBef>
                <a:spcPts val="0"/>
              </a:spcBef>
              <a:spcAft>
                <a:spcPts val="0"/>
              </a:spcAft>
              <a:buClr>
                <a:schemeClr val="dk1"/>
              </a:buClr>
              <a:buSzPts val="2600"/>
              <a:buChar char="●"/>
            </a:pPr>
            <a:r>
              <a:rPr lang="en-US" sz="2600">
                <a:solidFill>
                  <a:schemeClr val="dk1"/>
                </a:solidFill>
              </a:rPr>
              <a:t>The MTP should be introduced to the ETC and ETO. They may be interested in implementing this, especially in the light of the future proposal.</a:t>
            </a:r>
            <a:endParaRPr sz="2600">
              <a:solidFill>
                <a:schemeClr val="dk1"/>
              </a:solidFill>
            </a:endParaRPr>
          </a:p>
          <a:p>
            <a:pPr indent="-393700" lvl="0" marL="457200" rtl="0" algn="l">
              <a:lnSpc>
                <a:spcPct val="114000"/>
              </a:lnSpc>
              <a:spcBef>
                <a:spcPts val="0"/>
              </a:spcBef>
              <a:spcAft>
                <a:spcPts val="0"/>
              </a:spcAft>
              <a:buClr>
                <a:schemeClr val="dk1"/>
              </a:buClr>
              <a:buSzPts val="2600"/>
              <a:buChar char="●"/>
            </a:pPr>
            <a:r>
              <a:rPr lang="en-US" sz="2600">
                <a:solidFill>
                  <a:schemeClr val="dk1"/>
                </a:solidFill>
              </a:rPr>
              <a:t>Resources should be secured to implement the programme.</a:t>
            </a:r>
            <a:endParaRPr sz="2600">
              <a:solidFill>
                <a:schemeClr val="dk1"/>
              </a:solidFill>
            </a:endParaRPr>
          </a:p>
          <a:p>
            <a:pPr indent="0" lvl="0" marL="457200" marR="0" rtl="0" algn="l">
              <a:lnSpc>
                <a:spcPct val="114000"/>
              </a:lnSpc>
              <a:spcBef>
                <a:spcPts val="0"/>
              </a:spcBef>
              <a:spcAft>
                <a:spcPts val="0"/>
              </a:spcAft>
              <a:buNone/>
            </a:pPr>
            <a:r>
              <a:t/>
            </a:r>
            <a:endParaRPr sz="2600">
              <a:solidFill>
                <a:schemeClr val="dk1"/>
              </a:solidFill>
            </a:endParaRPr>
          </a:p>
          <a:p>
            <a:pPr indent="-393700" lvl="0" marL="457200" marR="0" rtl="0" algn="l">
              <a:lnSpc>
                <a:spcPct val="114000"/>
              </a:lnSpc>
              <a:spcBef>
                <a:spcPts val="0"/>
              </a:spcBef>
              <a:spcAft>
                <a:spcPts val="0"/>
              </a:spcAft>
              <a:buClr>
                <a:schemeClr val="dk1"/>
              </a:buClr>
              <a:buSzPts val="2600"/>
              <a:buFont typeface="Arial"/>
              <a:buChar char="●"/>
            </a:pPr>
            <a:r>
              <a:rPr lang="en-US" sz="2600">
                <a:solidFill>
                  <a:schemeClr val="dk1"/>
                </a:solidFill>
              </a:rPr>
              <a:t>We are aware of other existing programmes. The i</a:t>
            </a:r>
            <a:r>
              <a:rPr b="0" i="0" lang="en-US" sz="2600" u="none" cap="none" strike="noStrike">
                <a:solidFill>
                  <a:schemeClr val="dk1"/>
                </a:solidFill>
                <a:latin typeface="Arial"/>
                <a:ea typeface="Arial"/>
                <a:cs typeface="Arial"/>
                <a:sym typeface="Arial"/>
              </a:rPr>
              <a:t>ntention is not to duplicate but to create different MTP for ET.</a:t>
            </a:r>
            <a:endParaRPr b="0" i="0" sz="2600" u="none" cap="none" strike="noStrike">
              <a:solidFill>
                <a:schemeClr val="dk1"/>
              </a:solidFill>
              <a:latin typeface="Arial"/>
              <a:ea typeface="Arial"/>
              <a:cs typeface="Arial"/>
              <a:sym typeface="Arial"/>
            </a:endParaRPr>
          </a:p>
          <a:p>
            <a:pPr indent="-393700" lvl="0" marL="457200" marR="0" rtl="0" algn="l">
              <a:lnSpc>
                <a:spcPct val="114000"/>
              </a:lnSpc>
              <a:spcBef>
                <a:spcPts val="0"/>
              </a:spcBef>
              <a:spcAft>
                <a:spcPts val="0"/>
              </a:spcAft>
              <a:buClr>
                <a:schemeClr val="dk1"/>
              </a:buClr>
              <a:buSzPts val="2600"/>
              <a:buFont typeface="Arial"/>
              <a:buChar char="●"/>
            </a:pPr>
            <a:r>
              <a:rPr lang="en-US" sz="2600">
                <a:solidFill>
                  <a:schemeClr val="dk1"/>
                </a:solidFill>
              </a:rPr>
              <a:t>W</a:t>
            </a:r>
            <a:r>
              <a:rPr b="0" i="0" lang="en-US" sz="2600" u="none" cap="none" strike="noStrike">
                <a:solidFill>
                  <a:schemeClr val="dk1"/>
                </a:solidFill>
                <a:latin typeface="Arial"/>
                <a:ea typeface="Arial"/>
                <a:cs typeface="Arial"/>
                <a:sym typeface="Arial"/>
              </a:rPr>
              <a:t>e also shouldn’t recreate a wheel, but join the existing initiatives.</a:t>
            </a:r>
            <a:endParaRPr b="0" i="0" sz="26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2000"/>
              <a:buFont typeface="Arial"/>
              <a:buNone/>
            </a:pPr>
            <a:r>
              <a:t/>
            </a:r>
            <a:endParaRPr b="0" i="0" sz="26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2000"/>
              <a:buFont typeface="Arial"/>
              <a:buNone/>
            </a:pPr>
            <a:r>
              <a:t/>
            </a:r>
            <a:endParaRPr b="0" i="0" sz="2600" u="none" cap="none" strike="noStrike">
              <a:solidFill>
                <a:schemeClr val="dk1"/>
              </a:solidFill>
              <a:latin typeface="Arial"/>
              <a:ea typeface="Arial"/>
              <a:cs typeface="Arial"/>
              <a:sym typeface="Arial"/>
            </a:endParaRPr>
          </a:p>
        </p:txBody>
      </p:sp>
      <p:sp>
        <p:nvSpPr>
          <p:cNvPr id="432" name="Google Shape;432;g37127ba3755_0_515"/>
          <p:cNvSpPr txBox="1"/>
          <p:nvPr/>
        </p:nvSpPr>
        <p:spPr>
          <a:xfrm>
            <a:off x="3783725" y="9116225"/>
            <a:ext cx="129429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Calibri"/>
                <a:ea typeface="Calibri"/>
                <a:cs typeface="Calibri"/>
                <a:sym typeface="Calibri"/>
              </a:rPr>
              <a:t>Working group: </a:t>
            </a:r>
            <a:r>
              <a:rPr b="0" i="0" lang="en-US" sz="1800" u="none" cap="none" strike="noStrike">
                <a:solidFill>
                  <a:schemeClr val="dk1"/>
                </a:solidFill>
                <a:latin typeface="Calibri"/>
                <a:ea typeface="Calibri"/>
                <a:cs typeface="Calibri"/>
                <a:sym typeface="Calibri"/>
              </a:rPr>
              <a:t>M. Hendry; M. Biesiada, G. Koekoek, S. Rieger, D. Rosinska, Y. Hoika</a:t>
            </a:r>
            <a:endParaRPr b="1" i="0" sz="1800" u="none" cap="none" strike="noStrike">
              <a:solidFill>
                <a:schemeClr val="dk1"/>
              </a:solidFill>
              <a:latin typeface="Calibri"/>
              <a:ea typeface="Calibri"/>
              <a:cs typeface="Calibri"/>
              <a:sym typeface="Calibri"/>
            </a:endParaRPr>
          </a:p>
        </p:txBody>
      </p:sp>
      <p:cxnSp>
        <p:nvCxnSpPr>
          <p:cNvPr id="433" name="Google Shape;433;g37127ba3755_0_515"/>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434" name="Google Shape;434;g37127ba3755_0_515"/>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435" name="Google Shape;435;g37127ba3755_0_515"/>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Preparatory Phase </a:t>
            </a:r>
            <a:endParaRPr b="0" i="0" sz="1400" u="none" cap="none" strike="noStrike">
              <a:solidFill>
                <a:srgbClr val="0000CC"/>
              </a:solidFill>
              <a:latin typeface="Arial"/>
              <a:ea typeface="Arial"/>
              <a:cs typeface="Arial"/>
              <a:sym typeface="Arial"/>
            </a:endParaRPr>
          </a:p>
        </p:txBody>
      </p:sp>
      <p:sp>
        <p:nvSpPr>
          <p:cNvPr id="436" name="Google Shape;436;g37127ba3755_0_515"/>
          <p:cNvSpPr txBox="1"/>
          <p:nvPr/>
        </p:nvSpPr>
        <p:spPr>
          <a:xfrm>
            <a:off x="12698112" y="443463"/>
            <a:ext cx="5115000" cy="2640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InfraDev Annual Meeting — 22-24.07.2025</a:t>
            </a:r>
            <a:endParaRPr b="0" i="0" sz="1700" u="none" cap="none" strike="noStrike">
              <a:solidFill>
                <a:srgbClr val="0000CC"/>
              </a:solidFill>
              <a:latin typeface="Schibsted Grotesk"/>
              <a:ea typeface="Schibsted Grotesk"/>
              <a:cs typeface="Schibsted Grotesk"/>
              <a:sym typeface="Schibsted Grotesk"/>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CC"/>
        </a:solidFill>
      </p:bgPr>
    </p:bg>
    <p:spTree>
      <p:nvGrpSpPr>
        <p:cNvPr id="440" name="Shape 440"/>
        <p:cNvGrpSpPr/>
        <p:nvPr/>
      </p:nvGrpSpPr>
      <p:grpSpPr>
        <a:xfrm>
          <a:off x="0" y="0"/>
          <a:ext cx="0" cy="0"/>
          <a:chOff x="0" y="0"/>
          <a:chExt cx="0" cy="0"/>
        </a:xfrm>
      </p:grpSpPr>
      <p:sp>
        <p:nvSpPr>
          <p:cNvPr id="441" name="Google Shape;441;p13"/>
          <p:cNvSpPr txBox="1"/>
          <p:nvPr/>
        </p:nvSpPr>
        <p:spPr>
          <a:xfrm>
            <a:off x="662965" y="4034235"/>
            <a:ext cx="9555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p:txBody>
      </p:sp>
      <p:grpSp>
        <p:nvGrpSpPr>
          <p:cNvPr id="442" name="Google Shape;442;p13"/>
          <p:cNvGrpSpPr/>
          <p:nvPr/>
        </p:nvGrpSpPr>
        <p:grpSpPr>
          <a:xfrm>
            <a:off x="2838489" y="3866112"/>
            <a:ext cx="6178725" cy="1826318"/>
            <a:chOff x="0" y="66675"/>
            <a:chExt cx="8238300" cy="2435091"/>
          </a:xfrm>
        </p:grpSpPr>
        <p:sp>
          <p:nvSpPr>
            <p:cNvPr id="443" name="Google Shape;443;p13"/>
            <p:cNvSpPr txBox="1"/>
            <p:nvPr/>
          </p:nvSpPr>
          <p:spPr>
            <a:xfrm>
              <a:off x="0" y="66675"/>
              <a:ext cx="8238300" cy="16419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8000"/>
                <a:buFont typeface="Arial"/>
                <a:buNone/>
              </a:pPr>
              <a:r>
                <a:rPr b="0" i="0" lang="en-US" sz="8000" u="none" cap="none" strike="noStrike">
                  <a:solidFill>
                    <a:schemeClr val="lt1"/>
                  </a:solidFill>
                  <a:latin typeface="Arial"/>
                  <a:ea typeface="Arial"/>
                  <a:cs typeface="Arial"/>
                  <a:sym typeface="Arial"/>
                </a:rPr>
                <a:t>Thank you!</a:t>
              </a:r>
              <a:endParaRPr b="0" i="0" sz="1400" u="none" cap="none" strike="noStrike">
                <a:solidFill>
                  <a:schemeClr val="lt1"/>
                </a:solidFill>
                <a:latin typeface="Arial"/>
                <a:ea typeface="Arial"/>
                <a:cs typeface="Arial"/>
                <a:sym typeface="Arial"/>
              </a:endParaRPr>
            </a:p>
          </p:txBody>
        </p:sp>
        <p:sp>
          <p:nvSpPr>
            <p:cNvPr id="444" name="Google Shape;444;p13"/>
            <p:cNvSpPr txBox="1"/>
            <p:nvPr/>
          </p:nvSpPr>
          <p:spPr>
            <a:xfrm>
              <a:off x="0" y="1885582"/>
              <a:ext cx="6903146" cy="616184"/>
            </a:xfrm>
            <a:prstGeom prst="rect">
              <a:avLst/>
            </a:prstGeom>
            <a:noFill/>
            <a:ln>
              <a:noFill/>
            </a:ln>
          </p:spPr>
          <p:txBody>
            <a:bodyPr anchorCtr="0" anchor="t" bIns="0" lIns="0" spcFirstLastPara="1" rIns="0" wrap="square" tIns="0">
              <a:spAutoFit/>
            </a:bodyPr>
            <a:lstStyle/>
            <a:p>
              <a:pPr indent="0" lvl="0" marL="0" marR="0" rtl="0" algn="l">
                <a:lnSpc>
                  <a:spcPct val="21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13"/>
          <p:cNvGrpSpPr/>
          <p:nvPr/>
        </p:nvGrpSpPr>
        <p:grpSpPr>
          <a:xfrm>
            <a:off x="10236344" y="2087768"/>
            <a:ext cx="6294826" cy="5290137"/>
            <a:chOff x="0" y="-57150"/>
            <a:chExt cx="8393100" cy="7053516"/>
          </a:xfrm>
        </p:grpSpPr>
        <p:sp>
          <p:nvSpPr>
            <p:cNvPr id="446" name="Google Shape;446;p13"/>
            <p:cNvSpPr txBox="1"/>
            <p:nvPr/>
          </p:nvSpPr>
          <p:spPr>
            <a:xfrm>
              <a:off x="0" y="-57150"/>
              <a:ext cx="8393018" cy="616184"/>
            </a:xfrm>
            <a:prstGeom prst="rect">
              <a:avLst/>
            </a:prstGeom>
            <a:noFill/>
            <a:ln>
              <a:noFill/>
            </a:ln>
          </p:spPr>
          <p:txBody>
            <a:bodyPr anchorCtr="0" anchor="t" bIns="0" lIns="0" spcFirstLastPara="1" rIns="0" wrap="square" tIns="0">
              <a:spAutoFit/>
            </a:bodyPr>
            <a:lstStyle/>
            <a:p>
              <a:pPr indent="0" lvl="0" marL="0" marR="0" rtl="0" algn="l">
                <a:lnSpc>
                  <a:spcPct val="21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7" name="Google Shape;447;p13"/>
            <p:cNvSpPr txBox="1"/>
            <p:nvPr/>
          </p:nvSpPr>
          <p:spPr>
            <a:xfrm>
              <a:off x="0" y="2447599"/>
              <a:ext cx="8393100" cy="8208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999"/>
                <a:buFont typeface="Arial"/>
                <a:buNone/>
              </a:pPr>
              <a:r>
                <a:rPr b="0" i="0" lang="en-US" sz="3999" u="none" cap="none" strike="noStrike">
                  <a:solidFill>
                    <a:schemeClr val="lt1"/>
                  </a:solidFill>
                  <a:latin typeface="Arial"/>
                  <a:ea typeface="Arial"/>
                  <a:cs typeface="Arial"/>
                  <a:sym typeface="Arial"/>
                </a:rPr>
                <a:t>Email address</a:t>
              </a:r>
              <a:endParaRPr b="0" i="0" sz="1400" u="none" cap="none" strike="noStrike">
                <a:solidFill>
                  <a:schemeClr val="lt1"/>
                </a:solidFill>
                <a:latin typeface="Arial"/>
                <a:ea typeface="Arial"/>
                <a:cs typeface="Arial"/>
                <a:sym typeface="Arial"/>
              </a:endParaRPr>
            </a:p>
          </p:txBody>
        </p:sp>
        <p:sp>
          <p:nvSpPr>
            <p:cNvPr id="448" name="Google Shape;448;p13"/>
            <p:cNvSpPr txBox="1"/>
            <p:nvPr/>
          </p:nvSpPr>
          <p:spPr>
            <a:xfrm>
              <a:off x="0" y="3535942"/>
              <a:ext cx="8393100" cy="8208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4000"/>
                <a:buFont typeface="Arial"/>
                <a:buNone/>
              </a:pPr>
              <a:r>
                <a:rPr b="0" i="0" lang="en-US" sz="4000" u="none" cap="none" strike="noStrike">
                  <a:solidFill>
                    <a:srgbClr val="0000CC"/>
                  </a:solidFill>
                  <a:highlight>
                    <a:schemeClr val="lt1"/>
                  </a:highlight>
                  <a:latin typeface="Arial"/>
                  <a:ea typeface="Arial"/>
                  <a:cs typeface="Arial"/>
                  <a:sym typeface="Arial"/>
                </a:rPr>
                <a:t>et_comm@astrouw.edu.pl</a:t>
              </a:r>
              <a:endParaRPr b="0" i="0" sz="1400" u="none" cap="none" strike="noStrike">
                <a:solidFill>
                  <a:srgbClr val="0000CC"/>
                </a:solidFill>
                <a:highlight>
                  <a:schemeClr val="lt1"/>
                </a:highlight>
                <a:latin typeface="Arial"/>
                <a:ea typeface="Arial"/>
                <a:cs typeface="Arial"/>
                <a:sym typeface="Arial"/>
              </a:endParaRPr>
            </a:p>
          </p:txBody>
        </p:sp>
        <p:sp>
          <p:nvSpPr>
            <p:cNvPr id="449" name="Google Shape;449;p13"/>
            <p:cNvSpPr txBox="1"/>
            <p:nvPr/>
          </p:nvSpPr>
          <p:spPr>
            <a:xfrm>
              <a:off x="0" y="6522623"/>
              <a:ext cx="8393018" cy="473743"/>
            </a:xfrm>
            <a:prstGeom prst="rect">
              <a:avLst/>
            </a:prstGeom>
            <a:noFill/>
            <a:ln>
              <a:noFill/>
            </a:ln>
          </p:spPr>
          <p:txBody>
            <a:bodyPr anchorCtr="0" anchor="t" bIns="0" lIns="0" spcFirstLastPara="1" rIns="0" wrap="square" tIns="0">
              <a:spAutoFit/>
            </a:bodyPr>
            <a:lstStyle/>
            <a:p>
              <a:pPr indent="0" lvl="0" marL="0" marR="0" rtl="0" algn="l">
                <a:lnSpc>
                  <a:spcPct val="174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08_b_ET_horizontal_RGB.pdf" id="450" name="Google Shape;450;p13"/>
          <p:cNvPicPr preferRelativeResize="0"/>
          <p:nvPr/>
        </p:nvPicPr>
        <p:blipFill rotWithShape="1">
          <a:blip r:embed="rId3">
            <a:alphaModFix/>
          </a:blip>
          <a:srcRect b="0" l="0" r="0" t="0"/>
          <a:stretch/>
        </p:blipFill>
        <p:spPr>
          <a:xfrm>
            <a:off x="2838500" y="5974792"/>
            <a:ext cx="4968903" cy="1403700"/>
          </a:xfrm>
          <a:prstGeom prst="rect">
            <a:avLst/>
          </a:prstGeom>
          <a:noFill/>
          <a:ln>
            <a:noFill/>
          </a:ln>
        </p:spPr>
      </p:pic>
      <p:pic>
        <p:nvPicPr>
          <p:cNvPr id="451" name="Google Shape;451;p13" title="EN_FundedbytheEU_RGB_WHITE.png"/>
          <p:cNvPicPr preferRelativeResize="0"/>
          <p:nvPr/>
        </p:nvPicPr>
        <p:blipFill rotWithShape="1">
          <a:blip r:embed="rId4">
            <a:alphaModFix/>
          </a:blip>
          <a:srcRect b="0" l="0" r="0" t="0"/>
          <a:stretch/>
        </p:blipFill>
        <p:spPr>
          <a:xfrm>
            <a:off x="10236350" y="6303475"/>
            <a:ext cx="4825426" cy="1074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CC"/>
        </a:solidFill>
      </p:bgPr>
    </p:bg>
    <p:spTree>
      <p:nvGrpSpPr>
        <p:cNvPr id="123" name="Shape 123"/>
        <p:cNvGrpSpPr/>
        <p:nvPr/>
      </p:nvGrpSpPr>
      <p:grpSpPr>
        <a:xfrm>
          <a:off x="0" y="0"/>
          <a:ext cx="0" cy="0"/>
          <a:chOff x="0" y="0"/>
          <a:chExt cx="0" cy="0"/>
        </a:xfrm>
      </p:grpSpPr>
      <p:sp>
        <p:nvSpPr>
          <p:cNvPr id="124" name="Google Shape;124;g31cf8a1fa65_0_161"/>
          <p:cNvSpPr txBox="1"/>
          <p:nvPr/>
        </p:nvSpPr>
        <p:spPr>
          <a:xfrm>
            <a:off x="662965" y="4034235"/>
            <a:ext cx="9555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200"/>
              <a:buFont typeface="Arial"/>
              <a:buNone/>
            </a:pPr>
            <a:r>
              <a:t/>
            </a:r>
            <a:endParaRPr b="0" i="0" sz="1400" u="none" cap="none" strike="noStrike">
              <a:solidFill>
                <a:srgbClr val="000000"/>
              </a:solidFill>
              <a:latin typeface="Arial"/>
              <a:ea typeface="Arial"/>
              <a:cs typeface="Arial"/>
              <a:sym typeface="Arial"/>
            </a:endParaRPr>
          </a:p>
        </p:txBody>
      </p:sp>
      <p:grpSp>
        <p:nvGrpSpPr>
          <p:cNvPr id="125" name="Google Shape;125;g31cf8a1fa65_0_161"/>
          <p:cNvGrpSpPr/>
          <p:nvPr/>
        </p:nvGrpSpPr>
        <p:grpSpPr>
          <a:xfrm>
            <a:off x="4715100" y="3173288"/>
            <a:ext cx="8857800" cy="3940425"/>
            <a:chOff x="-1652869" y="-1368441"/>
            <a:chExt cx="11810400" cy="5253900"/>
          </a:xfrm>
        </p:grpSpPr>
        <p:sp>
          <p:nvSpPr>
            <p:cNvPr id="126" name="Google Shape;126;g31cf8a1fa65_0_161"/>
            <p:cNvSpPr txBox="1"/>
            <p:nvPr/>
          </p:nvSpPr>
          <p:spPr>
            <a:xfrm>
              <a:off x="-1652869" y="-1368441"/>
              <a:ext cx="11810400" cy="5253900"/>
            </a:xfrm>
            <a:prstGeom prst="rect">
              <a:avLst/>
            </a:prstGeom>
            <a:noFill/>
            <a:ln>
              <a:noFill/>
            </a:ln>
          </p:spPr>
          <p:txBody>
            <a:bodyPr anchorCtr="0" anchor="t" bIns="0" lIns="0" spcFirstLastPara="1" rIns="0" wrap="square" tIns="0">
              <a:spAutoFit/>
            </a:bodyPr>
            <a:lstStyle/>
            <a:p>
              <a:pPr indent="-736600" lvl="0" marL="457200" marR="0" rtl="0" algn="ctr">
                <a:lnSpc>
                  <a:spcPct val="110000"/>
                </a:lnSpc>
                <a:spcBef>
                  <a:spcPts val="0"/>
                </a:spcBef>
                <a:spcAft>
                  <a:spcPts val="0"/>
                </a:spcAft>
                <a:buClr>
                  <a:schemeClr val="lt1"/>
                </a:buClr>
                <a:buSzPts val="8000"/>
                <a:buFont typeface="Arial"/>
                <a:buAutoNum type="arabicPeriod"/>
              </a:pPr>
              <a:r>
                <a:rPr b="0" i="0" lang="en-US" sz="8000" u="none" cap="none" strike="noStrike">
                  <a:solidFill>
                    <a:schemeClr val="lt1"/>
                  </a:solidFill>
                  <a:latin typeface="Arial"/>
                  <a:ea typeface="Arial"/>
                  <a:cs typeface="Arial"/>
                  <a:sym typeface="Arial"/>
                </a:rPr>
                <a:t>SOCIAL MEDIA AND WEBPAGE UPDATES</a:t>
              </a:r>
              <a:endParaRPr b="0" i="0" sz="8000" u="none" cap="none" strike="noStrike">
                <a:solidFill>
                  <a:schemeClr val="lt1"/>
                </a:solidFill>
                <a:latin typeface="Arial"/>
                <a:ea typeface="Arial"/>
                <a:cs typeface="Arial"/>
                <a:sym typeface="Arial"/>
              </a:endParaRPr>
            </a:p>
          </p:txBody>
        </p:sp>
        <p:sp>
          <p:nvSpPr>
            <p:cNvPr id="127" name="Google Shape;127;g31cf8a1fa65_0_161"/>
            <p:cNvSpPr txBox="1"/>
            <p:nvPr/>
          </p:nvSpPr>
          <p:spPr>
            <a:xfrm>
              <a:off x="0" y="1885582"/>
              <a:ext cx="6903000" cy="369300"/>
            </a:xfrm>
            <a:prstGeom prst="rect">
              <a:avLst/>
            </a:prstGeom>
            <a:noFill/>
            <a:ln>
              <a:noFill/>
            </a:ln>
          </p:spPr>
          <p:txBody>
            <a:bodyPr anchorCtr="0" anchor="t" bIns="0" lIns="0" spcFirstLastPara="1" rIns="0" wrap="square" tIns="0">
              <a:spAutoFit/>
            </a:bodyPr>
            <a:lstStyle/>
            <a:p>
              <a:pPr indent="0" lvl="0" marL="0" marR="0" rtl="0" algn="ctr">
                <a:lnSpc>
                  <a:spcPct val="21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36f16762e2e_0_222"/>
          <p:cNvSpPr txBox="1"/>
          <p:nvPr>
            <p:ph idx="4294967295" type="sldNum"/>
          </p:nvPr>
        </p:nvSpPr>
        <p:spPr>
          <a:xfrm>
            <a:off x="17212023" y="9437663"/>
            <a:ext cx="619200" cy="461700"/>
          </a:xfrm>
          <a:prstGeom prst="rect">
            <a:avLst/>
          </a:prstGeom>
          <a:noFill/>
          <a:ln>
            <a:noFill/>
          </a:ln>
        </p:spPr>
        <p:txBody>
          <a:bodyPr anchorCtr="0" anchor="ctr" bIns="68550" lIns="68550" spcFirstLastPara="1" rIns="68550" wrap="square" tIns="68550">
            <a:spAutoFit/>
          </a:bodyPr>
          <a:lstStyle/>
          <a:p>
            <a:pPr indent="0" lvl="0" marL="0" marR="0" rtl="0" algn="r">
              <a:lnSpc>
                <a:spcPct val="100000"/>
              </a:lnSpc>
              <a:spcBef>
                <a:spcPts val="0"/>
              </a:spcBef>
              <a:spcAft>
                <a:spcPts val="0"/>
              </a:spcAft>
              <a:buClr>
                <a:srgbClr val="888888"/>
              </a:buClr>
              <a:buSzPts val="2100"/>
              <a:buFont typeface="Calibri"/>
              <a:buNone/>
            </a:pPr>
            <a:fld id="{00000000-1234-1234-1234-123412341234}" type="slidenum">
              <a:rPr lang="en-US" sz="2100"/>
              <a:t>‹#›</a:t>
            </a:fld>
            <a:endParaRPr/>
          </a:p>
        </p:txBody>
      </p:sp>
      <p:cxnSp>
        <p:nvCxnSpPr>
          <p:cNvPr id="133" name="Google Shape;133;g36f16762e2e_0_222"/>
          <p:cNvCxnSpPr/>
          <p:nvPr/>
        </p:nvCxnSpPr>
        <p:spPr>
          <a:xfrm>
            <a:off x="457200" y="10044612"/>
            <a:ext cx="17356200" cy="24900"/>
          </a:xfrm>
          <a:prstGeom prst="straightConnector1">
            <a:avLst/>
          </a:prstGeom>
          <a:noFill/>
          <a:ln cap="flat" cmpd="sng" w="9525">
            <a:solidFill>
              <a:srgbClr val="0000CC"/>
            </a:solidFill>
            <a:prstDash val="solid"/>
            <a:miter lim="800000"/>
            <a:headEnd len="sm" w="sm" type="none"/>
            <a:tailEnd len="sm" w="sm" type="none"/>
          </a:ln>
        </p:spPr>
      </p:cxnSp>
      <p:cxnSp>
        <p:nvCxnSpPr>
          <p:cNvPr id="134" name="Google Shape;134;g36f16762e2e_0_222"/>
          <p:cNvCxnSpPr/>
          <p:nvPr/>
        </p:nvCxnSpPr>
        <p:spPr>
          <a:xfrm>
            <a:off x="457200" y="9341351"/>
            <a:ext cx="17356200" cy="46500"/>
          </a:xfrm>
          <a:prstGeom prst="straightConnector1">
            <a:avLst/>
          </a:prstGeom>
          <a:noFill/>
          <a:ln cap="flat" cmpd="sng" w="9525">
            <a:solidFill>
              <a:srgbClr val="0000CC"/>
            </a:solidFill>
            <a:prstDash val="solid"/>
            <a:miter lim="800000"/>
            <a:headEnd len="sm" w="sm" type="none"/>
            <a:tailEnd len="sm" w="sm" type="none"/>
          </a:ln>
        </p:spPr>
      </p:cxnSp>
      <p:sp>
        <p:nvSpPr>
          <p:cNvPr id="135" name="Google Shape;135;g36f16762e2e_0_222"/>
          <p:cNvSpPr txBox="1"/>
          <p:nvPr>
            <p:ph type="title"/>
          </p:nvPr>
        </p:nvSpPr>
        <p:spPr>
          <a:xfrm>
            <a:off x="493650" y="1047375"/>
            <a:ext cx="12204600" cy="1086600"/>
          </a:xfrm>
          <a:prstGeom prst="rect">
            <a:avLst/>
          </a:prstGeom>
          <a:noFill/>
          <a:ln>
            <a:noFill/>
          </a:ln>
        </p:spPr>
        <p:txBody>
          <a:bodyPr anchorCtr="0" anchor="ctr" bIns="68550" lIns="68550" spcFirstLastPara="1" rIns="68550" wrap="square" tIns="68550">
            <a:noAutofit/>
          </a:bodyPr>
          <a:lstStyle/>
          <a:p>
            <a:pPr indent="0" lvl="0" marL="0" rtl="0" algn="l">
              <a:lnSpc>
                <a:spcPct val="90000"/>
              </a:lnSpc>
              <a:spcBef>
                <a:spcPts val="0"/>
              </a:spcBef>
              <a:spcAft>
                <a:spcPts val="0"/>
              </a:spcAft>
              <a:buClr>
                <a:schemeClr val="dk1"/>
              </a:buClr>
              <a:buSzPts val="1700"/>
              <a:buFont typeface="Arial"/>
              <a:buNone/>
            </a:pPr>
            <a:r>
              <a:rPr b="1" lang="en-US" sz="4500">
                <a:solidFill>
                  <a:srgbClr val="0000CC"/>
                </a:solidFill>
                <a:latin typeface="Arial"/>
                <a:ea typeface="Arial"/>
                <a:cs typeface="Arial"/>
                <a:sym typeface="Arial"/>
              </a:rPr>
              <a:t>SOCIAL MEDIA</a:t>
            </a:r>
            <a:endParaRPr b="1" sz="4500">
              <a:solidFill>
                <a:srgbClr val="0000CC"/>
              </a:solidFill>
              <a:latin typeface="Arial"/>
              <a:ea typeface="Arial"/>
              <a:cs typeface="Arial"/>
              <a:sym typeface="Arial"/>
            </a:endParaRPr>
          </a:p>
        </p:txBody>
      </p:sp>
      <p:pic>
        <p:nvPicPr>
          <p:cNvPr id="136" name="Google Shape;136;g36f16762e2e_0_222" title="ET Facebook posts(1).jpg"/>
          <p:cNvPicPr preferRelativeResize="0"/>
          <p:nvPr/>
        </p:nvPicPr>
        <p:blipFill rotWithShape="1">
          <a:blip r:embed="rId3">
            <a:alphaModFix/>
          </a:blip>
          <a:srcRect b="0" l="0" r="0" t="0"/>
          <a:stretch/>
        </p:blipFill>
        <p:spPr>
          <a:xfrm>
            <a:off x="5218065" y="2297470"/>
            <a:ext cx="7834466" cy="5557612"/>
          </a:xfrm>
          <a:prstGeom prst="rect">
            <a:avLst/>
          </a:prstGeom>
          <a:noFill/>
          <a:ln>
            <a:noFill/>
          </a:ln>
        </p:spPr>
      </p:pic>
      <p:sp>
        <p:nvSpPr>
          <p:cNvPr id="137" name="Google Shape;137;g36f16762e2e_0_222"/>
          <p:cNvSpPr txBox="1"/>
          <p:nvPr/>
        </p:nvSpPr>
        <p:spPr>
          <a:xfrm>
            <a:off x="598463" y="2134125"/>
            <a:ext cx="4587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000"/>
              <a:buFont typeface="Arial"/>
              <a:buNone/>
            </a:pPr>
            <a:r>
              <a:t/>
            </a:r>
            <a:endParaRPr b="0" i="0" sz="3000" u="none" cap="none" strike="noStrike">
              <a:solidFill>
                <a:srgbClr val="E2117A"/>
              </a:solidFill>
              <a:latin typeface="Arial"/>
              <a:ea typeface="Arial"/>
              <a:cs typeface="Arial"/>
              <a:sym typeface="Arial"/>
            </a:endParaRPr>
          </a:p>
        </p:txBody>
      </p:sp>
      <p:pic>
        <p:nvPicPr>
          <p:cNvPr id="138" name="Google Shape;138;g36f16762e2e_0_222"/>
          <p:cNvPicPr preferRelativeResize="0"/>
          <p:nvPr/>
        </p:nvPicPr>
        <p:blipFill rotWithShape="1">
          <a:blip r:embed="rId4">
            <a:alphaModFix/>
          </a:blip>
          <a:srcRect b="0" l="0" r="0" t="0"/>
          <a:stretch/>
        </p:blipFill>
        <p:spPr>
          <a:xfrm>
            <a:off x="457200" y="9438111"/>
            <a:ext cx="2475361" cy="461700"/>
          </a:xfrm>
          <a:prstGeom prst="rect">
            <a:avLst/>
          </a:prstGeom>
          <a:noFill/>
          <a:ln>
            <a:noFill/>
          </a:ln>
        </p:spPr>
      </p:pic>
      <p:cxnSp>
        <p:nvCxnSpPr>
          <p:cNvPr id="139" name="Google Shape;139;g36f16762e2e_0_222"/>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140" name="Google Shape;140;g36f16762e2e_0_222"/>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141" name="Google Shape;141;g36f16762e2e_0_222"/>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Preparatory Phase </a:t>
            </a:r>
            <a:endParaRPr b="0" i="0" sz="1400" u="none" cap="none" strike="noStrike">
              <a:solidFill>
                <a:srgbClr val="0000CC"/>
              </a:solidFill>
              <a:latin typeface="Arial"/>
              <a:ea typeface="Arial"/>
              <a:cs typeface="Arial"/>
              <a:sym typeface="Arial"/>
            </a:endParaRPr>
          </a:p>
        </p:txBody>
      </p:sp>
      <p:sp>
        <p:nvSpPr>
          <p:cNvPr id="142" name="Google Shape;142;g36f16762e2e_0_222"/>
          <p:cNvSpPr txBox="1"/>
          <p:nvPr/>
        </p:nvSpPr>
        <p:spPr>
          <a:xfrm>
            <a:off x="12698112" y="443463"/>
            <a:ext cx="5115000" cy="2640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InfraDev Annual Meeting — 22-24.07.2025</a:t>
            </a:r>
            <a:endParaRPr b="0" i="0" sz="1700" u="none" cap="none" strike="noStrike">
              <a:solidFill>
                <a:srgbClr val="0000CC"/>
              </a:solidFill>
              <a:latin typeface="Schibsted Grotesk"/>
              <a:ea typeface="Schibsted Grotesk"/>
              <a:cs typeface="Schibsted Grotesk"/>
              <a:sym typeface="Schibsted Grotes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g36f16762e2e_0_237"/>
          <p:cNvSpPr txBox="1"/>
          <p:nvPr>
            <p:ph idx="4294967295" type="sldNum"/>
          </p:nvPr>
        </p:nvSpPr>
        <p:spPr>
          <a:xfrm>
            <a:off x="17212023" y="9437663"/>
            <a:ext cx="619200" cy="461700"/>
          </a:xfrm>
          <a:prstGeom prst="rect">
            <a:avLst/>
          </a:prstGeom>
          <a:noFill/>
          <a:ln>
            <a:noFill/>
          </a:ln>
        </p:spPr>
        <p:txBody>
          <a:bodyPr anchorCtr="0" anchor="ctr" bIns="68550" lIns="68550" spcFirstLastPara="1" rIns="68550" wrap="square" tIns="68550">
            <a:spAutoFit/>
          </a:bodyPr>
          <a:lstStyle/>
          <a:p>
            <a:pPr indent="0" lvl="0" marL="0" marR="0" rtl="0" algn="r">
              <a:lnSpc>
                <a:spcPct val="100000"/>
              </a:lnSpc>
              <a:spcBef>
                <a:spcPts val="0"/>
              </a:spcBef>
              <a:spcAft>
                <a:spcPts val="0"/>
              </a:spcAft>
              <a:buClr>
                <a:srgbClr val="888888"/>
              </a:buClr>
              <a:buSzPts val="2100"/>
              <a:buFont typeface="Calibri"/>
              <a:buNone/>
            </a:pPr>
            <a:fld id="{00000000-1234-1234-1234-123412341234}" type="slidenum">
              <a:rPr lang="en-US" sz="2100"/>
              <a:t>‹#›</a:t>
            </a:fld>
            <a:endParaRPr/>
          </a:p>
        </p:txBody>
      </p:sp>
      <p:cxnSp>
        <p:nvCxnSpPr>
          <p:cNvPr id="148" name="Google Shape;148;g36f16762e2e_0_237"/>
          <p:cNvCxnSpPr/>
          <p:nvPr/>
        </p:nvCxnSpPr>
        <p:spPr>
          <a:xfrm>
            <a:off x="457200" y="10044612"/>
            <a:ext cx="17356200" cy="24900"/>
          </a:xfrm>
          <a:prstGeom prst="straightConnector1">
            <a:avLst/>
          </a:prstGeom>
          <a:noFill/>
          <a:ln cap="flat" cmpd="sng" w="9525">
            <a:solidFill>
              <a:srgbClr val="0000CC"/>
            </a:solidFill>
            <a:prstDash val="solid"/>
            <a:miter lim="800000"/>
            <a:headEnd len="sm" w="sm" type="none"/>
            <a:tailEnd len="sm" w="sm" type="none"/>
          </a:ln>
        </p:spPr>
      </p:cxnSp>
      <p:cxnSp>
        <p:nvCxnSpPr>
          <p:cNvPr id="149" name="Google Shape;149;g36f16762e2e_0_237"/>
          <p:cNvCxnSpPr/>
          <p:nvPr/>
        </p:nvCxnSpPr>
        <p:spPr>
          <a:xfrm>
            <a:off x="457200" y="9341351"/>
            <a:ext cx="17356200" cy="46500"/>
          </a:xfrm>
          <a:prstGeom prst="straightConnector1">
            <a:avLst/>
          </a:prstGeom>
          <a:noFill/>
          <a:ln cap="flat" cmpd="sng" w="9525">
            <a:solidFill>
              <a:srgbClr val="0000CC"/>
            </a:solidFill>
            <a:prstDash val="solid"/>
            <a:miter lim="800000"/>
            <a:headEnd len="sm" w="sm" type="none"/>
            <a:tailEnd len="sm" w="sm" type="none"/>
          </a:ln>
        </p:spPr>
      </p:cxnSp>
      <p:sp>
        <p:nvSpPr>
          <p:cNvPr id="150" name="Google Shape;150;g36f16762e2e_0_237"/>
          <p:cNvSpPr txBox="1"/>
          <p:nvPr>
            <p:ph type="title"/>
          </p:nvPr>
        </p:nvSpPr>
        <p:spPr>
          <a:xfrm>
            <a:off x="493650" y="1047375"/>
            <a:ext cx="12204600" cy="1086600"/>
          </a:xfrm>
          <a:prstGeom prst="rect">
            <a:avLst/>
          </a:prstGeom>
          <a:noFill/>
          <a:ln>
            <a:noFill/>
          </a:ln>
        </p:spPr>
        <p:txBody>
          <a:bodyPr anchorCtr="0" anchor="ctr" bIns="68550" lIns="68550" spcFirstLastPara="1" rIns="68550" wrap="square" tIns="68550">
            <a:noAutofit/>
          </a:bodyPr>
          <a:lstStyle/>
          <a:p>
            <a:pPr indent="0" lvl="0" marL="0" rtl="0" algn="l">
              <a:lnSpc>
                <a:spcPct val="90000"/>
              </a:lnSpc>
              <a:spcBef>
                <a:spcPts val="0"/>
              </a:spcBef>
              <a:spcAft>
                <a:spcPts val="0"/>
              </a:spcAft>
              <a:buClr>
                <a:schemeClr val="dk1"/>
              </a:buClr>
              <a:buSzPts val="1700"/>
              <a:buFont typeface="Arial"/>
              <a:buNone/>
            </a:pPr>
            <a:r>
              <a:rPr b="1" lang="en-US" sz="4500">
                <a:solidFill>
                  <a:srgbClr val="0000CC"/>
                </a:solidFill>
                <a:latin typeface="Arial"/>
                <a:ea typeface="Arial"/>
                <a:cs typeface="Arial"/>
                <a:sym typeface="Arial"/>
              </a:rPr>
              <a:t>SOCIAL MEDIA</a:t>
            </a:r>
            <a:endParaRPr b="1" sz="4500">
              <a:solidFill>
                <a:srgbClr val="0000CC"/>
              </a:solidFill>
              <a:latin typeface="Arial"/>
              <a:ea typeface="Arial"/>
              <a:cs typeface="Arial"/>
              <a:sym typeface="Arial"/>
            </a:endParaRPr>
          </a:p>
        </p:txBody>
      </p:sp>
      <p:sp>
        <p:nvSpPr>
          <p:cNvPr id="151" name="Google Shape;151;g36f16762e2e_0_237"/>
          <p:cNvSpPr txBox="1"/>
          <p:nvPr/>
        </p:nvSpPr>
        <p:spPr>
          <a:xfrm>
            <a:off x="598463" y="2134125"/>
            <a:ext cx="15051300" cy="1062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700"/>
              <a:buFont typeface="Arial"/>
              <a:buNone/>
            </a:pPr>
            <a:r>
              <a:rPr b="0" i="0" lang="en-US" sz="3000" u="none" cap="none" strike="noStrike">
                <a:solidFill>
                  <a:srgbClr val="E2117A"/>
                </a:solidFill>
                <a:latin typeface="Arial"/>
                <a:ea typeface="Arial"/>
                <a:cs typeface="Arial"/>
                <a:sym typeface="Arial"/>
              </a:rPr>
              <a:t>We strive to maintain balance and serve as a neutral source of credible information</a:t>
            </a:r>
            <a:endParaRPr b="0" i="0" sz="3000" u="none" cap="none" strike="noStrike">
              <a:solidFill>
                <a:srgbClr val="E2117A"/>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000"/>
              <a:buFont typeface="Arial"/>
              <a:buNone/>
            </a:pPr>
            <a:r>
              <a:t/>
            </a:r>
            <a:endParaRPr b="0" i="0" sz="3000" u="none" cap="none" strike="noStrike">
              <a:solidFill>
                <a:srgbClr val="E2117A"/>
              </a:solidFill>
              <a:latin typeface="Arial"/>
              <a:ea typeface="Arial"/>
              <a:cs typeface="Arial"/>
              <a:sym typeface="Arial"/>
            </a:endParaRPr>
          </a:p>
        </p:txBody>
      </p:sp>
      <p:pic>
        <p:nvPicPr>
          <p:cNvPr id="152" name="Google Shape;152;g36f16762e2e_0_237" title="Screenshot 2025-05-24 184706.png"/>
          <p:cNvPicPr preferRelativeResize="0"/>
          <p:nvPr/>
        </p:nvPicPr>
        <p:blipFill rotWithShape="1">
          <a:blip r:embed="rId3">
            <a:alphaModFix/>
          </a:blip>
          <a:srcRect b="0" l="0" r="0" t="0"/>
          <a:stretch/>
        </p:blipFill>
        <p:spPr>
          <a:xfrm>
            <a:off x="303000" y="3019431"/>
            <a:ext cx="5115151" cy="5600787"/>
          </a:xfrm>
          <a:prstGeom prst="rect">
            <a:avLst/>
          </a:prstGeom>
          <a:noFill/>
          <a:ln cap="flat" cmpd="sng" w="9525">
            <a:solidFill>
              <a:schemeClr val="dk2"/>
            </a:solidFill>
            <a:prstDash val="solid"/>
            <a:round/>
            <a:headEnd len="sm" w="sm" type="none"/>
            <a:tailEnd len="sm" w="sm" type="none"/>
          </a:ln>
        </p:spPr>
      </p:pic>
      <p:pic>
        <p:nvPicPr>
          <p:cNvPr id="153" name="Google Shape;153;g36f16762e2e_0_237" title="Screenshot 2025-05-24 184534.png"/>
          <p:cNvPicPr preferRelativeResize="0"/>
          <p:nvPr/>
        </p:nvPicPr>
        <p:blipFill rotWithShape="1">
          <a:blip r:embed="rId4">
            <a:alphaModFix/>
          </a:blip>
          <a:srcRect b="0" l="0" r="0" t="0"/>
          <a:stretch/>
        </p:blipFill>
        <p:spPr>
          <a:xfrm>
            <a:off x="5598243" y="3083700"/>
            <a:ext cx="5586959" cy="5600776"/>
          </a:xfrm>
          <a:prstGeom prst="rect">
            <a:avLst/>
          </a:prstGeom>
          <a:noFill/>
          <a:ln cap="flat" cmpd="sng" w="9525">
            <a:solidFill>
              <a:schemeClr val="dk2"/>
            </a:solidFill>
            <a:prstDash val="solid"/>
            <a:round/>
            <a:headEnd len="sm" w="sm" type="none"/>
            <a:tailEnd len="sm" w="sm" type="none"/>
          </a:ln>
        </p:spPr>
      </p:pic>
      <p:pic>
        <p:nvPicPr>
          <p:cNvPr id="154" name="Google Shape;154;g36f16762e2e_0_237" title="Screenshot 2025-05-24 184340.png"/>
          <p:cNvPicPr preferRelativeResize="0"/>
          <p:nvPr/>
        </p:nvPicPr>
        <p:blipFill rotWithShape="1">
          <a:blip r:embed="rId5">
            <a:alphaModFix/>
          </a:blip>
          <a:srcRect b="0" l="0" r="0" t="0"/>
          <a:stretch/>
        </p:blipFill>
        <p:spPr>
          <a:xfrm>
            <a:off x="11365297" y="3129881"/>
            <a:ext cx="6672052" cy="5554575"/>
          </a:xfrm>
          <a:prstGeom prst="rect">
            <a:avLst/>
          </a:prstGeom>
          <a:noFill/>
          <a:ln cap="flat" cmpd="sng" w="9525">
            <a:solidFill>
              <a:schemeClr val="dk2"/>
            </a:solidFill>
            <a:prstDash val="solid"/>
            <a:round/>
            <a:headEnd len="sm" w="sm" type="none"/>
            <a:tailEnd len="sm" w="sm" type="none"/>
          </a:ln>
        </p:spPr>
      </p:pic>
      <p:pic>
        <p:nvPicPr>
          <p:cNvPr id="155" name="Google Shape;155;g36f16762e2e_0_237"/>
          <p:cNvPicPr preferRelativeResize="0"/>
          <p:nvPr/>
        </p:nvPicPr>
        <p:blipFill rotWithShape="1">
          <a:blip r:embed="rId6">
            <a:alphaModFix/>
          </a:blip>
          <a:srcRect b="0" l="0" r="0" t="0"/>
          <a:stretch/>
        </p:blipFill>
        <p:spPr>
          <a:xfrm>
            <a:off x="457200" y="9438111"/>
            <a:ext cx="2475361" cy="461700"/>
          </a:xfrm>
          <a:prstGeom prst="rect">
            <a:avLst/>
          </a:prstGeom>
          <a:noFill/>
          <a:ln>
            <a:noFill/>
          </a:ln>
        </p:spPr>
      </p:pic>
      <p:cxnSp>
        <p:nvCxnSpPr>
          <p:cNvPr id="156" name="Google Shape;156;g36f16762e2e_0_237"/>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157" name="Google Shape;157;g36f16762e2e_0_237"/>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158" name="Google Shape;158;g36f16762e2e_0_237"/>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Preparatory Phase </a:t>
            </a:r>
            <a:endParaRPr b="0" i="0" sz="1400" u="none" cap="none" strike="noStrike">
              <a:solidFill>
                <a:srgbClr val="0000CC"/>
              </a:solidFill>
              <a:latin typeface="Arial"/>
              <a:ea typeface="Arial"/>
              <a:cs typeface="Arial"/>
              <a:sym typeface="Arial"/>
            </a:endParaRPr>
          </a:p>
        </p:txBody>
      </p:sp>
      <p:sp>
        <p:nvSpPr>
          <p:cNvPr id="159" name="Google Shape;159;g36f16762e2e_0_237"/>
          <p:cNvSpPr txBox="1"/>
          <p:nvPr/>
        </p:nvSpPr>
        <p:spPr>
          <a:xfrm>
            <a:off x="12698112" y="443463"/>
            <a:ext cx="5115000" cy="2640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InfraDev Annual Meeting — 22-24.07.2025</a:t>
            </a:r>
            <a:endParaRPr b="0" i="0" sz="1700" u="none" cap="none" strike="noStrike">
              <a:solidFill>
                <a:srgbClr val="0000CC"/>
              </a:solidFill>
              <a:latin typeface="Schibsted Grotesk"/>
              <a:ea typeface="Schibsted Grotesk"/>
              <a:cs typeface="Schibsted Grotesk"/>
              <a:sym typeface="Schibsted Grotes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36f16762e2e_0_253"/>
          <p:cNvSpPr txBox="1"/>
          <p:nvPr>
            <p:ph idx="4294967295" type="sldNum"/>
          </p:nvPr>
        </p:nvSpPr>
        <p:spPr>
          <a:xfrm>
            <a:off x="17212023" y="9437663"/>
            <a:ext cx="619200" cy="461700"/>
          </a:xfrm>
          <a:prstGeom prst="rect">
            <a:avLst/>
          </a:prstGeom>
          <a:noFill/>
          <a:ln>
            <a:noFill/>
          </a:ln>
        </p:spPr>
        <p:txBody>
          <a:bodyPr anchorCtr="0" anchor="ctr" bIns="68550" lIns="68550" spcFirstLastPara="1" rIns="68550" wrap="square" tIns="68550">
            <a:spAutoFit/>
          </a:bodyPr>
          <a:lstStyle/>
          <a:p>
            <a:pPr indent="0" lvl="0" marL="0" marR="0" rtl="0" algn="r">
              <a:lnSpc>
                <a:spcPct val="100000"/>
              </a:lnSpc>
              <a:spcBef>
                <a:spcPts val="0"/>
              </a:spcBef>
              <a:spcAft>
                <a:spcPts val="0"/>
              </a:spcAft>
              <a:buClr>
                <a:srgbClr val="888888"/>
              </a:buClr>
              <a:buSzPts val="2100"/>
              <a:buFont typeface="Calibri"/>
              <a:buNone/>
            </a:pPr>
            <a:fld id="{00000000-1234-1234-1234-123412341234}" type="slidenum">
              <a:rPr lang="en-US" sz="2100"/>
              <a:t>‹#›</a:t>
            </a:fld>
            <a:endParaRPr/>
          </a:p>
        </p:txBody>
      </p:sp>
      <p:cxnSp>
        <p:nvCxnSpPr>
          <p:cNvPr id="165" name="Google Shape;165;g36f16762e2e_0_253"/>
          <p:cNvCxnSpPr/>
          <p:nvPr/>
        </p:nvCxnSpPr>
        <p:spPr>
          <a:xfrm>
            <a:off x="457200" y="10044612"/>
            <a:ext cx="17356200" cy="24900"/>
          </a:xfrm>
          <a:prstGeom prst="straightConnector1">
            <a:avLst/>
          </a:prstGeom>
          <a:noFill/>
          <a:ln cap="flat" cmpd="sng" w="9525">
            <a:solidFill>
              <a:srgbClr val="0000CC"/>
            </a:solidFill>
            <a:prstDash val="solid"/>
            <a:miter lim="800000"/>
            <a:headEnd len="sm" w="sm" type="none"/>
            <a:tailEnd len="sm" w="sm" type="none"/>
          </a:ln>
        </p:spPr>
      </p:cxnSp>
      <p:cxnSp>
        <p:nvCxnSpPr>
          <p:cNvPr id="166" name="Google Shape;166;g36f16762e2e_0_253"/>
          <p:cNvCxnSpPr/>
          <p:nvPr/>
        </p:nvCxnSpPr>
        <p:spPr>
          <a:xfrm>
            <a:off x="457200" y="9341351"/>
            <a:ext cx="17356200" cy="46500"/>
          </a:xfrm>
          <a:prstGeom prst="straightConnector1">
            <a:avLst/>
          </a:prstGeom>
          <a:noFill/>
          <a:ln cap="flat" cmpd="sng" w="9525">
            <a:solidFill>
              <a:srgbClr val="0000CC"/>
            </a:solidFill>
            <a:prstDash val="solid"/>
            <a:miter lim="800000"/>
            <a:headEnd len="sm" w="sm" type="none"/>
            <a:tailEnd len="sm" w="sm" type="none"/>
          </a:ln>
        </p:spPr>
      </p:cxnSp>
      <p:sp>
        <p:nvSpPr>
          <p:cNvPr id="167" name="Google Shape;167;g36f16762e2e_0_253"/>
          <p:cNvSpPr txBox="1"/>
          <p:nvPr>
            <p:ph type="title"/>
          </p:nvPr>
        </p:nvSpPr>
        <p:spPr>
          <a:xfrm>
            <a:off x="493650" y="1047375"/>
            <a:ext cx="12204600" cy="1086600"/>
          </a:xfrm>
          <a:prstGeom prst="rect">
            <a:avLst/>
          </a:prstGeom>
          <a:noFill/>
          <a:ln>
            <a:noFill/>
          </a:ln>
        </p:spPr>
        <p:txBody>
          <a:bodyPr anchorCtr="0" anchor="ctr" bIns="68550" lIns="68550" spcFirstLastPara="1" rIns="68550" wrap="square" tIns="68550">
            <a:noAutofit/>
          </a:bodyPr>
          <a:lstStyle/>
          <a:p>
            <a:pPr indent="0" lvl="0" marL="0" rtl="0" algn="l">
              <a:lnSpc>
                <a:spcPct val="90000"/>
              </a:lnSpc>
              <a:spcBef>
                <a:spcPts val="0"/>
              </a:spcBef>
              <a:spcAft>
                <a:spcPts val="0"/>
              </a:spcAft>
              <a:buClr>
                <a:schemeClr val="dk1"/>
              </a:buClr>
              <a:buSzPts val="1700"/>
              <a:buFont typeface="Arial"/>
              <a:buNone/>
            </a:pPr>
            <a:r>
              <a:rPr b="1" lang="en-US" sz="4500">
                <a:solidFill>
                  <a:srgbClr val="0000CC"/>
                </a:solidFill>
                <a:latin typeface="Arial"/>
                <a:ea typeface="Arial"/>
                <a:cs typeface="Arial"/>
                <a:sym typeface="Arial"/>
              </a:rPr>
              <a:t>#ET_young</a:t>
            </a:r>
            <a:endParaRPr b="1" sz="4500">
              <a:solidFill>
                <a:srgbClr val="0000CC"/>
              </a:solidFill>
              <a:latin typeface="Arial"/>
              <a:ea typeface="Arial"/>
              <a:cs typeface="Arial"/>
              <a:sym typeface="Arial"/>
            </a:endParaRPr>
          </a:p>
        </p:txBody>
      </p:sp>
      <p:pic>
        <p:nvPicPr>
          <p:cNvPr id="168" name="Google Shape;168;g36f16762e2e_0_253" title="WhatsApp Image 2025-03-24 at 12.13.18 PM.jpeg"/>
          <p:cNvPicPr preferRelativeResize="0"/>
          <p:nvPr/>
        </p:nvPicPr>
        <p:blipFill rotWithShape="1">
          <a:blip r:embed="rId3">
            <a:alphaModFix/>
          </a:blip>
          <a:srcRect b="0" l="0" r="0" t="0"/>
          <a:stretch/>
        </p:blipFill>
        <p:spPr>
          <a:xfrm>
            <a:off x="590738" y="2134125"/>
            <a:ext cx="4463629" cy="7053265"/>
          </a:xfrm>
          <a:prstGeom prst="rect">
            <a:avLst/>
          </a:prstGeom>
          <a:noFill/>
          <a:ln cap="flat" cmpd="sng" w="9525">
            <a:solidFill>
              <a:srgbClr val="A7A7A7"/>
            </a:solidFill>
            <a:prstDash val="solid"/>
            <a:round/>
            <a:headEnd len="sm" w="sm" type="none"/>
            <a:tailEnd len="sm" w="sm" type="none"/>
          </a:ln>
        </p:spPr>
      </p:pic>
      <p:sp>
        <p:nvSpPr>
          <p:cNvPr id="169" name="Google Shape;169;g36f16762e2e_0_253"/>
          <p:cNvSpPr txBox="1"/>
          <p:nvPr>
            <p:ph type="title"/>
          </p:nvPr>
        </p:nvSpPr>
        <p:spPr>
          <a:xfrm>
            <a:off x="13033800" y="1047375"/>
            <a:ext cx="4779600" cy="1086600"/>
          </a:xfrm>
          <a:prstGeom prst="rect">
            <a:avLst/>
          </a:prstGeom>
          <a:noFill/>
          <a:ln>
            <a:noFill/>
          </a:ln>
        </p:spPr>
        <p:txBody>
          <a:bodyPr anchorCtr="0" anchor="ctr" bIns="68550" lIns="68550" spcFirstLastPara="1" rIns="68550" wrap="square" tIns="68550">
            <a:noAutofit/>
          </a:bodyPr>
          <a:lstStyle/>
          <a:p>
            <a:pPr indent="0" lvl="0" marL="0" rtl="0" algn="r">
              <a:lnSpc>
                <a:spcPct val="90000"/>
              </a:lnSpc>
              <a:spcBef>
                <a:spcPts val="0"/>
              </a:spcBef>
              <a:spcAft>
                <a:spcPts val="0"/>
              </a:spcAft>
              <a:buClr>
                <a:schemeClr val="dk1"/>
              </a:buClr>
              <a:buSzPts val="1700"/>
              <a:buFont typeface="Arial"/>
              <a:buNone/>
            </a:pPr>
            <a:r>
              <a:rPr b="1" lang="en-US" sz="4500">
                <a:solidFill>
                  <a:srgbClr val="0000CC"/>
                </a:solidFill>
                <a:latin typeface="Arial"/>
                <a:ea typeface="Arial"/>
                <a:cs typeface="Arial"/>
                <a:sym typeface="Arial"/>
                <a:extLst>
                  <a:ext uri="http://customooxmlschemas.google.com/">
                    <go:slidesCustomData xmlns:go="http://customooxmlschemas.google.com/" textRoundtripDataId="0"/>
                  </a:ext>
                </a:extLst>
              </a:rPr>
              <a:t>#WomenInSTEM</a:t>
            </a:r>
            <a:endParaRPr b="1" sz="4500">
              <a:solidFill>
                <a:srgbClr val="0000CC"/>
              </a:solidFill>
              <a:latin typeface="Arial"/>
              <a:ea typeface="Arial"/>
              <a:cs typeface="Arial"/>
              <a:sym typeface="Arial"/>
            </a:endParaRPr>
          </a:p>
        </p:txBody>
      </p:sp>
      <p:pic>
        <p:nvPicPr>
          <p:cNvPr id="170" name="Google Shape;170;g36f16762e2e_0_253" title="Screenshot 2025-05-24 184426.png"/>
          <p:cNvPicPr preferRelativeResize="0"/>
          <p:nvPr/>
        </p:nvPicPr>
        <p:blipFill rotWithShape="1">
          <a:blip r:embed="rId4">
            <a:alphaModFix/>
          </a:blip>
          <a:srcRect b="0" l="0" r="0" t="0"/>
          <a:stretch/>
        </p:blipFill>
        <p:spPr>
          <a:xfrm>
            <a:off x="10534625" y="2186288"/>
            <a:ext cx="7278626" cy="7001101"/>
          </a:xfrm>
          <a:prstGeom prst="rect">
            <a:avLst/>
          </a:prstGeom>
          <a:noFill/>
          <a:ln cap="flat" cmpd="sng" w="9525">
            <a:solidFill>
              <a:schemeClr val="dk2"/>
            </a:solidFill>
            <a:prstDash val="solid"/>
            <a:round/>
            <a:headEnd len="sm" w="sm" type="none"/>
            <a:tailEnd len="sm" w="sm" type="none"/>
          </a:ln>
        </p:spPr>
      </p:pic>
      <p:pic>
        <p:nvPicPr>
          <p:cNvPr id="171" name="Google Shape;171;g36f16762e2e_0_253" title="Screenshot 2025-05-16 171428.png"/>
          <p:cNvPicPr preferRelativeResize="0"/>
          <p:nvPr/>
        </p:nvPicPr>
        <p:blipFill rotWithShape="1">
          <a:blip r:embed="rId5">
            <a:alphaModFix/>
          </a:blip>
          <a:srcRect b="0" l="0" r="0" t="0"/>
          <a:stretch/>
        </p:blipFill>
        <p:spPr>
          <a:xfrm>
            <a:off x="5434612" y="2186288"/>
            <a:ext cx="4619288" cy="7001102"/>
          </a:xfrm>
          <a:prstGeom prst="rect">
            <a:avLst/>
          </a:prstGeom>
          <a:noFill/>
          <a:ln cap="flat" cmpd="sng" w="9525">
            <a:solidFill>
              <a:schemeClr val="dk2"/>
            </a:solidFill>
            <a:prstDash val="solid"/>
            <a:round/>
            <a:headEnd len="sm" w="sm" type="none"/>
            <a:tailEnd len="sm" w="sm" type="none"/>
          </a:ln>
        </p:spPr>
      </p:pic>
      <p:pic>
        <p:nvPicPr>
          <p:cNvPr id="172" name="Google Shape;172;g36f16762e2e_0_253"/>
          <p:cNvPicPr preferRelativeResize="0"/>
          <p:nvPr/>
        </p:nvPicPr>
        <p:blipFill rotWithShape="1">
          <a:blip r:embed="rId6">
            <a:alphaModFix/>
          </a:blip>
          <a:srcRect b="0" l="0" r="0" t="0"/>
          <a:stretch/>
        </p:blipFill>
        <p:spPr>
          <a:xfrm>
            <a:off x="457200" y="9438111"/>
            <a:ext cx="2475361" cy="461700"/>
          </a:xfrm>
          <a:prstGeom prst="rect">
            <a:avLst/>
          </a:prstGeom>
          <a:noFill/>
          <a:ln>
            <a:noFill/>
          </a:ln>
        </p:spPr>
      </p:pic>
      <p:cxnSp>
        <p:nvCxnSpPr>
          <p:cNvPr id="173" name="Google Shape;173;g36f16762e2e_0_253"/>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174" name="Google Shape;174;g36f16762e2e_0_253"/>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175" name="Google Shape;175;g36f16762e2e_0_253"/>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Preparatory Phase </a:t>
            </a:r>
            <a:endParaRPr b="0" i="0" sz="1400" u="none" cap="none" strike="noStrike">
              <a:solidFill>
                <a:srgbClr val="0000CC"/>
              </a:solidFill>
              <a:latin typeface="Arial"/>
              <a:ea typeface="Arial"/>
              <a:cs typeface="Arial"/>
              <a:sym typeface="Arial"/>
            </a:endParaRPr>
          </a:p>
        </p:txBody>
      </p:sp>
      <p:sp>
        <p:nvSpPr>
          <p:cNvPr id="176" name="Google Shape;176;g36f16762e2e_0_253"/>
          <p:cNvSpPr txBox="1"/>
          <p:nvPr/>
        </p:nvSpPr>
        <p:spPr>
          <a:xfrm>
            <a:off x="12698112" y="443463"/>
            <a:ext cx="5115000" cy="2640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InfraDev Annual Meeting — 22-24.07.2025</a:t>
            </a:r>
            <a:endParaRPr b="0" i="0" sz="1700" u="none" cap="none" strike="noStrike">
              <a:solidFill>
                <a:srgbClr val="0000CC"/>
              </a:solidFill>
              <a:latin typeface="Schibsted Grotesk"/>
              <a:ea typeface="Schibsted Grotesk"/>
              <a:cs typeface="Schibsted Grotesk"/>
              <a:sym typeface="Schibsted Grotes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370e309f348_0_92"/>
          <p:cNvSpPr txBox="1"/>
          <p:nvPr>
            <p:ph idx="4294967295" type="sldNum"/>
          </p:nvPr>
        </p:nvSpPr>
        <p:spPr>
          <a:xfrm>
            <a:off x="17212023" y="9437663"/>
            <a:ext cx="619200" cy="461700"/>
          </a:xfrm>
          <a:prstGeom prst="rect">
            <a:avLst/>
          </a:prstGeom>
          <a:noFill/>
          <a:ln>
            <a:noFill/>
          </a:ln>
        </p:spPr>
        <p:txBody>
          <a:bodyPr anchorCtr="0" anchor="ctr" bIns="68550" lIns="68550" spcFirstLastPara="1" rIns="68550" wrap="square" tIns="68550">
            <a:spAutoFit/>
          </a:bodyPr>
          <a:lstStyle/>
          <a:p>
            <a:pPr indent="0" lvl="0" marL="0" marR="0" rtl="0" algn="r">
              <a:lnSpc>
                <a:spcPct val="100000"/>
              </a:lnSpc>
              <a:spcBef>
                <a:spcPts val="0"/>
              </a:spcBef>
              <a:spcAft>
                <a:spcPts val="0"/>
              </a:spcAft>
              <a:buClr>
                <a:srgbClr val="888888"/>
              </a:buClr>
              <a:buSzPts val="2100"/>
              <a:buFont typeface="Calibri"/>
              <a:buNone/>
            </a:pPr>
            <a:fld id="{00000000-1234-1234-1234-123412341234}" type="slidenum">
              <a:rPr lang="en-US" sz="2100"/>
              <a:t>‹#›</a:t>
            </a:fld>
            <a:endParaRPr/>
          </a:p>
        </p:txBody>
      </p:sp>
      <p:cxnSp>
        <p:nvCxnSpPr>
          <p:cNvPr id="182" name="Google Shape;182;g370e309f348_0_92"/>
          <p:cNvCxnSpPr/>
          <p:nvPr/>
        </p:nvCxnSpPr>
        <p:spPr>
          <a:xfrm>
            <a:off x="457200" y="10044612"/>
            <a:ext cx="17356200" cy="24900"/>
          </a:xfrm>
          <a:prstGeom prst="straightConnector1">
            <a:avLst/>
          </a:prstGeom>
          <a:noFill/>
          <a:ln cap="flat" cmpd="sng" w="9525">
            <a:solidFill>
              <a:srgbClr val="0000CC"/>
            </a:solidFill>
            <a:prstDash val="solid"/>
            <a:miter lim="800000"/>
            <a:headEnd len="sm" w="sm" type="none"/>
            <a:tailEnd len="sm" w="sm" type="none"/>
          </a:ln>
        </p:spPr>
      </p:cxnSp>
      <p:cxnSp>
        <p:nvCxnSpPr>
          <p:cNvPr id="183" name="Google Shape;183;g370e309f348_0_92"/>
          <p:cNvCxnSpPr/>
          <p:nvPr/>
        </p:nvCxnSpPr>
        <p:spPr>
          <a:xfrm>
            <a:off x="457200" y="9341351"/>
            <a:ext cx="17356200" cy="46500"/>
          </a:xfrm>
          <a:prstGeom prst="straightConnector1">
            <a:avLst/>
          </a:prstGeom>
          <a:noFill/>
          <a:ln cap="flat" cmpd="sng" w="9525">
            <a:solidFill>
              <a:srgbClr val="0000CC"/>
            </a:solidFill>
            <a:prstDash val="solid"/>
            <a:miter lim="800000"/>
            <a:headEnd len="sm" w="sm" type="none"/>
            <a:tailEnd len="sm" w="sm" type="none"/>
          </a:ln>
        </p:spPr>
      </p:cxnSp>
      <p:pic>
        <p:nvPicPr>
          <p:cNvPr id="184" name="Google Shape;184;g370e309f348_0_92"/>
          <p:cNvPicPr preferRelativeResize="0"/>
          <p:nvPr/>
        </p:nvPicPr>
        <p:blipFill rotWithShape="1">
          <a:blip r:embed="rId3">
            <a:alphaModFix/>
          </a:blip>
          <a:srcRect b="0" l="0" r="0" t="0"/>
          <a:stretch/>
        </p:blipFill>
        <p:spPr>
          <a:xfrm>
            <a:off x="457200" y="9438111"/>
            <a:ext cx="2475361" cy="461700"/>
          </a:xfrm>
          <a:prstGeom prst="rect">
            <a:avLst/>
          </a:prstGeom>
          <a:noFill/>
          <a:ln>
            <a:noFill/>
          </a:ln>
        </p:spPr>
      </p:pic>
      <p:cxnSp>
        <p:nvCxnSpPr>
          <p:cNvPr id="185" name="Google Shape;185;g370e309f348_0_92"/>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186" name="Google Shape;186;g370e309f348_0_92"/>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187" name="Google Shape;187;g370e309f348_0_92"/>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Preparatory Phase </a:t>
            </a:r>
            <a:endParaRPr b="0" i="0" sz="1400" u="none" cap="none" strike="noStrike">
              <a:solidFill>
                <a:srgbClr val="0000CC"/>
              </a:solidFill>
              <a:latin typeface="Arial"/>
              <a:ea typeface="Arial"/>
              <a:cs typeface="Arial"/>
              <a:sym typeface="Arial"/>
            </a:endParaRPr>
          </a:p>
        </p:txBody>
      </p:sp>
      <p:sp>
        <p:nvSpPr>
          <p:cNvPr id="188" name="Google Shape;188;g370e309f348_0_92"/>
          <p:cNvSpPr txBox="1"/>
          <p:nvPr/>
        </p:nvSpPr>
        <p:spPr>
          <a:xfrm>
            <a:off x="12698112" y="443463"/>
            <a:ext cx="5115000" cy="2640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InfraDev Annual Meeting — 22-24.07.2025</a:t>
            </a:r>
            <a:endParaRPr b="0" i="0" sz="1700" u="none" cap="none" strike="noStrike">
              <a:solidFill>
                <a:srgbClr val="0000CC"/>
              </a:solidFill>
              <a:latin typeface="Schibsted Grotesk"/>
              <a:ea typeface="Schibsted Grotesk"/>
              <a:cs typeface="Schibsted Grotesk"/>
              <a:sym typeface="Schibsted Grotesk"/>
            </a:endParaRPr>
          </a:p>
        </p:txBody>
      </p:sp>
      <p:sp>
        <p:nvSpPr>
          <p:cNvPr id="189" name="Google Shape;189;g370e309f348_0_92"/>
          <p:cNvSpPr txBox="1"/>
          <p:nvPr>
            <p:ph type="title"/>
          </p:nvPr>
        </p:nvSpPr>
        <p:spPr>
          <a:xfrm>
            <a:off x="493650" y="1047375"/>
            <a:ext cx="12204600" cy="1086600"/>
          </a:xfrm>
          <a:prstGeom prst="rect">
            <a:avLst/>
          </a:prstGeom>
          <a:noFill/>
          <a:ln>
            <a:noFill/>
          </a:ln>
        </p:spPr>
        <p:txBody>
          <a:bodyPr anchorCtr="0" anchor="ctr" bIns="68550" lIns="68550" spcFirstLastPara="1" rIns="68550" wrap="square" tIns="68550">
            <a:noAutofit/>
          </a:bodyPr>
          <a:lstStyle/>
          <a:p>
            <a:pPr indent="0" lvl="0" marL="0" rtl="0" algn="l">
              <a:lnSpc>
                <a:spcPct val="90000"/>
              </a:lnSpc>
              <a:spcBef>
                <a:spcPts val="0"/>
              </a:spcBef>
              <a:spcAft>
                <a:spcPts val="0"/>
              </a:spcAft>
              <a:buClr>
                <a:schemeClr val="dk1"/>
              </a:buClr>
              <a:buSzPts val="1700"/>
              <a:buFont typeface="Arial"/>
              <a:buNone/>
            </a:pPr>
            <a:r>
              <a:rPr b="1" lang="en-US" sz="4500">
                <a:solidFill>
                  <a:srgbClr val="0000CC"/>
                </a:solidFill>
                <a:latin typeface="Arial"/>
                <a:ea typeface="Arial"/>
                <a:cs typeface="Arial"/>
                <a:sym typeface="Arial"/>
              </a:rPr>
              <a:t>SOCIAL MEDIA</a:t>
            </a:r>
            <a:endParaRPr b="1" sz="4500">
              <a:solidFill>
                <a:srgbClr val="0000CC"/>
              </a:solidFill>
              <a:latin typeface="Arial"/>
              <a:ea typeface="Arial"/>
              <a:cs typeface="Arial"/>
              <a:sym typeface="Arial"/>
            </a:endParaRPr>
          </a:p>
        </p:txBody>
      </p:sp>
      <p:sp>
        <p:nvSpPr>
          <p:cNvPr id="190" name="Google Shape;190;g370e309f348_0_92"/>
          <p:cNvSpPr txBox="1"/>
          <p:nvPr/>
        </p:nvSpPr>
        <p:spPr>
          <a:xfrm>
            <a:off x="598463" y="2134125"/>
            <a:ext cx="15051300" cy="1062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700"/>
              <a:buFont typeface="Arial"/>
              <a:buNone/>
            </a:pPr>
            <a:r>
              <a:rPr b="0" i="0" lang="en-US" sz="3000" u="none" cap="none" strike="noStrike">
                <a:solidFill>
                  <a:srgbClr val="E2117A"/>
                </a:solidFill>
                <a:latin typeface="Arial"/>
                <a:ea typeface="Arial"/>
                <a:cs typeface="Arial"/>
                <a:sym typeface="Arial"/>
              </a:rPr>
              <a:t>CROSS-POSTING</a:t>
            </a:r>
            <a:endParaRPr b="0" i="0" sz="3000" u="none" cap="none" strike="noStrike">
              <a:solidFill>
                <a:srgbClr val="E2117A"/>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3000"/>
              <a:buFont typeface="Arial"/>
              <a:buNone/>
            </a:pPr>
            <a:r>
              <a:t/>
            </a:r>
            <a:endParaRPr b="0" i="0" sz="3000" u="none" cap="none" strike="noStrike">
              <a:solidFill>
                <a:srgbClr val="E2117A"/>
              </a:solidFill>
              <a:latin typeface="Arial"/>
              <a:ea typeface="Arial"/>
              <a:cs typeface="Arial"/>
              <a:sym typeface="Arial"/>
            </a:endParaRPr>
          </a:p>
        </p:txBody>
      </p:sp>
      <p:pic>
        <p:nvPicPr>
          <p:cNvPr id="191" name="Google Shape;191;g370e309f348_0_92" title="Screenshot 2025-07-21 194730.png"/>
          <p:cNvPicPr preferRelativeResize="0"/>
          <p:nvPr/>
        </p:nvPicPr>
        <p:blipFill rotWithShape="1">
          <a:blip r:embed="rId4">
            <a:alphaModFix/>
          </a:blip>
          <a:srcRect b="0" l="0" r="0" t="0"/>
          <a:stretch/>
        </p:blipFill>
        <p:spPr>
          <a:xfrm>
            <a:off x="6052863" y="2081650"/>
            <a:ext cx="5734680" cy="5840426"/>
          </a:xfrm>
          <a:prstGeom prst="rect">
            <a:avLst/>
          </a:prstGeom>
          <a:noFill/>
          <a:ln cap="flat" cmpd="sng" w="9525">
            <a:solidFill>
              <a:schemeClr val="dk2"/>
            </a:solidFill>
            <a:prstDash val="solid"/>
            <a:round/>
            <a:headEnd len="sm" w="sm" type="none"/>
            <a:tailEnd len="sm" w="sm" type="none"/>
          </a:ln>
        </p:spPr>
      </p:pic>
      <p:pic>
        <p:nvPicPr>
          <p:cNvPr id="192" name="Google Shape;192;g370e309f348_0_92" title="Screenshot 2025-07-21 194612.png"/>
          <p:cNvPicPr preferRelativeResize="0"/>
          <p:nvPr/>
        </p:nvPicPr>
        <p:blipFill rotWithShape="1">
          <a:blip r:embed="rId5">
            <a:alphaModFix/>
          </a:blip>
          <a:srcRect b="0" l="0" r="0" t="0"/>
          <a:stretch/>
        </p:blipFill>
        <p:spPr>
          <a:xfrm>
            <a:off x="690675" y="2992837"/>
            <a:ext cx="5194049" cy="6192899"/>
          </a:xfrm>
          <a:prstGeom prst="rect">
            <a:avLst/>
          </a:prstGeom>
          <a:noFill/>
          <a:ln cap="flat" cmpd="sng" w="9525">
            <a:solidFill>
              <a:schemeClr val="dk2"/>
            </a:solidFill>
            <a:prstDash val="solid"/>
            <a:round/>
            <a:headEnd len="sm" w="sm" type="none"/>
            <a:tailEnd len="sm" w="sm" type="none"/>
          </a:ln>
        </p:spPr>
      </p:pic>
      <p:pic>
        <p:nvPicPr>
          <p:cNvPr id="193" name="Google Shape;193;g370e309f348_0_92" title="Screenshot 2025-07-21 194539.png"/>
          <p:cNvPicPr preferRelativeResize="0"/>
          <p:nvPr/>
        </p:nvPicPr>
        <p:blipFill rotWithShape="1">
          <a:blip r:embed="rId6">
            <a:alphaModFix/>
          </a:blip>
          <a:srcRect b="0" l="0" r="0" t="0"/>
          <a:stretch/>
        </p:blipFill>
        <p:spPr>
          <a:xfrm>
            <a:off x="11888354" y="3086575"/>
            <a:ext cx="6247246" cy="58404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327a44145e1_0_15"/>
          <p:cNvSpPr txBox="1"/>
          <p:nvPr/>
        </p:nvSpPr>
        <p:spPr>
          <a:xfrm>
            <a:off x="4814750" y="1292100"/>
            <a:ext cx="6518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cxnSp>
        <p:nvCxnSpPr>
          <p:cNvPr id="199" name="Google Shape;199;g327a44145e1_0_15"/>
          <p:cNvCxnSpPr/>
          <p:nvPr/>
        </p:nvCxnSpPr>
        <p:spPr>
          <a:xfrm>
            <a:off x="457200" y="9816012"/>
            <a:ext cx="17223300" cy="24600"/>
          </a:xfrm>
          <a:prstGeom prst="straightConnector1">
            <a:avLst/>
          </a:prstGeom>
          <a:noFill/>
          <a:ln cap="flat" cmpd="sng" w="9525">
            <a:solidFill>
              <a:srgbClr val="0000CC"/>
            </a:solidFill>
            <a:prstDash val="solid"/>
            <a:miter lim="800000"/>
            <a:headEnd len="sm" w="sm" type="none"/>
            <a:tailEnd len="sm" w="sm" type="none"/>
          </a:ln>
        </p:spPr>
      </p:cxnSp>
      <p:cxnSp>
        <p:nvCxnSpPr>
          <p:cNvPr id="200" name="Google Shape;200;g327a44145e1_0_15"/>
          <p:cNvCxnSpPr/>
          <p:nvPr/>
        </p:nvCxnSpPr>
        <p:spPr>
          <a:xfrm>
            <a:off x="457200" y="8998450"/>
            <a:ext cx="17243400" cy="64500"/>
          </a:xfrm>
          <a:prstGeom prst="straightConnector1">
            <a:avLst/>
          </a:prstGeom>
          <a:noFill/>
          <a:ln cap="flat" cmpd="sng" w="9525">
            <a:solidFill>
              <a:srgbClr val="0000CC"/>
            </a:solidFill>
            <a:prstDash val="solid"/>
            <a:miter lim="800000"/>
            <a:headEnd len="sm" w="sm" type="none"/>
            <a:tailEnd len="sm" w="sm" type="none"/>
          </a:ln>
        </p:spPr>
      </p:cxnSp>
      <p:pic>
        <p:nvPicPr>
          <p:cNvPr id="201" name="Google Shape;201;g327a44145e1_0_15"/>
          <p:cNvPicPr preferRelativeResize="0"/>
          <p:nvPr/>
        </p:nvPicPr>
        <p:blipFill rotWithShape="1">
          <a:blip r:embed="rId3">
            <a:alphaModFix/>
          </a:blip>
          <a:srcRect b="0" l="0" r="0" t="0"/>
          <a:stretch/>
        </p:blipFill>
        <p:spPr>
          <a:xfrm>
            <a:off x="457200" y="9173883"/>
            <a:ext cx="2625725" cy="489775"/>
          </a:xfrm>
          <a:prstGeom prst="rect">
            <a:avLst/>
          </a:prstGeom>
          <a:noFill/>
          <a:ln>
            <a:noFill/>
          </a:ln>
        </p:spPr>
      </p:pic>
      <p:sp>
        <p:nvSpPr>
          <p:cNvPr id="202" name="Google Shape;202;g327a44145e1_0_15"/>
          <p:cNvSpPr txBox="1"/>
          <p:nvPr/>
        </p:nvSpPr>
        <p:spPr>
          <a:xfrm>
            <a:off x="466725" y="458787"/>
            <a:ext cx="5418000" cy="5214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Preparatory Phase </a:t>
            </a:r>
            <a:endParaRPr b="0" i="0" sz="1400" u="none" cap="none" strike="noStrike">
              <a:solidFill>
                <a:srgbClr val="0000CC"/>
              </a:solidFill>
              <a:latin typeface="Arial"/>
              <a:ea typeface="Arial"/>
              <a:cs typeface="Arial"/>
              <a:sym typeface="Arial"/>
            </a:endParaRPr>
          </a:p>
          <a:p>
            <a:pPr indent="0" lvl="0" marL="0" marR="0" rtl="0" algn="l">
              <a:lnSpc>
                <a:spcPct val="80000"/>
              </a:lnSpc>
              <a:spcBef>
                <a:spcPts val="0"/>
              </a:spcBef>
              <a:spcAft>
                <a:spcPts val="0"/>
              </a:spcAft>
              <a:buClr>
                <a:srgbClr val="FFFFFF"/>
              </a:buClr>
              <a:buSzPts val="1700"/>
              <a:buFont typeface="Schibsted Grotesk"/>
              <a:buNone/>
            </a:pPr>
            <a:r>
              <a:t/>
            </a:r>
            <a:endParaRPr b="0" i="0" sz="1700" u="none" cap="none" strike="noStrike">
              <a:solidFill>
                <a:srgbClr val="0000CC"/>
              </a:solidFill>
              <a:latin typeface="Schibsted Grotesk"/>
              <a:ea typeface="Schibsted Grotesk"/>
              <a:cs typeface="Schibsted Grotesk"/>
              <a:sym typeface="Schibsted Grotesk"/>
            </a:endParaRPr>
          </a:p>
        </p:txBody>
      </p:sp>
      <p:sp>
        <p:nvSpPr>
          <p:cNvPr id="203" name="Google Shape;203;g327a44145e1_0_15"/>
          <p:cNvSpPr txBox="1"/>
          <p:nvPr/>
        </p:nvSpPr>
        <p:spPr>
          <a:xfrm>
            <a:off x="457200" y="1289925"/>
            <a:ext cx="15200700" cy="738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400"/>
              <a:buFont typeface="Calibri"/>
              <a:buNone/>
            </a:pPr>
            <a:r>
              <a:rPr b="1" i="0" lang="en-US" sz="4000" u="none" cap="none" strike="noStrike">
                <a:solidFill>
                  <a:srgbClr val="0000CC"/>
                </a:solidFill>
                <a:latin typeface="Arial"/>
                <a:ea typeface="Arial"/>
                <a:cs typeface="Arial"/>
                <a:sym typeface="Arial"/>
              </a:rPr>
              <a:t>WEBPAGE</a:t>
            </a:r>
            <a:endParaRPr b="1" i="0" sz="4000" u="none" cap="none" strike="noStrike">
              <a:solidFill>
                <a:srgbClr val="0000CC"/>
              </a:solidFill>
              <a:latin typeface="Arial"/>
              <a:ea typeface="Arial"/>
              <a:cs typeface="Arial"/>
              <a:sym typeface="Arial"/>
            </a:endParaRPr>
          </a:p>
        </p:txBody>
      </p:sp>
      <p:sp>
        <p:nvSpPr>
          <p:cNvPr id="204" name="Google Shape;204;g327a44145e1_0_15"/>
          <p:cNvSpPr txBox="1"/>
          <p:nvPr/>
        </p:nvSpPr>
        <p:spPr>
          <a:xfrm>
            <a:off x="595875" y="2388425"/>
            <a:ext cx="8289000" cy="3389400"/>
          </a:xfrm>
          <a:prstGeom prst="rect">
            <a:avLst/>
          </a:prstGeom>
          <a:noFill/>
          <a:ln>
            <a:noFill/>
          </a:ln>
        </p:spPr>
        <p:txBody>
          <a:bodyPr anchorCtr="0" anchor="t" bIns="45700" lIns="45700" spcFirstLastPara="1" rIns="45700" wrap="square" tIns="45700">
            <a:spAutoFit/>
          </a:bodyPr>
          <a:lstStyle/>
          <a:p>
            <a:pPr indent="0" lvl="0" marL="0" marR="0" rtl="0" algn="l">
              <a:lnSpc>
                <a:spcPct val="115000"/>
              </a:lnSpc>
              <a:spcBef>
                <a:spcPts val="0"/>
              </a:spcBef>
              <a:spcAft>
                <a:spcPts val="0"/>
              </a:spcAft>
              <a:buClr>
                <a:srgbClr val="000000"/>
              </a:buClr>
              <a:buSzPts val="1600"/>
              <a:buFont typeface="Arial"/>
              <a:buNone/>
            </a:pPr>
            <a:r>
              <a:rPr b="1" i="0" lang="en-US" sz="2800" u="none" cap="none" strike="noStrike">
                <a:solidFill>
                  <a:srgbClr val="009999"/>
                </a:solidFill>
                <a:latin typeface="Calibri"/>
                <a:ea typeface="Calibri"/>
                <a:cs typeface="Calibri"/>
                <a:sym typeface="Calibri"/>
              </a:rPr>
              <a:t>WEBPAGE: PROGRESS</a:t>
            </a:r>
            <a:endParaRPr b="1" i="0" sz="2800" u="none" cap="none" strike="noStrike">
              <a:solidFill>
                <a:srgbClr val="009999"/>
              </a:solidFill>
              <a:latin typeface="Calibri"/>
              <a:ea typeface="Calibri"/>
              <a:cs typeface="Calibri"/>
              <a:sym typeface="Calibri"/>
            </a:endParaRPr>
          </a:p>
          <a:p>
            <a:pPr indent="-393700" lvl="0" marL="457200" marR="0" rtl="0" algn="l">
              <a:lnSpc>
                <a:spcPct val="100000"/>
              </a:lnSpc>
              <a:spcBef>
                <a:spcPts val="0"/>
              </a:spcBef>
              <a:spcAft>
                <a:spcPts val="0"/>
              </a:spcAft>
              <a:buClr>
                <a:srgbClr val="000000"/>
              </a:buClr>
              <a:buSzPts val="2600"/>
              <a:buFont typeface="Calibri"/>
              <a:buChar char="●"/>
            </a:pPr>
            <a:r>
              <a:rPr b="0" i="0" lang="en-US" sz="2600" u="none" cap="none" strike="noStrike">
                <a:solidFill>
                  <a:srgbClr val="000000"/>
                </a:solidFill>
                <a:latin typeface="Calibri"/>
                <a:ea typeface="Calibri"/>
                <a:cs typeface="Calibri"/>
                <a:sym typeface="Calibri"/>
              </a:rPr>
              <a:t>The page is live from </a:t>
            </a:r>
            <a:r>
              <a:rPr b="1" i="0" lang="en-US" sz="2600" u="none" cap="none" strike="noStrike">
                <a:solidFill>
                  <a:srgbClr val="000000"/>
                </a:solidFill>
                <a:latin typeface="Calibri"/>
                <a:ea typeface="Calibri"/>
                <a:cs typeface="Calibri"/>
                <a:sym typeface="Calibri"/>
              </a:rPr>
              <a:t>10 April 2025 </a:t>
            </a:r>
            <a:r>
              <a:rPr b="0" i="0" lang="en-US" sz="2600" u="none" cap="none" strike="noStrike">
                <a:solidFill>
                  <a:srgbClr val="000000"/>
                </a:solidFill>
                <a:latin typeface="Calibri"/>
                <a:ea typeface="Calibri"/>
                <a:cs typeface="Calibri"/>
                <a:sym typeface="Calibri"/>
              </a:rPr>
              <a:t>(after Management review and improvements implementation </a:t>
            </a:r>
            <a:r>
              <a:rPr b="0" i="0" lang="en-US" sz="2400" u="none" cap="none" strike="noStrike">
                <a:solidFill>
                  <a:schemeClr val="dk1"/>
                </a:solidFill>
                <a:latin typeface="Calibri"/>
                <a:ea typeface="Calibri"/>
                <a:cs typeface="Calibri"/>
                <a:sym typeface="Calibri"/>
              </a:rPr>
              <a:t>coordinated by M. Oudenhoven</a:t>
            </a:r>
            <a:r>
              <a:rPr b="0" i="0" lang="en-US" sz="2600" u="none" cap="none" strike="noStrike">
                <a:solidFill>
                  <a:srgbClr val="000000"/>
                </a:solidFill>
                <a:latin typeface="Calibri"/>
                <a:ea typeface="Calibri"/>
                <a:cs typeface="Calibri"/>
                <a:sym typeface="Calibri"/>
              </a:rPr>
              <a:t>): </a:t>
            </a:r>
            <a:r>
              <a:rPr b="0" i="0" lang="en-US" sz="2600" u="sng" cap="none" strike="noStrike">
                <a:solidFill>
                  <a:schemeClr val="hlink"/>
                </a:solidFill>
                <a:latin typeface="Calibri"/>
                <a:ea typeface="Calibri"/>
                <a:cs typeface="Calibri"/>
                <a:sym typeface="Calibri"/>
                <a:hlinkClick r:id="rId4"/>
              </a:rPr>
              <a:t>https://einsteintelescope.eu</a:t>
            </a:r>
            <a:r>
              <a:rPr b="0" i="0" lang="en-US" sz="2600" u="none" cap="none" strike="noStrike">
                <a:solidFill>
                  <a:srgbClr val="000000"/>
                </a:solidFill>
                <a:latin typeface="Calibri"/>
                <a:ea typeface="Calibri"/>
                <a:cs typeface="Calibri"/>
                <a:sym typeface="Calibri"/>
              </a:rPr>
              <a:t> </a:t>
            </a:r>
            <a:endParaRPr b="0" i="0" sz="2600" u="none" cap="none" strike="noStrike">
              <a:solidFill>
                <a:srgbClr val="000000"/>
              </a:solidFill>
              <a:latin typeface="Calibri"/>
              <a:ea typeface="Calibri"/>
              <a:cs typeface="Calibri"/>
              <a:sym typeface="Calibri"/>
            </a:endParaRPr>
          </a:p>
          <a:p>
            <a:pPr indent="-393700" lvl="0" marL="457200" marR="0" rtl="0" algn="l">
              <a:lnSpc>
                <a:spcPct val="100000"/>
              </a:lnSpc>
              <a:spcBef>
                <a:spcPts val="0"/>
              </a:spcBef>
              <a:spcAft>
                <a:spcPts val="0"/>
              </a:spcAft>
              <a:buClr>
                <a:srgbClr val="000000"/>
              </a:buClr>
              <a:buSzPts val="2600"/>
              <a:buFont typeface="Calibri"/>
              <a:buChar char="●"/>
            </a:pPr>
            <a:r>
              <a:rPr b="0" i="0" lang="en-US" sz="2600" u="none" cap="none" strike="noStrike">
                <a:solidFill>
                  <a:srgbClr val="000000"/>
                </a:solidFill>
                <a:latin typeface="Calibri"/>
                <a:ea typeface="Calibri"/>
                <a:cs typeface="Calibri"/>
                <a:sym typeface="Calibri"/>
              </a:rPr>
              <a:t>Officially presented at the XV ET Symposium in Bologna</a:t>
            </a:r>
            <a:endParaRPr b="0" i="0" sz="2600" u="none" cap="none" strike="noStrike">
              <a:solidFill>
                <a:srgbClr val="000000"/>
              </a:solidFill>
              <a:latin typeface="Calibri"/>
              <a:ea typeface="Calibri"/>
              <a:cs typeface="Calibri"/>
              <a:sym typeface="Calibri"/>
            </a:endParaRPr>
          </a:p>
          <a:p>
            <a:pPr indent="-393700" lvl="0" marL="457200" marR="0" rtl="0" algn="l">
              <a:lnSpc>
                <a:spcPct val="100000"/>
              </a:lnSpc>
              <a:spcBef>
                <a:spcPts val="0"/>
              </a:spcBef>
              <a:spcAft>
                <a:spcPts val="0"/>
              </a:spcAft>
              <a:buClr>
                <a:srgbClr val="000000"/>
              </a:buClr>
              <a:buSzPts val="2600"/>
              <a:buFont typeface="Calibri"/>
              <a:buChar char="●"/>
            </a:pPr>
            <a:r>
              <a:rPr b="0" i="0" lang="en-US" sz="2600" u="none" cap="none" strike="noStrike">
                <a:solidFill>
                  <a:srgbClr val="000000"/>
                </a:solidFill>
                <a:latin typeface="Calibri"/>
                <a:ea typeface="Calibri"/>
                <a:cs typeface="Calibri"/>
                <a:sym typeface="Calibri"/>
              </a:rPr>
              <a:t>Now Management is working on further procedures definition (ETO+ETC)</a:t>
            </a:r>
            <a:endParaRPr b="0" i="0" sz="2600" u="none" cap="none" strike="noStrike">
              <a:solidFill>
                <a:srgbClr val="000000"/>
              </a:solidFill>
              <a:latin typeface="Calibri"/>
              <a:ea typeface="Calibri"/>
              <a:cs typeface="Calibri"/>
              <a:sym typeface="Calibri"/>
            </a:endParaRPr>
          </a:p>
          <a:p>
            <a:pPr indent="-393700" lvl="0" marL="457200" marR="0" rtl="0" algn="l">
              <a:lnSpc>
                <a:spcPct val="100000"/>
              </a:lnSpc>
              <a:spcBef>
                <a:spcPts val="0"/>
              </a:spcBef>
              <a:spcAft>
                <a:spcPts val="0"/>
              </a:spcAft>
              <a:buSzPts val="2600"/>
              <a:buFont typeface="Calibri"/>
              <a:buChar char="●"/>
            </a:pPr>
            <a:r>
              <a:rPr lang="en-US" sz="2600">
                <a:latin typeface="Calibri"/>
                <a:ea typeface="Calibri"/>
                <a:cs typeface="Calibri"/>
                <a:sym typeface="Calibri"/>
              </a:rPr>
              <a:t>Collaboration with other ET (PP) groups </a:t>
            </a:r>
            <a:endParaRPr b="0" i="0" sz="2600" u="none" cap="none" strike="noStrike">
              <a:solidFill>
                <a:srgbClr val="808080"/>
              </a:solidFill>
              <a:latin typeface="Calibri"/>
              <a:ea typeface="Calibri"/>
              <a:cs typeface="Calibri"/>
              <a:sym typeface="Calibri"/>
            </a:endParaRPr>
          </a:p>
        </p:txBody>
      </p:sp>
      <p:pic>
        <p:nvPicPr>
          <p:cNvPr id="205" name="Google Shape;205;g327a44145e1_0_15" title="Screenshot 2025-07-17 171945.png"/>
          <p:cNvPicPr preferRelativeResize="0"/>
          <p:nvPr/>
        </p:nvPicPr>
        <p:blipFill rotWithShape="1">
          <a:blip r:embed="rId5">
            <a:alphaModFix/>
          </a:blip>
          <a:srcRect b="0" l="0" r="0" t="0"/>
          <a:stretch/>
        </p:blipFill>
        <p:spPr>
          <a:xfrm>
            <a:off x="10478845" y="1020625"/>
            <a:ext cx="7334255" cy="7750974"/>
          </a:xfrm>
          <a:prstGeom prst="rect">
            <a:avLst/>
          </a:prstGeom>
          <a:noFill/>
          <a:ln>
            <a:noFill/>
          </a:ln>
        </p:spPr>
      </p:pic>
      <p:cxnSp>
        <p:nvCxnSpPr>
          <p:cNvPr id="206" name="Google Shape;206;g327a44145e1_0_15"/>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207" name="Google Shape;207;g327a44145e1_0_15"/>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208" name="Google Shape;208;g327a44145e1_0_15"/>
          <p:cNvSpPr txBox="1"/>
          <p:nvPr/>
        </p:nvSpPr>
        <p:spPr>
          <a:xfrm>
            <a:off x="12698112" y="443463"/>
            <a:ext cx="5115000" cy="2640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InfraDev Annual Meeting — 22-24.07.2025</a:t>
            </a:r>
            <a:endParaRPr b="0" i="0" sz="1700" u="none" cap="none" strike="noStrike">
              <a:solidFill>
                <a:srgbClr val="0000CC"/>
              </a:solidFill>
              <a:latin typeface="Schibsted Grotesk"/>
              <a:ea typeface="Schibsted Grotesk"/>
              <a:cs typeface="Schibsted Grotesk"/>
              <a:sym typeface="Schibsted Grotes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370e309f348_0_113"/>
          <p:cNvSpPr txBox="1"/>
          <p:nvPr>
            <p:ph idx="4294967295" type="sldNum"/>
          </p:nvPr>
        </p:nvSpPr>
        <p:spPr>
          <a:xfrm>
            <a:off x="17212023" y="9437663"/>
            <a:ext cx="619200" cy="461700"/>
          </a:xfrm>
          <a:prstGeom prst="rect">
            <a:avLst/>
          </a:prstGeom>
          <a:noFill/>
          <a:ln>
            <a:noFill/>
          </a:ln>
        </p:spPr>
        <p:txBody>
          <a:bodyPr anchorCtr="0" anchor="ctr" bIns="68550" lIns="68550" spcFirstLastPara="1" rIns="68550" wrap="square" tIns="68550">
            <a:spAutoFit/>
          </a:bodyPr>
          <a:lstStyle/>
          <a:p>
            <a:pPr indent="0" lvl="0" marL="0" marR="0" rtl="0" algn="r">
              <a:lnSpc>
                <a:spcPct val="100000"/>
              </a:lnSpc>
              <a:spcBef>
                <a:spcPts val="0"/>
              </a:spcBef>
              <a:spcAft>
                <a:spcPts val="0"/>
              </a:spcAft>
              <a:buClr>
                <a:srgbClr val="888888"/>
              </a:buClr>
              <a:buSzPts val="2100"/>
              <a:buFont typeface="Calibri"/>
              <a:buNone/>
            </a:pPr>
            <a:fld id="{00000000-1234-1234-1234-123412341234}" type="slidenum">
              <a:rPr lang="en-US" sz="2100"/>
              <a:t>‹#›</a:t>
            </a:fld>
            <a:endParaRPr/>
          </a:p>
        </p:txBody>
      </p:sp>
      <p:cxnSp>
        <p:nvCxnSpPr>
          <p:cNvPr id="214" name="Google Shape;214;g370e309f348_0_113"/>
          <p:cNvCxnSpPr/>
          <p:nvPr/>
        </p:nvCxnSpPr>
        <p:spPr>
          <a:xfrm>
            <a:off x="457200" y="10044612"/>
            <a:ext cx="17356200" cy="24900"/>
          </a:xfrm>
          <a:prstGeom prst="straightConnector1">
            <a:avLst/>
          </a:prstGeom>
          <a:noFill/>
          <a:ln cap="flat" cmpd="sng" w="9525">
            <a:solidFill>
              <a:srgbClr val="0000CC"/>
            </a:solidFill>
            <a:prstDash val="solid"/>
            <a:miter lim="800000"/>
            <a:headEnd len="sm" w="sm" type="none"/>
            <a:tailEnd len="sm" w="sm" type="none"/>
          </a:ln>
        </p:spPr>
      </p:cxnSp>
      <p:cxnSp>
        <p:nvCxnSpPr>
          <p:cNvPr id="215" name="Google Shape;215;g370e309f348_0_113"/>
          <p:cNvCxnSpPr/>
          <p:nvPr/>
        </p:nvCxnSpPr>
        <p:spPr>
          <a:xfrm>
            <a:off x="457200" y="9341351"/>
            <a:ext cx="17356200" cy="46500"/>
          </a:xfrm>
          <a:prstGeom prst="straightConnector1">
            <a:avLst/>
          </a:prstGeom>
          <a:noFill/>
          <a:ln cap="flat" cmpd="sng" w="9525">
            <a:solidFill>
              <a:srgbClr val="0000CC"/>
            </a:solidFill>
            <a:prstDash val="solid"/>
            <a:miter lim="800000"/>
            <a:headEnd len="sm" w="sm" type="none"/>
            <a:tailEnd len="sm" w="sm" type="none"/>
          </a:ln>
        </p:spPr>
      </p:cxnSp>
      <p:sp>
        <p:nvSpPr>
          <p:cNvPr id="216" name="Google Shape;216;g370e309f348_0_113"/>
          <p:cNvSpPr txBox="1"/>
          <p:nvPr>
            <p:ph type="title"/>
          </p:nvPr>
        </p:nvSpPr>
        <p:spPr>
          <a:xfrm>
            <a:off x="493650" y="1047375"/>
            <a:ext cx="12204600" cy="1086600"/>
          </a:xfrm>
          <a:prstGeom prst="rect">
            <a:avLst/>
          </a:prstGeom>
          <a:noFill/>
          <a:ln>
            <a:noFill/>
          </a:ln>
        </p:spPr>
        <p:txBody>
          <a:bodyPr anchorCtr="0" anchor="ctr" bIns="68550" lIns="68550" spcFirstLastPara="1" rIns="68550" wrap="square" tIns="68550">
            <a:noAutofit/>
          </a:bodyPr>
          <a:lstStyle/>
          <a:p>
            <a:pPr indent="0" lvl="0" marL="0" rtl="0" algn="l">
              <a:lnSpc>
                <a:spcPct val="90000"/>
              </a:lnSpc>
              <a:spcBef>
                <a:spcPts val="0"/>
              </a:spcBef>
              <a:spcAft>
                <a:spcPts val="0"/>
              </a:spcAft>
              <a:buClr>
                <a:schemeClr val="dk1"/>
              </a:buClr>
              <a:buSzPts val="1700"/>
              <a:buFont typeface="Arial"/>
              <a:buNone/>
            </a:pPr>
            <a:r>
              <a:rPr b="1" lang="en-US" sz="4500">
                <a:solidFill>
                  <a:srgbClr val="0000CC"/>
                </a:solidFill>
                <a:latin typeface="Arial"/>
                <a:ea typeface="Arial"/>
                <a:cs typeface="Arial"/>
                <a:sym typeface="Arial"/>
              </a:rPr>
              <a:t>Website</a:t>
            </a:r>
            <a:endParaRPr b="1" sz="4500">
              <a:solidFill>
                <a:srgbClr val="0000CC"/>
              </a:solidFill>
              <a:latin typeface="Arial"/>
              <a:ea typeface="Arial"/>
              <a:cs typeface="Arial"/>
              <a:sym typeface="Arial"/>
            </a:endParaRPr>
          </a:p>
        </p:txBody>
      </p:sp>
      <p:sp>
        <p:nvSpPr>
          <p:cNvPr id="217" name="Google Shape;217;g370e309f348_0_113"/>
          <p:cNvSpPr txBox="1"/>
          <p:nvPr>
            <p:ph type="title"/>
          </p:nvPr>
        </p:nvSpPr>
        <p:spPr>
          <a:xfrm>
            <a:off x="612225" y="2217125"/>
            <a:ext cx="7600800" cy="761100"/>
          </a:xfrm>
          <a:prstGeom prst="rect">
            <a:avLst/>
          </a:prstGeom>
          <a:noFill/>
          <a:ln>
            <a:noFill/>
          </a:ln>
        </p:spPr>
        <p:txBody>
          <a:bodyPr anchorCtr="0" anchor="t" bIns="68550" lIns="68550" spcFirstLastPara="1" rIns="68550" wrap="square" tIns="68550">
            <a:noAutofit/>
          </a:bodyPr>
          <a:lstStyle/>
          <a:p>
            <a:pPr indent="0" lvl="0" marL="0" rtl="0" algn="l">
              <a:lnSpc>
                <a:spcPct val="90000"/>
              </a:lnSpc>
              <a:spcBef>
                <a:spcPts val="0"/>
              </a:spcBef>
              <a:spcAft>
                <a:spcPts val="0"/>
              </a:spcAft>
              <a:buClr>
                <a:schemeClr val="dk1"/>
              </a:buClr>
              <a:buSzPts val="6600"/>
              <a:buFont typeface="Calibri"/>
              <a:buNone/>
            </a:pPr>
            <a:r>
              <a:rPr b="1" lang="en-US" sz="3600">
                <a:solidFill>
                  <a:srgbClr val="E2117A"/>
                </a:solidFill>
              </a:rPr>
              <a:t>Building community through the page</a:t>
            </a:r>
            <a:endParaRPr b="1" sz="3600">
              <a:solidFill>
                <a:srgbClr val="E2117A"/>
              </a:solidFill>
            </a:endParaRPr>
          </a:p>
        </p:txBody>
      </p:sp>
      <p:pic>
        <p:nvPicPr>
          <p:cNvPr id="218" name="Google Shape;218;g370e309f348_0_113"/>
          <p:cNvPicPr preferRelativeResize="0"/>
          <p:nvPr/>
        </p:nvPicPr>
        <p:blipFill rotWithShape="1">
          <a:blip r:embed="rId3">
            <a:alphaModFix/>
          </a:blip>
          <a:srcRect b="0" l="0" r="0" t="0"/>
          <a:stretch/>
        </p:blipFill>
        <p:spPr>
          <a:xfrm>
            <a:off x="457200" y="9438111"/>
            <a:ext cx="2475361" cy="461700"/>
          </a:xfrm>
          <a:prstGeom prst="rect">
            <a:avLst/>
          </a:prstGeom>
          <a:noFill/>
          <a:ln>
            <a:noFill/>
          </a:ln>
        </p:spPr>
      </p:pic>
      <p:sp>
        <p:nvSpPr>
          <p:cNvPr id="219" name="Google Shape;219;g370e309f348_0_113"/>
          <p:cNvSpPr txBox="1"/>
          <p:nvPr/>
        </p:nvSpPr>
        <p:spPr>
          <a:xfrm>
            <a:off x="9145500" y="2162650"/>
            <a:ext cx="8694900" cy="5409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This subpages are alive thanks to </a:t>
            </a:r>
            <a:r>
              <a:rPr b="1" i="0" lang="en-US" sz="2800" u="none" cap="none" strike="noStrike">
                <a:solidFill>
                  <a:schemeClr val="dk1"/>
                </a:solidFill>
                <a:latin typeface="Calibri"/>
                <a:ea typeface="Calibri"/>
                <a:cs typeface="Calibri"/>
                <a:sym typeface="Calibri"/>
              </a:rPr>
              <a:t>WP7-WP10 cooperation</a:t>
            </a:r>
            <a:r>
              <a:rPr b="0" i="0" lang="en-US" sz="2800" u="none" cap="none" strike="noStrike">
                <a:solidFill>
                  <a:schemeClr val="dk1"/>
                </a:solidFill>
                <a:latin typeface="Calibri"/>
                <a:ea typeface="Calibri"/>
                <a:cs typeface="Calibri"/>
                <a:sym typeface="Calibri"/>
              </a:rPr>
              <a:t>:</a:t>
            </a:r>
            <a:endParaRPr b="0" i="0" sz="2800" u="none" cap="none" strike="noStrike">
              <a:solidFill>
                <a:schemeClr val="dk1"/>
              </a:solidFill>
              <a:latin typeface="Calibri"/>
              <a:ea typeface="Calibri"/>
              <a:cs typeface="Calibri"/>
              <a:sym typeface="Calibri"/>
            </a:endParaRPr>
          </a:p>
        </p:txBody>
      </p:sp>
      <p:pic>
        <p:nvPicPr>
          <p:cNvPr id="220" name="Google Shape;220;g370e309f348_0_113" title="Screenshot 2025-07-17 171039.png"/>
          <p:cNvPicPr preferRelativeResize="0"/>
          <p:nvPr/>
        </p:nvPicPr>
        <p:blipFill rotWithShape="1">
          <a:blip r:embed="rId4">
            <a:alphaModFix/>
          </a:blip>
          <a:srcRect b="0" l="0" r="0" t="0"/>
          <a:stretch/>
        </p:blipFill>
        <p:spPr>
          <a:xfrm>
            <a:off x="5296625" y="3465675"/>
            <a:ext cx="7961825" cy="5113538"/>
          </a:xfrm>
          <a:prstGeom prst="rect">
            <a:avLst/>
          </a:prstGeom>
          <a:noFill/>
          <a:ln cap="flat" cmpd="sng" w="9525">
            <a:solidFill>
              <a:schemeClr val="dk2"/>
            </a:solidFill>
            <a:prstDash val="solid"/>
            <a:round/>
            <a:headEnd len="sm" w="sm" type="none"/>
            <a:tailEnd len="sm" w="sm" type="none"/>
          </a:ln>
        </p:spPr>
      </p:pic>
      <p:pic>
        <p:nvPicPr>
          <p:cNvPr id="221" name="Google Shape;221;g370e309f348_0_113" title="Screenshot 2025-07-17 171334.png"/>
          <p:cNvPicPr preferRelativeResize="0"/>
          <p:nvPr/>
        </p:nvPicPr>
        <p:blipFill rotWithShape="1">
          <a:blip r:embed="rId5">
            <a:alphaModFix/>
          </a:blip>
          <a:srcRect b="0" l="0" r="0" t="0"/>
          <a:stretch/>
        </p:blipFill>
        <p:spPr>
          <a:xfrm>
            <a:off x="13366050" y="2982026"/>
            <a:ext cx="4599454" cy="6080851"/>
          </a:xfrm>
          <a:prstGeom prst="rect">
            <a:avLst/>
          </a:prstGeom>
          <a:noFill/>
          <a:ln cap="flat" cmpd="sng" w="9525">
            <a:solidFill>
              <a:schemeClr val="dk2"/>
            </a:solidFill>
            <a:prstDash val="solid"/>
            <a:round/>
            <a:headEnd len="sm" w="sm" type="none"/>
            <a:tailEnd len="sm" w="sm" type="none"/>
          </a:ln>
        </p:spPr>
      </p:pic>
      <p:cxnSp>
        <p:nvCxnSpPr>
          <p:cNvPr id="222" name="Google Shape;222;g370e309f348_0_113"/>
          <p:cNvCxnSpPr/>
          <p:nvPr/>
        </p:nvCxnSpPr>
        <p:spPr>
          <a:xfrm>
            <a:off x="457200" y="811200"/>
            <a:ext cx="17383200" cy="0"/>
          </a:xfrm>
          <a:prstGeom prst="straightConnector1">
            <a:avLst/>
          </a:prstGeom>
          <a:noFill/>
          <a:ln cap="flat" cmpd="sng" w="9525">
            <a:solidFill>
              <a:srgbClr val="0000CC"/>
            </a:solidFill>
            <a:prstDash val="solid"/>
            <a:miter lim="800000"/>
            <a:headEnd len="sm" w="sm" type="none"/>
            <a:tailEnd len="sm" w="sm" type="none"/>
          </a:ln>
        </p:spPr>
      </p:cxnSp>
      <p:cxnSp>
        <p:nvCxnSpPr>
          <p:cNvPr id="223" name="Google Shape;223;g370e309f348_0_113"/>
          <p:cNvCxnSpPr/>
          <p:nvPr/>
        </p:nvCxnSpPr>
        <p:spPr>
          <a:xfrm>
            <a:off x="457200" y="339725"/>
            <a:ext cx="17383200" cy="0"/>
          </a:xfrm>
          <a:prstGeom prst="straightConnector1">
            <a:avLst/>
          </a:prstGeom>
          <a:noFill/>
          <a:ln cap="flat" cmpd="sng" w="9525">
            <a:solidFill>
              <a:srgbClr val="0000CC"/>
            </a:solidFill>
            <a:prstDash val="solid"/>
            <a:miter lim="800000"/>
            <a:headEnd len="sm" w="sm" type="none"/>
            <a:tailEnd len="sm" w="sm" type="none"/>
          </a:ln>
        </p:spPr>
      </p:cxnSp>
      <p:sp>
        <p:nvSpPr>
          <p:cNvPr id="224" name="Google Shape;224;g370e309f348_0_113"/>
          <p:cNvSpPr txBox="1"/>
          <p:nvPr/>
        </p:nvSpPr>
        <p:spPr>
          <a:xfrm>
            <a:off x="466725" y="458787"/>
            <a:ext cx="5418000" cy="312000"/>
          </a:xfrm>
          <a:prstGeom prst="rect">
            <a:avLst/>
          </a:prstGeom>
          <a:noFill/>
          <a:ln>
            <a:noFill/>
          </a:ln>
        </p:spPr>
        <p:txBody>
          <a:bodyPr anchorCtr="0" anchor="t" bIns="50800" lIns="50800" spcFirstLastPara="1" rIns="50800" wrap="square" tIns="50800">
            <a:spAutoFit/>
          </a:bodyPr>
          <a:lstStyle/>
          <a:p>
            <a:pPr indent="0" lvl="0" marL="0" marR="0" rtl="0" algn="l">
              <a:lnSpc>
                <a:spcPct val="80000"/>
              </a:lnSpc>
              <a:spcBef>
                <a:spcPts val="0"/>
              </a:spcBef>
              <a:spcAft>
                <a:spcPts val="0"/>
              </a:spcAft>
              <a:buClr>
                <a:srgbClr val="FFFFFF"/>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Einstein Telescope Preparatory Phase </a:t>
            </a:r>
            <a:endParaRPr b="0" i="0" sz="1400" u="none" cap="none" strike="noStrike">
              <a:solidFill>
                <a:srgbClr val="0000CC"/>
              </a:solidFill>
              <a:latin typeface="Arial"/>
              <a:ea typeface="Arial"/>
              <a:cs typeface="Arial"/>
              <a:sym typeface="Arial"/>
            </a:endParaRPr>
          </a:p>
        </p:txBody>
      </p:sp>
      <p:sp>
        <p:nvSpPr>
          <p:cNvPr id="225" name="Google Shape;225;g370e309f348_0_113"/>
          <p:cNvSpPr txBox="1"/>
          <p:nvPr/>
        </p:nvSpPr>
        <p:spPr>
          <a:xfrm>
            <a:off x="12698112" y="443463"/>
            <a:ext cx="5115000" cy="264000"/>
          </a:xfrm>
          <a:prstGeom prst="rect">
            <a:avLst/>
          </a:prstGeom>
          <a:noFill/>
          <a:ln>
            <a:noFill/>
          </a:ln>
        </p:spPr>
        <p:txBody>
          <a:bodyPr anchorCtr="0" anchor="t" bIns="27075" lIns="27075" spcFirstLastPara="1" rIns="27075" wrap="square" tIns="27075">
            <a:spAutoFit/>
          </a:bodyPr>
          <a:lstStyle/>
          <a:p>
            <a:pPr indent="0" lvl="0" marL="0" marR="0" rtl="0" algn="r">
              <a:lnSpc>
                <a:spcPct val="80000"/>
              </a:lnSpc>
              <a:spcBef>
                <a:spcPts val="0"/>
              </a:spcBef>
              <a:spcAft>
                <a:spcPts val="0"/>
              </a:spcAft>
              <a:buClr>
                <a:schemeClr val="lt1"/>
              </a:buClr>
              <a:buSzPts val="1700"/>
              <a:buFont typeface="Schibsted Grotesk"/>
              <a:buNone/>
            </a:pPr>
            <a:r>
              <a:rPr b="0" i="0" lang="en-US" sz="1700" u="none" cap="none" strike="noStrike">
                <a:solidFill>
                  <a:srgbClr val="0000CC"/>
                </a:solidFill>
                <a:latin typeface="Schibsted Grotesk"/>
                <a:ea typeface="Schibsted Grotesk"/>
                <a:cs typeface="Schibsted Grotesk"/>
                <a:sym typeface="Schibsted Grotesk"/>
              </a:rPr>
              <a:t>ET-PP InfraDev Annual Meeting — 22-24.07.2025</a:t>
            </a:r>
            <a:endParaRPr b="0" i="0" sz="1700" u="none" cap="none" strike="noStrike">
              <a:solidFill>
                <a:srgbClr val="0000CC"/>
              </a:solidFill>
              <a:latin typeface="Schibsted Grotesk"/>
              <a:ea typeface="Schibsted Grotesk"/>
              <a:cs typeface="Schibsted Grotesk"/>
              <a:sym typeface="Schibsted Grotesk"/>
            </a:endParaRPr>
          </a:p>
        </p:txBody>
      </p:sp>
      <p:sp>
        <p:nvSpPr>
          <p:cNvPr id="226" name="Google Shape;226;g370e309f348_0_113"/>
          <p:cNvSpPr txBox="1"/>
          <p:nvPr/>
        </p:nvSpPr>
        <p:spPr>
          <a:xfrm>
            <a:off x="612225" y="3429000"/>
            <a:ext cx="4576800" cy="538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900"/>
              </a:spcBef>
              <a:spcAft>
                <a:spcPts val="0"/>
              </a:spcAft>
              <a:buClr>
                <a:srgbClr val="000000"/>
              </a:buClr>
              <a:buSzPts val="2900"/>
              <a:buFont typeface="Arial"/>
              <a:buNone/>
            </a:pPr>
            <a:r>
              <a:rPr b="1" i="0" lang="en-US" sz="2900" u="none" cap="none" strike="noStrike">
                <a:solidFill>
                  <a:schemeClr val="dk1"/>
                </a:solidFill>
                <a:latin typeface="Arial"/>
                <a:ea typeface="Arial"/>
                <a:cs typeface="Arial"/>
                <a:sym typeface="Arial"/>
                <a:extLst>
                  <a:ext uri="http://customooxmlschemas.google.com/">
                    <go:slidesCustomData xmlns:go="http://customooxmlschemas.google.com/" textRoundtripDataId="7"/>
                  </a:ext>
                </a:extLst>
              </a:rPr>
              <a:t>This is our shared tool and it must serve us all.</a:t>
            </a:r>
            <a:endParaRPr b="1" sz="2900">
              <a:solidFill>
                <a:schemeClr val="dk1"/>
              </a:solidFill>
            </a:endParaRPr>
          </a:p>
          <a:p>
            <a:pPr indent="0" lvl="0" marL="0" marR="0" rtl="0" algn="l">
              <a:lnSpc>
                <a:spcPct val="100000"/>
              </a:lnSpc>
              <a:spcBef>
                <a:spcPts val="900"/>
              </a:spcBef>
              <a:spcAft>
                <a:spcPts val="0"/>
              </a:spcAft>
              <a:buClr>
                <a:srgbClr val="000000"/>
              </a:buClr>
              <a:buSzPts val="2900"/>
              <a:buFont typeface="Arial"/>
              <a:buNone/>
            </a:pPr>
            <a:r>
              <a:t/>
            </a:r>
            <a:endParaRPr b="1" sz="2900">
              <a:solidFill>
                <a:schemeClr val="dk1"/>
              </a:solidFill>
            </a:endParaRPr>
          </a:p>
          <a:p>
            <a:pPr indent="0" lvl="0" marL="0" marR="0" rtl="0" algn="l">
              <a:lnSpc>
                <a:spcPct val="100000"/>
              </a:lnSpc>
              <a:spcBef>
                <a:spcPts val="900"/>
              </a:spcBef>
              <a:spcAft>
                <a:spcPts val="0"/>
              </a:spcAft>
              <a:buClr>
                <a:srgbClr val="000000"/>
              </a:buClr>
              <a:buSzPts val="2900"/>
              <a:buFont typeface="Arial"/>
              <a:buNone/>
            </a:pPr>
            <a:r>
              <a:rPr b="1" lang="en-US" sz="2900">
                <a:solidFill>
                  <a:schemeClr val="dk1"/>
                </a:solidFill>
              </a:rPr>
              <a:t>Events, For Industry</a:t>
            </a:r>
            <a:endParaRPr b="1" sz="2900">
              <a:solidFill>
                <a:schemeClr val="dk1"/>
              </a:solidFill>
            </a:endParaRPr>
          </a:p>
          <a:p>
            <a:pPr indent="0" lvl="0" marL="0" marR="0" rtl="0" algn="l">
              <a:lnSpc>
                <a:spcPct val="100000"/>
              </a:lnSpc>
              <a:spcBef>
                <a:spcPts val="900"/>
              </a:spcBef>
              <a:spcAft>
                <a:spcPts val="0"/>
              </a:spcAft>
              <a:buClr>
                <a:srgbClr val="000000"/>
              </a:buClr>
              <a:buSzPts val="2900"/>
              <a:buFont typeface="Arial"/>
              <a:buNone/>
            </a:pPr>
            <a:r>
              <a:t/>
            </a:r>
            <a:endParaRPr b="1" sz="2900">
              <a:solidFill>
                <a:schemeClr val="dk1"/>
              </a:solidFill>
            </a:endParaRPr>
          </a:p>
          <a:p>
            <a:pPr indent="0" lvl="0" marL="0" marR="0" rtl="0" algn="l">
              <a:lnSpc>
                <a:spcPct val="100000"/>
              </a:lnSpc>
              <a:spcBef>
                <a:spcPts val="900"/>
              </a:spcBef>
              <a:spcAft>
                <a:spcPts val="0"/>
              </a:spcAft>
              <a:buClr>
                <a:srgbClr val="000000"/>
              </a:buClr>
              <a:buSzPts val="2900"/>
              <a:buFont typeface="Arial"/>
              <a:buNone/>
            </a:pPr>
            <a:r>
              <a:rPr b="1" lang="en-US" sz="2900">
                <a:solidFill>
                  <a:schemeClr val="dk1"/>
                </a:solidFill>
              </a:rPr>
              <a:t>J</a:t>
            </a:r>
            <a:r>
              <a:rPr b="1" lang="en-US" sz="3200">
                <a:solidFill>
                  <a:schemeClr val="dk1"/>
                </a:solidFill>
                <a:latin typeface="Calibri"/>
                <a:ea typeface="Calibri"/>
                <a:cs typeface="Calibri"/>
                <a:sym typeface="Calibri"/>
              </a:rPr>
              <a:t>ob opportunities:</a:t>
            </a:r>
            <a:endParaRPr b="1" sz="3200">
              <a:solidFill>
                <a:schemeClr val="dk1"/>
              </a:solidFill>
              <a:latin typeface="Calibri"/>
              <a:ea typeface="Calibri"/>
              <a:cs typeface="Calibri"/>
              <a:sym typeface="Calibri"/>
            </a:endParaRPr>
          </a:p>
          <a:p>
            <a:pPr indent="0" lvl="0" marL="0" rtl="0" algn="l">
              <a:spcBef>
                <a:spcPts val="900"/>
              </a:spcBef>
              <a:spcAft>
                <a:spcPts val="0"/>
              </a:spcAft>
              <a:buClr>
                <a:schemeClr val="dk1"/>
              </a:buClr>
              <a:buSzPts val="3200"/>
              <a:buFont typeface="Arial"/>
              <a:buNone/>
            </a:pPr>
            <a:r>
              <a:rPr lang="en-US" sz="3200">
                <a:solidFill>
                  <a:schemeClr val="dk1"/>
                </a:solidFill>
                <a:latin typeface="Calibri"/>
                <a:ea typeface="Calibri"/>
                <a:cs typeface="Calibri"/>
                <a:sym typeface="Calibri"/>
              </a:rPr>
              <a:t>There is a good potential for cooperation and networking</a:t>
            </a:r>
            <a:endParaRPr sz="3200">
              <a:solidFill>
                <a:schemeClr val="dk1"/>
              </a:solidFill>
              <a:latin typeface="Calibri"/>
              <a:ea typeface="Calibri"/>
              <a:cs typeface="Calibri"/>
              <a:sym typeface="Calibri"/>
            </a:endParaRPr>
          </a:p>
          <a:p>
            <a:pPr indent="0" lvl="0" marL="0" marR="0" rtl="0" algn="l">
              <a:lnSpc>
                <a:spcPct val="100000"/>
              </a:lnSpc>
              <a:spcBef>
                <a:spcPts val="900"/>
              </a:spcBef>
              <a:spcAft>
                <a:spcPts val="900"/>
              </a:spcAft>
              <a:buClr>
                <a:srgbClr val="000000"/>
              </a:buClr>
              <a:buSzPts val="2900"/>
              <a:buFont typeface="Arial"/>
              <a:buNone/>
            </a:pPr>
            <a:r>
              <a:t/>
            </a:r>
            <a:endParaRPr b="1" sz="29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