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86" r:id="rId6"/>
    <p:sldId id="263" r:id="rId7"/>
    <p:sldId id="331" r:id="rId8"/>
    <p:sldId id="337" r:id="rId9"/>
    <p:sldId id="333" r:id="rId10"/>
    <p:sldId id="332" r:id="rId11"/>
    <p:sldId id="285" r:id="rId12"/>
  </p:sldIdLst>
  <p:sldSz cx="12192000" cy="6858000"/>
  <p:notesSz cx="6858000" cy="9144000"/>
  <p:embeddedFontLst>
    <p:embeddedFont>
      <p:font typeface="Schibsted Grotesk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irZv8HvJABThArJtlNLmLHJU/G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D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Stile medio 4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/>
    <p:restoredTop sz="94638"/>
  </p:normalViewPr>
  <p:slideViewPr>
    <p:cSldViewPr snapToGrid="0">
      <p:cViewPr varScale="1">
        <p:scale>
          <a:sx n="123" d="100"/>
          <a:sy n="123" d="100"/>
        </p:scale>
        <p:origin x="2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59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d5045f70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2d5045f70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2423778C-BE86-6036-1278-D2E75852F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d5403dfdf8_1_2:notes">
            <a:extLst>
              <a:ext uri="{FF2B5EF4-FFF2-40B4-BE49-F238E27FC236}">
                <a16:creationId xmlns:a16="http://schemas.microsoft.com/office/drawing/2014/main" id="{A4F3ED28-C12E-FCA6-8DFD-207C1B63BD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2d5403dfdf8_1_2:notes">
            <a:extLst>
              <a:ext uri="{FF2B5EF4-FFF2-40B4-BE49-F238E27FC236}">
                <a16:creationId xmlns:a16="http://schemas.microsoft.com/office/drawing/2014/main" id="{BB96B9C5-5064-24D0-92AD-39558652C77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0141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7CAB5784-4D1A-E435-5941-56277259F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d5403dfdf8_1_2:notes">
            <a:extLst>
              <a:ext uri="{FF2B5EF4-FFF2-40B4-BE49-F238E27FC236}">
                <a16:creationId xmlns:a16="http://schemas.microsoft.com/office/drawing/2014/main" id="{52C67170-F03B-2142-C5F5-25957330A5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2d5403dfdf8_1_2:notes">
            <a:extLst>
              <a:ext uri="{FF2B5EF4-FFF2-40B4-BE49-F238E27FC236}">
                <a16:creationId xmlns:a16="http://schemas.microsoft.com/office/drawing/2014/main" id="{689A4754-4FF3-2D45-0BC5-9B21E3E3B9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15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A4ED71EC-B5B5-7DB9-8E82-410EDA191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d5403dfdf8_1_2:notes">
            <a:extLst>
              <a:ext uri="{FF2B5EF4-FFF2-40B4-BE49-F238E27FC236}">
                <a16:creationId xmlns:a16="http://schemas.microsoft.com/office/drawing/2014/main" id="{B671A951-8843-6384-5301-CC1DEAA2D5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2d5403dfdf8_1_2:notes">
            <a:extLst>
              <a:ext uri="{FF2B5EF4-FFF2-40B4-BE49-F238E27FC236}">
                <a16:creationId xmlns:a16="http://schemas.microsoft.com/office/drawing/2014/main" id="{AEF43AB6-0670-7B7E-EBF9-65488A79B2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8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>
          <a:extLst>
            <a:ext uri="{FF2B5EF4-FFF2-40B4-BE49-F238E27FC236}">
              <a16:creationId xmlns:a16="http://schemas.microsoft.com/office/drawing/2014/main" id="{695CB0E0-002F-3560-18A8-D6F025714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d5403dfdf8_1_2:notes">
            <a:extLst>
              <a:ext uri="{FF2B5EF4-FFF2-40B4-BE49-F238E27FC236}">
                <a16:creationId xmlns:a16="http://schemas.microsoft.com/office/drawing/2014/main" id="{AD23A122-AA77-0E73-08E8-DF6D8D5B99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2d5403dfdf8_1_2:notes">
            <a:extLst>
              <a:ext uri="{FF2B5EF4-FFF2-40B4-BE49-F238E27FC236}">
                <a16:creationId xmlns:a16="http://schemas.microsoft.com/office/drawing/2014/main" id="{99675661-9887-940E-6789-7E94FB6F64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92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d504fe29b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8" name="Google Shape;398;g2d504fe29b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838200" y="2044699"/>
            <a:ext cx="10515600" cy="4328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d5045f70c9_0_8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g2d5045f70c9_0_8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g2d5045f70c9_0_8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CAE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6CA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20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d5045f70c9_0_0"/>
          <p:cNvSpPr txBox="1"/>
          <p:nvPr/>
        </p:nvSpPr>
        <p:spPr>
          <a:xfrm>
            <a:off x="6216275" y="1824450"/>
            <a:ext cx="5424300" cy="3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None/>
            </a:pPr>
            <a:r>
              <a:rPr lang="en-US" sz="2890" dirty="0">
                <a:solidFill>
                  <a:schemeClr val="lt1"/>
                </a:solidFill>
                <a:latin typeface="Aptos" panose="020B0004020202020204" pitchFamily="34" charset="0"/>
                <a:ea typeface="Open Sans SemiBold"/>
                <a:cs typeface="Open Sans SemiBold"/>
                <a:sym typeface="Open Sans SemiBold"/>
              </a:rPr>
              <a:t>INFRADEV-02: Early phase implementation of ESFRI Projects that entered the ESFRI Roadmap in 2021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None/>
            </a:pPr>
            <a:endParaRPr lang="en-US" sz="2890" dirty="0">
              <a:solidFill>
                <a:schemeClr val="lt1"/>
              </a:solidFill>
              <a:latin typeface="Aptos" panose="020B0004020202020204" pitchFamily="34" charset="0"/>
              <a:ea typeface="Open Sans SemiBold"/>
              <a:cs typeface="Open Sans SemiBold"/>
              <a:sym typeface="Open Sans SemiBold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None/>
            </a:pPr>
            <a:r>
              <a:rPr lang="en-US" sz="2890" dirty="0">
                <a:solidFill>
                  <a:schemeClr val="lt1"/>
                </a:solidFill>
                <a:latin typeface="Aptos" panose="020B0004020202020204" pitchFamily="34" charset="0"/>
                <a:ea typeface="Open Sans SemiBold"/>
                <a:cs typeface="Open Sans SemiBold"/>
                <a:sym typeface="Open Sans SemiBold"/>
              </a:rPr>
              <a:t>Proposal preparation</a:t>
            </a:r>
            <a:endParaRPr sz="1940" dirty="0">
              <a:solidFill>
                <a:schemeClr val="lt1"/>
              </a:solidFill>
              <a:latin typeface="Aptos" panose="020B0004020202020204" pitchFamily="34" charset="0"/>
              <a:ea typeface="Open Sans SemiBold"/>
              <a:cs typeface="Open Sans SemiBold"/>
              <a:sym typeface="Open Sans SemiBold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160" dirty="0">
              <a:solidFill>
                <a:schemeClr val="lt1"/>
              </a:solidFill>
              <a:latin typeface="Aptos" panose="020B0004020202020204" pitchFamily="34" charset="0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2" name="Google Shape;62;g2d5045f70c9_0_0"/>
          <p:cNvSpPr txBox="1"/>
          <p:nvPr/>
        </p:nvSpPr>
        <p:spPr>
          <a:xfrm>
            <a:off x="6216283" y="5630017"/>
            <a:ext cx="54243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it-IT" sz="1600" dirty="0">
                <a:solidFill>
                  <a:schemeClr val="lt1"/>
                </a:solidFill>
                <a:latin typeface="Aptos" panose="020B0004020202020204" pitchFamily="34" charset="0"/>
              </a:rPr>
              <a:t>Monique Bossi</a:t>
            </a:r>
            <a:endParaRPr sz="16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it-IT" sz="1600" dirty="0">
                <a:solidFill>
                  <a:schemeClr val="lt1"/>
                </a:solidFill>
                <a:latin typeface="Aptos" panose="020B0004020202020204" pitchFamily="34" charset="0"/>
              </a:rPr>
              <a:t>ET PP Meeting – </a:t>
            </a:r>
            <a:r>
              <a:rPr lang="it-IT" sz="1600" dirty="0" err="1">
                <a:solidFill>
                  <a:schemeClr val="lt1"/>
                </a:solidFill>
                <a:latin typeface="Aptos" panose="020B0004020202020204" pitchFamily="34" charset="0"/>
              </a:rPr>
              <a:t>Barcelona</a:t>
            </a:r>
            <a:r>
              <a:rPr lang="it-IT" sz="1600" dirty="0">
                <a:solidFill>
                  <a:schemeClr val="lt1"/>
                </a:solidFill>
                <a:latin typeface="Aptos" panose="020B0004020202020204" pitchFamily="34" charset="0"/>
              </a:rPr>
              <a:t>, 24.07.2025</a:t>
            </a:r>
          </a:p>
          <a:p>
            <a:pPr marL="0" marR="0" lvl="0" indent="0" algn="r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27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g2d5045f70c9_0_0"/>
          <p:cNvSpPr/>
          <p:nvPr/>
        </p:nvSpPr>
        <p:spPr>
          <a:xfrm>
            <a:off x="0" y="-50050"/>
            <a:ext cx="5991678" cy="695557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348" y="0"/>
                </a:lnTo>
                <a:lnTo>
                  <a:pt x="21477" y="895"/>
                </a:lnTo>
                <a:cubicBezTo>
                  <a:pt x="21558" y="1598"/>
                  <a:pt x="21600" y="2311"/>
                  <a:pt x="21600" y="3033"/>
                </a:cubicBezTo>
                <a:cubicBezTo>
                  <a:pt x="21600" y="10972"/>
                  <a:pt x="16563" y="17877"/>
                  <a:pt x="9143" y="21418"/>
                </a:cubicBezTo>
                <a:lnTo>
                  <a:pt x="87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FFFFFF"/>
              </a:solidFill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2d5045f70c9_0_0"/>
          <p:cNvSpPr txBox="1"/>
          <p:nvPr/>
        </p:nvSpPr>
        <p:spPr>
          <a:xfrm>
            <a:off x="266159" y="5505063"/>
            <a:ext cx="2954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200"/>
              <a:buFont typeface="Calibri"/>
              <a:buNone/>
            </a:pPr>
            <a:endParaRPr sz="900" b="0" i="0" u="none" strike="noStrike" cap="none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67" name="Google Shape;67;g2d5045f70c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581" y="1595848"/>
            <a:ext cx="3323458" cy="3398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BFB26179-75E8-C5D9-FB9B-AE7682C91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" name="Google Shape;378;g2d5403dfdf8_1_2">
            <a:extLst>
              <a:ext uri="{FF2B5EF4-FFF2-40B4-BE49-F238E27FC236}">
                <a16:creationId xmlns:a16="http://schemas.microsoft.com/office/drawing/2014/main" id="{EAC8B181-51B7-4A79-1B5F-E6E688CEB6A2}"/>
              </a:ext>
            </a:extLst>
          </p:cNvPr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g2d5403dfdf8_1_2">
            <a:extLst>
              <a:ext uri="{FF2B5EF4-FFF2-40B4-BE49-F238E27FC236}">
                <a16:creationId xmlns:a16="http://schemas.microsoft.com/office/drawing/2014/main" id="{6532DFA3-F3F1-3BE0-372B-F89FBF6BC3FD}"/>
              </a:ext>
            </a:extLst>
          </p:cNvPr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1" name="Google Shape;381;g2d5403dfdf8_1_2">
            <a:extLst>
              <a:ext uri="{FF2B5EF4-FFF2-40B4-BE49-F238E27FC236}">
                <a16:creationId xmlns:a16="http://schemas.microsoft.com/office/drawing/2014/main" id="{FEA6891A-B2F5-0D79-5233-908541B2347A}"/>
              </a:ext>
            </a:extLst>
          </p:cNvPr>
          <p:cNvSpPr txBox="1"/>
          <p:nvPr/>
        </p:nvSpPr>
        <p:spPr>
          <a:xfrm>
            <a:off x="311150" y="305858"/>
            <a:ext cx="36120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Aptos" panose="020B0004020202020204" pitchFamily="34" charset="0"/>
                <a:ea typeface="Schibsted Grotesk"/>
                <a:cs typeface="Schibsted Grotesk"/>
                <a:sym typeface="Schibsted Grotesk"/>
              </a:rPr>
              <a:t>Einstein Telescope </a:t>
            </a:r>
            <a:endParaRPr sz="900" b="0" i="0" u="none" strike="noStrike" cap="none">
              <a:solidFill>
                <a:srgbClr val="0000CC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82" name="Google Shape;382;g2d5403dfdf8_1_2">
            <a:extLst>
              <a:ext uri="{FF2B5EF4-FFF2-40B4-BE49-F238E27FC236}">
                <a16:creationId xmlns:a16="http://schemas.microsoft.com/office/drawing/2014/main" id="{94425437-B95B-8CFF-054A-4BEB3F38ECBE}"/>
              </a:ext>
            </a:extLst>
          </p:cNvPr>
          <p:cNvSpPr txBox="1"/>
          <p:nvPr/>
        </p:nvSpPr>
        <p:spPr>
          <a:xfrm>
            <a:off x="685800" y="859950"/>
            <a:ext cx="5491716" cy="4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0000CC"/>
                </a:solidFill>
                <a:latin typeface="Aptos" panose="020B0004020202020204" pitchFamily="34" charset="0"/>
              </a:rPr>
              <a:t>Coordination Team: who we are</a:t>
            </a:r>
            <a:endParaRPr sz="2100" b="0" i="0" u="none" strike="noStrike" cap="none" dirty="0">
              <a:solidFill>
                <a:srgbClr val="0000CC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83" name="Google Shape;383;g2d5403dfdf8_1_2">
            <a:extLst>
              <a:ext uri="{FF2B5EF4-FFF2-40B4-BE49-F238E27FC236}">
                <a16:creationId xmlns:a16="http://schemas.microsoft.com/office/drawing/2014/main" id="{73041203-30E5-034A-2FD8-FD0C3C35789E}"/>
              </a:ext>
            </a:extLst>
          </p:cNvPr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chibsted Grotesk"/>
              <a:buNone/>
            </a:pPr>
            <a:r>
              <a:rPr lang="en-US" sz="1100" dirty="0">
                <a:solidFill>
                  <a:srgbClr val="0000CC"/>
                </a:solidFill>
                <a:latin typeface="Aptos" panose="020B0004020202020204" pitchFamily="34" charset="0"/>
                <a:ea typeface="Schibsted Grotesk"/>
                <a:cs typeface="Schibsted Grotesk"/>
                <a:sym typeface="Schibsted Grotesk"/>
              </a:rPr>
              <a:t>ET PP Meeting – Barcelona, 24.07.2025</a:t>
            </a:r>
            <a:endParaRPr sz="1100" b="0" i="0" u="none" strike="noStrike" cap="none" dirty="0">
              <a:solidFill>
                <a:srgbClr val="0000CC"/>
              </a:solidFill>
              <a:latin typeface="Aptos" panose="020B0004020202020204" pitchFamily="34" charset="0"/>
              <a:ea typeface="Schibsted Grotesk"/>
              <a:cs typeface="Schibsted Grotesk"/>
              <a:sym typeface="Schibsted Grotesk"/>
            </a:endParaRPr>
          </a:p>
        </p:txBody>
      </p:sp>
      <p:sp>
        <p:nvSpPr>
          <p:cNvPr id="384" name="Google Shape;384;g2d5403dfdf8_1_2">
            <a:extLst>
              <a:ext uri="{FF2B5EF4-FFF2-40B4-BE49-F238E27FC236}">
                <a16:creationId xmlns:a16="http://schemas.microsoft.com/office/drawing/2014/main" id="{2EC119AC-EDF1-2AB5-2066-1C9D5EF9908D}"/>
              </a:ext>
            </a:extLst>
          </p:cNvPr>
          <p:cNvSpPr txBox="1"/>
          <p:nvPr/>
        </p:nvSpPr>
        <p:spPr>
          <a:xfrm>
            <a:off x="964887" y="3104927"/>
            <a:ext cx="1541533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07950" lvl="0" algn="ctr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2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Monique Bossi</a:t>
            </a:r>
          </a:p>
          <a:p>
            <a:pPr marL="107950" lvl="0" algn="ctr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2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Project coordinator</a:t>
            </a:r>
          </a:p>
        </p:txBody>
      </p:sp>
      <p:cxnSp>
        <p:nvCxnSpPr>
          <p:cNvPr id="385" name="Google Shape;385;g2d5403dfdf8_1_2">
            <a:extLst>
              <a:ext uri="{FF2B5EF4-FFF2-40B4-BE49-F238E27FC236}">
                <a16:creationId xmlns:a16="http://schemas.microsoft.com/office/drawing/2014/main" id="{B1450DC7-B60A-8A0B-DB6C-79F22B273F1D}"/>
              </a:ext>
            </a:extLst>
          </p:cNvPr>
          <p:cNvCxnSpPr/>
          <p:nvPr/>
        </p:nvCxnSpPr>
        <p:spPr>
          <a:xfrm>
            <a:off x="304800" y="65440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6" name="Google Shape;386;g2d5403dfdf8_1_2">
            <a:extLst>
              <a:ext uri="{FF2B5EF4-FFF2-40B4-BE49-F238E27FC236}">
                <a16:creationId xmlns:a16="http://schemas.microsoft.com/office/drawing/2014/main" id="{1B1EE9A0-5369-C139-F274-2CB69F6ECB31}"/>
              </a:ext>
            </a:extLst>
          </p:cNvPr>
          <p:cNvCxnSpPr/>
          <p:nvPr/>
        </p:nvCxnSpPr>
        <p:spPr>
          <a:xfrm>
            <a:off x="304800" y="59989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7" name="Google Shape;387;g2d5403dfdf8_1_2">
            <a:extLst>
              <a:ext uri="{FF2B5EF4-FFF2-40B4-BE49-F238E27FC236}">
                <a16:creationId xmlns:a16="http://schemas.microsoft.com/office/drawing/2014/main" id="{F3272BD4-E82F-D8F6-86BB-4CA50E70C0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115922"/>
            <a:ext cx="1750482" cy="32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EDERICO FERRINI NOMINATO DIRETTORE DI CTAO - Istituto Nazionale di Fisica Nucleare">
            <a:extLst>
              <a:ext uri="{FF2B5EF4-FFF2-40B4-BE49-F238E27FC236}">
                <a16:creationId xmlns:a16="http://schemas.microsoft.com/office/drawing/2014/main" id="{EB299FEA-5987-5881-8506-C80988511A0B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56" y="2241771"/>
            <a:ext cx="864000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SPITARE EINSTEIN TELESCOPE ...">
            <a:extLst>
              <a:ext uri="{FF2B5EF4-FFF2-40B4-BE49-F238E27FC236}">
                <a16:creationId xmlns:a16="http://schemas.microsoft.com/office/drawing/2014/main" id="{0AA1756E-615B-2F70-8606-D98BF8CECA86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75" y="2222197"/>
            <a:ext cx="864000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384;g2d5403dfdf8_1_2">
            <a:extLst>
              <a:ext uri="{FF2B5EF4-FFF2-40B4-BE49-F238E27FC236}">
                <a16:creationId xmlns:a16="http://schemas.microsoft.com/office/drawing/2014/main" id="{7FA8DEA1-DE66-81C6-D2FC-B3C2F7B3ABC1}"/>
              </a:ext>
            </a:extLst>
          </p:cNvPr>
          <p:cNvSpPr txBox="1"/>
          <p:nvPr/>
        </p:nvSpPr>
        <p:spPr>
          <a:xfrm>
            <a:off x="2448594" y="3118048"/>
            <a:ext cx="1345834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07950" lvl="0" algn="ctr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2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Federico Ferrini</a:t>
            </a:r>
          </a:p>
          <a:p>
            <a:pPr marL="107950" lvl="0" algn="ctr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2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Scientific advisor</a:t>
            </a:r>
          </a:p>
        </p:txBody>
      </p:sp>
      <p:sp>
        <p:nvSpPr>
          <p:cNvPr id="10" name="Google Shape;384;g2d5403dfdf8_1_2">
            <a:extLst>
              <a:ext uri="{FF2B5EF4-FFF2-40B4-BE49-F238E27FC236}">
                <a16:creationId xmlns:a16="http://schemas.microsoft.com/office/drawing/2014/main" id="{9FDA9762-A6D3-49F7-1093-A4E745B01071}"/>
              </a:ext>
            </a:extLst>
          </p:cNvPr>
          <p:cNvSpPr txBox="1"/>
          <p:nvPr/>
        </p:nvSpPr>
        <p:spPr>
          <a:xfrm>
            <a:off x="3800091" y="3085782"/>
            <a:ext cx="1383265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07950" lvl="0" algn="ctr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2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Manuela </a:t>
            </a:r>
            <a:r>
              <a:rPr lang="en-US" sz="1200" dirty="0" err="1">
                <a:latin typeface="Aptos" panose="020B0004020202020204" pitchFamily="34" charset="0"/>
                <a:ea typeface="Calibri"/>
                <a:cs typeface="Calibri"/>
                <a:sym typeface="Calibri"/>
              </a:rPr>
              <a:t>Schisani</a:t>
            </a:r>
            <a:endParaRPr lang="en-US" sz="1200" dirty="0"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  <a:p>
            <a:pPr marL="107950" lvl="0" algn="ctr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2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Project manager</a:t>
            </a:r>
          </a:p>
        </p:txBody>
      </p:sp>
      <p:sp>
        <p:nvSpPr>
          <p:cNvPr id="11" name="Google Shape;384;g2d5403dfdf8_1_2">
            <a:extLst>
              <a:ext uri="{FF2B5EF4-FFF2-40B4-BE49-F238E27FC236}">
                <a16:creationId xmlns:a16="http://schemas.microsoft.com/office/drawing/2014/main" id="{0BFC792D-1753-FAB2-9B15-CA3368742E88}"/>
              </a:ext>
            </a:extLst>
          </p:cNvPr>
          <p:cNvSpPr txBox="1"/>
          <p:nvPr/>
        </p:nvSpPr>
        <p:spPr>
          <a:xfrm>
            <a:off x="7131499" y="3121150"/>
            <a:ext cx="1730393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07950" lvl="0" algn="ctr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2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Andreas Freise</a:t>
            </a:r>
          </a:p>
          <a:p>
            <a:pPr marL="107950" lvl="0" algn="ctr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2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ETO director</a:t>
            </a:r>
          </a:p>
        </p:txBody>
      </p:sp>
      <p:sp>
        <p:nvSpPr>
          <p:cNvPr id="14" name="Google Shape;384;g2d5403dfdf8_1_2">
            <a:extLst>
              <a:ext uri="{FF2B5EF4-FFF2-40B4-BE49-F238E27FC236}">
                <a16:creationId xmlns:a16="http://schemas.microsoft.com/office/drawing/2014/main" id="{1F636317-2520-EA05-9113-703870C9EECA}"/>
              </a:ext>
            </a:extLst>
          </p:cNvPr>
          <p:cNvSpPr txBox="1"/>
          <p:nvPr/>
        </p:nvSpPr>
        <p:spPr>
          <a:xfrm>
            <a:off x="8351748" y="3105532"/>
            <a:ext cx="1856434" cy="47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07950" lvl="0" algn="ctr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2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Fernando Ferroni</a:t>
            </a:r>
          </a:p>
          <a:p>
            <a:pPr marL="107950" algn="ctr">
              <a:buSzPts val="1900"/>
            </a:pPr>
            <a:r>
              <a:rPr lang="en-US" sz="12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ETO director</a:t>
            </a:r>
          </a:p>
        </p:txBody>
      </p:sp>
      <p:sp>
        <p:nvSpPr>
          <p:cNvPr id="15" name="Google Shape;384;g2d5403dfdf8_1_2">
            <a:extLst>
              <a:ext uri="{FF2B5EF4-FFF2-40B4-BE49-F238E27FC236}">
                <a16:creationId xmlns:a16="http://schemas.microsoft.com/office/drawing/2014/main" id="{D5ADAD3C-8AFB-FD05-082A-9F55E93F675D}"/>
              </a:ext>
            </a:extLst>
          </p:cNvPr>
          <p:cNvSpPr txBox="1"/>
          <p:nvPr/>
        </p:nvSpPr>
        <p:spPr>
          <a:xfrm>
            <a:off x="9513424" y="3079624"/>
            <a:ext cx="2218422" cy="65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107950" lvl="0" algn="ctr" rtl="0">
              <a:spcBef>
                <a:spcPts val="0"/>
              </a:spcBef>
              <a:spcAft>
                <a:spcPts val="0"/>
              </a:spcAft>
              <a:buSzPts val="1900"/>
            </a:pPr>
            <a:r>
              <a:rPr lang="en-US" sz="12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Daniela Trani</a:t>
            </a:r>
          </a:p>
          <a:p>
            <a:pPr marL="107950" algn="ctr">
              <a:buSzPts val="1900"/>
            </a:pPr>
            <a:r>
              <a:rPr lang="en-US" sz="1200" dirty="0">
                <a:latin typeface="Aptos" panose="020B0004020202020204" pitchFamily="34" charset="0"/>
                <a:ea typeface="Calibri"/>
                <a:cs typeface="Calibri"/>
                <a:sym typeface="Calibri"/>
              </a:rPr>
              <a:t>ETO associate director</a:t>
            </a:r>
          </a:p>
          <a:p>
            <a:pPr marL="107950" lvl="0" algn="ctr" rtl="0">
              <a:spcBef>
                <a:spcPts val="0"/>
              </a:spcBef>
              <a:spcAft>
                <a:spcPts val="0"/>
              </a:spcAft>
              <a:buSzPts val="1900"/>
            </a:pPr>
            <a:endParaRPr lang="en-US" sz="1200" dirty="0">
              <a:latin typeface="Aptos" panose="020B0004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507AC43-7363-19E1-5407-7F969BC3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73" y="2367396"/>
            <a:ext cx="709620" cy="69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CD4CD46-4E0D-DF89-E533-D1D503E7C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81" y="2404898"/>
            <a:ext cx="793029" cy="49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6F14800-6452-EC53-E9C3-3CFF2DB8FCDA}"/>
              </a:ext>
            </a:extLst>
          </p:cNvPr>
          <p:cNvPicPr>
            <a:picLocks/>
          </p:cNvPicPr>
          <p:nvPr/>
        </p:nvPicPr>
        <p:blipFill>
          <a:blip r:embed="rId8"/>
          <a:srcRect t="16879"/>
          <a:stretch>
            <a:fillRect/>
          </a:stretch>
        </p:blipFill>
        <p:spPr>
          <a:xfrm>
            <a:off x="4084637" y="2222196"/>
            <a:ext cx="864000" cy="8928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F006133-F8EA-0487-CFD9-0168371770B9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729" y="2228350"/>
            <a:ext cx="864000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9D513ECD-7840-C931-97FA-0BADB07EE9F4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76" y="2219793"/>
            <a:ext cx="864000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CE62482-1C70-FF88-CFF5-6D39E94727D2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182" y="2209635"/>
            <a:ext cx="864000" cy="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EAB2DC8-C04A-3917-7EF8-29A21EBBAFB2}"/>
              </a:ext>
            </a:extLst>
          </p:cNvPr>
          <p:cNvSpPr txBox="1"/>
          <p:nvPr/>
        </p:nvSpPr>
        <p:spPr>
          <a:xfrm>
            <a:off x="229581" y="3676027"/>
            <a:ext cx="481790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br>
              <a:rPr lang="it-IT" b="0" dirty="0">
                <a:effectLst/>
              </a:rPr>
            </a:br>
            <a:r>
              <a:rPr lang="it-IT" sz="14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INFRADEV2 </a:t>
            </a:r>
            <a:r>
              <a:rPr lang="it-IT" sz="14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it-IT" sz="14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ESFRI project: sound expertise in large </a:t>
            </a:r>
            <a:r>
              <a:rPr lang="it-IT" sz="14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RIs</a:t>
            </a:r>
            <a:r>
              <a:rPr lang="it-IT" sz="14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establishment and EC </a:t>
            </a:r>
            <a:r>
              <a:rPr lang="it-IT" sz="14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grant</a:t>
            </a:r>
            <a:r>
              <a:rPr lang="it-IT" sz="14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.</a:t>
            </a:r>
            <a:endParaRPr lang="it-IT" b="0" dirty="0">
              <a:effectLst/>
            </a:endParaRPr>
          </a:p>
          <a:p>
            <a:pPr>
              <a:buNone/>
            </a:pPr>
            <a:br>
              <a:rPr lang="it-IT" dirty="0"/>
            </a:br>
            <a:endParaRPr lang="it-IT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FF629E0-7D28-86AF-F0F1-8DEB1CB34CBE}"/>
              </a:ext>
            </a:extLst>
          </p:cNvPr>
          <p:cNvSpPr txBox="1"/>
          <p:nvPr/>
        </p:nvSpPr>
        <p:spPr>
          <a:xfrm>
            <a:off x="6396228" y="3871141"/>
            <a:ext cx="49697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buNone/>
            </a:pPr>
            <a:r>
              <a:rPr lang="it-IT" sz="14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INFRADEV2 </a:t>
            </a:r>
            <a:r>
              <a:rPr lang="it-IT" sz="14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as</a:t>
            </a:r>
            <a:r>
              <a:rPr lang="it-IT" sz="14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4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instrument</a:t>
            </a:r>
            <a:r>
              <a:rPr lang="it-IT" sz="14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to support </a:t>
            </a:r>
            <a:r>
              <a:rPr lang="it-IT" sz="14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ETO’s</a:t>
            </a:r>
            <a:r>
              <a:rPr lang="it-IT" sz="14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it-IT" sz="14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further</a:t>
            </a:r>
            <a:r>
              <a:rPr lang="it-IT" sz="1400" b="0" i="1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 establishment and </a:t>
            </a:r>
            <a:r>
              <a:rPr lang="it-IT" sz="1400" b="0" i="1" u="none" strike="noStrike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growth</a:t>
            </a:r>
            <a:endParaRPr lang="it-IT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7000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6175" y="113548"/>
            <a:ext cx="1177965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3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39E0C"/>
                </a:solidFill>
                <a:latin typeface="Aptos" panose="020B0004020202020204" pitchFamily="34" charset="0"/>
                <a:cs typeface="Arial"/>
              </a:rPr>
              <a:t>INFRA</a:t>
            </a:r>
            <a:r>
              <a:rPr sz="2000" b="1" spc="-60" dirty="0">
                <a:solidFill>
                  <a:srgbClr val="F39E0C"/>
                </a:solidFill>
                <a:latin typeface="Aptos" panose="020B0004020202020204" pitchFamily="34" charset="0"/>
                <a:cs typeface="Arial"/>
              </a:rPr>
              <a:t>DEV-</a:t>
            </a:r>
            <a:r>
              <a:rPr sz="2000" b="1" spc="-25" dirty="0">
                <a:solidFill>
                  <a:srgbClr val="F39E0C"/>
                </a:solidFill>
                <a:latin typeface="Aptos" panose="020B0004020202020204" pitchFamily="34" charset="0"/>
                <a:cs typeface="Arial"/>
              </a:rPr>
              <a:t>02:</a:t>
            </a:r>
            <a:r>
              <a:rPr lang="it-IT" sz="2000" b="1" spc="-25" dirty="0">
                <a:solidFill>
                  <a:srgbClr val="F39E0C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sz="18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Early</a:t>
            </a:r>
            <a:r>
              <a:rPr sz="1800" b="1" spc="-45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sz="18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phase</a:t>
            </a:r>
            <a:r>
              <a:rPr sz="1800" b="1" spc="-45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sz="18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implementation</a:t>
            </a:r>
            <a:r>
              <a:rPr sz="1800" b="1" spc="-70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sz="18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of</a:t>
            </a:r>
            <a:r>
              <a:rPr sz="1800" b="1" spc="-40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sz="18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ESFRI</a:t>
            </a:r>
            <a:r>
              <a:rPr sz="1800" b="1" spc="-25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sz="18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Projects</a:t>
            </a:r>
            <a:r>
              <a:rPr sz="1800" b="1" spc="-45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sz="1800" b="1" spc="-20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that </a:t>
            </a:r>
            <a:r>
              <a:rPr sz="18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entered</a:t>
            </a:r>
            <a:r>
              <a:rPr sz="1800" b="1" spc="-65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sz="18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the</a:t>
            </a:r>
            <a:r>
              <a:rPr sz="1800" b="1" spc="-45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sz="18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ESFRI</a:t>
            </a:r>
            <a:r>
              <a:rPr sz="1800" b="1" spc="-30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sz="18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Roadmap</a:t>
            </a:r>
            <a:r>
              <a:rPr sz="1800" b="1" spc="-50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sz="18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in</a:t>
            </a:r>
            <a:r>
              <a:rPr sz="1800" b="1" spc="-30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sz="1800" b="1" spc="-20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2021</a:t>
            </a:r>
            <a:endParaRPr sz="1800" dirty="0">
              <a:latin typeface="Aptos" panose="020B0004020202020204" pitchFamily="34" charset="0"/>
              <a:cs typeface="Arial"/>
            </a:endParaRPr>
          </a:p>
        </p:txBody>
      </p:sp>
      <p:pic>
        <p:nvPicPr>
          <p:cNvPr id="21" name="Immagine 20" descr="Immagine che contiene schermata, testo, grafica, Animazione&#10;&#10;Il contenuto generato dall'IA potrebbe non essere corretto.">
            <a:extLst>
              <a:ext uri="{FF2B5EF4-FFF2-40B4-BE49-F238E27FC236}">
                <a16:creationId xmlns:a16="http://schemas.microsoft.com/office/drawing/2014/main" id="{CA6A0FFD-46DC-9548-EEF6-D9C4C0879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6242857"/>
            <a:ext cx="1143000" cy="636588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F8ECE47-4707-128B-2E4F-A68338963369}"/>
              </a:ext>
            </a:extLst>
          </p:cNvPr>
          <p:cNvSpPr txBox="1"/>
          <p:nvPr/>
        </p:nvSpPr>
        <p:spPr>
          <a:xfrm>
            <a:off x="10046819" y="6561151"/>
            <a:ext cx="101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latin typeface="Aptos" panose="020B0004020202020204" pitchFamily="34" charset="0"/>
              </a:rPr>
              <a:t>Credits:</a:t>
            </a:r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id="{A8A1B67A-3899-D51E-0207-56F97BC3B573}"/>
              </a:ext>
            </a:extLst>
          </p:cNvPr>
          <p:cNvSpPr txBox="1"/>
          <p:nvPr/>
        </p:nvSpPr>
        <p:spPr>
          <a:xfrm>
            <a:off x="510668" y="920862"/>
            <a:ext cx="5051931" cy="4110741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600" b="1" dirty="0">
                <a:solidFill>
                  <a:srgbClr val="006CAE"/>
                </a:solidFill>
                <a:latin typeface="Aptos" panose="020B0004020202020204" pitchFamily="34" charset="0"/>
              </a:rPr>
              <a:t>Expected</a:t>
            </a:r>
            <a:r>
              <a:rPr sz="1600" b="1" spc="-75" dirty="0">
                <a:solidFill>
                  <a:srgbClr val="006CAE"/>
                </a:solidFill>
                <a:latin typeface="Aptos" panose="020B0004020202020204" pitchFamily="34" charset="0"/>
              </a:rPr>
              <a:t> </a:t>
            </a:r>
            <a:r>
              <a:rPr sz="1600" b="1" spc="-10" dirty="0">
                <a:solidFill>
                  <a:srgbClr val="006CAE"/>
                </a:solidFill>
                <a:latin typeface="Aptos" panose="020B0004020202020204" pitchFamily="34" charset="0"/>
              </a:rPr>
              <a:t>Outcome</a:t>
            </a:r>
            <a:endParaRPr sz="1600" dirty="0">
              <a:latin typeface="Aptos" panose="020B0004020202020204" pitchFamily="34" charset="0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921680"/>
              </a:buClr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Faster</a:t>
            </a:r>
            <a:r>
              <a:rPr sz="1600" spc="3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and</a:t>
            </a:r>
            <a:r>
              <a:rPr sz="1600" spc="3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larger</a:t>
            </a:r>
            <a:r>
              <a:rPr sz="1600" spc="3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implementation</a:t>
            </a:r>
            <a:r>
              <a:rPr sz="1600" spc="4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of</a:t>
            </a: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the</a:t>
            </a:r>
            <a:r>
              <a:rPr sz="1600" spc="3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ESFRI</a:t>
            </a:r>
            <a:r>
              <a:rPr sz="1600" spc="3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Projects</a:t>
            </a:r>
            <a:r>
              <a:rPr sz="1600" spc="1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that</a:t>
            </a: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entered</a:t>
            </a: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spc="-2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the</a:t>
            </a:r>
            <a:r>
              <a:rPr lang="it-IT" sz="1600" spc="-2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ESFRI</a:t>
            </a:r>
            <a:r>
              <a:rPr sz="1600" spc="-6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Roadmap</a:t>
            </a:r>
            <a:r>
              <a:rPr sz="1600" spc="-5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in</a:t>
            </a:r>
            <a:r>
              <a:rPr sz="1600" spc="-7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2021</a:t>
            </a:r>
            <a:r>
              <a:rPr lang="it-IT"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*</a:t>
            </a:r>
            <a:r>
              <a:rPr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.</a:t>
            </a:r>
            <a:endParaRPr sz="1600" dirty="0">
              <a:latin typeface="Aptos" panose="020B0004020202020204" pitchFamily="34" charset="0"/>
              <a:cs typeface="Arial MT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Clr>
                <a:srgbClr val="921680"/>
              </a:buClr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Enhanced</a:t>
            </a:r>
            <a:r>
              <a:rPr sz="1600" spc="1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ERA</a:t>
            </a:r>
            <a:r>
              <a:rPr sz="1600" spc="-3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excellence</a:t>
            </a:r>
            <a:r>
              <a:rPr sz="1600" spc="9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and</a:t>
            </a:r>
            <a:r>
              <a:rPr sz="1600" spc="9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attractiveness</a:t>
            </a:r>
            <a:r>
              <a:rPr sz="1600" spc="10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through</a:t>
            </a:r>
            <a:r>
              <a:rPr sz="1600" spc="8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the</a:t>
            </a:r>
            <a:r>
              <a:rPr sz="1600" spc="9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availability</a:t>
            </a:r>
            <a:r>
              <a:rPr sz="1600" spc="10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spc="-2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of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additional</a:t>
            </a:r>
            <a:r>
              <a:rPr sz="1600" spc="-4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capacities</a:t>
            </a:r>
            <a:r>
              <a:rPr sz="1600" spc="-6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from</a:t>
            </a:r>
            <a:r>
              <a:rPr sz="1600" spc="-7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the</a:t>
            </a:r>
            <a:r>
              <a:rPr sz="1600" spc="-8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targeted</a:t>
            </a:r>
            <a:r>
              <a:rPr sz="1600" spc="-7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ESFRI</a:t>
            </a:r>
            <a:r>
              <a:rPr sz="1600" spc="-9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Projects.</a:t>
            </a:r>
            <a:endParaRPr sz="1600" dirty="0">
              <a:latin typeface="Aptos" panose="020B0004020202020204" pitchFamily="34" charset="0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921680"/>
              </a:buClr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Solid</a:t>
            </a:r>
            <a:r>
              <a:rPr sz="1600" spc="7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Member</a:t>
            </a:r>
            <a:r>
              <a:rPr sz="1600" spc="6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States/Associated</a:t>
            </a:r>
            <a:r>
              <a:rPr sz="1600" spc="7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Country</a:t>
            </a:r>
            <a:r>
              <a:rPr sz="1600" spc="7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engagement</a:t>
            </a:r>
            <a:r>
              <a:rPr sz="1600" spc="7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in</a:t>
            </a:r>
            <a:r>
              <a:rPr sz="1600" spc="7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spc="-2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pan-</a:t>
            </a:r>
            <a:r>
              <a:rPr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European</a:t>
            </a:r>
            <a:r>
              <a:rPr lang="it-IT"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research</a:t>
            </a:r>
            <a:r>
              <a:rPr sz="1600" spc="-6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infrastructures,</a:t>
            </a:r>
            <a:r>
              <a:rPr sz="1600" spc="-5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leading</a:t>
            </a:r>
            <a:r>
              <a:rPr sz="1600" spc="-3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to</a:t>
            </a:r>
            <a:r>
              <a:rPr sz="1600" spc="-8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their</a:t>
            </a:r>
            <a:r>
              <a:rPr sz="1600" spc="-6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full</a:t>
            </a:r>
            <a:r>
              <a:rPr sz="1600" spc="-5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implementation.</a:t>
            </a:r>
            <a:endParaRPr sz="1600" dirty="0">
              <a:latin typeface="Aptos" panose="020B0004020202020204" pitchFamily="34" charset="0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921680"/>
              </a:buClr>
              <a:buChar char="•"/>
              <a:tabLst>
                <a:tab pos="354965" algn="l"/>
              </a:tabLst>
            </a:pPr>
            <a:r>
              <a:rPr sz="1600" spc="-2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Long-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term</a:t>
            </a:r>
            <a:r>
              <a:rPr sz="1600" spc="-5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perspective</a:t>
            </a:r>
            <a:r>
              <a:rPr sz="1600" spc="-5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for</a:t>
            </a:r>
            <a:r>
              <a:rPr sz="1600" spc="-7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investments</a:t>
            </a:r>
            <a:r>
              <a:rPr sz="1600" spc="-6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in</a:t>
            </a:r>
            <a:r>
              <a:rPr sz="1600" spc="-5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research</a:t>
            </a:r>
            <a:r>
              <a:rPr sz="1600" spc="-6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infrastructures.</a:t>
            </a:r>
            <a:endParaRPr sz="1600" dirty="0">
              <a:latin typeface="Aptos" panose="020B0004020202020204" pitchFamily="34" charset="0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200"/>
              </a:spcBef>
              <a:buClr>
                <a:srgbClr val="921680"/>
              </a:buClr>
              <a:buChar char="•"/>
              <a:tabLst>
                <a:tab pos="354965" algn="l"/>
              </a:tabLst>
            </a:pP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Synergies</a:t>
            </a:r>
            <a:r>
              <a:rPr sz="1600" spc="-8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and</a:t>
            </a:r>
            <a:r>
              <a:rPr sz="1600" spc="-1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complementarities</a:t>
            </a:r>
            <a:r>
              <a:rPr sz="1600" spc="-7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between</a:t>
            </a:r>
            <a:r>
              <a:rPr sz="1600" spc="-9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new</a:t>
            </a:r>
            <a:r>
              <a:rPr sz="1600" spc="-9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and</a:t>
            </a:r>
            <a:r>
              <a:rPr sz="1600" spc="-9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existing</a:t>
            </a:r>
            <a:r>
              <a:rPr sz="1600" spc="-8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research</a:t>
            </a:r>
            <a:r>
              <a:rPr lang="it-IT"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infrastructures.</a:t>
            </a:r>
            <a:endParaRPr sz="1600" dirty="0">
              <a:latin typeface="Aptos" panose="020B0004020202020204" pitchFamily="34" charset="0"/>
              <a:cs typeface="Arial MT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F7D1C8B-0EE2-E126-B1ED-481962B39C84}"/>
              </a:ext>
            </a:extLst>
          </p:cNvPr>
          <p:cNvSpPr txBox="1"/>
          <p:nvPr/>
        </p:nvSpPr>
        <p:spPr>
          <a:xfrm>
            <a:off x="739170" y="5069507"/>
            <a:ext cx="4823429" cy="55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ts val="1920"/>
              </a:lnSpc>
            </a:pPr>
            <a:r>
              <a:rPr lang="it-IT" sz="9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* </a:t>
            </a:r>
            <a:r>
              <a:rPr lang="it-IT" sz="900" dirty="0">
                <a:solidFill>
                  <a:srgbClr val="4D4D4D"/>
                </a:solidFill>
                <a:latin typeface="Aptos" panose="020B0004020202020204" pitchFamily="34" charset="0"/>
              </a:rPr>
              <a:t>EBRAINS,</a:t>
            </a:r>
            <a:r>
              <a:rPr lang="it-IT" sz="900" spc="165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900" dirty="0">
                <a:solidFill>
                  <a:srgbClr val="4D4D4D"/>
                </a:solidFill>
                <a:latin typeface="Aptos" panose="020B0004020202020204" pitchFamily="34" charset="0"/>
              </a:rPr>
              <a:t>SLICES,</a:t>
            </a:r>
            <a:r>
              <a:rPr lang="it-IT" sz="900" spc="16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900" dirty="0" err="1">
                <a:solidFill>
                  <a:srgbClr val="4D4D4D"/>
                </a:solidFill>
                <a:latin typeface="Aptos" panose="020B0004020202020204" pitchFamily="34" charset="0"/>
              </a:rPr>
              <a:t>SoBigData</a:t>
            </a:r>
            <a:r>
              <a:rPr lang="it-IT" sz="900" dirty="0">
                <a:solidFill>
                  <a:srgbClr val="4D4D4D"/>
                </a:solidFill>
                <a:latin typeface="Aptos" panose="020B0004020202020204" pitchFamily="34" charset="0"/>
              </a:rPr>
              <a:t>++,</a:t>
            </a:r>
            <a:r>
              <a:rPr lang="it-IT" sz="900" spc="14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900" spc="-10" dirty="0">
                <a:solidFill>
                  <a:srgbClr val="4D4D4D"/>
                </a:solidFill>
                <a:latin typeface="Aptos" panose="020B0004020202020204" pitchFamily="34" charset="0"/>
              </a:rPr>
              <a:t>MARINERG-</a:t>
            </a:r>
            <a:r>
              <a:rPr lang="it-IT" sz="900" dirty="0">
                <a:solidFill>
                  <a:srgbClr val="4D4D4D"/>
                </a:solidFill>
                <a:latin typeface="Aptos" panose="020B0004020202020204" pitchFamily="34" charset="0"/>
              </a:rPr>
              <a:t>I,</a:t>
            </a:r>
            <a:r>
              <a:rPr lang="it-IT" sz="900" spc="15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900" dirty="0">
                <a:solidFill>
                  <a:srgbClr val="4D4D4D"/>
                </a:solidFill>
                <a:latin typeface="Aptos" panose="020B0004020202020204" pitchFamily="34" charset="0"/>
              </a:rPr>
              <a:t>EIRENE</a:t>
            </a:r>
            <a:r>
              <a:rPr lang="it-IT" sz="900" spc="16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900" dirty="0">
                <a:solidFill>
                  <a:srgbClr val="4D4D4D"/>
                </a:solidFill>
                <a:latin typeface="Aptos" panose="020B0004020202020204" pitchFamily="34" charset="0"/>
              </a:rPr>
              <a:t>RI,</a:t>
            </a:r>
            <a:r>
              <a:rPr lang="it-IT" sz="900" spc="15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900" b="1" dirty="0">
                <a:solidFill>
                  <a:srgbClr val="4D4D4D"/>
                </a:solidFill>
                <a:latin typeface="Aptos" panose="020B0004020202020204" pitchFamily="34" charset="0"/>
              </a:rPr>
              <a:t>ET</a:t>
            </a:r>
            <a:r>
              <a:rPr lang="it-IT" sz="900" dirty="0">
                <a:solidFill>
                  <a:srgbClr val="4D4D4D"/>
                </a:solidFill>
                <a:latin typeface="Aptos" panose="020B0004020202020204" pitchFamily="34" charset="0"/>
              </a:rPr>
              <a:t>,</a:t>
            </a:r>
            <a:r>
              <a:rPr lang="it-IT" sz="900" spc="16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900" dirty="0" err="1">
                <a:solidFill>
                  <a:srgbClr val="4D4D4D"/>
                </a:solidFill>
                <a:latin typeface="Aptos" panose="020B0004020202020204" pitchFamily="34" charset="0"/>
              </a:rPr>
              <a:t>EuPRAXIA</a:t>
            </a:r>
            <a:r>
              <a:rPr lang="it-IT" sz="900" dirty="0">
                <a:solidFill>
                  <a:srgbClr val="4D4D4D"/>
                </a:solidFill>
                <a:latin typeface="Aptos" panose="020B0004020202020204" pitchFamily="34" charset="0"/>
              </a:rPr>
              <a:t>,</a:t>
            </a:r>
            <a:r>
              <a:rPr lang="it-IT" sz="900" spc="16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900" dirty="0">
                <a:solidFill>
                  <a:srgbClr val="4D4D4D"/>
                </a:solidFill>
                <a:latin typeface="Aptos" panose="020B0004020202020204" pitchFamily="34" charset="0"/>
              </a:rPr>
              <a:t>GGP,</a:t>
            </a:r>
            <a:r>
              <a:rPr lang="it-IT" sz="900" spc="15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900" spc="-10" dirty="0">
                <a:solidFill>
                  <a:srgbClr val="4D4D4D"/>
                </a:solidFill>
                <a:latin typeface="Aptos" panose="020B0004020202020204" pitchFamily="34" charset="0"/>
              </a:rPr>
              <a:t>GUIDE, </a:t>
            </a:r>
            <a:r>
              <a:rPr lang="it-IT" sz="900" dirty="0">
                <a:solidFill>
                  <a:srgbClr val="4D4D4D"/>
                </a:solidFill>
                <a:latin typeface="Aptos" panose="020B0004020202020204" pitchFamily="34" charset="0"/>
              </a:rPr>
              <a:t>OPERAS,</a:t>
            </a:r>
            <a:r>
              <a:rPr lang="it-IT" sz="900" spc="-25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900" spc="-10" dirty="0">
                <a:solidFill>
                  <a:srgbClr val="4D4D4D"/>
                </a:solidFill>
                <a:latin typeface="Aptos" panose="020B0004020202020204" pitchFamily="34" charset="0"/>
              </a:rPr>
              <a:t>RESILIENCE</a:t>
            </a:r>
            <a:endParaRPr lang="it-IT" sz="900" dirty="0">
              <a:latin typeface="Aptos" panose="020B0004020202020204" pitchFamily="34" charset="0"/>
            </a:endParaRPr>
          </a:p>
        </p:txBody>
      </p:sp>
      <p:sp>
        <p:nvSpPr>
          <p:cNvPr id="28" name="object 6">
            <a:extLst>
              <a:ext uri="{FF2B5EF4-FFF2-40B4-BE49-F238E27FC236}">
                <a16:creationId xmlns:a16="http://schemas.microsoft.com/office/drawing/2014/main" id="{E94BFFA3-B720-1FFA-3E0F-8376E61CFF5E}"/>
              </a:ext>
            </a:extLst>
          </p:cNvPr>
          <p:cNvSpPr txBox="1"/>
          <p:nvPr/>
        </p:nvSpPr>
        <p:spPr>
          <a:xfrm>
            <a:off x="5562599" y="882958"/>
            <a:ext cx="6272870" cy="4780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>
              <a:lnSpc>
                <a:spcPct val="150000"/>
              </a:lnSpc>
              <a:spcBef>
                <a:spcPts val="95"/>
              </a:spcBef>
              <a:buClr>
                <a:srgbClr val="921680"/>
              </a:buClr>
              <a:tabLst>
                <a:tab pos="1270000" algn="l"/>
              </a:tabLst>
            </a:pPr>
            <a:r>
              <a:rPr lang="it-IT" sz="1600" b="1" dirty="0">
                <a:solidFill>
                  <a:srgbClr val="006CAE"/>
                </a:solidFill>
                <a:latin typeface="Aptos" panose="020B0004020202020204" pitchFamily="34" charset="0"/>
              </a:rPr>
              <a:t>Scope</a:t>
            </a:r>
            <a:endParaRPr lang="it-IT" sz="1600" spc="20" dirty="0">
              <a:solidFill>
                <a:srgbClr val="4D4D4D"/>
              </a:solidFill>
              <a:latin typeface="Aptos" panose="020B0004020202020204" pitchFamily="34" charset="0"/>
            </a:endParaRPr>
          </a:p>
          <a:p>
            <a:pPr marL="1270000" indent="-342900">
              <a:lnSpc>
                <a:spcPct val="150000"/>
              </a:lnSpc>
              <a:spcBef>
                <a:spcPts val="95"/>
              </a:spcBef>
              <a:buClr>
                <a:srgbClr val="921680"/>
              </a:buClr>
              <a:buChar char="•"/>
              <a:tabLst>
                <a:tab pos="1270000" algn="l"/>
              </a:tabLst>
            </a:pP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</a:rPr>
              <a:t>Enlargement of the membership.</a:t>
            </a:r>
          </a:p>
          <a:p>
            <a:pPr marL="1270000" indent="-342900">
              <a:lnSpc>
                <a:spcPct val="150000"/>
              </a:lnSpc>
              <a:buClr>
                <a:srgbClr val="921680"/>
              </a:buClr>
              <a:buChar char="•"/>
              <a:tabLst>
                <a:tab pos="1270000" algn="l"/>
              </a:tabLst>
            </a:pP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</a:rPr>
              <a:t>Establishment of the governance structure and legal entity.</a:t>
            </a:r>
          </a:p>
          <a:p>
            <a:pPr marL="1270000" indent="-342900">
              <a:lnSpc>
                <a:spcPct val="150000"/>
              </a:lnSpc>
              <a:buClr>
                <a:srgbClr val="921680"/>
              </a:buClr>
              <a:buChar char="•"/>
              <a:tabLst>
                <a:tab pos="1270000" algn="l"/>
              </a:tabLst>
            </a:pP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</a:rPr>
              <a:t>Securing the funding.</a:t>
            </a:r>
          </a:p>
          <a:p>
            <a:pPr marL="1270000" indent="-342900">
              <a:lnSpc>
                <a:spcPct val="150000"/>
              </a:lnSpc>
              <a:buClr>
                <a:srgbClr val="921680"/>
              </a:buClr>
              <a:buChar char="•"/>
              <a:tabLst>
                <a:tab pos="1270000" algn="l"/>
              </a:tabLst>
            </a:pP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</a:rPr>
              <a:t>Finalisation of the distributed architecture.</a:t>
            </a:r>
          </a:p>
          <a:p>
            <a:pPr marL="1270000" indent="-342900">
              <a:lnSpc>
                <a:spcPct val="150000"/>
              </a:lnSpc>
              <a:buClr>
                <a:srgbClr val="921680"/>
              </a:buClr>
              <a:buChar char="•"/>
              <a:tabLst>
                <a:tab pos="1270000" algn="l"/>
              </a:tabLst>
            </a:pP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</a:rPr>
              <a:t>Development of ICT and data management solutions.</a:t>
            </a:r>
          </a:p>
          <a:p>
            <a:pPr marL="1270000" indent="-342900">
              <a:lnSpc>
                <a:spcPct val="150000"/>
              </a:lnSpc>
              <a:buClr>
                <a:srgbClr val="921680"/>
              </a:buClr>
              <a:buChar char="•"/>
              <a:tabLst>
                <a:tab pos="1270000" algn="l"/>
              </a:tabLst>
            </a:pP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</a:rPr>
              <a:t>Development of access policies and users’ strategies.</a:t>
            </a:r>
          </a:p>
          <a:p>
            <a:pPr marL="1270000" indent="-342900">
              <a:lnSpc>
                <a:spcPct val="150000"/>
              </a:lnSpc>
              <a:buClr>
                <a:srgbClr val="921680"/>
              </a:buClr>
              <a:buChar char="•"/>
              <a:tabLst>
                <a:tab pos="1270000" algn="l"/>
              </a:tabLst>
            </a:pP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</a:rPr>
              <a:t>Consolidation of the international dimension.</a:t>
            </a:r>
          </a:p>
          <a:p>
            <a:pPr marL="1270000" indent="-342900">
              <a:lnSpc>
                <a:spcPct val="150000"/>
              </a:lnSpc>
              <a:buClr>
                <a:srgbClr val="921680"/>
              </a:buClr>
              <a:buChar char="•"/>
              <a:tabLst>
                <a:tab pos="1270000" algn="l"/>
              </a:tabLst>
            </a:pP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</a:rPr>
              <a:t>Consolidation of the service offer.</a:t>
            </a:r>
          </a:p>
          <a:p>
            <a:pPr marL="1270000" indent="-342900">
              <a:lnSpc>
                <a:spcPct val="150000"/>
              </a:lnSpc>
              <a:spcBef>
                <a:spcPts val="5"/>
              </a:spcBef>
              <a:buClr>
                <a:srgbClr val="921680"/>
              </a:buClr>
              <a:buChar char="•"/>
              <a:tabLst>
                <a:tab pos="1270000" algn="l"/>
              </a:tabLst>
            </a:pP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</a:rPr>
              <a:t>Assessing possible expansion to new use</a:t>
            </a:r>
            <a:r>
              <a:rPr lang="it-IT" sz="1600" spc="20" dirty="0" err="1">
                <a:solidFill>
                  <a:srgbClr val="4D4D4D"/>
                </a:solidFill>
                <a:latin typeface="Aptos" panose="020B0004020202020204" pitchFamily="34" charset="0"/>
              </a:rPr>
              <a:t>r</a:t>
            </a:r>
            <a:r>
              <a:rPr lang="it-IT" sz="1600" spc="2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</a:rPr>
              <a:t>communities/new needs.</a:t>
            </a:r>
          </a:p>
          <a:p>
            <a:pPr marL="1270000" indent="-342900">
              <a:lnSpc>
                <a:spcPct val="150000"/>
              </a:lnSpc>
              <a:buClr>
                <a:srgbClr val="921680"/>
              </a:buClr>
              <a:buChar char="•"/>
              <a:tabLst>
                <a:tab pos="1270000" algn="l"/>
              </a:tabLst>
            </a:pPr>
            <a:r>
              <a:rPr sz="1600" spc="20" dirty="0">
                <a:solidFill>
                  <a:srgbClr val="4D4D4D"/>
                </a:solidFill>
                <a:latin typeface="Aptos" panose="020B0004020202020204" pitchFamily="34" charset="0"/>
              </a:rPr>
              <a:t>Addressing staff and procurement related issues</a:t>
            </a:r>
            <a:r>
              <a:rPr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.</a:t>
            </a:r>
            <a:endParaRPr sz="1600" dirty="0">
              <a:latin typeface="Aptos" panose="020B0004020202020204" pitchFamily="34" charset="0"/>
              <a:cs typeface="Arial MT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C856AE7-32EE-939B-1B70-EBC1284A6D86}"/>
              </a:ext>
            </a:extLst>
          </p:cNvPr>
          <p:cNvSpPr txBox="1"/>
          <p:nvPr/>
        </p:nvSpPr>
        <p:spPr>
          <a:xfrm>
            <a:off x="1485013" y="6058191"/>
            <a:ext cx="8155172" cy="369332"/>
          </a:xfrm>
          <a:prstGeom prst="rect">
            <a:avLst/>
          </a:prstGeom>
          <a:noFill/>
          <a:ln>
            <a:solidFill>
              <a:srgbClr val="931680"/>
            </a:solidFill>
          </a:ln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00"/>
              </a:spcBef>
              <a:buClr>
                <a:srgbClr val="921680"/>
              </a:buClr>
              <a:tabLst>
                <a:tab pos="354965" algn="l"/>
              </a:tabLst>
            </a:pPr>
            <a:r>
              <a:rPr lang="it-IT" sz="1800" b="1" dirty="0" err="1">
                <a:solidFill>
                  <a:srgbClr val="4D4D4D"/>
                </a:solidFill>
                <a:latin typeface="Aptos" panose="020B0004020202020204" pitchFamily="34" charset="0"/>
              </a:rPr>
              <a:t>Proposals</a:t>
            </a:r>
            <a:r>
              <a:rPr lang="it-IT" sz="1800" b="1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800" b="1" dirty="0" err="1">
                <a:solidFill>
                  <a:srgbClr val="4D4D4D"/>
                </a:solidFill>
                <a:latin typeface="Aptos" panose="020B0004020202020204" pitchFamily="34" charset="0"/>
              </a:rPr>
              <a:t>should</a:t>
            </a:r>
            <a:r>
              <a:rPr lang="it-IT" sz="1800" b="1" dirty="0">
                <a:solidFill>
                  <a:srgbClr val="4D4D4D"/>
                </a:solidFill>
                <a:latin typeface="Aptos" panose="020B0004020202020204" pitchFamily="34" charset="0"/>
              </a:rPr>
              <a:t> focus</a:t>
            </a:r>
            <a:r>
              <a:rPr lang="it-IT" sz="1800" b="1" spc="-45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800" b="1" dirty="0">
                <a:solidFill>
                  <a:srgbClr val="4D4D4D"/>
                </a:solidFill>
                <a:latin typeface="Aptos" panose="020B0004020202020204" pitchFamily="34" charset="0"/>
              </a:rPr>
              <a:t>on</a:t>
            </a:r>
            <a:r>
              <a:rPr lang="it-IT" sz="1800" b="1" spc="-55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800" b="1" dirty="0">
                <a:solidFill>
                  <a:srgbClr val="4D4D4D"/>
                </a:solidFill>
                <a:latin typeface="Aptos" panose="020B0004020202020204" pitchFamily="34" charset="0"/>
              </a:rPr>
              <a:t>activities</a:t>
            </a:r>
            <a:r>
              <a:rPr lang="it-IT" sz="1800" b="1" spc="-15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800" b="1" dirty="0" err="1">
                <a:solidFill>
                  <a:srgbClr val="4D4D4D"/>
                </a:solidFill>
                <a:latin typeface="Aptos" panose="020B0004020202020204" pitchFamily="34" charset="0"/>
              </a:rPr>
              <a:t>addressing</a:t>
            </a:r>
            <a:r>
              <a:rPr lang="it-IT" sz="1800" b="1" spc="-5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800" b="1" dirty="0" err="1">
                <a:solidFill>
                  <a:srgbClr val="4D4D4D"/>
                </a:solidFill>
                <a:latin typeface="Aptos" panose="020B0004020202020204" pitchFamily="34" charset="0"/>
              </a:rPr>
              <a:t>identified</a:t>
            </a:r>
            <a:r>
              <a:rPr lang="it-IT" sz="1800" b="1" spc="-15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800" b="1" spc="-10" dirty="0" err="1">
                <a:solidFill>
                  <a:srgbClr val="4D4D4D"/>
                </a:solidFill>
                <a:latin typeface="Aptos" panose="020B0004020202020204" pitchFamily="34" charset="0"/>
              </a:rPr>
              <a:t>bottlenecks</a:t>
            </a:r>
            <a:endParaRPr lang="it-IT" sz="1800" dirty="0">
              <a:latin typeface="Aptos" panose="020B0004020202020204" pitchFamily="34" charset="0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83498"/>
            <a:ext cx="8324215" cy="600293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spcBef>
                <a:spcPts val="625"/>
              </a:spcBef>
            </a:pPr>
            <a:r>
              <a:rPr sz="32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Submission</a:t>
            </a:r>
            <a:r>
              <a:rPr lang="it-IT" sz="3200" b="1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lang="it-IT" sz="3200" b="1" dirty="0">
                <a:solidFill>
                  <a:srgbClr val="921680"/>
                </a:solidFill>
                <a:latin typeface="Aptos" panose="020B0004020202020204" pitchFamily="34" charset="0"/>
                <a:cs typeface="Arial"/>
              </a:rPr>
              <a:t>Key</a:t>
            </a:r>
            <a:r>
              <a:rPr lang="it-IT" sz="3200" b="1" spc="-45" dirty="0">
                <a:solidFill>
                  <a:srgbClr val="921680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lang="it-IT" sz="3200" b="1" spc="-10" dirty="0" err="1">
                <a:solidFill>
                  <a:srgbClr val="921680"/>
                </a:solidFill>
                <a:latin typeface="Aptos" panose="020B0004020202020204" pitchFamily="34" charset="0"/>
                <a:cs typeface="Arial"/>
              </a:rPr>
              <a:t>elements</a:t>
            </a:r>
            <a:endParaRPr sz="3200" dirty="0">
              <a:latin typeface="Aptos" panose="020B0004020202020204" pitchFamily="34" charset="0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rcRect r="-84" b="82684"/>
          <a:stretch>
            <a:fillRect/>
          </a:stretch>
        </p:blipFill>
        <p:spPr>
          <a:xfrm>
            <a:off x="495513" y="1154489"/>
            <a:ext cx="719999" cy="7199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55951" y="1257615"/>
            <a:ext cx="1036066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01675" algn="l"/>
                <a:tab pos="2010410" algn="l"/>
                <a:tab pos="2795270" algn="l"/>
                <a:tab pos="3594100" algn="l"/>
                <a:tab pos="4126229" algn="l"/>
                <a:tab pos="5026660" algn="l"/>
                <a:tab pos="5629275" algn="l"/>
                <a:tab pos="6555740" algn="l"/>
                <a:tab pos="7017384" algn="l"/>
                <a:tab pos="7406005" algn="l"/>
                <a:tab pos="8192770" algn="l"/>
                <a:tab pos="9739630" algn="l"/>
              </a:tabLst>
            </a:pPr>
            <a:r>
              <a:rPr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Keep close to topic </a:t>
            </a:r>
            <a:r>
              <a:rPr lang="it-IT"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scope, </a:t>
            </a:r>
            <a:r>
              <a:rPr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objectives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,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expected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impacts</a:t>
            </a:r>
            <a:r>
              <a:rPr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and indicated budget.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P</a:t>
            </a:r>
            <a:r>
              <a:rPr sz="1600" dirty="0" err="1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roposal</a:t>
            </a:r>
            <a:r>
              <a:rPr lang="it-IT"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can be </a:t>
            </a:r>
            <a:r>
              <a:rPr lang="it-IT" sz="1600" dirty="0" err="1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resubmitted</a:t>
            </a:r>
            <a:r>
              <a:rPr lang="it-IT" sz="1600" spc="229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: </a:t>
            </a:r>
            <a:r>
              <a:rPr lang="it-IT" sz="1600" b="1" dirty="0" err="1">
                <a:solidFill>
                  <a:srgbClr val="931680"/>
                </a:solidFill>
                <a:latin typeface="Aptos" panose="020B0004020202020204" pitchFamily="34" charset="0"/>
                <a:ea typeface="+mj-ea"/>
              </a:rPr>
              <a:t>p</a:t>
            </a:r>
            <a:r>
              <a:rPr sz="1600" b="1" dirty="0" err="1">
                <a:solidFill>
                  <a:srgbClr val="931680"/>
                </a:solidFill>
                <a:latin typeface="Aptos" panose="020B0004020202020204" pitchFamily="34" charset="0"/>
                <a:ea typeface="+mj-ea"/>
              </a:rPr>
              <a:t>lan</a:t>
            </a:r>
            <a:r>
              <a:rPr sz="1600" b="1" dirty="0">
                <a:solidFill>
                  <a:srgbClr val="931680"/>
                </a:solidFill>
                <a:latin typeface="Aptos" panose="020B0004020202020204" pitchFamily="34" charset="0"/>
                <a:ea typeface="+mj-ea"/>
              </a:rPr>
              <a:t> final submission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48</a:t>
            </a:r>
            <a:r>
              <a:rPr sz="1600" spc="-2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hours</a:t>
            </a:r>
            <a:r>
              <a:rPr sz="1600" spc="-5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before</a:t>
            </a:r>
            <a:r>
              <a:rPr sz="1600" spc="-4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deadline</a:t>
            </a:r>
            <a:r>
              <a:rPr sz="1600" spc="-3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to</a:t>
            </a:r>
            <a:r>
              <a:rPr sz="1600" spc="-3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avoid</a:t>
            </a:r>
            <a:r>
              <a:rPr sz="1600" spc="-2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congestion</a:t>
            </a:r>
            <a:r>
              <a:rPr sz="1600" spc="-55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and</a:t>
            </a:r>
            <a:r>
              <a:rPr sz="1600" spc="-3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 </a:t>
            </a:r>
            <a:r>
              <a:rPr sz="1600" spc="-10" dirty="0">
                <a:solidFill>
                  <a:srgbClr val="4D4D4D"/>
                </a:solidFill>
                <a:latin typeface="Aptos" panose="020B0004020202020204" pitchFamily="34" charset="0"/>
                <a:cs typeface="Arial MT"/>
              </a:rPr>
              <a:t>errors.</a:t>
            </a:r>
            <a:endParaRPr sz="1600" dirty="0">
              <a:latin typeface="Aptos" panose="020B0004020202020204" pitchFamily="34" charset="0"/>
              <a:cs typeface="Arial MT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FD6CE16-5FC5-2F1F-8DDD-2BCDAAD6C9AD}"/>
              </a:ext>
            </a:extLst>
          </p:cNvPr>
          <p:cNvSpPr txBox="1">
            <a:spLocks/>
          </p:cNvSpPr>
          <p:nvPr/>
        </p:nvSpPr>
        <p:spPr>
          <a:xfrm>
            <a:off x="1320510" y="1781561"/>
            <a:ext cx="10555477" cy="1348060"/>
          </a:xfrm>
          <a:prstGeom prst="rect">
            <a:avLst/>
          </a:prstGeom>
        </p:spPr>
        <p:txBody>
          <a:bodyPr vert="horz" wrap="square" lIns="0" tIns="359663" rIns="0" bIns="0" rtlCol="0">
            <a:spAutoFit/>
          </a:bodyPr>
          <a:lstStyle>
            <a:lvl1pPr>
              <a:defRPr sz="4400" b="0" i="0">
                <a:solidFill>
                  <a:srgbClr val="006CAE"/>
                </a:solidFill>
                <a:latin typeface="Arial MT"/>
                <a:ea typeface="+mj-ea"/>
                <a:cs typeface="Arial MT"/>
              </a:defRPr>
            </a:lvl1pPr>
          </a:lstStyle>
          <a:p>
            <a:pPr marL="111125">
              <a:spcBef>
                <a:spcPts val="105"/>
              </a:spcBef>
            </a:pPr>
            <a:r>
              <a:rPr lang="it-IT" sz="1600" b="1" dirty="0" err="1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Proposal</a:t>
            </a:r>
            <a:r>
              <a:rPr lang="it-IT" sz="1600" b="1" spc="-40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 </a:t>
            </a:r>
            <a:r>
              <a:rPr lang="it-IT" sz="1600" b="1" spc="-10" dirty="0">
                <a:solidFill>
                  <a:srgbClr val="004493"/>
                </a:solidFill>
                <a:latin typeface="Aptos" panose="020B0004020202020204" pitchFamily="34" charset="0"/>
                <a:cs typeface="Arial"/>
              </a:rPr>
              <a:t>template 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(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Lump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Sum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CSAs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limit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is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33 pages)</a:t>
            </a:r>
          </a:p>
          <a:p>
            <a:pPr marL="354965" marR="97155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354965" algn="l"/>
                <a:tab pos="1233170" algn="l"/>
              </a:tabLst>
            </a:pP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Part A: web-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based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forms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fed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by information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entered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by the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participants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.</a:t>
            </a:r>
          </a:p>
          <a:p>
            <a:pPr marL="354965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Part B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is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the narrative part (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includes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B1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Excellence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, B2 Impact, B3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Implementaton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) to be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uploaded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as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a PDF </a:t>
            </a:r>
          </a:p>
          <a:p>
            <a:pPr marL="354965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Detailed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budget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table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as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an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</a:rPr>
              <a:t>annex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</a:rPr>
              <a:t> to the Part B</a:t>
            </a:r>
          </a:p>
        </p:txBody>
      </p:sp>
      <p:pic>
        <p:nvPicPr>
          <p:cNvPr id="8" name="object 7">
            <a:extLst>
              <a:ext uri="{FF2B5EF4-FFF2-40B4-BE49-F238E27FC236}">
                <a16:creationId xmlns:a16="http://schemas.microsoft.com/office/drawing/2014/main" id="{6762F0A5-E283-D381-0C18-0B07F98D666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5512" y="2282827"/>
            <a:ext cx="719999" cy="719963"/>
          </a:xfrm>
          <a:prstGeom prst="rect">
            <a:avLst/>
          </a:prstGeom>
        </p:spPr>
      </p:pic>
      <p:sp>
        <p:nvSpPr>
          <p:cNvPr id="9" name="object 4">
            <a:extLst>
              <a:ext uri="{FF2B5EF4-FFF2-40B4-BE49-F238E27FC236}">
                <a16:creationId xmlns:a16="http://schemas.microsoft.com/office/drawing/2014/main" id="{283AE58D-393E-5225-F778-15D58F511780}"/>
              </a:ext>
            </a:extLst>
          </p:cNvPr>
          <p:cNvSpPr txBox="1"/>
          <p:nvPr/>
        </p:nvSpPr>
        <p:spPr>
          <a:xfrm>
            <a:off x="1327599" y="5485324"/>
            <a:ext cx="6902002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l" rtl="0">
              <a:lnSpc>
                <a:spcPct val="100000"/>
              </a:lnSpc>
              <a:spcBef>
                <a:spcPts val="95"/>
              </a:spcBef>
            </a:pPr>
            <a:endParaRPr sz="2000" dirty="0">
              <a:latin typeface="Aptos" panose="020B0004020202020204" pitchFamily="34" charset="0"/>
              <a:cs typeface="Arial MT"/>
            </a:endParaRP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E4D957D6-F211-C946-AF71-77A291BE077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3424" y="4090519"/>
            <a:ext cx="7257991" cy="119143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5F56C43-2A76-E083-1ACF-CBF8012D7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943" y="5281958"/>
            <a:ext cx="7257991" cy="1133059"/>
          </a:xfrm>
          <a:prstGeom prst="rect">
            <a:avLst/>
          </a:prstGeom>
        </p:spPr>
      </p:pic>
      <p:grpSp>
        <p:nvGrpSpPr>
          <p:cNvPr id="14" name="object 14">
            <a:extLst>
              <a:ext uri="{FF2B5EF4-FFF2-40B4-BE49-F238E27FC236}">
                <a16:creationId xmlns:a16="http://schemas.microsoft.com/office/drawing/2014/main" id="{920A8ED7-66B6-0526-129B-2ED5EFF7FF45}"/>
              </a:ext>
            </a:extLst>
          </p:cNvPr>
          <p:cNvGrpSpPr/>
          <p:nvPr/>
        </p:nvGrpSpPr>
        <p:grpSpPr>
          <a:xfrm>
            <a:off x="542949" y="3287339"/>
            <a:ext cx="719999" cy="719963"/>
            <a:chOff x="4188714" y="2538602"/>
            <a:chExt cx="864235" cy="864235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DA7300E-44C5-1802-A1E5-AA89DB8AF080}"/>
                </a:ext>
              </a:extLst>
            </p:cNvPr>
            <p:cNvSpPr/>
            <p:nvPr/>
          </p:nvSpPr>
          <p:spPr>
            <a:xfrm>
              <a:off x="4188714" y="2538602"/>
              <a:ext cx="864235" cy="864235"/>
            </a:xfrm>
            <a:custGeom>
              <a:avLst/>
              <a:gdLst/>
              <a:ahLst/>
              <a:cxnLst/>
              <a:rect l="l" t="t" r="r" b="b"/>
              <a:pathLst>
                <a:path w="864235" h="864235">
                  <a:moveTo>
                    <a:pt x="432053" y="0"/>
                  </a:moveTo>
                  <a:lnTo>
                    <a:pt x="384974" y="2535"/>
                  </a:lnTo>
                  <a:lnTo>
                    <a:pt x="339363" y="9964"/>
                  </a:lnTo>
                  <a:lnTo>
                    <a:pt x="295485" y="22024"/>
                  </a:lnTo>
                  <a:lnTo>
                    <a:pt x="253603" y="38452"/>
                  </a:lnTo>
                  <a:lnTo>
                    <a:pt x="213980" y="58984"/>
                  </a:lnTo>
                  <a:lnTo>
                    <a:pt x="176881" y="83356"/>
                  </a:lnTo>
                  <a:lnTo>
                    <a:pt x="142568" y="111305"/>
                  </a:lnTo>
                  <a:lnTo>
                    <a:pt x="111305" y="142568"/>
                  </a:lnTo>
                  <a:lnTo>
                    <a:pt x="83356" y="176881"/>
                  </a:lnTo>
                  <a:lnTo>
                    <a:pt x="58984" y="213980"/>
                  </a:lnTo>
                  <a:lnTo>
                    <a:pt x="38452" y="253603"/>
                  </a:lnTo>
                  <a:lnTo>
                    <a:pt x="22024" y="295485"/>
                  </a:lnTo>
                  <a:lnTo>
                    <a:pt x="9964" y="339363"/>
                  </a:lnTo>
                  <a:lnTo>
                    <a:pt x="2535" y="384974"/>
                  </a:lnTo>
                  <a:lnTo>
                    <a:pt x="0" y="432054"/>
                  </a:lnTo>
                  <a:lnTo>
                    <a:pt x="2535" y="479133"/>
                  </a:lnTo>
                  <a:lnTo>
                    <a:pt x="9964" y="524744"/>
                  </a:lnTo>
                  <a:lnTo>
                    <a:pt x="22024" y="568622"/>
                  </a:lnTo>
                  <a:lnTo>
                    <a:pt x="38452" y="610504"/>
                  </a:lnTo>
                  <a:lnTo>
                    <a:pt x="58984" y="650127"/>
                  </a:lnTo>
                  <a:lnTo>
                    <a:pt x="83356" y="687226"/>
                  </a:lnTo>
                  <a:lnTo>
                    <a:pt x="111305" y="721539"/>
                  </a:lnTo>
                  <a:lnTo>
                    <a:pt x="142568" y="752802"/>
                  </a:lnTo>
                  <a:lnTo>
                    <a:pt x="176881" y="780751"/>
                  </a:lnTo>
                  <a:lnTo>
                    <a:pt x="213980" y="805123"/>
                  </a:lnTo>
                  <a:lnTo>
                    <a:pt x="253603" y="825655"/>
                  </a:lnTo>
                  <a:lnTo>
                    <a:pt x="295485" y="842083"/>
                  </a:lnTo>
                  <a:lnTo>
                    <a:pt x="339363" y="854143"/>
                  </a:lnTo>
                  <a:lnTo>
                    <a:pt x="384974" y="861572"/>
                  </a:lnTo>
                  <a:lnTo>
                    <a:pt x="432053" y="864108"/>
                  </a:lnTo>
                  <a:lnTo>
                    <a:pt x="479110" y="861572"/>
                  </a:lnTo>
                  <a:lnTo>
                    <a:pt x="524700" y="854143"/>
                  </a:lnTo>
                  <a:lnTo>
                    <a:pt x="568560" y="842083"/>
                  </a:lnTo>
                  <a:lnTo>
                    <a:pt x="610427" y="825655"/>
                  </a:lnTo>
                  <a:lnTo>
                    <a:pt x="650037" y="805123"/>
                  </a:lnTo>
                  <a:lnTo>
                    <a:pt x="687126" y="780751"/>
                  </a:lnTo>
                  <a:lnTo>
                    <a:pt x="721431" y="752802"/>
                  </a:lnTo>
                  <a:lnTo>
                    <a:pt x="752687" y="721539"/>
                  </a:lnTo>
                  <a:lnTo>
                    <a:pt x="780632" y="687226"/>
                  </a:lnTo>
                  <a:lnTo>
                    <a:pt x="805001" y="650127"/>
                  </a:lnTo>
                  <a:lnTo>
                    <a:pt x="825530" y="610504"/>
                  </a:lnTo>
                  <a:lnTo>
                    <a:pt x="841957" y="568622"/>
                  </a:lnTo>
                  <a:lnTo>
                    <a:pt x="854016" y="524744"/>
                  </a:lnTo>
                  <a:lnTo>
                    <a:pt x="861446" y="479133"/>
                  </a:lnTo>
                  <a:lnTo>
                    <a:pt x="863981" y="432054"/>
                  </a:lnTo>
                  <a:lnTo>
                    <a:pt x="861446" y="384974"/>
                  </a:lnTo>
                  <a:lnTo>
                    <a:pt x="854016" y="339363"/>
                  </a:lnTo>
                  <a:lnTo>
                    <a:pt x="841957" y="295485"/>
                  </a:lnTo>
                  <a:lnTo>
                    <a:pt x="825530" y="253603"/>
                  </a:lnTo>
                  <a:lnTo>
                    <a:pt x="805001" y="213980"/>
                  </a:lnTo>
                  <a:lnTo>
                    <a:pt x="780632" y="176881"/>
                  </a:lnTo>
                  <a:lnTo>
                    <a:pt x="752687" y="142568"/>
                  </a:lnTo>
                  <a:lnTo>
                    <a:pt x="721431" y="111305"/>
                  </a:lnTo>
                  <a:lnTo>
                    <a:pt x="687126" y="83356"/>
                  </a:lnTo>
                  <a:lnTo>
                    <a:pt x="650037" y="58984"/>
                  </a:lnTo>
                  <a:lnTo>
                    <a:pt x="610427" y="38452"/>
                  </a:lnTo>
                  <a:lnTo>
                    <a:pt x="568560" y="22024"/>
                  </a:lnTo>
                  <a:lnTo>
                    <a:pt x="524700" y="9964"/>
                  </a:lnTo>
                  <a:lnTo>
                    <a:pt x="479110" y="2535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F39E0C"/>
            </a:solidFill>
          </p:spPr>
          <p:txBody>
            <a:bodyPr wrap="square" lIns="0" tIns="0" rIns="0" bIns="0" rtlCol="0"/>
            <a:lstStyle/>
            <a:p>
              <a:endParaRPr sz="1400">
                <a:latin typeface="Aptos" panose="020B0004020202020204" pitchFamily="34" charset="0"/>
              </a:endParaRPr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F0FE7FA6-4D1A-3B7C-060D-FF204ED292B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7487" y="2597937"/>
              <a:ext cx="745464" cy="745464"/>
            </a:xfrm>
            <a:prstGeom prst="rect">
              <a:avLst/>
            </a:prstGeom>
          </p:spPr>
        </p:pic>
      </p:grp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3880091-3236-181B-066F-63C382B56F42}"/>
              </a:ext>
            </a:extLst>
          </p:cNvPr>
          <p:cNvSpPr txBox="1"/>
          <p:nvPr/>
        </p:nvSpPr>
        <p:spPr>
          <a:xfrm>
            <a:off x="1370128" y="3522721"/>
            <a:ext cx="9873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295"/>
              </a:spcBef>
              <a:buClr>
                <a:srgbClr val="921680"/>
              </a:buClr>
              <a:tabLst>
                <a:tab pos="354965" algn="l"/>
              </a:tabLst>
            </a:pP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  <a:ea typeface="+mj-ea"/>
              </a:rPr>
              <a:t>EUR 16,5M€/11 projects, </a:t>
            </a:r>
            <a:r>
              <a:rPr lang="it-IT" sz="1600" spc="-20" dirty="0" err="1">
                <a:solidFill>
                  <a:srgbClr val="4D4D4D"/>
                </a:solidFill>
                <a:latin typeface="Aptos" panose="020B0004020202020204" pitchFamily="34" charset="0"/>
                <a:ea typeface="+mj-ea"/>
              </a:rPr>
              <a:t>expected</a:t>
            </a:r>
            <a:r>
              <a:rPr lang="it-IT" sz="1600" spc="-20" dirty="0">
                <a:solidFill>
                  <a:srgbClr val="4D4D4D"/>
                </a:solidFill>
                <a:latin typeface="Aptos" panose="020B0004020202020204" pitchFamily="34" charset="0"/>
                <a:ea typeface="+mj-ea"/>
              </a:rPr>
              <a:t> </a:t>
            </a:r>
            <a:r>
              <a:rPr lang="it-IT" sz="1600" b="1" spc="-10" dirty="0">
                <a:solidFill>
                  <a:srgbClr val="F39E0C"/>
                </a:solidFill>
                <a:latin typeface="Aptos" panose="020B0004020202020204" pitchFamily="34" charset="0"/>
                <a:ea typeface="+mj-ea"/>
              </a:rPr>
              <a:t>EU </a:t>
            </a:r>
            <a:r>
              <a:rPr lang="it-IT" sz="1600" b="1" spc="-10" dirty="0" err="1">
                <a:solidFill>
                  <a:srgbClr val="F39E0C"/>
                </a:solidFill>
                <a:latin typeface="Aptos" panose="020B0004020202020204" pitchFamily="34" charset="0"/>
                <a:ea typeface="+mj-ea"/>
              </a:rPr>
              <a:t>contribution</a:t>
            </a:r>
            <a:r>
              <a:rPr lang="it-IT" sz="1600" b="1" spc="-10" dirty="0">
                <a:solidFill>
                  <a:srgbClr val="F39E0C"/>
                </a:solidFill>
                <a:latin typeface="Aptos" panose="020B0004020202020204" pitchFamily="34" charset="0"/>
                <a:ea typeface="+mj-ea"/>
              </a:rPr>
              <a:t> per project: EUR 1 – 1,5M€*</a:t>
            </a:r>
          </a:p>
        </p:txBody>
      </p:sp>
      <p:pic>
        <p:nvPicPr>
          <p:cNvPr id="21" name="Immagine 20" descr="Immagine che contiene schermata, testo, grafica, Animazione&#10;&#10;Il contenuto generato dall'IA potrebbe non essere corretto.">
            <a:extLst>
              <a:ext uri="{FF2B5EF4-FFF2-40B4-BE49-F238E27FC236}">
                <a16:creationId xmlns:a16="http://schemas.microsoft.com/office/drawing/2014/main" id="{2AF6EF65-1BE7-0E08-C2FD-0F92480275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948" y="6096723"/>
            <a:ext cx="1143000" cy="636588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1F21DEB-84E0-37E7-FDC8-D77524871C5C}"/>
              </a:ext>
            </a:extLst>
          </p:cNvPr>
          <p:cNvSpPr txBox="1"/>
          <p:nvPr/>
        </p:nvSpPr>
        <p:spPr>
          <a:xfrm>
            <a:off x="10019044" y="6415017"/>
            <a:ext cx="1013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>
                <a:latin typeface="Aptos" panose="020B0004020202020204" pitchFamily="34" charset="0"/>
              </a:rPr>
              <a:t>Credits: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9408CC8-E807-1587-F599-BC19F97E17FA}"/>
              </a:ext>
            </a:extLst>
          </p:cNvPr>
          <p:cNvSpPr txBox="1"/>
          <p:nvPr/>
        </p:nvSpPr>
        <p:spPr>
          <a:xfrm>
            <a:off x="8989088" y="4463399"/>
            <a:ext cx="2059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+ 3 </a:t>
            </a:r>
            <a:r>
              <a:rPr lang="it-IT" i="1" dirty="0" err="1"/>
              <a:t>months</a:t>
            </a:r>
            <a:r>
              <a:rPr lang="it-IT" i="1" dirty="0"/>
              <a:t> for GAP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2C85A1BE-D1EB-7920-C599-533456477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" name="Google Shape;378;g2d5403dfdf8_1_2">
            <a:extLst>
              <a:ext uri="{FF2B5EF4-FFF2-40B4-BE49-F238E27FC236}">
                <a16:creationId xmlns:a16="http://schemas.microsoft.com/office/drawing/2014/main" id="{D5C88419-743B-1D69-16ED-04F2D5977DAB}"/>
              </a:ext>
            </a:extLst>
          </p:cNvPr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g2d5403dfdf8_1_2">
            <a:extLst>
              <a:ext uri="{FF2B5EF4-FFF2-40B4-BE49-F238E27FC236}">
                <a16:creationId xmlns:a16="http://schemas.microsoft.com/office/drawing/2014/main" id="{29AF5E8C-CF0F-006F-5BD1-8188F731D8B4}"/>
              </a:ext>
            </a:extLst>
          </p:cNvPr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1" name="Google Shape;381;g2d5403dfdf8_1_2">
            <a:extLst>
              <a:ext uri="{FF2B5EF4-FFF2-40B4-BE49-F238E27FC236}">
                <a16:creationId xmlns:a16="http://schemas.microsoft.com/office/drawing/2014/main" id="{D92BDB1C-45A6-0C78-B368-EA9F76DC4DBD}"/>
              </a:ext>
            </a:extLst>
          </p:cNvPr>
          <p:cNvSpPr txBox="1"/>
          <p:nvPr/>
        </p:nvSpPr>
        <p:spPr>
          <a:xfrm>
            <a:off x="311150" y="305858"/>
            <a:ext cx="36120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Aptos" panose="020B0004020202020204" pitchFamily="34" charset="0"/>
                <a:ea typeface="Schibsted Grotesk"/>
                <a:cs typeface="Schibsted Grotesk"/>
                <a:sym typeface="Schibsted Grotesk"/>
              </a:rPr>
              <a:t>Einstein Telescope </a:t>
            </a:r>
            <a:endParaRPr sz="900" b="0" i="0" u="none" strike="noStrike" cap="none">
              <a:solidFill>
                <a:srgbClr val="0000CC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82" name="Google Shape;382;g2d5403dfdf8_1_2">
            <a:extLst>
              <a:ext uri="{FF2B5EF4-FFF2-40B4-BE49-F238E27FC236}">
                <a16:creationId xmlns:a16="http://schemas.microsoft.com/office/drawing/2014/main" id="{7F16D1CD-0B75-0016-CD46-E688D8F573FD}"/>
              </a:ext>
            </a:extLst>
          </p:cNvPr>
          <p:cNvSpPr txBox="1"/>
          <p:nvPr/>
        </p:nvSpPr>
        <p:spPr>
          <a:xfrm>
            <a:off x="685800" y="859950"/>
            <a:ext cx="5491716" cy="4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0000CC"/>
                </a:solidFill>
                <a:latin typeface="Aptos" panose="020B0004020202020204" pitchFamily="34" charset="0"/>
              </a:rPr>
              <a:t>ET as an ESFRI project</a:t>
            </a:r>
            <a:endParaRPr sz="2100" b="0" i="0" u="none" strike="noStrike" cap="none" dirty="0">
              <a:solidFill>
                <a:srgbClr val="0000CC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83" name="Google Shape;383;g2d5403dfdf8_1_2">
            <a:extLst>
              <a:ext uri="{FF2B5EF4-FFF2-40B4-BE49-F238E27FC236}">
                <a16:creationId xmlns:a16="http://schemas.microsoft.com/office/drawing/2014/main" id="{7E7EC778-D773-3C9F-DE48-6EFE000576F9}"/>
              </a:ext>
            </a:extLst>
          </p:cNvPr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chibsted Grotesk"/>
              <a:buNone/>
            </a:pPr>
            <a:r>
              <a:rPr lang="en-US" sz="1100" dirty="0">
                <a:solidFill>
                  <a:srgbClr val="0000CC"/>
                </a:solidFill>
                <a:latin typeface="Aptos" panose="020B0004020202020204" pitchFamily="34" charset="0"/>
                <a:ea typeface="Schibsted Grotesk"/>
                <a:cs typeface="Schibsted Grotesk"/>
                <a:sym typeface="Schibsted Grotesk"/>
              </a:rPr>
              <a:t>ET PP Meeting – Barcelona, 24.07.2025</a:t>
            </a:r>
            <a:endParaRPr sz="1100" b="0" i="0" u="none" strike="noStrike" cap="none" dirty="0">
              <a:solidFill>
                <a:srgbClr val="0000CC"/>
              </a:solidFill>
              <a:latin typeface="Aptos" panose="020B0004020202020204" pitchFamily="34" charset="0"/>
              <a:ea typeface="Schibsted Grotesk"/>
              <a:cs typeface="Schibsted Grotesk"/>
              <a:sym typeface="Schibsted Grotesk"/>
            </a:endParaRPr>
          </a:p>
        </p:txBody>
      </p:sp>
      <p:cxnSp>
        <p:nvCxnSpPr>
          <p:cNvPr id="385" name="Google Shape;385;g2d5403dfdf8_1_2">
            <a:extLst>
              <a:ext uri="{FF2B5EF4-FFF2-40B4-BE49-F238E27FC236}">
                <a16:creationId xmlns:a16="http://schemas.microsoft.com/office/drawing/2014/main" id="{8CE20F70-6F3A-C950-83F0-8CC3EC96D5C3}"/>
              </a:ext>
            </a:extLst>
          </p:cNvPr>
          <p:cNvCxnSpPr/>
          <p:nvPr/>
        </p:nvCxnSpPr>
        <p:spPr>
          <a:xfrm>
            <a:off x="304800" y="65440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6" name="Google Shape;386;g2d5403dfdf8_1_2">
            <a:extLst>
              <a:ext uri="{FF2B5EF4-FFF2-40B4-BE49-F238E27FC236}">
                <a16:creationId xmlns:a16="http://schemas.microsoft.com/office/drawing/2014/main" id="{2EDDF38C-F1A9-1BB6-DB1E-6E6E5295D394}"/>
              </a:ext>
            </a:extLst>
          </p:cNvPr>
          <p:cNvCxnSpPr/>
          <p:nvPr/>
        </p:nvCxnSpPr>
        <p:spPr>
          <a:xfrm>
            <a:off x="304800" y="59989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7" name="Google Shape;387;g2d5403dfdf8_1_2">
            <a:extLst>
              <a:ext uri="{FF2B5EF4-FFF2-40B4-BE49-F238E27FC236}">
                <a16:creationId xmlns:a16="http://schemas.microsoft.com/office/drawing/2014/main" id="{C29D2D0D-4276-09C7-E206-2CB2E4E9F0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115922"/>
            <a:ext cx="1750482" cy="32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 descr="Immagine che contiene testo, schermata, design&#10;&#10;Il contenuto generato dall'IA potrebbe non essere corretto.">
            <a:extLst>
              <a:ext uri="{FF2B5EF4-FFF2-40B4-BE49-F238E27FC236}">
                <a16:creationId xmlns:a16="http://schemas.microsoft.com/office/drawing/2014/main" id="{9B3D866E-D5CF-DDEF-BBC0-A61AA1A236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666"/>
          <a:stretch>
            <a:fillRect/>
          </a:stretch>
        </p:blipFill>
        <p:spPr>
          <a:xfrm>
            <a:off x="311150" y="1443044"/>
            <a:ext cx="6405880" cy="4406081"/>
          </a:xfrm>
          <a:prstGeom prst="rect">
            <a:avLst/>
          </a:prstGeom>
        </p:spPr>
      </p:pic>
      <p:pic>
        <p:nvPicPr>
          <p:cNvPr id="5" name="Immagine 4" descr="Immagine che contiene schermata, Carattere, testo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F8365114-CA61-9146-9F2F-E1CDE3BA65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150" y="1590189"/>
            <a:ext cx="543560" cy="561882"/>
          </a:xfrm>
          <a:prstGeom prst="rect">
            <a:avLst/>
          </a:prstGeom>
        </p:spPr>
      </p:pic>
      <p:sp>
        <p:nvSpPr>
          <p:cNvPr id="6" name="Freccia giù 5">
            <a:extLst>
              <a:ext uri="{FF2B5EF4-FFF2-40B4-BE49-F238E27FC236}">
                <a16:creationId xmlns:a16="http://schemas.microsoft.com/office/drawing/2014/main" id="{BBE006C4-B615-62EC-A31C-65A23391F51B}"/>
              </a:ext>
            </a:extLst>
          </p:cNvPr>
          <p:cNvSpPr/>
          <p:nvPr/>
        </p:nvSpPr>
        <p:spPr>
          <a:xfrm rot="19625296">
            <a:off x="451690" y="2706793"/>
            <a:ext cx="601711" cy="695041"/>
          </a:xfrm>
          <a:prstGeom prst="downArrow">
            <a:avLst/>
          </a:prstGeom>
          <a:solidFill>
            <a:srgbClr val="8EFA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B2ABEF-AF27-5FF8-C3C6-05D97D2BB223}"/>
              </a:ext>
            </a:extLst>
          </p:cNvPr>
          <p:cNvSpPr txBox="1"/>
          <p:nvPr/>
        </p:nvSpPr>
        <p:spPr>
          <a:xfrm>
            <a:off x="8159068" y="3729044"/>
            <a:ext cx="379984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100" i="0" dirty="0">
                <a:solidFill>
                  <a:srgbClr val="424242"/>
                </a:solidFill>
                <a:effectLst/>
                <a:latin typeface="Segoe Sans"/>
              </a:rPr>
              <a:t>Legal </a:t>
            </a:r>
            <a:r>
              <a:rPr lang="it-IT" sz="1100" i="0" dirty="0" err="1">
                <a:solidFill>
                  <a:srgbClr val="424242"/>
                </a:solidFill>
                <a:effectLst/>
                <a:latin typeface="Segoe Sans"/>
              </a:rPr>
              <a:t>Entity</a:t>
            </a:r>
            <a:r>
              <a:rPr lang="it-IT" sz="1100" i="0" dirty="0">
                <a:solidFill>
                  <a:srgbClr val="424242"/>
                </a:solidFill>
                <a:effectLst/>
                <a:latin typeface="Segoe Sans"/>
              </a:rPr>
              <a:t> and Governance 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100" i="0" dirty="0">
                <a:solidFill>
                  <a:srgbClr val="424242"/>
                </a:solidFill>
                <a:effectLst/>
                <a:latin typeface="Segoe Sans"/>
              </a:rPr>
              <a:t>Technical </a:t>
            </a:r>
            <a:r>
              <a:rPr lang="it-IT" sz="1100" i="0" dirty="0" err="1">
                <a:solidFill>
                  <a:srgbClr val="424242"/>
                </a:solidFill>
                <a:effectLst/>
                <a:latin typeface="Segoe Sans"/>
              </a:rPr>
              <a:t>Implementation</a:t>
            </a:r>
            <a:r>
              <a:rPr lang="it-IT" sz="1100" i="0" dirty="0">
                <a:solidFill>
                  <a:srgbClr val="424242"/>
                </a:solidFill>
                <a:effectLst/>
                <a:latin typeface="Segoe Sans"/>
              </a:rPr>
              <a:t> 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100" i="0" dirty="0">
                <a:solidFill>
                  <a:srgbClr val="424242"/>
                </a:solidFill>
                <a:effectLst/>
                <a:latin typeface="Segoe Sans"/>
              </a:rPr>
              <a:t>Data Management and Open Science 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100" i="0" dirty="0" err="1">
                <a:solidFill>
                  <a:srgbClr val="424242"/>
                </a:solidFill>
                <a:effectLst/>
                <a:latin typeface="Segoe Sans"/>
              </a:rPr>
              <a:t>Sustainability</a:t>
            </a:r>
            <a:r>
              <a:rPr lang="it-IT" sz="1100" i="0" dirty="0">
                <a:solidFill>
                  <a:srgbClr val="424242"/>
                </a:solidFill>
                <a:effectLst/>
                <a:latin typeface="Segoe Sans"/>
              </a:rPr>
              <a:t> and Long-</a:t>
            </a:r>
            <a:r>
              <a:rPr lang="it-IT" sz="1100" i="0" dirty="0" err="1">
                <a:solidFill>
                  <a:srgbClr val="424242"/>
                </a:solidFill>
                <a:effectLst/>
                <a:latin typeface="Segoe Sans"/>
              </a:rPr>
              <a:t>Term</a:t>
            </a:r>
            <a:r>
              <a:rPr lang="it-IT" sz="1100" i="0" dirty="0">
                <a:solidFill>
                  <a:srgbClr val="424242"/>
                </a:solidFill>
                <a:effectLst/>
                <a:latin typeface="Segoe Sans"/>
              </a:rPr>
              <a:t> </a:t>
            </a:r>
            <a:r>
              <a:rPr lang="it-IT" sz="1100" i="0" dirty="0" err="1">
                <a:solidFill>
                  <a:srgbClr val="424242"/>
                </a:solidFill>
                <a:effectLst/>
                <a:latin typeface="Segoe Sans"/>
              </a:rPr>
              <a:t>Operation</a:t>
            </a:r>
            <a:r>
              <a:rPr lang="it-IT" sz="1100" i="0" dirty="0">
                <a:solidFill>
                  <a:srgbClr val="424242"/>
                </a:solidFill>
                <a:effectLst/>
                <a:latin typeface="Segoe Sans"/>
              </a:rPr>
              <a:t> </a:t>
            </a:r>
          </a:p>
          <a:p>
            <a:pPr marL="171450" indent="-171450" algn="l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</a:pPr>
            <a:r>
              <a:rPr lang="it-IT" sz="1100" i="0" dirty="0" err="1">
                <a:solidFill>
                  <a:srgbClr val="424242"/>
                </a:solidFill>
                <a:effectLst/>
                <a:latin typeface="Segoe Sans"/>
              </a:rPr>
              <a:t>Outreach</a:t>
            </a:r>
            <a:r>
              <a:rPr lang="it-IT" sz="1100" i="0" dirty="0">
                <a:solidFill>
                  <a:srgbClr val="424242"/>
                </a:solidFill>
                <a:effectLst/>
                <a:latin typeface="Segoe Sans"/>
              </a:rPr>
              <a:t> and </a:t>
            </a:r>
            <a:r>
              <a:rPr lang="it-IT" sz="1100" i="0" dirty="0" err="1">
                <a:solidFill>
                  <a:srgbClr val="424242"/>
                </a:solidFill>
                <a:effectLst/>
                <a:latin typeface="Segoe Sans"/>
              </a:rPr>
              <a:t>Communication</a:t>
            </a:r>
            <a:endParaRPr lang="it-IT" sz="1100" i="0" dirty="0">
              <a:solidFill>
                <a:srgbClr val="424242"/>
              </a:solidFill>
              <a:effectLst/>
              <a:latin typeface="Segoe Sans"/>
            </a:endParaRPr>
          </a:p>
        </p:txBody>
      </p:sp>
      <p:pic>
        <p:nvPicPr>
          <p:cNvPr id="1026" name="Picture 2" descr="Logo - KM3NeT">
            <a:extLst>
              <a:ext uri="{FF2B5EF4-FFF2-40B4-BE49-F238E27FC236}">
                <a16:creationId xmlns:a16="http://schemas.microsoft.com/office/drawing/2014/main" id="{98EBEAA5-E774-5ACE-B3DE-968A294DA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164" y="3994225"/>
            <a:ext cx="738276" cy="6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1AE36A-507C-D7E2-6E9D-6D27AD667703}"/>
              </a:ext>
            </a:extLst>
          </p:cNvPr>
          <p:cNvSpPr txBox="1"/>
          <p:nvPr/>
        </p:nvSpPr>
        <p:spPr>
          <a:xfrm>
            <a:off x="8120555" y="522089"/>
            <a:ext cx="3799841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>
                <a:solidFill>
                  <a:srgbClr val="424242"/>
                </a:solidFill>
                <a:latin typeface="Segoe Sans"/>
              </a:rPr>
              <a:t>Site Infrastructure Design and Planning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>
                <a:solidFill>
                  <a:srgbClr val="424242"/>
                </a:solidFill>
                <a:latin typeface="Segoe Sans"/>
              </a:rPr>
              <a:t>Deployment Planning and </a:t>
            </a:r>
            <a:r>
              <a:rPr lang="it-IT" sz="1100" dirty="0" err="1">
                <a:solidFill>
                  <a:srgbClr val="424242"/>
                </a:solidFill>
                <a:latin typeface="Segoe Sans"/>
              </a:rPr>
              <a:t>Pre</a:t>
            </a:r>
            <a:r>
              <a:rPr lang="it-IT" sz="1100" dirty="0">
                <a:solidFill>
                  <a:srgbClr val="424242"/>
                </a:solidFill>
                <a:latin typeface="Segoe Sans"/>
              </a:rPr>
              <a:t>-Production Testing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>
                <a:solidFill>
                  <a:srgbClr val="424242"/>
                </a:solidFill>
                <a:latin typeface="Segoe Sans"/>
              </a:rPr>
              <a:t>Legal and Governance Framework</a:t>
            </a:r>
          </a:p>
          <a:p>
            <a:pPr marL="171450" indent="-171450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 err="1">
                <a:solidFill>
                  <a:srgbClr val="424242"/>
                </a:solidFill>
                <a:latin typeface="Segoe Sans"/>
              </a:rPr>
              <a:t>Outreach</a:t>
            </a:r>
            <a:r>
              <a:rPr lang="it-IT" sz="1100" dirty="0">
                <a:solidFill>
                  <a:srgbClr val="424242"/>
                </a:solidFill>
                <a:latin typeface="Segoe Sans"/>
              </a:rPr>
              <a:t> and Host Country Engagement</a:t>
            </a:r>
          </a:p>
        </p:txBody>
      </p:sp>
      <p:pic>
        <p:nvPicPr>
          <p:cNvPr id="17" name="Immagine 16" descr="Immagine che contiene Carattere, Elementi grafici, logo, simbolo&#10;&#10;Il contenuto generato dall'IA potrebbe non essere corretto.">
            <a:extLst>
              <a:ext uri="{FF2B5EF4-FFF2-40B4-BE49-F238E27FC236}">
                <a16:creationId xmlns:a16="http://schemas.microsoft.com/office/drawing/2014/main" id="{628B4513-D4F3-BF41-FCC5-241A848FBA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2253" y="981863"/>
            <a:ext cx="1291590" cy="336596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FA99C65-93D3-E501-7A31-6B1DF4AE8D15}"/>
              </a:ext>
            </a:extLst>
          </p:cNvPr>
          <p:cNvSpPr txBox="1"/>
          <p:nvPr/>
        </p:nvSpPr>
        <p:spPr>
          <a:xfrm>
            <a:off x="8140288" y="1945910"/>
            <a:ext cx="389128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>
                <a:solidFill>
                  <a:srgbClr val="424242"/>
                </a:solidFill>
                <a:latin typeface="Segoe Sans"/>
              </a:rPr>
              <a:t>In-</a:t>
            </a:r>
            <a:r>
              <a:rPr lang="it-IT" sz="1100" dirty="0" err="1">
                <a:solidFill>
                  <a:srgbClr val="424242"/>
                </a:solidFill>
                <a:latin typeface="Segoe Sans"/>
              </a:rPr>
              <a:t>Kind</a:t>
            </a:r>
            <a:r>
              <a:rPr lang="it-IT" sz="1100" dirty="0">
                <a:solidFill>
                  <a:srgbClr val="424242"/>
                </a:solidFill>
                <a:latin typeface="Segoe Sans"/>
              </a:rPr>
              <a:t> </a:t>
            </a:r>
            <a:r>
              <a:rPr lang="it-IT" sz="1100" dirty="0" err="1">
                <a:solidFill>
                  <a:srgbClr val="424242"/>
                </a:solidFill>
                <a:latin typeface="Segoe Sans"/>
              </a:rPr>
              <a:t>Contribution</a:t>
            </a:r>
            <a:r>
              <a:rPr lang="it-IT" sz="1100" dirty="0">
                <a:solidFill>
                  <a:srgbClr val="424242"/>
                </a:solidFill>
                <a:latin typeface="Segoe Sans"/>
              </a:rPr>
              <a:t> </a:t>
            </a:r>
            <a:r>
              <a:rPr lang="it-IT" sz="1100" dirty="0" err="1">
                <a:solidFill>
                  <a:srgbClr val="424242"/>
                </a:solidFill>
                <a:latin typeface="Segoe Sans"/>
              </a:rPr>
              <a:t>Coordination</a:t>
            </a:r>
            <a:endParaRPr lang="it-IT" sz="1100" dirty="0">
              <a:solidFill>
                <a:srgbClr val="424242"/>
              </a:solidFill>
              <a:latin typeface="Segoe Sans"/>
            </a:endParaRPr>
          </a:p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 err="1">
                <a:solidFill>
                  <a:srgbClr val="424242"/>
                </a:solidFill>
                <a:latin typeface="Segoe Sans"/>
              </a:rPr>
              <a:t>Communication</a:t>
            </a:r>
            <a:r>
              <a:rPr lang="it-IT" sz="1100" dirty="0">
                <a:solidFill>
                  <a:srgbClr val="424242"/>
                </a:solidFill>
                <a:latin typeface="Segoe Sans"/>
              </a:rPr>
              <a:t> and Stakeholder Engagement</a:t>
            </a:r>
          </a:p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>
                <a:solidFill>
                  <a:srgbClr val="424242"/>
                </a:solidFill>
                <a:latin typeface="Segoe Sans"/>
              </a:rPr>
              <a:t>Innovation and Industry</a:t>
            </a:r>
          </a:p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 err="1">
                <a:solidFill>
                  <a:srgbClr val="424242"/>
                </a:solidFill>
                <a:latin typeface="Segoe Sans"/>
              </a:rPr>
              <a:t>Neutron</a:t>
            </a:r>
            <a:r>
              <a:rPr lang="it-IT" sz="1100" dirty="0">
                <a:solidFill>
                  <a:srgbClr val="424242"/>
                </a:solidFill>
                <a:latin typeface="Segoe Sans"/>
              </a:rPr>
              <a:t> </a:t>
            </a:r>
            <a:r>
              <a:rPr lang="it-IT" sz="1100" dirty="0" err="1">
                <a:solidFill>
                  <a:srgbClr val="424242"/>
                </a:solidFill>
                <a:latin typeface="Segoe Sans"/>
              </a:rPr>
              <a:t>Ecosystem</a:t>
            </a:r>
            <a:r>
              <a:rPr lang="it-IT" sz="1100" dirty="0">
                <a:solidFill>
                  <a:srgbClr val="424242"/>
                </a:solidFill>
                <a:latin typeface="Segoe Sans"/>
              </a:rPr>
              <a:t> Development</a:t>
            </a:r>
          </a:p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>
                <a:solidFill>
                  <a:srgbClr val="424242"/>
                </a:solidFill>
                <a:latin typeface="Segoe Sans"/>
              </a:rPr>
              <a:t>Data Management and User Access</a:t>
            </a:r>
          </a:p>
        </p:txBody>
      </p:sp>
      <p:sp>
        <p:nvSpPr>
          <p:cNvPr id="20" name="AutoShape 8" descr="Home">
            <a:extLst>
              <a:ext uri="{FF2B5EF4-FFF2-40B4-BE49-F238E27FC236}">
                <a16:creationId xmlns:a16="http://schemas.microsoft.com/office/drawing/2014/main" id="{83169CCE-E4EF-2255-4FFD-A490C501AC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3" name="Immagine 22" descr="Immagine che contiene testo, Carattere, logo, Blu elettrico&#10;&#10;Il contenuto generato dall'IA potrebbe non essere corretto.">
            <a:extLst>
              <a:ext uri="{FF2B5EF4-FFF2-40B4-BE49-F238E27FC236}">
                <a16:creationId xmlns:a16="http://schemas.microsoft.com/office/drawing/2014/main" id="{C2EBD97F-822F-A176-08E8-F63FCA4476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4058" y="2316314"/>
            <a:ext cx="1029970" cy="547462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8CD22E4-0574-7555-4563-8F33D504EFE9}"/>
              </a:ext>
            </a:extLst>
          </p:cNvPr>
          <p:cNvSpPr txBox="1"/>
          <p:nvPr/>
        </p:nvSpPr>
        <p:spPr>
          <a:xfrm>
            <a:off x="8075660" y="5342003"/>
            <a:ext cx="3994420" cy="14003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 err="1">
                <a:solidFill>
                  <a:srgbClr val="424242"/>
                </a:solidFill>
                <a:latin typeface="Segoe Sans"/>
              </a:rPr>
              <a:t>Civil</a:t>
            </a:r>
            <a:r>
              <a:rPr lang="it-IT" sz="1100" dirty="0">
                <a:solidFill>
                  <a:srgbClr val="424242"/>
                </a:solidFill>
                <a:latin typeface="Segoe Sans"/>
              </a:rPr>
              <a:t> Engineering and Site Infrastructure Design</a:t>
            </a:r>
          </a:p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>
                <a:solidFill>
                  <a:srgbClr val="424242"/>
                </a:solidFill>
                <a:latin typeface="Segoe Sans"/>
              </a:rPr>
              <a:t>Power Distribution Systems</a:t>
            </a:r>
          </a:p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 err="1">
                <a:solidFill>
                  <a:srgbClr val="424242"/>
                </a:solidFill>
                <a:latin typeface="Segoe Sans"/>
              </a:rPr>
              <a:t>Specialist</a:t>
            </a:r>
            <a:r>
              <a:rPr lang="it-IT" sz="1100" dirty="0">
                <a:solidFill>
                  <a:srgbClr val="424242"/>
                </a:solidFill>
                <a:latin typeface="Segoe Sans"/>
              </a:rPr>
              <a:t> Building Design</a:t>
            </a:r>
          </a:p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>
                <a:solidFill>
                  <a:srgbClr val="424242"/>
                </a:solidFill>
                <a:latin typeface="Segoe Sans"/>
              </a:rPr>
              <a:t>Computing and Data Infrastructure</a:t>
            </a:r>
          </a:p>
          <a:p>
            <a:pPr marL="171450" indent="-171450" algn="l">
              <a:spcBef>
                <a:spcPts val="3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it-IT" sz="1100" dirty="0">
                <a:solidFill>
                  <a:srgbClr val="424242"/>
                </a:solidFill>
                <a:latin typeface="Segoe Sans"/>
              </a:rPr>
              <a:t>Tender </a:t>
            </a:r>
            <a:r>
              <a:rPr lang="it-IT" sz="1100" dirty="0" err="1">
                <a:solidFill>
                  <a:srgbClr val="424242"/>
                </a:solidFill>
                <a:latin typeface="Segoe Sans"/>
              </a:rPr>
              <a:t>Documentation</a:t>
            </a:r>
            <a:r>
              <a:rPr lang="it-IT" sz="1100" dirty="0">
                <a:solidFill>
                  <a:srgbClr val="424242"/>
                </a:solidFill>
                <a:latin typeface="Segoe Sans"/>
              </a:rPr>
              <a:t> </a:t>
            </a:r>
            <a:r>
              <a:rPr lang="it-IT" sz="1100" dirty="0" err="1">
                <a:solidFill>
                  <a:srgbClr val="424242"/>
                </a:solidFill>
                <a:latin typeface="Segoe Sans"/>
              </a:rPr>
              <a:t>Preparation</a:t>
            </a:r>
            <a:endParaRPr lang="it-IT" sz="1100" dirty="0">
              <a:solidFill>
                <a:srgbClr val="424242"/>
              </a:solidFill>
              <a:latin typeface="Segoe Sans"/>
            </a:endParaRPr>
          </a:p>
        </p:txBody>
      </p:sp>
      <p:pic>
        <p:nvPicPr>
          <p:cNvPr id="1036" name="Picture 12" descr="SKAO Brand | SKAO">
            <a:extLst>
              <a:ext uri="{FF2B5EF4-FFF2-40B4-BE49-F238E27FC236}">
                <a16:creationId xmlns:a16="http://schemas.microsoft.com/office/drawing/2014/main" id="{B6AA0F93-1D0F-D087-27F2-60D98D973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533" y="5762735"/>
            <a:ext cx="1274495" cy="53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92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10409E69-AC99-F8D0-3561-104542EA0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" name="Google Shape;378;g2d5403dfdf8_1_2">
            <a:extLst>
              <a:ext uri="{FF2B5EF4-FFF2-40B4-BE49-F238E27FC236}">
                <a16:creationId xmlns:a16="http://schemas.microsoft.com/office/drawing/2014/main" id="{E04137A1-6F24-6F11-5DB8-D9DDC1A6DAD8}"/>
              </a:ext>
            </a:extLst>
          </p:cNvPr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g2d5403dfdf8_1_2">
            <a:extLst>
              <a:ext uri="{FF2B5EF4-FFF2-40B4-BE49-F238E27FC236}">
                <a16:creationId xmlns:a16="http://schemas.microsoft.com/office/drawing/2014/main" id="{D63172A9-7556-FAFD-E74F-366CB3B9B9E9}"/>
              </a:ext>
            </a:extLst>
          </p:cNvPr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1" name="Google Shape;381;g2d5403dfdf8_1_2">
            <a:extLst>
              <a:ext uri="{FF2B5EF4-FFF2-40B4-BE49-F238E27FC236}">
                <a16:creationId xmlns:a16="http://schemas.microsoft.com/office/drawing/2014/main" id="{AE87CF1F-5A4A-5A5E-8C0B-4B57822087D2}"/>
              </a:ext>
            </a:extLst>
          </p:cNvPr>
          <p:cNvSpPr txBox="1"/>
          <p:nvPr/>
        </p:nvSpPr>
        <p:spPr>
          <a:xfrm>
            <a:off x="311150" y="305858"/>
            <a:ext cx="36120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Aptos" panose="020B0004020202020204" pitchFamily="34" charset="0"/>
                <a:ea typeface="Schibsted Grotesk"/>
                <a:cs typeface="Schibsted Grotesk"/>
                <a:sym typeface="Schibsted Grotesk"/>
              </a:rPr>
              <a:t>Einstein Telescope </a:t>
            </a:r>
            <a:endParaRPr sz="900" b="0" i="0" u="none" strike="noStrike" cap="none">
              <a:solidFill>
                <a:srgbClr val="0000CC"/>
              </a:solidFill>
              <a:latin typeface="Aptos" panose="020B0004020202020204" pitchFamily="34" charset="0"/>
              <a:sym typeface="Arial"/>
            </a:endParaRPr>
          </a:p>
        </p:txBody>
      </p:sp>
      <p:cxnSp>
        <p:nvCxnSpPr>
          <p:cNvPr id="385" name="Google Shape;385;g2d5403dfdf8_1_2">
            <a:extLst>
              <a:ext uri="{FF2B5EF4-FFF2-40B4-BE49-F238E27FC236}">
                <a16:creationId xmlns:a16="http://schemas.microsoft.com/office/drawing/2014/main" id="{38722B45-8038-8C6C-FBC7-BCA8178D9B35}"/>
              </a:ext>
            </a:extLst>
          </p:cNvPr>
          <p:cNvCxnSpPr/>
          <p:nvPr/>
        </p:nvCxnSpPr>
        <p:spPr>
          <a:xfrm>
            <a:off x="304800" y="65440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6" name="Google Shape;386;g2d5403dfdf8_1_2">
            <a:extLst>
              <a:ext uri="{FF2B5EF4-FFF2-40B4-BE49-F238E27FC236}">
                <a16:creationId xmlns:a16="http://schemas.microsoft.com/office/drawing/2014/main" id="{78EEE983-B0FD-A447-7014-25B54E61B0CD}"/>
              </a:ext>
            </a:extLst>
          </p:cNvPr>
          <p:cNvCxnSpPr/>
          <p:nvPr/>
        </p:nvCxnSpPr>
        <p:spPr>
          <a:xfrm>
            <a:off x="304800" y="59989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7" name="Google Shape;387;g2d5403dfdf8_1_2">
            <a:extLst>
              <a:ext uri="{FF2B5EF4-FFF2-40B4-BE49-F238E27FC236}">
                <a16:creationId xmlns:a16="http://schemas.microsoft.com/office/drawing/2014/main" id="{940286AB-ED92-95BA-F8E1-DD2C6DA3930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115922"/>
            <a:ext cx="1750482" cy="3265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708FBDA2-B5F8-BE64-AA9C-A50403929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21976"/>
              </p:ext>
            </p:extLst>
          </p:nvPr>
        </p:nvGraphicFramePr>
        <p:xfrm>
          <a:off x="814610" y="1167020"/>
          <a:ext cx="10800000" cy="483891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18906">
                  <a:extLst>
                    <a:ext uri="{9D8B030D-6E8A-4147-A177-3AD203B41FA5}">
                      <a16:colId xmlns:a16="http://schemas.microsoft.com/office/drawing/2014/main" val="3093824709"/>
                    </a:ext>
                  </a:extLst>
                </a:gridCol>
                <a:gridCol w="1556882">
                  <a:extLst>
                    <a:ext uri="{9D8B030D-6E8A-4147-A177-3AD203B41FA5}">
                      <a16:colId xmlns:a16="http://schemas.microsoft.com/office/drawing/2014/main" val="3755437447"/>
                    </a:ext>
                  </a:extLst>
                </a:gridCol>
                <a:gridCol w="1753504">
                  <a:extLst>
                    <a:ext uri="{9D8B030D-6E8A-4147-A177-3AD203B41FA5}">
                      <a16:colId xmlns:a16="http://schemas.microsoft.com/office/drawing/2014/main" val="60621283"/>
                    </a:ext>
                  </a:extLst>
                </a:gridCol>
                <a:gridCol w="1759844">
                  <a:extLst>
                    <a:ext uri="{9D8B030D-6E8A-4147-A177-3AD203B41FA5}">
                      <a16:colId xmlns:a16="http://schemas.microsoft.com/office/drawing/2014/main" val="3055331790"/>
                    </a:ext>
                  </a:extLst>
                </a:gridCol>
                <a:gridCol w="1557563">
                  <a:extLst>
                    <a:ext uri="{9D8B030D-6E8A-4147-A177-3AD203B41FA5}">
                      <a16:colId xmlns:a16="http://schemas.microsoft.com/office/drawing/2014/main" val="1114259165"/>
                    </a:ext>
                  </a:extLst>
                </a:gridCol>
                <a:gridCol w="1314826">
                  <a:extLst>
                    <a:ext uri="{9D8B030D-6E8A-4147-A177-3AD203B41FA5}">
                      <a16:colId xmlns:a16="http://schemas.microsoft.com/office/drawing/2014/main" val="2157948745"/>
                    </a:ext>
                  </a:extLst>
                </a:gridCol>
                <a:gridCol w="1638475">
                  <a:extLst>
                    <a:ext uri="{9D8B030D-6E8A-4147-A177-3AD203B41FA5}">
                      <a16:colId xmlns:a16="http://schemas.microsoft.com/office/drawing/2014/main" val="4171756684"/>
                    </a:ext>
                  </a:extLst>
                </a:gridCol>
              </a:tblGrid>
              <a:tr h="442579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effectLst/>
                        </a:rPr>
                        <a:t>Country</a:t>
                      </a:r>
                    </a:p>
                  </a:txBody>
                  <a:tcPr marL="14664" marR="14664" marT="0" marB="0" anchor="ctr">
                    <a:solidFill>
                      <a:srgbClr val="000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</a:p>
                  </a:txBody>
                  <a:tcPr marL="14664" marR="14664" marT="0" marB="0" anchor="ctr">
                    <a:solidFill>
                      <a:srgbClr val="000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effectLst/>
                        </a:rPr>
                        <a:t>Affiliation</a:t>
                      </a:r>
                    </a:p>
                  </a:txBody>
                  <a:tcPr marL="14664" marR="14664" marT="0" marB="0" anchor="ctr">
                    <a:solidFill>
                      <a:srgbClr val="000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</a:p>
                  </a:txBody>
                  <a:tcPr marL="14664" marR="14664" marT="0" marB="0" anchor="ctr">
                    <a:solidFill>
                      <a:srgbClr val="000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effectLst/>
                        </a:rPr>
                        <a:t>Affiliation</a:t>
                      </a:r>
                    </a:p>
                  </a:txBody>
                  <a:tcPr marL="14664" marR="14664" marT="0" marB="0" anchor="ctr">
                    <a:solidFill>
                      <a:srgbClr val="000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effectLst/>
                        </a:rPr>
                        <a:t>Name</a:t>
                      </a:r>
                    </a:p>
                  </a:txBody>
                  <a:tcPr marL="14664" marR="14664" marT="0" marB="0" anchor="ctr">
                    <a:solidFill>
                      <a:srgbClr val="0000C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GB" sz="1200" b="1" noProof="0" dirty="0">
                          <a:solidFill>
                            <a:schemeClr val="bg1"/>
                          </a:solidFill>
                          <a:effectLst/>
                        </a:rPr>
                        <a:t>Affiliation</a:t>
                      </a:r>
                    </a:p>
                  </a:txBody>
                  <a:tcPr marL="14664" marR="14664" marT="0" marB="0" anchor="ctr">
                    <a:solidFill>
                      <a:srgbClr val="000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867623"/>
                  </a:ext>
                </a:extLst>
              </a:tr>
              <a:tr h="36617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b="1" i="0" noProof="0" dirty="0">
                          <a:effectLst/>
                        </a:rPr>
                        <a:t>ETO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i="0" noProof="0" dirty="0">
                          <a:effectLst/>
                        </a:rPr>
                        <a:t>Fernando Ferroni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i="0" noProof="0" dirty="0">
                          <a:effectLst/>
                        </a:rPr>
                        <a:t>ETO - INFN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i="0" noProof="0" dirty="0">
                          <a:effectLst/>
                        </a:rPr>
                        <a:t>Andreas Freise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i="0" noProof="0" dirty="0">
                          <a:effectLst/>
                        </a:rPr>
                        <a:t>ETO - </a:t>
                      </a:r>
                      <a:r>
                        <a:rPr lang="en-GB" sz="1200" i="0" noProof="0" dirty="0" err="1">
                          <a:effectLst/>
                        </a:rPr>
                        <a:t>Nikhef</a:t>
                      </a:r>
                      <a:endParaRPr lang="en-GB" sz="1200" i="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i="0" noProof="0" dirty="0">
                          <a:effectLst/>
                        </a:rPr>
                        <a:t>Daniela Trani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i="0" noProof="0" dirty="0">
                          <a:effectLst/>
                        </a:rPr>
                        <a:t>ETO - </a:t>
                      </a:r>
                      <a:r>
                        <a:rPr lang="en-GB" sz="1200" i="0" noProof="0" dirty="0" err="1">
                          <a:effectLst/>
                        </a:rPr>
                        <a:t>Nikhef</a:t>
                      </a:r>
                      <a:endParaRPr lang="en-GB" sz="1200" i="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8158509"/>
                  </a:ext>
                </a:extLst>
              </a:tr>
              <a:tr h="36617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b="1" noProof="0" dirty="0">
                          <a:effectLst/>
                        </a:rPr>
                        <a:t>Italy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Monique Bossi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INFN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Federico Ferrini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CTAO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Manuela </a:t>
                      </a:r>
                      <a:r>
                        <a:rPr lang="en-GB" sz="1200" noProof="0" dirty="0" err="1">
                          <a:effectLst/>
                        </a:rPr>
                        <a:t>Schisani</a:t>
                      </a: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INFN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938982"/>
                  </a:ext>
                </a:extLst>
              </a:tr>
              <a:tr h="36727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b="1" noProof="0" dirty="0">
                          <a:effectLst/>
                        </a:rPr>
                        <a:t>Austria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Jochen Schieck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Austrian Academy of Science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245378"/>
                  </a:ext>
                </a:extLst>
              </a:tr>
              <a:tr h="367273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b="1" noProof="0" dirty="0">
                          <a:effectLst/>
                        </a:rPr>
                        <a:t>Belgium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 err="1">
                          <a:effectLst/>
                        </a:rPr>
                        <a:t>Tjonnie</a:t>
                      </a:r>
                      <a:r>
                        <a:rPr lang="en-GB" sz="1200" noProof="0" dirty="0">
                          <a:effectLst/>
                        </a:rPr>
                        <a:t> Li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 err="1">
                          <a:effectLst/>
                        </a:rPr>
                        <a:t>KULeuven</a:t>
                      </a: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Sabien </a:t>
                      </a:r>
                      <a:r>
                        <a:rPr lang="en-GB" sz="1200" noProof="0" dirty="0" err="1">
                          <a:effectLst/>
                        </a:rPr>
                        <a:t>Vanlangendonck</a:t>
                      </a: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 err="1">
                          <a:effectLst/>
                        </a:rPr>
                        <a:t>KULeuven</a:t>
                      </a:r>
                      <a:r>
                        <a:rPr lang="en-GB" sz="1200" noProof="0" dirty="0">
                          <a:effectLst/>
                        </a:rPr>
                        <a:t> R&amp;D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Birgit Peeters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 err="1">
                          <a:effectLst/>
                        </a:rPr>
                        <a:t>KULeuven</a:t>
                      </a:r>
                      <a:r>
                        <a:rPr lang="en-GB" sz="1200" noProof="0" dirty="0">
                          <a:effectLst/>
                        </a:rPr>
                        <a:t> R&amp;D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496715"/>
                  </a:ext>
                </a:extLst>
              </a:tr>
              <a:tr h="36617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b="1" noProof="0" dirty="0">
                          <a:effectLst/>
                        </a:rPr>
                        <a:t>Croatia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Senka </a:t>
                      </a:r>
                      <a:r>
                        <a:rPr lang="en-GB" sz="1200" noProof="0" dirty="0" err="1">
                          <a:effectLst/>
                        </a:rPr>
                        <a:t>Maćešić</a:t>
                      </a: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University of Rijeka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Tea </a:t>
                      </a:r>
                      <a:r>
                        <a:rPr lang="en-GB" sz="1200" noProof="0" dirty="0" err="1">
                          <a:effectLst/>
                        </a:rPr>
                        <a:t>Dimnjašević</a:t>
                      </a: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University of Rijeka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402947"/>
                  </a:ext>
                </a:extLst>
              </a:tr>
              <a:tr h="36617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b="1" noProof="0" dirty="0">
                          <a:effectLst/>
                        </a:rPr>
                        <a:t>France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Nicolas Leroy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IN2P3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453734"/>
                  </a:ext>
                </a:extLst>
              </a:tr>
              <a:tr h="36617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b="1" noProof="0" dirty="0">
                          <a:effectLst/>
                        </a:rPr>
                        <a:t>Germany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Katharina Henjes-Kunst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DESY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Michèle </a:t>
                      </a:r>
                      <a:r>
                        <a:rPr lang="en-GB" sz="1200" noProof="0" dirty="0" err="1">
                          <a:effectLst/>
                        </a:rPr>
                        <a:t>Heurs</a:t>
                      </a: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Uni Hannover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Achim Stahl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RWTH Aachen</a:t>
                      </a:r>
                    </a:p>
                  </a:txBody>
                  <a:tcPr marL="14664" marR="1466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078819"/>
                  </a:ext>
                </a:extLst>
              </a:tr>
              <a:tr h="36617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b="1" i="1" noProof="0" dirty="0">
                          <a:effectLst/>
                        </a:rPr>
                        <a:t>Greece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i="1" noProof="0" dirty="0">
                          <a:effectLst/>
                        </a:rPr>
                        <a:t>Pending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168290"/>
                  </a:ext>
                </a:extLst>
              </a:tr>
              <a:tr h="36617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b="1" noProof="0" dirty="0">
                          <a:effectLst/>
                        </a:rPr>
                        <a:t>Netherlands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Stan </a:t>
                      </a:r>
                      <a:r>
                        <a:rPr lang="en-GB" sz="1200" noProof="0" dirty="0" err="1">
                          <a:effectLst/>
                        </a:rPr>
                        <a:t>Bentvelsen</a:t>
                      </a: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 err="1">
                          <a:effectLst/>
                        </a:rPr>
                        <a:t>Nikhef</a:t>
                      </a: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361247"/>
                  </a:ext>
                </a:extLst>
              </a:tr>
              <a:tr h="36617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b="1" noProof="0" dirty="0">
                          <a:effectLst/>
                        </a:rPr>
                        <a:t>Poland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 err="1">
                          <a:effectLst/>
                        </a:rPr>
                        <a:t>Leszek.Roszkowski</a:t>
                      </a: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 err="1">
                          <a:effectLst/>
                        </a:rPr>
                        <a:t>Astrocent</a:t>
                      </a: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300533"/>
                  </a:ext>
                </a:extLst>
              </a:tr>
              <a:tr h="36617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b="1" noProof="0" dirty="0">
                          <a:effectLst/>
                        </a:rPr>
                        <a:t>Spain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Inmaculada </a:t>
                      </a:r>
                      <a:r>
                        <a:rPr lang="en-GB" sz="1200" noProof="0" dirty="0" err="1">
                          <a:effectLst/>
                        </a:rPr>
                        <a:t>Fiegueroa</a:t>
                      </a: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Ministry</a:t>
                      </a: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GB" sz="1200" noProof="0" dirty="0">
                        <a:effectLst/>
                      </a:endParaRPr>
                    </a:p>
                  </a:txBody>
                  <a:tcPr marL="14664" marR="14664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174387"/>
                  </a:ext>
                </a:extLst>
              </a:tr>
              <a:tr h="366179"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b="1" noProof="0" dirty="0">
                          <a:effectLst/>
                        </a:rPr>
                        <a:t>UK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Sheila Rowan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University of Glasgow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Angus Bell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University of Glasgow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Alberto Vecchio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GB" sz="1200" noProof="0" dirty="0">
                          <a:effectLst/>
                        </a:rPr>
                        <a:t>University of Birmingham</a:t>
                      </a:r>
                    </a:p>
                  </a:txBody>
                  <a:tcPr marL="14664" marR="14664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0996853"/>
                  </a:ext>
                </a:extLst>
              </a:tr>
            </a:tbl>
          </a:graphicData>
        </a:graphic>
      </p:graphicFrame>
      <p:sp>
        <p:nvSpPr>
          <p:cNvPr id="3" name="Google Shape;382;g2d5403dfdf8_1_2">
            <a:extLst>
              <a:ext uri="{FF2B5EF4-FFF2-40B4-BE49-F238E27FC236}">
                <a16:creationId xmlns:a16="http://schemas.microsoft.com/office/drawing/2014/main" id="{AE9D2FCA-3B6B-51CF-C22B-56059B4852A6}"/>
              </a:ext>
            </a:extLst>
          </p:cNvPr>
          <p:cNvSpPr txBox="1"/>
          <p:nvPr/>
        </p:nvSpPr>
        <p:spPr>
          <a:xfrm>
            <a:off x="311150" y="655431"/>
            <a:ext cx="6139892" cy="4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0000CC"/>
                </a:solidFill>
                <a:latin typeface="Aptos" panose="020B0004020202020204" pitchFamily="34" charset="0"/>
              </a:rPr>
              <a:t>Consortium formation</a:t>
            </a:r>
            <a:endParaRPr sz="2100" b="0" i="0" u="none" strike="noStrike" cap="none" dirty="0">
              <a:solidFill>
                <a:srgbClr val="0000CC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4" name="Google Shape;383;g2d5403dfdf8_1_2">
            <a:extLst>
              <a:ext uri="{FF2B5EF4-FFF2-40B4-BE49-F238E27FC236}">
                <a16:creationId xmlns:a16="http://schemas.microsoft.com/office/drawing/2014/main" id="{A1E2776A-754F-975A-C982-ADD423CB68C7}"/>
              </a:ext>
            </a:extLst>
          </p:cNvPr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chibsted Grotesk"/>
              <a:buNone/>
            </a:pPr>
            <a:r>
              <a:rPr lang="en-US" sz="1100" dirty="0">
                <a:solidFill>
                  <a:srgbClr val="0000CC"/>
                </a:solidFill>
                <a:latin typeface="Aptos" panose="020B0004020202020204" pitchFamily="34" charset="0"/>
                <a:ea typeface="Schibsted Grotesk"/>
                <a:cs typeface="Schibsted Grotesk"/>
                <a:sym typeface="Schibsted Grotesk"/>
              </a:rPr>
              <a:t>ET PP Meeting – Barcelona, 24.07.2025</a:t>
            </a:r>
            <a:endParaRPr sz="1100" b="0" i="0" u="none" strike="noStrike" cap="none" dirty="0">
              <a:solidFill>
                <a:srgbClr val="0000CC"/>
              </a:solidFill>
              <a:latin typeface="Aptos" panose="020B0004020202020204" pitchFamily="34" charset="0"/>
              <a:ea typeface="Schibsted Grotesk"/>
              <a:cs typeface="Schibsted Grotesk"/>
              <a:sym typeface="Schibsted Grotesk"/>
            </a:endParaRPr>
          </a:p>
        </p:txBody>
      </p:sp>
    </p:spTree>
    <p:extLst>
      <p:ext uri="{BB962C8B-B14F-4D97-AF65-F5344CB8AC3E}">
        <p14:creationId xmlns:p14="http://schemas.microsoft.com/office/powerpoint/2010/main" val="372671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>
          <a:extLst>
            <a:ext uri="{FF2B5EF4-FFF2-40B4-BE49-F238E27FC236}">
              <a16:creationId xmlns:a16="http://schemas.microsoft.com/office/drawing/2014/main" id="{31B81576-0BF4-B8C0-5F74-194CE59FC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8" name="Google Shape;378;g2d5403dfdf8_1_2">
            <a:extLst>
              <a:ext uri="{FF2B5EF4-FFF2-40B4-BE49-F238E27FC236}">
                <a16:creationId xmlns:a16="http://schemas.microsoft.com/office/drawing/2014/main" id="{40D8A589-3FE2-D405-0C33-B9489682774F}"/>
              </a:ext>
            </a:extLst>
          </p:cNvPr>
          <p:cNvCxnSpPr/>
          <p:nvPr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g2d5403dfdf8_1_2">
            <a:extLst>
              <a:ext uri="{FF2B5EF4-FFF2-40B4-BE49-F238E27FC236}">
                <a16:creationId xmlns:a16="http://schemas.microsoft.com/office/drawing/2014/main" id="{C9C7325A-DB03-A5B9-2B4A-325F18A73A48}"/>
              </a:ext>
            </a:extLst>
          </p:cNvPr>
          <p:cNvCxnSpPr/>
          <p:nvPr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1" name="Google Shape;381;g2d5403dfdf8_1_2">
            <a:extLst>
              <a:ext uri="{FF2B5EF4-FFF2-40B4-BE49-F238E27FC236}">
                <a16:creationId xmlns:a16="http://schemas.microsoft.com/office/drawing/2014/main" id="{4A1FC4E9-F0AD-51D7-6FF8-D70B40C9E2F8}"/>
              </a:ext>
            </a:extLst>
          </p:cNvPr>
          <p:cNvSpPr txBox="1"/>
          <p:nvPr/>
        </p:nvSpPr>
        <p:spPr>
          <a:xfrm>
            <a:off x="311150" y="305858"/>
            <a:ext cx="3612000" cy="2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>
                <a:solidFill>
                  <a:srgbClr val="0000CC"/>
                </a:solidFill>
                <a:latin typeface="Aptos" panose="020B0004020202020204" pitchFamily="34" charset="0"/>
                <a:ea typeface="Schibsted Grotesk"/>
                <a:cs typeface="Schibsted Grotesk"/>
                <a:sym typeface="Schibsted Grotesk"/>
              </a:rPr>
              <a:t>Einstein Telescope </a:t>
            </a:r>
            <a:endParaRPr sz="900" b="0" i="0" u="none" strike="noStrike" cap="none">
              <a:solidFill>
                <a:srgbClr val="0000CC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82" name="Google Shape;382;g2d5403dfdf8_1_2">
            <a:extLst>
              <a:ext uri="{FF2B5EF4-FFF2-40B4-BE49-F238E27FC236}">
                <a16:creationId xmlns:a16="http://schemas.microsoft.com/office/drawing/2014/main" id="{635CC63D-F19D-D034-EF1D-3EF16070864B}"/>
              </a:ext>
            </a:extLst>
          </p:cNvPr>
          <p:cNvSpPr txBox="1"/>
          <p:nvPr/>
        </p:nvSpPr>
        <p:spPr>
          <a:xfrm>
            <a:off x="439288" y="685221"/>
            <a:ext cx="5455623" cy="4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rgbClr val="0000CC"/>
                </a:solidFill>
                <a:latin typeface="Aptos" panose="020B0004020202020204" pitchFamily="34" charset="0"/>
              </a:rPr>
              <a:t>Milestones</a:t>
            </a:r>
            <a:endParaRPr lang="en-US" sz="2700" b="1" dirty="0">
              <a:solidFill>
                <a:srgbClr val="C00000"/>
              </a:solidFill>
              <a:latin typeface="Aptos" panose="020B0004020202020204" pitchFamily="34" charset="0"/>
            </a:endParaRPr>
          </a:p>
        </p:txBody>
      </p:sp>
      <p:cxnSp>
        <p:nvCxnSpPr>
          <p:cNvPr id="385" name="Google Shape;385;g2d5403dfdf8_1_2">
            <a:extLst>
              <a:ext uri="{FF2B5EF4-FFF2-40B4-BE49-F238E27FC236}">
                <a16:creationId xmlns:a16="http://schemas.microsoft.com/office/drawing/2014/main" id="{FD8ABA02-E977-FD4A-04C5-7D2CDED87544}"/>
              </a:ext>
            </a:extLst>
          </p:cNvPr>
          <p:cNvCxnSpPr/>
          <p:nvPr/>
        </p:nvCxnSpPr>
        <p:spPr>
          <a:xfrm>
            <a:off x="304800" y="65440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6" name="Google Shape;386;g2d5403dfdf8_1_2">
            <a:extLst>
              <a:ext uri="{FF2B5EF4-FFF2-40B4-BE49-F238E27FC236}">
                <a16:creationId xmlns:a16="http://schemas.microsoft.com/office/drawing/2014/main" id="{F714CF46-7BE3-75D8-7125-F1859D38D4C5}"/>
              </a:ext>
            </a:extLst>
          </p:cNvPr>
          <p:cNvCxnSpPr/>
          <p:nvPr/>
        </p:nvCxnSpPr>
        <p:spPr>
          <a:xfrm>
            <a:off x="304800" y="59989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7" name="Google Shape;387;g2d5403dfdf8_1_2">
            <a:extLst>
              <a:ext uri="{FF2B5EF4-FFF2-40B4-BE49-F238E27FC236}">
                <a16:creationId xmlns:a16="http://schemas.microsoft.com/office/drawing/2014/main" id="{8E50B7D5-FAFA-41F6-4B8C-FB0DFB82BD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6115922"/>
            <a:ext cx="1750482" cy="326516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g2d5403dfdf8_1_2">
            <a:extLst>
              <a:ext uri="{FF2B5EF4-FFF2-40B4-BE49-F238E27FC236}">
                <a16:creationId xmlns:a16="http://schemas.microsoft.com/office/drawing/2014/main" id="{EF10CF29-B001-85F8-72FC-8E6A7C0560CB}"/>
              </a:ext>
            </a:extLst>
          </p:cNvPr>
          <p:cNvSpPr txBox="1"/>
          <p:nvPr/>
        </p:nvSpPr>
        <p:spPr>
          <a:xfrm>
            <a:off x="685800" y="5078563"/>
            <a:ext cx="24813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CC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277723-A26A-5784-CEB0-0060BE76BE5C}"/>
              </a:ext>
            </a:extLst>
          </p:cNvPr>
          <p:cNvSpPr txBox="1"/>
          <p:nvPr/>
        </p:nvSpPr>
        <p:spPr>
          <a:xfrm>
            <a:off x="439288" y="1242204"/>
            <a:ext cx="6296792" cy="2969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n-GB" sz="1400" b="1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July 25</a:t>
            </a:r>
            <a:r>
              <a:rPr lang="en-GB" sz="1400" b="1" i="0" u="none" strike="noStrike" baseline="30000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</a:t>
            </a:r>
            <a:r>
              <a:rPr lang="en-GB" sz="140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: Finalisation of the Consortium (Beneficiaries and Affiliates)</a:t>
            </a:r>
          </a:p>
          <a:p>
            <a:pPr algn="l">
              <a:lnSpc>
                <a:spcPct val="150000"/>
              </a:lnSpc>
              <a:buNone/>
            </a:pP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</a:rPr>
              <a:t>	</a:t>
            </a: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 Contact list</a:t>
            </a:r>
            <a:r>
              <a:rPr lang="en-GB" sz="140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 </a:t>
            </a:r>
            <a:endParaRPr lang="en-GB" dirty="0">
              <a:solidFill>
                <a:srgbClr val="212121"/>
              </a:solidFill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b="1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July 25</a:t>
            </a:r>
            <a:r>
              <a:rPr lang="en-GB" sz="1400" b="1" i="0" u="none" strike="noStrike" baseline="30000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th</a:t>
            </a: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</a:rPr>
              <a:t>: first draft WBS and WP and Task allocation (50%)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212121"/>
                </a:solidFill>
                <a:latin typeface="Aptos" panose="020B0004020202020204" pitchFamily="34" charset="0"/>
              </a:rPr>
              <a:t>August 1</a:t>
            </a:r>
            <a:r>
              <a:rPr lang="en-GB" b="1" baseline="30000" dirty="0">
                <a:solidFill>
                  <a:srgbClr val="212121"/>
                </a:solidFill>
                <a:latin typeface="Aptos" panose="020B0004020202020204" pitchFamily="34" charset="0"/>
              </a:rPr>
              <a:t>st</a:t>
            </a: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</a:rPr>
              <a:t>: finalisation of  WBS and WP and Task allocation (90%)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212121"/>
                </a:solidFill>
                <a:latin typeface="Aptos" panose="020B0004020202020204" pitchFamily="34" charset="0"/>
              </a:rPr>
              <a:t>August 6</a:t>
            </a:r>
            <a:r>
              <a:rPr lang="en-GB" b="1" baseline="30000" dirty="0">
                <a:solidFill>
                  <a:srgbClr val="212121"/>
                </a:solidFill>
                <a:latin typeface="Aptos" panose="020B0004020202020204" pitchFamily="34" charset="0"/>
              </a:rPr>
              <a:t>th</a:t>
            </a: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</a:rPr>
              <a:t>: 1</a:t>
            </a:r>
            <a:r>
              <a:rPr lang="en-GB" baseline="30000" dirty="0">
                <a:solidFill>
                  <a:srgbClr val="212121"/>
                </a:solidFill>
                <a:latin typeface="Aptos" panose="020B0004020202020204" pitchFamily="34" charset="0"/>
              </a:rPr>
              <a:t>st</a:t>
            </a: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</a:rPr>
              <a:t> draft of part B1 and budget </a:t>
            </a: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 interaction with partners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August 18</a:t>
            </a:r>
            <a:r>
              <a:rPr lang="en-GB" b="1" baseline="30000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th</a:t>
            </a: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: 1 draft of part B3 interaction with partners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	: consolidated B1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August 25</a:t>
            </a:r>
            <a:r>
              <a:rPr lang="en-GB" b="1" baseline="30000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th</a:t>
            </a: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: 1 draft of part B2 interaction with partners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	: consolidated B3</a:t>
            </a:r>
          </a:p>
        </p:txBody>
      </p:sp>
      <p:sp>
        <p:nvSpPr>
          <p:cNvPr id="2" name="Google Shape;383;g2d5403dfdf8_1_2">
            <a:extLst>
              <a:ext uri="{FF2B5EF4-FFF2-40B4-BE49-F238E27FC236}">
                <a16:creationId xmlns:a16="http://schemas.microsoft.com/office/drawing/2014/main" id="{40E5D626-1604-A679-C0E2-960A4079523C}"/>
              </a:ext>
            </a:extLst>
          </p:cNvPr>
          <p:cNvSpPr txBox="1"/>
          <p:nvPr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chibsted Grotesk"/>
              <a:buNone/>
            </a:pPr>
            <a:r>
              <a:rPr lang="en-US" sz="1100" dirty="0">
                <a:solidFill>
                  <a:srgbClr val="0000CC"/>
                </a:solidFill>
                <a:latin typeface="Aptos" panose="020B0004020202020204" pitchFamily="34" charset="0"/>
                <a:ea typeface="Schibsted Grotesk"/>
                <a:cs typeface="Schibsted Grotesk"/>
                <a:sym typeface="Schibsted Grotesk"/>
              </a:rPr>
              <a:t>ET PP Meeting – Barcelona, 24.07.2025</a:t>
            </a:r>
            <a:endParaRPr sz="1100" b="0" i="0" u="none" strike="noStrike" cap="none" dirty="0">
              <a:solidFill>
                <a:srgbClr val="0000CC"/>
              </a:solidFill>
              <a:latin typeface="Aptos" panose="020B0004020202020204" pitchFamily="34" charset="0"/>
              <a:ea typeface="Schibsted Grotesk"/>
              <a:cs typeface="Schibsted Grotesk"/>
              <a:sym typeface="Schibsted Grotesk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3DD3A65-B264-D291-9FDE-9C90D835B675}"/>
              </a:ext>
            </a:extLst>
          </p:cNvPr>
          <p:cNvSpPr txBox="1"/>
          <p:nvPr/>
        </p:nvSpPr>
        <p:spPr>
          <a:xfrm>
            <a:off x="6258560" y="1281079"/>
            <a:ext cx="6096000" cy="1677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September 1</a:t>
            </a:r>
            <a:r>
              <a:rPr lang="en-GB" b="1" baseline="30000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st</a:t>
            </a: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: Participant portal complete (90%)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	      : Consolidated proposal and budget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	      : inform BGR 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September 8</a:t>
            </a:r>
            <a:r>
              <a:rPr lang="en-GB" b="1" baseline="30000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th</a:t>
            </a: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: first submission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September 16</a:t>
            </a:r>
            <a:r>
              <a:rPr lang="en-GB" b="1" baseline="30000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th</a:t>
            </a:r>
            <a:r>
              <a:rPr lang="en-GB" dirty="0">
                <a:solidFill>
                  <a:srgbClr val="212121"/>
                </a:solidFill>
                <a:latin typeface="Aptos" panose="020B0004020202020204" pitchFamily="34" charset="0"/>
                <a:sym typeface="Wingdings" pitchFamily="2" charset="2"/>
              </a:rPr>
              <a:t>: final submission</a:t>
            </a:r>
            <a:endParaRPr lang="en-GB" dirty="0">
              <a:solidFill>
                <a:srgbClr val="21212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d504fe29be_0_52"/>
          <p:cNvSpPr txBox="1"/>
          <p:nvPr/>
        </p:nvSpPr>
        <p:spPr>
          <a:xfrm>
            <a:off x="441977" y="2689490"/>
            <a:ext cx="6369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grpSp>
        <p:nvGrpSpPr>
          <p:cNvPr id="401" name="Google Shape;401;g2d504fe29be_0_52"/>
          <p:cNvGrpSpPr/>
          <p:nvPr/>
        </p:nvGrpSpPr>
        <p:grpSpPr>
          <a:xfrm>
            <a:off x="1892326" y="2577408"/>
            <a:ext cx="4119150" cy="1312000"/>
            <a:chOff x="0" y="66675"/>
            <a:chExt cx="8238300" cy="2623999"/>
          </a:xfrm>
        </p:grpSpPr>
        <p:sp>
          <p:nvSpPr>
            <p:cNvPr id="402" name="Google Shape;402;g2d504fe29be_0_52"/>
            <p:cNvSpPr txBox="1"/>
            <p:nvPr/>
          </p:nvSpPr>
          <p:spPr>
            <a:xfrm>
              <a:off x="0" y="66675"/>
              <a:ext cx="8238300" cy="1794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300"/>
                <a:buFont typeface="Arial"/>
                <a:buNone/>
              </a:pPr>
              <a:r>
                <a:rPr lang="en-US" sz="53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Thank you!</a:t>
              </a:r>
              <a:endParaRPr sz="9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403" name="Google Shape;403;g2d504fe29be_0_52"/>
            <p:cNvSpPr txBox="1"/>
            <p:nvPr/>
          </p:nvSpPr>
          <p:spPr>
            <a:xfrm>
              <a:off x="0" y="1885582"/>
              <a:ext cx="6903000" cy="8050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1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Aptos" panose="020B0004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g2d504fe29be_0_52" descr="08_b_ET_horizontal_RGB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2333" y="3983195"/>
            <a:ext cx="3312604" cy="93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552575-d33d-4063-b65d-cc16c32adfa5" xsi:nil="true"/>
    <lcf76f155ced4ddcb4097134ff3c332f xmlns="f563d1e1-d78a-441e-9818-e391810158a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B96F68DEEAE344AA50EA137795752AA" ma:contentTypeVersion="14" ma:contentTypeDescription="Creare un nuovo documento." ma:contentTypeScope="" ma:versionID="d8be5b81ec7536efeabf15f227d15261">
  <xsd:schema xmlns:xsd="http://www.w3.org/2001/XMLSchema" xmlns:xs="http://www.w3.org/2001/XMLSchema" xmlns:p="http://schemas.microsoft.com/office/2006/metadata/properties" xmlns:ns2="f563d1e1-d78a-441e-9818-e391810158a1" xmlns:ns3="ba552575-d33d-4063-b65d-cc16c32adfa5" targetNamespace="http://schemas.microsoft.com/office/2006/metadata/properties" ma:root="true" ma:fieldsID="fcfff7631f12c5e1e193c388b5e84b39" ns2:_="" ns3:_="">
    <xsd:import namespace="f563d1e1-d78a-441e-9818-e391810158a1"/>
    <xsd:import namespace="ba552575-d33d-4063-b65d-cc16c32adf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3d1e1-d78a-441e-9818-e391810158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52575-d33d-4063-b65d-cc16c32adfa5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8423dff-908e-4af0-9034-820b1d79304c}" ma:internalName="TaxCatchAll" ma:showField="CatchAllData" ma:web="ba552575-d33d-4063-b65d-cc16c32adf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6AA760-77B1-4ABB-8154-33C453021B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DC0F9E-D307-4DD9-BD12-7BFE310938D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ba552575-d33d-4063-b65d-cc16c32adfa5"/>
    <ds:schemaRef ds:uri="f563d1e1-d78a-441e-9818-e391810158a1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8A45FD8-3271-4F36-AB17-DFE5A6D32C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63d1e1-d78a-441e-9818-e391810158a1"/>
    <ds:schemaRef ds:uri="ba552575-d33d-4063-b65d-cc16c32adf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2674</TotalTime>
  <Words>753</Words>
  <Application>Microsoft Macintosh PowerPoint</Application>
  <PresentationFormat>Widescreen</PresentationFormat>
  <Paragraphs>160</Paragraphs>
  <Slides>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6" baseType="lpstr">
      <vt:lpstr>Calibri</vt:lpstr>
      <vt:lpstr>Wingdings</vt:lpstr>
      <vt:lpstr>Segoe Sans</vt:lpstr>
      <vt:lpstr>Aptos</vt:lpstr>
      <vt:lpstr>Arial</vt:lpstr>
      <vt:lpstr>Schibsted Grotesk</vt:lpstr>
      <vt:lpstr>Arial MT</vt:lpstr>
      <vt:lpstr>Tema de Office</vt:lpstr>
      <vt:lpstr>Presentazione standard di PowerPoint</vt:lpstr>
      <vt:lpstr>Presentazione standard di PowerPoint</vt:lpstr>
      <vt:lpstr>INFRADEV-02: Early phase implementation of ESFRI Projects that entered the ESFRI Roadmap in 2021</vt:lpstr>
      <vt:lpstr>Submission Key elements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Monique Bossi</cp:lastModifiedBy>
  <cp:revision>14</cp:revision>
  <dcterms:modified xsi:type="dcterms:W3CDTF">2025-07-24T06:48:28Z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0x0101000B96F68DEEAE344AA50EA137795752AA</vt:lpwstr>
  </property>
</Properties>
</file>