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1173" r:id="rId2"/>
    <p:sldId id="4054" r:id="rId3"/>
    <p:sldId id="4044" r:id="rId4"/>
    <p:sldId id="4032" r:id="rId5"/>
    <p:sldId id="4040" r:id="rId6"/>
    <p:sldId id="4041" r:id="rId7"/>
    <p:sldId id="4043" r:id="rId8"/>
    <p:sldId id="4042" r:id="rId9"/>
    <p:sldId id="4055" r:id="rId10"/>
    <p:sldId id="4047" r:id="rId11"/>
    <p:sldId id="4050" r:id="rId12"/>
    <p:sldId id="4051" r:id="rId13"/>
    <p:sldId id="4037" r:id="rId14"/>
    <p:sldId id="4053" r:id="rId15"/>
    <p:sldId id="4052" r:id="rId16"/>
    <p:sldId id="259" r:id="rId17"/>
    <p:sldId id="40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8"/>
    <p:restoredTop sz="92023"/>
  </p:normalViewPr>
  <p:slideViewPr>
    <p:cSldViewPr snapToGrid="0" snapToObjects="1">
      <p:cViewPr>
        <p:scale>
          <a:sx n="118" d="100"/>
          <a:sy n="118" d="100"/>
        </p:scale>
        <p:origin x="448" y="-16"/>
      </p:cViewPr>
      <p:guideLst/>
    </p:cSldViewPr>
  </p:slideViewPr>
  <p:outlineViewPr>
    <p:cViewPr>
      <p:scale>
        <a:sx n="33" d="100"/>
        <a:sy n="33" d="100"/>
      </p:scale>
      <p:origin x="0" y="-464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A4AB6-0993-554A-90B8-4C6B1D1E6571}" type="datetimeFigureOut">
              <a:rPr lang="en-US" smtClean="0"/>
              <a:t>6/8/25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57C14-2C25-8F40-ACF7-A9C5DD8A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4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4543F-7DCE-AD41-339E-44A6DA6AA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ACF8E-3EAB-35D1-C8F9-C57561493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202084-33E2-37D8-19D5-00E3B7AD1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98589-17CE-A835-7338-D593A751E9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0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1D3C4-BDA3-57D4-67C2-E9F9F8096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5662E-E8C5-1968-D8BF-ACC590762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148B0-D876-A35B-98E5-1ABDBE2A7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0865B-8973-4A72-4F19-4A2E012FE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821C7-E0C6-88D0-4394-5BC1F88AB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846C59-B9CC-432A-663D-519F8B4AD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4D3EF-E0B1-873C-14C7-9AD46DE13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C6F35-F99A-901F-020D-EE3267D76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5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12979-80CA-A49E-8E0A-0CE81374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948E8-7E3B-CB4D-7F62-9209FAB5F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158D4D-9C05-9B0B-675D-E4520BE6C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3A28A-4A55-9545-707A-81693B380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86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D7106-6A77-9FEF-9F18-C86A914A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111B7B-37C2-BE72-608A-77395E9EB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BE9E6-0526-C3EF-80CA-BAD2AA7A0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83A82-226E-72D8-DE41-E4FD3ACC2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635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B97B6-C32D-2BE9-C3A1-2B751D289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5D57C-8E77-CFB2-E14B-04B4151D0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B5BAE-12AF-D209-5429-8346BF4F2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4C0EE-B1A4-240C-8C7F-BBF47B8DE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653CD-7943-20AF-1928-42686BE0B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76770-7085-9D44-60B0-228DB49DF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19B69-3F13-39F0-1145-E6BA866E2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399E8-D827-FD58-2381-894D37FDE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8E59C-CAE1-F999-B763-F496B39AD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63D679-89AC-94E9-1B31-5CE78D5A0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E5761-7876-290D-EAE2-43F9D11FE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E7368-7C16-F820-1D71-5C349C285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6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D0596-FC06-CE3C-FBB6-0316B9D66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A8854-74C3-6475-A406-EA1ABAF66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AE053-3481-4C66-BD3C-DAC47A7C1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E7E2-528D-3A72-BE65-FAA504E73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57C14-2C25-8F40-ACF7-A9C5DD8AEA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5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51AC-3443-6F4B-A2F0-FFD0B342E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637EF-BD94-4148-9B2D-9DFC1D316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E1FDE-96DB-FB4B-B084-A9F27915E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3CFE-CE5C-DF4C-830A-5E61F972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B8CD5-0423-B84B-98B6-8B18382C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7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557D-DAA8-AF47-AB65-04239DC8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4E863-9338-B949-ACBD-2BC312E5E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5650B-681E-7D45-8AC4-1F142941C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FBFEE-09A9-704A-AD9E-CB471FCD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27D3B-BE3C-3C4E-8A90-34C0CDCA2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4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158A09-4DEC-4449-8860-E7D8C0ACC5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9133D-E692-C940-896C-396A28441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1E7C3-0B78-FF43-9457-A05CC07A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55ACD-157A-D442-8227-4576CCF1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7AF54-0E46-8D4E-A6FD-FB2508037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6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09182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755E-4849-C04E-B01B-18FADE310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E216-EA33-B446-8BC9-CD57F4281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0B304-CC3A-6349-97BD-3828A02F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85140"/>
            <a:ext cx="2743200" cy="365125"/>
          </a:xfrm>
        </p:spPr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38416-5001-434A-BA97-C25A1276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5140"/>
            <a:ext cx="4114800" cy="365125"/>
          </a:xfrm>
        </p:spPr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C2CEA-CCA1-974B-A523-966A308C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140"/>
            <a:ext cx="2743200" cy="365125"/>
          </a:xfrm>
        </p:spPr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9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1B48-822E-1742-B1F8-BC75C2FA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49952-AABE-BB4E-88FB-5710E4EB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9EF1E-6D02-C046-836F-6DB67B7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D28A-9B4C-0441-9CA8-94C7DD10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C9610-F03B-FF41-91DE-1A45CFCE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8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B0D5-BFE7-3240-8784-5BD7F548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289A3-9402-E544-8A21-FED52EE26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960EE8-1185-484E-B1D4-4471A7AC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6BD88-55B5-AF41-A1BC-01A9136D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9D12A-170D-C342-8698-B08121C3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7F08C-AB56-8F44-8C30-4B911A16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5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645F-C2B3-074C-9A9E-669662C35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85F38-F146-CB41-8F6B-E74ED162D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A7071-BD69-4D47-80F3-399B0B85E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74E19-0C01-3E46-B512-2D952E497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8E864-9EF7-5341-920A-79EC2C5C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C54BD-2C7B-BA43-87C1-CA272E94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4894D-7495-0646-B96B-C66D584E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AD56B-8154-014C-8065-0B8B9AA5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457E-BAE5-8C45-B8F1-2AACC5E40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D2B27-ED43-9E47-B901-9D066272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44AA1-9460-1C43-AA3A-2BFF73CC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E587B-79C3-D240-AB76-FE561903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4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26E27-CD5A-AB43-82DE-60E976AD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485A1-A427-D84D-9BC8-4A3C2335F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66414-DCA7-F641-81FD-D9CCD7FC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0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0BA1-9BD6-7F4F-8726-E4DA368F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6125A-D22C-A74A-8E36-8C55866C2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37570-36A3-1A46-9134-E414E1752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4E5F9-E166-3447-BA01-6366508E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9B910-4957-B240-ADDE-57ADFACD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017A1-4C70-874C-805A-0FDDF0F5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307E-EC24-124A-B8CA-3738DA15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BCFA40-00A3-4C47-94C1-BD946E3F1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24739-7315-184F-9208-345D8B6E3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5AABF-F23C-3048-8D98-6B018B39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C3552-E882-B249-9582-1E4DE1973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B3D95-826F-6E40-8887-2F192993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0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3E80BB-3048-EF44-A688-81B74A87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865AB-5C3C-1647-B557-F8ABF0C03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274B2-931B-5048-AA61-900926E53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8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1D6C7-5B05-9244-9B35-CA334A547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801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ACF51-F159-FB47-9A61-5A07239FD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8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B50CA-E367-8A45-975F-6F052E439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5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12-0333-18D.hr (1).jpg" descr="12-0333-18D.hr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-265833"/>
            <a:ext cx="12191999" cy="7278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articles_no_bckgnd.ai" descr="particles_no_bckgnd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549" y="136931"/>
            <a:ext cx="6840520" cy="658413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tangle"/>
          <p:cNvSpPr/>
          <p:nvPr/>
        </p:nvSpPr>
        <p:spPr>
          <a:xfrm>
            <a:off x="6840519" y="-399212"/>
            <a:ext cx="4048039" cy="10616580"/>
          </a:xfrm>
          <a:prstGeom prst="rect">
            <a:avLst/>
          </a:prstGeom>
          <a:solidFill>
            <a:srgbClr val="FFFFFF">
              <a:alpha val="68000"/>
            </a:srgbClr>
          </a:solidFill>
          <a:ln w="3175">
            <a:solidFill>
              <a:srgbClr val="85888D">
                <a:alpha val="68000"/>
              </a:srgbClr>
            </a:solidFill>
            <a:miter lim="400000"/>
          </a:ln>
        </p:spPr>
        <p:txBody>
          <a:bodyPr lIns="28575" tIns="28575" rIns="28575" bIns="28575" anchor="ctr"/>
          <a:lstStyle/>
          <a:p>
            <a:pPr algn="ctr" defTabSz="584200" hangingPunct="0"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 kern="0" dirty="0">
              <a:solidFill>
                <a:srgbClr val="000000"/>
              </a:solidFill>
              <a:latin typeface="Helvetica" pitchFamily="2" charset="0"/>
              <a:cs typeface="Calibri Light" panose="020F0302020204030204" pitchFamily="34" charset="0"/>
              <a:sym typeface="Helvetica Light"/>
            </a:endParaRPr>
          </a:p>
        </p:txBody>
      </p:sp>
      <p:pic>
        <p:nvPicPr>
          <p:cNvPr id="262" name="Imatge" descr="Imat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07107" y="5913615"/>
            <a:ext cx="10484026" cy="113735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July 19, 2022"/>
          <p:cNvSpPr txBox="1"/>
          <p:nvPr/>
        </p:nvSpPr>
        <p:spPr>
          <a:xfrm>
            <a:off x="5830595" y="5307038"/>
            <a:ext cx="5933835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ctr" defTabSz="584200">
              <a:defRPr sz="1600" b="1"/>
            </a:lvl1pPr>
          </a:lstStyle>
          <a:p>
            <a:pPr hangingPunct="0"/>
            <a:r>
              <a:rPr lang="it-IT" sz="2000" b="0" kern="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  <a:sym typeface="Helvetica"/>
              </a:rPr>
              <a:t>June 13</a:t>
            </a:r>
            <a:r>
              <a:rPr sz="2000" b="0" kern="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  <a:sym typeface="Helvetica"/>
              </a:rPr>
              <a:t>, 202</a:t>
            </a:r>
            <a:r>
              <a:rPr lang="it-IT" sz="2000" b="0" kern="0" dirty="0">
                <a:solidFill>
                  <a:srgbClr val="000000"/>
                </a:solidFill>
                <a:latin typeface="Helvetica" pitchFamily="2" charset="0"/>
                <a:cs typeface="Calibri Light" panose="020F0302020204030204" pitchFamily="34" charset="0"/>
                <a:sym typeface="Helvetica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562AB-6F18-2340-9714-3991FC32BB45}"/>
              </a:ext>
            </a:extLst>
          </p:cNvPr>
          <p:cNvSpPr txBox="1"/>
          <p:nvPr/>
        </p:nvSpPr>
        <p:spPr>
          <a:xfrm>
            <a:off x="6878368" y="2051019"/>
            <a:ext cx="3838288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457200" hangingPunct="0"/>
            <a:r>
              <a:rPr lang="en-US" sz="2000" b="1" dirty="0">
                <a:latin typeface="Helvetica" pitchFamily="2" charset="0"/>
              </a:rPr>
              <a:t>Menu of possible investments to position IFAE as leaders in technical facilities for instrumentation </a:t>
            </a:r>
            <a:endParaRPr lang="en-IT" sz="2000" b="1" dirty="0">
              <a:solidFill>
                <a:srgbClr val="000000"/>
              </a:solidFill>
              <a:latin typeface="Helvetica" pitchFamily="2" charset="0"/>
              <a:ea typeface="Helvetica"/>
              <a:cs typeface="Calibri Light" panose="020F0302020204030204" pitchFamily="34" charset="0"/>
              <a:sym typeface="Helvetica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T" sz="2000" dirty="0">
              <a:solidFill>
                <a:srgbClr val="000000"/>
              </a:solidFill>
              <a:latin typeface="Helvetica" pitchFamily="2" charset="0"/>
              <a:ea typeface="Helvetica"/>
              <a:cs typeface="Calibri Light" panose="020F0302020204030204" pitchFamily="34" charset="0"/>
              <a:sym typeface="Helvetica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IT" sz="2000" dirty="0">
              <a:solidFill>
                <a:srgbClr val="000000"/>
              </a:solidFill>
              <a:latin typeface="Helvetica" pitchFamily="2" charset="0"/>
              <a:ea typeface="Helvetica"/>
              <a:cs typeface="Calibri Light" panose="020F0302020204030204" pitchFamily="34" charset="0"/>
              <a:sym typeface="Helvetica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ea typeface="Helvetica"/>
                <a:cs typeface="Calibri Light" panose="020F0302020204030204" pitchFamily="34" charset="0"/>
                <a:sym typeface="Helvetica"/>
              </a:rPr>
              <a:t>Cristobal Padilla</a:t>
            </a:r>
            <a:endParaRPr kumimoji="0" lang="en-IT" sz="200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itchFamily="2" charset="0"/>
              <a:ea typeface="Helvetica"/>
              <a:cs typeface="Calibri Light" panose="020F0302020204030204" pitchFamily="34" charset="0"/>
              <a:sym typeface="Helvetica"/>
            </a:endParaRPr>
          </a:p>
        </p:txBody>
      </p:sp>
      <p:pic>
        <p:nvPicPr>
          <p:cNvPr id="4" name="Picture 3" descr="Text, logo, company name&#10;&#10;Description automatically generated">
            <a:extLst>
              <a:ext uri="{FF2B5EF4-FFF2-40B4-BE49-F238E27FC236}">
                <a16:creationId xmlns:a16="http://schemas.microsoft.com/office/drawing/2014/main" id="{536D8E53-8BB0-5341-9C22-4C33B3F8E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073" y="72926"/>
            <a:ext cx="2724482" cy="1354816"/>
          </a:xfrm>
          <a:prstGeom prst="rect">
            <a:avLst/>
          </a:prstGeom>
        </p:spPr>
      </p:pic>
      <p:pic>
        <p:nvPicPr>
          <p:cNvPr id="10" name="Picture 5" descr="Picture 5">
            <a:extLst>
              <a:ext uri="{FF2B5EF4-FFF2-40B4-BE49-F238E27FC236}">
                <a16:creationId xmlns:a16="http://schemas.microsoft.com/office/drawing/2014/main" id="{64A7FA9C-AE31-5040-B06F-F84481268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6357" y="894337"/>
            <a:ext cx="498487" cy="49848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5089D-552E-5383-2B65-B4F3FBCF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82CB-5334-9846-C937-A6F73DBA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EEE41-26C3-C046-5FC5-D73FD253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9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21C39-1B39-77A6-FF70-D28CD6B0D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AF74C-3583-7BC2-8E29-CE2E9F2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C4D66-1DF5-C850-D733-16607779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4EFA7-96E2-9841-00E5-D6F2301A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48CFF8-80B1-43F0-3342-F07879DE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58570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56A71BC-56BB-3590-5956-F5868A20738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Optical Setup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985972B-34B1-5AF8-52CD-ABE24905E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821261"/>
              </p:ext>
            </p:extLst>
          </p:nvPr>
        </p:nvGraphicFramePr>
        <p:xfrm>
          <a:off x="314037" y="4209477"/>
          <a:ext cx="4576620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Upgraded Optical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50-80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IR </a:t>
                      </a:r>
                      <a:r>
                        <a:rPr lang="en-GB" dirty="0" err="1"/>
                        <a:t>Scatterometer</a:t>
                      </a:r>
                      <a:r>
                        <a:rPr lang="en-GB" dirty="0"/>
                        <a:t>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150-200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Optical table and FP resonating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150-200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Convert to </a:t>
                      </a:r>
                      <a:r>
                        <a:rPr lang="en-GB" dirty="0" err="1"/>
                        <a:t>gray</a:t>
                      </a:r>
                      <a:r>
                        <a:rPr lang="en-GB" dirty="0"/>
                        <a:t>/clean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80-100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46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156DCDA-26A5-1178-3A74-340961248B8D}"/>
              </a:ext>
            </a:extLst>
          </p:cNvPr>
          <p:cNvSpPr txBox="1"/>
          <p:nvPr/>
        </p:nvSpPr>
        <p:spPr>
          <a:xfrm>
            <a:off x="6096000" y="994208"/>
            <a:ext cx="5781963" cy="52268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2400" dirty="0"/>
              <a:t>Upgraded optical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Stable lasers, calibrated photosensors, filters, optical tables, collimators</a:t>
            </a:r>
          </a:p>
          <a:p>
            <a:endParaRPr lang="en-GB" sz="2400" dirty="0"/>
          </a:p>
          <a:p>
            <a:r>
              <a:rPr lang="en-GB" sz="2400" dirty="0"/>
              <a:t>Dedicated setups for BRDF, BSDF and TIS measurements: IR </a:t>
            </a:r>
            <a:r>
              <a:rPr lang="en-GB" sz="2400" dirty="0" err="1"/>
              <a:t>scatterometer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Optical table (1m x 3m) with FP </a:t>
            </a:r>
            <a:r>
              <a:rPr lang="en-GB" sz="2400" dirty="0" err="1"/>
              <a:t>resonanting</a:t>
            </a:r>
            <a:r>
              <a:rPr lang="en-GB" sz="2400" dirty="0"/>
              <a:t> cavity under UHV</a:t>
            </a:r>
          </a:p>
          <a:p>
            <a:endParaRPr lang="en-GB" sz="2400" dirty="0"/>
          </a:p>
          <a:p>
            <a:r>
              <a:rPr lang="en-GB" sz="2400" dirty="0"/>
              <a:t>Although all is driven by GW needs, we all know that this might be useful for other projects and can also be sold as services to other institutes/companies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6C8F1F-2030-9B9D-4979-9A92D782BA99}"/>
              </a:ext>
            </a:extLst>
          </p:cNvPr>
          <p:cNvSpPr/>
          <p:nvPr/>
        </p:nvSpPr>
        <p:spPr>
          <a:xfrm flipV="1">
            <a:off x="2806928" y="2811780"/>
            <a:ext cx="1231672" cy="563879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14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602E-A3F7-9603-E333-B2973AE62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D2984-5971-9EDD-868B-B46AD2FD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6DD1B-5427-A8D7-4B86-1E9A8842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31C46-CD62-4D47-17E4-7AB46E54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D1F39-1A5D-53F9-23D0-7CF1F019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64666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956D78-3A5D-E60A-6AB6-EFBC63BB996C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UHV setup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71EDEB6-C130-A757-351B-0A66B6F78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965146"/>
              </p:ext>
            </p:extLst>
          </p:nvPr>
        </p:nvGraphicFramePr>
        <p:xfrm>
          <a:off x="442489" y="4268235"/>
          <a:ext cx="4576620" cy="248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UHV setup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150-200 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Magnetometer for 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20-30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7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Technical personnel UHV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Technical Personnel Optica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Build new light setups on top of </a:t>
                      </a:r>
                      <a:r>
                        <a:rPr lang="en-GB" dirty="0" err="1"/>
                        <a:t>gray</a:t>
                      </a:r>
                      <a:r>
                        <a:rPr lang="en-GB" dirty="0"/>
                        <a:t>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46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7639C08-BBB6-DAA3-0910-791C148DE8D8}"/>
              </a:ext>
            </a:extLst>
          </p:cNvPr>
          <p:cNvSpPr txBox="1"/>
          <p:nvPr/>
        </p:nvSpPr>
        <p:spPr>
          <a:xfrm>
            <a:off x="6096000" y="1417320"/>
            <a:ext cx="5781963" cy="4803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2400" dirty="0"/>
              <a:t>UHV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With capacity to 10</a:t>
            </a:r>
            <a:r>
              <a:rPr lang="en-GB" sz="2000" baseline="30000" dirty="0"/>
              <a:t>-9</a:t>
            </a:r>
            <a:r>
              <a:rPr lang="en-GB" sz="2000" dirty="0"/>
              <a:t> - 10</a:t>
            </a:r>
            <a:r>
              <a:rPr lang="en-GB" sz="2000" baseline="30000" dirty="0"/>
              <a:t>-11</a:t>
            </a:r>
            <a:r>
              <a:rPr lang="en-GB" sz="2000" dirty="0"/>
              <a:t>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RGA and leak detector, which is anyhow needed because the one we have does not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400" dirty="0"/>
              <a:t>We thought this area to be a place for setups needing temperature stability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Cryostat for LWIR detectors and others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400" dirty="0"/>
              <a:t>Removing the electronics laboratory (for optical or UHV laboratory) requires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Move part of it to the open setup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Build a new room for light setups on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5305E-EBFD-C3AA-A30E-E5A48A2F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730137"/>
            <a:ext cx="4585934" cy="313185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746BDD-CBA2-FB18-25FF-866473649E5C}"/>
              </a:ext>
            </a:extLst>
          </p:cNvPr>
          <p:cNvSpPr/>
          <p:nvPr/>
        </p:nvSpPr>
        <p:spPr>
          <a:xfrm flipV="1">
            <a:off x="2865120" y="994815"/>
            <a:ext cx="929640" cy="2297024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37977-F2DA-2880-6611-16BBC5A18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07" y="813609"/>
            <a:ext cx="1784350" cy="19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DCC4A-9CBE-C50F-D59E-F3D78750C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09DB7-47FD-8F17-5174-E94D34545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991D9-57A5-DC11-54B0-58FBC73D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0DD2A-4288-0B51-C279-5FD4D7C0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DF82B-1DB9-C6AB-5DA1-65999EAF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6923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D16F67-393E-73EC-E3C0-54F3C5EB4EBD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Shaker for Space applications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F043A0A-12C0-DB44-19C9-B65A6C005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46378"/>
              </p:ext>
            </p:extLst>
          </p:nvPr>
        </p:nvGraphicFramePr>
        <p:xfrm>
          <a:off x="314037" y="4543924"/>
          <a:ext cx="457662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Shaker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Consumables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Construction of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Technician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46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3E35DCE-5491-29C9-5E63-26CD6975AC5F}"/>
              </a:ext>
            </a:extLst>
          </p:cNvPr>
          <p:cNvSpPr txBox="1"/>
          <p:nvPr/>
        </p:nvSpPr>
        <p:spPr>
          <a:xfrm>
            <a:off x="6096000" y="1447180"/>
            <a:ext cx="5781963" cy="470555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2400" dirty="0"/>
              <a:t>Absolutely needed for space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Needs to be in a clean room and with a crane</a:t>
            </a:r>
          </a:p>
          <a:p>
            <a:endParaRPr lang="en-GB" sz="2400" dirty="0"/>
          </a:p>
          <a:p>
            <a:r>
              <a:rPr lang="en-GB" sz="2400" dirty="0"/>
              <a:t>Possible strategic positioning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Enhance competitiveness and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Can complement the TVAC as leading institute in this area</a:t>
            </a:r>
          </a:p>
          <a:p>
            <a:endParaRPr lang="en-GB" sz="2400" dirty="0"/>
          </a:p>
          <a:p>
            <a:r>
              <a:rPr lang="en-GB" sz="2400" dirty="0"/>
              <a:t>It is an infrastructure that, together with the TVAC and the Anechoic room might be a technical facility for space and other application (and the excuse for another building!)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EA0F61-37B6-5316-9B60-2F943EF1F5BB}"/>
              </a:ext>
            </a:extLst>
          </p:cNvPr>
          <p:cNvSpPr/>
          <p:nvPr/>
        </p:nvSpPr>
        <p:spPr>
          <a:xfrm flipH="1">
            <a:off x="3783619" y="994208"/>
            <a:ext cx="1107037" cy="905944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3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13B3D-648F-65FB-A5A6-69B48A0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2D0B-EAE9-B041-FA6D-2BBF2AEE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B2BC5-F10C-1F47-1093-874B94780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7B8864-51FC-65DA-D1BE-FB71A5034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29"/>
            <a:ext cx="12192000" cy="663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87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06D58-0C50-9AF7-DF84-78BF0E9CC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42E7B-A2FF-EF99-BD2B-0EACE353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EE782-D5A4-5598-861D-4E37E52C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C1E8E-5A33-9917-F3FD-046631D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EC0B1-2F31-26A1-77F7-07C86C151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26" y="892718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C14BFA-231C-532C-ECDB-52631A20A75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Other Items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14B8A89-3A3B-673D-2094-1B99A29A1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487458"/>
              </p:ext>
            </p:extLst>
          </p:nvPr>
        </p:nvGraphicFramePr>
        <p:xfrm>
          <a:off x="314037" y="4672778"/>
          <a:ext cx="457662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25796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Modern Oscilloscope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Laser Cutting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203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Personnel TD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450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B7E327E-19A6-DA99-3878-6DE72C925593}"/>
              </a:ext>
            </a:extLst>
          </p:cNvPr>
          <p:cNvSpPr txBox="1"/>
          <p:nvPr/>
        </p:nvSpPr>
        <p:spPr>
          <a:xfrm>
            <a:off x="6096000" y="969043"/>
            <a:ext cx="5781963" cy="525700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GB" sz="2400" dirty="0"/>
              <a:t>Electronics engineers keep complaining about the lack of a modern oscilloscope to arrive to larger frequencies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Some of the electronics designs we have considered cannot be tested with the current oscilloscopes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There might be more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400" dirty="0"/>
              <a:t>Laser Cutting machine</a:t>
            </a:r>
          </a:p>
          <a:p>
            <a:endParaRPr lang="en-GB" sz="2400" dirty="0"/>
          </a:p>
          <a:p>
            <a:r>
              <a:rPr lang="en-GB" sz="2400" dirty="0"/>
              <a:t>Remember that PC is finishing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We need 450 </a:t>
            </a:r>
            <a:r>
              <a:rPr lang="en-GB" sz="2000" dirty="0" err="1"/>
              <a:t>kEUR</a:t>
            </a:r>
            <a:r>
              <a:rPr lang="en-GB" sz="2000" dirty="0"/>
              <a:t>/y (from all projects) until the </a:t>
            </a:r>
            <a:r>
              <a:rPr lang="en-GB" sz="2000" dirty="0" err="1"/>
              <a:t>Generalitat</a:t>
            </a:r>
            <a:r>
              <a:rPr lang="en-GB" sz="2000" dirty="0"/>
              <a:t> agrees to fund these persons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this we need to add the personnel that we have been listing in some of the other areas (that should self-</a:t>
            </a:r>
            <a:r>
              <a:rPr lang="en-GB" sz="2000" dirty="0" err="1"/>
              <a:t>sustaine</a:t>
            </a:r>
            <a:r>
              <a:rPr lang="en-GB" sz="2000" dirty="0"/>
              <a:t>?)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43544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1B97D-9DD9-E222-6359-9BD90FD9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0279D-5581-CF41-E71E-B346AE30B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B865D-7614-7D2F-A688-793D27B9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DF4BE-9FDF-BEBA-1034-BFFE9CEB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15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712BE29-BCCD-50D4-88E4-5CD273193D9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Summary table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CFBBC1F-D0C1-FEFF-3C03-62ADF2AFD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016160"/>
              </p:ext>
            </p:extLst>
          </p:nvPr>
        </p:nvGraphicFramePr>
        <p:xfrm>
          <a:off x="649316" y="833958"/>
          <a:ext cx="10704483" cy="5292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8924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61160">
                  <a:extLst>
                    <a:ext uri="{9D8B030D-6E8A-4147-A177-3AD203B41FA5}">
                      <a16:colId xmlns:a16="http://schemas.microsoft.com/office/drawing/2014/main" val="421340525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72753714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  <a:gridCol w="1706879">
                  <a:extLst>
                    <a:ext uri="{9D8B030D-6E8A-4147-A177-3AD203B41FA5}">
                      <a16:colId xmlns:a16="http://schemas.microsoft.com/office/drawing/2014/main" val="389263495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Personnel (3y)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Maintenance/y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481762">
                <a:tc>
                  <a:txBody>
                    <a:bodyPr/>
                    <a:lstStyle/>
                    <a:p>
                      <a:r>
                        <a:rPr lang="en-GB" dirty="0"/>
                        <a:t>Microelectronics Infrastructure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Anechoic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Workshop machines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3D metal printing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504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Prototyping 3 D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431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Optical laboratory upgrades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05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UHV laboratory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460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Shaker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67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Other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063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>
                          <a:solidFill>
                            <a:srgbClr val="C00000"/>
                          </a:solidFill>
                        </a:rPr>
                        <a:t>1300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795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3774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066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COFUND (40%)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1510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158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 dirty="0"/>
                        <a:t>TOTAL from our funding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2264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b="1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33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293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8D41FA-A07D-1090-7841-F79540AC0B9A}"/>
              </a:ext>
            </a:extLst>
          </p:cNvPr>
          <p:cNvGrpSpPr/>
          <p:nvPr/>
        </p:nvGrpSpPr>
        <p:grpSpPr>
          <a:xfrm>
            <a:off x="1433115" y="1531001"/>
            <a:ext cx="5604994" cy="4446528"/>
            <a:chOff x="2450594" y="987183"/>
            <a:chExt cx="6492240" cy="512433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52B27F7-1CD0-C25F-FAD5-EA9B03557448}"/>
                </a:ext>
              </a:extLst>
            </p:cNvPr>
            <p:cNvSpPr/>
            <p:nvPr/>
          </p:nvSpPr>
          <p:spPr>
            <a:xfrm>
              <a:off x="5696714" y="331345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283322-1329-F162-10A3-CA85C8510B28}"/>
                </a:ext>
              </a:extLst>
            </p:cNvPr>
            <p:cNvSpPr/>
            <p:nvPr/>
          </p:nvSpPr>
          <p:spPr>
            <a:xfrm flipH="1">
              <a:off x="2450594" y="331345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006CA06-9161-F58E-97EB-8210F9E45E97}"/>
                </a:ext>
              </a:extLst>
            </p:cNvPr>
            <p:cNvSpPr/>
            <p:nvPr/>
          </p:nvSpPr>
          <p:spPr>
            <a:xfrm rot="7199831" flipH="1">
              <a:off x="4482162" y="121121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14603B0F-776E-FBBC-1F74-5C9ACC386CB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Globalization </a:t>
            </a:r>
            <a:r>
              <a:rPr lang="en-GB" b="1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Trilema</a:t>
            </a:r>
            <a:endParaRPr lang="en-GB" b="1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565FAF-DCDE-9883-1F27-5F86D2D1FD18}"/>
              </a:ext>
            </a:extLst>
          </p:cNvPr>
          <p:cNvSpPr txBox="1"/>
          <p:nvPr/>
        </p:nvSpPr>
        <p:spPr>
          <a:xfrm>
            <a:off x="3408357" y="2841684"/>
            <a:ext cx="1654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Democractic</a:t>
            </a:r>
            <a:r>
              <a:rPr lang="en-GB" sz="2000" b="1" dirty="0"/>
              <a:t> Politics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4FC00-654E-8AE6-6C98-A11D58C9E875}"/>
              </a:ext>
            </a:extLst>
          </p:cNvPr>
          <p:cNvSpPr txBox="1"/>
          <p:nvPr/>
        </p:nvSpPr>
        <p:spPr>
          <a:xfrm>
            <a:off x="2132757" y="4794671"/>
            <a:ext cx="1654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National </a:t>
            </a:r>
            <a:r>
              <a:rPr lang="en-GB" sz="2000" b="1" dirty="0" err="1"/>
              <a:t>Sovereignity</a:t>
            </a:r>
            <a:endParaRPr lang="en-GB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C37F5-0C61-18DD-8BC7-7B0ED4562661}"/>
              </a:ext>
            </a:extLst>
          </p:cNvPr>
          <p:cNvSpPr txBox="1"/>
          <p:nvPr/>
        </p:nvSpPr>
        <p:spPr>
          <a:xfrm>
            <a:off x="4459785" y="4883937"/>
            <a:ext cx="165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Globalization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BB0B4B-B949-79B0-7D2E-93FF276B946B}"/>
              </a:ext>
            </a:extLst>
          </p:cNvPr>
          <p:cNvSpPr txBox="1"/>
          <p:nvPr/>
        </p:nvSpPr>
        <p:spPr>
          <a:xfrm>
            <a:off x="7772400" y="1233055"/>
            <a:ext cx="37684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Dani Rodrik, an economist in Harvard and candidate for  Nobel Prize</a:t>
            </a:r>
          </a:p>
          <a:p>
            <a:endParaRPr lang="en-GB" sz="2000" dirty="0"/>
          </a:p>
          <a:p>
            <a:r>
              <a:rPr lang="en-GB" sz="2000" dirty="0"/>
              <a:t>A nation-state can only achieve two out of three key goals: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Deep international economic integrations (globalization)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National </a:t>
            </a:r>
            <a:r>
              <a:rPr lang="en-GB" sz="2000" dirty="0" err="1"/>
              <a:t>sovereignity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Democratic politics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Pursuing all three simultaneously is inherently unsustainable</a:t>
            </a:r>
          </a:p>
        </p:txBody>
      </p:sp>
    </p:spTree>
    <p:extLst>
      <p:ext uri="{BB962C8B-B14F-4D97-AF65-F5344CB8AC3E}">
        <p14:creationId xmlns:p14="http://schemas.microsoft.com/office/powerpoint/2010/main" val="3382762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2EC1D-3AB9-30B2-0F8F-22364AAE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24FA05-E5C7-6E02-F7F1-DCD20A5A26A4}"/>
              </a:ext>
            </a:extLst>
          </p:cNvPr>
          <p:cNvGrpSpPr/>
          <p:nvPr/>
        </p:nvGrpSpPr>
        <p:grpSpPr>
          <a:xfrm>
            <a:off x="1433115" y="1531001"/>
            <a:ext cx="5604994" cy="4446528"/>
            <a:chOff x="2450594" y="987183"/>
            <a:chExt cx="6492240" cy="512433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5A00FB4-53D9-6010-8439-89A5457ED7FB}"/>
                </a:ext>
              </a:extLst>
            </p:cNvPr>
            <p:cNvSpPr/>
            <p:nvPr/>
          </p:nvSpPr>
          <p:spPr>
            <a:xfrm>
              <a:off x="5696714" y="331345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99D66DD-193D-7003-6864-0150F5ADACB1}"/>
                </a:ext>
              </a:extLst>
            </p:cNvPr>
            <p:cNvSpPr/>
            <p:nvPr/>
          </p:nvSpPr>
          <p:spPr>
            <a:xfrm flipH="1">
              <a:off x="2450594" y="331345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6170BD6-986A-5A8E-593A-2DD801515C0F}"/>
                </a:ext>
              </a:extLst>
            </p:cNvPr>
            <p:cNvSpPr/>
            <p:nvPr/>
          </p:nvSpPr>
          <p:spPr>
            <a:xfrm rot="7199831" flipH="1">
              <a:off x="4482162" y="1211211"/>
              <a:ext cx="3246120" cy="2798064"/>
            </a:xfrm>
            <a:custGeom>
              <a:avLst/>
              <a:gdLst>
                <a:gd name="connsiteX0" fmla="*/ 3246120 w 3246120"/>
                <a:gd name="connsiteY0" fmla="*/ 2793492 h 2798064"/>
                <a:gd name="connsiteX1" fmla="*/ 1618488 w 3246120"/>
                <a:gd name="connsiteY1" fmla="*/ 0 h 2798064"/>
                <a:gd name="connsiteX2" fmla="*/ 0 w 3246120"/>
                <a:gd name="connsiteY2" fmla="*/ 937260 h 2798064"/>
                <a:gd name="connsiteX3" fmla="*/ 0 w 3246120"/>
                <a:gd name="connsiteY3" fmla="*/ 2798064 h 2798064"/>
                <a:gd name="connsiteX4" fmla="*/ 3246120 w 3246120"/>
                <a:gd name="connsiteY4" fmla="*/ 2793492 h 279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6120" h="2798064">
                  <a:moveTo>
                    <a:pt x="3246120" y="2793492"/>
                  </a:moveTo>
                  <a:lnTo>
                    <a:pt x="1618488" y="0"/>
                  </a:lnTo>
                  <a:lnTo>
                    <a:pt x="0" y="937260"/>
                  </a:lnTo>
                  <a:lnTo>
                    <a:pt x="0" y="2798064"/>
                  </a:lnTo>
                  <a:lnTo>
                    <a:pt x="3246120" y="2793492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047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2CA7E9C-A2FF-EBC3-DBE9-601D0AC0FC17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Technical Division </a:t>
            </a:r>
            <a:r>
              <a:rPr lang="en-GB" b="1" u="sng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Trilema</a:t>
            </a:r>
            <a:endParaRPr lang="en-GB" b="1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CA393-2C8C-C4EC-1BFD-B5E2B4ACBA4A}"/>
              </a:ext>
            </a:extLst>
          </p:cNvPr>
          <p:cNvSpPr txBox="1"/>
          <p:nvPr/>
        </p:nvSpPr>
        <p:spPr>
          <a:xfrm>
            <a:off x="3408357" y="2562115"/>
            <a:ext cx="1654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Highly Trained Personnel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F6B57-C22C-41CB-9CAD-A369452267A5}"/>
              </a:ext>
            </a:extLst>
          </p:cNvPr>
          <p:cNvSpPr txBox="1"/>
          <p:nvPr/>
        </p:nvSpPr>
        <p:spPr>
          <a:xfrm>
            <a:off x="2132757" y="4794671"/>
            <a:ext cx="1654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Ultra Fast Reaction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C05C24-8D51-1FA7-249B-7AB70ED3C76E}"/>
              </a:ext>
            </a:extLst>
          </p:cNvPr>
          <p:cNvSpPr txBox="1"/>
          <p:nvPr/>
        </p:nvSpPr>
        <p:spPr>
          <a:xfrm>
            <a:off x="4486908" y="4565233"/>
            <a:ext cx="1654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Low Personnel Costs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6F159-9D61-62D1-3D2B-379DEF493A5A}"/>
              </a:ext>
            </a:extLst>
          </p:cNvPr>
          <p:cNvSpPr txBox="1"/>
          <p:nvPr/>
        </p:nvSpPr>
        <p:spPr>
          <a:xfrm>
            <a:off x="7772400" y="1233055"/>
            <a:ext cx="37684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Cristobal Padilla, director of the IFAE Technical Division (but not a candidate for a Nobel Prize)</a:t>
            </a:r>
          </a:p>
          <a:p>
            <a:endParaRPr lang="en-GB" sz="2000" dirty="0"/>
          </a:p>
          <a:p>
            <a:r>
              <a:rPr lang="en-GB" sz="2000" dirty="0"/>
              <a:t>Our division can only achieve two out of three key goals: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Highly Trained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Ultra Fast reaction to new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Low Personnel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Pursuing all three simultaneously is inherently unsustainable</a:t>
            </a:r>
          </a:p>
        </p:txBody>
      </p:sp>
    </p:spTree>
    <p:extLst>
      <p:ext uri="{BB962C8B-B14F-4D97-AF65-F5344CB8AC3E}">
        <p14:creationId xmlns:p14="http://schemas.microsoft.com/office/powerpoint/2010/main" val="187108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CAA8-460D-078C-FB77-7A21F68E6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344"/>
            <a:ext cx="10515600" cy="468185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 present here a menu</a:t>
            </a:r>
          </a:p>
          <a:p>
            <a:pPr lvl="1"/>
            <a:r>
              <a:rPr lang="en-GB" dirty="0"/>
              <a:t>Some ideas coming from the groups I have been talking with</a:t>
            </a:r>
          </a:p>
          <a:p>
            <a:pPr lvl="1"/>
            <a:r>
              <a:rPr lang="en-GB" dirty="0"/>
              <a:t>Other come from Javi and Mario</a:t>
            </a:r>
          </a:p>
          <a:p>
            <a:pPr lvl="1"/>
            <a:endParaRPr lang="en-GB" dirty="0"/>
          </a:p>
          <a:p>
            <a:r>
              <a:rPr lang="en-GB" dirty="0"/>
              <a:t>It is just to list possibilities</a:t>
            </a:r>
          </a:p>
          <a:p>
            <a:pPr lvl="1"/>
            <a:r>
              <a:rPr lang="en-GB" dirty="0"/>
              <a:t>No particular order or preference</a:t>
            </a:r>
          </a:p>
          <a:p>
            <a:pPr lvl="1"/>
            <a:r>
              <a:rPr lang="en-GB" dirty="0"/>
              <a:t>I have tried to foresee what also implies for construction work</a:t>
            </a:r>
          </a:p>
          <a:p>
            <a:pPr lvl="1"/>
            <a:r>
              <a:rPr lang="en-GB" dirty="0"/>
              <a:t>Some of the things will not fit</a:t>
            </a:r>
          </a:p>
          <a:p>
            <a:pPr lvl="1"/>
            <a:endParaRPr lang="en-GB" dirty="0"/>
          </a:p>
          <a:p>
            <a:r>
              <a:rPr lang="en-GB" dirty="0"/>
              <a:t>We need to think long-term strategy </a:t>
            </a:r>
          </a:p>
          <a:p>
            <a:pPr lvl="1"/>
            <a:r>
              <a:rPr lang="en-GB" dirty="0"/>
              <a:t>Any action should help us to get the next SO also</a:t>
            </a:r>
          </a:p>
          <a:p>
            <a:pPr lvl="1"/>
            <a:r>
              <a:rPr lang="en-GB" dirty="0"/>
              <a:t>We should build the argumentation that “after the investments, IFAE has now better capacities that allow us to contribute in more attractive projects”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E9CC8-98C7-07A3-D1F1-75EA1F8FF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3DDA8-7D07-2FE9-6478-C1C6250C9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E6E44-F1B3-5DAC-7C67-0215F943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47D716-54C2-815E-B7A4-712A73C41172}"/>
              </a:ext>
            </a:extLst>
          </p:cNvPr>
          <p:cNvSpPr txBox="1">
            <a:spLocks/>
          </p:cNvSpPr>
          <p:nvPr/>
        </p:nvSpPr>
        <p:spPr>
          <a:xfrm>
            <a:off x="838200" y="54800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188748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1DD8-148D-119D-48E7-98FF9433B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EA7C5-20E3-3B46-0E70-9EEA2926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81E41-5D54-2214-E250-F11C3031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00D48-205B-A52D-DD0D-332916DD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BA85FE-8FBA-F89E-5520-8DC1C91048CF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CERCA GINYS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0C17E1-0A1C-5D17-3A0F-EDC1B5475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2" y="730137"/>
            <a:ext cx="7772400" cy="388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9762E9-4B8C-41ED-5D35-000B5D838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145" y="1658392"/>
            <a:ext cx="9288344" cy="46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5835D-7EB1-4D77-A30E-6AFBC6EA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8A56D-FB79-F3A8-3856-2977A9FF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56D10-B4E5-04BA-8BD2-7B7DFD06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A17A4-2863-E292-E5FC-937A55948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46" y="9209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316B92-16B1-58A6-94BA-3E6F924DC2F8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Microelectronics Infrastructure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8D5A49B-1962-8DF9-4541-3C021C771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540870"/>
              </p:ext>
            </p:extLst>
          </p:nvPr>
        </p:nvGraphicFramePr>
        <p:xfrm>
          <a:off x="432273" y="4538464"/>
          <a:ext cx="457662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9456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67164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New Flip chip machine with smaller 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MEUR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New Wire bonding machine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New dedicated 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/3Y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6392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C072762-F708-D8AA-D298-913175C46DF8}"/>
              </a:ext>
            </a:extLst>
          </p:cNvPr>
          <p:cNvSpPr txBox="1"/>
          <p:nvPr/>
        </p:nvSpPr>
        <p:spPr>
          <a:xfrm>
            <a:off x="6096000" y="929293"/>
            <a:ext cx="5781963" cy="5555846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GB" sz="2000" dirty="0"/>
              <a:t>Microelectronics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Seve many lines (pixels, space applications, detectors, medical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upgrade if we want to continue saying is the best assembly room</a:t>
            </a:r>
          </a:p>
          <a:p>
            <a:endParaRPr lang="en-GB" sz="2000" dirty="0"/>
          </a:p>
          <a:p>
            <a:r>
              <a:rPr lang="en-GB" sz="2000" dirty="0"/>
              <a:t>We need to replace the microelectronics infrastructure: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are obsolete and not supported anymore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They induce large costs because of repairs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We would need a technician/engineer that becomes an expert in their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Courses and giving work to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Expect that the transition from different works is smooth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Does not affect our main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Target to be self-financed (with external projects?)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Will need to coordinate very well to not affect the ATLAS pixels production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228995-8E90-C2C5-AD1D-BE659F7414AF}"/>
              </a:ext>
            </a:extLst>
          </p:cNvPr>
          <p:cNvSpPr/>
          <p:nvPr/>
        </p:nvSpPr>
        <p:spPr>
          <a:xfrm>
            <a:off x="113145" y="2049003"/>
            <a:ext cx="1450110" cy="1039090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1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B1232-1D9C-26C0-5B82-0C14D7C8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E7DC5-B855-1697-6F7E-38148F41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54C01-EBB3-3406-C125-39C8CC34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FE1AA4-002E-380E-6DF2-84684B35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" y="7736"/>
            <a:ext cx="12351782" cy="69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4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D3E22-10FB-CB90-16DE-E5605AD72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CF603-F2A9-F79B-3631-AD6E0D9A7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11AE1-3849-124A-1312-A59978A5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38606-553D-0B7C-B641-AA0FCDA8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ECDF1-E62C-4DA8-F22E-501421FF5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9209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632BA43-81FC-34EA-EC8A-4D8F530428B1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Shielded Room Upgrade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0931590-AADC-260C-EDA2-2917318A5D75}"/>
              </a:ext>
            </a:extLst>
          </p:cNvPr>
          <p:cNvGraphicFramePr>
            <a:graphicFrameLocks noGrp="1"/>
          </p:cNvGraphicFramePr>
          <p:nvPr/>
        </p:nvGraphicFramePr>
        <p:xfrm>
          <a:off x="314037" y="4729312"/>
          <a:ext cx="457662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Absorbers to convert it in anechoic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40-80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Instrumentation for 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150kEUR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/y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94035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68F2E1A-D039-88DF-B634-72E13C1B6636}"/>
              </a:ext>
            </a:extLst>
          </p:cNvPr>
          <p:cNvSpPr txBox="1"/>
          <p:nvPr/>
        </p:nvSpPr>
        <p:spPr>
          <a:xfrm>
            <a:off x="6096000" y="920985"/>
            <a:ext cx="5781963" cy="5452106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en-GB" sz="2400" dirty="0"/>
              <a:t>Possible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Radiation and Conducted 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Immunity (RF, surge, burst, ESD)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Space electronics pre-qualification</a:t>
            </a:r>
          </a:p>
          <a:p>
            <a:endParaRPr lang="en-GB" sz="2400" dirty="0"/>
          </a:p>
          <a:p>
            <a:r>
              <a:rPr lang="en-GB" sz="2400" dirty="0"/>
              <a:t>Strategic value: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May serve to many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Faster, cheaper R&amp;D qualification of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Enhance competitiveness &amp; leadership in international consortia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Builds critical, highly-valued skills and provides training </a:t>
            </a:r>
            <a:r>
              <a:rPr lang="en-GB" sz="2000" dirty="0" err="1"/>
              <a:t>assests</a:t>
            </a:r>
            <a:r>
              <a:rPr lang="en-GB" sz="2000" dirty="0"/>
              <a:t> for IFAE scientific and technical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400" dirty="0"/>
              <a:t>This is one of the infrastructures that could be used by other companies.</a:t>
            </a:r>
          </a:p>
          <a:p>
            <a:endParaRPr lang="en-GB" sz="2400" dirty="0"/>
          </a:p>
          <a:p>
            <a:r>
              <a:rPr lang="en-GB" sz="2400" dirty="0"/>
              <a:t>Only issue is that is not inside a grey/clean room and might be a problems for some special space applications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0C2C0D-62AC-4185-33E1-CF1E24CBAD08}"/>
              </a:ext>
            </a:extLst>
          </p:cNvPr>
          <p:cNvSpPr/>
          <p:nvPr/>
        </p:nvSpPr>
        <p:spPr>
          <a:xfrm>
            <a:off x="242928" y="920985"/>
            <a:ext cx="1450110" cy="1039090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8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CC98-6F8F-D8B0-346D-079453A90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AF102-2B30-DB3F-BDC4-7C4EC00D2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2924D-BA47-4756-A59E-5B411A21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C29AF-B1EF-38A4-A74B-A59BA8CD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5A303-CC21-99DA-BDCF-7355A1D20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9209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AF25587-D310-1254-3603-72EBDF05CDB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Upgrade of Mechanical Workshop Machines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5DCA475-29D4-91CB-F406-309F03EC8560}"/>
              </a:ext>
            </a:extLst>
          </p:cNvPr>
          <p:cNvGraphicFramePr>
            <a:graphicFrameLocks noGrp="1"/>
          </p:cNvGraphicFramePr>
          <p:nvPr/>
        </p:nvGraphicFramePr>
        <p:xfrm>
          <a:off x="314037" y="4729312"/>
          <a:ext cx="457662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CNC Lathe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112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CNC VF-8/40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A95D892-95B5-4798-E847-01ADE5C1445B}"/>
              </a:ext>
            </a:extLst>
          </p:cNvPr>
          <p:cNvSpPr txBox="1"/>
          <p:nvPr/>
        </p:nvSpPr>
        <p:spPr>
          <a:xfrm>
            <a:off x="6096000" y="1007685"/>
            <a:ext cx="5781963" cy="5215165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en-GB" sz="2000" dirty="0"/>
              <a:t>Some of our CNCs are old and their repair is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Manual lathe with problems or </a:t>
            </a:r>
            <a:r>
              <a:rPr lang="en-GB" dirty="0" err="1"/>
              <a:t>repeteability</a:t>
            </a:r>
            <a:r>
              <a:rPr lang="en-GB" dirty="0"/>
              <a:t> and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Old CNC (bought for PAU second hand) does not machine to the required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some pieces even the HAAS machine bought for the </a:t>
            </a:r>
            <a:r>
              <a:rPr lang="en-GB" dirty="0" err="1"/>
              <a:t>minidrawers</a:t>
            </a:r>
            <a:r>
              <a:rPr lang="en-GB" dirty="0"/>
              <a:t> production is “small”</a:t>
            </a:r>
          </a:p>
          <a:p>
            <a:endParaRPr lang="en-GB" sz="2000" dirty="0"/>
          </a:p>
          <a:p>
            <a:r>
              <a:rPr lang="en-GB" sz="2000" dirty="0"/>
              <a:t>New equipment should allow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project opportunities (ET large pieces?, VIRGO baffles and structure currently at the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Control and foreseeable schedules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projects to external institutes (we had already to reject 2 good offers)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Any of these machines has served well to future projects.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old CNC and </a:t>
            </a:r>
            <a:r>
              <a:rPr lang="en-GB" dirty="0" err="1"/>
              <a:t>whte</a:t>
            </a:r>
            <a:r>
              <a:rPr lang="en-GB" dirty="0"/>
              <a:t> wire cutting was bought for PAU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dirty="0" err="1"/>
              <a:t>electroerosion</a:t>
            </a:r>
            <a:r>
              <a:rPr lang="en-GB" dirty="0"/>
              <a:t> machine for Euclid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HASS CNC for the </a:t>
            </a:r>
            <a:r>
              <a:rPr lang="en-GB" dirty="0" err="1"/>
              <a:t>minidrawers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C07A27-9159-F146-5685-BB30C6AF44EA}"/>
              </a:ext>
            </a:extLst>
          </p:cNvPr>
          <p:cNvSpPr/>
          <p:nvPr/>
        </p:nvSpPr>
        <p:spPr>
          <a:xfrm>
            <a:off x="2050473" y="1055834"/>
            <a:ext cx="1530927" cy="1039090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78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D6F9B-8014-4C34-1EA2-170244FF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3D94-7011-C2B4-EFEC-BFBB9590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13/06/2025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DEA9A-D4F3-72EF-77EF-E28F4625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Cristobal Padilla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BD243-E4DE-DF2F-7DB5-249BD83C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B50CA-E367-8A45-975F-6F052E43915C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EF534-9014-B12B-CEA0-9DB339FC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46" y="920985"/>
            <a:ext cx="5431491" cy="36174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6D3D16-72AD-6877-67B3-9B63C3866D84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93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3D metal printing machine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9789B91-98F3-A90F-93E3-F45F24C8F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503297"/>
              </p:ext>
            </p:extLst>
          </p:nvPr>
        </p:nvGraphicFramePr>
        <p:xfrm>
          <a:off x="314037" y="4729312"/>
          <a:ext cx="457662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091">
                  <a:extLst>
                    <a:ext uri="{9D8B030D-6E8A-4147-A177-3AD203B41FA5}">
                      <a16:colId xmlns:a16="http://schemas.microsoft.com/office/drawing/2014/main" val="3847737290"/>
                    </a:ext>
                  </a:extLst>
                </a:gridCol>
                <a:gridCol w="1614529">
                  <a:extLst>
                    <a:ext uri="{9D8B030D-6E8A-4147-A177-3AD203B41FA5}">
                      <a16:colId xmlns:a16="http://schemas.microsoft.com/office/drawing/2014/main" val="137735909"/>
                    </a:ext>
                  </a:extLst>
                </a:gridCol>
              </a:tblGrid>
              <a:tr h="342361">
                <a:tc>
                  <a:txBody>
                    <a:bodyPr/>
                    <a:lstStyle/>
                    <a:p>
                      <a:r>
                        <a:rPr lang="en-GB" dirty="0"/>
                        <a:t>Equipment/Personnel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Approx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1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3D printing 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500 </a:t>
                      </a:r>
                      <a:r>
                        <a:rPr lang="en-GB" dirty="0" err="1"/>
                        <a:t>kEUR</a:t>
                      </a:r>
                      <a:r>
                        <a:rPr lang="en-GB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9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Room and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0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3D prototype printing (</a:t>
                      </a:r>
                      <a:r>
                        <a:rPr lang="en-GB" dirty="0" err="1"/>
                        <a:t>plastic+metal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 </a:t>
                      </a:r>
                      <a:r>
                        <a:rPr lang="en-GB" dirty="0" err="1"/>
                        <a:t>kEUR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15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34D8E57-ACC8-158F-0044-E8883FAAB594}"/>
              </a:ext>
            </a:extLst>
          </p:cNvPr>
          <p:cNvSpPr txBox="1"/>
          <p:nvPr/>
        </p:nvSpPr>
        <p:spPr>
          <a:xfrm>
            <a:off x="6096000" y="1258280"/>
            <a:ext cx="5781963" cy="522686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GB" sz="2400" dirty="0"/>
              <a:t>A metal 3D printing machine needs a dedicated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Only possibility would be in the place where the “mechanical technicians” are?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Needs building a new room and another room on top?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A metal 3D printing machine will continue positioning our mechanical workshop as a “prototyping centre”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Allow geometries that ae impossible with normal CNCs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Lighter constructions with hollow but robust structures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A small machine can be in a “table” and can already be a small prototyping machine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783FA5-C381-B554-CF51-4CFEAED93140}"/>
              </a:ext>
            </a:extLst>
          </p:cNvPr>
          <p:cNvSpPr/>
          <p:nvPr/>
        </p:nvSpPr>
        <p:spPr>
          <a:xfrm>
            <a:off x="3643746" y="1510144"/>
            <a:ext cx="1246912" cy="712875"/>
          </a:xfrm>
          <a:prstGeom prst="ellipse">
            <a:avLst/>
          </a:prstGeom>
          <a:noFill/>
          <a:ln w="952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71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nfrastructure (GWs)"/>
          <p:cNvSpPr txBox="1">
            <a:spLocks noGrp="1"/>
          </p:cNvSpPr>
          <p:nvPr>
            <p:ph type="title"/>
          </p:nvPr>
        </p:nvSpPr>
        <p:spPr>
          <a:xfrm>
            <a:off x="142952" y="-3166"/>
            <a:ext cx="10985501" cy="716582"/>
          </a:xfrm>
          <a:prstGeom prst="rect">
            <a:avLst/>
          </a:prstGeom>
        </p:spPr>
        <p:txBody>
          <a:bodyPr/>
          <a:lstStyle/>
          <a:p>
            <a:r>
              <a:t>Infrastructure (GWs)</a:t>
            </a:r>
          </a:p>
        </p:txBody>
      </p:sp>
      <p:sp>
        <p:nvSpPr>
          <p:cNvPr id="152" name="Hardware in precise optics is all very expensive…."/>
          <p:cNvSpPr txBox="1">
            <a:spLocks noGrp="1"/>
          </p:cNvSpPr>
          <p:nvPr>
            <p:ph type="body" idx="21"/>
          </p:nvPr>
        </p:nvSpPr>
        <p:spPr>
          <a:xfrm>
            <a:off x="142952" y="663276"/>
            <a:ext cx="10985501" cy="4673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77500" lnSpcReduction="20000"/>
          </a:bodyPr>
          <a:lstStyle>
            <a:lvl1pPr>
              <a:defRPr sz="3700" i="1"/>
            </a:lvl1pPr>
          </a:lstStyle>
          <a:p>
            <a:r>
              <a:t>Hardware in precise optics is all very expensive….</a:t>
            </a:r>
          </a:p>
        </p:txBody>
      </p:sp>
      <p:sp>
        <p:nvSpPr>
          <p:cNvPr id="153" name="Possible hardware improvements  (just an inclusive list) — we cannot aim for all…"/>
          <p:cNvSpPr txBox="1">
            <a:spLocks noGrp="1"/>
          </p:cNvSpPr>
          <p:nvPr>
            <p:ph type="body" idx="1"/>
          </p:nvPr>
        </p:nvSpPr>
        <p:spPr>
          <a:xfrm>
            <a:off x="142952" y="1097433"/>
            <a:ext cx="11976359" cy="558935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24968" indent="-124968" defTabSz="499859">
              <a:spcBef>
                <a:spcPts val="900"/>
              </a:spcBef>
              <a:defRPr sz="1968"/>
            </a:pPr>
            <a:r>
              <a:rPr dirty="0"/>
              <a:t>Possible hardware improvements  (just an inclusive list) — we cannot aim for all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Upgraded existing optical setups [50k€ - 80k€] — some overlap with items  below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Better and more stable lasers, calibrated photosensors, filters, optical tables, collimators, </a:t>
            </a:r>
            <a:r>
              <a:rPr dirty="0" err="1"/>
              <a:t>etc</a:t>
            </a:r>
            <a:r>
              <a:rPr dirty="0"/>
              <a:t>…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Dedicated setups for BRDF , BSDF and TIS measurements  - IR </a:t>
            </a:r>
            <a:r>
              <a:rPr dirty="0" err="1"/>
              <a:t>Scatterometer</a:t>
            </a:r>
            <a:r>
              <a:rPr dirty="0"/>
              <a:t> Setup  [200k€ - 250k€]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Nothing good enough is now in IFAE — we rely on measurements in Madrid, EGO and Padua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Caltech setup (great angular precision and robotic/automatic) - serves industries as well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Might be of interest for other centers and industries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UHV setup including RGA capacities  [150k€ - 200k€]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Totally new capacity —  we now rely on voluntary work done at CERN and EGO 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Might be of interest for other centers and industries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Complementary to the TVAC  but with higher vacuum requirements — 10^-9 — 10^-11 mbar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Optical table 1m x 3 m with  a FP resonating cavity under UHV [150k€ - 200k€]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A capacity to understand whether our detector devices affect the performance of cavities in LVK/ET 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In combination with the UHV setup  allow us to carry out a full </a:t>
            </a:r>
            <a:r>
              <a:rPr dirty="0" err="1"/>
              <a:t>characterisation</a:t>
            </a:r>
            <a:r>
              <a:rPr dirty="0"/>
              <a:t> in house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Used at LMA to </a:t>
            </a:r>
            <a:r>
              <a:rPr dirty="0" err="1"/>
              <a:t>characterise</a:t>
            </a:r>
            <a:r>
              <a:rPr dirty="0"/>
              <a:t> the performance of new mirrors, coatings, etc.. 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Might be of great interest for other centers and industries</a:t>
            </a:r>
          </a:p>
          <a:p>
            <a:pPr marL="249936" lvl="1" indent="-124968" defTabSz="499859">
              <a:spcBef>
                <a:spcPts val="900"/>
              </a:spcBef>
              <a:defRPr sz="1968" b="1"/>
            </a:pPr>
            <a:r>
              <a:rPr dirty="0"/>
              <a:t>3-axes Magnetometers to fully </a:t>
            </a:r>
            <a:r>
              <a:rPr dirty="0" err="1"/>
              <a:t>characterise</a:t>
            </a:r>
            <a:r>
              <a:rPr dirty="0"/>
              <a:t> the EM emissions of instrumentation [20k€ - 30K€]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Instrumental to determine our instrumentation does not inject noise to LVK/ET</a:t>
            </a:r>
          </a:p>
          <a:p>
            <a:pPr marL="374904" lvl="2" indent="-124968" defTabSz="499859">
              <a:spcBef>
                <a:spcPts val="900"/>
              </a:spcBef>
              <a:defRPr sz="1968"/>
            </a:pPr>
            <a:r>
              <a:rPr dirty="0"/>
              <a:t>Might be also of global interest for other groups </a:t>
            </a:r>
          </a:p>
          <a:p>
            <a:pPr marL="124968" indent="-124968" defTabSz="499859">
              <a:spcBef>
                <a:spcPts val="900"/>
              </a:spcBef>
              <a:defRPr sz="1968" b="1"/>
            </a:pPr>
            <a:r>
              <a:rPr dirty="0"/>
              <a:t>Technical personnel. — mandatory — 300k€ </a:t>
            </a:r>
          </a:p>
          <a:p>
            <a:pPr marL="249936" lvl="1" indent="-124968" defTabSz="499859">
              <a:spcBef>
                <a:spcPts val="900"/>
              </a:spcBef>
              <a:defRPr sz="1968"/>
            </a:pPr>
            <a:r>
              <a:rPr dirty="0"/>
              <a:t>Support for vacuum tests 1FTE</a:t>
            </a:r>
          </a:p>
          <a:p>
            <a:pPr marL="249936" lvl="1" indent="-124968" defTabSz="499859">
              <a:spcBef>
                <a:spcPts val="900"/>
              </a:spcBef>
              <a:defRPr sz="1968"/>
            </a:pPr>
            <a:r>
              <a:rPr dirty="0"/>
              <a:t>Support for optical  setups 1FTE</a:t>
            </a:r>
          </a:p>
        </p:txBody>
      </p:sp>
      <p:pic>
        <p:nvPicPr>
          <p:cNvPr id="154" name="20240122_103447 (1).jpg" descr="20240122_10344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298" y="4733046"/>
            <a:ext cx="2519547" cy="188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SC_0078_1.JPG" descr="DSC_0078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846" y="2698808"/>
            <a:ext cx="3359395" cy="1889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20240215_103231.jpg" descr="20240215_1032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148" y="268346"/>
            <a:ext cx="3047846" cy="2285884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Caltech"/>
          <p:cNvSpPr txBox="1"/>
          <p:nvPr/>
        </p:nvSpPr>
        <p:spPr>
          <a:xfrm>
            <a:off x="9364238" y="383473"/>
            <a:ext cx="407163" cy="1897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900"/>
              <a:t>Caltech</a:t>
            </a:r>
          </a:p>
        </p:txBody>
      </p:sp>
      <p:sp>
        <p:nvSpPr>
          <p:cNvPr id="158" name="EGO"/>
          <p:cNvSpPr txBox="1"/>
          <p:nvPr/>
        </p:nvSpPr>
        <p:spPr>
          <a:xfrm>
            <a:off x="9953678" y="2836958"/>
            <a:ext cx="259686" cy="1897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900"/>
              <a:t>EGO</a:t>
            </a:r>
          </a:p>
        </p:txBody>
      </p:sp>
      <p:sp>
        <p:nvSpPr>
          <p:cNvPr id="159" name="LMA-Lyon"/>
          <p:cNvSpPr txBox="1"/>
          <p:nvPr/>
        </p:nvSpPr>
        <p:spPr>
          <a:xfrm>
            <a:off x="10048555" y="4836071"/>
            <a:ext cx="533800" cy="1897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900"/>
              <a:t>LMA-Lyon</a:t>
            </a:r>
          </a:p>
        </p:txBody>
      </p:sp>
      <p:pic>
        <p:nvPicPr>
          <p:cNvPr id="160" name="Mag-13MS100.jpg" descr="Mag-13MS1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702" y="5457760"/>
            <a:ext cx="1471452" cy="14714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B134A0-8651-970B-154A-6E78F3795013}"/>
              </a:ext>
            </a:extLst>
          </p:cNvPr>
          <p:cNvSpPr/>
          <p:nvPr/>
        </p:nvSpPr>
        <p:spPr>
          <a:xfrm>
            <a:off x="142951" y="4931229"/>
            <a:ext cx="6834791" cy="716582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109036</TotalTime>
  <Words>1613</Words>
  <Application>Microsoft Macintosh PowerPoint</Application>
  <PresentationFormat>Widescreen</PresentationFormat>
  <Paragraphs>340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Infrastructure (GWs)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cristobal.padilla cristobal.padilla</dc:creator>
  <cp:lastModifiedBy>cristobal.padilla cristobal.padilla</cp:lastModifiedBy>
  <cp:revision>341</cp:revision>
  <cp:lastPrinted>2021-12-02T12:41:36Z</cp:lastPrinted>
  <dcterms:created xsi:type="dcterms:W3CDTF">2019-09-27T15:28:44Z</dcterms:created>
  <dcterms:modified xsi:type="dcterms:W3CDTF">2025-06-13T10:25:50Z</dcterms:modified>
</cp:coreProperties>
</file>