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78" r:id="rId2"/>
    <p:sldId id="387" r:id="rId3"/>
    <p:sldId id="384" r:id="rId4"/>
    <p:sldId id="388" r:id="rId5"/>
    <p:sldId id="389" r:id="rId6"/>
    <p:sldId id="390" r:id="rId7"/>
    <p:sldId id="391" r:id="rId8"/>
    <p:sldId id="392" r:id="rId9"/>
    <p:sldId id="393" r:id="rId10"/>
    <p:sldId id="401" r:id="rId11"/>
    <p:sldId id="403" r:id="rId12"/>
    <p:sldId id="402" r:id="rId13"/>
    <p:sldId id="404" r:id="rId14"/>
    <p:sldId id="405" r:id="rId15"/>
    <p:sldId id="406" r:id="rId16"/>
    <p:sldId id="394" r:id="rId17"/>
    <p:sldId id="409" r:id="rId18"/>
    <p:sldId id="398" r:id="rId19"/>
    <p:sldId id="397" r:id="rId20"/>
    <p:sldId id="410" r:id="rId21"/>
    <p:sldId id="411" r:id="rId22"/>
    <p:sldId id="412" r:id="rId23"/>
    <p:sldId id="415" r:id="rId24"/>
    <p:sldId id="413" r:id="rId25"/>
    <p:sldId id="414" r:id="rId26"/>
    <p:sldId id="416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78E2F"/>
    <a:srgbClr val="7B8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0" autoAdjust="0"/>
    <p:restoredTop sz="93873" autoAdjust="0"/>
  </p:normalViewPr>
  <p:slideViewPr>
    <p:cSldViewPr snapToGrid="0" snapToObjects="1">
      <p:cViewPr varScale="1">
        <p:scale>
          <a:sx n="88" d="100"/>
          <a:sy n="88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D8CD8-00E1-3C40-8EB3-69AEB6E7D2B7}" type="datetimeFigureOut">
              <a:rPr lang="fr-FR" smtClean="0"/>
              <a:t>14/09/16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2B85A-3394-3B45-B728-86B3BA2C91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879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AF23A-92F3-8247-894C-126DD7050A16}" type="datetimeFigureOut">
              <a:rPr lang="fr-FR" smtClean="0"/>
              <a:t>14/09/16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F642A-E93E-2642-8328-57CFD278A6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748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F642A-E93E-2642-8328-57CFD278A66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80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----- Notes de la réunion (20/09/13 11:58) -----</a:t>
            </a:r>
          </a:p>
          <a:p>
            <a:r>
              <a:rPr lang="fr-FR"/>
              <a:t>* ajouter les dimensions d'atlas</a:t>
            </a:r>
          </a:p>
          <a:p>
            <a:r>
              <a:rPr lang="fr-FR"/>
              <a:t>* virgule après généraliste</a:t>
            </a:r>
          </a:p>
          <a:p>
            <a:r>
              <a:rPr lang="fr-FR"/>
              <a:t>* angle au faisceau … merdique</a:t>
            </a:r>
          </a:p>
          <a:p>
            <a:r>
              <a:rPr lang="fr-FR"/>
              <a:t>* système coordonnée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24E4-A31E-7945-B862-BFF629F2EAC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50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23F1-DA55-B842-ACAB-A564B317F16E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-534737" y="-120316"/>
            <a:ext cx="10039684" cy="775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7687" y="118466"/>
            <a:ext cx="2089233" cy="11717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7247" y="362240"/>
            <a:ext cx="2227189" cy="746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E22D-E2A8-F344-9890-A1DA261CAD9E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6AB-3279-B148-9CA3-D8D575F2577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38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66BF-A766-1244-AED9-AA3AB0401174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DB3B-A963-AC41-B3D5-F67CFC6E990C}" type="datetime1">
              <a:rPr lang="fr-FR" smtClean="0"/>
              <a:t>14/09/16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4A04-B9AF-534A-9EF6-A50B3BF5E5CA}" type="datetime1">
              <a:rPr lang="fr-FR" smtClean="0"/>
              <a:t>14/09/16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FFBA-7263-E545-B58F-10C16719EBAC}" type="datetime1">
              <a:rPr lang="fr-FR" smtClean="0"/>
              <a:t>14/09/16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9A496-A8BC-194E-A22B-5652030429F6}" type="datetime1">
              <a:rPr lang="fr-FR" smtClean="0"/>
              <a:t>14/09/16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A8B9-5D85-AC4F-ADDB-CF0F6C4EF6BA}" type="datetime1">
              <a:rPr lang="fr-FR" smtClean="0"/>
              <a:t>14/09/16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9839-4FBD-0A49-95EA-25FDA7830540}" type="datetime1">
              <a:rPr lang="fr-FR" smtClean="0"/>
              <a:t>14/09/16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DC8DE1E-EF82-4841-B025-9945F275AB50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Ht+X/4tops analysis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lvalery@cern.ch" TargetMode="Externa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Search for NEW PHYSICS IN ATLAS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r>
              <a:rPr lang="is-IS" dirty="0" smtClean="0"/>
              <a:t>… or how </a:t>
            </a:r>
            <a:r>
              <a:rPr lang="is-IS" smtClean="0"/>
              <a:t>to </a:t>
            </a:r>
            <a:r>
              <a:rPr lang="is-IS" smtClean="0"/>
              <a:t>look </a:t>
            </a:r>
            <a:r>
              <a:rPr lang="is-IS" dirty="0" smtClean="0"/>
              <a:t>for a </a:t>
            </a:r>
            <a:r>
              <a:rPr lang="is-IS" b="1" dirty="0" smtClean="0"/>
              <a:t>possible</a:t>
            </a:r>
            <a:r>
              <a:rPr lang="is-IS" dirty="0" smtClean="0"/>
              <a:t> needle in a </a:t>
            </a:r>
            <a:r>
              <a:rPr lang="is-IS" b="1" dirty="0" smtClean="0"/>
              <a:t>real</a:t>
            </a:r>
            <a:r>
              <a:rPr lang="is-IS" dirty="0" smtClean="0"/>
              <a:t> haystack ...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21EA-098C-F94E-9EB7-3740EF7590B2}" type="datetime1">
              <a:rPr lang="fr-FR" smtClean="0"/>
              <a:t>14/09/16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</a:t>
            </a:fld>
            <a:endParaRPr lang="fr-FR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5236025" y="5808718"/>
            <a:ext cx="4004194" cy="936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IFAE                  </a:t>
            </a:r>
            <a:r>
              <a:rPr lang="fr-FR" sz="20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seminar</a:t>
            </a:r>
            <a:endParaRPr lang="fr-FR" sz="20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fr-FR" sz="12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14</a:t>
            </a:r>
            <a:r>
              <a:rPr lang="fr-FR" sz="1200" b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fr-FR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2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September</a:t>
            </a:r>
            <a:r>
              <a:rPr lang="fr-FR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2016</a:t>
            </a:r>
            <a:endParaRPr lang="fr-FR" sz="12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5799" y="5932649"/>
            <a:ext cx="412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Loïc Valéry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(ATLAS @ IFAE)</a:t>
            </a: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lvalery@cern.ch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266" y="5671256"/>
            <a:ext cx="1101509" cy="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4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10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445" y="347472"/>
            <a:ext cx="10416845" cy="6510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23" y="522111"/>
            <a:ext cx="8390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Haystack: ~yellow-</a:t>
            </a:r>
            <a:r>
              <a:rPr lang="en-US" sz="2800" b="1" dirty="0" err="1" smtClean="0">
                <a:solidFill>
                  <a:schemeClr val="bg1"/>
                </a:solidFill>
              </a:rPr>
              <a:t>ish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Needle: ~silver-</a:t>
            </a:r>
            <a:r>
              <a:rPr lang="en-US" sz="2800" b="1" dirty="0" err="1" smtClean="0">
                <a:solidFill>
                  <a:schemeClr val="bg1"/>
                </a:solidFill>
              </a:rPr>
              <a:t>ish</a:t>
            </a:r>
            <a:r>
              <a:rPr lang="en-US" sz="2800" b="1" dirty="0" smtClean="0">
                <a:solidFill>
                  <a:schemeClr val="bg1"/>
                </a:solidFill>
              </a:rPr>
              <a:t> (or absent)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9778" y="1930789"/>
            <a:ext cx="605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Not so close to the answer yet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9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Counting experiment (I)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11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199" y="1257300"/>
            <a:ext cx="8856133" cy="3187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Principle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Very tight selection </a:t>
            </a:r>
            <a:r>
              <a:rPr lang="en-US" dirty="0" smtClean="0"/>
              <a:t>on kinematic variables 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eff</a:t>
            </a:r>
            <a:r>
              <a:rPr lang="en-US" dirty="0" smtClean="0"/>
              <a:t>, objects’ momenta, </a:t>
            </a:r>
            <a:r>
              <a:rPr lang="is-IS" dirty="0" smtClean="0"/>
              <a:t>…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Left with O(1) background event expected in signal regions (no shape)</a:t>
            </a:r>
          </a:p>
          <a:p>
            <a:pPr lvl="1"/>
            <a:r>
              <a:rPr lang="en-US" dirty="0" smtClean="0"/>
              <a:t>Then </a:t>
            </a:r>
            <a:r>
              <a:rPr lang="en-US" b="1" dirty="0" smtClean="0">
                <a:solidFill>
                  <a:srgbClr val="FF0000"/>
                </a:solidFill>
              </a:rPr>
              <a:t>count</a:t>
            </a:r>
            <a:r>
              <a:rPr lang="en-US" b="1" dirty="0" smtClean="0"/>
              <a:t> </a:t>
            </a:r>
            <a:r>
              <a:rPr lang="en-US" dirty="0" smtClean="0"/>
              <a:t>number</a:t>
            </a:r>
            <a:r>
              <a:rPr lang="en-US" b="1" dirty="0" smtClean="0"/>
              <a:t> </a:t>
            </a:r>
            <a:r>
              <a:rPr lang="en-US" dirty="0" smtClean="0"/>
              <a:t>of background events and </a:t>
            </a:r>
            <a:r>
              <a:rPr lang="en-US" b="1" dirty="0" smtClean="0">
                <a:solidFill>
                  <a:srgbClr val="FF0000"/>
                </a:solidFill>
              </a:rPr>
              <a:t>compare with data</a:t>
            </a:r>
          </a:p>
          <a:p>
            <a:pPr marL="0" indent="0">
              <a:buNone/>
            </a:pPr>
            <a:endParaRPr lang="en-US" sz="300" dirty="0" smtClean="0"/>
          </a:p>
          <a:p>
            <a:pPr marL="0" indent="0">
              <a:buNone/>
            </a:pPr>
            <a:endParaRPr lang="en-US" sz="300" dirty="0"/>
          </a:p>
          <a:p>
            <a:r>
              <a:rPr lang="en-US" b="1" dirty="0" smtClean="0"/>
              <a:t>Background estimation</a:t>
            </a:r>
          </a:p>
          <a:p>
            <a:pPr lvl="1"/>
            <a:r>
              <a:rPr lang="en-US" b="1" dirty="0" smtClean="0"/>
              <a:t>Control regions </a:t>
            </a:r>
            <a:r>
              <a:rPr lang="en-US" dirty="0" smtClean="0"/>
              <a:t>(CR) </a:t>
            </a:r>
            <a:r>
              <a:rPr lang="en-US" dirty="0" smtClean="0">
                <a:sym typeface="Wingdings"/>
              </a:rPr>
              <a:t> to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normalize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 + jets background</a:t>
            </a:r>
            <a:endParaRPr lang="en-US" dirty="0" smtClean="0"/>
          </a:p>
          <a:p>
            <a:pPr lvl="2"/>
            <a:r>
              <a:rPr lang="en-US" dirty="0" smtClean="0"/>
              <a:t>similar background composition/kinematics as in signal regions (SR)</a:t>
            </a:r>
          </a:p>
          <a:p>
            <a:pPr lvl="3"/>
            <a:r>
              <a:rPr lang="en-US" sz="1600" dirty="0"/>
              <a:t>i</a:t>
            </a:r>
            <a:r>
              <a:rPr lang="en-US" sz="1600" dirty="0" smtClean="0"/>
              <a:t>n particular, </a:t>
            </a:r>
            <a:r>
              <a:rPr lang="en-US" sz="1600" b="1" dirty="0" smtClean="0">
                <a:solidFill>
                  <a:srgbClr val="008000"/>
                </a:solidFill>
              </a:rPr>
              <a:t>same N(b-jets)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mall signal contamination (&lt;5%)</a:t>
            </a:r>
          </a:p>
          <a:p>
            <a:pPr lvl="2"/>
            <a:r>
              <a:rPr lang="en-US" dirty="0" err="1" smtClean="0"/>
              <a:t>tt</a:t>
            </a:r>
            <a:r>
              <a:rPr lang="en-US" dirty="0" smtClean="0"/>
              <a:t> + jets background scaled until </a:t>
            </a:r>
            <a:r>
              <a:rPr lang="en-US" b="1" dirty="0" smtClean="0"/>
              <a:t>prediction = data </a:t>
            </a:r>
            <a:r>
              <a:rPr lang="en-US" dirty="0" smtClean="0"/>
              <a:t>in the CR (1 equation + 1 unknown)</a:t>
            </a:r>
          </a:p>
        </p:txBody>
      </p:sp>
      <p:sp>
        <p:nvSpPr>
          <p:cNvPr id="8" name="Content Placeholder 11"/>
          <p:cNvSpPr txBox="1">
            <a:spLocks/>
          </p:cNvSpPr>
          <p:nvPr/>
        </p:nvSpPr>
        <p:spPr>
          <a:xfrm>
            <a:off x="457200" y="4374441"/>
            <a:ext cx="8686800" cy="43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 smtClean="0"/>
              <a:t>Validation regions </a:t>
            </a:r>
            <a:r>
              <a:rPr lang="en-US" dirty="0" smtClean="0"/>
              <a:t>(VR) </a:t>
            </a:r>
            <a:r>
              <a:rPr lang="en-US" dirty="0" smtClean="0">
                <a:sym typeface="Wingdings"/>
              </a:rPr>
              <a:t> to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check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 + jets background</a:t>
            </a:r>
            <a:endParaRPr lang="en-US" dirty="0" smtClean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051776" y="2988754"/>
            <a:ext cx="9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93731" y="4453485"/>
            <a:ext cx="9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09510" y="4086600"/>
            <a:ext cx="9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711198" y="4910667"/>
            <a:ext cx="2370666" cy="177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CR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50620" y="5856111"/>
            <a:ext cx="1117600" cy="677332"/>
          </a:xfrm>
          <a:prstGeom prst="rect">
            <a:avLst/>
          </a:prstGeom>
          <a:solidFill>
            <a:srgbClr val="3366FF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919110" y="5389000"/>
            <a:ext cx="72000" cy="72000"/>
          </a:xfrm>
          <a:prstGeom prst="ellipse">
            <a:avLst/>
          </a:prstGeom>
          <a:solidFill>
            <a:schemeClr val="tx1">
              <a:alpha val="59000"/>
            </a:schemeClr>
          </a:solidFill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50620" y="5461000"/>
            <a:ext cx="1117600" cy="1072443"/>
          </a:xfrm>
          <a:prstGeom prst="rect">
            <a:avLst/>
          </a:prstGeom>
          <a:noFill/>
          <a:ln w="38100">
            <a:solidFill>
              <a:srgbClr val="3366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450620" y="5122333"/>
            <a:ext cx="0" cy="14111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50620" y="6533443"/>
            <a:ext cx="1343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19610" y="5019668"/>
            <a:ext cx="5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x α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251197" y="4907843"/>
            <a:ext cx="2370666" cy="1778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FF"/>
                </a:solidFill>
              </a:rPr>
              <a:t>VR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90619" y="6237111"/>
            <a:ext cx="1117600" cy="293508"/>
          </a:xfrm>
          <a:prstGeom prst="rect">
            <a:avLst/>
          </a:prstGeom>
          <a:solidFill>
            <a:srgbClr val="3366FF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473219" y="6081889"/>
            <a:ext cx="72000" cy="72000"/>
          </a:xfrm>
          <a:prstGeom prst="ellipse">
            <a:avLst/>
          </a:prstGeom>
          <a:solidFill>
            <a:schemeClr val="tx1">
              <a:alpha val="59000"/>
            </a:schemeClr>
          </a:solidFill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90619" y="6081889"/>
            <a:ext cx="1117600" cy="448730"/>
          </a:xfrm>
          <a:prstGeom prst="rect">
            <a:avLst/>
          </a:prstGeom>
          <a:noFill/>
          <a:ln w="38100">
            <a:solidFill>
              <a:srgbClr val="3366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990619" y="5119509"/>
            <a:ext cx="0" cy="14111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990619" y="6530619"/>
            <a:ext cx="1343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59609" y="5016844"/>
            <a:ext cx="5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x α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802488" y="4905019"/>
            <a:ext cx="2370666" cy="1778000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n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SR</a:t>
            </a:r>
          </a:p>
          <a:p>
            <a:endParaRPr lang="en-US" dirty="0">
              <a:ln>
                <a:solidFill>
                  <a:srgbClr val="660066"/>
                </a:solidFill>
              </a:ln>
              <a:solidFill>
                <a:srgbClr val="0000FF"/>
              </a:solidFill>
            </a:endParaRPr>
          </a:p>
          <a:p>
            <a:endParaRPr lang="en-US" dirty="0" smtClean="0">
              <a:ln>
                <a:solidFill>
                  <a:srgbClr val="660066"/>
                </a:solidFill>
              </a:ln>
              <a:solidFill>
                <a:srgbClr val="0000FF"/>
              </a:solidFill>
            </a:endParaRPr>
          </a:p>
          <a:p>
            <a:endParaRPr lang="en-US" dirty="0">
              <a:ln>
                <a:solidFill>
                  <a:srgbClr val="660066"/>
                </a:solidFill>
              </a:ln>
              <a:solidFill>
                <a:srgbClr val="0000FF"/>
              </a:solidFill>
            </a:endParaRPr>
          </a:p>
          <a:p>
            <a:endParaRPr lang="en-US" dirty="0">
              <a:ln>
                <a:solidFill>
                  <a:srgbClr val="660066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41910" y="6335889"/>
            <a:ext cx="1117600" cy="191906"/>
          </a:xfrm>
          <a:prstGeom prst="rect">
            <a:avLst/>
          </a:prstGeom>
          <a:solidFill>
            <a:srgbClr val="3366FF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541910" y="6237111"/>
            <a:ext cx="1117600" cy="290684"/>
          </a:xfrm>
          <a:prstGeom prst="rect">
            <a:avLst/>
          </a:prstGeom>
          <a:noFill/>
          <a:ln w="38100">
            <a:solidFill>
              <a:srgbClr val="3366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541910" y="5116685"/>
            <a:ext cx="0" cy="14111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541910" y="6527795"/>
            <a:ext cx="1343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10900" y="5014020"/>
            <a:ext cx="5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x α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2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20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2" grpId="0"/>
      <p:bldP spid="40" grpId="0" animBg="1"/>
      <p:bldP spid="41" grpId="0" animBg="1"/>
      <p:bldP spid="43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4660481"/>
            <a:ext cx="4241801" cy="2447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31637"/>
            <a:ext cx="4428298" cy="2555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Counting experiment (II)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12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26445"/>
            <a:ext cx="8108243" cy="479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Validation regions results</a:t>
            </a:r>
          </a:p>
        </p:txBody>
      </p:sp>
      <p:sp>
        <p:nvSpPr>
          <p:cNvPr id="8" name="Content Placeholder 11"/>
          <p:cNvSpPr txBox="1">
            <a:spLocks/>
          </p:cNvSpPr>
          <p:nvPr/>
        </p:nvSpPr>
        <p:spPr>
          <a:xfrm>
            <a:off x="4529667" y="1919111"/>
            <a:ext cx="4642556" cy="241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regions with ≥3/≥4 b-jets</a:t>
            </a:r>
          </a:p>
          <a:p>
            <a:pPr lvl="1"/>
            <a:r>
              <a:rPr lang="en-US" dirty="0" smtClean="0"/>
              <a:t>Before correction</a:t>
            </a:r>
          </a:p>
          <a:p>
            <a:pPr lvl="2"/>
            <a:r>
              <a:rPr lang="en-US" dirty="0" smtClean="0"/>
              <a:t>expect 25% - 50% excess in all channels</a:t>
            </a:r>
          </a:p>
          <a:p>
            <a:pPr lvl="1"/>
            <a:r>
              <a:rPr lang="en-US" dirty="0" smtClean="0"/>
              <a:t>After correction</a:t>
            </a:r>
          </a:p>
          <a:p>
            <a:pPr lvl="2"/>
            <a:r>
              <a:rPr lang="en-US" dirty="0" smtClean="0"/>
              <a:t>all validation regions are </a:t>
            </a:r>
            <a:r>
              <a:rPr lang="en-US" b="1" dirty="0" smtClean="0">
                <a:solidFill>
                  <a:srgbClr val="008000"/>
                </a:solidFill>
              </a:rPr>
              <a:t>very nice ! </a:t>
            </a:r>
          </a:p>
          <a:p>
            <a:pPr lvl="1"/>
            <a:r>
              <a:rPr lang="en-US" b="1" dirty="0" err="1">
                <a:solidFill>
                  <a:srgbClr val="008000"/>
                </a:solidFill>
              </a:rPr>
              <a:t>N</a:t>
            </a:r>
            <a:r>
              <a:rPr lang="en-US" b="1" dirty="0" err="1" smtClean="0">
                <a:solidFill>
                  <a:srgbClr val="008000"/>
                </a:solidFill>
              </a:rPr>
              <a:t>ormalisation</a:t>
            </a:r>
            <a:r>
              <a:rPr lang="en-US" b="1" dirty="0" smtClean="0">
                <a:solidFill>
                  <a:srgbClr val="008000"/>
                </a:solidFill>
              </a:rPr>
              <a:t> works well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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2" y="2611778"/>
            <a:ext cx="220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Validation regions</a:t>
            </a:r>
            <a:endParaRPr lang="en-US" b="1" i="1" dirty="0"/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457200" y="4337123"/>
            <a:ext cx="8108243" cy="479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Signal regions results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712" y="375694"/>
            <a:ext cx="1921511" cy="1581678"/>
          </a:xfrm>
          <a:prstGeom prst="rect">
            <a:avLst/>
          </a:prstGeom>
        </p:spPr>
      </p:pic>
      <p:sp>
        <p:nvSpPr>
          <p:cNvPr id="13" name="Content Placeholder 11"/>
          <p:cNvSpPr txBox="1">
            <a:spLocks/>
          </p:cNvSpPr>
          <p:nvPr/>
        </p:nvSpPr>
        <p:spPr>
          <a:xfrm>
            <a:off x="4572000" y="5080001"/>
            <a:ext cx="4642556" cy="1735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After</a:t>
            </a:r>
            <a:r>
              <a:rPr lang="en-US" dirty="0" smtClean="0"/>
              <a:t> background </a:t>
            </a:r>
            <a:r>
              <a:rPr lang="en-US" dirty="0" err="1" smtClean="0"/>
              <a:t>normalisation</a:t>
            </a:r>
            <a:endParaRPr lang="en-US" dirty="0" smtClean="0"/>
          </a:p>
          <a:p>
            <a:r>
              <a:rPr lang="en-US" dirty="0" smtClean="0"/>
              <a:t>Data in </a:t>
            </a:r>
            <a:r>
              <a:rPr lang="en-US" b="1" dirty="0" smtClean="0"/>
              <a:t>good agreement </a:t>
            </a:r>
            <a:r>
              <a:rPr lang="en-US" dirty="0" smtClean="0"/>
              <a:t>with background expectations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hint for SUSY yet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0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37" y="4244234"/>
            <a:ext cx="2290124" cy="2613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Shape analysis (I)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13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6"/>
            <a:ext cx="8686800" cy="3316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Principle</a:t>
            </a:r>
          </a:p>
          <a:p>
            <a:pPr lvl="1"/>
            <a:r>
              <a:rPr lang="en-US" dirty="0" smtClean="0"/>
              <a:t>Looser selection: </a:t>
            </a:r>
            <a:r>
              <a:rPr lang="en-US" b="1" dirty="0" smtClean="0">
                <a:solidFill>
                  <a:srgbClr val="008000"/>
                </a:solidFill>
              </a:rPr>
              <a:t>shape information available</a:t>
            </a:r>
          </a:p>
          <a:p>
            <a:pPr lvl="1"/>
            <a:r>
              <a:rPr lang="en-US" dirty="0" smtClean="0"/>
              <a:t>Backgrounds </a:t>
            </a:r>
            <a:r>
              <a:rPr lang="en-US" b="1" dirty="0" smtClean="0"/>
              <a:t>normalized</a:t>
            </a:r>
            <a:r>
              <a:rPr lang="en-US" dirty="0" smtClean="0"/>
              <a:t> in CRs as well, but </a:t>
            </a:r>
            <a:r>
              <a:rPr lang="en-US" b="1" dirty="0" smtClean="0"/>
              <a:t>shapes</a:t>
            </a:r>
            <a:r>
              <a:rPr lang="en-US" dirty="0" smtClean="0"/>
              <a:t> can be changed as well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endParaRPr lang="en-US" sz="500" dirty="0"/>
          </a:p>
          <a:p>
            <a:r>
              <a:rPr lang="en-US" b="1" dirty="0" smtClean="0"/>
              <a:t>Background estimation</a:t>
            </a:r>
          </a:p>
          <a:p>
            <a:pPr lvl="1"/>
            <a:r>
              <a:rPr lang="en-US" b="1" dirty="0" smtClean="0"/>
              <a:t>General idea</a:t>
            </a:r>
            <a:r>
              <a:rPr lang="en-US" dirty="0" smtClean="0"/>
              <a:t>: similar as for counting experiment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ut: </a:t>
            </a:r>
            <a:r>
              <a:rPr lang="en-US" b="1" dirty="0" smtClean="0">
                <a:solidFill>
                  <a:srgbClr val="008000"/>
                </a:solidFill>
              </a:rPr>
              <a:t>need to describe shape </a:t>
            </a:r>
            <a:r>
              <a:rPr lang="en-US" b="1" dirty="0" err="1" smtClean="0">
                <a:solidFill>
                  <a:srgbClr val="008000"/>
                </a:solidFill>
              </a:rPr>
              <a:t>distorsions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(systematic uncertainties)</a:t>
            </a:r>
          </a:p>
          <a:p>
            <a:pPr lvl="2"/>
            <a:r>
              <a:rPr lang="en-US" dirty="0" smtClean="0"/>
              <a:t>NB: also needed for counting experiment but effect is marginal</a:t>
            </a:r>
          </a:p>
          <a:p>
            <a:pPr lvl="1"/>
            <a:r>
              <a:rPr lang="en-US" dirty="0" smtClean="0"/>
              <a:t>Means that system has </a:t>
            </a:r>
            <a:r>
              <a:rPr lang="en-US" b="1" dirty="0" smtClean="0">
                <a:solidFill>
                  <a:srgbClr val="008000"/>
                </a:solidFill>
              </a:rPr>
              <a:t>more unknowns </a:t>
            </a:r>
            <a:r>
              <a:rPr lang="is-IS" dirty="0" smtClean="0"/>
              <a:t>… and </a:t>
            </a:r>
            <a:r>
              <a:rPr lang="is-IS" b="1" dirty="0" smtClean="0">
                <a:solidFill>
                  <a:srgbClr val="008000"/>
                </a:solidFill>
              </a:rPr>
              <a:t>more equations</a:t>
            </a:r>
          </a:p>
          <a:p>
            <a:pPr lvl="2"/>
            <a:r>
              <a:rPr lang="is-IS" sz="1800" b="1" dirty="0" smtClean="0">
                <a:solidFill>
                  <a:srgbClr val="FF6600"/>
                </a:solidFill>
              </a:rPr>
              <a:t>Multi-dimensional fit</a:t>
            </a:r>
            <a:endParaRPr lang="en-US" sz="1800" b="1" dirty="0" smtClean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248941"/>
            <a:ext cx="2285999" cy="2609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2221" y="5163445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Before fit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9728" y="516344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After fit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57200" y="4670777"/>
            <a:ext cx="8446911" cy="86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8000"/>
                </a:solidFill>
              </a:rPr>
              <a:t>And it works !!</a:t>
            </a:r>
            <a:endParaRPr lang="en-US" sz="18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4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Shape analysis (II)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14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6"/>
            <a:ext cx="8446911" cy="1255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Validation regions</a:t>
            </a:r>
          </a:p>
          <a:p>
            <a:pPr lvl="1"/>
            <a:r>
              <a:rPr lang="en-US" dirty="0" smtClean="0"/>
              <a:t>Test whether “corrected” background is correct in orthogonal regions</a:t>
            </a:r>
          </a:p>
          <a:p>
            <a:pPr lvl="1"/>
            <a:r>
              <a:rPr lang="en-US" dirty="0" smtClean="0"/>
              <a:t>Data / prediction agreement </a:t>
            </a:r>
            <a:r>
              <a:rPr lang="en-US" b="1" dirty="0" smtClean="0">
                <a:solidFill>
                  <a:srgbClr val="008000"/>
                </a:solidFill>
              </a:rPr>
              <a:t>VERY nice </a:t>
            </a:r>
            <a:r>
              <a:rPr lang="en-US" dirty="0" smtClean="0"/>
              <a:t>after correction !!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endParaRPr lang="en-US" sz="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7" y="3811270"/>
            <a:ext cx="2614802" cy="3046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689" y="3811270"/>
            <a:ext cx="2614802" cy="304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9309" y="3584271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Before fit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6148" y="358427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After fit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Content Placeholder 11"/>
          <p:cNvSpPr txBox="1">
            <a:spLocks/>
          </p:cNvSpPr>
          <p:nvPr/>
        </p:nvSpPr>
        <p:spPr>
          <a:xfrm>
            <a:off x="457200" y="2610555"/>
            <a:ext cx="8446911" cy="973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Signal regions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No significant excess observed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endParaRPr lang="en-US" sz="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78" y="3765780"/>
            <a:ext cx="2709333" cy="30922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20554" y="3259717"/>
            <a:ext cx="201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Most sensitive signal region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33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15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445" y="347472"/>
            <a:ext cx="10416845" cy="6510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9889" y="604346"/>
            <a:ext cx="938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Looking in the haystacks </a:t>
            </a:r>
            <a:r>
              <a:rPr lang="is-IS" sz="2400" b="1" dirty="0" smtClean="0">
                <a:solidFill>
                  <a:schemeClr val="bg1"/>
                </a:solidFill>
              </a:rPr>
              <a:t>… no evidence for needle </a:t>
            </a:r>
            <a:r>
              <a:rPr lang="is-IS" sz="2400" b="1" dirty="0" smtClean="0">
                <a:solidFill>
                  <a:schemeClr val="bg1"/>
                </a:solidFill>
                <a:sym typeface="Wingdings"/>
              </a:rPr>
              <a:t>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111" y="1448190"/>
            <a:ext cx="924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Could we have missed it ? How confident are we 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9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Hypothesis test – Limits (I)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16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How big should be an existing signal to be seen ?</a:t>
            </a:r>
          </a:p>
        </p:txBody>
      </p:sp>
      <p:pic>
        <p:nvPicPr>
          <p:cNvPr id="6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2" y="2472027"/>
            <a:ext cx="4163181" cy="2823306"/>
          </a:xfrm>
          <a:prstGeom prst="rect">
            <a:avLst/>
          </a:prstGeom>
        </p:spPr>
      </p:pic>
      <p:pic>
        <p:nvPicPr>
          <p:cNvPr id="7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76" y="2472027"/>
            <a:ext cx="4163182" cy="2823307"/>
          </a:xfrm>
          <a:prstGeom prst="rect">
            <a:avLst/>
          </a:prstGeom>
        </p:spPr>
      </p:pic>
      <p:sp>
        <p:nvSpPr>
          <p:cNvPr id="8" name="ZoneTexte 12"/>
          <p:cNvSpPr txBox="1"/>
          <p:nvPr/>
        </p:nvSpPr>
        <p:spPr>
          <a:xfrm>
            <a:off x="6791670" y="3459670"/>
            <a:ext cx="1395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Discovery</a:t>
            </a:r>
            <a:r>
              <a:rPr lang="fr-FR" sz="1600" b="1" dirty="0" smtClean="0"/>
              <a:t> </a:t>
            </a:r>
            <a:r>
              <a:rPr lang="fr-FR" sz="1600" b="1" dirty="0" smtClean="0">
                <a:sym typeface="Wingdings"/>
              </a:rPr>
              <a:t></a:t>
            </a:r>
            <a:endParaRPr lang="fr-FR" sz="1600" b="1" dirty="0"/>
          </a:p>
        </p:txBody>
      </p:sp>
      <p:pic>
        <p:nvPicPr>
          <p:cNvPr id="9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27" y="2472028"/>
            <a:ext cx="4163181" cy="2823306"/>
          </a:xfrm>
          <a:prstGeom prst="rect">
            <a:avLst/>
          </a:prstGeom>
        </p:spPr>
      </p:pic>
      <p:sp>
        <p:nvSpPr>
          <p:cNvPr id="10" name="ZoneTexte 14"/>
          <p:cNvSpPr txBox="1"/>
          <p:nvPr/>
        </p:nvSpPr>
        <p:spPr>
          <a:xfrm>
            <a:off x="6536893" y="3459670"/>
            <a:ext cx="1965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No new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</a:t>
            </a:r>
            <a:r>
              <a:rPr lang="fr-FR" sz="1600" b="1" dirty="0" smtClean="0">
                <a:sym typeface="Wingdings"/>
              </a:rPr>
              <a:t></a:t>
            </a:r>
            <a:endParaRPr lang="fr-FR" sz="1600" b="1" dirty="0"/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457200" y="1862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assume that our signal has a </a:t>
            </a:r>
            <a:r>
              <a:rPr lang="en-US" b="1" dirty="0" smtClean="0">
                <a:solidFill>
                  <a:srgbClr val="0000FF"/>
                </a:solidFill>
              </a:rPr>
              <a:t>large </a:t>
            </a:r>
            <a:r>
              <a:rPr lang="en-US" b="1" dirty="0" smtClean="0"/>
              <a:t>production rate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57200" y="5475111"/>
            <a:ext cx="8108243" cy="1213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If this signal existed </a:t>
            </a:r>
            <a:r>
              <a:rPr lang="is-IS" dirty="0" smtClean="0"/>
              <a:t>… we would have seen it !</a:t>
            </a:r>
          </a:p>
          <a:p>
            <a:pPr lvl="1"/>
            <a:r>
              <a:rPr lang="en-US" b="1" dirty="0" smtClean="0"/>
              <a:t>If we don’t see anything </a:t>
            </a:r>
            <a:r>
              <a:rPr lang="en-US" b="1" dirty="0" smtClean="0">
                <a:sym typeface="Wingdings"/>
              </a:rPr>
              <a:t> signal likely doesn’t exist</a:t>
            </a:r>
          </a:p>
          <a:p>
            <a:pPr lvl="2"/>
            <a:r>
              <a:rPr lang="en-US" dirty="0" smtClean="0">
                <a:sym typeface="Wingdings"/>
              </a:rPr>
              <a:t>This signal (at this rate) is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excluded</a:t>
            </a:r>
            <a:endParaRPr lang="en-US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9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Hypothesis test – Limits (II)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17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How big should be an existing signal to be seen ?</a:t>
            </a:r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457200" y="1862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assume that our signal has a </a:t>
            </a:r>
            <a:r>
              <a:rPr lang="en-US" b="1" dirty="0" smtClean="0">
                <a:solidFill>
                  <a:srgbClr val="008000"/>
                </a:solidFill>
              </a:rPr>
              <a:t>tiny</a:t>
            </a:r>
            <a:r>
              <a:rPr lang="en-US" b="1" dirty="0" smtClean="0"/>
              <a:t> production rate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57200" y="5475111"/>
            <a:ext cx="8108243" cy="1213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Even if this signal existed </a:t>
            </a:r>
            <a:r>
              <a:rPr lang="is-IS" dirty="0" smtClean="0"/>
              <a:t>… we couldn’t have seen it !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sym typeface="Wingdings"/>
              </a:rPr>
              <a:t>No sensitivity </a:t>
            </a:r>
            <a:r>
              <a:rPr lang="en-US" dirty="0" smtClean="0">
                <a:sym typeface="Wingdings"/>
              </a:rPr>
              <a:t>for </a:t>
            </a:r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his signal (at this rate)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2" y="2470646"/>
            <a:ext cx="4163182" cy="2823307"/>
          </a:xfrm>
          <a:prstGeom prst="rect">
            <a:avLst/>
          </a:prstGeom>
        </p:spPr>
      </p:pic>
      <p:pic>
        <p:nvPicPr>
          <p:cNvPr id="14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76" y="2470646"/>
            <a:ext cx="4163182" cy="2823307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6311892" y="3458289"/>
            <a:ext cx="1792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New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in !</a:t>
            </a:r>
            <a:endParaRPr lang="fr-FR" sz="1600" b="1" dirty="0"/>
          </a:p>
        </p:txBody>
      </p:sp>
      <p:pic>
        <p:nvPicPr>
          <p:cNvPr id="16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76" y="2470646"/>
            <a:ext cx="4163182" cy="2823307"/>
          </a:xfrm>
          <a:prstGeom prst="rect">
            <a:avLst/>
          </a:prstGeom>
        </p:spPr>
      </p:pic>
      <p:sp>
        <p:nvSpPr>
          <p:cNvPr id="17" name="ZoneTexte 14"/>
          <p:cNvSpPr txBox="1"/>
          <p:nvPr/>
        </p:nvSpPr>
        <p:spPr>
          <a:xfrm>
            <a:off x="6570405" y="3468058"/>
            <a:ext cx="173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No new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401126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Interpretations – VLQ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18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6059311" cy="86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95% CL excluded cross-section shown for </a:t>
            </a:r>
            <a:r>
              <a:rPr lang="en-US" b="1" dirty="0" smtClean="0">
                <a:solidFill>
                  <a:srgbClr val="008000"/>
                </a:solidFill>
              </a:rPr>
              <a:t>multiple interpretations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7189"/>
            <a:ext cx="2956749" cy="2867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188844"/>
            <a:ext cx="68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-</a:t>
            </a:r>
            <a:r>
              <a:rPr lang="en-US" dirty="0"/>
              <a:t> </a:t>
            </a:r>
            <a:r>
              <a:rPr lang="en-US" dirty="0" smtClean="0"/>
              <a:t>-</a:t>
            </a:r>
            <a:r>
              <a:rPr lang="en-US" dirty="0"/>
              <a:t> </a:t>
            </a:r>
            <a:r>
              <a:rPr lang="en-US" dirty="0" smtClean="0"/>
              <a:t>-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9949" y="5217067"/>
            <a:ext cx="33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Exclusion if data = background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41302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____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79949" y="5525910"/>
            <a:ext cx="24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Exclusion for real data</a:t>
            </a:r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2469445" y="3429000"/>
            <a:ext cx="183444" cy="578555"/>
          </a:xfrm>
          <a:prstGeom prst="up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flipH="1" flipV="1">
            <a:off x="2483556" y="4018844"/>
            <a:ext cx="152400" cy="41204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03793" y="3556000"/>
            <a:ext cx="121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Excluded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3793" y="4077732"/>
            <a:ext cx="163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excluded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387" y="1827721"/>
            <a:ext cx="4529613" cy="3902471"/>
          </a:xfrm>
          <a:prstGeom prst="rect">
            <a:avLst/>
          </a:prstGeom>
        </p:spPr>
      </p:pic>
      <p:sp>
        <p:nvSpPr>
          <p:cNvPr id="15" name="5-Point Star 14"/>
          <p:cNvSpPr/>
          <p:nvPr/>
        </p:nvSpPr>
        <p:spPr>
          <a:xfrm>
            <a:off x="4882444" y="1766508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4896555" y="2880413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234288" y="2922746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570610" y="2922746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7577667" y="4052827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6234288" y="4082241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4896555" y="4083433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377244" y="3162633"/>
            <a:ext cx="324556" cy="3087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67" y="392657"/>
            <a:ext cx="2455333" cy="1503459"/>
          </a:xfrm>
          <a:prstGeom prst="rect">
            <a:avLst/>
          </a:prstGeom>
        </p:spPr>
      </p:pic>
      <p:sp>
        <p:nvSpPr>
          <p:cNvPr id="25" name="Content Placeholder 11"/>
          <p:cNvSpPr txBox="1">
            <a:spLocks/>
          </p:cNvSpPr>
          <p:nvPr/>
        </p:nvSpPr>
        <p:spPr>
          <a:xfrm>
            <a:off x="457201" y="6053667"/>
            <a:ext cx="8229600" cy="76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Most sensitive VLT analysis @ 13 </a:t>
            </a:r>
            <a:r>
              <a:rPr lang="en-US" b="1" dirty="0" err="1" smtClean="0"/>
              <a:t>TeV</a:t>
            </a:r>
            <a:r>
              <a:rPr lang="en-US" b="1" dirty="0" smtClean="0"/>
              <a:t> </a:t>
            </a:r>
            <a:r>
              <a:rPr lang="is-IS" b="1" dirty="0" smtClean="0"/>
              <a:t>… as of today </a:t>
            </a:r>
          </a:p>
          <a:p>
            <a:pPr lvl="1"/>
            <a:r>
              <a:rPr lang="is-IS" dirty="0" smtClean="0"/>
              <a:t>[ATLAS-CONF-2016-013]</a:t>
            </a:r>
            <a:endParaRPr lang="en-US" dirty="0" smtClean="0"/>
          </a:p>
        </p:txBody>
      </p:sp>
      <p:sp>
        <p:nvSpPr>
          <p:cNvPr id="26" name="Oval 25"/>
          <p:cNvSpPr/>
          <p:nvPr/>
        </p:nvSpPr>
        <p:spPr>
          <a:xfrm>
            <a:off x="8043333" y="5441243"/>
            <a:ext cx="1100667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5400000">
            <a:off x="4188177" y="2129701"/>
            <a:ext cx="1100667" cy="369332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6123361">
            <a:off x="8454437" y="1432334"/>
            <a:ext cx="779595" cy="20442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5934112">
            <a:off x="8254062" y="1415402"/>
            <a:ext cx="779595" cy="204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103556" y="5235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2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Interpretations – SUSY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19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5097771"/>
            <a:ext cx="8229600" cy="1605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hint for any unexpected </a:t>
            </a:r>
            <a:r>
              <a:rPr lang="en-US" dirty="0" err="1"/>
              <a:t>behaviour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</a:t>
            </a:r>
            <a:endParaRPr lang="en-US" dirty="0"/>
          </a:p>
          <a:p>
            <a:r>
              <a:rPr lang="en-US" b="1" dirty="0"/>
              <a:t>Analysis simple </a:t>
            </a:r>
            <a:r>
              <a:rPr lang="en-US" dirty="0"/>
              <a:t>(counting), but optimized for </a:t>
            </a:r>
            <a:r>
              <a:rPr lang="en-US" b="1" dirty="0">
                <a:solidFill>
                  <a:srgbClr val="008000"/>
                </a:solidFill>
              </a:rPr>
              <a:t>high mass </a:t>
            </a:r>
            <a:r>
              <a:rPr lang="en-US" b="1" dirty="0" smtClean="0">
                <a:solidFill>
                  <a:srgbClr val="008000"/>
                </a:solidFill>
              </a:rPr>
              <a:t>scenarios</a:t>
            </a:r>
            <a:endParaRPr lang="en-US" b="1" dirty="0" smtClean="0"/>
          </a:p>
          <a:p>
            <a:r>
              <a:rPr lang="en-US" b="1" dirty="0" smtClean="0"/>
              <a:t>Most competitive </a:t>
            </a:r>
            <a:r>
              <a:rPr lang="en-US" dirty="0" smtClean="0"/>
              <a:t>result for this signal benchmark !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rxiv:1605.09318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69" y="1554172"/>
            <a:ext cx="5040308" cy="3423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10" y="2063883"/>
            <a:ext cx="2650209" cy="2113004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flipV="1">
            <a:off x="2620418" y="3254938"/>
            <a:ext cx="166511" cy="569711"/>
          </a:xfrm>
          <a:prstGeom prst="up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flipH="1">
            <a:off x="2634529" y="2803384"/>
            <a:ext cx="152400" cy="46284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0923" y="3932274"/>
            <a:ext cx="121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Excluded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8576" y="2379671"/>
            <a:ext cx="163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 excluded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7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445" y="347472"/>
            <a:ext cx="10416845" cy="6510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889" y="5051778"/>
            <a:ext cx="382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Things would be easier if only there were just one </a:t>
            </a:r>
            <a:r>
              <a:rPr lang="is-IS" sz="2800" b="1" dirty="0" smtClean="0">
                <a:solidFill>
                  <a:schemeClr val="bg1"/>
                </a:solidFill>
              </a:rPr>
              <a:t>…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 – Outlooks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20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241777"/>
            <a:ext cx="8229599" cy="5644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Searches for </a:t>
            </a:r>
            <a:r>
              <a:rPr lang="en-US" b="1" dirty="0" smtClean="0">
                <a:solidFill>
                  <a:srgbClr val="0000FF"/>
                </a:solidFill>
              </a:rPr>
              <a:t>top partners </a:t>
            </a:r>
            <a:r>
              <a:rPr lang="en-US" dirty="0" smtClean="0"/>
              <a:t>presented</a:t>
            </a:r>
            <a:endParaRPr lang="en-US" sz="500" dirty="0" smtClean="0"/>
          </a:p>
          <a:p>
            <a:pPr lvl="1"/>
            <a:r>
              <a:rPr lang="en-US" b="1" dirty="0" smtClean="0"/>
              <a:t>Very high-profile </a:t>
            </a:r>
            <a:r>
              <a:rPr lang="en-US" dirty="0" smtClean="0"/>
              <a:t>searches</a:t>
            </a:r>
          </a:p>
          <a:p>
            <a:pPr lvl="2"/>
            <a:r>
              <a:rPr lang="en-US" dirty="0" smtClean="0"/>
              <a:t>Crucial interest for early LHC Run 2</a:t>
            </a:r>
          </a:p>
          <a:p>
            <a:pPr lvl="1"/>
            <a:r>
              <a:rPr lang="en-US" dirty="0" smtClean="0"/>
              <a:t>Need specific </a:t>
            </a:r>
            <a:r>
              <a:rPr lang="en-US" b="1" dirty="0" smtClean="0"/>
              <a:t>background estimation </a:t>
            </a:r>
            <a:r>
              <a:rPr lang="en-US" dirty="0" smtClean="0"/>
              <a:t>techniques </a:t>
            </a:r>
          </a:p>
          <a:p>
            <a:pPr lvl="2"/>
            <a:r>
              <a:rPr lang="en-US" dirty="0" err="1" smtClean="0"/>
              <a:t>tt</a:t>
            </a:r>
            <a:r>
              <a:rPr lang="en-US" dirty="0" smtClean="0"/>
              <a:t> + jets </a:t>
            </a:r>
            <a:r>
              <a:rPr lang="en-US" dirty="0" err="1" smtClean="0"/>
              <a:t>normalisation</a:t>
            </a:r>
            <a:endParaRPr lang="en-US" dirty="0" smtClean="0"/>
          </a:p>
          <a:p>
            <a:pPr lvl="2"/>
            <a:r>
              <a:rPr lang="en-US" dirty="0" smtClean="0"/>
              <a:t>Shapes</a:t>
            </a:r>
          </a:p>
          <a:p>
            <a:pPr lvl="1"/>
            <a:r>
              <a:rPr lang="en-US" b="1" dirty="0" smtClean="0"/>
              <a:t>Hypothesis</a:t>
            </a:r>
            <a:r>
              <a:rPr lang="en-US" dirty="0" smtClean="0"/>
              <a:t> testing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dirty="0" smtClean="0"/>
              <a:t>But many </a:t>
            </a:r>
            <a:r>
              <a:rPr lang="en-US" b="1" dirty="0" smtClean="0">
                <a:solidFill>
                  <a:srgbClr val="0000FF"/>
                </a:solidFill>
              </a:rPr>
              <a:t>other techniques </a:t>
            </a:r>
            <a:r>
              <a:rPr lang="is-IS" dirty="0" smtClean="0"/>
              <a:t>…</a:t>
            </a:r>
            <a:endParaRPr lang="en-US" sz="500" dirty="0"/>
          </a:p>
          <a:p>
            <a:pPr lvl="1"/>
            <a:r>
              <a:rPr lang="en-US" dirty="0" smtClean="0"/>
              <a:t>Multivariate analyses, background data templates,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is-IS" dirty="0" smtClean="0"/>
              <a:t>… and </a:t>
            </a:r>
            <a:r>
              <a:rPr lang="is-IS" b="1" dirty="0" smtClean="0">
                <a:solidFill>
                  <a:srgbClr val="0000FF"/>
                </a:solidFill>
              </a:rPr>
              <a:t>improvements</a:t>
            </a:r>
            <a:r>
              <a:rPr lang="is-IS" dirty="0" smtClean="0">
                <a:solidFill>
                  <a:srgbClr val="0000FF"/>
                </a:solidFill>
              </a:rPr>
              <a:t> </a:t>
            </a:r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Addition of new channels to improve sensitivity</a:t>
            </a:r>
          </a:p>
          <a:p>
            <a:pPr lvl="1"/>
            <a:r>
              <a:rPr lang="is-IS" dirty="0" smtClean="0"/>
              <a:t>Choice of other discriminating variables </a:t>
            </a:r>
          </a:p>
          <a:p>
            <a:pPr marL="0" indent="0">
              <a:buNone/>
            </a:pPr>
            <a:endParaRPr lang="is-IS" sz="500" dirty="0"/>
          </a:p>
          <a:p>
            <a:r>
              <a:rPr lang="is-IS" dirty="0" smtClean="0"/>
              <a:t>So far, </a:t>
            </a:r>
            <a:r>
              <a:rPr lang="is-IS" b="1" dirty="0" smtClean="0">
                <a:solidFill>
                  <a:srgbClr val="FF0000"/>
                </a:solidFill>
              </a:rPr>
              <a:t>no discovery </a:t>
            </a:r>
            <a:r>
              <a:rPr lang="is-IS" b="1" dirty="0" smtClean="0">
                <a:solidFill>
                  <a:srgbClr val="FF0000"/>
                </a:solidFill>
                <a:sym typeface="Wingdings"/>
              </a:rPr>
              <a:t> </a:t>
            </a:r>
          </a:p>
          <a:p>
            <a:pPr lvl="1"/>
            <a:r>
              <a:rPr lang="is-IS" dirty="0" smtClean="0">
                <a:sym typeface="Wingdings"/>
              </a:rPr>
              <a:t>But </a:t>
            </a:r>
            <a:r>
              <a:rPr lang="en-US" dirty="0" smtClean="0">
                <a:sym typeface="Wingdings"/>
              </a:rPr>
              <a:t>don’t loose hope ! </a:t>
            </a:r>
          </a:p>
          <a:p>
            <a:pPr lvl="1"/>
            <a:r>
              <a:rPr lang="en-US" dirty="0" smtClean="0">
                <a:sym typeface="Wingdings"/>
              </a:rPr>
              <a:t>Still many improvements to do and new signatures to explore </a:t>
            </a:r>
          </a:p>
          <a:p>
            <a:pPr lvl="1"/>
            <a:r>
              <a:rPr lang="en-US" dirty="0" smtClean="0">
                <a:sym typeface="Wingdings"/>
              </a:rPr>
              <a:t>Stay tuned !</a:t>
            </a:r>
            <a:endParaRPr lang="en-US" dirty="0" smtClean="0"/>
          </a:p>
          <a:p>
            <a:pPr lvl="1"/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26131" y="2619048"/>
            <a:ext cx="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35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3545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And now, pizza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1" y="2825189"/>
            <a:ext cx="5602108" cy="37534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573055"/>
            <a:ext cx="8229600" cy="1230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i="1" dirty="0" smtClean="0"/>
              <a:t>Thank you !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202549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77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25" y="3264950"/>
            <a:ext cx="6354547" cy="3593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b="1" dirty="0" smtClean="0"/>
              <a:t>A</a:t>
            </a:r>
            <a:r>
              <a:rPr lang="fr-FR" sz="3000" dirty="0" smtClean="0"/>
              <a:t> </a:t>
            </a:r>
            <a:r>
              <a:rPr lang="fr-FR" sz="3000" b="1" dirty="0" err="1" smtClean="0"/>
              <a:t>T</a:t>
            </a:r>
            <a:r>
              <a:rPr lang="fr-FR" sz="3000" dirty="0" err="1" smtClean="0"/>
              <a:t>oroidal</a:t>
            </a:r>
            <a:r>
              <a:rPr lang="fr-FR" sz="3000" dirty="0" smtClean="0"/>
              <a:t> </a:t>
            </a:r>
            <a:r>
              <a:rPr lang="fr-FR" sz="3000" b="1" dirty="0" smtClean="0"/>
              <a:t>L</a:t>
            </a:r>
            <a:r>
              <a:rPr lang="fr-FR" sz="3000" dirty="0" smtClean="0"/>
              <a:t>HC </a:t>
            </a:r>
            <a:r>
              <a:rPr lang="fr-FR" sz="3000" b="1" dirty="0" err="1" smtClean="0"/>
              <a:t>A</a:t>
            </a:r>
            <a:r>
              <a:rPr lang="fr-FR" sz="3000" dirty="0" err="1" smtClean="0"/>
              <a:t>pparatu</a:t>
            </a:r>
            <a:r>
              <a:rPr lang="fr-FR" sz="3000" b="1" dirty="0" err="1" smtClean="0"/>
              <a:t>s</a:t>
            </a:r>
            <a:r>
              <a:rPr lang="fr-FR" sz="3000" b="1" dirty="0" smtClean="0"/>
              <a:t> : ATLAS</a:t>
            </a:r>
            <a:endParaRPr lang="fr-FR" sz="30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6678"/>
            <a:ext cx="6039338" cy="461116"/>
          </a:xfrm>
        </p:spPr>
        <p:txBody>
          <a:bodyPr>
            <a:normAutofit/>
          </a:bodyPr>
          <a:lstStyle/>
          <a:p>
            <a:r>
              <a:rPr lang="fr-FR" sz="2000" b="1" dirty="0" err="1" smtClean="0"/>
              <a:t>Generalist</a:t>
            </a:r>
            <a:r>
              <a:rPr lang="fr-FR" sz="2000" b="1" dirty="0" smtClean="0"/>
              <a:t> detector: </a:t>
            </a:r>
            <a:r>
              <a:rPr lang="fr-FR" sz="2000" dirty="0" smtClean="0"/>
              <a:t>~4π sr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Séminaire deuxième année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Recherche de Nouvelle Physique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594" y="3343047"/>
            <a:ext cx="6396478" cy="335175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25" y="3343047"/>
            <a:ext cx="6381398" cy="33438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692" y="3321048"/>
            <a:ext cx="6423380" cy="336585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594" y="3321048"/>
            <a:ext cx="6393378" cy="33501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25" y="3192270"/>
            <a:ext cx="6384498" cy="3593050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457200" y="1999516"/>
            <a:ext cx="6039338" cy="461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Multiple </a:t>
            </a:r>
            <a:r>
              <a:rPr lang="fr-FR" sz="2000" dirty="0" err="1" smtClean="0"/>
              <a:t>sub</a:t>
            </a:r>
            <a:r>
              <a:rPr lang="fr-FR" sz="2000" dirty="0" smtClean="0"/>
              <a:t>-detectors</a:t>
            </a:r>
          </a:p>
        </p:txBody>
      </p:sp>
      <p:sp>
        <p:nvSpPr>
          <p:cNvPr id="18" name="Ellipse 17"/>
          <p:cNvSpPr/>
          <p:nvPr/>
        </p:nvSpPr>
        <p:spPr>
          <a:xfrm rot="254744">
            <a:off x="4835768" y="4343633"/>
            <a:ext cx="2129693" cy="12993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457200" y="2445004"/>
            <a:ext cx="6039338" cy="461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Transverse plan: </a:t>
            </a:r>
            <a:r>
              <a:rPr lang="fr-FR" sz="2000" dirty="0" err="1" smtClean="0"/>
              <a:t>perpendicular</a:t>
            </a:r>
            <a:r>
              <a:rPr lang="fr-FR" sz="2000" dirty="0" smtClean="0"/>
              <a:t> to </a:t>
            </a:r>
            <a:r>
              <a:rPr lang="fr-FR" sz="2000" dirty="0" err="1" smtClean="0"/>
              <a:t>beam</a:t>
            </a:r>
            <a:endParaRPr lang="fr-FR" sz="2000" dirty="0" smtClean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648692" y="3455428"/>
            <a:ext cx="0" cy="28733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20400" y="4646053"/>
            <a:ext cx="12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22 </a:t>
            </a:r>
            <a:r>
              <a:rPr lang="fr-FR" b="1" dirty="0" err="1" smtClean="0"/>
              <a:t>metres</a:t>
            </a:r>
            <a:endParaRPr lang="fr-FR" b="1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352800" y="3077238"/>
            <a:ext cx="5659438" cy="3632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857374" y="2900598"/>
            <a:ext cx="12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4</a:t>
            </a:r>
            <a:r>
              <a:rPr lang="fr-FR" b="1" dirty="0" smtClean="0"/>
              <a:t>5 </a:t>
            </a:r>
            <a:r>
              <a:rPr lang="fr-FR" b="1" dirty="0" err="1" smtClean="0"/>
              <a:t>metres</a:t>
            </a:r>
            <a:endParaRPr lang="fr-FR" b="1" dirty="0"/>
          </a:p>
        </p:txBody>
      </p:sp>
      <p:sp>
        <p:nvSpPr>
          <p:cNvPr id="39" name="Forme libre 38"/>
          <p:cNvSpPr/>
          <p:nvPr/>
        </p:nvSpPr>
        <p:spPr>
          <a:xfrm>
            <a:off x="5197231" y="3360615"/>
            <a:ext cx="1738923" cy="2968188"/>
          </a:xfrm>
          <a:custGeom>
            <a:avLst/>
            <a:gdLst>
              <a:gd name="connsiteX0" fmla="*/ 0 w 947616"/>
              <a:gd name="connsiteY0" fmla="*/ 1582616 h 1582616"/>
              <a:gd name="connsiteX1" fmla="*/ 947616 w 947616"/>
              <a:gd name="connsiteY1" fmla="*/ 1035539 h 1582616"/>
              <a:gd name="connsiteX2" fmla="*/ 937847 w 947616"/>
              <a:gd name="connsiteY2" fmla="*/ 0 h 1582616"/>
              <a:gd name="connsiteX3" fmla="*/ 0 w 947616"/>
              <a:gd name="connsiteY3" fmla="*/ 488462 h 1582616"/>
              <a:gd name="connsiteX4" fmla="*/ 0 w 947616"/>
              <a:gd name="connsiteY4" fmla="*/ 1582616 h 158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616" h="1582616">
                <a:moveTo>
                  <a:pt x="0" y="1582616"/>
                </a:moveTo>
                <a:lnTo>
                  <a:pt x="947616" y="1035539"/>
                </a:lnTo>
                <a:cubicBezTo>
                  <a:pt x="944360" y="690359"/>
                  <a:pt x="941103" y="345180"/>
                  <a:pt x="937847" y="0"/>
                </a:cubicBezTo>
                <a:lnTo>
                  <a:pt x="0" y="488462"/>
                </a:lnTo>
                <a:lnTo>
                  <a:pt x="0" y="1582616"/>
                </a:lnTo>
                <a:close/>
              </a:path>
            </a:pathLst>
          </a:custGeom>
          <a:solidFill>
            <a:srgbClr val="008000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Forme libre 48"/>
          <p:cNvSpPr/>
          <p:nvPr/>
        </p:nvSpPr>
        <p:spPr>
          <a:xfrm rot="3504611">
            <a:off x="6341963" y="4647412"/>
            <a:ext cx="579077" cy="144720"/>
          </a:xfrm>
          <a:custGeom>
            <a:avLst/>
            <a:gdLst>
              <a:gd name="connsiteX0" fmla="*/ 0 w 429846"/>
              <a:gd name="connsiteY0" fmla="*/ 26772 h 134234"/>
              <a:gd name="connsiteX1" fmla="*/ 283307 w 429846"/>
              <a:gd name="connsiteY1" fmla="*/ 7234 h 134234"/>
              <a:gd name="connsiteX2" fmla="*/ 429846 w 429846"/>
              <a:gd name="connsiteY2" fmla="*/ 134234 h 13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846" h="134234">
                <a:moveTo>
                  <a:pt x="0" y="26772"/>
                </a:moveTo>
                <a:cubicBezTo>
                  <a:pt x="105833" y="8048"/>
                  <a:pt x="211666" y="-10676"/>
                  <a:pt x="283307" y="7234"/>
                </a:cubicBezTo>
                <a:cubicBezTo>
                  <a:pt x="354948" y="25144"/>
                  <a:pt x="429846" y="134234"/>
                  <a:pt x="429846" y="13423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/>
          <p:cNvCxnSpPr/>
          <p:nvPr/>
        </p:nvCxnSpPr>
        <p:spPr>
          <a:xfrm flipV="1">
            <a:off x="5984631" y="3683000"/>
            <a:ext cx="1215292" cy="1283541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er 39"/>
          <p:cNvGrpSpPr/>
          <p:nvPr/>
        </p:nvGrpSpPr>
        <p:grpSpPr>
          <a:xfrm>
            <a:off x="5600577" y="3221085"/>
            <a:ext cx="3338269" cy="1966377"/>
            <a:chOff x="5600577" y="3221085"/>
            <a:chExt cx="3338269" cy="1966377"/>
          </a:xfrm>
        </p:grpSpPr>
        <p:cxnSp>
          <p:nvCxnSpPr>
            <p:cNvPr id="9" name="Connecteur droit avec flèche 8"/>
            <p:cNvCxnSpPr/>
            <p:nvPr/>
          </p:nvCxnSpPr>
          <p:spPr>
            <a:xfrm>
              <a:off x="5998308" y="4966540"/>
              <a:ext cx="2940538" cy="2209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V="1">
              <a:off x="5984631" y="3313740"/>
              <a:ext cx="0" cy="16723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5967049" y="4266580"/>
              <a:ext cx="1232874" cy="719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8040077" y="4767387"/>
              <a:ext cx="354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/>
                <a:t>z</a:t>
              </a:r>
              <a:endParaRPr lang="fr-FR" b="1" i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600577" y="3221085"/>
              <a:ext cx="36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/>
                <a:t>y</a:t>
              </a:r>
              <a:endParaRPr lang="fr-FR" b="1" i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967997" y="4321104"/>
              <a:ext cx="36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/>
                <a:t>x</a:t>
              </a:r>
              <a:endParaRPr lang="fr-FR" b="1" i="1" dirty="0"/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6521769" y="4157025"/>
            <a:ext cx="34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00FF"/>
                </a:solidFill>
              </a:rPr>
              <a:t>η</a:t>
            </a:r>
            <a:endParaRPr lang="fr-FR" sz="2000" b="1" dirty="0">
              <a:solidFill>
                <a:srgbClr val="0000FF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414" y="1286010"/>
            <a:ext cx="5910386" cy="47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2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 animBg="1"/>
      <p:bldP spid="19" grpId="0"/>
      <p:bldP spid="24" grpId="0"/>
      <p:bldP spid="26" grpId="0"/>
      <p:bldP spid="39" grpId="0" animBg="1"/>
      <p:bldP spid="39" grpId="1" animBg="1"/>
      <p:bldP spid="49" grpId="0" animBg="1"/>
      <p:bldP spid="49" grpId="1" animBg="1"/>
      <p:bldP spid="55" grpId="0"/>
      <p:bldP spid="5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729376"/>
          </a:xfrm>
        </p:spPr>
        <p:txBody>
          <a:bodyPr/>
          <a:lstStyle/>
          <a:p>
            <a:r>
              <a:rPr lang="en-US" b="1" dirty="0" smtClean="0"/>
              <a:t>N-1 plot (SUSY)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24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14" y="1076848"/>
            <a:ext cx="6404685" cy="57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12210"/>
          </a:xfrm>
        </p:spPr>
        <p:txBody>
          <a:bodyPr/>
          <a:lstStyle/>
          <a:p>
            <a:r>
              <a:rPr lang="en-US" b="1" dirty="0" smtClean="0"/>
              <a:t>Extension of VLT analysis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157"/>
            <a:ext cx="8229600" cy="5137843"/>
          </a:xfrm>
        </p:spPr>
        <p:txBody>
          <a:bodyPr/>
          <a:lstStyle/>
          <a:p>
            <a:r>
              <a:rPr lang="en-US" b="1" dirty="0" smtClean="0"/>
              <a:t>If T </a:t>
            </a:r>
            <a:r>
              <a:rPr lang="en-US" b="1" dirty="0" smtClean="0">
                <a:sym typeface="Wingdings"/>
              </a:rPr>
              <a:t> </a:t>
            </a:r>
            <a:r>
              <a:rPr lang="en-US" b="1" dirty="0" err="1" smtClean="0">
                <a:sym typeface="Wingdings"/>
              </a:rPr>
              <a:t>Zt</a:t>
            </a:r>
            <a:r>
              <a:rPr lang="en-US" b="1" dirty="0" smtClean="0">
                <a:sym typeface="Wingdings"/>
              </a:rPr>
              <a:t> and Z  </a:t>
            </a:r>
            <a:r>
              <a:rPr lang="en-US" b="1" dirty="0" err="1" smtClean="0">
                <a:sym typeface="Wingdings"/>
              </a:rPr>
              <a:t>vv</a:t>
            </a:r>
            <a:endParaRPr lang="en-US" b="1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Possibly large MET</a:t>
            </a:r>
          </a:p>
          <a:p>
            <a:pPr lvl="1"/>
            <a:r>
              <a:rPr lang="en-US" dirty="0" smtClean="0">
                <a:sym typeface="Wingdings"/>
              </a:rPr>
              <a:t>Target other phase space in the BR plane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25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66" y="3518187"/>
            <a:ext cx="3426485" cy="2098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755" y="2465448"/>
            <a:ext cx="4763582" cy="421307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845041" y="3852872"/>
            <a:ext cx="828292" cy="14357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96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765504"/>
          </a:xfrm>
        </p:spPr>
        <p:txBody>
          <a:bodyPr/>
          <a:lstStyle/>
          <a:p>
            <a:r>
              <a:rPr lang="en-US" b="1" dirty="0" smtClean="0"/>
              <a:t>Temperature plots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26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7" y="2431631"/>
            <a:ext cx="9016240" cy="32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New Physics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52222"/>
            <a:ext cx="8229599" cy="351366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Standard Model</a:t>
            </a:r>
          </a:p>
          <a:p>
            <a:pPr marL="0" indent="0">
              <a:buNone/>
            </a:pPr>
            <a:endParaRPr lang="en-US" sz="6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000" dirty="0" smtClean="0"/>
              <a:t>1960’s theory to describe elementary particles and interactions </a:t>
            </a:r>
          </a:p>
          <a:p>
            <a:pPr lvl="1"/>
            <a:r>
              <a:rPr lang="en-US" sz="2000" dirty="0" smtClean="0"/>
              <a:t>Pretty </a:t>
            </a:r>
            <a:r>
              <a:rPr lang="en-US" sz="2000" b="1" dirty="0" smtClean="0">
                <a:solidFill>
                  <a:srgbClr val="008000"/>
                </a:solidFill>
              </a:rPr>
              <a:t>successful</a:t>
            </a:r>
            <a:r>
              <a:rPr lang="en-US" sz="2000" dirty="0" smtClean="0"/>
              <a:t> (predictive theory, precision tests, </a:t>
            </a:r>
            <a:r>
              <a:rPr lang="is-IS" sz="2000" dirty="0" smtClean="0"/>
              <a:t>…</a:t>
            </a:r>
            <a:r>
              <a:rPr lang="en-US" sz="2000" dirty="0" smtClean="0"/>
              <a:t>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But </a:t>
            </a:r>
            <a:r>
              <a:rPr lang="en-US" sz="2000" b="1" dirty="0" smtClean="0">
                <a:solidFill>
                  <a:srgbClr val="FF0000"/>
                </a:solidFill>
              </a:rPr>
              <a:t>not the end of the story </a:t>
            </a:r>
          </a:p>
          <a:p>
            <a:pPr lvl="2"/>
            <a:r>
              <a:rPr lang="en-US" sz="1800" dirty="0" smtClean="0"/>
              <a:t>Gravitation not described </a:t>
            </a:r>
          </a:p>
          <a:p>
            <a:pPr lvl="2"/>
            <a:r>
              <a:rPr lang="en-US" sz="1800" dirty="0" smtClean="0"/>
              <a:t>Dark matter not predicted</a:t>
            </a:r>
          </a:p>
          <a:p>
            <a:pPr lvl="2"/>
            <a:r>
              <a:rPr lang="en-US" sz="1800" dirty="0" smtClean="0"/>
              <a:t>Naturalness problem </a:t>
            </a:r>
          </a:p>
          <a:p>
            <a:pPr lvl="2"/>
            <a:r>
              <a:rPr lang="is-IS" sz="1800" dirty="0" smtClean="0"/>
              <a:t>…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489" y="3117143"/>
            <a:ext cx="18161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34" y="4244621"/>
            <a:ext cx="2222500" cy="457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065889"/>
            <a:ext cx="8686800" cy="1604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0FF"/>
                </a:solidFill>
              </a:rPr>
              <a:t>New Physics</a:t>
            </a:r>
          </a:p>
          <a:p>
            <a:pPr marL="0" indent="0">
              <a:buFont typeface="Arial" pitchFamily="34" charset="0"/>
              <a:buNone/>
            </a:pPr>
            <a:endParaRPr lang="en-US" sz="6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000" b="1" dirty="0" smtClean="0"/>
              <a:t>Theories</a:t>
            </a:r>
            <a:r>
              <a:rPr lang="en-US" sz="2000" dirty="0" smtClean="0"/>
              <a:t> that propose (tentative) solutions to some of these problems </a:t>
            </a:r>
          </a:p>
          <a:p>
            <a:pPr lvl="2"/>
            <a:r>
              <a:rPr lang="en-US" dirty="0" smtClean="0"/>
              <a:t>Ex: extra-dimension theories, </a:t>
            </a:r>
            <a:r>
              <a:rPr lang="en-US" dirty="0" err="1" smtClean="0"/>
              <a:t>supersymmetry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</a:p>
          <a:p>
            <a:pPr lvl="1"/>
            <a:r>
              <a:rPr lang="is-IS" sz="2000" dirty="0" smtClean="0"/>
              <a:t>Predict new possible </a:t>
            </a:r>
            <a:r>
              <a:rPr lang="is-IS" sz="2000" b="1" dirty="0" smtClean="0"/>
              <a:t>particle</a:t>
            </a:r>
            <a:r>
              <a:rPr lang="is-IS" sz="2000" b="1" dirty="0" smtClean="0">
                <a:solidFill>
                  <a:srgbClr val="FF0000"/>
                </a:solidFill>
              </a:rPr>
              <a:t>s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8319">
            <a:off x="3705514" y="715234"/>
            <a:ext cx="1132248" cy="1497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115" y="1290461"/>
            <a:ext cx="1132248" cy="1497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2" y="1924755"/>
            <a:ext cx="1132248" cy="149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63209">
            <a:off x="3955347" y="2770330"/>
            <a:ext cx="1132248" cy="1497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5020">
            <a:off x="4690244" y="2421726"/>
            <a:ext cx="1132248" cy="1497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10140">
            <a:off x="5374978" y="3359149"/>
            <a:ext cx="1132248" cy="14971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2" y="3296355"/>
            <a:ext cx="1132248" cy="14971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325" y="4044949"/>
            <a:ext cx="1132248" cy="14971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10" y="1257300"/>
            <a:ext cx="1132248" cy="14971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5507">
            <a:off x="2237665" y="1837266"/>
            <a:ext cx="1132248" cy="13941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89644">
            <a:off x="7932396" y="505462"/>
            <a:ext cx="1132248" cy="1497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552" y="3134075"/>
            <a:ext cx="1132248" cy="14971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22241">
            <a:off x="1438533" y="1944121"/>
            <a:ext cx="1132248" cy="14971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178" y="1494367"/>
            <a:ext cx="1132248" cy="1497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0212">
            <a:off x="7621517" y="3630774"/>
            <a:ext cx="770893" cy="10193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4180">
            <a:off x="2850178" y="3484031"/>
            <a:ext cx="1132248" cy="14971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100" y="1116189"/>
            <a:ext cx="1132248" cy="14971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07521">
            <a:off x="568680" y="3192830"/>
            <a:ext cx="1132248" cy="14971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57182">
            <a:off x="2971401" y="2741616"/>
            <a:ext cx="1132248" cy="14971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219" y="2111727"/>
            <a:ext cx="1132248" cy="14971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0320">
            <a:off x="6339495" y="783300"/>
            <a:ext cx="1573322" cy="20804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545855" y="6267077"/>
            <a:ext cx="45740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1900" b="1" dirty="0" smtClean="0">
                <a:solidFill>
                  <a:srgbClr val="FF6600"/>
                </a:solidFill>
              </a:rPr>
              <a:t>Many possible needles to look for ! </a:t>
            </a:r>
            <a:endParaRPr lang="en-US" sz="1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1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Which particles ?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</a:t>
            </a:fld>
            <a:endParaRPr lang="fr-FR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411111"/>
            <a:ext cx="8686801" cy="5065889"/>
          </a:xfrm>
        </p:spPr>
        <p:txBody>
          <a:bodyPr>
            <a:normAutofit/>
          </a:bodyPr>
          <a:lstStyle/>
          <a:p>
            <a:r>
              <a:rPr lang="en-US" dirty="0" smtClean="0"/>
              <a:t>Choice based on </a:t>
            </a:r>
            <a:r>
              <a:rPr lang="en-US" b="1" dirty="0" smtClean="0">
                <a:solidFill>
                  <a:srgbClr val="008000"/>
                </a:solidFill>
              </a:rPr>
              <a:t>discovery potential @ LHC Run 2</a:t>
            </a:r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rocesses initiated by </a:t>
            </a:r>
            <a:r>
              <a:rPr lang="en-US" sz="1600" b="1" dirty="0" smtClean="0">
                <a:solidFill>
                  <a:srgbClr val="FF6600"/>
                </a:solidFill>
              </a:rPr>
              <a:t>strong interaction </a:t>
            </a:r>
            <a:r>
              <a:rPr lang="en-US" sz="1600" dirty="0" smtClean="0"/>
              <a:t>(8 </a:t>
            </a:r>
            <a:r>
              <a:rPr lang="en-US" sz="1600" dirty="0" smtClean="0">
                <a:sym typeface="Wingdings"/>
              </a:rPr>
              <a:t>13 </a:t>
            </a:r>
            <a:r>
              <a:rPr lang="en-US" sz="1600" dirty="0" err="1" smtClean="0">
                <a:sym typeface="Wingdings"/>
              </a:rPr>
              <a:t>TeV</a:t>
            </a:r>
            <a:r>
              <a:rPr lang="en-US" sz="1600" dirty="0" smtClean="0">
                <a:sym typeface="Wingdings"/>
              </a:rPr>
              <a:t> x-sec increase a lot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lear experimental signature, theory-motivated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dirty="0" smtClean="0"/>
              <a:t>This talk: focus on </a:t>
            </a:r>
            <a:r>
              <a:rPr lang="en-US" b="1" dirty="0" smtClean="0"/>
              <a:t>top-quark-related signatures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Top quark</a:t>
            </a:r>
          </a:p>
          <a:p>
            <a:pPr lvl="2"/>
            <a:r>
              <a:rPr lang="en-US" dirty="0" smtClean="0"/>
              <a:t>Heaviest Standard Model particle </a:t>
            </a:r>
          </a:p>
          <a:p>
            <a:pPr lvl="2"/>
            <a:r>
              <a:rPr lang="en-US" dirty="0" smtClean="0"/>
              <a:t>Large coupling expected with new particles </a:t>
            </a:r>
          </a:p>
          <a:p>
            <a:pPr marL="548640" lvl="2" indent="0">
              <a:buNone/>
            </a:pPr>
            <a:endParaRPr lang="en-US" sz="800" dirty="0" smtClean="0"/>
          </a:p>
          <a:p>
            <a:pPr lvl="1"/>
            <a:r>
              <a:rPr lang="en-US" b="1" dirty="0" smtClean="0"/>
              <a:t>Vector-like </a:t>
            </a:r>
            <a:r>
              <a:rPr lang="en-US" i="1" dirty="0" smtClean="0">
                <a:solidFill>
                  <a:srgbClr val="008000"/>
                </a:solidFill>
              </a:rPr>
              <a:t>top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(T) </a:t>
            </a:r>
            <a:r>
              <a:rPr lang="en-US" dirty="0" smtClean="0">
                <a:sym typeface="Wingdings"/>
              </a:rPr>
              <a:t> </a:t>
            </a:r>
            <a:r>
              <a:rPr lang="en-US" i="1" dirty="0" smtClean="0">
                <a:sym typeface="Wingdings"/>
              </a:rPr>
              <a:t>vector-like confinement theories, little Higgs, </a:t>
            </a:r>
            <a:r>
              <a:rPr lang="is-IS" i="1" dirty="0" smtClean="0">
                <a:sym typeface="Wingdings"/>
              </a:rPr>
              <a:t>…</a:t>
            </a:r>
            <a:endParaRPr lang="en-US" i="1" dirty="0" smtClean="0"/>
          </a:p>
          <a:p>
            <a:pPr lvl="1"/>
            <a:r>
              <a:rPr lang="en-US" b="1" dirty="0" err="1" smtClean="0"/>
              <a:t>Gluinos</a:t>
            </a:r>
            <a:r>
              <a:rPr lang="en-US" b="1" dirty="0"/>
              <a:t> </a:t>
            </a:r>
            <a:r>
              <a:rPr lang="en-US" b="1" dirty="0" smtClean="0"/>
              <a:t>&amp; Scalar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008000"/>
                </a:solidFill>
              </a:rPr>
              <a:t>top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i="1" dirty="0" smtClean="0"/>
              <a:t>stop</a:t>
            </a:r>
            <a:r>
              <a:rPr lang="en-US" dirty="0" smtClean="0"/>
              <a:t>, t) </a:t>
            </a:r>
            <a:r>
              <a:rPr lang="en-US" dirty="0" smtClean="0">
                <a:sym typeface="Wingdings"/>
              </a:rPr>
              <a:t> </a:t>
            </a:r>
            <a:r>
              <a:rPr lang="en-US" i="1" dirty="0" err="1" smtClean="0">
                <a:sym typeface="Wingdings"/>
              </a:rPr>
              <a:t>supersymmetry</a:t>
            </a:r>
            <a:endParaRPr lang="en-US" i="1" dirty="0" smtClean="0">
              <a:sym typeface="Wingdings"/>
            </a:endParaRPr>
          </a:p>
          <a:p>
            <a:pPr marL="0" indent="0">
              <a:buNone/>
            </a:pPr>
            <a:endParaRPr lang="en-US" sz="900" dirty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95889" y="4134557"/>
            <a:ext cx="289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</a:t>
            </a:r>
            <a:endParaRPr lang="en-US" sz="1400" dirty="0"/>
          </a:p>
        </p:txBody>
      </p:sp>
      <p:pic>
        <p:nvPicPr>
          <p:cNvPr id="14" name="Picture 13" descr="TT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0" y="4938889"/>
            <a:ext cx="2791733" cy="1707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78" y="4851591"/>
            <a:ext cx="2353880" cy="18767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596" y="4848311"/>
            <a:ext cx="2396737" cy="19109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39889" y="4967112"/>
            <a:ext cx="3023154" cy="16624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19667" y="3877735"/>
            <a:ext cx="7478888" cy="3414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19667" y="4256292"/>
            <a:ext cx="5390444" cy="3302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09245" y="4848310"/>
            <a:ext cx="5508978" cy="1889901"/>
          </a:xfrm>
          <a:prstGeom prst="round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0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Which signatures ?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5</a:t>
            </a:fld>
            <a:endParaRPr lang="fr-FR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411112"/>
            <a:ext cx="5427134" cy="1963819"/>
          </a:xfrm>
        </p:spPr>
        <p:txBody>
          <a:bodyPr>
            <a:normAutofit/>
          </a:bodyPr>
          <a:lstStyle/>
          <a:p>
            <a:r>
              <a:rPr lang="en-US" dirty="0" smtClean="0"/>
              <a:t>Top quark signatures </a:t>
            </a:r>
            <a:r>
              <a:rPr lang="en-US" b="1" dirty="0" smtClean="0">
                <a:solidFill>
                  <a:srgbClr val="0000FF"/>
                </a:solidFill>
              </a:rPr>
              <a:t>extremely rich</a:t>
            </a:r>
          </a:p>
          <a:p>
            <a:pPr lvl="1"/>
            <a:r>
              <a:rPr lang="en-US" dirty="0" smtClean="0"/>
              <a:t>W decay products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leptons</a:t>
            </a:r>
            <a:r>
              <a:rPr lang="en-US" dirty="0" smtClean="0">
                <a:solidFill>
                  <a:srgbClr val="008000"/>
                </a:solidFill>
              </a:rPr>
              <a:t> + missing energy 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electron, </a:t>
            </a:r>
            <a:r>
              <a:rPr lang="en-US" dirty="0" err="1" smtClean="0"/>
              <a:t>muon</a:t>
            </a:r>
            <a:endParaRPr lang="en-US" dirty="0" smtClean="0"/>
          </a:p>
          <a:p>
            <a:pPr lvl="2"/>
            <a:r>
              <a:rPr lang="en-US" dirty="0" smtClean="0"/>
              <a:t>quarks </a:t>
            </a:r>
            <a:r>
              <a:rPr lang="en-US" dirty="0" smtClean="0">
                <a:sym typeface="Wingdings"/>
              </a:rPr>
              <a:t> reconstructed as </a:t>
            </a:r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jets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b-jets </a:t>
            </a:r>
            <a:r>
              <a:rPr lang="en-US" dirty="0" smtClean="0">
                <a:solidFill>
                  <a:srgbClr val="660066"/>
                </a:solidFill>
              </a:rPr>
              <a:t>(identified with specific algorithm)</a:t>
            </a:r>
            <a:endParaRPr lang="en-US" sz="1600" dirty="0" smtClean="0">
              <a:solidFill>
                <a:srgbClr val="660066"/>
              </a:solidFill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77% identification efficiency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903115"/>
            <a:ext cx="3317522" cy="2147263"/>
          </a:xfrm>
          <a:prstGeom prst="rect">
            <a:avLst/>
          </a:prstGeom>
        </p:spPr>
      </p:pic>
      <p:sp>
        <p:nvSpPr>
          <p:cNvPr id="15" name="Content Placeholder 11"/>
          <p:cNvSpPr txBox="1">
            <a:spLocks/>
          </p:cNvSpPr>
          <p:nvPr/>
        </p:nvSpPr>
        <p:spPr>
          <a:xfrm>
            <a:off x="457199" y="3541889"/>
            <a:ext cx="5808133" cy="1989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</a:rPr>
              <a:t>Vector-like top (VLT) </a:t>
            </a:r>
            <a:r>
              <a:rPr lang="en-US" b="1" i="1" dirty="0" smtClean="0">
                <a:solidFill>
                  <a:srgbClr val="0000FF"/>
                </a:solidFill>
              </a:rPr>
              <a:t>pair-production</a:t>
            </a:r>
            <a:endParaRPr lang="en-US" b="1" i="1" baseline="300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Focusing on signatures with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≥ 1 top quark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≥ 1 Higgs boson (decaying to bb)</a:t>
            </a:r>
          </a:p>
          <a:p>
            <a:pPr marL="274320" lvl="1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many </a:t>
            </a:r>
            <a:r>
              <a:rPr lang="en-US" b="1" dirty="0" smtClean="0"/>
              <a:t>jets</a:t>
            </a:r>
            <a:r>
              <a:rPr lang="en-US" dirty="0" smtClean="0"/>
              <a:t> (up to 10) and</a:t>
            </a:r>
            <a:r>
              <a:rPr lang="en-US" b="1" dirty="0" smtClean="0"/>
              <a:t> b-jets </a:t>
            </a:r>
            <a:r>
              <a:rPr lang="en-US" dirty="0" smtClean="0"/>
              <a:t>(up to 6)</a:t>
            </a:r>
          </a:p>
          <a:p>
            <a:pPr lvl="2">
              <a:buFontTx/>
              <a:buChar char="•"/>
            </a:pPr>
            <a:r>
              <a:rPr lang="en-US" dirty="0"/>
              <a:t>=</a:t>
            </a:r>
            <a:r>
              <a:rPr lang="en-US" dirty="0" smtClean="0"/>
              <a:t> 1 lepton</a:t>
            </a:r>
          </a:p>
          <a:p>
            <a:pPr lvl="1">
              <a:buFontTx/>
              <a:buChar char="•"/>
            </a:pPr>
            <a:endParaRPr lang="en-US" dirty="0" smtClean="0"/>
          </a:p>
        </p:txBody>
      </p:sp>
      <p:pic>
        <p:nvPicPr>
          <p:cNvPr id="16" name="Picture 15" descr="TT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56" y="3457223"/>
            <a:ext cx="2642566" cy="16162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311445" y="3369552"/>
            <a:ext cx="375355" cy="4056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331201" y="3845769"/>
            <a:ext cx="375355" cy="292771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11"/>
          <p:cNvSpPr txBox="1">
            <a:spLocks/>
          </p:cNvSpPr>
          <p:nvPr/>
        </p:nvSpPr>
        <p:spPr>
          <a:xfrm>
            <a:off x="448732" y="5545667"/>
            <a:ext cx="6536267" cy="11472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rgbClr val="0000FF"/>
                </a:solidFill>
              </a:rPr>
              <a:t>Gluino</a:t>
            </a:r>
            <a:r>
              <a:rPr lang="en-US" b="1" dirty="0" smtClean="0">
                <a:solidFill>
                  <a:srgbClr val="0000FF"/>
                </a:solidFill>
              </a:rPr>
              <a:t>-mediated stop production</a:t>
            </a:r>
            <a:endParaRPr lang="en-US" b="1" i="1" baseline="30000" dirty="0" smtClean="0">
              <a:solidFill>
                <a:srgbClr val="0000FF"/>
              </a:solidFill>
            </a:endParaRPr>
          </a:p>
          <a:p>
            <a:pPr lvl="1">
              <a:buFontTx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4 top quarks </a:t>
            </a:r>
            <a:r>
              <a:rPr lang="en-US" dirty="0" smtClean="0"/>
              <a:t>in the final state !!</a:t>
            </a:r>
          </a:p>
          <a:p>
            <a:pPr lvl="1">
              <a:buFontTx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2 invisible particles </a:t>
            </a:r>
            <a:r>
              <a:rPr lang="en-US" dirty="0" smtClean="0"/>
              <a:t>(</a:t>
            </a:r>
            <a:r>
              <a:rPr lang="en-US" dirty="0" err="1" smtClean="0"/>
              <a:t>neutralinos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 large missing energy</a:t>
            </a:r>
            <a:r>
              <a:rPr lang="en-US" dirty="0" smtClean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045" y="5181445"/>
            <a:ext cx="2067401" cy="1648333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123767" y="5128983"/>
            <a:ext cx="375355" cy="292771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302979" y="5385435"/>
            <a:ext cx="375355" cy="292771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8253590" y="6301352"/>
            <a:ext cx="375355" cy="292771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128001" y="6565229"/>
            <a:ext cx="375355" cy="292771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8370713" y="5707167"/>
            <a:ext cx="375355" cy="29277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8382003" y="6000677"/>
            <a:ext cx="375355" cy="29277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3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20" grpId="0" animBg="1"/>
      <p:bldP spid="2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is-IS" sz="4400" b="1" dirty="0" smtClean="0"/>
              <a:t>… and so what ?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6</a:t>
            </a:fld>
            <a:endParaRPr lang="fr-FR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411112"/>
            <a:ext cx="8229600" cy="1086555"/>
          </a:xfrm>
        </p:spPr>
        <p:txBody>
          <a:bodyPr>
            <a:normAutofit/>
          </a:bodyPr>
          <a:lstStyle/>
          <a:p>
            <a:r>
              <a:rPr lang="en-US" dirty="0" smtClean="0"/>
              <a:t>LHC: millions of collisions every second </a:t>
            </a:r>
            <a:r>
              <a:rPr lang="is-IS" dirty="0" smtClean="0"/>
              <a:t>… but not only signal </a:t>
            </a:r>
            <a:r>
              <a:rPr lang="is-IS" dirty="0" smtClean="0">
                <a:sym typeface="Wingdings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Need to apply </a:t>
            </a:r>
            <a:r>
              <a:rPr lang="en-US" i="1" dirty="0" smtClean="0"/>
              <a:t>online</a:t>
            </a:r>
            <a:r>
              <a:rPr lang="en-US" dirty="0" smtClean="0"/>
              <a:t> and </a:t>
            </a:r>
            <a:r>
              <a:rPr lang="en-US" i="1" dirty="0" smtClean="0"/>
              <a:t>offline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selection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to enhance fraction of signal compared to other processes (</a:t>
            </a:r>
            <a:r>
              <a:rPr lang="en-US" i="1" dirty="0" smtClean="0"/>
              <a:t>backgrounds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11"/>
          <p:cNvSpPr txBox="1">
            <a:spLocks/>
          </p:cNvSpPr>
          <p:nvPr/>
        </p:nvSpPr>
        <p:spPr>
          <a:xfrm>
            <a:off x="457200" y="2748844"/>
            <a:ext cx="8229600" cy="214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events are </a:t>
            </a:r>
            <a:r>
              <a:rPr lang="en-US" b="1" dirty="0" smtClean="0"/>
              <a:t>required</a:t>
            </a:r>
            <a:r>
              <a:rPr lang="en-US" dirty="0" smtClean="0"/>
              <a:t> to contains:</a:t>
            </a:r>
          </a:p>
          <a:p>
            <a:pPr lvl="1"/>
            <a:r>
              <a:rPr lang="en-US" dirty="0" smtClean="0"/>
              <a:t>A large </a:t>
            </a:r>
            <a:r>
              <a:rPr lang="en-US" b="1" dirty="0" smtClean="0"/>
              <a:t>number of </a:t>
            </a:r>
            <a:r>
              <a:rPr lang="en-US" b="1" dirty="0" smtClean="0">
                <a:solidFill>
                  <a:srgbClr val="008000"/>
                </a:solidFill>
              </a:rPr>
              <a:t>jets</a:t>
            </a:r>
            <a:r>
              <a:rPr lang="en-US" b="1" dirty="0" smtClean="0"/>
              <a:t> </a:t>
            </a:r>
            <a:r>
              <a:rPr lang="en-US" dirty="0" smtClean="0"/>
              <a:t>(≥6)</a:t>
            </a:r>
          </a:p>
          <a:p>
            <a:pPr lvl="1"/>
            <a:r>
              <a:rPr lang="en-US" dirty="0" smtClean="0"/>
              <a:t>A large </a:t>
            </a:r>
            <a:r>
              <a:rPr lang="en-US" b="1" dirty="0" smtClean="0"/>
              <a:t>number of </a:t>
            </a:r>
            <a:r>
              <a:rPr lang="en-US" b="1" dirty="0" smtClean="0">
                <a:solidFill>
                  <a:srgbClr val="FF0000"/>
                </a:solidFill>
              </a:rPr>
              <a:t>b-jets</a:t>
            </a:r>
            <a:r>
              <a:rPr lang="en-US" b="1" dirty="0" smtClean="0"/>
              <a:t> </a:t>
            </a:r>
            <a:r>
              <a:rPr lang="en-US" dirty="0" smtClean="0"/>
              <a:t>(≥2 but often much more)</a:t>
            </a:r>
          </a:p>
          <a:p>
            <a:pPr lvl="1"/>
            <a:r>
              <a:rPr lang="en-US" dirty="0" smtClean="0"/>
              <a:t>Very large </a:t>
            </a:r>
            <a:r>
              <a:rPr lang="en-US" b="1" dirty="0" smtClean="0">
                <a:solidFill>
                  <a:srgbClr val="0000FF"/>
                </a:solidFill>
              </a:rPr>
              <a:t>missing transverse energy </a:t>
            </a:r>
            <a:r>
              <a:rPr lang="en-US" b="1" dirty="0" smtClean="0"/>
              <a:t>(MET) </a:t>
            </a:r>
            <a:r>
              <a:rPr lang="en-US" dirty="0" smtClean="0"/>
              <a:t>fur SUSY search</a:t>
            </a:r>
          </a:p>
          <a:p>
            <a:pPr lvl="2"/>
            <a:r>
              <a:rPr lang="en-US" dirty="0" smtClean="0"/>
              <a:t>Not for VLQ search</a:t>
            </a: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Lepton</a:t>
            </a:r>
            <a:r>
              <a:rPr lang="en-US" b="1" dirty="0" smtClean="0"/>
              <a:t> </a:t>
            </a:r>
            <a:r>
              <a:rPr lang="en-US" dirty="0" smtClean="0"/>
              <a:t>selection or veto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075" y="2248623"/>
            <a:ext cx="1704815" cy="1359244"/>
          </a:xfrm>
          <a:prstGeom prst="rect">
            <a:avLst/>
          </a:prstGeom>
        </p:spPr>
      </p:pic>
      <p:pic>
        <p:nvPicPr>
          <p:cNvPr id="8" name="Picture 7" descr="TT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14" y="2386522"/>
            <a:ext cx="1735665" cy="1061545"/>
          </a:xfrm>
          <a:prstGeom prst="rect">
            <a:avLst/>
          </a:prstGeom>
        </p:spPr>
      </p:pic>
      <p:sp>
        <p:nvSpPr>
          <p:cNvPr id="9" name="Content Placeholder 11"/>
          <p:cNvSpPr txBox="1">
            <a:spLocks/>
          </p:cNvSpPr>
          <p:nvPr/>
        </p:nvSpPr>
        <p:spPr>
          <a:xfrm>
            <a:off x="457200" y="4896556"/>
            <a:ext cx="8229600" cy="1961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After pre-selection: still </a:t>
            </a:r>
            <a:r>
              <a:rPr lang="en-US" b="1" dirty="0" smtClean="0"/>
              <a:t>not only signal </a:t>
            </a:r>
            <a:r>
              <a:rPr lang="en-US" dirty="0" smtClean="0">
                <a:sym typeface="Wingdings"/>
              </a:rPr>
              <a:t></a:t>
            </a:r>
          </a:p>
          <a:p>
            <a:pPr lvl="1"/>
            <a:r>
              <a:rPr lang="en-US" dirty="0" smtClean="0">
                <a:sym typeface="Wingdings"/>
              </a:rPr>
              <a:t>Standard Model processes can </a:t>
            </a:r>
            <a:r>
              <a:rPr lang="en-US" b="1" dirty="0" smtClean="0">
                <a:sym typeface="Wingdings"/>
              </a:rPr>
              <a:t>mimic</a:t>
            </a:r>
            <a:r>
              <a:rPr lang="en-US" dirty="0" smtClean="0">
                <a:sym typeface="Wingdings"/>
              </a:rPr>
              <a:t> the same signature as signal</a:t>
            </a:r>
          </a:p>
          <a:p>
            <a:pPr lvl="2"/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Background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processes</a:t>
            </a:r>
          </a:p>
          <a:p>
            <a:pPr lvl="1"/>
            <a:r>
              <a:rPr lang="en-US" dirty="0" smtClean="0">
                <a:sym typeface="Wingdings"/>
              </a:rPr>
              <a:t>Dominated by production of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tt+jets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background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22889" y="5940778"/>
            <a:ext cx="9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81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7</a:t>
            </a:fld>
            <a:endParaRPr lang="fr-FR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31313"/>
            <a:ext cx="6076244" cy="2624667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tt</a:t>
            </a:r>
            <a:r>
              <a:rPr lang="en-US" b="1" dirty="0" smtClean="0"/>
              <a:t> + jets background</a:t>
            </a:r>
          </a:p>
          <a:p>
            <a:pPr lvl="1"/>
            <a:r>
              <a:rPr lang="en-US" dirty="0" smtClean="0"/>
              <a:t>Associated production of a top-</a:t>
            </a:r>
            <a:r>
              <a:rPr lang="en-US" dirty="0" err="1" smtClean="0"/>
              <a:t>antitop</a:t>
            </a:r>
            <a:r>
              <a:rPr lang="en-US" dirty="0" smtClean="0"/>
              <a:t> pair with jets </a:t>
            </a:r>
          </a:p>
          <a:p>
            <a:pPr lvl="1"/>
            <a:r>
              <a:rPr lang="en-US" dirty="0" smtClean="0"/>
              <a:t>Dominated by </a:t>
            </a:r>
            <a:r>
              <a:rPr lang="en-US" b="1" dirty="0" smtClean="0">
                <a:solidFill>
                  <a:srgbClr val="0000FF"/>
                </a:solidFill>
              </a:rPr>
              <a:t>single-lepton </a:t>
            </a:r>
            <a:r>
              <a:rPr lang="en-US" b="1" dirty="0" err="1" smtClean="0">
                <a:solidFill>
                  <a:srgbClr val="0000FF"/>
                </a:solidFill>
              </a:rPr>
              <a:t>tt</a:t>
            </a:r>
            <a:r>
              <a:rPr lang="en-US" b="1" dirty="0" smtClean="0">
                <a:solidFill>
                  <a:srgbClr val="0000FF"/>
                </a:solidFill>
              </a:rPr>
              <a:t> production</a:t>
            </a:r>
          </a:p>
          <a:p>
            <a:pPr lvl="1"/>
            <a:r>
              <a:rPr lang="en-US" b="1" dirty="0" smtClean="0"/>
              <a:t>But </a:t>
            </a:r>
            <a:r>
              <a:rPr lang="is-IS" b="1" dirty="0" smtClean="0"/>
              <a:t>….</a:t>
            </a:r>
          </a:p>
          <a:p>
            <a:pPr lvl="2"/>
            <a:r>
              <a:rPr lang="is-IS" dirty="0" smtClean="0"/>
              <a:t>Require a </a:t>
            </a:r>
            <a:r>
              <a:rPr lang="is-IS" b="1" dirty="0" smtClean="0"/>
              <a:t>large number of b-jets </a:t>
            </a:r>
            <a:r>
              <a:rPr lang="is-IS" dirty="0" smtClean="0"/>
              <a:t>(quite often ≥3, ≥4)</a:t>
            </a:r>
          </a:p>
          <a:p>
            <a:pPr lvl="2"/>
            <a:r>
              <a:rPr lang="is-IS" dirty="0" smtClean="0"/>
              <a:t>But only 2 coming from top decays (tt)</a:t>
            </a:r>
          </a:p>
          <a:p>
            <a:pPr lvl="3"/>
            <a:r>
              <a:rPr lang="is-IS" dirty="0" smtClean="0"/>
              <a:t>Other ones coming from</a:t>
            </a:r>
            <a:r>
              <a:rPr lang="is-IS" dirty="0" smtClean="0">
                <a:solidFill>
                  <a:srgbClr val="FF0000"/>
                </a:solidFill>
              </a:rPr>
              <a:t> </a:t>
            </a:r>
            <a:r>
              <a:rPr lang="is-IS" b="1" dirty="0" smtClean="0">
                <a:solidFill>
                  <a:srgbClr val="FF0000"/>
                </a:solidFill>
              </a:rPr>
              <a:t>radiations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297" y="553885"/>
            <a:ext cx="2665405" cy="240419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07850" y="1442659"/>
            <a:ext cx="9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22361" y="2102740"/>
            <a:ext cx="900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tbar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09" y="2901638"/>
            <a:ext cx="3287889" cy="2516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91677" y="3324971"/>
            <a:ext cx="782756" cy="195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57468">
            <a:off x="6594559" y="4674764"/>
            <a:ext cx="2448689" cy="7604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3767667"/>
            <a:ext cx="6018110" cy="2803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Monte Carlo (MC) samples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rocesses modeled by </a:t>
            </a:r>
            <a:r>
              <a:rPr lang="en-US" b="1" dirty="0" smtClean="0"/>
              <a:t>simulated events </a:t>
            </a:r>
          </a:p>
          <a:p>
            <a:pPr lvl="1"/>
            <a:r>
              <a:rPr lang="en-US" dirty="0" smtClean="0"/>
              <a:t>Use of </a:t>
            </a:r>
            <a:r>
              <a:rPr lang="en-US" b="1" dirty="0" smtClean="0"/>
              <a:t>Monte Carlo generators </a:t>
            </a:r>
            <a:r>
              <a:rPr lang="en-US" dirty="0" smtClean="0"/>
              <a:t>to produce events</a:t>
            </a:r>
          </a:p>
          <a:p>
            <a:pPr lvl="2"/>
            <a:r>
              <a:rPr lang="en-US" dirty="0" smtClean="0"/>
              <a:t>MC samples tuned to match previous data/measurements </a:t>
            </a:r>
          </a:p>
          <a:p>
            <a:pPr lvl="2"/>
            <a:r>
              <a:rPr lang="en-US" dirty="0" smtClean="0"/>
              <a:t>NLO accuracy for most generators</a:t>
            </a:r>
          </a:p>
          <a:p>
            <a:pPr lvl="3"/>
            <a:r>
              <a:rPr lang="en-US" sz="1500" dirty="0" smtClean="0"/>
              <a:t>Particularly useful for </a:t>
            </a:r>
            <a:r>
              <a:rPr lang="en-US" sz="1500" dirty="0" err="1" smtClean="0"/>
              <a:t>tt</a:t>
            </a:r>
            <a:r>
              <a:rPr lang="en-US" sz="1500" dirty="0" smtClean="0"/>
              <a:t> + ≥1b background</a:t>
            </a:r>
            <a:endParaRPr lang="en-US" dirty="0" smtClean="0"/>
          </a:p>
          <a:p>
            <a:pPr lvl="1"/>
            <a:r>
              <a:rPr lang="en-US" dirty="0" smtClean="0"/>
              <a:t>Generated events introduced in </a:t>
            </a:r>
            <a:r>
              <a:rPr lang="en-US" b="1" dirty="0" smtClean="0"/>
              <a:t>detector simulation</a:t>
            </a:r>
          </a:p>
          <a:p>
            <a:pPr lvl="2"/>
            <a:r>
              <a:rPr lang="en-US" i="1" dirty="0"/>
              <a:t>e</a:t>
            </a:r>
            <a:r>
              <a:rPr lang="en-US" i="1" dirty="0" smtClean="0"/>
              <a:t>.g. </a:t>
            </a:r>
            <a:r>
              <a:rPr lang="en-US" dirty="0" smtClean="0"/>
              <a:t>Geant4 </a:t>
            </a:r>
          </a:p>
          <a:p>
            <a:pPr lvl="2"/>
            <a:endParaRPr lang="en-US" dirty="0" smtClean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58583" y="3043250"/>
            <a:ext cx="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9244" y="5684820"/>
            <a:ext cx="9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Signal </a:t>
            </a:r>
            <a:r>
              <a:rPr lang="en-US" b="1" dirty="0" err="1" smtClean="0"/>
              <a:t>vs</a:t>
            </a:r>
            <a:r>
              <a:rPr lang="en-US" b="1" dirty="0" smtClean="0"/>
              <a:t> Background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8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8108243" cy="86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After pre-selection </a:t>
            </a:r>
            <a:r>
              <a:rPr lang="en-US" b="1" dirty="0" smtClean="0"/>
              <a:t>signal</a:t>
            </a:r>
            <a:r>
              <a:rPr lang="en-US" dirty="0" smtClean="0"/>
              <a:t> and </a:t>
            </a:r>
            <a:r>
              <a:rPr lang="en-US" b="1" dirty="0" smtClean="0"/>
              <a:t>background</a:t>
            </a:r>
            <a:r>
              <a:rPr lang="en-US" dirty="0" smtClean="0"/>
              <a:t> expectations </a:t>
            </a:r>
            <a:r>
              <a:rPr lang="en-US" b="1" dirty="0" smtClean="0"/>
              <a:t>compared</a:t>
            </a:r>
          </a:p>
          <a:p>
            <a:pPr lvl="1"/>
            <a:r>
              <a:rPr lang="en-US" dirty="0" smtClean="0"/>
              <a:t>Allow to design </a:t>
            </a:r>
            <a:r>
              <a:rPr lang="en-US" b="1" dirty="0" smtClean="0">
                <a:solidFill>
                  <a:srgbClr val="008000"/>
                </a:solidFill>
              </a:rPr>
              <a:t>more precise/refined selections 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2167111"/>
            <a:ext cx="2755639" cy="2672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316" y="2173478"/>
            <a:ext cx="2749073" cy="2665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444" y="2160745"/>
            <a:ext cx="2756038" cy="2672479"/>
          </a:xfrm>
          <a:prstGeom prst="rect">
            <a:avLst/>
          </a:prstGeom>
        </p:spPr>
      </p:pic>
      <p:sp>
        <p:nvSpPr>
          <p:cNvPr id="18" name="Content Placeholder 11"/>
          <p:cNvSpPr txBox="1">
            <a:spLocks/>
          </p:cNvSpPr>
          <p:nvPr/>
        </p:nvSpPr>
        <p:spPr>
          <a:xfrm>
            <a:off x="428978" y="4854222"/>
            <a:ext cx="8785578" cy="20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Surely discrimination power for those variables </a:t>
            </a:r>
          </a:p>
          <a:p>
            <a:pPr lvl="1"/>
            <a:r>
              <a:rPr lang="en-US" b="1" dirty="0" smtClean="0"/>
              <a:t>Some others too </a:t>
            </a:r>
            <a:r>
              <a:rPr lang="is-IS" dirty="0" smtClean="0"/>
              <a:t>… but just 20’ today ...</a:t>
            </a:r>
          </a:p>
          <a:p>
            <a:pPr marL="0" indent="0">
              <a:buNone/>
            </a:pPr>
            <a:endParaRPr lang="is-IS" sz="500" dirty="0" smtClean="0"/>
          </a:p>
          <a:p>
            <a:r>
              <a:rPr lang="is-IS" b="1" dirty="0" smtClean="0">
                <a:solidFill>
                  <a:srgbClr val="FF0000"/>
                </a:solidFill>
              </a:rPr>
              <a:t>Two techniques </a:t>
            </a:r>
            <a:r>
              <a:rPr lang="is-IS" dirty="0" smtClean="0"/>
              <a:t>shown (many others exist)</a:t>
            </a:r>
          </a:p>
          <a:p>
            <a:pPr lvl="1"/>
            <a:r>
              <a:rPr lang="is-IS" dirty="0" smtClean="0"/>
              <a:t>Very tight selection on some variables </a:t>
            </a:r>
            <a:r>
              <a:rPr lang="is-IS" dirty="0" smtClean="0">
                <a:sym typeface="Wingdings"/>
              </a:rPr>
              <a:t> </a:t>
            </a:r>
            <a:r>
              <a:rPr lang="is-IS" b="1" dirty="0" smtClean="0">
                <a:solidFill>
                  <a:srgbClr val="008000"/>
                </a:solidFill>
                <a:sym typeface="Wingdings"/>
              </a:rPr>
              <a:t>Counting experiment </a:t>
            </a:r>
            <a:r>
              <a:rPr lang="is-IS" dirty="0" smtClean="0">
                <a:sym typeface="Wingdings"/>
              </a:rPr>
              <a:t>(used in SUSY)</a:t>
            </a:r>
          </a:p>
          <a:p>
            <a:pPr lvl="1"/>
            <a:r>
              <a:rPr lang="is-IS" dirty="0" smtClean="0">
                <a:sym typeface="Wingdings"/>
              </a:rPr>
              <a:t>Sufficiently loose selection  </a:t>
            </a:r>
            <a:r>
              <a:rPr lang="is-IS" b="1" dirty="0" smtClean="0">
                <a:solidFill>
                  <a:srgbClr val="FF6600"/>
                </a:solidFill>
                <a:sym typeface="Wingdings"/>
              </a:rPr>
              <a:t>Shape-based analysis </a:t>
            </a:r>
            <a:r>
              <a:rPr lang="is-IS" dirty="0" smtClean="0">
                <a:sym typeface="Wingdings"/>
              </a:rPr>
              <a:t>(used for VLT)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396875" y="3414889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N(jets)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23988" y="3372556"/>
            <a:ext cx="112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N(b-jets)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17333" y="1976079"/>
            <a:ext cx="24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Effective mass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888" y="4606159"/>
            <a:ext cx="1879912" cy="44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Background modeling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14/09/16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9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8573911" cy="47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Before any further selection: </a:t>
            </a:r>
            <a:r>
              <a:rPr lang="en-US" b="1" dirty="0" smtClean="0"/>
              <a:t>variables well-modeled </a:t>
            </a:r>
            <a:r>
              <a:rPr lang="en-US" dirty="0" smtClean="0"/>
              <a:t>in simulation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28615"/>
            <a:ext cx="3197162" cy="2631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8" y="1728614"/>
            <a:ext cx="3232910" cy="2661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867" y="1728615"/>
            <a:ext cx="3232909" cy="2661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0555" y="4064006"/>
            <a:ext cx="707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90178" y="4064006"/>
            <a:ext cx="707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5866" y="4064006"/>
            <a:ext cx="58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3" name="Content Placeholder 11"/>
          <p:cNvSpPr txBox="1">
            <a:spLocks/>
          </p:cNvSpPr>
          <p:nvPr/>
        </p:nvSpPr>
        <p:spPr>
          <a:xfrm>
            <a:off x="457201" y="5485462"/>
            <a:ext cx="8229600" cy="1174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Obvious (but understood) </a:t>
            </a:r>
            <a:r>
              <a:rPr lang="en-US" dirty="0" err="1" smtClean="0"/>
              <a:t>mis</a:t>
            </a:r>
            <a:r>
              <a:rPr lang="en-US" dirty="0" smtClean="0"/>
              <a:t>-modeling of </a:t>
            </a:r>
            <a:r>
              <a:rPr lang="en-US" b="1" dirty="0" smtClean="0"/>
              <a:t>N(b-jets) </a:t>
            </a:r>
            <a:r>
              <a:rPr lang="en-US" sz="2400" b="1" dirty="0" smtClean="0">
                <a:solidFill>
                  <a:srgbClr val="FF6600"/>
                </a:solidFill>
                <a:sym typeface="Wingdings"/>
              </a:rPr>
              <a:t></a:t>
            </a:r>
            <a:endParaRPr lang="en-US" b="1" dirty="0" smtClean="0">
              <a:solidFill>
                <a:srgbClr val="FF6600"/>
              </a:solidFill>
            </a:endParaRPr>
          </a:p>
          <a:p>
            <a:pPr lvl="1"/>
            <a:r>
              <a:rPr lang="en-US" dirty="0" smtClean="0"/>
              <a:t>Related to </a:t>
            </a:r>
            <a:r>
              <a:rPr lang="en-US" dirty="0" err="1" smtClean="0"/>
              <a:t>underprediction</a:t>
            </a:r>
            <a:r>
              <a:rPr lang="en-US" dirty="0" smtClean="0"/>
              <a:t> of </a:t>
            </a:r>
            <a:r>
              <a:rPr lang="en-US" dirty="0" err="1" smtClean="0"/>
              <a:t>tt</a:t>
            </a:r>
            <a:r>
              <a:rPr lang="en-US" dirty="0" smtClean="0"/>
              <a:t> + ≥1b in simulation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Need to correct this prediction </a:t>
            </a:r>
            <a:r>
              <a:rPr lang="en-US" dirty="0" smtClean="0"/>
              <a:t>based on data</a:t>
            </a:r>
          </a:p>
        </p:txBody>
      </p:sp>
      <p:sp>
        <p:nvSpPr>
          <p:cNvPr id="24" name="Content Placeholder 11"/>
          <p:cNvSpPr txBox="1">
            <a:spLocks/>
          </p:cNvSpPr>
          <p:nvPr/>
        </p:nvSpPr>
        <p:spPr>
          <a:xfrm>
            <a:off x="457200" y="5012737"/>
            <a:ext cx="8229601" cy="47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N(jets)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eff</a:t>
            </a:r>
            <a:r>
              <a:rPr lang="en-US" dirty="0" smtClean="0"/>
              <a:t> </a:t>
            </a:r>
            <a:r>
              <a:rPr lang="en-US" b="1" dirty="0" smtClean="0"/>
              <a:t>well described </a:t>
            </a:r>
            <a:r>
              <a:rPr lang="en-US" dirty="0" smtClean="0"/>
              <a:t>by simulation !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8000"/>
                </a:solidFill>
                <a:sym typeface="Wingdings"/>
              </a:rPr>
              <a:t></a:t>
            </a:r>
            <a:r>
              <a:rPr lang="en-US" sz="2400" dirty="0" smtClean="0"/>
              <a:t> </a:t>
            </a:r>
            <a:endParaRPr lang="en-US" dirty="0" smtClean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049887" y="5923868"/>
            <a:ext cx="9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02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15" grpId="0"/>
      <p:bldP spid="23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des_IFAE_Refined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Slides_IFAE_Refined.potx</Template>
  <TotalTime>11308</TotalTime>
  <Words>1507</Words>
  <Application>Microsoft Macintosh PowerPoint</Application>
  <PresentationFormat>On-screen Show (4:3)</PresentationFormat>
  <Paragraphs>303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Slides_IFAE_Refined</vt:lpstr>
      <vt:lpstr>Search for NEW PHYSICS IN ATLAS</vt:lpstr>
      <vt:lpstr>PowerPoint Presentation</vt:lpstr>
      <vt:lpstr>New Physics ?</vt:lpstr>
      <vt:lpstr>Which particles ?</vt:lpstr>
      <vt:lpstr>Which signatures ?</vt:lpstr>
      <vt:lpstr>… and so what ?</vt:lpstr>
      <vt:lpstr>Background</vt:lpstr>
      <vt:lpstr>Signal vs Background</vt:lpstr>
      <vt:lpstr>Background modeling</vt:lpstr>
      <vt:lpstr>PowerPoint Presentation</vt:lpstr>
      <vt:lpstr>Counting experiment (I)</vt:lpstr>
      <vt:lpstr>Counting experiment (II)</vt:lpstr>
      <vt:lpstr>Shape analysis (I)</vt:lpstr>
      <vt:lpstr>Shape analysis (II)</vt:lpstr>
      <vt:lpstr>PowerPoint Presentation</vt:lpstr>
      <vt:lpstr>Hypothesis test – Limits (I) </vt:lpstr>
      <vt:lpstr>Hypothesis test – Limits (II) </vt:lpstr>
      <vt:lpstr>Interpretations – VLQ </vt:lpstr>
      <vt:lpstr>Interpretations – SUSY </vt:lpstr>
      <vt:lpstr>Summary – Outlooks </vt:lpstr>
      <vt:lpstr>And now, pizza ?</vt:lpstr>
      <vt:lpstr>PowerPoint Presentation</vt:lpstr>
      <vt:lpstr>A Toroidal LHC Apparatus : ATLAS</vt:lpstr>
      <vt:lpstr>N-1 plot (SUSY)</vt:lpstr>
      <vt:lpstr>Extension of VLT analysis</vt:lpstr>
      <vt:lpstr>Temperature plots</vt:lpstr>
    </vt:vector>
  </TitlesOfParts>
  <Company>LPC Clermont Ferrand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Treatment of uncertaintieS</dc:title>
  <dc:creator>Loïc Valéry</dc:creator>
  <cp:lastModifiedBy>Loic Valery</cp:lastModifiedBy>
  <cp:revision>3369</cp:revision>
  <cp:lastPrinted>2015-09-21T08:45:17Z</cp:lastPrinted>
  <dcterms:created xsi:type="dcterms:W3CDTF">2014-07-09T15:07:35Z</dcterms:created>
  <dcterms:modified xsi:type="dcterms:W3CDTF">2016-09-14T12:02:28Z</dcterms:modified>
</cp:coreProperties>
</file>