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1681" r:id="rId4"/>
    <p:sldId id="3474" r:id="rId5"/>
    <p:sldId id="3487" r:id="rId6"/>
    <p:sldId id="3484" r:id="rId7"/>
    <p:sldId id="3733" r:id="rId8"/>
    <p:sldId id="3720" r:id="rId9"/>
    <p:sldId id="3724" r:id="rId10"/>
    <p:sldId id="3722" r:id="rId11"/>
    <p:sldId id="434" r:id="rId12"/>
    <p:sldId id="432" r:id="rId13"/>
    <p:sldId id="435" r:id="rId14"/>
    <p:sldId id="3671" r:id="rId15"/>
    <p:sldId id="3683" r:id="rId16"/>
    <p:sldId id="3730" r:id="rId17"/>
    <p:sldId id="3732" r:id="rId18"/>
    <p:sldId id="3728" r:id="rId19"/>
    <p:sldId id="3729" r:id="rId20"/>
    <p:sldId id="422" r:id="rId21"/>
    <p:sldId id="3731" r:id="rId22"/>
    <p:sldId id="429" r:id="rId23"/>
    <p:sldId id="3734" r:id="rId24"/>
    <p:sldId id="426" r:id="rId25"/>
    <p:sldId id="436" r:id="rId26"/>
    <p:sldId id="3737" r:id="rId27"/>
    <p:sldId id="3517" r:id="rId28"/>
    <p:sldId id="3525" r:id="rId29"/>
    <p:sldId id="3735" r:id="rId30"/>
    <p:sldId id="3687" r:id="rId31"/>
    <p:sldId id="412" r:id="rId32"/>
    <p:sldId id="413" r:id="rId33"/>
    <p:sldId id="337" r:id="rId34"/>
    <p:sldId id="365" r:id="rId35"/>
    <p:sldId id="428" r:id="rId36"/>
    <p:sldId id="3717" r:id="rId37"/>
    <p:sldId id="433" r:id="rId38"/>
  </p:sldIdLst>
  <p:sldSz cx="12192000" cy="6858000"/>
  <p:notesSz cx="6858000" cy="9144000"/>
  <p:embeddedFontLst>
    <p:embeddedFont>
      <p:font typeface="Cambria Math" panose="02040503050406030204" pitchFamily="18" charset="0"/>
      <p:regular r:id="rId4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84" roundtripDataSignature="AMtx7mj7hfiJY9O1XRZ8rBxiVFMBM/+rF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18DDABC-B037-492A-9220-E1412D95AF4B}">
  <a:tblStyle styleId="{018DDABC-B037-492A-9220-E1412D95AF4B}" styleName="Table_0"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CDD4EA"/>
          </a:solidFill>
        </a:fill>
      </a:tcStyle>
    </a:wholeTbl>
    <a:band1H>
      <a:tcTxStyle b="off" i="off"/>
      <a:tcStyle>
        <a:tcBdr/>
      </a:tcStyle>
    </a:band1H>
    <a:band2H>
      <a:tcTxStyle b="off" i="off"/>
      <a:tcStyle>
        <a:tcBdr/>
        <a:fill>
          <a:solidFill>
            <a:srgbClr val="E8EBF5"/>
          </a:solidFill>
        </a:fill>
      </a:tcStyle>
    </a:band2H>
    <a:band1V>
      <a:tcTxStyle b="off" i="off"/>
      <a:tcStyle>
        <a:tcBdr/>
      </a:tcStyle>
    </a:band1V>
    <a:band2V>
      <a:tcTxStyle b="off" i="off"/>
      <a:tcStyle>
        <a:tcBdr/>
      </a:tcStyle>
    </a:band2V>
    <a:lastCol>
      <a:tcTxStyle b="off" i="off"/>
      <a:tcStyle>
        <a:tcBdr/>
      </a:tcStyle>
    </a:lastCol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381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chemeClr val="accent1"/>
          </a:solidFill>
        </a:fill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381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chemeClr val="accent1"/>
          </a:solidFill>
        </a:fill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404" autoAdjust="0"/>
  </p:normalViewPr>
  <p:slideViewPr>
    <p:cSldViewPr snapToGrid="0">
      <p:cViewPr>
        <p:scale>
          <a:sx n="59" d="100"/>
          <a:sy n="59" d="100"/>
        </p:scale>
        <p:origin x="888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84" Type="http://customschemas.google.com/relationships/presentationmetadata" Target="meta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1.fntdata"/><Relationship Id="rId8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86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85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88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svg"/><Relationship Id="rId1" Type="http://schemas.openxmlformats.org/officeDocument/2006/relationships/image" Target="../media/image38.svg"/><Relationship Id="rId6" Type="http://schemas.openxmlformats.org/officeDocument/2006/relationships/image" Target="../media/image43.svg"/><Relationship Id="rId5" Type="http://schemas.openxmlformats.org/officeDocument/2006/relationships/image" Target="../media/image42.svg"/><Relationship Id="rId4" Type="http://schemas.openxmlformats.org/officeDocument/2006/relationships/image" Target="../media/image4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svg"/><Relationship Id="rId1" Type="http://schemas.openxmlformats.org/officeDocument/2006/relationships/image" Target="../media/image38.svg"/><Relationship Id="rId6" Type="http://schemas.openxmlformats.org/officeDocument/2006/relationships/image" Target="../media/image43.svg"/><Relationship Id="rId5" Type="http://schemas.openxmlformats.org/officeDocument/2006/relationships/image" Target="../media/image42.sv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ED96CF-B95C-4A1D-A96A-8E36F3A36EF0}" type="doc">
      <dgm:prSet loTypeId="urn:microsoft.com/office/officeart/2005/8/layout/chevron1" loCatId="process" qsTypeId="urn:microsoft.com/office/officeart/2005/8/quickstyle/3d5" qsCatId="3D" csTypeId="urn:microsoft.com/office/officeart/2005/8/colors/accent1_3" csCatId="accent1" phldr="1"/>
      <dgm:spPr/>
      <dgm:t>
        <a:bodyPr/>
        <a:lstStyle/>
        <a:p>
          <a:endParaRPr lang="es-ES"/>
        </a:p>
      </dgm:t>
    </dgm:pt>
    <dgm:pt modelId="{707CC8A9-E30E-48A0-BA88-B3851B079973}">
      <dgm:prSet phldrT="[Text]"/>
      <dgm:spPr>
        <a:xfrm>
          <a:off x="4978" y="0"/>
          <a:ext cx="2983025" cy="989045"/>
        </a:xfrm>
        <a:prstGeom prst="chevron">
          <a:avLst/>
        </a:prstGeom>
        <a:solidFill>
          <a:srgbClr val="00B050"/>
        </a:solidFill>
        <a:ln>
          <a:noFill/>
        </a:ln>
        <a:effectLst/>
        <a:sp3d extrusionH="381000" contourW="38100" prstMaterial="matte">
          <a:contourClr>
            <a:srgbClr val="FFFFFF"/>
          </a:contourClr>
        </a:sp3d>
      </dgm:spPr>
      <dgm:t>
        <a:bodyPr/>
        <a:lstStyle/>
        <a:p>
          <a:pPr>
            <a:buNone/>
          </a:pPr>
          <a:r>
            <a:rPr lang="en-GB" dirty="0">
              <a:solidFill>
                <a:srgbClr val="FFFFFF"/>
              </a:solidFill>
              <a:latin typeface="Arial"/>
              <a:ea typeface="+mn-ea"/>
              <a:cs typeface="+mn-cs"/>
            </a:rPr>
            <a:t>Q1-2026</a:t>
          </a:r>
        </a:p>
      </dgm:t>
    </dgm:pt>
    <dgm:pt modelId="{89861205-36A9-481A-91DD-8CA2BD949F16}" type="parTrans" cxnId="{1C865A19-8FC0-45C0-8855-E0C856A25BA1}">
      <dgm:prSet/>
      <dgm:spPr/>
      <dgm:t>
        <a:bodyPr/>
        <a:lstStyle/>
        <a:p>
          <a:endParaRPr lang="en-GB"/>
        </a:p>
      </dgm:t>
    </dgm:pt>
    <dgm:pt modelId="{AEC324A2-C85F-45C1-B9D1-0E8814960EB2}" type="sibTrans" cxnId="{1C865A19-8FC0-45C0-8855-E0C856A25BA1}">
      <dgm:prSet/>
      <dgm:spPr/>
      <dgm:t>
        <a:bodyPr/>
        <a:lstStyle/>
        <a:p>
          <a:endParaRPr lang="en-GB"/>
        </a:p>
      </dgm:t>
    </dgm:pt>
    <dgm:pt modelId="{E6902A33-D23B-4369-B381-D53430978A9A}">
      <dgm:prSet phldrT="[Text]"/>
      <dgm:spPr>
        <a:xfrm>
          <a:off x="2689847" y="0"/>
          <a:ext cx="2983025" cy="989045"/>
        </a:xfrm>
        <a:prstGeom prst="chevron">
          <a:avLst/>
        </a:prstGeom>
        <a:solidFill>
          <a:srgbClr val="00B050"/>
        </a:solidFill>
        <a:ln>
          <a:noFill/>
        </a:ln>
        <a:effectLst/>
        <a:sp3d extrusionH="381000" contourW="38100" prstMaterial="matte">
          <a:contourClr>
            <a:srgbClr val="FFFFFF"/>
          </a:contourClr>
        </a:sp3d>
      </dgm:spPr>
      <dgm:t>
        <a:bodyPr/>
        <a:lstStyle/>
        <a:p>
          <a:pPr>
            <a:buNone/>
          </a:pPr>
          <a:r>
            <a:rPr lang="en-GB" dirty="0">
              <a:solidFill>
                <a:srgbClr val="FFFFFF"/>
              </a:solidFill>
              <a:latin typeface="Arial"/>
              <a:ea typeface="+mn-ea"/>
              <a:cs typeface="+mn-cs"/>
            </a:rPr>
            <a:t>Q2-2026</a:t>
          </a:r>
        </a:p>
      </dgm:t>
    </dgm:pt>
    <dgm:pt modelId="{F761B91E-5223-4CE9-8813-7A49C0C347F8}" type="parTrans" cxnId="{A496ACEF-AEA7-4FED-AE1B-4F99110CA16D}">
      <dgm:prSet/>
      <dgm:spPr/>
      <dgm:t>
        <a:bodyPr/>
        <a:lstStyle/>
        <a:p>
          <a:endParaRPr lang="en-GB"/>
        </a:p>
      </dgm:t>
    </dgm:pt>
    <dgm:pt modelId="{B9BBDB52-A9B8-4612-B02C-AE3A366E16CB}" type="sibTrans" cxnId="{A496ACEF-AEA7-4FED-AE1B-4F99110CA16D}">
      <dgm:prSet/>
      <dgm:spPr/>
      <dgm:t>
        <a:bodyPr/>
        <a:lstStyle/>
        <a:p>
          <a:endParaRPr lang="en-GB"/>
        </a:p>
      </dgm:t>
    </dgm:pt>
    <dgm:pt modelId="{56041C36-FB4A-4530-A3B4-9980201F8F96}">
      <dgm:prSet phldrT="[Text]"/>
      <dgm:spPr>
        <a:xfrm>
          <a:off x="5374571" y="0"/>
          <a:ext cx="2983025" cy="989045"/>
        </a:xfrm>
        <a:prstGeom prst="chevron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  <a:sp3d extrusionH="381000" contourW="38100" prstMaterial="matte">
          <a:contourClr>
            <a:srgbClr val="FFFFFF"/>
          </a:contourClr>
        </a:sp3d>
      </dgm:spPr>
      <dgm:t>
        <a:bodyPr/>
        <a:lstStyle/>
        <a:p>
          <a:pPr>
            <a:buNone/>
          </a:pPr>
          <a:r>
            <a:rPr lang="en-GB" dirty="0">
              <a:solidFill>
                <a:srgbClr val="FFFFFF"/>
              </a:solidFill>
              <a:latin typeface="Arial"/>
              <a:ea typeface="+mn-ea"/>
              <a:cs typeface="+mn-cs"/>
            </a:rPr>
            <a:t>Q3-2026</a:t>
          </a:r>
        </a:p>
      </dgm:t>
    </dgm:pt>
    <dgm:pt modelId="{1E22D607-36AF-4177-8F34-72D1973CC1DB}" type="parTrans" cxnId="{1E85D05D-0A29-432E-A116-BF5B2DB6436E}">
      <dgm:prSet/>
      <dgm:spPr/>
      <dgm:t>
        <a:bodyPr/>
        <a:lstStyle/>
        <a:p>
          <a:endParaRPr lang="en-GB"/>
        </a:p>
      </dgm:t>
    </dgm:pt>
    <dgm:pt modelId="{26551E02-0F6B-4E78-A86C-7169396C55F0}" type="sibTrans" cxnId="{1E85D05D-0A29-432E-A116-BF5B2DB6436E}">
      <dgm:prSet/>
      <dgm:spPr/>
      <dgm:t>
        <a:bodyPr/>
        <a:lstStyle/>
        <a:p>
          <a:endParaRPr lang="en-GB"/>
        </a:p>
      </dgm:t>
    </dgm:pt>
    <dgm:pt modelId="{D5796AFD-FA5C-489B-822A-E5471C8629DF}">
      <dgm:prSet phldrT="[Text]"/>
      <dgm:spPr>
        <a:xfrm>
          <a:off x="8059294" y="0"/>
          <a:ext cx="2983025" cy="989045"/>
        </a:xfrm>
        <a:prstGeom prst="chevron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  <a:sp3d extrusionH="381000" contourW="38100" prstMaterial="matte">
          <a:contourClr>
            <a:srgbClr val="FFFFFF"/>
          </a:contourClr>
        </a:sp3d>
      </dgm:spPr>
      <dgm:t>
        <a:bodyPr/>
        <a:lstStyle/>
        <a:p>
          <a:pPr>
            <a:buNone/>
          </a:pPr>
          <a:r>
            <a:rPr lang="en-GB" dirty="0">
              <a:solidFill>
                <a:srgbClr val="FFFFFF"/>
              </a:solidFill>
              <a:latin typeface="Arial"/>
              <a:ea typeface="+mn-ea"/>
              <a:cs typeface="+mn-cs"/>
            </a:rPr>
            <a:t>Q4-2026</a:t>
          </a:r>
        </a:p>
      </dgm:t>
    </dgm:pt>
    <dgm:pt modelId="{16E51982-E9C2-4D02-B75E-ECBF5EC2E055}" type="parTrans" cxnId="{32A43F0C-ECB1-403E-8B40-0512DCF169F7}">
      <dgm:prSet/>
      <dgm:spPr/>
      <dgm:t>
        <a:bodyPr/>
        <a:lstStyle/>
        <a:p>
          <a:endParaRPr lang="en-GB"/>
        </a:p>
      </dgm:t>
    </dgm:pt>
    <dgm:pt modelId="{22A2158B-474F-4661-9167-2B236B73FBEB}" type="sibTrans" cxnId="{32A43F0C-ECB1-403E-8B40-0512DCF169F7}">
      <dgm:prSet/>
      <dgm:spPr/>
      <dgm:t>
        <a:bodyPr/>
        <a:lstStyle/>
        <a:p>
          <a:endParaRPr lang="en-GB"/>
        </a:p>
      </dgm:t>
    </dgm:pt>
    <dgm:pt modelId="{82FDA777-0CC0-4995-B378-08FF29D45608}" type="pres">
      <dgm:prSet presAssocID="{52ED96CF-B95C-4A1D-A96A-8E36F3A36EF0}" presName="Name0" presStyleCnt="0">
        <dgm:presLayoutVars>
          <dgm:dir/>
          <dgm:animLvl val="lvl"/>
          <dgm:resizeHandles val="exact"/>
        </dgm:presLayoutVars>
      </dgm:prSet>
      <dgm:spPr/>
    </dgm:pt>
    <dgm:pt modelId="{FAD733A5-497F-4E91-9477-6D932951C501}" type="pres">
      <dgm:prSet presAssocID="{707CC8A9-E30E-48A0-BA88-B3851B079973}" presName="parTxOnly" presStyleLbl="node1" presStyleIdx="0" presStyleCnt="4" custLinFactNeighborX="-49" custLinFactNeighborY="89623">
        <dgm:presLayoutVars>
          <dgm:chMax val="0"/>
          <dgm:chPref val="0"/>
          <dgm:bulletEnabled val="1"/>
        </dgm:presLayoutVars>
      </dgm:prSet>
      <dgm:spPr/>
    </dgm:pt>
    <dgm:pt modelId="{10186A8F-2C99-4670-87FC-304FE53E7BFF}" type="pres">
      <dgm:prSet presAssocID="{AEC324A2-C85F-45C1-B9D1-0E8814960EB2}" presName="parTxOnlySpace" presStyleCnt="0"/>
      <dgm:spPr/>
    </dgm:pt>
    <dgm:pt modelId="{DA898CCF-EF01-4B8F-93AF-12F08064EE7C}" type="pres">
      <dgm:prSet presAssocID="{E6902A33-D23B-4369-B381-D53430978A9A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52E95E3-32DA-4B9E-8549-726C916102F8}" type="pres">
      <dgm:prSet presAssocID="{B9BBDB52-A9B8-4612-B02C-AE3A366E16CB}" presName="parTxOnlySpace" presStyleCnt="0"/>
      <dgm:spPr/>
    </dgm:pt>
    <dgm:pt modelId="{7F8CE0CB-B6DF-4F0D-84AD-44364AF78C1A}" type="pres">
      <dgm:prSet presAssocID="{56041C36-FB4A-4530-A3B4-9980201F8F96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1532FD2-CFDB-4053-8390-93839B6E85F1}" type="pres">
      <dgm:prSet presAssocID="{26551E02-0F6B-4E78-A86C-7169396C55F0}" presName="parTxOnlySpace" presStyleCnt="0"/>
      <dgm:spPr/>
    </dgm:pt>
    <dgm:pt modelId="{B266A558-EE29-4904-9FAD-E07DEE67696E}" type="pres">
      <dgm:prSet presAssocID="{D5796AFD-FA5C-489B-822A-E5471C8629DF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2A43F0C-ECB1-403E-8B40-0512DCF169F7}" srcId="{52ED96CF-B95C-4A1D-A96A-8E36F3A36EF0}" destId="{D5796AFD-FA5C-489B-822A-E5471C8629DF}" srcOrd="3" destOrd="0" parTransId="{16E51982-E9C2-4D02-B75E-ECBF5EC2E055}" sibTransId="{22A2158B-474F-4661-9167-2B236B73FBEB}"/>
    <dgm:cxn modelId="{24F2DA0F-77BD-4941-8EDD-0D45F7D7B180}" type="presOf" srcId="{52ED96CF-B95C-4A1D-A96A-8E36F3A36EF0}" destId="{82FDA777-0CC0-4995-B378-08FF29D45608}" srcOrd="0" destOrd="0" presId="urn:microsoft.com/office/officeart/2005/8/layout/chevron1"/>
    <dgm:cxn modelId="{1C865A19-8FC0-45C0-8855-E0C856A25BA1}" srcId="{52ED96CF-B95C-4A1D-A96A-8E36F3A36EF0}" destId="{707CC8A9-E30E-48A0-BA88-B3851B079973}" srcOrd="0" destOrd="0" parTransId="{89861205-36A9-481A-91DD-8CA2BD949F16}" sibTransId="{AEC324A2-C85F-45C1-B9D1-0E8814960EB2}"/>
    <dgm:cxn modelId="{1E85D05D-0A29-432E-A116-BF5B2DB6436E}" srcId="{52ED96CF-B95C-4A1D-A96A-8E36F3A36EF0}" destId="{56041C36-FB4A-4530-A3B4-9980201F8F96}" srcOrd="2" destOrd="0" parTransId="{1E22D607-36AF-4177-8F34-72D1973CC1DB}" sibTransId="{26551E02-0F6B-4E78-A86C-7169396C55F0}"/>
    <dgm:cxn modelId="{A4E59A46-FEF0-4B0F-9D12-7BF44AE3DA19}" type="presOf" srcId="{707CC8A9-E30E-48A0-BA88-B3851B079973}" destId="{FAD733A5-497F-4E91-9477-6D932951C501}" srcOrd="0" destOrd="0" presId="urn:microsoft.com/office/officeart/2005/8/layout/chevron1"/>
    <dgm:cxn modelId="{FEFAE171-88E5-4CEA-A122-E1F2982DE979}" type="presOf" srcId="{56041C36-FB4A-4530-A3B4-9980201F8F96}" destId="{7F8CE0CB-B6DF-4F0D-84AD-44364AF78C1A}" srcOrd="0" destOrd="0" presId="urn:microsoft.com/office/officeart/2005/8/layout/chevron1"/>
    <dgm:cxn modelId="{AF697AA3-794F-415E-A1F5-833D0278E917}" type="presOf" srcId="{E6902A33-D23B-4369-B381-D53430978A9A}" destId="{DA898CCF-EF01-4B8F-93AF-12F08064EE7C}" srcOrd="0" destOrd="0" presId="urn:microsoft.com/office/officeart/2005/8/layout/chevron1"/>
    <dgm:cxn modelId="{1F7551B2-58B6-482A-8DFD-344EC852BB92}" type="presOf" srcId="{D5796AFD-FA5C-489B-822A-E5471C8629DF}" destId="{B266A558-EE29-4904-9FAD-E07DEE67696E}" srcOrd="0" destOrd="0" presId="urn:microsoft.com/office/officeart/2005/8/layout/chevron1"/>
    <dgm:cxn modelId="{A496ACEF-AEA7-4FED-AE1B-4F99110CA16D}" srcId="{52ED96CF-B95C-4A1D-A96A-8E36F3A36EF0}" destId="{E6902A33-D23B-4369-B381-D53430978A9A}" srcOrd="1" destOrd="0" parTransId="{F761B91E-5223-4CE9-8813-7A49C0C347F8}" sibTransId="{B9BBDB52-A9B8-4612-B02C-AE3A366E16CB}"/>
    <dgm:cxn modelId="{CCC374DF-DA02-41B7-AA32-6B1FA1F61E1D}" type="presParOf" srcId="{82FDA777-0CC0-4995-B378-08FF29D45608}" destId="{FAD733A5-497F-4E91-9477-6D932951C501}" srcOrd="0" destOrd="0" presId="urn:microsoft.com/office/officeart/2005/8/layout/chevron1"/>
    <dgm:cxn modelId="{BC331283-72D2-434E-9005-2F5AFB5486AC}" type="presParOf" srcId="{82FDA777-0CC0-4995-B378-08FF29D45608}" destId="{10186A8F-2C99-4670-87FC-304FE53E7BFF}" srcOrd="1" destOrd="0" presId="urn:microsoft.com/office/officeart/2005/8/layout/chevron1"/>
    <dgm:cxn modelId="{B47E6757-5EA8-4E5B-A31B-7436CE1EBD4F}" type="presParOf" srcId="{82FDA777-0CC0-4995-B378-08FF29D45608}" destId="{DA898CCF-EF01-4B8F-93AF-12F08064EE7C}" srcOrd="2" destOrd="0" presId="urn:microsoft.com/office/officeart/2005/8/layout/chevron1"/>
    <dgm:cxn modelId="{486DA105-0D8B-4A43-B2E5-06430414FDD3}" type="presParOf" srcId="{82FDA777-0CC0-4995-B378-08FF29D45608}" destId="{852E95E3-32DA-4B9E-8549-726C916102F8}" srcOrd="3" destOrd="0" presId="urn:microsoft.com/office/officeart/2005/8/layout/chevron1"/>
    <dgm:cxn modelId="{7F1FB8BC-0B40-4852-BC7B-6DC3CF1907A0}" type="presParOf" srcId="{82FDA777-0CC0-4995-B378-08FF29D45608}" destId="{7F8CE0CB-B6DF-4F0D-84AD-44364AF78C1A}" srcOrd="4" destOrd="0" presId="urn:microsoft.com/office/officeart/2005/8/layout/chevron1"/>
    <dgm:cxn modelId="{109E7073-4C5D-480A-9C07-85E11E6750A3}" type="presParOf" srcId="{82FDA777-0CC0-4995-B378-08FF29D45608}" destId="{11532FD2-CFDB-4053-8390-93839B6E85F1}" srcOrd="5" destOrd="0" presId="urn:microsoft.com/office/officeart/2005/8/layout/chevron1"/>
    <dgm:cxn modelId="{6DA2F2E5-3689-4159-8875-F6613802C704}" type="presParOf" srcId="{82FDA777-0CC0-4995-B378-08FF29D45608}" destId="{B266A558-EE29-4904-9FAD-E07DEE67696E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8B8A61-969F-4450-A106-8960F41C5DC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1AD520-8779-45E9-A9F6-53BB029C83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Bellows in 441 manufacturing &amp; testing</a:t>
          </a:r>
        </a:p>
      </dgm:t>
    </dgm:pt>
    <dgm:pt modelId="{1EBA163D-CB0A-4094-B2F2-936A43F096D6}" type="parTrans" cxnId="{C91881FC-A080-40C9-875E-847744A51D04}">
      <dgm:prSet/>
      <dgm:spPr/>
      <dgm:t>
        <a:bodyPr/>
        <a:lstStyle/>
        <a:p>
          <a:endParaRPr lang="en-US"/>
        </a:p>
      </dgm:t>
    </dgm:pt>
    <dgm:pt modelId="{A6BCC195-0436-46B0-9E55-BFC7AD42D413}" type="sibTrans" cxnId="{C91881FC-A080-40C9-875E-847744A51D0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E31A4E3-A1DB-4B8B-810D-7417718F45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2</a:t>
          </a:r>
          <a:r>
            <a:rPr lang="en-US" baseline="30000" dirty="0"/>
            <a:t>nd</a:t>
          </a:r>
          <a:r>
            <a:rPr lang="en-US" dirty="0"/>
            <a:t> line manufacturing and integration</a:t>
          </a:r>
        </a:p>
      </dgm:t>
    </dgm:pt>
    <dgm:pt modelId="{1FDAF029-524D-4DED-89D6-3BCA5E669436}" type="parTrans" cxnId="{54CD4106-64F0-43B0-8159-C937EF98821A}">
      <dgm:prSet/>
      <dgm:spPr/>
      <dgm:t>
        <a:bodyPr/>
        <a:lstStyle/>
        <a:p>
          <a:endParaRPr lang="en-US"/>
        </a:p>
      </dgm:t>
    </dgm:pt>
    <dgm:pt modelId="{96122E70-56B2-4D1C-832F-E019E784399B}" type="sibTrans" cxnId="{54CD4106-64F0-43B0-8159-C937EF9882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EAC3F6A-C540-43AF-8356-B82F0BAC20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Baffle integration optimization </a:t>
          </a:r>
        </a:p>
      </dgm:t>
    </dgm:pt>
    <dgm:pt modelId="{AD301954-C335-4BCE-8AA0-FF85C82FB46C}" type="parTrans" cxnId="{C4B3134E-4468-4492-BEDA-24E43A4F1709}">
      <dgm:prSet/>
      <dgm:spPr/>
      <dgm:t>
        <a:bodyPr/>
        <a:lstStyle/>
        <a:p>
          <a:endParaRPr lang="en-US"/>
        </a:p>
      </dgm:t>
    </dgm:pt>
    <dgm:pt modelId="{4299DEDD-4150-4EA2-BF59-274338C1BD89}" type="sibTrans" cxnId="{C4B3134E-4468-4492-BEDA-24E43A4F170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C080DCC-8E44-4614-8FAF-05CF7C285F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New joining design validation</a:t>
          </a:r>
        </a:p>
      </dgm:t>
    </dgm:pt>
    <dgm:pt modelId="{66C7B52E-F6AD-47E5-BCBD-0039BDF09798}" type="parTrans" cxnId="{969D8EF0-7267-41EF-82CE-CA66CAB56326}">
      <dgm:prSet/>
      <dgm:spPr/>
      <dgm:t>
        <a:bodyPr/>
        <a:lstStyle/>
        <a:p>
          <a:endParaRPr lang="en-US"/>
        </a:p>
      </dgm:t>
    </dgm:pt>
    <dgm:pt modelId="{FAA5AFBB-50F4-4CD6-8F61-7E7D03DBB173}" type="sibTrans" cxnId="{969D8EF0-7267-41EF-82CE-CA66CAB5632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27F94DA-7F32-4F20-82CB-CB10E1D37EA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Integration of the new valve concept (SVAPET)</a:t>
          </a:r>
        </a:p>
      </dgm:t>
    </dgm:pt>
    <dgm:pt modelId="{C2899790-9B96-40EF-B9E0-DA27B38092E1}" type="parTrans" cxnId="{DA4DD09B-C52C-4CC5-B657-F1F808BDBEC4}">
      <dgm:prSet/>
      <dgm:spPr/>
      <dgm:t>
        <a:bodyPr/>
        <a:lstStyle/>
        <a:p>
          <a:endParaRPr lang="en-US"/>
        </a:p>
      </dgm:t>
    </dgm:pt>
    <dgm:pt modelId="{5F819E84-526F-4A46-8CAB-87FC8EDF5D69}" type="sibTrans" cxnId="{DA4DD09B-C52C-4CC5-B657-F1F808BDBE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E1173D-2EF1-45C1-9BA9-D8C38C2851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Cost estimation </a:t>
          </a:r>
          <a:r>
            <a:rPr lang="en-US" dirty="0">
              <a:sym typeface="Wingdings" panose="05000000000000000000" pitchFamily="2" charset="2"/>
            </a:rPr>
            <a:t> </a:t>
          </a:r>
          <a:r>
            <a:rPr lang="en-US" dirty="0"/>
            <a:t>contributing to ETO exercise</a:t>
          </a:r>
        </a:p>
      </dgm:t>
    </dgm:pt>
    <dgm:pt modelId="{2DC7B8EF-ECFC-4EF5-BD54-0628F6230B5E}" type="parTrans" cxnId="{55927397-77BF-4B56-BFFA-8A342778A952}">
      <dgm:prSet/>
      <dgm:spPr/>
      <dgm:t>
        <a:bodyPr/>
        <a:lstStyle/>
        <a:p>
          <a:endParaRPr lang="en-US"/>
        </a:p>
      </dgm:t>
    </dgm:pt>
    <dgm:pt modelId="{F3310D52-14B9-40BA-A33E-01272FDD425D}" type="sibTrans" cxnId="{55927397-77BF-4B56-BFFA-8A342778A952}">
      <dgm:prSet/>
      <dgm:spPr/>
      <dgm:t>
        <a:bodyPr/>
        <a:lstStyle/>
        <a:p>
          <a:endParaRPr lang="en-US"/>
        </a:p>
      </dgm:t>
    </dgm:pt>
    <dgm:pt modelId="{BBFFAC39-8524-4183-97F8-E3C56873962F}" type="pres">
      <dgm:prSet presAssocID="{088B8A61-969F-4450-A106-8960F41C5DCC}" presName="root" presStyleCnt="0">
        <dgm:presLayoutVars>
          <dgm:dir/>
          <dgm:resizeHandles val="exact"/>
        </dgm:presLayoutVars>
      </dgm:prSet>
      <dgm:spPr/>
    </dgm:pt>
    <dgm:pt modelId="{0CFD0A22-0F04-4875-8F6E-AA90F0E66F8C}" type="pres">
      <dgm:prSet presAssocID="{6E31A4E3-A1DB-4B8B-810D-7417718F452F}" presName="compNode" presStyleCnt="0"/>
      <dgm:spPr/>
    </dgm:pt>
    <dgm:pt modelId="{85B60165-E444-4A68-B677-82793D569EF0}" type="pres">
      <dgm:prSet presAssocID="{6E31A4E3-A1DB-4B8B-810D-7417718F452F}" presName="bgRect" presStyleLbl="bgShp" presStyleIdx="0" presStyleCnt="6"/>
      <dgm:spPr/>
    </dgm:pt>
    <dgm:pt modelId="{9B67EAF2-7C86-47A3-8CB3-32652DFB8260}" type="pres">
      <dgm:prSet presAssocID="{6E31A4E3-A1DB-4B8B-810D-7417718F452F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E75D300-86A3-45FF-A28C-C06CE2693CF4}" type="pres">
      <dgm:prSet presAssocID="{6E31A4E3-A1DB-4B8B-810D-7417718F452F}" presName="spaceRect" presStyleCnt="0"/>
      <dgm:spPr/>
    </dgm:pt>
    <dgm:pt modelId="{AF585557-A436-4619-9CF8-74360197AEB0}" type="pres">
      <dgm:prSet presAssocID="{6E31A4E3-A1DB-4B8B-810D-7417718F452F}" presName="parTx" presStyleLbl="revTx" presStyleIdx="0" presStyleCnt="6">
        <dgm:presLayoutVars>
          <dgm:chMax val="0"/>
          <dgm:chPref val="0"/>
        </dgm:presLayoutVars>
      </dgm:prSet>
      <dgm:spPr/>
    </dgm:pt>
    <dgm:pt modelId="{2ED446A2-169E-41E0-AC03-F9A96A8BFCF0}" type="pres">
      <dgm:prSet presAssocID="{96122E70-56B2-4D1C-832F-E019E784399B}" presName="sibTrans" presStyleCnt="0"/>
      <dgm:spPr/>
    </dgm:pt>
    <dgm:pt modelId="{02DAA28F-FE6F-486F-B483-35D296BF25CF}" type="pres">
      <dgm:prSet presAssocID="{2F1AD520-8779-45E9-A9F6-53BB029C8370}" presName="compNode" presStyleCnt="0"/>
      <dgm:spPr/>
    </dgm:pt>
    <dgm:pt modelId="{0F174F2A-2148-4B2F-AC15-BD750634BEA6}" type="pres">
      <dgm:prSet presAssocID="{2F1AD520-8779-45E9-A9F6-53BB029C8370}" presName="bgRect" presStyleLbl="bgShp" presStyleIdx="1" presStyleCnt="6"/>
      <dgm:spPr/>
    </dgm:pt>
    <dgm:pt modelId="{5DE7956F-9D06-401E-905A-8F9D87C96D09}" type="pres">
      <dgm:prSet presAssocID="{2F1AD520-8779-45E9-A9F6-53BB029C837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6EED294-B160-4853-A129-879C151FEAFC}" type="pres">
      <dgm:prSet presAssocID="{2F1AD520-8779-45E9-A9F6-53BB029C8370}" presName="spaceRect" presStyleCnt="0"/>
      <dgm:spPr/>
    </dgm:pt>
    <dgm:pt modelId="{E3475508-C1FC-4B5F-A460-1EEF3149D6E7}" type="pres">
      <dgm:prSet presAssocID="{2F1AD520-8779-45E9-A9F6-53BB029C8370}" presName="parTx" presStyleLbl="revTx" presStyleIdx="1" presStyleCnt="6">
        <dgm:presLayoutVars>
          <dgm:chMax val="0"/>
          <dgm:chPref val="0"/>
        </dgm:presLayoutVars>
      </dgm:prSet>
      <dgm:spPr/>
    </dgm:pt>
    <dgm:pt modelId="{76B4865E-30CA-46DB-803C-DC71B227F324}" type="pres">
      <dgm:prSet presAssocID="{A6BCC195-0436-46B0-9E55-BFC7AD42D413}" presName="sibTrans" presStyleCnt="0"/>
      <dgm:spPr/>
    </dgm:pt>
    <dgm:pt modelId="{DEC83785-85AC-4ECB-98EA-2A1F52C55989}" type="pres">
      <dgm:prSet presAssocID="{BEAC3F6A-C540-43AF-8356-B82F0BAC2077}" presName="compNode" presStyleCnt="0"/>
      <dgm:spPr/>
    </dgm:pt>
    <dgm:pt modelId="{C291BB00-F33B-47AB-B59C-00474F2CF378}" type="pres">
      <dgm:prSet presAssocID="{BEAC3F6A-C540-43AF-8356-B82F0BAC2077}" presName="bgRect" presStyleLbl="bgShp" presStyleIdx="2" presStyleCnt="6"/>
      <dgm:spPr/>
    </dgm:pt>
    <dgm:pt modelId="{1BDAC3A7-9954-406C-A93D-258E78AE5A94}" type="pres">
      <dgm:prSet presAssocID="{BEAC3F6A-C540-43AF-8356-B82F0BAC2077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32138E8-E8BC-47DF-A433-16D5DE64117C}" type="pres">
      <dgm:prSet presAssocID="{BEAC3F6A-C540-43AF-8356-B82F0BAC2077}" presName="spaceRect" presStyleCnt="0"/>
      <dgm:spPr/>
    </dgm:pt>
    <dgm:pt modelId="{DC8F7975-0C80-476E-B98E-D39395F7958D}" type="pres">
      <dgm:prSet presAssocID="{BEAC3F6A-C540-43AF-8356-B82F0BAC2077}" presName="parTx" presStyleLbl="revTx" presStyleIdx="2" presStyleCnt="6">
        <dgm:presLayoutVars>
          <dgm:chMax val="0"/>
          <dgm:chPref val="0"/>
        </dgm:presLayoutVars>
      </dgm:prSet>
      <dgm:spPr/>
    </dgm:pt>
    <dgm:pt modelId="{1BCA8B67-ABA1-4C3C-AEA0-C67B16E8D0E7}" type="pres">
      <dgm:prSet presAssocID="{4299DEDD-4150-4EA2-BF59-274338C1BD89}" presName="sibTrans" presStyleCnt="0"/>
      <dgm:spPr/>
    </dgm:pt>
    <dgm:pt modelId="{CC51CDFF-6A06-417F-9481-6C2B07A5141E}" type="pres">
      <dgm:prSet presAssocID="{AC080DCC-8E44-4614-8FAF-05CF7C285F66}" presName="compNode" presStyleCnt="0"/>
      <dgm:spPr/>
    </dgm:pt>
    <dgm:pt modelId="{BABB6760-B4FC-4F4E-A336-E3A5581BD579}" type="pres">
      <dgm:prSet presAssocID="{AC080DCC-8E44-4614-8FAF-05CF7C285F66}" presName="bgRect" presStyleLbl="bgShp" presStyleIdx="3" presStyleCnt="6"/>
      <dgm:spPr/>
    </dgm:pt>
    <dgm:pt modelId="{DAC8F78A-0C8D-4487-9481-C8C5A7519835}" type="pres">
      <dgm:prSet presAssocID="{AC080DCC-8E44-4614-8FAF-05CF7C285F66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EF0C8E-766A-4407-BBBD-CB39D679540D}" type="pres">
      <dgm:prSet presAssocID="{AC080DCC-8E44-4614-8FAF-05CF7C285F66}" presName="spaceRect" presStyleCnt="0"/>
      <dgm:spPr/>
    </dgm:pt>
    <dgm:pt modelId="{40458877-5E52-4203-9878-046FE5423E9F}" type="pres">
      <dgm:prSet presAssocID="{AC080DCC-8E44-4614-8FAF-05CF7C285F66}" presName="parTx" presStyleLbl="revTx" presStyleIdx="3" presStyleCnt="6">
        <dgm:presLayoutVars>
          <dgm:chMax val="0"/>
          <dgm:chPref val="0"/>
        </dgm:presLayoutVars>
      </dgm:prSet>
      <dgm:spPr/>
    </dgm:pt>
    <dgm:pt modelId="{DDD1C8B5-D593-406D-BA33-572DAAD374CF}" type="pres">
      <dgm:prSet presAssocID="{FAA5AFBB-50F4-4CD6-8F61-7E7D03DBB173}" presName="sibTrans" presStyleCnt="0"/>
      <dgm:spPr/>
    </dgm:pt>
    <dgm:pt modelId="{303E582F-E54F-4C17-ACBD-648624658DE6}" type="pres">
      <dgm:prSet presAssocID="{027F94DA-7F32-4F20-82CB-CB10E1D37EA2}" presName="compNode" presStyleCnt="0"/>
      <dgm:spPr/>
    </dgm:pt>
    <dgm:pt modelId="{7E4F704B-B579-4F69-B7B5-A90E9865F54E}" type="pres">
      <dgm:prSet presAssocID="{027F94DA-7F32-4F20-82CB-CB10E1D37EA2}" presName="bgRect" presStyleLbl="bgShp" presStyleIdx="4" presStyleCnt="6"/>
      <dgm:spPr/>
    </dgm:pt>
    <dgm:pt modelId="{43EB1097-B02E-4E50-BDCA-D4928E59211D}" type="pres">
      <dgm:prSet presAssocID="{027F94DA-7F32-4F20-82CB-CB10E1D37EA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A40B8151-6E0F-4388-91E4-216D3CA132E4}" type="pres">
      <dgm:prSet presAssocID="{027F94DA-7F32-4F20-82CB-CB10E1D37EA2}" presName="spaceRect" presStyleCnt="0"/>
      <dgm:spPr/>
    </dgm:pt>
    <dgm:pt modelId="{C321163F-3E46-4C49-9854-34DED0BEAF3F}" type="pres">
      <dgm:prSet presAssocID="{027F94DA-7F32-4F20-82CB-CB10E1D37EA2}" presName="parTx" presStyleLbl="revTx" presStyleIdx="4" presStyleCnt="6">
        <dgm:presLayoutVars>
          <dgm:chMax val="0"/>
          <dgm:chPref val="0"/>
        </dgm:presLayoutVars>
      </dgm:prSet>
      <dgm:spPr/>
    </dgm:pt>
    <dgm:pt modelId="{9FC8A180-C7F3-4B33-9A3D-0B4F6B51F23B}" type="pres">
      <dgm:prSet presAssocID="{5F819E84-526F-4A46-8CAB-87FC8EDF5D69}" presName="sibTrans" presStyleCnt="0"/>
      <dgm:spPr/>
    </dgm:pt>
    <dgm:pt modelId="{741940F9-306E-4995-9974-7BF6112F7CA4}" type="pres">
      <dgm:prSet presAssocID="{8BE1173D-2EF1-45C1-9BA9-D8C38C28511D}" presName="compNode" presStyleCnt="0"/>
      <dgm:spPr/>
    </dgm:pt>
    <dgm:pt modelId="{9C8F8E75-A3FD-4ECA-905B-52A310822D49}" type="pres">
      <dgm:prSet presAssocID="{8BE1173D-2EF1-45C1-9BA9-D8C38C28511D}" presName="bgRect" presStyleLbl="bgShp" presStyleIdx="5" presStyleCnt="6"/>
      <dgm:spPr/>
    </dgm:pt>
    <dgm:pt modelId="{261A4671-59F2-4F98-9A07-3602EB0279F3}" type="pres">
      <dgm:prSet presAssocID="{8BE1173D-2EF1-45C1-9BA9-D8C38C28511D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6857287-9CB5-4D2F-8818-E285B2A178FC}" type="pres">
      <dgm:prSet presAssocID="{8BE1173D-2EF1-45C1-9BA9-D8C38C28511D}" presName="spaceRect" presStyleCnt="0"/>
      <dgm:spPr/>
    </dgm:pt>
    <dgm:pt modelId="{2E34B086-A5A7-43AB-ACBF-03D50A20115D}" type="pres">
      <dgm:prSet presAssocID="{8BE1173D-2EF1-45C1-9BA9-D8C38C28511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4CD4106-64F0-43B0-8159-C937EF98821A}" srcId="{088B8A61-969F-4450-A106-8960F41C5DCC}" destId="{6E31A4E3-A1DB-4B8B-810D-7417718F452F}" srcOrd="0" destOrd="0" parTransId="{1FDAF029-524D-4DED-89D6-3BCA5E669436}" sibTransId="{96122E70-56B2-4D1C-832F-E019E784399B}"/>
    <dgm:cxn modelId="{2E275C11-C689-4627-9F11-08B053271856}" type="presOf" srcId="{027F94DA-7F32-4F20-82CB-CB10E1D37EA2}" destId="{C321163F-3E46-4C49-9854-34DED0BEAF3F}" srcOrd="0" destOrd="0" presId="urn:microsoft.com/office/officeart/2018/2/layout/IconVerticalSolidList"/>
    <dgm:cxn modelId="{C623B022-85BB-4B0C-859D-D55B936CB11C}" type="presOf" srcId="{AC080DCC-8E44-4614-8FAF-05CF7C285F66}" destId="{40458877-5E52-4203-9878-046FE5423E9F}" srcOrd="0" destOrd="0" presId="urn:microsoft.com/office/officeart/2018/2/layout/IconVerticalSolidList"/>
    <dgm:cxn modelId="{226AEE2E-8903-499E-B6E0-7EC70B93BC58}" type="presOf" srcId="{088B8A61-969F-4450-A106-8960F41C5DCC}" destId="{BBFFAC39-8524-4183-97F8-E3C56873962F}" srcOrd="0" destOrd="0" presId="urn:microsoft.com/office/officeart/2018/2/layout/IconVerticalSolidList"/>
    <dgm:cxn modelId="{E7E7DD5E-E733-4E0E-B0A4-E84852D80950}" type="presOf" srcId="{BEAC3F6A-C540-43AF-8356-B82F0BAC2077}" destId="{DC8F7975-0C80-476E-B98E-D39395F7958D}" srcOrd="0" destOrd="0" presId="urn:microsoft.com/office/officeart/2018/2/layout/IconVerticalSolidList"/>
    <dgm:cxn modelId="{C4B3134E-4468-4492-BEDA-24E43A4F1709}" srcId="{088B8A61-969F-4450-A106-8960F41C5DCC}" destId="{BEAC3F6A-C540-43AF-8356-B82F0BAC2077}" srcOrd="2" destOrd="0" parTransId="{AD301954-C335-4BCE-8AA0-FF85C82FB46C}" sibTransId="{4299DEDD-4150-4EA2-BF59-274338C1BD89}"/>
    <dgm:cxn modelId="{55927397-77BF-4B56-BFFA-8A342778A952}" srcId="{088B8A61-969F-4450-A106-8960F41C5DCC}" destId="{8BE1173D-2EF1-45C1-9BA9-D8C38C28511D}" srcOrd="5" destOrd="0" parTransId="{2DC7B8EF-ECFC-4EF5-BD54-0628F6230B5E}" sibTransId="{F3310D52-14B9-40BA-A33E-01272FDD425D}"/>
    <dgm:cxn modelId="{34358A97-9B82-4436-AC06-7F1F716557DD}" type="presOf" srcId="{8BE1173D-2EF1-45C1-9BA9-D8C38C28511D}" destId="{2E34B086-A5A7-43AB-ACBF-03D50A20115D}" srcOrd="0" destOrd="0" presId="urn:microsoft.com/office/officeart/2018/2/layout/IconVerticalSolidList"/>
    <dgm:cxn modelId="{DA4DD09B-C52C-4CC5-B657-F1F808BDBEC4}" srcId="{088B8A61-969F-4450-A106-8960F41C5DCC}" destId="{027F94DA-7F32-4F20-82CB-CB10E1D37EA2}" srcOrd="4" destOrd="0" parTransId="{C2899790-9B96-40EF-B9E0-DA27B38092E1}" sibTransId="{5F819E84-526F-4A46-8CAB-87FC8EDF5D69}"/>
    <dgm:cxn modelId="{388E13C0-1484-4C27-B2DD-DFC3A9446CC0}" type="presOf" srcId="{6E31A4E3-A1DB-4B8B-810D-7417718F452F}" destId="{AF585557-A436-4619-9CF8-74360197AEB0}" srcOrd="0" destOrd="0" presId="urn:microsoft.com/office/officeart/2018/2/layout/IconVerticalSolidList"/>
    <dgm:cxn modelId="{9ABA70E8-8E0F-4C94-9739-FB1B00100059}" type="presOf" srcId="{2F1AD520-8779-45E9-A9F6-53BB029C8370}" destId="{E3475508-C1FC-4B5F-A460-1EEF3149D6E7}" srcOrd="0" destOrd="0" presId="urn:microsoft.com/office/officeart/2018/2/layout/IconVerticalSolidList"/>
    <dgm:cxn modelId="{969D8EF0-7267-41EF-82CE-CA66CAB56326}" srcId="{088B8A61-969F-4450-A106-8960F41C5DCC}" destId="{AC080DCC-8E44-4614-8FAF-05CF7C285F66}" srcOrd="3" destOrd="0" parTransId="{66C7B52E-F6AD-47E5-BCBD-0039BDF09798}" sibTransId="{FAA5AFBB-50F4-4CD6-8F61-7E7D03DBB173}"/>
    <dgm:cxn modelId="{C91881FC-A080-40C9-875E-847744A51D04}" srcId="{088B8A61-969F-4450-A106-8960F41C5DCC}" destId="{2F1AD520-8779-45E9-A9F6-53BB029C8370}" srcOrd="1" destOrd="0" parTransId="{1EBA163D-CB0A-4094-B2F2-936A43F096D6}" sibTransId="{A6BCC195-0436-46B0-9E55-BFC7AD42D413}"/>
    <dgm:cxn modelId="{FCF2ED0C-CF04-4EFF-9424-D2D286D252FE}" type="presParOf" srcId="{BBFFAC39-8524-4183-97F8-E3C56873962F}" destId="{0CFD0A22-0F04-4875-8F6E-AA90F0E66F8C}" srcOrd="0" destOrd="0" presId="urn:microsoft.com/office/officeart/2018/2/layout/IconVerticalSolidList"/>
    <dgm:cxn modelId="{B1A23C9C-425C-46D5-85D6-975C7ECC87AB}" type="presParOf" srcId="{0CFD0A22-0F04-4875-8F6E-AA90F0E66F8C}" destId="{85B60165-E444-4A68-B677-82793D569EF0}" srcOrd="0" destOrd="0" presId="urn:microsoft.com/office/officeart/2018/2/layout/IconVerticalSolidList"/>
    <dgm:cxn modelId="{F7AF6961-5794-4327-A8EF-573CA990B925}" type="presParOf" srcId="{0CFD0A22-0F04-4875-8F6E-AA90F0E66F8C}" destId="{9B67EAF2-7C86-47A3-8CB3-32652DFB8260}" srcOrd="1" destOrd="0" presId="urn:microsoft.com/office/officeart/2018/2/layout/IconVerticalSolidList"/>
    <dgm:cxn modelId="{AABF6108-21DB-4E46-9CA9-D78FDA595A89}" type="presParOf" srcId="{0CFD0A22-0F04-4875-8F6E-AA90F0E66F8C}" destId="{CE75D300-86A3-45FF-A28C-C06CE2693CF4}" srcOrd="2" destOrd="0" presId="urn:microsoft.com/office/officeart/2018/2/layout/IconVerticalSolidList"/>
    <dgm:cxn modelId="{8AD5A7D2-3FF9-461D-BAA8-A72B3E3A0BAF}" type="presParOf" srcId="{0CFD0A22-0F04-4875-8F6E-AA90F0E66F8C}" destId="{AF585557-A436-4619-9CF8-74360197AEB0}" srcOrd="3" destOrd="0" presId="urn:microsoft.com/office/officeart/2018/2/layout/IconVerticalSolidList"/>
    <dgm:cxn modelId="{3C166FCF-0FBD-4D6E-9EBD-73EC4BE2484B}" type="presParOf" srcId="{BBFFAC39-8524-4183-97F8-E3C56873962F}" destId="{2ED446A2-169E-41E0-AC03-F9A96A8BFCF0}" srcOrd="1" destOrd="0" presId="urn:microsoft.com/office/officeart/2018/2/layout/IconVerticalSolidList"/>
    <dgm:cxn modelId="{1CC1F40F-B68F-42A4-A400-A94EFC90182F}" type="presParOf" srcId="{BBFFAC39-8524-4183-97F8-E3C56873962F}" destId="{02DAA28F-FE6F-486F-B483-35D296BF25CF}" srcOrd="2" destOrd="0" presId="urn:microsoft.com/office/officeart/2018/2/layout/IconVerticalSolidList"/>
    <dgm:cxn modelId="{4862C9AB-7E85-499D-91D0-8EDD932252FA}" type="presParOf" srcId="{02DAA28F-FE6F-486F-B483-35D296BF25CF}" destId="{0F174F2A-2148-4B2F-AC15-BD750634BEA6}" srcOrd="0" destOrd="0" presId="urn:microsoft.com/office/officeart/2018/2/layout/IconVerticalSolidList"/>
    <dgm:cxn modelId="{5D151280-DD32-4EF8-A5FD-EA7B61F15F78}" type="presParOf" srcId="{02DAA28F-FE6F-486F-B483-35D296BF25CF}" destId="{5DE7956F-9D06-401E-905A-8F9D87C96D09}" srcOrd="1" destOrd="0" presId="urn:microsoft.com/office/officeart/2018/2/layout/IconVerticalSolidList"/>
    <dgm:cxn modelId="{95B51A3F-16D8-4915-86F7-89509B6B3348}" type="presParOf" srcId="{02DAA28F-FE6F-486F-B483-35D296BF25CF}" destId="{E6EED294-B160-4853-A129-879C151FEAFC}" srcOrd="2" destOrd="0" presId="urn:microsoft.com/office/officeart/2018/2/layout/IconVerticalSolidList"/>
    <dgm:cxn modelId="{7E9CD496-A49C-449B-97E0-EE54ADA89C19}" type="presParOf" srcId="{02DAA28F-FE6F-486F-B483-35D296BF25CF}" destId="{E3475508-C1FC-4B5F-A460-1EEF3149D6E7}" srcOrd="3" destOrd="0" presId="urn:microsoft.com/office/officeart/2018/2/layout/IconVerticalSolidList"/>
    <dgm:cxn modelId="{4A669DDB-78CE-4E6D-B04A-186DDB99B722}" type="presParOf" srcId="{BBFFAC39-8524-4183-97F8-E3C56873962F}" destId="{76B4865E-30CA-46DB-803C-DC71B227F324}" srcOrd="3" destOrd="0" presId="urn:microsoft.com/office/officeart/2018/2/layout/IconVerticalSolidList"/>
    <dgm:cxn modelId="{65B8D44F-49D4-4B40-9ABB-7A45ACC9462F}" type="presParOf" srcId="{BBFFAC39-8524-4183-97F8-E3C56873962F}" destId="{DEC83785-85AC-4ECB-98EA-2A1F52C55989}" srcOrd="4" destOrd="0" presId="urn:microsoft.com/office/officeart/2018/2/layout/IconVerticalSolidList"/>
    <dgm:cxn modelId="{6EA14C4A-50B7-452D-BA4F-D9D6972866DF}" type="presParOf" srcId="{DEC83785-85AC-4ECB-98EA-2A1F52C55989}" destId="{C291BB00-F33B-47AB-B59C-00474F2CF378}" srcOrd="0" destOrd="0" presId="urn:microsoft.com/office/officeart/2018/2/layout/IconVerticalSolidList"/>
    <dgm:cxn modelId="{ED057CE2-C496-4BD4-BDB4-B29C70A2F967}" type="presParOf" srcId="{DEC83785-85AC-4ECB-98EA-2A1F52C55989}" destId="{1BDAC3A7-9954-406C-A93D-258E78AE5A94}" srcOrd="1" destOrd="0" presId="urn:microsoft.com/office/officeart/2018/2/layout/IconVerticalSolidList"/>
    <dgm:cxn modelId="{106D2258-1086-49E3-9069-669FF88014E3}" type="presParOf" srcId="{DEC83785-85AC-4ECB-98EA-2A1F52C55989}" destId="{332138E8-E8BC-47DF-A433-16D5DE64117C}" srcOrd="2" destOrd="0" presId="urn:microsoft.com/office/officeart/2018/2/layout/IconVerticalSolidList"/>
    <dgm:cxn modelId="{2267BA31-D659-4E7A-935B-7402B97528D9}" type="presParOf" srcId="{DEC83785-85AC-4ECB-98EA-2A1F52C55989}" destId="{DC8F7975-0C80-476E-B98E-D39395F7958D}" srcOrd="3" destOrd="0" presId="urn:microsoft.com/office/officeart/2018/2/layout/IconVerticalSolidList"/>
    <dgm:cxn modelId="{C1928592-5CEE-4A13-A3E0-0020069663B5}" type="presParOf" srcId="{BBFFAC39-8524-4183-97F8-E3C56873962F}" destId="{1BCA8B67-ABA1-4C3C-AEA0-C67B16E8D0E7}" srcOrd="5" destOrd="0" presId="urn:microsoft.com/office/officeart/2018/2/layout/IconVerticalSolidList"/>
    <dgm:cxn modelId="{76531CFA-FC39-41F8-8E23-2566D9254180}" type="presParOf" srcId="{BBFFAC39-8524-4183-97F8-E3C56873962F}" destId="{CC51CDFF-6A06-417F-9481-6C2B07A5141E}" srcOrd="6" destOrd="0" presId="urn:microsoft.com/office/officeart/2018/2/layout/IconVerticalSolidList"/>
    <dgm:cxn modelId="{D9FCDB9D-DD47-4287-9B37-7D6B14AF5BD4}" type="presParOf" srcId="{CC51CDFF-6A06-417F-9481-6C2B07A5141E}" destId="{BABB6760-B4FC-4F4E-A336-E3A5581BD579}" srcOrd="0" destOrd="0" presId="urn:microsoft.com/office/officeart/2018/2/layout/IconVerticalSolidList"/>
    <dgm:cxn modelId="{272E95ED-2092-4DB0-8AF0-12D2C44FA0B9}" type="presParOf" srcId="{CC51CDFF-6A06-417F-9481-6C2B07A5141E}" destId="{DAC8F78A-0C8D-4487-9481-C8C5A7519835}" srcOrd="1" destOrd="0" presId="urn:microsoft.com/office/officeart/2018/2/layout/IconVerticalSolidList"/>
    <dgm:cxn modelId="{369DECE5-A720-4D1F-B882-50F0A6095359}" type="presParOf" srcId="{CC51CDFF-6A06-417F-9481-6C2B07A5141E}" destId="{FBEF0C8E-766A-4407-BBBD-CB39D679540D}" srcOrd="2" destOrd="0" presId="urn:microsoft.com/office/officeart/2018/2/layout/IconVerticalSolidList"/>
    <dgm:cxn modelId="{B14D4B63-5CDC-4583-9AE5-03386FA0B0B7}" type="presParOf" srcId="{CC51CDFF-6A06-417F-9481-6C2B07A5141E}" destId="{40458877-5E52-4203-9878-046FE5423E9F}" srcOrd="3" destOrd="0" presId="urn:microsoft.com/office/officeart/2018/2/layout/IconVerticalSolidList"/>
    <dgm:cxn modelId="{005AABAA-C39C-42A2-889E-475BBC040252}" type="presParOf" srcId="{BBFFAC39-8524-4183-97F8-E3C56873962F}" destId="{DDD1C8B5-D593-406D-BA33-572DAAD374CF}" srcOrd="7" destOrd="0" presId="urn:microsoft.com/office/officeart/2018/2/layout/IconVerticalSolidList"/>
    <dgm:cxn modelId="{6553DE1F-A0DD-4967-828A-23FBCA3BF2F3}" type="presParOf" srcId="{BBFFAC39-8524-4183-97F8-E3C56873962F}" destId="{303E582F-E54F-4C17-ACBD-648624658DE6}" srcOrd="8" destOrd="0" presId="urn:microsoft.com/office/officeart/2018/2/layout/IconVerticalSolidList"/>
    <dgm:cxn modelId="{DAA7AD55-9444-45F0-BE9B-0C07D2542AD8}" type="presParOf" srcId="{303E582F-E54F-4C17-ACBD-648624658DE6}" destId="{7E4F704B-B579-4F69-B7B5-A90E9865F54E}" srcOrd="0" destOrd="0" presId="urn:microsoft.com/office/officeart/2018/2/layout/IconVerticalSolidList"/>
    <dgm:cxn modelId="{8BFF6605-1A7B-495B-942E-9635F5BD78A4}" type="presParOf" srcId="{303E582F-E54F-4C17-ACBD-648624658DE6}" destId="{43EB1097-B02E-4E50-BDCA-D4928E59211D}" srcOrd="1" destOrd="0" presId="urn:microsoft.com/office/officeart/2018/2/layout/IconVerticalSolidList"/>
    <dgm:cxn modelId="{1FEC667E-B108-4269-BBCF-1915F0387D60}" type="presParOf" srcId="{303E582F-E54F-4C17-ACBD-648624658DE6}" destId="{A40B8151-6E0F-4388-91E4-216D3CA132E4}" srcOrd="2" destOrd="0" presId="urn:microsoft.com/office/officeart/2018/2/layout/IconVerticalSolidList"/>
    <dgm:cxn modelId="{418C4C3E-8844-47EC-90CA-799E3BF4ACCB}" type="presParOf" srcId="{303E582F-E54F-4C17-ACBD-648624658DE6}" destId="{C321163F-3E46-4C49-9854-34DED0BEAF3F}" srcOrd="3" destOrd="0" presId="urn:microsoft.com/office/officeart/2018/2/layout/IconVerticalSolidList"/>
    <dgm:cxn modelId="{9BC104BC-E2D9-4E96-9AD0-D731A80D268B}" type="presParOf" srcId="{BBFFAC39-8524-4183-97F8-E3C56873962F}" destId="{9FC8A180-C7F3-4B33-9A3D-0B4F6B51F23B}" srcOrd="9" destOrd="0" presId="urn:microsoft.com/office/officeart/2018/2/layout/IconVerticalSolidList"/>
    <dgm:cxn modelId="{BA3791E8-0983-4AF1-94DA-23E1416F4D5E}" type="presParOf" srcId="{BBFFAC39-8524-4183-97F8-E3C56873962F}" destId="{741940F9-306E-4995-9974-7BF6112F7CA4}" srcOrd="10" destOrd="0" presId="urn:microsoft.com/office/officeart/2018/2/layout/IconVerticalSolidList"/>
    <dgm:cxn modelId="{B6249AC3-68D3-444A-99F2-5F7D54767397}" type="presParOf" srcId="{741940F9-306E-4995-9974-7BF6112F7CA4}" destId="{9C8F8E75-A3FD-4ECA-905B-52A310822D49}" srcOrd="0" destOrd="0" presId="urn:microsoft.com/office/officeart/2018/2/layout/IconVerticalSolidList"/>
    <dgm:cxn modelId="{8EBC6FB9-9131-4E98-9A12-426DA9971F3C}" type="presParOf" srcId="{741940F9-306E-4995-9974-7BF6112F7CA4}" destId="{261A4671-59F2-4F98-9A07-3602EB0279F3}" srcOrd="1" destOrd="0" presId="urn:microsoft.com/office/officeart/2018/2/layout/IconVerticalSolidList"/>
    <dgm:cxn modelId="{17A32F54-2F5B-4F37-BAF8-5FE9F94AC0DB}" type="presParOf" srcId="{741940F9-306E-4995-9974-7BF6112F7CA4}" destId="{C6857287-9CB5-4D2F-8818-E285B2A178FC}" srcOrd="2" destOrd="0" presId="urn:microsoft.com/office/officeart/2018/2/layout/IconVerticalSolidList"/>
    <dgm:cxn modelId="{FAA1F0D1-9393-4985-A458-F0C500510F6B}" type="presParOf" srcId="{741940F9-306E-4995-9974-7BF6112F7CA4}" destId="{2E34B086-A5A7-43AB-ACBF-03D50A2011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D733A5-497F-4E91-9477-6D932951C501}">
      <dsp:nvSpPr>
        <dsp:cNvPr id="0" name=""/>
        <dsp:cNvSpPr/>
      </dsp:nvSpPr>
      <dsp:spPr>
        <a:xfrm>
          <a:off x="4978" y="0"/>
          <a:ext cx="2983025" cy="989045"/>
        </a:xfrm>
        <a:prstGeom prst="chevron">
          <a:avLst/>
        </a:prstGeom>
        <a:solidFill>
          <a:srgbClr val="00B050"/>
        </a:solidFill>
        <a:ln>
          <a:noFill/>
        </a:ln>
        <a:effectLst/>
        <a:sp3d extrusionH="381000" contourW="38100" prstMaterial="matte">
          <a:contourClr>
            <a:srgbClr val="FFFFFF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018" tIns="48006" rIns="48006" bIns="480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Q1-2026</a:t>
          </a:r>
        </a:p>
      </dsp:txBody>
      <dsp:txXfrm>
        <a:off x="499501" y="0"/>
        <a:ext cx="1993980" cy="989045"/>
      </dsp:txXfrm>
    </dsp:sp>
    <dsp:sp modelId="{DA898CCF-EF01-4B8F-93AF-12F08064EE7C}">
      <dsp:nvSpPr>
        <dsp:cNvPr id="0" name=""/>
        <dsp:cNvSpPr/>
      </dsp:nvSpPr>
      <dsp:spPr>
        <a:xfrm>
          <a:off x="2689847" y="0"/>
          <a:ext cx="2983025" cy="989045"/>
        </a:xfrm>
        <a:prstGeom prst="chevron">
          <a:avLst/>
        </a:prstGeom>
        <a:solidFill>
          <a:srgbClr val="00B050"/>
        </a:solidFill>
        <a:ln>
          <a:noFill/>
        </a:ln>
        <a:effectLst/>
        <a:sp3d extrusionH="381000" contourW="38100" prstMaterial="matte">
          <a:contourClr>
            <a:srgbClr val="FFFFFF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018" tIns="48006" rIns="48006" bIns="480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Q2-2026</a:t>
          </a:r>
        </a:p>
      </dsp:txBody>
      <dsp:txXfrm>
        <a:off x="3184370" y="0"/>
        <a:ext cx="1993980" cy="989045"/>
      </dsp:txXfrm>
    </dsp:sp>
    <dsp:sp modelId="{7F8CE0CB-B6DF-4F0D-84AD-44364AF78C1A}">
      <dsp:nvSpPr>
        <dsp:cNvPr id="0" name=""/>
        <dsp:cNvSpPr/>
      </dsp:nvSpPr>
      <dsp:spPr>
        <a:xfrm>
          <a:off x="5374571" y="0"/>
          <a:ext cx="2983025" cy="989045"/>
        </a:xfrm>
        <a:prstGeom prst="chevron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  <a:sp3d extrusionH="381000" contourW="38100" prstMaterial="matte">
          <a:contourClr>
            <a:srgbClr val="FFFFFF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018" tIns="48006" rIns="48006" bIns="480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Q3-2026</a:t>
          </a:r>
        </a:p>
      </dsp:txBody>
      <dsp:txXfrm>
        <a:off x="5869094" y="0"/>
        <a:ext cx="1993980" cy="989045"/>
      </dsp:txXfrm>
    </dsp:sp>
    <dsp:sp modelId="{B266A558-EE29-4904-9FAD-E07DEE67696E}">
      <dsp:nvSpPr>
        <dsp:cNvPr id="0" name=""/>
        <dsp:cNvSpPr/>
      </dsp:nvSpPr>
      <dsp:spPr>
        <a:xfrm>
          <a:off x="8059294" y="0"/>
          <a:ext cx="2983025" cy="989045"/>
        </a:xfrm>
        <a:prstGeom prst="chevron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  <a:sp3d extrusionH="381000" contourW="38100" prstMaterial="matte">
          <a:contourClr>
            <a:srgbClr val="FFFFFF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018" tIns="48006" rIns="48006" bIns="480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Q4-2026</a:t>
          </a:r>
        </a:p>
      </dsp:txBody>
      <dsp:txXfrm>
        <a:off x="8553817" y="0"/>
        <a:ext cx="1993980" cy="9890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B60165-E444-4A68-B677-82793D569EF0}">
      <dsp:nvSpPr>
        <dsp:cNvPr id="0" name=""/>
        <dsp:cNvSpPr/>
      </dsp:nvSpPr>
      <dsp:spPr>
        <a:xfrm>
          <a:off x="0" y="1407"/>
          <a:ext cx="5187696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7EAF2-7C86-47A3-8CB3-32652DFB8260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85557-A436-4619-9CF8-74360197AEB0}">
      <dsp:nvSpPr>
        <dsp:cNvPr id="0" name=""/>
        <dsp:cNvSpPr/>
      </dsp:nvSpPr>
      <dsp:spPr>
        <a:xfrm>
          <a:off x="692764" y="1407"/>
          <a:ext cx="449493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2</a:t>
          </a:r>
          <a:r>
            <a:rPr lang="en-US" sz="1600" kern="1200" baseline="30000" dirty="0"/>
            <a:t>nd</a:t>
          </a:r>
          <a:r>
            <a:rPr lang="en-US" sz="1600" kern="1200" dirty="0"/>
            <a:t> line manufacturing and integration</a:t>
          </a:r>
        </a:p>
      </dsp:txBody>
      <dsp:txXfrm>
        <a:off x="692764" y="1407"/>
        <a:ext cx="4494931" cy="599796"/>
      </dsp:txXfrm>
    </dsp:sp>
    <dsp:sp modelId="{0F174F2A-2148-4B2F-AC15-BD750634BEA6}">
      <dsp:nvSpPr>
        <dsp:cNvPr id="0" name=""/>
        <dsp:cNvSpPr/>
      </dsp:nvSpPr>
      <dsp:spPr>
        <a:xfrm>
          <a:off x="0" y="751152"/>
          <a:ext cx="5187696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E7956F-9D06-401E-905A-8F9D87C96D09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75508-C1FC-4B5F-A460-1EEF3149D6E7}">
      <dsp:nvSpPr>
        <dsp:cNvPr id="0" name=""/>
        <dsp:cNvSpPr/>
      </dsp:nvSpPr>
      <dsp:spPr>
        <a:xfrm>
          <a:off x="692764" y="751152"/>
          <a:ext cx="449493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Bellows in 441 manufacturing &amp; testing</a:t>
          </a:r>
        </a:p>
      </dsp:txBody>
      <dsp:txXfrm>
        <a:off x="692764" y="751152"/>
        <a:ext cx="4494931" cy="599796"/>
      </dsp:txXfrm>
    </dsp:sp>
    <dsp:sp modelId="{C291BB00-F33B-47AB-B59C-00474F2CF378}">
      <dsp:nvSpPr>
        <dsp:cNvPr id="0" name=""/>
        <dsp:cNvSpPr/>
      </dsp:nvSpPr>
      <dsp:spPr>
        <a:xfrm>
          <a:off x="0" y="1500898"/>
          <a:ext cx="5187696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DAC3A7-9954-406C-A93D-258E78AE5A94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F7975-0C80-476E-B98E-D39395F7958D}">
      <dsp:nvSpPr>
        <dsp:cNvPr id="0" name=""/>
        <dsp:cNvSpPr/>
      </dsp:nvSpPr>
      <dsp:spPr>
        <a:xfrm>
          <a:off x="692764" y="1500898"/>
          <a:ext cx="449493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Baffle integration optimization </a:t>
          </a:r>
        </a:p>
      </dsp:txBody>
      <dsp:txXfrm>
        <a:off x="692764" y="1500898"/>
        <a:ext cx="4494931" cy="599796"/>
      </dsp:txXfrm>
    </dsp:sp>
    <dsp:sp modelId="{BABB6760-B4FC-4F4E-A336-E3A5581BD579}">
      <dsp:nvSpPr>
        <dsp:cNvPr id="0" name=""/>
        <dsp:cNvSpPr/>
      </dsp:nvSpPr>
      <dsp:spPr>
        <a:xfrm>
          <a:off x="0" y="2250643"/>
          <a:ext cx="5187696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C8F78A-0C8D-4487-9481-C8C5A7519835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58877-5E52-4203-9878-046FE5423E9F}">
      <dsp:nvSpPr>
        <dsp:cNvPr id="0" name=""/>
        <dsp:cNvSpPr/>
      </dsp:nvSpPr>
      <dsp:spPr>
        <a:xfrm>
          <a:off x="692764" y="2250643"/>
          <a:ext cx="449493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New joining design validation</a:t>
          </a:r>
        </a:p>
      </dsp:txBody>
      <dsp:txXfrm>
        <a:off x="692764" y="2250643"/>
        <a:ext cx="4494931" cy="599796"/>
      </dsp:txXfrm>
    </dsp:sp>
    <dsp:sp modelId="{7E4F704B-B579-4F69-B7B5-A90E9865F54E}">
      <dsp:nvSpPr>
        <dsp:cNvPr id="0" name=""/>
        <dsp:cNvSpPr/>
      </dsp:nvSpPr>
      <dsp:spPr>
        <a:xfrm>
          <a:off x="0" y="3000388"/>
          <a:ext cx="5187696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EB1097-B02E-4E50-BDCA-D4928E59211D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21163F-3E46-4C49-9854-34DED0BEAF3F}">
      <dsp:nvSpPr>
        <dsp:cNvPr id="0" name=""/>
        <dsp:cNvSpPr/>
      </dsp:nvSpPr>
      <dsp:spPr>
        <a:xfrm>
          <a:off x="692764" y="3000388"/>
          <a:ext cx="449493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Integration of the new valve concept (SVAPET)</a:t>
          </a:r>
        </a:p>
      </dsp:txBody>
      <dsp:txXfrm>
        <a:off x="692764" y="3000388"/>
        <a:ext cx="4494931" cy="599796"/>
      </dsp:txXfrm>
    </dsp:sp>
    <dsp:sp modelId="{9C8F8E75-A3FD-4ECA-905B-52A310822D49}">
      <dsp:nvSpPr>
        <dsp:cNvPr id="0" name=""/>
        <dsp:cNvSpPr/>
      </dsp:nvSpPr>
      <dsp:spPr>
        <a:xfrm>
          <a:off x="0" y="3750134"/>
          <a:ext cx="5187696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1A4671-59F2-4F98-9A07-3602EB0279F3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4B086-A5A7-43AB-ACBF-03D50A20115D}">
      <dsp:nvSpPr>
        <dsp:cNvPr id="0" name=""/>
        <dsp:cNvSpPr/>
      </dsp:nvSpPr>
      <dsp:spPr>
        <a:xfrm>
          <a:off x="692764" y="3750134"/>
          <a:ext cx="449493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Cost estimation </a:t>
          </a:r>
          <a:r>
            <a:rPr lang="en-US" sz="1600" kern="1200" dirty="0">
              <a:sym typeface="Wingdings" panose="05000000000000000000" pitchFamily="2" charset="2"/>
            </a:rPr>
            <a:t> </a:t>
          </a:r>
          <a:r>
            <a:rPr lang="en-US" sz="1600" kern="1200" dirty="0"/>
            <a:t>contributing to ETO exercise</a:t>
          </a:r>
        </a:p>
      </dsp:txBody>
      <dsp:txXfrm>
        <a:off x="692764" y="3750134"/>
        <a:ext cx="4494931" cy="599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59" name="Google Shape;5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2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72" name="Google Shape;7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109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>
          <a:extLst>
            <a:ext uri="{FF2B5EF4-FFF2-40B4-BE49-F238E27FC236}">
              <a16:creationId xmlns:a16="http://schemas.microsoft.com/office/drawing/2014/main" id="{A0452A2C-C4A5-2D4D-CB5B-E53528ECB4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2:notes">
            <a:extLst>
              <a:ext uri="{FF2B5EF4-FFF2-40B4-BE49-F238E27FC236}">
                <a16:creationId xmlns:a16="http://schemas.microsoft.com/office/drawing/2014/main" id="{F0649455-D778-E5F7-B3D4-7A6B81AB1BB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72" name="Google Shape;72;p2:notes">
            <a:extLst>
              <a:ext uri="{FF2B5EF4-FFF2-40B4-BE49-F238E27FC236}">
                <a16:creationId xmlns:a16="http://schemas.microsoft.com/office/drawing/2014/main" id="{FFFCA240-77E8-02BC-C453-2CD9ADDD52F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821584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>
          <a:extLst>
            <a:ext uri="{FF2B5EF4-FFF2-40B4-BE49-F238E27FC236}">
              <a16:creationId xmlns:a16="http://schemas.microsoft.com/office/drawing/2014/main" id="{0AD66FDA-A881-6F93-9D99-51B04643C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34fc7864250_0_128:notes">
            <a:extLst>
              <a:ext uri="{FF2B5EF4-FFF2-40B4-BE49-F238E27FC236}">
                <a16:creationId xmlns:a16="http://schemas.microsoft.com/office/drawing/2014/main" id="{1BE91141-1D3D-4BE9-D6F3-EBB1237C0C7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18" name="Google Shape;118;g34fc7864250_0_128:notes">
            <a:extLst>
              <a:ext uri="{FF2B5EF4-FFF2-40B4-BE49-F238E27FC236}">
                <a16:creationId xmlns:a16="http://schemas.microsoft.com/office/drawing/2014/main" id="{E00EFCDE-9AA9-5D39-6D1B-CB5CF5590F1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672697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>
          <a:extLst>
            <a:ext uri="{FF2B5EF4-FFF2-40B4-BE49-F238E27FC236}">
              <a16:creationId xmlns:a16="http://schemas.microsoft.com/office/drawing/2014/main" id="{8D26C7A4-FC74-A039-36D1-50DA0E0D3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34fc7864250_0_128:notes">
            <a:extLst>
              <a:ext uri="{FF2B5EF4-FFF2-40B4-BE49-F238E27FC236}">
                <a16:creationId xmlns:a16="http://schemas.microsoft.com/office/drawing/2014/main" id="{CB816A3E-4013-4678-AF57-A35F2F4DF87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18" name="Google Shape;118;g34fc7864250_0_128:notes">
            <a:extLst>
              <a:ext uri="{FF2B5EF4-FFF2-40B4-BE49-F238E27FC236}">
                <a16:creationId xmlns:a16="http://schemas.microsoft.com/office/drawing/2014/main" id="{9837E198-7B82-8A72-AFA8-7A9165F208C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4699921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8CF7AE-3580-A885-BDDC-07CD44228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01BA43-5894-CBE2-0D24-1226B19CF0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2060D0-2853-2F60-ABDB-B4B63BA92D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8640F3-6813-02CF-BAC8-B7BD6B0767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5766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“Are the materials electrochemically comparable?”</a:t>
            </a:r>
            <a:br>
              <a:rPr lang="en-US" dirty="0"/>
            </a:br>
            <a:r>
              <a:rPr lang="en-US" dirty="0"/>
              <a:t>→ </a:t>
            </a:r>
            <a:r>
              <a:rPr lang="en-US" i="1" dirty="0"/>
              <a:t>Yes — equivalent behavior, no galvanic risk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2836172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“Do they perform under real conditions?</a:t>
            </a:r>
          </a:p>
          <a:p>
            <a:r>
              <a:rPr lang="en-US" dirty="0"/>
              <a:t> </a:t>
            </a:r>
            <a:r>
              <a:rPr lang="en-US" i="1" dirty="0"/>
              <a:t>Yes — no general corrosion, with 444 showing the best performance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1757962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B9DE9A-78BC-9733-1BE8-B5D759CF5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4982A-7B69-9098-16F3-4A344D3420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D1B0D-208B-5B8A-16F4-4E8510D411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323B6E-F4C5-D4FA-0FB5-9F79D23E96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4263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76972-E222-9EAE-9CF6-0E9E17F41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C7DE6F-9D6D-1550-ACAA-9F9756D42B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7850FE-FE80-6D78-18AC-A5148F6FE4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70CC1B-135F-684D-BA12-09EDD9740C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80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DBB99-C9BC-D259-C182-60FEE0FB75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419291-6C04-17CC-F6B2-60EB0589FF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FE5C38-E3F5-3134-A033-23DEF601CA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0DB1-08FD-226B-7C7F-D771F23075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6679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B863EB-AFEE-19D0-511D-A44CCD40E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131586-9F15-2552-07C6-3B49100D59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FC9F4C-85F2-D098-03B4-D25DBA5DEA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832439-4547-D8CE-CCA9-E5396E1FD2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1639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613737-145C-A5D1-3CD8-DD5E8CBF5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DE25FB-7945-3BA6-347C-128A9ED886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FDC2CC-52A6-FE4A-B006-6EF315E8CF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AAADA-0395-B297-68C9-0A5445A93E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290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F6808B-F8EE-DBC9-6013-01BC75E04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69C129-55DC-6523-CFA1-3FFABF943B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EF174D-0521-2586-3D3E-F6C53CB682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30CF88-00AF-2FC3-7A90-A07AAE1191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9384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70496A-ECE7-9265-F2BC-0E8333F4A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127C89-4531-5C68-5393-B0D2C859D1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ECEBBA-3E36-1026-563C-01AC71F671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ECD48-C6AD-2EDC-6F72-D97B308D54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2052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650612-C59D-51DB-B73D-38FFB2236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52BF78-6A6F-7904-588B-7990B60AD7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7A0F1F-EC62-24F4-1027-A00EE61833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E4897-AB86-8EF3-D6FE-52955C9786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375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02AE8-1623-EA12-AB48-193F64AE3A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5DE927-435F-7608-82C3-53F70AC31F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8539EB-2A5E-B675-18CA-CCF8E8EBCA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86387E-1BE0-CB51-C048-FF6B147DF0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2547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>
          <a:extLst>
            <a:ext uri="{FF2B5EF4-FFF2-40B4-BE49-F238E27FC236}">
              <a16:creationId xmlns:a16="http://schemas.microsoft.com/office/drawing/2014/main" id="{10B51754-C9DD-11A8-ED5F-47F9570E3E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2:notes">
            <a:extLst>
              <a:ext uri="{FF2B5EF4-FFF2-40B4-BE49-F238E27FC236}">
                <a16:creationId xmlns:a16="http://schemas.microsoft.com/office/drawing/2014/main" id="{BA4EF70D-97E2-BB35-06D7-994955E6F1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72" name="Google Shape;72;p2:notes">
            <a:extLst>
              <a:ext uri="{FF2B5EF4-FFF2-40B4-BE49-F238E27FC236}">
                <a16:creationId xmlns:a16="http://schemas.microsoft.com/office/drawing/2014/main" id="{F33FEF09-9716-8549-C22E-7D054A685B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7671402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47AFE-C450-8DFC-0511-853A3D061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026075-166C-09DC-609C-5E7919A143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647046-3D10-DEA3-32BB-D15EFE735A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5593F-A5B2-0C7F-6FB5-C17F558A2A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8763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F12850-E1F7-2B4A-8459-11FE68C472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CC9302-9107-6B4A-4735-F28DE1E616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E02A3D-3897-22F0-9F64-82AE80476D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309D80-D78B-51AC-A4BD-2145A316EA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0521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E4DE5-C5F3-51BD-BD3B-61E38D7A3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E8FB2E-D95A-07B9-3E59-4BC043D1BD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75F702-9446-8CA3-7388-83E477B4FC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2FCB78-47E3-D11D-E591-52308B42B5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3608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9069E-CC10-FCDF-FAE1-933374C75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D629FA-420A-3F0D-DD2A-B96F92A8FE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9DBD3E-E1DF-755E-87A6-5347A453D8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FE0EDC-DBCF-C433-7023-499E4F546D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7913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021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18DE46-E947-AA8C-FEA9-A94FCD59C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8B604A-DB4E-8671-FEE5-857831703D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58CE5C-0D9B-706C-D698-54ABB6D848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581E04-0499-40F9-F2D5-77B5C7D1F5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84418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A263D-0519-CC4D-6729-64888F9D0D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1C48C1-BDE0-04E0-8C69-1ED0E2CB41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D8E277-2E54-DCB9-8306-982D1C3815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D5FDE2-7897-C9A4-5E53-B526B093A0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4756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889448-2569-C41D-CED0-A943824A9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699A16-6B2E-0681-934C-405989F0B1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232140-FD1B-6783-A4CD-E0A8786553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11C3E8-F992-3E26-F68F-D53B9BB9F0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3649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60D4E-4349-ACA3-0935-0EAB91C77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F242BB-69CD-D81F-EAED-820D316DA1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7DA644-F572-B4F7-429C-9F880F549A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6D643A-C11B-AC2D-D497-022BB08C41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547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de título 0" type="tx">
  <p:cSld name="TITLE_AND_BODY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0"/>
          <p:cNvSpPr txBox="1">
            <a:spLocks noGrp="1"/>
          </p:cNvSpPr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1" name="Google Shape;11;p10"/>
          <p:cNvSpPr txBox="1">
            <a:spLocks noGrp="1"/>
          </p:cNvSpPr>
          <p:nvPr>
            <p:ph type="body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457200" lvl="0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1pPr>
            <a:lvl2pPr marL="914400" lvl="1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2pPr>
            <a:lvl3pPr marL="1371600" lvl="2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3pPr>
            <a:lvl4pPr marL="1828800" lvl="3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4pPr>
            <a:lvl5pPr marL="2286000" lvl="4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2" name="Google Shape;12;p10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ítulo y objetos">
  <p:cSld name="1_Título y objetos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1"/>
          <p:cNvSpPr txBox="1">
            <a:spLocks noGrp="1"/>
          </p:cNvSpPr>
          <p:nvPr>
            <p:ph type="body" idx="1"/>
          </p:nvPr>
        </p:nvSpPr>
        <p:spPr>
          <a:xfrm>
            <a:off x="838200" y="2044699"/>
            <a:ext cx="10515600" cy="4328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6" name="Google Shape;16;p11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objetos">
  <p:cSld name="Título y objeto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8" name="Google Shape;28;p13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cabezado de sección">
  <p:cSld name="Encabezado de sección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4"/>
          <p:cNvSpPr txBox="1">
            <a:spLocks noGrp="1"/>
          </p:cNvSpPr>
          <p:nvPr>
            <p:ph type="body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24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24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2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2400">
                <a:solidFill>
                  <a:srgbClr val="888888"/>
                </a:solidFill>
              </a:defRPr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14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os objetos">
  <p:cSld name="Dos objeto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15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ación">
  <p:cSld name="Comparación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6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6"/>
          <p:cNvSpPr txBox="1">
            <a:spLocks noGrp="1"/>
          </p:cNvSpPr>
          <p:nvPr>
            <p:ph type="body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1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1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1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1"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6"/>
          <p:cNvSpPr txBox="1">
            <a:spLocks noGrp="1"/>
          </p:cNvSpPr>
          <p:nvPr>
            <p:ph type="body" idx="2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1" name="Google Shape;41;p16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o el título">
  <p:cSld name="Solo el título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7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n con título">
  <p:cSld name="Imagen con título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20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20"/>
          <p:cNvSpPr>
            <a:spLocks noGrp="1"/>
          </p:cNvSpPr>
          <p:nvPr>
            <p:ph type="pic" idx="2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55" name="Google Shape;55;p20"/>
          <p:cNvSpPr txBox="1">
            <a:spLocks noGrp="1"/>
          </p:cNvSpPr>
          <p:nvPr>
            <p:ph type="body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600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600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600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600"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6" name="Google Shape;56;p20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 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 marL="324000" indent="-324000">
              <a:buFont typeface="Arial" charset="0"/>
              <a:buChar char="•"/>
              <a:tabLst/>
              <a:defRPr sz="1800">
                <a:solidFill>
                  <a:schemeClr val="tx2"/>
                </a:solidFill>
              </a:defRPr>
            </a:lvl2pPr>
            <a:lvl3pPr marL="648000" indent="-324000">
              <a:buSzPct val="100000"/>
              <a:buFont typeface="Arial" panose="020B0604020202020204" pitchFamily="34" charset="0"/>
              <a:buChar char="•"/>
              <a:tabLst/>
              <a:defRPr>
                <a:solidFill>
                  <a:schemeClr val="tx2"/>
                </a:solidFill>
              </a:defRPr>
            </a:lvl3pPr>
            <a:lvl4pPr marL="972000" indent="-324000">
              <a:buSzPct val="100000"/>
              <a:buFont typeface="Arial" charset="0"/>
              <a:buChar char="•"/>
              <a:tabLst/>
              <a:defRPr>
                <a:solidFill>
                  <a:schemeClr val="tx2"/>
                </a:solidFill>
              </a:defRPr>
            </a:lvl4pPr>
            <a:lvl5pPr marL="2057400" indent="-228600">
              <a:buSzPct val="100000"/>
              <a:buFont typeface="Arial" charset="0"/>
              <a:buChar char="•"/>
              <a:defRPr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ED6D585-D452-F44C-919B-4BD50B663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478EFE-6141-4244-92ED-79EEE9222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10/12/2025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FF044A7-6055-B744-AD25-E9D675BBE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ET beam tubes activities at CERN | Carlo Scarcia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72E3875-F7E3-A247-8E75-A4EC4E794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81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ullete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•"/>
              <a:defRPr>
                <a:solidFill>
                  <a:schemeClr val="tx2">
                    <a:lumMod val="50000"/>
                  </a:schemeClr>
                </a:solidFill>
              </a:defRPr>
            </a:lvl1pPr>
            <a:lvl2pPr marL="628650" indent="-261938">
              <a:buFont typeface="Arial" panose="020B0604020202020204" pitchFamily="34" charset="0"/>
              <a:buChar char="•"/>
              <a:tabLst/>
              <a:defRPr sz="1800">
                <a:solidFill>
                  <a:schemeClr val="tx2">
                    <a:lumMod val="50000"/>
                  </a:schemeClr>
                </a:solidFill>
              </a:defRPr>
            </a:lvl2pPr>
            <a:lvl3pPr marL="889000" indent="-260350">
              <a:buSzPct val="100000"/>
              <a:buFont typeface="Arial" panose="020B0604020202020204" pitchFamily="34" charset="0"/>
              <a:buChar char="•"/>
              <a:tabLst/>
              <a:defRPr sz="1800">
                <a:solidFill>
                  <a:schemeClr val="tx2">
                    <a:lumMod val="50000"/>
                  </a:schemeClr>
                </a:solidFill>
              </a:defRPr>
            </a:lvl3pPr>
            <a:lvl4pPr marL="1209675" indent="-269875">
              <a:buSzPct val="100000"/>
              <a:buFont typeface="Arial" panose="020B0604020202020204" pitchFamily="34" charset="0"/>
              <a:buChar char="•"/>
              <a:tabLst/>
              <a:defRPr sz="1600">
                <a:solidFill>
                  <a:schemeClr val="tx2">
                    <a:lumMod val="50000"/>
                  </a:schemeClr>
                </a:solidFill>
              </a:defRPr>
            </a:lvl4pPr>
            <a:lvl5pPr marL="2057400" indent="-228600">
              <a:buSzPct val="100000"/>
              <a:buFont typeface="Arial" charset="0"/>
              <a:buChar char="•"/>
              <a:defRPr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0"/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478EFE-6141-4244-92ED-79EEE9222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10/12/2025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FF044A7-6055-B744-AD25-E9D675BBE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ET beam tubes activities at CERN | Carlo Scarcia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72E3875-F7E3-A247-8E75-A4EC4E794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7E3D5-2194-4AE8-80D4-1FCE73F4D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46501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ubtitle and 3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988" y="365125"/>
            <a:ext cx="11380812" cy="10842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7987" y="1592263"/>
            <a:ext cx="3708401" cy="668337"/>
          </a:xfrm>
        </p:spPr>
        <p:txBody>
          <a:bodyPr anchor="t" anchorCtr="0"/>
          <a:lstStyle>
            <a:lvl1pPr marL="0" indent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  <a:defRPr sz="2100" b="1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75612" y="1604966"/>
            <a:ext cx="3713187" cy="655634"/>
          </a:xfrm>
        </p:spPr>
        <p:txBody>
          <a:bodyPr anchor="t" anchorCtr="0"/>
          <a:lstStyle>
            <a:lvl1pPr marL="0" indent="0">
              <a:spcBef>
                <a:spcPts val="400"/>
              </a:spcBef>
              <a:spcAft>
                <a:spcPts val="0"/>
              </a:spcAft>
              <a:buNone/>
              <a:defRPr sz="2400" b="1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125C7E-94FD-9B43-A74A-5A12DA74F2D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989" y="2420938"/>
            <a:ext cx="3708400" cy="3779837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 dirty="0"/>
              <a:t>Drag and Drop picture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C779F7E-9707-2542-A19F-DD09A53038A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5613" y="2416175"/>
            <a:ext cx="3713187" cy="3779837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b="1"/>
            </a:lvl1pPr>
          </a:lstStyle>
          <a:p>
            <a:r>
              <a:rPr lang="en-US"/>
              <a:t>Drag and Drop picture</a:t>
            </a:r>
            <a:endParaRPr lang="en-US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6494478-3D3E-894B-9652-AD035750548C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253846" y="1601227"/>
            <a:ext cx="3708401" cy="668337"/>
          </a:xfrm>
        </p:spPr>
        <p:txBody>
          <a:bodyPr anchor="t" anchorCtr="0"/>
          <a:lstStyle>
            <a:lvl1pPr marL="0" indent="0">
              <a:spcBef>
                <a:spcPts val="400"/>
              </a:spcBef>
              <a:spcAft>
                <a:spcPts val="0"/>
              </a:spcAft>
              <a:buNone/>
              <a:defRPr sz="2100" b="1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CF540559-B2D9-2E46-A3D6-32F0B01F69A5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253848" y="2429902"/>
            <a:ext cx="3708400" cy="3779837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 dirty="0"/>
              <a:t>Drag and Drop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5D2BF-D955-984C-BC88-5F6A8BCB9E71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10/12/2025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EC0286-4FA5-DB4D-961C-C9035150A22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fr-FR"/>
              <a:t>ET beam tubes activities at CERN | Carlo Scarcia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3A103EE-A109-9549-821B-7193CDF3E17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877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34">
          <p15:clr>
            <a:srgbClr val="FBAE40"/>
          </p15:clr>
        </p15:guide>
        <p15:guide id="2" orient="horz" pos="1525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9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60" r:id="rId8"/>
    <p:sldLayoutId id="2147483661" r:id="rId9"/>
    <p:sldLayoutId id="2147483662" r:id="rId10"/>
    <p:sldLayoutId id="2147483663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ypvv6e6dRM4Y6LfZCDzgWYLPdw668Y6N/view" TargetMode="External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png"/><Relationship Id="rId4" Type="http://schemas.openxmlformats.org/officeDocument/2006/relationships/image" Target="../media/image3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png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microsoft.com/office/2007/relationships/hdphoto" Target="../media/hdphoto1.wdp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s://drive.google.com/file/d/1ypvv6e6dRM4Y6LfZCDzgWYLPdw668Y6N/view" TargetMode="External"/><Relationship Id="rId7" Type="http://schemas.openxmlformats.org/officeDocument/2006/relationships/image" Target="../media/image45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6.png"/><Relationship Id="rId4" Type="http://schemas.openxmlformats.org/officeDocument/2006/relationships/notesSlide" Target="../notesSlides/notesSlide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0.png"/><Relationship Id="rId4" Type="http://schemas.openxmlformats.org/officeDocument/2006/relationships/image" Target="../media/image4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png"/><Relationship Id="rId5" Type="http://schemas.openxmlformats.org/officeDocument/2006/relationships/image" Target="../media/image50.png"/><Relationship Id="rId4" Type="http://schemas.openxmlformats.org/officeDocument/2006/relationships/image" Target="../media/image35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7.jpeg"/><Relationship Id="rId5" Type="http://schemas.openxmlformats.org/officeDocument/2006/relationships/image" Target="../media/image56.png"/><Relationship Id="rId4" Type="http://schemas.openxmlformats.org/officeDocument/2006/relationships/image" Target="../media/image55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indico.cern.ch/event/1604489/contributions/6785248/" TargetMode="External"/><Relationship Id="rId4" Type="http://schemas.openxmlformats.org/officeDocument/2006/relationships/image" Target="../media/image6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1" wrap="square" lIns="45700" tIns="45700" rIns="45700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None/>
            </a:pPr>
            <a:endParaRPr sz="1800" b="0" i="0" u="none" strike="noStrike" cap="none" dirty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1"/>
          <p:cNvSpPr txBox="1">
            <a:spLocks noGrp="1"/>
          </p:cNvSpPr>
          <p:nvPr>
            <p:ph type="title"/>
          </p:nvPr>
        </p:nvSpPr>
        <p:spPr>
          <a:xfrm>
            <a:off x="5340840" y="3115542"/>
            <a:ext cx="6668824" cy="288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100"/>
              <a:buFont typeface="Calibri"/>
              <a:buNone/>
            </a:pPr>
            <a:r>
              <a:rPr lang="en-US" sz="3400" b="1" dirty="0">
                <a:solidFill>
                  <a:schemeClr val="bg1"/>
                </a:solidFill>
              </a:rPr>
              <a:t>ET-PP (WP6.2)</a:t>
            </a:r>
            <a:br>
              <a:rPr lang="en-US" sz="3400" b="1" dirty="0">
                <a:solidFill>
                  <a:srgbClr val="FFFF00"/>
                </a:solidFill>
              </a:rPr>
            </a:br>
            <a:br>
              <a:rPr lang="en-US" sz="3400" b="1" dirty="0">
                <a:solidFill>
                  <a:schemeClr val="lt1"/>
                </a:solidFill>
              </a:rPr>
            </a:br>
            <a:r>
              <a:rPr lang="fr-CH" sz="3400" b="1" dirty="0">
                <a:solidFill>
                  <a:schemeClr val="bg1"/>
                </a:solidFill>
              </a:rPr>
              <a:t>ET </a:t>
            </a:r>
            <a:r>
              <a:rPr lang="fr-CH" sz="3400" b="1" dirty="0" err="1">
                <a:solidFill>
                  <a:schemeClr val="bg1"/>
                </a:solidFill>
              </a:rPr>
              <a:t>beampipe</a:t>
            </a:r>
            <a:r>
              <a:rPr lang="fr-CH" sz="3400" b="1" dirty="0">
                <a:solidFill>
                  <a:schemeClr val="bg1"/>
                </a:solidFill>
              </a:rPr>
              <a:t> </a:t>
            </a:r>
            <a:r>
              <a:rPr lang="fr-CH" sz="3400" b="1" dirty="0" err="1">
                <a:solidFill>
                  <a:schemeClr val="bg1"/>
                </a:solidFill>
              </a:rPr>
              <a:t>activities</a:t>
            </a:r>
            <a:r>
              <a:rPr lang="fr-CH" sz="3400" b="1" dirty="0">
                <a:solidFill>
                  <a:schemeClr val="bg1"/>
                </a:solidFill>
              </a:rPr>
              <a:t> at CERN</a:t>
            </a:r>
            <a:endParaRPr sz="3400" b="1" dirty="0">
              <a:solidFill>
                <a:schemeClr val="bg1"/>
              </a:solidFill>
            </a:endParaRP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100"/>
              <a:buFont typeface="Calibri"/>
              <a:buNone/>
            </a:pPr>
            <a:endParaRPr sz="6100" dirty="0">
              <a:solidFill>
                <a:schemeClr val="lt1"/>
              </a:solidFill>
            </a:endParaRPr>
          </a:p>
        </p:txBody>
      </p:sp>
      <p:sp>
        <p:nvSpPr>
          <p:cNvPr id="63" name="Google Shape;63;p1"/>
          <p:cNvSpPr txBox="1">
            <a:spLocks noGrp="1"/>
          </p:cNvSpPr>
          <p:nvPr>
            <p:ph type="body" idx="1"/>
          </p:nvPr>
        </p:nvSpPr>
        <p:spPr>
          <a:xfrm>
            <a:off x="6332373" y="5429756"/>
            <a:ext cx="5032622" cy="8990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None/>
            </a:pPr>
            <a:r>
              <a:rPr lang="en-US" sz="2000" dirty="0">
                <a:solidFill>
                  <a:srgbClr val="FFFFFF"/>
                </a:solidFill>
              </a:rPr>
              <a:t>Anité Pérez on behalf of the ET vacuum team at Barcelona, 05/05/2026</a:t>
            </a:r>
            <a:endParaRPr dirty="0"/>
          </a:p>
        </p:txBody>
      </p:sp>
      <p:sp>
        <p:nvSpPr>
          <p:cNvPr id="64" name="Google Shape;64;p1"/>
          <p:cNvSpPr/>
          <p:nvPr/>
        </p:nvSpPr>
        <p:spPr>
          <a:xfrm flipH="1">
            <a:off x="0" y="0"/>
            <a:ext cx="6172783" cy="6858001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21600" y="0"/>
                </a:moveTo>
                <a:lnTo>
                  <a:pt x="242" y="0"/>
                </a:lnTo>
                <a:lnTo>
                  <a:pt x="123" y="841"/>
                </a:lnTo>
                <a:cubicBezTo>
                  <a:pt x="42" y="1562"/>
                  <a:pt x="0" y="2293"/>
                  <a:pt x="0" y="3033"/>
                </a:cubicBezTo>
                <a:cubicBezTo>
                  <a:pt x="0" y="10800"/>
                  <a:pt x="4591" y="17602"/>
                  <a:pt x="11464" y="21361"/>
                </a:cubicBezTo>
                <a:lnTo>
                  <a:pt x="11925" y="2160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txBody>
          <a:bodyPr spcFirstLastPara="1" wrap="square" lIns="45700" tIns="45700" rIns="45700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1"/>
          <p:cNvSpPr/>
          <p:nvPr/>
        </p:nvSpPr>
        <p:spPr>
          <a:xfrm>
            <a:off x="0" y="0"/>
            <a:ext cx="6024155" cy="6858001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0" y="0"/>
                </a:moveTo>
                <a:lnTo>
                  <a:pt x="21348" y="0"/>
                </a:lnTo>
                <a:lnTo>
                  <a:pt x="21477" y="895"/>
                </a:lnTo>
                <a:cubicBezTo>
                  <a:pt x="21558" y="1598"/>
                  <a:pt x="21600" y="2311"/>
                  <a:pt x="21600" y="3033"/>
                </a:cubicBezTo>
                <a:cubicBezTo>
                  <a:pt x="21600" y="10972"/>
                  <a:pt x="16563" y="17877"/>
                  <a:pt x="9143" y="21418"/>
                </a:cubicBezTo>
                <a:lnTo>
                  <a:pt x="8738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45700" tIns="45700" rIns="45700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None/>
            </a:pPr>
            <a:endParaRPr sz="1800" b="0" i="0" u="none" strike="noStrike" cap="none" dirty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6" name="Google Shape;66;p1" descr="Imagen 13"/>
          <p:cNvPicPr preferRelativeResize="0"/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20791" y="505165"/>
            <a:ext cx="2878071" cy="2610376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1"/>
          <p:cNvSpPr txBox="1"/>
          <p:nvPr/>
        </p:nvSpPr>
        <p:spPr>
          <a:xfrm>
            <a:off x="419373" y="253352"/>
            <a:ext cx="5913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08080"/>
              </a:buClr>
              <a:buSzPts val="1800"/>
              <a:buFont typeface="Calibri"/>
              <a:buNone/>
            </a:pPr>
            <a:r>
              <a:rPr lang="en-US" sz="1600" b="1" i="0" u="none" strike="noStrike" cap="none">
                <a:solidFill>
                  <a:srgbClr val="808080"/>
                </a:solidFill>
                <a:latin typeface="Calibri"/>
                <a:ea typeface="Calibri"/>
                <a:cs typeface="Calibri"/>
                <a:sym typeface="Calibri"/>
              </a:rPr>
              <a:t>Project: 101079696 — ET-PP — HORIZON-INFRA-2021-DEV-02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9" name="Google Shape;69;p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323766" y="505167"/>
            <a:ext cx="2552922" cy="2610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2" descr="Nieuw logo voor Nikhef 'meer in lijn met onderzoek' - Nikhef">
            <a:extLst>
              <a:ext uri="{FF2B5EF4-FFF2-40B4-BE49-F238E27FC236}">
                <a16:creationId xmlns:a16="http://schemas.microsoft.com/office/drawing/2014/main" id="{E016F1B1-09C9-C8EB-FC36-899C330F45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3244" y="2389084"/>
            <a:ext cx="2319299" cy="76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L'INFN CAMBIA LOGO">
            <a:extLst>
              <a:ext uri="{FF2B5EF4-FFF2-40B4-BE49-F238E27FC236}">
                <a16:creationId xmlns:a16="http://schemas.microsoft.com/office/drawing/2014/main" id="{051A7AEA-872B-4375-00C6-D573ABFE8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85194" y="918813"/>
            <a:ext cx="2105026" cy="116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Institut de Física d'Altes Energies- IFAE">
            <a:extLst>
              <a:ext uri="{FF2B5EF4-FFF2-40B4-BE49-F238E27FC236}">
                <a16:creationId xmlns:a16="http://schemas.microsoft.com/office/drawing/2014/main" id="{B7563A30-A8D9-F61A-B3D0-1A795EAF5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2720" y="1009024"/>
            <a:ext cx="2075749" cy="1084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ERN Logo : histoire, signification de l'emblème">
            <a:extLst>
              <a:ext uri="{FF2B5EF4-FFF2-40B4-BE49-F238E27FC236}">
                <a16:creationId xmlns:a16="http://schemas.microsoft.com/office/drawing/2014/main" id="{CE41E4C7-2D9F-05FB-6FB8-23CC6FACA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32572" y="2221077"/>
            <a:ext cx="2264371" cy="1268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2BC7326-7901-46AC-0450-F4A6CCBA9404}"/>
              </a:ext>
            </a:extLst>
          </p:cNvPr>
          <p:cNvSpPr txBox="1">
            <a:spLocks/>
          </p:cNvSpPr>
          <p:nvPr/>
        </p:nvSpPr>
        <p:spPr>
          <a:xfrm>
            <a:off x="1" y="3515726"/>
            <a:ext cx="5505368" cy="281305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spcFirstLastPara="1" wrap="square" lIns="45700" tIns="45700" rIns="45700" bIns="45700" anchor="t" anchorCtr="0">
            <a:normAutofit fontScale="77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114300" indent="0" algn="l"/>
            <a:r>
              <a:rPr lang="en-GB" b="1" dirty="0">
                <a:solidFill>
                  <a:srgbClr val="0070C0"/>
                </a:solidFill>
              </a:rPr>
              <a:t>ET vacuum team at CERN</a:t>
            </a:r>
            <a:r>
              <a:rPr lang="en-GB" dirty="0"/>
              <a:t>:</a:t>
            </a:r>
          </a:p>
          <a:p>
            <a:pPr marL="114300" indent="0" algn="l"/>
            <a:r>
              <a:rPr lang="en-GB" dirty="0"/>
              <a:t>Carlo Scarcia; Carlotta Accettura; Cedric Garion; Gilles Favre; Giuseppe Bregliozzi; Gregory Pigny; </a:t>
            </a:r>
            <a:r>
              <a:rPr lang="sv-SE" dirty="0"/>
              <a:t>Ivan Buckulcik, </a:t>
            </a:r>
            <a:r>
              <a:rPr lang="en-GB" dirty="0"/>
              <a:t>Ivo Wevers; Jan Hansen; Jose Antonio Ferreira Somoza; Leonel Marques Antunes Ferreira; Luca Gentini; Luigi Scibile; Kevin Buducan; Paolo Chiggiato; Stefano Sgobba; Purnalingam Revathi (</a:t>
            </a:r>
            <a:r>
              <a:rPr lang="en-GB" dirty="0" err="1"/>
              <a:t>UAntwerp</a:t>
            </a:r>
            <a:r>
              <a:rPr lang="en-GB" dirty="0"/>
              <a:t>); Roxane Misler; Emmanuel Berthome, Ana Teresa </a:t>
            </a:r>
            <a:r>
              <a:rPr lang="en-US" dirty="0"/>
              <a:t>Pérez Fontenla</a:t>
            </a:r>
            <a:endParaRPr lang="en-GB" dirty="0"/>
          </a:p>
          <a:p>
            <a:pPr marL="114300" indent="0" algn="l"/>
            <a:r>
              <a:rPr lang="en-GB" dirty="0"/>
              <a:t>With the collaboration of Alexandre Lacroix (</a:t>
            </a:r>
            <a:r>
              <a:rPr lang="en-GB" b="1" dirty="0">
                <a:solidFill>
                  <a:srgbClr val="0070C0"/>
                </a:solidFill>
              </a:rPr>
              <a:t>LAPP, Annecy</a:t>
            </a:r>
            <a:r>
              <a:rPr lang="en-GB" dirty="0"/>
              <a:t>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4CDA7E-A8AD-03B1-39F2-8BADF7B439B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2"/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" name="Google Shape;75;p2"/>
          <p:cNvSpPr txBox="1">
            <a:spLocks noGrp="1"/>
          </p:cNvSpPr>
          <p:nvPr>
            <p:ph type="title"/>
          </p:nvPr>
        </p:nvSpPr>
        <p:spPr>
          <a:xfrm>
            <a:off x="304800" y="7816"/>
            <a:ext cx="11570700" cy="7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/>
          <a:p>
            <a:pPr>
              <a:spcBef>
                <a:spcPct val="0"/>
              </a:spcBef>
              <a:buSzPts val="4400"/>
              <a:buFont typeface="Arial"/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  <a:endParaRPr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0" name="Google Shape;80;p2"/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81" name="Google Shape;81;p2"/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84" name="Google Shape;84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CuadroTexto 8">
            <a:extLst>
              <a:ext uri="{FF2B5EF4-FFF2-40B4-BE49-F238E27FC236}">
                <a16:creationId xmlns:a16="http://schemas.microsoft.com/office/drawing/2014/main" id="{3590283E-E47B-95F3-1DC8-984219F9E564}"/>
              </a:ext>
            </a:extLst>
          </p:cNvPr>
          <p:cNvSpPr txBox="1"/>
          <p:nvPr/>
        </p:nvSpPr>
        <p:spPr>
          <a:xfrm>
            <a:off x="451768" y="897555"/>
            <a:ext cx="11241176" cy="52014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lc="http://schemas.openxmlformats.org/drawingml/2006/lockedCanvas"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WP6.2 aims to write the </a:t>
            </a:r>
            <a:r>
              <a:rPr lang="en-GB" sz="1800" b="1" i="0" u="none" strike="noStrike" dirty="0">
                <a:solidFill>
                  <a:srgbClr val="00B050"/>
                </a:solidFill>
                <a:effectLst/>
                <a:latin typeface="Calibri" panose="020F0502020204030204" pitchFamily="34" charset="0"/>
              </a:rPr>
              <a:t>final TDR for the ET vacuum pipe system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The ET vacuum pipes are 1-m diameter metallic tubes through which laser beams propagate in an ultrahigh vacuum (UHV) between the input and end mirrors of the interferometers. The length of such tubes is 120 km.</a:t>
            </a:r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objective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attained in steps of increasing complication :</a:t>
            </a:r>
          </a:p>
          <a:p>
            <a:endParaRPr lang="en-GB" sz="8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12788" lvl="4" indent="-173038">
              <a:buFont typeface="Symbol" panose="05050102010706020507" pitchFamily="18" charset="2"/>
              <a:buChar char="-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 and laboratory study.</a:t>
            </a:r>
          </a:p>
          <a:p>
            <a:pPr marL="712788" lvl="4" indent="-173038">
              <a:buFont typeface="Symbol" panose="05050102010706020507" pitchFamily="18" charset="2"/>
              <a:buChar char="-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 and welding studies.</a:t>
            </a:r>
          </a:p>
          <a:p>
            <a:pPr marL="712788" lvl="4" indent="-173038">
              <a:buFont typeface="Symbol" panose="05050102010706020507" pitchFamily="18" charset="2"/>
              <a:buChar char="-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Production and tests of smaller diameter prototypes</a:t>
            </a:r>
          </a:p>
          <a:p>
            <a:pPr marL="712788" lvl="4" indent="-173038">
              <a:buFont typeface="Symbol" panose="05050102010706020507" pitchFamily="18" charset="2"/>
              <a:buChar char="-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Manufacturing, assembling, and testing a pilot sector.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team 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includes CERN staff members contributing the equivalent of 2 FTEs, along with two CERN graduates. An engineer from the </a:t>
            </a:r>
            <a:r>
              <a:rPr lang="en-GB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University of Antwerp 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joined the team in 2024. We are contractually linked to </a:t>
            </a:r>
            <a:r>
              <a:rPr lang="en-GB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INFN,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Nikhef</a:t>
            </a:r>
            <a:r>
              <a:rPr lang="en-GB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and IFAE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and maintain open collaboration with </a:t>
            </a:r>
            <a:r>
              <a:rPr lang="en-GB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LAPP-CNRS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(Annecy, FR) and parallel initiatives such as </a:t>
            </a:r>
            <a:r>
              <a:rPr lang="en-GB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MacBeth (NL) 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GB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BeamPipes4ET (DE, BE, NL)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report to the Engineering Department 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the ET Organisation (</a:t>
            </a:r>
            <a:r>
              <a:rPr lang="en-GB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ETO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WP6.2 is led by Paolo Chiggiato and Ana Teresa Perez Fontenla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807F742-F661-61BD-2FE6-D54B02006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95176" y="6414760"/>
            <a:ext cx="258624" cy="248305"/>
          </a:xfrm>
        </p:spPr>
        <p:txBody>
          <a:bodyPr/>
          <a:lstStyle/>
          <a:p>
            <a:fld id="{36B5EA5A-BC32-A742-B11B-8E7414D5B535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C3774DD-861F-3576-50F0-E0C502C92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576" y="365125"/>
            <a:ext cx="9031224" cy="1325563"/>
          </a:xfr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/>
          <a:p>
            <a:pPr algn="ctr">
              <a:spcBef>
                <a:spcPct val="0"/>
              </a:spcBef>
              <a:buFont typeface="Arial"/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Outline</a:t>
            </a:r>
            <a:endParaRPr lang="en-GB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BBA5A4E-58BE-EBDF-F7D6-73656D9690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89700" y="599533"/>
            <a:ext cx="5312134" cy="4949708"/>
          </a:xfrm>
          <a:prstGeom prst="roundRect">
            <a:avLst>
              <a:gd name="adj" fmla="val 5441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83F6030-AFBF-50A2-280C-C8D885526DFA}"/>
              </a:ext>
            </a:extLst>
          </p:cNvPr>
          <p:cNvSpPr txBox="1"/>
          <p:nvPr/>
        </p:nvSpPr>
        <p:spPr>
          <a:xfrm>
            <a:off x="6090150" y="1629957"/>
            <a:ext cx="4970562" cy="30162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b="1" dirty="0">
                <a:latin typeface="+mj-lt"/>
              </a:rPr>
              <a:t>Work 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Calibri"/>
                <a:cs typeface="Calibri"/>
                <a:sym typeface="Calibri"/>
              </a:rPr>
              <a:t>2025 &amp; 2026 milestones</a:t>
            </a:r>
          </a:p>
          <a:p>
            <a:endParaRPr lang="en-US" b="1" dirty="0">
              <a:latin typeface="+mj-lt"/>
              <a:sym typeface="Calibri"/>
            </a:endParaRPr>
          </a:p>
          <a:p>
            <a:r>
              <a:rPr lang="en-US" altLang="en-US" b="1" dirty="0">
                <a:latin typeface="+mj-lt"/>
                <a:sym typeface="Calibri"/>
              </a:rPr>
              <a:t>Ongoing developments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altLang="en-US" dirty="0">
                <a:latin typeface="+mj-lt"/>
                <a:sym typeface="Calibri"/>
              </a:rPr>
              <a:t>Material &amp; welding studies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altLang="en-US" dirty="0">
                <a:latin typeface="+mj-lt"/>
                <a:sym typeface="Calibri"/>
              </a:rPr>
              <a:t>New support system design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altLang="en-US" dirty="0">
                <a:latin typeface="+mj-lt"/>
                <a:sym typeface="Calibri"/>
              </a:rPr>
              <a:t>New vacuum components design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altLang="en-US" dirty="0">
                <a:latin typeface="+mj-lt"/>
                <a:sym typeface="Calibri"/>
              </a:rPr>
              <a:t>New assembly strategies</a:t>
            </a:r>
            <a:endParaRPr lang="en-US" altLang="en-US" dirty="0">
              <a:latin typeface="+mj-lt"/>
            </a:endParaRPr>
          </a:p>
          <a:p>
            <a:endParaRPr lang="en-GB" dirty="0">
              <a:latin typeface="+mj-lt"/>
              <a:sym typeface="Wingdings" panose="05000000000000000000" pitchFamily="2" charset="2"/>
            </a:endParaRPr>
          </a:p>
          <a:p>
            <a:r>
              <a:rPr lang="en-US" b="1" dirty="0">
                <a:latin typeface="+mj-lt"/>
              </a:rPr>
              <a:t>Pilot Sector at CERN: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Work progress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Latest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Next Steps</a:t>
            </a:r>
            <a:endParaRPr lang="en-GB" dirty="0">
              <a:latin typeface="+mj-lt"/>
              <a:sym typeface="Wingdings" panose="05000000000000000000" pitchFamily="2" charset="2"/>
            </a:endParaRPr>
          </a:p>
          <a:p>
            <a:endParaRPr lang="en-GB" dirty="0">
              <a:latin typeface="+mj-lt"/>
              <a:sym typeface="Wingdings" panose="05000000000000000000" pitchFamily="2" charset="2"/>
            </a:endParaRPr>
          </a:p>
        </p:txBody>
      </p:sp>
      <p:sp>
        <p:nvSpPr>
          <p:cNvPr id="8" name="Google Shape;74;p2">
            <a:extLst>
              <a:ext uri="{FF2B5EF4-FFF2-40B4-BE49-F238E27FC236}">
                <a16:creationId xmlns:a16="http://schemas.microsoft.com/office/drawing/2014/main" id="{7D7089FE-8E55-DCBA-A332-2418BC53711B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9" name="Google Shape;80;p2">
            <a:extLst>
              <a:ext uri="{FF2B5EF4-FFF2-40B4-BE49-F238E27FC236}">
                <a16:creationId xmlns:a16="http://schemas.microsoft.com/office/drawing/2014/main" id="{74FB8339-518F-CD9B-1BA4-3A0A9B8A6130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0" name="Google Shape;81;p2">
            <a:extLst>
              <a:ext uri="{FF2B5EF4-FFF2-40B4-BE49-F238E27FC236}">
                <a16:creationId xmlns:a16="http://schemas.microsoft.com/office/drawing/2014/main" id="{E3A5347D-EF67-3963-7DC9-1CB74E6131B8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1" name="Google Shape;84;p2">
            <a:extLst>
              <a:ext uri="{FF2B5EF4-FFF2-40B4-BE49-F238E27FC236}">
                <a16:creationId xmlns:a16="http://schemas.microsoft.com/office/drawing/2014/main" id="{9002E32A-1B9E-149E-4E99-F543FF459892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3B8FE4B-6335-52AA-7118-DC5A57E3D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95176" y="6414760"/>
            <a:ext cx="258624" cy="248305"/>
          </a:xfrm>
        </p:spPr>
        <p:txBody>
          <a:bodyPr/>
          <a:lstStyle/>
          <a:p>
            <a:fld id="{36B5EA5A-BC32-A742-B11B-8E7414D5B53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451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>
          <a:extLst>
            <a:ext uri="{FF2B5EF4-FFF2-40B4-BE49-F238E27FC236}">
              <a16:creationId xmlns:a16="http://schemas.microsoft.com/office/drawing/2014/main" id="{D6FF21E7-EE2A-14A4-53BF-A44FB0345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75;p2">
            <a:extLst>
              <a:ext uri="{FF2B5EF4-FFF2-40B4-BE49-F238E27FC236}">
                <a16:creationId xmlns:a16="http://schemas.microsoft.com/office/drawing/2014/main" id="{339A4D03-0EC5-2516-6C05-5A14AC12A1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4800" y="7816"/>
            <a:ext cx="11570700" cy="7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/>
          <a:p>
            <a:pPr>
              <a:spcBef>
                <a:spcPct val="0"/>
              </a:spcBef>
              <a:buSzPts val="4400"/>
              <a:buFont typeface="Arial"/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Timeline of our organizational work</a:t>
            </a:r>
            <a:endParaRPr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A87297-D6F3-ADB8-C6CC-3E48CF2ED5EC}"/>
              </a:ext>
            </a:extLst>
          </p:cNvPr>
          <p:cNvSpPr/>
          <p:nvPr/>
        </p:nvSpPr>
        <p:spPr>
          <a:xfrm>
            <a:off x="609600" y="3578982"/>
            <a:ext cx="1153219" cy="267939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2019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DC93B41-7E05-DC0C-D990-8194F34E951F}"/>
              </a:ext>
            </a:extLst>
          </p:cNvPr>
          <p:cNvSpPr/>
          <p:nvPr/>
        </p:nvSpPr>
        <p:spPr>
          <a:xfrm>
            <a:off x="1790700" y="3578982"/>
            <a:ext cx="1153219" cy="267939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2020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C74A39-00CD-F6E8-7BFD-E0A869B06F40}"/>
              </a:ext>
            </a:extLst>
          </p:cNvPr>
          <p:cNvSpPr/>
          <p:nvPr/>
        </p:nvSpPr>
        <p:spPr>
          <a:xfrm>
            <a:off x="2971800" y="3578982"/>
            <a:ext cx="1153219" cy="267939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2021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170572-B64A-C9E9-ED11-B976BC46BF10}"/>
              </a:ext>
            </a:extLst>
          </p:cNvPr>
          <p:cNvSpPr/>
          <p:nvPr/>
        </p:nvSpPr>
        <p:spPr>
          <a:xfrm>
            <a:off x="4152900" y="3578982"/>
            <a:ext cx="1153219" cy="267939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2022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DC01C8-9180-25F6-2B96-77E593344415}"/>
              </a:ext>
            </a:extLst>
          </p:cNvPr>
          <p:cNvSpPr/>
          <p:nvPr/>
        </p:nvSpPr>
        <p:spPr>
          <a:xfrm>
            <a:off x="5334694" y="3578982"/>
            <a:ext cx="1153219" cy="267939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2023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19AE622-FC86-6197-F96F-89B8EB4D6CA2}"/>
              </a:ext>
            </a:extLst>
          </p:cNvPr>
          <p:cNvSpPr/>
          <p:nvPr/>
        </p:nvSpPr>
        <p:spPr>
          <a:xfrm>
            <a:off x="6515100" y="3578982"/>
            <a:ext cx="1153219" cy="267939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2024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06D973-2F8C-3766-3C9A-072A87B58ADA}"/>
              </a:ext>
            </a:extLst>
          </p:cNvPr>
          <p:cNvSpPr/>
          <p:nvPr/>
        </p:nvSpPr>
        <p:spPr>
          <a:xfrm>
            <a:off x="7696200" y="3578982"/>
            <a:ext cx="1153219" cy="267939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2025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99B3AA-450D-4583-2F91-B7665EEE150C}"/>
              </a:ext>
            </a:extLst>
          </p:cNvPr>
          <p:cNvSpPr/>
          <p:nvPr/>
        </p:nvSpPr>
        <p:spPr>
          <a:xfrm>
            <a:off x="8876606" y="3578982"/>
            <a:ext cx="1153219" cy="267939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2026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F6BD5B4-3C33-C8F4-F9BA-C0FB64C1DC66}"/>
              </a:ext>
            </a:extLst>
          </p:cNvPr>
          <p:cNvSpPr/>
          <p:nvPr/>
        </p:nvSpPr>
        <p:spPr>
          <a:xfrm>
            <a:off x="10057706" y="3578982"/>
            <a:ext cx="1153219" cy="267939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2027</a:t>
            </a:r>
          </a:p>
        </p:txBody>
      </p:sp>
      <p:cxnSp>
        <p:nvCxnSpPr>
          <p:cNvPr id="25" name="Connector: Elbow 24">
            <a:extLst>
              <a:ext uri="{FF2B5EF4-FFF2-40B4-BE49-F238E27FC236}">
                <a16:creationId xmlns:a16="http://schemas.microsoft.com/office/drawing/2014/main" id="{2D5E20F1-4444-B064-3BFE-7AD465EA9D33}"/>
              </a:ext>
            </a:extLst>
          </p:cNvPr>
          <p:cNvCxnSpPr/>
          <p:nvPr/>
        </p:nvCxnSpPr>
        <p:spPr>
          <a:xfrm rot="5400000">
            <a:off x="400051" y="4125471"/>
            <a:ext cx="542925" cy="123825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D8062121-B6ED-2E27-6CEF-6D0D345DE1D6}"/>
              </a:ext>
            </a:extLst>
          </p:cNvPr>
          <p:cNvSpPr txBox="1"/>
          <p:nvPr/>
        </p:nvSpPr>
        <p:spPr>
          <a:xfrm>
            <a:off x="39120" y="4491707"/>
            <a:ext cx="1147088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sz="1200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workshop at</a:t>
            </a:r>
          </a:p>
          <a:p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LIGO Livingston</a:t>
            </a:r>
          </a:p>
        </p:txBody>
      </p:sp>
      <p:cxnSp>
        <p:nvCxnSpPr>
          <p:cNvPr id="27" name="Connector: Elbow 26">
            <a:extLst>
              <a:ext uri="{FF2B5EF4-FFF2-40B4-BE49-F238E27FC236}">
                <a16:creationId xmlns:a16="http://schemas.microsoft.com/office/drawing/2014/main" id="{B4904EA5-F075-6821-78C7-6671DFED4B18}"/>
              </a:ext>
            </a:extLst>
          </p:cNvPr>
          <p:cNvCxnSpPr>
            <a:cxnSpLocks/>
            <a:endCxn id="28" idx="2"/>
          </p:cNvCxnSpPr>
          <p:nvPr/>
        </p:nvCxnSpPr>
        <p:spPr>
          <a:xfrm rot="16200000" flipV="1">
            <a:off x="938768" y="3216480"/>
            <a:ext cx="590137" cy="95255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1">
            <a:extLst>
              <a:ext uri="{FF2B5EF4-FFF2-40B4-BE49-F238E27FC236}">
                <a16:creationId xmlns:a16="http://schemas.microsoft.com/office/drawing/2014/main" id="{C3AF80BA-EB8F-0F4B-7AE3-A6C2F30DE91A}"/>
              </a:ext>
            </a:extLst>
          </p:cNvPr>
          <p:cNvSpPr txBox="1"/>
          <p:nvPr/>
        </p:nvSpPr>
        <p:spPr>
          <a:xfrm>
            <a:off x="369302" y="2415041"/>
            <a:ext cx="1633812" cy="5539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Framework collaboration</a:t>
            </a:r>
          </a:p>
          <a:p>
            <a:pPr algn="ctr"/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agreement </a:t>
            </a:r>
          </a:p>
          <a:p>
            <a:pPr algn="ctr"/>
            <a:r>
              <a:rPr lang="en-GB" sz="1200" b="1" i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CERN-INFN-NIKHEF</a:t>
            </a:r>
          </a:p>
        </p:txBody>
      </p:sp>
      <p:sp>
        <p:nvSpPr>
          <p:cNvPr id="29" name="TextBox 22">
            <a:extLst>
              <a:ext uri="{FF2B5EF4-FFF2-40B4-BE49-F238E27FC236}">
                <a16:creationId xmlns:a16="http://schemas.microsoft.com/office/drawing/2014/main" id="{B59BCBC9-F3AB-9B4B-3708-B0A2948570C3}"/>
              </a:ext>
            </a:extLst>
          </p:cNvPr>
          <p:cNvSpPr txBox="1"/>
          <p:nvPr/>
        </p:nvSpPr>
        <p:spPr>
          <a:xfrm>
            <a:off x="3932405" y="2415041"/>
            <a:ext cx="1267877" cy="5539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Addendum on</a:t>
            </a:r>
          </a:p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CERN contribution to ET beampipes</a:t>
            </a:r>
          </a:p>
        </p:txBody>
      </p:sp>
      <p:cxnSp>
        <p:nvCxnSpPr>
          <p:cNvPr id="30" name="Connector: Elbow 29">
            <a:extLst>
              <a:ext uri="{FF2B5EF4-FFF2-40B4-BE49-F238E27FC236}">
                <a16:creationId xmlns:a16="http://schemas.microsoft.com/office/drawing/2014/main" id="{64ECA805-756A-D256-D590-8558260D334B}"/>
              </a:ext>
            </a:extLst>
          </p:cNvPr>
          <p:cNvCxnSpPr>
            <a:cxnSpLocks/>
          </p:cNvCxnSpPr>
          <p:nvPr/>
        </p:nvCxnSpPr>
        <p:spPr>
          <a:xfrm rot="16200000" flipV="1">
            <a:off x="4457457" y="3219060"/>
            <a:ext cx="553998" cy="85359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Elbow 30">
            <a:extLst>
              <a:ext uri="{FF2B5EF4-FFF2-40B4-BE49-F238E27FC236}">
                <a16:creationId xmlns:a16="http://schemas.microsoft.com/office/drawing/2014/main" id="{EFFB687A-8ED2-2A5A-69A6-91144F51D89B}"/>
              </a:ext>
            </a:extLst>
          </p:cNvPr>
          <p:cNvCxnSpPr>
            <a:cxnSpLocks/>
            <a:endCxn id="32" idx="0"/>
          </p:cNvCxnSpPr>
          <p:nvPr/>
        </p:nvCxnSpPr>
        <p:spPr>
          <a:xfrm rot="5400000">
            <a:off x="4404026" y="4099861"/>
            <a:ext cx="871691" cy="360917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23">
            <a:extLst>
              <a:ext uri="{FF2B5EF4-FFF2-40B4-BE49-F238E27FC236}">
                <a16:creationId xmlns:a16="http://schemas.microsoft.com/office/drawing/2014/main" id="{270D659B-187C-7B4B-4D12-8D237DE21F3F}"/>
              </a:ext>
            </a:extLst>
          </p:cNvPr>
          <p:cNvSpPr txBox="1"/>
          <p:nvPr/>
        </p:nvSpPr>
        <p:spPr>
          <a:xfrm>
            <a:off x="3998933" y="4716165"/>
            <a:ext cx="132095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start of the technical activities</a:t>
            </a:r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910F1A22-8C76-26DF-5D16-076057E1B1B5}"/>
              </a:ext>
            </a:extLst>
          </p:cNvPr>
          <p:cNvCxnSpPr>
            <a:cxnSpLocks/>
            <a:endCxn id="34" idx="2"/>
          </p:cNvCxnSpPr>
          <p:nvPr/>
        </p:nvCxnSpPr>
        <p:spPr>
          <a:xfrm rot="16200000" flipV="1">
            <a:off x="5555769" y="3211982"/>
            <a:ext cx="597407" cy="111522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25">
            <a:extLst>
              <a:ext uri="{FF2B5EF4-FFF2-40B4-BE49-F238E27FC236}">
                <a16:creationId xmlns:a16="http://schemas.microsoft.com/office/drawing/2014/main" id="{7B9C9D6E-02DE-3B3F-A2A4-182654D77214}"/>
              </a:ext>
            </a:extLst>
          </p:cNvPr>
          <p:cNvSpPr txBox="1"/>
          <p:nvPr/>
        </p:nvSpPr>
        <p:spPr>
          <a:xfrm>
            <a:off x="5276041" y="2415041"/>
            <a:ext cx="1045339" cy="5539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IFAE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joins the collaboration agreement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7E08BF6-8F04-8CA7-53A1-307F69C96F5E}"/>
              </a:ext>
            </a:extLst>
          </p:cNvPr>
          <p:cNvSpPr txBox="1"/>
          <p:nvPr/>
        </p:nvSpPr>
        <p:spPr>
          <a:xfrm>
            <a:off x="7405101" y="4245603"/>
            <a:ext cx="1266449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Preliminary </a:t>
            </a:r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TDR </a:t>
            </a:r>
          </a:p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</a:t>
            </a:r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ET-PP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] including peer review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5F08B5C-32E3-82F7-580C-95BA21ECD95C}"/>
              </a:ext>
            </a:extLst>
          </p:cNvPr>
          <p:cNvSpPr txBox="1"/>
          <p:nvPr/>
        </p:nvSpPr>
        <p:spPr>
          <a:xfrm>
            <a:off x="6582704" y="4907938"/>
            <a:ext cx="15811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 construction of the ET beampipe </a:t>
            </a:r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pilot sector</a:t>
            </a:r>
          </a:p>
        </p:txBody>
      </p:sp>
      <p:cxnSp>
        <p:nvCxnSpPr>
          <p:cNvPr id="37" name="Connector: Elbow 36">
            <a:extLst>
              <a:ext uri="{FF2B5EF4-FFF2-40B4-BE49-F238E27FC236}">
                <a16:creationId xmlns:a16="http://schemas.microsoft.com/office/drawing/2014/main" id="{39FB4531-049A-7486-85E2-DD968B26A7DF}"/>
              </a:ext>
            </a:extLst>
          </p:cNvPr>
          <p:cNvCxnSpPr>
            <a:cxnSpLocks/>
          </p:cNvCxnSpPr>
          <p:nvPr/>
        </p:nvCxnSpPr>
        <p:spPr>
          <a:xfrm rot="5400000">
            <a:off x="6862217" y="4215428"/>
            <a:ext cx="1019716" cy="357946"/>
          </a:xfrm>
          <a:prstGeom prst="bentConnector3">
            <a:avLst>
              <a:gd name="adj1" fmla="val 26648"/>
            </a:avLst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C849747-D6C4-8ABC-991B-E563C9BC443F}"/>
              </a:ext>
            </a:extLst>
          </p:cNvPr>
          <p:cNvSpPr txBox="1"/>
          <p:nvPr/>
        </p:nvSpPr>
        <p:spPr>
          <a:xfrm>
            <a:off x="8459335" y="2288157"/>
            <a:ext cx="1153219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Extended </a:t>
            </a:r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TDR</a:t>
            </a:r>
          </a:p>
          <a:p>
            <a:pPr algn="ctr"/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ET-PP</a:t>
            </a:r>
          </a:p>
        </p:txBody>
      </p: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CD322EDE-F6FF-939D-9608-6155BF125B0F}"/>
              </a:ext>
            </a:extLst>
          </p:cNvPr>
          <p:cNvCxnSpPr>
            <a:cxnSpLocks/>
            <a:endCxn id="38" idx="2"/>
          </p:cNvCxnSpPr>
          <p:nvPr/>
        </p:nvCxnSpPr>
        <p:spPr>
          <a:xfrm rot="16200000" flipV="1">
            <a:off x="8762928" y="3022839"/>
            <a:ext cx="826524" cy="280489"/>
          </a:xfrm>
          <a:prstGeom prst="bentConnector3">
            <a:avLst>
              <a:gd name="adj1" fmla="val 50000"/>
            </a:avLst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A3D7D4DA-E452-F944-D82A-BDB2D1BE0DDD}"/>
              </a:ext>
            </a:extLst>
          </p:cNvPr>
          <p:cNvCxnSpPr>
            <a:cxnSpLocks/>
          </p:cNvCxnSpPr>
          <p:nvPr/>
        </p:nvCxnSpPr>
        <p:spPr>
          <a:xfrm rot="5400000">
            <a:off x="4832289" y="4496242"/>
            <a:ext cx="1357087" cy="53548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23">
            <a:extLst>
              <a:ext uri="{FF2B5EF4-FFF2-40B4-BE49-F238E27FC236}">
                <a16:creationId xmlns:a16="http://schemas.microsoft.com/office/drawing/2014/main" id="{6AF53DF5-A8B8-4A67-307E-7483B32EA638}"/>
              </a:ext>
            </a:extLst>
          </p:cNvPr>
          <p:cNvSpPr txBox="1"/>
          <p:nvPr/>
        </p:nvSpPr>
        <p:spPr>
          <a:xfrm>
            <a:off x="4830726" y="5210661"/>
            <a:ext cx="132095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200" baseline="300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workshop at  CERN</a:t>
            </a:r>
          </a:p>
        </p:txBody>
      </p: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67718DCE-B397-0628-73B1-DE91948BF7F7}"/>
              </a:ext>
            </a:extLst>
          </p:cNvPr>
          <p:cNvCxnSpPr>
            <a:cxnSpLocks/>
          </p:cNvCxnSpPr>
          <p:nvPr/>
        </p:nvCxnSpPr>
        <p:spPr>
          <a:xfrm rot="5400000">
            <a:off x="6302604" y="4098229"/>
            <a:ext cx="501191" cy="76200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23">
            <a:extLst>
              <a:ext uri="{FF2B5EF4-FFF2-40B4-BE49-F238E27FC236}">
                <a16:creationId xmlns:a16="http://schemas.microsoft.com/office/drawing/2014/main" id="{EB117D31-18BA-9BDA-64DE-EE03683357BE}"/>
              </a:ext>
            </a:extLst>
          </p:cNvPr>
          <p:cNvSpPr txBox="1"/>
          <p:nvPr/>
        </p:nvSpPr>
        <p:spPr>
          <a:xfrm>
            <a:off x="5783620" y="4370912"/>
            <a:ext cx="132095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Review of the pilot sector design</a:t>
            </a:r>
          </a:p>
        </p:txBody>
      </p:sp>
      <p:cxnSp>
        <p:nvCxnSpPr>
          <p:cNvPr id="44" name="Connector: Elbow 43">
            <a:extLst>
              <a:ext uri="{FF2B5EF4-FFF2-40B4-BE49-F238E27FC236}">
                <a16:creationId xmlns:a16="http://schemas.microsoft.com/office/drawing/2014/main" id="{76240501-EA20-453E-1D33-848BC66C9CA5}"/>
              </a:ext>
            </a:extLst>
          </p:cNvPr>
          <p:cNvCxnSpPr>
            <a:cxnSpLocks/>
          </p:cNvCxnSpPr>
          <p:nvPr/>
        </p:nvCxnSpPr>
        <p:spPr>
          <a:xfrm rot="16200000" flipH="1">
            <a:off x="7682226" y="3909654"/>
            <a:ext cx="397964" cy="293816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nector: Elbow 44">
            <a:extLst>
              <a:ext uri="{FF2B5EF4-FFF2-40B4-BE49-F238E27FC236}">
                <a16:creationId xmlns:a16="http://schemas.microsoft.com/office/drawing/2014/main" id="{31589CEA-29C1-3853-CAD0-7054AF5D5591}"/>
              </a:ext>
            </a:extLst>
          </p:cNvPr>
          <p:cNvCxnSpPr>
            <a:cxnSpLocks/>
            <a:endCxn id="46" idx="2"/>
          </p:cNvCxnSpPr>
          <p:nvPr/>
        </p:nvCxnSpPr>
        <p:spPr>
          <a:xfrm rot="16200000" flipV="1">
            <a:off x="6965213" y="3196929"/>
            <a:ext cx="607307" cy="151527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25">
            <a:extLst>
              <a:ext uri="{FF2B5EF4-FFF2-40B4-BE49-F238E27FC236}">
                <a16:creationId xmlns:a16="http://schemas.microsoft.com/office/drawing/2014/main" id="{C4B607DF-22E3-CAF2-5825-8DFE1A8A02B8}"/>
              </a:ext>
            </a:extLst>
          </p:cNvPr>
          <p:cNvSpPr txBox="1"/>
          <p:nvPr/>
        </p:nvSpPr>
        <p:spPr>
          <a:xfrm>
            <a:off x="6515099" y="2415041"/>
            <a:ext cx="1356006" cy="5539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Amendment signed by CERN, INFN, NIKHEF and IFAE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0BCE8BF0-3AFC-0874-EE74-6B2809E26D5B}"/>
              </a:ext>
            </a:extLst>
          </p:cNvPr>
          <p:cNvSpPr txBox="1"/>
          <p:nvPr/>
        </p:nvSpPr>
        <p:spPr>
          <a:xfrm>
            <a:off x="10837272" y="2293494"/>
            <a:ext cx="1153219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End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addendum and its amendment</a:t>
            </a:r>
            <a:endParaRPr lang="en-GB" sz="1200" b="1" dirty="0">
              <a:solidFill>
                <a:srgbClr val="00B05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8" name="Connector: Elbow 47">
            <a:extLst>
              <a:ext uri="{FF2B5EF4-FFF2-40B4-BE49-F238E27FC236}">
                <a16:creationId xmlns:a16="http://schemas.microsoft.com/office/drawing/2014/main" id="{7B941B04-64DA-DA63-66F7-37D3DA17737F}"/>
              </a:ext>
            </a:extLst>
          </p:cNvPr>
          <p:cNvCxnSpPr>
            <a:cxnSpLocks/>
          </p:cNvCxnSpPr>
          <p:nvPr/>
        </p:nvCxnSpPr>
        <p:spPr>
          <a:xfrm rot="16200000" flipV="1">
            <a:off x="10617716" y="3169889"/>
            <a:ext cx="607632" cy="168520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4CCC5EDC-79BA-99C8-8F26-6B0FDAD9C9A8}"/>
              </a:ext>
            </a:extLst>
          </p:cNvPr>
          <p:cNvSpPr txBox="1"/>
          <p:nvPr/>
        </p:nvSpPr>
        <p:spPr>
          <a:xfrm>
            <a:off x="10486284" y="4529831"/>
            <a:ext cx="1504949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Final </a:t>
            </a:r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TDR,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including integration and fabrication drawings </a:t>
            </a:r>
          </a:p>
        </p:txBody>
      </p:sp>
      <p:cxnSp>
        <p:nvCxnSpPr>
          <p:cNvPr id="50" name="Connector: Elbow 49">
            <a:extLst>
              <a:ext uri="{FF2B5EF4-FFF2-40B4-BE49-F238E27FC236}">
                <a16:creationId xmlns:a16="http://schemas.microsoft.com/office/drawing/2014/main" id="{75809795-DE81-6127-70DF-65D9D3DA4704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748556" y="4033860"/>
            <a:ext cx="657138" cy="334803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78191947-0CFD-614A-894C-FCEA31D581D2}"/>
              </a:ext>
            </a:extLst>
          </p:cNvPr>
          <p:cNvSpPr txBox="1"/>
          <p:nvPr/>
        </p:nvSpPr>
        <p:spPr>
          <a:xfrm>
            <a:off x="8313275" y="5041180"/>
            <a:ext cx="1504949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Pilot sector operational</a:t>
            </a:r>
          </a:p>
        </p:txBody>
      </p:sp>
      <p:cxnSp>
        <p:nvCxnSpPr>
          <p:cNvPr id="52" name="Connector: Elbow 51">
            <a:extLst>
              <a:ext uri="{FF2B5EF4-FFF2-40B4-BE49-F238E27FC236}">
                <a16:creationId xmlns:a16="http://schemas.microsoft.com/office/drawing/2014/main" id="{CEB9E459-DBE2-4E4E-298F-30B4FF6675A3}"/>
              </a:ext>
            </a:extLst>
          </p:cNvPr>
          <p:cNvCxnSpPr>
            <a:cxnSpLocks/>
          </p:cNvCxnSpPr>
          <p:nvPr/>
        </p:nvCxnSpPr>
        <p:spPr>
          <a:xfrm rot="16200000" flipH="1">
            <a:off x="8191331" y="4178439"/>
            <a:ext cx="1162788" cy="538999"/>
          </a:xfrm>
          <a:prstGeom prst="bentConnector3">
            <a:avLst>
              <a:gd name="adj1" fmla="val 26408"/>
            </a:avLst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ight Brace 52">
            <a:extLst>
              <a:ext uri="{FF2B5EF4-FFF2-40B4-BE49-F238E27FC236}">
                <a16:creationId xmlns:a16="http://schemas.microsoft.com/office/drawing/2014/main" id="{DC44A5A0-72A0-9799-803A-90AF1B4FA5DF}"/>
              </a:ext>
            </a:extLst>
          </p:cNvPr>
          <p:cNvSpPr/>
          <p:nvPr/>
        </p:nvSpPr>
        <p:spPr>
          <a:xfrm rot="5400000">
            <a:off x="9714867" y="3129057"/>
            <a:ext cx="247123" cy="180732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4" name="Connector: Elbow 53">
            <a:extLst>
              <a:ext uri="{FF2B5EF4-FFF2-40B4-BE49-F238E27FC236}">
                <a16:creationId xmlns:a16="http://schemas.microsoft.com/office/drawing/2014/main" id="{30313CB4-2060-8862-E070-F055191FC16F}"/>
              </a:ext>
            </a:extLst>
          </p:cNvPr>
          <p:cNvCxnSpPr>
            <a:cxnSpLocks/>
          </p:cNvCxnSpPr>
          <p:nvPr/>
        </p:nvCxnSpPr>
        <p:spPr>
          <a:xfrm rot="16200000" flipH="1">
            <a:off x="9398810" y="4596989"/>
            <a:ext cx="1171755" cy="286510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855538DB-5188-60C5-EAD5-FDBAED5ADBEB}"/>
              </a:ext>
            </a:extLst>
          </p:cNvPr>
          <p:cNvSpPr txBox="1"/>
          <p:nvPr/>
        </p:nvSpPr>
        <p:spPr>
          <a:xfrm>
            <a:off x="9404774" y="5345901"/>
            <a:ext cx="15049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Test of different technical solutions with the pilot sector</a:t>
            </a:r>
          </a:p>
        </p:txBody>
      </p:sp>
      <p:cxnSp>
        <p:nvCxnSpPr>
          <p:cNvPr id="57" name="Connector: Elbow 56">
            <a:extLst>
              <a:ext uri="{FF2B5EF4-FFF2-40B4-BE49-F238E27FC236}">
                <a16:creationId xmlns:a16="http://schemas.microsoft.com/office/drawing/2014/main" id="{46460535-E62C-3D4F-3DE9-948AEC8D0386}"/>
              </a:ext>
            </a:extLst>
          </p:cNvPr>
          <p:cNvCxnSpPr>
            <a:cxnSpLocks/>
          </p:cNvCxnSpPr>
          <p:nvPr/>
        </p:nvCxnSpPr>
        <p:spPr>
          <a:xfrm rot="10800000">
            <a:off x="8228802" y="3377857"/>
            <a:ext cx="274422" cy="180108"/>
          </a:xfrm>
          <a:prstGeom prst="bentConnector3">
            <a:avLst>
              <a:gd name="adj1" fmla="val 18762"/>
            </a:avLst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23">
            <a:extLst>
              <a:ext uri="{FF2B5EF4-FFF2-40B4-BE49-F238E27FC236}">
                <a16:creationId xmlns:a16="http://schemas.microsoft.com/office/drawing/2014/main" id="{639EDE09-618B-D064-D49A-3A74914E4FB0}"/>
              </a:ext>
            </a:extLst>
          </p:cNvPr>
          <p:cNvSpPr txBox="1"/>
          <p:nvPr/>
        </p:nvSpPr>
        <p:spPr>
          <a:xfrm>
            <a:off x="7449157" y="2997786"/>
            <a:ext cx="117232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1200" baseline="300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workshop at  LIGO Hanford</a:t>
            </a:r>
          </a:p>
        </p:txBody>
      </p:sp>
      <p:cxnSp>
        <p:nvCxnSpPr>
          <p:cNvPr id="63" name="Connector: Elbow 62">
            <a:extLst>
              <a:ext uri="{FF2B5EF4-FFF2-40B4-BE49-F238E27FC236}">
                <a16:creationId xmlns:a16="http://schemas.microsoft.com/office/drawing/2014/main" id="{EDD47081-A892-D661-AD4B-26E40E6D8EF7}"/>
              </a:ext>
            </a:extLst>
          </p:cNvPr>
          <p:cNvCxnSpPr>
            <a:cxnSpLocks/>
          </p:cNvCxnSpPr>
          <p:nvPr/>
        </p:nvCxnSpPr>
        <p:spPr>
          <a:xfrm rot="16200000" flipV="1">
            <a:off x="10205071" y="3281802"/>
            <a:ext cx="307466" cy="265877"/>
          </a:xfrm>
          <a:prstGeom prst="bentConnector3">
            <a:avLst>
              <a:gd name="adj1" fmla="val 50000"/>
            </a:avLst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23">
            <a:extLst>
              <a:ext uri="{FF2B5EF4-FFF2-40B4-BE49-F238E27FC236}">
                <a16:creationId xmlns:a16="http://schemas.microsoft.com/office/drawing/2014/main" id="{4EB66348-2F0A-C83B-3E0C-3A51D1F0EDE6}"/>
              </a:ext>
            </a:extLst>
          </p:cNvPr>
          <p:cNvSpPr txBox="1"/>
          <p:nvPr/>
        </p:nvSpPr>
        <p:spPr>
          <a:xfrm>
            <a:off x="9370462" y="3030792"/>
            <a:ext cx="132095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1200" baseline="300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workshop at  CERN</a:t>
            </a:r>
          </a:p>
        </p:txBody>
      </p:sp>
      <p:cxnSp>
        <p:nvCxnSpPr>
          <p:cNvPr id="67" name="Connector: Elbow 66">
            <a:extLst>
              <a:ext uri="{FF2B5EF4-FFF2-40B4-BE49-F238E27FC236}">
                <a16:creationId xmlns:a16="http://schemas.microsoft.com/office/drawing/2014/main" id="{D20CBA6F-1DF5-4E8D-18B1-F723E41A6B4D}"/>
              </a:ext>
            </a:extLst>
          </p:cNvPr>
          <p:cNvCxnSpPr>
            <a:cxnSpLocks/>
          </p:cNvCxnSpPr>
          <p:nvPr/>
        </p:nvCxnSpPr>
        <p:spPr>
          <a:xfrm rot="16200000" flipV="1">
            <a:off x="2422298" y="3278239"/>
            <a:ext cx="466619" cy="95252"/>
          </a:xfrm>
          <a:prstGeom prst="bentConnector3">
            <a:avLst/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21">
            <a:extLst>
              <a:ext uri="{FF2B5EF4-FFF2-40B4-BE49-F238E27FC236}">
                <a16:creationId xmlns:a16="http://schemas.microsoft.com/office/drawing/2014/main" id="{634B6EE9-449F-A95C-DC3B-BD75A678F625}"/>
              </a:ext>
            </a:extLst>
          </p:cNvPr>
          <p:cNvSpPr txBox="1"/>
          <p:nvPr/>
        </p:nvSpPr>
        <p:spPr>
          <a:xfrm>
            <a:off x="1791075" y="2723223"/>
            <a:ext cx="1633812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CERN-NSF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Letter of Intent</a:t>
            </a:r>
            <a:endParaRPr lang="en-GB" sz="1200" b="1" dirty="0">
              <a:solidFill>
                <a:srgbClr val="00B05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70" name="Connector: Elbow 69">
            <a:extLst>
              <a:ext uri="{FF2B5EF4-FFF2-40B4-BE49-F238E27FC236}">
                <a16:creationId xmlns:a16="http://schemas.microsoft.com/office/drawing/2014/main" id="{6AC55623-89C3-5F4D-761C-92C8BCE51DB3}"/>
              </a:ext>
            </a:extLst>
          </p:cNvPr>
          <p:cNvCxnSpPr>
            <a:cxnSpLocks/>
          </p:cNvCxnSpPr>
          <p:nvPr/>
        </p:nvCxnSpPr>
        <p:spPr>
          <a:xfrm rot="16200000" flipV="1">
            <a:off x="5909476" y="2782306"/>
            <a:ext cx="1267746" cy="244256"/>
          </a:xfrm>
          <a:prstGeom prst="bentConnector3">
            <a:avLst>
              <a:gd name="adj1" fmla="val 16190"/>
            </a:avLst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Box 21">
            <a:extLst>
              <a:ext uri="{FF2B5EF4-FFF2-40B4-BE49-F238E27FC236}">
                <a16:creationId xmlns:a16="http://schemas.microsoft.com/office/drawing/2014/main" id="{CC07760E-E05A-EFEC-5FC1-B8FD52F8159E}"/>
              </a:ext>
            </a:extLst>
          </p:cNvPr>
          <p:cNvSpPr txBox="1"/>
          <p:nvPr/>
        </p:nvSpPr>
        <p:spPr>
          <a:xfrm>
            <a:off x="5572743" y="1392034"/>
            <a:ext cx="1633812" cy="9233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CERN-NSF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Letter of Intent for collaboration in CE </a:t>
            </a:r>
            <a:r>
              <a:rPr lang="en-GB" sz="1200" dirty="0" err="1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beamtube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experiment (CEBEX)</a:t>
            </a:r>
            <a:endParaRPr lang="en-GB" sz="1200" b="1" dirty="0">
              <a:solidFill>
                <a:srgbClr val="00B05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72" name="Connector: Elbow 71">
            <a:extLst>
              <a:ext uri="{FF2B5EF4-FFF2-40B4-BE49-F238E27FC236}">
                <a16:creationId xmlns:a16="http://schemas.microsoft.com/office/drawing/2014/main" id="{91319034-6EFE-BD86-D688-C6C7723B9831}"/>
              </a:ext>
            </a:extLst>
          </p:cNvPr>
          <p:cNvCxnSpPr>
            <a:cxnSpLocks/>
          </p:cNvCxnSpPr>
          <p:nvPr/>
        </p:nvCxnSpPr>
        <p:spPr>
          <a:xfrm rot="16200000" flipV="1">
            <a:off x="3159196" y="2792548"/>
            <a:ext cx="1124631" cy="423174"/>
          </a:xfrm>
          <a:prstGeom prst="bentConnector3">
            <a:avLst>
              <a:gd name="adj1" fmla="val 32214"/>
            </a:avLst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21">
            <a:extLst>
              <a:ext uri="{FF2B5EF4-FFF2-40B4-BE49-F238E27FC236}">
                <a16:creationId xmlns:a16="http://schemas.microsoft.com/office/drawing/2014/main" id="{4030A07A-AAE8-C38D-F1E3-79F1AF65A78A}"/>
              </a:ext>
            </a:extLst>
          </p:cNvPr>
          <p:cNvSpPr txBox="1"/>
          <p:nvPr/>
        </p:nvSpPr>
        <p:spPr>
          <a:xfrm>
            <a:off x="2761891" y="1700093"/>
            <a:ext cx="1363128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Presentation to CERN management for approval of technical collaboration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1742EF4B-0A8E-3A22-A6C9-8713C35C2762}"/>
              </a:ext>
            </a:extLst>
          </p:cNvPr>
          <p:cNvSpPr txBox="1"/>
          <p:nvPr/>
        </p:nvSpPr>
        <p:spPr>
          <a:xfrm>
            <a:off x="3305136" y="4225534"/>
            <a:ext cx="15049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ET-PP INFRA-DEV Kick-off Meeting</a:t>
            </a:r>
          </a:p>
        </p:txBody>
      </p:sp>
      <p:cxnSp>
        <p:nvCxnSpPr>
          <p:cNvPr id="75" name="Connector: Elbow 74">
            <a:extLst>
              <a:ext uri="{FF2B5EF4-FFF2-40B4-BE49-F238E27FC236}">
                <a16:creationId xmlns:a16="http://schemas.microsoft.com/office/drawing/2014/main" id="{5D95E4EA-D744-6DD4-FA13-FBA1AB089286}"/>
              </a:ext>
            </a:extLst>
          </p:cNvPr>
          <p:cNvCxnSpPr>
            <a:cxnSpLocks/>
          </p:cNvCxnSpPr>
          <p:nvPr/>
        </p:nvCxnSpPr>
        <p:spPr>
          <a:xfrm rot="5400000">
            <a:off x="4341548" y="3870156"/>
            <a:ext cx="337514" cy="330289"/>
          </a:xfrm>
          <a:prstGeom prst="bentConnector3">
            <a:avLst>
              <a:gd name="adj1" fmla="val 35889"/>
            </a:avLst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Box 77">
            <a:extLst>
              <a:ext uri="{FF2B5EF4-FFF2-40B4-BE49-F238E27FC236}">
                <a16:creationId xmlns:a16="http://schemas.microsoft.com/office/drawing/2014/main" id="{EC7A2174-AE4E-CEB1-79D2-82FD7E3FB0AE}"/>
              </a:ext>
            </a:extLst>
          </p:cNvPr>
          <p:cNvSpPr txBox="1"/>
          <p:nvPr/>
        </p:nvSpPr>
        <p:spPr>
          <a:xfrm>
            <a:off x="2256230" y="4840147"/>
            <a:ext cx="110854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ET-ISB  kick-off</a:t>
            </a:r>
          </a:p>
        </p:txBody>
      </p:sp>
      <p:cxnSp>
        <p:nvCxnSpPr>
          <p:cNvPr id="79" name="Connector: Elbow 78">
            <a:extLst>
              <a:ext uri="{FF2B5EF4-FFF2-40B4-BE49-F238E27FC236}">
                <a16:creationId xmlns:a16="http://schemas.microsoft.com/office/drawing/2014/main" id="{D64595E8-744C-2ADC-5772-0F5E3595E364}"/>
              </a:ext>
            </a:extLst>
          </p:cNvPr>
          <p:cNvCxnSpPr>
            <a:cxnSpLocks/>
          </p:cNvCxnSpPr>
          <p:nvPr/>
        </p:nvCxnSpPr>
        <p:spPr>
          <a:xfrm rot="5400000">
            <a:off x="2853318" y="3916760"/>
            <a:ext cx="968134" cy="904343"/>
          </a:xfrm>
          <a:prstGeom prst="bentConnector3">
            <a:avLst>
              <a:gd name="adj1" fmla="val 19501"/>
            </a:avLst>
          </a:prstGeom>
          <a:ln>
            <a:headEnd type="oval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Google Shape;74;p2">
            <a:extLst>
              <a:ext uri="{FF2B5EF4-FFF2-40B4-BE49-F238E27FC236}">
                <a16:creationId xmlns:a16="http://schemas.microsoft.com/office/drawing/2014/main" id="{960D71B2-63FC-7877-5C27-2A9913070415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6" name="Google Shape;80;p2">
            <a:extLst>
              <a:ext uri="{FF2B5EF4-FFF2-40B4-BE49-F238E27FC236}">
                <a16:creationId xmlns:a16="http://schemas.microsoft.com/office/drawing/2014/main" id="{F2B5B4FA-AEAB-6EEE-8B27-6E54F40559C3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3" name="Google Shape;81;p2">
            <a:extLst>
              <a:ext uri="{FF2B5EF4-FFF2-40B4-BE49-F238E27FC236}">
                <a16:creationId xmlns:a16="http://schemas.microsoft.com/office/drawing/2014/main" id="{BC0D645B-A21C-5514-1537-A9C837E500C7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4" name="Google Shape;84;p2">
            <a:extLst>
              <a:ext uri="{FF2B5EF4-FFF2-40B4-BE49-F238E27FC236}">
                <a16:creationId xmlns:a16="http://schemas.microsoft.com/office/drawing/2014/main" id="{21F742FD-9CE8-622B-0840-30C6B56D3AAA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C1126BE8-9DEF-5C85-7785-42B3D5C0B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95176" y="6414760"/>
            <a:ext cx="258624" cy="248305"/>
          </a:xfrm>
        </p:spPr>
        <p:txBody>
          <a:bodyPr/>
          <a:lstStyle/>
          <a:p>
            <a:fld id="{36B5EA5A-BC32-A742-B11B-8E7414D5B53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94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4" grpId="0" animBg="1"/>
      <p:bldP spid="38" grpId="0" animBg="1"/>
      <p:bldP spid="47" grpId="0" animBg="1"/>
      <p:bldP spid="49" grpId="0" animBg="1"/>
      <p:bldP spid="53" grpId="0" animBg="1"/>
      <p:bldP spid="56" grpId="0"/>
      <p:bldP spid="6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>
          <a:extLst>
            <a:ext uri="{FF2B5EF4-FFF2-40B4-BE49-F238E27FC236}">
              <a16:creationId xmlns:a16="http://schemas.microsoft.com/office/drawing/2014/main" id="{6F6039E8-44B2-BF5C-99AF-1FAF91E196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1921CD4-E4B6-6347-4825-9A1A8669C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0784" y="2211149"/>
            <a:ext cx="5711154" cy="27466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32FBE36-640D-8AF3-E750-963659C9C434}"/>
              </a:ext>
            </a:extLst>
          </p:cNvPr>
          <p:cNvSpPr txBox="1"/>
          <p:nvPr/>
        </p:nvSpPr>
        <p:spPr>
          <a:xfrm>
            <a:off x="233412" y="1276277"/>
            <a:ext cx="67281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Technical results </a:t>
            </a:r>
            <a:r>
              <a:rPr lang="en-GB" dirty="0">
                <a:solidFill>
                  <a:schemeClr val="tx1"/>
                </a:solidFill>
              </a:rPr>
              <a:t>and achievement presented at the </a:t>
            </a:r>
            <a:r>
              <a:rPr lang="en-GB" b="1" dirty="0">
                <a:solidFill>
                  <a:schemeClr val="tx1"/>
                </a:solidFill>
              </a:rPr>
              <a:t>October 2025 </a:t>
            </a:r>
            <a:r>
              <a:rPr lang="en-GB" dirty="0">
                <a:solidFill>
                  <a:schemeClr val="tx1"/>
                </a:solidFill>
              </a:rPr>
              <a:t>ET-PP review:</a:t>
            </a:r>
          </a:p>
        </p:txBody>
      </p:sp>
      <p:sp>
        <p:nvSpPr>
          <p:cNvPr id="3" name="Google Shape;75;p2">
            <a:extLst>
              <a:ext uri="{FF2B5EF4-FFF2-40B4-BE49-F238E27FC236}">
                <a16:creationId xmlns:a16="http://schemas.microsoft.com/office/drawing/2014/main" id="{2DB4D023-3A0A-9E24-98FB-F4F18565D3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4800" y="7816"/>
            <a:ext cx="11570700" cy="7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/>
          <a:p>
            <a:pPr>
              <a:spcBef>
                <a:spcPct val="0"/>
              </a:spcBef>
              <a:buSzPts val="4400"/>
              <a:buFont typeface="Arial"/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Timeline of our technical work until end of 2025</a:t>
            </a:r>
            <a:endParaRPr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Google Shape;74;p2">
            <a:extLst>
              <a:ext uri="{FF2B5EF4-FFF2-40B4-BE49-F238E27FC236}">
                <a16:creationId xmlns:a16="http://schemas.microsoft.com/office/drawing/2014/main" id="{56179B42-EBA3-5931-EBB5-012257CC987E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3" name="Google Shape;80;p2">
            <a:extLst>
              <a:ext uri="{FF2B5EF4-FFF2-40B4-BE49-F238E27FC236}">
                <a16:creationId xmlns:a16="http://schemas.microsoft.com/office/drawing/2014/main" id="{F299C65E-5592-18C0-143A-050ADBB908D1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" name="Google Shape;81;p2">
            <a:extLst>
              <a:ext uri="{FF2B5EF4-FFF2-40B4-BE49-F238E27FC236}">
                <a16:creationId xmlns:a16="http://schemas.microsoft.com/office/drawing/2014/main" id="{4F4B7667-09FF-0088-6997-FC8EB7B98C8E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5" name="Google Shape;84;p2">
            <a:extLst>
              <a:ext uri="{FF2B5EF4-FFF2-40B4-BE49-F238E27FC236}">
                <a16:creationId xmlns:a16="http://schemas.microsoft.com/office/drawing/2014/main" id="{0F446D8E-B10E-FE71-C3B6-78513A8648D1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5DD07C1-1711-36FD-1F63-D725AB3D06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0370" y="2405827"/>
            <a:ext cx="6336714" cy="2746687"/>
          </a:xfrm>
          <a:prstGeom prst="rect">
            <a:avLst/>
          </a:prstGeom>
        </p:spPr>
      </p:pic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3095D6BF-7E17-8BE2-CD97-88AC15110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95176" y="6414760"/>
            <a:ext cx="258624" cy="248305"/>
          </a:xfrm>
        </p:spPr>
        <p:txBody>
          <a:bodyPr/>
          <a:lstStyle/>
          <a:p>
            <a:fld id="{36B5EA5A-BC32-A742-B11B-8E7414D5B53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802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>
          <a:extLst>
            <a:ext uri="{FF2B5EF4-FFF2-40B4-BE49-F238E27FC236}">
              <a16:creationId xmlns:a16="http://schemas.microsoft.com/office/drawing/2014/main" id="{D775497B-DD54-C3F8-6AEB-0040F7C3F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4fc7864250_0_128">
            <a:extLst>
              <a:ext uri="{FF2B5EF4-FFF2-40B4-BE49-F238E27FC236}">
                <a16:creationId xmlns:a16="http://schemas.microsoft.com/office/drawing/2014/main" id="{F06C89FE-C787-5C41-3ADC-26654AF5362B}"/>
              </a:ext>
            </a:extLst>
          </p:cNvPr>
          <p:cNvSpPr txBox="1"/>
          <p:nvPr/>
        </p:nvSpPr>
        <p:spPr>
          <a:xfrm>
            <a:off x="387320" y="2003225"/>
            <a:ext cx="88146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2A8887A-2724-5166-509A-B29DB06E9A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188756"/>
              </p:ext>
            </p:extLst>
          </p:nvPr>
        </p:nvGraphicFramePr>
        <p:xfrm>
          <a:off x="641414" y="3806170"/>
          <a:ext cx="11047445" cy="989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57F5A2B-EBF5-57A5-3822-EBF20FFC3066}"/>
              </a:ext>
            </a:extLst>
          </p:cNvPr>
          <p:cNvSpPr txBox="1"/>
          <p:nvPr/>
        </p:nvSpPr>
        <p:spPr>
          <a:xfrm>
            <a:off x="97650" y="1363242"/>
            <a:ext cx="1717246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buClrTx/>
              <a:defRPr/>
            </a:pPr>
            <a:r>
              <a:rPr lang="en-GB" sz="1800" kern="1200" dirty="0">
                <a:solidFill>
                  <a:schemeClr val="tx1"/>
                </a:solidFill>
              </a:rPr>
              <a:t>1</a:t>
            </a:r>
            <a:r>
              <a:rPr lang="en-GB" sz="1800" kern="1200" baseline="30000" dirty="0">
                <a:solidFill>
                  <a:schemeClr val="tx1"/>
                </a:solidFill>
              </a:rPr>
              <a:t>st</a:t>
            </a:r>
            <a:r>
              <a:rPr lang="en-GB" sz="1800" kern="1200" dirty="0">
                <a:solidFill>
                  <a:schemeClr val="tx1"/>
                </a:solidFill>
              </a:rPr>
              <a:t> beamline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pump-down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&amp;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leak detection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6FE4E000-3EEB-4244-3F7C-3AA27761A040}"/>
              </a:ext>
            </a:extLst>
          </p:cNvPr>
          <p:cNvCxnSpPr>
            <a:cxnSpLocks/>
          </p:cNvCxnSpPr>
          <p:nvPr/>
        </p:nvCxnSpPr>
        <p:spPr>
          <a:xfrm rot="16200000" flipH="1">
            <a:off x="1218506" y="2487675"/>
            <a:ext cx="602657" cy="594470"/>
          </a:xfrm>
          <a:prstGeom prst="bentConnector3">
            <a:avLst>
              <a:gd name="adj1" fmla="val 50000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3F731C7-2E22-F9DB-3AC7-DE60E4E41E90}"/>
              </a:ext>
            </a:extLst>
          </p:cNvPr>
          <p:cNvSpPr txBox="1"/>
          <p:nvPr/>
        </p:nvSpPr>
        <p:spPr>
          <a:xfrm>
            <a:off x="1813072" y="1472434"/>
            <a:ext cx="1805606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200" dirty="0">
                <a:solidFill>
                  <a:schemeClr val="tx1"/>
                </a:solidFill>
                <a:ea typeface="+mn-ea"/>
                <a:cs typeface="+mn-cs"/>
              </a:rPr>
              <a:t>Safety file for bakeout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ADF6077A-AF8E-59E1-6CAE-B3285A923206}"/>
              </a:ext>
            </a:extLst>
          </p:cNvPr>
          <p:cNvCxnSpPr>
            <a:cxnSpLocks/>
          </p:cNvCxnSpPr>
          <p:nvPr/>
        </p:nvCxnSpPr>
        <p:spPr>
          <a:xfrm rot="16200000" flipH="1">
            <a:off x="2184247" y="2589277"/>
            <a:ext cx="1204379" cy="215901"/>
          </a:xfrm>
          <a:prstGeom prst="bentConnector3">
            <a:avLst>
              <a:gd name="adj1" fmla="val 50000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F45F5077-0EAE-28ED-B4B0-756181441189}"/>
              </a:ext>
            </a:extLst>
          </p:cNvPr>
          <p:cNvSpPr txBox="1"/>
          <p:nvPr/>
        </p:nvSpPr>
        <p:spPr>
          <a:xfrm>
            <a:off x="80637" y="4446201"/>
            <a:ext cx="2278421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>
              <a:buClrTx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Starting corrosion &amp; toughness studies</a:t>
            </a:r>
          </a:p>
        </p:txBody>
      </p: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0E556F18-A80D-BFBA-8F31-88CF4496E210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3773275" y="4529492"/>
            <a:ext cx="654060" cy="535765"/>
          </a:xfrm>
          <a:prstGeom prst="bentConnector3">
            <a:avLst>
              <a:gd name="adj1" fmla="val 50000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241CC1B4-40B7-3808-3F94-4C93D01FAC26}"/>
              </a:ext>
            </a:extLst>
          </p:cNvPr>
          <p:cNvCxnSpPr>
            <a:cxnSpLocks/>
          </p:cNvCxnSpPr>
          <p:nvPr/>
        </p:nvCxnSpPr>
        <p:spPr>
          <a:xfrm rot="16200000" flipH="1">
            <a:off x="4902101" y="2708331"/>
            <a:ext cx="1463854" cy="373191"/>
          </a:xfrm>
          <a:prstGeom prst="bentConnector3">
            <a:avLst>
              <a:gd name="adj1" fmla="val 50000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93FBF68B-7416-E1BE-C524-5678F0E1B508}"/>
              </a:ext>
            </a:extLst>
          </p:cNvPr>
          <p:cNvCxnSpPr>
            <a:cxnSpLocks/>
          </p:cNvCxnSpPr>
          <p:nvPr/>
        </p:nvCxnSpPr>
        <p:spPr>
          <a:xfrm rot="5400000">
            <a:off x="6723867" y="2799688"/>
            <a:ext cx="1725628" cy="479853"/>
          </a:xfrm>
          <a:prstGeom prst="bentConnector3">
            <a:avLst>
              <a:gd name="adj1" fmla="val 62188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4" name="Connector: Elbow 23">
            <a:extLst>
              <a:ext uri="{FF2B5EF4-FFF2-40B4-BE49-F238E27FC236}">
                <a16:creationId xmlns:a16="http://schemas.microsoft.com/office/drawing/2014/main" id="{3639057C-EE42-80F0-6BB9-C36DEFBD9B09}"/>
              </a:ext>
            </a:extLst>
          </p:cNvPr>
          <p:cNvCxnSpPr>
            <a:cxnSpLocks/>
          </p:cNvCxnSpPr>
          <p:nvPr/>
        </p:nvCxnSpPr>
        <p:spPr>
          <a:xfrm rot="5400000">
            <a:off x="7973096" y="2997548"/>
            <a:ext cx="1090901" cy="947965"/>
          </a:xfrm>
          <a:prstGeom prst="bentConnector3">
            <a:avLst>
              <a:gd name="adj1" fmla="val 50000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5" name="Connector: Elbow 24">
            <a:extLst>
              <a:ext uri="{FF2B5EF4-FFF2-40B4-BE49-F238E27FC236}">
                <a16:creationId xmlns:a16="http://schemas.microsoft.com/office/drawing/2014/main" id="{D1CC0F4D-FAF0-D8D5-5ADD-1D74B7492E23}"/>
              </a:ext>
            </a:extLst>
          </p:cNvPr>
          <p:cNvCxnSpPr>
            <a:cxnSpLocks/>
          </p:cNvCxnSpPr>
          <p:nvPr/>
        </p:nvCxnSpPr>
        <p:spPr>
          <a:xfrm rot="16200000" flipV="1">
            <a:off x="4792472" y="4554295"/>
            <a:ext cx="707502" cy="602419"/>
          </a:xfrm>
          <a:prstGeom prst="bentConnector3">
            <a:avLst>
              <a:gd name="adj1" fmla="val 61632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6FA1A5E9-FC03-55B9-816E-185ECB55DE51}"/>
              </a:ext>
            </a:extLst>
          </p:cNvPr>
          <p:cNvSpPr txBox="1"/>
          <p:nvPr/>
        </p:nvSpPr>
        <p:spPr>
          <a:xfrm>
            <a:off x="4562917" y="1560145"/>
            <a:ext cx="1805607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Extended TDR ready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67558DE-42E8-A152-D2B6-984390E76833}"/>
              </a:ext>
            </a:extLst>
          </p:cNvPr>
          <p:cNvSpPr txBox="1"/>
          <p:nvPr/>
        </p:nvSpPr>
        <p:spPr>
          <a:xfrm>
            <a:off x="888617" y="5227866"/>
            <a:ext cx="2197163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algn="ctr">
              <a:buClrTx/>
              <a:defRPr/>
            </a:pPr>
            <a:r>
              <a:rPr lang="en-GB" sz="1800" kern="1200" dirty="0">
                <a:solidFill>
                  <a:schemeClr val="tx1"/>
                </a:solidFill>
                <a:ea typeface="+mn-ea"/>
                <a:cs typeface="+mn-cs"/>
              </a:rPr>
              <a:t>New beampipe support design completed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98F65CE-7D4B-9F45-9C8E-E09587B2790B}"/>
              </a:ext>
            </a:extLst>
          </p:cNvPr>
          <p:cNvSpPr txBox="1"/>
          <p:nvPr/>
        </p:nvSpPr>
        <p:spPr>
          <a:xfrm>
            <a:off x="3209334" y="2281649"/>
            <a:ext cx="2211769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200" dirty="0">
                <a:solidFill>
                  <a:schemeClr val="tx1"/>
                </a:solidFill>
                <a:ea typeface="+mn-ea"/>
                <a:cs typeface="+mn-cs"/>
              </a:rPr>
              <a:t>Starting bakeout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2817B6A3-8E24-B313-2203-2DCD2E29BF6C}"/>
              </a:ext>
            </a:extLst>
          </p:cNvPr>
          <p:cNvCxnSpPr>
            <a:cxnSpLocks/>
          </p:cNvCxnSpPr>
          <p:nvPr/>
        </p:nvCxnSpPr>
        <p:spPr>
          <a:xfrm rot="16200000" flipH="1">
            <a:off x="3698362" y="2914627"/>
            <a:ext cx="866188" cy="179611"/>
          </a:xfrm>
          <a:prstGeom prst="bentConnector3">
            <a:avLst>
              <a:gd name="adj1" fmla="val 50000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BD17796F-3F20-CCE7-55E8-1AFB05AA19C9}"/>
              </a:ext>
            </a:extLst>
          </p:cNvPr>
          <p:cNvCxnSpPr>
            <a:cxnSpLocks/>
            <a:stCxn id="42" idx="2"/>
          </p:cNvCxnSpPr>
          <p:nvPr/>
        </p:nvCxnSpPr>
        <p:spPr>
          <a:xfrm rot="5400000">
            <a:off x="6117931" y="3221414"/>
            <a:ext cx="703729" cy="364559"/>
          </a:xfrm>
          <a:prstGeom prst="bentConnector3">
            <a:avLst>
              <a:gd name="adj1" fmla="val 50000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10DB1E71-37D4-9BB9-60D6-60AD23AAAC6B}"/>
              </a:ext>
            </a:extLst>
          </p:cNvPr>
          <p:cNvSpPr txBox="1"/>
          <p:nvPr/>
        </p:nvSpPr>
        <p:spPr>
          <a:xfrm>
            <a:off x="5869050" y="2497831"/>
            <a:ext cx="1566047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Reception of 1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st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tube SBE 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E3147F8-4AD8-34EE-4362-395E64357AC1}"/>
              </a:ext>
            </a:extLst>
          </p:cNvPr>
          <p:cNvSpPr txBox="1"/>
          <p:nvPr/>
        </p:nvSpPr>
        <p:spPr>
          <a:xfrm>
            <a:off x="2886677" y="5225841"/>
            <a:ext cx="1824415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algn="ctr">
              <a:buClrTx/>
              <a:defRPr/>
            </a:pPr>
            <a:r>
              <a:rPr lang="en-GB" sz="1800" kern="1200" dirty="0">
                <a:solidFill>
                  <a:schemeClr val="tx1"/>
                </a:solidFill>
                <a:ea typeface="+mn-ea"/>
                <a:cs typeface="+mn-cs"/>
              </a:rPr>
              <a:t>ET-PP WP7 </a:t>
            </a:r>
            <a:r>
              <a:rPr lang="en-GB" sz="1800" kern="1200" dirty="0">
                <a:solidFill>
                  <a:schemeClr val="tx1"/>
                </a:solidFill>
              </a:rPr>
              <a:t>Workshop with industry at CERN</a:t>
            </a:r>
            <a:r>
              <a:rPr lang="en-GB" sz="1800" kern="1200" dirty="0">
                <a:solidFill>
                  <a:schemeClr val="tx1"/>
                </a:solidFill>
                <a:ea typeface="+mn-ea"/>
                <a:cs typeface="+mn-cs"/>
              </a:rPr>
              <a:t> 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8B4C08F-7E51-A281-30B6-99E24BA88D7C}"/>
              </a:ext>
            </a:extLst>
          </p:cNvPr>
          <p:cNvSpPr txBox="1"/>
          <p:nvPr/>
        </p:nvSpPr>
        <p:spPr>
          <a:xfrm>
            <a:off x="7198857" y="1263925"/>
            <a:ext cx="1566047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Accumulation measurements 1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st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beamline</a:t>
            </a:r>
          </a:p>
        </p:txBody>
      </p:sp>
      <p:cxnSp>
        <p:nvCxnSpPr>
          <p:cNvPr id="51" name="Connector: Elbow 50">
            <a:extLst>
              <a:ext uri="{FF2B5EF4-FFF2-40B4-BE49-F238E27FC236}">
                <a16:creationId xmlns:a16="http://schemas.microsoft.com/office/drawing/2014/main" id="{0823A820-A300-D4E0-810E-9B9A4EF13CC1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447449" y="5199945"/>
            <a:ext cx="502581" cy="2"/>
          </a:xfrm>
          <a:prstGeom prst="bentConnector3">
            <a:avLst>
              <a:gd name="adj1" fmla="val 50000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BE5EBEEC-D08A-5DC5-8613-9CE6C2DD5FBE}"/>
              </a:ext>
            </a:extLst>
          </p:cNvPr>
          <p:cNvSpPr txBox="1"/>
          <p:nvPr/>
        </p:nvSpPr>
        <p:spPr>
          <a:xfrm>
            <a:off x="6979387" y="5473226"/>
            <a:ext cx="1846546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200" dirty="0">
                <a:solidFill>
                  <a:schemeClr val="tx1"/>
                </a:solidFill>
                <a:ea typeface="+mn-ea"/>
                <a:cs typeface="+mn-cs"/>
              </a:rPr>
              <a:t>Reception of SBE tubes completed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B8C201A-FD77-C4DF-D83F-CDB4AC19F505}"/>
              </a:ext>
            </a:extLst>
          </p:cNvPr>
          <p:cNvSpPr txBox="1"/>
          <p:nvPr/>
        </p:nvSpPr>
        <p:spPr>
          <a:xfrm>
            <a:off x="8396997" y="2317304"/>
            <a:ext cx="2133783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Reception of new bellows AISI 441</a:t>
            </a:r>
          </a:p>
        </p:txBody>
      </p:sp>
      <p:cxnSp>
        <p:nvCxnSpPr>
          <p:cNvPr id="64" name="Connector: Elbow 63">
            <a:extLst>
              <a:ext uri="{FF2B5EF4-FFF2-40B4-BE49-F238E27FC236}">
                <a16:creationId xmlns:a16="http://schemas.microsoft.com/office/drawing/2014/main" id="{603444FF-DCA8-EAF3-8E48-C1C4121536D2}"/>
              </a:ext>
            </a:extLst>
          </p:cNvPr>
          <p:cNvCxnSpPr>
            <a:cxnSpLocks/>
          </p:cNvCxnSpPr>
          <p:nvPr/>
        </p:nvCxnSpPr>
        <p:spPr>
          <a:xfrm rot="5400000">
            <a:off x="9541058" y="3652971"/>
            <a:ext cx="605161" cy="577116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0E2D19D2-7672-DFC4-EF91-625FB9F23A71}"/>
              </a:ext>
            </a:extLst>
          </p:cNvPr>
          <p:cNvSpPr txBox="1"/>
          <p:nvPr/>
        </p:nvSpPr>
        <p:spPr>
          <a:xfrm>
            <a:off x="97650" y="836295"/>
            <a:ext cx="40847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Technical results and achievements:</a:t>
            </a:r>
          </a:p>
        </p:txBody>
      </p:sp>
      <p:sp>
        <p:nvSpPr>
          <p:cNvPr id="8" name="Google Shape;75;p2">
            <a:extLst>
              <a:ext uri="{FF2B5EF4-FFF2-40B4-BE49-F238E27FC236}">
                <a16:creationId xmlns:a16="http://schemas.microsoft.com/office/drawing/2014/main" id="{4AA60671-BC46-FEB1-8944-FDE641B61D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4800" y="7816"/>
            <a:ext cx="11570700" cy="7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/>
          <a:p>
            <a:pPr>
              <a:spcBef>
                <a:spcPct val="0"/>
              </a:spcBef>
              <a:buSzPts val="4400"/>
              <a:buFont typeface="Arial"/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Timeline of our current technical work in 2026</a:t>
            </a:r>
            <a:endParaRPr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9328A9AC-90DF-677A-A9CF-39CAB3485F8F}"/>
              </a:ext>
            </a:extLst>
          </p:cNvPr>
          <p:cNvCxnSpPr>
            <a:cxnSpLocks/>
          </p:cNvCxnSpPr>
          <p:nvPr/>
        </p:nvCxnSpPr>
        <p:spPr>
          <a:xfrm rot="16200000" flipV="1">
            <a:off x="9735346" y="5333232"/>
            <a:ext cx="505147" cy="288556"/>
          </a:xfrm>
          <a:prstGeom prst="bentConnector3">
            <a:avLst>
              <a:gd name="adj1" fmla="val 50000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CAE05B90-8D3B-433F-3AB6-68DBEBD65269}"/>
              </a:ext>
            </a:extLst>
          </p:cNvPr>
          <p:cNvSpPr txBox="1"/>
          <p:nvPr/>
        </p:nvSpPr>
        <p:spPr>
          <a:xfrm>
            <a:off x="9463889" y="5634620"/>
            <a:ext cx="2086697" cy="553998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spAutoFit/>
          </a:bodyPr>
          <a:lstStyle/>
          <a:p>
            <a:pPr lvl="0" algn="ctr">
              <a:buClrTx/>
              <a:defRPr/>
            </a:pPr>
            <a:r>
              <a:rPr lang="en-GB" sz="1800" b="1" kern="1200" dirty="0">
                <a:solidFill>
                  <a:srgbClr val="00B050"/>
                </a:solidFill>
              </a:rPr>
              <a:t>Start installation of 2</a:t>
            </a:r>
            <a:r>
              <a:rPr lang="en-GB" sz="1800" b="1" kern="1200" baseline="30000" dirty="0">
                <a:solidFill>
                  <a:srgbClr val="00B050"/>
                </a:solidFill>
              </a:rPr>
              <a:t>nd</a:t>
            </a:r>
            <a:r>
              <a:rPr lang="en-GB" sz="1800" b="1" kern="1200" dirty="0">
                <a:solidFill>
                  <a:srgbClr val="00B050"/>
                </a:solidFill>
              </a:rPr>
              <a:t> beamline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778AE86-CA53-0750-674D-6FD8B7129F68}"/>
              </a:ext>
            </a:extLst>
          </p:cNvPr>
          <p:cNvSpPr txBox="1"/>
          <p:nvPr/>
        </p:nvSpPr>
        <p:spPr>
          <a:xfrm>
            <a:off x="9304313" y="3071645"/>
            <a:ext cx="2462058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algn="ctr">
              <a:buClrTx/>
              <a:defRPr/>
            </a:pPr>
            <a:r>
              <a:rPr lang="en-GB" sz="1800" kern="1200" dirty="0">
                <a:solidFill>
                  <a:schemeClr val="tx1"/>
                </a:solidFill>
              </a:rPr>
              <a:t>Automated orbital weld tests completed </a:t>
            </a:r>
          </a:p>
        </p:txBody>
      </p: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FA4FDCBD-327F-DAF3-29E7-86EF7964AFE0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1317739" y="4053787"/>
            <a:ext cx="404190" cy="388022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Connector: Elbow 58">
            <a:extLst>
              <a:ext uri="{FF2B5EF4-FFF2-40B4-BE49-F238E27FC236}">
                <a16:creationId xmlns:a16="http://schemas.microsoft.com/office/drawing/2014/main" id="{1B6C9272-3E14-A2F7-1EB5-F8BD49149CC7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2134779" y="4325304"/>
            <a:ext cx="986007" cy="819116"/>
          </a:xfrm>
          <a:prstGeom prst="bentConnector3">
            <a:avLst>
              <a:gd name="adj1" fmla="val 25888"/>
            </a:avLst>
          </a:prstGeom>
          <a:noFill/>
          <a:ln w="6350" cap="flat" cmpd="sng" algn="ctr">
            <a:solidFill>
              <a:srgbClr val="0033A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CA56989B-7512-842D-AD1E-FC428EBFAFAD}"/>
              </a:ext>
            </a:extLst>
          </p:cNvPr>
          <p:cNvSpPr txBox="1"/>
          <p:nvPr/>
        </p:nvSpPr>
        <p:spPr>
          <a:xfrm>
            <a:off x="4805527" y="4985979"/>
            <a:ext cx="1846546" cy="1107996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ET vacuum requirements tested on 1</a:t>
            </a:r>
            <a:r>
              <a:rPr kumimoji="0" lang="en-GB" sz="1800" b="1" i="0" u="none" strike="noStrike" kern="1200" cap="none" spc="0" normalizeH="0" baseline="3000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st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 beamline</a:t>
            </a:r>
          </a:p>
        </p:txBody>
      </p:sp>
      <p:sp>
        <p:nvSpPr>
          <p:cNvPr id="92" name="Google Shape;74;p2">
            <a:extLst>
              <a:ext uri="{FF2B5EF4-FFF2-40B4-BE49-F238E27FC236}">
                <a16:creationId xmlns:a16="http://schemas.microsoft.com/office/drawing/2014/main" id="{96EBF940-D5D1-1C9E-1777-9853B6F251E9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93" name="Google Shape;80;p2">
            <a:extLst>
              <a:ext uri="{FF2B5EF4-FFF2-40B4-BE49-F238E27FC236}">
                <a16:creationId xmlns:a16="http://schemas.microsoft.com/office/drawing/2014/main" id="{8FAC7993-EB16-EF9C-3080-7BCCED0FBE40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94" name="Google Shape;81;p2">
            <a:extLst>
              <a:ext uri="{FF2B5EF4-FFF2-40B4-BE49-F238E27FC236}">
                <a16:creationId xmlns:a16="http://schemas.microsoft.com/office/drawing/2014/main" id="{41A3184E-2730-3437-7193-1BF51E4FCA45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95" name="Google Shape;84;p2">
            <a:extLst>
              <a:ext uri="{FF2B5EF4-FFF2-40B4-BE49-F238E27FC236}">
                <a16:creationId xmlns:a16="http://schemas.microsoft.com/office/drawing/2014/main" id="{65991591-F0E7-027F-D342-C5FF5A81EAA1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Slide Number Placeholder 5">
            <a:extLst>
              <a:ext uri="{FF2B5EF4-FFF2-40B4-BE49-F238E27FC236}">
                <a16:creationId xmlns:a16="http://schemas.microsoft.com/office/drawing/2014/main" id="{1B3987BD-B036-E3E2-1A86-62E11C2BC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95176" y="6414760"/>
            <a:ext cx="258624" cy="248305"/>
          </a:xfrm>
        </p:spPr>
        <p:txBody>
          <a:bodyPr/>
          <a:lstStyle/>
          <a:p>
            <a:fld id="{36B5EA5A-BC32-A742-B11B-8E7414D5B53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410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9" grpId="0"/>
      <p:bldP spid="52" grpId="0"/>
      <p:bldP spid="58" grpId="0"/>
      <p:bldP spid="19" grpId="0" animBg="1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60CD8D-AC7C-11C3-37BF-6F9D2A16A5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CBD7A944-D198-6E07-ADF0-3C79397A4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205953"/>
            <a:ext cx="11376025" cy="512746"/>
          </a:xfrm>
        </p:spPr>
        <p:txBody>
          <a:bodyPr>
            <a:normAutofit fontScale="90000"/>
          </a:bodyPr>
          <a:lstStyle/>
          <a:p>
            <a:pPr>
              <a:spcBef>
                <a:spcPct val="0"/>
              </a:spcBef>
              <a:buFont typeface="Arial"/>
            </a:pPr>
            <a:r>
              <a:rPr lang="en-GB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Arial"/>
              </a:rPr>
              <a:t>The ET beam tube vacuum system TDR(s)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9BE8FB-DBCE-4D17-D405-5680B5CF0873}"/>
              </a:ext>
            </a:extLst>
          </p:cNvPr>
          <p:cNvSpPr txBox="1"/>
          <p:nvPr/>
        </p:nvSpPr>
        <p:spPr>
          <a:xfrm>
            <a:off x="1147403" y="4535078"/>
            <a:ext cx="276553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lang="en-GB" b="1" dirty="0">
                <a:solidFill>
                  <a:schemeClr val="bg2">
                    <a:lumMod val="10000"/>
                  </a:schemeClr>
                </a:solidFill>
              </a:rPr>
              <a:t>Q1 2025</a:t>
            </a:r>
          </a:p>
          <a:p>
            <a:pPr algn="ctr"/>
            <a:r>
              <a:rPr lang="en-GB" b="1" noProof="0" dirty="0">
                <a:solidFill>
                  <a:schemeClr val="bg2">
                    <a:lumMod val="10000"/>
                  </a:schemeClr>
                </a:solidFill>
                <a:hlinkClick r:id="rId3"/>
              </a:rPr>
              <a:t>Pre-TDR</a:t>
            </a:r>
            <a:endParaRPr lang="en-GB" b="1" noProof="0" dirty="0">
              <a:solidFill>
                <a:schemeClr val="bg2">
                  <a:lumMod val="10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689294F-3534-068D-7319-F2A0FFAF77C4}"/>
              </a:ext>
            </a:extLst>
          </p:cNvPr>
          <p:cNvGrpSpPr/>
          <p:nvPr/>
        </p:nvGrpSpPr>
        <p:grpSpPr>
          <a:xfrm>
            <a:off x="1452438" y="850392"/>
            <a:ext cx="2211961" cy="3612551"/>
            <a:chOff x="756839" y="971684"/>
            <a:chExt cx="2268462" cy="3704827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6E4CD24A-321F-E426-20F6-87AE7FAE61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56839" y="971684"/>
              <a:ext cx="2268462" cy="3138839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E52BDB7-2BD5-0008-5A5E-0A5ECB9254A9}"/>
                </a:ext>
              </a:extLst>
            </p:cNvPr>
            <p:cNvSpPr/>
            <p:nvPr/>
          </p:nvSpPr>
          <p:spPr>
            <a:xfrm>
              <a:off x="1706220" y="4306814"/>
              <a:ext cx="369697" cy="369697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81A81620-80BC-3B3F-0BDB-3125A407931E}"/>
              </a:ext>
            </a:extLst>
          </p:cNvPr>
          <p:cNvSpPr txBox="1"/>
          <p:nvPr/>
        </p:nvSpPr>
        <p:spPr>
          <a:xfrm>
            <a:off x="7715185" y="4535077"/>
            <a:ext cx="276553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lang="en-GB" b="1" dirty="0">
                <a:solidFill>
                  <a:schemeClr val="bg2">
                    <a:lumMod val="10000"/>
                  </a:schemeClr>
                </a:solidFill>
              </a:rPr>
              <a:t>Q2 2026</a:t>
            </a:r>
          </a:p>
          <a:p>
            <a:pPr algn="ctr"/>
            <a:r>
              <a:rPr lang="en-GB" b="1" noProof="0" dirty="0">
                <a:solidFill>
                  <a:schemeClr val="bg2">
                    <a:lumMod val="10000"/>
                  </a:schemeClr>
                </a:solidFill>
              </a:rPr>
              <a:t>Extended TDR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B0DC4FE-35DE-FF4C-79F9-C633FEF70AB8}"/>
              </a:ext>
            </a:extLst>
          </p:cNvPr>
          <p:cNvGrpSpPr/>
          <p:nvPr/>
        </p:nvGrpSpPr>
        <p:grpSpPr>
          <a:xfrm>
            <a:off x="8125045" y="849973"/>
            <a:ext cx="2225888" cy="3610418"/>
            <a:chOff x="4112400" y="971319"/>
            <a:chExt cx="2282745" cy="370264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1ED0B5A5-A9B9-16AF-6005-3996E036DF11}"/>
                </a:ext>
              </a:extLst>
            </p:cNvPr>
            <p:cNvSpPr/>
            <p:nvPr/>
          </p:nvSpPr>
          <p:spPr>
            <a:xfrm>
              <a:off x="5072494" y="4304262"/>
              <a:ext cx="369697" cy="369697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D5FAF58B-F165-D527-D4F5-72BCB5B942B0}"/>
                </a:ext>
              </a:extLst>
            </p:cNvPr>
            <p:cNvGrpSpPr/>
            <p:nvPr/>
          </p:nvGrpSpPr>
          <p:grpSpPr>
            <a:xfrm>
              <a:off x="4112400" y="971319"/>
              <a:ext cx="2282745" cy="3146544"/>
              <a:chOff x="4112400" y="971319"/>
              <a:chExt cx="2282745" cy="3146544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AE7A2DB3-CF62-0E1D-E37A-B25B56212DD6}"/>
                  </a:ext>
                </a:extLst>
              </p:cNvPr>
              <p:cNvGrpSpPr/>
              <p:nvPr/>
            </p:nvGrpSpPr>
            <p:grpSpPr>
              <a:xfrm>
                <a:off x="4112400" y="971319"/>
                <a:ext cx="2268462" cy="3146544"/>
                <a:chOff x="4112400" y="971319"/>
                <a:chExt cx="2268462" cy="3146544"/>
              </a:xfrm>
            </p:grpSpPr>
            <p:sp>
              <p:nvSpPr>
                <p:cNvPr id="26" name="Rectangle 25">
                  <a:extLst>
                    <a:ext uri="{FF2B5EF4-FFF2-40B4-BE49-F238E27FC236}">
                      <a16:creationId xmlns:a16="http://schemas.microsoft.com/office/drawing/2014/main" id="{D9BBD052-BE02-96F8-B7B8-F53509B9DF71}"/>
                    </a:ext>
                  </a:extLst>
                </p:cNvPr>
                <p:cNvSpPr/>
                <p:nvPr/>
              </p:nvSpPr>
              <p:spPr>
                <a:xfrm>
                  <a:off x="4112400" y="971319"/>
                  <a:ext cx="2268462" cy="3146544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>
                  <a:outerShdw blurRad="107950" dist="12700" dir="5400000" algn="ctr">
                    <a:srgbClr val="000000"/>
                  </a:outerShdw>
                </a:effectLst>
                <a:scene3d>
                  <a:camera prst="orthographicFront">
                    <a:rot lat="0" lon="0" rev="0"/>
                  </a:camera>
                  <a:lightRig rig="soft" dir="t">
                    <a:rot lat="0" lon="0" rev="0"/>
                  </a:lightRig>
                </a:scene3d>
                <a:sp3d contourW="44450" prstMaterial="matte">
                  <a:bevelT w="63500" h="6350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27" name="Graphic 26">
                  <a:extLst>
                    <a:ext uri="{FF2B5EF4-FFF2-40B4-BE49-F238E27FC236}">
                      <a16:creationId xmlns:a16="http://schemas.microsoft.com/office/drawing/2014/main" id="{E4F109E8-A40A-3822-AA47-6782DC07E17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rcRect l="9841" r="54923"/>
                <a:stretch/>
              </p:blipFill>
              <p:spPr>
                <a:xfrm>
                  <a:off x="4112400" y="978660"/>
                  <a:ext cx="1878898" cy="3131498"/>
                </a:xfrm>
                <a:prstGeom prst="rect">
                  <a:avLst/>
                </a:prstGeom>
              </p:spPr>
            </p:pic>
          </p:grpSp>
          <p:pic>
            <p:nvPicPr>
              <p:cNvPr id="21" name="Graphic 20">
                <a:extLst>
                  <a:ext uri="{FF2B5EF4-FFF2-40B4-BE49-F238E27FC236}">
                    <a16:creationId xmlns:a16="http://schemas.microsoft.com/office/drawing/2014/main" id="{8D40C26F-866E-C2DC-7862-B99E27537D1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 b="13753"/>
              <a:stretch/>
            </p:blipFill>
            <p:spPr>
              <a:xfrm>
                <a:off x="5706132" y="3565981"/>
                <a:ext cx="570331" cy="502959"/>
              </a:xfrm>
              <a:prstGeom prst="rect">
                <a:avLst/>
              </a:prstGeom>
            </p:spPr>
          </p:pic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C0D68991-813C-4153-E6AC-8AB466D29F06}"/>
                  </a:ext>
                </a:extLst>
              </p:cNvPr>
              <p:cNvSpPr txBox="1"/>
              <p:nvPr/>
            </p:nvSpPr>
            <p:spPr>
              <a:xfrm>
                <a:off x="5027540" y="2121240"/>
                <a:ext cx="1367605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200" b="1" noProof="0" dirty="0">
                    <a:solidFill>
                      <a:schemeClr val="bg1"/>
                    </a:solidFill>
                  </a:rPr>
                  <a:t>ET beam tube</a:t>
                </a:r>
              </a:p>
              <a:p>
                <a:pPr algn="ctr"/>
                <a:r>
                  <a:rPr lang="en-GB" sz="1200" b="1" dirty="0">
                    <a:solidFill>
                      <a:schemeClr val="bg1"/>
                    </a:solidFill>
                  </a:rPr>
                  <a:t>vacuum system </a:t>
                </a:r>
                <a:endParaRPr lang="en-GB" sz="1200" b="1" noProof="0" dirty="0">
                  <a:solidFill>
                    <a:schemeClr val="bg1"/>
                  </a:solidFill>
                </a:endParaRPr>
              </a:p>
              <a:p>
                <a:pPr algn="ctr"/>
                <a:r>
                  <a:rPr lang="en-GB" sz="1200" b="1" noProof="0" dirty="0">
                    <a:solidFill>
                      <a:schemeClr val="bg1"/>
                    </a:solidFill>
                  </a:rPr>
                  <a:t>Extended TDR</a:t>
                </a:r>
              </a:p>
            </p:txBody>
          </p:sp>
        </p:grp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012A93B1-1EDD-BCD8-9932-6BCA7A008A05}"/>
              </a:ext>
            </a:extLst>
          </p:cNvPr>
          <p:cNvSpPr txBox="1"/>
          <p:nvPr/>
        </p:nvSpPr>
        <p:spPr>
          <a:xfrm>
            <a:off x="1221876" y="5181408"/>
            <a:ext cx="26165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Description of the system, materials, assembly, commissioning and risks identification</a:t>
            </a:r>
            <a:endParaRPr lang="en-GB" sz="1400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8A3FA61-A3FC-1444-8C93-69220DE6A641}"/>
              </a:ext>
            </a:extLst>
          </p:cNvPr>
          <p:cNvSpPr txBox="1"/>
          <p:nvPr/>
        </p:nvSpPr>
        <p:spPr>
          <a:xfrm>
            <a:off x="7078315" y="5181408"/>
            <a:ext cx="389993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Detailed chapters, in-depth reports.</a:t>
            </a:r>
          </a:p>
          <a:p>
            <a:pPr algn="ctr"/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Logistics and </a:t>
            </a:r>
            <a:r>
              <a:rPr lang="en-US" sz="1400" u="sng" dirty="0">
                <a:solidFill>
                  <a:schemeClr val="accent6">
                    <a:lumMod val="50000"/>
                  </a:schemeClr>
                </a:solidFill>
              </a:rPr>
              <a:t>sustainability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 further investigated. </a:t>
            </a:r>
          </a:p>
          <a:p>
            <a:pPr algn="ctr"/>
            <a:r>
              <a:rPr lang="en-US" sz="1400" b="1" dirty="0">
                <a:solidFill>
                  <a:schemeClr val="accent6">
                    <a:lumMod val="50000"/>
                  </a:schemeClr>
                </a:solidFill>
              </a:rPr>
              <a:t>Preliminary cost estimation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. </a:t>
            </a:r>
          </a:p>
          <a:p>
            <a:pPr algn="ctr"/>
            <a:r>
              <a:rPr lang="en-US" sz="1400" b="1" dirty="0">
                <a:solidFill>
                  <a:schemeClr val="accent6">
                    <a:lumMod val="50000"/>
                  </a:schemeClr>
                </a:solidFill>
              </a:rPr>
              <a:t>Integration with civil engineering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5E9904-B309-D1CC-F3BE-B40A56AFC1F0}"/>
              </a:ext>
            </a:extLst>
          </p:cNvPr>
          <p:cNvSpPr txBox="1"/>
          <p:nvPr/>
        </p:nvSpPr>
        <p:spPr>
          <a:xfrm>
            <a:off x="4215140" y="2558883"/>
            <a:ext cx="353004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altLang="en-US" dirty="0">
                <a:sym typeface="Calibri"/>
              </a:rPr>
              <a:t>Material and welding studies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altLang="en-US" dirty="0">
                <a:sym typeface="Calibri"/>
              </a:rPr>
              <a:t>New support system design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altLang="en-US" dirty="0">
                <a:sym typeface="Calibri"/>
              </a:rPr>
              <a:t>New vacuum components design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altLang="en-US" dirty="0">
                <a:sym typeface="Calibri"/>
              </a:rPr>
              <a:t>New assembly strategies</a:t>
            </a:r>
            <a:endParaRPr lang="en-US" altLang="en-US" dirty="0"/>
          </a:p>
        </p:txBody>
      </p:sp>
      <p:sp>
        <p:nvSpPr>
          <p:cNvPr id="4" name="Google Shape;74;p2">
            <a:extLst>
              <a:ext uri="{FF2B5EF4-FFF2-40B4-BE49-F238E27FC236}">
                <a16:creationId xmlns:a16="http://schemas.microsoft.com/office/drawing/2014/main" id="{5C69A264-5227-7FB5-8BFA-A3D4A57FE42E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5" name="Google Shape;80;p2">
            <a:extLst>
              <a:ext uri="{FF2B5EF4-FFF2-40B4-BE49-F238E27FC236}">
                <a16:creationId xmlns:a16="http://schemas.microsoft.com/office/drawing/2014/main" id="{D083E164-CDA1-1CBB-C170-0305CECEDEFB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6" name="Google Shape;81;p2">
            <a:extLst>
              <a:ext uri="{FF2B5EF4-FFF2-40B4-BE49-F238E27FC236}">
                <a16:creationId xmlns:a16="http://schemas.microsoft.com/office/drawing/2014/main" id="{8E1A1292-6C37-6C30-8F23-39EE921FADB6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3" name="Google Shape;84;p2">
            <a:extLst>
              <a:ext uri="{FF2B5EF4-FFF2-40B4-BE49-F238E27FC236}">
                <a16:creationId xmlns:a16="http://schemas.microsoft.com/office/drawing/2014/main" id="{0D1F1E40-E2FA-CCE7-404F-BDAD76F50692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2D22C2DA-2458-B700-9A71-996207949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95176" y="6405616"/>
            <a:ext cx="258624" cy="248305"/>
          </a:xfrm>
        </p:spPr>
        <p:txBody>
          <a:bodyPr/>
          <a:lstStyle/>
          <a:p>
            <a:fld id="{36B5EA5A-BC32-A742-B11B-8E7414D5B53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F87CEDC-01B2-7C00-F9DC-CA84D13453CF}"/>
              </a:ext>
            </a:extLst>
          </p:cNvPr>
          <p:cNvSpPr txBox="1"/>
          <p:nvPr/>
        </p:nvSpPr>
        <p:spPr>
          <a:xfrm>
            <a:off x="4301507" y="1560867"/>
            <a:ext cx="335731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/>
              <a:t>Ongoing developments:</a:t>
            </a:r>
          </a:p>
          <a:p>
            <a:pPr algn="ctr"/>
            <a:r>
              <a:rPr lang="en-US" sz="1800" b="1" dirty="0"/>
              <a:t>Driven by previous work and pre-TDR review feedback</a:t>
            </a:r>
            <a:endParaRPr lang="es-ES" sz="1800" b="1" dirty="0"/>
          </a:p>
        </p:txBody>
      </p:sp>
      <p:sp>
        <p:nvSpPr>
          <p:cNvPr id="42" name="Arrow: Bent-Up 41">
            <a:extLst>
              <a:ext uri="{FF2B5EF4-FFF2-40B4-BE49-F238E27FC236}">
                <a16:creationId xmlns:a16="http://schemas.microsoft.com/office/drawing/2014/main" id="{E82FBF98-284D-0778-70E6-40B3A26A5410}"/>
              </a:ext>
            </a:extLst>
          </p:cNvPr>
          <p:cNvSpPr/>
          <p:nvPr/>
        </p:nvSpPr>
        <p:spPr>
          <a:xfrm rot="5400000">
            <a:off x="5949432" y="3508961"/>
            <a:ext cx="1143004" cy="1403206"/>
          </a:xfrm>
          <a:prstGeom prst="ben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29713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97286-291F-83E2-91C4-CCD5AA9B6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0707A1F2-A254-6E50-7010-E50D3B802550}"/>
              </a:ext>
            </a:extLst>
          </p:cNvPr>
          <p:cNvSpPr txBox="1"/>
          <p:nvPr/>
        </p:nvSpPr>
        <p:spPr>
          <a:xfrm>
            <a:off x="275463" y="1052736"/>
            <a:ext cx="11638026" cy="258532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b="1" dirty="0"/>
          </a:p>
          <a:p>
            <a:r>
              <a:rPr lang="en-US" b="1" u="sng" dirty="0"/>
              <a:t>Status &amp; Results </a:t>
            </a:r>
            <a:r>
              <a:rPr lang="en-US" b="1" u="sng" dirty="0">
                <a:sym typeface="Wingdings" panose="05000000000000000000" pitchFamily="2" charset="2"/>
              </a:rPr>
              <a:t> </a:t>
            </a:r>
            <a:r>
              <a:rPr lang="en-US" b="1" i="1" u="sng" dirty="0">
                <a:sym typeface="Wingdings" panose="05000000000000000000" pitchFamily="2" charset="2"/>
              </a:rPr>
              <a:t>Report under preparation</a:t>
            </a:r>
            <a:endParaRPr lang="en-US" b="1" i="1" u="sng" dirty="0"/>
          </a:p>
          <a:p>
            <a:r>
              <a:rPr lang="en-GB" b="1" dirty="0"/>
              <a:t>Preliminary study </a:t>
            </a:r>
            <a:r>
              <a:rPr lang="en-GB" dirty="0"/>
              <a:t>in collaboration with Universiteit Gent (B)</a:t>
            </a:r>
            <a:endParaRPr lang="en-US" dirty="0"/>
          </a:p>
          <a:p>
            <a:pPr lvl="4"/>
            <a:r>
              <a:rPr lang="en-GB" b="1" dirty="0">
                <a:solidFill>
                  <a:schemeClr val="tx1"/>
                </a:solidFill>
              </a:rPr>
              <a:t>Electrochemical testing </a:t>
            </a:r>
            <a:r>
              <a:rPr lang="en-GB" dirty="0">
                <a:solidFill>
                  <a:schemeClr val="tx1"/>
                </a:solidFill>
              </a:rPr>
              <a:t>in CETIM (FR)</a:t>
            </a:r>
          </a:p>
          <a:p>
            <a:pPr marL="742950" lvl="3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441and 444 show similar behavior than 304L</a:t>
            </a:r>
          </a:p>
          <a:p>
            <a:pPr marL="742950" lvl="3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No galvanic coupling risk </a:t>
            </a:r>
          </a:p>
          <a:p>
            <a:pPr marL="457200" lvl="3"/>
            <a:endParaRPr lang="en-US" dirty="0"/>
          </a:p>
          <a:p>
            <a:pPr lvl="1"/>
            <a:endParaRPr lang="en-GB" dirty="0"/>
          </a:p>
          <a:p>
            <a:endParaRPr lang="en-US" dirty="0"/>
          </a:p>
          <a:p>
            <a:r>
              <a:rPr lang="en-US" dirty="0"/>
              <a:t> 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A6B6B07-34D5-7AB1-4012-689480A7D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02293"/>
            <a:ext cx="12192000" cy="3122120"/>
          </a:xfrm>
          <a:prstGeom prst="rect">
            <a:avLst/>
          </a:prstGeom>
        </p:spPr>
      </p:pic>
      <p:sp>
        <p:nvSpPr>
          <p:cNvPr id="40" name="Title 5">
            <a:extLst>
              <a:ext uri="{FF2B5EF4-FFF2-40B4-BE49-F238E27FC236}">
                <a16:creationId xmlns:a16="http://schemas.microsoft.com/office/drawing/2014/main" id="{CB407F3B-FEF0-4017-B404-582702EE7A94}"/>
              </a:ext>
            </a:extLst>
          </p:cNvPr>
          <p:cNvSpPr txBox="1">
            <a:spLocks/>
          </p:cNvSpPr>
          <p:nvPr/>
        </p:nvSpPr>
        <p:spPr>
          <a:xfrm>
            <a:off x="187393" y="293166"/>
            <a:ext cx="11471207" cy="58633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Material &amp; Welding Studies: Corrosion Behavior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9852D9-4C15-FE4B-01A7-959A567329B5}"/>
              </a:ext>
            </a:extLst>
          </p:cNvPr>
          <p:cNvSpPr txBox="1"/>
          <p:nvPr/>
        </p:nvSpPr>
        <p:spPr>
          <a:xfrm>
            <a:off x="187393" y="1052736"/>
            <a:ext cx="1163802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Objective: </a:t>
            </a:r>
            <a:r>
              <a:rPr lang="en-US" dirty="0"/>
              <a:t>The study aims to compare the selected grades and welding processes used in the pilot sector against the baseline AISI 304L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F64BDD-6C73-EDEF-653C-DFFA6DE5B412}"/>
              </a:ext>
            </a:extLst>
          </p:cNvPr>
          <p:cNvSpPr txBox="1"/>
          <p:nvPr/>
        </p:nvSpPr>
        <p:spPr>
          <a:xfrm>
            <a:off x="3019806" y="3029057"/>
            <a:ext cx="61493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</a:rPr>
              <a:t>Overlapping polarization curves confirm similar behavior</a:t>
            </a:r>
            <a:endParaRPr lang="es-ES" i="1" dirty="0">
              <a:ln>
                <a:solidFill>
                  <a:schemeClr val="accent1"/>
                </a:solidFill>
              </a:ln>
              <a:solidFill>
                <a:schemeClr val="accent5"/>
              </a:solidFill>
            </a:endParaRPr>
          </a:p>
        </p:txBody>
      </p:sp>
      <p:sp>
        <p:nvSpPr>
          <p:cNvPr id="19" name="Google Shape;74;p2">
            <a:extLst>
              <a:ext uri="{FF2B5EF4-FFF2-40B4-BE49-F238E27FC236}">
                <a16:creationId xmlns:a16="http://schemas.microsoft.com/office/drawing/2014/main" id="{5DC5A87C-E926-754C-5C27-AAE0218B9D3B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1" name="Google Shape;80;p2">
            <a:extLst>
              <a:ext uri="{FF2B5EF4-FFF2-40B4-BE49-F238E27FC236}">
                <a16:creationId xmlns:a16="http://schemas.microsoft.com/office/drawing/2014/main" id="{EB7C9007-45B1-884B-546C-0141C0F7ED8F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4" name="Google Shape;81;p2">
            <a:extLst>
              <a:ext uri="{FF2B5EF4-FFF2-40B4-BE49-F238E27FC236}">
                <a16:creationId xmlns:a16="http://schemas.microsoft.com/office/drawing/2014/main" id="{511AE175-2D5E-9371-5518-4BF0A47FF02B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5" name="Google Shape;84;p2">
            <a:extLst>
              <a:ext uri="{FF2B5EF4-FFF2-40B4-BE49-F238E27FC236}">
                <a16:creationId xmlns:a16="http://schemas.microsoft.com/office/drawing/2014/main" id="{017E3EC4-579D-4BD5-E684-D1FA19D3826C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Slide Number Placeholder 5">
            <a:extLst>
              <a:ext uri="{FF2B5EF4-FFF2-40B4-BE49-F238E27FC236}">
                <a16:creationId xmlns:a16="http://schemas.microsoft.com/office/drawing/2014/main" id="{1B0F649F-1495-D15D-7FB5-C2B598F71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95176" y="6414760"/>
            <a:ext cx="258624" cy="248305"/>
          </a:xfrm>
        </p:spPr>
        <p:txBody>
          <a:bodyPr/>
          <a:lstStyle/>
          <a:p>
            <a:fld id="{36B5EA5A-BC32-A742-B11B-8E7414D5B53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60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6F6240-C478-DB5A-FF73-D003E8798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559C94DA-C8F6-A725-D7B3-4674155F0A18}"/>
              </a:ext>
            </a:extLst>
          </p:cNvPr>
          <p:cNvSpPr txBox="1"/>
          <p:nvPr/>
        </p:nvSpPr>
        <p:spPr>
          <a:xfrm>
            <a:off x="275463" y="1052736"/>
            <a:ext cx="11638026" cy="258532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b="1" dirty="0"/>
          </a:p>
          <a:p>
            <a:r>
              <a:rPr lang="en-US" b="1" u="sng" dirty="0"/>
              <a:t>Status &amp; Results </a:t>
            </a:r>
            <a:r>
              <a:rPr lang="en-US" b="1" u="sng" dirty="0">
                <a:sym typeface="Wingdings" panose="05000000000000000000" pitchFamily="2" charset="2"/>
              </a:rPr>
              <a:t> </a:t>
            </a:r>
            <a:r>
              <a:rPr lang="en-US" b="1" i="1" u="sng" dirty="0">
                <a:sym typeface="Wingdings" panose="05000000000000000000" pitchFamily="2" charset="2"/>
              </a:rPr>
              <a:t>Report under preparation</a:t>
            </a:r>
            <a:endParaRPr lang="en-US" b="1" i="1" u="sng" dirty="0"/>
          </a:p>
          <a:p>
            <a:r>
              <a:rPr lang="en-GB" b="1" dirty="0"/>
              <a:t>Preliminary study </a:t>
            </a:r>
            <a:r>
              <a:rPr lang="en-GB" dirty="0"/>
              <a:t>in collaboration with Universiteit Gent (B)</a:t>
            </a:r>
            <a:endParaRPr lang="en-US" dirty="0"/>
          </a:p>
          <a:p>
            <a:pPr lvl="4"/>
            <a:r>
              <a:rPr lang="en-GB" b="1" dirty="0">
                <a:solidFill>
                  <a:schemeClr val="tx1"/>
                </a:solidFill>
              </a:rPr>
              <a:t>Electrochemical testing </a:t>
            </a:r>
            <a:r>
              <a:rPr lang="en-GB" dirty="0">
                <a:solidFill>
                  <a:schemeClr val="tx1"/>
                </a:solidFill>
              </a:rPr>
              <a:t>in CETIM (FR)</a:t>
            </a:r>
          </a:p>
          <a:p>
            <a:pPr marL="742950" lvl="3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441and 444 show similar behavior than 304L</a:t>
            </a:r>
          </a:p>
          <a:p>
            <a:pPr marL="742950" lvl="3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No galvanic coupling risk </a:t>
            </a:r>
          </a:p>
          <a:p>
            <a:pPr marL="457200" lvl="3"/>
            <a:endParaRPr lang="en-US" dirty="0"/>
          </a:p>
          <a:p>
            <a:pPr lvl="1"/>
            <a:endParaRPr lang="en-GB" dirty="0"/>
          </a:p>
          <a:p>
            <a:endParaRPr lang="en-US" dirty="0"/>
          </a:p>
          <a:p>
            <a:r>
              <a:rPr lang="en-US" dirty="0"/>
              <a:t> </a:t>
            </a:r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D20E841-438B-005E-E9CA-07F414F1B8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060"/>
          <a:stretch>
            <a:fillRect/>
          </a:stretch>
        </p:blipFill>
        <p:spPr>
          <a:xfrm>
            <a:off x="6049899" y="3274744"/>
            <a:ext cx="5911799" cy="3000086"/>
          </a:xfrm>
          <a:prstGeom prst="rect">
            <a:avLst/>
          </a:prstGeom>
        </p:spPr>
      </p:pic>
      <p:sp>
        <p:nvSpPr>
          <p:cNvPr id="40" name="Title 5">
            <a:extLst>
              <a:ext uri="{FF2B5EF4-FFF2-40B4-BE49-F238E27FC236}">
                <a16:creationId xmlns:a16="http://schemas.microsoft.com/office/drawing/2014/main" id="{B81D28A0-F4F3-3AFD-63EA-D272B75AC9EE}"/>
              </a:ext>
            </a:extLst>
          </p:cNvPr>
          <p:cNvSpPr txBox="1">
            <a:spLocks/>
          </p:cNvSpPr>
          <p:nvPr/>
        </p:nvSpPr>
        <p:spPr>
          <a:xfrm>
            <a:off x="187393" y="293166"/>
            <a:ext cx="11471207" cy="58633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Material &amp; Welding Studies: Corrosion Behavior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CE2F64B-3994-6112-DE21-49ACC62F01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961" y="3155092"/>
            <a:ext cx="5933381" cy="309152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4D89C4D-6424-516C-6EE5-57ACE5FEA80F}"/>
              </a:ext>
            </a:extLst>
          </p:cNvPr>
          <p:cNvSpPr txBox="1"/>
          <p:nvPr/>
        </p:nvSpPr>
        <p:spPr>
          <a:xfrm>
            <a:off x="6285916" y="1695951"/>
            <a:ext cx="6032398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Immersion t</a:t>
            </a:r>
            <a:r>
              <a:rPr lang="en-US" b="1" dirty="0"/>
              <a:t>est </a:t>
            </a:r>
            <a:r>
              <a:rPr lang="en-US" dirty="0"/>
              <a:t>in CETIM (FR)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No general corrosion (3 months, severe conditions)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Localized corrosion only (pitting / crevice) for all materials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tx1"/>
                </a:solidFill>
              </a:rPr>
              <a:t>444 best overall performance </a:t>
            </a:r>
            <a:r>
              <a:rPr lang="en-US" altLang="en-US" dirty="0"/>
              <a:t>(Mo effect)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/>
              <a:t>441 HAZ more sensitive in some welding configurations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35C633B-7901-B6A7-BA3D-3FA9808F124F}"/>
              </a:ext>
            </a:extLst>
          </p:cNvPr>
          <p:cNvSpPr txBox="1"/>
          <p:nvPr/>
        </p:nvSpPr>
        <p:spPr>
          <a:xfrm>
            <a:off x="3019806" y="3019913"/>
            <a:ext cx="61493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</a:rPr>
              <a:t>Immersion results confirms that ferritic grades are suitable</a:t>
            </a:r>
            <a:endParaRPr lang="es-ES" i="1" dirty="0">
              <a:ln>
                <a:solidFill>
                  <a:schemeClr val="accent1"/>
                </a:solidFill>
              </a:ln>
              <a:solidFill>
                <a:schemeClr val="accent5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EA54B7D-2998-F140-4453-131167611B2F}"/>
              </a:ext>
            </a:extLst>
          </p:cNvPr>
          <p:cNvSpPr txBox="1"/>
          <p:nvPr/>
        </p:nvSpPr>
        <p:spPr>
          <a:xfrm>
            <a:off x="187393" y="1052736"/>
            <a:ext cx="1163802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Objective: </a:t>
            </a:r>
            <a:r>
              <a:rPr lang="en-US" dirty="0"/>
              <a:t>The study aims to compare the selected grades and welding processes used in the pilot sector against the baseline AISI 304L</a:t>
            </a:r>
          </a:p>
        </p:txBody>
      </p:sp>
      <p:sp>
        <p:nvSpPr>
          <p:cNvPr id="26" name="Google Shape;74;p2">
            <a:extLst>
              <a:ext uri="{FF2B5EF4-FFF2-40B4-BE49-F238E27FC236}">
                <a16:creationId xmlns:a16="http://schemas.microsoft.com/office/drawing/2014/main" id="{604D94A7-DC08-9F48-FCB5-574C8B4020F2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7" name="Google Shape;80;p2">
            <a:extLst>
              <a:ext uri="{FF2B5EF4-FFF2-40B4-BE49-F238E27FC236}">
                <a16:creationId xmlns:a16="http://schemas.microsoft.com/office/drawing/2014/main" id="{1BAEF17C-D2A7-F96A-E6DC-883E86C1F8BA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8" name="Google Shape;81;p2">
            <a:extLst>
              <a:ext uri="{FF2B5EF4-FFF2-40B4-BE49-F238E27FC236}">
                <a16:creationId xmlns:a16="http://schemas.microsoft.com/office/drawing/2014/main" id="{4AE5EEAC-64F0-4A8D-A6C1-0E3B27B908B4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9" name="Google Shape;84;p2">
            <a:extLst>
              <a:ext uri="{FF2B5EF4-FFF2-40B4-BE49-F238E27FC236}">
                <a16:creationId xmlns:a16="http://schemas.microsoft.com/office/drawing/2014/main" id="{5C5F1609-1B16-1DA1-E11D-E7E495D2A8A0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D693B9B0-E7B5-E8B9-C21C-95835DF52EB7}"/>
              </a:ext>
            </a:extLst>
          </p:cNvPr>
          <p:cNvSpPr/>
          <p:nvPr/>
        </p:nvSpPr>
        <p:spPr>
          <a:xfrm>
            <a:off x="6090150" y="5523447"/>
            <a:ext cx="697992" cy="46160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dirty="0"/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B5586D8D-51D4-A21F-DAC7-CC9E12350473}"/>
              </a:ext>
            </a:extLst>
          </p:cNvPr>
          <p:cNvSpPr txBox="1">
            <a:spLocks/>
          </p:cNvSpPr>
          <p:nvPr/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36B5EA5A-BC32-A742-B11B-8E7414D5B53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2068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47AE8-D009-16E4-155C-794C0C2D3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F5C72-FA69-07C8-F93A-FF4C72F84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1C188DAB-A4F2-C5C2-8E5F-70C8A90F5230}"/>
              </a:ext>
            </a:extLst>
          </p:cNvPr>
          <p:cNvSpPr txBox="1">
            <a:spLocks/>
          </p:cNvSpPr>
          <p:nvPr/>
        </p:nvSpPr>
        <p:spPr>
          <a:xfrm>
            <a:off x="187393" y="293166"/>
            <a:ext cx="11471207" cy="58633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Material &amp; Welding Studies: Impact Resistance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B8BC8C-A533-5E1C-D6F7-E017B0249C81}"/>
              </a:ext>
            </a:extLst>
          </p:cNvPr>
          <p:cNvSpPr txBox="1"/>
          <p:nvPr/>
        </p:nvSpPr>
        <p:spPr>
          <a:xfrm>
            <a:off x="396824" y="1052736"/>
            <a:ext cx="6223432" cy="30162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b="1" u="sng" dirty="0"/>
              <a:t>Status &amp; Results </a:t>
            </a:r>
            <a:r>
              <a:rPr lang="en-US" b="1" i="1" u="sng" dirty="0">
                <a:sym typeface="Wingdings" panose="05000000000000000000" pitchFamily="2" charset="2"/>
              </a:rPr>
              <a:t> Test campaign on-going</a:t>
            </a:r>
            <a:endParaRPr lang="en-US" b="1" i="1" u="sng" dirty="0"/>
          </a:p>
          <a:p>
            <a:pPr lvl="4"/>
            <a:r>
              <a:rPr lang="en-GB" b="1" dirty="0"/>
              <a:t>Preliminary results: </a:t>
            </a:r>
            <a:r>
              <a:rPr lang="en-US" dirty="0"/>
              <a:t>TIG autogenous AISI 441</a:t>
            </a:r>
          </a:p>
          <a:p>
            <a:pPr lvl="4"/>
            <a:r>
              <a:rPr lang="en-US" b="1" dirty="0"/>
              <a:t>Currently under testing: </a:t>
            </a:r>
            <a:r>
              <a:rPr lang="en-US" dirty="0"/>
              <a:t>TIG (with austenitic filler) &amp; laser</a:t>
            </a:r>
          </a:p>
          <a:p>
            <a:pPr lvl="4"/>
            <a:r>
              <a:rPr lang="en-US" b="1" dirty="0"/>
              <a:t>Fractography at CERN: </a:t>
            </a:r>
            <a:r>
              <a:rPr lang="en-US" dirty="0"/>
              <a:t>on-going / next step</a:t>
            </a:r>
            <a:endParaRPr lang="en-US" alt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b="1" dirty="0"/>
          </a:p>
          <a:p>
            <a:endParaRPr lang="en-US" dirty="0"/>
          </a:p>
          <a:p>
            <a:pPr marL="457200" lvl="1"/>
            <a:endParaRPr lang="en-US" b="1" dirty="0"/>
          </a:p>
          <a:p>
            <a:pPr lvl="1"/>
            <a:endParaRPr lang="en-GB" dirty="0"/>
          </a:p>
          <a:p>
            <a:endParaRPr lang="en-US" dirty="0"/>
          </a:p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BAB888-E9D1-42CF-E5F9-1DC78490F599}"/>
              </a:ext>
            </a:extLst>
          </p:cNvPr>
          <p:cNvSpPr txBox="1"/>
          <p:nvPr/>
        </p:nvSpPr>
        <p:spPr>
          <a:xfrm>
            <a:off x="304038" y="1000753"/>
            <a:ext cx="116380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Objective: </a:t>
            </a:r>
            <a:r>
              <a:rPr lang="en-US" dirty="0"/>
              <a:t>The study aims to evaluate the mechanical resistance of the Ferritic Stainless Steel AISI 441 using various welding methodologies (TIG, laser, plasma) with and without filler metal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1628890-1F55-C063-4DAE-65C1F3ECF1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614" y="3329416"/>
            <a:ext cx="4771069" cy="2707651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5CAA7484-06CF-6C52-CBD7-4667DE14C192}"/>
              </a:ext>
            </a:extLst>
          </p:cNvPr>
          <p:cNvSpPr txBox="1"/>
          <p:nvPr/>
        </p:nvSpPr>
        <p:spPr>
          <a:xfrm>
            <a:off x="6285916" y="1695951"/>
            <a:ext cx="603239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Charpy V-notch impact t</a:t>
            </a:r>
            <a:r>
              <a:rPr lang="en-US" b="1" dirty="0"/>
              <a:t>est </a:t>
            </a:r>
            <a:r>
              <a:rPr lang="en-US" dirty="0"/>
              <a:t>in Linde (DE) </a:t>
            </a:r>
            <a:r>
              <a:rPr lang="en-US" dirty="0">
                <a:sym typeface="Wingdings" panose="05000000000000000000" pitchFamily="2" charset="2"/>
              </a:rPr>
              <a:t></a:t>
            </a:r>
            <a:r>
              <a:rPr lang="en-US" dirty="0"/>
              <a:t> ISO 9016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HAZ (TIG autogenous) </a:t>
            </a:r>
            <a:r>
              <a:rPr lang="en-US" dirty="0">
                <a:sym typeface="Wingdings" panose="05000000000000000000" pitchFamily="2" charset="2"/>
              </a:rPr>
              <a:t></a:t>
            </a:r>
            <a:r>
              <a:rPr lang="en-US" dirty="0"/>
              <a:t> reduced impact toughness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tx1"/>
                </a:solidFill>
              </a:rPr>
              <a:t>Bake-out (150°C, 7 days) </a:t>
            </a:r>
            <a:r>
              <a:rPr lang="en-US" altLang="en-US" dirty="0">
                <a:solidFill>
                  <a:schemeClr val="tx1"/>
                </a:solidFill>
                <a:sym typeface="Wingdings" panose="05000000000000000000" pitchFamily="2" charset="2"/>
              </a:rPr>
              <a:t>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GB" dirty="0"/>
              <a:t>no influence on behaviour</a:t>
            </a:r>
            <a:endParaRPr lang="en-US" altLang="en-US" dirty="0">
              <a:solidFill>
                <a:schemeClr val="tx1"/>
              </a:solidFill>
            </a:endParaRP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1EA300CC-7F49-AEB0-20B9-6CA9DCCA82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473"/>
          <a:stretch>
            <a:fillRect/>
          </a:stretch>
        </p:blipFill>
        <p:spPr>
          <a:xfrm>
            <a:off x="6594999" y="3485089"/>
            <a:ext cx="4014007" cy="2320175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587EAF9F-C1EC-2340-DE1A-8CC0452D511C}"/>
              </a:ext>
            </a:extLst>
          </p:cNvPr>
          <p:cNvSpPr txBox="1"/>
          <p:nvPr/>
        </p:nvSpPr>
        <p:spPr>
          <a:xfrm>
            <a:off x="6512703" y="5805264"/>
            <a:ext cx="421320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b="0" i="1" dirty="0"/>
              <a:t>Base metal (G) | Weld metal (VWT) |  Heat-affected zone (VHT)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721253A-017E-F123-0752-A6BA4F0EA603}"/>
              </a:ext>
            </a:extLst>
          </p:cNvPr>
          <p:cNvSpPr txBox="1"/>
          <p:nvPr/>
        </p:nvSpPr>
        <p:spPr>
          <a:xfrm>
            <a:off x="3019806" y="3047345"/>
            <a:ext cx="61493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</a:rPr>
              <a:t>HAZ is the limiting zone for impact resistance (preliminary)</a:t>
            </a:r>
            <a:endParaRPr lang="es-ES" i="1" dirty="0">
              <a:ln>
                <a:solidFill>
                  <a:schemeClr val="accent1"/>
                </a:solidFill>
              </a:ln>
              <a:solidFill>
                <a:schemeClr val="accent5"/>
              </a:solidFill>
            </a:endParaRPr>
          </a:p>
        </p:txBody>
      </p:sp>
      <p:sp>
        <p:nvSpPr>
          <p:cNvPr id="52" name="Google Shape;74;p2">
            <a:extLst>
              <a:ext uri="{FF2B5EF4-FFF2-40B4-BE49-F238E27FC236}">
                <a16:creationId xmlns:a16="http://schemas.microsoft.com/office/drawing/2014/main" id="{AE5D36D0-1C39-63C0-56DD-E8CB16F247AD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53" name="Google Shape;80;p2">
            <a:extLst>
              <a:ext uri="{FF2B5EF4-FFF2-40B4-BE49-F238E27FC236}">
                <a16:creationId xmlns:a16="http://schemas.microsoft.com/office/drawing/2014/main" id="{4FC472A9-2CB5-B25F-3E87-D9A1553C4D58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4" name="Google Shape;81;p2">
            <a:extLst>
              <a:ext uri="{FF2B5EF4-FFF2-40B4-BE49-F238E27FC236}">
                <a16:creationId xmlns:a16="http://schemas.microsoft.com/office/drawing/2014/main" id="{5B1AED08-981F-27E5-0259-FC2113587B39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55" name="Google Shape;84;p2">
            <a:extLst>
              <a:ext uri="{FF2B5EF4-FFF2-40B4-BE49-F238E27FC236}">
                <a16:creationId xmlns:a16="http://schemas.microsoft.com/office/drawing/2014/main" id="{B464F4E3-440B-633F-BD4A-1249D6504020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9236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BB60E-A4AF-8103-00B6-E5CEE1BB60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Espace réservé du contenu 25">
            <a:extLst>
              <a:ext uri="{FF2B5EF4-FFF2-40B4-BE49-F238E27FC236}">
                <a16:creationId xmlns:a16="http://schemas.microsoft.com/office/drawing/2014/main" id="{24AC7136-0316-80B5-C6E4-97264BB5CC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396" y="2341287"/>
            <a:ext cx="7674828" cy="3617993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7ECB7F64-3B3D-A93B-1B27-F9299C9343CE}"/>
              </a:ext>
            </a:extLst>
          </p:cNvPr>
          <p:cNvSpPr txBox="1"/>
          <p:nvPr/>
        </p:nvSpPr>
        <p:spPr bwMode="auto">
          <a:xfrm>
            <a:off x="3176173" y="5718747"/>
            <a:ext cx="365704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i="1"/>
            </a:lvl1pPr>
          </a:lstStyle>
          <a:p>
            <a:r>
              <a:rPr lang="en-US" sz="1200" dirty="0">
                <a:solidFill>
                  <a:schemeClr val="bg1">
                    <a:lumMod val="50000"/>
                  </a:schemeClr>
                </a:solidFill>
              </a:rPr>
              <a:t>Drawings courtesy of A. Lacroix (LAPP)</a:t>
            </a:r>
            <a:endParaRPr lang="en-GB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6" name="Espace réservé du contenu 10">
            <a:extLst>
              <a:ext uri="{FF2B5EF4-FFF2-40B4-BE49-F238E27FC236}">
                <a16:creationId xmlns:a16="http://schemas.microsoft.com/office/drawing/2014/main" id="{67FD39A4-DE94-53CD-E100-422BB77635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694011" y="1664538"/>
            <a:ext cx="2815434" cy="4462344"/>
          </a:xfrm>
          <a:prstGeom prst="rect">
            <a:avLst/>
          </a:prstGeom>
        </p:spPr>
      </p:pic>
      <p:sp>
        <p:nvSpPr>
          <p:cNvPr id="40" name="Title 5">
            <a:extLst>
              <a:ext uri="{FF2B5EF4-FFF2-40B4-BE49-F238E27FC236}">
                <a16:creationId xmlns:a16="http://schemas.microsoft.com/office/drawing/2014/main" id="{64841C8B-E455-46AF-D327-47A304AF0907}"/>
              </a:ext>
            </a:extLst>
          </p:cNvPr>
          <p:cNvSpPr txBox="1">
            <a:spLocks/>
          </p:cNvSpPr>
          <p:nvPr/>
        </p:nvSpPr>
        <p:spPr>
          <a:xfrm>
            <a:off x="187393" y="293166"/>
            <a:ext cx="12378233" cy="58633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New support design in collaboration with LAPP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0B6A1A-C5B2-ED92-628E-79E6B26224AE}"/>
              </a:ext>
            </a:extLst>
          </p:cNvPr>
          <p:cNvSpPr txBox="1"/>
          <p:nvPr/>
        </p:nvSpPr>
        <p:spPr>
          <a:xfrm>
            <a:off x="407288" y="879500"/>
            <a:ext cx="6223432" cy="30162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b="1" u="sng" dirty="0"/>
              <a:t>Status </a:t>
            </a:r>
            <a:r>
              <a:rPr lang="en-US" b="1" u="sng" dirty="0">
                <a:sym typeface="Wingdings" panose="05000000000000000000" pitchFamily="2" charset="2"/>
              </a:rPr>
              <a:t></a:t>
            </a:r>
            <a:r>
              <a:rPr lang="en-US" b="1" i="1" u="sng" dirty="0">
                <a:sym typeface="Wingdings" panose="05000000000000000000" pitchFamily="2" charset="2"/>
              </a:rPr>
              <a:t> Development on-going by LAPP-CNRS (FR)</a:t>
            </a:r>
            <a:endParaRPr lang="en-US" b="1" i="1" u="sng" dirty="0"/>
          </a:p>
          <a:p>
            <a:pPr marL="285750" lvl="4" indent="-285750">
              <a:buFont typeface="Arial" panose="020B0604020202020204" pitchFamily="34" charset="0"/>
              <a:buChar char="•"/>
            </a:pPr>
            <a:r>
              <a:rPr lang="en-US" dirty="0"/>
              <a:t>Lightweight and rigid support design </a:t>
            </a:r>
          </a:p>
          <a:p>
            <a:pPr marL="285750" lvl="4" indent="-285750">
              <a:buFont typeface="Arial" panose="020B0604020202020204" pitchFamily="34" charset="0"/>
              <a:buChar char="•"/>
            </a:pPr>
            <a:r>
              <a:rPr lang="en-US" dirty="0"/>
              <a:t>Transfer function analysis completed</a:t>
            </a:r>
          </a:p>
          <a:p>
            <a:pPr marL="285750" lvl="4" indent="-285750">
              <a:buFont typeface="Arial" panose="020B0604020202020204" pitchFamily="34" charset="0"/>
              <a:buChar char="•"/>
            </a:pPr>
            <a:r>
              <a:rPr lang="en-US" dirty="0"/>
              <a:t>Tunnel integration under evaluation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b="1" dirty="0"/>
          </a:p>
          <a:p>
            <a:endParaRPr lang="en-US" dirty="0"/>
          </a:p>
          <a:p>
            <a:pPr marL="457200" lvl="1"/>
            <a:endParaRPr lang="en-US" b="1" dirty="0"/>
          </a:p>
          <a:p>
            <a:pPr lvl="1"/>
            <a:endParaRPr lang="en-GB" dirty="0"/>
          </a:p>
          <a:p>
            <a:endParaRPr lang="en-US" dirty="0"/>
          </a:p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FB48C1-3F65-6666-8AFC-FD8A3EB124C8}"/>
              </a:ext>
            </a:extLst>
          </p:cNvPr>
          <p:cNvSpPr txBox="1"/>
          <p:nvPr/>
        </p:nvSpPr>
        <p:spPr>
          <a:xfrm>
            <a:off x="304038" y="1000753"/>
            <a:ext cx="1163802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Objective: </a:t>
            </a:r>
            <a:r>
              <a:rPr lang="en-US" dirty="0"/>
              <a:t>The study aims to improve support and alignment system design </a:t>
            </a:r>
            <a:r>
              <a:rPr lang="en-GB" dirty="0"/>
              <a:t>following pre-TDR feedback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AA162F-0803-99A1-5CA3-744C0F59BEAA}"/>
              </a:ext>
            </a:extLst>
          </p:cNvPr>
          <p:cNvSpPr txBox="1"/>
          <p:nvPr/>
        </p:nvSpPr>
        <p:spPr>
          <a:xfrm>
            <a:off x="-26289" y="2649006"/>
            <a:ext cx="59790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</a:rPr>
              <a:t>High impact on performance — optimized for cost-effective design</a:t>
            </a:r>
            <a:endParaRPr lang="es-ES" i="1" dirty="0">
              <a:ln>
                <a:solidFill>
                  <a:schemeClr val="accent1"/>
                </a:solidFill>
              </a:ln>
              <a:solidFill>
                <a:schemeClr val="accent5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4A7969-9932-DF33-3C74-CD5B392165E0}"/>
              </a:ext>
            </a:extLst>
          </p:cNvPr>
          <p:cNvSpPr txBox="1"/>
          <p:nvPr/>
        </p:nvSpPr>
        <p:spPr>
          <a:xfrm>
            <a:off x="10405664" y="5482071"/>
            <a:ext cx="189627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Support concept</a:t>
            </a:r>
            <a:endParaRPr lang="es-E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FEF44E-7B6C-79D0-570A-D1B684BD9E45}"/>
              </a:ext>
            </a:extLst>
          </p:cNvPr>
          <p:cNvSpPr txBox="1"/>
          <p:nvPr/>
        </p:nvSpPr>
        <p:spPr>
          <a:xfrm>
            <a:off x="3176173" y="5498152"/>
            <a:ext cx="258533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Integration in tunnel   </a:t>
            </a:r>
            <a:endParaRPr lang="es-ES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13989D7C-2391-534D-5F52-F8957990FD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1728" y="1334100"/>
            <a:ext cx="1890520" cy="1243764"/>
          </a:xfrm>
          <a:prstGeom prst="rect">
            <a:avLst/>
          </a:prstGeom>
        </p:spPr>
      </p:pic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BB666C11-DE97-8C22-2895-92F667041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29" name="Google Shape;74;p2">
            <a:extLst>
              <a:ext uri="{FF2B5EF4-FFF2-40B4-BE49-F238E27FC236}">
                <a16:creationId xmlns:a16="http://schemas.microsoft.com/office/drawing/2014/main" id="{FA2F2BB5-7074-917D-4570-90A591D4E4F9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30" name="Google Shape;80;p2">
            <a:extLst>
              <a:ext uri="{FF2B5EF4-FFF2-40B4-BE49-F238E27FC236}">
                <a16:creationId xmlns:a16="http://schemas.microsoft.com/office/drawing/2014/main" id="{308AD67F-C2C3-CA99-2C39-B0C2641DAADF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31" name="Google Shape;81;p2">
            <a:extLst>
              <a:ext uri="{FF2B5EF4-FFF2-40B4-BE49-F238E27FC236}">
                <a16:creationId xmlns:a16="http://schemas.microsoft.com/office/drawing/2014/main" id="{716F3DFF-3282-D563-1082-040193F53FB1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32" name="Google Shape;84;p2">
            <a:extLst>
              <a:ext uri="{FF2B5EF4-FFF2-40B4-BE49-F238E27FC236}">
                <a16:creationId xmlns:a16="http://schemas.microsoft.com/office/drawing/2014/main" id="{4C04A01B-D220-F9D7-E813-EB7547CD42E1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474615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5D68652-AEED-A3D8-BE9E-4545BC09AC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175" r="47263" b="4044"/>
          <a:stretch>
            <a:fillRect/>
          </a:stretch>
        </p:blipFill>
        <p:spPr>
          <a:xfrm>
            <a:off x="6489582" y="2997046"/>
            <a:ext cx="4446027" cy="291650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6A210D-1F56-23A3-D904-FF203ECCDFB1}"/>
              </a:ext>
            </a:extLst>
          </p:cNvPr>
          <p:cNvSpPr txBox="1"/>
          <p:nvPr/>
        </p:nvSpPr>
        <p:spPr>
          <a:xfrm>
            <a:off x="8173707" y="5885893"/>
            <a:ext cx="3637785" cy="18395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i="1" dirty="0">
                <a:solidFill>
                  <a:schemeClr val="bg2"/>
                </a:solidFill>
                <a:latin typeface="Aptos"/>
              </a:rPr>
              <a:t>Scheme courtesy of Romain Ganter (PSI)</a:t>
            </a:r>
            <a:endParaRPr lang="en-DE" sz="1200" i="1" dirty="0">
              <a:solidFill>
                <a:schemeClr val="bg2"/>
              </a:solidFill>
              <a:latin typeface="Aptos"/>
            </a:endParaRP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23FEA86A-8472-FBA0-6F80-A816CAD46DDE}"/>
              </a:ext>
            </a:extLst>
          </p:cNvPr>
          <p:cNvSpPr txBox="1">
            <a:spLocks/>
          </p:cNvSpPr>
          <p:nvPr/>
        </p:nvSpPr>
        <p:spPr>
          <a:xfrm>
            <a:off x="187393" y="293166"/>
            <a:ext cx="11471207" cy="58633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New vacuum components design by SVAPET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FF00B9-B551-C7FB-1AD2-12684F76431B}"/>
              </a:ext>
            </a:extLst>
          </p:cNvPr>
          <p:cNvSpPr txBox="1"/>
          <p:nvPr/>
        </p:nvSpPr>
        <p:spPr>
          <a:xfrm>
            <a:off x="304038" y="1000753"/>
            <a:ext cx="11632323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Objective</a:t>
            </a:r>
            <a:r>
              <a:rPr lang="en-US" u="sng" dirty="0"/>
              <a:t>: </a:t>
            </a:r>
            <a:r>
              <a:rPr lang="en-US" dirty="0"/>
              <a:t>Develop compact and reliable vacuum components for ET (flap valve, bellows, joints) to reduce both infrastructure costs and vacuum sector length</a:t>
            </a:r>
          </a:p>
          <a:p>
            <a:endParaRPr lang="de-CH" dirty="0">
              <a:solidFill>
                <a:prstClr val="black"/>
              </a:solidFill>
              <a:latin typeface="Aptos"/>
            </a:endParaRPr>
          </a:p>
          <a:p>
            <a:r>
              <a:rPr lang="en-US" b="1" u="sng" dirty="0"/>
              <a:t>Status </a:t>
            </a:r>
            <a:r>
              <a:rPr lang="en-US" b="1" u="sng" dirty="0">
                <a:sym typeface="Wingdings" panose="05000000000000000000" pitchFamily="2" charset="2"/>
              </a:rPr>
              <a:t></a:t>
            </a:r>
            <a:r>
              <a:rPr lang="en-US" b="1" i="1" u="sng" dirty="0">
                <a:sym typeface="Wingdings" panose="05000000000000000000" pitchFamily="2" charset="2"/>
              </a:rPr>
              <a:t> Work on-going with </a:t>
            </a:r>
            <a:r>
              <a:rPr lang="en-US" b="1" i="1" u="sng" dirty="0"/>
              <a:t>Swiss industrial partners</a:t>
            </a:r>
            <a:r>
              <a:rPr lang="de-CH" dirty="0">
                <a:solidFill>
                  <a:prstClr val="black"/>
                </a:solidFill>
                <a:latin typeface="Aptos"/>
              </a:rPr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Stablished collaboration SVAPET (Swiss Vacuum &amp; Precision – ET)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Led by PSI (Paul Scherrer Institute)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First flap valve prototype expected by early 2027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FFBE673-7C72-BBA8-B8F8-E91CA7D3F2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289" t="52498" r="11799" b="17266"/>
          <a:stretch>
            <a:fillRect/>
          </a:stretch>
        </p:blipFill>
        <p:spPr>
          <a:xfrm>
            <a:off x="3700475" y="3324024"/>
            <a:ext cx="2246469" cy="136938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97AF0C8-023B-0B42-2D19-14771F200C1C}"/>
              </a:ext>
            </a:extLst>
          </p:cNvPr>
          <p:cNvSpPr txBox="1"/>
          <p:nvPr/>
        </p:nvSpPr>
        <p:spPr>
          <a:xfrm>
            <a:off x="-11896" y="2818153"/>
            <a:ext cx="1219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</a:rPr>
              <a:t>Key components for ET are under development with industry, with a clear path to industrialization</a:t>
            </a:r>
            <a:endParaRPr lang="es-ES" i="1" dirty="0">
              <a:ln>
                <a:solidFill>
                  <a:schemeClr val="accent1"/>
                </a:solidFill>
              </a:ln>
              <a:solidFill>
                <a:schemeClr val="accent5"/>
              </a:solidFill>
            </a:endParaRP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F7803CB8-AAA8-BFD2-31CC-4160ABD90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23" name="Google Shape;74;p2">
            <a:extLst>
              <a:ext uri="{FF2B5EF4-FFF2-40B4-BE49-F238E27FC236}">
                <a16:creationId xmlns:a16="http://schemas.microsoft.com/office/drawing/2014/main" id="{C9ED152D-07DB-CDCA-57F4-DA5BF7B7EAE3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4" name="Google Shape;80;p2">
            <a:extLst>
              <a:ext uri="{FF2B5EF4-FFF2-40B4-BE49-F238E27FC236}">
                <a16:creationId xmlns:a16="http://schemas.microsoft.com/office/drawing/2014/main" id="{A4D5EA87-2694-E35F-271F-4488019BA27B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5" name="Google Shape;81;p2">
            <a:extLst>
              <a:ext uri="{FF2B5EF4-FFF2-40B4-BE49-F238E27FC236}">
                <a16:creationId xmlns:a16="http://schemas.microsoft.com/office/drawing/2014/main" id="{06D1311C-21E7-3936-C37C-FA70EA6E7AD8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6" name="Google Shape;84;p2">
            <a:extLst>
              <a:ext uri="{FF2B5EF4-FFF2-40B4-BE49-F238E27FC236}">
                <a16:creationId xmlns:a16="http://schemas.microsoft.com/office/drawing/2014/main" id="{297D3772-704A-763A-CF91-F6410C73285F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CF77CDEF-34F2-264D-916E-2A9EE7E2B2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289" t="25505" r="13308" b="48636"/>
          <a:stretch>
            <a:fillRect/>
          </a:stretch>
        </p:blipFill>
        <p:spPr>
          <a:xfrm>
            <a:off x="779866" y="3356203"/>
            <a:ext cx="2377971" cy="129409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2C4F591-3F38-49DF-8932-5D26BC3CB0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289" t="80354" r="11799"/>
          <a:stretch>
            <a:fillRect/>
          </a:stretch>
        </p:blipFill>
        <p:spPr>
          <a:xfrm>
            <a:off x="2292161" y="4771984"/>
            <a:ext cx="2246469" cy="889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6676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5C7D35-3945-D5F0-C6C6-ECB35643FE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TextBox 75">
            <a:extLst>
              <a:ext uri="{FF2B5EF4-FFF2-40B4-BE49-F238E27FC236}">
                <a16:creationId xmlns:a16="http://schemas.microsoft.com/office/drawing/2014/main" id="{FC9F3D0A-8984-959C-5FBD-AE36FC46E225}"/>
              </a:ext>
            </a:extLst>
          </p:cNvPr>
          <p:cNvSpPr txBox="1"/>
          <p:nvPr/>
        </p:nvSpPr>
        <p:spPr>
          <a:xfrm>
            <a:off x="376273" y="5813194"/>
            <a:ext cx="5340466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900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New baffle mounting scheme under discussion</a:t>
            </a:r>
          </a:p>
          <a:p>
            <a:pPr algn="ctr"/>
            <a:r>
              <a:rPr lang="en-US" sz="900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sketch showed above is not in scale and not representative of the final installation configuration.</a:t>
            </a:r>
          </a:p>
          <a:p>
            <a:pPr algn="ctr"/>
            <a:endParaRPr lang="en-US" sz="900" i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7BAB6381-9C3E-76F5-82F3-154A09DD3820}"/>
              </a:ext>
            </a:extLst>
          </p:cNvPr>
          <p:cNvSpPr txBox="1">
            <a:spLocks/>
          </p:cNvSpPr>
          <p:nvPr/>
        </p:nvSpPr>
        <p:spPr>
          <a:xfrm>
            <a:off x="187393" y="293166"/>
            <a:ext cx="12422183" cy="58633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New assembly strategy, including baffle integration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DE1AB50-17F9-5DB6-3585-BBE8543501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706" r="2498"/>
          <a:stretch>
            <a:fillRect/>
          </a:stretch>
        </p:blipFill>
        <p:spPr>
          <a:xfrm>
            <a:off x="6406897" y="2143008"/>
            <a:ext cx="4767071" cy="409401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BB11764-BBE4-902C-8A52-ED1EA4F9438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9491"/>
          <a:stretch>
            <a:fillRect/>
          </a:stretch>
        </p:blipFill>
        <p:spPr>
          <a:xfrm>
            <a:off x="924464" y="4209386"/>
            <a:ext cx="4244085" cy="150155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4D1DFC6-4C2B-348C-6959-3F4FE26DC870}"/>
              </a:ext>
            </a:extLst>
          </p:cNvPr>
          <p:cNvSpPr txBox="1"/>
          <p:nvPr/>
        </p:nvSpPr>
        <p:spPr>
          <a:xfrm>
            <a:off x="304038" y="1000753"/>
            <a:ext cx="11632323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Objective</a:t>
            </a:r>
            <a:r>
              <a:rPr lang="en-US" u="sng" dirty="0"/>
              <a:t>: </a:t>
            </a:r>
            <a:r>
              <a:rPr lang="en-US" dirty="0"/>
              <a:t>Assembly concepts are being redesigned to simplify installation and improve baffle alignment (in collaboration with IFAE)</a:t>
            </a:r>
          </a:p>
          <a:p>
            <a:endParaRPr lang="en-US" b="1" u="sng" dirty="0"/>
          </a:p>
          <a:p>
            <a:r>
              <a:rPr lang="en-US" b="1" u="sng" dirty="0"/>
              <a:t>Status </a:t>
            </a:r>
            <a:r>
              <a:rPr lang="en-US" b="1" u="sng" dirty="0">
                <a:sym typeface="Wingdings" panose="05000000000000000000" pitchFamily="2" charset="2"/>
              </a:rPr>
              <a:t></a:t>
            </a:r>
            <a:r>
              <a:rPr lang="en-US" b="1" i="1" u="sng" dirty="0">
                <a:sym typeface="Wingdings" panose="05000000000000000000" pitchFamily="2" charset="2"/>
              </a:rPr>
              <a:t> Work on-going</a:t>
            </a:r>
            <a:endParaRPr lang="de-CH" dirty="0">
              <a:solidFill>
                <a:prstClr val="black"/>
              </a:solidFill>
              <a:latin typeface="Aptos"/>
            </a:endParaRPr>
          </a:p>
          <a:p>
            <a:r>
              <a:rPr lang="en-US" b="1" dirty="0"/>
              <a:t>Current 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Risk of metal-to-metal contact </a:t>
            </a:r>
            <a:r>
              <a:rPr lang="en-US" dirty="0">
                <a:sym typeface="Wingdings" panose="05000000000000000000" pitchFamily="2" charset="2"/>
              </a:rPr>
              <a:t></a:t>
            </a:r>
            <a:r>
              <a:rPr lang="en-US" dirty="0"/>
              <a:t> particle generation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 sensitivity to tube tolerances (shape &amp; dimensions) </a:t>
            </a:r>
          </a:p>
          <a:p>
            <a:endParaRPr lang="de-CH" dirty="0">
              <a:solidFill>
                <a:prstClr val="black"/>
              </a:solidFill>
              <a:latin typeface="Aptos"/>
            </a:endParaRPr>
          </a:p>
          <a:p>
            <a:r>
              <a:rPr lang="en-GB" b="1" noProof="0" dirty="0"/>
              <a:t>Design objectives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Minimize particle generation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Reduce installation time in tunnel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Simplify baffle integration &amp; alignment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Ensure UHV compatibility &amp; cleanability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Enable repairability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620AD94-8CFB-D52A-F94F-871AF2CF7B93}"/>
              </a:ext>
            </a:extLst>
          </p:cNvPr>
          <p:cNvSpPr txBox="1"/>
          <p:nvPr/>
        </p:nvSpPr>
        <p:spPr>
          <a:xfrm>
            <a:off x="6242401" y="1614001"/>
            <a:ext cx="40446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</a:rPr>
              <a:t>Move from complex on-site assembly to clean, pre-assembled solution</a:t>
            </a:r>
            <a:endParaRPr lang="es-ES" i="1" dirty="0">
              <a:ln>
                <a:solidFill>
                  <a:schemeClr val="accent1"/>
                </a:solidFill>
              </a:ln>
              <a:solidFill>
                <a:schemeClr val="accent5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643171E-DA8B-1DEE-8A64-155A240C5C86}"/>
              </a:ext>
            </a:extLst>
          </p:cNvPr>
          <p:cNvSpPr txBox="1"/>
          <p:nvPr/>
        </p:nvSpPr>
        <p:spPr>
          <a:xfrm>
            <a:off x="9774936" y="5841155"/>
            <a:ext cx="1646832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900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Possible joint design for 2</a:t>
            </a:r>
            <a:r>
              <a:rPr lang="en-US" sz="900" i="1" baseline="30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nd</a:t>
            </a:r>
            <a:r>
              <a:rPr lang="en-US" sz="900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beamline of the Pilot Sector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A1CE2D38-9973-14B5-293D-062A85DC1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25" name="Google Shape;74;p2">
            <a:extLst>
              <a:ext uri="{FF2B5EF4-FFF2-40B4-BE49-F238E27FC236}">
                <a16:creationId xmlns:a16="http://schemas.microsoft.com/office/drawing/2014/main" id="{DBD9F05C-637F-B016-4DE6-9AADEC797E8A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6" name="Google Shape;80;p2">
            <a:extLst>
              <a:ext uri="{FF2B5EF4-FFF2-40B4-BE49-F238E27FC236}">
                <a16:creationId xmlns:a16="http://schemas.microsoft.com/office/drawing/2014/main" id="{95A34556-0974-BE32-65D7-AEB9C748EC69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7" name="Google Shape;81;p2">
            <a:extLst>
              <a:ext uri="{FF2B5EF4-FFF2-40B4-BE49-F238E27FC236}">
                <a16:creationId xmlns:a16="http://schemas.microsoft.com/office/drawing/2014/main" id="{218B13C6-0EB7-56E8-A754-B7B5D4FE0A87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8" name="Google Shape;84;p2">
            <a:extLst>
              <a:ext uri="{FF2B5EF4-FFF2-40B4-BE49-F238E27FC236}">
                <a16:creationId xmlns:a16="http://schemas.microsoft.com/office/drawing/2014/main" id="{9ECAE5F9-0F68-4E64-5556-AAF7016BDC79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33770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964A57-2C15-EC39-E925-25C395025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771CAC-DAB4-1D88-7C4A-23BB652BB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2" name="Title 60">
            <a:extLst>
              <a:ext uri="{FF2B5EF4-FFF2-40B4-BE49-F238E27FC236}">
                <a16:creationId xmlns:a16="http://schemas.microsoft.com/office/drawing/2014/main" id="{F6442214-81A9-A77C-6E18-30ECD71BC558}"/>
              </a:ext>
            </a:extLst>
          </p:cNvPr>
          <p:cNvSpPr txBox="1">
            <a:spLocks/>
          </p:cNvSpPr>
          <p:nvPr/>
        </p:nvSpPr>
        <p:spPr>
          <a:xfrm>
            <a:off x="407988" y="373593"/>
            <a:ext cx="11784012" cy="51421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/>
              <a:t>Pilot Sector: Validation </a:t>
            </a:r>
            <a:r>
              <a:rPr lang="en-GB" sz="3200" dirty="0"/>
              <a:t>Through Progressive Prototyping</a:t>
            </a:r>
            <a:endParaRPr lang="es-ES" sz="3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1279726-6AFA-34C9-2BA2-473CEF05EE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0640" y="2191624"/>
            <a:ext cx="8912352" cy="3957368"/>
          </a:xfrm>
          <a:prstGeom prst="rect">
            <a:avLst/>
          </a:prstGeom>
        </p:spPr>
      </p:pic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D1E496C0-2672-EFDA-0BD6-210D93D468E0}"/>
              </a:ext>
            </a:extLst>
          </p:cNvPr>
          <p:cNvSpPr/>
          <p:nvPr/>
        </p:nvSpPr>
        <p:spPr>
          <a:xfrm>
            <a:off x="1219200" y="1745575"/>
            <a:ext cx="2743200" cy="59670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Design &amp; Requirements</a:t>
            </a:r>
            <a:endParaRPr lang="es-ES" sz="1600" b="1" i="1" dirty="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8F53396-BAAE-DE1E-5B7F-5A1E9EF83A2A}"/>
              </a:ext>
            </a:extLst>
          </p:cNvPr>
          <p:cNvSpPr/>
          <p:nvPr/>
        </p:nvSpPr>
        <p:spPr>
          <a:xfrm>
            <a:off x="7237715" y="1754410"/>
            <a:ext cx="3091485" cy="58787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Additional tests &amp; Integration</a:t>
            </a:r>
            <a:endParaRPr lang="es-ES" sz="1600" b="1" i="1" dirty="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0F3B851-40CA-F6F3-A786-B343080E62B8}"/>
              </a:ext>
            </a:extLst>
          </p:cNvPr>
          <p:cNvSpPr/>
          <p:nvPr/>
        </p:nvSpPr>
        <p:spPr>
          <a:xfrm>
            <a:off x="4164012" y="1745575"/>
            <a:ext cx="2743200" cy="59670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Manufacturing Processes</a:t>
            </a:r>
            <a:endParaRPr lang="es-ES" sz="1600" b="1" i="1" dirty="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97DC1D4-6D5D-E5E7-8A92-D119296E26CE}"/>
              </a:ext>
            </a:extLst>
          </p:cNvPr>
          <p:cNvSpPr txBox="1"/>
          <p:nvPr/>
        </p:nvSpPr>
        <p:spPr>
          <a:xfrm>
            <a:off x="407988" y="949131"/>
            <a:ext cx="1138081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Multiple design options </a:t>
            </a:r>
            <a:r>
              <a:rPr lang="en-US" dirty="0"/>
              <a:t>were evaluated </a:t>
            </a:r>
            <a:r>
              <a:rPr lang="en-GB" dirty="0"/>
              <a:t>and refined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</a:t>
            </a:r>
            <a:r>
              <a:rPr lang="en-US" dirty="0"/>
              <a:t>ach step validated a </a:t>
            </a:r>
            <a:r>
              <a:rPr lang="en-US" b="1" dirty="0"/>
              <a:t>critical risk </a:t>
            </a:r>
            <a:r>
              <a:rPr lang="en-US" dirty="0"/>
              <a:t>(</a:t>
            </a:r>
            <a:r>
              <a:rPr lang="en-GB" dirty="0"/>
              <a:t>buckling, weldability, dust control) </a:t>
            </a:r>
            <a:r>
              <a:rPr lang="en-US" dirty="0"/>
              <a:t>before scaling to the ET Pilot Sector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Background system </a:t>
            </a:r>
            <a:r>
              <a:rPr lang="en-US" dirty="0"/>
              <a:t>measurements were successfully completed mid-2025 </a:t>
            </a:r>
            <a:endParaRPr lang="es-ES" dirty="0"/>
          </a:p>
        </p:txBody>
      </p:sp>
      <p:sp>
        <p:nvSpPr>
          <p:cNvPr id="6" name="Google Shape;74;p2">
            <a:extLst>
              <a:ext uri="{FF2B5EF4-FFF2-40B4-BE49-F238E27FC236}">
                <a16:creationId xmlns:a16="http://schemas.microsoft.com/office/drawing/2014/main" id="{B53AF9A4-0088-1A58-E48E-F10CA43464DC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7" name="Google Shape;80;p2">
            <a:extLst>
              <a:ext uri="{FF2B5EF4-FFF2-40B4-BE49-F238E27FC236}">
                <a16:creationId xmlns:a16="http://schemas.microsoft.com/office/drawing/2014/main" id="{21C67674-CE79-424D-A781-BBAE5C7D04CC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9" name="Google Shape;81;p2">
            <a:extLst>
              <a:ext uri="{FF2B5EF4-FFF2-40B4-BE49-F238E27FC236}">
                <a16:creationId xmlns:a16="http://schemas.microsoft.com/office/drawing/2014/main" id="{797C142A-4409-20FA-9D2B-589DDC2FD85F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0" name="Google Shape;84;p2">
            <a:extLst>
              <a:ext uri="{FF2B5EF4-FFF2-40B4-BE49-F238E27FC236}">
                <a16:creationId xmlns:a16="http://schemas.microsoft.com/office/drawing/2014/main" id="{FD42A7B9-403F-2B7C-566E-D43C52F0B78B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338613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D840D-C00D-7DAC-C786-3362D4635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F63EA-1D91-C6B4-658C-078B9529F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2" name="Title 60">
            <a:extLst>
              <a:ext uri="{FF2B5EF4-FFF2-40B4-BE49-F238E27FC236}">
                <a16:creationId xmlns:a16="http://schemas.microsoft.com/office/drawing/2014/main" id="{FDAF840F-4D25-B551-2E18-DF80D969E845}"/>
              </a:ext>
            </a:extLst>
          </p:cNvPr>
          <p:cNvSpPr txBox="1">
            <a:spLocks/>
          </p:cNvSpPr>
          <p:nvPr/>
        </p:nvSpPr>
        <p:spPr>
          <a:xfrm>
            <a:off x="407988" y="373593"/>
            <a:ext cx="11784012" cy="51421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/>
              <a:t>Pilot Sector: Two-Line Integration Test Bench</a:t>
            </a:r>
            <a:endParaRPr lang="es-ES" sz="3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89D032E-B165-61A7-E783-DC0EAA21CD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979" y="2251538"/>
            <a:ext cx="10502042" cy="37177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028740-C5E9-75D4-2EE0-EAA4EC6D3D80}"/>
              </a:ext>
            </a:extLst>
          </p:cNvPr>
          <p:cNvSpPr txBox="1"/>
          <p:nvPr/>
        </p:nvSpPr>
        <p:spPr>
          <a:xfrm>
            <a:off x="407988" y="1051209"/>
            <a:ext cx="1178401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Two-lines model to validate material, welding, assembly and </a:t>
            </a:r>
            <a:r>
              <a:rPr lang="en-US" b="1" dirty="0"/>
              <a:t>full system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Installation under realistic constraints with </a:t>
            </a:r>
            <a:r>
              <a:rPr lang="en-GB" dirty="0"/>
              <a:t>ancillaries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US" b="1" dirty="0">
                <a:sym typeface="Wingdings" panose="05000000000000000000" pitchFamily="2" charset="2"/>
              </a:rPr>
              <a:t>reveals</a:t>
            </a:r>
            <a:r>
              <a:rPr lang="en-US" b="1" dirty="0"/>
              <a:t> possible 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Identical pipe design and boundary conditions </a:t>
            </a:r>
            <a:r>
              <a:rPr lang="en-US" dirty="0">
                <a:sym typeface="Wingdings" panose="05000000000000000000" pitchFamily="2" charset="2"/>
              </a:rPr>
              <a:t> </a:t>
            </a:r>
            <a:r>
              <a:rPr lang="en-US" dirty="0"/>
              <a:t>controlled evaluation of </a:t>
            </a:r>
            <a:r>
              <a:rPr lang="en-US" b="1" dirty="0"/>
              <a:t>improvements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Second line implements improvements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</a:t>
            </a:r>
            <a:r>
              <a:rPr lang="en-GB" b="1" dirty="0"/>
              <a:t>assembly, dust control, welding automation, baffles integration</a:t>
            </a: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B94B6C-F641-E61A-FFCA-4D20927BB92A}"/>
              </a:ext>
            </a:extLst>
          </p:cNvPr>
          <p:cNvSpPr txBox="1"/>
          <p:nvPr/>
        </p:nvSpPr>
        <p:spPr>
          <a:xfrm>
            <a:off x="8001000" y="4960645"/>
            <a:ext cx="40386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Clr>
                <a:schemeClr val="dk1"/>
              </a:buClr>
              <a:buSzPts val="1800"/>
            </a:pPr>
            <a:r>
              <a:rPr lang="en-US" sz="1200" b="1" u="sng" dirty="0">
                <a:solidFill>
                  <a:schemeClr val="tx1">
                    <a:lumMod val="60000"/>
                    <a:lumOff val="40000"/>
                  </a:schemeClr>
                </a:solidFill>
              </a:rPr>
              <a:t>Key numbers:</a:t>
            </a:r>
            <a:endParaRPr lang="en-US" sz="1200" b="1" u="sng" dirty="0">
              <a:solidFill>
                <a:schemeClr val="tx1">
                  <a:lumMod val="60000"/>
                  <a:lumOff val="40000"/>
                </a:schemeClr>
              </a:solidFill>
              <a:sym typeface="Calibri"/>
            </a:endParaRPr>
          </a:p>
          <a:p>
            <a: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</a:pPr>
            <a:r>
              <a:rPr lang="en-US" sz="1200" b="1" dirty="0">
                <a:solidFill>
                  <a:schemeClr val="tx1">
                    <a:lumMod val="60000"/>
                    <a:lumOff val="40000"/>
                  </a:schemeClr>
                </a:solidFill>
                <a:sym typeface="Calibri"/>
              </a:rPr>
              <a:t>36 m</a:t>
            </a:r>
            <a:r>
              <a:rPr lang="en-US" sz="1200" dirty="0">
                <a:solidFill>
                  <a:schemeClr val="tx1">
                    <a:lumMod val="60000"/>
                    <a:lumOff val="40000"/>
                  </a:schemeClr>
                </a:solidFill>
                <a:sym typeface="Calibri"/>
              </a:rPr>
              <a:t> pipeline of Ø1 m </a:t>
            </a:r>
          </a:p>
          <a:p>
            <a: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</a:pPr>
            <a:r>
              <a:rPr lang="en-GB" sz="1200" dirty="0">
                <a:solidFill>
                  <a:schemeClr val="tx1">
                    <a:lumMod val="60000"/>
                    <a:lumOff val="40000"/>
                  </a:schemeClr>
                </a:solidFill>
                <a:sym typeface="Calibri"/>
              </a:rPr>
              <a:t>Vacuum performance: </a:t>
            </a:r>
            <a:r>
              <a:rPr lang="en-GB" sz="1200" b="1" dirty="0">
                <a:solidFill>
                  <a:schemeClr val="tx1">
                    <a:lumMod val="60000"/>
                    <a:lumOff val="40000"/>
                  </a:schemeClr>
                </a:solidFill>
                <a:sym typeface="Calibri"/>
              </a:rPr>
              <a:t>H</a:t>
            </a:r>
            <a:r>
              <a:rPr lang="en-GB" sz="1200" b="1" baseline="-25000" dirty="0">
                <a:solidFill>
                  <a:schemeClr val="tx1">
                    <a:lumMod val="60000"/>
                    <a:lumOff val="40000"/>
                  </a:schemeClr>
                </a:solidFill>
                <a:sym typeface="Calibri"/>
              </a:rPr>
              <a:t>2</a:t>
            </a:r>
            <a:r>
              <a:rPr lang="en-GB" sz="1200" b="1" dirty="0">
                <a:solidFill>
                  <a:schemeClr val="tx1">
                    <a:lumMod val="60000"/>
                    <a:lumOff val="40000"/>
                  </a:schemeClr>
                </a:solidFill>
                <a:sym typeface="Calibri"/>
              </a:rPr>
              <a:t> 10</a:t>
            </a:r>
            <a:r>
              <a:rPr lang="en-GB" sz="1200" b="1" baseline="30000" dirty="0">
                <a:solidFill>
                  <a:schemeClr val="tx1">
                    <a:lumMod val="60000"/>
                    <a:lumOff val="40000"/>
                  </a:schemeClr>
                </a:solidFill>
                <a:sym typeface="Calibri"/>
              </a:rPr>
              <a:t>-10</a:t>
            </a:r>
            <a:r>
              <a:rPr lang="en-GB" sz="1200" b="1" dirty="0">
                <a:solidFill>
                  <a:schemeClr val="tx1">
                    <a:lumMod val="60000"/>
                    <a:lumOff val="40000"/>
                  </a:schemeClr>
                </a:solidFill>
                <a:sym typeface="Calibri"/>
              </a:rPr>
              <a:t> mbar</a:t>
            </a:r>
          </a:p>
          <a:p>
            <a:pPr algn="ctr">
              <a:buClr>
                <a:schemeClr val="dk1"/>
              </a:buClr>
              <a:buSzPts val="1800"/>
            </a:pPr>
            <a:r>
              <a:rPr lang="en-US" altLang="en-US" sz="12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Cleanliness: </a:t>
            </a:r>
            <a:r>
              <a:rPr lang="en-US" altLang="en-US" sz="1200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ISO 6</a:t>
            </a:r>
            <a:endParaRPr lang="en-GB" sz="1200" b="1" dirty="0">
              <a:solidFill>
                <a:schemeClr val="tx1">
                  <a:lumMod val="60000"/>
                  <a:lumOff val="40000"/>
                </a:schemeClr>
              </a:solidFill>
              <a:sym typeface="Calibri"/>
            </a:endParaRPr>
          </a:p>
        </p:txBody>
      </p:sp>
      <p:sp>
        <p:nvSpPr>
          <p:cNvPr id="7" name="Google Shape;74;p2">
            <a:extLst>
              <a:ext uri="{FF2B5EF4-FFF2-40B4-BE49-F238E27FC236}">
                <a16:creationId xmlns:a16="http://schemas.microsoft.com/office/drawing/2014/main" id="{D74D56B9-FDB1-5714-DBAE-2563D605581A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0" name="Google Shape;80;p2">
            <a:extLst>
              <a:ext uri="{FF2B5EF4-FFF2-40B4-BE49-F238E27FC236}">
                <a16:creationId xmlns:a16="http://schemas.microsoft.com/office/drawing/2014/main" id="{13542BEB-BBEB-371F-CE0F-B5E0A7A14B8F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1" name="Google Shape;81;p2">
            <a:extLst>
              <a:ext uri="{FF2B5EF4-FFF2-40B4-BE49-F238E27FC236}">
                <a16:creationId xmlns:a16="http://schemas.microsoft.com/office/drawing/2014/main" id="{4686EE5D-11B9-9351-67F7-63650DCA2C2E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2" name="Google Shape;84;p2">
            <a:extLst>
              <a:ext uri="{FF2B5EF4-FFF2-40B4-BE49-F238E27FC236}">
                <a16:creationId xmlns:a16="http://schemas.microsoft.com/office/drawing/2014/main" id="{A112CD1E-4BFE-9B90-4252-5745BE23EDCA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871193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9C84AE-766F-5C4C-F104-48CD8AB4B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13CC05E-CC78-A1E2-A363-5493A79AB5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" r="11155" b="-1"/>
          <a:stretch>
            <a:fillRect/>
          </a:stretch>
        </p:blipFill>
        <p:spPr>
          <a:xfrm>
            <a:off x="1" y="-87431"/>
            <a:ext cx="10099496" cy="7162855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Title 60">
            <a:extLst>
              <a:ext uri="{FF2B5EF4-FFF2-40B4-BE49-F238E27FC236}">
                <a16:creationId xmlns:a16="http://schemas.microsoft.com/office/drawing/2014/main" id="{EFEDACC4-E8D9-9490-F076-B8BBBE90826A}"/>
              </a:ext>
            </a:extLst>
          </p:cNvPr>
          <p:cNvSpPr txBox="1">
            <a:spLocks/>
          </p:cNvSpPr>
          <p:nvPr/>
        </p:nvSpPr>
        <p:spPr>
          <a:xfrm>
            <a:off x="6096000" y="-270940"/>
            <a:ext cx="6092952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3200" dirty="0"/>
              <a:t>Pilot Sector: Work </a:t>
            </a:r>
            <a:r>
              <a:rPr lang="en-US" sz="3200" dirty="0">
                <a:sym typeface="Wingdings" panose="05000000000000000000" pitchFamily="2" charset="2"/>
              </a:rPr>
              <a:t>Progress</a:t>
            </a:r>
            <a:endParaRPr lang="en-US" sz="32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4974801-27A8-DDBB-EA91-7FCCA15A4C4A}"/>
              </a:ext>
            </a:extLst>
          </p:cNvPr>
          <p:cNvSpPr txBox="1"/>
          <p:nvPr/>
        </p:nvSpPr>
        <p:spPr>
          <a:xfrm>
            <a:off x="7456464" y="1358031"/>
            <a:ext cx="465933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Smooth pipes 4-mm thick reinforced by stiffeners on ferritic grade AISI 441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Ø1m x 6m sections from </a:t>
            </a:r>
            <a:r>
              <a:rPr lang="en-US" sz="1600" b="1" dirty="0"/>
              <a:t>rolled &amp; welded rings produced </a:t>
            </a:r>
            <a:r>
              <a:rPr lang="en-US" sz="1600" dirty="0">
                <a:latin typeface="Arial" panose="020B0604020202020204" pitchFamily="34" charset="0"/>
              </a:rPr>
              <a:t>by pipe’s manufacturer (FR)</a:t>
            </a: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RT (10% of welds) by 3</a:t>
            </a:r>
            <a:r>
              <a:rPr lang="en-US" sz="1600" baseline="30000" dirty="0">
                <a:latin typeface="Arial" panose="020B0604020202020204" pitchFamily="34" charset="0"/>
                <a:sym typeface="Wingdings" panose="05000000000000000000" pitchFamily="2" charset="2"/>
              </a:rPr>
              <a:t>rd</a:t>
            </a: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 body, VT and metrological inspection (3D scan) by CERN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26FC9C-0559-09D1-EC8A-6549CF2D8D94}"/>
              </a:ext>
            </a:extLst>
          </p:cNvPr>
          <p:cNvSpPr txBox="1"/>
          <p:nvPr/>
        </p:nvSpPr>
        <p:spPr>
          <a:xfrm>
            <a:off x="201507" y="5466904"/>
            <a:ext cx="3927833" cy="264300"/>
          </a:xfrm>
          <a:prstGeom prst="rect">
            <a:avLst/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defRPr sz="1200" i="1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Tubes (6-m long) at their reception at TT4 (CERN)</a:t>
            </a:r>
          </a:p>
        </p:txBody>
      </p:sp>
      <p:sp>
        <p:nvSpPr>
          <p:cNvPr id="31" name="Right Brace 30">
            <a:extLst>
              <a:ext uri="{FF2B5EF4-FFF2-40B4-BE49-F238E27FC236}">
                <a16:creationId xmlns:a16="http://schemas.microsoft.com/office/drawing/2014/main" id="{75891C89-EC17-908C-C093-1ED19E69D154}"/>
              </a:ext>
            </a:extLst>
          </p:cNvPr>
          <p:cNvSpPr/>
          <p:nvPr/>
        </p:nvSpPr>
        <p:spPr>
          <a:xfrm rot="5400000">
            <a:off x="2204072" y="2334158"/>
            <a:ext cx="390266" cy="4091163"/>
          </a:xfrm>
          <a:prstGeom prst="rightBrace">
            <a:avLst>
              <a:gd name="adj1" fmla="val 123010"/>
              <a:gd name="adj2" fmla="val 52085"/>
            </a:avLst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 dirty="0">
              <a:highlight>
                <a:srgbClr val="00FFFF"/>
              </a:highlight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98C3360-B326-B2E9-B30F-0CEC625455F8}"/>
              </a:ext>
            </a:extLst>
          </p:cNvPr>
          <p:cNvSpPr txBox="1"/>
          <p:nvPr/>
        </p:nvSpPr>
        <p:spPr>
          <a:xfrm>
            <a:off x="1660348" y="4686121"/>
            <a:ext cx="1372171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1.5 m long rings</a:t>
            </a:r>
            <a:endParaRPr lang="es-E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Slide Number Placeholder 35">
            <a:extLst>
              <a:ext uri="{FF2B5EF4-FFF2-40B4-BE49-F238E27FC236}">
                <a16:creationId xmlns:a16="http://schemas.microsoft.com/office/drawing/2014/main" id="{91A3A4B6-BE99-BBAF-64AF-91D3CA74D2B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16</a:t>
            </a:fld>
            <a:endParaRPr lang="en-US"/>
          </a:p>
        </p:txBody>
      </p:sp>
      <p:sp>
        <p:nvSpPr>
          <p:cNvPr id="37" name="Google Shape;74;p2">
            <a:extLst>
              <a:ext uri="{FF2B5EF4-FFF2-40B4-BE49-F238E27FC236}">
                <a16:creationId xmlns:a16="http://schemas.microsoft.com/office/drawing/2014/main" id="{6782DA74-923C-F5D8-7566-067798ED558F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38" name="Google Shape;80;p2">
            <a:extLst>
              <a:ext uri="{FF2B5EF4-FFF2-40B4-BE49-F238E27FC236}">
                <a16:creationId xmlns:a16="http://schemas.microsoft.com/office/drawing/2014/main" id="{2A0719BF-58BB-9F98-BC83-F0879D78578C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39" name="Google Shape;81;p2">
            <a:extLst>
              <a:ext uri="{FF2B5EF4-FFF2-40B4-BE49-F238E27FC236}">
                <a16:creationId xmlns:a16="http://schemas.microsoft.com/office/drawing/2014/main" id="{83C7BD24-2474-506C-9EF7-5255B2C446DB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40" name="Google Shape;84;p2">
            <a:extLst>
              <a:ext uri="{FF2B5EF4-FFF2-40B4-BE49-F238E27FC236}">
                <a16:creationId xmlns:a16="http://schemas.microsoft.com/office/drawing/2014/main" id="{CAD28D5C-F3BF-296F-F23F-3A1DBD77344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11236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E04C7E-95B9-2EAC-0420-7332154F0A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5A7E726-352F-2867-0E39-BF3C3483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large metal pipe in a factory&#10;&#10;AI-generated content may be incorrect.">
            <a:extLst>
              <a:ext uri="{FF2B5EF4-FFF2-40B4-BE49-F238E27FC236}">
                <a16:creationId xmlns:a16="http://schemas.microsoft.com/office/drawing/2014/main" id="{B6261442-20F1-B94C-F3CA-3304BA6CB1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25" b="5436"/>
          <a:stretch>
            <a:fillRect/>
          </a:stretch>
        </p:blipFill>
        <p:spPr>
          <a:xfrm>
            <a:off x="16281" y="10"/>
            <a:ext cx="8642227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53A9EA0-448F-E3F5-7DE3-12B691DC9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953525-D019-5E9A-6B68-A816D9D7F517}"/>
              </a:ext>
            </a:extLst>
          </p:cNvPr>
          <p:cNvSpPr txBox="1"/>
          <p:nvPr/>
        </p:nvSpPr>
        <p:spPr>
          <a:xfrm>
            <a:off x="7456464" y="1358031"/>
            <a:ext cx="4659336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Smooth pipes 4-mm thick reinforced by stiffeners on ferritic grade AISI 441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Ø1m x 6m sections from </a:t>
            </a:r>
            <a:r>
              <a:rPr lang="en-US" sz="1600" b="1" dirty="0"/>
              <a:t>rolled &amp; welded rings produced </a:t>
            </a:r>
            <a:r>
              <a:rPr lang="en-US" sz="1600" dirty="0">
                <a:latin typeface="Arial" panose="020B0604020202020204" pitchFamily="34" charset="0"/>
              </a:rPr>
              <a:t>by pipe’s manufacturer (FR)</a:t>
            </a: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RT (10% of welds) by 3</a:t>
            </a:r>
            <a:r>
              <a:rPr lang="en-US" sz="1600" baseline="30000" dirty="0">
                <a:latin typeface="Arial" panose="020B0604020202020204" pitchFamily="34" charset="0"/>
                <a:sym typeface="Wingdings" panose="05000000000000000000" pitchFamily="2" charset="2"/>
              </a:rPr>
              <a:t>rd</a:t>
            </a: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 body, VT and metrological inspection (3D scan) by CERN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Pre-cleaning of the components at CERN</a:t>
            </a: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A97250-ABCB-3A57-8737-B141D29DE0C7}"/>
              </a:ext>
            </a:extLst>
          </p:cNvPr>
          <p:cNvSpPr txBox="1"/>
          <p:nvPr/>
        </p:nvSpPr>
        <p:spPr>
          <a:xfrm>
            <a:off x="121920" y="5554281"/>
            <a:ext cx="1688849" cy="280800"/>
          </a:xfrm>
          <a:prstGeom prst="rect">
            <a:avLst/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defRPr sz="1200" i="1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Pre-cleaning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EFC86-6AA0-D433-6A56-C31F9864870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17</a:t>
            </a:fld>
            <a:endParaRPr lang="en-US"/>
          </a:p>
        </p:txBody>
      </p:sp>
      <p:sp>
        <p:nvSpPr>
          <p:cNvPr id="7" name="Title 60">
            <a:extLst>
              <a:ext uri="{FF2B5EF4-FFF2-40B4-BE49-F238E27FC236}">
                <a16:creationId xmlns:a16="http://schemas.microsoft.com/office/drawing/2014/main" id="{4B9322CD-FCBD-D81E-2100-85A177995008}"/>
              </a:ext>
            </a:extLst>
          </p:cNvPr>
          <p:cNvSpPr txBox="1">
            <a:spLocks/>
          </p:cNvSpPr>
          <p:nvPr/>
        </p:nvSpPr>
        <p:spPr>
          <a:xfrm>
            <a:off x="6096000" y="-270940"/>
            <a:ext cx="6092952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3200" dirty="0"/>
              <a:t>Pilot Sector: Work </a:t>
            </a:r>
            <a:r>
              <a:rPr lang="en-US" sz="3200" dirty="0">
                <a:sym typeface="Wingdings" panose="05000000000000000000" pitchFamily="2" charset="2"/>
              </a:rPr>
              <a:t>Progress</a:t>
            </a:r>
            <a:endParaRPr lang="en-US" sz="3200" dirty="0"/>
          </a:p>
        </p:txBody>
      </p:sp>
      <p:sp>
        <p:nvSpPr>
          <p:cNvPr id="8" name="Google Shape;74;p2">
            <a:extLst>
              <a:ext uri="{FF2B5EF4-FFF2-40B4-BE49-F238E27FC236}">
                <a16:creationId xmlns:a16="http://schemas.microsoft.com/office/drawing/2014/main" id="{4818E8DF-4835-1937-7105-D6CF07C9931B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9" name="Google Shape;80;p2">
            <a:extLst>
              <a:ext uri="{FF2B5EF4-FFF2-40B4-BE49-F238E27FC236}">
                <a16:creationId xmlns:a16="http://schemas.microsoft.com/office/drawing/2014/main" id="{A31F6472-3F98-779B-9298-47D42767F79C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0" name="Google Shape;81;p2">
            <a:extLst>
              <a:ext uri="{FF2B5EF4-FFF2-40B4-BE49-F238E27FC236}">
                <a16:creationId xmlns:a16="http://schemas.microsoft.com/office/drawing/2014/main" id="{A57AEAB3-D3EA-16F6-9E66-CA94D28C4F99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1" name="Google Shape;84;p2">
            <a:extLst>
              <a:ext uri="{FF2B5EF4-FFF2-40B4-BE49-F238E27FC236}">
                <a16:creationId xmlns:a16="http://schemas.microsoft.com/office/drawing/2014/main" id="{31B746C9-57A9-3DB2-F0A0-480AA053AD07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53108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125320-02F7-9C37-74A7-561F839F09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934F6C-B6A3-AA64-8080-E8296E9991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0A8720-1BB6-F376-9B10-7EF1789C425A}"/>
              </a:ext>
            </a:extLst>
          </p:cNvPr>
          <p:cNvSpPr txBox="1"/>
          <p:nvPr/>
        </p:nvSpPr>
        <p:spPr>
          <a:xfrm>
            <a:off x="7456464" y="1358031"/>
            <a:ext cx="4659336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Smooth pipes 4-mm thick reinforced by stiffeners on ferritic grade AISI 441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Ø1m x 6m sections from </a:t>
            </a:r>
            <a:r>
              <a:rPr lang="en-US" sz="1600" b="1" dirty="0"/>
              <a:t>rolled &amp; welded rings produced </a:t>
            </a:r>
            <a:r>
              <a:rPr lang="en-US" sz="1600" dirty="0">
                <a:latin typeface="Arial" panose="020B0604020202020204" pitchFamily="34" charset="0"/>
              </a:rPr>
              <a:t>by pipe’s manufacturer (FR)</a:t>
            </a: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RT (10% of welds) by 3</a:t>
            </a:r>
            <a:r>
              <a:rPr lang="en-US" sz="1600" baseline="30000" dirty="0">
                <a:latin typeface="Arial" panose="020B0604020202020204" pitchFamily="34" charset="0"/>
                <a:sym typeface="Wingdings" panose="05000000000000000000" pitchFamily="2" charset="2"/>
              </a:rPr>
              <a:t>rd</a:t>
            </a: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 body, VT and metrological inspection (3D scan) by CERN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Pre-cleaning of the components at CERN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ym typeface="Wingdings" panose="05000000000000000000" pitchFamily="2" charset="2"/>
              </a:rPr>
              <a:t>L</a:t>
            </a:r>
            <a:r>
              <a:rPr lang="en-US" sz="1600" dirty="0"/>
              <a:t>eak-tightness performed by CERN on 6-m long sections </a:t>
            </a:r>
            <a:r>
              <a:rPr lang="en-US" sz="2000" b="1" dirty="0">
                <a:solidFill>
                  <a:srgbClr val="00B050"/>
                </a:solidFill>
                <a:sym typeface="Wingdings" panose="05000000000000000000" pitchFamily="2" charset="2"/>
              </a:rPr>
              <a:t></a:t>
            </a:r>
            <a:r>
              <a:rPr lang="en-US" sz="2000" b="1" dirty="0">
                <a:solidFill>
                  <a:srgbClr val="00B050"/>
                </a:solidFill>
              </a:rPr>
              <a:t> a</a:t>
            </a:r>
            <a:r>
              <a:rPr lang="en-US" sz="2000" b="1" dirty="0">
                <a:solidFill>
                  <a:srgbClr val="00B050"/>
                </a:solidFill>
                <a:sym typeface="Wingdings" panose="05000000000000000000" pitchFamily="2" charset="2"/>
              </a:rPr>
              <a:t>ll parts compliant for the 1</a:t>
            </a:r>
            <a:r>
              <a:rPr lang="en-US" sz="2000" b="1" baseline="30000" dirty="0">
                <a:solidFill>
                  <a:srgbClr val="00B050"/>
                </a:solidFill>
                <a:sym typeface="Wingdings" panose="05000000000000000000" pitchFamily="2" charset="2"/>
              </a:rPr>
              <a:t>st</a:t>
            </a:r>
            <a:r>
              <a:rPr lang="en-US" sz="2000" b="1" dirty="0">
                <a:solidFill>
                  <a:srgbClr val="00B050"/>
                </a:solidFill>
                <a:sym typeface="Wingdings" panose="05000000000000000000" pitchFamily="2" charset="2"/>
              </a:rPr>
              <a:t> beamline 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 err="1"/>
              <a:t>Fiducialisation</a:t>
            </a:r>
            <a:r>
              <a:rPr lang="en-US" sz="1600" dirty="0"/>
              <a:t> of the parts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sz="1600" dirty="0"/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5C009A-E2AB-28DF-E849-7E7A3C317554}"/>
              </a:ext>
            </a:extLst>
          </p:cNvPr>
          <p:cNvSpPr txBox="1"/>
          <p:nvPr/>
        </p:nvSpPr>
        <p:spPr>
          <a:xfrm>
            <a:off x="76200" y="5728017"/>
            <a:ext cx="3222171" cy="216901"/>
          </a:xfrm>
          <a:prstGeom prst="rect">
            <a:avLst/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defRPr sz="1200" i="1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dirty="0"/>
              <a:t>6 </a:t>
            </a:r>
            <a:r>
              <a:rPr lang="pt-BR" dirty="0" err="1"/>
              <a:t>beam</a:t>
            </a:r>
            <a:r>
              <a:rPr lang="pt-BR" dirty="0"/>
              <a:t> </a:t>
            </a:r>
            <a:r>
              <a:rPr lang="pt-BR" dirty="0" err="1"/>
              <a:t>pipes</a:t>
            </a:r>
            <a:r>
              <a:rPr lang="pt-BR" dirty="0"/>
              <a:t>: LR &lt; 10-10 </a:t>
            </a:r>
            <a:r>
              <a:rPr lang="pt-BR" dirty="0" err="1"/>
              <a:t>mbar</a:t>
            </a:r>
            <a:r>
              <a:rPr lang="pt-BR" dirty="0"/>
              <a:t> l s-1 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A7858F-959B-D31D-E4C3-C67297ADF80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18</a:t>
            </a:fld>
            <a:endParaRPr lang="en-US"/>
          </a:p>
        </p:txBody>
      </p:sp>
      <p:sp>
        <p:nvSpPr>
          <p:cNvPr id="15" name="Title 60">
            <a:extLst>
              <a:ext uri="{FF2B5EF4-FFF2-40B4-BE49-F238E27FC236}">
                <a16:creationId xmlns:a16="http://schemas.microsoft.com/office/drawing/2014/main" id="{F3EC938E-3ACF-1097-91AA-3020E9D48B11}"/>
              </a:ext>
            </a:extLst>
          </p:cNvPr>
          <p:cNvSpPr txBox="1">
            <a:spLocks/>
          </p:cNvSpPr>
          <p:nvPr/>
        </p:nvSpPr>
        <p:spPr>
          <a:xfrm>
            <a:off x="6096000" y="-270940"/>
            <a:ext cx="6092952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3200" dirty="0"/>
              <a:t>Pilot Sector: Work </a:t>
            </a:r>
            <a:r>
              <a:rPr lang="en-US" sz="3200" dirty="0">
                <a:sym typeface="Wingdings" panose="05000000000000000000" pitchFamily="2" charset="2"/>
              </a:rPr>
              <a:t>Progress</a:t>
            </a:r>
            <a:endParaRPr lang="en-US" sz="3200" dirty="0"/>
          </a:p>
        </p:txBody>
      </p:sp>
      <p:sp>
        <p:nvSpPr>
          <p:cNvPr id="17" name="Google Shape;74;p2">
            <a:extLst>
              <a:ext uri="{FF2B5EF4-FFF2-40B4-BE49-F238E27FC236}">
                <a16:creationId xmlns:a16="http://schemas.microsoft.com/office/drawing/2014/main" id="{407A88DA-66C5-05CC-56AB-030782BE7D3D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9" name="Google Shape;80;p2">
            <a:extLst>
              <a:ext uri="{FF2B5EF4-FFF2-40B4-BE49-F238E27FC236}">
                <a16:creationId xmlns:a16="http://schemas.microsoft.com/office/drawing/2014/main" id="{28994720-8EC5-4B48-4FA7-58B0DDC4A2B9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0" name="Google Shape;81;p2">
            <a:extLst>
              <a:ext uri="{FF2B5EF4-FFF2-40B4-BE49-F238E27FC236}">
                <a16:creationId xmlns:a16="http://schemas.microsoft.com/office/drawing/2014/main" id="{DA72A309-EDC0-875B-9B96-37B5AFC64A10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1" name="Google Shape;84;p2">
            <a:extLst>
              <a:ext uri="{FF2B5EF4-FFF2-40B4-BE49-F238E27FC236}">
                <a16:creationId xmlns:a16="http://schemas.microsoft.com/office/drawing/2014/main" id="{8C3B0FF9-8DBA-7BB7-DCC8-B2757E8D1BF6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8014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0D7C19-5743-13DB-96A1-CF2C136E2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3CE8B39-05C2-5DD5-1F54-4ED4DDAA8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2DF9A6-B468-FAE8-FF58-0DC8A8BDE7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9EE0B14-1679-FFAC-1647-87F8856FE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EE8665-5506-9861-A11C-D9E23BA364F0}"/>
              </a:ext>
            </a:extLst>
          </p:cNvPr>
          <p:cNvSpPr txBox="1"/>
          <p:nvPr/>
        </p:nvSpPr>
        <p:spPr>
          <a:xfrm>
            <a:off x="7456464" y="1358031"/>
            <a:ext cx="4659336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Smooth pipes 4-mm thick reinforced by stiffeners on ferritic grade AISI 441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Ø1m x 6m sections from </a:t>
            </a:r>
            <a:r>
              <a:rPr lang="en-US" sz="1600" b="1" dirty="0"/>
              <a:t>rolled &amp; welded rings produced </a:t>
            </a:r>
            <a:r>
              <a:rPr lang="en-US" sz="1600" dirty="0">
                <a:latin typeface="Arial" panose="020B0604020202020204" pitchFamily="34" charset="0"/>
              </a:rPr>
              <a:t>by pipe’s manufacturer (FR)</a:t>
            </a: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RT (10% of welds) by 3</a:t>
            </a:r>
            <a:r>
              <a:rPr lang="en-US" sz="1600" baseline="30000" dirty="0">
                <a:latin typeface="Arial" panose="020B0604020202020204" pitchFamily="34" charset="0"/>
                <a:sym typeface="Wingdings" panose="05000000000000000000" pitchFamily="2" charset="2"/>
              </a:rPr>
              <a:t>rd</a:t>
            </a: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 body, VT and metrological inspection (3D scan) by CERN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Pre-cleaning of the components at CERN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ym typeface="Wingdings" panose="05000000000000000000" pitchFamily="2" charset="2"/>
              </a:rPr>
              <a:t>L</a:t>
            </a:r>
            <a:r>
              <a:rPr lang="en-US" sz="1600" dirty="0"/>
              <a:t>eak-tightness performed by CERN on 6-m long sections </a:t>
            </a:r>
            <a:r>
              <a:rPr lang="en-US" sz="2000" b="1" dirty="0">
                <a:solidFill>
                  <a:srgbClr val="00B050"/>
                </a:solidFill>
                <a:sym typeface="Wingdings" panose="05000000000000000000" pitchFamily="2" charset="2"/>
              </a:rPr>
              <a:t></a:t>
            </a:r>
            <a:r>
              <a:rPr lang="en-US" sz="2000" b="1" dirty="0">
                <a:solidFill>
                  <a:srgbClr val="00B050"/>
                </a:solidFill>
              </a:rPr>
              <a:t> a</a:t>
            </a:r>
            <a:r>
              <a:rPr lang="en-US" sz="2000" b="1" dirty="0">
                <a:solidFill>
                  <a:srgbClr val="00B050"/>
                </a:solidFill>
                <a:sym typeface="Wingdings" panose="05000000000000000000" pitchFamily="2" charset="2"/>
              </a:rPr>
              <a:t>ll parts compliant for the 1</a:t>
            </a:r>
            <a:r>
              <a:rPr lang="en-US" sz="2000" b="1" baseline="30000" dirty="0">
                <a:solidFill>
                  <a:srgbClr val="00B050"/>
                </a:solidFill>
                <a:sym typeface="Wingdings" panose="05000000000000000000" pitchFamily="2" charset="2"/>
              </a:rPr>
              <a:t>st</a:t>
            </a:r>
            <a:r>
              <a:rPr lang="en-US" sz="2000" b="1" dirty="0">
                <a:solidFill>
                  <a:srgbClr val="00B050"/>
                </a:solidFill>
                <a:sym typeface="Wingdings" panose="05000000000000000000" pitchFamily="2" charset="2"/>
              </a:rPr>
              <a:t> beamline </a:t>
            </a:r>
            <a:endParaRPr lang="en-US" sz="1600" b="1" dirty="0">
              <a:solidFill>
                <a:srgbClr val="00B050"/>
              </a:solidFill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sym typeface="Wingdings" panose="05000000000000000000" pitchFamily="2" charset="2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 err="1"/>
              <a:t>Fiducialisation</a:t>
            </a:r>
            <a:r>
              <a:rPr lang="en-US" sz="1600" dirty="0"/>
              <a:t> of the parts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Cleaning dust-controlled packaging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sz="1600" dirty="0"/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C85831-BA4E-A054-FFE4-EBB7CB4565B0}"/>
              </a:ext>
            </a:extLst>
          </p:cNvPr>
          <p:cNvSpPr txBox="1"/>
          <p:nvPr/>
        </p:nvSpPr>
        <p:spPr>
          <a:xfrm>
            <a:off x="76200" y="5764593"/>
            <a:ext cx="4452257" cy="280801"/>
          </a:xfrm>
          <a:prstGeom prst="rect">
            <a:avLst/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algn="ctr">
              <a:defRPr sz="1200" i="1">
                <a:solidFill>
                  <a:schemeClr val="bg2">
                    <a:lumMod val="10000"/>
                  </a:schemeClr>
                </a:solidFill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Beam pipe packaged in ISO 6 conditions after degreasing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41AEEB-42A8-94B1-9C3D-A6D45C266EE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19</a:t>
            </a:fld>
            <a:endParaRPr lang="en-US"/>
          </a:p>
        </p:txBody>
      </p:sp>
      <p:sp>
        <p:nvSpPr>
          <p:cNvPr id="6" name="Title 60">
            <a:extLst>
              <a:ext uri="{FF2B5EF4-FFF2-40B4-BE49-F238E27FC236}">
                <a16:creationId xmlns:a16="http://schemas.microsoft.com/office/drawing/2014/main" id="{C1FBD000-FA63-1353-2818-5B43E59F03E9}"/>
              </a:ext>
            </a:extLst>
          </p:cNvPr>
          <p:cNvSpPr txBox="1">
            <a:spLocks/>
          </p:cNvSpPr>
          <p:nvPr/>
        </p:nvSpPr>
        <p:spPr>
          <a:xfrm>
            <a:off x="6096000" y="-270940"/>
            <a:ext cx="6092952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3200" dirty="0"/>
              <a:t>Pilot Sector: Work </a:t>
            </a:r>
            <a:r>
              <a:rPr lang="en-US" sz="3200" dirty="0">
                <a:sym typeface="Wingdings" panose="05000000000000000000" pitchFamily="2" charset="2"/>
              </a:rPr>
              <a:t>Progress</a:t>
            </a:r>
            <a:endParaRPr lang="en-US" sz="3200" dirty="0"/>
          </a:p>
        </p:txBody>
      </p:sp>
      <p:sp>
        <p:nvSpPr>
          <p:cNvPr id="7" name="Google Shape;74;p2">
            <a:extLst>
              <a:ext uri="{FF2B5EF4-FFF2-40B4-BE49-F238E27FC236}">
                <a16:creationId xmlns:a16="http://schemas.microsoft.com/office/drawing/2014/main" id="{F43BC9B8-4076-CFAA-EF98-E279DE0B49CE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8" name="Google Shape;80;p2">
            <a:extLst>
              <a:ext uri="{FF2B5EF4-FFF2-40B4-BE49-F238E27FC236}">
                <a16:creationId xmlns:a16="http://schemas.microsoft.com/office/drawing/2014/main" id="{19C94DF1-6DBF-FA39-0008-242DE39A61C9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9" name="Google Shape;81;p2">
            <a:extLst>
              <a:ext uri="{FF2B5EF4-FFF2-40B4-BE49-F238E27FC236}">
                <a16:creationId xmlns:a16="http://schemas.microsoft.com/office/drawing/2014/main" id="{961A1C63-F13D-F267-0738-3826C6DECB81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0" name="Google Shape;84;p2">
            <a:extLst>
              <a:ext uri="{FF2B5EF4-FFF2-40B4-BE49-F238E27FC236}">
                <a16:creationId xmlns:a16="http://schemas.microsoft.com/office/drawing/2014/main" id="{53415497-CDB1-6913-8D01-9391EA04A9A8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79815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9D3FF5-811D-19C2-073D-C49E0D63A1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large silver pipes with green straps&#10;&#10;AI-generated content may be incorrect.">
            <a:extLst>
              <a:ext uri="{FF2B5EF4-FFF2-40B4-BE49-F238E27FC236}">
                <a16:creationId xmlns:a16="http://schemas.microsoft.com/office/drawing/2014/main" id="{4E488986-D433-FB1D-8394-71CBC887C6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06" t="13059" r="9676" b="6558"/>
          <a:stretch>
            <a:fillRect/>
          </a:stretch>
        </p:blipFill>
        <p:spPr>
          <a:xfrm rot="5400000">
            <a:off x="7709374" y="1881534"/>
            <a:ext cx="5062062" cy="3456384"/>
          </a:xfrm>
          <a:prstGeom prst="roundRect">
            <a:avLst>
              <a:gd name="adj" fmla="val 4927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470D055-4877-9A44-E221-B24B7C57C93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85"/>
          <a:stretch>
            <a:fillRect/>
          </a:stretch>
        </p:blipFill>
        <p:spPr>
          <a:xfrm>
            <a:off x="4504629" y="1078695"/>
            <a:ext cx="3897277" cy="5062062"/>
          </a:xfrm>
          <a:prstGeom prst="roundRect">
            <a:avLst>
              <a:gd name="adj" fmla="val 5441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70CDC43-D878-FC52-F7D3-D2545B0B06A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6269" t="1808" r="4932" b="3666"/>
          <a:stretch>
            <a:fillRect/>
          </a:stretch>
        </p:blipFill>
        <p:spPr>
          <a:xfrm>
            <a:off x="223403" y="1078695"/>
            <a:ext cx="4176464" cy="5062062"/>
          </a:xfrm>
          <a:prstGeom prst="roundRect">
            <a:avLst>
              <a:gd name="adj" fmla="val 5330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88FF76E-9D16-3F95-3958-FDB80E078E23}"/>
              </a:ext>
            </a:extLst>
          </p:cNvPr>
          <p:cNvSpPr/>
          <p:nvPr/>
        </p:nvSpPr>
        <p:spPr>
          <a:xfrm>
            <a:off x="259709" y="5779307"/>
            <a:ext cx="11678066" cy="291968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3 x 6 m tubes pre-alignment 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sym typeface="Wingdings" panose="05000000000000000000" pitchFamily="2" charset="2"/>
              </a:rPr>
              <a:t>  Cleanroom installation for each joint     Protection removal     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Sleeve installation  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sym typeface="Wingdings" panose="05000000000000000000" pitchFamily="2" charset="2"/>
              </a:rPr>
              <a:t>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   Manual welding  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sym typeface="Wingdings" panose="05000000000000000000" pitchFamily="2" charset="2"/>
              </a:rPr>
              <a:t>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 Installation on supports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36962F9-CD4A-5D62-4E53-C685D722A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13" name="Google Shape;74;p2">
            <a:extLst>
              <a:ext uri="{FF2B5EF4-FFF2-40B4-BE49-F238E27FC236}">
                <a16:creationId xmlns:a16="http://schemas.microsoft.com/office/drawing/2014/main" id="{465D8FA1-3504-8DB8-8E6D-9070D64778D8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4" name="Google Shape;80;p2">
            <a:extLst>
              <a:ext uri="{FF2B5EF4-FFF2-40B4-BE49-F238E27FC236}">
                <a16:creationId xmlns:a16="http://schemas.microsoft.com/office/drawing/2014/main" id="{E6BD8B05-7897-57AB-103F-E1E280BF8EE3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6" name="Google Shape;81;p2">
            <a:extLst>
              <a:ext uri="{FF2B5EF4-FFF2-40B4-BE49-F238E27FC236}">
                <a16:creationId xmlns:a16="http://schemas.microsoft.com/office/drawing/2014/main" id="{4D86B5F0-C590-2EE2-692B-2614CD757101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8" name="Google Shape;84;p2">
            <a:extLst>
              <a:ext uri="{FF2B5EF4-FFF2-40B4-BE49-F238E27FC236}">
                <a16:creationId xmlns:a16="http://schemas.microsoft.com/office/drawing/2014/main" id="{57B8FFC4-7ACD-86C9-E815-39E06E308038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Title 2">
            <a:extLst>
              <a:ext uri="{FF2B5EF4-FFF2-40B4-BE49-F238E27FC236}">
                <a16:creationId xmlns:a16="http://schemas.microsoft.com/office/drawing/2014/main" id="{4BB7B4E9-6FA3-05F5-6100-D97988D76B41}"/>
              </a:ext>
            </a:extLst>
          </p:cNvPr>
          <p:cNvSpPr txBox="1">
            <a:spLocks/>
          </p:cNvSpPr>
          <p:nvPr/>
        </p:nvSpPr>
        <p:spPr>
          <a:xfrm>
            <a:off x="7375017" y="411453"/>
            <a:ext cx="4593580" cy="5351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4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algn="r"/>
            <a:r>
              <a:rPr lang="en-US" sz="2000" b="1" dirty="0">
                <a:solidFill>
                  <a:srgbClr val="00B050"/>
                </a:solidFill>
              </a:rPr>
              <a:t>18-m array assembly completed</a:t>
            </a:r>
          </a:p>
        </p:txBody>
      </p:sp>
      <p:sp>
        <p:nvSpPr>
          <p:cNvPr id="21" name="Title 60">
            <a:extLst>
              <a:ext uri="{FF2B5EF4-FFF2-40B4-BE49-F238E27FC236}">
                <a16:creationId xmlns:a16="http://schemas.microsoft.com/office/drawing/2014/main" id="{B15446C4-9CCC-649A-E69C-BA29C60C8D6B}"/>
              </a:ext>
            </a:extLst>
          </p:cNvPr>
          <p:cNvSpPr txBox="1">
            <a:spLocks/>
          </p:cNvSpPr>
          <p:nvPr/>
        </p:nvSpPr>
        <p:spPr>
          <a:xfrm>
            <a:off x="167641" y="-270940"/>
            <a:ext cx="12021311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200" dirty="0"/>
              <a:t>Pilot Sector: Work </a:t>
            </a:r>
            <a:r>
              <a:rPr lang="en-US" sz="3200" dirty="0">
                <a:sym typeface="Wingdings" panose="05000000000000000000" pitchFamily="2" charset="2"/>
              </a:rPr>
              <a:t>Progress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3867163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527524-9B8B-B5D9-6507-2C8BFDB47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2">
            <a:extLst>
              <a:ext uri="{FF2B5EF4-FFF2-40B4-BE49-F238E27FC236}">
                <a16:creationId xmlns:a16="http://schemas.microsoft.com/office/drawing/2014/main" id="{2EF688D3-CF63-4ADF-C6F4-7E2A98F43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1634" y="411452"/>
            <a:ext cx="4923662" cy="535127"/>
          </a:xfrm>
          <a:ln>
            <a:noFill/>
          </a:ln>
        </p:spPr>
        <p:txBody>
          <a:bodyPr>
            <a:normAutofit/>
          </a:bodyPr>
          <a:lstStyle/>
          <a:p>
            <a:pPr algn="r"/>
            <a:r>
              <a:rPr lang="en-US" sz="2000" b="1" dirty="0">
                <a:solidFill>
                  <a:srgbClr val="00B050"/>
                </a:solidFill>
              </a:rPr>
              <a:t>1</a:t>
            </a:r>
            <a:r>
              <a:rPr lang="en-US" sz="2000" b="1" baseline="30000" dirty="0">
                <a:solidFill>
                  <a:srgbClr val="00B050"/>
                </a:solidFill>
              </a:rPr>
              <a:t>st</a:t>
            </a:r>
            <a:r>
              <a:rPr lang="en-US" sz="2000" b="1" dirty="0">
                <a:solidFill>
                  <a:srgbClr val="00B050"/>
                </a:solidFill>
              </a:rPr>
              <a:t> beamline bakeout completed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480EFE-62E0-0A99-AFDA-9601A1FA34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862" t="7491" r="18945" b="7457"/>
          <a:stretch>
            <a:fillRect/>
          </a:stretch>
        </p:blipFill>
        <p:spPr>
          <a:xfrm>
            <a:off x="167640" y="1068717"/>
            <a:ext cx="4999187" cy="5080275"/>
          </a:xfrm>
          <a:prstGeom prst="roundRect">
            <a:avLst>
              <a:gd name="adj" fmla="val 3945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8BD110D-FBC2-3522-4B45-C1A682790CA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1" r="279"/>
          <a:stretch>
            <a:fillRect/>
          </a:stretch>
        </p:blipFill>
        <p:spPr>
          <a:xfrm>
            <a:off x="5300483" y="1074008"/>
            <a:ext cx="6754813" cy="5080275"/>
          </a:xfrm>
          <a:prstGeom prst="roundRect">
            <a:avLst>
              <a:gd name="adj" fmla="val 4352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83BBF6-1524-17C5-EA26-5C01DFBFBAE9}"/>
              </a:ext>
            </a:extLst>
          </p:cNvPr>
          <p:cNvSpPr/>
          <p:nvPr/>
        </p:nvSpPr>
        <p:spPr>
          <a:xfrm>
            <a:off x="259708" y="5779307"/>
            <a:ext cx="11764651" cy="2776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en-US" sz="1200" i="1" baseline="30000" dirty="0">
                <a:solidFill>
                  <a:schemeClr val="bg2">
                    <a:lumMod val="10000"/>
                  </a:schemeClr>
                </a:solidFill>
              </a:rPr>
              <a:t>st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 ET-PS beamline in position &amp; leak tight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sym typeface="Wingdings" panose="05000000000000000000" pitchFamily="2" charset="2"/>
              </a:rPr>
              <a:t>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sym typeface="Wingdings" panose="05000000000000000000" pitchFamily="2" charset="2"/>
              </a:rPr>
              <a:t>Electrical test (safety check implied 2 months delay but can be translated to ET)  Thermal insulation installation  Bakeout </a:t>
            </a:r>
            <a:endParaRPr lang="en-US" sz="1200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245DF90C-350F-F527-0DD9-C4BD22FBC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18" name="Title 60">
            <a:extLst>
              <a:ext uri="{FF2B5EF4-FFF2-40B4-BE49-F238E27FC236}">
                <a16:creationId xmlns:a16="http://schemas.microsoft.com/office/drawing/2014/main" id="{85B9DD2E-D1DE-9E3B-0AB2-56F344C5BC3A}"/>
              </a:ext>
            </a:extLst>
          </p:cNvPr>
          <p:cNvSpPr txBox="1">
            <a:spLocks/>
          </p:cNvSpPr>
          <p:nvPr/>
        </p:nvSpPr>
        <p:spPr>
          <a:xfrm>
            <a:off x="167641" y="-270940"/>
            <a:ext cx="12021311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200" dirty="0"/>
              <a:t>Pilot Sector: Work </a:t>
            </a:r>
            <a:r>
              <a:rPr lang="en-US" sz="3200" dirty="0">
                <a:sym typeface="Wingdings" panose="05000000000000000000" pitchFamily="2" charset="2"/>
              </a:rPr>
              <a:t>Progress</a:t>
            </a:r>
            <a:endParaRPr lang="en-US" sz="3200" dirty="0"/>
          </a:p>
        </p:txBody>
      </p:sp>
      <p:sp>
        <p:nvSpPr>
          <p:cNvPr id="23" name="Google Shape;74;p2">
            <a:extLst>
              <a:ext uri="{FF2B5EF4-FFF2-40B4-BE49-F238E27FC236}">
                <a16:creationId xmlns:a16="http://schemas.microsoft.com/office/drawing/2014/main" id="{81DCED4F-78CF-4F51-7FEE-C914351FB428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4" name="Google Shape;80;p2">
            <a:extLst>
              <a:ext uri="{FF2B5EF4-FFF2-40B4-BE49-F238E27FC236}">
                <a16:creationId xmlns:a16="http://schemas.microsoft.com/office/drawing/2014/main" id="{A039EEFF-F24D-9E08-FB34-3F9A5B0DAB4F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5" name="Google Shape;81;p2">
            <a:extLst>
              <a:ext uri="{FF2B5EF4-FFF2-40B4-BE49-F238E27FC236}">
                <a16:creationId xmlns:a16="http://schemas.microsoft.com/office/drawing/2014/main" id="{70EBCA94-4B40-EDD6-C9B1-5A472D988BBD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6" name="Google Shape;84;p2">
            <a:extLst>
              <a:ext uri="{FF2B5EF4-FFF2-40B4-BE49-F238E27FC236}">
                <a16:creationId xmlns:a16="http://schemas.microsoft.com/office/drawing/2014/main" id="{94627F6F-D1A5-CD09-AFD2-2A633FC33889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83202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49083D-F7CD-395F-E8AB-EC05A67A25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B1C492EB-F195-96BA-2545-91FDCF3423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1761" y="1683624"/>
            <a:ext cx="7096268" cy="46867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2C7A802-C7D4-E705-8BB4-F64F73778A23}"/>
              </a:ext>
            </a:extLst>
          </p:cNvPr>
          <p:cNvSpPr txBox="1"/>
          <p:nvPr/>
        </p:nvSpPr>
        <p:spPr>
          <a:xfrm>
            <a:off x="464723" y="6130310"/>
            <a:ext cx="10699557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0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S: 6.1 l/s (H</a:t>
            </a:r>
            <a:r>
              <a:rPr lang="en-US" sz="1000" baseline="-250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</a:t>
            </a:r>
            <a:r>
              <a:rPr lang="en-US" sz="10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O) during pumpdown and bakeout. S: 45.8 l/s (H</a:t>
            </a:r>
            <a:r>
              <a:rPr lang="en-US" sz="1000" baseline="-250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</a:t>
            </a:r>
            <a:r>
              <a:rPr lang="en-US" sz="10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) after cooldown.  </a:t>
            </a:r>
            <a:r>
              <a:rPr lang="en-US" sz="1000" dirty="0" err="1">
                <a:solidFill>
                  <a:schemeClr val="tx2">
                    <a:lumMod val="50000"/>
                    <a:lumOff val="50000"/>
                  </a:schemeClr>
                </a:solidFill>
              </a:rPr>
              <a:t>T</a:t>
            </a:r>
            <a:r>
              <a:rPr lang="en-US" sz="1000" baseline="-25000" dirty="0" err="1">
                <a:solidFill>
                  <a:schemeClr val="tx2">
                    <a:lumMod val="50000"/>
                    <a:lumOff val="50000"/>
                  </a:schemeClr>
                </a:solidFill>
              </a:rPr>
              <a:t>amb</a:t>
            </a:r>
            <a:r>
              <a:rPr lang="en-US" sz="10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: 23±2</a:t>
            </a:r>
            <a:r>
              <a:rPr lang="en-US" sz="1000" dirty="0">
                <a:solidFill>
                  <a:schemeClr val="tx2">
                    <a:lumMod val="50000"/>
                    <a:lumOff val="50000"/>
                  </a:schemeClr>
                </a:solidFill>
                <a:sym typeface="Symbol" panose="05050102010706020507" pitchFamily="18" charset="2"/>
              </a:rPr>
              <a:t></a:t>
            </a:r>
            <a:r>
              <a:rPr lang="en-US" sz="10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BCEAF-F774-0BE5-1B5D-27BCD1108818}"/>
              </a:ext>
            </a:extLst>
          </p:cNvPr>
          <p:cNvSpPr txBox="1"/>
          <p:nvPr/>
        </p:nvSpPr>
        <p:spPr>
          <a:xfrm>
            <a:off x="541860" y="1793327"/>
            <a:ext cx="3130932" cy="133882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600" b="1" dirty="0">
                <a:solidFill>
                  <a:srgbClr val="00B050"/>
                </a:solidFill>
              </a:rPr>
              <a:t>Successful bake out at 150°C for 7 days!</a:t>
            </a:r>
          </a:p>
          <a:p>
            <a:pPr algn="ctr"/>
            <a:endParaRPr lang="en-US" sz="700" b="1" dirty="0">
              <a:solidFill>
                <a:srgbClr val="00B050"/>
              </a:solidFill>
            </a:endParaRPr>
          </a:p>
          <a:p>
            <a:pPr algn="ctr"/>
            <a:r>
              <a:rPr lang="en-US" sz="1600" b="1" dirty="0">
                <a:solidFill>
                  <a:schemeClr val="bg2">
                    <a:lumMod val="10000"/>
                  </a:schemeClr>
                </a:solidFill>
              </a:rPr>
              <a:t>Pressure at room temperature </a:t>
            </a: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is</a:t>
            </a:r>
            <a:r>
              <a:rPr lang="en-US" sz="1600" b="1" dirty="0">
                <a:solidFill>
                  <a:schemeClr val="bg2">
                    <a:lumMod val="10000"/>
                  </a:schemeClr>
                </a:solidFill>
              </a:rPr>
              <a:t> limited by </a:t>
            </a: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the</a:t>
            </a:r>
            <a:r>
              <a:rPr lang="en-US" sz="1600" b="1" dirty="0">
                <a:solidFill>
                  <a:schemeClr val="bg2">
                    <a:lumMod val="10000"/>
                  </a:schemeClr>
                </a:solidFill>
              </a:rPr>
              <a:t> instrumentation</a:t>
            </a: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’s</a:t>
            </a:r>
            <a:r>
              <a:rPr lang="en-US" sz="1600" b="1" dirty="0">
                <a:solidFill>
                  <a:schemeClr val="bg2">
                    <a:lumMod val="10000"/>
                  </a:schemeClr>
                </a:solidFill>
              </a:rPr>
              <a:t> outgassing</a:t>
            </a: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 rate</a:t>
            </a:r>
            <a:endParaRPr lang="en-GB" sz="16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014084-3EC4-5106-01A7-6D20290B4AC3}"/>
              </a:ext>
            </a:extLst>
          </p:cNvPr>
          <p:cNvSpPr txBox="1"/>
          <p:nvPr/>
        </p:nvSpPr>
        <p:spPr>
          <a:xfrm>
            <a:off x="5313443" y="5174857"/>
            <a:ext cx="252028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b="1" i="1" u="sng" dirty="0">
                <a:solidFill>
                  <a:srgbClr val="FF0000"/>
                </a:solidFill>
              </a:rPr>
              <a:t>Data taking ongoing</a:t>
            </a:r>
            <a:endParaRPr lang="en-GB" b="1" i="1" u="sng" dirty="0">
              <a:solidFill>
                <a:srgbClr val="FF0000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7D508F5-55F6-778B-EC2A-C9703CF8109A}"/>
              </a:ext>
            </a:extLst>
          </p:cNvPr>
          <p:cNvCxnSpPr>
            <a:cxnSpLocks/>
          </p:cNvCxnSpPr>
          <p:nvPr/>
        </p:nvCxnSpPr>
        <p:spPr>
          <a:xfrm flipH="1">
            <a:off x="9826765" y="3540492"/>
            <a:ext cx="432048" cy="5274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B05F6C66-B4AC-5E4A-4607-FC03CCA517B2}"/>
              </a:ext>
            </a:extLst>
          </p:cNvPr>
          <p:cNvSpPr txBox="1"/>
          <p:nvPr/>
        </p:nvSpPr>
        <p:spPr>
          <a:xfrm>
            <a:off x="8301378" y="3847538"/>
            <a:ext cx="1656184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1600" dirty="0">
                <a:solidFill>
                  <a:schemeClr val="bg2">
                    <a:lumMod val="10000"/>
                  </a:schemeClr>
                </a:solidFill>
              </a:rPr>
              <a:t>Bakeout start </a:t>
            </a:r>
          </a:p>
          <a:p>
            <a:pPr algn="ctr"/>
            <a:r>
              <a:rPr lang="en-GB" sz="1600" dirty="0">
                <a:solidFill>
                  <a:schemeClr val="bg2">
                    <a:lumMod val="10000"/>
                  </a:schemeClr>
                </a:solidFill>
              </a:rPr>
              <a:t>(150°C, 7days)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0B32E6-0274-1E88-5622-AADCB7BEF17A}"/>
              </a:ext>
            </a:extLst>
          </p:cNvPr>
          <p:cNvSpPr txBox="1"/>
          <p:nvPr/>
        </p:nvSpPr>
        <p:spPr>
          <a:xfrm>
            <a:off x="10250671" y="1227745"/>
            <a:ext cx="1703931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1600" dirty="0">
                <a:solidFill>
                  <a:schemeClr val="bg2">
                    <a:lumMod val="10000"/>
                  </a:schemeClr>
                </a:solidFill>
              </a:rPr>
              <a:t>Instrumentation degassing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7CDFECE-5ACE-85BC-E85E-0C06CE113B54}"/>
              </a:ext>
            </a:extLst>
          </p:cNvPr>
          <p:cNvCxnSpPr>
            <a:cxnSpLocks/>
          </p:cNvCxnSpPr>
          <p:nvPr/>
        </p:nvCxnSpPr>
        <p:spPr>
          <a:xfrm flipH="1">
            <a:off x="10506313" y="1765505"/>
            <a:ext cx="352682" cy="497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B16575-3A39-F0EF-F8FA-5FBF4FC5DB7A}"/>
              </a:ext>
            </a:extLst>
          </p:cNvPr>
          <p:cNvCxnSpPr>
            <a:cxnSpLocks/>
            <a:stCxn id="7" idx="1"/>
          </p:cNvCxnSpPr>
          <p:nvPr/>
        </p:nvCxnSpPr>
        <p:spPr>
          <a:xfrm flipH="1">
            <a:off x="10506313" y="2516041"/>
            <a:ext cx="588863" cy="750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C12200F-FF1D-8178-C133-7A7BC0140315}"/>
              </a:ext>
            </a:extLst>
          </p:cNvPr>
          <p:cNvSpPr txBox="1"/>
          <p:nvPr/>
        </p:nvSpPr>
        <p:spPr>
          <a:xfrm>
            <a:off x="11095176" y="2392930"/>
            <a:ext cx="96852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1600" dirty="0">
                <a:solidFill>
                  <a:schemeClr val="bg2">
                    <a:lumMod val="10000"/>
                  </a:schemeClr>
                </a:solidFill>
              </a:rPr>
              <a:t>Cooldown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A8D65DB-80DD-BF7D-58D1-C74A9B1016C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/>
          <a:stretch/>
        </p:blipFill>
        <p:spPr>
          <a:xfrm>
            <a:off x="519369" y="3727453"/>
            <a:ext cx="3175914" cy="171523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19742A2-6F05-6F9E-C20B-66171DD101CE}"/>
              </a:ext>
            </a:extLst>
          </p:cNvPr>
          <p:cNvSpPr txBox="1"/>
          <p:nvPr/>
        </p:nvSpPr>
        <p:spPr>
          <a:xfrm>
            <a:off x="464723" y="5532055"/>
            <a:ext cx="3412611" cy="1615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Pressure distribution between two ET pumping groups.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C656011-0355-DBF7-6084-969BC852AB2C}"/>
              </a:ext>
            </a:extLst>
          </p:cNvPr>
          <p:cNvCxnSpPr/>
          <p:nvPr/>
        </p:nvCxnSpPr>
        <p:spPr>
          <a:xfrm>
            <a:off x="2169091" y="3459378"/>
            <a:ext cx="0" cy="388688"/>
          </a:xfrm>
          <a:prstGeom prst="straightConnector1">
            <a:avLst/>
          </a:prstGeom>
          <a:ln>
            <a:solidFill>
              <a:srgbClr val="01640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D5581832-C9EB-1D7F-130C-04D4B2E7293B}"/>
              </a:ext>
            </a:extLst>
          </p:cNvPr>
          <p:cNvSpPr txBox="1"/>
          <p:nvPr/>
        </p:nvSpPr>
        <p:spPr>
          <a:xfrm>
            <a:off x="2259406" y="3438278"/>
            <a:ext cx="1080119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1400" dirty="0">
                <a:solidFill>
                  <a:srgbClr val="219021"/>
                </a:solidFill>
              </a:rPr>
              <a:t>P pilot sector</a:t>
            </a:r>
            <a:endParaRPr lang="en-GB" sz="1400" dirty="0">
              <a:solidFill>
                <a:srgbClr val="21902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730F899-FC97-C7D2-81E7-22114D148383}"/>
              </a:ext>
            </a:extLst>
          </p:cNvPr>
          <p:cNvSpPr txBox="1"/>
          <p:nvPr/>
        </p:nvSpPr>
        <p:spPr>
          <a:xfrm>
            <a:off x="5799328" y="1971694"/>
            <a:ext cx="4895280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Courtesy of Carlo Scarcia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F09DC83-E2CF-5C0D-E10A-C6E0259EF37D}"/>
              </a:ext>
            </a:extLst>
          </p:cNvPr>
          <p:cNvSpPr txBox="1"/>
          <p:nvPr/>
        </p:nvSpPr>
        <p:spPr>
          <a:xfrm>
            <a:off x="167641" y="1164362"/>
            <a:ext cx="89123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1" dirty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</a:rPr>
              <a:t>Important milestone to validate the proposed technical solutions for ET</a:t>
            </a:r>
            <a:endParaRPr lang="es-ES" sz="2000" i="1" dirty="0">
              <a:ln>
                <a:solidFill>
                  <a:schemeClr val="accent1"/>
                </a:solidFill>
              </a:ln>
              <a:solidFill>
                <a:schemeClr val="accent5"/>
              </a:solidFill>
            </a:endParaRP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70CEBA79-DF6C-8E68-7567-56302CDB9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56" name="Google Shape;74;p2">
            <a:extLst>
              <a:ext uri="{FF2B5EF4-FFF2-40B4-BE49-F238E27FC236}">
                <a16:creationId xmlns:a16="http://schemas.microsoft.com/office/drawing/2014/main" id="{553E80A7-30DF-E08B-3699-BF4825B0A6CE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57" name="Google Shape;80;p2">
            <a:extLst>
              <a:ext uri="{FF2B5EF4-FFF2-40B4-BE49-F238E27FC236}">
                <a16:creationId xmlns:a16="http://schemas.microsoft.com/office/drawing/2014/main" id="{0030ECCE-EBAD-C02D-F313-941AA3F8BD57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8" name="Google Shape;81;p2">
            <a:extLst>
              <a:ext uri="{FF2B5EF4-FFF2-40B4-BE49-F238E27FC236}">
                <a16:creationId xmlns:a16="http://schemas.microsoft.com/office/drawing/2014/main" id="{E5BCBD73-B3FE-42B9-7386-CCE80E7CE593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59" name="Google Shape;84;p2">
            <a:extLst>
              <a:ext uri="{FF2B5EF4-FFF2-40B4-BE49-F238E27FC236}">
                <a16:creationId xmlns:a16="http://schemas.microsoft.com/office/drawing/2014/main" id="{A2BC0ADE-8B86-B3A3-043D-590C93CB1145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Title 2">
            <a:extLst>
              <a:ext uri="{FF2B5EF4-FFF2-40B4-BE49-F238E27FC236}">
                <a16:creationId xmlns:a16="http://schemas.microsoft.com/office/drawing/2014/main" id="{C821BBA2-E77F-180D-BD56-8E03CD5CB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3197" y="446396"/>
            <a:ext cx="5492073" cy="535127"/>
          </a:xfrm>
          <a:ln>
            <a:noFill/>
          </a:ln>
        </p:spPr>
        <p:txBody>
          <a:bodyPr>
            <a:normAutofit/>
          </a:bodyPr>
          <a:lstStyle/>
          <a:p>
            <a:pPr algn="r"/>
            <a:r>
              <a:rPr lang="en-US" sz="2000" b="1" dirty="0">
                <a:solidFill>
                  <a:srgbClr val="00B050"/>
                </a:solidFill>
              </a:rPr>
              <a:t>1</a:t>
            </a:r>
            <a:r>
              <a:rPr lang="en-US" sz="2000" b="1" baseline="30000" dirty="0">
                <a:solidFill>
                  <a:srgbClr val="00B050"/>
                </a:solidFill>
              </a:rPr>
              <a:t>st</a:t>
            </a:r>
            <a:r>
              <a:rPr lang="en-US" sz="2000" b="1" dirty="0">
                <a:solidFill>
                  <a:srgbClr val="00B050"/>
                </a:solidFill>
              </a:rPr>
              <a:t> beamline vacuum commissioning completed </a:t>
            </a:r>
          </a:p>
        </p:txBody>
      </p:sp>
      <p:sp>
        <p:nvSpPr>
          <p:cNvPr id="61" name="Title 60">
            <a:extLst>
              <a:ext uri="{FF2B5EF4-FFF2-40B4-BE49-F238E27FC236}">
                <a16:creationId xmlns:a16="http://schemas.microsoft.com/office/drawing/2014/main" id="{FC411E2F-679D-16E4-4B48-2FC56E190D1F}"/>
              </a:ext>
            </a:extLst>
          </p:cNvPr>
          <p:cNvSpPr txBox="1">
            <a:spLocks/>
          </p:cNvSpPr>
          <p:nvPr/>
        </p:nvSpPr>
        <p:spPr>
          <a:xfrm>
            <a:off x="167641" y="-270940"/>
            <a:ext cx="12021311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200" dirty="0"/>
              <a:t>Pilot Sector: Work </a:t>
            </a:r>
            <a:r>
              <a:rPr lang="en-US" sz="3200" dirty="0">
                <a:sym typeface="Wingdings" panose="05000000000000000000" pitchFamily="2" charset="2"/>
              </a:rPr>
              <a:t>Progress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498178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1">
            <a:extLst>
              <a:ext uri="{FF2B5EF4-FFF2-40B4-BE49-F238E27FC236}">
                <a16:creationId xmlns:a16="http://schemas.microsoft.com/office/drawing/2014/main" id="{E74744CF-6D0A-80DA-3A77-4E6D057BE2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8403819"/>
              </p:ext>
            </p:extLst>
          </p:nvPr>
        </p:nvGraphicFramePr>
        <p:xfrm>
          <a:off x="582168" y="1514729"/>
          <a:ext cx="5187696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E1D86877-67FE-6C49-B07B-121CE6C9B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365125"/>
            <a:ext cx="10869168" cy="1225931"/>
          </a:xfrm>
        </p:spPr>
        <p:txBody>
          <a:bodyPr/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Arial"/>
              </a:rPr>
              <a:t>Outlook &amp; Next Steps</a:t>
            </a:r>
            <a:endParaRPr lang="es-ES" sz="3200" b="1" kern="1200" dirty="0">
              <a:solidFill>
                <a:schemeClr val="tx1"/>
              </a:solidFill>
              <a:latin typeface="+mj-lt"/>
              <a:ea typeface="+mj-ea"/>
              <a:cs typeface="+mj-cs"/>
              <a:sym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5E2D49-1821-4559-B294-E14461C9E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5" name="Google Shape;74;p2">
            <a:extLst>
              <a:ext uri="{FF2B5EF4-FFF2-40B4-BE49-F238E27FC236}">
                <a16:creationId xmlns:a16="http://schemas.microsoft.com/office/drawing/2014/main" id="{3C404C83-7373-FD8F-063C-FBF54A8961A5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6" name="Google Shape;80;p2">
            <a:extLst>
              <a:ext uri="{FF2B5EF4-FFF2-40B4-BE49-F238E27FC236}">
                <a16:creationId xmlns:a16="http://schemas.microsoft.com/office/drawing/2014/main" id="{BF790C32-A1F0-E2AE-7051-2E47852F50A9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" name="Google Shape;81;p2">
            <a:extLst>
              <a:ext uri="{FF2B5EF4-FFF2-40B4-BE49-F238E27FC236}">
                <a16:creationId xmlns:a16="http://schemas.microsoft.com/office/drawing/2014/main" id="{C18BADF3-148D-387A-FA25-F6A174CA82DC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8" name="Google Shape;84;p2">
            <a:extLst>
              <a:ext uri="{FF2B5EF4-FFF2-40B4-BE49-F238E27FC236}">
                <a16:creationId xmlns:a16="http://schemas.microsoft.com/office/drawing/2014/main" id="{83612A60-58A0-8B13-409E-BBF5687D64BF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146" name="3CF57BA1-2207-4F08-AFE7-CB6CDAAB0227" descr="IMG_3436.jpg">
            <a:extLst>
              <a:ext uri="{FF2B5EF4-FFF2-40B4-BE49-F238E27FC236}">
                <a16:creationId xmlns:a16="http://schemas.microsoft.com/office/drawing/2014/main" id="{5CA919EC-B1D1-112C-F4B0-BD08679D05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227" t="6033" r="5326"/>
          <a:stretch>
            <a:fillRect/>
          </a:stretch>
        </p:blipFill>
        <p:spPr bwMode="auto">
          <a:xfrm>
            <a:off x="5919216" y="1065387"/>
            <a:ext cx="6065519" cy="4943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1E271EE-8C93-6968-0FC5-CC1ABA9D82CB}"/>
              </a:ext>
            </a:extLst>
          </p:cNvPr>
          <p:cNvSpPr/>
          <p:nvPr/>
        </p:nvSpPr>
        <p:spPr>
          <a:xfrm>
            <a:off x="5919216" y="5652718"/>
            <a:ext cx="6065519" cy="262632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en-US" sz="1200" i="1" baseline="30000" dirty="0">
                <a:solidFill>
                  <a:schemeClr val="bg2">
                    <a:lumMod val="10000"/>
                  </a:schemeClr>
                </a:solidFill>
              </a:rPr>
              <a:t>nd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 ET-PS beamline under manufacturing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sym typeface="Wingdings" panose="05000000000000000000" pitchFamily="2" charset="2"/>
              </a:rPr>
              <a:t> Visit to company facilities in April 2026</a:t>
            </a:r>
            <a:endParaRPr lang="en-US" sz="1200" i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0181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023491-45B4-04DB-E866-5D2646738A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0FB0D53F-CF79-7213-B338-C67F7E234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205953"/>
            <a:ext cx="11376025" cy="512746"/>
          </a:xfrm>
        </p:spPr>
        <p:txBody>
          <a:bodyPr>
            <a:normAutofit fontScale="90000"/>
          </a:bodyPr>
          <a:lstStyle/>
          <a:p>
            <a:r>
              <a:rPr lang="en-GB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ET beam tube vacuum system TDR(s)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3942B7-7958-D879-A647-D103A1AC8747}"/>
              </a:ext>
            </a:extLst>
          </p:cNvPr>
          <p:cNvSpPr txBox="1"/>
          <p:nvPr/>
        </p:nvSpPr>
        <p:spPr>
          <a:xfrm>
            <a:off x="508305" y="4535078"/>
            <a:ext cx="276553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lang="en-GB" b="1" dirty="0">
                <a:solidFill>
                  <a:schemeClr val="bg2">
                    <a:lumMod val="10000"/>
                  </a:schemeClr>
                </a:solidFill>
              </a:rPr>
              <a:t>Q1 2025</a:t>
            </a:r>
          </a:p>
          <a:p>
            <a:pPr algn="ctr"/>
            <a:r>
              <a:rPr lang="en-GB" b="1" noProof="0" dirty="0">
                <a:solidFill>
                  <a:schemeClr val="bg2">
                    <a:lumMod val="10000"/>
                  </a:schemeClr>
                </a:solidFill>
                <a:hlinkClick r:id="rId3"/>
              </a:rPr>
              <a:t>Pre-TDR</a:t>
            </a:r>
            <a:endParaRPr lang="en-GB" b="1" noProof="0" dirty="0">
              <a:solidFill>
                <a:schemeClr val="bg2">
                  <a:lumMod val="10000"/>
                </a:schemeClr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710CF25-F143-62B7-6FA2-47670D7EDD00}"/>
              </a:ext>
            </a:extLst>
          </p:cNvPr>
          <p:cNvGrpSpPr/>
          <p:nvPr/>
        </p:nvGrpSpPr>
        <p:grpSpPr>
          <a:xfrm>
            <a:off x="407989" y="3826790"/>
            <a:ext cx="11376024" cy="924146"/>
            <a:chOff x="386265" y="4149415"/>
            <a:chExt cx="11425450" cy="924146"/>
          </a:xfrm>
          <a:solidFill>
            <a:schemeClr val="bg2">
              <a:lumMod val="90000"/>
            </a:schemeClr>
          </a:solidFill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647FD445-B0A0-C483-DC0F-3A84A5CB9F5F}"/>
                </a:ext>
              </a:extLst>
            </p:cNvPr>
            <p:cNvSpPr/>
            <p:nvPr/>
          </p:nvSpPr>
          <p:spPr>
            <a:xfrm>
              <a:off x="386265" y="4431205"/>
              <a:ext cx="11348838" cy="369332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6C7B261D-1B8D-1AAE-6FA4-6EECC1328238}"/>
                </a:ext>
              </a:extLst>
            </p:cNvPr>
            <p:cNvSpPr/>
            <p:nvPr/>
          </p:nvSpPr>
          <p:spPr>
            <a:xfrm rot="1759475">
              <a:off x="10306779" y="4149415"/>
              <a:ext cx="1504936" cy="369332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9FD880F8-8F51-3793-7371-8A03F6E34B56}"/>
                </a:ext>
              </a:extLst>
            </p:cNvPr>
            <p:cNvSpPr/>
            <p:nvPr/>
          </p:nvSpPr>
          <p:spPr>
            <a:xfrm rot="19840525" flipV="1">
              <a:off x="10307679" y="4704229"/>
              <a:ext cx="1490849" cy="369332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E1F95D3-97DB-6A66-1317-7FCB1E0D6A30}"/>
              </a:ext>
            </a:extLst>
          </p:cNvPr>
          <p:cNvGrpSpPr/>
          <p:nvPr/>
        </p:nvGrpSpPr>
        <p:grpSpPr>
          <a:xfrm>
            <a:off x="813340" y="850392"/>
            <a:ext cx="2211961" cy="3612551"/>
            <a:chOff x="756839" y="971684"/>
            <a:chExt cx="2268462" cy="3704827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27119733-0ECA-F863-9577-2F12BA3BE3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56839" y="971684"/>
              <a:ext cx="2268462" cy="3138839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57FA320-3AAA-0740-C80E-50246A59AD75}"/>
                </a:ext>
              </a:extLst>
            </p:cNvPr>
            <p:cNvSpPr/>
            <p:nvPr/>
          </p:nvSpPr>
          <p:spPr>
            <a:xfrm>
              <a:off x="1706220" y="4306814"/>
              <a:ext cx="369697" cy="369697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5C93A4CA-6537-A85E-5570-B7CE0B46CA76}"/>
              </a:ext>
            </a:extLst>
          </p:cNvPr>
          <p:cNvSpPr txBox="1"/>
          <p:nvPr/>
        </p:nvSpPr>
        <p:spPr>
          <a:xfrm>
            <a:off x="3853154" y="4535077"/>
            <a:ext cx="276553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lang="en-GB" b="1" dirty="0">
                <a:solidFill>
                  <a:schemeClr val="bg2">
                    <a:lumMod val="10000"/>
                  </a:schemeClr>
                </a:solidFill>
              </a:rPr>
              <a:t>Q2 2026</a:t>
            </a:r>
          </a:p>
          <a:p>
            <a:pPr algn="ctr"/>
            <a:r>
              <a:rPr lang="en-GB" b="1" noProof="0" dirty="0">
                <a:solidFill>
                  <a:schemeClr val="bg2">
                    <a:lumMod val="10000"/>
                  </a:schemeClr>
                </a:solidFill>
              </a:rPr>
              <a:t>Extended TDR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9429244-D2BC-5D31-88BE-C727E5EECA3C}"/>
              </a:ext>
            </a:extLst>
          </p:cNvPr>
          <p:cNvGrpSpPr/>
          <p:nvPr/>
        </p:nvGrpSpPr>
        <p:grpSpPr>
          <a:xfrm>
            <a:off x="4263014" y="849973"/>
            <a:ext cx="2225888" cy="3610418"/>
            <a:chOff x="4112400" y="971319"/>
            <a:chExt cx="2282745" cy="370264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0E52D60D-947D-13A0-8984-4E23EE919C12}"/>
                </a:ext>
              </a:extLst>
            </p:cNvPr>
            <p:cNvSpPr/>
            <p:nvPr/>
          </p:nvSpPr>
          <p:spPr>
            <a:xfrm>
              <a:off x="5072494" y="4304262"/>
              <a:ext cx="369697" cy="369697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74E2CE-26FC-0352-8BD0-DEA5E19F55A6}"/>
                </a:ext>
              </a:extLst>
            </p:cNvPr>
            <p:cNvGrpSpPr/>
            <p:nvPr/>
          </p:nvGrpSpPr>
          <p:grpSpPr>
            <a:xfrm>
              <a:off x="4112400" y="971319"/>
              <a:ext cx="2282745" cy="3146544"/>
              <a:chOff x="4112400" y="971319"/>
              <a:chExt cx="2282745" cy="3146544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62718216-DE44-622E-B956-682168DF9D05}"/>
                  </a:ext>
                </a:extLst>
              </p:cNvPr>
              <p:cNvGrpSpPr/>
              <p:nvPr/>
            </p:nvGrpSpPr>
            <p:grpSpPr>
              <a:xfrm>
                <a:off x="4112400" y="971319"/>
                <a:ext cx="2268462" cy="3146544"/>
                <a:chOff x="4112400" y="971319"/>
                <a:chExt cx="2268462" cy="3146544"/>
              </a:xfrm>
            </p:grpSpPr>
            <p:sp>
              <p:nvSpPr>
                <p:cNvPr id="26" name="Rectangle 25">
                  <a:extLst>
                    <a:ext uri="{FF2B5EF4-FFF2-40B4-BE49-F238E27FC236}">
                      <a16:creationId xmlns:a16="http://schemas.microsoft.com/office/drawing/2014/main" id="{F3824BED-B3A9-90AF-5804-E72820CD8285}"/>
                    </a:ext>
                  </a:extLst>
                </p:cNvPr>
                <p:cNvSpPr/>
                <p:nvPr/>
              </p:nvSpPr>
              <p:spPr>
                <a:xfrm>
                  <a:off x="4112400" y="971319"/>
                  <a:ext cx="2268462" cy="3146544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>
                  <a:outerShdw blurRad="107950" dist="12700" dir="5400000" algn="ctr">
                    <a:srgbClr val="000000"/>
                  </a:outerShdw>
                </a:effectLst>
                <a:scene3d>
                  <a:camera prst="orthographicFront">
                    <a:rot lat="0" lon="0" rev="0"/>
                  </a:camera>
                  <a:lightRig rig="soft" dir="t">
                    <a:rot lat="0" lon="0" rev="0"/>
                  </a:lightRig>
                </a:scene3d>
                <a:sp3d contourW="44450" prstMaterial="matte">
                  <a:bevelT w="63500" h="6350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27" name="Graphic 26">
                  <a:extLst>
                    <a:ext uri="{FF2B5EF4-FFF2-40B4-BE49-F238E27FC236}">
                      <a16:creationId xmlns:a16="http://schemas.microsoft.com/office/drawing/2014/main" id="{EDBAEC3E-C94B-F159-E0F2-587825421AB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rcRect l="9841" r="54923"/>
                <a:stretch/>
              </p:blipFill>
              <p:spPr>
                <a:xfrm>
                  <a:off x="4112400" y="978660"/>
                  <a:ext cx="1878898" cy="3131498"/>
                </a:xfrm>
                <a:prstGeom prst="rect">
                  <a:avLst/>
                </a:prstGeom>
              </p:spPr>
            </p:pic>
          </p:grpSp>
          <p:pic>
            <p:nvPicPr>
              <p:cNvPr id="21" name="Graphic 20">
                <a:extLst>
                  <a:ext uri="{FF2B5EF4-FFF2-40B4-BE49-F238E27FC236}">
                    <a16:creationId xmlns:a16="http://schemas.microsoft.com/office/drawing/2014/main" id="{2C001FC9-1B23-8801-DD15-2E9160439AC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 b="13753"/>
              <a:stretch/>
            </p:blipFill>
            <p:spPr>
              <a:xfrm>
                <a:off x="5706132" y="3565981"/>
                <a:ext cx="570331" cy="502959"/>
              </a:xfrm>
              <a:prstGeom prst="rect">
                <a:avLst/>
              </a:prstGeom>
            </p:spPr>
          </p:pic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FD656E0-EDBE-5E85-19E2-12491B670073}"/>
                  </a:ext>
                </a:extLst>
              </p:cNvPr>
              <p:cNvSpPr txBox="1"/>
              <p:nvPr/>
            </p:nvSpPr>
            <p:spPr>
              <a:xfrm>
                <a:off x="5027540" y="2121240"/>
                <a:ext cx="1367605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200" b="1" noProof="0" dirty="0">
                    <a:solidFill>
                      <a:schemeClr val="bg1"/>
                    </a:solidFill>
                  </a:rPr>
                  <a:t>ET beam tube</a:t>
                </a:r>
              </a:p>
              <a:p>
                <a:pPr algn="ctr"/>
                <a:r>
                  <a:rPr lang="en-GB" sz="1200" b="1" dirty="0">
                    <a:solidFill>
                      <a:schemeClr val="bg1"/>
                    </a:solidFill>
                  </a:rPr>
                  <a:t>vacuum system </a:t>
                </a:r>
                <a:endParaRPr lang="en-GB" sz="1200" b="1" noProof="0" dirty="0">
                  <a:solidFill>
                    <a:schemeClr val="bg1"/>
                  </a:solidFill>
                </a:endParaRPr>
              </a:p>
              <a:p>
                <a:pPr algn="ctr"/>
                <a:r>
                  <a:rPr lang="en-GB" sz="1200" b="1" noProof="0" dirty="0">
                    <a:solidFill>
                      <a:schemeClr val="bg1"/>
                    </a:solidFill>
                  </a:rPr>
                  <a:t>Extended TDR</a:t>
                </a:r>
              </a:p>
            </p:txBody>
          </p:sp>
        </p:grp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0B22040-1F94-54CA-B853-0D90D1ABECA4}"/>
              </a:ext>
            </a:extLst>
          </p:cNvPr>
          <p:cNvGrpSpPr/>
          <p:nvPr/>
        </p:nvGrpSpPr>
        <p:grpSpPr>
          <a:xfrm>
            <a:off x="7726612" y="850157"/>
            <a:ext cx="2225889" cy="3617635"/>
            <a:chOff x="7460820" y="971319"/>
            <a:chExt cx="2282745" cy="3710041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0A3CE11E-8455-02F2-9694-506EF46D9534}"/>
                </a:ext>
              </a:extLst>
            </p:cNvPr>
            <p:cNvSpPr/>
            <p:nvPr/>
          </p:nvSpPr>
          <p:spPr>
            <a:xfrm>
              <a:off x="8417344" y="4311663"/>
              <a:ext cx="369697" cy="369697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5C949AD6-053F-E6BA-00C4-DC3959706505}"/>
                </a:ext>
              </a:extLst>
            </p:cNvPr>
            <p:cNvGrpSpPr/>
            <p:nvPr/>
          </p:nvGrpSpPr>
          <p:grpSpPr>
            <a:xfrm>
              <a:off x="7460820" y="971319"/>
              <a:ext cx="2282745" cy="3146544"/>
              <a:chOff x="4112400" y="971319"/>
              <a:chExt cx="2282745" cy="3146544"/>
            </a:xfrm>
          </p:grpSpPr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1D7896ED-D417-7DF8-E5D2-FEABB67FD7EA}"/>
                  </a:ext>
                </a:extLst>
              </p:cNvPr>
              <p:cNvGrpSpPr/>
              <p:nvPr/>
            </p:nvGrpSpPr>
            <p:grpSpPr>
              <a:xfrm>
                <a:off x="4112400" y="971319"/>
                <a:ext cx="2268462" cy="3146544"/>
                <a:chOff x="4112400" y="971319"/>
                <a:chExt cx="2268462" cy="3146544"/>
              </a:xfrm>
            </p:grpSpPr>
            <p:sp>
              <p:nvSpPr>
                <p:cNvPr id="34" name="Rectangle 33">
                  <a:extLst>
                    <a:ext uri="{FF2B5EF4-FFF2-40B4-BE49-F238E27FC236}">
                      <a16:creationId xmlns:a16="http://schemas.microsoft.com/office/drawing/2014/main" id="{CA001F66-41AD-08A3-EC01-588482D33D60}"/>
                    </a:ext>
                  </a:extLst>
                </p:cNvPr>
                <p:cNvSpPr/>
                <p:nvPr/>
              </p:nvSpPr>
              <p:spPr>
                <a:xfrm>
                  <a:off x="4112400" y="971319"/>
                  <a:ext cx="2268462" cy="3146544"/>
                </a:xfrm>
                <a:prstGeom prst="rect">
                  <a:avLst/>
                </a:prstGeom>
                <a:solidFill>
                  <a:srgbClr val="0000CC"/>
                </a:solidFill>
                <a:ln>
                  <a:noFill/>
                </a:ln>
                <a:effectLst>
                  <a:outerShdw blurRad="107950" dist="12700" dir="5400000" algn="ctr">
                    <a:srgbClr val="000000"/>
                  </a:outerShdw>
                </a:effectLst>
                <a:scene3d>
                  <a:camera prst="orthographicFront">
                    <a:rot lat="0" lon="0" rev="0"/>
                  </a:camera>
                  <a:lightRig rig="soft" dir="t">
                    <a:rot lat="0" lon="0" rev="0"/>
                  </a:lightRig>
                </a:scene3d>
                <a:sp3d contourW="44450" prstMaterial="matte">
                  <a:bevelT w="63500" h="6350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pic>
              <p:nvPicPr>
                <p:cNvPr id="35" name="Graphic 34">
                  <a:extLst>
                    <a:ext uri="{FF2B5EF4-FFF2-40B4-BE49-F238E27FC236}">
                      <a16:creationId xmlns:a16="http://schemas.microsoft.com/office/drawing/2014/main" id="{551415B8-D39C-DDEF-AE2C-2E9F8889A54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rcRect l="9841" r="54923"/>
                <a:stretch/>
              </p:blipFill>
              <p:spPr>
                <a:xfrm>
                  <a:off x="4112400" y="978660"/>
                  <a:ext cx="1878898" cy="3131498"/>
                </a:xfrm>
                <a:prstGeom prst="rect">
                  <a:avLst/>
                </a:prstGeom>
              </p:spPr>
            </p:pic>
          </p:grpSp>
          <p:pic>
            <p:nvPicPr>
              <p:cNvPr id="32" name="Graphic 31">
                <a:extLst>
                  <a:ext uri="{FF2B5EF4-FFF2-40B4-BE49-F238E27FC236}">
                    <a16:creationId xmlns:a16="http://schemas.microsoft.com/office/drawing/2014/main" id="{559D92E6-5C38-28C4-BFBD-5FD66AB9DB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 b="13753"/>
              <a:stretch/>
            </p:blipFill>
            <p:spPr>
              <a:xfrm>
                <a:off x="5706132" y="3565981"/>
                <a:ext cx="570331" cy="502959"/>
              </a:xfrm>
              <a:prstGeom prst="rect">
                <a:avLst/>
              </a:prstGeom>
            </p:spPr>
          </p:pic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8D32C291-E61F-A5BB-31F4-7B8CF2BB97FB}"/>
                  </a:ext>
                </a:extLst>
              </p:cNvPr>
              <p:cNvSpPr txBox="1"/>
              <p:nvPr/>
            </p:nvSpPr>
            <p:spPr>
              <a:xfrm>
                <a:off x="5027540" y="2121240"/>
                <a:ext cx="1367605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200" b="1" noProof="0" dirty="0">
                    <a:solidFill>
                      <a:schemeClr val="bg1"/>
                    </a:solidFill>
                  </a:rPr>
                  <a:t>ET beam tube</a:t>
                </a:r>
              </a:p>
              <a:p>
                <a:pPr algn="ctr"/>
                <a:r>
                  <a:rPr lang="en-GB" sz="1200" b="1" dirty="0">
                    <a:solidFill>
                      <a:schemeClr val="bg1"/>
                    </a:solidFill>
                  </a:rPr>
                  <a:t>vacuum system </a:t>
                </a:r>
                <a:endParaRPr lang="en-GB" sz="1200" b="1" noProof="0" dirty="0">
                  <a:solidFill>
                    <a:schemeClr val="bg1"/>
                  </a:solidFill>
                </a:endParaRPr>
              </a:p>
              <a:p>
                <a:pPr algn="ctr"/>
                <a:r>
                  <a:rPr lang="en-GB" sz="1200" b="1" noProof="0" dirty="0">
                    <a:solidFill>
                      <a:schemeClr val="bg1"/>
                    </a:solidFill>
                  </a:rPr>
                  <a:t>Final TDR</a:t>
                </a:r>
              </a:p>
            </p:txBody>
          </p:sp>
        </p:grp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E6ADDADA-ECBF-2FDA-D95F-78EEC2E3A69B}"/>
              </a:ext>
            </a:extLst>
          </p:cNvPr>
          <p:cNvSpPr txBox="1"/>
          <p:nvPr/>
        </p:nvSpPr>
        <p:spPr>
          <a:xfrm>
            <a:off x="7421221" y="4535077"/>
            <a:ext cx="276553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lang="en-GB" b="1" dirty="0">
                <a:solidFill>
                  <a:schemeClr val="bg2">
                    <a:lumMod val="10000"/>
                  </a:schemeClr>
                </a:solidFill>
              </a:rPr>
              <a:t>Q4 2027</a:t>
            </a:r>
          </a:p>
          <a:p>
            <a:pPr algn="ctr"/>
            <a:r>
              <a:rPr lang="en-GB" b="1" noProof="0" dirty="0">
                <a:solidFill>
                  <a:schemeClr val="bg2">
                    <a:lumMod val="10000"/>
                  </a:schemeClr>
                </a:solidFill>
              </a:rPr>
              <a:t>Final TDR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A985EF3-69F0-6514-B252-D17840004FE8}"/>
              </a:ext>
            </a:extLst>
          </p:cNvPr>
          <p:cNvSpPr txBox="1"/>
          <p:nvPr/>
        </p:nvSpPr>
        <p:spPr>
          <a:xfrm>
            <a:off x="582778" y="5181408"/>
            <a:ext cx="26165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Description of the system, materials, assembly, commissioning and risks identification</a:t>
            </a:r>
            <a:endParaRPr lang="en-GB" sz="1400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AD7ECCD-4D2A-1076-B06F-F700C554C8A6}"/>
              </a:ext>
            </a:extLst>
          </p:cNvPr>
          <p:cNvSpPr txBox="1"/>
          <p:nvPr/>
        </p:nvSpPr>
        <p:spPr>
          <a:xfrm>
            <a:off x="3216284" y="5181408"/>
            <a:ext cx="389993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Detailed chapters, in-depth reports.</a:t>
            </a:r>
          </a:p>
          <a:p>
            <a:pPr algn="ctr"/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Logistics and </a:t>
            </a:r>
            <a:r>
              <a:rPr lang="en-US" sz="1400" u="sng" dirty="0">
                <a:solidFill>
                  <a:schemeClr val="accent6">
                    <a:lumMod val="50000"/>
                  </a:schemeClr>
                </a:solidFill>
              </a:rPr>
              <a:t>sustainability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 further investigated. </a:t>
            </a:r>
          </a:p>
          <a:p>
            <a:pPr algn="ctr"/>
            <a:r>
              <a:rPr lang="en-US" sz="1400" b="1" dirty="0">
                <a:solidFill>
                  <a:schemeClr val="accent6">
                    <a:lumMod val="50000"/>
                  </a:schemeClr>
                </a:solidFill>
              </a:rPr>
              <a:t>Preliminary cost estimation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. </a:t>
            </a:r>
          </a:p>
          <a:p>
            <a:pPr algn="ctr"/>
            <a:r>
              <a:rPr lang="en-US" sz="1400" b="1" dirty="0">
                <a:solidFill>
                  <a:schemeClr val="accent6">
                    <a:lumMod val="50000"/>
                  </a:schemeClr>
                </a:solidFill>
              </a:rPr>
              <a:t>Integration with civil engineering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en-GB" sz="14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718E573-5A86-9FA3-1D91-8CF6D58B1EE7}"/>
              </a:ext>
            </a:extLst>
          </p:cNvPr>
          <p:cNvSpPr txBox="1"/>
          <p:nvPr/>
        </p:nvSpPr>
        <p:spPr bwMode="auto">
          <a:xfrm>
            <a:off x="7142880" y="5181408"/>
            <a:ext cx="33364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Final version with optimal solutions. </a:t>
            </a:r>
          </a:p>
          <a:p>
            <a:pPr algn="ctr"/>
            <a:r>
              <a:rPr lang="en-US" sz="1400" b="1" dirty="0">
                <a:solidFill>
                  <a:schemeClr val="accent6">
                    <a:lumMod val="50000"/>
                  </a:schemeClr>
                </a:solidFill>
              </a:rPr>
              <a:t>Full integration with civil engineering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considering all the other services (HVAC, fire safety, …). </a:t>
            </a:r>
            <a:endParaRPr lang="en-GB" sz="1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CEF4461-DF89-AC80-4445-FEC61C4F4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3" name="Google Shape;74;p2">
            <a:extLst>
              <a:ext uri="{FF2B5EF4-FFF2-40B4-BE49-F238E27FC236}">
                <a16:creationId xmlns:a16="http://schemas.microsoft.com/office/drawing/2014/main" id="{33250F6A-3B0B-AFE4-68B7-0E931BA16B01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4" name="Google Shape;80;p2">
            <a:extLst>
              <a:ext uri="{FF2B5EF4-FFF2-40B4-BE49-F238E27FC236}">
                <a16:creationId xmlns:a16="http://schemas.microsoft.com/office/drawing/2014/main" id="{3DE59FF8-92C5-33AE-B61A-51C691FAFB8F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" name="Google Shape;81;p2">
            <a:extLst>
              <a:ext uri="{FF2B5EF4-FFF2-40B4-BE49-F238E27FC236}">
                <a16:creationId xmlns:a16="http://schemas.microsoft.com/office/drawing/2014/main" id="{8E683A11-0337-9B21-6077-E6FEB3D11D63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6" name="Google Shape;84;p2">
            <a:extLst>
              <a:ext uri="{FF2B5EF4-FFF2-40B4-BE49-F238E27FC236}">
                <a16:creationId xmlns:a16="http://schemas.microsoft.com/office/drawing/2014/main" id="{9251EC20-1362-5BB4-B4E0-432B50FB08BA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581014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1E15C0-227D-B311-F2E5-6E3E9A5892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ew_video">
            <a:hlinkClick r:id="" action="ppaction://media"/>
            <a:extLst>
              <a:ext uri="{FF2B5EF4-FFF2-40B4-BE49-F238E27FC236}">
                <a16:creationId xmlns:a16="http://schemas.microsoft.com/office/drawing/2014/main" id="{1C6AA9F8-560D-6928-4301-BC043597EB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7994" t="29210" r="18130"/>
          <a:stretch>
            <a:fillRect/>
          </a:stretch>
        </p:blipFill>
        <p:spPr>
          <a:xfrm>
            <a:off x="-17221" y="0"/>
            <a:ext cx="12192000" cy="76002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860F9B-23C9-B9C3-9632-F39883780876}"/>
              </a:ext>
            </a:extLst>
          </p:cNvPr>
          <p:cNvSpPr txBox="1"/>
          <p:nvPr/>
        </p:nvSpPr>
        <p:spPr>
          <a:xfrm>
            <a:off x="685800" y="-1308100"/>
            <a:ext cx="266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E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F7C7015-336C-FAAD-1940-1F6DCDC29788}"/>
              </a:ext>
            </a:extLst>
          </p:cNvPr>
          <p:cNvSpPr/>
          <p:nvPr/>
        </p:nvSpPr>
        <p:spPr>
          <a:xfrm>
            <a:off x="-34442" y="18063"/>
            <a:ext cx="12226442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Black" panose="020F0502020204030204" pitchFamily="34" charset="0"/>
              </a:rPr>
              <a:t>Thanks to the CERN team </a:t>
            </a:r>
          </a:p>
          <a:p>
            <a:pPr algn="ctr"/>
            <a:r>
              <a:rPr lang="en-US" sz="6000" b="1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Black" panose="020F0502020204030204" pitchFamily="34" charset="0"/>
              </a:rPr>
              <a:t>and thank you for your attention!</a:t>
            </a:r>
            <a:endParaRPr lang="en-US" sz="6000" b="1" cap="none" spc="0" dirty="0">
              <a:ln w="0"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ptos Black" panose="020F050202020403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F74CA2-2FB7-0177-9F68-45DD4DA29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87127C9-212D-4D57-2006-D78A2E467EAA}"/>
              </a:ext>
            </a:extLst>
          </p:cNvPr>
          <p:cNvSpPr/>
          <p:nvPr/>
        </p:nvSpPr>
        <p:spPr>
          <a:xfrm>
            <a:off x="3352801" y="6385400"/>
            <a:ext cx="5888182" cy="24830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en-US" sz="1200" i="1" baseline="30000" dirty="0">
                <a:solidFill>
                  <a:schemeClr val="bg2">
                    <a:lumMod val="10000"/>
                  </a:schemeClr>
                </a:solidFill>
              </a:rPr>
              <a:t>st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 ET-PS beamline installation in TT4 at CERN</a:t>
            </a:r>
          </a:p>
        </p:txBody>
      </p:sp>
    </p:spTree>
    <p:extLst>
      <p:ext uri="{BB962C8B-B14F-4D97-AF65-F5344CB8AC3E}">
        <p14:creationId xmlns:p14="http://schemas.microsoft.com/office/powerpoint/2010/main" val="48173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55AB9A-A2CD-CD69-B40F-2FE7BAB4ADD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26</a:t>
            </a:fld>
            <a:endParaRPr lang="en-US"/>
          </a:p>
        </p:txBody>
      </p:sp>
      <p:pic>
        <p:nvPicPr>
          <p:cNvPr id="6" name="Picture 2" descr="28 Questions to Ask Your Boss in Your One-on-Ones">
            <a:extLst>
              <a:ext uri="{FF2B5EF4-FFF2-40B4-BE49-F238E27FC236}">
                <a16:creationId xmlns:a16="http://schemas.microsoft.com/office/drawing/2014/main" id="{1123D753-ACBE-5DCD-CFFB-1778605085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6" t="9630" r="246" b="8947"/>
          <a:stretch/>
        </p:blipFill>
        <p:spPr bwMode="auto">
          <a:xfrm>
            <a:off x="407989" y="990600"/>
            <a:ext cx="11376024" cy="521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" name="Slide Number Placeholder 1">
            <a:extLst>
              <a:ext uri="{FF2B5EF4-FFF2-40B4-BE49-F238E27FC236}">
                <a16:creationId xmlns:a16="http://schemas.microsoft.com/office/drawing/2014/main" id="{413C196D-1AAF-4D96-53F9-26308DFF88EF}"/>
              </a:ext>
            </a:extLst>
          </p:cNvPr>
          <p:cNvSpPr txBox="1">
            <a:spLocks/>
          </p:cNvSpPr>
          <p:nvPr/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36B5EA5A-BC32-A742-B11B-8E7414D5B535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8" name="Google Shape;74;p2">
            <a:extLst>
              <a:ext uri="{FF2B5EF4-FFF2-40B4-BE49-F238E27FC236}">
                <a16:creationId xmlns:a16="http://schemas.microsoft.com/office/drawing/2014/main" id="{223A825F-B577-B95D-3D06-9B6ABAEB41BC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9" name="Google Shape;80;p2">
            <a:extLst>
              <a:ext uri="{FF2B5EF4-FFF2-40B4-BE49-F238E27FC236}">
                <a16:creationId xmlns:a16="http://schemas.microsoft.com/office/drawing/2014/main" id="{1A80E41E-7E36-5268-8E61-070555E94E9D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0" name="Google Shape;81;p2">
            <a:extLst>
              <a:ext uri="{FF2B5EF4-FFF2-40B4-BE49-F238E27FC236}">
                <a16:creationId xmlns:a16="http://schemas.microsoft.com/office/drawing/2014/main" id="{1D2ADA1F-CAAE-7C01-6D9C-95BC5F5379FA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1" name="Google Shape;84;p2">
            <a:extLst>
              <a:ext uri="{FF2B5EF4-FFF2-40B4-BE49-F238E27FC236}">
                <a16:creationId xmlns:a16="http://schemas.microsoft.com/office/drawing/2014/main" id="{8B88A641-96BD-1A95-4550-3C10F64205C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550503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large metal cylinder in a yellow frame&#10;&#10;AI-generated content may be incorrect.">
            <a:extLst>
              <a:ext uri="{FF2B5EF4-FFF2-40B4-BE49-F238E27FC236}">
                <a16:creationId xmlns:a16="http://schemas.microsoft.com/office/drawing/2014/main" id="{38601463-B3F1-98CF-17DF-430FF18052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888" b="5126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44D104-5D93-C760-D14D-1D4640E48F4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0746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>
          <a:extLst>
            <a:ext uri="{FF2B5EF4-FFF2-40B4-BE49-F238E27FC236}">
              <a16:creationId xmlns:a16="http://schemas.microsoft.com/office/drawing/2014/main" id="{CB86E4D7-1744-8D99-87E8-3E63165B04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2">
            <a:extLst>
              <a:ext uri="{FF2B5EF4-FFF2-40B4-BE49-F238E27FC236}">
                <a16:creationId xmlns:a16="http://schemas.microsoft.com/office/drawing/2014/main" id="{BB58B7F7-DAAC-3248-1C4B-AC964A474CC3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11692944" y="6291769"/>
            <a:ext cx="1944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fld id="{00000000-1234-1234-1234-123412341234}" type="slidenum">
              <a:rPr lang="en-US" sz="1400"/>
              <a:t>28</a:t>
            </a:fld>
            <a:endParaRPr/>
          </a:p>
        </p:txBody>
      </p:sp>
      <p:cxnSp>
        <p:nvCxnSpPr>
          <p:cNvPr id="80" name="Google Shape;80;p2">
            <a:extLst>
              <a:ext uri="{FF2B5EF4-FFF2-40B4-BE49-F238E27FC236}">
                <a16:creationId xmlns:a16="http://schemas.microsoft.com/office/drawing/2014/main" id="{844C2989-528F-1345-0958-B6C416C7CFB4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81" name="Google Shape;81;p2">
            <a:extLst>
              <a:ext uri="{FF2B5EF4-FFF2-40B4-BE49-F238E27FC236}">
                <a16:creationId xmlns:a16="http://schemas.microsoft.com/office/drawing/2014/main" id="{1E157173-F140-ECA8-8B27-EB906DBA3E14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84" name="Google Shape;84;p2">
            <a:extLst>
              <a:ext uri="{FF2B5EF4-FFF2-40B4-BE49-F238E27FC236}">
                <a16:creationId xmlns:a16="http://schemas.microsoft.com/office/drawing/2014/main" id="{375EE1B1-8066-7195-18EC-38D4CA470DC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75;p2">
            <a:extLst>
              <a:ext uri="{FF2B5EF4-FFF2-40B4-BE49-F238E27FC236}">
                <a16:creationId xmlns:a16="http://schemas.microsoft.com/office/drawing/2014/main" id="{47D2A656-BA02-AFB0-1830-14E5809B12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10650" y="0"/>
            <a:ext cx="11570700" cy="7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</a:pPr>
            <a:r>
              <a:rPr lang="en-US" sz="3600" b="0" i="0" u="none" strike="noStrike" cap="none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Background system</a:t>
            </a:r>
            <a:endParaRPr sz="3600" dirty="0"/>
          </a:p>
        </p:txBody>
      </p:sp>
      <p:sp>
        <p:nvSpPr>
          <p:cNvPr id="4" name="Google Shape;74;p2">
            <a:extLst>
              <a:ext uri="{FF2B5EF4-FFF2-40B4-BE49-F238E27FC236}">
                <a16:creationId xmlns:a16="http://schemas.microsoft.com/office/drawing/2014/main" id="{EBF6358E-788F-DE1A-CAE2-0DD4126F6FB9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Paolo Chiggiato,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July 22</a:t>
            </a:r>
            <a:r>
              <a:rPr lang="fr-FR" sz="1100" b="0" i="1" u="none" strike="noStrike" cap="none" baseline="30000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nd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2025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F9303C-3CEF-FCD2-3BA7-C06298978404}"/>
              </a:ext>
            </a:extLst>
          </p:cNvPr>
          <p:cNvSpPr txBox="1"/>
          <p:nvPr/>
        </p:nvSpPr>
        <p:spPr>
          <a:xfrm>
            <a:off x="606351" y="968174"/>
            <a:ext cx="11375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leak detection was performed last week. </a:t>
            </a:r>
            <a:r>
              <a:rPr lang="en-GB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 leak detected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 a sensitivity better than </a:t>
            </a:r>
            <a:r>
              <a:rPr lang="en-GB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en-GB" sz="1800" b="1" baseline="30000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-10</a:t>
            </a:r>
            <a:r>
              <a:rPr lang="en-GB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mbar l s</a:t>
            </a:r>
            <a:r>
              <a:rPr lang="en-GB" sz="1800" b="1" baseline="30000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week the system is </a:t>
            </a:r>
            <a:r>
              <a:rPr lang="en-GB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being prepared for bakeout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The first results are expected in 10 days: virtual leak rates, total gas loads (with and without pumps, instruments and valves).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AA2017A-CEA6-01BA-FE1A-C58144054B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51" y="2317256"/>
            <a:ext cx="6243343" cy="38104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12CDAE-76A1-C0ED-1A8F-B9364598D0E7}"/>
              </a:ext>
            </a:extLst>
          </p:cNvPr>
          <p:cNvSpPr txBox="1"/>
          <p:nvPr/>
        </p:nvSpPr>
        <p:spPr>
          <a:xfrm>
            <a:off x="7511575" y="3644037"/>
            <a:ext cx="33273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</a:t>
            </a:r>
            <a:r>
              <a:rPr lang="en-US" sz="1800" b="1" baseline="-25000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H2O</a:t>
            </a:r>
            <a:r>
              <a:rPr lang="en-US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= 3.4 10</a:t>
            </a:r>
            <a:r>
              <a:rPr lang="en-US" sz="1800" b="1" baseline="30000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-10</a:t>
            </a:r>
            <a:r>
              <a:rPr lang="en-US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mbar l s</a:t>
            </a:r>
            <a:r>
              <a:rPr lang="en-US" sz="1800" b="1" baseline="30000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US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cm</a:t>
            </a:r>
            <a:r>
              <a:rPr lang="en-US" sz="1800" b="1" baseline="30000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-2</a:t>
            </a:r>
            <a:r>
              <a:rPr lang="en-US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solidFill>
                <a:srgbClr val="00B05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31D5B8-E03E-2AFA-EB35-20D8DBF6D0CE}"/>
              </a:ext>
            </a:extLst>
          </p:cNvPr>
          <p:cNvSpPr txBox="1"/>
          <p:nvPr/>
        </p:nvSpPr>
        <p:spPr>
          <a:xfrm>
            <a:off x="7511575" y="3106193"/>
            <a:ext cx="198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 10 h of pumping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D2C79B4-BEA9-1291-12F3-3D29B159EE17}"/>
                  </a:ext>
                </a:extLst>
              </p:cNvPr>
              <p:cNvSpPr txBox="1"/>
              <p:nvPr/>
            </p:nvSpPr>
            <p:spPr>
              <a:xfrm>
                <a:off x="7375196" y="4181881"/>
                <a:ext cx="3327310" cy="57836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US" sz="1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3 </m:t>
                          </m:r>
                          <m:sSup>
                            <m:sSupPr>
                              <m:ctrlP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−9</m:t>
                              </m:r>
                            </m:sup>
                          </m:sSup>
                        </m:num>
                        <m:den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 [</m:t>
                          </m:r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] </m:t>
                          </m:r>
                        </m:den>
                      </m:f>
                      <m:r>
                        <a:rPr lang="en-US" sz="1400" b="0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en-US" sz="1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𝑚𝑏𝑎𝑟</m:t>
                              </m:r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num>
                            <m:den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sSup>
                                <m:sSupPr>
                                  <m:ctrlPr>
                                    <a:rPr lang="en-US" sz="14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400" b="0" i="1" smtClean="0">
                                      <a:latin typeface="Cambria Math" panose="02040503050406030204" pitchFamily="18" charset="0"/>
                                    </a:rPr>
                                    <m:t>𝑐𝑚</m:t>
                                  </m:r>
                                </m:e>
                                <m:sup>
                                  <m:r>
                                    <a:rPr lang="en-US" sz="14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  <m:r>
                        <a:rPr lang="fr-CH" sz="1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fr-CH" sz="1400" b="0" i="0" smtClean="0">
                          <a:latin typeface="Cambria Math" panose="02040503050406030204" pitchFamily="18" charset="0"/>
                        </a:rPr>
                        <m:t>empirical</m:t>
                      </m:r>
                      <m:r>
                        <a:rPr lang="fr-CH" sz="14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fr-CH" sz="1400" b="0" i="0" smtClean="0">
                          <a:latin typeface="Cambria Math" panose="02040503050406030204" pitchFamily="18" charset="0"/>
                        </a:rPr>
                        <m:t>law</m:t>
                      </m:r>
                      <m:r>
                        <a:rPr lang="fr-CH" sz="1400" b="0" i="0" smtClean="0">
                          <a:latin typeface="Cambria Math" panose="02040503050406030204" pitchFamily="18" charset="0"/>
                        </a:rPr>
                        <m:t>  </m:t>
                      </m:r>
                    </m:oMath>
                  </m:oMathPara>
                </a14:m>
                <a:endParaRPr lang="en-US" sz="14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D2C79B4-BEA9-1291-12F3-3D29B159EE1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5196" y="4181881"/>
                <a:ext cx="3327310" cy="57836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A363F7DA-6186-5034-BF3D-5C509D31FF71}"/>
              </a:ext>
            </a:extLst>
          </p:cNvPr>
          <p:cNvSpPr txBox="1"/>
          <p:nvPr/>
        </p:nvSpPr>
        <p:spPr>
          <a:xfrm>
            <a:off x="8250815" y="5198185"/>
            <a:ext cx="1673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 far, so good!</a:t>
            </a:r>
          </a:p>
        </p:txBody>
      </p:sp>
    </p:spTree>
    <p:extLst>
      <p:ext uri="{BB962C8B-B14F-4D97-AF65-F5344CB8AC3E}">
        <p14:creationId xmlns:p14="http://schemas.microsoft.com/office/powerpoint/2010/main" val="169560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B5BF5C-5A95-3F70-AAF0-072F30B6D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2">
            <a:extLst>
              <a:ext uri="{FF2B5EF4-FFF2-40B4-BE49-F238E27FC236}">
                <a16:creationId xmlns:a16="http://schemas.microsoft.com/office/drawing/2014/main" id="{BF4B120E-05C6-6274-2E4D-10D10691F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398" y="543568"/>
            <a:ext cx="5492073" cy="535127"/>
          </a:xfrm>
        </p:spPr>
        <p:txBody>
          <a:bodyPr>
            <a:normAutofit/>
          </a:bodyPr>
          <a:lstStyle/>
          <a:p>
            <a:r>
              <a:rPr lang="en-US" sz="2000" dirty="0"/>
              <a:t>1</a:t>
            </a:r>
            <a:r>
              <a:rPr lang="en-US" sz="2000" baseline="30000" dirty="0"/>
              <a:t>st</a:t>
            </a:r>
            <a:r>
              <a:rPr lang="en-US" sz="2000" dirty="0"/>
              <a:t> beamline bakeout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23E4E3-E439-5F2D-A914-1FCAD6AAEA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089" r="31103" b="-4"/>
          <a:stretch>
            <a:fillRect/>
          </a:stretch>
        </p:blipFill>
        <p:spPr>
          <a:xfrm>
            <a:off x="273895" y="1078696"/>
            <a:ext cx="3941489" cy="5079724"/>
          </a:xfrm>
          <a:prstGeom prst="roundRect">
            <a:avLst>
              <a:gd name="adj" fmla="val 3945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5D09F1-1811-99DD-600F-6D4FD94242A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6249"/>
          <a:stretch>
            <a:fillRect/>
          </a:stretch>
        </p:blipFill>
        <p:spPr>
          <a:xfrm>
            <a:off x="4340363" y="1074008"/>
            <a:ext cx="4995661" cy="5080275"/>
          </a:xfrm>
          <a:prstGeom prst="roundRect">
            <a:avLst>
              <a:gd name="adj" fmla="val 4352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28948A0-CD27-C349-DDA1-A85B2B3970CB}"/>
              </a:ext>
            </a:extLst>
          </p:cNvPr>
          <p:cNvSpPr/>
          <p:nvPr/>
        </p:nvSpPr>
        <p:spPr>
          <a:xfrm>
            <a:off x="259708" y="5779307"/>
            <a:ext cx="11764651" cy="2776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en-US" sz="1200" i="1" baseline="30000" dirty="0">
                <a:solidFill>
                  <a:schemeClr val="bg2">
                    <a:lumMod val="10000"/>
                  </a:schemeClr>
                </a:solidFill>
              </a:rPr>
              <a:t>st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 ET-PS beamline in position &amp; leak tight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sym typeface="Wingdings" panose="05000000000000000000" pitchFamily="2" charset="2"/>
              </a:rPr>
              <a:t>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sym typeface="Wingdings" panose="05000000000000000000" pitchFamily="2" charset="2"/>
              </a:rPr>
              <a:t>Electrical test (safety check implied 2 months delay but can be translated to ET)  thermal insulation installation  bakeout </a:t>
            </a:r>
            <a:endParaRPr lang="en-US" sz="1200" i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90CB1CD-02D6-7B56-9B01-685889CBDA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56758" y="1906638"/>
            <a:ext cx="3649566" cy="3081855"/>
          </a:xfrm>
          <a:prstGeom prst="rect">
            <a:avLst/>
          </a:prstGeom>
        </p:spPr>
      </p:pic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2A76E824-2404-BB39-2BB8-F4A7A631B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18" name="Title 60">
            <a:extLst>
              <a:ext uri="{FF2B5EF4-FFF2-40B4-BE49-F238E27FC236}">
                <a16:creationId xmlns:a16="http://schemas.microsoft.com/office/drawing/2014/main" id="{70329FEB-E21C-12EC-4425-869E084180AD}"/>
              </a:ext>
            </a:extLst>
          </p:cNvPr>
          <p:cNvSpPr txBox="1">
            <a:spLocks/>
          </p:cNvSpPr>
          <p:nvPr/>
        </p:nvSpPr>
        <p:spPr>
          <a:xfrm>
            <a:off x="6096000" y="-270940"/>
            <a:ext cx="6092952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3200" dirty="0"/>
              <a:t>Pilot Sector: Work </a:t>
            </a:r>
            <a:r>
              <a:rPr lang="en-US" sz="3200" dirty="0">
                <a:sym typeface="Wingdings" panose="05000000000000000000" pitchFamily="2" charset="2"/>
              </a:rPr>
              <a:t>Progress</a:t>
            </a:r>
            <a:endParaRPr lang="en-US" sz="3200" dirty="0"/>
          </a:p>
        </p:txBody>
      </p:sp>
      <p:sp>
        <p:nvSpPr>
          <p:cNvPr id="23" name="Google Shape;74;p2">
            <a:extLst>
              <a:ext uri="{FF2B5EF4-FFF2-40B4-BE49-F238E27FC236}">
                <a16:creationId xmlns:a16="http://schemas.microsoft.com/office/drawing/2014/main" id="{A1FFB0F7-8623-9AB1-37F1-7BFC6513E065}"/>
              </a:ext>
            </a:extLst>
          </p:cNvPr>
          <p:cNvSpPr txBox="1"/>
          <p:nvPr/>
        </p:nvSpPr>
        <p:spPr>
          <a:xfrm>
            <a:off x="3415396" y="6346648"/>
            <a:ext cx="534950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alibri"/>
              <a:buNone/>
            </a:pP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Anit</a:t>
            </a:r>
            <a:r>
              <a:rPr lang="en-US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é Pérez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, ET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beampipe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fr-FR" sz="1100" b="0" i="1" u="none" strike="noStrike" cap="none" dirty="0" err="1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activities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at CERN, Barcelona, </a:t>
            </a:r>
            <a:r>
              <a:rPr lang="fr-FR" sz="1100" i="1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May</a:t>
            </a:r>
            <a:r>
              <a:rPr lang="fr-FR" sz="1100" b="0" i="1" u="none" strike="noStrike" cap="none" dirty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 5th, 2026</a:t>
            </a:r>
            <a:endParaRPr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4" name="Google Shape;80;p2">
            <a:extLst>
              <a:ext uri="{FF2B5EF4-FFF2-40B4-BE49-F238E27FC236}">
                <a16:creationId xmlns:a16="http://schemas.microsoft.com/office/drawing/2014/main" id="{3CB2A3D8-D3D2-3993-34AA-625E2F62CDD1}"/>
              </a:ext>
            </a:extLst>
          </p:cNvPr>
          <p:cNvCxnSpPr/>
          <p:nvPr/>
        </p:nvCxnSpPr>
        <p:spPr>
          <a:xfrm>
            <a:off x="304800" y="6696408"/>
            <a:ext cx="11570700" cy="165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5" name="Google Shape;81;p2">
            <a:extLst>
              <a:ext uri="{FF2B5EF4-FFF2-40B4-BE49-F238E27FC236}">
                <a16:creationId xmlns:a16="http://schemas.microsoft.com/office/drawing/2014/main" id="{D62B3751-7A6E-49DE-E690-93854DE8ECDF}"/>
              </a:ext>
            </a:extLst>
          </p:cNvPr>
          <p:cNvCxnSpPr/>
          <p:nvPr/>
        </p:nvCxnSpPr>
        <p:spPr>
          <a:xfrm>
            <a:off x="304800" y="6227567"/>
            <a:ext cx="11570700" cy="30900"/>
          </a:xfrm>
          <a:prstGeom prst="straightConnector1">
            <a:avLst/>
          </a:prstGeom>
          <a:noFill/>
          <a:ln w="9525" cap="flat" cmpd="sng">
            <a:solidFill>
              <a:srgbClr val="0000CC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6" name="Google Shape;84;p2">
            <a:extLst>
              <a:ext uri="{FF2B5EF4-FFF2-40B4-BE49-F238E27FC236}">
                <a16:creationId xmlns:a16="http://schemas.microsoft.com/office/drawing/2014/main" id="{BBB328EA-D016-B498-0FF0-86DC256C9D16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04800" y="6337033"/>
            <a:ext cx="1505969" cy="28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357916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6DFEE0-712D-13D0-0084-2B77E3C5DA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A3D63285-F285-BC23-5AF8-6518AE344004}"/>
              </a:ext>
            </a:extLst>
          </p:cNvPr>
          <p:cNvSpPr txBox="1"/>
          <p:nvPr/>
        </p:nvSpPr>
        <p:spPr>
          <a:xfrm>
            <a:off x="5454730" y="1358031"/>
            <a:ext cx="666107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Ferritic stainless steel in plate/coil format </a:t>
            </a:r>
            <a:r>
              <a:rPr lang="en-US" sz="1600" dirty="0">
                <a:sym typeface="Wingdings" panose="05000000000000000000" pitchFamily="2" charset="2"/>
              </a:rPr>
              <a:t> </a:t>
            </a:r>
            <a:r>
              <a:rPr lang="en-US" sz="1600" b="1" dirty="0">
                <a:solidFill>
                  <a:srgbClr val="C2404A"/>
                </a:solidFill>
              </a:rPr>
              <a:t>max. width 1.5 m</a:t>
            </a: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</a:rPr>
              <a:t>Pipe production (external supplier) </a:t>
            </a:r>
            <a:r>
              <a:rPr lang="en-US" sz="1600" dirty="0">
                <a:latin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lang="en-US" sz="1600" dirty="0"/>
              <a:t> Ø1 m x 6 m sections from </a:t>
            </a:r>
            <a:r>
              <a:rPr lang="en-US" sz="1600" b="1" dirty="0"/>
              <a:t>rolled &amp; welded rings (1.5 m each)</a:t>
            </a:r>
            <a:endParaRPr lang="en-US" sz="1600" dirty="0">
              <a:latin typeface="Arial" panose="020B0604020202020204" pitchFamily="34" charset="0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UHV validation </a:t>
            </a:r>
            <a:r>
              <a:rPr lang="en-US" sz="1600" dirty="0">
                <a:sym typeface="Wingdings" panose="05000000000000000000" pitchFamily="2" charset="2"/>
              </a:rPr>
              <a:t> L</a:t>
            </a:r>
            <a:r>
              <a:rPr lang="en-US" sz="1600" dirty="0"/>
              <a:t>eak-tightness performed by CERN on the 6-m long sections </a:t>
            </a:r>
            <a:r>
              <a:rPr lang="en-US" sz="1600" dirty="0">
                <a:sym typeface="Wingdings" panose="05000000000000000000" pitchFamily="2" charset="2"/>
              </a:rPr>
              <a:t></a:t>
            </a:r>
            <a:r>
              <a:rPr lang="en-US" sz="1600" dirty="0"/>
              <a:t> a</a:t>
            </a:r>
            <a:r>
              <a:rPr lang="en-US" sz="1600" dirty="0">
                <a:sym typeface="Wingdings" panose="05000000000000000000" pitchFamily="2" charset="2"/>
              </a:rPr>
              <a:t>ll parts compliant for the 1</a:t>
            </a:r>
            <a:r>
              <a:rPr lang="en-US" sz="1600" baseline="30000" dirty="0">
                <a:sym typeface="Wingdings" panose="05000000000000000000" pitchFamily="2" charset="2"/>
              </a:rPr>
              <a:t>st</a:t>
            </a:r>
            <a:r>
              <a:rPr lang="en-US" sz="1600" dirty="0">
                <a:sym typeface="Wingdings" panose="05000000000000000000" pitchFamily="2" charset="2"/>
              </a:rPr>
              <a:t> beamline </a:t>
            </a: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</a:endParaRPr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Manufacturing approach </a:t>
            </a:r>
            <a:r>
              <a:rPr lang="en-US" sz="1600" b="1" dirty="0"/>
              <a:t>limits dimensional accuracy </a:t>
            </a:r>
            <a:r>
              <a:rPr lang="en-US" sz="1600" dirty="0">
                <a:sym typeface="Wingdings" panose="05000000000000000000" pitchFamily="2" charset="2"/>
              </a:rPr>
              <a:t> </a:t>
            </a:r>
            <a:r>
              <a:rPr lang="es-ES" sz="1600" dirty="0" err="1"/>
              <a:t>cylindricity</a:t>
            </a:r>
            <a:r>
              <a:rPr lang="es-ES" sz="1600" dirty="0"/>
              <a:t> </a:t>
            </a:r>
            <a:r>
              <a:rPr lang="es-ES" sz="1600" dirty="0" err="1"/>
              <a:t>deviation</a:t>
            </a:r>
            <a:r>
              <a:rPr lang="es-ES" sz="1600" dirty="0"/>
              <a:t> ±6 mm </a:t>
            </a:r>
            <a:r>
              <a:rPr lang="es-ES" sz="1600" dirty="0" err="1"/>
              <a:t>meassured</a:t>
            </a:r>
            <a:r>
              <a:rPr lang="es-ES" sz="1600" dirty="0"/>
              <a:t> at </a:t>
            </a:r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extremities</a:t>
            </a:r>
            <a:r>
              <a:rPr lang="es-ES" sz="1600" dirty="0"/>
              <a:t> </a:t>
            </a:r>
            <a:r>
              <a:rPr lang="en-US" sz="1600" dirty="0"/>
              <a:t>making sleeve welding more complex and increasing particle generation</a:t>
            </a:r>
            <a:endParaRPr lang="es-ES" sz="1600" dirty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s-ES" sz="1600" dirty="0"/>
            </a:br>
            <a:endParaRPr lang="en-US" sz="1600" dirty="0"/>
          </a:p>
          <a:p>
            <a:pPr marL="28575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sz="1600" dirty="0"/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A6FB77-4E1F-1B37-7C2B-B27EFC24F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2" name="Title 60">
            <a:extLst>
              <a:ext uri="{FF2B5EF4-FFF2-40B4-BE49-F238E27FC236}">
                <a16:creationId xmlns:a16="http://schemas.microsoft.com/office/drawing/2014/main" id="{51C8C127-E3B5-663E-4655-5A858CC5BE32}"/>
              </a:ext>
            </a:extLst>
          </p:cNvPr>
          <p:cNvSpPr txBox="1">
            <a:spLocks/>
          </p:cNvSpPr>
          <p:nvPr/>
        </p:nvSpPr>
        <p:spPr>
          <a:xfrm>
            <a:off x="407988" y="373593"/>
            <a:ext cx="11784012" cy="51421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/>
              <a:t>Pilot Sector: </a:t>
            </a:r>
            <a:r>
              <a:rPr lang="en-GB" sz="3200" dirty="0">
                <a:sym typeface="Wingdings" panose="05000000000000000000" pitchFamily="2" charset="2"/>
              </a:rPr>
              <a:t>Industrial Constraints &amp; Current Limitations</a:t>
            </a:r>
          </a:p>
          <a:p>
            <a:endParaRPr lang="es-ES" sz="3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C88804-4A23-E34E-82E8-32709DAC8B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9442"/>
          <a:stretch>
            <a:fillRect/>
          </a:stretch>
        </p:blipFill>
        <p:spPr>
          <a:xfrm>
            <a:off x="219987" y="4326816"/>
            <a:ext cx="5418813" cy="188916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FA10673-D731-2727-EBDB-9418086208D3}"/>
              </a:ext>
            </a:extLst>
          </p:cNvPr>
          <p:cNvSpPr txBox="1"/>
          <p:nvPr/>
        </p:nvSpPr>
        <p:spPr>
          <a:xfrm>
            <a:off x="6247178" y="4995629"/>
            <a:ext cx="5200995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b="1" dirty="0"/>
              <a:t>Industrial challenges:</a:t>
            </a:r>
          </a:p>
          <a:p>
            <a:r>
              <a:rPr lang="en-US" dirty="0"/>
              <a:t>→ Continuous manufacturing solutions</a:t>
            </a:r>
            <a:br>
              <a:rPr lang="en-US" dirty="0"/>
            </a:br>
            <a:r>
              <a:rPr lang="en-US" dirty="0"/>
              <a:t>→ Improved tolerances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DD8718-71A5-17A5-5D71-D9B01B4C8DC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56" t="12863" r="11086" b="14877"/>
          <a:stretch>
            <a:fillRect/>
          </a:stretch>
        </p:blipFill>
        <p:spPr>
          <a:xfrm>
            <a:off x="237313" y="1388435"/>
            <a:ext cx="5208706" cy="2667000"/>
          </a:xfrm>
          <a:prstGeom prst="roundRect">
            <a:avLst>
              <a:gd name="adj" fmla="val 5441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Right Brace 13">
            <a:extLst>
              <a:ext uri="{FF2B5EF4-FFF2-40B4-BE49-F238E27FC236}">
                <a16:creationId xmlns:a16="http://schemas.microsoft.com/office/drawing/2014/main" id="{488BF623-6D43-A20A-02AF-4A5A821D74F4}"/>
              </a:ext>
            </a:extLst>
          </p:cNvPr>
          <p:cNvSpPr/>
          <p:nvPr/>
        </p:nvSpPr>
        <p:spPr>
          <a:xfrm rot="5173600">
            <a:off x="1452874" y="2423645"/>
            <a:ext cx="277152" cy="1626763"/>
          </a:xfrm>
          <a:prstGeom prst="rightBrace">
            <a:avLst>
              <a:gd name="adj1" fmla="val 123010"/>
              <a:gd name="adj2" fmla="val 51260"/>
            </a:avLst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 dirty="0">
              <a:highlight>
                <a:srgbClr val="00FFFF"/>
              </a:highligh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C56A05-0FD0-4E15-1A73-AE425E173A6F}"/>
              </a:ext>
            </a:extLst>
          </p:cNvPr>
          <p:cNvSpPr txBox="1"/>
          <p:nvPr/>
        </p:nvSpPr>
        <p:spPr>
          <a:xfrm>
            <a:off x="753290" y="3392873"/>
            <a:ext cx="164147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1.5 m long ring</a:t>
            </a:r>
            <a:endParaRPr lang="es-E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96EC3F-A5EE-EB5D-4BF5-B7C084BB0CEE}"/>
              </a:ext>
            </a:extLst>
          </p:cNvPr>
          <p:cNvSpPr txBox="1"/>
          <p:nvPr/>
        </p:nvSpPr>
        <p:spPr>
          <a:xfrm>
            <a:off x="2121870" y="2375140"/>
            <a:ext cx="183383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6-m long section</a:t>
            </a:r>
            <a:endParaRPr lang="es-E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AE5D2F-0C6F-ED15-FCC2-278C99F6B04D}"/>
              </a:ext>
            </a:extLst>
          </p:cNvPr>
          <p:cNvSpPr txBox="1"/>
          <p:nvPr/>
        </p:nvSpPr>
        <p:spPr>
          <a:xfrm>
            <a:off x="228601" y="1034936"/>
            <a:ext cx="522612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Smooth pipes </a:t>
            </a:r>
            <a:r>
              <a:rPr lang="en-GB" sz="1600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4 mm thick reinforced by stiffeners</a:t>
            </a:r>
          </a:p>
        </p:txBody>
      </p:sp>
    </p:spTree>
    <p:extLst>
      <p:ext uri="{BB962C8B-B14F-4D97-AF65-F5344CB8AC3E}">
        <p14:creationId xmlns:p14="http://schemas.microsoft.com/office/powerpoint/2010/main" val="2618664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7B967E-E472-DE04-9E03-FF8DAE027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E82447B-8187-8498-5A6D-D27810000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535127"/>
          </a:xfrm>
        </p:spPr>
        <p:txBody>
          <a:bodyPr/>
          <a:lstStyle/>
          <a:p>
            <a:r>
              <a:rPr lang="en-US" sz="3200" dirty="0"/>
              <a:t>ET-PS: leak detection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A5135A-F1E4-518F-C960-A63CD81AAD59}"/>
              </a:ext>
            </a:extLst>
          </p:cNvPr>
          <p:cNvSpPr txBox="1"/>
          <p:nvPr/>
        </p:nvSpPr>
        <p:spPr>
          <a:xfrm>
            <a:off x="648119" y="2731548"/>
            <a:ext cx="2162643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dirty="0">
                <a:solidFill>
                  <a:srgbClr val="00B050"/>
                </a:solidFill>
              </a:rPr>
              <a:t>6 beam pipes: </a:t>
            </a:r>
          </a:p>
          <a:p>
            <a:pPr algn="ctr"/>
            <a:r>
              <a:rPr lang="en-US" dirty="0">
                <a:solidFill>
                  <a:srgbClr val="00B050"/>
                </a:solidFill>
              </a:rPr>
              <a:t>LR &lt; 10</a:t>
            </a:r>
            <a:r>
              <a:rPr lang="en-US" baseline="30000" dirty="0">
                <a:solidFill>
                  <a:srgbClr val="00B050"/>
                </a:solidFill>
              </a:rPr>
              <a:t>-10 </a:t>
            </a:r>
            <a:r>
              <a:rPr lang="en-US" dirty="0">
                <a:solidFill>
                  <a:srgbClr val="00B050"/>
                </a:solidFill>
              </a:rPr>
              <a:t>mbar l s</a:t>
            </a:r>
            <a:r>
              <a:rPr lang="en-US" baseline="30000" dirty="0">
                <a:solidFill>
                  <a:srgbClr val="00B050"/>
                </a:solidFill>
              </a:rPr>
              <a:t>-1</a:t>
            </a:r>
            <a:r>
              <a:rPr lang="en-US" dirty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40981E-C24B-11B0-2357-21470E71749F}"/>
              </a:ext>
            </a:extLst>
          </p:cNvPr>
          <p:cNvSpPr txBox="1"/>
          <p:nvPr/>
        </p:nvSpPr>
        <p:spPr>
          <a:xfrm>
            <a:off x="247913" y="3535808"/>
            <a:ext cx="2963057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1 beam pipe: </a:t>
            </a:r>
          </a:p>
          <a:p>
            <a:pPr algn="ctr"/>
            <a:r>
              <a:rPr lang="en-US" dirty="0">
                <a:solidFill>
                  <a:srgbClr val="FF0000"/>
                </a:solidFill>
              </a:rPr>
              <a:t>LR ~ 3</a:t>
            </a:r>
            <a:r>
              <a:rPr lang="en-GB" dirty="0">
                <a:solidFill>
                  <a:srgbClr val="FF0000"/>
                </a:solidFill>
              </a:rPr>
              <a:t>×</a:t>
            </a:r>
            <a:r>
              <a:rPr lang="en-US" dirty="0">
                <a:solidFill>
                  <a:srgbClr val="FF0000"/>
                </a:solidFill>
              </a:rPr>
              <a:t>10</a:t>
            </a:r>
            <a:r>
              <a:rPr lang="en-US" baseline="30000" dirty="0">
                <a:solidFill>
                  <a:srgbClr val="FF0000"/>
                </a:solidFill>
              </a:rPr>
              <a:t>-10 </a:t>
            </a:r>
            <a:r>
              <a:rPr lang="en-US" dirty="0">
                <a:solidFill>
                  <a:srgbClr val="FF0000"/>
                </a:solidFill>
              </a:rPr>
              <a:t>mbar l s</a:t>
            </a:r>
            <a:r>
              <a:rPr lang="en-US" baseline="30000" dirty="0">
                <a:solidFill>
                  <a:srgbClr val="FF0000"/>
                </a:solidFill>
              </a:rPr>
              <a:t>-1</a:t>
            </a:r>
          </a:p>
          <a:p>
            <a:pPr algn="ctr"/>
            <a:r>
              <a:rPr lang="en-US" sz="1200" dirty="0">
                <a:solidFill>
                  <a:srgbClr val="FF0000"/>
                </a:solidFill>
              </a:rPr>
              <a:t>(</a:t>
            </a:r>
            <a:r>
              <a:rPr lang="en-GB" sz="1200" dirty="0">
                <a:solidFill>
                  <a:srgbClr val="FF0000"/>
                </a:solidFill>
                <a:sym typeface="Wingdings" panose="05000000000000000000" pitchFamily="2" charset="2"/>
              </a:rPr>
              <a:t>≈ hundreds of nanometres defect</a:t>
            </a:r>
            <a:r>
              <a:rPr lang="en-US" sz="1200" dirty="0">
                <a:solidFill>
                  <a:srgbClr val="FF0000"/>
                </a:solidFill>
              </a:rPr>
              <a:t>) 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A206EC9-D1C9-FFF2-00FD-4C61255CD6AC}"/>
              </a:ext>
            </a:extLst>
          </p:cNvPr>
          <p:cNvGrpSpPr/>
          <p:nvPr/>
        </p:nvGrpSpPr>
        <p:grpSpPr>
          <a:xfrm>
            <a:off x="3593143" y="1240371"/>
            <a:ext cx="8183932" cy="4560203"/>
            <a:chOff x="3593143" y="1240371"/>
            <a:chExt cx="8183932" cy="4560203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8F86D99-36A7-CA5F-D93D-F7F57309F35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93143" y="1240738"/>
              <a:ext cx="6270850" cy="4559469"/>
            </a:xfrm>
            <a:prstGeom prst="roundRect">
              <a:avLst>
                <a:gd name="adj" fmla="val 4081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E48D1342-FD69-89EF-C853-A233097F73C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26711" r="21263"/>
            <a:stretch>
              <a:fillRect/>
            </a:stretch>
          </p:blipFill>
          <p:spPr>
            <a:xfrm>
              <a:off x="9940655" y="1240371"/>
              <a:ext cx="1836420" cy="4560203"/>
            </a:xfrm>
            <a:prstGeom prst="roundRect">
              <a:avLst>
                <a:gd name="adj" fmla="val 7024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2635CAE-E8AA-A646-49FF-DD40B1850143}"/>
              </a:ext>
            </a:extLst>
          </p:cNvPr>
          <p:cNvSpPr/>
          <p:nvPr/>
        </p:nvSpPr>
        <p:spPr>
          <a:xfrm>
            <a:off x="4207497" y="5227589"/>
            <a:ext cx="4176464" cy="515971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The leak is located on a circumferential weld.</a:t>
            </a:r>
          </a:p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It seems to come from an overlapping weld bed.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60F1140-8E74-48D9-A65E-1A88C714082D}"/>
              </a:ext>
            </a:extLst>
          </p:cNvPr>
          <p:cNvCxnSpPr/>
          <p:nvPr/>
        </p:nvCxnSpPr>
        <p:spPr>
          <a:xfrm flipV="1">
            <a:off x="8904312" y="4005064"/>
            <a:ext cx="1584176" cy="1440160"/>
          </a:xfrm>
          <a:prstGeom prst="straightConnector1">
            <a:avLst/>
          </a:prstGeom>
          <a:ln w="571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1C57F9-2778-FFA4-3715-4AD275D81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8043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16D3E8-ED67-BB3B-240E-23D2A8330C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0CC0922-D222-D27E-60C8-31C73A800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535127"/>
          </a:xfrm>
        </p:spPr>
        <p:txBody>
          <a:bodyPr/>
          <a:lstStyle/>
          <a:p>
            <a:r>
              <a:rPr lang="en-US" sz="3200" dirty="0"/>
              <a:t>ET-PS: leak detection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2BD2D2-7248-1D30-023C-6FE393B91FAA}"/>
              </a:ext>
            </a:extLst>
          </p:cNvPr>
          <p:cNvSpPr txBox="1"/>
          <p:nvPr/>
        </p:nvSpPr>
        <p:spPr>
          <a:xfrm>
            <a:off x="479376" y="908720"/>
            <a:ext cx="5328592" cy="2769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US" b="1" dirty="0"/>
              <a:t>Leak detection – NDT on leaking tube</a:t>
            </a:r>
            <a:endParaRPr lang="en-GB" b="1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646074E-DFA3-4370-165B-96F2A3762CED}"/>
              </a:ext>
            </a:extLst>
          </p:cNvPr>
          <p:cNvGrpSpPr/>
          <p:nvPr/>
        </p:nvGrpSpPr>
        <p:grpSpPr>
          <a:xfrm>
            <a:off x="7182593" y="774352"/>
            <a:ext cx="2347275" cy="5136000"/>
            <a:chOff x="4468804" y="970231"/>
            <a:chExt cx="2347275" cy="5136000"/>
          </a:xfrm>
        </p:grpSpPr>
        <p:pic>
          <p:nvPicPr>
            <p:cNvPr id="8" name="Picture 7" descr="A close-up of a blue object&#10;&#10;AI-generated content may be incorrect.">
              <a:extLst>
                <a:ext uri="{FF2B5EF4-FFF2-40B4-BE49-F238E27FC236}">
                  <a16:creationId xmlns:a16="http://schemas.microsoft.com/office/drawing/2014/main" id="{04E3A69A-1300-FEE3-F017-5D5FB92C8BA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13085" b="25977"/>
            <a:stretch>
              <a:fillRect/>
            </a:stretch>
          </p:blipFill>
          <p:spPr>
            <a:xfrm rot="5400000">
              <a:off x="3074442" y="2364593"/>
              <a:ext cx="5136000" cy="2347275"/>
            </a:xfrm>
            <a:prstGeom prst="rect">
              <a:avLst/>
            </a:prstGeom>
          </p:spPr>
        </p:pic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0AA5612B-F5F9-818E-E342-76DEDCA39F5C}"/>
                </a:ext>
              </a:extLst>
            </p:cNvPr>
            <p:cNvSpPr/>
            <p:nvPr/>
          </p:nvSpPr>
          <p:spPr>
            <a:xfrm>
              <a:off x="5231904" y="2348880"/>
              <a:ext cx="144016" cy="14401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C6333115-9865-0043-137F-34B792431D70}"/>
                </a:ext>
              </a:extLst>
            </p:cNvPr>
            <p:cNvSpPr/>
            <p:nvPr/>
          </p:nvSpPr>
          <p:spPr>
            <a:xfrm>
              <a:off x="5384304" y="4892975"/>
              <a:ext cx="144016" cy="14401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531E8A5-2761-1A76-6CF5-7CAD470D01B3}"/>
                </a:ext>
              </a:extLst>
            </p:cNvPr>
            <p:cNvSpPr/>
            <p:nvPr/>
          </p:nvSpPr>
          <p:spPr>
            <a:xfrm>
              <a:off x="5337246" y="3433489"/>
              <a:ext cx="216024" cy="273751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B6D08AC-E783-C504-2510-3443BB575C9D}"/>
                </a:ext>
              </a:extLst>
            </p:cNvPr>
            <p:cNvSpPr/>
            <p:nvPr/>
          </p:nvSpPr>
          <p:spPr>
            <a:xfrm rot="1671844">
              <a:off x="5285400" y="2924468"/>
              <a:ext cx="341824" cy="14401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4CF06E0-FF29-E0C2-F9D0-23DB4DFDCB67}"/>
                </a:ext>
              </a:extLst>
            </p:cNvPr>
            <p:cNvSpPr/>
            <p:nvPr/>
          </p:nvSpPr>
          <p:spPr>
            <a:xfrm>
              <a:off x="5929654" y="2603648"/>
              <a:ext cx="144016" cy="14401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D0E4C9D-FA68-9E35-37A8-602129ED8D42}"/>
              </a:ext>
            </a:extLst>
          </p:cNvPr>
          <p:cNvGrpSpPr/>
          <p:nvPr/>
        </p:nvGrpSpPr>
        <p:grpSpPr>
          <a:xfrm>
            <a:off x="9613861" y="774352"/>
            <a:ext cx="2160240" cy="5136000"/>
            <a:chOff x="8400256" y="970231"/>
            <a:chExt cx="2160240" cy="5136000"/>
          </a:xfrm>
        </p:grpSpPr>
        <p:pic>
          <p:nvPicPr>
            <p:cNvPr id="23" name="Picture 22" descr="A close-up of a grey object&#10;&#10;AI-generated content may be incorrect.">
              <a:extLst>
                <a:ext uri="{FF2B5EF4-FFF2-40B4-BE49-F238E27FC236}">
                  <a16:creationId xmlns:a16="http://schemas.microsoft.com/office/drawing/2014/main" id="{6CFAF64B-4FA6-1F6D-7DBB-E24B9D80655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22433" b="21486"/>
            <a:stretch>
              <a:fillRect/>
            </a:stretch>
          </p:blipFill>
          <p:spPr>
            <a:xfrm rot="5400000">
              <a:off x="6912376" y="2458111"/>
              <a:ext cx="5136000" cy="2160240"/>
            </a:xfrm>
            <a:prstGeom prst="rect">
              <a:avLst/>
            </a:prstGeom>
          </p:spPr>
        </p:pic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21BDD7A1-3F53-D995-C35D-CE19AA1B39FD}"/>
                </a:ext>
              </a:extLst>
            </p:cNvPr>
            <p:cNvSpPr/>
            <p:nvPr/>
          </p:nvSpPr>
          <p:spPr>
            <a:xfrm>
              <a:off x="9345760" y="2348880"/>
              <a:ext cx="144016" cy="14401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F3AF1EB8-92AD-0D32-AF0A-DAD5C9C43410}"/>
                </a:ext>
              </a:extLst>
            </p:cNvPr>
            <p:cNvSpPr/>
            <p:nvPr/>
          </p:nvSpPr>
          <p:spPr>
            <a:xfrm>
              <a:off x="9498160" y="4892975"/>
              <a:ext cx="144016" cy="14401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7D5D7418-1E12-5FB6-B18D-6FE656221CF9}"/>
                </a:ext>
              </a:extLst>
            </p:cNvPr>
            <p:cNvSpPr/>
            <p:nvPr/>
          </p:nvSpPr>
          <p:spPr>
            <a:xfrm>
              <a:off x="9451102" y="3433489"/>
              <a:ext cx="216024" cy="273751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3503225-0203-2315-0AB3-185D2D726F2F}"/>
                </a:ext>
              </a:extLst>
            </p:cNvPr>
            <p:cNvSpPr/>
            <p:nvPr/>
          </p:nvSpPr>
          <p:spPr>
            <a:xfrm rot="1671844">
              <a:off x="9399256" y="2924468"/>
              <a:ext cx="341824" cy="14401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5023B117-C161-BFA5-02AE-EBF67A30E464}"/>
                </a:ext>
              </a:extLst>
            </p:cNvPr>
            <p:cNvSpPr/>
            <p:nvPr/>
          </p:nvSpPr>
          <p:spPr>
            <a:xfrm>
              <a:off x="10043510" y="2603648"/>
              <a:ext cx="144016" cy="14401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CH"/>
            </a:p>
          </p:txBody>
        </p:sp>
      </p:grpSp>
      <p:pic>
        <p:nvPicPr>
          <p:cNvPr id="71" name="Picture 70">
            <a:extLst>
              <a:ext uri="{FF2B5EF4-FFF2-40B4-BE49-F238E27FC236}">
                <a16:creationId xmlns:a16="http://schemas.microsoft.com/office/drawing/2014/main" id="{87E73D5C-CF52-F3C5-D5D2-9EBC493204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364" y="1384247"/>
            <a:ext cx="6241313" cy="4565033"/>
          </a:xfrm>
          <a:prstGeom prst="rect">
            <a:avLst/>
          </a:prstGeom>
        </p:spPr>
      </p:pic>
      <p:pic>
        <p:nvPicPr>
          <p:cNvPr id="72" name="Picture 6" descr="A face mask on a black surface&#10;&#10;AI-generated content may be incorrect.">
            <a:extLst>
              <a:ext uri="{FF2B5EF4-FFF2-40B4-BE49-F238E27FC236}">
                <a16:creationId xmlns:a16="http://schemas.microsoft.com/office/drawing/2014/main" id="{DAE5086A-5449-F9F6-C679-137370E7B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979" y="4437112"/>
            <a:ext cx="2985391" cy="1296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66B0552-3F8D-0C37-DC18-0C547C0A9B0E}"/>
              </a:ext>
            </a:extLst>
          </p:cNvPr>
          <p:cNvSpPr/>
          <p:nvPr/>
        </p:nvSpPr>
        <p:spPr>
          <a:xfrm>
            <a:off x="7656715" y="5327737"/>
            <a:ext cx="3744416" cy="515971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PT: 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</a:rPr>
              <a:t>Some indication detected but probably fallacious due to superficial wrinkles.</a:t>
            </a:r>
            <a:endParaRPr lang="en-US" sz="1200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3" name="Rectangle: Rounded Corners 72">
            <a:extLst>
              <a:ext uri="{FF2B5EF4-FFF2-40B4-BE49-F238E27FC236}">
                <a16:creationId xmlns:a16="http://schemas.microsoft.com/office/drawing/2014/main" id="{897A019F-6A43-4645-8B31-5C43D8DFB5E4}"/>
              </a:ext>
            </a:extLst>
          </p:cNvPr>
          <p:cNvSpPr/>
          <p:nvPr/>
        </p:nvSpPr>
        <p:spPr>
          <a:xfrm>
            <a:off x="695400" y="5471118"/>
            <a:ext cx="2132768" cy="37259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RT: 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</a:rPr>
              <a:t>No indications.</a:t>
            </a:r>
            <a:endParaRPr lang="en-US" sz="1200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4E7338ED-3DAD-309F-2D8E-0FA9EF00CBA2}"/>
              </a:ext>
            </a:extLst>
          </p:cNvPr>
          <p:cNvSpPr txBox="1"/>
          <p:nvPr/>
        </p:nvSpPr>
        <p:spPr>
          <a:xfrm>
            <a:off x="4702823" y="4672131"/>
            <a:ext cx="1287212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200" dirty="0"/>
              <a:t>Representative CS</a:t>
            </a:r>
            <a:endParaRPr lang="en-GB" sz="12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A755F7C-A1D4-90A9-A7EC-018B2C07F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4249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2">
            <a:extLst>
              <a:ext uri="{FF2B5EF4-FFF2-40B4-BE49-F238E27FC236}">
                <a16:creationId xmlns:a16="http://schemas.microsoft.com/office/drawing/2014/main" id="{C906F9ED-09F1-5458-DB8A-79365148575B}"/>
              </a:ext>
            </a:extLst>
          </p:cNvPr>
          <p:cNvSpPr txBox="1">
            <a:spLocks/>
          </p:cNvSpPr>
          <p:nvPr/>
        </p:nvSpPr>
        <p:spPr>
          <a:xfrm>
            <a:off x="395896" y="373593"/>
            <a:ext cx="11376025" cy="53512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/>
              <a:t>E</a:t>
            </a:r>
            <a:r>
              <a:rPr lang="en-GB" sz="3200" dirty="0"/>
              <a:t>T-PS: dust-controlled packing</a:t>
            </a:r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C05C3F-93C2-3D0D-D7F9-8AC6F19372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635"/>
          <a:stretch>
            <a:fillRect/>
          </a:stretch>
        </p:blipFill>
        <p:spPr>
          <a:xfrm>
            <a:off x="5993099" y="1096462"/>
            <a:ext cx="5790913" cy="4702188"/>
          </a:xfrm>
          <a:prstGeom prst="roundRect">
            <a:avLst>
              <a:gd name="adj" fmla="val 4766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C62717D-A538-0BAF-55AE-B82D57043BE0}"/>
              </a:ext>
            </a:extLst>
          </p:cNvPr>
          <p:cNvSpPr/>
          <p:nvPr/>
        </p:nvSpPr>
        <p:spPr>
          <a:xfrm>
            <a:off x="6543229" y="5371902"/>
            <a:ext cx="4690652" cy="371202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Beam pipe packaged in ISO 6 conditions after degreasing.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573315E-2B38-B62A-32CC-037C4FB8C1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649" y="1807498"/>
            <a:ext cx="5089220" cy="4046976"/>
          </a:xfrm>
          <a:prstGeom prst="rect">
            <a:avLst/>
          </a:prstGeom>
        </p:spPr>
      </p:pic>
      <p:sp>
        <p:nvSpPr>
          <p:cNvPr id="10" name="TextBox 29">
            <a:extLst>
              <a:ext uri="{FF2B5EF4-FFF2-40B4-BE49-F238E27FC236}">
                <a16:creationId xmlns:a16="http://schemas.microsoft.com/office/drawing/2014/main" id="{1238E03A-3E96-7643-6C12-F80715DC7CC3}"/>
              </a:ext>
            </a:extLst>
          </p:cNvPr>
          <p:cNvSpPr txBox="1"/>
          <p:nvPr/>
        </p:nvSpPr>
        <p:spPr>
          <a:xfrm>
            <a:off x="574731" y="1197113"/>
            <a:ext cx="5137881" cy="430887"/>
          </a:xfrm>
          <a:prstGeom prst="rect">
            <a:avLst/>
          </a:prstGeom>
          <a:noFill/>
          <a:effectLst/>
        </p:spPr>
        <p:txBody>
          <a:bodyPr wrap="square" lIns="0" tIns="0" rIns="0" bIns="0" rtlCol="0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ysClr val="windowText" lastClr="000000"/>
                </a:solidFill>
              </a:rPr>
              <a:t>Beam tube 4: Back packaged before front.</a:t>
            </a:r>
          </a:p>
          <a:p>
            <a:pPr algn="ctr"/>
            <a:r>
              <a:rPr lang="en-US" sz="1400" dirty="0">
                <a:solidFill>
                  <a:sysClr val="windowText" lastClr="000000"/>
                </a:solidFill>
              </a:rPr>
              <a:t>Excessive passages in front of HLF with extremity still exposed.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101FDC-8167-94F1-D724-304C237F7F28}"/>
              </a:ext>
            </a:extLst>
          </p:cNvPr>
          <p:cNvCxnSpPr>
            <a:cxnSpLocks/>
            <a:endCxn id="10" idx="2"/>
          </p:cNvCxnSpPr>
          <p:nvPr/>
        </p:nvCxnSpPr>
        <p:spPr>
          <a:xfrm flipH="1" flipV="1">
            <a:off x="3143672" y="1628000"/>
            <a:ext cx="347226" cy="888661"/>
          </a:xfrm>
          <a:prstGeom prst="line">
            <a:avLst/>
          </a:prstGeom>
          <a:ln>
            <a:solidFill>
              <a:schemeClr val="tx2"/>
            </a:soli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69B9D35-F0AF-4A64-DA67-E1563B825EFE}"/>
              </a:ext>
            </a:extLst>
          </p:cNvPr>
          <p:cNvSpPr txBox="1"/>
          <p:nvPr/>
        </p:nvSpPr>
        <p:spPr>
          <a:xfrm>
            <a:off x="395897" y="6052107"/>
            <a:ext cx="1739664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000" dirty="0">
                <a:solidFill>
                  <a:schemeClr val="bg2">
                    <a:lumMod val="50000"/>
                  </a:schemeClr>
                </a:solidFill>
              </a:rPr>
              <a:t>HLF: Horizontal Laminar Flow.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0D2F67-DC5B-FB0D-72E3-0C3D68F999ED}"/>
              </a:ext>
            </a:extLst>
          </p:cNvPr>
          <p:cNvSpPr txBox="1"/>
          <p:nvPr/>
        </p:nvSpPr>
        <p:spPr>
          <a:xfrm>
            <a:off x="6548959" y="6052107"/>
            <a:ext cx="4321430" cy="153888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US" sz="1000" dirty="0">
                <a:solidFill>
                  <a:schemeClr val="bg2">
                    <a:lumMod val="50000"/>
                  </a:schemeClr>
                </a:solidFill>
              </a:rPr>
              <a:t>Packaging: 1) Protective film, 2) Plastic cap, 3) Protective film (outer layer)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7D5251-40FF-202A-2FEF-B2F57005985A}"/>
              </a:ext>
            </a:extLst>
          </p:cNvPr>
          <p:cNvSpPr txBox="1"/>
          <p:nvPr/>
        </p:nvSpPr>
        <p:spPr>
          <a:xfrm>
            <a:off x="2147390" y="6052107"/>
            <a:ext cx="4393438" cy="153888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US" sz="1000" dirty="0">
                <a:solidFill>
                  <a:schemeClr val="bg2">
                    <a:lumMod val="50000"/>
                  </a:schemeClr>
                </a:solidFill>
              </a:rPr>
              <a:t>Minimum five measurements (2’ duration each). Sampled volume: 100 L/side.</a:t>
            </a:r>
            <a:endParaRPr lang="en-GB" sz="1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2D2067-AF75-5E47-8B8E-01B87B60B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1477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18F13-4687-E980-A60E-D47FB4766B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5F0DCEC-10C9-36D8-B3AB-F1D3FF922BD8}"/>
              </a:ext>
            </a:extLst>
          </p:cNvPr>
          <p:cNvSpPr txBox="1"/>
          <p:nvPr/>
        </p:nvSpPr>
        <p:spPr>
          <a:xfrm>
            <a:off x="7464152" y="2323014"/>
            <a:ext cx="3997026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Challenging installation. </a:t>
            </a:r>
          </a:p>
          <a:p>
            <a:pPr algn="ctr"/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50% of the joints were keeping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</a:rPr>
              <a:t>ovalisation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 even with a rounding tooling installed.</a:t>
            </a:r>
          </a:p>
        </p:txBody>
      </p:sp>
      <p:sp>
        <p:nvSpPr>
          <p:cNvPr id="15" name="Title 2">
            <a:extLst>
              <a:ext uri="{FF2B5EF4-FFF2-40B4-BE49-F238E27FC236}">
                <a16:creationId xmlns:a16="http://schemas.microsoft.com/office/drawing/2014/main" id="{A92B8222-7387-BCAA-C41D-5D56162C2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535127"/>
          </a:xfrm>
        </p:spPr>
        <p:txBody>
          <a:bodyPr/>
          <a:lstStyle/>
          <a:p>
            <a:r>
              <a:rPr lang="en-US" sz="3200" dirty="0"/>
              <a:t>ET-PS: 18 meter array assembly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FF73E8-4CB9-7C0B-F3D1-EEEF5751747A}"/>
              </a:ext>
            </a:extLst>
          </p:cNvPr>
          <p:cNvSpPr txBox="1"/>
          <p:nvPr/>
        </p:nvSpPr>
        <p:spPr>
          <a:xfrm>
            <a:off x="479376" y="908720"/>
            <a:ext cx="5328592" cy="2769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US" b="1" dirty="0"/>
              <a:t>Summary dust cleanliness during installation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EDEC90-373B-8084-17D1-E0A085A0184C}"/>
              </a:ext>
            </a:extLst>
          </p:cNvPr>
          <p:cNvSpPr txBox="1"/>
          <p:nvPr/>
        </p:nvSpPr>
        <p:spPr>
          <a:xfrm>
            <a:off x="7379976" y="4267760"/>
            <a:ext cx="3997026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After protection removal.</a:t>
            </a:r>
          </a:p>
          <a:p>
            <a:pPr algn="ctr"/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Only 0.3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</a:rPr>
              <a:t>μm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 particulate above limits.</a:t>
            </a:r>
          </a:p>
          <a:p>
            <a:pPr algn="ctr"/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The cause might be the storage.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F3B48C-3726-9012-5992-626786302D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295" y="1315836"/>
            <a:ext cx="6195753" cy="4926897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DDCCB8-7EF8-2260-2570-FC1EBC29A5C4}"/>
              </a:ext>
            </a:extLst>
          </p:cNvPr>
          <p:cNvCxnSpPr>
            <a:cxnSpLocks/>
            <a:endCxn id="5" idx="1"/>
          </p:cNvCxnSpPr>
          <p:nvPr/>
        </p:nvCxnSpPr>
        <p:spPr>
          <a:xfrm>
            <a:off x="5299981" y="3356637"/>
            <a:ext cx="2079995" cy="1326622"/>
          </a:xfrm>
          <a:prstGeom prst="line">
            <a:avLst/>
          </a:prstGeom>
          <a:ln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F63C898-2AC2-9643-B6F5-95F7189DB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0426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96A709-7669-0BE8-9136-E9EF7D483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4FCF1F-8586-49BF-7067-1D3800EB0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535127"/>
          </a:xfrm>
        </p:spPr>
        <p:txBody>
          <a:bodyPr/>
          <a:lstStyle/>
          <a:p>
            <a:r>
              <a:rPr lang="en-US" sz="3200" dirty="0"/>
              <a:t>ET-PS: first beamline - electrical test (safety check)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4B7797-CC55-8B2B-2AE7-68765EA287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057" y="1988133"/>
            <a:ext cx="5928577" cy="30963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054782-9C54-6F5F-8447-C3C70EDA6250}"/>
              </a:ext>
            </a:extLst>
          </p:cNvPr>
          <p:cNvSpPr txBox="1"/>
          <p:nvPr/>
        </p:nvSpPr>
        <p:spPr>
          <a:xfrm>
            <a:off x="6264556" y="2799751"/>
            <a:ext cx="5760021" cy="166199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Avg temperature measured along the chamber ~44°C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Highest temperature measured along the chamber ~54°C (central sleeve: 2 x 120 mm).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Temperature not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</a:rPr>
              <a:t>stabilised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, can be slightly higher in steady state.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V (3000 A) ~ 9 V</a:t>
            </a:r>
            <a:endParaRPr lang="en-GB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F6B555-AABD-7944-2ADE-E0CAB98B5AC6}"/>
              </a:ext>
            </a:extLst>
          </p:cNvPr>
          <p:cNvSpPr/>
          <p:nvPr/>
        </p:nvSpPr>
        <p:spPr>
          <a:xfrm>
            <a:off x="2063552" y="5262463"/>
            <a:ext cx="2746980" cy="29556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/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Schematic of the bakeout circuit.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32EEE6-0BA4-CF96-9EF8-6F9348E1A9A3}"/>
              </a:ext>
            </a:extLst>
          </p:cNvPr>
          <p:cNvSpPr txBox="1"/>
          <p:nvPr/>
        </p:nvSpPr>
        <p:spPr>
          <a:xfrm>
            <a:off x="419087" y="939791"/>
            <a:ext cx="11364926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Purpose: electrical connection on the beamline (from 0 to 3000 A)</a:t>
            </a:r>
            <a:endParaRPr lang="en-GB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B9B7C-FF08-B8B8-3DB2-BD1BCE264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1240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375A7F-A7F7-86AC-2711-B11FDBD94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40CBBE2-8D73-B894-9714-E96C22D854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7987" y="1681143"/>
            <a:ext cx="3708401" cy="668337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US" dirty="0"/>
              <a:t>Full UHV manufacturing and testing at supplier</a:t>
            </a:r>
            <a:endParaRPr lang="es-E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1E84C59-27BB-6D51-FA7F-AB7BB8A81D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23252" y="1693846"/>
            <a:ext cx="3713187" cy="655634"/>
          </a:xfrm>
        </p:spPr>
        <p:txBody>
          <a:bodyPr/>
          <a:lstStyle/>
          <a:p>
            <a:pPr algn="ctr"/>
            <a:r>
              <a:rPr lang="en-GB" dirty="0"/>
              <a:t>In-situ production in tunnel</a:t>
            </a:r>
            <a:endParaRPr lang="es-E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A6B653FC-EDEA-DB1F-DD28-E36C601D3B9C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253846" y="1690107"/>
            <a:ext cx="3708401" cy="668337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/>
              <a:t>Pipe sections (non-UHV) manufactured at industry</a:t>
            </a:r>
            <a:endParaRPr lang="es-E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DBA65A-57A9-E7DB-C589-FF45FF2D5D7A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15DF3E8-C2AE-3392-15CA-A81847DAA474}"/>
              </a:ext>
            </a:extLst>
          </p:cNvPr>
          <p:cNvSpPr txBox="1"/>
          <p:nvPr/>
        </p:nvSpPr>
        <p:spPr>
          <a:xfrm>
            <a:off x="2714928" y="3651014"/>
            <a:ext cx="8382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i="1" dirty="0">
                <a:solidFill>
                  <a:schemeClr val="bg1"/>
                </a:solidFill>
              </a:rPr>
              <a:t>Sleeve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D498B1B1-6755-CEB4-8612-19243F280DE5}"/>
              </a:ext>
            </a:extLst>
          </p:cNvPr>
          <p:cNvCxnSpPr>
            <a:stCxn id="20" idx="0"/>
          </p:cNvCxnSpPr>
          <p:nvPr/>
        </p:nvCxnSpPr>
        <p:spPr>
          <a:xfrm flipV="1">
            <a:off x="3134028" y="3438500"/>
            <a:ext cx="81972" cy="212514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CA07530E-692E-EA61-8635-ADA7DA193DC9}"/>
              </a:ext>
            </a:extLst>
          </p:cNvPr>
          <p:cNvCxnSpPr/>
          <p:nvPr/>
        </p:nvCxnSpPr>
        <p:spPr>
          <a:xfrm flipV="1">
            <a:off x="4018644" y="3438500"/>
            <a:ext cx="81972" cy="212514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60">
            <a:extLst>
              <a:ext uri="{FF2B5EF4-FFF2-40B4-BE49-F238E27FC236}">
                <a16:creationId xmlns:a16="http://schemas.microsoft.com/office/drawing/2014/main" id="{FB3ED811-3903-B86A-ECAE-D282C72D11B2}"/>
              </a:ext>
            </a:extLst>
          </p:cNvPr>
          <p:cNvSpPr txBox="1">
            <a:spLocks/>
          </p:cNvSpPr>
          <p:nvPr/>
        </p:nvSpPr>
        <p:spPr>
          <a:xfrm>
            <a:off x="407988" y="373593"/>
            <a:ext cx="11784012" cy="51421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From pilot sector to full scale production</a:t>
            </a:r>
            <a:endParaRPr lang="en-GB" sz="3200" dirty="0">
              <a:sym typeface="Wingdings" panose="05000000000000000000" pitchFamily="2" charset="2"/>
            </a:endParaRPr>
          </a:p>
          <a:p>
            <a:endParaRPr lang="es-ES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572AD4-FC13-BDF9-ED5B-DB0F89358AE7}"/>
              </a:ext>
            </a:extLst>
          </p:cNvPr>
          <p:cNvSpPr txBox="1"/>
          <p:nvPr/>
        </p:nvSpPr>
        <p:spPr>
          <a:xfrm>
            <a:off x="407988" y="1066800"/>
            <a:ext cx="126984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Scaling from 36m-long prototype to </a:t>
            </a:r>
            <a:r>
              <a:rPr lang="en-US" b="1" dirty="0"/>
              <a:t>120 km </a:t>
            </a:r>
            <a:r>
              <a:rPr lang="en-US" dirty="0"/>
              <a:t>requires defining an industrial production and acceptance strategy</a:t>
            </a:r>
            <a:endParaRPr lang="es-E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F8A5FE2-D2B8-F872-383A-7650DC414097}"/>
              </a:ext>
            </a:extLst>
          </p:cNvPr>
          <p:cNvSpPr txBox="1"/>
          <p:nvPr/>
        </p:nvSpPr>
        <p:spPr>
          <a:xfrm>
            <a:off x="403200" y="2399068"/>
            <a:ext cx="350207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Complete fabrication + UHV validation at specialized facilities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Components delivered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ready-to-install (UHV compliant)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QC/QA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Challenging for 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ogistics, transport constraints, sustainability, cost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434860D-BC2B-3D55-008F-FEF889FEE2C9}"/>
              </a:ext>
            </a:extLst>
          </p:cNvPr>
          <p:cNvSpPr txBox="1"/>
          <p:nvPr/>
        </p:nvSpPr>
        <p:spPr>
          <a:xfrm>
            <a:off x="4357007" y="2374880"/>
            <a:ext cx="350207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Final transformation into </a:t>
            </a:r>
            <a:r>
              <a:rPr lang="en-GB" b="1" dirty="0"/>
              <a:t>UHV components near installation site </a:t>
            </a:r>
            <a:r>
              <a:rPr lang="en-GB" dirty="0"/>
              <a:t>(</a:t>
            </a:r>
            <a:r>
              <a:rPr lang="en-US" dirty="0"/>
              <a:t>surface facilities and/or inside tunnel)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dirty="0"/>
              <a:t>Reduced transport </a:t>
            </a:r>
            <a:r>
              <a:rPr lang="en-GB" dirty="0"/>
              <a:t>constraints (~15 m long sections)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More </a:t>
            </a:r>
            <a:r>
              <a:rPr lang="en-GB" b="1" dirty="0"/>
              <a:t>flexible industrialization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/>
              <a:t>On-site controlled processes (cleanliness, welding, QC/QA)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17B5505-EF4A-662C-9107-647A47C8E9DF}"/>
              </a:ext>
            </a:extLst>
          </p:cNvPr>
          <p:cNvSpPr txBox="1"/>
          <p:nvPr/>
        </p:nvSpPr>
        <p:spPr>
          <a:xfrm>
            <a:off x="8228806" y="2374880"/>
            <a:ext cx="350207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/>
              <a:t>Manufacturing + assembly </a:t>
            </a:r>
            <a:r>
              <a:rPr lang="en-US" b="1" dirty="0"/>
              <a:t>directly in the tunnel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dirty="0"/>
              <a:t>Minimizes transport, handling, logistics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Lower industrial maturity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Highest constraints (environment, QC/QA, cleanliness</a:t>
            </a:r>
            <a:r>
              <a:rPr lang="en-US" dirty="0"/>
              <a:t>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26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18" grpId="0" build="p"/>
      <p:bldP spid="25" grpId="0"/>
      <p:bldP spid="2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541F81-D5AD-B69A-9967-DD68AB8D0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C301B4-C9A2-E4DF-F6BA-A1343E834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535127"/>
          </a:xfrm>
        </p:spPr>
        <p:txBody>
          <a:bodyPr/>
          <a:lstStyle/>
          <a:p>
            <a:r>
              <a:rPr lang="en-US" sz="3200" dirty="0"/>
              <a:t>Cleaning facility design and cost estimation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DFEA537-5CDE-EA1E-4837-BE07FF09C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639" y="1742639"/>
            <a:ext cx="7821245" cy="40848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AEF93BE-CF9B-DD83-4A6D-35B0E4E1DB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4264" y="1360422"/>
            <a:ext cx="3264717" cy="422327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FD80102-6C17-A4A8-7FB9-1D4186D5EBEA}"/>
              </a:ext>
            </a:extLst>
          </p:cNvPr>
          <p:cNvSpPr txBox="1"/>
          <p:nvPr/>
        </p:nvSpPr>
        <p:spPr>
          <a:xfrm>
            <a:off x="407989" y="1030559"/>
            <a:ext cx="7446589" cy="5232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Cleaning facility to be built near the installation site to feed the front of the installation as it advances and reduce storage of conditioned tubes.</a:t>
            </a:r>
          </a:p>
          <a:p>
            <a:endParaRPr lang="en-US" sz="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40409D-4706-C18B-3707-6E347B5CFF32}"/>
              </a:ext>
            </a:extLst>
          </p:cNvPr>
          <p:cNvSpPr txBox="1"/>
          <p:nvPr/>
        </p:nvSpPr>
        <p:spPr>
          <a:xfrm>
            <a:off x="407989" y="6032609"/>
            <a:ext cx="10699557" cy="1692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100" dirty="0">
                <a:solidFill>
                  <a:schemeClr val="bg2">
                    <a:lumMod val="50000"/>
                  </a:schemeClr>
                </a:solidFill>
              </a:rPr>
              <a:t>More information at: </a:t>
            </a:r>
            <a:r>
              <a:rPr lang="en-US" sz="1100" dirty="0">
                <a:solidFill>
                  <a:schemeClr val="bg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Surface finishing of the ET beam tube - Leonel Marques Antunes Ferreira (CERN)</a:t>
            </a:r>
            <a:endParaRPr lang="en-US" sz="11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31A03AF-3696-A8AB-B35F-4475EC960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480873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Tema de Offic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Tema de Offic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11727</TotalTime>
  <Words>3294</Words>
  <Application>Microsoft Office PowerPoint</Application>
  <PresentationFormat>Widescreen</PresentationFormat>
  <Paragraphs>517</Paragraphs>
  <Slides>37</Slides>
  <Notes>28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Wingdings</vt:lpstr>
      <vt:lpstr>Calibri</vt:lpstr>
      <vt:lpstr>Arial</vt:lpstr>
      <vt:lpstr>Aptos</vt:lpstr>
      <vt:lpstr>Aptos Black</vt:lpstr>
      <vt:lpstr>Symbol</vt:lpstr>
      <vt:lpstr>Cambria Math</vt:lpstr>
      <vt:lpstr>Tema de Office</vt:lpstr>
      <vt:lpstr>ET-PP (WP6.2)  ET beampipe activities at CERN </vt:lpstr>
      <vt:lpstr>Introduction</vt:lpstr>
      <vt:lpstr>Outline</vt:lpstr>
      <vt:lpstr>Timeline of our organizational work</vt:lpstr>
      <vt:lpstr>Timeline of our technical work until end of 2025</vt:lpstr>
      <vt:lpstr>Timeline of our current technical work in 2026</vt:lpstr>
      <vt:lpstr>The ET beam tube vacuum system TDR(s)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1st beamline bakeout completed</vt:lpstr>
      <vt:lpstr>1st beamline vacuum commissioning completed </vt:lpstr>
      <vt:lpstr>Outlook &amp; Next Steps</vt:lpstr>
      <vt:lpstr>The ET beam tube vacuum system TDR(s)</vt:lpstr>
      <vt:lpstr>PowerPoint Presentation</vt:lpstr>
      <vt:lpstr>PowerPoint Presentation</vt:lpstr>
      <vt:lpstr>PowerPoint Presentation</vt:lpstr>
      <vt:lpstr>Background system</vt:lpstr>
      <vt:lpstr>1st beamline bakeout</vt:lpstr>
      <vt:lpstr>PowerPoint Presentation</vt:lpstr>
      <vt:lpstr>ET-PS: leak detection</vt:lpstr>
      <vt:lpstr>ET-PS: leak detection</vt:lpstr>
      <vt:lpstr>PowerPoint Presentation</vt:lpstr>
      <vt:lpstr>ET-PS: 18 meter array assembly</vt:lpstr>
      <vt:lpstr>ET-PS: first beamline - electrical test (safety check)</vt:lpstr>
      <vt:lpstr>PowerPoint Presentation</vt:lpstr>
      <vt:lpstr>Cleaning facility design and cost estimation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Paolo Chiggiato</dc:creator>
  <cp:lastModifiedBy>Ana Teresa Perez Fontenla</cp:lastModifiedBy>
  <cp:revision>70</cp:revision>
  <dcterms:modified xsi:type="dcterms:W3CDTF">2026-05-04T21:35:04Z</dcterms:modified>
</cp:coreProperties>
</file>