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70" r:id="rId3"/>
    <p:sldId id="283" r:id="rId4"/>
    <p:sldId id="273" r:id="rId5"/>
    <p:sldId id="269" r:id="rId6"/>
    <p:sldId id="271" r:id="rId7"/>
    <p:sldId id="278" r:id="rId8"/>
    <p:sldId id="276" r:id="rId9"/>
    <p:sldId id="277" r:id="rId10"/>
    <p:sldId id="281" r:id="rId11"/>
    <p:sldId id="284" r:id="rId12"/>
    <p:sldId id="28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8" autoAdjust="0"/>
    <p:restoredTop sz="94660"/>
  </p:normalViewPr>
  <p:slideViewPr>
    <p:cSldViewPr snapToGrid="0">
      <p:cViewPr>
        <p:scale>
          <a:sx n="95" d="100"/>
          <a:sy n="95" d="100"/>
        </p:scale>
        <p:origin x="130"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19F6D7-3482-4CB4-BFE8-D3EFB21B291A}" type="datetimeFigureOut">
              <a:rPr lang="en-GB" smtClean="0"/>
              <a:t>04/05/2026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213AD9-89D6-43BC-AEAC-2D6EAB7C098A}" type="slidenum">
              <a:rPr lang="en-GB" smtClean="0"/>
              <a:t>‹#›</a:t>
            </a:fld>
            <a:endParaRPr lang="en-GB"/>
          </a:p>
        </p:txBody>
      </p:sp>
    </p:spTree>
    <p:extLst>
      <p:ext uri="{BB962C8B-B14F-4D97-AF65-F5344CB8AC3E}">
        <p14:creationId xmlns:p14="http://schemas.microsoft.com/office/powerpoint/2010/main" val="2361887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53F409-E44B-4C66-8B88-D64F3028FE5E}" type="slidenum">
              <a:rPr lang="en-US" smtClean="0"/>
              <a:t>7</a:t>
            </a:fld>
            <a:endParaRPr lang="en-US"/>
          </a:p>
        </p:txBody>
      </p:sp>
    </p:spTree>
    <p:extLst>
      <p:ext uri="{BB962C8B-B14F-4D97-AF65-F5344CB8AC3E}">
        <p14:creationId xmlns:p14="http://schemas.microsoft.com/office/powerpoint/2010/main" val="3586546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6056E-8C40-3868-53E9-DB6ED2E766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A394C0F-9492-CF4B-43C2-637681D0A6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197EBF1-0F98-F4BE-A7DB-E79E6E28DCD7}"/>
              </a:ext>
            </a:extLst>
          </p:cNvPr>
          <p:cNvSpPr>
            <a:spLocks noGrp="1"/>
          </p:cNvSpPr>
          <p:nvPr>
            <p:ph type="dt" sz="half" idx="10"/>
          </p:nvPr>
        </p:nvSpPr>
        <p:spPr/>
        <p:txBody>
          <a:bodyPr/>
          <a:lstStyle/>
          <a:p>
            <a:fld id="{351B9AEB-AA1D-4104-AB78-8DC50BF17E31}" type="datetimeFigureOut">
              <a:rPr lang="en-US" smtClean="0"/>
              <a:t>5/4/2026</a:t>
            </a:fld>
            <a:endParaRPr lang="en-US"/>
          </a:p>
        </p:txBody>
      </p:sp>
      <p:sp>
        <p:nvSpPr>
          <p:cNvPr id="5" name="Footer Placeholder 4">
            <a:extLst>
              <a:ext uri="{FF2B5EF4-FFF2-40B4-BE49-F238E27FC236}">
                <a16:creationId xmlns:a16="http://schemas.microsoft.com/office/drawing/2014/main" id="{AE02DF49-3D96-CC04-32A3-0E747EA5F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CF1077-0DC7-240B-757A-8DBCC4735927}"/>
              </a:ext>
            </a:extLst>
          </p:cNvPr>
          <p:cNvSpPr>
            <a:spLocks noGrp="1"/>
          </p:cNvSpPr>
          <p:nvPr>
            <p:ph type="sldNum" sz="quarter" idx="12"/>
          </p:nvPr>
        </p:nvSpPr>
        <p:spPr/>
        <p:txBody>
          <a:bodyPr/>
          <a:lstStyle/>
          <a:p>
            <a:fld id="{657D06E6-6310-4EDC-8489-48BFF618AF07}" type="slidenum">
              <a:rPr lang="en-US" smtClean="0"/>
              <a:t>‹#›</a:t>
            </a:fld>
            <a:endParaRPr lang="en-US"/>
          </a:p>
        </p:txBody>
      </p:sp>
    </p:spTree>
    <p:extLst>
      <p:ext uri="{BB962C8B-B14F-4D97-AF65-F5344CB8AC3E}">
        <p14:creationId xmlns:p14="http://schemas.microsoft.com/office/powerpoint/2010/main" val="3891187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F79AA-F38A-1AB3-AECE-186C3B63731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9BC836-5169-B052-DE9C-A81461CBD2A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F6C61F-6EDE-4453-101E-5E07EC5034B4}"/>
              </a:ext>
            </a:extLst>
          </p:cNvPr>
          <p:cNvSpPr>
            <a:spLocks noGrp="1"/>
          </p:cNvSpPr>
          <p:nvPr>
            <p:ph type="dt" sz="half" idx="10"/>
          </p:nvPr>
        </p:nvSpPr>
        <p:spPr/>
        <p:txBody>
          <a:bodyPr/>
          <a:lstStyle/>
          <a:p>
            <a:fld id="{351B9AEB-AA1D-4104-AB78-8DC50BF17E31}" type="datetimeFigureOut">
              <a:rPr lang="en-US" smtClean="0"/>
              <a:t>5/4/2026</a:t>
            </a:fld>
            <a:endParaRPr lang="en-US"/>
          </a:p>
        </p:txBody>
      </p:sp>
      <p:sp>
        <p:nvSpPr>
          <p:cNvPr id="5" name="Footer Placeholder 4">
            <a:extLst>
              <a:ext uri="{FF2B5EF4-FFF2-40B4-BE49-F238E27FC236}">
                <a16:creationId xmlns:a16="http://schemas.microsoft.com/office/drawing/2014/main" id="{DC8AE981-E8AA-D974-B35C-A87D84ED6B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D5D3BE-AB2F-8B3B-0018-E51338DAEED9}"/>
              </a:ext>
            </a:extLst>
          </p:cNvPr>
          <p:cNvSpPr>
            <a:spLocks noGrp="1"/>
          </p:cNvSpPr>
          <p:nvPr>
            <p:ph type="sldNum" sz="quarter" idx="12"/>
          </p:nvPr>
        </p:nvSpPr>
        <p:spPr/>
        <p:txBody>
          <a:bodyPr/>
          <a:lstStyle/>
          <a:p>
            <a:fld id="{657D06E6-6310-4EDC-8489-48BFF618AF07}" type="slidenum">
              <a:rPr lang="en-US" smtClean="0"/>
              <a:t>‹#›</a:t>
            </a:fld>
            <a:endParaRPr lang="en-US"/>
          </a:p>
        </p:txBody>
      </p:sp>
    </p:spTree>
    <p:extLst>
      <p:ext uri="{BB962C8B-B14F-4D97-AF65-F5344CB8AC3E}">
        <p14:creationId xmlns:p14="http://schemas.microsoft.com/office/powerpoint/2010/main" val="935162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72B580-42F2-0475-A924-E38D9FFA7DF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1EBFCF7-9DB9-FF45-33F3-F21C4167DBD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F79231-9646-1A1B-017E-6BBFA0A3B07E}"/>
              </a:ext>
            </a:extLst>
          </p:cNvPr>
          <p:cNvSpPr>
            <a:spLocks noGrp="1"/>
          </p:cNvSpPr>
          <p:nvPr>
            <p:ph type="dt" sz="half" idx="10"/>
          </p:nvPr>
        </p:nvSpPr>
        <p:spPr/>
        <p:txBody>
          <a:bodyPr/>
          <a:lstStyle/>
          <a:p>
            <a:fld id="{351B9AEB-AA1D-4104-AB78-8DC50BF17E31}" type="datetimeFigureOut">
              <a:rPr lang="en-US" smtClean="0"/>
              <a:t>5/4/2026</a:t>
            </a:fld>
            <a:endParaRPr lang="en-US"/>
          </a:p>
        </p:txBody>
      </p:sp>
      <p:sp>
        <p:nvSpPr>
          <p:cNvPr id="5" name="Footer Placeholder 4">
            <a:extLst>
              <a:ext uri="{FF2B5EF4-FFF2-40B4-BE49-F238E27FC236}">
                <a16:creationId xmlns:a16="http://schemas.microsoft.com/office/drawing/2014/main" id="{F454BC52-A93E-57B6-C33D-0675EF8C54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B2F57A-EFBE-E5EB-18FA-E0C8AD651D41}"/>
              </a:ext>
            </a:extLst>
          </p:cNvPr>
          <p:cNvSpPr>
            <a:spLocks noGrp="1"/>
          </p:cNvSpPr>
          <p:nvPr>
            <p:ph type="sldNum" sz="quarter" idx="12"/>
          </p:nvPr>
        </p:nvSpPr>
        <p:spPr/>
        <p:txBody>
          <a:bodyPr/>
          <a:lstStyle/>
          <a:p>
            <a:fld id="{657D06E6-6310-4EDC-8489-48BFF618AF07}" type="slidenum">
              <a:rPr lang="en-US" smtClean="0"/>
              <a:t>‹#›</a:t>
            </a:fld>
            <a:endParaRPr lang="en-US"/>
          </a:p>
        </p:txBody>
      </p:sp>
    </p:spTree>
    <p:extLst>
      <p:ext uri="{BB962C8B-B14F-4D97-AF65-F5344CB8AC3E}">
        <p14:creationId xmlns:p14="http://schemas.microsoft.com/office/powerpoint/2010/main" val="2088447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D97AF-49D4-C56D-72DB-F0A476A3B3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A18636-C9E8-6435-F88E-183BC52DF3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EEC711-407F-FCFD-E61B-B66F8D1B0E4D}"/>
              </a:ext>
            </a:extLst>
          </p:cNvPr>
          <p:cNvSpPr>
            <a:spLocks noGrp="1"/>
          </p:cNvSpPr>
          <p:nvPr>
            <p:ph type="dt" sz="half" idx="10"/>
          </p:nvPr>
        </p:nvSpPr>
        <p:spPr/>
        <p:txBody>
          <a:bodyPr/>
          <a:lstStyle/>
          <a:p>
            <a:fld id="{351B9AEB-AA1D-4104-AB78-8DC50BF17E31}" type="datetimeFigureOut">
              <a:rPr lang="en-US" smtClean="0"/>
              <a:t>5/4/2026</a:t>
            </a:fld>
            <a:endParaRPr lang="en-US"/>
          </a:p>
        </p:txBody>
      </p:sp>
      <p:sp>
        <p:nvSpPr>
          <p:cNvPr id="5" name="Footer Placeholder 4">
            <a:extLst>
              <a:ext uri="{FF2B5EF4-FFF2-40B4-BE49-F238E27FC236}">
                <a16:creationId xmlns:a16="http://schemas.microsoft.com/office/drawing/2014/main" id="{7EB9923F-E90F-14FD-C993-1CF70AF898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8491FE-AFE4-159D-C4E4-F23561EB4F26}"/>
              </a:ext>
            </a:extLst>
          </p:cNvPr>
          <p:cNvSpPr>
            <a:spLocks noGrp="1"/>
          </p:cNvSpPr>
          <p:nvPr>
            <p:ph type="sldNum" sz="quarter" idx="12"/>
          </p:nvPr>
        </p:nvSpPr>
        <p:spPr/>
        <p:txBody>
          <a:bodyPr/>
          <a:lstStyle/>
          <a:p>
            <a:fld id="{657D06E6-6310-4EDC-8489-48BFF618AF07}" type="slidenum">
              <a:rPr lang="en-US" smtClean="0"/>
              <a:t>‹#›</a:t>
            </a:fld>
            <a:endParaRPr lang="en-US"/>
          </a:p>
        </p:txBody>
      </p:sp>
    </p:spTree>
    <p:extLst>
      <p:ext uri="{BB962C8B-B14F-4D97-AF65-F5344CB8AC3E}">
        <p14:creationId xmlns:p14="http://schemas.microsoft.com/office/powerpoint/2010/main" val="3914934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89CB1-7119-CD93-4BEB-FD9225ACCA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71E96A7-270A-9E6E-C32B-9AA79C88391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910ADB8-E57B-BE3D-2658-5F3415FACFF8}"/>
              </a:ext>
            </a:extLst>
          </p:cNvPr>
          <p:cNvSpPr>
            <a:spLocks noGrp="1"/>
          </p:cNvSpPr>
          <p:nvPr>
            <p:ph type="dt" sz="half" idx="10"/>
          </p:nvPr>
        </p:nvSpPr>
        <p:spPr/>
        <p:txBody>
          <a:bodyPr/>
          <a:lstStyle/>
          <a:p>
            <a:fld id="{351B9AEB-AA1D-4104-AB78-8DC50BF17E31}" type="datetimeFigureOut">
              <a:rPr lang="en-US" smtClean="0"/>
              <a:t>5/4/2026</a:t>
            </a:fld>
            <a:endParaRPr lang="en-US"/>
          </a:p>
        </p:txBody>
      </p:sp>
      <p:sp>
        <p:nvSpPr>
          <p:cNvPr id="5" name="Footer Placeholder 4">
            <a:extLst>
              <a:ext uri="{FF2B5EF4-FFF2-40B4-BE49-F238E27FC236}">
                <a16:creationId xmlns:a16="http://schemas.microsoft.com/office/drawing/2014/main" id="{F6BBF82C-40E8-0E8D-A7B9-E4EA280941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18B60B-0B41-125A-C9A9-4BC717ABB53F}"/>
              </a:ext>
            </a:extLst>
          </p:cNvPr>
          <p:cNvSpPr>
            <a:spLocks noGrp="1"/>
          </p:cNvSpPr>
          <p:nvPr>
            <p:ph type="sldNum" sz="quarter" idx="12"/>
          </p:nvPr>
        </p:nvSpPr>
        <p:spPr/>
        <p:txBody>
          <a:bodyPr/>
          <a:lstStyle/>
          <a:p>
            <a:fld id="{657D06E6-6310-4EDC-8489-48BFF618AF07}" type="slidenum">
              <a:rPr lang="en-US" smtClean="0"/>
              <a:t>‹#›</a:t>
            </a:fld>
            <a:endParaRPr lang="en-US"/>
          </a:p>
        </p:txBody>
      </p:sp>
    </p:spTree>
    <p:extLst>
      <p:ext uri="{BB962C8B-B14F-4D97-AF65-F5344CB8AC3E}">
        <p14:creationId xmlns:p14="http://schemas.microsoft.com/office/powerpoint/2010/main" val="3197700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1D795-F6E5-AF10-1A01-12373ACB6E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F44244E-B5A8-763C-4B3E-63A6BA0ACA5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7B9892E-0704-FD76-7DD7-E582A43E919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ED5F7D-780A-F702-29E8-DCCE2272C954}"/>
              </a:ext>
            </a:extLst>
          </p:cNvPr>
          <p:cNvSpPr>
            <a:spLocks noGrp="1"/>
          </p:cNvSpPr>
          <p:nvPr>
            <p:ph type="dt" sz="half" idx="10"/>
          </p:nvPr>
        </p:nvSpPr>
        <p:spPr/>
        <p:txBody>
          <a:bodyPr/>
          <a:lstStyle/>
          <a:p>
            <a:fld id="{351B9AEB-AA1D-4104-AB78-8DC50BF17E31}" type="datetimeFigureOut">
              <a:rPr lang="en-US" smtClean="0"/>
              <a:t>5/4/2026</a:t>
            </a:fld>
            <a:endParaRPr lang="en-US"/>
          </a:p>
        </p:txBody>
      </p:sp>
      <p:sp>
        <p:nvSpPr>
          <p:cNvPr id="6" name="Footer Placeholder 5">
            <a:extLst>
              <a:ext uri="{FF2B5EF4-FFF2-40B4-BE49-F238E27FC236}">
                <a16:creationId xmlns:a16="http://schemas.microsoft.com/office/drawing/2014/main" id="{038768D2-48CA-179A-FE06-F8E3E17C62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1CA4F5-7C56-E307-29B0-6844F1821AE4}"/>
              </a:ext>
            </a:extLst>
          </p:cNvPr>
          <p:cNvSpPr>
            <a:spLocks noGrp="1"/>
          </p:cNvSpPr>
          <p:nvPr>
            <p:ph type="sldNum" sz="quarter" idx="12"/>
          </p:nvPr>
        </p:nvSpPr>
        <p:spPr/>
        <p:txBody>
          <a:bodyPr/>
          <a:lstStyle/>
          <a:p>
            <a:fld id="{657D06E6-6310-4EDC-8489-48BFF618AF07}" type="slidenum">
              <a:rPr lang="en-US" smtClean="0"/>
              <a:t>‹#›</a:t>
            </a:fld>
            <a:endParaRPr lang="en-US"/>
          </a:p>
        </p:txBody>
      </p:sp>
    </p:spTree>
    <p:extLst>
      <p:ext uri="{BB962C8B-B14F-4D97-AF65-F5344CB8AC3E}">
        <p14:creationId xmlns:p14="http://schemas.microsoft.com/office/powerpoint/2010/main" val="1148781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87982-0EFC-B9D4-EF3E-D89F8B53119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BF37A7-5264-1999-96A5-20894A2E1A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7AD78B-0CC1-5F48-714D-3F4E3C4A883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2226DC4-D20C-5C77-3483-2D21142E95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9F559E5-35F0-B636-E693-75A901A8254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EA43CD4-81D7-752C-5342-BEB4AF31F0B7}"/>
              </a:ext>
            </a:extLst>
          </p:cNvPr>
          <p:cNvSpPr>
            <a:spLocks noGrp="1"/>
          </p:cNvSpPr>
          <p:nvPr>
            <p:ph type="dt" sz="half" idx="10"/>
          </p:nvPr>
        </p:nvSpPr>
        <p:spPr/>
        <p:txBody>
          <a:bodyPr/>
          <a:lstStyle/>
          <a:p>
            <a:fld id="{351B9AEB-AA1D-4104-AB78-8DC50BF17E31}" type="datetimeFigureOut">
              <a:rPr lang="en-US" smtClean="0"/>
              <a:t>5/4/2026</a:t>
            </a:fld>
            <a:endParaRPr lang="en-US"/>
          </a:p>
        </p:txBody>
      </p:sp>
      <p:sp>
        <p:nvSpPr>
          <p:cNvPr id="8" name="Footer Placeholder 7">
            <a:extLst>
              <a:ext uri="{FF2B5EF4-FFF2-40B4-BE49-F238E27FC236}">
                <a16:creationId xmlns:a16="http://schemas.microsoft.com/office/drawing/2014/main" id="{419EA0EA-9952-35C4-97D1-D51B79BE6DD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B2CFE33-3ED1-910D-3A7A-3FB23584B279}"/>
              </a:ext>
            </a:extLst>
          </p:cNvPr>
          <p:cNvSpPr>
            <a:spLocks noGrp="1"/>
          </p:cNvSpPr>
          <p:nvPr>
            <p:ph type="sldNum" sz="quarter" idx="12"/>
          </p:nvPr>
        </p:nvSpPr>
        <p:spPr/>
        <p:txBody>
          <a:bodyPr/>
          <a:lstStyle/>
          <a:p>
            <a:fld id="{657D06E6-6310-4EDC-8489-48BFF618AF07}" type="slidenum">
              <a:rPr lang="en-US" smtClean="0"/>
              <a:t>‹#›</a:t>
            </a:fld>
            <a:endParaRPr lang="en-US"/>
          </a:p>
        </p:txBody>
      </p:sp>
    </p:spTree>
    <p:extLst>
      <p:ext uri="{BB962C8B-B14F-4D97-AF65-F5344CB8AC3E}">
        <p14:creationId xmlns:p14="http://schemas.microsoft.com/office/powerpoint/2010/main" val="93504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C65CC-335B-D8D9-C576-05DFBCD46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7FA51BC-B8C8-32EF-AF99-E91C5898E344}"/>
              </a:ext>
            </a:extLst>
          </p:cNvPr>
          <p:cNvSpPr>
            <a:spLocks noGrp="1"/>
          </p:cNvSpPr>
          <p:nvPr>
            <p:ph type="dt" sz="half" idx="10"/>
          </p:nvPr>
        </p:nvSpPr>
        <p:spPr/>
        <p:txBody>
          <a:bodyPr/>
          <a:lstStyle/>
          <a:p>
            <a:fld id="{351B9AEB-AA1D-4104-AB78-8DC50BF17E31}" type="datetimeFigureOut">
              <a:rPr lang="en-US" smtClean="0"/>
              <a:t>5/4/2026</a:t>
            </a:fld>
            <a:endParaRPr lang="en-US"/>
          </a:p>
        </p:txBody>
      </p:sp>
      <p:sp>
        <p:nvSpPr>
          <p:cNvPr id="4" name="Footer Placeholder 3">
            <a:extLst>
              <a:ext uri="{FF2B5EF4-FFF2-40B4-BE49-F238E27FC236}">
                <a16:creationId xmlns:a16="http://schemas.microsoft.com/office/drawing/2014/main" id="{E70A1208-2DDC-1658-C40E-CECFDE439B4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3E0F584-8FC8-2C4D-FDD9-4929CC76154F}"/>
              </a:ext>
            </a:extLst>
          </p:cNvPr>
          <p:cNvSpPr>
            <a:spLocks noGrp="1"/>
          </p:cNvSpPr>
          <p:nvPr>
            <p:ph type="sldNum" sz="quarter" idx="12"/>
          </p:nvPr>
        </p:nvSpPr>
        <p:spPr/>
        <p:txBody>
          <a:bodyPr/>
          <a:lstStyle/>
          <a:p>
            <a:fld id="{657D06E6-6310-4EDC-8489-48BFF618AF07}" type="slidenum">
              <a:rPr lang="en-US" smtClean="0"/>
              <a:t>‹#›</a:t>
            </a:fld>
            <a:endParaRPr lang="en-US"/>
          </a:p>
        </p:txBody>
      </p:sp>
    </p:spTree>
    <p:extLst>
      <p:ext uri="{BB962C8B-B14F-4D97-AF65-F5344CB8AC3E}">
        <p14:creationId xmlns:p14="http://schemas.microsoft.com/office/powerpoint/2010/main" val="939174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7517F7-B786-DBE0-B4C1-4121587E8C09}"/>
              </a:ext>
            </a:extLst>
          </p:cNvPr>
          <p:cNvSpPr>
            <a:spLocks noGrp="1"/>
          </p:cNvSpPr>
          <p:nvPr>
            <p:ph type="dt" sz="half" idx="10"/>
          </p:nvPr>
        </p:nvSpPr>
        <p:spPr/>
        <p:txBody>
          <a:bodyPr/>
          <a:lstStyle/>
          <a:p>
            <a:fld id="{351B9AEB-AA1D-4104-AB78-8DC50BF17E31}" type="datetimeFigureOut">
              <a:rPr lang="en-US" smtClean="0"/>
              <a:t>5/4/2026</a:t>
            </a:fld>
            <a:endParaRPr lang="en-US"/>
          </a:p>
        </p:txBody>
      </p:sp>
      <p:sp>
        <p:nvSpPr>
          <p:cNvPr id="3" name="Footer Placeholder 2">
            <a:extLst>
              <a:ext uri="{FF2B5EF4-FFF2-40B4-BE49-F238E27FC236}">
                <a16:creationId xmlns:a16="http://schemas.microsoft.com/office/drawing/2014/main" id="{E0C83613-04DB-66A3-8AB0-F7141077875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E208AAD-7D32-AEDC-BEF4-52117250192D}"/>
              </a:ext>
            </a:extLst>
          </p:cNvPr>
          <p:cNvSpPr>
            <a:spLocks noGrp="1"/>
          </p:cNvSpPr>
          <p:nvPr>
            <p:ph type="sldNum" sz="quarter" idx="12"/>
          </p:nvPr>
        </p:nvSpPr>
        <p:spPr/>
        <p:txBody>
          <a:bodyPr/>
          <a:lstStyle/>
          <a:p>
            <a:fld id="{657D06E6-6310-4EDC-8489-48BFF618AF07}" type="slidenum">
              <a:rPr lang="en-US" smtClean="0"/>
              <a:t>‹#›</a:t>
            </a:fld>
            <a:endParaRPr lang="en-US"/>
          </a:p>
        </p:txBody>
      </p:sp>
    </p:spTree>
    <p:extLst>
      <p:ext uri="{BB962C8B-B14F-4D97-AF65-F5344CB8AC3E}">
        <p14:creationId xmlns:p14="http://schemas.microsoft.com/office/powerpoint/2010/main" val="230630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E935A-8CF9-48BF-3CA7-DFBC483D8D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4AC6D8C-3321-59EA-E124-22DD6BA562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FD4E6E-013B-202E-C793-587939B0B9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F615CE-693D-DDE5-FB9F-EED221D48325}"/>
              </a:ext>
            </a:extLst>
          </p:cNvPr>
          <p:cNvSpPr>
            <a:spLocks noGrp="1"/>
          </p:cNvSpPr>
          <p:nvPr>
            <p:ph type="dt" sz="half" idx="10"/>
          </p:nvPr>
        </p:nvSpPr>
        <p:spPr/>
        <p:txBody>
          <a:bodyPr/>
          <a:lstStyle/>
          <a:p>
            <a:fld id="{351B9AEB-AA1D-4104-AB78-8DC50BF17E31}" type="datetimeFigureOut">
              <a:rPr lang="en-US" smtClean="0"/>
              <a:t>5/4/2026</a:t>
            </a:fld>
            <a:endParaRPr lang="en-US"/>
          </a:p>
        </p:txBody>
      </p:sp>
      <p:sp>
        <p:nvSpPr>
          <p:cNvPr id="6" name="Footer Placeholder 5">
            <a:extLst>
              <a:ext uri="{FF2B5EF4-FFF2-40B4-BE49-F238E27FC236}">
                <a16:creationId xmlns:a16="http://schemas.microsoft.com/office/drawing/2014/main" id="{FD0A8D51-F527-B655-CB59-564E54713C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ECA3EC-1197-ED1D-FF7B-53DC0D769D40}"/>
              </a:ext>
            </a:extLst>
          </p:cNvPr>
          <p:cNvSpPr>
            <a:spLocks noGrp="1"/>
          </p:cNvSpPr>
          <p:nvPr>
            <p:ph type="sldNum" sz="quarter" idx="12"/>
          </p:nvPr>
        </p:nvSpPr>
        <p:spPr/>
        <p:txBody>
          <a:bodyPr/>
          <a:lstStyle/>
          <a:p>
            <a:fld id="{657D06E6-6310-4EDC-8489-48BFF618AF07}" type="slidenum">
              <a:rPr lang="en-US" smtClean="0"/>
              <a:t>‹#›</a:t>
            </a:fld>
            <a:endParaRPr lang="en-US"/>
          </a:p>
        </p:txBody>
      </p:sp>
    </p:spTree>
    <p:extLst>
      <p:ext uri="{BB962C8B-B14F-4D97-AF65-F5344CB8AC3E}">
        <p14:creationId xmlns:p14="http://schemas.microsoft.com/office/powerpoint/2010/main" val="502807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E8AEB-4A06-F1D2-419C-BA372E58BD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96B91E-3B02-1517-D3CF-A309F2DC45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4593124-DEB2-7178-7175-82E74914E7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D123EC-AA1E-0DCD-7B1D-EDCF97134718}"/>
              </a:ext>
            </a:extLst>
          </p:cNvPr>
          <p:cNvSpPr>
            <a:spLocks noGrp="1"/>
          </p:cNvSpPr>
          <p:nvPr>
            <p:ph type="dt" sz="half" idx="10"/>
          </p:nvPr>
        </p:nvSpPr>
        <p:spPr/>
        <p:txBody>
          <a:bodyPr/>
          <a:lstStyle/>
          <a:p>
            <a:fld id="{351B9AEB-AA1D-4104-AB78-8DC50BF17E31}" type="datetimeFigureOut">
              <a:rPr lang="en-US" smtClean="0"/>
              <a:t>5/4/2026</a:t>
            </a:fld>
            <a:endParaRPr lang="en-US"/>
          </a:p>
        </p:txBody>
      </p:sp>
      <p:sp>
        <p:nvSpPr>
          <p:cNvPr id="6" name="Footer Placeholder 5">
            <a:extLst>
              <a:ext uri="{FF2B5EF4-FFF2-40B4-BE49-F238E27FC236}">
                <a16:creationId xmlns:a16="http://schemas.microsoft.com/office/drawing/2014/main" id="{197744A4-7905-810A-7214-A1F9644568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2EEFC8-BA00-52EA-A2A9-5BD1E717CB08}"/>
              </a:ext>
            </a:extLst>
          </p:cNvPr>
          <p:cNvSpPr>
            <a:spLocks noGrp="1"/>
          </p:cNvSpPr>
          <p:nvPr>
            <p:ph type="sldNum" sz="quarter" idx="12"/>
          </p:nvPr>
        </p:nvSpPr>
        <p:spPr/>
        <p:txBody>
          <a:bodyPr/>
          <a:lstStyle/>
          <a:p>
            <a:fld id="{657D06E6-6310-4EDC-8489-48BFF618AF07}" type="slidenum">
              <a:rPr lang="en-US" smtClean="0"/>
              <a:t>‹#›</a:t>
            </a:fld>
            <a:endParaRPr lang="en-US"/>
          </a:p>
        </p:txBody>
      </p:sp>
    </p:spTree>
    <p:extLst>
      <p:ext uri="{BB962C8B-B14F-4D97-AF65-F5344CB8AC3E}">
        <p14:creationId xmlns:p14="http://schemas.microsoft.com/office/powerpoint/2010/main" val="2539113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2458BA-0BDE-74D9-AD84-23081A28F0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F737EAB-89FC-AD0F-6465-63D9C34300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5393BA-384E-6170-D7DB-3163EFFEDB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51B9AEB-AA1D-4104-AB78-8DC50BF17E31}" type="datetimeFigureOut">
              <a:rPr lang="en-US" smtClean="0"/>
              <a:t>5/4/2026</a:t>
            </a:fld>
            <a:endParaRPr lang="en-US"/>
          </a:p>
        </p:txBody>
      </p:sp>
      <p:sp>
        <p:nvSpPr>
          <p:cNvPr id="5" name="Footer Placeholder 4">
            <a:extLst>
              <a:ext uri="{FF2B5EF4-FFF2-40B4-BE49-F238E27FC236}">
                <a16:creationId xmlns:a16="http://schemas.microsoft.com/office/drawing/2014/main" id="{204B3BB7-F081-8162-C462-99A409D377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1FA32D0-1CFF-A61C-8527-7B1EE7300B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57D06E6-6310-4EDC-8489-48BFF618AF07}" type="slidenum">
              <a:rPr lang="en-US" smtClean="0"/>
              <a:t>‹#›</a:t>
            </a:fld>
            <a:endParaRPr lang="en-US"/>
          </a:p>
        </p:txBody>
      </p:sp>
    </p:spTree>
    <p:extLst>
      <p:ext uri="{BB962C8B-B14F-4D97-AF65-F5344CB8AC3E}">
        <p14:creationId xmlns:p14="http://schemas.microsoft.com/office/powerpoint/2010/main" val="909102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B941E-7DA8-9A44-7698-3AF346889C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0D2F85-1D8F-C5CD-B063-08A3062D51FF}"/>
              </a:ext>
            </a:extLst>
          </p:cNvPr>
          <p:cNvSpPr>
            <a:spLocks noGrp="1"/>
          </p:cNvSpPr>
          <p:nvPr>
            <p:ph type="ctrTitle"/>
          </p:nvPr>
        </p:nvSpPr>
        <p:spPr>
          <a:xfrm>
            <a:off x="375756" y="-276726"/>
            <a:ext cx="11726238" cy="2387600"/>
          </a:xfrm>
        </p:spPr>
        <p:txBody>
          <a:bodyPr>
            <a:noAutofit/>
          </a:bodyPr>
          <a:lstStyle/>
          <a:p>
            <a:r>
              <a:rPr lang="en-US" sz="4000" dirty="0"/>
              <a:t>News from the Working Group on Site Selection Procedure and Criteria</a:t>
            </a:r>
            <a:br>
              <a:rPr lang="en-US" sz="4000" dirty="0"/>
            </a:br>
            <a:r>
              <a:rPr lang="en-US" sz="2000" dirty="0"/>
              <a:t> </a:t>
            </a:r>
            <a:br>
              <a:rPr lang="en-US" dirty="0"/>
            </a:br>
            <a:endParaRPr lang="en-US" sz="3600" dirty="0"/>
          </a:p>
        </p:txBody>
      </p:sp>
      <p:sp>
        <p:nvSpPr>
          <p:cNvPr id="3" name="Subtitle 2">
            <a:extLst>
              <a:ext uri="{FF2B5EF4-FFF2-40B4-BE49-F238E27FC236}">
                <a16:creationId xmlns:a16="http://schemas.microsoft.com/office/drawing/2014/main" id="{6F24C8CD-D658-7B8F-87D8-235BE54F09D3}"/>
              </a:ext>
            </a:extLst>
          </p:cNvPr>
          <p:cNvSpPr>
            <a:spLocks noGrp="1"/>
          </p:cNvSpPr>
          <p:nvPr>
            <p:ph type="subTitle" idx="1"/>
          </p:nvPr>
        </p:nvSpPr>
        <p:spPr>
          <a:xfrm>
            <a:off x="232881" y="2167260"/>
            <a:ext cx="11726238" cy="3390472"/>
          </a:xfrm>
        </p:spPr>
        <p:txBody>
          <a:bodyPr>
            <a:noAutofit/>
          </a:bodyPr>
          <a:lstStyle/>
          <a:p>
            <a:endParaRPr lang="en-US" sz="2800" dirty="0"/>
          </a:p>
          <a:p>
            <a:r>
              <a:rPr lang="en-US" sz="2800" dirty="0"/>
              <a:t>Andrew Harrison</a:t>
            </a:r>
          </a:p>
          <a:p>
            <a:r>
              <a:rPr lang="en-US" sz="2800" dirty="0" err="1"/>
              <a:t>SiSeC</a:t>
            </a:r>
            <a:r>
              <a:rPr lang="en-US" sz="2800" dirty="0"/>
              <a:t> WG Chair</a:t>
            </a:r>
          </a:p>
          <a:p>
            <a:endParaRPr lang="en-US" sz="2800" dirty="0"/>
          </a:p>
          <a:p>
            <a:endParaRPr lang="en-US" sz="2800" dirty="0"/>
          </a:p>
          <a:p>
            <a:r>
              <a:rPr lang="en-US" sz="2800" dirty="0"/>
              <a:t>ET-PP Meeting – May 5-7</a:t>
            </a:r>
            <a:r>
              <a:rPr lang="en-US" sz="2800" baseline="30000" dirty="0"/>
              <a:t>th</a:t>
            </a:r>
            <a:r>
              <a:rPr lang="en-US" sz="2800" dirty="0"/>
              <a:t> 2026</a:t>
            </a:r>
          </a:p>
          <a:p>
            <a:r>
              <a:rPr lang="en-US" sz="2800" dirty="0"/>
              <a:t>Barcelona</a:t>
            </a:r>
          </a:p>
          <a:p>
            <a:pPr algn="just"/>
            <a:endParaRPr lang="en-US" sz="2800" dirty="0"/>
          </a:p>
          <a:p>
            <a:pPr algn="just"/>
            <a:endParaRPr lang="en-US" sz="2800" dirty="0"/>
          </a:p>
        </p:txBody>
      </p:sp>
      <p:sp>
        <p:nvSpPr>
          <p:cNvPr id="4" name="Subtitle 2">
            <a:extLst>
              <a:ext uri="{FF2B5EF4-FFF2-40B4-BE49-F238E27FC236}">
                <a16:creationId xmlns:a16="http://schemas.microsoft.com/office/drawing/2014/main" id="{3E32D398-6A79-995D-AC2D-59AF04833ABF}"/>
              </a:ext>
            </a:extLst>
          </p:cNvPr>
          <p:cNvSpPr txBox="1">
            <a:spLocks/>
          </p:cNvSpPr>
          <p:nvPr/>
        </p:nvSpPr>
        <p:spPr>
          <a:xfrm>
            <a:off x="90006" y="5470742"/>
            <a:ext cx="11726238" cy="339047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endParaRPr lang="en-US" sz="2800" dirty="0"/>
          </a:p>
        </p:txBody>
      </p:sp>
    </p:spTree>
    <p:extLst>
      <p:ext uri="{BB962C8B-B14F-4D97-AF65-F5344CB8AC3E}">
        <p14:creationId xmlns:p14="http://schemas.microsoft.com/office/powerpoint/2010/main" val="3553441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CC821-7160-C89F-273A-0543F5D7FB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E418BB-67A2-2796-3939-0C206E9ECD70}"/>
              </a:ext>
            </a:extLst>
          </p:cNvPr>
          <p:cNvSpPr>
            <a:spLocks noGrp="1"/>
          </p:cNvSpPr>
          <p:nvPr>
            <p:ph type="ctrTitle"/>
          </p:nvPr>
        </p:nvSpPr>
        <p:spPr>
          <a:xfrm>
            <a:off x="232880" y="-1008658"/>
            <a:ext cx="11726238" cy="2387600"/>
          </a:xfrm>
        </p:spPr>
        <p:txBody>
          <a:bodyPr>
            <a:noAutofit/>
          </a:bodyPr>
          <a:lstStyle/>
          <a:p>
            <a:r>
              <a:rPr lang="en-US" sz="4000" dirty="0"/>
              <a:t>Next steps</a:t>
            </a:r>
            <a:br>
              <a:rPr lang="en-US" dirty="0"/>
            </a:br>
            <a:endParaRPr lang="en-US" sz="3600" dirty="0"/>
          </a:p>
        </p:txBody>
      </p:sp>
      <p:sp>
        <p:nvSpPr>
          <p:cNvPr id="4" name="Subtitle 2">
            <a:extLst>
              <a:ext uri="{FF2B5EF4-FFF2-40B4-BE49-F238E27FC236}">
                <a16:creationId xmlns:a16="http://schemas.microsoft.com/office/drawing/2014/main" id="{25C25947-6C04-FEEC-2069-69C5CEA64C66}"/>
              </a:ext>
            </a:extLst>
          </p:cNvPr>
          <p:cNvSpPr>
            <a:spLocks noGrp="1"/>
          </p:cNvSpPr>
          <p:nvPr>
            <p:ph type="subTitle" idx="1"/>
          </p:nvPr>
        </p:nvSpPr>
        <p:spPr>
          <a:xfrm>
            <a:off x="160692" y="1212277"/>
            <a:ext cx="9055497" cy="3390472"/>
          </a:xfrm>
        </p:spPr>
        <p:txBody>
          <a:bodyPr>
            <a:noAutofit/>
          </a:bodyPr>
          <a:lstStyle/>
          <a:p>
            <a:pPr marL="514350" indent="-514350" algn="l">
              <a:buAutoNum type="arabicPeriod"/>
            </a:pPr>
            <a:r>
              <a:rPr lang="en-US" sz="2600" dirty="0"/>
              <a:t>SGs to produce preliminary report to the BGR on their criteria, including definitions/methodology, acceptable ranges and validation methods where relevant, and weighting scheme</a:t>
            </a:r>
          </a:p>
          <a:p>
            <a:pPr marL="514350" indent="-514350" algn="l">
              <a:buAutoNum type="arabicPeriod"/>
            </a:pPr>
            <a:endParaRPr lang="en-US" sz="1000" dirty="0"/>
          </a:p>
          <a:p>
            <a:pPr marL="514350" indent="-514350" algn="l">
              <a:buAutoNum type="arabicPeriod"/>
            </a:pPr>
            <a:r>
              <a:rPr lang="en-US" sz="2600" dirty="0"/>
              <a:t>The </a:t>
            </a:r>
            <a:r>
              <a:rPr lang="en-GB" sz="2600" dirty="0"/>
              <a:t>decision procedure, including timeframe and intermediate steps.</a:t>
            </a:r>
          </a:p>
          <a:p>
            <a:pPr marL="514350" indent="-514350" algn="l">
              <a:buFont typeface="Arial" panose="020B0604020202020204" pitchFamily="34" charset="0"/>
              <a:buAutoNum type="arabicPeriod"/>
            </a:pPr>
            <a:r>
              <a:rPr lang="en-US" sz="2600" dirty="0"/>
              <a:t>Final report to be put together for submission to the BGR</a:t>
            </a:r>
            <a:endParaRPr lang="en-US" sz="2800" dirty="0"/>
          </a:p>
          <a:p>
            <a:pPr algn="just"/>
            <a:endParaRPr lang="en-US" sz="2800" dirty="0"/>
          </a:p>
          <a:p>
            <a:pPr algn="just"/>
            <a:endParaRPr lang="en-US" sz="2800" dirty="0"/>
          </a:p>
          <a:p>
            <a:pPr algn="just"/>
            <a:endParaRPr lang="en-US" sz="2800" dirty="0"/>
          </a:p>
          <a:p>
            <a:pPr algn="just"/>
            <a:endParaRPr lang="en-US" sz="2800" dirty="0"/>
          </a:p>
          <a:p>
            <a:pPr algn="just"/>
            <a:endParaRPr lang="en-US" sz="2800" dirty="0"/>
          </a:p>
          <a:p>
            <a:pPr algn="just"/>
            <a:endParaRPr lang="en-US" sz="2800" dirty="0"/>
          </a:p>
          <a:p>
            <a:pPr algn="just"/>
            <a:endParaRPr lang="en-US" sz="2800" dirty="0"/>
          </a:p>
          <a:p>
            <a:pPr algn="just"/>
            <a:endParaRPr lang="en-US" sz="2800" dirty="0"/>
          </a:p>
          <a:p>
            <a:pPr algn="just"/>
            <a:endParaRPr lang="en-US" sz="2800" dirty="0"/>
          </a:p>
          <a:p>
            <a:pPr algn="just"/>
            <a:endParaRPr lang="en-US" sz="2800" dirty="0"/>
          </a:p>
          <a:p>
            <a:pPr algn="just"/>
            <a:endParaRPr lang="en-US" sz="2800" dirty="0"/>
          </a:p>
        </p:txBody>
      </p:sp>
      <p:sp>
        <p:nvSpPr>
          <p:cNvPr id="5" name="Subtitle 2">
            <a:extLst>
              <a:ext uri="{FF2B5EF4-FFF2-40B4-BE49-F238E27FC236}">
                <a16:creationId xmlns:a16="http://schemas.microsoft.com/office/drawing/2014/main" id="{5863994F-090A-FFD4-3FA6-A9B40F525C0D}"/>
              </a:ext>
            </a:extLst>
          </p:cNvPr>
          <p:cNvSpPr txBox="1">
            <a:spLocks/>
          </p:cNvSpPr>
          <p:nvPr/>
        </p:nvSpPr>
        <p:spPr>
          <a:xfrm>
            <a:off x="9517270" y="1212277"/>
            <a:ext cx="2514036" cy="339047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2600" dirty="0"/>
              <a:t>Mid-June 2026</a:t>
            </a:r>
          </a:p>
          <a:p>
            <a:pPr algn="just"/>
            <a:endParaRPr lang="en-US" sz="2600" dirty="0"/>
          </a:p>
          <a:p>
            <a:pPr algn="just"/>
            <a:endParaRPr lang="en-US" sz="2600" dirty="0"/>
          </a:p>
          <a:p>
            <a:pPr algn="just"/>
            <a:endParaRPr lang="en-US" sz="2600" dirty="0"/>
          </a:p>
          <a:p>
            <a:pPr algn="just"/>
            <a:r>
              <a:rPr lang="en-US" sz="2600" dirty="0"/>
              <a:t>Mid-June 2026</a:t>
            </a:r>
          </a:p>
          <a:p>
            <a:pPr algn="just"/>
            <a:endParaRPr lang="en-US" sz="1400" dirty="0"/>
          </a:p>
          <a:p>
            <a:pPr algn="just"/>
            <a:r>
              <a:rPr lang="en-US" sz="2600" dirty="0"/>
              <a:t>August 2026</a:t>
            </a:r>
          </a:p>
          <a:p>
            <a:pPr algn="just"/>
            <a:endParaRPr lang="en-US" sz="2800" dirty="0"/>
          </a:p>
          <a:p>
            <a:pPr algn="just"/>
            <a:endParaRPr lang="en-US" sz="2800" dirty="0"/>
          </a:p>
          <a:p>
            <a:pPr algn="just"/>
            <a:endParaRPr lang="en-US" sz="2800" dirty="0"/>
          </a:p>
          <a:p>
            <a:pPr algn="just"/>
            <a:endParaRPr lang="en-US" sz="2800" dirty="0"/>
          </a:p>
          <a:p>
            <a:pPr algn="just"/>
            <a:endParaRPr lang="en-US" sz="2800" dirty="0"/>
          </a:p>
          <a:p>
            <a:pPr algn="just"/>
            <a:endParaRPr lang="en-US" sz="2800" dirty="0"/>
          </a:p>
          <a:p>
            <a:pPr algn="just"/>
            <a:endParaRPr lang="en-US" sz="2800" dirty="0"/>
          </a:p>
          <a:p>
            <a:pPr algn="just"/>
            <a:endParaRPr lang="en-US" sz="2800" dirty="0"/>
          </a:p>
          <a:p>
            <a:pPr algn="just"/>
            <a:endParaRPr lang="en-US" sz="2800" dirty="0"/>
          </a:p>
          <a:p>
            <a:pPr algn="just"/>
            <a:endParaRPr lang="en-US" sz="2800" dirty="0"/>
          </a:p>
        </p:txBody>
      </p:sp>
      <p:sp>
        <p:nvSpPr>
          <p:cNvPr id="3" name="TextBox 2">
            <a:extLst>
              <a:ext uri="{FF2B5EF4-FFF2-40B4-BE49-F238E27FC236}">
                <a16:creationId xmlns:a16="http://schemas.microsoft.com/office/drawing/2014/main" id="{9F57196B-8183-965D-8E14-F21B0C562B25}"/>
              </a:ext>
            </a:extLst>
          </p:cNvPr>
          <p:cNvSpPr txBox="1"/>
          <p:nvPr/>
        </p:nvSpPr>
        <p:spPr>
          <a:xfrm>
            <a:off x="8992849" y="6007768"/>
            <a:ext cx="336884" cy="369332"/>
          </a:xfrm>
          <a:prstGeom prst="rect">
            <a:avLst/>
          </a:prstGeom>
          <a:noFill/>
        </p:spPr>
        <p:txBody>
          <a:bodyPr wrap="square" rtlCol="0">
            <a:spAutoFit/>
          </a:bodyPr>
          <a:lstStyle/>
          <a:p>
            <a:endParaRPr lang="en-GB" dirty="0"/>
          </a:p>
        </p:txBody>
      </p:sp>
      <p:sp>
        <p:nvSpPr>
          <p:cNvPr id="8" name="TextBox 7">
            <a:extLst>
              <a:ext uri="{FF2B5EF4-FFF2-40B4-BE49-F238E27FC236}">
                <a16:creationId xmlns:a16="http://schemas.microsoft.com/office/drawing/2014/main" id="{A10BA308-6AD6-E6FB-07E9-062F508F92F8}"/>
              </a:ext>
            </a:extLst>
          </p:cNvPr>
          <p:cNvSpPr txBox="1"/>
          <p:nvPr/>
        </p:nvSpPr>
        <p:spPr>
          <a:xfrm>
            <a:off x="160692" y="4899772"/>
            <a:ext cx="11870614" cy="1908215"/>
          </a:xfrm>
          <a:prstGeom prst="rect">
            <a:avLst/>
          </a:prstGeom>
          <a:noFill/>
        </p:spPr>
        <p:txBody>
          <a:bodyPr wrap="square" rtlCol="0">
            <a:spAutoFit/>
          </a:bodyPr>
          <a:lstStyle/>
          <a:p>
            <a:r>
              <a:rPr lang="en-US" sz="2000" dirty="0"/>
              <a:t>Discussing with the BGR throughout the nature of the overall process to decide on </a:t>
            </a:r>
            <a:r>
              <a:rPr lang="en-US" sz="2000" b="1" dirty="0"/>
              <a:t>both</a:t>
            </a:r>
            <a:r>
              <a:rPr lang="en-US" sz="2000" dirty="0"/>
              <a:t> the site(s) </a:t>
            </a:r>
            <a:r>
              <a:rPr lang="en-US" sz="2000" b="1" dirty="0"/>
              <a:t>and </a:t>
            </a:r>
            <a:r>
              <a:rPr lang="en-US" sz="2000" dirty="0"/>
              <a:t>the geometry. The current understanding is that there will be one call for potential hosts to bid </a:t>
            </a:r>
            <a:r>
              <a:rPr lang="en-US" sz="2000"/>
              <a:t>with both </a:t>
            </a:r>
            <a:r>
              <a:rPr lang="en-US" sz="2000" dirty="0"/>
              <a:t>site and geometry as open questions and somehow </a:t>
            </a:r>
            <a:r>
              <a:rPr lang="en-US" sz="2000" dirty="0" err="1"/>
              <a:t>SiSeC</a:t>
            </a:r>
            <a:r>
              <a:rPr lang="en-US" sz="2000" dirty="0"/>
              <a:t> WG input to be combined with that of the GCR</a:t>
            </a:r>
          </a:p>
          <a:p>
            <a:endParaRPr lang="en-US" sz="2000" dirty="0"/>
          </a:p>
          <a:p>
            <a:r>
              <a:rPr lang="en-US" sz="2000" dirty="0" err="1"/>
              <a:t>SiSeC</a:t>
            </a:r>
            <a:r>
              <a:rPr lang="en-US" sz="2000" dirty="0"/>
              <a:t> WG criteria developed for both a 1-site and a 2-site solution</a:t>
            </a:r>
          </a:p>
          <a:p>
            <a:endParaRPr lang="en-GB" dirty="0"/>
          </a:p>
        </p:txBody>
      </p:sp>
    </p:spTree>
    <p:extLst>
      <p:ext uri="{BB962C8B-B14F-4D97-AF65-F5344CB8AC3E}">
        <p14:creationId xmlns:p14="http://schemas.microsoft.com/office/powerpoint/2010/main" val="356591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8E712-D31C-10BA-EB66-E748F1B306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6C9166-7731-F3E6-AF06-B93E791D2919}"/>
              </a:ext>
            </a:extLst>
          </p:cNvPr>
          <p:cNvSpPr>
            <a:spLocks noGrp="1"/>
          </p:cNvSpPr>
          <p:nvPr>
            <p:ph type="ctrTitle"/>
          </p:nvPr>
        </p:nvSpPr>
        <p:spPr>
          <a:xfrm>
            <a:off x="167208" y="2910305"/>
            <a:ext cx="11726238" cy="2387600"/>
          </a:xfrm>
        </p:spPr>
        <p:txBody>
          <a:bodyPr>
            <a:noAutofit/>
          </a:bodyPr>
          <a:lstStyle/>
          <a:p>
            <a:r>
              <a:rPr lang="en-US" sz="3600" dirty="0"/>
              <a:t>Thank you !</a:t>
            </a:r>
            <a:br>
              <a:rPr lang="en-US" sz="3600" dirty="0"/>
            </a:br>
            <a:br>
              <a:rPr lang="en-US" sz="3600" dirty="0"/>
            </a:br>
            <a:r>
              <a:rPr lang="en-US" sz="3600" dirty="0"/>
              <a:t>Questions ? </a:t>
            </a:r>
            <a:br>
              <a:rPr lang="en-US" sz="2400" dirty="0"/>
            </a:br>
            <a:br>
              <a:rPr lang="en-US" sz="2400" dirty="0"/>
            </a:br>
            <a:br>
              <a:rPr lang="en-US" sz="2400" dirty="0"/>
            </a:br>
            <a:br>
              <a:rPr lang="en-US" sz="2400" dirty="0"/>
            </a:br>
            <a:br>
              <a:rPr lang="en-US" sz="2400" dirty="0"/>
            </a:br>
            <a:r>
              <a:rPr lang="en-US" sz="2400" dirty="0"/>
              <a:t> </a:t>
            </a:r>
            <a:br>
              <a:rPr lang="en-US" sz="2400" dirty="0"/>
            </a:br>
            <a:r>
              <a:rPr lang="en-US" sz="2400" dirty="0"/>
              <a:t>Contact:   andrew.harrison@ceric-eric.eu</a:t>
            </a:r>
          </a:p>
        </p:txBody>
      </p:sp>
      <p:sp>
        <p:nvSpPr>
          <p:cNvPr id="4" name="Subtitle 2">
            <a:extLst>
              <a:ext uri="{FF2B5EF4-FFF2-40B4-BE49-F238E27FC236}">
                <a16:creationId xmlns:a16="http://schemas.microsoft.com/office/drawing/2014/main" id="{62C7AAF5-8017-B266-91D8-65D886A913E7}"/>
              </a:ext>
            </a:extLst>
          </p:cNvPr>
          <p:cNvSpPr txBox="1">
            <a:spLocks/>
          </p:cNvSpPr>
          <p:nvPr/>
        </p:nvSpPr>
        <p:spPr>
          <a:xfrm>
            <a:off x="90006" y="5470742"/>
            <a:ext cx="11726238" cy="339047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endParaRPr lang="en-US" sz="2800" dirty="0"/>
          </a:p>
        </p:txBody>
      </p:sp>
    </p:spTree>
    <p:extLst>
      <p:ext uri="{BB962C8B-B14F-4D97-AF65-F5344CB8AC3E}">
        <p14:creationId xmlns:p14="http://schemas.microsoft.com/office/powerpoint/2010/main" val="2117140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287C2-F69C-72F2-AAB1-F8EF030E40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3050C7-7329-AD18-86E9-2623BFA5416E}"/>
              </a:ext>
            </a:extLst>
          </p:cNvPr>
          <p:cNvSpPr>
            <a:spLocks noGrp="1"/>
          </p:cNvSpPr>
          <p:nvPr>
            <p:ph type="ctrTitle"/>
          </p:nvPr>
        </p:nvSpPr>
        <p:spPr>
          <a:xfrm>
            <a:off x="232881" y="-743187"/>
            <a:ext cx="11726238" cy="2387600"/>
          </a:xfrm>
        </p:spPr>
        <p:txBody>
          <a:bodyPr>
            <a:noAutofit/>
          </a:bodyPr>
          <a:lstStyle/>
          <a:p>
            <a:r>
              <a:rPr lang="en-US" sz="4000" dirty="0"/>
              <a:t>Working methods</a:t>
            </a:r>
            <a:br>
              <a:rPr lang="en-US" sz="4000" dirty="0"/>
            </a:br>
            <a:r>
              <a:rPr lang="en-US" sz="2000" dirty="0"/>
              <a:t> </a:t>
            </a:r>
            <a:br>
              <a:rPr lang="en-US" dirty="0"/>
            </a:br>
            <a:endParaRPr lang="en-US" sz="3600" dirty="0"/>
          </a:p>
        </p:txBody>
      </p:sp>
      <p:sp>
        <p:nvSpPr>
          <p:cNvPr id="3" name="TextBox 2">
            <a:extLst>
              <a:ext uri="{FF2B5EF4-FFF2-40B4-BE49-F238E27FC236}">
                <a16:creationId xmlns:a16="http://schemas.microsoft.com/office/drawing/2014/main" id="{D0F420AD-66EF-DEA3-30AE-6BFFE882A86F}"/>
              </a:ext>
            </a:extLst>
          </p:cNvPr>
          <p:cNvSpPr txBox="1"/>
          <p:nvPr/>
        </p:nvSpPr>
        <p:spPr>
          <a:xfrm>
            <a:off x="117232" y="1478366"/>
            <a:ext cx="11841887" cy="5047536"/>
          </a:xfrm>
          <a:prstGeom prst="rect">
            <a:avLst/>
          </a:prstGeom>
          <a:noFill/>
        </p:spPr>
        <p:txBody>
          <a:bodyPr wrap="square" rtlCol="0">
            <a:spAutoFit/>
          </a:bodyPr>
          <a:lstStyle/>
          <a:p>
            <a:pPr marL="341313" lvl="1" indent="-341313" algn="just">
              <a:buFont typeface="Arial" panose="020B0604020202020204" pitchFamily="34" charset="0"/>
              <a:buChar char="•"/>
            </a:pPr>
            <a:r>
              <a:rPr lang="en-US" sz="2000" dirty="0"/>
              <a:t>SGs meet approximately once a month, between WG meetings, reporting back through their Chair(s)</a:t>
            </a:r>
          </a:p>
          <a:p>
            <a:pPr marL="341313" lvl="1" indent="-341313" algn="just">
              <a:buFont typeface="Arial" panose="020B0604020202020204" pitchFamily="34" charset="0"/>
              <a:buChar char="•"/>
            </a:pPr>
            <a:r>
              <a:rPr lang="en-US" sz="2000" dirty="0"/>
              <a:t>SG membership drawn initially from WG members but can bring in additional expertise where are gaps – trying to keep size manageably small – up to 8 members - while possessing all key expertise necessary and also trying to ensure no glaring gaps in national representation</a:t>
            </a:r>
          </a:p>
          <a:p>
            <a:pPr marL="341313" lvl="1" indent="-341313" algn="just">
              <a:buFont typeface="Arial" panose="020B0604020202020204" pitchFamily="34" charset="0"/>
              <a:buChar char="•"/>
            </a:pPr>
            <a:r>
              <a:rPr lang="en-US" sz="2000" dirty="0"/>
              <a:t>Additional </a:t>
            </a:r>
            <a:r>
              <a:rPr lang="en-US" sz="2000" i="1" dirty="0"/>
              <a:t>ad hoc </a:t>
            </a:r>
            <a:r>
              <a:rPr lang="en-US" sz="2000" dirty="0"/>
              <a:t>expert</a:t>
            </a:r>
            <a:r>
              <a:rPr lang="en-US" sz="2000" i="1" dirty="0"/>
              <a:t> </a:t>
            </a:r>
            <a:r>
              <a:rPr lang="en-US" sz="2000" dirty="0"/>
              <a:t>input may be sought when needed</a:t>
            </a:r>
          </a:p>
          <a:p>
            <a:pPr marL="341313" lvl="1" indent="-341313" algn="just">
              <a:buFont typeface="Arial" panose="020B0604020202020204" pitchFamily="34" charset="0"/>
              <a:buChar char="•"/>
            </a:pPr>
            <a:r>
              <a:rPr lang="en-US" sz="2000" dirty="0"/>
              <a:t>A template has been developed to provide a checklist for output of the SGs to facilitate coherence and consistency of what is reported back to the WG for the overall report</a:t>
            </a:r>
          </a:p>
          <a:p>
            <a:pPr marL="341313" lvl="1" indent="-341313" algn="just">
              <a:buFont typeface="Arial" panose="020B0604020202020204" pitchFamily="34" charset="0"/>
              <a:buChar char="•"/>
            </a:pPr>
            <a:r>
              <a:rPr lang="en-US" sz="2000" dirty="0"/>
              <a:t>A central document repository for working and reference documents has been set up (</a:t>
            </a:r>
            <a:r>
              <a:rPr lang="en-US" sz="2000" dirty="0" err="1"/>
              <a:t>Sharepoint</a:t>
            </a:r>
            <a:r>
              <a:rPr lang="en-US" sz="2000" dirty="0"/>
              <a:t>)</a:t>
            </a:r>
          </a:p>
          <a:p>
            <a:pPr marL="341313" lvl="1" indent="-341313" algn="just">
              <a:buFont typeface="Arial" panose="020B0604020202020204" pitchFamily="34" charset="0"/>
              <a:buChar char="•"/>
            </a:pPr>
            <a:r>
              <a:rPr lang="en-US" sz="2000" dirty="0"/>
              <a:t>Approximate timetable (4-5 months with monthly meetings and work between meetings)</a:t>
            </a:r>
          </a:p>
          <a:p>
            <a:pPr marL="0" lvl="1" algn="just"/>
            <a:endParaRPr lang="en-US" sz="2400" dirty="0"/>
          </a:p>
          <a:p>
            <a:pPr marL="685800" lvl="1" indent="-228600" algn="just">
              <a:buFont typeface="Courier New" panose="02070309020205020404" pitchFamily="49" charset="0"/>
              <a:buChar char="o"/>
            </a:pPr>
            <a:r>
              <a:rPr lang="en-US" dirty="0"/>
              <a:t>Confirm criteria and divide up work among SG members, identify need for additional members   </a:t>
            </a:r>
            <a:r>
              <a:rPr lang="en-US" sz="2200" b="1" dirty="0">
                <a:solidFill>
                  <a:srgbClr val="FF0000"/>
                </a:solidFill>
                <a:sym typeface="Wingdings" panose="05000000000000000000" pitchFamily="2" charset="2"/>
              </a:rPr>
              <a:t></a:t>
            </a:r>
            <a:endParaRPr lang="en-US" sz="2200" b="1" dirty="0">
              <a:solidFill>
                <a:srgbClr val="FF0000"/>
              </a:solidFill>
            </a:endParaRPr>
          </a:p>
          <a:p>
            <a:pPr marL="685800" lvl="1" indent="-228600" algn="just">
              <a:buFont typeface="Courier New" panose="02070309020205020404" pitchFamily="49" charset="0"/>
              <a:buChar char="o"/>
            </a:pPr>
            <a:r>
              <a:rPr lang="en-US" dirty="0"/>
              <a:t>Draft definitions of criteria and propose initial weightings/minimum conditions to be met               </a:t>
            </a:r>
            <a:r>
              <a:rPr lang="en-US" sz="2200" b="1" dirty="0">
                <a:solidFill>
                  <a:srgbClr val="FF0000"/>
                </a:solidFill>
              </a:rPr>
              <a:t>WIP</a:t>
            </a:r>
          </a:p>
          <a:p>
            <a:pPr marL="685800" lvl="1" indent="-228600" algn="just">
              <a:buFont typeface="Courier New" panose="02070309020205020404" pitchFamily="49" charset="0"/>
              <a:buChar char="o"/>
            </a:pPr>
            <a:r>
              <a:rPr lang="en-US" dirty="0" err="1"/>
              <a:t>Rationalise</a:t>
            </a:r>
            <a:r>
              <a:rPr lang="en-US" dirty="0"/>
              <a:t> criteria across SGs via WG</a:t>
            </a:r>
          </a:p>
          <a:p>
            <a:pPr marL="685800" lvl="1" indent="-228600" algn="just">
              <a:buFont typeface="Courier New" panose="02070309020205020404" pitchFamily="49" charset="0"/>
              <a:buChar char="o"/>
            </a:pPr>
            <a:r>
              <a:rPr lang="en-US" dirty="0"/>
              <a:t>Define the information that bidders should submit in proposals – including methodology, risks, validation where appropriate  </a:t>
            </a:r>
            <a:endParaRPr lang="en-US" sz="2000" dirty="0"/>
          </a:p>
          <a:p>
            <a:pPr marL="341313" lvl="1" indent="-341313" algn="just">
              <a:buFont typeface="Arial" panose="020B0604020202020204" pitchFamily="34" charset="0"/>
              <a:buChar char="•"/>
            </a:pPr>
            <a:endParaRPr lang="en-US" sz="2000" dirty="0"/>
          </a:p>
        </p:txBody>
      </p:sp>
    </p:spTree>
    <p:extLst>
      <p:ext uri="{BB962C8B-B14F-4D97-AF65-F5344CB8AC3E}">
        <p14:creationId xmlns:p14="http://schemas.microsoft.com/office/powerpoint/2010/main" val="2819175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0F1B3-7D51-37E5-A709-0718B9F9F0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E6D33C-011F-ED16-72A9-DE2442B5B060}"/>
              </a:ext>
            </a:extLst>
          </p:cNvPr>
          <p:cNvSpPr>
            <a:spLocks noGrp="1"/>
          </p:cNvSpPr>
          <p:nvPr>
            <p:ph type="ctrTitle"/>
          </p:nvPr>
        </p:nvSpPr>
        <p:spPr>
          <a:xfrm>
            <a:off x="232881" y="4470400"/>
            <a:ext cx="11959119" cy="2387600"/>
          </a:xfrm>
        </p:spPr>
        <p:txBody>
          <a:bodyPr>
            <a:noAutofit/>
          </a:bodyPr>
          <a:lstStyle/>
          <a:p>
            <a:pPr algn="l"/>
            <a:br>
              <a:rPr lang="en-US" dirty="0"/>
            </a:br>
            <a:br>
              <a:rPr lang="en-US" sz="3600" dirty="0"/>
            </a:br>
            <a:r>
              <a:rPr lang="en-GB" sz="2800" dirty="0"/>
              <a:t>The Board of Governmental Representatives (BGR) for the Einstein Telescope (ET)</a:t>
            </a:r>
            <a:r>
              <a:rPr lang="en-US" sz="2800" dirty="0"/>
              <a:t> was established as a platform to discuss and streamline the views and actions in the Ministries and as a sounding board for the coordinators of the project.</a:t>
            </a:r>
            <a:br>
              <a:rPr lang="en-US" sz="2800" dirty="0"/>
            </a:br>
            <a:br>
              <a:rPr lang="en-US" sz="2800" dirty="0"/>
            </a:br>
            <a:r>
              <a:rPr lang="en-US" sz="2800" dirty="0"/>
              <a:t>It</a:t>
            </a:r>
            <a:r>
              <a:rPr lang="en-GB" sz="2800" dirty="0"/>
              <a:t>s purpose is, among others, to reach an agreement on </a:t>
            </a:r>
            <a:r>
              <a:rPr lang="en-US" sz="2800" dirty="0"/>
              <a:t>the procedure to select the host country for the ET, including what kind of information will be needed for the selection procedure.</a:t>
            </a:r>
            <a:br>
              <a:rPr lang="en-US" sz="2800" dirty="0"/>
            </a:br>
            <a:br>
              <a:rPr lang="en-US" sz="2800" dirty="0"/>
            </a:br>
            <a:r>
              <a:rPr lang="en-GB" sz="2800" dirty="0"/>
              <a:t>The Working Group on Site Selection Procedure and Criteria is set up to provide advice to the BGR on this specific subject </a:t>
            </a:r>
            <a:br>
              <a:rPr lang="en-US" dirty="0"/>
            </a:br>
            <a:r>
              <a:rPr lang="en-US" sz="3600" dirty="0"/>
              <a:t> </a:t>
            </a:r>
          </a:p>
        </p:txBody>
      </p:sp>
      <p:sp>
        <p:nvSpPr>
          <p:cNvPr id="5" name="Title 1">
            <a:extLst>
              <a:ext uri="{FF2B5EF4-FFF2-40B4-BE49-F238E27FC236}">
                <a16:creationId xmlns:a16="http://schemas.microsoft.com/office/drawing/2014/main" id="{FF7F347E-F700-0A55-C613-5B61A650E551}"/>
              </a:ext>
            </a:extLst>
          </p:cNvPr>
          <p:cNvSpPr txBox="1">
            <a:spLocks/>
          </p:cNvSpPr>
          <p:nvPr/>
        </p:nvSpPr>
        <p:spPr>
          <a:xfrm>
            <a:off x="232881" y="106468"/>
            <a:ext cx="11726238" cy="238760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dirty="0"/>
              <a:t>Working Group on Site Selection Procedure and Criteria</a:t>
            </a:r>
            <a:br>
              <a:rPr lang="en-US" sz="4000" dirty="0"/>
            </a:br>
            <a:r>
              <a:rPr lang="en-US" sz="2000" dirty="0"/>
              <a:t> </a:t>
            </a:r>
            <a:br>
              <a:rPr lang="en-US" dirty="0"/>
            </a:br>
            <a:r>
              <a:rPr lang="en-US" sz="3600" dirty="0"/>
              <a:t>Background and purpose</a:t>
            </a:r>
            <a:br>
              <a:rPr lang="en-US" sz="3600" dirty="0"/>
            </a:br>
            <a:r>
              <a:rPr lang="en-GB" sz="2400" dirty="0"/>
              <a:t>.</a:t>
            </a:r>
            <a:br>
              <a:rPr lang="en-US" dirty="0"/>
            </a:br>
            <a:r>
              <a:rPr lang="en-US" sz="3600" dirty="0"/>
              <a:t> </a:t>
            </a:r>
          </a:p>
        </p:txBody>
      </p:sp>
    </p:spTree>
    <p:extLst>
      <p:ext uri="{BB962C8B-B14F-4D97-AF65-F5344CB8AC3E}">
        <p14:creationId xmlns:p14="http://schemas.microsoft.com/office/powerpoint/2010/main" val="3604369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E8743-3774-EBE6-C3A6-7F886A0B29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1BECAF-8A59-1E33-C329-3313204FCF11}"/>
              </a:ext>
            </a:extLst>
          </p:cNvPr>
          <p:cNvSpPr>
            <a:spLocks noGrp="1"/>
          </p:cNvSpPr>
          <p:nvPr>
            <p:ph type="ctrTitle"/>
          </p:nvPr>
        </p:nvSpPr>
        <p:spPr>
          <a:xfrm>
            <a:off x="232881" y="106468"/>
            <a:ext cx="11726238" cy="2387600"/>
          </a:xfrm>
        </p:spPr>
        <p:txBody>
          <a:bodyPr>
            <a:noAutofit/>
          </a:bodyPr>
          <a:lstStyle/>
          <a:p>
            <a:r>
              <a:rPr lang="en-US" sz="4000" dirty="0"/>
              <a:t>Working Group on Site Selection Procedure and Criteria</a:t>
            </a:r>
            <a:br>
              <a:rPr lang="en-US" sz="4000" dirty="0"/>
            </a:br>
            <a:r>
              <a:rPr lang="en-US" sz="2000" dirty="0"/>
              <a:t> </a:t>
            </a:r>
            <a:br>
              <a:rPr lang="en-US" dirty="0"/>
            </a:br>
            <a:r>
              <a:rPr lang="en-US" sz="3600" dirty="0"/>
              <a:t>Terms of Reference</a:t>
            </a:r>
            <a:br>
              <a:rPr lang="en-US" sz="3600" dirty="0"/>
            </a:br>
            <a:r>
              <a:rPr lang="en-GB" sz="2400" dirty="0"/>
              <a:t>.</a:t>
            </a:r>
            <a:br>
              <a:rPr lang="en-US" dirty="0"/>
            </a:br>
            <a:r>
              <a:rPr lang="en-US" sz="3600" dirty="0"/>
              <a:t> </a:t>
            </a:r>
          </a:p>
        </p:txBody>
      </p:sp>
      <p:sp>
        <p:nvSpPr>
          <p:cNvPr id="3" name="Subtitle 2">
            <a:extLst>
              <a:ext uri="{FF2B5EF4-FFF2-40B4-BE49-F238E27FC236}">
                <a16:creationId xmlns:a16="http://schemas.microsoft.com/office/drawing/2014/main" id="{976165E5-0917-4189-4E94-342778CC4544}"/>
              </a:ext>
            </a:extLst>
          </p:cNvPr>
          <p:cNvSpPr>
            <a:spLocks noGrp="1"/>
          </p:cNvSpPr>
          <p:nvPr>
            <p:ph type="subTitle" idx="1"/>
          </p:nvPr>
        </p:nvSpPr>
        <p:spPr>
          <a:xfrm>
            <a:off x="232881" y="2167260"/>
            <a:ext cx="11726238" cy="3390472"/>
          </a:xfrm>
        </p:spPr>
        <p:txBody>
          <a:bodyPr>
            <a:noAutofit/>
          </a:bodyPr>
          <a:lstStyle/>
          <a:p>
            <a:pPr algn="just"/>
            <a:r>
              <a:rPr lang="en-US" sz="2800" dirty="0"/>
              <a:t>The Working Group (WG) shall provide a draft execution plan to the BGR on the site selection procedure for the ET that ensures its fairness and transparency. This will include: </a:t>
            </a:r>
          </a:p>
          <a:p>
            <a:pPr marL="457200" indent="-457200" algn="just">
              <a:buFont typeface="Arial" panose="020B0604020202020204" pitchFamily="34" charset="0"/>
              <a:buChar char="•"/>
            </a:pPr>
            <a:r>
              <a:rPr lang="en-US" dirty="0"/>
              <a:t>the identification and the definition of the criteria to take into account,</a:t>
            </a:r>
          </a:p>
          <a:p>
            <a:pPr marL="457200" indent="-457200" algn="just">
              <a:buFont typeface="Arial" panose="020B0604020202020204" pitchFamily="34" charset="0"/>
              <a:buChar char="•"/>
            </a:pPr>
            <a:r>
              <a:rPr lang="en-US" dirty="0"/>
              <a:t>their respective weighting, </a:t>
            </a:r>
          </a:p>
          <a:p>
            <a:pPr marL="457200" indent="-457200" algn="just">
              <a:buFont typeface="Arial" panose="020B0604020202020204" pitchFamily="34" charset="0"/>
              <a:buChar char="•"/>
            </a:pPr>
            <a:r>
              <a:rPr lang="en-US" dirty="0"/>
              <a:t>the decision procedure, </a:t>
            </a:r>
          </a:p>
          <a:p>
            <a:pPr marL="457200" indent="-457200" algn="just">
              <a:buFont typeface="Arial" panose="020B0604020202020204" pitchFamily="34" charset="0"/>
              <a:buChar char="•"/>
            </a:pPr>
            <a:r>
              <a:rPr lang="en-US" dirty="0"/>
              <a:t>timeframe and intermediate steps. </a:t>
            </a:r>
          </a:p>
        </p:txBody>
      </p:sp>
      <p:sp>
        <p:nvSpPr>
          <p:cNvPr id="4" name="Subtitle 2">
            <a:extLst>
              <a:ext uri="{FF2B5EF4-FFF2-40B4-BE49-F238E27FC236}">
                <a16:creationId xmlns:a16="http://schemas.microsoft.com/office/drawing/2014/main" id="{5908E081-7A80-26E1-2AF0-7B0DC268DD42}"/>
              </a:ext>
            </a:extLst>
          </p:cNvPr>
          <p:cNvSpPr txBox="1">
            <a:spLocks/>
          </p:cNvSpPr>
          <p:nvPr/>
        </p:nvSpPr>
        <p:spPr>
          <a:xfrm>
            <a:off x="90006" y="5470742"/>
            <a:ext cx="11726238" cy="339047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2800" dirty="0"/>
              <a:t>The WG is NOT involved in the execution of the site selection process and the criteria should be agnostic of the geometry chosen for the ET (one triangle or 2L solution) – subject of another process, delivering end 2026</a:t>
            </a:r>
          </a:p>
          <a:p>
            <a:pPr algn="just"/>
            <a:endParaRPr lang="en-US" sz="2800" dirty="0"/>
          </a:p>
        </p:txBody>
      </p:sp>
    </p:spTree>
    <p:extLst>
      <p:ext uri="{BB962C8B-B14F-4D97-AF65-F5344CB8AC3E}">
        <p14:creationId xmlns:p14="http://schemas.microsoft.com/office/powerpoint/2010/main" val="544193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976E0-BA54-9B9E-9441-D18BDFB1FE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E64990-8A05-3D42-82C6-C3DD8A13F258}"/>
              </a:ext>
            </a:extLst>
          </p:cNvPr>
          <p:cNvSpPr>
            <a:spLocks noGrp="1"/>
          </p:cNvSpPr>
          <p:nvPr>
            <p:ph type="ctrTitle"/>
          </p:nvPr>
        </p:nvSpPr>
        <p:spPr>
          <a:xfrm>
            <a:off x="232881" y="106468"/>
            <a:ext cx="11726238" cy="2387600"/>
          </a:xfrm>
        </p:spPr>
        <p:txBody>
          <a:bodyPr>
            <a:noAutofit/>
          </a:bodyPr>
          <a:lstStyle/>
          <a:p>
            <a:r>
              <a:rPr lang="en-US" sz="4000" dirty="0"/>
              <a:t>Working Group on Site Selection Procedure and Criteria</a:t>
            </a:r>
            <a:br>
              <a:rPr lang="en-US" sz="4000" dirty="0"/>
            </a:br>
            <a:r>
              <a:rPr lang="en-US" sz="2000" dirty="0"/>
              <a:t> </a:t>
            </a:r>
            <a:br>
              <a:rPr lang="en-US" dirty="0"/>
            </a:br>
            <a:r>
              <a:rPr lang="en-US" sz="3600" dirty="0"/>
              <a:t>Terms of Reference</a:t>
            </a:r>
            <a:br>
              <a:rPr lang="en-US" sz="3600" dirty="0"/>
            </a:br>
            <a:r>
              <a:rPr lang="en-GB" sz="2400" dirty="0"/>
              <a:t>.</a:t>
            </a:r>
            <a:br>
              <a:rPr lang="en-US" dirty="0"/>
            </a:br>
            <a:r>
              <a:rPr lang="en-US" sz="3600" dirty="0"/>
              <a:t> </a:t>
            </a:r>
          </a:p>
        </p:txBody>
      </p:sp>
      <p:sp>
        <p:nvSpPr>
          <p:cNvPr id="4" name="Subtitle 2">
            <a:extLst>
              <a:ext uri="{FF2B5EF4-FFF2-40B4-BE49-F238E27FC236}">
                <a16:creationId xmlns:a16="http://schemas.microsoft.com/office/drawing/2014/main" id="{12C243A7-46BC-AB85-C20B-22E5AAA5F59E}"/>
              </a:ext>
            </a:extLst>
          </p:cNvPr>
          <p:cNvSpPr txBox="1">
            <a:spLocks/>
          </p:cNvSpPr>
          <p:nvPr/>
        </p:nvSpPr>
        <p:spPr>
          <a:xfrm>
            <a:off x="232881" y="1931129"/>
            <a:ext cx="11726238" cy="339047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8738" lvl="1" algn="l"/>
            <a:r>
              <a:rPr lang="en-GB" sz="2800" dirty="0"/>
              <a:t>To this aim, the WG will:</a:t>
            </a:r>
            <a:endParaRPr lang="en-US" sz="2800" dirty="0"/>
          </a:p>
          <a:p>
            <a:pPr marL="800100" lvl="1" indent="-342900" algn="l">
              <a:buFont typeface="Arial" panose="020B0604020202020204" pitchFamily="34" charset="0"/>
              <a:buChar char="•"/>
            </a:pPr>
            <a:r>
              <a:rPr lang="en-GB" sz="2300" dirty="0"/>
              <a:t>build on the preparatory work done by ETO, within the relevant activities of the INFRA-DEV ET-PP (Preparatory Phase) Project, and by the “Site Characterisation Board” of the ET Collaboration,</a:t>
            </a:r>
            <a:endParaRPr lang="en-US" sz="2300" dirty="0"/>
          </a:p>
          <a:p>
            <a:pPr marL="800100" lvl="1" indent="-342900" algn="l">
              <a:buFont typeface="Arial" panose="020B0604020202020204" pitchFamily="34" charset="0"/>
              <a:buChar char="•"/>
            </a:pPr>
            <a:r>
              <a:rPr lang="en-GB" sz="2300" dirty="0"/>
              <a:t>analyse existing information, including procedures and criteria used for site selection for other research infrastructures, and identify demonstrated good practices,</a:t>
            </a:r>
            <a:endParaRPr lang="en-US" sz="2300" dirty="0"/>
          </a:p>
          <a:p>
            <a:pPr marL="800100" lvl="1" indent="-342900" algn="l">
              <a:buFont typeface="Arial" panose="020B0604020202020204" pitchFamily="34" charset="0"/>
              <a:buChar char="•"/>
            </a:pPr>
            <a:r>
              <a:rPr lang="en-GB" sz="2300" dirty="0"/>
              <a:t>apply them to the specific case of the ET, in all its dimensions,</a:t>
            </a:r>
            <a:endParaRPr lang="en-US" sz="2300" dirty="0"/>
          </a:p>
          <a:p>
            <a:pPr marL="800100" lvl="1" indent="-342900" algn="l">
              <a:buFont typeface="Arial" panose="020B0604020202020204" pitchFamily="34" charset="0"/>
              <a:buChar char="•"/>
            </a:pPr>
            <a:r>
              <a:rPr lang="en-GB" sz="2300" dirty="0"/>
              <a:t>adopt a comprehensive approach, including technical, economic, environmental and societal impact, costs, risks, and governance,</a:t>
            </a:r>
            <a:endParaRPr lang="en-US" sz="2300" dirty="0"/>
          </a:p>
          <a:p>
            <a:pPr algn="l"/>
            <a:endParaRPr lang="it-IT" sz="1200" dirty="0"/>
          </a:p>
          <a:p>
            <a:pPr algn="l"/>
            <a:r>
              <a:rPr lang="it-IT" sz="2800" dirty="0"/>
              <a:t>The WG should deliver a preliminary report to the BGR for its meeting in June 2026 and its final report by September 2025 </a:t>
            </a:r>
            <a:endParaRPr lang="en-US" sz="2800" dirty="0"/>
          </a:p>
          <a:p>
            <a:pPr algn="just"/>
            <a:endParaRPr lang="en-US" sz="2800" dirty="0"/>
          </a:p>
        </p:txBody>
      </p:sp>
    </p:spTree>
    <p:extLst>
      <p:ext uri="{BB962C8B-B14F-4D97-AF65-F5344CB8AC3E}">
        <p14:creationId xmlns:p14="http://schemas.microsoft.com/office/powerpoint/2010/main" val="2428638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7358D5-553A-2F5B-868D-1208120B7F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CE4CBC-EF07-30F5-BD13-301C54AEA858}"/>
              </a:ext>
            </a:extLst>
          </p:cNvPr>
          <p:cNvSpPr>
            <a:spLocks noGrp="1"/>
          </p:cNvSpPr>
          <p:nvPr>
            <p:ph type="ctrTitle"/>
          </p:nvPr>
        </p:nvSpPr>
        <p:spPr>
          <a:xfrm>
            <a:off x="232881" y="-743187"/>
            <a:ext cx="11726238" cy="2387600"/>
          </a:xfrm>
        </p:spPr>
        <p:txBody>
          <a:bodyPr>
            <a:noAutofit/>
          </a:bodyPr>
          <a:lstStyle/>
          <a:p>
            <a:r>
              <a:rPr lang="en-US" sz="4000" dirty="0"/>
              <a:t>Divide work up into domains, conducted in Sub Groups</a:t>
            </a:r>
            <a:br>
              <a:rPr lang="en-US" sz="4000" dirty="0"/>
            </a:br>
            <a:r>
              <a:rPr lang="en-US" sz="2000" dirty="0"/>
              <a:t> </a:t>
            </a:r>
            <a:br>
              <a:rPr lang="en-US" dirty="0"/>
            </a:br>
            <a:endParaRPr lang="en-US" sz="3600" dirty="0"/>
          </a:p>
        </p:txBody>
      </p:sp>
      <p:graphicFrame>
        <p:nvGraphicFramePr>
          <p:cNvPr id="4" name="Table 3">
            <a:extLst>
              <a:ext uri="{FF2B5EF4-FFF2-40B4-BE49-F238E27FC236}">
                <a16:creationId xmlns:a16="http://schemas.microsoft.com/office/drawing/2014/main" id="{4C50FD8E-DFEC-DDE2-4F9F-253D584DD6F6}"/>
              </a:ext>
            </a:extLst>
          </p:cNvPr>
          <p:cNvGraphicFramePr>
            <a:graphicFrameLocks noGrp="1"/>
          </p:cNvGraphicFramePr>
          <p:nvPr/>
        </p:nvGraphicFramePr>
        <p:xfrm>
          <a:off x="232881" y="1832429"/>
          <a:ext cx="4916821" cy="2813837"/>
        </p:xfrm>
        <a:graphic>
          <a:graphicData uri="http://schemas.openxmlformats.org/drawingml/2006/table">
            <a:tbl>
              <a:tblPr firstRow="1" bandRow="1">
                <a:tableStyleId>{5C22544A-7EE6-4342-B048-85BDC9FD1C3A}</a:tableStyleId>
              </a:tblPr>
              <a:tblGrid>
                <a:gridCol w="576086">
                  <a:extLst>
                    <a:ext uri="{9D8B030D-6E8A-4147-A177-3AD203B41FA5}">
                      <a16:colId xmlns:a16="http://schemas.microsoft.com/office/drawing/2014/main" val="1062451733"/>
                    </a:ext>
                  </a:extLst>
                </a:gridCol>
                <a:gridCol w="4340735">
                  <a:extLst>
                    <a:ext uri="{9D8B030D-6E8A-4147-A177-3AD203B41FA5}">
                      <a16:colId xmlns:a16="http://schemas.microsoft.com/office/drawing/2014/main" val="2239781615"/>
                    </a:ext>
                  </a:extLst>
                </a:gridCol>
              </a:tblGrid>
              <a:tr h="370840">
                <a:tc>
                  <a:txBody>
                    <a:bodyPr/>
                    <a:lstStyle/>
                    <a:p>
                      <a:r>
                        <a:rPr lang="en-US" sz="1800" b="0" dirty="0">
                          <a:solidFill>
                            <a:schemeClr val="tx1"/>
                          </a:solidFill>
                        </a:rPr>
                        <a:t>1</a:t>
                      </a:r>
                    </a:p>
                  </a:txBody>
                  <a:tcPr>
                    <a:solidFill>
                      <a:schemeClr val="bg1">
                        <a:lumMod val="95000"/>
                      </a:schemeClr>
                    </a:solidFill>
                  </a:tcPr>
                </a:tc>
                <a:tc>
                  <a:txBody>
                    <a:bodyPr/>
                    <a:lstStyle/>
                    <a:p>
                      <a:pPr lvl="0"/>
                      <a:r>
                        <a:rPr lang="en-US" sz="1800" b="0" kern="1200" dirty="0">
                          <a:solidFill>
                            <a:schemeClr val="tx1"/>
                          </a:solidFill>
                          <a:effectLst/>
                          <a:latin typeface="+mn-lt"/>
                          <a:ea typeface="+mn-ea"/>
                          <a:cs typeface="+mn-cs"/>
                        </a:rPr>
                        <a:t>Scientific and technical requirements of the detector</a:t>
                      </a:r>
                    </a:p>
                  </a:txBody>
                  <a:tcPr>
                    <a:solidFill>
                      <a:schemeClr val="bg1">
                        <a:lumMod val="95000"/>
                      </a:schemeClr>
                    </a:solidFill>
                  </a:tcPr>
                </a:tc>
                <a:extLst>
                  <a:ext uri="{0D108BD9-81ED-4DB2-BD59-A6C34878D82A}">
                    <a16:rowId xmlns:a16="http://schemas.microsoft.com/office/drawing/2014/main" val="3078254000"/>
                  </a:ext>
                </a:extLst>
              </a:tr>
              <a:tr h="370840">
                <a:tc>
                  <a:txBody>
                    <a:bodyPr/>
                    <a:lstStyle/>
                    <a:p>
                      <a:r>
                        <a:rPr lang="en-US" sz="1800" b="0" dirty="0">
                          <a:solidFill>
                            <a:schemeClr val="tx1"/>
                          </a:solidFill>
                        </a:rPr>
                        <a:t>2</a:t>
                      </a:r>
                    </a:p>
                  </a:txBody>
                  <a:tcPr>
                    <a:solidFill>
                      <a:schemeClr val="bg1">
                        <a:lumMod val="95000"/>
                      </a:schemeClr>
                    </a:solidFill>
                  </a:tcPr>
                </a:tc>
                <a:tc>
                  <a:txBody>
                    <a:bodyPr/>
                    <a:lstStyle/>
                    <a:p>
                      <a:pPr lvl="0"/>
                      <a:r>
                        <a:rPr lang="en-US" sz="1800" b="0" kern="1200" dirty="0">
                          <a:solidFill>
                            <a:schemeClr val="tx1"/>
                          </a:solidFill>
                          <a:effectLst/>
                          <a:latin typeface="+mn-lt"/>
                          <a:ea typeface="+mn-ea"/>
                          <a:cs typeface="+mn-cs"/>
                        </a:rPr>
                        <a:t>Civil works and infrastructure</a:t>
                      </a:r>
                    </a:p>
                  </a:txBody>
                  <a:tcPr>
                    <a:solidFill>
                      <a:schemeClr val="bg1">
                        <a:lumMod val="95000"/>
                      </a:schemeClr>
                    </a:solidFill>
                  </a:tcPr>
                </a:tc>
                <a:extLst>
                  <a:ext uri="{0D108BD9-81ED-4DB2-BD59-A6C34878D82A}">
                    <a16:rowId xmlns:a16="http://schemas.microsoft.com/office/drawing/2014/main" val="2788462119"/>
                  </a:ext>
                </a:extLst>
              </a:tr>
              <a:tr h="421157">
                <a:tc>
                  <a:txBody>
                    <a:bodyPr/>
                    <a:lstStyle/>
                    <a:p>
                      <a:r>
                        <a:rPr lang="en-US" sz="1800" b="0" dirty="0">
                          <a:solidFill>
                            <a:schemeClr val="tx1"/>
                          </a:solidFill>
                        </a:rPr>
                        <a:t>3</a:t>
                      </a:r>
                    </a:p>
                  </a:txBody>
                  <a:tcPr>
                    <a:solidFill>
                      <a:schemeClr val="bg1">
                        <a:lumMod val="95000"/>
                      </a:schemeClr>
                    </a:solidFill>
                  </a:tcPr>
                </a:tc>
                <a:tc>
                  <a:txBody>
                    <a:bodyPr/>
                    <a:lstStyle/>
                    <a:p>
                      <a:pPr lvl="0"/>
                      <a:r>
                        <a:rPr lang="en-US" sz="1800" b="0" kern="1200" dirty="0">
                          <a:solidFill>
                            <a:schemeClr val="tx1"/>
                          </a:solidFill>
                          <a:effectLst/>
                          <a:latin typeface="+mn-lt"/>
                          <a:ea typeface="+mn-ea"/>
                          <a:cs typeface="+mn-cs"/>
                        </a:rPr>
                        <a:t>Local costs, financing and resourcing</a:t>
                      </a:r>
                    </a:p>
                  </a:txBody>
                  <a:tcPr>
                    <a:solidFill>
                      <a:schemeClr val="bg1">
                        <a:lumMod val="95000"/>
                      </a:schemeClr>
                    </a:solidFill>
                  </a:tcPr>
                </a:tc>
                <a:extLst>
                  <a:ext uri="{0D108BD9-81ED-4DB2-BD59-A6C34878D82A}">
                    <a16:rowId xmlns:a16="http://schemas.microsoft.com/office/drawing/2014/main" val="4242852853"/>
                  </a:ext>
                </a:extLst>
              </a:tr>
              <a:tr h="370840">
                <a:tc>
                  <a:txBody>
                    <a:bodyPr/>
                    <a:lstStyle/>
                    <a:p>
                      <a:r>
                        <a:rPr lang="en-US" sz="1800" b="0" dirty="0">
                          <a:solidFill>
                            <a:schemeClr val="tx1"/>
                          </a:solidFill>
                        </a:rPr>
                        <a:t>4</a:t>
                      </a:r>
                    </a:p>
                  </a:txBody>
                  <a:tcPr>
                    <a:solidFill>
                      <a:schemeClr val="bg1">
                        <a:lumMod val="95000"/>
                      </a:schemeClr>
                    </a:solidFill>
                  </a:tcPr>
                </a:tc>
                <a:tc>
                  <a:txBody>
                    <a:bodyPr/>
                    <a:lstStyle/>
                    <a:p>
                      <a:pPr lvl="0"/>
                      <a:r>
                        <a:rPr lang="en-US" sz="1800" b="0" kern="1200" dirty="0">
                          <a:solidFill>
                            <a:schemeClr val="tx1"/>
                          </a:solidFill>
                          <a:effectLst/>
                          <a:latin typeface="+mn-lt"/>
                          <a:ea typeface="+mn-ea"/>
                          <a:cs typeface="+mn-cs"/>
                        </a:rPr>
                        <a:t>Deliverability by the host team</a:t>
                      </a:r>
                    </a:p>
                  </a:txBody>
                  <a:tcPr>
                    <a:solidFill>
                      <a:schemeClr val="bg1">
                        <a:lumMod val="95000"/>
                      </a:schemeClr>
                    </a:solidFill>
                  </a:tcPr>
                </a:tc>
                <a:extLst>
                  <a:ext uri="{0D108BD9-81ED-4DB2-BD59-A6C34878D82A}">
                    <a16:rowId xmlns:a16="http://schemas.microsoft.com/office/drawing/2014/main" val="2904198432"/>
                  </a:ext>
                </a:extLst>
              </a:tr>
              <a:tr h="493728">
                <a:tc>
                  <a:txBody>
                    <a:bodyPr/>
                    <a:lstStyle/>
                    <a:p>
                      <a:r>
                        <a:rPr lang="en-US" sz="1800" b="0" dirty="0">
                          <a:solidFill>
                            <a:schemeClr val="tx1"/>
                          </a:solidFill>
                        </a:rPr>
                        <a:t>5</a:t>
                      </a:r>
                    </a:p>
                  </a:txBody>
                  <a:tcPr>
                    <a:solidFill>
                      <a:schemeClr val="bg1">
                        <a:lumMod val="95000"/>
                      </a:schemeClr>
                    </a:solidFill>
                  </a:tcPr>
                </a:tc>
                <a:tc>
                  <a:txBody>
                    <a:bodyPr/>
                    <a:lstStyle/>
                    <a:p>
                      <a:pPr lvl="0"/>
                      <a:r>
                        <a:rPr lang="en-US" sz="1800" b="0" kern="1200" dirty="0">
                          <a:solidFill>
                            <a:schemeClr val="tx1"/>
                          </a:solidFill>
                          <a:effectLst/>
                          <a:latin typeface="+mn-lt"/>
                          <a:ea typeface="+mn-ea"/>
                          <a:cs typeface="+mn-cs"/>
                        </a:rPr>
                        <a:t>Local ecosystem: scientific, technical, environmental, socio-economic</a:t>
                      </a:r>
                    </a:p>
                  </a:txBody>
                  <a:tcPr>
                    <a:solidFill>
                      <a:schemeClr val="bg1">
                        <a:lumMod val="95000"/>
                      </a:schemeClr>
                    </a:solidFill>
                  </a:tcPr>
                </a:tc>
                <a:extLst>
                  <a:ext uri="{0D108BD9-81ED-4DB2-BD59-A6C34878D82A}">
                    <a16:rowId xmlns:a16="http://schemas.microsoft.com/office/drawing/2014/main" val="1034169743"/>
                  </a:ext>
                </a:extLst>
              </a:tr>
              <a:tr h="370840">
                <a:tc>
                  <a:txBody>
                    <a:bodyPr/>
                    <a:lstStyle/>
                    <a:p>
                      <a:r>
                        <a:rPr lang="en-US" sz="1800" b="0" dirty="0">
                          <a:solidFill>
                            <a:schemeClr val="tx1"/>
                          </a:solidFill>
                        </a:rPr>
                        <a:t>6</a:t>
                      </a:r>
                    </a:p>
                  </a:txBody>
                  <a:tcPr>
                    <a:solidFill>
                      <a:schemeClr val="bg1">
                        <a:lumMod val="95000"/>
                      </a:schemeClr>
                    </a:solidFill>
                  </a:tcPr>
                </a:tc>
                <a:tc>
                  <a:txBody>
                    <a:bodyPr/>
                    <a:lstStyle/>
                    <a:p>
                      <a:pPr lvl="0"/>
                      <a:r>
                        <a:rPr lang="en-US" sz="1800" b="0" kern="1200" dirty="0">
                          <a:solidFill>
                            <a:schemeClr val="tx1"/>
                          </a:solidFill>
                          <a:effectLst/>
                          <a:latin typeface="+mn-lt"/>
                          <a:ea typeface="+mn-ea"/>
                          <a:cs typeface="+mn-cs"/>
                        </a:rPr>
                        <a:t>Community and connectivity</a:t>
                      </a:r>
                    </a:p>
                  </a:txBody>
                  <a:tcPr>
                    <a:solidFill>
                      <a:schemeClr val="bg1">
                        <a:lumMod val="95000"/>
                      </a:schemeClr>
                    </a:solidFill>
                  </a:tcPr>
                </a:tc>
                <a:extLst>
                  <a:ext uri="{0D108BD9-81ED-4DB2-BD59-A6C34878D82A}">
                    <a16:rowId xmlns:a16="http://schemas.microsoft.com/office/drawing/2014/main" val="2735355043"/>
                  </a:ext>
                </a:extLst>
              </a:tr>
            </a:tbl>
          </a:graphicData>
        </a:graphic>
      </p:graphicFrame>
      <p:sp>
        <p:nvSpPr>
          <p:cNvPr id="7" name="TextBox 6">
            <a:extLst>
              <a:ext uri="{FF2B5EF4-FFF2-40B4-BE49-F238E27FC236}">
                <a16:creationId xmlns:a16="http://schemas.microsoft.com/office/drawing/2014/main" id="{06A1E474-1DC1-F39D-BEBA-5BF3A78BE0A2}"/>
              </a:ext>
            </a:extLst>
          </p:cNvPr>
          <p:cNvSpPr txBox="1"/>
          <p:nvPr/>
        </p:nvSpPr>
        <p:spPr>
          <a:xfrm>
            <a:off x="232881" y="5277608"/>
            <a:ext cx="11594684" cy="1384995"/>
          </a:xfrm>
          <a:prstGeom prst="rect">
            <a:avLst/>
          </a:prstGeom>
          <a:noFill/>
        </p:spPr>
        <p:txBody>
          <a:bodyPr wrap="square" rtlCol="0">
            <a:spAutoFit/>
          </a:bodyPr>
          <a:lstStyle/>
          <a:p>
            <a:r>
              <a:rPr lang="en-US" sz="2800" dirty="0"/>
              <a:t>Criteria to be established, defined and refined by each SG, communicating with and through WG to avoid gaps and duplication and consistency of detail, with initial guidance provided by SG mandates</a:t>
            </a:r>
          </a:p>
        </p:txBody>
      </p:sp>
      <p:sp>
        <p:nvSpPr>
          <p:cNvPr id="3" name="TextBox 2">
            <a:extLst>
              <a:ext uri="{FF2B5EF4-FFF2-40B4-BE49-F238E27FC236}">
                <a16:creationId xmlns:a16="http://schemas.microsoft.com/office/drawing/2014/main" id="{10EA7FBF-7D02-AEE1-B774-7D81B4A75A42}"/>
              </a:ext>
            </a:extLst>
          </p:cNvPr>
          <p:cNvSpPr txBox="1"/>
          <p:nvPr/>
        </p:nvSpPr>
        <p:spPr>
          <a:xfrm>
            <a:off x="232882" y="1066718"/>
            <a:ext cx="12194324" cy="523220"/>
          </a:xfrm>
          <a:prstGeom prst="rect">
            <a:avLst/>
          </a:prstGeom>
          <a:noFill/>
        </p:spPr>
        <p:txBody>
          <a:bodyPr wrap="square" rtlCol="0">
            <a:spAutoFit/>
          </a:bodyPr>
          <a:lstStyle/>
          <a:p>
            <a:r>
              <a:rPr lang="en-US" sz="2800" dirty="0"/>
              <a:t>Areas to be covered</a:t>
            </a:r>
          </a:p>
        </p:txBody>
      </p:sp>
      <p:graphicFrame>
        <p:nvGraphicFramePr>
          <p:cNvPr id="5" name="Table 4">
            <a:extLst>
              <a:ext uri="{FF2B5EF4-FFF2-40B4-BE49-F238E27FC236}">
                <a16:creationId xmlns:a16="http://schemas.microsoft.com/office/drawing/2014/main" id="{70231176-7B26-73CF-469C-C749644828A9}"/>
              </a:ext>
            </a:extLst>
          </p:cNvPr>
          <p:cNvGraphicFramePr>
            <a:graphicFrameLocks noGrp="1"/>
          </p:cNvGraphicFramePr>
          <p:nvPr>
            <p:extLst>
              <p:ext uri="{D42A27DB-BD31-4B8C-83A1-F6EECF244321}">
                <p14:modId xmlns:p14="http://schemas.microsoft.com/office/powerpoint/2010/main" val="2752874740"/>
              </p:ext>
            </p:extLst>
          </p:nvPr>
        </p:nvGraphicFramePr>
        <p:xfrm>
          <a:off x="6330044" y="1832429"/>
          <a:ext cx="4916821" cy="2834640"/>
        </p:xfrm>
        <a:graphic>
          <a:graphicData uri="http://schemas.openxmlformats.org/drawingml/2006/table">
            <a:tbl>
              <a:tblPr firstRow="1" bandRow="1">
                <a:tableStyleId>{5C22544A-7EE6-4342-B048-85BDC9FD1C3A}</a:tableStyleId>
              </a:tblPr>
              <a:tblGrid>
                <a:gridCol w="576086">
                  <a:extLst>
                    <a:ext uri="{9D8B030D-6E8A-4147-A177-3AD203B41FA5}">
                      <a16:colId xmlns:a16="http://schemas.microsoft.com/office/drawing/2014/main" val="1062451733"/>
                    </a:ext>
                  </a:extLst>
                </a:gridCol>
                <a:gridCol w="4340735">
                  <a:extLst>
                    <a:ext uri="{9D8B030D-6E8A-4147-A177-3AD203B41FA5}">
                      <a16:colId xmlns:a16="http://schemas.microsoft.com/office/drawing/2014/main" val="2239781615"/>
                    </a:ext>
                  </a:extLst>
                </a:gridCol>
              </a:tblGrid>
              <a:tr h="370840">
                <a:tc>
                  <a:txBody>
                    <a:bodyPr/>
                    <a:lstStyle/>
                    <a:p>
                      <a:r>
                        <a:rPr lang="en-US" sz="1800" b="0" dirty="0">
                          <a:solidFill>
                            <a:schemeClr val="tx1"/>
                          </a:solidFill>
                        </a:rPr>
                        <a:t>1</a:t>
                      </a:r>
                    </a:p>
                  </a:txBody>
                  <a:tcPr>
                    <a:solidFill>
                      <a:schemeClr val="bg1">
                        <a:lumMod val="95000"/>
                      </a:schemeClr>
                    </a:solidFill>
                  </a:tcPr>
                </a:tc>
                <a:tc>
                  <a:txBody>
                    <a:bodyPr/>
                    <a:lstStyle/>
                    <a:p>
                      <a:r>
                        <a:rPr lang="en-US" sz="1800" b="0" dirty="0">
                          <a:solidFill>
                            <a:schemeClr val="tx1"/>
                          </a:solidFill>
                        </a:rPr>
                        <a:t>Scientific and technical requirements of the detector (includes local IT needs)</a:t>
                      </a:r>
                    </a:p>
                  </a:txBody>
                  <a:tcPr>
                    <a:solidFill>
                      <a:schemeClr val="bg1">
                        <a:lumMod val="95000"/>
                      </a:schemeClr>
                    </a:solidFill>
                  </a:tcPr>
                </a:tc>
                <a:extLst>
                  <a:ext uri="{0D108BD9-81ED-4DB2-BD59-A6C34878D82A}">
                    <a16:rowId xmlns:a16="http://schemas.microsoft.com/office/drawing/2014/main" val="3078254000"/>
                  </a:ext>
                </a:extLst>
              </a:tr>
              <a:tr h="370840">
                <a:tc>
                  <a:txBody>
                    <a:bodyPr/>
                    <a:lstStyle/>
                    <a:p>
                      <a:r>
                        <a:rPr lang="en-US" sz="1800" b="0" dirty="0">
                          <a:solidFill>
                            <a:schemeClr val="tx1"/>
                          </a:solidFill>
                        </a:rPr>
                        <a:t>2</a:t>
                      </a:r>
                    </a:p>
                  </a:txBody>
                  <a:tcPr>
                    <a:solidFill>
                      <a:schemeClr val="bg1">
                        <a:lumMod val="95000"/>
                      </a:schemeClr>
                    </a:solidFill>
                  </a:tcPr>
                </a:tc>
                <a:tc>
                  <a:txBody>
                    <a:bodyPr/>
                    <a:lstStyle/>
                    <a:p>
                      <a:r>
                        <a:rPr lang="en-US" sz="1800" kern="1200" dirty="0">
                          <a:solidFill>
                            <a:schemeClr val="dk1"/>
                          </a:solidFill>
                          <a:effectLst/>
                          <a:latin typeface="+mn-lt"/>
                          <a:ea typeface="+mn-ea"/>
                          <a:cs typeface="+mn-cs"/>
                        </a:rPr>
                        <a:t>Civil works, environment and geology  (2+3 plus some of 4,5)</a:t>
                      </a:r>
                    </a:p>
                  </a:txBody>
                  <a:tcPr>
                    <a:solidFill>
                      <a:schemeClr val="bg1">
                        <a:lumMod val="95000"/>
                      </a:schemeClr>
                    </a:solidFill>
                  </a:tcPr>
                </a:tc>
                <a:extLst>
                  <a:ext uri="{0D108BD9-81ED-4DB2-BD59-A6C34878D82A}">
                    <a16:rowId xmlns:a16="http://schemas.microsoft.com/office/drawing/2014/main" val="2788462119"/>
                  </a:ext>
                </a:extLst>
              </a:tr>
              <a:tr h="421157">
                <a:tc>
                  <a:txBody>
                    <a:bodyPr/>
                    <a:lstStyle/>
                    <a:p>
                      <a:r>
                        <a:rPr lang="en-US" sz="1800" b="0" dirty="0">
                          <a:solidFill>
                            <a:schemeClr val="tx1"/>
                          </a:solidFill>
                        </a:rPr>
                        <a:t>3</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Contextual factors: ecosystem, community and connectivity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(6 plus some of 4,5) 		</a:t>
                      </a:r>
                      <a:endParaRPr lang="en-US" sz="1800" b="0" kern="1200" dirty="0">
                        <a:solidFill>
                          <a:schemeClr val="tx1"/>
                        </a:solidFill>
                        <a:effectLst/>
                        <a:latin typeface="+mn-lt"/>
                        <a:ea typeface="+mn-ea"/>
                        <a:cs typeface="+mn-cs"/>
                      </a:endParaRPr>
                    </a:p>
                  </a:txBody>
                  <a:tcPr>
                    <a:solidFill>
                      <a:schemeClr val="bg1">
                        <a:lumMod val="95000"/>
                      </a:schemeClr>
                    </a:solidFill>
                  </a:tcPr>
                </a:tc>
                <a:extLst>
                  <a:ext uri="{0D108BD9-81ED-4DB2-BD59-A6C34878D82A}">
                    <a16:rowId xmlns:a16="http://schemas.microsoft.com/office/drawing/2014/main" val="4242852853"/>
                  </a:ext>
                </a:extLst>
              </a:tr>
              <a:tr h="421157">
                <a:tc>
                  <a:txBody>
                    <a:bodyPr/>
                    <a:lstStyle/>
                    <a:p>
                      <a:r>
                        <a:rPr lang="en-US" sz="1800" b="0" dirty="0">
                          <a:solidFill>
                            <a:schemeClr val="tx1"/>
                          </a:solidFill>
                        </a:rPr>
                        <a:t>4</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dirty="0">
                          <a:solidFill>
                            <a:schemeClr val="tx1"/>
                          </a:solidFill>
                          <a:effectLst/>
                          <a:latin typeface="+mn-lt"/>
                          <a:ea typeface="+mn-ea"/>
                          <a:cs typeface="+mn-cs"/>
                        </a:rPr>
                        <a:t>Overall costings and finance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dirty="0">
                          <a:solidFill>
                            <a:schemeClr val="tx1"/>
                          </a:solidFill>
                          <a:effectLst/>
                          <a:latin typeface="+mn-lt"/>
                          <a:ea typeface="+mn-ea"/>
                          <a:cs typeface="+mn-cs"/>
                        </a:rPr>
                        <a:t> (3 plus some of 5)</a:t>
                      </a:r>
                    </a:p>
                  </a:txBody>
                  <a:tcPr>
                    <a:solidFill>
                      <a:schemeClr val="bg1">
                        <a:lumMod val="95000"/>
                      </a:schemeClr>
                    </a:solidFill>
                  </a:tcPr>
                </a:tc>
                <a:extLst>
                  <a:ext uri="{0D108BD9-81ED-4DB2-BD59-A6C34878D82A}">
                    <a16:rowId xmlns:a16="http://schemas.microsoft.com/office/drawing/2014/main" val="792072450"/>
                  </a:ext>
                </a:extLst>
              </a:tr>
            </a:tbl>
          </a:graphicData>
        </a:graphic>
      </p:graphicFrame>
      <p:sp>
        <p:nvSpPr>
          <p:cNvPr id="6" name="TextBox 5">
            <a:extLst>
              <a:ext uri="{FF2B5EF4-FFF2-40B4-BE49-F238E27FC236}">
                <a16:creationId xmlns:a16="http://schemas.microsoft.com/office/drawing/2014/main" id="{A26490D4-C088-BE1A-B259-0ABD4D424507}"/>
              </a:ext>
            </a:extLst>
          </p:cNvPr>
          <p:cNvSpPr txBox="1"/>
          <p:nvPr/>
        </p:nvSpPr>
        <p:spPr>
          <a:xfrm>
            <a:off x="6330044" y="1092091"/>
            <a:ext cx="12194324" cy="523220"/>
          </a:xfrm>
          <a:prstGeom prst="rect">
            <a:avLst/>
          </a:prstGeom>
          <a:noFill/>
        </p:spPr>
        <p:txBody>
          <a:bodyPr wrap="square" rtlCol="0">
            <a:spAutoFit/>
          </a:bodyPr>
          <a:lstStyle/>
          <a:p>
            <a:r>
              <a:rPr lang="en-US" sz="2800" dirty="0"/>
              <a:t>Sub Groups proposed</a:t>
            </a:r>
          </a:p>
        </p:txBody>
      </p:sp>
    </p:spTree>
    <p:extLst>
      <p:ext uri="{BB962C8B-B14F-4D97-AF65-F5344CB8AC3E}">
        <p14:creationId xmlns:p14="http://schemas.microsoft.com/office/powerpoint/2010/main" val="3358823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BBEE3-D8F3-A5EA-D1AA-6DDBCB42CE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D73D58-8BA6-33CE-5F8A-6B5A5A5422FA}"/>
              </a:ext>
            </a:extLst>
          </p:cNvPr>
          <p:cNvSpPr>
            <a:spLocks noGrp="1"/>
          </p:cNvSpPr>
          <p:nvPr>
            <p:ph type="ctrTitle"/>
          </p:nvPr>
        </p:nvSpPr>
        <p:spPr>
          <a:xfrm>
            <a:off x="309081" y="-381000"/>
            <a:ext cx="11726238" cy="2387600"/>
          </a:xfrm>
        </p:spPr>
        <p:txBody>
          <a:bodyPr>
            <a:noAutofit/>
          </a:bodyPr>
          <a:lstStyle/>
          <a:p>
            <a:r>
              <a:rPr lang="en-US" sz="4000" dirty="0"/>
              <a:t>Development of criteria and weightings</a:t>
            </a:r>
            <a:br>
              <a:rPr lang="en-US" sz="4000" dirty="0"/>
            </a:br>
            <a:br>
              <a:rPr lang="en-US" dirty="0"/>
            </a:br>
            <a:endParaRPr lang="en-US" sz="3600" dirty="0"/>
          </a:p>
        </p:txBody>
      </p:sp>
      <p:sp>
        <p:nvSpPr>
          <p:cNvPr id="3" name="Subtitle 2">
            <a:extLst>
              <a:ext uri="{FF2B5EF4-FFF2-40B4-BE49-F238E27FC236}">
                <a16:creationId xmlns:a16="http://schemas.microsoft.com/office/drawing/2014/main" id="{6F767FF4-2838-46CA-1961-2CCF3FB92289}"/>
              </a:ext>
            </a:extLst>
          </p:cNvPr>
          <p:cNvSpPr>
            <a:spLocks noGrp="1"/>
          </p:cNvSpPr>
          <p:nvPr>
            <p:ph type="subTitle" idx="1"/>
          </p:nvPr>
        </p:nvSpPr>
        <p:spPr>
          <a:xfrm>
            <a:off x="375756" y="1491534"/>
            <a:ext cx="11726238" cy="3390472"/>
          </a:xfrm>
        </p:spPr>
        <p:txBody>
          <a:bodyPr>
            <a:noAutofit/>
          </a:bodyPr>
          <a:lstStyle/>
          <a:p>
            <a:pPr algn="just"/>
            <a:r>
              <a:rPr lang="en-US" sz="2800" dirty="0"/>
              <a:t>4 subgroups have been set up, with agreed scope and terms of reference</a:t>
            </a:r>
          </a:p>
          <a:p>
            <a:pPr algn="just"/>
            <a:endParaRPr lang="en-US" sz="2800" dirty="0"/>
          </a:p>
          <a:p>
            <a:pPr algn="just"/>
            <a:endParaRPr lang="en-US" sz="2800" dirty="0"/>
          </a:p>
          <a:p>
            <a:pPr algn="just"/>
            <a:endParaRPr lang="en-US" sz="2800" dirty="0"/>
          </a:p>
          <a:p>
            <a:pPr algn="just"/>
            <a:endParaRPr lang="en-US" sz="2800" dirty="0"/>
          </a:p>
          <a:p>
            <a:pPr algn="just"/>
            <a:endParaRPr lang="en-US" sz="2800" dirty="0"/>
          </a:p>
          <a:p>
            <a:pPr algn="just"/>
            <a:endParaRPr lang="en-US" sz="2800" dirty="0"/>
          </a:p>
          <a:p>
            <a:pPr algn="just"/>
            <a:endParaRPr lang="en-US" sz="2800" dirty="0"/>
          </a:p>
          <a:p>
            <a:pPr algn="just"/>
            <a:endParaRPr lang="en-US" sz="2800" dirty="0"/>
          </a:p>
        </p:txBody>
      </p:sp>
      <p:sp>
        <p:nvSpPr>
          <p:cNvPr id="4" name="Subtitle 2">
            <a:extLst>
              <a:ext uri="{FF2B5EF4-FFF2-40B4-BE49-F238E27FC236}">
                <a16:creationId xmlns:a16="http://schemas.microsoft.com/office/drawing/2014/main" id="{C4C3216F-81A9-264E-B3A2-11F84ABBF8D5}"/>
              </a:ext>
            </a:extLst>
          </p:cNvPr>
          <p:cNvSpPr txBox="1">
            <a:spLocks/>
          </p:cNvSpPr>
          <p:nvPr/>
        </p:nvSpPr>
        <p:spPr>
          <a:xfrm>
            <a:off x="90006" y="5470742"/>
            <a:ext cx="11726238" cy="339047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endParaRPr lang="en-US" sz="2800" dirty="0"/>
          </a:p>
        </p:txBody>
      </p:sp>
      <p:sp>
        <p:nvSpPr>
          <p:cNvPr id="8" name="TextBox 7">
            <a:extLst>
              <a:ext uri="{FF2B5EF4-FFF2-40B4-BE49-F238E27FC236}">
                <a16:creationId xmlns:a16="http://schemas.microsoft.com/office/drawing/2014/main" id="{5458921E-01A3-297C-0F9C-9BED8C01BECB}"/>
              </a:ext>
            </a:extLst>
          </p:cNvPr>
          <p:cNvSpPr txBox="1"/>
          <p:nvPr/>
        </p:nvSpPr>
        <p:spPr>
          <a:xfrm>
            <a:off x="5144391" y="3679718"/>
            <a:ext cx="6738528" cy="2308324"/>
          </a:xfrm>
          <a:prstGeom prst="rect">
            <a:avLst/>
          </a:prstGeom>
          <a:noFill/>
        </p:spPr>
        <p:txBody>
          <a:bodyPr wrap="square" rtlCol="0">
            <a:spAutoFit/>
          </a:bodyPr>
          <a:lstStyle/>
          <a:p>
            <a:pPr marL="341313" lvl="1" indent="-341313" algn="just">
              <a:buFont typeface="Arial" panose="020B0604020202020204" pitchFamily="34" charset="0"/>
              <a:buChar char="•"/>
            </a:pPr>
            <a:r>
              <a:rPr lang="en-US" dirty="0"/>
              <a:t>Refine drafted criteria, develop definitions and propose initial weightings/minimum conditions/thresholds to be met. Aim to make the weighting method as quantitative as possible </a:t>
            </a:r>
            <a:r>
              <a:rPr lang="en-US" dirty="0" err="1"/>
              <a:t>cf</a:t>
            </a:r>
            <a:r>
              <a:rPr lang="en-US" dirty="0"/>
              <a:t> SKA</a:t>
            </a:r>
          </a:p>
          <a:p>
            <a:pPr marL="0" lvl="1" algn="just"/>
            <a:endParaRPr lang="en-US" dirty="0"/>
          </a:p>
          <a:p>
            <a:pPr marL="341313" lvl="1" indent="-341313" algn="just">
              <a:buFont typeface="Arial" panose="020B0604020202020204" pitchFamily="34" charset="0"/>
              <a:buChar char="•"/>
            </a:pPr>
            <a:r>
              <a:rPr lang="en-US" dirty="0"/>
              <a:t>Define the information or evidence to be submitted by bidders, including the  methodology to be used, assessment of risks and uncertainties where relevant, and the nature of any validation processes required</a:t>
            </a:r>
          </a:p>
        </p:txBody>
      </p:sp>
      <p:graphicFrame>
        <p:nvGraphicFramePr>
          <p:cNvPr id="9" name="Table 8">
            <a:extLst>
              <a:ext uri="{FF2B5EF4-FFF2-40B4-BE49-F238E27FC236}">
                <a16:creationId xmlns:a16="http://schemas.microsoft.com/office/drawing/2014/main" id="{7D0657CF-998A-A0FD-2F30-E0ADA5141451}"/>
              </a:ext>
            </a:extLst>
          </p:cNvPr>
          <p:cNvGraphicFramePr>
            <a:graphicFrameLocks noGrp="1"/>
          </p:cNvGraphicFramePr>
          <p:nvPr>
            <p:extLst>
              <p:ext uri="{D42A27DB-BD31-4B8C-83A1-F6EECF244321}">
                <p14:modId xmlns:p14="http://schemas.microsoft.com/office/powerpoint/2010/main" val="1834974807"/>
              </p:ext>
            </p:extLst>
          </p:nvPr>
        </p:nvGraphicFramePr>
        <p:xfrm>
          <a:off x="90006" y="3657150"/>
          <a:ext cx="4916821" cy="2072157"/>
        </p:xfrm>
        <a:graphic>
          <a:graphicData uri="http://schemas.openxmlformats.org/drawingml/2006/table">
            <a:tbl>
              <a:tblPr firstRow="1" bandRow="1">
                <a:tableStyleId>{5C22544A-7EE6-4342-B048-85BDC9FD1C3A}</a:tableStyleId>
              </a:tblPr>
              <a:tblGrid>
                <a:gridCol w="576086">
                  <a:extLst>
                    <a:ext uri="{9D8B030D-6E8A-4147-A177-3AD203B41FA5}">
                      <a16:colId xmlns:a16="http://schemas.microsoft.com/office/drawing/2014/main" val="1062451733"/>
                    </a:ext>
                  </a:extLst>
                </a:gridCol>
                <a:gridCol w="4340735">
                  <a:extLst>
                    <a:ext uri="{9D8B030D-6E8A-4147-A177-3AD203B41FA5}">
                      <a16:colId xmlns:a16="http://schemas.microsoft.com/office/drawing/2014/main" val="2239781615"/>
                    </a:ext>
                  </a:extLst>
                </a:gridCol>
              </a:tblGrid>
              <a:tr h="275857">
                <a:tc>
                  <a:txBody>
                    <a:bodyPr/>
                    <a:lstStyle/>
                    <a:p>
                      <a:r>
                        <a:rPr lang="en-US" sz="1800" b="0" dirty="0">
                          <a:solidFill>
                            <a:schemeClr val="tx1"/>
                          </a:solidFill>
                        </a:rPr>
                        <a:t>1</a:t>
                      </a:r>
                    </a:p>
                  </a:txBody>
                  <a:tcPr>
                    <a:solidFill>
                      <a:schemeClr val="bg1">
                        <a:lumMod val="95000"/>
                      </a:schemeClr>
                    </a:solidFill>
                  </a:tcPr>
                </a:tc>
                <a:tc>
                  <a:txBody>
                    <a:bodyPr/>
                    <a:lstStyle/>
                    <a:p>
                      <a:r>
                        <a:rPr lang="en-US" sz="1800" b="0" dirty="0">
                          <a:solidFill>
                            <a:schemeClr val="tx1"/>
                          </a:solidFill>
                        </a:rPr>
                        <a:t>Scientific and technical requirements of the detector</a:t>
                      </a:r>
                    </a:p>
                  </a:txBody>
                  <a:tcPr>
                    <a:solidFill>
                      <a:schemeClr val="bg1">
                        <a:lumMod val="95000"/>
                      </a:schemeClr>
                    </a:solidFill>
                  </a:tcPr>
                </a:tc>
                <a:extLst>
                  <a:ext uri="{0D108BD9-81ED-4DB2-BD59-A6C34878D82A}">
                    <a16:rowId xmlns:a16="http://schemas.microsoft.com/office/drawing/2014/main" val="3078254000"/>
                  </a:ext>
                </a:extLst>
              </a:tr>
              <a:tr h="370840">
                <a:tc>
                  <a:txBody>
                    <a:bodyPr/>
                    <a:lstStyle/>
                    <a:p>
                      <a:r>
                        <a:rPr lang="en-US" sz="1800" b="0" dirty="0">
                          <a:solidFill>
                            <a:schemeClr val="tx1"/>
                          </a:solidFill>
                        </a:rPr>
                        <a:t>2</a:t>
                      </a:r>
                    </a:p>
                  </a:txBody>
                  <a:tcPr>
                    <a:solidFill>
                      <a:schemeClr val="bg1">
                        <a:lumMod val="95000"/>
                      </a:schemeClr>
                    </a:solidFill>
                  </a:tcPr>
                </a:tc>
                <a:tc>
                  <a:txBody>
                    <a:bodyPr/>
                    <a:lstStyle/>
                    <a:p>
                      <a:r>
                        <a:rPr lang="en-US" sz="1800" kern="1200" dirty="0">
                          <a:solidFill>
                            <a:schemeClr val="dk1"/>
                          </a:solidFill>
                          <a:effectLst/>
                          <a:latin typeface="+mn-lt"/>
                          <a:ea typeface="+mn-ea"/>
                          <a:cs typeface="+mn-cs"/>
                        </a:rPr>
                        <a:t>Civil works, environment and geology </a:t>
                      </a:r>
                    </a:p>
                  </a:txBody>
                  <a:tcPr>
                    <a:solidFill>
                      <a:schemeClr val="bg1">
                        <a:lumMod val="95000"/>
                      </a:schemeClr>
                    </a:solidFill>
                  </a:tcPr>
                </a:tc>
                <a:extLst>
                  <a:ext uri="{0D108BD9-81ED-4DB2-BD59-A6C34878D82A}">
                    <a16:rowId xmlns:a16="http://schemas.microsoft.com/office/drawing/2014/main" val="2788462119"/>
                  </a:ext>
                </a:extLst>
              </a:tr>
              <a:tr h="421157">
                <a:tc>
                  <a:txBody>
                    <a:bodyPr/>
                    <a:lstStyle/>
                    <a:p>
                      <a:r>
                        <a:rPr lang="en-US" sz="1800" b="0" dirty="0">
                          <a:solidFill>
                            <a:schemeClr val="tx1"/>
                          </a:solidFill>
                        </a:rPr>
                        <a:t>3</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Contextual factors: ecosystem, community and connectivity</a:t>
                      </a:r>
                      <a:endParaRPr lang="en-US" sz="1800" b="0" kern="1200" dirty="0">
                        <a:solidFill>
                          <a:schemeClr val="tx1"/>
                        </a:solidFill>
                        <a:effectLst/>
                        <a:latin typeface="+mn-lt"/>
                        <a:ea typeface="+mn-ea"/>
                        <a:cs typeface="+mn-cs"/>
                      </a:endParaRPr>
                    </a:p>
                  </a:txBody>
                  <a:tcPr>
                    <a:solidFill>
                      <a:schemeClr val="bg1">
                        <a:lumMod val="95000"/>
                      </a:schemeClr>
                    </a:solidFill>
                  </a:tcPr>
                </a:tc>
                <a:extLst>
                  <a:ext uri="{0D108BD9-81ED-4DB2-BD59-A6C34878D82A}">
                    <a16:rowId xmlns:a16="http://schemas.microsoft.com/office/drawing/2014/main" val="4242852853"/>
                  </a:ext>
                </a:extLst>
              </a:tr>
              <a:tr h="421157">
                <a:tc>
                  <a:txBody>
                    <a:bodyPr/>
                    <a:lstStyle/>
                    <a:p>
                      <a:r>
                        <a:rPr lang="en-US" sz="1800" b="0" dirty="0">
                          <a:solidFill>
                            <a:schemeClr val="tx1"/>
                          </a:solidFill>
                        </a:rPr>
                        <a:t>4</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dirty="0">
                          <a:solidFill>
                            <a:schemeClr val="tx1"/>
                          </a:solidFill>
                          <a:effectLst/>
                          <a:latin typeface="+mn-lt"/>
                          <a:ea typeface="+mn-ea"/>
                          <a:cs typeface="+mn-cs"/>
                        </a:rPr>
                        <a:t>Overall costings and finance</a:t>
                      </a:r>
                    </a:p>
                  </a:txBody>
                  <a:tcPr>
                    <a:solidFill>
                      <a:schemeClr val="bg1">
                        <a:lumMod val="95000"/>
                      </a:schemeClr>
                    </a:solidFill>
                  </a:tcPr>
                </a:tc>
                <a:extLst>
                  <a:ext uri="{0D108BD9-81ED-4DB2-BD59-A6C34878D82A}">
                    <a16:rowId xmlns:a16="http://schemas.microsoft.com/office/drawing/2014/main" val="792072450"/>
                  </a:ext>
                </a:extLst>
              </a:tr>
            </a:tbl>
          </a:graphicData>
        </a:graphic>
      </p:graphicFrame>
      <p:sp>
        <p:nvSpPr>
          <p:cNvPr id="10" name="TextBox 9">
            <a:extLst>
              <a:ext uri="{FF2B5EF4-FFF2-40B4-BE49-F238E27FC236}">
                <a16:creationId xmlns:a16="http://schemas.microsoft.com/office/drawing/2014/main" id="{4C10DAB4-A0D9-CE45-44F9-6843AFA3B9CD}"/>
              </a:ext>
            </a:extLst>
          </p:cNvPr>
          <p:cNvSpPr txBox="1"/>
          <p:nvPr/>
        </p:nvSpPr>
        <p:spPr>
          <a:xfrm>
            <a:off x="90006" y="2961794"/>
            <a:ext cx="12194324" cy="523220"/>
          </a:xfrm>
          <a:prstGeom prst="rect">
            <a:avLst/>
          </a:prstGeom>
          <a:noFill/>
        </p:spPr>
        <p:txBody>
          <a:bodyPr wrap="square" rtlCol="0">
            <a:spAutoFit/>
          </a:bodyPr>
          <a:lstStyle/>
          <a:p>
            <a:r>
              <a:rPr lang="en-US" sz="2800" dirty="0"/>
              <a:t>SG areas				      Scope of SG work		       </a:t>
            </a:r>
          </a:p>
        </p:txBody>
      </p:sp>
    </p:spTree>
    <p:extLst>
      <p:ext uri="{BB962C8B-B14F-4D97-AF65-F5344CB8AC3E}">
        <p14:creationId xmlns:p14="http://schemas.microsoft.com/office/powerpoint/2010/main" val="1563418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083D2-3CF6-0EB3-B445-46072688A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9C8053-9057-85EE-CC22-1EE71E2D7D70}"/>
              </a:ext>
            </a:extLst>
          </p:cNvPr>
          <p:cNvSpPr>
            <a:spLocks noGrp="1"/>
          </p:cNvSpPr>
          <p:nvPr>
            <p:ph type="ctrTitle"/>
          </p:nvPr>
        </p:nvSpPr>
        <p:spPr>
          <a:xfrm>
            <a:off x="232880" y="-790699"/>
            <a:ext cx="11726238" cy="2387600"/>
          </a:xfrm>
        </p:spPr>
        <p:txBody>
          <a:bodyPr>
            <a:noAutofit/>
          </a:bodyPr>
          <a:lstStyle/>
          <a:p>
            <a:r>
              <a:rPr lang="en-US" sz="4000" dirty="0"/>
              <a:t>Membership of WG, SGs – and Chairs (highlighted)</a:t>
            </a:r>
            <a:br>
              <a:rPr lang="en-US" sz="4000" dirty="0"/>
            </a:br>
            <a:r>
              <a:rPr lang="en-US" sz="2000" dirty="0"/>
              <a:t> </a:t>
            </a:r>
            <a:br>
              <a:rPr lang="en-US" dirty="0"/>
            </a:br>
            <a:endParaRPr lang="en-US" sz="3600" dirty="0"/>
          </a:p>
        </p:txBody>
      </p:sp>
      <p:sp>
        <p:nvSpPr>
          <p:cNvPr id="7" name="TextBox 6">
            <a:extLst>
              <a:ext uri="{FF2B5EF4-FFF2-40B4-BE49-F238E27FC236}">
                <a16:creationId xmlns:a16="http://schemas.microsoft.com/office/drawing/2014/main" id="{34B9368D-BDF2-5C2B-F86F-87CC2B242BE4}"/>
              </a:ext>
            </a:extLst>
          </p:cNvPr>
          <p:cNvSpPr txBox="1"/>
          <p:nvPr/>
        </p:nvSpPr>
        <p:spPr>
          <a:xfrm>
            <a:off x="368780" y="6027003"/>
            <a:ext cx="11726238" cy="830997"/>
          </a:xfrm>
          <a:prstGeom prst="rect">
            <a:avLst/>
          </a:prstGeom>
          <a:noFill/>
        </p:spPr>
        <p:txBody>
          <a:bodyPr wrap="square" rtlCol="0">
            <a:spAutoFit/>
          </a:bodyPr>
          <a:lstStyle/>
          <a:p>
            <a:r>
              <a:rPr lang="en-US" sz="2400" dirty="0" err="1"/>
              <a:t>SiSe</a:t>
            </a:r>
            <a:r>
              <a:rPr lang="en-US" sz="2400" dirty="0"/>
              <a:t> WG Secretariat: Rachele Maria Nocera (Italy) and Jerôme Pourbaix (Belgium)</a:t>
            </a:r>
          </a:p>
          <a:p>
            <a:r>
              <a:rPr lang="en-US" sz="2400" dirty="0"/>
              <a:t>Admin support: SG1 Marius Groll(DE); SG3  Luca Latronico (IT); Florian Weissbach (DE)</a:t>
            </a:r>
          </a:p>
        </p:txBody>
      </p:sp>
      <p:graphicFrame>
        <p:nvGraphicFramePr>
          <p:cNvPr id="8" name="Table 7">
            <a:extLst>
              <a:ext uri="{FF2B5EF4-FFF2-40B4-BE49-F238E27FC236}">
                <a16:creationId xmlns:a16="http://schemas.microsoft.com/office/drawing/2014/main" id="{5997B8FE-E6D9-2E68-83D0-14C068EA843D}"/>
              </a:ext>
            </a:extLst>
          </p:cNvPr>
          <p:cNvGraphicFramePr>
            <a:graphicFrameLocks noGrp="1"/>
          </p:cNvGraphicFramePr>
          <p:nvPr>
            <p:extLst>
              <p:ext uri="{D42A27DB-BD31-4B8C-83A1-F6EECF244321}">
                <p14:modId xmlns:p14="http://schemas.microsoft.com/office/powerpoint/2010/main" val="4007152577"/>
              </p:ext>
            </p:extLst>
          </p:nvPr>
        </p:nvGraphicFramePr>
        <p:xfrm>
          <a:off x="2878890" y="790700"/>
          <a:ext cx="6018583" cy="5215572"/>
        </p:xfrm>
        <a:graphic>
          <a:graphicData uri="http://schemas.openxmlformats.org/drawingml/2006/table">
            <a:tbl>
              <a:tblPr firstRow="1" firstCol="1" bandRow="1">
                <a:tableStyleId>{5C22544A-7EE6-4342-B048-85BDC9FD1C3A}</a:tableStyleId>
              </a:tblPr>
              <a:tblGrid>
                <a:gridCol w="1768475">
                  <a:extLst>
                    <a:ext uri="{9D8B030D-6E8A-4147-A177-3AD203B41FA5}">
                      <a16:colId xmlns:a16="http://schemas.microsoft.com/office/drawing/2014/main" val="1016220330"/>
                    </a:ext>
                  </a:extLst>
                </a:gridCol>
                <a:gridCol w="1244534">
                  <a:extLst>
                    <a:ext uri="{9D8B030D-6E8A-4147-A177-3AD203B41FA5}">
                      <a16:colId xmlns:a16="http://schemas.microsoft.com/office/drawing/2014/main" val="1844032240"/>
                    </a:ext>
                  </a:extLst>
                </a:gridCol>
                <a:gridCol w="747132">
                  <a:extLst>
                    <a:ext uri="{9D8B030D-6E8A-4147-A177-3AD203B41FA5}">
                      <a16:colId xmlns:a16="http://schemas.microsoft.com/office/drawing/2014/main" val="285916464"/>
                    </a:ext>
                  </a:extLst>
                </a:gridCol>
                <a:gridCol w="747131">
                  <a:extLst>
                    <a:ext uri="{9D8B030D-6E8A-4147-A177-3AD203B41FA5}">
                      <a16:colId xmlns:a16="http://schemas.microsoft.com/office/drawing/2014/main" val="3020118163"/>
                    </a:ext>
                  </a:extLst>
                </a:gridCol>
                <a:gridCol w="791737">
                  <a:extLst>
                    <a:ext uri="{9D8B030D-6E8A-4147-A177-3AD203B41FA5}">
                      <a16:colId xmlns:a16="http://schemas.microsoft.com/office/drawing/2014/main" val="3436390406"/>
                    </a:ext>
                  </a:extLst>
                </a:gridCol>
                <a:gridCol w="719574">
                  <a:extLst>
                    <a:ext uri="{9D8B030D-6E8A-4147-A177-3AD203B41FA5}">
                      <a16:colId xmlns:a16="http://schemas.microsoft.com/office/drawing/2014/main" val="4103239129"/>
                    </a:ext>
                  </a:extLst>
                </a:gridCol>
              </a:tblGrid>
              <a:tr h="196417">
                <a:tc>
                  <a:txBody>
                    <a:bodyPr/>
                    <a:lstStyle/>
                    <a:p>
                      <a:pPr marL="0" marR="0">
                        <a:lnSpc>
                          <a:spcPct val="115000"/>
                        </a:lnSpc>
                        <a:spcAft>
                          <a:spcPts val="800"/>
                        </a:spcAft>
                        <a:buNone/>
                      </a:pPr>
                      <a:r>
                        <a:rPr lang="en-US" sz="1100" kern="100">
                          <a:effectLst/>
                        </a:rPr>
                        <a:t>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Country</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SG1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SG2</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SG3</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SG4</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75034631"/>
                  </a:ext>
                </a:extLst>
              </a:tr>
              <a:tr h="0">
                <a:tc>
                  <a:txBody>
                    <a:bodyPr/>
                    <a:lstStyle/>
                    <a:p>
                      <a:pPr marL="0" marR="0">
                        <a:lnSpc>
                          <a:spcPct val="115000"/>
                        </a:lnSpc>
                        <a:spcAft>
                          <a:spcPts val="800"/>
                        </a:spcAft>
                        <a:buNone/>
                      </a:pPr>
                      <a:r>
                        <a:rPr lang="en-US" sz="1100" kern="100">
                          <a:effectLst/>
                        </a:rPr>
                        <a:t>Ken Haenen</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Belgium</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437104086"/>
                  </a:ext>
                </a:extLst>
              </a:tr>
              <a:tr h="0">
                <a:tc>
                  <a:txBody>
                    <a:bodyPr/>
                    <a:lstStyle/>
                    <a:p>
                      <a:pPr marL="0" marR="0">
                        <a:lnSpc>
                          <a:spcPct val="115000"/>
                        </a:lnSpc>
                        <a:spcAft>
                          <a:spcPts val="800"/>
                        </a:spcAft>
                        <a:buNone/>
                      </a:pPr>
                      <a:r>
                        <a:rPr lang="en-US" sz="1100" kern="100">
                          <a:effectLst/>
                        </a:rPr>
                        <a:t>Vernesa Smolčić</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Croatia</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839506507"/>
                  </a:ext>
                </a:extLst>
              </a:tr>
              <a:tr h="0">
                <a:tc>
                  <a:txBody>
                    <a:bodyPr/>
                    <a:lstStyle/>
                    <a:p>
                      <a:pPr marL="0" marR="0">
                        <a:lnSpc>
                          <a:spcPct val="115000"/>
                        </a:lnSpc>
                        <a:spcAft>
                          <a:spcPts val="800"/>
                        </a:spcAft>
                        <a:buNone/>
                      </a:pPr>
                      <a:r>
                        <a:rPr lang="en-US" sz="1100" kern="100">
                          <a:effectLst/>
                        </a:rPr>
                        <a:t>Reynald Pain</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France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575409229"/>
                  </a:ext>
                </a:extLst>
              </a:tr>
              <a:tr h="0">
                <a:tc>
                  <a:txBody>
                    <a:bodyPr/>
                    <a:lstStyle/>
                    <a:p>
                      <a:pPr marL="0" marR="0">
                        <a:lnSpc>
                          <a:spcPct val="115000"/>
                        </a:lnSpc>
                        <a:spcAft>
                          <a:spcPts val="800"/>
                        </a:spcAft>
                        <a:buNone/>
                      </a:pPr>
                      <a:r>
                        <a:rPr lang="en-US" sz="1100" kern="100">
                          <a:effectLst/>
                        </a:rPr>
                        <a:t>Guido Müller</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Germany</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46159966"/>
                  </a:ext>
                </a:extLst>
              </a:tr>
              <a:tr h="0">
                <a:tc>
                  <a:txBody>
                    <a:bodyPr/>
                    <a:lstStyle/>
                    <a:p>
                      <a:pPr marL="0" marR="0">
                        <a:lnSpc>
                          <a:spcPct val="115000"/>
                        </a:lnSpc>
                        <a:spcAft>
                          <a:spcPts val="800"/>
                        </a:spcAft>
                        <a:buNone/>
                      </a:pPr>
                      <a:r>
                        <a:rPr lang="en-US" sz="1100" kern="100">
                          <a:effectLst/>
                        </a:rPr>
                        <a:t>Giovanni Bisoffi</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Italy</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635678583"/>
                  </a:ext>
                </a:extLst>
              </a:tr>
              <a:tr h="0">
                <a:tc>
                  <a:txBody>
                    <a:bodyPr/>
                    <a:lstStyle/>
                    <a:p>
                      <a:pPr marL="0" marR="0">
                        <a:lnSpc>
                          <a:spcPct val="115000"/>
                        </a:lnSpc>
                        <a:spcAft>
                          <a:spcPts val="800"/>
                        </a:spcAft>
                        <a:buNone/>
                      </a:pPr>
                      <a:r>
                        <a:rPr lang="en-US" sz="1100" kern="100">
                          <a:effectLst/>
                        </a:rPr>
                        <a:t>Hans Chang</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dirty="0">
                          <a:effectLst/>
                        </a:rPr>
                        <a:t>Netherlands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18942949"/>
                  </a:ext>
                </a:extLst>
              </a:tr>
              <a:tr h="0">
                <a:tc>
                  <a:txBody>
                    <a:bodyPr/>
                    <a:lstStyle/>
                    <a:p>
                      <a:pPr marL="0" marR="0">
                        <a:lnSpc>
                          <a:spcPct val="115000"/>
                        </a:lnSpc>
                        <a:spcAft>
                          <a:spcPts val="800"/>
                        </a:spcAft>
                        <a:buNone/>
                      </a:pPr>
                      <a:r>
                        <a:rPr lang="en-US" sz="1100" kern="100">
                          <a:effectLst/>
                        </a:rPr>
                        <a:t>Tomasz Bulik</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Poland</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dirty="0">
                          <a:effectLst/>
                        </a:rPr>
                        <a:t>1</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dirty="0">
                          <a:effectLst/>
                          <a:highlight>
                            <a:srgbClr val="FFFF00"/>
                          </a:highlight>
                        </a:rPr>
                        <a:t>1</a:t>
                      </a:r>
                      <a:endParaRPr lang="en-US" sz="1200"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969787353"/>
                  </a:ext>
                </a:extLst>
              </a:tr>
              <a:tr h="0">
                <a:tc>
                  <a:txBody>
                    <a:bodyPr/>
                    <a:lstStyle/>
                    <a:p>
                      <a:pPr marL="0" marR="0">
                        <a:lnSpc>
                          <a:spcPct val="115000"/>
                        </a:lnSpc>
                        <a:spcAft>
                          <a:spcPts val="800"/>
                        </a:spcAft>
                        <a:buNone/>
                      </a:pPr>
                      <a:r>
                        <a:rPr lang="en-US" sz="1100" kern="100">
                          <a:effectLst/>
                        </a:rPr>
                        <a:t>Rafael Rebolo</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Spain</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821510532"/>
                  </a:ext>
                </a:extLst>
              </a:tr>
              <a:tr h="0">
                <a:tc>
                  <a:txBody>
                    <a:bodyPr/>
                    <a:lstStyle/>
                    <a:p>
                      <a:pPr marL="0" marR="0">
                        <a:lnSpc>
                          <a:spcPct val="115000"/>
                        </a:lnSpc>
                        <a:spcAft>
                          <a:spcPts val="800"/>
                        </a:spcAft>
                        <a:buNone/>
                      </a:pPr>
                      <a:r>
                        <a:rPr lang="en-US" sz="1100" kern="100">
                          <a:effectLst/>
                        </a:rPr>
                        <a:t>Sheila Rowan</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United Kingdom</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954940199"/>
                  </a:ext>
                </a:extLst>
              </a:tr>
              <a:tr h="0">
                <a:tc>
                  <a:txBody>
                    <a:bodyPr/>
                    <a:lstStyle/>
                    <a:p>
                      <a:pPr marL="0" marR="0">
                        <a:lnSpc>
                          <a:spcPct val="115000"/>
                        </a:lnSpc>
                        <a:spcAft>
                          <a:spcPts val="800"/>
                        </a:spcAft>
                        <a:buNone/>
                      </a:pPr>
                      <a:r>
                        <a:rPr lang="en-US" sz="1100" kern="100">
                          <a:effectLst/>
                        </a:rPr>
                        <a:t>Frédéric Nguyen</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Belgium</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752804501"/>
                  </a:ext>
                </a:extLst>
              </a:tr>
              <a:tr h="0">
                <a:tc>
                  <a:txBody>
                    <a:bodyPr/>
                    <a:lstStyle/>
                    <a:p>
                      <a:pPr marL="0" marR="0">
                        <a:lnSpc>
                          <a:spcPct val="115000"/>
                        </a:lnSpc>
                        <a:spcAft>
                          <a:spcPts val="800"/>
                        </a:spcAft>
                        <a:buNone/>
                      </a:pPr>
                      <a:r>
                        <a:rPr lang="en-US" sz="1100" kern="100">
                          <a:effectLst/>
                        </a:rPr>
                        <a:t>Vibor Jelić</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Croatia</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1906350"/>
                  </a:ext>
                </a:extLst>
              </a:tr>
              <a:tr h="36830">
                <a:tc>
                  <a:txBody>
                    <a:bodyPr/>
                    <a:lstStyle/>
                    <a:p>
                      <a:pPr marL="0" marR="0">
                        <a:lnSpc>
                          <a:spcPct val="115000"/>
                        </a:lnSpc>
                        <a:spcAft>
                          <a:spcPts val="800"/>
                        </a:spcAft>
                        <a:buNone/>
                      </a:pPr>
                      <a:r>
                        <a:rPr lang="en-US" sz="1100" kern="100">
                          <a:effectLst/>
                        </a:rPr>
                        <a:t>Vincent Poireau</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France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179251784"/>
                  </a:ext>
                </a:extLst>
              </a:tr>
              <a:tr h="0">
                <a:tc>
                  <a:txBody>
                    <a:bodyPr/>
                    <a:lstStyle/>
                    <a:p>
                      <a:pPr marL="0" marR="0">
                        <a:lnSpc>
                          <a:spcPct val="115000"/>
                        </a:lnSpc>
                        <a:spcAft>
                          <a:spcPts val="800"/>
                        </a:spcAft>
                        <a:buNone/>
                      </a:pPr>
                      <a:r>
                        <a:rPr lang="en-US" sz="1100" kern="100">
                          <a:effectLst/>
                        </a:rPr>
                        <a:t>Harald Lück</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Germany</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dirty="0">
                          <a:effectLst/>
                          <a:highlight>
                            <a:srgbClr val="FFFF00"/>
                          </a:highlight>
                        </a:rPr>
                        <a:t>1</a:t>
                      </a:r>
                      <a:endParaRPr lang="en-US" sz="1200"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982527054"/>
                  </a:ext>
                </a:extLst>
              </a:tr>
              <a:tr h="0">
                <a:tc>
                  <a:txBody>
                    <a:bodyPr/>
                    <a:lstStyle/>
                    <a:p>
                      <a:pPr marL="0" marR="0">
                        <a:lnSpc>
                          <a:spcPct val="115000"/>
                        </a:lnSpc>
                        <a:spcAft>
                          <a:spcPts val="800"/>
                        </a:spcAft>
                        <a:buNone/>
                      </a:pPr>
                      <a:r>
                        <a:rPr lang="en-US" sz="1100" kern="100">
                          <a:effectLst/>
                        </a:rPr>
                        <a:t>Marco Pallavicini</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Italy</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457883872"/>
                  </a:ext>
                </a:extLst>
              </a:tr>
              <a:tr h="0">
                <a:tc>
                  <a:txBody>
                    <a:bodyPr/>
                    <a:lstStyle/>
                    <a:p>
                      <a:pPr marL="0" marR="0">
                        <a:lnSpc>
                          <a:spcPct val="115000"/>
                        </a:lnSpc>
                        <a:spcAft>
                          <a:spcPts val="800"/>
                        </a:spcAft>
                        <a:buNone/>
                      </a:pPr>
                      <a:r>
                        <a:rPr lang="en-US" sz="1100" kern="100">
                          <a:effectLst/>
                        </a:rPr>
                        <a:t>Stan Bentvelsen</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Netherlands</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174513217"/>
                  </a:ext>
                </a:extLst>
              </a:tr>
              <a:tr h="0">
                <a:tc>
                  <a:txBody>
                    <a:bodyPr/>
                    <a:lstStyle/>
                    <a:p>
                      <a:pPr marL="0" marR="0">
                        <a:lnSpc>
                          <a:spcPct val="115000"/>
                        </a:lnSpc>
                        <a:spcAft>
                          <a:spcPts val="800"/>
                        </a:spcAft>
                        <a:buNone/>
                      </a:pPr>
                      <a:r>
                        <a:rPr lang="en-US" sz="1100" kern="100">
                          <a:effectLst/>
                        </a:rPr>
                        <a:t>Stephen Fairhurst</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United Kingdom</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810340358"/>
                  </a:ext>
                </a:extLst>
              </a:tr>
              <a:tr h="0">
                <a:tc>
                  <a:txBody>
                    <a:bodyPr/>
                    <a:lstStyle/>
                    <a:p>
                      <a:pPr marL="0" marR="0">
                        <a:lnSpc>
                          <a:spcPct val="115000"/>
                        </a:lnSpc>
                        <a:spcAft>
                          <a:spcPts val="800"/>
                        </a:spcAft>
                        <a:buNone/>
                      </a:pPr>
                      <a:r>
                        <a:rPr lang="en-US" sz="1100" kern="100">
                          <a:effectLst/>
                        </a:rPr>
                        <a:t>Andrew Harrison</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International</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08687233"/>
                  </a:ext>
                </a:extLst>
              </a:tr>
              <a:tr h="0">
                <a:tc>
                  <a:txBody>
                    <a:bodyPr/>
                    <a:lstStyle/>
                    <a:p>
                      <a:pPr marL="0" marR="0">
                        <a:lnSpc>
                          <a:spcPct val="115000"/>
                        </a:lnSpc>
                        <a:spcAft>
                          <a:spcPts val="800"/>
                        </a:spcAft>
                        <a:buNone/>
                      </a:pPr>
                      <a:r>
                        <a:rPr lang="en-US" sz="1100" kern="100">
                          <a:effectLst/>
                        </a:rPr>
                        <a:t>John Osborne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International</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496941396"/>
                  </a:ext>
                </a:extLst>
              </a:tr>
              <a:tr h="0">
                <a:tc>
                  <a:txBody>
                    <a:bodyPr/>
                    <a:lstStyle/>
                    <a:p>
                      <a:pPr marL="0" marR="0">
                        <a:lnSpc>
                          <a:spcPct val="115000"/>
                        </a:lnSpc>
                        <a:spcAft>
                          <a:spcPts val="800"/>
                        </a:spcAft>
                        <a:buNone/>
                      </a:pPr>
                      <a:r>
                        <a:rPr lang="en-US" sz="1100" kern="100">
                          <a:effectLst/>
                        </a:rPr>
                        <a:t>Helle Pedersen</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International</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232066600"/>
                  </a:ext>
                </a:extLst>
              </a:tr>
              <a:tr h="0">
                <a:tc>
                  <a:txBody>
                    <a:bodyPr/>
                    <a:lstStyle/>
                    <a:p>
                      <a:pPr marL="0" marR="0">
                        <a:lnSpc>
                          <a:spcPct val="115000"/>
                        </a:lnSpc>
                        <a:spcAft>
                          <a:spcPts val="800"/>
                        </a:spcAft>
                        <a:buNone/>
                      </a:pPr>
                      <a:r>
                        <a:rPr lang="en-US" sz="1100" kern="100" dirty="0">
                          <a:effectLst/>
                        </a:rPr>
                        <a:t>David Reitze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dirty="0">
                          <a:effectLst/>
                        </a:rPr>
                        <a:t>International</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dirty="0">
                          <a:effectLst/>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dirty="0">
                          <a:effectLst/>
                          <a:highlight>
                            <a:srgbClr val="FFFF00"/>
                          </a:highlight>
                        </a:rPr>
                        <a:t>1</a:t>
                      </a:r>
                      <a:endParaRPr lang="en-US" sz="1200"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200" kern="100" dirty="0">
                          <a:effectLst/>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nSpc>
                          <a:spcPct val="115000"/>
                        </a:lnSpc>
                        <a:spcAft>
                          <a:spcPts val="800"/>
                        </a:spcAft>
                        <a:buNone/>
                      </a:pPr>
                      <a:r>
                        <a:rPr lang="en-US" sz="1100" kern="100" dirty="0">
                          <a:effectLst/>
                        </a:rPr>
                        <a:t>1</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254054543"/>
                  </a:ext>
                </a:extLst>
              </a:tr>
              <a:tr h="221603">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Vicky  </a:t>
                      </a:r>
                      <a:r>
                        <a:rPr lang="en-US" sz="1200" kern="100" dirty="0" err="1">
                          <a:effectLst/>
                          <a:latin typeface="Aptos" panose="020B0004020202020204" pitchFamily="34" charset="0"/>
                          <a:ea typeface="Aptos" panose="020B0004020202020204" pitchFamily="34" charset="0"/>
                          <a:cs typeface="Times New Roman" panose="02020603050405020304" pitchFamily="18" charset="0"/>
                        </a:rPr>
                        <a:t>Kalogera</a:t>
                      </a: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nchor="b">
                    <a:solidFill>
                      <a:schemeClr val="tx2">
                        <a:lumMod val="25000"/>
                        <a:lumOff val="75000"/>
                      </a:schemeClr>
                    </a:solid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kern="100" dirty="0">
                          <a:effectLst/>
                        </a:rPr>
                        <a:t>International</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r>
                        <a:rPr lang="en-US" sz="1200"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rPr>
                        <a:t>1</a:t>
                      </a: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solidFill>
                      <a:schemeClr val="tx2">
                        <a:lumMod val="25000"/>
                        <a:lumOff val="75000"/>
                      </a:schemeClr>
                    </a:solidFill>
                  </a:tcPr>
                </a:tc>
                <a:extLst>
                  <a:ext uri="{0D108BD9-81ED-4DB2-BD59-A6C34878D82A}">
                    <a16:rowId xmlns:a16="http://schemas.microsoft.com/office/drawing/2014/main" val="546474227"/>
                  </a:ext>
                </a:extLst>
              </a:tr>
              <a:tr h="0">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Tamara Bud</a:t>
                      </a: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International</a:t>
                      </a: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1</a:t>
                      </a: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solidFill>
                      <a:schemeClr val="tx2">
                        <a:lumMod val="25000"/>
                        <a:lumOff val="75000"/>
                      </a:schemeClr>
                    </a:solidFill>
                  </a:tcPr>
                </a:tc>
                <a:extLst>
                  <a:ext uri="{0D108BD9-81ED-4DB2-BD59-A6C34878D82A}">
                    <a16:rowId xmlns:a16="http://schemas.microsoft.com/office/drawing/2014/main" val="2152900524"/>
                  </a:ext>
                </a:extLst>
              </a:tr>
              <a:tr h="0">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Lars Börjesson</a:t>
                      </a: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International</a:t>
                      </a: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endParaRPr lang="en-US" sz="1200"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r>
                        <a:rPr lang="en-US" sz="1200"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rPr>
                        <a:t>1</a:t>
                      </a:r>
                    </a:p>
                  </a:txBody>
                  <a:tcPr marL="68580" marR="68580" marT="0" marB="0" anchor="b">
                    <a:solidFill>
                      <a:schemeClr val="tx2">
                        <a:lumMod val="25000"/>
                        <a:lumOff val="75000"/>
                      </a:schemeClr>
                    </a:solidFill>
                  </a:tcPr>
                </a:tc>
                <a:extLst>
                  <a:ext uri="{0D108BD9-81ED-4DB2-BD59-A6C34878D82A}">
                    <a16:rowId xmlns:a16="http://schemas.microsoft.com/office/drawing/2014/main" val="2726518491"/>
                  </a:ext>
                </a:extLst>
              </a:tr>
              <a:tr h="0">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Andreas Rietbrock</a:t>
                      </a: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Germany</a:t>
                      </a: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1</a:t>
                      </a: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endParaRPr lang="en-US" sz="1200"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solidFill>
                      <a:schemeClr val="tx2">
                        <a:lumMod val="25000"/>
                        <a:lumOff val="75000"/>
                      </a:schemeClr>
                    </a:solidFill>
                  </a:tcPr>
                </a:tc>
                <a:extLst>
                  <a:ext uri="{0D108BD9-81ED-4DB2-BD59-A6C34878D82A}">
                    <a16:rowId xmlns:a16="http://schemas.microsoft.com/office/drawing/2014/main" val="2827498310"/>
                  </a:ext>
                </a:extLst>
              </a:tr>
              <a:tr h="0">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Monique Bossi</a:t>
                      </a: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Italy</a:t>
                      </a: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endParaRPr lang="en-US" sz="1200"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1</a:t>
                      </a:r>
                    </a:p>
                  </a:txBody>
                  <a:tcPr marL="68580" marR="68580" marT="0" marB="0" anchor="b">
                    <a:solidFill>
                      <a:schemeClr val="tx2">
                        <a:lumMod val="25000"/>
                        <a:lumOff val="75000"/>
                      </a:schemeClr>
                    </a:solidFill>
                  </a:tcPr>
                </a:tc>
                <a:tc>
                  <a:txBody>
                    <a:bodyPr/>
                    <a:lstStyle/>
                    <a:p>
                      <a:pPr marL="0" marR="0">
                        <a:lnSpc>
                          <a:spcPct val="115000"/>
                        </a:lnSpc>
                        <a:spcAft>
                          <a:spcPts val="800"/>
                        </a:spcAft>
                        <a:buNone/>
                      </a:pPr>
                      <a:endParaRPr lang="en-US" sz="1200"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solidFill>
                      <a:schemeClr val="tx2">
                        <a:lumMod val="25000"/>
                        <a:lumOff val="75000"/>
                      </a:schemeClr>
                    </a:solidFill>
                  </a:tcPr>
                </a:tc>
                <a:extLst>
                  <a:ext uri="{0D108BD9-81ED-4DB2-BD59-A6C34878D82A}">
                    <a16:rowId xmlns:a16="http://schemas.microsoft.com/office/drawing/2014/main" val="3868349978"/>
                  </a:ext>
                </a:extLst>
              </a:tr>
            </a:tbl>
          </a:graphicData>
        </a:graphic>
      </p:graphicFrame>
      <p:sp>
        <p:nvSpPr>
          <p:cNvPr id="3" name="Rectangle 1">
            <a:extLst>
              <a:ext uri="{FF2B5EF4-FFF2-40B4-BE49-F238E27FC236}">
                <a16:creationId xmlns:a16="http://schemas.microsoft.com/office/drawing/2014/main" id="{98678CB4-B2DE-AB7F-4320-9A8AFDE5503E}"/>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Aptos" panose="020B0004020202020204" pitchFamily="34" charset="0"/>
              </a:rPr>
              <a:t>Luca Latronico</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 name="Right Brace 3">
            <a:extLst>
              <a:ext uri="{FF2B5EF4-FFF2-40B4-BE49-F238E27FC236}">
                <a16:creationId xmlns:a16="http://schemas.microsoft.com/office/drawing/2014/main" id="{8A590BCC-1F9E-E1A7-5CF3-89012AC563FF}"/>
              </a:ext>
            </a:extLst>
          </p:cNvPr>
          <p:cNvSpPr/>
          <p:nvPr/>
        </p:nvSpPr>
        <p:spPr>
          <a:xfrm>
            <a:off x="9462655" y="970096"/>
            <a:ext cx="284017" cy="396212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 name="Right Brace 4">
            <a:extLst>
              <a:ext uri="{FF2B5EF4-FFF2-40B4-BE49-F238E27FC236}">
                <a16:creationId xmlns:a16="http://schemas.microsoft.com/office/drawing/2014/main" id="{4B84CE4B-CB6C-3CCF-A1B9-E32947DE2264}"/>
              </a:ext>
            </a:extLst>
          </p:cNvPr>
          <p:cNvSpPr/>
          <p:nvPr/>
        </p:nvSpPr>
        <p:spPr>
          <a:xfrm>
            <a:off x="9462654" y="4952947"/>
            <a:ext cx="284017" cy="1074056"/>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 name="Title 1">
            <a:extLst>
              <a:ext uri="{FF2B5EF4-FFF2-40B4-BE49-F238E27FC236}">
                <a16:creationId xmlns:a16="http://schemas.microsoft.com/office/drawing/2014/main" id="{F4736FC0-6D49-53B8-62E9-439AA3350C19}"/>
              </a:ext>
            </a:extLst>
          </p:cNvPr>
          <p:cNvSpPr txBox="1">
            <a:spLocks/>
          </p:cNvSpPr>
          <p:nvPr/>
        </p:nvSpPr>
        <p:spPr>
          <a:xfrm>
            <a:off x="4430807" y="1617632"/>
            <a:ext cx="11726238" cy="238760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dirty="0"/>
              <a:t>WG</a:t>
            </a:r>
            <a:br>
              <a:rPr lang="en-US" sz="4000" dirty="0"/>
            </a:br>
            <a:r>
              <a:rPr lang="en-US" sz="2000" dirty="0"/>
              <a:t> </a:t>
            </a:r>
            <a:br>
              <a:rPr lang="en-US" dirty="0"/>
            </a:br>
            <a:endParaRPr lang="en-US" sz="3600" dirty="0"/>
          </a:p>
        </p:txBody>
      </p:sp>
      <p:sp>
        <p:nvSpPr>
          <p:cNvPr id="9" name="Title 1">
            <a:extLst>
              <a:ext uri="{FF2B5EF4-FFF2-40B4-BE49-F238E27FC236}">
                <a16:creationId xmlns:a16="http://schemas.microsoft.com/office/drawing/2014/main" id="{07754101-763B-45FB-BFF7-4686F6ACE73A}"/>
              </a:ext>
            </a:extLst>
          </p:cNvPr>
          <p:cNvSpPr txBox="1">
            <a:spLocks/>
          </p:cNvSpPr>
          <p:nvPr/>
        </p:nvSpPr>
        <p:spPr>
          <a:xfrm>
            <a:off x="4763316" y="4212274"/>
            <a:ext cx="11726238" cy="238760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dirty="0"/>
              <a:t>SG only</a:t>
            </a:r>
            <a:br>
              <a:rPr lang="en-US" sz="4000" dirty="0"/>
            </a:br>
            <a:r>
              <a:rPr lang="en-US" sz="2000" dirty="0"/>
              <a:t> </a:t>
            </a:r>
            <a:br>
              <a:rPr lang="en-US" dirty="0"/>
            </a:br>
            <a:endParaRPr lang="en-US" sz="3600" dirty="0"/>
          </a:p>
        </p:txBody>
      </p:sp>
    </p:spTree>
    <p:extLst>
      <p:ext uri="{BB962C8B-B14F-4D97-AF65-F5344CB8AC3E}">
        <p14:creationId xmlns:p14="http://schemas.microsoft.com/office/powerpoint/2010/main" val="3371526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9F052-5201-DECD-C0F9-EF337D4751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828A28-B09C-5191-F6FE-C2A94F2331F6}"/>
              </a:ext>
            </a:extLst>
          </p:cNvPr>
          <p:cNvSpPr>
            <a:spLocks noGrp="1"/>
          </p:cNvSpPr>
          <p:nvPr>
            <p:ph type="ctrTitle"/>
          </p:nvPr>
        </p:nvSpPr>
        <p:spPr>
          <a:xfrm>
            <a:off x="232880" y="-1008658"/>
            <a:ext cx="11726238" cy="2387600"/>
          </a:xfrm>
        </p:spPr>
        <p:txBody>
          <a:bodyPr>
            <a:noAutofit/>
          </a:bodyPr>
          <a:lstStyle/>
          <a:p>
            <a:r>
              <a:rPr lang="en-US" sz="4000" dirty="0"/>
              <a:t>Sub Groups 1 and 2: scopes</a:t>
            </a:r>
            <a:br>
              <a:rPr lang="en-US" dirty="0"/>
            </a:br>
            <a:endParaRPr lang="en-US" sz="3600" dirty="0"/>
          </a:p>
        </p:txBody>
      </p:sp>
      <p:sp>
        <p:nvSpPr>
          <p:cNvPr id="3" name="TextBox 2">
            <a:extLst>
              <a:ext uri="{FF2B5EF4-FFF2-40B4-BE49-F238E27FC236}">
                <a16:creationId xmlns:a16="http://schemas.microsoft.com/office/drawing/2014/main" id="{C065B886-B0A2-1073-15EA-61179E55E22B}"/>
              </a:ext>
            </a:extLst>
          </p:cNvPr>
          <p:cNvSpPr txBox="1"/>
          <p:nvPr/>
        </p:nvSpPr>
        <p:spPr>
          <a:xfrm>
            <a:off x="232882" y="1066718"/>
            <a:ext cx="5863118" cy="5786199"/>
          </a:xfrm>
          <a:prstGeom prst="rect">
            <a:avLst/>
          </a:prstGeom>
          <a:noFill/>
        </p:spPr>
        <p:txBody>
          <a:bodyPr wrap="square" rtlCol="0">
            <a:spAutoFit/>
          </a:bodyPr>
          <a:lstStyle/>
          <a:p>
            <a:r>
              <a:rPr lang="en-US" sz="2800" dirty="0"/>
              <a:t>Scientific and technical requirements of the detector</a:t>
            </a:r>
          </a:p>
          <a:p>
            <a:endParaRPr lang="en-US" sz="2800" dirty="0"/>
          </a:p>
          <a:p>
            <a:pPr marL="342900" indent="-342900">
              <a:buFont typeface="Arial" panose="020B0604020202020204" pitchFamily="34" charset="0"/>
              <a:buChar char="•"/>
            </a:pPr>
            <a:r>
              <a:rPr lang="en-US" sz="2000" b="1" dirty="0"/>
              <a:t>Noise</a:t>
            </a:r>
          </a:p>
          <a:p>
            <a:pPr marL="396875" indent="-112713"/>
            <a:r>
              <a:rPr lang="en-US" dirty="0"/>
              <a:t> Maximum admissible levels to ensure compliance with ET sensitivity requirements</a:t>
            </a:r>
            <a:endParaRPr lang="en-US" sz="1200" dirty="0"/>
          </a:p>
          <a:p>
            <a:pPr marL="568325" indent="-222250">
              <a:buFontTx/>
              <a:buChar char="-"/>
            </a:pPr>
            <a:r>
              <a:rPr lang="en-US" dirty="0"/>
              <a:t>Seismic noise: </a:t>
            </a:r>
          </a:p>
          <a:p>
            <a:pPr marL="568325" indent="-222250">
              <a:buFontTx/>
              <a:buChar char="-"/>
            </a:pPr>
            <a:r>
              <a:rPr lang="en-US" dirty="0"/>
              <a:t>Newtonian noise: </a:t>
            </a:r>
          </a:p>
          <a:p>
            <a:pPr marL="568325" indent="-222250">
              <a:buFontTx/>
              <a:buChar char="-"/>
            </a:pPr>
            <a:r>
              <a:rPr lang="en-US" dirty="0"/>
              <a:t>Magnetic noise: </a:t>
            </a:r>
          </a:p>
          <a:p>
            <a:pPr marL="568325" indent="-222250">
              <a:buFontTx/>
              <a:buChar char="-"/>
            </a:pPr>
            <a:r>
              <a:rPr lang="en-US" dirty="0"/>
              <a:t>Other relevant environmental/anthropogenic source</a:t>
            </a:r>
          </a:p>
          <a:p>
            <a:pPr marL="568325" indent="-222250">
              <a:buFontTx/>
              <a:buChar char="-"/>
            </a:pPr>
            <a:r>
              <a:rPr lang="en-US" dirty="0"/>
              <a:t>Geological and geophysical characteristics</a:t>
            </a:r>
          </a:p>
          <a:p>
            <a:pPr marL="346075"/>
            <a:endParaRPr lang="en-US" sz="1200" dirty="0"/>
          </a:p>
          <a:p>
            <a:pPr marL="342900" indent="-342900">
              <a:buFont typeface="Arial" panose="020B0604020202020204" pitchFamily="34" charset="0"/>
              <a:buChar char="•"/>
            </a:pPr>
            <a:r>
              <a:rPr lang="en-US" sz="2000" b="1" dirty="0"/>
              <a:t>E-Infrastructure</a:t>
            </a:r>
          </a:p>
          <a:p>
            <a:pPr marL="396875"/>
            <a:r>
              <a:rPr lang="en-US" dirty="0"/>
              <a:t>Include infrastructure for low-latency data processing on or near the site of the detector and also for connections with equipment for later-stage data analysis. </a:t>
            </a:r>
          </a:p>
          <a:p>
            <a:pPr marL="396875"/>
            <a:endParaRPr lang="en-US" dirty="0"/>
          </a:p>
          <a:p>
            <a:pPr marL="346075"/>
            <a:endParaRPr lang="en-US" dirty="0"/>
          </a:p>
        </p:txBody>
      </p:sp>
      <p:sp>
        <p:nvSpPr>
          <p:cNvPr id="8" name="TextBox 7">
            <a:extLst>
              <a:ext uri="{FF2B5EF4-FFF2-40B4-BE49-F238E27FC236}">
                <a16:creationId xmlns:a16="http://schemas.microsoft.com/office/drawing/2014/main" id="{F51F6C9E-5178-DCB9-A8B0-58ECC9AEF866}"/>
              </a:ext>
            </a:extLst>
          </p:cNvPr>
          <p:cNvSpPr txBox="1"/>
          <p:nvPr/>
        </p:nvSpPr>
        <p:spPr>
          <a:xfrm>
            <a:off x="6096000" y="1066717"/>
            <a:ext cx="5984240" cy="5386090"/>
          </a:xfrm>
          <a:prstGeom prst="rect">
            <a:avLst/>
          </a:prstGeom>
          <a:noFill/>
        </p:spPr>
        <p:txBody>
          <a:bodyPr wrap="square" rtlCol="0">
            <a:spAutoFit/>
          </a:bodyPr>
          <a:lstStyle/>
          <a:p>
            <a:r>
              <a:rPr lang="en-US" sz="2800" dirty="0"/>
              <a:t>Civil works, environment and geology</a:t>
            </a:r>
          </a:p>
          <a:p>
            <a:endParaRPr lang="en-US" sz="2800" dirty="0"/>
          </a:p>
          <a:p>
            <a:endParaRPr lang="en-US" sz="2800" dirty="0"/>
          </a:p>
          <a:p>
            <a:pPr marL="342900" indent="-342900">
              <a:buFont typeface="Arial" panose="020B0604020202020204" pitchFamily="34" charset="0"/>
              <a:buChar char="•"/>
            </a:pPr>
            <a:r>
              <a:rPr lang="en-US" sz="2000" b="1" dirty="0"/>
              <a:t>Reliability and stability of the underground environment  hosting the infrastructure</a:t>
            </a:r>
          </a:p>
          <a:p>
            <a:endParaRPr lang="en-US" sz="2000" b="1" dirty="0"/>
          </a:p>
          <a:p>
            <a:pPr marL="285750" indent="-285750">
              <a:buFont typeface="Arial" panose="020B0604020202020204" pitchFamily="34" charset="0"/>
              <a:buChar char="•"/>
            </a:pPr>
            <a:r>
              <a:rPr lang="en-US" sz="2000" b="1" dirty="0"/>
              <a:t>Construction methods and the achievable level of functionality and performance of the infrastructure</a:t>
            </a:r>
          </a:p>
          <a:p>
            <a:pPr marL="285750" indent="-285750">
              <a:buFont typeface="Arial" panose="020B0604020202020204" pitchFamily="34" charset="0"/>
              <a:buChar char="•"/>
            </a:pPr>
            <a:endParaRPr lang="en-US" sz="2000" b="1" dirty="0"/>
          </a:p>
          <a:p>
            <a:pPr marL="285750" indent="-285750">
              <a:buFont typeface="Arial" panose="020B0604020202020204" pitchFamily="34" charset="0"/>
              <a:buChar char="•"/>
            </a:pPr>
            <a:r>
              <a:rPr lang="en-US" sz="2000" b="1" dirty="0"/>
              <a:t>Authorization issues</a:t>
            </a:r>
          </a:p>
          <a:p>
            <a:pPr marL="285750" indent="-285750">
              <a:buFont typeface="Arial" panose="020B0604020202020204" pitchFamily="34" charset="0"/>
              <a:buChar char="•"/>
            </a:pPr>
            <a:endParaRPr lang="en-US" sz="2000" b="1" dirty="0"/>
          </a:p>
          <a:p>
            <a:pPr marL="285750" indent="-285750">
              <a:buFont typeface="Arial" panose="020B0604020202020204" pitchFamily="34" charset="0"/>
              <a:buChar char="•"/>
            </a:pPr>
            <a:endParaRPr lang="en-US" sz="2000" b="1" dirty="0"/>
          </a:p>
          <a:p>
            <a:pPr marL="285750" indent="-285750">
              <a:buFont typeface="Arial" panose="020B0604020202020204" pitchFamily="34" charset="0"/>
              <a:buChar char="•"/>
            </a:pPr>
            <a:r>
              <a:rPr lang="en-US" sz="2000" b="1" dirty="0"/>
              <a:t>Expected environmental impacts due to construction </a:t>
            </a:r>
          </a:p>
          <a:p>
            <a:endParaRPr lang="en-US" sz="2000" b="1" dirty="0"/>
          </a:p>
        </p:txBody>
      </p:sp>
    </p:spTree>
    <p:extLst>
      <p:ext uri="{BB962C8B-B14F-4D97-AF65-F5344CB8AC3E}">
        <p14:creationId xmlns:p14="http://schemas.microsoft.com/office/powerpoint/2010/main" val="2024548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F9AC2F-BF4C-A64A-3685-CAB989AE68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E1A8FF-CDB6-4976-423E-06117730B03C}"/>
              </a:ext>
            </a:extLst>
          </p:cNvPr>
          <p:cNvSpPr>
            <a:spLocks noGrp="1"/>
          </p:cNvSpPr>
          <p:nvPr>
            <p:ph type="ctrTitle"/>
          </p:nvPr>
        </p:nvSpPr>
        <p:spPr>
          <a:xfrm>
            <a:off x="232880" y="-1008658"/>
            <a:ext cx="11726238" cy="2387600"/>
          </a:xfrm>
        </p:spPr>
        <p:txBody>
          <a:bodyPr>
            <a:noAutofit/>
          </a:bodyPr>
          <a:lstStyle/>
          <a:p>
            <a:r>
              <a:rPr lang="en-US" sz="4000" dirty="0"/>
              <a:t>Sub Groups 3 and 4: outline scopes</a:t>
            </a:r>
            <a:br>
              <a:rPr lang="en-US" dirty="0"/>
            </a:br>
            <a:endParaRPr lang="en-US" sz="3600" dirty="0"/>
          </a:p>
        </p:txBody>
      </p:sp>
      <p:sp>
        <p:nvSpPr>
          <p:cNvPr id="3" name="TextBox 2">
            <a:extLst>
              <a:ext uri="{FF2B5EF4-FFF2-40B4-BE49-F238E27FC236}">
                <a16:creationId xmlns:a16="http://schemas.microsoft.com/office/drawing/2014/main" id="{C0005EB0-8C4B-7E7E-F46B-52FC7851C5E0}"/>
              </a:ext>
            </a:extLst>
          </p:cNvPr>
          <p:cNvSpPr txBox="1"/>
          <p:nvPr/>
        </p:nvSpPr>
        <p:spPr>
          <a:xfrm>
            <a:off x="232882" y="1066718"/>
            <a:ext cx="5863118" cy="5016758"/>
          </a:xfrm>
          <a:prstGeom prst="rect">
            <a:avLst/>
          </a:prstGeom>
          <a:noFill/>
        </p:spPr>
        <p:txBody>
          <a:bodyPr wrap="square" rtlCol="0">
            <a:spAutoFit/>
          </a:bodyPr>
          <a:lstStyle/>
          <a:p>
            <a:r>
              <a:rPr lang="en-US" sz="2800" dirty="0"/>
              <a:t>Contextual factors:  ecosystem, community and connectivity</a:t>
            </a:r>
          </a:p>
          <a:p>
            <a:endParaRPr lang="en-US" sz="2800" dirty="0"/>
          </a:p>
          <a:p>
            <a:pPr marL="342900" indent="-342900">
              <a:buFont typeface="Arial" panose="020B0604020202020204" pitchFamily="34" charset="0"/>
              <a:buChar char="•"/>
            </a:pPr>
            <a:r>
              <a:rPr lang="en-US" sz="2000" b="1" dirty="0"/>
              <a:t> ‘Deliverability’ by the local team </a:t>
            </a:r>
          </a:p>
          <a:p>
            <a:endParaRPr lang="en-US" sz="2000" b="1" dirty="0"/>
          </a:p>
          <a:p>
            <a:pPr marL="342900" indent="-342900">
              <a:buFont typeface="Arial" panose="020B0604020202020204" pitchFamily="34" charset="0"/>
              <a:buChar char="•"/>
            </a:pPr>
            <a:r>
              <a:rPr lang="en-US" sz="2000" b="1" dirty="0"/>
              <a:t>Ecosystem and socio-economic impact</a:t>
            </a:r>
          </a:p>
          <a:p>
            <a:endParaRPr lang="en-US" sz="2000" b="1" dirty="0"/>
          </a:p>
          <a:p>
            <a:pPr marL="342900" indent="-342900">
              <a:buFont typeface="Arial" panose="020B0604020202020204" pitchFamily="34" charset="0"/>
              <a:buChar char="•"/>
            </a:pPr>
            <a:r>
              <a:rPr lang="en-US" sz="2000" b="1" dirty="0"/>
              <a:t>Human/social issues</a:t>
            </a:r>
          </a:p>
          <a:p>
            <a:endParaRPr lang="en-US" sz="2000" b="1" dirty="0"/>
          </a:p>
          <a:p>
            <a:pPr marL="342900" indent="-342900">
              <a:buFont typeface="Arial" panose="020B0604020202020204" pitchFamily="34" charset="0"/>
              <a:buChar char="•"/>
            </a:pPr>
            <a:r>
              <a:rPr lang="en-US" sz="2000" b="1" dirty="0"/>
              <a:t>Connectivity and accessibility for construction and operations</a:t>
            </a:r>
          </a:p>
          <a:p>
            <a:endParaRPr lang="en-US" sz="2000" b="1" dirty="0"/>
          </a:p>
          <a:p>
            <a:endParaRPr lang="en-US" sz="2000" b="1" dirty="0"/>
          </a:p>
          <a:p>
            <a:pPr marL="342900" indent="-342900">
              <a:buFont typeface="Arial" panose="020B0604020202020204" pitchFamily="34" charset="0"/>
              <a:buChar char="•"/>
            </a:pPr>
            <a:endParaRPr lang="en-US" dirty="0"/>
          </a:p>
          <a:p>
            <a:endParaRPr lang="en-US" dirty="0"/>
          </a:p>
        </p:txBody>
      </p:sp>
      <p:sp>
        <p:nvSpPr>
          <p:cNvPr id="8" name="TextBox 7">
            <a:extLst>
              <a:ext uri="{FF2B5EF4-FFF2-40B4-BE49-F238E27FC236}">
                <a16:creationId xmlns:a16="http://schemas.microsoft.com/office/drawing/2014/main" id="{F1C556C4-9466-3A3E-4253-9048650C03A9}"/>
              </a:ext>
            </a:extLst>
          </p:cNvPr>
          <p:cNvSpPr txBox="1"/>
          <p:nvPr/>
        </p:nvSpPr>
        <p:spPr>
          <a:xfrm>
            <a:off x="6096000" y="1066717"/>
            <a:ext cx="5984240" cy="6001643"/>
          </a:xfrm>
          <a:prstGeom prst="rect">
            <a:avLst/>
          </a:prstGeom>
          <a:noFill/>
        </p:spPr>
        <p:txBody>
          <a:bodyPr wrap="square" rtlCol="0">
            <a:spAutoFit/>
          </a:bodyPr>
          <a:lstStyle/>
          <a:p>
            <a:r>
              <a:rPr lang="en-US" sz="2800" dirty="0"/>
              <a:t>Overall costs and financing</a:t>
            </a:r>
          </a:p>
          <a:p>
            <a:endParaRPr lang="en-US" sz="2800" dirty="0"/>
          </a:p>
          <a:p>
            <a:endParaRPr lang="en-US" sz="2800" dirty="0"/>
          </a:p>
          <a:p>
            <a:pPr marL="342900" indent="-342900">
              <a:buFont typeface="Arial" panose="020B0604020202020204" pitchFamily="34" charset="0"/>
              <a:buChar char="•"/>
            </a:pPr>
            <a:r>
              <a:rPr lang="en-US" sz="2000" b="1" dirty="0"/>
              <a:t>Methodology to determine the cost of the ET together with estimates of timelines, uncertainties, risks and contingency in a manner acceptable to all potential Members drawing on input from other SGs</a:t>
            </a:r>
          </a:p>
          <a:p>
            <a:pPr marL="342900" indent="-342900">
              <a:buFont typeface="Arial" panose="020B0604020202020204" pitchFamily="34" charset="0"/>
              <a:buChar char="•"/>
            </a:pPr>
            <a:endParaRPr lang="en-US" sz="2000" b="1" dirty="0"/>
          </a:p>
          <a:p>
            <a:pPr marL="342900" indent="-342900">
              <a:buFont typeface="Arial" panose="020B0604020202020204" pitchFamily="34" charset="0"/>
              <a:buChar char="•"/>
            </a:pPr>
            <a:r>
              <a:rPr lang="en-US" sz="2000" b="1" dirty="0"/>
              <a:t>Financial terms offered by the potential host(s)</a:t>
            </a:r>
          </a:p>
          <a:p>
            <a:pPr marL="342900" indent="-342900">
              <a:buFont typeface="Arial" panose="020B0604020202020204" pitchFamily="34" charset="0"/>
              <a:buChar char="•"/>
            </a:pPr>
            <a:endParaRPr lang="en-US" sz="2000" b="1" dirty="0"/>
          </a:p>
          <a:p>
            <a:pPr marL="342900" indent="-342900">
              <a:buFont typeface="Arial" panose="020B0604020202020204" pitchFamily="34" charset="0"/>
              <a:buChar char="•"/>
            </a:pPr>
            <a:endParaRPr lang="en-US" sz="2000" b="1" dirty="0"/>
          </a:p>
          <a:p>
            <a:r>
              <a:rPr lang="en-US" sz="2000" b="1" dirty="0"/>
              <a:t>Note: </a:t>
            </a:r>
            <a:r>
              <a:rPr lang="en-US" sz="2000" dirty="0" err="1"/>
              <a:t>SiSeC</a:t>
            </a:r>
            <a:r>
              <a:rPr lang="en-US" sz="2000" dirty="0"/>
              <a:t> WG is not explicitly expected to cover costing aspects of the detector, but the costing methodology it proposes for site-sensitive work should be compatible with what is proposed for the detector</a:t>
            </a:r>
          </a:p>
          <a:p>
            <a:endParaRPr lang="en-US" sz="2000" b="1" dirty="0"/>
          </a:p>
        </p:txBody>
      </p:sp>
    </p:spTree>
    <p:extLst>
      <p:ext uri="{BB962C8B-B14F-4D97-AF65-F5344CB8AC3E}">
        <p14:creationId xmlns:p14="http://schemas.microsoft.com/office/powerpoint/2010/main" val="19419611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1509</Words>
  <Application>Microsoft Office PowerPoint</Application>
  <PresentationFormat>Widescreen</PresentationFormat>
  <Paragraphs>307</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Aptos Display</vt:lpstr>
      <vt:lpstr>Arial</vt:lpstr>
      <vt:lpstr>Courier New</vt:lpstr>
      <vt:lpstr>Wingdings</vt:lpstr>
      <vt:lpstr>Office Theme</vt:lpstr>
      <vt:lpstr>News from the Working Group on Site Selection Procedure and Criteria   </vt:lpstr>
      <vt:lpstr>  The Board of Governmental Representatives (BGR) for the Einstein Telescope (ET) was established as a platform to discuss and streamline the views and actions in the Ministries and as a sounding board for the coordinators of the project.  Its purpose is, among others, to reach an agreement on the procedure to select the host country for the ET, including what kind of information will be needed for the selection procedure.  The Working Group on Site Selection Procedure and Criteria is set up to provide advice to the BGR on this specific subject   </vt:lpstr>
      <vt:lpstr>Working Group on Site Selection Procedure and Criteria   Terms of Reference .  </vt:lpstr>
      <vt:lpstr>Working Group on Site Selection Procedure and Criteria   Terms of Reference .  </vt:lpstr>
      <vt:lpstr>Divide work up into domains, conducted in Sub Groups   </vt:lpstr>
      <vt:lpstr>Development of criteria and weightings  </vt:lpstr>
      <vt:lpstr>Membership of WG, SGs – and Chairs (highlighted)   </vt:lpstr>
      <vt:lpstr>Sub Groups 1 and 2: scopes </vt:lpstr>
      <vt:lpstr>Sub Groups 3 and 4: outline scopes </vt:lpstr>
      <vt:lpstr>Next steps </vt:lpstr>
      <vt:lpstr>Thank you !  Questions ?        Contact:   andrew.harrison@ceric-eric.eu</vt:lpstr>
      <vt:lpstr>Working methods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Harrison</dc:creator>
  <cp:lastModifiedBy>Andrew Harrison</cp:lastModifiedBy>
  <cp:revision>14</cp:revision>
  <dcterms:created xsi:type="dcterms:W3CDTF">2025-09-03T16:10:27Z</dcterms:created>
  <dcterms:modified xsi:type="dcterms:W3CDTF">2026-05-04T17:23:38Z</dcterms:modified>
</cp:coreProperties>
</file>